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5" r:id="rId2"/>
    <p:sldId id="267" r:id="rId3"/>
    <p:sldId id="257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8" r:id="rId13"/>
    <p:sldId id="261" r:id="rId14"/>
    <p:sldId id="262" r:id="rId15"/>
    <p:sldId id="269" r:id="rId16"/>
    <p:sldId id="263" r:id="rId17"/>
    <p:sldId id="264" r:id="rId18"/>
    <p:sldId id="26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00"/>
    <a:srgbClr val="E2800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6" autoAdjust="0"/>
    <p:restoredTop sz="90778" autoAdjust="0"/>
  </p:normalViewPr>
  <p:slideViewPr>
    <p:cSldViewPr>
      <p:cViewPr varScale="1">
        <p:scale>
          <a:sx n="121" d="100"/>
          <a:sy n="121" d="100"/>
        </p:scale>
        <p:origin x="129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A61482-F60F-5DC2-161A-B6CDD615EB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8E6A54-1A72-390D-9BDD-242D90833A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9508E-267F-87EB-A75E-0ABA8F6D16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D72BF-5264-4085-8CAE-FA6EB967E7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19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F1B6CE-3D69-8424-43CB-51880E8420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C1C8B4-DCB7-46CA-34B7-67200CE366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75790-6781-8EDB-2E04-41A8C8CCAB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BC600-B493-422B-A384-A9BD4952F8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05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99CBC-C4F1-0A94-54C8-582C4CD81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3CF8DC-7E39-A4C1-4308-4F92D602D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32F8CF-6472-9421-587F-A3FDF981A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82B3F-3FFF-40A8-B787-A9004230EE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3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3118C-39DC-E210-C8E8-D4447FCAD8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B79F8-AACF-EEC7-C2A4-7AD17F0407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3AC2F-04BF-2CA4-A936-3AB22312AF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E2450-29C1-420E-8AE5-B9FBDB1177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19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0A4BAE-5AF0-50B4-626F-760FB0FC6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B28BDA-BFBD-C4EF-A9B4-8B4368D62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89CAA09-CC85-E1AB-828A-C141ACE6E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29647-D15D-4855-8060-9AFDCFD58D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68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EBD03E-7D23-4B98-13A8-37A5BBD5E2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121107-4195-5470-9AE0-39E99ED34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8ABA8B-11C0-DC68-94DB-945C56233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11971-334D-48FE-9ED1-65EA0F4F27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98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C1EF0A5-8EB2-AFB8-B215-E10752811E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970123-CE3C-4603-94DE-EFF68632F3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8150AD-6D3F-C005-D29F-7475A17BDA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9D5E2-AC33-428E-AFC2-82293C28D0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EF705-EDA7-F995-D766-B0D8F41F37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FB2A69-B6D0-6B73-3A95-666BCA0D7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3D2FC-5BBE-49B4-3490-D5C0B3914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7DAD2-0EB3-4551-80D7-1F3344E556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45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EEB75-3784-3E3E-7A29-A5AC0B82FC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C7560-BBEB-4CB7-6EF6-9BA1AA5B7C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8623A-9CEE-D1A3-D4C1-75D5CB257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971FB-9320-4E8F-AF46-F423811794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91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3A2501-30A2-EA63-9DC3-7E414C5D0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952C08-FB0D-EC20-1D2B-84A4A703F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A33BAA-78D1-6BE4-C234-8DA9CCD88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6669C-75B6-4FC0-8598-24DB41B3A1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17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xpbanna">
            <a:extLst>
              <a:ext uri="{FF2B5EF4-FFF2-40B4-BE49-F238E27FC236}">
                <a16:creationId xmlns:a16="http://schemas.microsoft.com/office/drawing/2014/main" id="{520FF0A3-A34F-F549-9A6D-E9D167D7B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>
            <a:extLst>
              <a:ext uri="{FF2B5EF4-FFF2-40B4-BE49-F238E27FC236}">
                <a16:creationId xmlns:a16="http://schemas.microsoft.com/office/drawing/2014/main" id="{BA073948-CF64-8B73-09BE-20E08A56A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863615A-6F60-08E5-4F89-988BD6D0AA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2939299-3AC0-6AD7-C52B-49E92D32C6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981D190-4647-BD24-9DFF-3F4E72D3C1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244361E1-2863-466F-B1F6-4141456A71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247" name="Picture 7" descr="EXPHORSA">
            <a:extLst>
              <a:ext uri="{FF2B5EF4-FFF2-40B4-BE49-F238E27FC236}">
                <a16:creationId xmlns:a16="http://schemas.microsoft.com/office/drawing/2014/main" id="{F09719FE-D7B2-7668-0041-FC8559D2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8">
            <a:extLst>
              <a:ext uri="{FF2B5EF4-FFF2-40B4-BE49-F238E27FC236}">
                <a16:creationId xmlns:a16="http://schemas.microsoft.com/office/drawing/2014/main" id="{4ACFAA4C-099E-6CE7-3493-DB1819A45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4.e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49.emf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6.e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7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5.e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5" Type="http://schemas.openxmlformats.org/officeDocument/2006/relationships/image" Target="../media/image64.e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1.emf"/><Relationship Id="rId14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1.emf"/><Relationship Id="rId18" Type="http://schemas.openxmlformats.org/officeDocument/2006/relationships/oleObject" Target="../embeddings/oleObject69.bin"/><Relationship Id="rId3" Type="http://schemas.openxmlformats.org/officeDocument/2006/relationships/image" Target="../media/image66.emf"/><Relationship Id="rId21" Type="http://schemas.openxmlformats.org/officeDocument/2006/relationships/image" Target="../media/image75.emf"/><Relationship Id="rId7" Type="http://schemas.openxmlformats.org/officeDocument/2006/relationships/image" Target="../media/image68.e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3.emf"/><Relationship Id="rId2" Type="http://schemas.openxmlformats.org/officeDocument/2006/relationships/oleObject" Target="../embeddings/oleObject61.bin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4.e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9.emf"/><Relationship Id="rId14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7.emf"/><Relationship Id="rId4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3.emf"/><Relationship Id="rId2" Type="http://schemas.openxmlformats.org/officeDocument/2006/relationships/image" Target="../media/image4.png"/><Relationship Id="rId16" Type="http://schemas.openxmlformats.org/officeDocument/2006/relationships/image" Target="../media/image8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3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88.bin"/><Relationship Id="rId2" Type="http://schemas.openxmlformats.org/officeDocument/2006/relationships/image" Target="../media/image4.png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01.emf"/><Relationship Id="rId3" Type="http://schemas.openxmlformats.org/officeDocument/2006/relationships/image" Target="../media/image96.emf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96.bin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00.emf"/><Relationship Id="rId5" Type="http://schemas.openxmlformats.org/officeDocument/2006/relationships/image" Target="../media/image97.e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e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24.emf"/><Relationship Id="rId7" Type="http://schemas.openxmlformats.org/officeDocument/2006/relationships/image" Target="../media/image4.png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0.e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7.emf"/><Relationship Id="rId5" Type="http://schemas.openxmlformats.org/officeDocument/2006/relationships/image" Target="../media/image25.emf"/><Relationship Id="rId15" Type="http://schemas.openxmlformats.org/officeDocument/2006/relationships/image" Target="../media/image29.e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1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2.e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35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6501E020-EDDE-3555-97CA-78A64B784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</a:t>
            </a:r>
            <a:r>
              <a:rPr kumimoji="0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5.5 矩阵函数</a:t>
            </a:r>
            <a:r>
              <a:rPr kumimoji="0" lang="zh-CN" altLang="en-US" sz="3600" b="1">
                <a:solidFill>
                  <a:srgbClr val="E47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001CF4C8-AA64-41B4-D9FF-9193293C8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28675"/>
            <a:ext cx="8229600" cy="2455863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336600"/>
              </a:buClr>
              <a:buSzPts val="2800"/>
              <a:buFontTx/>
              <a:buNone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一、</a:t>
            </a:r>
            <a:r>
              <a:rPr kumimoji="0" lang="zh-CN" altLang="en-US" sz="2800" b="1"/>
              <a:t>矩阵函数的定义和性质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336600"/>
              </a:buClr>
              <a:buSzPts val="2800"/>
              <a:buFontTx/>
              <a:buNone/>
            </a:pPr>
            <a:r>
              <a:rPr kumimoji="0" lang="zh-CN" altLang="en-US" sz="2800" b="1">
                <a:solidFill>
                  <a:srgbClr val="336600"/>
                </a:solidFill>
              </a:rPr>
              <a:t> 1 </a:t>
            </a:r>
            <a:r>
              <a:rPr kumimoji="0" lang="zh-CN" altLang="en-US" sz="2800" b="1">
                <a:solidFill>
                  <a:srgbClr val="E2800A"/>
                </a:solidFill>
              </a:rPr>
              <a:t>定义5.14</a:t>
            </a:r>
            <a:r>
              <a:rPr kumimoji="0" lang="zh-CN" altLang="en-US" sz="2800" b="1" i="1">
                <a:solidFill>
                  <a:srgbClr val="E2800A"/>
                </a:solidFill>
              </a:rPr>
              <a:t>              </a:t>
            </a:r>
            <a:r>
              <a:rPr kumimoji="0" lang="zh-CN" altLang="en-US" sz="2800" i="1">
                <a:solidFill>
                  <a:srgbClr val="E2800A"/>
                </a:solidFill>
              </a:rPr>
              <a:t>(</a:t>
            </a:r>
            <a:r>
              <a:rPr kumimoji="0" lang="en-US" altLang="zh-CN" sz="2800" i="1">
                <a:solidFill>
                  <a:srgbClr val="E2800A"/>
                </a:solidFill>
              </a:rPr>
              <a:t>p125)</a:t>
            </a:r>
          </a:p>
          <a:p>
            <a:pPr>
              <a:lnSpc>
                <a:spcPct val="130000"/>
              </a:lnSpc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r>
              <a:rPr kumimoji="0" lang="en-US" altLang="zh-CN" sz="2800" b="1">
                <a:solidFill>
                  <a:srgbClr val="336600"/>
                </a:solidFill>
              </a:rPr>
              <a:t>       </a:t>
            </a:r>
            <a:r>
              <a:rPr kumimoji="0" lang="en-US" altLang="zh-CN" sz="2800" b="1" i="1"/>
              <a:t>f</a:t>
            </a:r>
            <a:r>
              <a:rPr kumimoji="0" lang="en-US" altLang="zh-CN" sz="2800" b="1"/>
              <a:t>(z) =               </a:t>
            </a:r>
            <a:r>
              <a:rPr kumimoji="0" lang="zh-CN" altLang="en-US" sz="2800" b="1"/>
              <a:t>是解析函数，收敛半径为</a:t>
            </a:r>
            <a:r>
              <a:rPr kumimoji="0" lang="en-US" altLang="zh-CN" sz="2800" b="1" i="1"/>
              <a:t>R</a:t>
            </a:r>
            <a:r>
              <a:rPr kumimoji="0" lang="en-US" altLang="zh-CN" sz="2800" b="1"/>
              <a:t>，</a:t>
            </a:r>
            <a:r>
              <a:rPr kumimoji="0" lang="zh-CN" altLang="en-US" sz="2800" b="1"/>
              <a:t>如果 </a:t>
            </a:r>
            <a:r>
              <a:rPr kumimoji="0" lang="zh-CN" altLang="en-US" sz="2800" b="1">
                <a:sym typeface="Symbol" panose="05050102010706020507" pitchFamily="18" charset="2"/>
              </a:rPr>
              <a:t>    </a:t>
            </a:r>
            <a:r>
              <a:rPr kumimoji="0" lang="zh-CN" altLang="en-US" sz="2800" b="1">
                <a:cs typeface="Times New Roman" panose="02020603050405020304" pitchFamily="18" charset="0"/>
              </a:rPr>
              <a:t>(</a:t>
            </a:r>
            <a:r>
              <a:rPr kumimoji="0" lang="en-US" altLang="zh-CN" sz="2800" b="1"/>
              <a:t>A</a:t>
            </a:r>
            <a:r>
              <a:rPr kumimoji="0" lang="zh-CN" altLang="en-US" sz="2800" b="1">
                <a:cs typeface="Times New Roman" panose="02020603050405020304" pitchFamily="18" charset="0"/>
              </a:rPr>
              <a:t>) </a:t>
            </a:r>
            <a:r>
              <a:rPr kumimoji="0" lang="en-US" altLang="zh-CN" sz="2800" b="1"/>
              <a:t>&lt; </a:t>
            </a:r>
            <a:r>
              <a:rPr kumimoji="0" lang="en-US" altLang="zh-CN" sz="2800" b="1" i="1"/>
              <a:t>R</a:t>
            </a:r>
            <a:r>
              <a:rPr kumimoji="0" lang="en-US" altLang="zh-CN" sz="2800" b="1"/>
              <a:t>，</a:t>
            </a:r>
            <a:r>
              <a:rPr kumimoji="0" lang="zh-CN" altLang="en-US" sz="2800" b="1"/>
              <a:t>则                有意义。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w"/>
            </a:pPr>
            <a:endParaRPr kumimoji="0" lang="en-US" altLang="zh-CN" sz="2800" b="1"/>
          </a:p>
        </p:txBody>
      </p:sp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3F3EB750-25E9-37AD-2AD3-1D50E959E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420938"/>
          <a:ext cx="103981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DSMT4">
                  <p:embed/>
                </p:oleObj>
              </mc:Choice>
              <mc:Fallback>
                <p:oleObj name="Equation" r:id="rId2" imgW="5331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420938"/>
                        <a:ext cx="103981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0E5D6D12-C9E9-A87F-0D42-99496BFC5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773238"/>
          <a:ext cx="1066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431640" progId="Equation.DSMT4">
                  <p:embed/>
                </p:oleObj>
              </mc:Choice>
              <mc:Fallback>
                <p:oleObj name="Equation" r:id="rId4" imgW="5079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73238"/>
                        <a:ext cx="10668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4B038941-BCCA-E346-D208-AD81C144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141663"/>
          <a:ext cx="11207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431640" progId="Equation.DSMT4">
                  <p:embed/>
                </p:oleObj>
              </mc:Choice>
              <mc:Fallback>
                <p:oleObj name="Equation" r:id="rId6" imgW="5331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141663"/>
                        <a:ext cx="11207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>
            <a:extLst>
              <a:ext uri="{FF2B5EF4-FFF2-40B4-BE49-F238E27FC236}">
                <a16:creationId xmlns:a16="http://schemas.microsoft.com/office/drawing/2014/main" id="{8DDD0A06-DBC5-E215-FD1B-12A8D9B2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33825"/>
            <a:ext cx="41036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zh-CN" altLang="en-US" sz="3200" b="1">
                <a:solidFill>
                  <a:srgbClr val="E2800A"/>
                </a:solidFill>
              </a:rPr>
              <a:t>常见的矩阵函数</a:t>
            </a:r>
            <a:endParaRPr kumimoji="0" lang="en-US" altLang="zh-CN" sz="2800" b="1"/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6D0D2149-1336-958C-1447-6CE98F22B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0" lang="zh-CN" altLang="en-US" sz="2800" b="1"/>
              <a:t>定义矩阵函数</a:t>
            </a:r>
            <a:r>
              <a:rPr kumimoji="0" lang="en-US" altLang="zh-CN" sz="2800" b="1"/>
              <a:t> </a:t>
            </a:r>
            <a:r>
              <a:rPr kumimoji="0" lang="en-US" altLang="zh-CN" sz="2800" b="1" i="1"/>
              <a:t>f</a:t>
            </a:r>
            <a:r>
              <a:rPr kumimoji="0" lang="en-US" altLang="zh-CN" sz="2800" b="1"/>
              <a:t>(A) =</a:t>
            </a: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097C1E18-8610-F131-A2A0-E7F3FE7D4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4575" y="5516563"/>
          <a:ext cx="75596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17560" imgH="444240" progId="Equation.DSMT4">
                  <p:embed/>
                </p:oleObj>
              </mc:Choice>
              <mc:Fallback>
                <p:oleObj name="Equation" r:id="rId8" imgW="35175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5516563"/>
                        <a:ext cx="755967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CF124CA8-02E7-067B-998F-8C8F96F12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4581525"/>
          <a:ext cx="75676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920" imgH="444240" progId="Equation.DSMT4">
                  <p:embed/>
                </p:oleObj>
              </mc:Choice>
              <mc:Fallback>
                <p:oleObj name="Equation" r:id="rId10" imgW="33019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581525"/>
                        <a:ext cx="75676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autoUpdateAnimBg="0"/>
      <p:bldP spid="29705" grpId="0" build="p" bldLvl="2" autoUpdateAnimBg="0"/>
      <p:bldP spid="2970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B9B6D5B-5D0A-7095-0ABF-758E4D721C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74613"/>
            <a:ext cx="7696200" cy="762000"/>
          </a:xfrm>
        </p:spPr>
        <p:txBody>
          <a:bodyPr/>
          <a:lstStyle/>
          <a:p>
            <a:pPr eaLnBrk="1" hangingPunct="1"/>
            <a:r>
              <a:rPr kumimoji="0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2、 最小多项式方法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9C7BF90C-BF75-B4AD-E77D-48619F96AEBF}"/>
              </a:ext>
            </a:extLst>
          </p:cNvPr>
          <p:cNvGraphicFramePr>
            <a:graphicFrameLocks noChangeAspect="1"/>
          </p:cNvGraphicFramePr>
          <p:nvPr>
            <p:ph type="body" idx="4294967295"/>
          </p:nvPr>
        </p:nvGraphicFramePr>
        <p:xfrm>
          <a:off x="827088" y="1412875"/>
          <a:ext cx="59515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241200" progId="Equation.DSMT4">
                  <p:embed/>
                </p:oleObj>
              </mc:Choice>
              <mc:Fallback>
                <p:oleObj name="Equation" r:id="rId2" imgW="25016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2875"/>
                        <a:ext cx="59515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7AEEC67F-AEBF-02E3-F400-A7FB98F00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1196975"/>
          <a:ext cx="13874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431640" progId="Equation.DSMT4">
                  <p:embed/>
                </p:oleObj>
              </mc:Choice>
              <mc:Fallback>
                <p:oleObj name="Equation" r:id="rId4" imgW="6094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196975"/>
                        <a:ext cx="13874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CF8024E7-A6EF-3D88-3DAE-422B0DEC1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5388" y="1931988"/>
          <a:ext cx="56086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680" imgH="241200" progId="Equation.DSMT4">
                  <p:embed/>
                </p:oleObj>
              </mc:Choice>
              <mc:Fallback>
                <p:oleObj name="Equation" r:id="rId6" imgW="22096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931988"/>
                        <a:ext cx="56086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>
            <a:extLst>
              <a:ext uri="{FF2B5EF4-FFF2-40B4-BE49-F238E27FC236}">
                <a16:creationId xmlns:a16="http://schemas.microsoft.com/office/drawing/2014/main" id="{9DDF62B4-776A-ACD3-AFC4-D7059BFBE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92375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 b="1" i="1">
                <a:solidFill>
                  <a:srgbClr val="336600"/>
                </a:solidFill>
              </a:rPr>
              <a:t>f</a:t>
            </a:r>
            <a:r>
              <a:rPr kumimoji="0" lang="en-US" altLang="zh-CN" sz="2800" b="1">
                <a:solidFill>
                  <a:srgbClr val="336600"/>
                </a:solidFill>
              </a:rPr>
              <a:t>(</a:t>
            </a:r>
            <a:r>
              <a:rPr kumimoji="0" lang="en-US" altLang="zh-CN" sz="2800" b="1">
                <a:solidFill>
                  <a:srgbClr val="336600"/>
                </a:solidFill>
                <a:sym typeface="Symbol" panose="05050102010706020507" pitchFamily="18" charset="2"/>
              </a:rPr>
              <a:t>)</a:t>
            </a:r>
            <a:r>
              <a:rPr kumimoji="0" lang="zh-CN" altLang="en-US" sz="2800" b="1">
                <a:solidFill>
                  <a:srgbClr val="336600"/>
                </a:solidFill>
                <a:sym typeface="Symbol" panose="05050102010706020507" pitchFamily="18" charset="2"/>
              </a:rPr>
              <a:t>为解析函数</a:t>
            </a:r>
            <a:r>
              <a:rPr kumimoji="0" lang="zh-CN" altLang="en-US" sz="2800" b="1">
                <a:solidFill>
                  <a:srgbClr val="336600"/>
                </a:solidFill>
              </a:rPr>
              <a:t>，则  </a:t>
            </a:r>
            <a:r>
              <a:rPr kumimoji="0" lang="en-US" altLang="zh-CN" sz="2800" b="1" i="1">
                <a:solidFill>
                  <a:srgbClr val="336600"/>
                </a:solidFill>
              </a:rPr>
              <a:t>f</a:t>
            </a:r>
            <a:r>
              <a:rPr kumimoji="0" lang="en-US" altLang="zh-CN" sz="2800" b="1">
                <a:solidFill>
                  <a:srgbClr val="336600"/>
                </a:solidFill>
              </a:rPr>
              <a:t>(A) = </a:t>
            </a:r>
            <a:r>
              <a:rPr kumimoji="0" lang="en-US" altLang="zh-CN" sz="2800" b="1" i="1">
                <a:solidFill>
                  <a:srgbClr val="336600"/>
                </a:solidFill>
              </a:rPr>
              <a:t>g</a:t>
            </a:r>
            <a:r>
              <a:rPr kumimoji="0" lang="en-US" altLang="zh-CN" sz="2800" b="1">
                <a:solidFill>
                  <a:srgbClr val="336600"/>
                </a:solidFill>
              </a:rPr>
              <a:t>(A)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B64EA75A-0DF0-B47D-474B-7D8DB985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08050"/>
            <a:ext cx="727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B3B16"/>
                </a:solidFill>
              </a:rPr>
              <a:t>定理</a:t>
            </a:r>
            <a:r>
              <a:rPr lang="en-US" altLang="zh-CN" sz="2800" b="1">
                <a:solidFill>
                  <a:srgbClr val="0B3B16"/>
                </a:solidFill>
              </a:rPr>
              <a:t>5.12  </a:t>
            </a:r>
            <a:r>
              <a:rPr lang="zh-CN" altLang="en-US" sz="2800" b="1">
                <a:solidFill>
                  <a:srgbClr val="0B3B16"/>
                </a:solidFill>
              </a:rPr>
              <a:t>设</a:t>
            </a:r>
            <a:r>
              <a:rPr lang="en-US" altLang="zh-CN" sz="2800" b="1" i="1">
                <a:solidFill>
                  <a:srgbClr val="0B3B16"/>
                </a:solidFill>
              </a:rPr>
              <a:t>n</a:t>
            </a:r>
            <a:r>
              <a:rPr lang="zh-CN" altLang="en-US" sz="2800" b="1">
                <a:solidFill>
                  <a:srgbClr val="0B3B16"/>
                </a:solidFill>
              </a:rPr>
              <a:t>阶方阵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zh-CN" altLang="en-US" sz="2800" b="1">
                <a:solidFill>
                  <a:srgbClr val="0B3B16"/>
                </a:solidFill>
              </a:rPr>
              <a:t>的最小多项式为</a:t>
            </a:r>
            <a:endParaRPr lang="zh-CN" altLang="en-US" sz="2800" b="1">
              <a:solidFill>
                <a:srgbClr val="0B3B16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258F4015-2AE5-CF38-1AE6-72E1AC7F4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38" y="3043238"/>
          <a:ext cx="79533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87440" imgH="241200" progId="Equation.DSMT4">
                  <p:embed/>
                </p:oleObj>
              </mc:Choice>
              <mc:Fallback>
                <p:oleObj name="Equation" r:id="rId8" imgW="31874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043238"/>
                        <a:ext cx="79533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9">
            <a:extLst>
              <a:ext uri="{FF2B5EF4-FFF2-40B4-BE49-F238E27FC236}">
                <a16:creationId xmlns:a16="http://schemas.microsoft.com/office/drawing/2014/main" id="{2D249063-7F4A-7D3D-3F4D-F0170B33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9891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rgbClr val="336600"/>
                </a:solidFill>
                <a:sym typeface="Symbol" panose="05050102010706020507" pitchFamily="18" charset="2"/>
              </a:rPr>
              <a:t>令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72B27017-CDD1-1470-E441-64A9C502B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221163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E47200"/>
                </a:solidFill>
              </a:rPr>
              <a:t>例题</a:t>
            </a:r>
            <a:r>
              <a:rPr kumimoji="0" lang="en-US" altLang="zh-CN" sz="2800" b="1">
                <a:solidFill>
                  <a:srgbClr val="E47200"/>
                </a:solidFill>
              </a:rPr>
              <a:t>2</a:t>
            </a:r>
            <a:r>
              <a:rPr kumimoji="0" lang="en-US" altLang="zh-CN" sz="2800" b="1">
                <a:solidFill>
                  <a:srgbClr val="336600"/>
                </a:solidFill>
              </a:rPr>
              <a:t>    </a:t>
            </a:r>
            <a:r>
              <a:rPr kumimoji="0" lang="zh-CN" altLang="en-US" sz="2800" b="1">
                <a:solidFill>
                  <a:srgbClr val="336600"/>
                </a:solidFill>
              </a:rPr>
              <a:t>（</a:t>
            </a:r>
            <a:r>
              <a:rPr kumimoji="0" lang="en-US" altLang="zh-CN" sz="2800" b="1">
                <a:solidFill>
                  <a:srgbClr val="336600"/>
                </a:solidFill>
              </a:rPr>
              <a:t>P129  eg14）</a:t>
            </a:r>
            <a:r>
              <a:rPr kumimoji="0" lang="zh-CN" altLang="en-US" sz="2800" b="1">
                <a:solidFill>
                  <a:srgbClr val="336600"/>
                </a:solidFill>
              </a:rPr>
              <a:t>用法</a:t>
            </a:r>
            <a:r>
              <a:rPr kumimoji="0" lang="en-US" altLang="zh-CN" sz="2800" b="1">
                <a:solidFill>
                  <a:srgbClr val="336600"/>
                </a:solidFill>
              </a:rPr>
              <a:t>2</a:t>
            </a:r>
            <a:r>
              <a:rPr kumimoji="0" lang="zh-CN" altLang="en-US" sz="2800" b="1">
                <a:solidFill>
                  <a:srgbClr val="336600"/>
                </a:solidFill>
              </a:rPr>
              <a:t>计算上例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DCCB7883-8553-6748-A2C8-E0AFECBF9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3644900"/>
            <a:ext cx="6256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也可以用特征多项式代替最小多项式！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C5EBE82E-D3EA-CA9D-AA57-C569F2491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724400"/>
          <a:ext cx="18161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840" imgH="711000" progId="Equation.DSMT4">
                  <p:embed/>
                </p:oleObj>
              </mc:Choice>
              <mc:Fallback>
                <p:oleObj name="Equation" r:id="rId10" imgW="8888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18161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75B54233-9173-97EE-B72B-90BAB03EA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4868863"/>
          <a:ext cx="2516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31560" imgH="228600" progId="Equation.DSMT4">
                  <p:embed/>
                </p:oleObj>
              </mc:Choice>
              <mc:Fallback>
                <p:oleObj name="Equation" r:id="rId12" imgW="12315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868863"/>
                        <a:ext cx="25161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BAE628AC-5A28-1719-0CE7-B1F7FDFD1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4675" y="4941888"/>
          <a:ext cx="3165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9080" imgH="228600" progId="Equation.DSMT4">
                  <p:embed/>
                </p:oleObj>
              </mc:Choice>
              <mc:Fallback>
                <p:oleObj name="Equation" r:id="rId14" imgW="15490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4941888"/>
                        <a:ext cx="3165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Rectangle 15">
            <a:extLst>
              <a:ext uri="{FF2B5EF4-FFF2-40B4-BE49-F238E27FC236}">
                <a16:creationId xmlns:a16="http://schemas.microsoft.com/office/drawing/2014/main" id="{DBD083D7-68C0-3A44-04B7-68983DCC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3736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由</a:t>
            </a: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09DDC56C-D08C-2734-D318-DDC59C82A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445125"/>
          <a:ext cx="3294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800" imgH="203040" progId="Equation.DSMT4">
                  <p:embed/>
                </p:oleObj>
              </mc:Choice>
              <mc:Fallback>
                <p:oleObj name="Equation" r:id="rId16" imgW="16128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45125"/>
                        <a:ext cx="329406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Rectangle 17">
            <a:extLst>
              <a:ext uri="{FF2B5EF4-FFF2-40B4-BE49-F238E27FC236}">
                <a16:creationId xmlns:a16="http://schemas.microsoft.com/office/drawing/2014/main" id="{8A344A7E-A9A6-1A02-7AA6-DEF8CD7F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3736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得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08FDFF89-3E68-F0BC-112A-CFF524CFB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4275" y="5924550"/>
          <a:ext cx="36560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90640" imgH="228600" progId="Equation.DSMT4">
                  <p:embed/>
                </p:oleObj>
              </mc:Choice>
              <mc:Fallback>
                <p:oleObj name="Equation" r:id="rId18" imgW="17906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5924550"/>
                        <a:ext cx="36560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utoUpdateAnimBg="0"/>
      <p:bldP spid="34823" grpId="0"/>
      <p:bldP spid="34825" grpId="0"/>
      <p:bldP spid="23565" grpId="0" autoUpdateAnimBg="0"/>
      <p:bldP spid="34827" grpId="0"/>
      <p:bldP spid="34831" grpId="0"/>
      <p:bldP spid="348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D3FBFA6-4E9A-CA3B-D20B-780F3DC6E0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74613"/>
            <a:ext cx="7696200" cy="762000"/>
          </a:xfrm>
        </p:spPr>
        <p:txBody>
          <a:bodyPr/>
          <a:lstStyle/>
          <a:p>
            <a:pPr eaLnBrk="1" hangingPunct="1"/>
            <a:r>
              <a:rPr kumimoji="0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2、 最小多项式方法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BF61A0BF-9BF9-AEC6-2A84-1E28336933C2}"/>
              </a:ext>
            </a:extLst>
          </p:cNvPr>
          <p:cNvGraphicFramePr>
            <a:graphicFrameLocks noChangeAspect="1"/>
          </p:cNvGraphicFramePr>
          <p:nvPr>
            <p:ph type="body" idx="4294967295"/>
          </p:nvPr>
        </p:nvGraphicFramePr>
        <p:xfrm>
          <a:off x="827088" y="1412875"/>
          <a:ext cx="59515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241200" progId="Equation.DSMT4">
                  <p:embed/>
                </p:oleObj>
              </mc:Choice>
              <mc:Fallback>
                <p:oleObj name="Equation" r:id="rId2" imgW="25016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2875"/>
                        <a:ext cx="59515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CF229ED0-070F-A649-B0EC-61C2FC956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1196975"/>
          <a:ext cx="13874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431640" progId="Equation.DSMT4">
                  <p:embed/>
                </p:oleObj>
              </mc:Choice>
              <mc:Fallback>
                <p:oleObj name="Equation" r:id="rId4" imgW="6094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196975"/>
                        <a:ext cx="13874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F88A41EC-A7CB-A577-61A8-A95884C6B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931988"/>
          <a:ext cx="55451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241200" progId="Equation.DSMT4">
                  <p:embed/>
                </p:oleObj>
              </mc:Choice>
              <mc:Fallback>
                <p:oleObj name="Equation" r:id="rId6" imgW="21841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31988"/>
                        <a:ext cx="55451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>
            <a:extLst>
              <a:ext uri="{FF2B5EF4-FFF2-40B4-BE49-F238E27FC236}">
                <a16:creationId xmlns:a16="http://schemas.microsoft.com/office/drawing/2014/main" id="{9CAB8869-F392-CC7F-B595-63F9B0235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92375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 b="1" i="1">
                <a:solidFill>
                  <a:srgbClr val="336600"/>
                </a:solidFill>
              </a:rPr>
              <a:t>f</a:t>
            </a:r>
            <a:r>
              <a:rPr kumimoji="0" lang="en-US" altLang="zh-CN" sz="2800" b="1">
                <a:solidFill>
                  <a:srgbClr val="336600"/>
                </a:solidFill>
              </a:rPr>
              <a:t>(</a:t>
            </a:r>
            <a:r>
              <a:rPr kumimoji="0" lang="en-US" altLang="zh-CN" sz="2800" b="1">
                <a:solidFill>
                  <a:srgbClr val="336600"/>
                </a:solidFill>
                <a:sym typeface="Symbol" panose="05050102010706020507" pitchFamily="18" charset="2"/>
              </a:rPr>
              <a:t>)</a:t>
            </a:r>
            <a:r>
              <a:rPr kumimoji="0" lang="zh-CN" altLang="en-US" sz="2800" b="1">
                <a:solidFill>
                  <a:srgbClr val="336600"/>
                </a:solidFill>
                <a:sym typeface="Symbol" panose="05050102010706020507" pitchFamily="18" charset="2"/>
              </a:rPr>
              <a:t>为解析函数</a:t>
            </a:r>
            <a:r>
              <a:rPr kumimoji="0" lang="zh-CN" altLang="en-US" sz="2800" b="1">
                <a:solidFill>
                  <a:srgbClr val="336600"/>
                </a:solidFill>
              </a:rPr>
              <a:t>，则  </a:t>
            </a:r>
            <a:r>
              <a:rPr kumimoji="0" lang="en-US" altLang="zh-CN" sz="2800" b="1" i="1">
                <a:solidFill>
                  <a:srgbClr val="336600"/>
                </a:solidFill>
              </a:rPr>
              <a:t>f</a:t>
            </a:r>
            <a:r>
              <a:rPr kumimoji="0" lang="en-US" altLang="zh-CN" sz="2800" b="1">
                <a:solidFill>
                  <a:srgbClr val="336600"/>
                </a:solidFill>
              </a:rPr>
              <a:t>(A) = </a:t>
            </a:r>
            <a:r>
              <a:rPr kumimoji="0" lang="en-US" altLang="zh-CN" sz="2800" b="1" i="1">
                <a:solidFill>
                  <a:srgbClr val="336600"/>
                </a:solidFill>
              </a:rPr>
              <a:t>g</a:t>
            </a:r>
            <a:r>
              <a:rPr kumimoji="0" lang="en-US" altLang="zh-CN" sz="2800" b="1">
                <a:solidFill>
                  <a:srgbClr val="336600"/>
                </a:solidFill>
              </a:rPr>
              <a:t>(A)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1F634F24-1C36-6023-C0DE-7C371B66E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08050"/>
            <a:ext cx="727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B3B16"/>
                </a:solidFill>
              </a:rPr>
              <a:t>定理</a:t>
            </a:r>
            <a:r>
              <a:rPr lang="en-US" altLang="zh-CN" sz="2800" b="1">
                <a:solidFill>
                  <a:srgbClr val="0B3B16"/>
                </a:solidFill>
              </a:rPr>
              <a:t>5.12  </a:t>
            </a:r>
            <a:r>
              <a:rPr lang="zh-CN" altLang="en-US" sz="2800" b="1">
                <a:solidFill>
                  <a:srgbClr val="0B3B16"/>
                </a:solidFill>
              </a:rPr>
              <a:t>设</a:t>
            </a:r>
            <a:r>
              <a:rPr lang="en-US" altLang="zh-CN" sz="2800" b="1" i="1">
                <a:solidFill>
                  <a:srgbClr val="0B3B16"/>
                </a:solidFill>
              </a:rPr>
              <a:t>n</a:t>
            </a:r>
            <a:r>
              <a:rPr lang="zh-CN" altLang="en-US" sz="2800" b="1">
                <a:solidFill>
                  <a:srgbClr val="0B3B16"/>
                </a:solidFill>
              </a:rPr>
              <a:t>阶方阵</a:t>
            </a:r>
            <a:r>
              <a:rPr lang="en-US" altLang="zh-CN" sz="2800" b="1">
                <a:solidFill>
                  <a:srgbClr val="0B3B16"/>
                </a:solidFill>
              </a:rPr>
              <a:t>A</a:t>
            </a:r>
            <a:r>
              <a:rPr lang="zh-CN" altLang="en-US" sz="2800" b="1">
                <a:solidFill>
                  <a:srgbClr val="0B3B16"/>
                </a:solidFill>
              </a:rPr>
              <a:t>的最小多项式为</a:t>
            </a:r>
            <a:endParaRPr lang="zh-CN" altLang="en-US" sz="2800" b="1">
              <a:solidFill>
                <a:srgbClr val="0B3B16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E9AA71B5-836D-E07C-DB45-C1D0F0796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38" y="3043238"/>
          <a:ext cx="79533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87440" imgH="241200" progId="Equation.DSMT4">
                  <p:embed/>
                </p:oleObj>
              </mc:Choice>
              <mc:Fallback>
                <p:oleObj name="Equation" r:id="rId8" imgW="31874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043238"/>
                        <a:ext cx="79533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>
            <a:extLst>
              <a:ext uri="{FF2B5EF4-FFF2-40B4-BE49-F238E27FC236}">
                <a16:creationId xmlns:a16="http://schemas.microsoft.com/office/drawing/2014/main" id="{6BD7DE83-E9F1-1E3F-B65E-545D581C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9891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rgbClr val="336600"/>
                </a:solidFill>
                <a:sym typeface="Symbol" panose="05050102010706020507" pitchFamily="18" charset="2"/>
              </a:rPr>
              <a:t>令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362DDC25-3E96-490E-4DEC-31AC47D81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221163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E47200"/>
                </a:solidFill>
              </a:rPr>
              <a:t>例题</a:t>
            </a:r>
            <a:r>
              <a:rPr kumimoji="0" lang="en-US" altLang="zh-CN" sz="2800" b="1">
                <a:solidFill>
                  <a:srgbClr val="E47200"/>
                </a:solidFill>
              </a:rPr>
              <a:t>2</a:t>
            </a:r>
            <a:r>
              <a:rPr kumimoji="0" lang="en-US" altLang="zh-CN" sz="2800" b="1">
                <a:solidFill>
                  <a:srgbClr val="336600"/>
                </a:solidFill>
              </a:rPr>
              <a:t>    </a:t>
            </a:r>
            <a:r>
              <a:rPr kumimoji="0" lang="zh-CN" altLang="en-US" sz="2800" b="1">
                <a:solidFill>
                  <a:srgbClr val="336600"/>
                </a:solidFill>
              </a:rPr>
              <a:t>（</a:t>
            </a:r>
            <a:r>
              <a:rPr kumimoji="0" lang="en-US" altLang="zh-CN" sz="2800" b="1">
                <a:solidFill>
                  <a:srgbClr val="336600"/>
                </a:solidFill>
              </a:rPr>
              <a:t>P129  eg14）</a:t>
            </a:r>
            <a:r>
              <a:rPr kumimoji="0" lang="zh-CN" altLang="en-US" sz="2800" b="1">
                <a:solidFill>
                  <a:srgbClr val="336600"/>
                </a:solidFill>
              </a:rPr>
              <a:t>用法</a:t>
            </a:r>
            <a:r>
              <a:rPr kumimoji="0" lang="en-US" altLang="zh-CN" sz="2800" b="1">
                <a:solidFill>
                  <a:srgbClr val="336600"/>
                </a:solidFill>
              </a:rPr>
              <a:t>2</a:t>
            </a:r>
            <a:r>
              <a:rPr kumimoji="0" lang="zh-CN" altLang="en-US" sz="2800" b="1">
                <a:solidFill>
                  <a:srgbClr val="336600"/>
                </a:solidFill>
              </a:rPr>
              <a:t>计算上例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7F1A1A9C-F6B7-6F93-9C60-AD093C1A9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3644900"/>
            <a:ext cx="6256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也可以用特征多项式代替最小多项式！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CF215BBD-85B9-F27D-CFFB-0ED84FE5B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724400"/>
          <a:ext cx="18161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840" imgH="711000" progId="Equation.DSMT4">
                  <p:embed/>
                </p:oleObj>
              </mc:Choice>
              <mc:Fallback>
                <p:oleObj name="Equation" r:id="rId10" imgW="8888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18161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3">
            <a:extLst>
              <a:ext uri="{FF2B5EF4-FFF2-40B4-BE49-F238E27FC236}">
                <a16:creationId xmlns:a16="http://schemas.microsoft.com/office/drawing/2014/main" id="{BB515F9E-3173-58AC-7696-ABAE7B8C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502275"/>
            <a:ext cx="2147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与例</a:t>
            </a:r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相同！</a:t>
            </a:r>
          </a:p>
        </p:txBody>
      </p:sp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CB484D48-7FB3-B1F1-035D-863162D26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868863"/>
          <a:ext cx="36560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0640" imgH="228600" progId="Equation.DSMT4">
                  <p:embed/>
                </p:oleObj>
              </mc:Choice>
              <mc:Fallback>
                <p:oleObj name="Equation" r:id="rId12" imgW="17906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868863"/>
                        <a:ext cx="36560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EAFCB43B-4CFD-2B08-EC5E-DD7540274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556250"/>
          <a:ext cx="2514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31560" imgH="228600" progId="Equation.DSMT4">
                  <p:embed/>
                </p:oleObj>
              </mc:Choice>
              <mc:Fallback>
                <p:oleObj name="Equation" r:id="rId14" imgW="12315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56250"/>
                        <a:ext cx="25146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9ED67A72-AE45-C3C4-1624-41C3BA645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868863"/>
          <a:ext cx="20240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90360" imgH="228600" progId="Equation.DSMT4">
                  <p:embed/>
                </p:oleObj>
              </mc:Choice>
              <mc:Fallback>
                <p:oleObj name="Equation" r:id="rId16" imgW="9903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868863"/>
                        <a:ext cx="20240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A137C79-5C47-3780-5456-29932DB8B6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73025"/>
            <a:ext cx="7696200" cy="762000"/>
          </a:xfrm>
        </p:spPr>
        <p:txBody>
          <a:bodyPr/>
          <a:lstStyle/>
          <a:p>
            <a:pPr eaLnBrk="1" hangingPunct="1"/>
            <a:r>
              <a:rPr kumimoji="0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2、 最小多项式方法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A74F5DC8-A928-BAB1-6CB3-975A8B101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4889500"/>
            <a:ext cx="6399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E47200"/>
                </a:solidFill>
              </a:rPr>
              <a:t>例题</a:t>
            </a:r>
            <a:r>
              <a:rPr kumimoji="0" lang="en-US" altLang="zh-CN" sz="2800" b="1">
                <a:solidFill>
                  <a:srgbClr val="E47200"/>
                </a:solidFill>
              </a:rPr>
              <a:t>4</a:t>
            </a:r>
            <a:r>
              <a:rPr kumimoji="0" lang="en-US" altLang="zh-CN" sz="2800"/>
              <a:t>      </a:t>
            </a:r>
            <a:r>
              <a:rPr kumimoji="0" lang="zh-CN" altLang="en-US" sz="2800" b="1">
                <a:solidFill>
                  <a:srgbClr val="336600"/>
                </a:solidFill>
              </a:rPr>
              <a:t>设                     ，计算</a:t>
            </a:r>
            <a:r>
              <a:rPr kumimoji="0" lang="en-US" altLang="zh-CN" sz="2800" b="1">
                <a:solidFill>
                  <a:srgbClr val="3366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336600"/>
                </a:solidFill>
              </a:rPr>
              <a:t>10</a:t>
            </a:r>
            <a:r>
              <a:rPr kumimoji="0" lang="en-US" altLang="zh-CN" sz="2800" b="1">
                <a:solidFill>
                  <a:srgbClr val="336600"/>
                </a:solidFill>
              </a:rPr>
              <a:t>。</a:t>
            </a:r>
          </a:p>
        </p:txBody>
      </p:sp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3B96A60F-5883-48F8-FF65-BBC255ECF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437063"/>
          <a:ext cx="172878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711000" progId="Equation.DSMT4">
                  <p:embed/>
                </p:oleObj>
              </mc:Choice>
              <mc:Fallback>
                <p:oleObj name="Equation" r:id="rId2" imgW="812520" imgH="71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37063"/>
                        <a:ext cx="1728787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>
            <a:extLst>
              <a:ext uri="{FF2B5EF4-FFF2-40B4-BE49-F238E27FC236}">
                <a16:creationId xmlns:a16="http://schemas.microsoft.com/office/drawing/2014/main" id="{1B37BC7C-D5CF-B716-A898-2D1014E22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5688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E47200"/>
                </a:solidFill>
              </a:rPr>
              <a:t>例题</a:t>
            </a:r>
            <a:r>
              <a:rPr kumimoji="0" lang="en-US" altLang="zh-CN" sz="2800" b="1">
                <a:solidFill>
                  <a:srgbClr val="E47200"/>
                </a:solidFill>
              </a:rPr>
              <a:t>3</a:t>
            </a:r>
            <a:r>
              <a:rPr kumimoji="0" lang="en-US" altLang="zh-CN" sz="2800" b="1">
                <a:solidFill>
                  <a:srgbClr val="336600"/>
                </a:solidFill>
              </a:rPr>
              <a:t>    </a:t>
            </a:r>
            <a:r>
              <a:rPr kumimoji="0" lang="zh-CN" altLang="en-US" sz="2800" b="1">
                <a:solidFill>
                  <a:srgbClr val="336600"/>
                </a:solidFill>
              </a:rPr>
              <a:t>（</a:t>
            </a:r>
            <a:r>
              <a:rPr kumimoji="0" lang="en-US" altLang="zh-CN" sz="2800" b="1">
                <a:solidFill>
                  <a:srgbClr val="336600"/>
                </a:solidFill>
              </a:rPr>
              <a:t>P129  eg15）</a:t>
            </a:r>
            <a:r>
              <a:rPr kumimoji="0" lang="zh-CN" altLang="en-US" sz="2800" b="1">
                <a:solidFill>
                  <a:srgbClr val="336600"/>
                </a:solidFill>
              </a:rPr>
              <a:t>计算 </a:t>
            </a:r>
            <a:r>
              <a:rPr kumimoji="0" lang="en-US" altLang="zh-CN" sz="2800" b="1"/>
              <a:t>e</a:t>
            </a:r>
            <a:r>
              <a:rPr kumimoji="0" lang="en-US" altLang="zh-CN" sz="2800" b="1" baseline="30000"/>
              <a:t>At</a:t>
            </a:r>
            <a:endParaRPr kumimoji="0" lang="zh-CN" altLang="en-US" sz="2800" b="1" baseline="30000"/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976BDFE5-A64B-8A04-9CB3-7356F9EF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001713"/>
            <a:ext cx="1868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 i="1">
                <a:solidFill>
                  <a:srgbClr val="0000FF"/>
                </a:solidFill>
              </a:rPr>
              <a:t>~ f</a:t>
            </a:r>
            <a:r>
              <a:rPr kumimoji="0" lang="en-US" altLang="zh-CN" sz="2800" b="1">
                <a:solidFill>
                  <a:srgbClr val="0000FF"/>
                </a:solidFill>
              </a:rPr>
              <a:t>(</a:t>
            </a:r>
            <a:r>
              <a:rPr kumimoji="0"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r>
              <a:rPr kumimoji="0" lang="en-US" altLang="zh-CN" sz="2800" b="1">
                <a:solidFill>
                  <a:srgbClr val="0000FF"/>
                </a:solidFill>
              </a:rPr>
              <a:t>) =  e</a:t>
            </a:r>
            <a:r>
              <a:rPr kumimoji="0" lang="zh-CN" altLang="en-US" sz="2800" b="1" baseline="30000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r>
              <a:rPr kumimoji="0" lang="en-US" altLang="zh-CN" sz="2800" b="1" baseline="30000">
                <a:solidFill>
                  <a:srgbClr val="0000FF"/>
                </a:solidFill>
              </a:rPr>
              <a:t>t</a:t>
            </a:r>
            <a:endParaRPr kumimoji="0" lang="zh-CN" altLang="en-US" sz="2800" b="1" baseline="30000">
              <a:solidFill>
                <a:srgbClr val="0000FF"/>
              </a:solidFill>
            </a:endParaRP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4E524159-42C4-D787-070B-8AC7E91D2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628775"/>
          <a:ext cx="19716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711000" progId="Equation.DSMT4">
                  <p:embed/>
                </p:oleObj>
              </mc:Choice>
              <mc:Fallback>
                <p:oleObj name="Equation" r:id="rId4" imgW="96516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628775"/>
                        <a:ext cx="1971675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0A0977AE-90C4-E7F8-6BED-D05CFBB06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205038"/>
          <a:ext cx="2879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215640" progId="Equation.DSMT4">
                  <p:embed/>
                </p:oleObj>
              </mc:Choice>
              <mc:Fallback>
                <p:oleObj name="Equation" r:id="rId6" imgW="140940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05038"/>
                        <a:ext cx="28797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EAB38B1A-F6E5-0E6D-5FA6-97381D5C4E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3588" y="1700213"/>
          <a:ext cx="31130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253800" progId="Equation.DSMT4">
                  <p:embed/>
                </p:oleObj>
              </mc:Choice>
              <mc:Fallback>
                <p:oleObj name="Equation" r:id="rId8" imgW="152388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1700213"/>
                        <a:ext cx="31130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FCAA47FB-4099-6CE0-1DDD-3C54300A1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205038"/>
          <a:ext cx="236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55600" imgH="228600" progId="Equation.DSMT4">
                  <p:embed/>
                </p:oleObj>
              </mc:Choice>
              <mc:Fallback>
                <p:oleObj name="Equation" r:id="rId10" imgW="1155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205038"/>
                        <a:ext cx="23606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Rectangle 22">
            <a:extLst>
              <a:ext uri="{FF2B5EF4-FFF2-40B4-BE49-F238E27FC236}">
                <a16:creationId xmlns:a16="http://schemas.microsoft.com/office/drawing/2014/main" id="{A73A7F60-5A20-76B3-FF37-FDA9F2D3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78130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rgbClr val="0000FF"/>
                </a:solidFill>
              </a:rPr>
              <a:t>由</a:t>
            </a:r>
            <a:endParaRPr kumimoji="0" lang="zh-CN" altLang="en-US" sz="2800" b="1" baseline="30000">
              <a:solidFill>
                <a:srgbClr val="0000FF"/>
              </a:solidFill>
            </a:endParaRP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F6E561CE-6DF8-7107-56E0-E9CD82AE5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852738"/>
          <a:ext cx="31130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3880" imgH="203040" progId="Equation.DSMT4">
                  <p:embed/>
                </p:oleObj>
              </mc:Choice>
              <mc:Fallback>
                <p:oleObj name="Equation" r:id="rId12" imgW="15238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852738"/>
                        <a:ext cx="31130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675B6065-92D3-9E7A-DB4C-829D4BC79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3" y="3284538"/>
          <a:ext cx="31384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36480" imgH="241200" progId="Equation.DSMT4">
                  <p:embed/>
                </p:oleObj>
              </mc:Choice>
              <mc:Fallback>
                <p:oleObj name="Equation" r:id="rId14" imgW="15364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284538"/>
                        <a:ext cx="31384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Rectangle 25">
            <a:extLst>
              <a:ext uri="{FF2B5EF4-FFF2-40B4-BE49-F238E27FC236}">
                <a16:creationId xmlns:a16="http://schemas.microsoft.com/office/drawing/2014/main" id="{C1B154B9-9919-13E8-E8AC-BF3AC5D1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27025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rgbClr val="0000FF"/>
                </a:solidFill>
              </a:rPr>
              <a:t>即</a:t>
            </a:r>
            <a:endParaRPr kumimoji="0" lang="zh-CN" altLang="en-US" sz="2800" b="1" baseline="30000">
              <a:solidFill>
                <a:srgbClr val="0000FF"/>
              </a:solidFill>
            </a:endParaRP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6973370B-C47F-CFF9-FEA0-236FA149E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3284538"/>
          <a:ext cx="35290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26920" imgH="241200" progId="Equation.DSMT4">
                  <p:embed/>
                </p:oleObj>
              </mc:Choice>
              <mc:Fallback>
                <p:oleObj name="Equation" r:id="rId16" imgW="17269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284538"/>
                        <a:ext cx="35290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39CC964C-CF54-B407-D630-E67060D9B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163" y="3860800"/>
          <a:ext cx="3632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7680" imgH="241200" progId="Equation.DSMT4">
                  <p:embed/>
                </p:oleObj>
              </mc:Choice>
              <mc:Fallback>
                <p:oleObj name="Equation" r:id="rId18" imgW="17776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860800"/>
                        <a:ext cx="36322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B654AB47-8895-B2D6-BE21-D874CCF09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7313" y="3860800"/>
          <a:ext cx="22844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17440" imgH="241200" progId="Equation.DSMT4">
                  <p:embed/>
                </p:oleObj>
              </mc:Choice>
              <mc:Fallback>
                <p:oleObj name="Equation" r:id="rId20" imgW="111744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860800"/>
                        <a:ext cx="22844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Rectangle 29">
            <a:extLst>
              <a:ext uri="{FF2B5EF4-FFF2-40B4-BE49-F238E27FC236}">
                <a16:creationId xmlns:a16="http://schemas.microsoft.com/office/drawing/2014/main" id="{73D48CA8-8DFA-D8E7-9C42-222FFA30E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868863"/>
            <a:ext cx="1935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 i="1">
                <a:solidFill>
                  <a:srgbClr val="0000FF"/>
                </a:solidFill>
              </a:rPr>
              <a:t>~ f</a:t>
            </a:r>
            <a:r>
              <a:rPr kumimoji="0" lang="en-US" altLang="zh-CN" sz="2800" b="1">
                <a:solidFill>
                  <a:srgbClr val="0000FF"/>
                </a:solidFill>
              </a:rPr>
              <a:t>(</a:t>
            </a:r>
            <a:r>
              <a:rPr kumimoji="0"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r>
              <a:rPr kumimoji="0" lang="en-US" altLang="zh-CN" sz="2800" b="1">
                <a:solidFill>
                  <a:srgbClr val="0000FF"/>
                </a:solidFill>
              </a:rPr>
              <a:t>) =  </a:t>
            </a:r>
            <a:r>
              <a:rPr kumimoji="0"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r>
              <a:rPr kumimoji="0" lang="en-US" altLang="zh-CN" sz="2800" b="1" baseline="30000">
                <a:solidFill>
                  <a:srgbClr val="0000FF"/>
                </a:solidFill>
                <a:sym typeface="Symbol" panose="05050102010706020507" pitchFamily="18" charset="2"/>
              </a:rPr>
              <a:t>10</a:t>
            </a:r>
            <a:endParaRPr kumimoji="0" lang="en-US" altLang="zh-CN" sz="2800" b="1" baseline="30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autoUpdateAnimBg="0"/>
      <p:bldP spid="26640" grpId="0"/>
      <p:bldP spid="26646" grpId="0"/>
      <p:bldP spid="26649" grpId="0"/>
      <p:bldP spid="266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18FD293-2FEC-71BD-1179-38C1670B4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kumimoji="0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5.6 函数矩阵的微积分</a:t>
            </a:r>
            <a:endParaRPr kumimoji="0" lang="en-US" altLang="zh-CN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71A271A-B9D4-3018-75B4-81D456A0D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7227888" cy="2293938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</a:t>
            </a:r>
            <a:r>
              <a:rPr lang="zh-CN" altLang="en-US" b="1">
                <a:solidFill>
                  <a:srgbClr val="336600"/>
                </a:solidFill>
              </a:rPr>
              <a:t>函数矩阵及其分析性质</a:t>
            </a:r>
          </a:p>
          <a:p>
            <a:pPr lvl="1" eaLnBrk="1" hangingPunct="1"/>
            <a:r>
              <a:rPr lang="zh-CN" altLang="en-US" b="1">
                <a:solidFill>
                  <a:srgbClr val="336600"/>
                </a:solidFill>
              </a:rPr>
              <a:t> </a:t>
            </a:r>
            <a:r>
              <a:rPr lang="zh-CN" altLang="en-US" b="1">
                <a:solidFill>
                  <a:srgbClr val="0000FF"/>
                </a:solidFill>
              </a:rPr>
              <a:t>函数矩阵</a:t>
            </a:r>
            <a:r>
              <a:rPr lang="zh-CN" altLang="en-US" b="1">
                <a:solidFill>
                  <a:srgbClr val="336600"/>
                </a:solidFill>
              </a:rPr>
              <a:t>：</a:t>
            </a:r>
            <a:r>
              <a:rPr lang="en-US" altLang="zh-CN" b="1">
                <a:solidFill>
                  <a:srgbClr val="336600"/>
                </a:solidFill>
              </a:rPr>
              <a:t>A(t) = [</a:t>
            </a:r>
            <a:r>
              <a:rPr lang="en-US" altLang="zh-CN" b="1" i="1">
                <a:solidFill>
                  <a:srgbClr val="336600"/>
                </a:solidFill>
              </a:rPr>
              <a:t>a</a:t>
            </a:r>
            <a:r>
              <a:rPr lang="en-US" altLang="zh-CN" b="1" i="1" baseline="-25000">
                <a:solidFill>
                  <a:srgbClr val="336600"/>
                </a:solidFill>
              </a:rPr>
              <a:t>ij </a:t>
            </a:r>
            <a:r>
              <a:rPr lang="en-US" altLang="zh-CN" b="1">
                <a:solidFill>
                  <a:srgbClr val="336600"/>
                </a:solidFill>
              </a:rPr>
              <a:t>(t)]</a:t>
            </a:r>
            <a:r>
              <a:rPr lang="en-US" altLang="zh-CN" b="1" i="1" baseline="-25000">
                <a:solidFill>
                  <a:srgbClr val="336600"/>
                </a:solidFill>
              </a:rPr>
              <a:t>m</a:t>
            </a:r>
            <a:r>
              <a:rPr lang="en-US" altLang="zh-CN" b="1" baseline="-25000">
                <a:solidFill>
                  <a:srgbClr val="3366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b="1" i="1" baseline="-25000">
                <a:solidFill>
                  <a:srgbClr val="336600"/>
                </a:solidFill>
              </a:rPr>
              <a:t>n</a:t>
            </a:r>
            <a:r>
              <a:rPr lang="en-US" altLang="zh-CN" b="1">
                <a:solidFill>
                  <a:srgbClr val="336600"/>
                </a:solidFill>
              </a:rPr>
              <a:t>，</a:t>
            </a:r>
          </a:p>
          <a:p>
            <a:pPr lvl="1" eaLnBrk="1" hangingPunct="1"/>
            <a:r>
              <a:rPr lang="zh-CN" altLang="en-US" b="1">
                <a:solidFill>
                  <a:srgbClr val="336600"/>
                </a:solidFill>
              </a:rPr>
              <a:t> 分析性质：</a:t>
            </a:r>
          </a:p>
          <a:p>
            <a:pPr lvl="1" eaLnBrk="1" hangingPunct="1"/>
            <a:r>
              <a:rPr lang="en-US" altLang="zh-CN" b="1">
                <a:solidFill>
                  <a:srgbClr val="336600"/>
                </a:solidFill>
              </a:rPr>
              <a:t> A(t) </a:t>
            </a:r>
            <a:r>
              <a:rPr lang="zh-CN" altLang="en-US" b="1">
                <a:solidFill>
                  <a:srgbClr val="336600"/>
                </a:solidFill>
              </a:rPr>
              <a:t>连续、可微分、可积分 </a:t>
            </a:r>
            <a:r>
              <a:rPr lang="zh-CN" altLang="en-US" b="1">
                <a:solidFill>
                  <a:srgbClr val="336600"/>
                </a:solidFill>
                <a:sym typeface="Symbol" panose="05050102010706020507" pitchFamily="18" charset="2"/>
              </a:rPr>
              <a:t>  </a:t>
            </a:r>
            <a:r>
              <a:rPr lang="en-US" altLang="zh-CN" b="1" i="1">
                <a:solidFill>
                  <a:srgbClr val="336600"/>
                </a:solidFill>
              </a:rPr>
              <a:t>a</a:t>
            </a:r>
            <a:r>
              <a:rPr lang="en-US" altLang="zh-CN" b="1" i="1" baseline="-25000">
                <a:solidFill>
                  <a:srgbClr val="336600"/>
                </a:solidFill>
              </a:rPr>
              <a:t>ij </a:t>
            </a:r>
            <a:r>
              <a:rPr lang="en-US" altLang="zh-CN" b="1">
                <a:solidFill>
                  <a:srgbClr val="336600"/>
                </a:solidFill>
              </a:rPr>
              <a:t>(t)</a:t>
            </a:r>
            <a:endParaRPr lang="zh-CN" altLang="en-US" b="1">
              <a:solidFill>
                <a:srgbClr val="336600"/>
              </a:solidFill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2F4F24FA-6419-4BF8-425B-2E505D72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133600"/>
            <a:ext cx="1447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6600"/>
                </a:solidFill>
              </a:rPr>
              <a:t>连续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6600"/>
                </a:solidFill>
              </a:rPr>
              <a:t>可微分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6600"/>
                </a:solidFill>
              </a:rPr>
              <a:t>可积分</a:t>
            </a:r>
          </a:p>
        </p:txBody>
      </p:sp>
      <p:graphicFrame>
        <p:nvGraphicFramePr>
          <p:cNvPr id="33792" name="Object 0">
            <a:extLst>
              <a:ext uri="{FF2B5EF4-FFF2-40B4-BE49-F238E27FC236}">
                <a16:creationId xmlns:a16="http://schemas.microsoft.com/office/drawing/2014/main" id="{133E0232-73FA-41AC-A9BF-AF9F6156B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3725" y="3213100"/>
          <a:ext cx="29829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291960" progId="Equation.DSMT4">
                  <p:embed/>
                </p:oleObj>
              </mc:Choice>
              <mc:Fallback>
                <p:oleObj name="Equation" r:id="rId2" imgW="1460160" imgH="2919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213100"/>
                        <a:ext cx="29829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" name="Object 1">
            <a:extLst>
              <a:ext uri="{FF2B5EF4-FFF2-40B4-BE49-F238E27FC236}">
                <a16:creationId xmlns:a16="http://schemas.microsoft.com/office/drawing/2014/main" id="{31555354-4AEB-3C67-E13D-A01EF6B3D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3860800"/>
          <a:ext cx="24653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419040" progId="Equation.DSMT4">
                  <p:embed/>
                </p:oleObj>
              </mc:Choice>
              <mc:Fallback>
                <p:oleObj name="Equation" r:id="rId4" imgW="120636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3860800"/>
                        <a:ext cx="24653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9F71AD5B-6CC4-CC76-DA81-1EF41D921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988" y="4652963"/>
          <a:ext cx="29845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160" imgH="482400" progId="Equation.DSMT4">
                  <p:embed/>
                </p:oleObj>
              </mc:Choice>
              <mc:Fallback>
                <p:oleObj name="Equation" r:id="rId6" imgW="146016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4652963"/>
                        <a:ext cx="29845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1">
            <a:extLst>
              <a:ext uri="{FF2B5EF4-FFF2-40B4-BE49-F238E27FC236}">
                <a16:creationId xmlns:a16="http://schemas.microsoft.com/office/drawing/2014/main" id="{336D7494-F6AE-18A2-FA05-F1988D03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3405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8"/>
              </a:buBlip>
            </a:pPr>
            <a:r>
              <a:rPr lang="zh-CN" altLang="en-US" sz="28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336600"/>
                </a:solidFill>
              </a:rPr>
              <a:t>微分性质  (</a:t>
            </a:r>
            <a:r>
              <a:rPr lang="en-US" altLang="zh-CN" sz="2800" b="1">
                <a:solidFill>
                  <a:srgbClr val="336600"/>
                </a:solidFill>
              </a:rPr>
              <a:t>p130)</a:t>
            </a:r>
          </a:p>
        </p:txBody>
      </p:sp>
      <p:sp>
        <p:nvSpPr>
          <p:cNvPr id="25612" name="AutoShape 12">
            <a:extLst>
              <a:ext uri="{FF2B5EF4-FFF2-40B4-BE49-F238E27FC236}">
                <a16:creationId xmlns:a16="http://schemas.microsoft.com/office/drawing/2014/main" id="{BB7E2E79-FB0D-9EF4-2764-B95F1B88E6C0}"/>
              </a:ext>
            </a:extLst>
          </p:cNvPr>
          <p:cNvSpPr>
            <a:spLocks/>
          </p:cNvSpPr>
          <p:nvPr/>
        </p:nvSpPr>
        <p:spPr bwMode="auto">
          <a:xfrm>
            <a:off x="7016750" y="2281238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  <p:bldP spid="25605" grpId="0" build="p" autoUpdateAnimBg="0"/>
      <p:bldP spid="25611" grpId="0" autoUpdateAnimBg="0"/>
      <p:bldP spid="256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11">
            <a:extLst>
              <a:ext uri="{FF2B5EF4-FFF2-40B4-BE49-F238E27FC236}">
                <a16:creationId xmlns:a16="http://schemas.microsoft.com/office/drawing/2014/main" id="{9FB3E37E-9010-3752-AEF3-CBCF124B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333375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336600"/>
                </a:solidFill>
              </a:rPr>
              <a:t>微分性质  (</a:t>
            </a:r>
            <a:r>
              <a:rPr lang="en-US" altLang="zh-CN" sz="2800" b="1">
                <a:solidFill>
                  <a:srgbClr val="336600"/>
                </a:solidFill>
              </a:rPr>
              <a:t>p130)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C80A2B77-70DC-64A3-0ED5-723AE36E0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81075"/>
          <a:ext cx="40989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81075"/>
                        <a:ext cx="40989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9B72A1E8-AC9F-E38C-DC78-D27C8BFF3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557338"/>
          <a:ext cx="43322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203040" progId="Equation.DSMT4">
                  <p:embed/>
                </p:oleObj>
              </mc:Choice>
              <mc:Fallback>
                <p:oleObj name="Equation" r:id="rId5" imgW="21207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43322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82E1C56D-49CD-4283-C8AE-6A0DE7759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205038"/>
          <a:ext cx="37877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54000" imgH="228600" progId="Equation.DSMT4">
                  <p:embed/>
                </p:oleObj>
              </mc:Choice>
              <mc:Fallback>
                <p:oleObj name="Equation" r:id="rId7" imgW="18540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5038"/>
                        <a:ext cx="37877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>
            <a:extLst>
              <a:ext uri="{FF2B5EF4-FFF2-40B4-BE49-F238E27FC236}">
                <a16:creationId xmlns:a16="http://schemas.microsoft.com/office/drawing/2014/main" id="{1CF6356D-F089-5F1C-96CC-6E7DB7325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73463"/>
            <a:ext cx="4897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336600"/>
                </a:solidFill>
              </a:rPr>
              <a:t>初等函数的微分性质</a:t>
            </a:r>
            <a:endParaRPr lang="en-US" altLang="zh-CN" sz="2800" b="1">
              <a:solidFill>
                <a:srgbClr val="336600"/>
              </a:solidFill>
            </a:endParaRP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8115D511-EFFB-0F94-7A53-3BA2C008A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221163"/>
          <a:ext cx="25939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9720" imgH="228600" progId="Equation.DSMT4">
                  <p:embed/>
                </p:oleObj>
              </mc:Choice>
              <mc:Fallback>
                <p:oleObj name="Equation" r:id="rId9" imgW="12697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25939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A300CF50-E26A-0052-84B4-916DE434C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8" y="4941888"/>
          <a:ext cx="83264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76640" imgH="203040" progId="Equation.DSMT4">
                  <p:embed/>
                </p:oleObj>
              </mc:Choice>
              <mc:Fallback>
                <p:oleObj name="Equation" r:id="rId11" imgW="40766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4941888"/>
                        <a:ext cx="832643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CC39941-81D7-EF58-3C1D-24765A60E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5648325"/>
          <a:ext cx="76009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720960" imgH="253800" progId="Equation.DSMT4">
                  <p:embed/>
                </p:oleObj>
              </mc:Choice>
              <mc:Fallback>
                <p:oleObj name="Equation" r:id="rId13" imgW="372096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648325"/>
                        <a:ext cx="76009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944A6494-6E35-4A18-DF1E-6E3CAF285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852738"/>
          <a:ext cx="39417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30320" imgH="228600" progId="Equation.DSMT4">
                  <p:embed/>
                </p:oleObj>
              </mc:Choice>
              <mc:Fallback>
                <p:oleObj name="Equation" r:id="rId15" imgW="19303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39417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11">
            <a:extLst>
              <a:ext uri="{FF2B5EF4-FFF2-40B4-BE49-F238E27FC236}">
                <a16:creationId xmlns:a16="http://schemas.microsoft.com/office/drawing/2014/main" id="{A024F62C-B62B-878A-B83C-482607F73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268288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336600"/>
                </a:solidFill>
              </a:rPr>
              <a:t>积分性质 (</a:t>
            </a:r>
            <a:r>
              <a:rPr lang="en-US" altLang="zh-CN" sz="2800" b="1">
                <a:solidFill>
                  <a:srgbClr val="336600"/>
                </a:solidFill>
              </a:rPr>
              <a:t>p131)</a:t>
            </a:r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66D7D3FD-1E85-19CA-AE7C-17C3FCCE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924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336600"/>
                </a:solidFill>
              </a:rPr>
              <a:t>原函数与积分计算  设 </a:t>
            </a:r>
            <a:endParaRPr lang="en-US" altLang="zh-CN" sz="2800" b="1">
              <a:solidFill>
                <a:srgbClr val="336600"/>
              </a:solidFill>
            </a:endParaRP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978FD23B-5BC8-CC9D-FAEF-880DA5D22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060450"/>
          <a:ext cx="52403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360" imgH="279360" progId="Equation.DSMT4">
                  <p:embed/>
                </p:oleObj>
              </mc:Choice>
              <mc:Fallback>
                <p:oleObj name="Equation" r:id="rId3" imgW="256536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60450"/>
                        <a:ext cx="52403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3F4308D4-21D9-C7D1-B832-8EF366A48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2188" y="1708150"/>
          <a:ext cx="28019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279360" progId="Equation.DSMT4">
                  <p:embed/>
                </p:oleObj>
              </mc:Choice>
              <mc:Fallback>
                <p:oleObj name="Equation" r:id="rId5" imgW="137160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708150"/>
                        <a:ext cx="28019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77693499-C00D-5B90-7235-7CCF2E3A4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355850"/>
          <a:ext cx="49291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720" imgH="279360" progId="Equation.DSMT4">
                  <p:embed/>
                </p:oleObj>
              </mc:Choice>
              <mc:Fallback>
                <p:oleObj name="Equation" r:id="rId7" imgW="241272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55850"/>
                        <a:ext cx="49291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2CF5BFE2-C779-2375-937F-91FC2545A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363913"/>
          <a:ext cx="15303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9160" imgH="203040" progId="Equation.DSMT4">
                  <p:embed/>
                </p:oleObj>
              </mc:Choice>
              <mc:Fallback>
                <p:oleObj name="Equation" r:id="rId9" imgW="7491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63913"/>
                        <a:ext cx="15303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Rectangle 15">
            <a:extLst>
              <a:ext uri="{FF2B5EF4-FFF2-40B4-BE49-F238E27FC236}">
                <a16:creationId xmlns:a16="http://schemas.microsoft.com/office/drawing/2014/main" id="{9C9E2BC3-9C9C-0E31-575A-5DCC9BF54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8877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6600"/>
                </a:solidFill>
              </a:rPr>
              <a:t>则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4B7A3D96-F876-1A02-BAC5-B13D4CE8C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940175"/>
          <a:ext cx="24907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18960" imgH="279360" progId="Equation.DSMT4">
                  <p:embed/>
                </p:oleObj>
              </mc:Choice>
              <mc:Fallback>
                <p:oleObj name="Equation" r:id="rId11" imgW="121896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40175"/>
                        <a:ext cx="24907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2E42C86E-B65D-99EA-D53B-F5D1CDE31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3868738"/>
          <a:ext cx="33210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25400" imgH="330120" progId="Equation.DSMT4">
                  <p:embed/>
                </p:oleObj>
              </mc:Choice>
              <mc:Fallback>
                <p:oleObj name="Equation" r:id="rId13" imgW="1625400" imgH="330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868738"/>
                        <a:ext cx="33210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Rectangle 18">
            <a:extLst>
              <a:ext uri="{FF2B5EF4-FFF2-40B4-BE49-F238E27FC236}">
                <a16:creationId xmlns:a16="http://schemas.microsoft.com/office/drawing/2014/main" id="{996DD81B-8345-1DF2-EB03-89087729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5878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6600"/>
                </a:solidFill>
              </a:rPr>
              <a:t>如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769A646C-BBB5-D560-9AF6-DA3A9CAEA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6138" y="4659313"/>
          <a:ext cx="23606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55600" imgH="279360" progId="Equation.DSMT4">
                  <p:embed/>
                </p:oleObj>
              </mc:Choice>
              <mc:Fallback>
                <p:oleObj name="Equation" r:id="rId15" imgW="115560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659313"/>
                        <a:ext cx="23606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F7C476AD-B0A1-C90C-39F1-CD26032B40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380038"/>
          <a:ext cx="33464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38000" imgH="279360" progId="Equation.DSMT4">
                  <p:embed/>
                </p:oleObj>
              </mc:Choice>
              <mc:Fallback>
                <p:oleObj name="Equation" r:id="rId17" imgW="163800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80038"/>
                        <a:ext cx="33464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8857FD4-46B4-1B97-8FCB-FB814A856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1063" y="5380038"/>
          <a:ext cx="38925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4760" imgH="279360" progId="Equation.DSMT4">
                  <p:embed/>
                </p:oleObj>
              </mc:Choice>
              <mc:Fallback>
                <p:oleObj name="Equation" r:id="rId19" imgW="190476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3" y="5380038"/>
                        <a:ext cx="38925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663" grpId="0"/>
      <p:bldP spid="276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438A6D1-AE93-9291-5F88-F83FA88FE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5888"/>
            <a:ext cx="8686800" cy="801687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kumimoji="0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5.7 矩阵函数的应用</a:t>
            </a:r>
            <a:r>
              <a:rPr kumimoji="0" lang="zh-CN" altLang="en-US" sz="2800" b="1">
                <a:solidFill>
                  <a:schemeClr val="hlink"/>
                </a:solidFill>
              </a:rPr>
              <a:t>（求解常系数微分方程组）</a:t>
            </a:r>
            <a:r>
              <a:rPr kumimoji="0" lang="zh-CN" altLang="en-US" sz="4000" b="1">
                <a:solidFill>
                  <a:srgbClr val="E47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2935062-94CE-D9E9-A8CD-7FFB5FFD3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92200"/>
            <a:ext cx="7921625" cy="16891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6600"/>
                </a:solidFill>
              </a:rPr>
              <a:t>一、微分方程组的一般形式</a:t>
            </a:r>
          </a:p>
          <a:p>
            <a:pPr eaLnBrk="1" hangingPunct="1">
              <a:buFontTx/>
              <a:buNone/>
            </a:pPr>
            <a:r>
              <a:rPr lang="en-US" altLang="zh-CN" sz="2800" b="1" i="1">
                <a:solidFill>
                  <a:srgbClr val="336600"/>
                </a:solidFill>
              </a:rPr>
              <a:t>   X </a:t>
            </a:r>
            <a:r>
              <a:rPr lang="en-US" altLang="zh-CN" sz="2800" b="1" i="1">
                <a:solidFill>
                  <a:srgbClr val="336600"/>
                </a:solidFill>
                <a:cs typeface="Times New Roman" panose="02020603050405020304" pitchFamily="18" charset="0"/>
              </a:rPr>
              <a:t>'</a:t>
            </a:r>
            <a:r>
              <a:rPr lang="en-US" altLang="zh-CN" sz="2800" b="1" i="1">
                <a:solidFill>
                  <a:srgbClr val="336600"/>
                </a:solidFill>
              </a:rPr>
              <a:t> 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>
                <a:solidFill>
                  <a:srgbClr val="336600"/>
                </a:solidFill>
              </a:rPr>
              <a:t>)</a:t>
            </a:r>
            <a:r>
              <a:rPr lang="en-US" altLang="zh-CN" sz="2800"/>
              <a:t> </a:t>
            </a:r>
            <a:r>
              <a:rPr lang="en-US" altLang="zh-CN" sz="2800" b="1" i="1">
                <a:solidFill>
                  <a:srgbClr val="336600"/>
                </a:solidFill>
              </a:rPr>
              <a:t>= A 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>
                <a:solidFill>
                  <a:srgbClr val="336600"/>
                </a:solidFill>
              </a:rPr>
              <a:t>)</a:t>
            </a:r>
            <a:r>
              <a:rPr lang="en-US" altLang="zh-CN" sz="2800"/>
              <a:t> </a:t>
            </a:r>
            <a:r>
              <a:rPr lang="en-US" altLang="zh-CN" sz="2800" b="1" i="1">
                <a:solidFill>
                  <a:srgbClr val="336600"/>
                </a:solidFill>
              </a:rPr>
              <a:t>X 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>
                <a:solidFill>
                  <a:srgbClr val="336600"/>
                </a:solidFill>
              </a:rPr>
              <a:t>)</a:t>
            </a:r>
            <a:r>
              <a:rPr lang="en-US" altLang="zh-CN" sz="2800"/>
              <a:t> </a:t>
            </a:r>
            <a:r>
              <a:rPr lang="en-US" altLang="zh-CN" sz="2800" b="1" i="1">
                <a:solidFill>
                  <a:srgbClr val="336600"/>
                </a:solidFill>
              </a:rPr>
              <a:t>+ f 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>
                <a:solidFill>
                  <a:srgbClr val="336600"/>
                </a:solidFill>
              </a:rPr>
              <a:t>)</a:t>
            </a:r>
            <a:r>
              <a:rPr lang="en-US" altLang="zh-CN" sz="2800"/>
              <a:t> </a:t>
            </a:r>
            <a:endParaRPr lang="en-US" altLang="zh-CN" sz="2800" b="1" i="1">
              <a:solidFill>
                <a:srgbClr val="3366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i="1">
                <a:solidFill>
                  <a:srgbClr val="336600"/>
                </a:solidFill>
              </a:rPr>
              <a:t>   X 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 baseline="-25000">
                <a:solidFill>
                  <a:srgbClr val="336600"/>
                </a:solidFill>
              </a:rPr>
              <a:t>0</a:t>
            </a:r>
            <a:r>
              <a:rPr lang="en-US" altLang="zh-CN" sz="2800" b="1">
                <a:solidFill>
                  <a:srgbClr val="336600"/>
                </a:solidFill>
              </a:rPr>
              <a:t>) </a:t>
            </a:r>
            <a:r>
              <a:rPr lang="en-US" altLang="zh-CN" sz="2800" b="1" i="1">
                <a:solidFill>
                  <a:srgbClr val="336600"/>
                </a:solidFill>
              </a:rPr>
              <a:t>= C</a:t>
            </a:r>
            <a:r>
              <a:rPr lang="en-US" altLang="zh-CN" sz="2800" b="1">
                <a:solidFill>
                  <a:srgbClr val="336600"/>
                </a:solidFill>
              </a:rPr>
              <a:t>。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72095086-756D-29EF-2C24-0402301A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125538"/>
            <a:ext cx="2819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6600"/>
                </a:solidFill>
              </a:rPr>
              <a:t>齐次：</a:t>
            </a:r>
            <a:r>
              <a:rPr lang="en-US" altLang="zh-CN" b="1" i="1">
                <a:solidFill>
                  <a:srgbClr val="336600"/>
                </a:solidFill>
              </a:rPr>
              <a:t>f</a:t>
            </a:r>
            <a:r>
              <a:rPr lang="en-US" altLang="zh-CN" b="1">
                <a:solidFill>
                  <a:srgbClr val="336600"/>
                </a:solidFill>
              </a:rPr>
              <a:t>(t) = 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6600"/>
                </a:solidFill>
              </a:rPr>
              <a:t>非齐次：</a:t>
            </a:r>
            <a:r>
              <a:rPr lang="en-US" altLang="zh-CN" b="1" i="1">
                <a:solidFill>
                  <a:srgbClr val="336600"/>
                </a:solidFill>
              </a:rPr>
              <a:t>f</a:t>
            </a:r>
            <a:r>
              <a:rPr lang="en-US" altLang="zh-CN" b="1">
                <a:solidFill>
                  <a:srgbClr val="336600"/>
                </a:solidFill>
              </a:rPr>
              <a:t>(t) </a:t>
            </a:r>
            <a:r>
              <a:rPr lang="en-US" altLang="zh-CN" b="1">
                <a:solidFill>
                  <a:srgbClr val="336600"/>
                </a:solidFill>
                <a:sym typeface="Symbol" panose="05050102010706020507" pitchFamily="18" charset="2"/>
              </a:rPr>
              <a:t> </a:t>
            </a:r>
            <a:r>
              <a:rPr lang="en-US" altLang="zh-CN" b="1">
                <a:solidFill>
                  <a:srgbClr val="336600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6600"/>
                </a:solidFill>
              </a:rPr>
              <a:t>常系数：</a:t>
            </a:r>
            <a:r>
              <a:rPr lang="en-US" altLang="zh-CN" b="1">
                <a:solidFill>
                  <a:srgbClr val="336600"/>
                </a:solidFill>
              </a:rPr>
              <a:t>A(t) = A</a:t>
            </a:r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9D371A51-B809-3C63-AE69-D07476FF954E}"/>
              </a:ext>
            </a:extLst>
          </p:cNvPr>
          <p:cNvSpPr>
            <a:spLocks/>
          </p:cNvSpPr>
          <p:nvPr/>
        </p:nvSpPr>
        <p:spPr bwMode="auto">
          <a:xfrm>
            <a:off x="5919788" y="1125538"/>
            <a:ext cx="381000" cy="1524000"/>
          </a:xfrm>
          <a:prstGeom prst="leftBrace">
            <a:avLst>
              <a:gd name="adj1" fmla="val 33333"/>
              <a:gd name="adj2" fmla="val 52606"/>
            </a:avLst>
          </a:prstGeom>
          <a:noFill/>
          <a:ln w="9525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BD57289B-ED6F-2209-0370-CF0789890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743200"/>
            <a:ext cx="78676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</a:t>
            </a:r>
            <a:r>
              <a:rPr lang="zh-CN" altLang="en-US" sz="2800" b="1">
                <a:solidFill>
                  <a:srgbClr val="336600"/>
                </a:solidFill>
              </a:rPr>
              <a:t>一阶线性常系数齐次微分方程组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6600"/>
                </a:solidFill>
              </a:rPr>
              <a:t>求解：</a:t>
            </a:r>
            <a:r>
              <a:rPr lang="zh-CN" altLang="en-US"/>
              <a:t> </a:t>
            </a:r>
            <a:r>
              <a:rPr lang="en-US" altLang="zh-CN" sz="2800" b="1" i="1">
                <a:solidFill>
                  <a:srgbClr val="336600"/>
                </a:solidFill>
              </a:rPr>
              <a:t>X</a:t>
            </a:r>
            <a:r>
              <a:rPr lang="en-US" altLang="zh-CN" sz="2800"/>
              <a:t> </a:t>
            </a:r>
            <a:r>
              <a:rPr lang="en-US" altLang="zh-CN" sz="2800" b="1" i="1">
                <a:solidFill>
                  <a:srgbClr val="336600"/>
                </a:solidFill>
              </a:rPr>
              <a:t>'</a:t>
            </a:r>
            <a:r>
              <a:rPr lang="en-US" altLang="zh-CN" sz="2800"/>
              <a:t> 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>
                <a:solidFill>
                  <a:srgbClr val="336600"/>
                </a:solidFill>
              </a:rPr>
              <a:t>)</a:t>
            </a:r>
            <a:r>
              <a:rPr lang="en-US" altLang="zh-CN" sz="2800" b="1" i="1">
                <a:solidFill>
                  <a:srgbClr val="336600"/>
                </a:solidFill>
              </a:rPr>
              <a:t> = AX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>
                <a:solidFill>
                  <a:srgbClr val="336600"/>
                </a:solidFill>
              </a:rPr>
              <a:t>)</a:t>
            </a:r>
            <a:r>
              <a:rPr lang="zh-CN" altLang="en-US" sz="2800" b="1">
                <a:solidFill>
                  <a:srgbClr val="336600"/>
                </a:solidFill>
              </a:rPr>
              <a:t>，</a:t>
            </a:r>
            <a:r>
              <a:rPr lang="en-US" altLang="zh-CN" sz="2800" b="1" i="1">
                <a:solidFill>
                  <a:srgbClr val="336600"/>
                </a:solidFill>
              </a:rPr>
              <a:t> X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 baseline="-25000">
                <a:solidFill>
                  <a:srgbClr val="336600"/>
                </a:solidFill>
              </a:rPr>
              <a:t>0</a:t>
            </a:r>
            <a:r>
              <a:rPr lang="en-US" altLang="zh-CN" sz="2800" b="1">
                <a:solidFill>
                  <a:srgbClr val="336600"/>
                </a:solidFill>
              </a:rPr>
              <a:t>)</a:t>
            </a:r>
            <a:r>
              <a:rPr lang="en-US" altLang="zh-CN" sz="2800" b="1" i="1">
                <a:solidFill>
                  <a:srgbClr val="336600"/>
                </a:solidFill>
              </a:rPr>
              <a:t>= C</a:t>
            </a:r>
            <a:r>
              <a:rPr lang="en-US" altLang="zh-CN" sz="2800" b="1">
                <a:solidFill>
                  <a:srgbClr val="336600"/>
                </a:solidFill>
              </a:rPr>
              <a:t>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b="1">
                <a:solidFill>
                  <a:srgbClr val="E2800A"/>
                </a:solidFill>
              </a:rPr>
              <a:t>定理5</a:t>
            </a:r>
            <a:r>
              <a:rPr lang="en-US" altLang="zh-CN" sz="2800" b="1">
                <a:solidFill>
                  <a:srgbClr val="E2800A"/>
                </a:solidFill>
              </a:rPr>
              <a:t>.13 </a:t>
            </a:r>
            <a:r>
              <a:rPr lang="zh-CN" altLang="en-US" sz="2800" b="1">
                <a:solidFill>
                  <a:srgbClr val="336600"/>
                </a:solidFill>
              </a:rPr>
              <a:t> 上述方程组的解为：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800" b="1">
                <a:solidFill>
                  <a:srgbClr val="336600"/>
                </a:solidFill>
              </a:rPr>
              <a:t>          </a:t>
            </a:r>
            <a:r>
              <a:rPr lang="en-US" altLang="zh-CN" sz="2800" b="1" i="1">
                <a:solidFill>
                  <a:srgbClr val="336600"/>
                </a:solidFill>
              </a:rPr>
              <a:t>X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>
                <a:solidFill>
                  <a:srgbClr val="336600"/>
                </a:solidFill>
              </a:rPr>
              <a:t>) = e </a:t>
            </a:r>
            <a:r>
              <a:rPr lang="en-US" altLang="zh-CN" sz="3200" b="1" baseline="30000">
                <a:solidFill>
                  <a:srgbClr val="336600"/>
                </a:solidFill>
              </a:rPr>
              <a:t>A(t </a:t>
            </a:r>
            <a:r>
              <a:rPr lang="en-US" altLang="zh-CN" sz="3200" b="1" baseline="30000">
                <a:solidFill>
                  <a:srgbClr val="336600"/>
                </a:solidFill>
                <a:cs typeface="Times New Roman" panose="02020603050405020304" pitchFamily="18" charset="0"/>
              </a:rPr>
              <a:t>– </a:t>
            </a:r>
            <a:r>
              <a:rPr lang="en-US" altLang="zh-CN" sz="3200" b="1" baseline="30000">
                <a:solidFill>
                  <a:srgbClr val="336600"/>
                </a:solidFill>
              </a:rPr>
              <a:t>t</a:t>
            </a:r>
            <a:r>
              <a:rPr lang="en-US" altLang="zh-CN" b="1" baseline="30000">
                <a:solidFill>
                  <a:srgbClr val="336600"/>
                </a:solidFill>
              </a:rPr>
              <a:t>0</a:t>
            </a:r>
            <a:r>
              <a:rPr lang="en-US" altLang="zh-CN" sz="3200" b="1" baseline="30000">
                <a:solidFill>
                  <a:srgbClr val="336600"/>
                </a:solidFill>
              </a:rPr>
              <a:t>)</a:t>
            </a:r>
            <a:r>
              <a:rPr lang="en-US" altLang="zh-CN" sz="2800" b="1">
                <a:solidFill>
                  <a:srgbClr val="336600"/>
                </a:solidFill>
              </a:rPr>
              <a:t> </a:t>
            </a:r>
            <a:r>
              <a:rPr lang="en-US" altLang="zh-CN" sz="2800" b="1" i="1">
                <a:solidFill>
                  <a:srgbClr val="336600"/>
                </a:solidFill>
              </a:rPr>
              <a:t>X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 baseline="-25000">
                <a:solidFill>
                  <a:srgbClr val="336600"/>
                </a:solidFill>
              </a:rPr>
              <a:t>0</a:t>
            </a:r>
            <a:r>
              <a:rPr lang="en-US" altLang="zh-CN" sz="2800" b="1">
                <a:solidFill>
                  <a:srgbClr val="336600"/>
                </a:solidFill>
              </a:rPr>
              <a:t>)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07551ACF-31DA-2FF6-959D-ED36E04AE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516563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6600"/>
                </a:solidFill>
              </a:rPr>
              <a:t>例题1  求解</a:t>
            </a:r>
          </a:p>
        </p:txBody>
      </p:sp>
      <p:graphicFrame>
        <p:nvGraphicFramePr>
          <p:cNvPr id="35840" name="Object 0">
            <a:extLst>
              <a:ext uri="{FF2B5EF4-FFF2-40B4-BE49-F238E27FC236}">
                <a16:creationId xmlns:a16="http://schemas.microsoft.com/office/drawing/2014/main" id="{E600D575-8E27-CE39-C208-469C56B14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5300663"/>
          <a:ext cx="40671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457200" progId="Equation.DSMT4">
                  <p:embed/>
                </p:oleObj>
              </mc:Choice>
              <mc:Fallback>
                <p:oleObj name="Equation" r:id="rId2" imgW="194292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5300663"/>
                        <a:ext cx="40671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  <p:bldP spid="27652" grpId="0" build="p" autoUpdateAnimBg="0"/>
      <p:bldP spid="27653" grpId="0" animBg="1"/>
      <p:bldP spid="27654" grpId="0" build="p" autoUpdateAnimBg="0"/>
      <p:bldP spid="276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>
            <a:extLst>
              <a:ext uri="{FF2B5EF4-FFF2-40B4-BE49-F238E27FC236}">
                <a16:creationId xmlns:a16="http://schemas.microsoft.com/office/drawing/2014/main" id="{8A501A64-0444-A17C-6D18-49B3268AD3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62000" y="260350"/>
            <a:ext cx="7769225" cy="28829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三、一阶线性常系数非齐次微分方程组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E2800A"/>
                </a:solidFill>
              </a:rPr>
              <a:t>求解：</a:t>
            </a:r>
            <a:r>
              <a:rPr lang="zh-CN" altLang="en-US" sz="2400"/>
              <a:t> </a:t>
            </a:r>
            <a:r>
              <a:rPr lang="en-US" altLang="zh-CN" sz="2800" b="1" i="1">
                <a:solidFill>
                  <a:srgbClr val="336600"/>
                </a:solidFill>
              </a:rPr>
              <a:t>X</a:t>
            </a:r>
            <a:r>
              <a:rPr lang="en-US" altLang="zh-CN" sz="2800"/>
              <a:t> </a:t>
            </a:r>
            <a:r>
              <a:rPr lang="en-US" altLang="zh-CN" sz="2800" b="1" i="1">
                <a:solidFill>
                  <a:srgbClr val="336600"/>
                </a:solidFill>
              </a:rPr>
              <a:t>'</a:t>
            </a:r>
            <a:r>
              <a:rPr lang="en-US" altLang="zh-CN" sz="2800"/>
              <a:t> 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>
                <a:solidFill>
                  <a:srgbClr val="336600"/>
                </a:solidFill>
              </a:rPr>
              <a:t>) </a:t>
            </a:r>
            <a:r>
              <a:rPr lang="en-US" altLang="zh-CN" sz="2800" b="1" i="1">
                <a:solidFill>
                  <a:srgbClr val="336600"/>
                </a:solidFill>
              </a:rPr>
              <a:t>= AX 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>
                <a:solidFill>
                  <a:srgbClr val="336600"/>
                </a:solidFill>
              </a:rPr>
              <a:t>)</a:t>
            </a:r>
            <a:r>
              <a:rPr lang="en-US" altLang="zh-CN" sz="2800" b="1" i="1">
                <a:solidFill>
                  <a:srgbClr val="336600"/>
                </a:solidFill>
              </a:rPr>
              <a:t> + f 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>
                <a:solidFill>
                  <a:srgbClr val="336600"/>
                </a:solidFill>
              </a:rPr>
              <a:t>)</a:t>
            </a:r>
            <a:r>
              <a:rPr lang="zh-CN" altLang="en-US" sz="2800" b="1">
                <a:solidFill>
                  <a:srgbClr val="336600"/>
                </a:solidFill>
              </a:rPr>
              <a:t>，</a:t>
            </a:r>
            <a:r>
              <a:rPr lang="en-US" altLang="zh-CN" sz="2800" b="1" i="1">
                <a:solidFill>
                  <a:srgbClr val="336600"/>
                </a:solidFill>
              </a:rPr>
              <a:t>X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 baseline="-25000">
                <a:solidFill>
                  <a:srgbClr val="336600"/>
                </a:solidFill>
              </a:rPr>
              <a:t>0</a:t>
            </a:r>
            <a:r>
              <a:rPr lang="en-US" altLang="zh-CN" sz="2800" b="1">
                <a:solidFill>
                  <a:srgbClr val="336600"/>
                </a:solidFill>
              </a:rPr>
              <a:t>) </a:t>
            </a:r>
            <a:r>
              <a:rPr lang="en-US" altLang="zh-CN" sz="2800" b="1" i="1">
                <a:solidFill>
                  <a:srgbClr val="336600"/>
                </a:solidFill>
              </a:rPr>
              <a:t>= C</a:t>
            </a:r>
            <a:r>
              <a:rPr lang="en-US" altLang="zh-CN" sz="2800" b="1">
                <a:solidFill>
                  <a:srgbClr val="336600"/>
                </a:solidFill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zh-CN" altLang="en-US" sz="2800" b="1">
                <a:solidFill>
                  <a:srgbClr val="E2800A"/>
                </a:solidFill>
              </a:rPr>
              <a:t>定理5.14</a:t>
            </a:r>
            <a:r>
              <a:rPr kumimoji="0" lang="zh-CN" altLang="en-US" sz="2800" b="1">
                <a:solidFill>
                  <a:srgbClr val="E2800A"/>
                </a:solidFill>
                <a:cs typeface="Times New Roman" panose="02020603050405020304" pitchFamily="18" charset="0"/>
              </a:rPr>
              <a:t>(</a:t>
            </a:r>
            <a:r>
              <a:rPr kumimoji="0" lang="en-US" altLang="zh-CN" sz="2800" b="1">
                <a:solidFill>
                  <a:srgbClr val="E2800A"/>
                </a:solidFill>
                <a:cs typeface="Times New Roman" panose="02020603050405020304" pitchFamily="18" charset="0"/>
              </a:rPr>
              <a:t>P133)</a:t>
            </a:r>
            <a:r>
              <a:rPr lang="en-US" altLang="zh-CN" sz="2800" b="1">
                <a:solidFill>
                  <a:srgbClr val="336600"/>
                </a:solidFill>
              </a:rPr>
              <a:t> ：</a:t>
            </a:r>
            <a:r>
              <a:rPr lang="zh-CN" altLang="en-US" sz="2800" b="1">
                <a:solidFill>
                  <a:srgbClr val="336600"/>
                </a:solidFill>
              </a:rPr>
              <a:t>上述方程组的解为：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336600"/>
                </a:solidFill>
              </a:rPr>
              <a:t>      </a:t>
            </a:r>
            <a:r>
              <a:rPr lang="en-US" altLang="zh-CN" sz="2800" b="1" i="1">
                <a:solidFill>
                  <a:srgbClr val="336600"/>
                </a:solidFill>
              </a:rPr>
              <a:t>X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>
                <a:solidFill>
                  <a:srgbClr val="336600"/>
                </a:solidFill>
              </a:rPr>
              <a:t>) = e </a:t>
            </a:r>
            <a:r>
              <a:rPr lang="en-US" altLang="zh-CN" b="1" baseline="30000">
                <a:solidFill>
                  <a:srgbClr val="336600"/>
                </a:solidFill>
              </a:rPr>
              <a:t>A(</a:t>
            </a:r>
            <a:r>
              <a:rPr lang="en-US" altLang="zh-CN" b="1" i="1" baseline="30000">
                <a:solidFill>
                  <a:srgbClr val="336600"/>
                </a:solidFill>
              </a:rPr>
              <a:t>t </a:t>
            </a:r>
            <a:r>
              <a:rPr lang="en-US" altLang="zh-CN" b="1" i="1" baseline="30000">
                <a:solidFill>
                  <a:srgbClr val="336600"/>
                </a:solidFill>
                <a:cs typeface="Times New Roman" panose="02020603050405020304" pitchFamily="18" charset="0"/>
              </a:rPr>
              <a:t>– </a:t>
            </a:r>
            <a:r>
              <a:rPr lang="en-US" altLang="zh-CN" b="1" i="1" baseline="30000">
                <a:solidFill>
                  <a:srgbClr val="336600"/>
                </a:solidFill>
              </a:rPr>
              <a:t>t</a:t>
            </a:r>
            <a:r>
              <a:rPr lang="en-US" altLang="zh-CN" sz="2400" b="1" baseline="30000">
                <a:solidFill>
                  <a:srgbClr val="336600"/>
                </a:solidFill>
              </a:rPr>
              <a:t>0</a:t>
            </a:r>
            <a:r>
              <a:rPr lang="en-US" altLang="zh-CN" b="1" baseline="30000">
                <a:solidFill>
                  <a:srgbClr val="336600"/>
                </a:solidFill>
              </a:rPr>
              <a:t>)</a:t>
            </a:r>
            <a:r>
              <a:rPr lang="en-US" altLang="zh-CN" sz="2800" b="1">
                <a:solidFill>
                  <a:srgbClr val="336600"/>
                </a:solidFill>
              </a:rPr>
              <a:t> </a:t>
            </a:r>
            <a:r>
              <a:rPr lang="en-US" altLang="zh-CN" sz="2800" b="1" i="1">
                <a:solidFill>
                  <a:srgbClr val="336600"/>
                </a:solidFill>
              </a:rPr>
              <a:t>X</a:t>
            </a:r>
            <a:r>
              <a:rPr lang="en-US" altLang="zh-CN" sz="2800" b="1">
                <a:solidFill>
                  <a:srgbClr val="336600"/>
                </a:solidFill>
              </a:rPr>
              <a:t>(</a:t>
            </a:r>
            <a:r>
              <a:rPr lang="en-US" altLang="zh-CN" sz="2800" b="1" i="1">
                <a:solidFill>
                  <a:srgbClr val="336600"/>
                </a:solidFill>
              </a:rPr>
              <a:t>t</a:t>
            </a:r>
            <a:r>
              <a:rPr lang="en-US" altLang="zh-CN" sz="2800" b="1" baseline="-25000">
                <a:solidFill>
                  <a:srgbClr val="336600"/>
                </a:solidFill>
              </a:rPr>
              <a:t>0</a:t>
            </a:r>
            <a:r>
              <a:rPr lang="en-US" altLang="zh-CN" sz="2800" b="1">
                <a:solidFill>
                  <a:srgbClr val="336600"/>
                </a:solidFill>
              </a:rPr>
              <a:t>) +</a:t>
            </a:r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A41DA328-599C-7659-EE0D-365D72F62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1871663"/>
          <a:ext cx="2308225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495000" progId="Equation.DSMT4">
                  <p:embed/>
                </p:oleObj>
              </mc:Choice>
              <mc:Fallback>
                <p:oleObj name="Equation" r:id="rId2" imgW="90144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71663"/>
                        <a:ext cx="2308225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>
            <a:extLst>
              <a:ext uri="{FF2B5EF4-FFF2-40B4-BE49-F238E27FC236}">
                <a16:creationId xmlns:a16="http://schemas.microsoft.com/office/drawing/2014/main" id="{B1F7F03D-E1D3-5420-4C92-ED8AAF9A6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652963"/>
            <a:ext cx="3233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2800A"/>
                </a:solidFill>
              </a:rPr>
              <a:t>例题2</a:t>
            </a:r>
            <a:r>
              <a:rPr lang="zh-CN" altLang="en-US" sz="2800" b="1">
                <a:solidFill>
                  <a:srgbClr val="336600"/>
                </a:solidFill>
              </a:rPr>
              <a:t>  求解</a:t>
            </a:r>
          </a:p>
        </p:txBody>
      </p:sp>
      <p:graphicFrame>
        <p:nvGraphicFramePr>
          <p:cNvPr id="28679" name="Object 7">
            <a:extLst>
              <a:ext uri="{FF2B5EF4-FFF2-40B4-BE49-F238E27FC236}">
                <a16:creationId xmlns:a16="http://schemas.microsoft.com/office/drawing/2014/main" id="{562F1AC6-3FAB-D585-9084-EC2E2794B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6038" y="4437063"/>
          <a:ext cx="51530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457200" progId="Equation.DSMT4">
                  <p:embed/>
                </p:oleObj>
              </mc:Choice>
              <mc:Fallback>
                <p:oleObj name="Equation" r:id="rId4" imgW="23745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4437063"/>
                        <a:ext cx="515302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C00A2AE3-6577-6D7E-6786-BF83F3E84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140075"/>
          <a:ext cx="6254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82880" imgH="228600" progId="Equation.DSMT4">
                  <p:embed/>
                </p:oleObj>
              </mc:Choice>
              <mc:Fallback>
                <p:oleObj name="Equation" r:id="rId6" imgW="28828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0075"/>
                        <a:ext cx="62547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>
            <a:extLst>
              <a:ext uri="{FF2B5EF4-FFF2-40B4-BE49-F238E27FC236}">
                <a16:creationId xmlns:a16="http://schemas.microsoft.com/office/drawing/2014/main" id="{F111A7F5-D3E9-C6C3-3AA7-D6331945E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14007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6600"/>
                </a:solidFill>
              </a:rPr>
              <a:t>证  由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96B2F6A6-1F81-534F-D3A6-804060EC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3789363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6600"/>
                </a:solidFill>
              </a:rPr>
              <a:t>两边积分，即得所求。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4661A6AC-8D29-5F98-F61D-C69A54C22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9425" y="5445125"/>
          <a:ext cx="424338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5520" imgH="457200" progId="Equation.DSMT4">
                  <p:embed/>
                </p:oleObj>
              </mc:Choice>
              <mc:Fallback>
                <p:oleObj name="Equation" r:id="rId8" imgW="19555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5445125"/>
                        <a:ext cx="424338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1630BADB-1414-D45A-1845-2D24540B8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516563"/>
          <a:ext cx="3609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560" imgH="203040" progId="Equation.DSMT4">
                  <p:embed/>
                </p:oleObj>
              </mc:Choice>
              <mc:Fallback>
                <p:oleObj name="Equation" r:id="rId10" imgW="16635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16563"/>
                        <a:ext cx="36099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6A727A3B-0D32-46A2-9945-AD8EAEA65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5948363"/>
          <a:ext cx="34178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74640" imgH="215640" progId="Equation.DSMT4">
                  <p:embed/>
                </p:oleObj>
              </mc:Choice>
              <mc:Fallback>
                <p:oleObj name="Equation" r:id="rId12" imgW="15746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5948363"/>
                        <a:ext cx="34178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uiExpand="1" build="p" autoUpdateAnimBg="0"/>
      <p:bldP spid="28678" grpId="0" autoUpdateAnimBg="0"/>
      <p:bldP spid="9224" grpId="0"/>
      <p:bldP spid="92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F9D27798-1B7E-8BBF-9451-2438CA2CF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921625" cy="5410200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 b="1">
                <a:solidFill>
                  <a:srgbClr val="E2800A"/>
                </a:solidFill>
              </a:rPr>
              <a:t>讨论问题：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>
                <a:solidFill>
                  <a:srgbClr val="336600"/>
                </a:solidFill>
              </a:rPr>
              <a:t>     </a:t>
            </a:r>
            <a:r>
              <a:rPr lang="zh-CN" altLang="en-US" sz="2800" b="1"/>
              <a:t>从矩阵函数计算中可以得到矩阵函数 </a:t>
            </a:r>
            <a:r>
              <a:rPr kumimoji="0" lang="en-US" altLang="zh-CN" sz="2800" b="1" i="1"/>
              <a:t>f</a:t>
            </a:r>
            <a:r>
              <a:rPr kumimoji="0" lang="en-US" altLang="zh-CN" sz="2800" b="1"/>
              <a:t>(A) </a:t>
            </a:r>
            <a:r>
              <a:rPr lang="zh-CN" altLang="en-US" sz="2800" b="1"/>
              <a:t>的哪些有关信息？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zh-CN" altLang="en-US" sz="2400" b="1">
                <a:solidFill>
                  <a:srgbClr val="E2800A"/>
                </a:solidFill>
              </a:rPr>
              <a:t>从</a:t>
            </a:r>
            <a:r>
              <a:rPr kumimoji="0" lang="en-US" altLang="zh-CN" sz="2400" b="1">
                <a:solidFill>
                  <a:srgbClr val="E2800A"/>
                </a:solidFill>
              </a:rPr>
              <a:t>Jordan</a:t>
            </a:r>
            <a:r>
              <a:rPr kumimoji="0" lang="zh-CN" altLang="en-US" sz="2400" b="1">
                <a:solidFill>
                  <a:srgbClr val="E2800A"/>
                </a:solidFill>
              </a:rPr>
              <a:t>标准形方法</a:t>
            </a:r>
            <a:endParaRPr lang="zh-CN" altLang="en-US" sz="2800" b="1">
              <a:solidFill>
                <a:srgbClr val="E2800A"/>
              </a:solidFill>
            </a:endParaRPr>
          </a:p>
          <a:p>
            <a:pPr marL="990600" lvl="1" indent="-533400" eaLnBrk="1" hangingPunct="1"/>
            <a:r>
              <a:rPr kumimoji="0" lang="en-US" altLang="zh-CN" sz="2400" b="1" i="1"/>
              <a:t>f</a:t>
            </a:r>
            <a:r>
              <a:rPr kumimoji="0" lang="en-US" altLang="zh-CN" sz="2400" b="1"/>
              <a:t>(A)</a:t>
            </a:r>
            <a:r>
              <a:rPr lang="zh-CN" altLang="en-US" sz="2400" b="1"/>
              <a:t>的特征值</a:t>
            </a:r>
          </a:p>
          <a:p>
            <a:pPr marL="990600" lvl="1" indent="-533400" eaLnBrk="1" hangingPunct="1"/>
            <a:r>
              <a:rPr kumimoji="0" lang="en-US" altLang="zh-CN" sz="2400" b="1" i="1"/>
              <a:t>f</a:t>
            </a:r>
            <a:r>
              <a:rPr kumimoji="0" lang="en-US" altLang="zh-CN" sz="2400" b="1"/>
              <a:t>(A)</a:t>
            </a:r>
            <a:r>
              <a:rPr lang="zh-CN" altLang="en-US" sz="2400" b="1"/>
              <a:t>相似性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>
                <a:solidFill>
                  <a:srgbClr val="E2800A"/>
                </a:solidFill>
              </a:rPr>
              <a:t>2   从</a:t>
            </a:r>
            <a:r>
              <a:rPr kumimoji="0" lang="zh-CN" altLang="en-US" sz="2800" b="1">
                <a:solidFill>
                  <a:srgbClr val="E2800A"/>
                </a:solidFill>
              </a:rPr>
              <a:t>最小多项式方法</a:t>
            </a:r>
          </a:p>
          <a:p>
            <a:pPr marL="990600" lvl="1" indent="-53340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E2800A"/>
                </a:solidFill>
              </a:rPr>
              <a:t> </a:t>
            </a:r>
            <a:r>
              <a:rPr kumimoji="0" lang="en-US" altLang="zh-CN" sz="2400" b="1" i="1"/>
              <a:t>f</a:t>
            </a:r>
            <a:r>
              <a:rPr kumimoji="0" lang="en-US" altLang="zh-CN" sz="2400" b="1"/>
              <a:t>(A) = </a:t>
            </a:r>
            <a:r>
              <a:rPr kumimoji="0" lang="en-US" altLang="zh-CN" sz="2400" b="1" i="1"/>
              <a:t>g</a:t>
            </a:r>
            <a:r>
              <a:rPr kumimoji="0" lang="en-US" altLang="zh-CN" sz="2400" b="1"/>
              <a:t>(A)：</a:t>
            </a:r>
            <a:r>
              <a:rPr kumimoji="0" lang="zh-CN" altLang="en-US" sz="2400" b="1"/>
              <a:t>任何一个</a:t>
            </a:r>
            <a:r>
              <a:rPr kumimoji="0" lang="en-US" altLang="zh-CN" sz="2400" b="1" i="1"/>
              <a:t>n</a:t>
            </a:r>
            <a:r>
              <a:rPr kumimoji="0" lang="zh-CN" altLang="en-US" sz="2400" b="1"/>
              <a:t>阶方阵的矩阵函数可以用一个次数不超过</a:t>
            </a:r>
            <a:r>
              <a:rPr kumimoji="0" lang="en-US" altLang="zh-CN" sz="2400" b="1" i="1"/>
              <a:t>n</a:t>
            </a:r>
            <a:r>
              <a:rPr kumimoji="0" lang="zh-CN" altLang="en-US" sz="2400" b="1"/>
              <a:t>的矩阵多项式来表示。</a:t>
            </a:r>
            <a:endParaRPr kumimoji="0" lang="en-US" altLang="zh-CN" sz="2400" b="1"/>
          </a:p>
          <a:p>
            <a:pPr marL="990600" lvl="1" indent="-533400" eaLnBrk="1" hangingPunct="1"/>
            <a:r>
              <a:rPr kumimoji="0" lang="en-US" altLang="zh-CN" sz="2400" b="1"/>
              <a:t>A </a:t>
            </a:r>
            <a:r>
              <a:rPr kumimoji="0" lang="en-US" altLang="zh-CN" sz="2400" b="1" i="1"/>
              <a:t>f</a:t>
            </a:r>
            <a:r>
              <a:rPr kumimoji="0" lang="en-US" altLang="zh-CN" sz="2400" b="1"/>
              <a:t>(A) = </a:t>
            </a:r>
            <a:r>
              <a:rPr kumimoji="0" lang="en-US" altLang="zh-CN" sz="2400" b="1" i="1"/>
              <a:t>f</a:t>
            </a:r>
            <a:r>
              <a:rPr kumimoji="0" lang="en-US" altLang="zh-CN" sz="2400" b="1"/>
              <a:t>(A)A：</a:t>
            </a:r>
            <a:r>
              <a:rPr kumimoji="0" lang="zh-CN" altLang="en-US" sz="2400" b="1"/>
              <a:t>任何方阵和它的矩阵函数乘法可交换。</a:t>
            </a:r>
          </a:p>
          <a:p>
            <a:pPr marL="990600" lvl="1" indent="-533400" eaLnBrk="1" hangingPunct="1"/>
            <a:endParaRPr kumimoji="0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1A1C8CA8-90E6-A5E9-DCDA-08ECB7DEF9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</a:t>
            </a:r>
            <a:r>
              <a:rPr kumimoji="0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5.5 矩阵函数</a:t>
            </a:r>
            <a:r>
              <a:rPr kumimoji="0" lang="zh-CN" altLang="en-US" sz="3600" b="1">
                <a:solidFill>
                  <a:srgbClr val="E47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88C8C65A-7F72-74C5-653A-58FB34D05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49725"/>
            <a:ext cx="7958137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zh-CN" altLang="en-US" sz="3200" b="1">
                <a:solidFill>
                  <a:srgbClr val="E2800A"/>
                </a:solidFill>
              </a:rPr>
              <a:t>函数 </a:t>
            </a:r>
            <a:r>
              <a:rPr kumimoji="0" lang="en-US" altLang="zh-CN" sz="3200" b="1">
                <a:solidFill>
                  <a:srgbClr val="E2800A"/>
                </a:solidFill>
              </a:rPr>
              <a:t>e</a:t>
            </a:r>
            <a:r>
              <a:rPr kumimoji="0" lang="en-US" altLang="zh-CN" sz="3200" b="1" baseline="30000">
                <a:solidFill>
                  <a:srgbClr val="E2800A"/>
                </a:solidFill>
              </a:rPr>
              <a:t>A</a:t>
            </a:r>
            <a:r>
              <a:rPr kumimoji="0" lang="en-US" altLang="zh-CN" sz="3200" b="1">
                <a:solidFill>
                  <a:srgbClr val="E2800A"/>
                </a:solidFill>
              </a:rPr>
              <a:t> </a:t>
            </a:r>
            <a:r>
              <a:rPr kumimoji="0" lang="zh-CN" altLang="en-US" sz="3200" b="1">
                <a:solidFill>
                  <a:srgbClr val="E2800A"/>
                </a:solidFill>
              </a:rPr>
              <a:t>的若干性质</a:t>
            </a:r>
            <a:endParaRPr kumimoji="0" lang="zh-CN" altLang="en-US" sz="3200" b="1"/>
          </a:p>
          <a:p>
            <a:pPr lvl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kumimoji="0" lang="zh-CN" altLang="en-US" sz="2800" b="1">
                <a:solidFill>
                  <a:srgbClr val="0000FF"/>
                </a:solidFill>
              </a:rPr>
              <a:t>若</a:t>
            </a:r>
            <a:r>
              <a:rPr kumimoji="0" lang="en-US" altLang="zh-CN" sz="2800" b="1">
                <a:solidFill>
                  <a:srgbClr val="0000FF"/>
                </a:solidFill>
              </a:rPr>
              <a:t>AB = BA</a:t>
            </a:r>
            <a:r>
              <a:rPr kumimoji="0" lang="en-US" altLang="zh-CN" sz="2800" b="1"/>
              <a:t>，</a:t>
            </a:r>
            <a:r>
              <a:rPr kumimoji="0" lang="zh-CN" altLang="en-US" sz="2800" b="1"/>
              <a:t>则</a:t>
            </a:r>
            <a:r>
              <a:rPr kumimoji="0" lang="zh-CN" altLang="en-US" sz="3200" b="1"/>
              <a:t> </a:t>
            </a:r>
            <a:r>
              <a:rPr kumimoji="0" lang="en-US" altLang="zh-CN" sz="3200" b="1"/>
              <a:t>e</a:t>
            </a:r>
            <a:r>
              <a:rPr kumimoji="0" lang="en-US" altLang="zh-CN" sz="3200" b="1" baseline="30000"/>
              <a:t>A </a:t>
            </a:r>
            <a:r>
              <a:rPr kumimoji="0" lang="en-US" altLang="zh-CN" sz="3200" b="1"/>
              <a:t>e</a:t>
            </a:r>
            <a:r>
              <a:rPr kumimoji="0" lang="en-US" altLang="zh-CN" sz="3200" b="1" baseline="30000"/>
              <a:t>B </a:t>
            </a:r>
            <a:r>
              <a:rPr kumimoji="0" lang="en-US" altLang="zh-CN" sz="3200" b="1"/>
              <a:t>= e</a:t>
            </a:r>
            <a:r>
              <a:rPr kumimoji="0" lang="en-US" altLang="zh-CN" sz="3200" b="1" baseline="30000"/>
              <a:t>B</a:t>
            </a:r>
            <a:r>
              <a:rPr kumimoji="0" lang="en-US" altLang="zh-CN" sz="3200" b="1"/>
              <a:t>e</a:t>
            </a:r>
            <a:r>
              <a:rPr kumimoji="0" lang="en-US" altLang="zh-CN" sz="3200" b="1" baseline="30000"/>
              <a:t>A</a:t>
            </a:r>
            <a:r>
              <a:rPr kumimoji="0" lang="en-US" altLang="zh-CN" sz="3200" b="1"/>
              <a:t> = e</a:t>
            </a:r>
            <a:r>
              <a:rPr kumimoji="0" lang="en-US" altLang="zh-CN" sz="3200" b="1" baseline="30000"/>
              <a:t>A+B </a:t>
            </a:r>
            <a:r>
              <a:rPr kumimoji="0" lang="en-US" altLang="zh-CN" sz="3200" b="1"/>
              <a:t>，</a:t>
            </a:r>
            <a:endParaRPr kumimoji="0" lang="en-US" altLang="zh-CN" sz="3200" b="1" baseline="30000"/>
          </a:p>
          <a:p>
            <a:pPr lvl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kumimoji="0" lang="en-US" altLang="zh-CN" sz="3200" b="1"/>
              <a:t>e</a:t>
            </a:r>
            <a:r>
              <a:rPr kumimoji="0" lang="en-US" altLang="zh-CN" sz="3200" b="1" baseline="30000"/>
              <a:t>0</a:t>
            </a:r>
            <a:r>
              <a:rPr kumimoji="0" lang="en-US" altLang="zh-CN" sz="3200" b="1"/>
              <a:t> = I</a:t>
            </a:r>
            <a:r>
              <a:rPr kumimoji="0" lang="zh-CN" altLang="en-US" sz="3200" b="1"/>
              <a:t>，</a:t>
            </a:r>
            <a:r>
              <a:rPr kumimoji="0" lang="en-US" altLang="zh-CN" sz="3200" b="1"/>
              <a:t>e</a:t>
            </a:r>
            <a:r>
              <a:rPr kumimoji="0" lang="en-US" altLang="zh-CN" sz="3200" b="1" baseline="30000"/>
              <a:t>I</a:t>
            </a:r>
            <a:r>
              <a:rPr kumimoji="0" lang="en-US" altLang="zh-CN" sz="3200" b="1"/>
              <a:t> = eI</a:t>
            </a:r>
            <a:r>
              <a:rPr kumimoji="0" lang="zh-CN" altLang="en-US" sz="3200" b="1"/>
              <a:t>，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kumimoji="0" lang="en-US" altLang="zh-CN" sz="3200" b="1"/>
              <a:t>(e</a:t>
            </a:r>
            <a:r>
              <a:rPr kumimoji="0" lang="en-US" altLang="zh-CN" sz="3200" b="1" baseline="30000"/>
              <a:t>A</a:t>
            </a:r>
            <a:r>
              <a:rPr kumimoji="0" lang="en-US" altLang="zh-CN" sz="3200" b="1"/>
              <a:t>)</a:t>
            </a:r>
            <a:r>
              <a:rPr kumimoji="0" lang="en-US" altLang="zh-CN" sz="3200" b="1" baseline="30000"/>
              <a:t>–1</a:t>
            </a:r>
            <a:r>
              <a:rPr kumimoji="0" lang="en-US" altLang="zh-CN" sz="3200" b="1"/>
              <a:t> = e</a:t>
            </a:r>
            <a:r>
              <a:rPr kumimoji="0" lang="en-US" altLang="zh-CN" sz="3200" b="1" baseline="30000"/>
              <a:t>–A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。</a:t>
            </a:r>
          </a:p>
        </p:txBody>
      </p:sp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2758F770-7FA9-E4D2-C5F5-616B92BE7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765175"/>
          <a:ext cx="72326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280" imgH="431640" progId="Equation.DSMT4">
                  <p:embed/>
                </p:oleObj>
              </mc:Choice>
              <mc:Fallback>
                <p:oleObj name="Equation" r:id="rId2" imgW="33652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765175"/>
                        <a:ext cx="72326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DB882FB6-B060-E1A2-5E6B-05377C09D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628775"/>
          <a:ext cx="24018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228600" progId="Equation.DSMT4">
                  <p:embed/>
                </p:oleObj>
              </mc:Choice>
              <mc:Fallback>
                <p:oleObj name="Equation" r:id="rId4" imgW="11174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28775"/>
                        <a:ext cx="24018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8CB3DF5D-3228-00B3-4D6C-1FF84F8D6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205038"/>
          <a:ext cx="64404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97000" imgH="431640" progId="Equation.DSMT4">
                  <p:embed/>
                </p:oleObj>
              </mc:Choice>
              <mc:Fallback>
                <p:oleObj name="Equation" r:id="rId6" imgW="29970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644048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E0B5DC5E-E298-8518-C7D6-B6CB91858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3141663"/>
          <a:ext cx="72056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52680" imgH="444240" progId="Equation.DSMT4">
                  <p:embed/>
                </p:oleObj>
              </mc:Choice>
              <mc:Fallback>
                <p:oleObj name="Equation" r:id="rId8" imgW="335268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141663"/>
                        <a:ext cx="720566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C5ED8A51-84A9-DCF4-C43C-92FA61BB3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3588" y="3287713"/>
            <a:ext cx="7769225" cy="2878137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CN" altLang="en-US" sz="2800" b="1">
                <a:solidFill>
                  <a:srgbClr val="E47200"/>
                </a:solidFill>
              </a:rPr>
              <a:t>例题</a:t>
            </a:r>
            <a:r>
              <a:rPr lang="en-US" altLang="zh-CN" sz="2800" b="1">
                <a:solidFill>
                  <a:srgbClr val="E47200"/>
                </a:solidFill>
              </a:rPr>
              <a:t>1 </a:t>
            </a:r>
            <a:r>
              <a:rPr lang="zh-CN" altLang="en-US" sz="2800" b="1">
                <a:solidFill>
                  <a:srgbClr val="336600"/>
                </a:solidFill>
              </a:rPr>
              <a:t> </a:t>
            </a:r>
            <a:r>
              <a:rPr lang="zh-CN" altLang="en-US" sz="2800" b="1"/>
              <a:t>设</a:t>
            </a:r>
            <a:r>
              <a:rPr lang="en-US" altLang="zh-CN" sz="2800" b="1" i="1"/>
              <a:t>A</a:t>
            </a:r>
            <a:r>
              <a:rPr lang="zh-CN" altLang="en-US" sz="2800" b="1"/>
              <a:t>为反对称矩阵，证明</a:t>
            </a:r>
            <a:r>
              <a:rPr lang="en-US" altLang="zh-CN" sz="2800" b="1" i="1"/>
              <a:t>e</a:t>
            </a:r>
            <a:r>
              <a:rPr lang="en-US" altLang="zh-CN" sz="2800" b="1" baseline="30000"/>
              <a:t>A</a:t>
            </a:r>
            <a:r>
              <a:rPr lang="zh-CN" altLang="en-US" sz="2800" b="1"/>
              <a:t>为正交矩阵。</a:t>
            </a:r>
          </a:p>
          <a:p>
            <a:pPr eaLnBrk="1" hangingPunct="1"/>
            <a:endParaRPr lang="zh-CN" altLang="en-US" sz="2800" b="1"/>
          </a:p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solidFill>
                  <a:srgbClr val="E47200"/>
                </a:solidFill>
              </a:rPr>
              <a:t>例题</a:t>
            </a:r>
            <a:r>
              <a:rPr lang="en-US" altLang="zh-CN" sz="2800" b="1">
                <a:solidFill>
                  <a:srgbClr val="E47200"/>
                </a:solidFill>
              </a:rPr>
              <a:t>2</a:t>
            </a:r>
            <a:r>
              <a:rPr lang="en-US" altLang="zh-CN" sz="2800" b="1">
                <a:solidFill>
                  <a:srgbClr val="336600"/>
                </a:solidFill>
              </a:rPr>
              <a:t>  </a:t>
            </a:r>
            <a:r>
              <a:rPr lang="zh-CN" altLang="en-US" sz="2800" b="1"/>
              <a:t>设                               ，讨论  </a:t>
            </a:r>
            <a:r>
              <a:rPr lang="en-US" altLang="zh-CN" sz="2800" b="1">
                <a:solidFill>
                  <a:srgbClr val="0000FF"/>
                </a:solidFill>
              </a:rPr>
              <a:t>ln</a:t>
            </a:r>
            <a:r>
              <a:rPr lang="en-US" altLang="zh-CN" sz="2800" b="1" i="1">
                <a:solidFill>
                  <a:srgbClr val="0000FF"/>
                </a:solidFill>
              </a:rPr>
              <a:t>A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是否有      意义</a:t>
            </a:r>
          </a:p>
          <a:p>
            <a:pPr eaLnBrk="1" hangingPunct="1"/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863E30B0-4043-A3C6-36BF-0FA772922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295775"/>
          <a:ext cx="32131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711000" progId="Equation.DSMT4">
                  <p:embed/>
                </p:oleObj>
              </mc:Choice>
              <mc:Fallback>
                <p:oleObj name="Equation" r:id="rId3" imgW="124452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295775"/>
                        <a:ext cx="321310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>
            <a:extLst>
              <a:ext uri="{FF2B5EF4-FFF2-40B4-BE49-F238E27FC236}">
                <a16:creationId xmlns:a16="http://schemas.microsoft.com/office/drawing/2014/main" id="{BFE54ECA-3396-8650-81CB-A69F501F1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157788"/>
            <a:ext cx="2614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sym typeface="Symbol" panose="05050102010706020507" pitchFamily="18" charset="2"/>
              </a:rPr>
              <a:t> </a:t>
            </a:r>
            <a:r>
              <a:rPr kumimoji="0" lang="zh-CN" altLang="en-US" sz="2800" b="1"/>
              <a:t>(</a:t>
            </a:r>
            <a:r>
              <a:rPr kumimoji="0" lang="en-US" altLang="zh-CN" sz="2800" b="1"/>
              <a:t>A-I</a:t>
            </a:r>
            <a:r>
              <a:rPr kumimoji="0" lang="zh-CN" altLang="en-US" sz="2800" b="1"/>
              <a:t>) </a:t>
            </a:r>
            <a:r>
              <a:rPr kumimoji="0" lang="en-US" altLang="zh-CN" sz="2800" b="1"/>
              <a:t>= 5/2 &gt; 1</a:t>
            </a:r>
            <a:endParaRPr kumimoji="0" lang="zh-CN" altLang="en-US" sz="2800" b="1" i="1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92C910C5-6C38-535E-6F6E-6A870C45A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33375"/>
          <a:ext cx="74120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69920" imgH="457200" progId="Equation.DSMT4">
                  <p:embed/>
                </p:oleObj>
              </mc:Choice>
              <mc:Fallback>
                <p:oleObj name="Equation" r:id="rId5" imgW="286992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3375"/>
                        <a:ext cx="74120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359BFDE-5F78-B0C3-F524-C3E72BBEE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409700"/>
          <a:ext cx="62309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720" imgH="228600" progId="Equation.DSMT4">
                  <p:embed/>
                </p:oleObj>
              </mc:Choice>
              <mc:Fallback>
                <p:oleObj name="Equation" r:id="rId7" imgW="24127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09700"/>
                        <a:ext cx="62309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8134434-E516-7266-3112-93D712B5D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985963"/>
          <a:ext cx="26241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5963"/>
                        <a:ext cx="26241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C976F4-4176-8026-62AD-8FFC83D84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985963"/>
          <a:ext cx="26241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15920" imgH="228600" progId="Equation.DSMT4">
                  <p:embed/>
                </p:oleObj>
              </mc:Choice>
              <mc:Fallback>
                <p:oleObj name="Equation" r:id="rId11" imgW="10159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985963"/>
                        <a:ext cx="26241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BF60429-7AC1-C772-5C29-68AF55A6F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560638"/>
          <a:ext cx="3279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9720" imgH="228600" progId="Equation.DSMT4">
                  <p:embed/>
                </p:oleObj>
              </mc:Choice>
              <mc:Fallback>
                <p:oleObj name="Equation" r:id="rId13" imgW="12697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560638"/>
                        <a:ext cx="32797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0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B95B0D1-F9CF-F1F6-E9EC-3667F28D4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E47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二、矩阵函数的计算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ECFB77D-CD6C-D6C6-5090-9B5EF93AE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5475288" cy="741363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336600"/>
                </a:solidFill>
              </a:rPr>
              <a:t>计算  </a:t>
            </a:r>
            <a:r>
              <a:rPr lang="en-US" altLang="zh-CN" b="1" i="1">
                <a:solidFill>
                  <a:srgbClr val="336600"/>
                </a:solidFill>
              </a:rPr>
              <a:t>f</a:t>
            </a:r>
            <a:r>
              <a:rPr lang="en-US" altLang="zh-CN" b="1">
                <a:solidFill>
                  <a:srgbClr val="336600"/>
                </a:solidFill>
              </a:rPr>
              <a:t>(A) =</a:t>
            </a:r>
            <a:endParaRPr lang="zh-CN" altLang="en-US" b="1">
              <a:solidFill>
                <a:srgbClr val="336600"/>
              </a:solidFill>
            </a:endParaRP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81491D18-86A7-2E1F-CE14-E2F994A6A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871538"/>
          <a:ext cx="1225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DSMT4">
                  <p:embed/>
                </p:oleObj>
              </mc:Choice>
              <mc:Fallback>
                <p:oleObj name="Equation" r:id="rId2" imgW="5331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71538"/>
                        <a:ext cx="12255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>
            <a:extLst>
              <a:ext uri="{FF2B5EF4-FFF2-40B4-BE49-F238E27FC236}">
                <a16:creationId xmlns:a16="http://schemas.microsoft.com/office/drawing/2014/main" id="{3D1F9F80-F6CA-692A-3F00-792864B0B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808163"/>
            <a:ext cx="5689600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336600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en-US" altLang="zh-CN" sz="28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kumimoji="0" lang="en-US" altLang="zh-CN" sz="2800" b="1">
                <a:solidFill>
                  <a:srgbClr val="336600"/>
                </a:solidFill>
              </a:rPr>
              <a:t>1、</a:t>
            </a:r>
            <a:r>
              <a:rPr kumimoji="0" lang="en-US" altLang="zh-CN" sz="2800" b="1"/>
              <a:t>Jordan</a:t>
            </a:r>
            <a:r>
              <a:rPr kumimoji="0" lang="zh-CN" altLang="en-US" sz="2800" b="1"/>
              <a:t>标准形方法</a:t>
            </a:r>
            <a:r>
              <a:rPr kumimoji="0" lang="en-US" altLang="zh-CN" sz="2800" b="1"/>
              <a:t>Th5.11    </a:t>
            </a:r>
          </a:p>
          <a:p>
            <a:pPr lvl="1">
              <a:buClr>
                <a:srgbClr val="E2800A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altLang="zh-CN" sz="2800" b="1"/>
              <a:t>A=PJP</a:t>
            </a:r>
            <a:r>
              <a:rPr kumimoji="0" lang="en-US" altLang="zh-CN" sz="2800" b="1" baseline="30000"/>
              <a:t>–1</a:t>
            </a:r>
            <a:r>
              <a:rPr kumimoji="0" lang="en-US" altLang="zh-CN" sz="2800" b="1"/>
              <a:t>，</a:t>
            </a:r>
            <a:r>
              <a:rPr kumimoji="0" lang="en-US" altLang="zh-CN" sz="2800" b="1" i="1"/>
              <a:t>f </a:t>
            </a:r>
            <a:r>
              <a:rPr kumimoji="0" lang="en-US" altLang="zh-CN" sz="2800" b="1"/>
              <a:t>(A)=P</a:t>
            </a:r>
            <a:r>
              <a:rPr kumimoji="0" lang="en-US" altLang="zh-CN" sz="2800" b="1" i="1"/>
              <a:t>f</a:t>
            </a:r>
            <a:r>
              <a:rPr kumimoji="0" lang="en-US" altLang="zh-CN" sz="2800" b="1"/>
              <a:t>(J)P</a:t>
            </a:r>
            <a:r>
              <a:rPr kumimoji="0" lang="en-US" altLang="zh-CN" sz="2800" b="1" baseline="30000"/>
              <a:t>–1</a:t>
            </a:r>
            <a:r>
              <a:rPr kumimoji="0" lang="en-US" altLang="zh-CN" sz="2800" b="1"/>
              <a:t>;</a:t>
            </a:r>
            <a:endParaRPr kumimoji="0" lang="zh-CN" altLang="en-US" sz="2800" b="1"/>
          </a:p>
          <a:p>
            <a:pPr lvl="1">
              <a:buClr>
                <a:srgbClr val="E2800A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zh-CN" altLang="en-US" sz="2800" b="1"/>
              <a:t>计算矩阵序列：</a:t>
            </a:r>
            <a:r>
              <a:rPr kumimoji="0" lang="en-US" altLang="zh-CN" sz="2800" b="1"/>
              <a:t>S</a:t>
            </a:r>
            <a:r>
              <a:rPr kumimoji="0" lang="en-US" altLang="zh-CN" sz="2800" b="1" i="1" baseline="-25000"/>
              <a:t>n</a:t>
            </a:r>
            <a:r>
              <a:rPr kumimoji="0" lang="en-US" altLang="zh-CN" sz="2800" b="1"/>
              <a:t>(J)</a:t>
            </a:r>
          </a:p>
          <a:p>
            <a:pPr lvl="1">
              <a:buClr>
                <a:srgbClr val="E2800A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zh-CN" altLang="en-US" sz="2800" b="1"/>
              <a:t>按元素收敛求得</a:t>
            </a:r>
            <a:r>
              <a:rPr kumimoji="0" lang="en-US" altLang="zh-CN" sz="2800" b="1"/>
              <a:t>(</a:t>
            </a:r>
            <a:r>
              <a:rPr kumimoji="0" lang="zh-CN" altLang="en-US" sz="2800" b="1">
                <a:solidFill>
                  <a:srgbClr val="0000FF"/>
                </a:solidFill>
              </a:rPr>
              <a:t>在</a:t>
            </a:r>
            <a:r>
              <a:rPr kumimoji="0" lang="en-US" altLang="zh-CN" sz="2800" b="1">
                <a:solidFill>
                  <a:srgbClr val="0000FF"/>
                </a:solidFill>
              </a:rPr>
              <a:t>Th5.10</a:t>
            </a:r>
            <a:r>
              <a:rPr kumimoji="0" lang="zh-CN" altLang="en-US" sz="2800" b="1">
                <a:solidFill>
                  <a:srgbClr val="0000FF"/>
                </a:solidFill>
              </a:rPr>
              <a:t>的证明中，令</a:t>
            </a:r>
            <a:r>
              <a:rPr kumimoji="0" lang="en-US" altLang="zh-CN" sz="2800" b="1">
                <a:solidFill>
                  <a:srgbClr val="0000FF"/>
                </a:solidFill>
              </a:rPr>
              <a:t>N</a:t>
            </a:r>
            <a:r>
              <a:rPr kumimoji="0" lang="zh-CN" altLang="en-US" sz="2800" b="1">
                <a:solidFill>
                  <a:srgbClr val="0000FF"/>
                </a:solidFill>
              </a:rPr>
              <a:t>趋于无穷大！</a:t>
            </a:r>
            <a:r>
              <a:rPr kumimoji="0" lang="en-US" altLang="zh-CN" sz="2800" b="1"/>
              <a:t>)</a:t>
            </a:r>
          </a:p>
        </p:txBody>
      </p:sp>
      <p:sp>
        <p:nvSpPr>
          <p:cNvPr id="22534" name="AutoShape 6">
            <a:extLst>
              <a:ext uri="{FF2B5EF4-FFF2-40B4-BE49-F238E27FC236}">
                <a16:creationId xmlns:a16="http://schemas.microsoft.com/office/drawing/2014/main" id="{0B8D8B43-1D5C-35B5-48EF-45FF1763D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11763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E2800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3B633759-3277-032B-AB18-A35CE81F5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638675"/>
            <a:ext cx="8305800" cy="1382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8B17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0" lang="zh-CN" altLang="en-US" sz="2800" b="1"/>
              <a:t>如果 </a:t>
            </a:r>
            <a:r>
              <a:rPr kumimoji="0" lang="en-US" altLang="zh-CN" sz="2800" b="1"/>
              <a:t>A=PJP </a:t>
            </a:r>
            <a:r>
              <a:rPr kumimoji="0" lang="en-US" altLang="zh-CN" sz="2800" b="1" baseline="30000"/>
              <a:t>–1</a:t>
            </a:r>
            <a:r>
              <a:rPr kumimoji="0" lang="en-US" altLang="zh-CN" sz="2800" b="1"/>
              <a:t>,   </a:t>
            </a:r>
            <a:r>
              <a:rPr kumimoji="0" lang="zh-CN" altLang="en-US" sz="2800" b="1"/>
              <a:t>则 </a:t>
            </a:r>
            <a:r>
              <a:rPr kumimoji="0" lang="en-US" altLang="zh-CN" sz="2800" b="1" i="1"/>
              <a:t>f</a:t>
            </a:r>
            <a:r>
              <a:rPr kumimoji="0" lang="en-US" altLang="zh-CN" sz="2800" b="1"/>
              <a:t>(A)=P</a:t>
            </a:r>
            <a:r>
              <a:rPr kumimoji="0" lang="en-US" altLang="zh-CN" sz="2800" b="1" i="1"/>
              <a:t>f</a:t>
            </a:r>
            <a:r>
              <a:rPr kumimoji="0" lang="en-US" altLang="zh-CN" sz="2800" b="1"/>
              <a:t>(J)P </a:t>
            </a:r>
            <a:r>
              <a:rPr kumimoji="0" lang="en-US" altLang="zh-CN" sz="2800" b="1" baseline="30000"/>
              <a:t>–1</a:t>
            </a:r>
            <a:r>
              <a:rPr kumimoji="0" lang="en-US" altLang="zh-CN" sz="2800" b="1"/>
              <a:t>;</a:t>
            </a:r>
            <a:r>
              <a:rPr kumimoji="0" lang="zh-CN" altLang="en-US" sz="2800" b="1"/>
              <a:t>  如果</a:t>
            </a:r>
            <a:r>
              <a:rPr kumimoji="0" lang="zh-CN" altLang="en-US" sz="2800" b="1">
                <a:sym typeface="Symbol" panose="05050102010706020507" pitchFamily="18" charset="2"/>
              </a:rPr>
              <a:t></a:t>
            </a:r>
            <a:r>
              <a:rPr kumimoji="0" lang="en-US" altLang="zh-CN" sz="2800" b="1" i="1" baseline="-25000"/>
              <a:t>i</a:t>
            </a:r>
            <a:r>
              <a:rPr kumimoji="0" lang="zh-CN" altLang="en-US" sz="2800" b="1"/>
              <a:t>为矩  </a:t>
            </a:r>
          </a:p>
          <a:p>
            <a:pPr>
              <a:spcBef>
                <a:spcPct val="0"/>
              </a:spcBef>
              <a:buClr>
                <a:srgbClr val="FF8B17"/>
              </a:buClr>
              <a:buFont typeface="Wingdings" panose="05000000000000000000" pitchFamily="2" charset="2"/>
              <a:buNone/>
            </a:pPr>
            <a:r>
              <a:rPr kumimoji="0" lang="zh-CN" altLang="en-US" sz="2800" b="1"/>
              <a:t>      阵</a:t>
            </a:r>
            <a:r>
              <a:rPr kumimoji="0" lang="en-US" altLang="zh-CN" sz="2800" b="1"/>
              <a:t>A</a:t>
            </a:r>
            <a:r>
              <a:rPr kumimoji="0" lang="zh-CN" altLang="en-US" sz="2800" b="1"/>
              <a:t>的特征值, 则 </a:t>
            </a:r>
            <a:r>
              <a:rPr kumimoji="0" lang="en-US" altLang="zh-CN" sz="2800" b="1" i="1"/>
              <a:t>f</a:t>
            </a:r>
            <a:r>
              <a:rPr kumimoji="0" lang="en-US" altLang="zh-CN" sz="2800" b="1"/>
              <a:t>(</a:t>
            </a:r>
            <a:r>
              <a:rPr kumimoji="0" lang="en-US" altLang="zh-CN" sz="2800" b="1">
                <a:sym typeface="Symbol" panose="05050102010706020507" pitchFamily="18" charset="2"/>
              </a:rPr>
              <a:t></a:t>
            </a:r>
            <a:r>
              <a:rPr kumimoji="0" lang="en-US" altLang="zh-CN" sz="2800" b="1" i="1" baseline="-25000"/>
              <a:t>i</a:t>
            </a:r>
            <a:r>
              <a:rPr kumimoji="0" lang="en-US" altLang="zh-CN" sz="2800" b="1"/>
              <a:t>) </a:t>
            </a:r>
            <a:r>
              <a:rPr kumimoji="0" lang="zh-CN" altLang="en-US" sz="2800" b="1"/>
              <a:t>是矩阵</a:t>
            </a:r>
            <a:r>
              <a:rPr kumimoji="0" lang="en-US" altLang="zh-CN" sz="2800" b="1"/>
              <a:t>f(A)</a:t>
            </a:r>
            <a:r>
              <a:rPr kumimoji="0" lang="zh-CN" altLang="en-US" sz="2800" b="1"/>
              <a:t>的特征值</a:t>
            </a:r>
            <a:r>
              <a:rPr kumimoji="0" lang="en-US" altLang="zh-CN" sz="2800" b="1"/>
              <a:t>;</a:t>
            </a:r>
          </a:p>
          <a:p>
            <a:pPr>
              <a:spcBef>
                <a:spcPct val="0"/>
              </a:spcBef>
              <a:buClr>
                <a:srgbClr val="FF8B17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kumimoji="0" lang="zh-CN" altLang="en-US" sz="2800" b="1"/>
              <a:t>含参数 </a:t>
            </a:r>
            <a:r>
              <a:rPr kumimoji="0" lang="en-US" altLang="zh-CN" sz="2800" b="1"/>
              <a:t>t </a:t>
            </a:r>
            <a:r>
              <a:rPr kumimoji="0" lang="zh-CN" altLang="en-US" sz="2800" b="1"/>
              <a:t>的函数 </a:t>
            </a:r>
            <a:r>
              <a:rPr kumimoji="0" lang="en-US" altLang="zh-CN" sz="2800" b="1" i="1"/>
              <a:t>f</a:t>
            </a:r>
            <a:r>
              <a:rPr kumimoji="0" lang="en-US" altLang="zh-CN" sz="2800" b="1"/>
              <a:t>(At)。</a:t>
            </a:r>
            <a:r>
              <a:rPr kumimoji="0" lang="zh-CN" altLang="en-US" sz="2800" b="1">
                <a:solidFill>
                  <a:srgbClr val="0000FF"/>
                </a:solidFill>
              </a:rPr>
              <a:t>可与</a:t>
            </a: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</a:t>
            </a:r>
            <a:r>
              <a:rPr kumimoji="0"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r>
              <a:rPr kumimoji="0" lang="en-US" altLang="zh-CN" sz="2800" b="1">
                <a:solidFill>
                  <a:srgbClr val="0000FF"/>
                </a:solidFill>
              </a:rPr>
              <a:t>t)</a:t>
            </a:r>
            <a:r>
              <a:rPr kumimoji="0" lang="zh-CN" altLang="en-US" sz="2800" b="1">
                <a:solidFill>
                  <a:srgbClr val="0000FF"/>
                </a:solidFill>
              </a:rPr>
              <a:t>对应，</a:t>
            </a:r>
            <a:r>
              <a:rPr kumimoji="0" lang="en-US" altLang="zh-CN" sz="2800" b="1">
                <a:solidFill>
                  <a:srgbClr val="0000FF"/>
                </a:solidFill>
              </a:rPr>
              <a:t>t</a:t>
            </a:r>
            <a:r>
              <a:rPr kumimoji="0" lang="zh-CN" altLang="en-US" sz="2800" b="1">
                <a:solidFill>
                  <a:srgbClr val="0000FF"/>
                </a:solidFill>
              </a:rPr>
              <a:t>为参数。</a:t>
            </a:r>
            <a:endParaRPr kumimoji="0"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66FA3C40-B639-7375-CA55-1E79C6BC4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3963" y="1614488"/>
          <a:ext cx="4002087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1143000" progId="Equation.DSMT4">
                  <p:embed/>
                </p:oleObj>
              </mc:Choice>
              <mc:Fallback>
                <p:oleObj name="Equation" r:id="rId4" imgW="2831760" imgH="1143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1614488"/>
                        <a:ext cx="4002087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1B96D8D3-F797-211E-9490-6E0345B21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3716338"/>
          <a:ext cx="24923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291960" progId="Equation.DSMT4">
                  <p:embed/>
                </p:oleObj>
              </mc:Choice>
              <mc:Fallback>
                <p:oleObj name="Equation" r:id="rId6" imgW="1218960" imgH="291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716338"/>
                        <a:ext cx="24923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33" grpId="0" build="p" bldLvl="2" autoUpdateAnimBg="0"/>
      <p:bldP spid="22534" grpId="0" animBg="1"/>
      <p:bldP spid="22535" grpId="0" uiExpand="1" build="p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>
            <a:extLst>
              <a:ext uri="{FF2B5EF4-FFF2-40B4-BE49-F238E27FC236}">
                <a16:creationId xmlns:a16="http://schemas.microsoft.com/office/drawing/2014/main" id="{BB9111CE-363E-8C2B-2FCD-BB38CE27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0213"/>
            <a:ext cx="5473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336600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en-US" altLang="zh-CN" sz="28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0" lang="en-US" altLang="zh-CN" sz="2800" b="1"/>
              <a:t>A=PJP</a:t>
            </a:r>
            <a:r>
              <a:rPr kumimoji="0" lang="en-US" altLang="zh-CN" sz="2800" b="1" baseline="30000"/>
              <a:t>–1</a:t>
            </a:r>
            <a:r>
              <a:rPr kumimoji="0" lang="en-US" altLang="zh-CN" sz="2800" b="1"/>
              <a:t>，</a:t>
            </a:r>
            <a:r>
              <a:rPr kumimoji="0" lang="en-US" altLang="zh-CN" sz="2800" b="1" i="1"/>
              <a:t>f </a:t>
            </a:r>
            <a:r>
              <a:rPr kumimoji="0" lang="en-US" altLang="zh-CN" sz="2800" b="1"/>
              <a:t>(A)=P</a:t>
            </a:r>
            <a:r>
              <a:rPr kumimoji="0" lang="en-US" altLang="zh-CN" sz="2800" b="1" i="1"/>
              <a:t>f</a:t>
            </a:r>
            <a:r>
              <a:rPr kumimoji="0" lang="en-US" altLang="zh-CN" sz="2800" b="1"/>
              <a:t>(J)P</a:t>
            </a:r>
            <a:r>
              <a:rPr kumimoji="0" lang="en-US" altLang="zh-CN" sz="2800" b="1" baseline="30000"/>
              <a:t>–1</a:t>
            </a:r>
            <a:r>
              <a:rPr kumimoji="0" lang="en-US" altLang="zh-CN" sz="2800" b="1"/>
              <a:t>;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6795CC3D-6FD4-9C42-FD77-0224BE0AE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97200"/>
            <a:ext cx="6881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E2800A"/>
                </a:solidFill>
              </a:rPr>
              <a:t>例题1</a:t>
            </a:r>
            <a:r>
              <a:rPr kumimoji="0" lang="zh-CN" altLang="en-US" sz="2800" b="1">
                <a:solidFill>
                  <a:srgbClr val="336600"/>
                </a:solidFill>
              </a:rPr>
              <a:t>                         </a:t>
            </a:r>
            <a:r>
              <a:rPr kumimoji="0" lang="zh-CN" altLang="en-US" sz="2800" b="1"/>
              <a:t>，计算</a:t>
            </a:r>
            <a:r>
              <a:rPr kumimoji="0" lang="en-US" altLang="zh-CN" sz="2800" b="1"/>
              <a:t>e</a:t>
            </a:r>
            <a:r>
              <a:rPr kumimoji="0" lang="en-US" altLang="zh-CN" sz="2800" b="1" baseline="30000"/>
              <a:t>A</a:t>
            </a:r>
            <a:r>
              <a:rPr kumimoji="0" lang="zh-CN" altLang="en-US" sz="2800" b="1"/>
              <a:t>和</a:t>
            </a:r>
            <a:r>
              <a:rPr kumimoji="0" lang="en-US" altLang="zh-CN" sz="2800" b="1"/>
              <a:t>sin(A)</a:t>
            </a:r>
            <a:r>
              <a:rPr kumimoji="0" lang="zh-CN" altLang="en-US" sz="2800" b="1"/>
              <a:t>等。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809155C0-327E-FCFB-7F6A-4680CECFC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2492375"/>
          <a:ext cx="18415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711000" progId="Equation.DSMT4">
                  <p:embed/>
                </p:oleObj>
              </mc:Choice>
              <mc:Fallback>
                <p:oleObj name="Equation" r:id="rId2" imgW="9014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492375"/>
                        <a:ext cx="18415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92B00581-F2EF-2297-7158-7DE28BA67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1913" y="981075"/>
          <a:ext cx="400208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1143000" progId="Equation.DSMT4">
                  <p:embed/>
                </p:oleObj>
              </mc:Choice>
              <mc:Fallback>
                <p:oleObj name="Equation" r:id="rId4" imgW="2831760" imgH="1143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981075"/>
                        <a:ext cx="4002087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Rectangle 2">
            <a:extLst>
              <a:ext uri="{FF2B5EF4-FFF2-40B4-BE49-F238E27FC236}">
                <a16:creationId xmlns:a16="http://schemas.microsoft.com/office/drawing/2014/main" id="{F9FFE213-8B18-FDE6-86DA-66068426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kern="0">
                <a:solidFill>
                  <a:srgbClr val="E47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二、矩阵函数的计算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1D4CF09-85ED-88A1-9278-181742B2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54752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336600"/>
                </a:solidFill>
              </a:rPr>
              <a:t>计算  </a:t>
            </a:r>
            <a:r>
              <a:rPr lang="en-US" altLang="zh-CN" b="1" i="1">
                <a:solidFill>
                  <a:srgbClr val="336600"/>
                </a:solidFill>
              </a:rPr>
              <a:t>f</a:t>
            </a:r>
            <a:r>
              <a:rPr lang="en-US" altLang="zh-CN" b="1">
                <a:solidFill>
                  <a:srgbClr val="336600"/>
                </a:solidFill>
              </a:rPr>
              <a:t>(A) =</a:t>
            </a:r>
            <a:endParaRPr lang="zh-CN" altLang="en-US" b="1">
              <a:solidFill>
                <a:srgbClr val="336600"/>
              </a:solidFill>
            </a:endParaRP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5EC4B692-1108-D323-6084-03EC097F3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871538"/>
          <a:ext cx="1225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431640" progId="Equation.DSMT4">
                  <p:embed/>
                </p:oleObj>
              </mc:Choice>
              <mc:Fallback>
                <p:oleObj name="Equation" r:id="rId8" imgW="5331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71538"/>
                        <a:ext cx="12255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82D5B9CC-4E0D-7D53-33F9-236E1CD49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60800"/>
          <a:ext cx="601821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46240" imgH="711000" progId="Equation.DSMT4">
                  <p:embed/>
                </p:oleObj>
              </mc:Choice>
              <mc:Fallback>
                <p:oleObj name="Equation" r:id="rId10" imgW="29462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6018212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AFE2D59B-C20A-F303-A16D-41D830A2B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462588"/>
          <a:ext cx="51879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9800" imgH="482400" progId="Equation.DSMT4">
                  <p:embed/>
                </p:oleObj>
              </mc:Choice>
              <mc:Fallback>
                <p:oleObj name="Equation" r:id="rId12" imgW="253980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62588"/>
                        <a:ext cx="51879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A1C117A3-3F2F-51AC-143C-BC6C83DBE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5229225"/>
          <a:ext cx="339883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63560" imgH="711000" progId="Equation.DSMT4">
                  <p:embed/>
                </p:oleObj>
              </mc:Choice>
              <mc:Fallback>
                <p:oleObj name="Equation" r:id="rId14" imgW="166356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229225"/>
                        <a:ext cx="3398837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382EC449-6D68-C190-0F32-5723A7C5A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0088" y="3951288"/>
          <a:ext cx="11938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3920" imgH="203040" progId="Equation.DSMT4">
                  <p:embed/>
                </p:oleObj>
              </mc:Choice>
              <mc:Fallback>
                <p:oleObj name="Equation" r:id="rId16" imgW="5839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3951288"/>
                        <a:ext cx="11938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D6748F81-F89E-7A41-DE64-36BBD69C7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7063" y="4495800"/>
          <a:ext cx="18430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01440" imgH="253800" progId="Equation.DSMT4">
                  <p:embed/>
                </p:oleObj>
              </mc:Choice>
              <mc:Fallback>
                <p:oleObj name="Equation" r:id="rId18" imgW="90144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4495800"/>
                        <a:ext cx="18430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2" autoUpdateAnimBg="0"/>
      <p:bldP spid="225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>
            <a:extLst>
              <a:ext uri="{FF2B5EF4-FFF2-40B4-BE49-F238E27FC236}">
                <a16:creationId xmlns:a16="http://schemas.microsoft.com/office/drawing/2014/main" id="{BF02AF47-E38E-5113-0E86-12C00F22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0213"/>
            <a:ext cx="5473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336600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en-US" altLang="zh-CN" sz="28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0" lang="en-US" altLang="zh-CN" sz="2800" b="1"/>
              <a:t>A=PJP</a:t>
            </a:r>
            <a:r>
              <a:rPr kumimoji="0" lang="en-US" altLang="zh-CN" sz="2800" b="1" baseline="30000"/>
              <a:t>–1</a:t>
            </a:r>
            <a:r>
              <a:rPr kumimoji="0" lang="en-US" altLang="zh-CN" sz="2800" b="1"/>
              <a:t>，</a:t>
            </a:r>
            <a:r>
              <a:rPr kumimoji="0" lang="en-US" altLang="zh-CN" sz="2800" b="1" i="1"/>
              <a:t>f </a:t>
            </a:r>
            <a:r>
              <a:rPr kumimoji="0" lang="en-US" altLang="zh-CN" sz="2800" b="1"/>
              <a:t>(A)=P</a:t>
            </a:r>
            <a:r>
              <a:rPr kumimoji="0" lang="en-US" altLang="zh-CN" sz="2800" b="1" i="1"/>
              <a:t>f</a:t>
            </a:r>
            <a:r>
              <a:rPr kumimoji="0" lang="en-US" altLang="zh-CN" sz="2800" b="1"/>
              <a:t>(J)P</a:t>
            </a:r>
            <a:r>
              <a:rPr kumimoji="0" lang="en-US" altLang="zh-CN" sz="2800" b="1" baseline="30000"/>
              <a:t>–1</a:t>
            </a:r>
            <a:r>
              <a:rPr kumimoji="0" lang="en-US" altLang="zh-CN" sz="2800" b="1"/>
              <a:t>;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3E8A03B8-565D-DD12-5792-017FFE5E3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97200"/>
            <a:ext cx="6919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E2800A"/>
                </a:solidFill>
              </a:rPr>
              <a:t>例题1</a:t>
            </a:r>
            <a:r>
              <a:rPr kumimoji="0" lang="zh-CN" altLang="en-US" sz="2800" b="1">
                <a:solidFill>
                  <a:srgbClr val="336600"/>
                </a:solidFill>
              </a:rPr>
              <a:t>                         </a:t>
            </a:r>
            <a:r>
              <a:rPr kumimoji="0" lang="zh-CN" altLang="en-US" sz="2800" b="1"/>
              <a:t>，计算</a:t>
            </a:r>
            <a:r>
              <a:rPr kumimoji="0" lang="en-US" altLang="zh-CN" sz="2800" b="1"/>
              <a:t>e</a:t>
            </a:r>
            <a:r>
              <a:rPr kumimoji="0" lang="en-US" altLang="zh-CN" sz="2800" b="1" baseline="30000"/>
              <a:t>A</a:t>
            </a:r>
            <a:r>
              <a:rPr kumimoji="0" lang="zh-CN" altLang="en-US" sz="2800" b="1"/>
              <a:t>和</a:t>
            </a:r>
            <a:r>
              <a:rPr kumimoji="0" lang="en-US" altLang="zh-CN" sz="2800" b="1"/>
              <a:t>cos(A)</a:t>
            </a:r>
            <a:r>
              <a:rPr kumimoji="0" lang="zh-CN" altLang="en-US" sz="2800" b="1"/>
              <a:t>等。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1C3019C8-F1FD-9F4A-8157-B1E807D25A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2492375"/>
          <a:ext cx="18415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711000" progId="Equation.DSMT4">
                  <p:embed/>
                </p:oleObj>
              </mc:Choice>
              <mc:Fallback>
                <p:oleObj name="Equation" r:id="rId2" imgW="9014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492375"/>
                        <a:ext cx="18415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C226F81D-8529-8155-3CA1-E221FE37C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1913" y="981075"/>
          <a:ext cx="400208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1143000" progId="Equation.DSMT4">
                  <p:embed/>
                </p:oleObj>
              </mc:Choice>
              <mc:Fallback>
                <p:oleObj name="Equation" r:id="rId4" imgW="2831760" imgH="1143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981075"/>
                        <a:ext cx="4002087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Rectangle 2">
            <a:extLst>
              <a:ext uri="{FF2B5EF4-FFF2-40B4-BE49-F238E27FC236}">
                <a16:creationId xmlns:a16="http://schemas.microsoft.com/office/drawing/2014/main" id="{ACA43214-5754-09EF-D275-2482B5DC3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kern="0">
                <a:solidFill>
                  <a:srgbClr val="E47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二、矩阵函数的计算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041C93-2217-7B4E-194B-B64DCB58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54752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336600"/>
                </a:solidFill>
              </a:rPr>
              <a:t>计算  </a:t>
            </a:r>
            <a:r>
              <a:rPr lang="en-US" altLang="zh-CN" b="1" i="1">
                <a:solidFill>
                  <a:srgbClr val="336600"/>
                </a:solidFill>
              </a:rPr>
              <a:t>f</a:t>
            </a:r>
            <a:r>
              <a:rPr lang="en-US" altLang="zh-CN" b="1">
                <a:solidFill>
                  <a:srgbClr val="336600"/>
                </a:solidFill>
              </a:rPr>
              <a:t>(A) =</a:t>
            </a:r>
            <a:endParaRPr lang="zh-CN" altLang="en-US" b="1">
              <a:solidFill>
                <a:srgbClr val="336600"/>
              </a:solidFill>
            </a:endParaRP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E8ED9445-2F66-6432-F4E7-A17089327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871538"/>
          <a:ext cx="1225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431640" progId="Equation.DSMT4">
                  <p:embed/>
                </p:oleObj>
              </mc:Choice>
              <mc:Fallback>
                <p:oleObj name="Equation" r:id="rId8" imgW="5331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71538"/>
                        <a:ext cx="12255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D0770821-E9E0-17FE-EDA6-4FC3DB832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922713"/>
          <a:ext cx="87693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92280" imgH="711000" progId="Equation.DSMT4">
                  <p:embed/>
                </p:oleObj>
              </mc:Choice>
              <mc:Fallback>
                <p:oleObj name="Equation" r:id="rId10" imgW="429228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922713"/>
                        <a:ext cx="87693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8">
            <a:extLst>
              <a:ext uri="{FF2B5EF4-FFF2-40B4-BE49-F238E27FC236}">
                <a16:creationId xmlns:a16="http://schemas.microsoft.com/office/drawing/2014/main" id="{A617DFBD-75AF-B50A-B0B6-D3664ED02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8023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0000FF"/>
                </a:solidFill>
              </a:rPr>
              <a:t>故取</a:t>
            </a:r>
            <a:r>
              <a:rPr kumimoji="0" lang="en-US" altLang="zh-CN" sz="2800" b="1">
                <a:solidFill>
                  <a:srgbClr val="0000FF"/>
                </a:solidFill>
              </a:rPr>
              <a:t>R&gt;2</a:t>
            </a:r>
            <a:r>
              <a:rPr kumimoji="0" lang="zh-CN" altLang="en-US" sz="2800" b="1">
                <a:solidFill>
                  <a:srgbClr val="0000FF"/>
                </a:solidFill>
              </a:rPr>
              <a:t>具体解析函数</a:t>
            </a: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(z)</a:t>
            </a:r>
            <a:r>
              <a:rPr kumimoji="0" lang="zh-CN" altLang="en-US" sz="2800" b="1">
                <a:solidFill>
                  <a:srgbClr val="0000FF"/>
                </a:solidFill>
              </a:rPr>
              <a:t>，则可求得相应的</a:t>
            </a: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(A)</a:t>
            </a:r>
            <a:r>
              <a:rPr kumimoji="0" lang="zh-CN" altLang="en-US" sz="2800" b="1">
                <a:solidFill>
                  <a:srgbClr val="0000FF"/>
                </a:solidFill>
              </a:rPr>
              <a:t>。</a:t>
            </a:r>
            <a:endParaRPr kumimoji="0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>
            <a:extLst>
              <a:ext uri="{FF2B5EF4-FFF2-40B4-BE49-F238E27FC236}">
                <a16:creationId xmlns:a16="http://schemas.microsoft.com/office/drawing/2014/main" id="{CAA094B2-FD05-6176-51F8-FE2B947F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46225"/>
            <a:ext cx="6919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E2800A"/>
                </a:solidFill>
              </a:rPr>
              <a:t>例题1</a:t>
            </a:r>
            <a:r>
              <a:rPr kumimoji="0" lang="zh-CN" altLang="en-US" sz="2800" b="1">
                <a:solidFill>
                  <a:srgbClr val="336600"/>
                </a:solidFill>
              </a:rPr>
              <a:t>                         </a:t>
            </a:r>
            <a:r>
              <a:rPr kumimoji="0" lang="zh-CN" altLang="en-US" sz="2800" b="1"/>
              <a:t>，计算</a:t>
            </a:r>
            <a:r>
              <a:rPr kumimoji="0" lang="en-US" altLang="zh-CN" sz="2800" b="1"/>
              <a:t>e</a:t>
            </a:r>
            <a:r>
              <a:rPr kumimoji="0" lang="en-US" altLang="zh-CN" sz="2800" b="1" baseline="30000"/>
              <a:t>A</a:t>
            </a:r>
            <a:r>
              <a:rPr kumimoji="0" lang="zh-CN" altLang="en-US" sz="2800" b="1"/>
              <a:t>和</a:t>
            </a:r>
            <a:r>
              <a:rPr kumimoji="0" lang="en-US" altLang="zh-CN" sz="2800" b="1"/>
              <a:t>cos(A)</a:t>
            </a:r>
            <a:r>
              <a:rPr kumimoji="0" lang="zh-CN" altLang="en-US" sz="2800" b="1"/>
              <a:t>等。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765FB610-0DC1-2233-463A-7161F9C4C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1041400"/>
          <a:ext cx="18415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711000" progId="Equation.DSMT4">
                  <p:embed/>
                </p:oleObj>
              </mc:Choice>
              <mc:Fallback>
                <p:oleObj name="Equation" r:id="rId2" imgW="9014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041400"/>
                        <a:ext cx="18415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Rectangle 2">
            <a:extLst>
              <a:ext uri="{FF2B5EF4-FFF2-40B4-BE49-F238E27FC236}">
                <a16:creationId xmlns:a16="http://schemas.microsoft.com/office/drawing/2014/main" id="{0BBAEB03-607C-1680-6873-0342D54A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kern="0">
                <a:solidFill>
                  <a:srgbClr val="E47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二、矩阵函数的计算</a:t>
            </a:r>
          </a:p>
        </p:txBody>
      </p:sp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FFE204E9-7A19-9F38-77D5-A48D8CCFE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554288"/>
          <a:ext cx="54483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6880" imgH="711000" progId="Equation.DSMT4">
                  <p:embed/>
                </p:oleObj>
              </mc:Choice>
              <mc:Fallback>
                <p:oleObj name="Equation" r:id="rId4" imgW="266688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54288"/>
                        <a:ext cx="54483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8">
            <a:extLst>
              <a:ext uri="{FF2B5EF4-FFF2-40B4-BE49-F238E27FC236}">
                <a16:creationId xmlns:a16="http://schemas.microsoft.com/office/drawing/2014/main" id="{A14D30E0-8C54-48FE-29B7-BE334C9F5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89388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0000FF"/>
                </a:solidFill>
              </a:rPr>
              <a:t>故取</a:t>
            </a:r>
            <a:r>
              <a:rPr kumimoji="0" lang="en-US" altLang="zh-CN" sz="2800" b="1">
                <a:solidFill>
                  <a:srgbClr val="0000FF"/>
                </a:solidFill>
              </a:rPr>
              <a:t>R&gt;2</a:t>
            </a:r>
            <a:r>
              <a:rPr kumimoji="0" lang="zh-CN" altLang="en-US" sz="2800" b="1">
                <a:solidFill>
                  <a:srgbClr val="0000FF"/>
                </a:solidFill>
              </a:rPr>
              <a:t>的具体解析函数</a:t>
            </a: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(z)</a:t>
            </a:r>
            <a:r>
              <a:rPr kumimoji="0" lang="zh-CN" altLang="en-US" sz="2800" b="1">
                <a:solidFill>
                  <a:srgbClr val="0000FF"/>
                </a:solidFill>
              </a:rPr>
              <a:t>，则可求得相应的</a:t>
            </a: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(A)</a:t>
            </a:r>
            <a:r>
              <a:rPr kumimoji="0" lang="zh-CN" altLang="en-US" sz="2800" b="1">
                <a:solidFill>
                  <a:srgbClr val="0000FF"/>
                </a:solidFill>
              </a:rPr>
              <a:t>。</a:t>
            </a:r>
            <a:endParaRPr kumimoji="0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DB0274-FDC9-FC2A-C4E1-D57C93AC7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013325"/>
            <a:ext cx="1550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(z) = e</a:t>
            </a:r>
            <a:r>
              <a:rPr kumimoji="0" lang="en-US" altLang="zh-CN" sz="2800" b="1" baseline="30000">
                <a:solidFill>
                  <a:srgbClr val="0000FF"/>
                </a:solidFill>
              </a:rPr>
              <a:t>z</a:t>
            </a:r>
            <a:r>
              <a:rPr kumimoji="0" lang="en-US" altLang="zh-CN" sz="2800" b="1">
                <a:solidFill>
                  <a:srgbClr val="0000FF"/>
                </a:solidFill>
              </a:rPr>
              <a:t> :</a:t>
            </a:r>
            <a:endParaRPr kumimoji="0"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BF10BF18-8774-9432-211D-1B099D99C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591050"/>
          <a:ext cx="25939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736560" progId="Equation.DSMT4">
                  <p:embed/>
                </p:oleObj>
              </mc:Choice>
              <mc:Fallback>
                <p:oleObj name="Equation" r:id="rId6" imgW="1269720" imgH="736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91050"/>
                        <a:ext cx="259397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03366C1A-D48C-81D9-B14D-067123A21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5046663"/>
          <a:ext cx="19732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160" imgH="279360" progId="Equation.DSMT4">
                  <p:embed/>
                </p:oleObj>
              </mc:Choice>
              <mc:Fallback>
                <p:oleObj name="Equation" r:id="rId8" imgW="96516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046663"/>
                        <a:ext cx="19732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405831DB-1411-6E02-66BD-DEDF336DF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781300"/>
          <a:ext cx="18415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482400" progId="Equation.DSMT4">
                  <p:embed/>
                </p:oleObj>
              </mc:Choice>
              <mc:Fallback>
                <p:oleObj name="Equation" r:id="rId10" imgW="90144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781300"/>
                        <a:ext cx="18415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>
            <a:extLst>
              <a:ext uri="{FF2B5EF4-FFF2-40B4-BE49-F238E27FC236}">
                <a16:creationId xmlns:a16="http://schemas.microsoft.com/office/drawing/2014/main" id="{0C82E36B-524A-31D5-0DB6-5EBD609DC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46225"/>
            <a:ext cx="6919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E2800A"/>
                </a:solidFill>
              </a:rPr>
              <a:t>例题1</a:t>
            </a:r>
            <a:r>
              <a:rPr kumimoji="0" lang="zh-CN" altLang="en-US" sz="2800" b="1">
                <a:solidFill>
                  <a:srgbClr val="336600"/>
                </a:solidFill>
              </a:rPr>
              <a:t>                         </a:t>
            </a:r>
            <a:r>
              <a:rPr kumimoji="0" lang="zh-CN" altLang="en-US" sz="2800" b="1"/>
              <a:t>，计算</a:t>
            </a:r>
            <a:r>
              <a:rPr kumimoji="0" lang="en-US" altLang="zh-CN" sz="2800" b="1"/>
              <a:t>e</a:t>
            </a:r>
            <a:r>
              <a:rPr kumimoji="0" lang="en-US" altLang="zh-CN" sz="2800" b="1" baseline="30000"/>
              <a:t>A</a:t>
            </a:r>
            <a:r>
              <a:rPr kumimoji="0" lang="zh-CN" altLang="en-US" sz="2800" b="1"/>
              <a:t>和</a:t>
            </a:r>
            <a:r>
              <a:rPr kumimoji="0" lang="en-US" altLang="zh-CN" sz="2800" b="1"/>
              <a:t>cos(A)</a:t>
            </a:r>
            <a:r>
              <a:rPr kumimoji="0" lang="zh-CN" altLang="en-US" sz="2800" b="1"/>
              <a:t>等。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FC3DA836-3453-D9A1-5B2F-0E8DA9B8E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1041400"/>
          <a:ext cx="18415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711000" progId="Equation.DSMT4">
                  <p:embed/>
                </p:oleObj>
              </mc:Choice>
              <mc:Fallback>
                <p:oleObj name="Equation" r:id="rId2" imgW="9014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041400"/>
                        <a:ext cx="18415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Rectangle 2">
            <a:extLst>
              <a:ext uri="{FF2B5EF4-FFF2-40B4-BE49-F238E27FC236}">
                <a16:creationId xmlns:a16="http://schemas.microsoft.com/office/drawing/2014/main" id="{F5C398E0-559D-8237-CC8A-3CC1E00F5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kern="0">
                <a:solidFill>
                  <a:srgbClr val="E47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二、矩阵函数的计算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B67EB84-67A5-610E-E229-A55B7D075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89388"/>
            <a:ext cx="8351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0000FF"/>
                </a:solidFill>
              </a:rPr>
              <a:t>故取</a:t>
            </a:r>
            <a:r>
              <a:rPr kumimoji="0" lang="en-US" altLang="zh-CN" sz="2800" b="1">
                <a:solidFill>
                  <a:srgbClr val="0000FF"/>
                </a:solidFill>
              </a:rPr>
              <a:t>R&gt;2</a:t>
            </a:r>
            <a:r>
              <a:rPr kumimoji="0" lang="zh-CN" altLang="en-US" sz="2800" b="1">
                <a:solidFill>
                  <a:srgbClr val="0000FF"/>
                </a:solidFill>
              </a:rPr>
              <a:t>的具体解析函数</a:t>
            </a: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(z)</a:t>
            </a:r>
            <a:r>
              <a:rPr kumimoji="0" lang="zh-CN" altLang="en-US" sz="2800" b="1">
                <a:solidFill>
                  <a:srgbClr val="0000FF"/>
                </a:solidFill>
              </a:rPr>
              <a:t>，则可求得相应的</a:t>
            </a: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(A)</a:t>
            </a:r>
            <a:r>
              <a:rPr kumimoji="0" lang="zh-CN" altLang="en-US" sz="2800" b="1">
                <a:solidFill>
                  <a:srgbClr val="0000FF"/>
                </a:solidFill>
              </a:rPr>
              <a:t>。</a:t>
            </a:r>
            <a:endParaRPr kumimoji="0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5063F60-7D57-B37D-344C-6A3271E9C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013325"/>
            <a:ext cx="2155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(z) = cos(z) :</a:t>
            </a:r>
            <a:endParaRPr kumimoji="0"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F222537F-8115-1D8E-6DA0-4F582208A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8988" y="4581525"/>
          <a:ext cx="552767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711000" progId="Equation.DSMT4">
                  <p:embed/>
                </p:oleObj>
              </mc:Choice>
              <mc:Fallback>
                <p:oleObj name="Equation" r:id="rId4" imgW="27050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4581525"/>
                        <a:ext cx="5527675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DC71E5FA-10FF-D145-F84A-4C57DCF26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554288"/>
          <a:ext cx="54483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6880" imgH="711000" progId="Equation.DSMT4">
                  <p:embed/>
                </p:oleObj>
              </mc:Choice>
              <mc:Fallback>
                <p:oleObj name="Equation" r:id="rId6" imgW="266688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54288"/>
                        <a:ext cx="54483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0DF64CAA-5435-63AB-A3E0-43BD000BE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781300"/>
          <a:ext cx="18415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482400" progId="Equation.DSMT4">
                  <p:embed/>
                </p:oleObj>
              </mc:Choice>
              <mc:Fallback>
                <p:oleObj name="Equation" r:id="rId8" imgW="90144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781300"/>
                        <a:ext cx="18415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FDD94518-0D77-EDAC-D4B5-D306792D0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5686425"/>
          <a:ext cx="2076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920" imgH="253800" progId="Equation.DSMT4">
                  <p:embed/>
                </p:oleObj>
              </mc:Choice>
              <mc:Fallback>
                <p:oleObj name="Equation" r:id="rId10" imgW="101592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5686425"/>
                        <a:ext cx="20764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>
            <a:extLst>
              <a:ext uri="{FF2B5EF4-FFF2-40B4-BE49-F238E27FC236}">
                <a16:creationId xmlns:a16="http://schemas.microsoft.com/office/drawing/2014/main" id="{5C4531FA-C736-5391-3ED7-34AAD1D51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46225"/>
            <a:ext cx="6919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E2800A"/>
                </a:solidFill>
              </a:rPr>
              <a:t>例题1</a:t>
            </a:r>
            <a:r>
              <a:rPr kumimoji="0" lang="zh-CN" altLang="en-US" sz="2800" b="1">
                <a:solidFill>
                  <a:srgbClr val="336600"/>
                </a:solidFill>
              </a:rPr>
              <a:t>                         </a:t>
            </a:r>
            <a:r>
              <a:rPr kumimoji="0" lang="zh-CN" altLang="en-US" sz="2800" b="1"/>
              <a:t>，计算</a:t>
            </a:r>
            <a:r>
              <a:rPr kumimoji="0" lang="en-US" altLang="zh-CN" sz="2800" b="1"/>
              <a:t>e</a:t>
            </a:r>
            <a:r>
              <a:rPr kumimoji="0" lang="en-US" altLang="zh-CN" sz="2800" b="1" baseline="30000"/>
              <a:t>A</a:t>
            </a:r>
            <a:r>
              <a:rPr kumimoji="0" lang="zh-CN" altLang="en-US" sz="2800" b="1"/>
              <a:t>和</a:t>
            </a:r>
            <a:r>
              <a:rPr kumimoji="0" lang="en-US" altLang="zh-CN" sz="2800" b="1"/>
              <a:t>cos(A)</a:t>
            </a:r>
            <a:r>
              <a:rPr kumimoji="0" lang="zh-CN" altLang="en-US" sz="2800" b="1"/>
              <a:t>等。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A723CD94-1C25-6D47-DDA3-D43A1B1C2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1041400"/>
          <a:ext cx="18415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711000" progId="Equation.DSMT4">
                  <p:embed/>
                </p:oleObj>
              </mc:Choice>
              <mc:Fallback>
                <p:oleObj name="Equation" r:id="rId2" imgW="9014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041400"/>
                        <a:ext cx="18415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Rectangle 2">
            <a:extLst>
              <a:ext uri="{FF2B5EF4-FFF2-40B4-BE49-F238E27FC236}">
                <a16:creationId xmlns:a16="http://schemas.microsoft.com/office/drawing/2014/main" id="{F4A5E395-95C0-553A-8049-F56DC044B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kern="0">
                <a:solidFill>
                  <a:srgbClr val="E47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二、矩阵函数的计算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6D458DDC-A9A1-4354-5F02-6850F4FB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89388"/>
            <a:ext cx="8351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0000FF"/>
                </a:solidFill>
              </a:rPr>
              <a:t>故取</a:t>
            </a:r>
            <a:r>
              <a:rPr kumimoji="0" lang="en-US" altLang="zh-CN" sz="2800" b="1">
                <a:solidFill>
                  <a:srgbClr val="0000FF"/>
                </a:solidFill>
              </a:rPr>
              <a:t>R&gt;2</a:t>
            </a:r>
            <a:r>
              <a:rPr kumimoji="0" lang="zh-CN" altLang="en-US" sz="2800" b="1">
                <a:solidFill>
                  <a:srgbClr val="0000FF"/>
                </a:solidFill>
              </a:rPr>
              <a:t>的具体解析函数</a:t>
            </a: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(z)</a:t>
            </a:r>
            <a:r>
              <a:rPr kumimoji="0" lang="zh-CN" altLang="en-US" sz="2800" b="1">
                <a:solidFill>
                  <a:srgbClr val="0000FF"/>
                </a:solidFill>
              </a:rPr>
              <a:t>，则可求得相应的</a:t>
            </a: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(A)</a:t>
            </a:r>
            <a:r>
              <a:rPr kumimoji="0" lang="zh-CN" altLang="en-US" sz="2800" b="1">
                <a:solidFill>
                  <a:srgbClr val="0000FF"/>
                </a:solidFill>
              </a:rPr>
              <a:t>。</a:t>
            </a:r>
            <a:endParaRPr kumimoji="0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80CE0CD-31C0-99FA-E7AE-5EBDC890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781550"/>
            <a:ext cx="2805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(z) = ln(1+z) : </a:t>
            </a:r>
            <a:r>
              <a:rPr kumimoji="0" lang="zh-CN" altLang="en-US" sz="2800" b="1">
                <a:solidFill>
                  <a:srgbClr val="0000FF"/>
                </a:solidFill>
              </a:rPr>
              <a:t>？</a:t>
            </a:r>
            <a:endParaRPr kumimoji="0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0815A2-5389-2586-0703-25605DA75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5502275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 b="1" i="1">
                <a:solidFill>
                  <a:srgbClr val="0000FF"/>
                </a:solidFill>
              </a:rPr>
              <a:t>f</a:t>
            </a:r>
            <a:r>
              <a:rPr kumimoji="0" lang="en-US" altLang="zh-CN" sz="2800" b="1">
                <a:solidFill>
                  <a:srgbClr val="0000FF"/>
                </a:solidFill>
              </a:rPr>
              <a:t>(z) = ln(1+z/3) : </a:t>
            </a:r>
            <a:r>
              <a:rPr kumimoji="0" lang="zh-CN" altLang="en-US" sz="2800" b="1">
                <a:solidFill>
                  <a:srgbClr val="0000FF"/>
                </a:solidFill>
              </a:rPr>
              <a:t>？</a:t>
            </a:r>
            <a:endParaRPr kumimoji="0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7851A753-75FD-F589-F945-9A9C2467E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554288"/>
          <a:ext cx="54483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6880" imgH="711000" progId="Equation.DSMT4">
                  <p:embed/>
                </p:oleObj>
              </mc:Choice>
              <mc:Fallback>
                <p:oleObj name="Equation" r:id="rId4" imgW="266688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54288"/>
                        <a:ext cx="54483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E42CF195-7BE7-CF06-F01E-EA626DD99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781300"/>
          <a:ext cx="18415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482400" progId="Equation.DSMT4">
                  <p:embed/>
                </p:oleObj>
              </mc:Choice>
              <mc:Fallback>
                <p:oleObj name="Equation" r:id="rId6" imgW="90144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781300"/>
                        <a:ext cx="18415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Rectangle 12">
            <a:extLst>
              <a:ext uri="{FF2B5EF4-FFF2-40B4-BE49-F238E27FC236}">
                <a16:creationId xmlns:a16="http://schemas.microsoft.com/office/drawing/2014/main" id="{28E0FA82-0F1A-9A7C-8074-C466C815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4818063"/>
            <a:ext cx="260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rgbClr val="0000FF"/>
                </a:solidFill>
              </a:rPr>
              <a:t>不行！（</a:t>
            </a:r>
            <a:r>
              <a:rPr kumimoji="0" lang="en-US" altLang="zh-CN" sz="2800" b="1">
                <a:solidFill>
                  <a:srgbClr val="0000FF"/>
                </a:solidFill>
              </a:rPr>
              <a:t>R=1</a:t>
            </a:r>
            <a:r>
              <a:rPr kumimoji="0" lang="zh-CN" altLang="en-US" sz="2800" b="1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C04C4D77-74C7-D6A8-29FA-7F83F821E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02275"/>
            <a:ext cx="339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 b="1">
                <a:solidFill>
                  <a:srgbClr val="0000FF"/>
                </a:solidFill>
              </a:rPr>
              <a:t>行！（</a:t>
            </a:r>
            <a:r>
              <a:rPr kumimoji="0" lang="en-US" altLang="zh-CN" sz="2800" b="1">
                <a:solidFill>
                  <a:srgbClr val="0000FF"/>
                </a:solidFill>
              </a:rPr>
              <a:t>|z/3|&lt;1, R=3</a:t>
            </a:r>
            <a:r>
              <a:rPr kumimoji="0" lang="zh-CN" altLang="en-US" sz="2800" b="1">
                <a:solidFill>
                  <a:srgbClr val="0000FF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2780" grpId="0"/>
      <p:bldP spid="32781" grpId="0"/>
    </p:bldLst>
  </p:timing>
</p:sld>
</file>

<file path=ppt/theme/theme1.xml><?xml version="1.0" encoding="utf-8"?>
<a:theme xmlns:a="http://schemas.openxmlformats.org/drawingml/2006/main" name="Expedition">
  <a:themeElements>
    <a:clrScheme name="Expedition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907</TotalTime>
  <Words>1110</Words>
  <Application>Microsoft Office PowerPoint</Application>
  <PresentationFormat>全屏显示(4:3)</PresentationFormat>
  <Paragraphs>112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Times New Roman</vt:lpstr>
      <vt:lpstr>宋体</vt:lpstr>
      <vt:lpstr>Arial</vt:lpstr>
      <vt:lpstr>Wingdings</vt:lpstr>
      <vt:lpstr>Calibri</vt:lpstr>
      <vt:lpstr>Symbol</vt:lpstr>
      <vt:lpstr>Expedition</vt:lpstr>
      <vt:lpstr>MathType 6.0 Equation</vt:lpstr>
      <vt:lpstr>§ 5.5 矩阵函数  </vt:lpstr>
      <vt:lpstr>§ 5.5 矩阵函数  </vt:lpstr>
      <vt:lpstr>PowerPoint 演示文稿</vt:lpstr>
      <vt:lpstr>二、矩阵函数的计算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 最小多项式方法</vt:lpstr>
      <vt:lpstr>2、 最小多项式方法</vt:lpstr>
      <vt:lpstr>2、 最小多项式方法</vt:lpstr>
      <vt:lpstr>§ 5.6 函数矩阵的微积分</vt:lpstr>
      <vt:lpstr>PowerPoint 演示文稿</vt:lpstr>
      <vt:lpstr>PowerPoint 演示文稿</vt:lpstr>
      <vt:lpstr>§ 5.7 矩阵函数的应用（求解常系数微分方程组）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Xiong Haijun</cp:lastModifiedBy>
  <cp:revision>119</cp:revision>
  <cp:lastPrinted>1601-01-01T00:00:00Z</cp:lastPrinted>
  <dcterms:created xsi:type="dcterms:W3CDTF">2004-11-20T07:54:55Z</dcterms:created>
  <dcterms:modified xsi:type="dcterms:W3CDTF">2022-10-17T09:39:00Z</dcterms:modified>
</cp:coreProperties>
</file>