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81" r:id="rId5"/>
    <p:sldId id="282" r:id="rId6"/>
    <p:sldId id="276" r:id="rId7"/>
    <p:sldId id="280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6" r:id="rId16"/>
    <p:sldId id="278" r:id="rId17"/>
    <p:sldId id="265" r:id="rId18"/>
    <p:sldId id="267" r:id="rId19"/>
    <p:sldId id="268" r:id="rId20"/>
    <p:sldId id="269" r:id="rId21"/>
    <p:sldId id="270" r:id="rId22"/>
    <p:sldId id="279" r:id="rId23"/>
    <p:sldId id="283" r:id="rId24"/>
    <p:sldId id="273" r:id="rId25"/>
    <p:sldId id="274" r:id="rId26"/>
    <p:sldId id="2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C6600"/>
    <a:srgbClr val="9966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6" autoAdjust="0"/>
  </p:normalViewPr>
  <p:slideViewPr>
    <p:cSldViewPr>
      <p:cViewPr varScale="1">
        <p:scale>
          <a:sx n="77" d="100"/>
          <a:sy n="77" d="100"/>
        </p:scale>
        <p:origin x="8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4A3F01E-2DF2-A252-D874-0A686661DD2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" name="Picture 8" descr="Expbanna">
              <a:extLst>
                <a:ext uri="{FF2B5EF4-FFF2-40B4-BE49-F238E27FC236}">
                  <a16:creationId xmlns:a16="http://schemas.microsoft.com/office/drawing/2014/main" id="{EFD3CB58-01DE-ECA7-A809-628D2A895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EXPHORSA">
              <a:extLst>
                <a:ext uri="{FF2B5EF4-FFF2-40B4-BE49-F238E27FC236}">
                  <a16:creationId xmlns:a16="http://schemas.microsoft.com/office/drawing/2014/main" id="{17CB41A0-E96E-A402-503C-62E4F6D83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0" descr="EXPHORSA">
            <a:extLst>
              <a:ext uri="{FF2B5EF4-FFF2-40B4-BE49-F238E27FC236}">
                <a16:creationId xmlns:a16="http://schemas.microsoft.com/office/drawing/2014/main" id="{4A9AA907-FEC4-25FE-9DAC-78375C46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66BCF4-0B0F-588E-7BAE-3B608210BF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8BB303-C239-94A8-A3F6-12BEB9602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3E698A-D61B-FA5F-05B4-45C5CD0F5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fld id="{942C7B6E-8CCB-42EC-8E83-559B9BBBE3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F1238D-F409-5EB0-1C7B-5D8CC201A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D99ADB-F106-1531-7549-2E488CCAC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B6181E-4AEB-A84F-F72D-27E78144B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AF8F7-06B4-4616-BE22-0F1218E8E1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7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7D11E2-8BAF-53F3-E40C-6F151528F8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A6E38C-6B1D-412B-58D2-D182C697B9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552CB1-F4F5-CD4A-6C62-23B137D5E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972D0-3471-44C5-99B3-36302F2DFD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9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7F4D31-6B8A-6CEE-0A33-87360D63C2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D2FD6E-8B2B-E9C8-D919-EE21D86C4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6769C-E17E-2C2F-DBE4-A47D90086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E93A5-5EA2-4060-9115-EE476AB562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6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C51602-0AE7-BEA2-3292-C8E39BF5B9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F123E5-7396-29E4-8A8B-975074229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228A00-03C5-18CF-4E7B-1425C33F8B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E5CEB-71EA-48A1-86F3-295FB8F596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9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1CC79-B517-A840-FAD0-2275ACE3E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8F33A-D9A2-9EA4-5223-D448FCEAE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C75ED-32EB-C0F4-B6F5-9E62F039F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19E84-2D90-4CC0-B4FD-1892DB8C0C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6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3CEBA7-60C1-79BF-6018-3DD82AD2D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C62801-92D1-18C8-F3DC-986EBD9AA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B6FE36-4EB5-AC50-5D7F-7167D163B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8287-441B-400A-B15E-84095B4A5B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7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48B351-C0DE-0CC9-A4E0-24190D94F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75ADD6-DA66-17AD-3322-7F497A19F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E2C56-AA96-C2E6-82D2-919F1333B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3400A-3A05-42EE-AF73-3DAAD6282E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82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2E5E43-9971-C3C7-0DC5-7174ED187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B9FC36-4CF5-2051-AAEF-B9C6AF56D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8DAAEA-3AC7-0D94-27EB-B58068CEC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D123C-2869-42B8-A335-1503848204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6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F842C-8FED-A894-0EDD-0DD3A8ECB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9780A-1D58-AD99-67E8-8B970B650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86F7C-E570-D270-3B4B-52B11D981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24A6D-6595-4D85-AC38-35181EC37F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2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6F33D-8C7E-98AF-2FD2-3F1A1467F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C14E9-0E11-32B5-6713-C2B19EF201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88403-5E92-3CEA-FD0B-9D141B5BA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5BC36-68FB-47F0-B6A9-07625A03D2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2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pbanna">
            <a:extLst>
              <a:ext uri="{FF2B5EF4-FFF2-40B4-BE49-F238E27FC236}">
                <a16:creationId xmlns:a16="http://schemas.microsoft.com/office/drawing/2014/main" id="{4473D25E-2881-7B92-F9F4-0746055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28221C8E-37C6-EE58-509C-02B0CF20D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3E476B5-7BD4-AF47-1161-04EAE46A98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3C16D2B-8EEC-AB7D-E9EE-398F41C4A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EB57DBA-1384-46B7-8E9D-01A946C092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71232ED9-6A92-44C2-BA00-53150F1A4C2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9" name="Picture 7" descr="EXPHORSA">
            <a:extLst>
              <a:ext uri="{FF2B5EF4-FFF2-40B4-BE49-F238E27FC236}">
                <a16:creationId xmlns:a16="http://schemas.microsoft.com/office/drawing/2014/main" id="{430F6D11-03C4-ADAB-110F-2937CF2D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>
            <a:extLst>
              <a:ext uri="{FF2B5EF4-FFF2-40B4-BE49-F238E27FC236}">
                <a16:creationId xmlns:a16="http://schemas.microsoft.com/office/drawing/2014/main" id="{AD1F6F23-186B-1A20-A891-5A63BCADA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9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2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.png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image" Target="../media/image3.png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.png"/><Relationship Id="rId5" Type="http://schemas.openxmlformats.org/officeDocument/2006/relationships/image" Target="../media/image16.wmf"/><Relationship Id="rId15" Type="http://schemas.openxmlformats.org/officeDocument/2006/relationships/image" Target="../media/image9.wmf"/><Relationship Id="rId10" Type="http://schemas.openxmlformats.org/officeDocument/2006/relationships/image" Target="../media/image3.png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.png"/><Relationship Id="rId7" Type="http://schemas.openxmlformats.org/officeDocument/2006/relationships/image" Target="../media/image2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.png"/><Relationship Id="rId7" Type="http://schemas.openxmlformats.org/officeDocument/2006/relationships/image" Target="../media/image2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D5D379-8FEA-9CFA-B42F-71EF4038BB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1268413"/>
            <a:ext cx="8763000" cy="23050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第 6 章 </a:t>
            </a:r>
            <a:b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矩阵的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Kronecker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b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Hadamard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784823-28FE-DF79-06AA-9A58C08A7F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4068763"/>
            <a:ext cx="6400800" cy="1160462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Kronecker Product and Hadamard Product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40117118-1ABA-FDC1-F680-BEBD47331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63000" cy="489585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与矩阵乘法</a:t>
            </a:r>
          </a:p>
          <a:p>
            <a:pPr lvl="1" eaLnBrk="1" hangingPunct="1"/>
            <a:r>
              <a:rPr lang="zh-CN" altLang="en-US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rgbClr val="CC6600"/>
                </a:solidFill>
              </a:rPr>
              <a:t>定理6</a:t>
            </a:r>
            <a:r>
              <a:rPr lang="zh-CN" altLang="en-US" sz="3200" b="1">
                <a:solidFill>
                  <a:srgbClr val="CC6600"/>
                </a:solidFill>
                <a:cs typeface="Times New Roman" panose="02020603050405020304" pitchFamily="18" charset="0"/>
              </a:rPr>
              <a:t>.2</a:t>
            </a:r>
            <a:r>
              <a:rPr lang="zh-CN" altLang="en-US" sz="3200" b="1">
                <a:solidFill>
                  <a:srgbClr val="996633"/>
                </a:solidFill>
              </a:rPr>
              <a:t>（</a:t>
            </a:r>
            <a:r>
              <a:rPr lang="en-US" altLang="zh-CN" sz="3200" b="1">
                <a:solidFill>
                  <a:srgbClr val="996633"/>
                </a:solidFill>
              </a:rPr>
              <a:t>P</a:t>
            </a:r>
            <a:r>
              <a:rPr lang="en-US" altLang="zh-CN" sz="3200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rgbClr val="996633"/>
                </a:solidFill>
              </a:rPr>
              <a:t> 138）</a:t>
            </a:r>
            <a:r>
              <a:rPr lang="zh-CN" altLang="en-US" sz="3200" b="1"/>
              <a:t>设矩阵</a:t>
            </a:r>
            <a:r>
              <a:rPr lang="en-US" altLang="zh-CN" sz="3200" b="1"/>
              <a:t>A，B，C，D</a:t>
            </a:r>
            <a:r>
              <a:rPr lang="zh-CN" altLang="en-US" sz="3200" b="1"/>
              <a:t>使得下列运算有意义，则有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>
                <a:cs typeface="Times New Roman" panose="02020603050405020304" pitchFamily="18" charset="0"/>
              </a:rPr>
              <a:t>      (</a:t>
            </a:r>
            <a:r>
              <a:rPr lang="en-US" altLang="zh-CN" sz="3200" b="1"/>
              <a:t>A</a:t>
            </a:r>
            <a:r>
              <a:rPr lang="zh-CN" altLang="en-US" sz="32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3200" b="1"/>
              <a:t>B</a:t>
            </a:r>
            <a:r>
              <a:rPr lang="zh-CN" altLang="en-US" sz="3200" b="1">
                <a:cs typeface="Times New Roman" panose="02020603050405020304" pitchFamily="18" charset="0"/>
              </a:rPr>
              <a:t>) (</a:t>
            </a:r>
            <a:r>
              <a:rPr lang="en-US" altLang="zh-CN" sz="3200" b="1"/>
              <a:t>C</a:t>
            </a:r>
            <a:r>
              <a:rPr lang="en-US" altLang="zh-CN" sz="3200" b="1">
                <a:cs typeface="Times New Roman" panose="02020603050405020304" pitchFamily="18" charset="0"/>
                <a:sym typeface="Symbol" panose="05050102010706020507" pitchFamily="18" charset="2"/>
              </a:rPr>
              <a:t>D</a:t>
            </a:r>
            <a:r>
              <a:rPr lang="zh-CN" altLang="en-US" sz="3200" b="1">
                <a:cs typeface="Times New Roman" panose="02020603050405020304" pitchFamily="18" charset="0"/>
              </a:rPr>
              <a:t>) = </a:t>
            </a:r>
            <a:r>
              <a:rPr lang="en-US" altLang="zh-CN" sz="3200" b="1"/>
              <a:t>(</a:t>
            </a:r>
            <a:r>
              <a:rPr lang="en-US" altLang="zh-CN" sz="3200" b="1">
                <a:cs typeface="Times New Roman" panose="02020603050405020304" pitchFamily="18" charset="0"/>
              </a:rPr>
              <a:t>AC) </a:t>
            </a:r>
            <a:r>
              <a:rPr lang="en-US" altLang="zh-CN" sz="3200" b="1">
                <a:cs typeface="Times New Roman" panose="02020603050405020304" pitchFamily="18" charset="0"/>
                <a:sym typeface="Symbol" panose="05050102010706020507" pitchFamily="18" charset="2"/>
              </a:rPr>
              <a:t> (BD)</a:t>
            </a:r>
            <a:endParaRPr lang="en-US" altLang="zh-CN" sz="3200" b="1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3200" b="1">
                <a:solidFill>
                  <a:srgbClr val="CC6600"/>
                </a:solidFill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CC6600"/>
                </a:solidFill>
                <a:sym typeface="Symbol" panose="05050102010706020507" pitchFamily="18" charset="2"/>
              </a:rPr>
              <a:t>意义：</a:t>
            </a:r>
            <a:r>
              <a:rPr lang="zh-CN" altLang="en-US" b="1">
                <a:sym typeface="Symbol" panose="05050102010706020507" pitchFamily="18" charset="2"/>
              </a:rPr>
              <a:t>建立</a:t>
            </a:r>
            <a:r>
              <a:rPr lang="en-US" altLang="zh-CN" b="1"/>
              <a:t>Kronecker</a:t>
            </a:r>
            <a:r>
              <a:rPr lang="zh-CN" altLang="en-US" b="1"/>
              <a:t>积和矩阵乘法的相互转换。</a:t>
            </a:r>
          </a:p>
          <a:p>
            <a:pPr lvl="1" eaLnBrk="1" hangingPunct="1"/>
            <a:r>
              <a:rPr lang="zh-CN" altLang="en-US" b="1">
                <a:solidFill>
                  <a:srgbClr val="CC6600"/>
                </a:solidFill>
              </a:rPr>
              <a:t> 特别情形：</a:t>
            </a:r>
            <a:r>
              <a:rPr lang="zh-CN" altLang="en-US" b="1"/>
              <a:t>设 </a:t>
            </a:r>
            <a:r>
              <a:rPr lang="en-US" altLang="zh-CN" b="1"/>
              <a:t>A</a:t>
            </a:r>
            <a:r>
              <a:rPr lang="en-US" altLang="zh-CN" b="1">
                <a:sym typeface="Symbol" panose="05050102010706020507" pitchFamily="18" charset="2"/>
              </a:rPr>
              <a:t>F</a:t>
            </a:r>
            <a:r>
              <a:rPr lang="en-US" altLang="zh-CN" b="1" baseline="30000"/>
              <a:t>m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m </a:t>
            </a:r>
            <a:r>
              <a:rPr lang="en-US" altLang="zh-CN" b="1">
                <a:sym typeface="Symbol" panose="05050102010706020507" pitchFamily="18" charset="2"/>
              </a:rPr>
              <a:t>，</a:t>
            </a:r>
            <a:r>
              <a:rPr lang="en-US" altLang="zh-CN" b="1"/>
              <a:t>B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 F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</a:t>
            </a:r>
            <a:r>
              <a:rPr lang="en-US" altLang="zh-CN" b="1"/>
              <a:t>，</a:t>
            </a:r>
            <a:r>
              <a:rPr lang="zh-CN" altLang="en-US" b="1"/>
              <a:t>则</a:t>
            </a:r>
          </a:p>
          <a:p>
            <a:pPr lvl="1" eaLnBrk="1" hangingPunct="1"/>
            <a:r>
              <a:rPr lang="zh-CN" altLang="en-US" b="1"/>
              <a:t>  </a:t>
            </a:r>
            <a:r>
              <a:rPr lang="en-US" altLang="zh-CN" b="1"/>
              <a:t>A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 = 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I</a:t>
            </a:r>
            <a:r>
              <a:rPr lang="en-US" altLang="zh-CN" b="1" baseline="-25000"/>
              <a:t>m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>
                <a:cs typeface="Times New Roman" panose="02020603050405020304" pitchFamily="18" charset="0"/>
              </a:rPr>
              <a:t>B</a:t>
            </a:r>
            <a:r>
              <a:rPr lang="en-US" altLang="zh-CN" b="1"/>
              <a:t>I</a:t>
            </a:r>
            <a:r>
              <a:rPr lang="en-US" altLang="zh-CN" b="1" baseline="-25000"/>
              <a:t>n</a:t>
            </a:r>
            <a:r>
              <a:rPr lang="en-US" altLang="zh-CN" b="1">
                <a:cs typeface="Times New Roman" panose="02020603050405020304" pitchFamily="18" charset="0"/>
              </a:rPr>
              <a:t>) = 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>
                <a:cs typeface="Times New Roman" panose="02020603050405020304" pitchFamily="18" charset="0"/>
              </a:rPr>
              <a:t>A</a:t>
            </a:r>
            <a:r>
              <a:rPr lang="en-US" altLang="zh-CN" b="1"/>
              <a:t>I</a:t>
            </a:r>
            <a:r>
              <a:rPr lang="en-US" altLang="zh-CN" b="1" baseline="-25000"/>
              <a:t>m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I</a:t>
            </a:r>
            <a:r>
              <a:rPr lang="en-US" altLang="zh-CN" b="1" baseline="-25000"/>
              <a:t>n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    = 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I</a:t>
            </a:r>
            <a:r>
              <a:rPr lang="en-US" altLang="zh-CN" b="1" baseline="-25000"/>
              <a:t>m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I</a:t>
            </a:r>
            <a:r>
              <a:rPr lang="en-US" altLang="zh-CN" b="1" baseline="-25000"/>
              <a:t>n</a:t>
            </a:r>
            <a:r>
              <a:rPr lang="en-US" altLang="zh-CN" b="1">
                <a:cs typeface="Times New Roman" panose="02020603050405020304" pitchFamily="18" charset="0"/>
              </a:rPr>
              <a:t>) = 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I</a:t>
            </a:r>
            <a:r>
              <a:rPr lang="en-US" altLang="zh-CN" b="1" baseline="-25000"/>
              <a:t>n</a:t>
            </a:r>
            <a:r>
              <a:rPr lang="en-US" altLang="zh-CN" b="1">
                <a:cs typeface="Times New Roman" panose="02020603050405020304" pitchFamily="18" charset="0"/>
              </a:rPr>
              <a:t>) (</a:t>
            </a:r>
            <a:r>
              <a:rPr lang="en-US" altLang="zh-CN" b="1"/>
              <a:t>I</a:t>
            </a:r>
            <a:r>
              <a:rPr lang="en-US" altLang="zh-CN" b="1" baseline="-25000"/>
              <a:t>m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b="1"/>
              <a:t>  </a:t>
            </a:r>
            <a:r>
              <a:rPr lang="en-US" altLang="zh-CN" b="1"/>
              <a:t>(A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B) </a:t>
            </a:r>
            <a:r>
              <a:rPr lang="en-US" altLang="zh-CN" b="1" i="1" baseline="30000"/>
              <a:t>k</a:t>
            </a:r>
            <a:r>
              <a:rPr lang="en-US" altLang="zh-CN" b="1"/>
              <a:t> =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en-US" altLang="zh-CN" b="1">
                <a:cs typeface="Times New Roman" panose="02020603050405020304" pitchFamily="18" charset="0"/>
              </a:rPr>
              <a:t>B</a:t>
            </a:r>
            <a:r>
              <a:rPr lang="en-US" altLang="zh-CN" b="1" i="1" baseline="30000"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342DEB1-F049-258D-81F7-BE52AA48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5229225"/>
            <a:ext cx="784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</a:t>
            </a:r>
            <a:r>
              <a:rPr lang="en-US" altLang="zh-CN" sz="2800" b="1" baseline="-25000"/>
              <a:t>1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)(A</a:t>
            </a:r>
            <a:r>
              <a:rPr lang="en-US" altLang="zh-CN" sz="2800" b="1" baseline="-25000"/>
              <a:t>2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</a:t>
            </a:r>
            <a:r>
              <a:rPr lang="en-US" altLang="zh-CN" sz="2800" b="1" baseline="-25000"/>
              <a:t>2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 b="1"/>
              <a:t>= </a:t>
            </a:r>
            <a:r>
              <a:rPr lang="en-US" altLang="zh-CN" sz="2800" b="1"/>
              <a:t>(A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en-US" altLang="zh-CN" sz="2800" b="1">
                <a:sym typeface="Symbol" panose="05050102010706020507" pitchFamily="18" charset="2"/>
              </a:rPr>
              <a:t>(B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)(C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C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E5370E8-A7D4-2E65-226E-4A3D2C34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34050"/>
            <a:ext cx="725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/>
              <a:t>(A</a:t>
            </a:r>
            <a:r>
              <a:rPr lang="en-US" altLang="zh-CN" sz="2800" b="1" baseline="-25000"/>
              <a:t>2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)(A</a:t>
            </a:r>
            <a:r>
              <a:rPr lang="en-US" altLang="zh-CN" sz="2800" b="1" baseline="-25000"/>
              <a:t>3</a:t>
            </a:r>
            <a:r>
              <a:rPr lang="zh-CN" altLang="en-US" sz="2800" b="1">
                <a:sym typeface="Symbol" panose="05050102010706020507" pitchFamily="18" charset="2"/>
              </a:rPr>
              <a:t>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 b="1"/>
              <a:t>= </a:t>
            </a:r>
            <a:r>
              <a:rPr lang="en-US" altLang="zh-CN" sz="2800" b="1"/>
              <a:t>(A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ym typeface="Symbol" panose="05050102010706020507" pitchFamily="18" charset="2"/>
              </a:rPr>
              <a:t>3</a:t>
            </a:r>
            <a:r>
              <a:rPr lang="en-US" altLang="zh-CN" sz="2800" b="1">
                <a:sym typeface="Symbol" panose="05050102010706020507" pitchFamily="18" charset="2"/>
              </a:rPr>
              <a:t>)(B</a:t>
            </a:r>
            <a:r>
              <a:rPr lang="en-US" altLang="zh-CN" sz="2800" b="1" baseline="-25000">
                <a:sym typeface="Symbol" panose="05050102010706020507" pitchFamily="18" charset="2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ym typeface="Symbol" panose="05050102010706020507" pitchFamily="18" charset="2"/>
              </a:rPr>
              <a:t>2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ym typeface="Symbol" panose="05050102010706020507" pitchFamily="18" charset="2"/>
              </a:rPr>
              <a:t>3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bldLvl="3" autoUpdateAnimBg="0"/>
      <p:bldP spid="15364" grpId="0"/>
      <p:bldP spid="15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A931DCA-1267-B477-0E7A-02B2CB7B1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47050" cy="801687"/>
          </a:xfrm>
        </p:spPr>
        <p:txBody>
          <a:bodyPr/>
          <a:lstStyle/>
          <a:p>
            <a:pPr eaLnBrk="1" hangingPunct="1"/>
            <a:r>
              <a:rPr lang="zh-CN" altLang="en-US" sz="3600" b="1"/>
              <a:t>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.2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Kronecker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Hadamard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积的性质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3E28DC3-FE25-1262-4AF7-24E7187A2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350" y="1219200"/>
            <a:ext cx="8831263" cy="50895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 dirty="0"/>
              <a:t>Kronecker</a:t>
            </a:r>
            <a:r>
              <a:rPr lang="zh-CN" altLang="en-US" b="1" dirty="0"/>
              <a:t>积的矩阵性质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b="1" dirty="0">
                <a:solidFill>
                  <a:srgbClr val="CC6600"/>
                </a:solidFill>
              </a:rPr>
              <a:t>定理6</a:t>
            </a:r>
            <a:r>
              <a:rPr lang="zh-CN" altLang="en-US" b="1" dirty="0">
                <a:solidFill>
                  <a:srgbClr val="CC6600"/>
                </a:solidFill>
                <a:cs typeface="Times New Roman" panose="02020603050405020304" pitchFamily="18" charset="0"/>
              </a:rPr>
              <a:t>.4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140）</a:t>
            </a:r>
            <a:r>
              <a:rPr lang="zh-CN" altLang="en-US" b="1" dirty="0"/>
              <a:t>设矩阵使下列运算有意义，则</a:t>
            </a:r>
          </a:p>
          <a:p>
            <a:pPr lvl="2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/>
              <a:t>当</a:t>
            </a:r>
            <a:r>
              <a:rPr lang="en-US" altLang="zh-CN" sz="2800" b="1" dirty="0"/>
              <a:t>A，B</a:t>
            </a:r>
            <a:r>
              <a:rPr lang="zh-CN" altLang="en-US" sz="2800" b="1" dirty="0"/>
              <a:t>分别为可逆矩阵时，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均</a:t>
            </a:r>
            <a:r>
              <a:rPr lang="zh-CN" altLang="en-US" sz="2800" b="1" dirty="0"/>
              <a:t>为可逆矩阵，而且有</a:t>
            </a:r>
            <a:r>
              <a:rPr lang="zh-CN" altLang="en-US" sz="2800" b="1" dirty="0"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B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–1</a:t>
            </a:r>
            <a:r>
              <a:rPr lang="en-US" altLang="zh-CN" sz="2800" b="1" dirty="0">
                <a:cs typeface="Times New Roman" panose="02020603050405020304" pitchFamily="18" charset="0"/>
              </a:rPr>
              <a:t> = A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–1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 B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–1</a:t>
            </a:r>
            <a:endParaRPr lang="en-US" altLang="zh-CN" sz="2800" b="1" dirty="0"/>
          </a:p>
          <a:p>
            <a:pPr lvl="2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/>
              <a:t>当方阵</a:t>
            </a:r>
            <a:r>
              <a:rPr lang="en-US" altLang="zh-CN" sz="2800" b="1" dirty="0" err="1"/>
              <a:t>A</a:t>
            </a:r>
            <a:r>
              <a:rPr lang="en-US" altLang="zh-CN" sz="2800" b="1" dirty="0" err="1">
                <a:sym typeface="Symbol" panose="05050102010706020507" pitchFamily="18" charset="2"/>
              </a:rPr>
              <a:t>F</a:t>
            </a:r>
            <a:r>
              <a:rPr lang="en-US" altLang="zh-CN" sz="2800" b="1" baseline="30000" dirty="0" err="1"/>
              <a:t>m</a:t>
            </a:r>
            <a:r>
              <a:rPr lang="en-US" altLang="zh-CN" sz="2800" b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m</a:t>
            </a:r>
            <a:r>
              <a:rPr lang="en-US" altLang="zh-CN" sz="2800" b="1" dirty="0" err="1"/>
              <a:t>，B</a:t>
            </a:r>
            <a:r>
              <a:rPr lang="en-US" altLang="zh-CN" sz="2800" b="1" dirty="0" err="1">
                <a:sym typeface="Symbol" panose="05050102010706020507" pitchFamily="18" charset="2"/>
              </a:rPr>
              <a:t>F</a:t>
            </a:r>
            <a:r>
              <a:rPr lang="en-US" altLang="zh-CN" sz="2800" b="1" baseline="30000" dirty="0" err="1"/>
              <a:t>n</a:t>
            </a:r>
            <a:r>
              <a:rPr lang="en-US" altLang="zh-CN" sz="2800" b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n</a:t>
            </a:r>
            <a:r>
              <a:rPr lang="zh-CN" altLang="en-US" sz="2800" b="1" dirty="0"/>
              <a:t>时，方阵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F</a:t>
            </a:r>
            <a:r>
              <a:rPr lang="en-US" altLang="zh-CN" sz="2800" b="1" baseline="30000" dirty="0" err="1"/>
              <a:t>mn</a:t>
            </a:r>
            <a:r>
              <a:rPr lang="en-US" altLang="zh-CN" sz="2800" b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mn</a:t>
            </a:r>
            <a:r>
              <a:rPr lang="zh-CN" altLang="en-US" sz="2800" b="1" dirty="0"/>
              <a:t>的行列式为  </a:t>
            </a:r>
            <a:r>
              <a:rPr lang="zh-CN" altLang="en-US" sz="2800" b="1" dirty="0"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B</a:t>
            </a:r>
            <a:r>
              <a:rPr lang="en-US" altLang="zh-CN" sz="2800" b="1" dirty="0">
                <a:cs typeface="Times New Roman" panose="02020603050405020304" pitchFamily="18" charset="0"/>
              </a:rPr>
              <a:t>| = </a:t>
            </a:r>
            <a:r>
              <a:rPr lang="zh-CN" altLang="en-US" sz="2800" b="1" dirty="0"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A</a:t>
            </a:r>
            <a:r>
              <a:rPr lang="en-US" altLang="zh-CN" sz="2800" b="1" dirty="0">
                <a:cs typeface="Times New Roman" panose="02020603050405020304" pitchFamily="18" charset="0"/>
              </a:rPr>
              <a:t>| = |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A|</a:t>
            </a:r>
            <a:r>
              <a:rPr lang="en-US" altLang="zh-CN" sz="2800" b="1" baseline="30000" dirty="0" err="1">
                <a:cs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B|</a:t>
            </a:r>
            <a:r>
              <a:rPr lang="en-US" altLang="zh-CN" sz="2800" b="1" baseline="30000" dirty="0" err="1">
                <a:cs typeface="Times New Roman" panose="02020603050405020304" pitchFamily="18" charset="0"/>
              </a:rPr>
              <a:t>m</a:t>
            </a:r>
            <a:endParaRPr lang="en-US" altLang="zh-CN" sz="2800" b="1" baseline="30000" dirty="0"/>
          </a:p>
          <a:p>
            <a:pPr lvl="2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A，B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Hermite</a:t>
            </a:r>
            <a:r>
              <a:rPr lang="zh-CN" altLang="en-US" sz="2800" b="1" dirty="0"/>
              <a:t>矩阵，则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dirty="0"/>
              <a:t> 和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均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Hermite</a:t>
            </a:r>
            <a:r>
              <a:rPr lang="zh-CN" altLang="en-US" sz="2800" b="1" dirty="0"/>
              <a:t>矩阵</a:t>
            </a:r>
          </a:p>
          <a:p>
            <a:pPr lvl="2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A，B</a:t>
            </a:r>
            <a:r>
              <a:rPr lang="zh-CN" altLang="en-US" sz="2800" b="1" dirty="0"/>
              <a:t>是酉矩阵，则</a:t>
            </a:r>
            <a:r>
              <a:rPr lang="en-US" altLang="zh-CN" sz="2800" b="1" dirty="0"/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均</a:t>
            </a:r>
            <a:r>
              <a:rPr lang="zh-CN" altLang="en-US" sz="2800" b="1" dirty="0"/>
              <a:t>是酉矩阵。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B0090F4E-55A1-61D1-90D6-49F0F0232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2400"/>
            <a:ext cx="8686800" cy="61563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Kronecker</a:t>
            </a: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与矩阵等价、相似关系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996633"/>
                </a:solidFill>
              </a:rPr>
              <a:t>定理6</a:t>
            </a:r>
            <a:r>
              <a:rPr lang="zh-CN" altLang="en-US" b="1">
                <a:solidFill>
                  <a:srgbClr val="996633"/>
                </a:solidFill>
                <a:cs typeface="Times New Roman" panose="02020603050405020304" pitchFamily="18" charset="0"/>
              </a:rPr>
              <a:t>.5</a:t>
            </a:r>
            <a:r>
              <a:rPr lang="zh-CN" altLang="en-US" b="1">
                <a:solidFill>
                  <a:srgbClr val="996633"/>
                </a:solidFill>
              </a:rPr>
              <a:t>（</a:t>
            </a:r>
            <a:r>
              <a:rPr lang="en-US" altLang="zh-CN" b="1">
                <a:solidFill>
                  <a:srgbClr val="996633"/>
                </a:solidFill>
              </a:rPr>
              <a:t>P</a:t>
            </a:r>
            <a:r>
              <a:rPr lang="en-US" altLang="zh-CN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>
                <a:solidFill>
                  <a:srgbClr val="996633"/>
                </a:solidFill>
              </a:rPr>
              <a:t> 141）</a:t>
            </a:r>
            <a:endParaRPr lang="zh-CN" altLang="en-US" b="1"/>
          </a:p>
          <a:p>
            <a:pPr lvl="1"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/>
              <a:t>设矩阵</a:t>
            </a:r>
            <a:r>
              <a:rPr lang="en-US" altLang="zh-CN" b="1"/>
              <a:t>A，B，</a:t>
            </a:r>
            <a:r>
              <a:rPr lang="zh-CN" altLang="en-US" b="1"/>
              <a:t>为等价矩阵，则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I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r>
              <a:rPr lang="zh-CN" altLang="en-US" b="1"/>
              <a:t>等价于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I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endParaRPr lang="zh-CN" altLang="en-US" b="1"/>
          </a:p>
          <a:p>
            <a:pPr lvl="1"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/>
              <a:t>设方阵</a:t>
            </a:r>
            <a:r>
              <a:rPr lang="en-US" altLang="zh-CN" b="1"/>
              <a:t>A</a:t>
            </a:r>
            <a:r>
              <a:rPr lang="zh-CN" altLang="en-US" b="1"/>
              <a:t>相似与</a:t>
            </a:r>
            <a:r>
              <a:rPr lang="en-US" altLang="zh-CN" b="1"/>
              <a:t>J</a:t>
            </a:r>
            <a:r>
              <a:rPr lang="en-US" altLang="zh-CN" b="1" baseline="-25000"/>
              <a:t>A</a:t>
            </a:r>
            <a:r>
              <a:rPr lang="en-US" altLang="zh-CN" b="1"/>
              <a:t>，</a:t>
            </a:r>
            <a:r>
              <a:rPr lang="zh-CN" altLang="en-US" b="1"/>
              <a:t>方阵</a:t>
            </a:r>
            <a:r>
              <a:rPr lang="en-US" altLang="zh-CN" b="1"/>
              <a:t>B</a:t>
            </a:r>
            <a:r>
              <a:rPr lang="zh-CN" altLang="en-US" b="1"/>
              <a:t>相似于</a:t>
            </a:r>
            <a:r>
              <a:rPr lang="en-US" altLang="zh-CN" b="1"/>
              <a:t>J</a:t>
            </a:r>
            <a:r>
              <a:rPr lang="en-US" altLang="zh-CN" b="1" baseline="-25000"/>
              <a:t>B</a:t>
            </a:r>
            <a:r>
              <a:rPr lang="en-US" altLang="zh-CN" b="1"/>
              <a:t>，</a:t>
            </a:r>
            <a:r>
              <a:rPr lang="zh-CN" altLang="en-US" b="1"/>
              <a:t>则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  <a:r>
              <a:rPr lang="zh-CN" altLang="en-US" b="1"/>
              <a:t>相似于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J</a:t>
            </a:r>
            <a:r>
              <a:rPr lang="en-US" altLang="zh-CN" b="1" baseline="-25000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J</a:t>
            </a:r>
            <a:r>
              <a:rPr lang="en-US" altLang="zh-CN" b="1" baseline="-25000"/>
              <a:t>B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en-US" altLang="zh-CN" b="1">
                <a:solidFill>
                  <a:srgbClr val="CC6600"/>
                </a:solidFill>
              </a:rPr>
              <a:t>K-</a:t>
            </a:r>
            <a:r>
              <a:rPr lang="zh-CN" altLang="en-US" b="1">
                <a:solidFill>
                  <a:srgbClr val="CC6600"/>
                </a:solidFill>
              </a:rPr>
              <a:t>积特征值和特征向量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996633"/>
                </a:solidFill>
              </a:rPr>
              <a:t>定理6</a:t>
            </a:r>
            <a:r>
              <a:rPr lang="zh-CN" altLang="en-US" b="1">
                <a:solidFill>
                  <a:srgbClr val="996633"/>
                </a:solidFill>
                <a:cs typeface="Times New Roman" panose="02020603050405020304" pitchFamily="18" charset="0"/>
              </a:rPr>
              <a:t>.6</a:t>
            </a:r>
            <a:r>
              <a:rPr lang="zh-CN" altLang="en-US" b="1">
                <a:solidFill>
                  <a:srgbClr val="996633"/>
                </a:solidFill>
              </a:rPr>
              <a:t>（</a:t>
            </a:r>
            <a:r>
              <a:rPr lang="en-US" altLang="zh-CN" b="1">
                <a:solidFill>
                  <a:srgbClr val="996633"/>
                </a:solidFill>
              </a:rPr>
              <a:t>P </a:t>
            </a:r>
            <a:r>
              <a:rPr lang="en-US" altLang="zh-CN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>
                <a:solidFill>
                  <a:srgbClr val="996633"/>
                </a:solidFill>
              </a:rPr>
              <a:t> 142）</a:t>
            </a:r>
            <a:r>
              <a:rPr lang="zh-CN" altLang="en-US" b="1"/>
              <a:t>设</a:t>
            </a:r>
            <a:r>
              <a:rPr lang="en-US" altLang="zh-CN" b="1"/>
              <a:t>A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m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m </a:t>
            </a:r>
            <a:r>
              <a:rPr lang="zh-CN" altLang="en-US" b="1"/>
              <a:t>的特征值、特征向量分别是</a:t>
            </a:r>
            <a:r>
              <a:rPr lang="zh-CN" altLang="en-US" b="1">
                <a:sym typeface="Symbol" panose="05050102010706020507" pitchFamily="18" charset="2"/>
              </a:rPr>
              <a:t></a:t>
            </a:r>
            <a:r>
              <a:rPr lang="en-US" altLang="zh-CN" b="1" i="1" baseline="-25000"/>
              <a:t>i</a:t>
            </a:r>
            <a:r>
              <a:rPr lang="zh-CN" altLang="en-US" b="1">
                <a:sym typeface="Symbol" panose="05050102010706020507" pitchFamily="18" charset="2"/>
              </a:rPr>
              <a:t>，</a:t>
            </a:r>
            <a:r>
              <a:rPr lang="en-US" altLang="zh-CN" b="1">
                <a:sym typeface="Symbol" panose="05050102010706020507" pitchFamily="18" charset="2"/>
              </a:rPr>
              <a:t>x</a:t>
            </a:r>
            <a:r>
              <a:rPr lang="en-US" altLang="zh-CN" b="1" i="1" baseline="-25000"/>
              <a:t>i</a:t>
            </a:r>
            <a:r>
              <a:rPr lang="en-US" altLang="zh-CN" b="1"/>
              <a:t>，B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 F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</a:t>
            </a:r>
            <a:r>
              <a:rPr lang="zh-CN" altLang="en-US" b="1"/>
              <a:t>的特征值、特征向量分别是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</a:t>
            </a:r>
            <a:r>
              <a:rPr lang="en-US" altLang="zh-CN" b="1" i="1" baseline="-25000"/>
              <a:t>j</a:t>
            </a:r>
            <a:r>
              <a:rPr lang="zh-CN" altLang="en-US" b="1">
                <a:sym typeface="Symbol" panose="05050102010706020507" pitchFamily="18" charset="2"/>
              </a:rPr>
              <a:t> ， </a:t>
            </a:r>
            <a:r>
              <a:rPr lang="en-US" altLang="zh-CN" b="1">
                <a:sym typeface="Symbol" panose="05050102010706020507" pitchFamily="18" charset="2"/>
              </a:rPr>
              <a:t>y</a:t>
            </a:r>
            <a:r>
              <a:rPr lang="en-US" altLang="zh-CN" b="1" i="1" baseline="-25000"/>
              <a:t>j</a:t>
            </a:r>
            <a:r>
              <a:rPr lang="en-US" altLang="zh-CN" b="1"/>
              <a:t>，</a:t>
            </a:r>
            <a:r>
              <a:rPr lang="zh-CN" altLang="en-US" b="1"/>
              <a:t>则</a:t>
            </a:r>
            <a:endParaRPr lang="en-US" altLang="zh-CN" b="1">
              <a:solidFill>
                <a:srgbClr val="996633"/>
              </a:solidFill>
            </a:endParaRPr>
          </a:p>
          <a:p>
            <a:pPr lvl="1" eaLnBrk="1" hangingPunct="1"/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  <a:r>
              <a:rPr lang="zh-CN" altLang="en-US" b="1"/>
              <a:t>的特征值是</a:t>
            </a:r>
            <a:r>
              <a:rPr lang="en-US" altLang="zh-CN" b="1">
                <a:sym typeface="Symbol" panose="05050102010706020507" pitchFamily="18" charset="2"/>
              </a:rPr>
              <a:t></a:t>
            </a:r>
            <a:r>
              <a:rPr lang="en-US" altLang="zh-CN" b="1" i="1" baseline="-25000"/>
              <a:t>i</a:t>
            </a:r>
            <a:r>
              <a:rPr lang="en-US" altLang="zh-CN" b="1">
                <a:sym typeface="Symbol" panose="05050102010706020507" pitchFamily="18" charset="2"/>
              </a:rPr>
              <a:t></a:t>
            </a:r>
            <a:r>
              <a:rPr lang="en-US" altLang="zh-CN" b="1" i="1" baseline="-25000"/>
              <a:t>j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/>
              <a:t> 。特征向量是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x</a:t>
            </a:r>
            <a:r>
              <a:rPr lang="en-US" altLang="zh-CN" b="1" i="1" baseline="-25000"/>
              <a:t>i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y</a:t>
            </a:r>
            <a:r>
              <a:rPr lang="en-US" altLang="zh-CN" b="1" i="1" baseline="-25000"/>
              <a:t>j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  <a:r>
              <a:rPr lang="en-US" altLang="zh-CN" b="1"/>
              <a:t>。</a:t>
            </a:r>
          </a:p>
          <a:p>
            <a:pPr lvl="1" eaLnBrk="1" hangingPunct="1"/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I</a:t>
            </a:r>
            <a:r>
              <a:rPr lang="en-US" altLang="zh-CN" i="1" baseline="-25000"/>
              <a:t>n</a:t>
            </a:r>
            <a:r>
              <a:rPr lang="en-US" altLang="zh-CN" b="1">
                <a:cs typeface="Times New Roman" panose="02020603050405020304" pitchFamily="18" charset="0"/>
              </a:rPr>
              <a:t>) +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I</a:t>
            </a:r>
            <a:r>
              <a:rPr lang="en-US" altLang="zh-CN" i="1" baseline="-25000"/>
              <a:t>m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  <a:r>
              <a:rPr lang="zh-CN" altLang="en-US" b="1"/>
              <a:t>的特征值是</a:t>
            </a:r>
            <a:r>
              <a:rPr lang="en-US" altLang="zh-CN" b="1">
                <a:sym typeface="Symbol" panose="05050102010706020507" pitchFamily="18" charset="2"/>
              </a:rPr>
              <a:t>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 </a:t>
            </a:r>
            <a:r>
              <a:rPr lang="zh-CN" altLang="en-US" b="1"/>
              <a:t>+</a:t>
            </a:r>
            <a:r>
              <a:rPr lang="en-US" altLang="zh-CN" b="1" baseline="-25000"/>
              <a:t> </a:t>
            </a:r>
            <a:r>
              <a:rPr lang="en-US" altLang="zh-CN" b="1">
                <a:sym typeface="Symbol" panose="05050102010706020507" pitchFamily="18" charset="2"/>
              </a:rPr>
              <a:t></a:t>
            </a:r>
            <a:r>
              <a:rPr lang="en-US" altLang="zh-CN" b="1" i="1" baseline="-25000"/>
              <a:t>j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zh-CN" altLang="en-US" b="1"/>
              <a:t>，特征向量是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/>
              <a:t>x</a:t>
            </a:r>
            <a:r>
              <a:rPr lang="en-US" altLang="zh-CN" b="1" i="1" baseline="-25000"/>
              <a:t>i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y</a:t>
            </a:r>
            <a:r>
              <a:rPr lang="en-US" altLang="zh-CN" b="1" i="1" baseline="-25000"/>
              <a:t>j</a:t>
            </a:r>
            <a:r>
              <a:rPr lang="en-US" altLang="zh-CN" b="1">
                <a:cs typeface="Times New Roman" panose="02020603050405020304" pitchFamily="18" charset="0"/>
              </a:rPr>
              <a:t>) </a:t>
            </a:r>
            <a:endParaRPr lang="zh-CN" altLang="en-US" b="1">
              <a:solidFill>
                <a:srgbClr val="CC6600"/>
              </a:solidFill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4F76CBA2-7591-C83E-072F-F88AC699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805488"/>
            <a:ext cx="3673475" cy="500062"/>
          </a:xfrm>
          <a:prstGeom prst="wedgeRoundRectCallout">
            <a:avLst>
              <a:gd name="adj1" fmla="val -103370"/>
              <a:gd name="adj2" fmla="val -61111"/>
              <a:gd name="adj3" fmla="val 16667"/>
            </a:avLst>
          </a:prstGeom>
          <a:solidFill>
            <a:srgbClr val="D9D9D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Kronecker</a:t>
            </a:r>
            <a:r>
              <a:rPr lang="zh-CN" altLang="en-US" b="1"/>
              <a:t>和，记为</a:t>
            </a:r>
            <a:r>
              <a:rPr lang="en-US" altLang="zh-CN" b="1">
                <a:solidFill>
                  <a:srgbClr val="4D004D"/>
                </a:solidFill>
              </a:rPr>
              <a:t>A</a:t>
            </a:r>
            <a:r>
              <a:rPr lang="en-US" altLang="zh-CN" b="1">
                <a:solidFill>
                  <a:srgbClr val="4D004D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4D004D"/>
                </a:solidFill>
              </a:rPr>
              <a:t>B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bldLvl="3" autoUpdateAnimBg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7E512A89-71EB-669A-B58D-74BC305058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2400"/>
            <a:ext cx="8686800" cy="61563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Kronecker</a:t>
            </a: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与矩阵等价、相似关系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b="1">
                <a:solidFill>
                  <a:srgbClr val="996633"/>
                </a:solidFill>
              </a:rPr>
              <a:t>推论</a:t>
            </a:r>
            <a:endParaRPr lang="zh-CN" altLang="en-US" b="1"/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/>
              <a:t> 若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正定（半正定），则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zh-CN" altLang="en-US" b="1">
                <a:cs typeface="Times New Roman" panose="02020603050405020304" pitchFamily="18" charset="0"/>
              </a:rPr>
              <a:t>和</a:t>
            </a:r>
            <a:r>
              <a:rPr lang="en-US" altLang="zh-CN" b="1">
                <a:solidFill>
                  <a:srgbClr val="4D004D"/>
                </a:solidFill>
              </a:rPr>
              <a:t>A</a:t>
            </a:r>
            <a:r>
              <a:rPr lang="en-US" altLang="zh-CN" b="1">
                <a:solidFill>
                  <a:srgbClr val="4D004D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4D004D"/>
                </a:solidFill>
              </a:rPr>
              <a:t>B</a:t>
            </a:r>
            <a:r>
              <a:rPr lang="zh-CN" altLang="en-US" b="1">
                <a:solidFill>
                  <a:srgbClr val="4D004D"/>
                </a:solidFill>
              </a:rPr>
              <a:t>均正定（半正定）；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>
                <a:cs typeface="Times New Roman" panose="02020603050405020304" pitchFamily="18" charset="0"/>
              </a:rPr>
              <a:t> 若</a:t>
            </a:r>
            <a:r>
              <a:rPr lang="en-US" altLang="zh-CN" b="1">
                <a:cs typeface="Times New Roman" panose="02020603050405020304" pitchFamily="18" charset="0"/>
              </a:rPr>
              <a:t>A</a:t>
            </a:r>
            <a:r>
              <a:rPr lang="zh-CN" altLang="en-US" b="1">
                <a:cs typeface="Times New Roman" panose="02020603050405020304" pitchFamily="18" charset="0"/>
              </a:rPr>
              <a:t>相似于</a:t>
            </a:r>
            <a:r>
              <a:rPr lang="en-US" altLang="zh-CN" b="1"/>
              <a:t>J</a:t>
            </a:r>
            <a:r>
              <a:rPr lang="en-US" altLang="zh-CN" b="1" baseline="-25000"/>
              <a:t>A</a:t>
            </a:r>
            <a:r>
              <a:rPr lang="en-US" altLang="zh-CN" b="1"/>
              <a:t>，B</a:t>
            </a:r>
            <a:r>
              <a:rPr lang="zh-CN" altLang="en-US" b="1"/>
              <a:t>相似于</a:t>
            </a:r>
            <a:r>
              <a:rPr lang="en-US" altLang="zh-CN" b="1"/>
              <a:t>J</a:t>
            </a:r>
            <a:r>
              <a:rPr lang="en-US" altLang="zh-CN" b="1" baseline="-25000"/>
              <a:t>B</a:t>
            </a:r>
            <a:r>
              <a:rPr lang="en-US" altLang="zh-CN" b="1"/>
              <a:t>，</a:t>
            </a:r>
            <a:r>
              <a:rPr lang="zh-CN" altLang="en-US" b="1"/>
              <a:t>则 </a:t>
            </a:r>
            <a:r>
              <a:rPr lang="en-US" altLang="zh-CN" b="1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zh-CN" altLang="en-US" b="1"/>
              <a:t>相似于</a:t>
            </a:r>
            <a:r>
              <a:rPr lang="zh-CN" altLang="en-US" b="1">
                <a:cs typeface="Times New Roman" panose="02020603050405020304" pitchFamily="18" charset="0"/>
              </a:rPr>
              <a:t>  </a:t>
            </a:r>
            <a:r>
              <a:rPr lang="en-US" altLang="zh-CN" b="1"/>
              <a:t>J</a:t>
            </a:r>
            <a:r>
              <a:rPr lang="en-US" altLang="zh-CN" b="1" baseline="-25000"/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J</a:t>
            </a:r>
            <a:r>
              <a:rPr lang="en-US" altLang="zh-CN" b="1" baseline="-25000"/>
              <a:t>B</a:t>
            </a:r>
            <a:r>
              <a:rPr lang="zh-CN" altLang="en-US" b="1">
                <a:cs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4D004D"/>
                </a:solidFill>
              </a:rPr>
              <a:t>A</a:t>
            </a:r>
            <a:r>
              <a:rPr lang="en-US" altLang="zh-CN" b="1">
                <a:solidFill>
                  <a:srgbClr val="4D004D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4D004D"/>
                </a:solidFill>
              </a:rPr>
              <a:t>B </a:t>
            </a:r>
            <a:r>
              <a:rPr lang="zh-CN" altLang="en-US" b="1">
                <a:solidFill>
                  <a:srgbClr val="4D004D"/>
                </a:solidFill>
              </a:rPr>
              <a:t>相似于 </a:t>
            </a:r>
            <a:r>
              <a:rPr lang="en-US" altLang="zh-CN" b="1"/>
              <a:t>J</a:t>
            </a:r>
            <a:r>
              <a:rPr lang="en-US" altLang="zh-CN" b="1" baseline="-25000"/>
              <a:t>A</a:t>
            </a:r>
            <a:r>
              <a:rPr lang="en-US" altLang="zh-CN" b="1">
                <a:solidFill>
                  <a:srgbClr val="4D004D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/>
              <a:t>J</a:t>
            </a:r>
            <a:r>
              <a:rPr lang="en-US" altLang="zh-CN" b="1" baseline="-25000"/>
              <a:t>B</a:t>
            </a:r>
            <a:r>
              <a:rPr lang="zh-CN" altLang="en-US" b="1"/>
              <a:t>。</a:t>
            </a:r>
          </a:p>
          <a:p>
            <a:pPr eaLnBrk="1" hangingPunct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>
                <a:solidFill>
                  <a:srgbClr val="CC6600"/>
                </a:solidFill>
              </a:rPr>
              <a:t>更一般的结果：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996633"/>
                </a:solidFill>
              </a:rPr>
              <a:t>定理6</a:t>
            </a:r>
            <a:r>
              <a:rPr lang="zh-CN" altLang="en-US" b="1">
                <a:solidFill>
                  <a:srgbClr val="996633"/>
                </a:solidFill>
                <a:cs typeface="Times New Roman" panose="02020603050405020304" pitchFamily="18" charset="0"/>
              </a:rPr>
              <a:t>.7</a:t>
            </a:r>
            <a:r>
              <a:rPr lang="zh-CN" altLang="en-US" b="1">
                <a:solidFill>
                  <a:srgbClr val="996633"/>
                </a:solidFill>
              </a:rPr>
              <a:t>（</a:t>
            </a:r>
            <a:r>
              <a:rPr lang="en-US" altLang="zh-CN" b="1">
                <a:solidFill>
                  <a:srgbClr val="996633"/>
                </a:solidFill>
              </a:rPr>
              <a:t>P</a:t>
            </a:r>
            <a:r>
              <a:rPr lang="en-US" altLang="zh-CN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>
                <a:solidFill>
                  <a:srgbClr val="996633"/>
                </a:solidFill>
              </a:rPr>
              <a:t> 142）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996633"/>
                </a:solidFill>
              </a:rPr>
              <a:t>   </a:t>
            </a:r>
            <a:r>
              <a:rPr lang="zh-CN" altLang="en-US" sz="2800" b="1"/>
              <a:t>的特征值为</a:t>
            </a:r>
          </a:p>
        </p:txBody>
      </p:sp>
      <p:graphicFrame>
        <p:nvGraphicFramePr>
          <p:cNvPr id="41984" name="Object 0">
            <a:extLst>
              <a:ext uri="{FF2B5EF4-FFF2-40B4-BE49-F238E27FC236}">
                <a16:creationId xmlns:a16="http://schemas.microsoft.com/office/drawing/2014/main" id="{BB35D215-7C92-761A-60AD-4B64CC7DB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762375"/>
          <a:ext cx="34591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444240" progId="Equation.DSMT4">
                  <p:embed/>
                </p:oleObj>
              </mc:Choice>
              <mc:Fallback>
                <p:oleObj name="Equation" r:id="rId3" imgW="1485720" imgH="4442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62375"/>
                        <a:ext cx="34591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">
            <a:extLst>
              <a:ext uri="{FF2B5EF4-FFF2-40B4-BE49-F238E27FC236}">
                <a16:creationId xmlns:a16="http://schemas.microsoft.com/office/drawing/2014/main" id="{1755190B-C930-29A0-07C0-C6D7F66AE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652963"/>
          <a:ext cx="3444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444240" progId="Equation.DSMT4">
                  <p:embed/>
                </p:oleObj>
              </mc:Choice>
              <mc:Fallback>
                <p:oleObj name="Equation" r:id="rId5" imgW="143496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52963"/>
                        <a:ext cx="3444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0D8855E-DC64-D24D-FD53-336E1A2F6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8153400" cy="49958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Kronecker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积的矩阵函数性质</a:t>
            </a:r>
          </a:p>
          <a:p>
            <a:pPr eaLnBrk="1" hangingPunct="1"/>
            <a:r>
              <a:rPr lang="zh-CN" altLang="en-US" b="1" dirty="0">
                <a:solidFill>
                  <a:srgbClr val="996633"/>
                </a:solidFill>
              </a:rPr>
              <a:t>定理6</a:t>
            </a:r>
            <a:r>
              <a:rPr lang="zh-CN" altLang="en-US" b="1" dirty="0">
                <a:solidFill>
                  <a:srgbClr val="996633"/>
                </a:solidFill>
                <a:cs typeface="Times New Roman" panose="02020603050405020304" pitchFamily="18" charset="0"/>
              </a:rPr>
              <a:t>.8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143）</a:t>
            </a:r>
            <a:r>
              <a:rPr lang="zh-CN" altLang="en-US" b="1" dirty="0"/>
              <a:t>设是</a:t>
            </a:r>
            <a:r>
              <a:rPr lang="en-US" altLang="zh-CN" b="1" i="1" dirty="0"/>
              <a:t>f</a:t>
            </a:r>
            <a:r>
              <a:rPr lang="zh-CN" altLang="en-US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z</a:t>
            </a:r>
            <a:r>
              <a:rPr lang="zh-CN" altLang="en-US" b="1" dirty="0">
                <a:cs typeface="Times New Roman" panose="02020603050405020304" pitchFamily="18" charset="0"/>
              </a:rPr>
              <a:t>)</a:t>
            </a:r>
            <a:r>
              <a:rPr lang="zh-CN" altLang="en-US" b="1" dirty="0"/>
              <a:t>解析函数，</a:t>
            </a:r>
            <a:r>
              <a:rPr lang="en-US" altLang="zh-CN" b="1" i="1" dirty="0"/>
              <a:t>f</a:t>
            </a:r>
            <a:r>
              <a:rPr lang="zh-CN" altLang="en-US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cs typeface="Times New Roman" panose="02020603050405020304" pitchFamily="18" charset="0"/>
              </a:rPr>
              <a:t>)</a:t>
            </a:r>
            <a:r>
              <a:rPr lang="zh-CN" altLang="en-US" b="1" dirty="0"/>
              <a:t>有意义，则</a:t>
            </a:r>
          </a:p>
          <a:p>
            <a:pPr lvl="1" eaLnBrk="1" hangingPunct="1"/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I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) = </a:t>
            </a:r>
            <a:r>
              <a:rPr lang="en-US" altLang="zh-CN" b="1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) </a:t>
            </a:r>
          </a:p>
          <a:p>
            <a:pPr lvl="1" eaLnBrk="1" hangingPunct="1"/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) = </a:t>
            </a:r>
            <a:r>
              <a:rPr lang="en-US" altLang="zh-CN" b="1" i="1" dirty="0"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I</a:t>
            </a:r>
          </a:p>
          <a:p>
            <a:pPr eaLnBrk="1" hangingPunct="1"/>
            <a:r>
              <a:rPr lang="zh-CN" altLang="en-US" b="1" dirty="0"/>
              <a:t>特例：</a:t>
            </a:r>
          </a:p>
          <a:p>
            <a:pPr lvl="1" eaLnBrk="1" hangingPunct="1"/>
            <a:r>
              <a:rPr lang="zh-CN" altLang="en-US" b="1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7C082F0C-0625-7A89-3852-2AE465C7A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479800"/>
          <a:ext cx="3149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41200" progId="Equation.DSMT4">
                  <p:embed/>
                </p:oleObj>
              </mc:Choice>
              <mc:Fallback>
                <p:oleObj name="Equation" r:id="rId2" imgW="965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79800"/>
                        <a:ext cx="3149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D488D4A4-1B22-DA78-DD69-EE4E96812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92600"/>
          <a:ext cx="32353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41200" progId="Equation.DSMT4">
                  <p:embed/>
                </p:oleObj>
              </mc:Choice>
              <mc:Fallback>
                <p:oleObj name="Equation" r:id="rId4" imgW="9651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2600"/>
                        <a:ext cx="32353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>
            <a:extLst>
              <a:ext uri="{FF2B5EF4-FFF2-40B4-BE49-F238E27FC236}">
                <a16:creationId xmlns:a16="http://schemas.microsoft.com/office/drawing/2014/main" id="{F72C3758-2262-90D9-A7FC-45FC6C43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229225"/>
            <a:ext cx="820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定理的证明思路：利用定理</a:t>
            </a:r>
            <a:r>
              <a:rPr lang="en-US" altLang="zh-CN" sz="2800" b="1">
                <a:solidFill>
                  <a:srgbClr val="3333CC"/>
                </a:solidFill>
              </a:rPr>
              <a:t>5.12</a:t>
            </a:r>
            <a:r>
              <a:rPr lang="zh-CN" altLang="en-US" sz="2800" b="1">
                <a:solidFill>
                  <a:srgbClr val="3333CC"/>
                </a:solidFill>
              </a:rPr>
              <a:t>，矩阵函数可由多项式表示。也可以直接用极限性质证明。</a:t>
            </a:r>
            <a:endParaRPr lang="en-US" altLang="zh-CN" sz="2800" b="1">
              <a:solidFill>
                <a:srgbClr val="3333CC"/>
              </a:solidFill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3E719FA-F58B-B34F-ECA0-565609848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383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FF"/>
                </a:solidFill>
              </a:rPr>
              <a:t>S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N</a:t>
            </a:r>
            <a:r>
              <a:rPr lang="en-US" altLang="zh-CN" sz="2800" b="1">
                <a:solidFill>
                  <a:srgbClr val="0000FF"/>
                </a:solidFill>
              </a:rPr>
              <a:t>(I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</a:t>
            </a:r>
            <a:r>
              <a:rPr lang="en-US" altLang="zh-CN" sz="2800" b="1">
                <a:solidFill>
                  <a:srgbClr val="0000FF"/>
                </a:solidFill>
              </a:rPr>
              <a:t>A) = I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</a:t>
            </a:r>
            <a:r>
              <a:rPr lang="en-US" altLang="zh-CN" sz="2800" b="1" i="1">
                <a:solidFill>
                  <a:srgbClr val="0000FF"/>
                </a:solidFill>
              </a:rPr>
              <a:t>S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N</a:t>
            </a:r>
            <a:r>
              <a:rPr lang="en-US" altLang="zh-CN" sz="2800" b="1">
                <a:solidFill>
                  <a:srgbClr val="0000FF"/>
                </a:solidFill>
              </a:rPr>
              <a:t>(A)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8355845-BDE2-5CD3-EAE5-7BBBC85C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4780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00FF"/>
                </a:solidFill>
              </a:rPr>
              <a:t>S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N</a:t>
            </a:r>
            <a:r>
              <a:rPr lang="en-US" altLang="zh-CN" sz="2800" b="1">
                <a:solidFill>
                  <a:srgbClr val="0000FF"/>
                </a:solidFill>
              </a:rPr>
              <a:t>(A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I</a:t>
            </a:r>
            <a:r>
              <a:rPr lang="en-US" altLang="zh-CN" sz="2800" b="1">
                <a:solidFill>
                  <a:srgbClr val="0000FF"/>
                </a:solidFill>
              </a:rPr>
              <a:t>) = </a:t>
            </a:r>
            <a:r>
              <a:rPr lang="en-US" altLang="zh-CN" sz="2800" b="1" i="1">
                <a:solidFill>
                  <a:srgbClr val="0000FF"/>
                </a:solidFill>
              </a:rPr>
              <a:t>S</a:t>
            </a:r>
            <a:r>
              <a:rPr lang="en-US" altLang="zh-CN" sz="2800" b="1" i="1" baseline="-25000">
                <a:solidFill>
                  <a:srgbClr val="0000FF"/>
                </a:solidFill>
              </a:rPr>
              <a:t>N</a:t>
            </a:r>
            <a:r>
              <a:rPr lang="en-US" altLang="zh-CN" sz="2800" b="1">
                <a:solidFill>
                  <a:srgbClr val="0000FF"/>
                </a:solidFill>
              </a:rPr>
              <a:t>(A)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I</a:t>
            </a:r>
            <a:endParaRPr lang="zh-CN" altLang="en-US" sz="2800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  <p:bldP spid="3079" grpId="0"/>
      <p:bldP spid="30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8FFC24EA-A3D0-C065-C595-6D2B2ABFA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229600" cy="129698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CC6600"/>
                </a:solidFill>
              </a:rPr>
              <a:t>例题1</a:t>
            </a:r>
            <a:r>
              <a:rPr lang="zh-CN" altLang="en-US" b="1"/>
              <a:t> 设</a:t>
            </a:r>
            <a:r>
              <a:rPr lang="en-US" altLang="zh-CN" b="1"/>
              <a:t> A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m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</a:t>
            </a:r>
            <a:r>
              <a:rPr lang="en-US" altLang="zh-CN" b="1"/>
              <a:t>，B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s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t </a:t>
            </a:r>
            <a:r>
              <a:rPr lang="en-US" altLang="zh-CN" b="1"/>
              <a:t>，</a:t>
            </a:r>
            <a:r>
              <a:rPr lang="zh-CN" altLang="en-US" b="1"/>
              <a:t>证明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rank (A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 B) = rank (A) rank (B)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7E723667-B2C0-2211-2360-2A7DF3BBC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2563813"/>
          <a:ext cx="1797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457200" progId="Equation.DSMT4">
                  <p:embed/>
                </p:oleObj>
              </mc:Choice>
              <mc:Fallback>
                <p:oleObj name="Equation" r:id="rId2" imgW="81252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563813"/>
                        <a:ext cx="1797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D6C946E0-C304-BDDD-C6F1-9E615BA23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2565400"/>
          <a:ext cx="1797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457200" progId="Equation.DSMT4">
                  <p:embed/>
                </p:oleObj>
              </mc:Choice>
              <mc:Fallback>
                <p:oleObj name="Equation" r:id="rId4" imgW="8125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2565400"/>
                        <a:ext cx="1797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>
            <a:extLst>
              <a:ext uri="{FF2B5EF4-FFF2-40B4-BE49-F238E27FC236}">
                <a16:creationId xmlns:a16="http://schemas.microsoft.com/office/drawing/2014/main" id="{5BD33F78-C105-8A65-A7BA-D1FBA7F6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7497762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6"/>
              </a:buBlip>
            </a:pPr>
            <a:r>
              <a:rPr lang="zh-CN" altLang="en-US" sz="3200" b="1">
                <a:solidFill>
                  <a:srgbClr val="CC6600"/>
                </a:solidFill>
              </a:rPr>
              <a:t>例题2</a:t>
            </a:r>
            <a:r>
              <a:rPr lang="zh-CN" altLang="en-US" sz="2800" b="1">
                <a:solidFill>
                  <a:srgbClr val="996633"/>
                </a:solidFill>
              </a:rPr>
              <a:t>（</a:t>
            </a:r>
            <a:r>
              <a:rPr lang="en-US" altLang="zh-CN" sz="2800" b="1">
                <a:solidFill>
                  <a:srgbClr val="996633"/>
                </a:solidFill>
              </a:rPr>
              <a:t>P </a:t>
            </a:r>
            <a:r>
              <a:rPr lang="en-US" altLang="zh-CN" sz="2800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rgbClr val="996633"/>
                </a:solidFill>
              </a:rPr>
              <a:t> 144）</a:t>
            </a:r>
            <a:r>
              <a:rPr lang="zh-CN" altLang="en-US" sz="3200"/>
              <a:t> ，</a:t>
            </a:r>
            <a:r>
              <a:rPr lang="zh-CN" altLang="en-US" sz="3200" b="1"/>
              <a:t>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                   ，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</a:pPr>
            <a:r>
              <a:rPr lang="zh-CN" altLang="en-US" sz="2800" b="1"/>
              <a:t> 求</a:t>
            </a:r>
            <a:r>
              <a:rPr lang="zh-CN" altLang="en-US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A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zh-CN" altLang="en-US" sz="2800" b="1"/>
              <a:t>的特征值和特征向量</a:t>
            </a:r>
          </a:p>
          <a:p>
            <a:pPr lvl="1" eaLnBrk="1" hangingPunct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</a:pPr>
            <a:r>
              <a:rPr lang="zh-CN" altLang="en-US" sz="2800" b="1"/>
              <a:t> 求[</a:t>
            </a:r>
            <a:r>
              <a:rPr lang="zh-CN" altLang="en-US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A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I</a:t>
            </a:r>
            <a:r>
              <a:rPr lang="en-US" altLang="zh-CN" sz="2800" b="1">
                <a:cs typeface="Times New Roman" panose="02020603050405020304" pitchFamily="18" charset="0"/>
              </a:rPr>
              <a:t>) +(</a:t>
            </a:r>
            <a:r>
              <a:rPr lang="en-US" altLang="zh-CN" sz="2800" b="1"/>
              <a:t>I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</a:t>
            </a:r>
            <a:r>
              <a:rPr lang="en-US" altLang="zh-CN" sz="2800" b="1">
                <a:cs typeface="Times New Roman" panose="02020603050405020304" pitchFamily="18" charset="0"/>
              </a:rPr>
              <a:t>)]</a:t>
            </a:r>
            <a:r>
              <a:rPr lang="zh-CN" altLang="en-US" sz="2800" b="1"/>
              <a:t>的特征值和特征向量</a:t>
            </a:r>
            <a:r>
              <a:rPr lang="en-US" altLang="zh-CN" sz="3200" b="1"/>
              <a:t>     </a:t>
            </a:r>
            <a:endParaRPr lang="zh-CN" altLang="en-US" sz="3200" b="1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7C60308-B31A-F9E6-4219-3AA54E4F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4188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6600"/>
                </a:solidFill>
              </a:rPr>
              <a:t>例题3：</a:t>
            </a:r>
            <a:r>
              <a:rPr lang="zh-CN" altLang="en-US" sz="2800" b="1"/>
              <a:t>证明对任何方阵</a:t>
            </a:r>
            <a:r>
              <a:rPr lang="en-US" altLang="zh-CN" sz="2800" b="1"/>
              <a:t>A, B, </a:t>
            </a:r>
            <a:r>
              <a:rPr lang="zh-CN" altLang="en-US" sz="2800" b="1"/>
              <a:t>有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7754E7E4-1752-3893-3B6D-3165B7D6E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445125"/>
          <a:ext cx="54006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203040" progId="Equation.DSMT4">
                  <p:embed/>
                </p:oleObj>
              </mc:Choice>
              <mc:Fallback>
                <p:oleObj name="Equation" r:id="rId8" imgW="1549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45125"/>
                        <a:ext cx="54006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  <p:bldP spid="30726" grpId="0" autoUpdateAnimBg="0"/>
      <p:bldP spid="307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14E080E5-2CE9-B3E9-1FC0-AE588C71A1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4800"/>
            <a:ext cx="8153400" cy="218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Hadamard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积的性质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b="1" dirty="0">
                <a:solidFill>
                  <a:srgbClr val="996633"/>
                </a:solidFill>
              </a:rPr>
              <a:t>定理6</a:t>
            </a:r>
            <a:r>
              <a:rPr lang="zh-CN" altLang="en-US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Schur</a:t>
            </a:r>
            <a:r>
              <a:rPr lang="zh-CN" altLang="en-US" b="1" dirty="0">
                <a:solidFill>
                  <a:srgbClr val="996633"/>
                </a:solidFill>
              </a:rPr>
              <a:t>积定理）</a:t>
            </a:r>
            <a:r>
              <a:rPr lang="zh-CN" altLang="en-US" b="1" dirty="0"/>
              <a:t>设</a:t>
            </a:r>
            <a:r>
              <a:rPr lang="en-US" altLang="zh-CN" b="1" dirty="0"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cs typeface="Times New Roman" panose="02020603050405020304" pitchFamily="18" charset="0"/>
              </a:rPr>
              <a:t>为同阶方阵</a:t>
            </a:r>
            <a:r>
              <a:rPr lang="zh-CN" altLang="en-US" b="1" dirty="0"/>
              <a:t>。若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半正定（正定），则</a:t>
            </a:r>
            <a:r>
              <a:rPr lang="en-US" altLang="zh-CN" b="1" dirty="0"/>
              <a:t>A</a:t>
            </a:r>
            <a:r>
              <a:rPr lang="zh-CN" altLang="en-US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</a:t>
            </a:r>
            <a:r>
              <a:rPr lang="zh-CN" altLang="en-US" b="1" dirty="0"/>
              <a:t>亦半正定（正定）。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A562894-E4AD-D9E7-140A-9CEDA063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81300"/>
            <a:ext cx="820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证明思路：利用定理</a:t>
            </a:r>
            <a:r>
              <a:rPr lang="en-US" altLang="zh-CN" sz="2800" b="1"/>
              <a:t>3.6</a:t>
            </a:r>
            <a:r>
              <a:rPr lang="zh-CN" altLang="en-US" sz="2800" b="1"/>
              <a:t>，有</a:t>
            </a:r>
          </a:p>
        </p:txBody>
      </p:sp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B92629CB-0F08-CA34-57BE-5A246C50E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213100"/>
          <a:ext cx="47529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431640" progId="Equation.DSMT4">
                  <p:embed/>
                </p:oleObj>
              </mc:Choice>
              <mc:Fallback>
                <p:oleObj name="Equation" r:id="rId2" imgW="16887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213100"/>
                        <a:ext cx="475297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0B7309CF-9807-32CC-77F8-42E9C6D82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992688"/>
          <a:ext cx="57626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431640" progId="Equation.DSMT4">
                  <p:embed/>
                </p:oleObj>
              </mc:Choice>
              <mc:Fallback>
                <p:oleObj name="Equation" r:id="rId4" imgW="20318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92688"/>
                        <a:ext cx="57626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>
            <a:extLst>
              <a:ext uri="{FF2B5EF4-FFF2-40B4-BE49-F238E27FC236}">
                <a16:creationId xmlns:a16="http://schemas.microsoft.com/office/drawing/2014/main" id="{CD1999F5-090C-20AE-7E74-2D4A21B6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65650"/>
            <a:ext cx="3052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推出 </a:t>
            </a:r>
            <a:r>
              <a:rPr lang="en-US" altLang="zh-CN" sz="2800" b="1"/>
              <a:t>A</a:t>
            </a:r>
            <a:r>
              <a:rPr lang="zh-CN" altLang="en-US" sz="2800" b="1">
                <a:sym typeface="MT Extra" panose="05050102010205020202" pitchFamily="18" charset="2"/>
              </a:rPr>
              <a:t></a:t>
            </a:r>
            <a:r>
              <a:rPr lang="en-US" altLang="zh-CN" sz="2800" b="1"/>
              <a:t>B</a:t>
            </a:r>
            <a:r>
              <a:rPr lang="zh-CN" altLang="en-US" sz="2800" b="1"/>
              <a:t>可表示为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196D09E-300A-76C9-5179-AE3052D2F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  矩阵的向量化算子和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14037A2-5004-777F-BA29-724F97F17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54088"/>
            <a:ext cx="8610600" cy="5427662"/>
          </a:xfrm>
        </p:spPr>
        <p:txBody>
          <a:bodyPr/>
          <a:lstStyle/>
          <a:p>
            <a:pPr marL="609600" indent="-609600" eaLnBrk="1" hangingPunct="1"/>
            <a:r>
              <a:rPr lang="zh-CN" altLang="en-US" b="1" dirty="0"/>
              <a:t>向量化算子</a:t>
            </a:r>
            <a:r>
              <a:rPr lang="en-US" altLang="zh-CN" b="1" dirty="0" err="1"/>
              <a:t>Vec</a:t>
            </a:r>
            <a:r>
              <a:rPr lang="en-US" altLang="zh-CN" b="1" dirty="0"/>
              <a:t>: </a:t>
            </a:r>
            <a:r>
              <a:rPr lang="en-US" altLang="zh-CN" b="1" dirty="0" err="1">
                <a:solidFill>
                  <a:srgbClr val="0000FF"/>
                </a:solidFill>
              </a:rPr>
              <a:t>F</a:t>
            </a:r>
            <a:r>
              <a:rPr lang="en-US" altLang="zh-CN" b="1" baseline="30000" dirty="0" err="1">
                <a:solidFill>
                  <a:srgbClr val="0000FF"/>
                </a:solidFill>
              </a:rPr>
              <a:t>m</a:t>
            </a:r>
            <a:r>
              <a:rPr lang="en-US" altLang="zh-CN" sz="2800" b="1" baseline="30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b="1" baseline="30000" dirty="0" err="1">
                <a:solidFill>
                  <a:srgbClr val="0000FF"/>
                </a:solidFill>
              </a:rPr>
              <a:t>n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altLang="zh-CN" b="1" dirty="0" err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CN" b="1" baseline="30000" dirty="0" err="1">
                <a:solidFill>
                  <a:srgbClr val="0000FF"/>
                </a:solidFill>
                <a:sym typeface="Symbol" panose="05050102010706020507" pitchFamily="18" charset="2"/>
              </a:rPr>
              <a:t>mn</a:t>
            </a:r>
            <a:endParaRPr lang="en-US" altLang="zh-CN" b="1" baseline="30000" dirty="0">
              <a:solidFill>
                <a:srgbClr val="0000FF"/>
              </a:solidFill>
            </a:endParaRPr>
          </a:p>
          <a:p>
            <a:pPr marL="990600" lvl="1" indent="-533400" eaLnBrk="1" hangingPunct="1"/>
            <a:r>
              <a:rPr lang="zh-CN" altLang="en-US" b="1" dirty="0"/>
              <a:t>定义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 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143）</a:t>
            </a:r>
            <a:r>
              <a:rPr lang="zh-CN" altLang="en-US" b="1" dirty="0"/>
              <a:t>设</a:t>
            </a:r>
            <a:r>
              <a:rPr lang="en-US" altLang="zh-CN" b="1" dirty="0">
                <a:solidFill>
                  <a:srgbClr val="996633"/>
                </a:solidFill>
              </a:rPr>
              <a:t> </a:t>
            </a:r>
            <a:r>
              <a:rPr lang="en-US" altLang="zh-CN" sz="3200" b="1" dirty="0"/>
              <a:t>A = [</a:t>
            </a:r>
            <a:r>
              <a:rPr lang="en-US" altLang="zh-CN" sz="3200" b="1" i="1" dirty="0" err="1"/>
              <a:t>a</a:t>
            </a:r>
            <a:r>
              <a:rPr lang="en-US" altLang="zh-CN" sz="3200" b="1" baseline="-25000" dirty="0" err="1"/>
              <a:t>ij</a:t>
            </a:r>
            <a:r>
              <a:rPr lang="en-US" altLang="zh-CN" sz="3200" b="1" dirty="0"/>
              <a:t>]</a:t>
            </a:r>
            <a:r>
              <a:rPr lang="en-US" altLang="zh-CN" sz="3200" b="1" baseline="-25000" dirty="0"/>
              <a:t>m</a:t>
            </a:r>
            <a:r>
              <a:rPr lang="zh-CN" altLang="en-US" sz="3200" b="1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b="1" baseline="-25000" dirty="0"/>
              <a:t>n </a:t>
            </a:r>
            <a:r>
              <a:rPr lang="en-US" altLang="zh-CN" b="1" dirty="0"/>
              <a:t>, </a:t>
            </a:r>
            <a:r>
              <a:rPr lang="zh-CN" altLang="en-US" b="1" dirty="0"/>
              <a:t>则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/>
              <a:t>          </a:t>
            </a:r>
            <a:r>
              <a:rPr lang="en-US" altLang="zh-CN" sz="2800" b="1" dirty="0" err="1"/>
              <a:t>Vec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cs typeface="Times New Roman" panose="02020603050405020304" pitchFamily="18" charset="0"/>
              </a:rPr>
              <a:t>) </a:t>
            </a:r>
            <a:r>
              <a:rPr lang="en-US" altLang="zh-CN" sz="2800" b="1" dirty="0"/>
              <a:t>= 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11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21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b="1" baseline="-25000" dirty="0"/>
              <a:t>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m1</a:t>
            </a:r>
            <a:r>
              <a:rPr lang="en-US" altLang="zh-CN" b="1" dirty="0"/>
              <a:t>；</a:t>
            </a:r>
            <a:r>
              <a:rPr lang="en-US" altLang="zh-CN" b="1" baseline="-25000" dirty="0"/>
              <a:t>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12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22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b="1" baseline="-25000" dirty="0"/>
              <a:t>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m2 </a:t>
            </a:r>
            <a:r>
              <a:rPr lang="en-US" altLang="zh-CN" b="1" dirty="0"/>
              <a:t>；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en-US" altLang="zh-CN" b="1" dirty="0"/>
              <a:t>；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 dirty="0"/>
              <a:t>                                                      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1n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2n </a:t>
            </a:r>
            <a:r>
              <a:rPr lang="en-US" altLang="zh-CN" sz="2800" b="1" dirty="0">
                <a:cs typeface="Times New Roman" panose="02020603050405020304" pitchFamily="18" charset="0"/>
              </a:rPr>
              <a:t>…</a:t>
            </a:r>
            <a:r>
              <a:rPr lang="en-US" altLang="zh-CN" b="1" baseline="-25000" dirty="0"/>
              <a:t> </a:t>
            </a:r>
            <a:r>
              <a:rPr lang="en-US" altLang="zh-CN" b="1" i="1" dirty="0" err="1"/>
              <a:t>a</a:t>
            </a:r>
            <a:r>
              <a:rPr lang="en-US" altLang="zh-CN" b="1" baseline="-25000" dirty="0" err="1"/>
              <a:t>mn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  <a:p>
            <a:pPr marL="990600" lvl="1" indent="-533400" eaLnBrk="1" hangingPunct="1"/>
            <a:r>
              <a:rPr lang="zh-CN" altLang="en-US" b="1" dirty="0"/>
              <a:t>性质：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146）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b="1" dirty="0" err="1"/>
              <a:t>Vec</a:t>
            </a:r>
            <a:r>
              <a:rPr lang="zh-CN" altLang="en-US" b="1" dirty="0"/>
              <a:t>是线性算子，并保持线性关系不变：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  </a:t>
            </a:r>
            <a:r>
              <a:rPr lang="en-US" altLang="zh-CN" b="1" dirty="0" err="1"/>
              <a:t>Vec</a:t>
            </a:r>
            <a:r>
              <a:rPr lang="en-US" altLang="zh-CN" b="1" dirty="0"/>
              <a:t> (k</a:t>
            </a:r>
            <a:r>
              <a:rPr lang="en-US" altLang="zh-CN" sz="3200" b="1" baseline="-25000" dirty="0"/>
              <a:t>1</a:t>
            </a:r>
            <a:r>
              <a:rPr lang="en-US" altLang="zh-CN" b="1" dirty="0"/>
              <a:t>A+k</a:t>
            </a:r>
            <a:r>
              <a:rPr lang="en-US" altLang="zh-CN" sz="3200" b="1" baseline="-25000" dirty="0"/>
              <a:t>2</a:t>
            </a:r>
            <a:r>
              <a:rPr lang="en-US" altLang="zh-CN" b="1" dirty="0"/>
              <a:t>B) = k</a:t>
            </a:r>
            <a:r>
              <a:rPr lang="en-US" altLang="zh-CN" sz="3200" b="1" baseline="-25000" dirty="0"/>
              <a:t>1</a:t>
            </a:r>
            <a:r>
              <a:rPr lang="en-US" altLang="zh-CN" b="1" dirty="0"/>
              <a:t>Vec 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A</a:t>
            </a:r>
            <a:r>
              <a:rPr lang="zh-CN" altLang="en-US" b="1" dirty="0">
                <a:cs typeface="Times New Roman" panose="02020603050405020304" pitchFamily="18" charset="0"/>
              </a:rPr>
              <a:t>) </a:t>
            </a:r>
            <a:r>
              <a:rPr lang="en-US" altLang="zh-CN" b="1" dirty="0"/>
              <a:t>+ k</a:t>
            </a:r>
            <a:r>
              <a:rPr lang="en-US" altLang="zh-CN" sz="3200" b="1" baseline="-25000" dirty="0"/>
              <a:t>2</a:t>
            </a:r>
            <a:r>
              <a:rPr lang="en-US" altLang="zh-CN" b="1" dirty="0"/>
              <a:t>Vec 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/>
              <a:t>B</a:t>
            </a:r>
            <a:r>
              <a:rPr lang="zh-CN" altLang="en-US" b="1" dirty="0">
                <a:cs typeface="Times New Roman" panose="02020603050405020304" pitchFamily="18" charset="0"/>
              </a:rPr>
              <a:t>) 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.</a:t>
            </a:r>
            <a:r>
              <a:rPr lang="en-US" altLang="zh-CN" b="1" dirty="0"/>
              <a:t>   </a:t>
            </a:r>
            <a:r>
              <a:rPr lang="zh-CN" altLang="en-US" b="1" dirty="0"/>
              <a:t>定理6. 10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146）</a:t>
            </a:r>
            <a:r>
              <a:rPr lang="en-US" altLang="zh-CN" b="1" dirty="0"/>
              <a:t>Vec</a:t>
            </a:r>
            <a:r>
              <a:rPr lang="zh-CN" altLang="en-US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cs typeface="Times New Roman" panose="02020603050405020304" pitchFamily="18" charset="0"/>
              </a:rPr>
              <a:t>ABC) = (C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T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en-US" altLang="zh-CN" b="1" dirty="0" err="1"/>
              <a:t>VecB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3.</a:t>
            </a:r>
            <a:r>
              <a:rPr lang="zh-CN" altLang="en-US" b="1" dirty="0">
                <a:solidFill>
                  <a:schemeClr val="accent2"/>
                </a:solidFill>
              </a:rPr>
              <a:t>  </a:t>
            </a:r>
            <a:r>
              <a:rPr lang="zh-CN" altLang="en-US" b="1" dirty="0"/>
              <a:t> </a:t>
            </a:r>
            <a:r>
              <a:rPr lang="en-US" altLang="zh-CN" b="1" dirty="0" err="1"/>
              <a:t>Vec</a:t>
            </a:r>
            <a:r>
              <a:rPr lang="zh-CN" altLang="en-US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cs typeface="Times New Roman" panose="02020603050405020304" pitchFamily="18" charset="0"/>
              </a:rPr>
              <a:t>AX) = (I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en-US" altLang="zh-CN" b="1" dirty="0" err="1"/>
              <a:t>VecX</a:t>
            </a:r>
            <a:endParaRPr lang="en-US" altLang="zh-CN" b="1" dirty="0"/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4. </a:t>
            </a:r>
            <a:r>
              <a:rPr lang="en-US" altLang="zh-CN" b="1" dirty="0"/>
              <a:t>  </a:t>
            </a:r>
            <a:r>
              <a:rPr lang="en-US" altLang="zh-CN" b="1" dirty="0" err="1"/>
              <a:t>Vec</a:t>
            </a:r>
            <a:r>
              <a:rPr lang="zh-CN" altLang="en-US" b="1" dirty="0"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cs typeface="Times New Roman" panose="02020603050405020304" pitchFamily="18" charset="0"/>
              </a:rPr>
              <a:t>XC) = (C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r>
              <a:rPr lang="en-US" altLang="zh-CN" b="1" dirty="0" err="1"/>
              <a:t>VecX</a:t>
            </a:r>
            <a:endParaRPr lang="zh-CN" altLang="en-US" b="1" dirty="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6FBB700-32F6-496D-6E98-CB0113DA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34828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令 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B = X, C = I</a:t>
            </a:r>
            <a:endParaRPr lang="zh-CN" altLang="en-US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44FBD51-0B5E-9353-2CE3-07B3E284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851525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令 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B = X, A = I</a:t>
            </a:r>
            <a:endParaRPr lang="zh-CN" altLang="en-US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  <p:bldP spid="17413" grpId="0"/>
      <p:bldP spid="174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94EF89-C5F8-9F54-E3AA-778B9DC19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239000" cy="762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用向量化算子求解矩阵方程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1F64474-D71C-1476-ACE0-FBD661438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2663"/>
            <a:ext cx="8640763" cy="5254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CC6600"/>
                </a:solidFill>
              </a:rPr>
              <a:t>思想</a:t>
            </a:r>
            <a:r>
              <a:rPr lang="zh-CN" altLang="en-US" b="1" dirty="0"/>
              <a:t>：用</a:t>
            </a:r>
            <a:r>
              <a:rPr lang="en-US" altLang="zh-CN" b="1" dirty="0" err="1"/>
              <a:t>Vec</a:t>
            </a:r>
            <a:r>
              <a:rPr lang="zh-CN" altLang="en-US" b="1" dirty="0"/>
              <a:t>算子，结合</a:t>
            </a:r>
            <a:r>
              <a:rPr lang="en-US" altLang="zh-CN" b="1" dirty="0"/>
              <a:t>Kronecker</a:t>
            </a:r>
            <a:r>
              <a:rPr lang="zh-CN" altLang="en-US" b="1" dirty="0"/>
              <a:t>积将矩阵方程化为线性方程组求解。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1、</a:t>
            </a:r>
            <a:r>
              <a:rPr lang="en-US" altLang="zh-CN" b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F</a:t>
            </a:r>
            <a:r>
              <a:rPr lang="en-US" altLang="zh-CN" b="1" baseline="30000" dirty="0" err="1"/>
              <a:t>m</a:t>
            </a:r>
            <a:r>
              <a:rPr lang="en-US" altLang="zh-CN" b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 dirty="0" err="1"/>
              <a:t>m</a:t>
            </a:r>
            <a:r>
              <a:rPr lang="zh-CN" altLang="en-US" b="1" dirty="0"/>
              <a:t>，</a:t>
            </a:r>
            <a:r>
              <a:rPr lang="en-US" altLang="zh-CN" b="1" dirty="0" err="1"/>
              <a:t>B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F</a:t>
            </a:r>
            <a:r>
              <a:rPr lang="en-US" altLang="zh-CN" b="1" baseline="30000" dirty="0" err="1"/>
              <a:t>n</a:t>
            </a:r>
            <a:r>
              <a:rPr lang="en-US" altLang="zh-CN" b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 dirty="0" err="1"/>
              <a:t>n</a:t>
            </a:r>
            <a:r>
              <a:rPr lang="zh-CN" altLang="en-US" b="1" dirty="0"/>
              <a:t>，</a:t>
            </a:r>
            <a:r>
              <a:rPr lang="en-US" altLang="zh-CN" b="1" dirty="0" err="1"/>
              <a:t>D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F</a:t>
            </a:r>
            <a:r>
              <a:rPr lang="en-US" altLang="zh-CN" b="1" baseline="30000" dirty="0" err="1"/>
              <a:t>m</a:t>
            </a:r>
            <a:r>
              <a:rPr lang="en-US" altLang="zh-CN" b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 dirty="0" err="1"/>
              <a:t>n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AX+XB = D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CC6600"/>
                </a:solidFill>
              </a:rPr>
              <a:t>分析：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AX + XB = D  </a:t>
            </a:r>
            <a:r>
              <a:rPr lang="en-US" altLang="zh-CN" b="1" dirty="0">
                <a:sym typeface="Symbol" panose="05050102010706020507" pitchFamily="18" charset="2"/>
              </a:rPr>
              <a:t>  (</a:t>
            </a:r>
            <a:r>
              <a:rPr lang="en-US" altLang="zh-CN" b="1" dirty="0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A </a:t>
            </a:r>
            <a:r>
              <a:rPr lang="en-US" altLang="zh-CN" b="1" dirty="0">
                <a:cs typeface="Times New Roman" panose="02020603050405020304" pitchFamily="18" charset="0"/>
              </a:rPr>
              <a:t>+ B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I)</a:t>
            </a:r>
            <a:r>
              <a:rPr lang="en-US" altLang="zh-CN" b="1" dirty="0" err="1"/>
              <a:t>VecX</a:t>
            </a:r>
            <a:r>
              <a:rPr lang="en-US" altLang="zh-CN" b="1" dirty="0">
                <a:cs typeface="Times New Roman" panose="02020603050405020304" pitchFamily="18" charset="0"/>
              </a:rPr>
              <a:t> = </a:t>
            </a:r>
            <a:r>
              <a:rPr lang="en-US" altLang="zh-CN" b="1" dirty="0" err="1"/>
              <a:t>VecD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G = (</a:t>
            </a:r>
            <a:r>
              <a:rPr lang="en-US" altLang="zh-CN" b="1" dirty="0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A </a:t>
            </a:r>
            <a:r>
              <a:rPr lang="en-US" altLang="zh-CN" b="1" dirty="0">
                <a:cs typeface="Times New Roman" panose="02020603050405020304" pitchFamily="18" charset="0"/>
              </a:rPr>
              <a:t>+ B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I)，</a:t>
            </a:r>
          </a:p>
          <a:p>
            <a:pPr eaLnBrk="1" hangingPunct="1"/>
            <a:r>
              <a:rPr lang="zh-CN" altLang="en-US" b="1" dirty="0"/>
              <a:t>方程有惟一解的充要条件是</a:t>
            </a:r>
            <a:r>
              <a:rPr lang="en-US" altLang="zh-CN" b="1" dirty="0"/>
              <a:t>G</a:t>
            </a:r>
            <a:r>
              <a:rPr lang="zh-CN" altLang="en-US" b="1" dirty="0"/>
              <a:t>为可逆矩阵，即</a:t>
            </a:r>
            <a:r>
              <a:rPr lang="en-US" altLang="zh-CN" b="1" dirty="0"/>
              <a:t>A</a:t>
            </a:r>
            <a:r>
              <a:rPr lang="zh-CN" altLang="en-US" b="1" dirty="0"/>
              <a:t>和-</a:t>
            </a:r>
            <a:r>
              <a:rPr lang="en-US" altLang="zh-CN" b="1" dirty="0"/>
              <a:t>B</a:t>
            </a:r>
            <a:r>
              <a:rPr lang="zh-CN" altLang="en-US" b="1" dirty="0"/>
              <a:t>没有共同的特征值。</a:t>
            </a:r>
          </a:p>
          <a:p>
            <a:pPr eaLnBrk="1" hangingPunct="1"/>
            <a:r>
              <a:rPr lang="zh-CN" altLang="en-US" b="1" dirty="0"/>
              <a:t>例题1 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147）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D446F64-BF1B-45BD-5A36-1439FEABA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用向量化算子求解矩阵方程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A79C693-2EFE-C168-8F92-7AEA58739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4022725"/>
          </a:xfrm>
        </p:spPr>
        <p:txBody>
          <a:bodyPr/>
          <a:lstStyle/>
          <a:p>
            <a:pPr eaLnBrk="1" hangingPunct="1"/>
            <a:r>
              <a:rPr lang="zh-CN" altLang="en-US"/>
              <a:t>2、</a:t>
            </a:r>
            <a:r>
              <a:rPr lang="en-US" altLang="zh-CN" b="1"/>
              <a:t>A，X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</a:t>
            </a:r>
            <a:r>
              <a:rPr lang="zh-CN" altLang="en-US"/>
              <a:t>，</a:t>
            </a:r>
            <a:r>
              <a:rPr lang="en-US" altLang="zh-CN" b="1">
                <a:solidFill>
                  <a:srgbClr val="003300"/>
                </a:solidFill>
              </a:rPr>
              <a:t>AX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b="1">
                <a:solidFill>
                  <a:srgbClr val="003300"/>
                </a:solidFill>
              </a:rPr>
              <a:t> XA = </a:t>
            </a:r>
            <a:r>
              <a:rPr lang="en-US" altLang="zh-CN" b="1" i="1">
                <a:solidFill>
                  <a:srgbClr val="003300"/>
                </a:solidFill>
              </a:rPr>
              <a:t>k</a:t>
            </a:r>
            <a:r>
              <a:rPr lang="en-US" altLang="zh-CN" b="1">
                <a:solidFill>
                  <a:srgbClr val="003300"/>
                </a:solidFill>
              </a:rPr>
              <a:t>X</a:t>
            </a:r>
            <a:endParaRPr lang="zh-CN" altLang="en-US">
              <a:solidFill>
                <a:srgbClr val="0033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分析：</a:t>
            </a:r>
          </a:p>
          <a:p>
            <a:pPr eaLnBrk="1" hangingPunct="1">
              <a:buFontTx/>
              <a:buNone/>
            </a:pPr>
            <a:r>
              <a:rPr lang="zh-CN" altLang="en-US" b="1"/>
              <a:t>      </a:t>
            </a:r>
            <a:r>
              <a:rPr lang="en-US" altLang="zh-CN" sz="2800" b="1"/>
              <a:t>AX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sz="2800" b="1"/>
              <a:t> XA = </a:t>
            </a:r>
            <a:r>
              <a:rPr lang="en-US" altLang="zh-CN" sz="2800" b="1" i="1"/>
              <a:t>k</a:t>
            </a:r>
            <a:r>
              <a:rPr lang="en-US" altLang="zh-CN" sz="2800" b="1"/>
              <a:t>X</a:t>
            </a:r>
            <a:r>
              <a:rPr lang="zh-CN" altLang="en-US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 (</a:t>
            </a:r>
            <a:r>
              <a:rPr lang="en-US" altLang="zh-CN" sz="2800" b="1">
                <a:cs typeface="Times New Roman" panose="02020603050405020304" pitchFamily="18" charset="0"/>
              </a:rPr>
              <a:t>I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A</a:t>
            </a:r>
            <a:r>
              <a:rPr lang="en-US" altLang="zh-CN" sz="2800" b="1">
                <a:cs typeface="Times New Roman" panose="02020603050405020304" pitchFamily="18" charset="0"/>
              </a:rPr>
              <a:t>–A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I)VecX</a:t>
            </a:r>
            <a:r>
              <a:rPr lang="en-US" altLang="zh-CN" sz="2800" b="1">
                <a:cs typeface="Times New Roman" panose="02020603050405020304" pitchFamily="18" charset="0"/>
              </a:rPr>
              <a:t> = </a:t>
            </a:r>
            <a:r>
              <a:rPr lang="en-US" altLang="zh-CN" sz="2800" b="1" i="1">
                <a:cs typeface="Times New Roman" panose="02020603050405020304" pitchFamily="18" charset="0"/>
              </a:rPr>
              <a:t>k</a:t>
            </a:r>
            <a:r>
              <a:rPr lang="en-US" altLang="zh-CN" sz="2800" b="1"/>
              <a:t>VecX</a:t>
            </a:r>
            <a:endParaRPr lang="zh-CN" altLang="en-US" sz="2800" b="1"/>
          </a:p>
          <a:p>
            <a:pPr eaLnBrk="1" hangingPunct="1"/>
            <a:r>
              <a:rPr lang="en-US" altLang="zh-CN" b="1" i="1"/>
              <a:t> H </a:t>
            </a:r>
            <a:r>
              <a:rPr lang="en-US" altLang="zh-CN" b="1"/>
              <a:t>= (</a:t>
            </a:r>
            <a:r>
              <a:rPr lang="en-US" altLang="zh-CN" sz="2800" b="1"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A </a:t>
            </a:r>
            <a:r>
              <a:rPr lang="en-US" altLang="zh-CN" sz="2800" b="1">
                <a:cs typeface="Times New Roman" panose="02020603050405020304" pitchFamily="18" charset="0"/>
              </a:rPr>
              <a:t>– A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I</a:t>
            </a:r>
            <a:r>
              <a:rPr lang="en-US" altLang="zh-CN" b="1"/>
              <a:t>)，</a:t>
            </a:r>
          </a:p>
          <a:p>
            <a:pPr eaLnBrk="1" hangingPunct="1"/>
            <a:r>
              <a:rPr lang="zh-CN" altLang="en-US" b="1"/>
              <a:t>方程 </a:t>
            </a:r>
            <a:r>
              <a:rPr lang="zh-CN" altLang="en-US" b="1">
                <a:cs typeface="Times New Roman" panose="02020603050405020304" pitchFamily="18" charset="0"/>
              </a:rPr>
              <a:t>(</a:t>
            </a:r>
            <a:r>
              <a:rPr lang="en-US" altLang="zh-CN" b="1" i="1"/>
              <a:t>k</a:t>
            </a:r>
            <a:r>
              <a:rPr lang="en-US" altLang="zh-CN" b="1"/>
              <a:t>I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b="1"/>
              <a:t> </a:t>
            </a:r>
            <a:r>
              <a:rPr lang="en-US" altLang="zh-CN" b="1" i="1"/>
              <a:t>H</a:t>
            </a:r>
            <a:r>
              <a:rPr lang="zh-CN" altLang="en-US" b="1">
                <a:cs typeface="Times New Roman" panose="02020603050405020304" pitchFamily="18" charset="0"/>
              </a:rPr>
              <a:t>)</a:t>
            </a:r>
            <a:r>
              <a:rPr lang="en-US" altLang="zh-CN" b="1"/>
              <a:t>y = 0 </a:t>
            </a:r>
            <a:r>
              <a:rPr lang="zh-CN" altLang="en-US" b="1"/>
              <a:t>有非零解的充要条件是</a:t>
            </a:r>
            <a:r>
              <a:rPr lang="en-US" altLang="zh-CN" b="1" i="1"/>
              <a:t>k</a:t>
            </a:r>
            <a:r>
              <a:rPr lang="zh-CN" altLang="en-US" b="1"/>
              <a:t>为</a:t>
            </a:r>
            <a:r>
              <a:rPr lang="en-US" altLang="zh-CN" b="1" i="1"/>
              <a:t>H</a:t>
            </a:r>
            <a:r>
              <a:rPr lang="zh-CN" altLang="en-US" b="1"/>
              <a:t>的特征值，</a:t>
            </a:r>
            <a:r>
              <a:rPr lang="en-US" altLang="zh-CN" b="1" i="1"/>
              <a:t>k </a:t>
            </a:r>
            <a:r>
              <a:rPr lang="en-US" altLang="zh-CN" b="1"/>
              <a:t>= </a:t>
            </a:r>
            <a:r>
              <a:rPr lang="en-US" altLang="zh-CN" b="1">
                <a:sym typeface="Symbol" panose="05050102010706020507" pitchFamily="18" charset="2"/>
              </a:rPr>
              <a:t></a:t>
            </a:r>
            <a:r>
              <a:rPr lang="en-US" altLang="zh-CN" b="1" i="1" baseline="-25000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 </a:t>
            </a:r>
            <a:r>
              <a:rPr lang="en-US" altLang="zh-CN" b="1" i="1" baseline="-25000">
                <a:sym typeface="Symbol" panose="05050102010706020507" pitchFamily="18" charset="2"/>
              </a:rPr>
              <a:t>j</a:t>
            </a:r>
            <a:r>
              <a:rPr lang="en-US" altLang="zh-CN" b="1"/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例题2</a:t>
            </a:r>
            <a:r>
              <a:rPr lang="zh-CN" altLang="en-US" b="1"/>
              <a:t> 求解矩阵方程 </a:t>
            </a:r>
            <a:r>
              <a:rPr lang="en-US" altLang="zh-CN" b="1"/>
              <a:t>AX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b="1"/>
              <a:t> XA = </a:t>
            </a:r>
            <a:r>
              <a:rPr lang="en-US" altLang="zh-CN" sz="2800" b="1">
                <a:cs typeface="Times New Roman" panose="02020603050405020304" pitchFamily="18" charset="0"/>
              </a:rPr>
              <a:t>–</a:t>
            </a:r>
            <a:r>
              <a:rPr lang="en-US" altLang="zh-CN" b="1"/>
              <a:t>2X</a:t>
            </a:r>
            <a:r>
              <a:rPr lang="zh-CN" altLang="en-US"/>
              <a:t> 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4443E25D-B976-D36A-7A75-BDAC8D1FE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941888"/>
          <a:ext cx="213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57200" progId="Equation.DSMT4">
                  <p:embed/>
                </p:oleObj>
              </mc:Choice>
              <mc:Fallback>
                <p:oleObj name="Equation" r:id="rId2" imgW="723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2133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7ADDD31-5B73-E3E0-AED0-EE3E1D993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2250"/>
            <a:ext cx="309403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  <a:r>
              <a:rPr lang="zh-CN" altLang="en-US"/>
              <a:t>：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AFE4B42-5122-F4FA-5DDB-FB74FE290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123950"/>
            <a:ext cx="792162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996633"/>
                </a:solidFill>
              </a:rPr>
              <a:t>   主要内容：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介绍</a:t>
            </a:r>
            <a:r>
              <a:rPr lang="en-US" altLang="zh-CN" b="1">
                <a:solidFill>
                  <a:srgbClr val="3333CC"/>
                </a:solidFill>
              </a:rPr>
              <a:t>K</a:t>
            </a:r>
            <a:r>
              <a:rPr lang="en-US" altLang="zh-CN" b="1">
                <a:solidFill>
                  <a:srgbClr val="003300"/>
                </a:solidFill>
              </a:rPr>
              <a:t>ronecker</a:t>
            </a:r>
            <a:r>
              <a:rPr lang="zh-CN" altLang="en-US" b="1">
                <a:solidFill>
                  <a:srgbClr val="003300"/>
                </a:solidFill>
              </a:rPr>
              <a:t>积和</a:t>
            </a:r>
            <a:r>
              <a:rPr lang="en-US" altLang="zh-CN" b="1">
                <a:solidFill>
                  <a:srgbClr val="3333CC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</a:rPr>
              <a:t>adamard</a:t>
            </a:r>
            <a:r>
              <a:rPr lang="zh-CN" altLang="en-US" b="1">
                <a:solidFill>
                  <a:srgbClr val="003300"/>
                </a:solidFill>
              </a:rPr>
              <a:t>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讨论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3300"/>
                </a:solidFill>
              </a:rPr>
              <a:t> K-</a:t>
            </a:r>
            <a:r>
              <a:rPr lang="zh-CN" altLang="en-US" b="1">
                <a:solidFill>
                  <a:srgbClr val="003300"/>
                </a:solidFill>
              </a:rPr>
              <a:t>积，</a:t>
            </a:r>
            <a:r>
              <a:rPr lang="en-US" altLang="zh-CN" b="1">
                <a:solidFill>
                  <a:srgbClr val="003300"/>
                </a:solidFill>
              </a:rPr>
              <a:t>H-</a:t>
            </a:r>
            <a:r>
              <a:rPr lang="zh-CN" altLang="en-US" b="1">
                <a:solidFill>
                  <a:srgbClr val="003300"/>
                </a:solidFill>
              </a:rPr>
              <a:t>积的运算性质、之间的关系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3300"/>
                </a:solidFill>
              </a:rPr>
              <a:t> K-</a:t>
            </a:r>
            <a:r>
              <a:rPr lang="zh-CN" altLang="en-US" b="1">
                <a:solidFill>
                  <a:srgbClr val="003300"/>
                </a:solidFill>
              </a:rPr>
              <a:t>积与矩阵乘积的关系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3300"/>
                </a:solidFill>
              </a:rPr>
              <a:t> K-</a:t>
            </a:r>
            <a:r>
              <a:rPr lang="zh-CN" altLang="en-US" b="1">
                <a:solidFill>
                  <a:srgbClr val="003300"/>
                </a:solidFill>
              </a:rPr>
              <a:t>积，</a:t>
            </a:r>
            <a:r>
              <a:rPr lang="en-US" altLang="zh-CN" b="1">
                <a:solidFill>
                  <a:srgbClr val="003300"/>
                </a:solidFill>
              </a:rPr>
              <a:t>H-</a:t>
            </a:r>
            <a:r>
              <a:rPr lang="zh-CN" altLang="en-US" b="1">
                <a:solidFill>
                  <a:srgbClr val="003300"/>
                </a:solidFill>
              </a:rPr>
              <a:t>积的矩阵性质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3300"/>
                </a:solidFill>
              </a:rPr>
              <a:t> K-</a:t>
            </a:r>
            <a:r>
              <a:rPr lang="zh-CN" altLang="en-US" b="1">
                <a:solidFill>
                  <a:srgbClr val="003300"/>
                </a:solidFill>
              </a:rPr>
              <a:t>积的矩阵等价与相似关系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应用：</a:t>
            </a:r>
            <a:r>
              <a:rPr lang="zh-CN" altLang="en-US" b="1">
                <a:solidFill>
                  <a:srgbClr val="3333CC"/>
                </a:solidFill>
              </a:rPr>
              <a:t>求解矩阵方程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 向量化算子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3333CC"/>
                </a:solidFill>
              </a:rPr>
              <a:t>重点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  <a:r>
              <a:rPr lang="en-US" altLang="zh-CN" b="1">
                <a:solidFill>
                  <a:srgbClr val="003300"/>
                </a:solidFill>
              </a:rPr>
              <a:t>K-</a:t>
            </a:r>
            <a:r>
              <a:rPr lang="zh-CN" altLang="en-US" b="1">
                <a:solidFill>
                  <a:srgbClr val="003300"/>
                </a:solidFill>
              </a:rPr>
              <a:t>积及其应用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B1D0F74-87F3-8A5F-5B10-8CB8AEF7C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772400" cy="733425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用向量化算子求解矩阵方程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71CCBB-B6C4-527D-2411-0B7735068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53400" cy="287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3      </a:t>
            </a:r>
            <a:r>
              <a:rPr lang="en-US" altLang="zh-CN" b="1"/>
              <a:t>A，B，D，X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 </a:t>
            </a:r>
            <a:r>
              <a:rPr lang="en-US" altLang="zh-CN" b="1"/>
              <a:t>，</a:t>
            </a:r>
            <a:r>
              <a:rPr lang="en-US" altLang="zh-CN" b="1">
                <a:solidFill>
                  <a:srgbClr val="003300"/>
                </a:solidFill>
              </a:rPr>
              <a:t>AXB = D</a:t>
            </a:r>
          </a:p>
          <a:p>
            <a:pPr eaLnBrk="1" hangingPunct="1"/>
            <a:r>
              <a:rPr lang="zh-CN" altLang="en-US" b="1">
                <a:solidFill>
                  <a:srgbClr val="CC6600"/>
                </a:solidFill>
              </a:rPr>
              <a:t>分析：</a:t>
            </a:r>
            <a:r>
              <a:rPr lang="en-US" altLang="zh-CN" b="1"/>
              <a:t>AXB = D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(</a:t>
            </a:r>
            <a:r>
              <a:rPr lang="en-US" altLang="zh-CN" b="1">
                <a:cs typeface="Times New Roman" panose="02020603050405020304" pitchFamily="18" charset="0"/>
              </a:rPr>
              <a:t>B</a:t>
            </a:r>
            <a:r>
              <a:rPr lang="en-US" altLang="zh-CN" b="1" baseline="30000">
                <a:cs typeface="Times New Roman" panose="02020603050405020304" pitchFamily="18" charset="0"/>
              </a:rPr>
              <a:t>T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A)VecX</a:t>
            </a:r>
            <a:r>
              <a:rPr lang="en-US" altLang="zh-CN" b="1">
                <a:cs typeface="Times New Roman" panose="02020603050405020304" pitchFamily="18" charset="0"/>
              </a:rPr>
              <a:t> = </a:t>
            </a:r>
            <a:r>
              <a:rPr lang="en-US" altLang="zh-CN" b="1"/>
              <a:t>VecD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zh-CN" b="1"/>
              <a:t> L</a:t>
            </a:r>
            <a:r>
              <a:rPr lang="en-US" altLang="zh-CN"/>
              <a:t> </a:t>
            </a:r>
            <a:r>
              <a:rPr lang="en-US" altLang="zh-CN" b="1"/>
              <a:t>=</a:t>
            </a:r>
            <a:r>
              <a:rPr lang="en-US" altLang="zh-CN"/>
              <a:t> </a:t>
            </a:r>
            <a:r>
              <a:rPr lang="en-US" altLang="zh-CN" b="1">
                <a:cs typeface="Times New Roman" panose="02020603050405020304" pitchFamily="18" charset="0"/>
              </a:rPr>
              <a:t>B</a:t>
            </a:r>
            <a:r>
              <a:rPr lang="en-US" altLang="zh-CN" b="1" baseline="30000">
                <a:cs typeface="Times New Roman" panose="02020603050405020304" pitchFamily="18" charset="0"/>
              </a:rPr>
              <a:t>T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en-US" altLang="zh-CN" b="1"/>
              <a:t>A ，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CN" altLang="en-US" b="1"/>
              <a:t>方程有惟一解的充要条件是</a:t>
            </a:r>
            <a:r>
              <a:rPr lang="en-US" altLang="zh-CN" b="1"/>
              <a:t>L</a:t>
            </a:r>
            <a:r>
              <a:rPr lang="zh-CN" altLang="en-US" b="1"/>
              <a:t>为可逆矩阵.</a:t>
            </a:r>
            <a:r>
              <a:rPr lang="zh-CN" altLang="en-US" b="1">
                <a:solidFill>
                  <a:srgbClr val="CC6600"/>
                </a:solidFill>
              </a:rPr>
              <a:t>例题3</a:t>
            </a:r>
            <a:r>
              <a:rPr lang="zh-CN" altLang="en-US" b="1"/>
              <a:t> 求解方程 </a:t>
            </a:r>
            <a:r>
              <a:rPr lang="en-US" altLang="zh-CN" b="1"/>
              <a:t>A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/>
              <a:t>XB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/>
              <a:t>+ A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/>
              <a:t>XB</a:t>
            </a:r>
            <a:r>
              <a:rPr lang="en-US" altLang="zh-CN" b="1" baseline="-25000">
                <a:sym typeface="Symbol" panose="05050102010706020507" pitchFamily="18" charset="2"/>
              </a:rPr>
              <a:t>2 </a:t>
            </a:r>
            <a:r>
              <a:rPr lang="en-US" altLang="zh-CN" b="1"/>
              <a:t>= D</a:t>
            </a:r>
            <a:endParaRPr lang="zh-CN" altLang="en-US" b="1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E4F698ED-B7C9-0635-C388-D749ECF82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933825"/>
          <a:ext cx="18811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457200" progId="Equation.DSMT4">
                  <p:embed/>
                </p:oleObj>
              </mc:Choice>
              <mc:Fallback>
                <p:oleObj name="Equation" r:id="rId3" imgW="850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933825"/>
                        <a:ext cx="18811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ECB99518-AA85-F818-9E6D-4E04CFDCC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9413" y="3933825"/>
          <a:ext cx="18811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457200" progId="Equation.DSMT4">
                  <p:embed/>
                </p:oleObj>
              </mc:Choice>
              <mc:Fallback>
                <p:oleObj name="Equation" r:id="rId5" imgW="8506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3933825"/>
                        <a:ext cx="18811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C2443E1A-4D6A-0FFB-3147-6BEE30C7E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9225" y="3933825"/>
          <a:ext cx="21621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760" imgH="457200" progId="Equation.DSMT4">
                  <p:embed/>
                </p:oleObj>
              </mc:Choice>
              <mc:Fallback>
                <p:oleObj name="Equation" r:id="rId7" imgW="9777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3933825"/>
                        <a:ext cx="21621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4707E05F-DD33-9564-C80C-8FA697A24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05400"/>
          <a:ext cx="19081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63280" imgH="457200" progId="Equation.DSMT4">
                  <p:embed/>
                </p:oleObj>
              </mc:Choice>
              <mc:Fallback>
                <p:oleObj name="Equation" r:id="rId9" imgW="8632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19081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76DD9592-E79C-5ABA-1C43-A3EC1CED5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105400"/>
          <a:ext cx="18811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50680" imgH="457200" progId="Equation.DSMT4">
                  <p:embed/>
                </p:oleObj>
              </mc:Choice>
              <mc:Fallback>
                <p:oleObj name="Equation" r:id="rId11" imgW="8506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5400"/>
                        <a:ext cx="18811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0FB26734-9A93-B0C4-3112-965E0E3F8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60350"/>
            <a:ext cx="8286750" cy="2466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例题4</a:t>
            </a:r>
            <a:r>
              <a:rPr lang="zh-CN" altLang="en-US"/>
              <a:t> </a:t>
            </a:r>
            <a:r>
              <a:rPr lang="zh-CN" altLang="en-US" b="1"/>
              <a:t>设</a:t>
            </a:r>
            <a:r>
              <a:rPr lang="en-US" altLang="zh-CN" b="1"/>
              <a:t>A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C</a:t>
            </a:r>
            <a:r>
              <a:rPr lang="en-US" altLang="zh-CN" b="1" baseline="30000"/>
              <a:t>m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m</a:t>
            </a:r>
            <a:r>
              <a:rPr lang="en-US" altLang="zh-CN" b="1"/>
              <a:t>，B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C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</a:t>
            </a:r>
            <a:r>
              <a:rPr lang="en-US" altLang="zh-CN" b="1"/>
              <a:t>，D 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m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</a:t>
            </a:r>
            <a:r>
              <a:rPr lang="zh-CN" altLang="en-US"/>
              <a:t>，</a:t>
            </a:r>
            <a:r>
              <a:rPr lang="zh-CN" altLang="en-US" b="1"/>
              <a:t>证明谱半径 </a:t>
            </a:r>
            <a:r>
              <a:rPr lang="zh-CN" altLang="en-US" b="1">
                <a:sym typeface="Symbol" panose="05050102010706020507" pitchFamily="18" charset="2"/>
              </a:rPr>
              <a:t>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sym typeface="Symbol" panose="05050102010706020507" pitchFamily="18" charset="2"/>
              </a:rPr>
              <a:t>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zh-CN" b="1">
                <a:sym typeface="Symbol" panose="05050102010706020507" pitchFamily="18" charset="2"/>
              </a:rPr>
              <a:t>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>
                <a:sym typeface="Symbol" panose="05050102010706020507" pitchFamily="18" charset="2"/>
              </a:rPr>
              <a:t>B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  1 </a:t>
            </a:r>
            <a:r>
              <a:rPr lang="zh-CN" altLang="en-US" b="1"/>
              <a:t>时方程：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X = AXB + D </a:t>
            </a:r>
            <a:endParaRPr lang="zh-CN" altLang="en-US" b="1"/>
          </a:p>
          <a:p>
            <a:pPr eaLnBrk="1" hangingPunct="1">
              <a:buFontTx/>
              <a:buNone/>
            </a:pPr>
            <a:r>
              <a:rPr lang="zh-CN" altLang="en-US" b="1"/>
              <a:t>的解为</a:t>
            </a:r>
            <a:endParaRPr lang="en-US" altLang="zh-CN" b="1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6D001ADB-65A2-82F9-93C2-31232C299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884363"/>
          <a:ext cx="32400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31640" progId="Equation.DSMT4">
                  <p:embed/>
                </p:oleObj>
              </mc:Choice>
              <mc:Fallback>
                <p:oleObj name="Equation" r:id="rId2" imgW="9522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84363"/>
                        <a:ext cx="324008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0404CB50-160D-1511-327C-FB7D3D31E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076575"/>
          <a:ext cx="62658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228600" progId="Equation.DSMT4">
                  <p:embed/>
                </p:oleObj>
              </mc:Choice>
              <mc:Fallback>
                <p:oleObj name="Equation" r:id="rId4" imgW="1854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076575"/>
                        <a:ext cx="62658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>
            <a:extLst>
              <a:ext uri="{FF2B5EF4-FFF2-40B4-BE49-F238E27FC236}">
                <a16:creationId xmlns:a16="http://schemas.microsoft.com/office/drawing/2014/main" id="{C1DCCE0B-201F-2596-5048-4C9AA4342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29038"/>
          <a:ext cx="72009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960" imgH="228600" progId="Equation.DSMT4">
                  <p:embed/>
                </p:oleObj>
              </mc:Choice>
              <mc:Fallback>
                <p:oleObj name="Equation" r:id="rId6" imgW="21459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29038"/>
                        <a:ext cx="72009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4">
            <a:extLst>
              <a:ext uri="{FF2B5EF4-FFF2-40B4-BE49-F238E27FC236}">
                <a16:creationId xmlns:a16="http://schemas.microsoft.com/office/drawing/2014/main" id="{DA1C46C3-6663-6DE4-024C-074EB0618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0" y="4221163"/>
          <a:ext cx="467836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431640" progId="Equation.DSMT4">
                  <p:embed/>
                </p:oleObj>
              </mc:Choice>
              <mc:Fallback>
                <p:oleObj name="Equation" r:id="rId8" imgW="14094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221163"/>
                        <a:ext cx="467836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4">
            <a:extLst>
              <a:ext uri="{FF2B5EF4-FFF2-40B4-BE49-F238E27FC236}">
                <a16:creationId xmlns:a16="http://schemas.microsoft.com/office/drawing/2014/main" id="{E6FD8F96-3AEC-1DC7-BC31-43247D989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229225"/>
          <a:ext cx="37449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440" imgH="431640" progId="Equation.DSMT4">
                  <p:embed/>
                </p:oleObj>
              </mc:Choice>
              <mc:Fallback>
                <p:oleObj name="Equation" r:id="rId10" imgW="11174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29225"/>
                        <a:ext cx="37449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>
            <a:extLst>
              <a:ext uri="{FF2B5EF4-FFF2-40B4-BE49-F238E27FC236}">
                <a16:creationId xmlns:a16="http://schemas.microsoft.com/office/drawing/2014/main" id="{50694CB0-43E4-5ED0-B01D-53907069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0734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</a:rPr>
              <a:t>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BE2C8C1-F138-CC73-2DC2-81E4A5D444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772400" cy="733425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用向量化算子求解矩阵微分方程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1D2D804-EB3D-1FC8-72A9-26880F215A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588375" cy="273685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AutoNum type="arabicPlain" startAt="4"/>
            </a:pPr>
            <a:r>
              <a:rPr lang="en-US" altLang="zh-CN" b="1"/>
              <a:t>A，B，X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/>
              <a:t>F</a:t>
            </a:r>
            <a:r>
              <a:rPr lang="en-US" altLang="zh-CN" b="1" baseline="30000"/>
              <a:t>n</a:t>
            </a:r>
            <a:r>
              <a:rPr lang="en-US" altLang="zh-CN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30000"/>
              <a:t>n </a:t>
            </a:r>
            <a:r>
              <a:rPr lang="en-US" altLang="zh-CN" b="1"/>
              <a:t>， 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 i="1">
                <a:solidFill>
                  <a:srgbClr val="336600"/>
                </a:solidFill>
              </a:rPr>
              <a:t>              </a:t>
            </a:r>
            <a:r>
              <a:rPr lang="en-US" altLang="zh-CN" b="1" i="1">
                <a:solidFill>
                  <a:srgbClr val="0000FF"/>
                </a:solidFill>
              </a:rPr>
              <a:t>X</a:t>
            </a:r>
            <a:r>
              <a:rPr lang="en-US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'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 i="1">
                <a:solidFill>
                  <a:srgbClr val="0000FF"/>
                </a:solidFill>
              </a:rPr>
              <a:t>t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b="1" i="1">
                <a:solidFill>
                  <a:srgbClr val="0000FF"/>
                </a:solidFill>
              </a:rPr>
              <a:t>= AX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 i="1">
                <a:solidFill>
                  <a:srgbClr val="0000FF"/>
                </a:solidFill>
              </a:rPr>
              <a:t>t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n-US" altLang="zh-CN" b="1" i="1">
                <a:solidFill>
                  <a:srgbClr val="0000FF"/>
                </a:solidFill>
              </a:rPr>
              <a:t>+X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 i="1">
                <a:solidFill>
                  <a:srgbClr val="0000FF"/>
                </a:solidFill>
              </a:rPr>
              <a:t>t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 b="1" i="1">
                <a:solidFill>
                  <a:srgbClr val="0000FF"/>
                </a:solidFill>
              </a:rPr>
              <a:t>B</a:t>
            </a:r>
            <a:r>
              <a:rPr lang="en-US" altLang="zh-CN" b="1">
                <a:solidFill>
                  <a:srgbClr val="0000FF"/>
                </a:solidFill>
              </a:rPr>
              <a:t>,</a:t>
            </a:r>
            <a:r>
              <a:rPr lang="en-US" altLang="zh-CN" b="1" i="1">
                <a:solidFill>
                  <a:srgbClr val="0000FF"/>
                </a:solidFill>
              </a:rPr>
              <a:t>  X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 i="1">
                <a:solidFill>
                  <a:srgbClr val="0000FF"/>
                </a:solidFill>
              </a:rPr>
              <a:t>t</a:t>
            </a:r>
            <a:r>
              <a:rPr lang="en-US" altLang="zh-CN" b="1" baseline="-25000">
                <a:solidFill>
                  <a:srgbClr val="0000FF"/>
                </a:solidFill>
              </a:rPr>
              <a:t>0</a:t>
            </a:r>
            <a:r>
              <a:rPr lang="en-US" altLang="zh-CN" b="1">
                <a:solidFill>
                  <a:srgbClr val="0000FF"/>
                </a:solidFill>
              </a:rPr>
              <a:t>) </a:t>
            </a:r>
            <a:r>
              <a:rPr lang="en-US" altLang="zh-CN" b="1" i="1">
                <a:solidFill>
                  <a:srgbClr val="0000FF"/>
                </a:solidFill>
              </a:rPr>
              <a:t>= C</a:t>
            </a:r>
            <a:endParaRPr lang="en-US" altLang="zh-CN" b="1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>
                <a:sym typeface="Symbol" panose="05050102010706020507" pitchFamily="18" charset="2"/>
              </a:rPr>
              <a:t>          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Vec</a:t>
            </a:r>
            <a:r>
              <a:rPr lang="en-US" altLang="zh-CN" b="1" i="1"/>
              <a:t>X</a:t>
            </a:r>
            <a:r>
              <a:rPr lang="en-US" altLang="zh-CN" b="1" i="1">
                <a:cs typeface="Times New Roman" panose="02020603050405020304" pitchFamily="18" charset="0"/>
              </a:rPr>
              <a:t>'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= (I</a:t>
            </a:r>
            <a:r>
              <a:rPr lang="en-US" altLang="zh-CN" b="1" baseline="30000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A+B</a:t>
            </a:r>
            <a:r>
              <a:rPr lang="en-US" altLang="zh-CN" b="1" baseline="30000"/>
              <a:t>T</a:t>
            </a:r>
            <a:r>
              <a:rPr lang="en-US" altLang="zh-CN" b="1">
                <a:cs typeface="Times New Roman" panose="02020603050405020304" pitchFamily="18" charset="0"/>
                <a:sym typeface="Symbol" panose="05050102010706020507" pitchFamily="18" charset="2"/>
              </a:rPr>
              <a:t>I</a:t>
            </a:r>
            <a:r>
              <a:rPr lang="en-US" altLang="zh-CN" b="1"/>
              <a:t>)Vec</a:t>
            </a: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), 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/>
              <a:t>                Vec</a:t>
            </a:r>
            <a:r>
              <a:rPr lang="en-US" altLang="zh-CN" b="1" i="1"/>
              <a:t>X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 baseline="-25000"/>
              <a:t>0</a:t>
            </a:r>
            <a:r>
              <a:rPr lang="en-US" altLang="zh-CN" b="1"/>
              <a:t>)</a:t>
            </a:r>
            <a:r>
              <a:rPr lang="en-US" altLang="zh-CN" b="1">
                <a:cs typeface="Times New Roman" panose="02020603050405020304" pitchFamily="18" charset="0"/>
              </a:rPr>
              <a:t> = </a:t>
            </a:r>
            <a:r>
              <a:rPr lang="en-US" altLang="zh-CN" b="1"/>
              <a:t>Vec</a:t>
            </a:r>
            <a:r>
              <a:rPr lang="en-US" altLang="zh-CN" b="1" i="1"/>
              <a:t>C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2CA5023-A4A2-FB3B-ADF1-EE61F38140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03188"/>
            <a:ext cx="7772400" cy="733425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交换矩阵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及其性质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070BB6-1BCA-A39F-EE48-5C4C45BB71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16113"/>
            <a:ext cx="8588375" cy="1728787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b="1"/>
              <a:t>定理</a:t>
            </a:r>
            <a:r>
              <a:rPr lang="en-US" altLang="zh-CN" b="1"/>
              <a:t>6.11  (1)                         (2)</a:t>
            </a:r>
          </a:p>
          <a:p>
            <a:pPr marL="609600" indent="-609600" eaLnBrk="1" hangingPunct="1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b="1" i="1">
                <a:solidFill>
                  <a:srgbClr val="336600"/>
                </a:solidFill>
              </a:rPr>
              <a:t>      </a:t>
            </a:r>
            <a:r>
              <a:rPr lang="en-US" altLang="zh-CN" b="1"/>
              <a:t>(3)</a:t>
            </a:r>
            <a:r>
              <a:rPr lang="en-US" altLang="zh-CN" b="1" i="1">
                <a:solidFill>
                  <a:srgbClr val="336600"/>
                </a:solidFill>
              </a:rPr>
              <a:t> 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endParaRPr lang="zh-CN" altLang="en-US" b="1"/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8850B26F-59FA-EDBA-8BC2-E414B48CA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0963" y="777875"/>
          <a:ext cx="682148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444240" progId="Equation.DSMT4">
                  <p:embed/>
                </p:oleObj>
              </mc:Choice>
              <mc:Fallback>
                <p:oleObj name="Equation" r:id="rId2" imgW="20192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777875"/>
                        <a:ext cx="6821487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BDA5BFFB-479A-79A4-17BE-992C1CBC8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978025"/>
          <a:ext cx="24447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DSMT4">
                  <p:embed/>
                </p:oleObj>
              </mc:Choice>
              <mc:Fallback>
                <p:oleObj name="Equation" r:id="rId4" imgW="723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78025"/>
                        <a:ext cx="24447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4">
            <a:extLst>
              <a:ext uri="{FF2B5EF4-FFF2-40B4-BE49-F238E27FC236}">
                <a16:creationId xmlns:a16="http://schemas.microsoft.com/office/drawing/2014/main" id="{BC800CFA-CDAF-C62F-204C-D57B10340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987550"/>
          <a:ext cx="31734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87550"/>
                        <a:ext cx="31734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4">
            <a:extLst>
              <a:ext uri="{FF2B5EF4-FFF2-40B4-BE49-F238E27FC236}">
                <a16:creationId xmlns:a16="http://schemas.microsoft.com/office/drawing/2014/main" id="{A08AEC7E-6DD5-AE12-C33D-A324958FB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563813"/>
          <a:ext cx="47180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444240" progId="Equation.DSMT4">
                  <p:embed/>
                </p:oleObj>
              </mc:Choice>
              <mc:Fallback>
                <p:oleObj name="Equation" r:id="rId8" imgW="13968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3813"/>
                        <a:ext cx="471805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FD7C223C-DEB1-F979-F9A7-19C30C0D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8588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buBlip>
                <a:blip r:embed="rId10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11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/>
              <a:t>定理</a:t>
            </a:r>
            <a:r>
              <a:rPr lang="en-US" altLang="zh-CN" b="1"/>
              <a:t>6.12  </a:t>
            </a:r>
            <a:r>
              <a:rPr lang="zh-CN" altLang="en-US" b="1"/>
              <a:t>设                         则</a:t>
            </a:r>
            <a:r>
              <a:rPr lang="en-US" altLang="zh-CN" b="1" i="1">
                <a:solidFill>
                  <a:srgbClr val="336600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1"/>
          </a:p>
        </p:txBody>
      </p:sp>
      <p:graphicFrame>
        <p:nvGraphicFramePr>
          <p:cNvPr id="44041" name="Object 4">
            <a:extLst>
              <a:ext uri="{FF2B5EF4-FFF2-40B4-BE49-F238E27FC236}">
                <a16:creationId xmlns:a16="http://schemas.microsoft.com/office/drawing/2014/main" id="{58458EEE-AD1A-C4FE-9D6D-107601864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778250"/>
          <a:ext cx="24447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241200" progId="Equation.DSMT4">
                  <p:embed/>
                </p:oleObj>
              </mc:Choice>
              <mc:Fallback>
                <p:oleObj name="Equation" r:id="rId12" imgW="723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78250"/>
                        <a:ext cx="24447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4">
            <a:extLst>
              <a:ext uri="{FF2B5EF4-FFF2-40B4-BE49-F238E27FC236}">
                <a16:creationId xmlns:a16="http://schemas.microsoft.com/office/drawing/2014/main" id="{51569AAF-F8C4-D0B9-4762-723EC16F6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4422775"/>
          <a:ext cx="471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0" imgH="241200" progId="Equation.DSMT4">
                  <p:embed/>
                </p:oleObj>
              </mc:Choice>
              <mc:Fallback>
                <p:oleObj name="Equation" r:id="rId14" imgW="13968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422775"/>
                        <a:ext cx="47196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2B8A12A6-943B-59A6-2654-12689D412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11738"/>
            <a:ext cx="8588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buBlip>
                <a:blip r:embed="rId10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11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/>
              <a:t>定理</a:t>
            </a:r>
            <a:r>
              <a:rPr lang="en-US" altLang="zh-CN" b="1"/>
              <a:t>6.13  </a:t>
            </a:r>
            <a:r>
              <a:rPr lang="zh-CN" altLang="en-US" b="1"/>
              <a:t>设                                          则</a:t>
            </a:r>
            <a:r>
              <a:rPr lang="en-US" altLang="zh-CN" b="1" i="1">
                <a:solidFill>
                  <a:srgbClr val="336600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1"/>
          </a:p>
        </p:txBody>
      </p:sp>
      <p:graphicFrame>
        <p:nvGraphicFramePr>
          <p:cNvPr id="44045" name="Object 4">
            <a:extLst>
              <a:ext uri="{FF2B5EF4-FFF2-40B4-BE49-F238E27FC236}">
                <a16:creationId xmlns:a16="http://schemas.microsoft.com/office/drawing/2014/main" id="{4483B191-2E4A-D493-A88E-0624C6604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011738"/>
          <a:ext cx="4289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9720" imgH="228600" progId="Equation.DSMT4">
                  <p:embed/>
                </p:oleObj>
              </mc:Choice>
              <mc:Fallback>
                <p:oleObj name="Equation" r:id="rId16" imgW="12697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11738"/>
                        <a:ext cx="4289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4">
            <a:extLst>
              <a:ext uri="{FF2B5EF4-FFF2-40B4-BE49-F238E27FC236}">
                <a16:creationId xmlns:a16="http://schemas.microsoft.com/office/drawing/2014/main" id="{2A5626FB-9840-C72D-26FC-B182910C9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5661025"/>
          <a:ext cx="5233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49080" imgH="253800" progId="Equation.DSMT4">
                  <p:embed/>
                </p:oleObj>
              </mc:Choice>
              <mc:Fallback>
                <p:oleObj name="Equation" r:id="rId18" imgW="15490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661025"/>
                        <a:ext cx="52339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  <p:bldP spid="2" grpId="0" build="p" autoUpdateAnimBg="0"/>
      <p:bldP spid="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D43CC8C-B57C-B534-1B4E-48059AC1C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复习选讲：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02858AF-87C1-03E5-A2EB-0318D93E5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2188"/>
            <a:ext cx="7848600" cy="5408612"/>
          </a:xfrm>
        </p:spPr>
        <p:txBody>
          <a:bodyPr/>
          <a:lstStyle/>
          <a:p>
            <a:pPr eaLnBrk="1" hangingPunct="1"/>
            <a:r>
              <a:rPr lang="zh-CN" altLang="en-US" sz="2800" b="1"/>
              <a:t>线性空间的表示</a:t>
            </a:r>
          </a:p>
          <a:p>
            <a:pPr eaLnBrk="1" hangingPunct="1"/>
            <a:r>
              <a:rPr lang="zh-CN" altLang="en-US" sz="2800" b="1"/>
              <a:t>线性变换与变换矩阵</a:t>
            </a:r>
          </a:p>
          <a:p>
            <a:pPr lvl="1" eaLnBrk="1" hangingPunct="1"/>
            <a:r>
              <a:rPr lang="zh-CN" altLang="en-US" sz="2400" b="1"/>
              <a:t>线性变换的确定方法</a:t>
            </a:r>
          </a:p>
          <a:p>
            <a:pPr lvl="1" eaLnBrk="1" hangingPunct="1"/>
            <a:r>
              <a:rPr lang="zh-CN" altLang="en-US" sz="2400" b="1"/>
              <a:t>相应变换矩阵的求法</a:t>
            </a:r>
          </a:p>
          <a:p>
            <a:pPr eaLnBrk="1" hangingPunct="1"/>
            <a:r>
              <a:rPr lang="zh-CN" altLang="en-US" sz="2800" b="1"/>
              <a:t>矩阵分解与空间分解</a:t>
            </a:r>
          </a:p>
          <a:p>
            <a:pPr lvl="1" eaLnBrk="1" hangingPunct="1"/>
            <a:r>
              <a:rPr lang="zh-CN" altLang="en-US" sz="2400" b="1"/>
              <a:t>准对角矩阵分解与不变子空间的分解</a:t>
            </a:r>
          </a:p>
          <a:p>
            <a:pPr lvl="1" eaLnBrk="1" hangingPunct="1"/>
            <a:r>
              <a:rPr lang="zh-CN" altLang="en-US" sz="2400" b="1"/>
              <a:t>可对角化矩阵的分解与特征子空间的分解</a:t>
            </a:r>
          </a:p>
          <a:p>
            <a:pPr lvl="1" eaLnBrk="1" hangingPunct="1"/>
            <a:r>
              <a:rPr lang="zh-CN" altLang="en-US" sz="2400" b="1"/>
              <a:t>幂等矩阵的空间分解</a:t>
            </a:r>
          </a:p>
          <a:p>
            <a:pPr eaLnBrk="1" hangingPunct="1"/>
            <a:r>
              <a:rPr lang="en-US" altLang="zh-CN" sz="2800" b="1"/>
              <a:t>J</a:t>
            </a:r>
            <a:r>
              <a:rPr lang="en-US" altLang="zh-CN" sz="2800" b="1" baseline="-25000"/>
              <a:t>A</a:t>
            </a:r>
            <a:r>
              <a:rPr lang="en-US" altLang="zh-CN" sz="2800" b="1"/>
              <a:t>，m</a:t>
            </a:r>
            <a:r>
              <a:rPr lang="en-US" altLang="zh-CN" sz="2800" b="1" baseline="-25000"/>
              <a:t>A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>
                <a:cs typeface="Times New Roman" panose="02020603050405020304" pitchFamily="18" charset="0"/>
              </a:rPr>
              <a:t>) </a:t>
            </a:r>
            <a:r>
              <a:rPr lang="en-US" altLang="zh-CN" sz="2800" b="1"/>
              <a:t>，</a:t>
            </a:r>
            <a:r>
              <a:rPr lang="en-US" altLang="zh-CN" sz="2800" b="1" i="1"/>
              <a:t>f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 =|I-A | </a:t>
            </a:r>
            <a:r>
              <a:rPr lang="zh-CN" altLang="en-US" sz="2800" b="1">
                <a:sym typeface="Symbol" panose="05050102010706020507" pitchFamily="18" charset="2"/>
              </a:rPr>
              <a:t>之间的关系</a:t>
            </a:r>
          </a:p>
          <a:p>
            <a:pPr eaLnBrk="1" hangingPunct="1"/>
            <a:r>
              <a:rPr lang="en-US" altLang="zh-CN" sz="2800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与</a:t>
            </a:r>
            <a:r>
              <a:rPr lang="en-US" altLang="zh-CN" sz="2800" b="1" i="1"/>
              <a:t>f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/>
              <a:t>A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zh-CN" altLang="en-US" sz="2800" b="1"/>
              <a:t>在</a:t>
            </a:r>
            <a:r>
              <a:rPr lang="en-US" altLang="zh-CN" sz="2800" b="1"/>
              <a:t>Jordan</a:t>
            </a:r>
            <a:r>
              <a:rPr lang="zh-CN" altLang="en-US" sz="2800" b="1"/>
              <a:t>标准形上的关系</a:t>
            </a:r>
          </a:p>
          <a:p>
            <a:pPr lvl="1" eaLnBrk="1" hangingPunct="1"/>
            <a:r>
              <a:rPr lang="en-US" altLang="zh-CN" sz="2400" b="1" i="1"/>
              <a:t>f</a:t>
            </a:r>
            <a:r>
              <a:rPr lang="en-US" altLang="zh-CN" sz="2400" b="1">
                <a:cs typeface="Times New Roman" panose="02020603050405020304" pitchFamily="18" charset="0"/>
              </a:rPr>
              <a:t>(</a:t>
            </a:r>
            <a:r>
              <a:rPr lang="en-US" altLang="zh-CN" sz="2400" b="1"/>
              <a:t>A</a:t>
            </a:r>
            <a:r>
              <a:rPr lang="en-US" altLang="zh-CN" sz="2400" b="1">
                <a:cs typeface="Times New Roman" panose="02020603050405020304" pitchFamily="18" charset="0"/>
              </a:rPr>
              <a:t>)</a:t>
            </a:r>
            <a:r>
              <a:rPr lang="zh-CN" altLang="en-US" sz="2400" b="1"/>
              <a:t>的矩阵性质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A2E8A8-0B25-F63B-F49F-133563975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复习选讲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42D9B8-39E8-F915-E4E7-B743216BF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6922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正规矩阵的性质与应用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b="1"/>
          </a:p>
          <a:p>
            <a:pPr eaLnBrk="1" hangingPunct="1">
              <a:lnSpc>
                <a:spcPct val="90000"/>
              </a:lnSpc>
            </a:pPr>
            <a:r>
              <a:rPr lang="zh-CN" altLang="en-US" b="1"/>
              <a:t>向量范数与矩阵范数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 向量的</a:t>
            </a:r>
            <a:r>
              <a:rPr lang="en-US" altLang="zh-CN" b="1"/>
              <a:t>p</a:t>
            </a:r>
            <a:r>
              <a:rPr lang="zh-CN" altLang="en-US" b="1"/>
              <a:t>范数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 矩阵的</a:t>
            </a:r>
            <a:r>
              <a:rPr lang="en-US" altLang="zh-CN" b="1"/>
              <a:t>F</a:t>
            </a:r>
            <a:r>
              <a:rPr lang="zh-CN" altLang="en-US" b="1"/>
              <a:t>范数和</a:t>
            </a:r>
            <a:r>
              <a:rPr lang="en-US" altLang="zh-CN" b="1"/>
              <a:t>p</a:t>
            </a:r>
            <a:r>
              <a:rPr lang="zh-CN" altLang="en-US" b="1"/>
              <a:t>范数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b="1"/>
          </a:p>
          <a:p>
            <a:pPr eaLnBrk="1" hangingPunct="1">
              <a:lnSpc>
                <a:spcPct val="90000"/>
              </a:lnSpc>
            </a:pPr>
            <a:r>
              <a:rPr lang="zh-CN" altLang="en-US" b="1"/>
              <a:t>矩阵幂级数和矩阵函数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 矩阵幂级数的收敛与矩阵函数的意义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 矩阵幂级数的求和与矩阵函数的计算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 矩阵函数与矩阵多项式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D83599-E57C-5B5E-9F2C-C817A65E1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76250"/>
            <a:ext cx="7772400" cy="81915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习题选讲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902E845-99C3-74BF-2622-F5D1F7402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6554788" cy="305752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C6600"/>
                </a:solidFill>
              </a:rPr>
              <a:t>P150：</a:t>
            </a:r>
            <a:r>
              <a:rPr lang="en-US" altLang="zh-CN"/>
              <a:t>9</a:t>
            </a:r>
          </a:p>
          <a:p>
            <a:pPr eaLnBrk="1" hangingPunct="1"/>
            <a:r>
              <a:rPr lang="en-US" altLang="zh-CN"/>
              <a:t>P31:  1(3), 17,</a:t>
            </a:r>
          </a:p>
          <a:p>
            <a:pPr eaLnBrk="1" hangingPunct="1"/>
            <a:r>
              <a:rPr lang="en-US" altLang="zh-CN">
                <a:solidFill>
                  <a:srgbClr val="CC6600"/>
                </a:solidFill>
              </a:rPr>
              <a:t>P58：6, </a:t>
            </a:r>
            <a:r>
              <a:rPr lang="en-US" altLang="zh-CN"/>
              <a:t>11，20</a:t>
            </a:r>
          </a:p>
          <a:p>
            <a:pPr eaLnBrk="1" hangingPunct="1"/>
            <a:r>
              <a:rPr lang="en-US" altLang="zh-CN"/>
              <a:t>P92：11，12 ，15，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EEA7E63-225A-C47A-01B7-96A9664C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.1</a:t>
            </a:r>
            <a:r>
              <a:rPr lang="en-US" altLang="zh-CN" sz="3600"/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Kronecker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Hadamard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积的定义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BDC0E2-25AF-3560-6F72-A0C77D6A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322888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996633"/>
                </a:solidFill>
              </a:rPr>
              <a:t>定义6</a:t>
            </a:r>
            <a:r>
              <a:rPr lang="zh-CN" altLang="en-US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996633"/>
                </a:solidFill>
              </a:rPr>
              <a:t>1（</a:t>
            </a:r>
            <a:r>
              <a:rPr lang="en-US" altLang="zh-CN" b="1">
                <a:solidFill>
                  <a:srgbClr val="996633"/>
                </a:solidFill>
              </a:rPr>
              <a:t>P</a:t>
            </a:r>
            <a:r>
              <a:rPr lang="zh-CN" altLang="en-US" b="1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>
                <a:solidFill>
                  <a:srgbClr val="996633"/>
                </a:solidFill>
              </a:rPr>
              <a:t> 136）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 </a:t>
            </a:r>
            <a:r>
              <a:rPr lang="zh-CN" altLang="en-US" b="1"/>
              <a:t>设矩阵 </a:t>
            </a:r>
            <a:r>
              <a:rPr lang="en-US" altLang="zh-CN" b="1"/>
              <a:t>A=[</a:t>
            </a:r>
            <a:r>
              <a:rPr lang="en-US" altLang="zh-CN" b="1" i="1"/>
              <a:t>a</a:t>
            </a:r>
            <a:r>
              <a:rPr lang="en-US" altLang="zh-CN" b="1" i="1" baseline="-25000"/>
              <a:t>ij</a:t>
            </a:r>
            <a:r>
              <a:rPr lang="en-US" altLang="zh-CN" b="1"/>
              <a:t>]</a:t>
            </a:r>
            <a:r>
              <a:rPr lang="en-US" altLang="zh-CN" b="1" baseline="-25000"/>
              <a:t>m</a:t>
            </a:r>
            <a:r>
              <a:rPr lang="zh-CN" altLang="en-US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-25000"/>
              <a:t>n</a:t>
            </a:r>
            <a:r>
              <a:rPr lang="zh-CN" altLang="en-US" b="1"/>
              <a:t>和 </a:t>
            </a:r>
            <a:r>
              <a:rPr lang="en-US" altLang="zh-CN" b="1"/>
              <a:t>B=[b</a:t>
            </a:r>
            <a:r>
              <a:rPr lang="en-US" altLang="zh-CN" b="1" i="1" baseline="-25000"/>
              <a:t>ij</a:t>
            </a:r>
            <a:r>
              <a:rPr lang="en-US" altLang="zh-CN" b="1"/>
              <a:t>]</a:t>
            </a:r>
            <a:r>
              <a:rPr lang="en-US" altLang="zh-CN" b="1" baseline="-25000"/>
              <a:t>s</a:t>
            </a:r>
            <a:r>
              <a:rPr lang="zh-CN" altLang="en-US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-25000"/>
              <a:t>t</a:t>
            </a:r>
            <a:r>
              <a:rPr lang="zh-CN" altLang="en-US" b="1"/>
              <a:t> ，则</a:t>
            </a:r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的  </a:t>
            </a:r>
            <a:r>
              <a:rPr lang="en-US" altLang="zh-CN" b="1"/>
              <a:t>Kronecker</a:t>
            </a:r>
            <a:r>
              <a:rPr lang="zh-CN" altLang="en-US" b="1"/>
              <a:t>被定义为 </a:t>
            </a:r>
            <a:r>
              <a:rPr lang="en-US" altLang="zh-CN" b="1"/>
              <a:t>A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    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              A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/>
              <a:t>B=[</a:t>
            </a:r>
            <a:r>
              <a:rPr lang="en-US" altLang="zh-CN" b="1" i="1"/>
              <a:t>a</a:t>
            </a:r>
            <a:r>
              <a:rPr lang="en-US" altLang="zh-CN" b="1" i="1" baseline="-25000"/>
              <a:t>ij</a:t>
            </a:r>
            <a:r>
              <a:rPr lang="en-US" altLang="zh-CN" b="1"/>
              <a:t>B]</a:t>
            </a:r>
            <a:r>
              <a:rPr lang="en-US" altLang="zh-CN" b="1" baseline="-25000"/>
              <a:t>ms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-25000"/>
              <a:t>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baseline="-25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baseline="-2500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设</a:t>
            </a:r>
            <a:r>
              <a:rPr lang="en-US" altLang="zh-CN" b="1"/>
              <a:t>A =[</a:t>
            </a:r>
            <a:r>
              <a:rPr lang="en-US" altLang="zh-CN" b="1" i="1"/>
              <a:t>a</a:t>
            </a:r>
            <a:r>
              <a:rPr lang="en-US" altLang="zh-CN" b="1" i="1" baseline="-25000"/>
              <a:t>ij</a:t>
            </a:r>
            <a:r>
              <a:rPr lang="en-US" altLang="zh-CN" b="1"/>
              <a:t>]</a:t>
            </a:r>
            <a:r>
              <a:rPr lang="en-US" altLang="zh-CN" b="1" baseline="-25000"/>
              <a:t>m</a:t>
            </a:r>
            <a:r>
              <a:rPr lang="zh-CN" altLang="en-US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-25000"/>
              <a:t>n</a:t>
            </a:r>
            <a:r>
              <a:rPr lang="zh-CN" altLang="en-US" b="1"/>
              <a:t>和 </a:t>
            </a:r>
            <a:r>
              <a:rPr lang="en-US" altLang="zh-CN" b="1"/>
              <a:t>B=[b</a:t>
            </a:r>
            <a:r>
              <a:rPr lang="en-US" altLang="zh-CN" b="1" i="1" baseline="-25000"/>
              <a:t>ij</a:t>
            </a:r>
            <a:r>
              <a:rPr lang="en-US" altLang="zh-CN" b="1"/>
              <a:t>]</a:t>
            </a:r>
            <a:r>
              <a:rPr lang="en-US" altLang="zh-CN" b="1" baseline="-25000"/>
              <a:t>m</a:t>
            </a:r>
            <a:r>
              <a:rPr lang="zh-CN" altLang="en-US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-25000"/>
              <a:t>n</a:t>
            </a:r>
            <a:r>
              <a:rPr lang="zh-CN" altLang="en-US" b="1"/>
              <a:t>为同阶矩阵，则</a:t>
            </a:r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的</a:t>
            </a:r>
            <a:r>
              <a:rPr lang="en-US" altLang="zh-CN" b="1"/>
              <a:t>Hadamard</a:t>
            </a:r>
            <a:r>
              <a:rPr lang="zh-CN" altLang="en-US" b="1"/>
              <a:t>被定义为 </a:t>
            </a:r>
            <a:r>
              <a:rPr lang="en-US" altLang="zh-CN" b="1"/>
              <a:t>A</a:t>
            </a:r>
            <a:r>
              <a:rPr lang="en-US" altLang="zh-CN" b="1">
                <a:sym typeface="MT Extra" panose="05050102010205020202" pitchFamily="18" charset="2"/>
              </a:rPr>
              <a:t></a:t>
            </a:r>
            <a:r>
              <a:rPr lang="en-US" altLang="zh-CN" b="1"/>
              <a:t>B：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       A</a:t>
            </a:r>
            <a:r>
              <a:rPr lang="en-US" altLang="zh-CN" b="1">
                <a:sym typeface="MT Extra" panose="05050102010205020202" pitchFamily="18" charset="2"/>
              </a:rPr>
              <a:t></a:t>
            </a:r>
            <a:r>
              <a:rPr lang="en-US" altLang="zh-CN" b="1"/>
              <a:t>B= </a:t>
            </a:r>
            <a:r>
              <a:rPr lang="zh-CN" altLang="en-US" b="1"/>
              <a:t>[</a:t>
            </a:r>
            <a:r>
              <a:rPr lang="en-US" altLang="zh-CN" b="1" i="1"/>
              <a:t>a</a:t>
            </a:r>
            <a:r>
              <a:rPr lang="en-US" altLang="zh-CN" b="1" i="1" baseline="-25000"/>
              <a:t>ij</a:t>
            </a:r>
            <a:r>
              <a:rPr lang="en-US" altLang="zh-CN" b="1" i="1"/>
              <a:t>b</a:t>
            </a:r>
            <a:r>
              <a:rPr lang="en-US" altLang="zh-CN" b="1" i="1" baseline="-25000"/>
              <a:t>ij</a:t>
            </a:r>
            <a:r>
              <a:rPr lang="en-US" altLang="zh-CN" b="1"/>
              <a:t>]</a:t>
            </a:r>
            <a:r>
              <a:rPr lang="en-US" altLang="zh-CN" b="1" baseline="-25000"/>
              <a:t>m </a:t>
            </a:r>
            <a:r>
              <a:rPr lang="en-US" altLang="zh-CN" b="1" baseline="-2500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baseline="-25000"/>
              <a:t> n</a:t>
            </a:r>
            <a:endParaRPr lang="en-US" altLang="zh-CN" b="1"/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7D7D3394-1214-5668-FB33-DFDE4CD06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1438" y="2220913"/>
          <a:ext cx="33083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939600" progId="Equation.DSMT4">
                  <p:embed/>
                </p:oleObj>
              </mc:Choice>
              <mc:Fallback>
                <p:oleObj name="Equation" r:id="rId2" imgW="156204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2220913"/>
                        <a:ext cx="33083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834DBC1B-AC09-32A1-E1D4-AC2A2441A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4633913"/>
          <a:ext cx="3825875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939600" progId="Equation.DSMT4">
                  <p:embed/>
                </p:oleObj>
              </mc:Choice>
              <mc:Fallback>
                <p:oleObj name="Equation" r:id="rId4" imgW="182880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4633913"/>
                        <a:ext cx="3825875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060883-1812-81BC-B14F-943150A349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5580063" cy="8382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.1</a:t>
            </a:r>
            <a:r>
              <a:rPr lang="en-US" altLang="zh-CN" sz="3600"/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K-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积的定义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E801428-9965-72DA-D9FC-56331C6E39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58863"/>
            <a:ext cx="8458200" cy="1577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>
                <a:solidFill>
                  <a:srgbClr val="996633"/>
                </a:solidFill>
              </a:rPr>
              <a:t>例题1</a:t>
            </a:r>
            <a:r>
              <a:rPr lang="zh-CN" altLang="en-US" sz="2800" b="1"/>
              <a:t> 设                                      ，计算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            </a:t>
            </a:r>
            <a:r>
              <a:rPr lang="en-US" altLang="zh-CN" sz="2800" b="1"/>
              <a:t>A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B，B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A，I</a:t>
            </a:r>
            <a:r>
              <a:rPr lang="en-US" altLang="zh-CN" sz="2800" b="1" baseline="-25000"/>
              <a:t>2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B，A</a:t>
            </a:r>
            <a:r>
              <a:rPr lang="zh-CN" altLang="en-US" sz="2800" b="1">
                <a:sym typeface="MT Extra" panose="05050102010205020202" pitchFamily="18" charset="2"/>
              </a:rPr>
              <a:t></a:t>
            </a:r>
            <a:r>
              <a:rPr lang="en-US" altLang="zh-CN" sz="2800" b="1"/>
              <a:t>B，I</a:t>
            </a:r>
            <a:r>
              <a:rPr lang="en-US" altLang="zh-CN" sz="2800" b="1" baseline="-25000"/>
              <a:t>2</a:t>
            </a:r>
            <a:r>
              <a:rPr lang="zh-CN" altLang="en-US" sz="2800" b="1">
                <a:sym typeface="MT Extra" panose="05050102010205020202" pitchFamily="18" charset="2"/>
              </a:rPr>
              <a:t></a:t>
            </a:r>
            <a:r>
              <a:rPr lang="en-US" altLang="zh-CN" sz="2800" b="1">
                <a:sym typeface="MT Extra" panose="05050102010205020202" pitchFamily="18" charset="2"/>
              </a:rPr>
              <a:t>A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35461C20-5B8E-F2C3-590C-AD6167375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835025"/>
          <a:ext cx="15446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57200" progId="Equation.DSMT4">
                  <p:embed/>
                </p:oleObj>
              </mc:Choice>
              <mc:Fallback>
                <p:oleObj name="Equation" r:id="rId2" imgW="698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35025"/>
                        <a:ext cx="15446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0DE65994-A371-2931-DE0C-397B5893D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835025"/>
          <a:ext cx="1797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457200" progId="Equation.DSMT4">
                  <p:embed/>
                </p:oleObj>
              </mc:Choice>
              <mc:Fallback>
                <p:oleObj name="Equation" r:id="rId4" imgW="8125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835025"/>
                        <a:ext cx="1797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614F8E6-180D-F697-1028-3C5144918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7325" y="2349500"/>
          <a:ext cx="685958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914400" progId="Equation.DSMT4">
                  <p:embed/>
                </p:oleObj>
              </mc:Choice>
              <mc:Fallback>
                <p:oleObj name="Equation" r:id="rId6" imgW="32004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349500"/>
                        <a:ext cx="6859588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F033469-9808-2FD1-9970-EB5317BDF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4292600"/>
          <a:ext cx="67564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080" imgH="914400" progId="Equation.DSMT4">
                  <p:embed/>
                </p:oleObj>
              </mc:Choice>
              <mc:Fallback>
                <p:oleObj name="Equation" r:id="rId8" imgW="31240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292600"/>
                        <a:ext cx="67564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6781F406-3E1A-A2AC-0A9A-2BDA6E4A3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886200"/>
          <a:ext cx="1103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406080" progId="Equation.DSMT4">
                  <p:embed/>
                </p:oleObj>
              </mc:Choice>
              <mc:Fallback>
                <p:oleObj name="Equation" r:id="rId10" imgW="53316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886200"/>
                        <a:ext cx="1103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5" name="Group 11">
            <a:extLst>
              <a:ext uri="{FF2B5EF4-FFF2-40B4-BE49-F238E27FC236}">
                <a16:creationId xmlns:a16="http://schemas.microsoft.com/office/drawing/2014/main" id="{93FEB81A-4C16-28C6-FF6C-D9BBE18939B8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87313"/>
            <a:ext cx="1981200" cy="922337"/>
            <a:chOff x="4332" y="55"/>
            <a:chExt cx="1248" cy="581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2AE4F101-139F-686F-5CCA-CC18D0CF1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55"/>
            <a:ext cx="1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88840" imgH="241200" progId="Equation.DSMT4">
                    <p:embed/>
                  </p:oleObj>
                </mc:Choice>
                <mc:Fallback>
                  <p:oleObj name="Equation" r:id="rId12" imgW="88884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55"/>
                          <a:ext cx="12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72F08654-B0F4-D8AA-4099-A45E72B708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300"/>
            <a:ext cx="12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63280" imgH="241200" progId="Equation.DSMT4">
                    <p:embed/>
                  </p:oleObj>
                </mc:Choice>
                <mc:Fallback>
                  <p:oleObj name="Equation" r:id="rId14" imgW="86328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00"/>
                          <a:ext cx="120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3775706A-8BA2-2FAD-9B39-4B4063937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349500"/>
          <a:ext cx="43561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914400" progId="Equation.DSMT4">
                  <p:embed/>
                </p:oleObj>
              </mc:Choice>
              <mc:Fallback>
                <p:oleObj name="Equation" r:id="rId2" imgW="203184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349500"/>
                        <a:ext cx="4356100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A5B46C6-8F7C-610C-06B4-22E70FEB8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92600"/>
          <a:ext cx="45323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457200" progId="Equation.DSMT4">
                  <p:embed/>
                </p:oleObj>
              </mc:Choice>
              <mc:Fallback>
                <p:oleObj name="Equation" r:id="rId4" imgW="2095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600"/>
                        <a:ext cx="45323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6F7E5762-8354-8190-3425-DA31AC2E6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581525"/>
          <a:ext cx="18002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164880" progId="Equation.DSMT4">
                  <p:embed/>
                </p:oleObj>
              </mc:Choice>
              <mc:Fallback>
                <p:oleObj name="Equation" r:id="rId6" imgW="81252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581525"/>
                        <a:ext cx="18002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32D2344-13E1-64BA-5BD5-BCC096ABD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321300"/>
          <a:ext cx="3873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457200" progId="Equation.DSMT4">
                  <p:embed/>
                </p:oleObj>
              </mc:Choice>
              <mc:Fallback>
                <p:oleObj name="Equation" r:id="rId8" imgW="17906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21300"/>
                        <a:ext cx="3873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>
            <a:extLst>
              <a:ext uri="{FF2B5EF4-FFF2-40B4-BE49-F238E27FC236}">
                <a16:creationId xmlns:a16="http://schemas.microsoft.com/office/drawing/2014/main" id="{5F614180-906C-21C6-FA65-2733C814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58863"/>
            <a:ext cx="845820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10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11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>
                <a:solidFill>
                  <a:srgbClr val="996633"/>
                </a:solidFill>
              </a:rPr>
              <a:t>例题1</a:t>
            </a:r>
            <a:r>
              <a:rPr lang="zh-CN" altLang="en-US" sz="2800" b="1"/>
              <a:t> 设                                      ，计算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            </a:t>
            </a:r>
            <a:r>
              <a:rPr lang="en-US" altLang="zh-CN" sz="2800" b="1"/>
              <a:t>A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B，B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A，I</a:t>
            </a:r>
            <a:r>
              <a:rPr lang="en-US" altLang="zh-CN" sz="2800" b="1" baseline="-25000"/>
              <a:t>2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B，A</a:t>
            </a:r>
            <a:r>
              <a:rPr lang="zh-CN" altLang="en-US" sz="2800" b="1">
                <a:sym typeface="MT Extra" panose="05050102010205020202" pitchFamily="18" charset="2"/>
              </a:rPr>
              <a:t></a:t>
            </a:r>
            <a:r>
              <a:rPr lang="en-US" altLang="zh-CN" sz="2800" b="1"/>
              <a:t>B，I</a:t>
            </a:r>
            <a:r>
              <a:rPr lang="en-US" altLang="zh-CN" sz="2800" b="1" baseline="-25000"/>
              <a:t>2</a:t>
            </a:r>
            <a:r>
              <a:rPr lang="zh-CN" altLang="en-US" sz="2800" b="1">
                <a:sym typeface="MT Extra" panose="05050102010205020202" pitchFamily="18" charset="2"/>
              </a:rPr>
              <a:t></a:t>
            </a:r>
            <a:r>
              <a:rPr lang="en-US" altLang="zh-CN" sz="2800" b="1">
                <a:sym typeface="MT Extra" panose="05050102010205020202" pitchFamily="18" charset="2"/>
              </a:rPr>
              <a:t>A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9741F02-7A5F-BCFF-9B43-8CC5F8ED6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835025"/>
          <a:ext cx="15446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400" imgH="457200" progId="Equation.DSMT4">
                  <p:embed/>
                </p:oleObj>
              </mc:Choice>
              <mc:Fallback>
                <p:oleObj name="Equation" r:id="rId12" imgW="698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35025"/>
                        <a:ext cx="15446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57B6A845-7047-F568-57E4-540895E0B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835025"/>
          <a:ext cx="1797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457200" progId="Equation.DSMT4">
                  <p:embed/>
                </p:oleObj>
              </mc:Choice>
              <mc:Fallback>
                <p:oleObj name="Equation" r:id="rId14" imgW="8125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835025"/>
                        <a:ext cx="1797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13">
            <a:extLst>
              <a:ext uri="{FF2B5EF4-FFF2-40B4-BE49-F238E27FC236}">
                <a16:creationId xmlns:a16="http://schemas.microsoft.com/office/drawing/2014/main" id="{91212278-0C6A-3FC5-F6AA-0CC27AE9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06863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分块对角矩阵</a:t>
            </a:r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6BEF36EF-2E35-4739-5E4A-50E2B489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5895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对角矩阵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C897DDA-B271-9A74-2C46-B5DBE328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800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.1</a:t>
            </a:r>
            <a:r>
              <a:rPr lang="en-US" altLang="zh-CN" sz="3600"/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K-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积的定义</a:t>
            </a:r>
          </a:p>
        </p:txBody>
      </p:sp>
      <p:grpSp>
        <p:nvGrpSpPr>
          <p:cNvPr id="43024" name="Group 16">
            <a:extLst>
              <a:ext uri="{FF2B5EF4-FFF2-40B4-BE49-F238E27FC236}">
                <a16:creationId xmlns:a16="http://schemas.microsoft.com/office/drawing/2014/main" id="{3B942464-8430-EF4F-5282-94DE72BEB3BE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87313"/>
            <a:ext cx="1981200" cy="922337"/>
            <a:chOff x="4332" y="55"/>
            <a:chExt cx="1248" cy="581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283B9964-3266-05F2-0AB5-54428F590B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55"/>
            <a:ext cx="1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88840" imgH="241200" progId="Equation.DSMT4">
                    <p:embed/>
                  </p:oleObj>
                </mc:Choice>
                <mc:Fallback>
                  <p:oleObj name="Equation" r:id="rId16" imgW="88884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55"/>
                          <a:ext cx="12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>
              <a:extLst>
                <a:ext uri="{FF2B5EF4-FFF2-40B4-BE49-F238E27FC236}">
                  <a16:creationId xmlns:a16="http://schemas.microsoft.com/office/drawing/2014/main" id="{E1A8A4A7-A206-C9A9-0E93-039C9466D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300"/>
            <a:ext cx="12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63280" imgH="241200" progId="Equation.DSMT4">
                    <p:embed/>
                  </p:oleObj>
                </mc:Choice>
                <mc:Fallback>
                  <p:oleObj name="Equation" r:id="rId18" imgW="86328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00"/>
                          <a:ext cx="120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21538455-CDF3-3E1E-E46A-6E4B806EA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458200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olidFill>
                  <a:srgbClr val="996633"/>
                </a:solidFill>
              </a:rPr>
              <a:t>例题</a:t>
            </a:r>
            <a:r>
              <a:rPr lang="en-US" altLang="zh-CN" sz="2800" b="1">
                <a:solidFill>
                  <a:srgbClr val="996633"/>
                </a:solidFill>
              </a:rPr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设分块矩阵</a:t>
            </a:r>
            <a:r>
              <a:rPr lang="en-US" altLang="zh-CN" sz="2800" b="1"/>
              <a:t>A = (A</a:t>
            </a:r>
            <a:r>
              <a:rPr lang="en-US" altLang="zh-CN" sz="2800" b="1" i="1" baseline="-25000"/>
              <a:t>st</a:t>
            </a:r>
            <a:r>
              <a:rPr lang="en-US" altLang="zh-CN" sz="2800" b="1"/>
              <a:t>)</a:t>
            </a:r>
            <a:r>
              <a:rPr lang="zh-CN" altLang="en-US" sz="2800" b="1"/>
              <a:t>，则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/>
              <a:t>                     </a:t>
            </a:r>
            <a:r>
              <a:rPr lang="en-US" altLang="zh-CN" sz="2800" b="1"/>
              <a:t>A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 = (A</a:t>
            </a:r>
            <a:r>
              <a:rPr lang="en-US" altLang="zh-CN" sz="2800" b="1" i="1" baseline="-25000"/>
              <a:t>st</a:t>
            </a:r>
            <a:r>
              <a:rPr lang="en-US" altLang="zh-CN" sz="2800" b="1"/>
              <a:t> 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 B)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ym typeface="MT Extra" panose="05050102010205020202" pitchFamily="18" charset="2"/>
              </a:rPr>
              <a:t>特别地，若</a:t>
            </a:r>
            <a:r>
              <a:rPr lang="en-US" altLang="zh-CN" sz="2800" b="1">
                <a:sym typeface="MT Extra" panose="05050102010205020202" pitchFamily="18" charset="2"/>
              </a:rPr>
              <a:t>A = (A</a:t>
            </a:r>
            <a:r>
              <a:rPr lang="en-US" altLang="zh-CN" sz="2800" b="1" baseline="-25000">
                <a:sym typeface="MT Extra" panose="05050102010205020202" pitchFamily="18" charset="2"/>
              </a:rPr>
              <a:t>1</a:t>
            </a:r>
            <a:r>
              <a:rPr lang="en-US" altLang="zh-CN" sz="2800" b="1">
                <a:sym typeface="MT Extra" panose="05050102010205020202" pitchFamily="18" charset="2"/>
              </a:rPr>
              <a:t>, A</a:t>
            </a:r>
            <a:r>
              <a:rPr lang="en-US" altLang="zh-CN" sz="2800" b="1" baseline="-25000">
                <a:sym typeface="MT Extra" panose="05050102010205020202" pitchFamily="18" charset="2"/>
              </a:rPr>
              <a:t>2</a:t>
            </a:r>
            <a:r>
              <a:rPr lang="en-US" altLang="zh-CN" sz="2800" b="1">
                <a:sym typeface="MT Extra" panose="05050102010205020202" pitchFamily="18" charset="2"/>
              </a:rPr>
              <a:t>, …, A</a:t>
            </a:r>
            <a:r>
              <a:rPr lang="en-US" altLang="zh-CN" sz="2800" b="1" i="1" baseline="-25000">
                <a:sym typeface="MT Extra" panose="05050102010205020202" pitchFamily="18" charset="2"/>
              </a:rPr>
              <a:t>n</a:t>
            </a:r>
            <a:r>
              <a:rPr lang="en-US" altLang="zh-CN" sz="2800" b="1">
                <a:sym typeface="MT Extra" panose="05050102010205020202" pitchFamily="18" charset="2"/>
              </a:rPr>
              <a:t>)</a:t>
            </a:r>
            <a:r>
              <a:rPr lang="zh-CN" altLang="en-US" sz="2800" b="1">
                <a:sym typeface="MT Extra" panose="05050102010205020202" pitchFamily="18" charset="2"/>
              </a:rPr>
              <a:t>，则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ym typeface="MT Extra" panose="05050102010205020202" pitchFamily="18" charset="2"/>
              </a:rPr>
              <a:t>             </a:t>
            </a:r>
            <a:r>
              <a:rPr lang="en-US" altLang="zh-CN" sz="2800" b="1"/>
              <a:t>A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 = (A</a:t>
            </a:r>
            <a:r>
              <a:rPr lang="en-US" altLang="zh-CN" sz="2800" b="1" baseline="-25000"/>
              <a:t>1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B, A</a:t>
            </a:r>
            <a:r>
              <a:rPr lang="en-US" altLang="zh-CN" sz="2800" b="1" baseline="-25000"/>
              <a:t>2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B,…, A</a:t>
            </a:r>
            <a:r>
              <a:rPr lang="en-US" altLang="zh-CN" sz="2800" b="1" i="1" baseline="-25000"/>
              <a:t>n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B)</a:t>
            </a:r>
            <a:endParaRPr lang="zh-CN" altLang="en-US" sz="2800" b="1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4E647F0-91BE-1DDE-4A0B-CCD68588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84582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996633"/>
                </a:solidFill>
              </a:rPr>
              <a:t>例题</a:t>
            </a:r>
            <a:r>
              <a:rPr lang="en-US" altLang="zh-CN" sz="2800" b="1">
                <a:solidFill>
                  <a:srgbClr val="996633"/>
                </a:solidFill>
              </a:rPr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快速</a:t>
            </a:r>
            <a:r>
              <a:rPr lang="en-US" altLang="zh-CN" sz="2800" b="1"/>
              <a:t>Walsh(Hadamard)</a:t>
            </a:r>
            <a:r>
              <a:rPr lang="zh-CN" altLang="en-US" sz="2800" b="1"/>
              <a:t>变换 </a:t>
            </a:r>
            <a:r>
              <a:rPr lang="en-US" altLang="zh-CN" sz="2800" b="1"/>
              <a:t>y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 = H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N</a:t>
            </a:r>
            <a:r>
              <a:rPr lang="zh-CN" altLang="en-US" sz="2800" b="1"/>
              <a:t>，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/>
              <a:t>其中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b="1">
              <a:sym typeface="MT Extra" panose="05050102010205020202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ym typeface="MT Extra" panose="05050102010205020202" pitchFamily="18" charset="2"/>
              </a:rPr>
              <a:t>于是有</a:t>
            </a:r>
            <a:endParaRPr lang="zh-CN" altLang="en-US" sz="2800" b="1"/>
          </a:p>
        </p:txBody>
      </p:sp>
      <p:graphicFrame>
        <p:nvGraphicFramePr>
          <p:cNvPr id="41984" name="Object 0">
            <a:extLst>
              <a:ext uri="{FF2B5EF4-FFF2-40B4-BE49-F238E27FC236}">
                <a16:creationId xmlns:a16="http://schemas.microsoft.com/office/drawing/2014/main" id="{2AF9F3FD-28DC-2894-6953-4DBA75C65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284538"/>
          <a:ext cx="7213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284538"/>
                        <a:ext cx="72136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FE5597BC-7AAF-F808-2ECF-AD6F3BD44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4381500"/>
          <a:ext cx="6651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320" imgH="457200" progId="Equation.DSMT4">
                  <p:embed/>
                </p:oleObj>
              </mc:Choice>
              <mc:Fallback>
                <p:oleObj name="Equation" r:id="rId6" imgW="28573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381500"/>
                        <a:ext cx="6651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BE1F43DB-B1C5-C989-B9BA-A842DA66C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5416550"/>
          <a:ext cx="84851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44640" imgH="482400" progId="Equation.DSMT4">
                  <p:embed/>
                </p:oleObj>
              </mc:Choice>
              <mc:Fallback>
                <p:oleObj name="Equation" r:id="rId8" imgW="3644640" imgH="482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416550"/>
                        <a:ext cx="848518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FB6994B2-0E99-FDE6-974E-BB187C34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800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.1</a:t>
            </a:r>
            <a:r>
              <a:rPr lang="en-US" altLang="zh-CN" sz="3600"/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K-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 autoUpdateAnimBg="0"/>
      <p:bldP spid="2" grpId="0" uiExpand="1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55B4BB84-8036-1BD5-4C15-8ADCEC3582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458200" cy="1871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olidFill>
                  <a:srgbClr val="996633"/>
                </a:solidFill>
              </a:rPr>
              <a:t>例题</a:t>
            </a:r>
            <a:r>
              <a:rPr lang="en-US" altLang="zh-CN" sz="2800" b="1">
                <a:solidFill>
                  <a:srgbClr val="996633"/>
                </a:solidFill>
              </a:rPr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设分块矩阵</a:t>
            </a:r>
            <a:r>
              <a:rPr lang="en-US" altLang="zh-CN" sz="2800" b="1"/>
              <a:t>A = (A</a:t>
            </a:r>
            <a:r>
              <a:rPr lang="en-US" altLang="zh-CN" sz="2800" b="1" i="1" baseline="-25000"/>
              <a:t>st</a:t>
            </a:r>
            <a:r>
              <a:rPr lang="en-US" altLang="zh-CN" sz="2800" b="1"/>
              <a:t>)</a:t>
            </a:r>
            <a:r>
              <a:rPr lang="zh-CN" altLang="en-US" sz="2800" b="1"/>
              <a:t>，则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/>
              <a:t>                     </a:t>
            </a:r>
            <a:r>
              <a:rPr lang="en-US" altLang="zh-CN" sz="2800" b="1"/>
              <a:t>A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 = (A</a:t>
            </a:r>
            <a:r>
              <a:rPr lang="en-US" altLang="zh-CN" sz="2800" b="1" i="1" baseline="-25000"/>
              <a:t>st</a:t>
            </a:r>
            <a:r>
              <a:rPr lang="en-US" altLang="zh-CN" sz="2800" b="1"/>
              <a:t> 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 B)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ym typeface="MT Extra" panose="05050102010205020202" pitchFamily="18" charset="2"/>
              </a:rPr>
              <a:t>特别地，若</a:t>
            </a:r>
            <a:r>
              <a:rPr lang="en-US" altLang="zh-CN" sz="2800" b="1">
                <a:sym typeface="MT Extra" panose="05050102010205020202" pitchFamily="18" charset="2"/>
              </a:rPr>
              <a:t>A = (A</a:t>
            </a:r>
            <a:r>
              <a:rPr lang="en-US" altLang="zh-CN" sz="2800" b="1" baseline="-25000">
                <a:sym typeface="MT Extra" panose="05050102010205020202" pitchFamily="18" charset="2"/>
              </a:rPr>
              <a:t>1</a:t>
            </a:r>
            <a:r>
              <a:rPr lang="en-US" altLang="zh-CN" sz="2800" b="1">
                <a:sym typeface="MT Extra" panose="05050102010205020202" pitchFamily="18" charset="2"/>
              </a:rPr>
              <a:t>, A</a:t>
            </a:r>
            <a:r>
              <a:rPr lang="en-US" altLang="zh-CN" sz="2800" b="1" baseline="-25000">
                <a:sym typeface="MT Extra" panose="05050102010205020202" pitchFamily="18" charset="2"/>
              </a:rPr>
              <a:t>2</a:t>
            </a:r>
            <a:r>
              <a:rPr lang="en-US" altLang="zh-CN" sz="2800" b="1">
                <a:sym typeface="MT Extra" panose="05050102010205020202" pitchFamily="18" charset="2"/>
              </a:rPr>
              <a:t>, …, A</a:t>
            </a:r>
            <a:r>
              <a:rPr lang="en-US" altLang="zh-CN" sz="2800" b="1" i="1" baseline="-25000">
                <a:sym typeface="MT Extra" panose="05050102010205020202" pitchFamily="18" charset="2"/>
              </a:rPr>
              <a:t>n</a:t>
            </a:r>
            <a:r>
              <a:rPr lang="en-US" altLang="zh-CN" sz="2800" b="1">
                <a:sym typeface="MT Extra" panose="05050102010205020202" pitchFamily="18" charset="2"/>
              </a:rPr>
              <a:t>)</a:t>
            </a:r>
            <a:r>
              <a:rPr lang="zh-CN" altLang="en-US" sz="2800" b="1">
                <a:sym typeface="MT Extra" panose="05050102010205020202" pitchFamily="18" charset="2"/>
              </a:rPr>
              <a:t>，则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>
                <a:sym typeface="MT Extra" panose="05050102010205020202" pitchFamily="18" charset="2"/>
              </a:rPr>
              <a:t>             </a:t>
            </a:r>
            <a:r>
              <a:rPr lang="en-US" altLang="zh-CN" sz="2800" b="1"/>
              <a:t>A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 = (A</a:t>
            </a:r>
            <a:r>
              <a:rPr lang="en-US" altLang="zh-CN" sz="2800" b="1" baseline="-25000"/>
              <a:t>1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B, A</a:t>
            </a:r>
            <a:r>
              <a:rPr lang="en-US" altLang="zh-CN" sz="2800" b="1" baseline="-25000"/>
              <a:t>2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B,…, A</a:t>
            </a:r>
            <a:r>
              <a:rPr lang="en-US" altLang="zh-CN" sz="2800" b="1" i="1" baseline="-25000"/>
              <a:t>n</a:t>
            </a:r>
            <a:r>
              <a:rPr lang="zh-CN" altLang="en-US" sz="280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/>
              <a:t>B)</a:t>
            </a:r>
            <a:endParaRPr lang="zh-CN" altLang="en-US" sz="2800" b="1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F5C6BAF-1659-9C79-9A56-989FF056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84582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996633"/>
                </a:solidFill>
              </a:rPr>
              <a:t>例题</a:t>
            </a:r>
            <a:r>
              <a:rPr lang="en-US" altLang="zh-CN" sz="2800" b="1">
                <a:solidFill>
                  <a:srgbClr val="996633"/>
                </a:solidFill>
              </a:rPr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快速</a:t>
            </a:r>
            <a:r>
              <a:rPr lang="en-US" altLang="zh-CN" sz="2800" b="1"/>
              <a:t>Walsh(Hadamard)</a:t>
            </a:r>
            <a:r>
              <a:rPr lang="zh-CN" altLang="en-US" sz="2800" b="1"/>
              <a:t>变换 </a:t>
            </a:r>
            <a:r>
              <a:rPr lang="en-US" altLang="zh-CN" sz="2800" b="1"/>
              <a:t>y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 = H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N</a:t>
            </a:r>
            <a:r>
              <a:rPr lang="zh-CN" altLang="en-US" sz="2800" b="1"/>
              <a:t>，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/>
              <a:t>其中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b="1">
              <a:sym typeface="MT Extra" panose="05050102010205020202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ym typeface="MT Extra" panose="05050102010205020202" pitchFamily="18" charset="2"/>
              </a:rPr>
              <a:t>于是有</a:t>
            </a:r>
            <a:endParaRPr lang="zh-CN" altLang="en-US" sz="2800" b="1"/>
          </a:p>
        </p:txBody>
      </p:sp>
      <p:graphicFrame>
        <p:nvGraphicFramePr>
          <p:cNvPr id="41984" name="Object 0">
            <a:extLst>
              <a:ext uri="{FF2B5EF4-FFF2-40B4-BE49-F238E27FC236}">
                <a16:creationId xmlns:a16="http://schemas.microsoft.com/office/drawing/2014/main" id="{0903B87E-945A-6140-5345-26CCC2B30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4381500"/>
          <a:ext cx="6651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4381500"/>
                        <a:ext cx="6651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00895C4A-34A3-6389-CBA0-0F57B3FF2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5416550"/>
          <a:ext cx="84851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44640" imgH="482400" progId="Equation.DSMT4">
                  <p:embed/>
                </p:oleObj>
              </mc:Choice>
              <mc:Fallback>
                <p:oleObj name="Equation" r:id="rId6" imgW="3644640" imgH="482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416550"/>
                        <a:ext cx="848518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>
            <a:extLst>
              <a:ext uri="{FF2B5EF4-FFF2-40B4-BE49-F238E27FC236}">
                <a16:creationId xmlns:a16="http://schemas.microsoft.com/office/drawing/2014/main" id="{A533F76B-D142-C054-7BC1-96741675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800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.1</a:t>
            </a:r>
            <a:r>
              <a:rPr lang="en-US" altLang="zh-CN" sz="3600"/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K-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H-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积的定义</a:t>
            </a: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711E3BA5-A02C-9F8F-2C1A-58CEFF53F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284538"/>
          <a:ext cx="7213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98520" imgH="482400" progId="Equation.DSMT4">
                  <p:embed/>
                </p:oleObj>
              </mc:Choice>
              <mc:Fallback>
                <p:oleObj name="Equation" r:id="rId8" imgW="3098520" imgH="482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284538"/>
                        <a:ext cx="72136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9E1B4D93-B91D-9C8E-0831-6E1FF2BB3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63000" cy="6364287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C6600"/>
                </a:solidFill>
              </a:rPr>
              <a:t>K-</a:t>
            </a:r>
            <a:r>
              <a:rPr lang="zh-CN" altLang="en-US" b="1" dirty="0">
                <a:solidFill>
                  <a:srgbClr val="CC6600"/>
                </a:solidFill>
              </a:rPr>
              <a:t>积，</a:t>
            </a:r>
            <a:r>
              <a:rPr lang="en-US" altLang="zh-CN" b="1" dirty="0">
                <a:solidFill>
                  <a:srgbClr val="CC6600"/>
                </a:solidFill>
              </a:rPr>
              <a:t>H-</a:t>
            </a:r>
            <a:r>
              <a:rPr lang="zh-CN" altLang="en-US" b="1" dirty="0">
                <a:solidFill>
                  <a:srgbClr val="CC6600"/>
                </a:solidFill>
              </a:rPr>
              <a:t>积的基本结果：</a:t>
            </a:r>
          </a:p>
          <a:p>
            <a:pPr lvl="1" eaLnBrk="1" hangingPunct="1"/>
            <a:r>
              <a:rPr lang="en-US" altLang="zh-CN" b="1" dirty="0"/>
              <a:t> 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中有一个为零矩阵，则 </a:t>
            </a:r>
            <a:r>
              <a:rPr lang="en-US" altLang="zh-CN" b="1" dirty="0"/>
              <a:t>A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B=0，A</a:t>
            </a:r>
            <a:r>
              <a:rPr lang="zh-CN" altLang="en-US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B=0</a:t>
            </a:r>
          </a:p>
          <a:p>
            <a:pPr lvl="1" eaLnBrk="1" hangingPunct="1"/>
            <a:r>
              <a:rPr lang="en-US" altLang="zh-CN" b="1" dirty="0"/>
              <a:t> I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I=I</a:t>
            </a:r>
            <a:r>
              <a:rPr lang="en-US" altLang="zh-CN" b="1" dirty="0">
                <a:sym typeface="Symbol" panose="05050102010706020507" pitchFamily="18" charset="2"/>
              </a:rPr>
              <a:t>，I</a:t>
            </a:r>
            <a:r>
              <a:rPr lang="en-US" altLang="zh-CN" b="1" dirty="0">
                <a:sym typeface="MT Extra" panose="05050102010205020202" pitchFamily="18" charset="2"/>
              </a:rPr>
              <a:t>I=I</a:t>
            </a:r>
          </a:p>
          <a:p>
            <a:pPr lvl="1" eaLnBrk="1" hangingPunct="1"/>
            <a:r>
              <a:rPr lang="zh-CN" altLang="en-US" b="1" dirty="0">
                <a:sym typeface="MT Extra" panose="05050102010205020202" pitchFamily="18" charset="2"/>
              </a:rPr>
              <a:t> 若</a:t>
            </a:r>
            <a:r>
              <a:rPr lang="en-US" altLang="zh-CN" b="1" dirty="0"/>
              <a:t>A</a:t>
            </a:r>
            <a:r>
              <a:rPr lang="zh-CN" altLang="en-US" b="1" dirty="0">
                <a:sym typeface="MT Extra" panose="05050102010205020202" pitchFamily="18" charset="2"/>
              </a:rPr>
              <a:t>为对角矩阵，则</a:t>
            </a:r>
            <a:r>
              <a:rPr lang="en-US" altLang="zh-CN" b="1" dirty="0"/>
              <a:t>A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B</a:t>
            </a:r>
            <a:r>
              <a:rPr lang="zh-CN" altLang="en-US" b="1" dirty="0"/>
              <a:t>为分块对角矩阵，</a:t>
            </a:r>
            <a:r>
              <a:rPr lang="en-US" altLang="zh-CN" b="1" dirty="0"/>
              <a:t>A</a:t>
            </a:r>
            <a:r>
              <a:rPr lang="zh-CN" altLang="en-US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</a:t>
            </a:r>
            <a:r>
              <a:rPr lang="zh-CN" altLang="en-US" b="1" dirty="0"/>
              <a:t>为对角矩阵。</a:t>
            </a:r>
          </a:p>
          <a:p>
            <a:pPr eaLnBrk="1" hangingPunct="1"/>
            <a:r>
              <a:rPr lang="en-US" altLang="zh-CN" b="1" dirty="0">
                <a:solidFill>
                  <a:srgbClr val="CC6600"/>
                </a:solidFill>
              </a:rPr>
              <a:t>K-</a:t>
            </a:r>
            <a:r>
              <a:rPr lang="zh-CN" altLang="en-US" b="1" dirty="0">
                <a:solidFill>
                  <a:srgbClr val="CC6600"/>
                </a:solidFill>
              </a:rPr>
              <a:t>积的基本性质</a:t>
            </a:r>
          </a:p>
          <a:p>
            <a:pPr lvl="1" eaLnBrk="1" hangingPunct="1"/>
            <a:r>
              <a:rPr lang="zh-CN" altLang="en-US" b="1" dirty="0">
                <a:solidFill>
                  <a:srgbClr val="CC6600"/>
                </a:solidFill>
              </a:rPr>
              <a:t> 定理6</a:t>
            </a:r>
            <a:r>
              <a:rPr lang="zh-CN" altLang="en-US" b="1" dirty="0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138）</a:t>
            </a:r>
            <a:r>
              <a:rPr lang="zh-CN" altLang="en-US" b="1" dirty="0"/>
              <a:t>设以下矩阵使计算有意义，则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A)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/>
              <a:t>B = 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(</a:t>
            </a:r>
            <a:r>
              <a:rPr lang="en-US" altLang="zh-CN" sz="2800" b="1" i="1" dirty="0">
                <a:sym typeface="Symbol" panose="05050102010706020507" pitchFamily="18" charset="2"/>
              </a:rPr>
              <a:t>k</a:t>
            </a:r>
            <a:r>
              <a:rPr lang="en-US" altLang="zh-CN" sz="2800" b="1" dirty="0"/>
              <a:t>B)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800" b="1" dirty="0"/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(</a:t>
            </a:r>
            <a:r>
              <a:rPr lang="en-US" altLang="zh-CN" sz="2800" b="1" dirty="0"/>
              <a:t>B + C) </a:t>
            </a:r>
            <a:r>
              <a:rPr lang="en-US" altLang="zh-CN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/>
              <a:t>B + 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C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/>
              <a:t>B)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C = 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(</a:t>
            </a:r>
            <a:r>
              <a:rPr lang="en-US" altLang="zh-CN" sz="2800" b="1" dirty="0"/>
              <a:t>B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C)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lvl="2" eaLnBrk="1" hangingPunct="1">
              <a:spcBef>
                <a:spcPct val="15000"/>
              </a:spcBef>
            </a:pP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/>
              <a:t>B)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H</a:t>
            </a:r>
            <a:r>
              <a:rPr lang="en-US" altLang="zh-CN" sz="2800" b="1" dirty="0">
                <a:sym typeface="Symbol" panose="05050102010706020507" pitchFamily="18" charset="2"/>
              </a:rPr>
              <a:t> = A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H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B</a:t>
            </a:r>
            <a:r>
              <a:rPr lang="en-US" altLang="zh-CN" sz="2800" b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</a:p>
          <a:p>
            <a:pPr lvl="2" eaLnBrk="1" hangingPunct="1">
              <a:spcBef>
                <a:spcPct val="15000"/>
              </a:spcBef>
            </a:pPr>
            <a:r>
              <a:rPr lang="en-US" altLang="zh-CN" sz="2800" b="1" dirty="0"/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/>
              <a:t>B </a:t>
            </a:r>
            <a:r>
              <a:rPr lang="en-US" altLang="zh-CN" sz="2800" b="1" dirty="0">
                <a:sym typeface="Symbol" panose="05050102010706020507" pitchFamily="18" charset="2"/>
              </a:rPr>
              <a:t> </a:t>
            </a:r>
            <a:r>
              <a:rPr lang="en-US" altLang="zh-CN" sz="2800" b="1" dirty="0"/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5BB53351-B9FB-55E0-BC92-8E8C5C9C2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443913" cy="5059363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C6600"/>
                </a:solidFill>
              </a:rPr>
              <a:t>H-</a:t>
            </a:r>
            <a:r>
              <a:rPr lang="zh-CN" altLang="en-US" b="1" dirty="0">
                <a:solidFill>
                  <a:srgbClr val="CC6600"/>
                </a:solidFill>
              </a:rPr>
              <a:t>积的基本性质：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设</a:t>
            </a:r>
            <a:r>
              <a:rPr lang="en-US" altLang="zh-CN" b="1" dirty="0"/>
              <a:t>A，B</a:t>
            </a:r>
            <a:r>
              <a:rPr lang="zh-CN" altLang="en-US" b="1" dirty="0"/>
              <a:t>为同阶矩阵，则</a:t>
            </a:r>
          </a:p>
          <a:p>
            <a:pPr lvl="1" eaLnBrk="1" hangingPunct="1"/>
            <a:r>
              <a:rPr lang="en-US" altLang="zh-CN" b="1" dirty="0"/>
              <a:t> A</a:t>
            </a:r>
            <a:r>
              <a:rPr lang="zh-CN" altLang="en-US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 = B</a:t>
            </a:r>
            <a:r>
              <a:rPr lang="zh-CN" altLang="en-US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A</a:t>
            </a:r>
          </a:p>
          <a:p>
            <a:pPr lvl="1" eaLnBrk="1" hangingPunct="1"/>
            <a:r>
              <a:rPr lang="en-US" altLang="zh-CN" b="1" dirty="0"/>
              <a:t> (</a:t>
            </a:r>
            <a:r>
              <a:rPr lang="en-US" altLang="zh-CN" b="1" i="1" dirty="0"/>
              <a:t>k</a:t>
            </a:r>
            <a:r>
              <a:rPr lang="en-US" altLang="zh-CN" b="1" dirty="0"/>
              <a:t>A)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 = A</a:t>
            </a:r>
            <a:r>
              <a:rPr lang="en-US" altLang="zh-CN" b="1" dirty="0">
                <a:sym typeface="MT Extra" panose="05050102010205020202" pitchFamily="18" charset="2"/>
              </a:rPr>
              <a:t>(</a:t>
            </a:r>
            <a:r>
              <a:rPr lang="en-US" altLang="zh-CN" b="1" i="1" dirty="0">
                <a:sym typeface="MT Extra" panose="05050102010205020202" pitchFamily="18" charset="2"/>
              </a:rPr>
              <a:t>k</a:t>
            </a:r>
            <a:r>
              <a:rPr lang="en-US" altLang="zh-CN" b="1" dirty="0"/>
              <a:t>B)</a:t>
            </a:r>
            <a:endParaRPr lang="en-US" altLang="zh-CN" b="1" dirty="0">
              <a:sym typeface="MT Extra" panose="05050102010205020202" pitchFamily="18" charset="2"/>
            </a:endParaRPr>
          </a:p>
          <a:p>
            <a:pPr lvl="1" eaLnBrk="1" hangingPunct="1"/>
            <a:r>
              <a:rPr lang="en-US" altLang="zh-CN" b="1" dirty="0"/>
              <a:t> A</a:t>
            </a:r>
            <a:r>
              <a:rPr lang="en-US" altLang="zh-CN" b="1" dirty="0">
                <a:sym typeface="MT Extra" panose="05050102010205020202" pitchFamily="18" charset="2"/>
              </a:rPr>
              <a:t>(B + C) = AB + </a:t>
            </a:r>
            <a:r>
              <a:rPr lang="en-US" altLang="zh-CN" b="1" dirty="0"/>
              <a:t>A</a:t>
            </a:r>
            <a:r>
              <a:rPr lang="en-US" altLang="zh-CN" b="1" dirty="0">
                <a:sym typeface="MT Extra" panose="05050102010205020202" pitchFamily="18" charset="2"/>
              </a:rPr>
              <a:t>C</a:t>
            </a:r>
          </a:p>
          <a:p>
            <a:pPr lvl="1" eaLnBrk="1" hangingPunct="1"/>
            <a:r>
              <a:rPr lang="en-US" altLang="zh-CN" b="1" dirty="0">
                <a:sym typeface="MT Extra" panose="05050102010205020202" pitchFamily="18" charset="2"/>
              </a:rPr>
              <a:t> (AB)C = </a:t>
            </a:r>
            <a:r>
              <a:rPr lang="en-US" altLang="zh-CN" b="1" dirty="0"/>
              <a:t>A</a:t>
            </a:r>
            <a:r>
              <a:rPr lang="en-US" altLang="zh-CN" b="1" dirty="0">
                <a:sym typeface="MT Extra" panose="05050102010205020202" pitchFamily="18" charset="2"/>
              </a:rPr>
              <a:t>(</a:t>
            </a:r>
            <a:r>
              <a:rPr lang="en-US" altLang="zh-CN" b="1" dirty="0"/>
              <a:t>B</a:t>
            </a:r>
            <a:r>
              <a:rPr lang="en-US" altLang="zh-CN" b="1" dirty="0">
                <a:sym typeface="MT Extra" panose="05050102010205020202" pitchFamily="18" charset="2"/>
              </a:rPr>
              <a:t>C)</a:t>
            </a:r>
          </a:p>
          <a:p>
            <a:pPr lvl="1" eaLnBrk="1" hangingPunct="1"/>
            <a:r>
              <a:rPr lang="en-US" altLang="zh-CN" b="1" dirty="0">
                <a:sym typeface="MT Extra" panose="05050102010205020202" pitchFamily="18" charset="2"/>
              </a:rPr>
              <a:t> (</a:t>
            </a:r>
            <a:r>
              <a:rPr lang="en-US" altLang="zh-CN" b="1" dirty="0"/>
              <a:t>A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B)</a:t>
            </a:r>
            <a:r>
              <a:rPr lang="en-US" altLang="zh-CN" b="1" baseline="30000" dirty="0">
                <a:sym typeface="MT Extra" panose="05050102010205020202" pitchFamily="18" charset="2"/>
              </a:rPr>
              <a:t>H</a:t>
            </a:r>
            <a:r>
              <a:rPr lang="en-US" altLang="zh-CN" b="1" dirty="0">
                <a:sym typeface="MT Extra" panose="05050102010205020202" pitchFamily="18" charset="2"/>
              </a:rPr>
              <a:t> = A</a:t>
            </a:r>
            <a:r>
              <a:rPr lang="en-US" altLang="zh-CN" b="1" baseline="30000" dirty="0">
                <a:sym typeface="MT Extra" panose="05050102010205020202" pitchFamily="18" charset="2"/>
              </a:rPr>
              <a:t>H </a:t>
            </a:r>
            <a:r>
              <a:rPr lang="en-US" altLang="zh-CN" b="1" dirty="0">
                <a:sym typeface="MT Extra" panose="05050102010205020202" pitchFamily="18" charset="2"/>
              </a:rPr>
              <a:t>B</a:t>
            </a:r>
            <a:r>
              <a:rPr lang="en-US" altLang="zh-CN" b="1" baseline="30000" dirty="0">
                <a:sym typeface="MT Extra" panose="05050102010205020202" pitchFamily="18" charset="2"/>
              </a:rPr>
              <a:t>H</a:t>
            </a:r>
          </a:p>
          <a:p>
            <a:pPr eaLnBrk="1" hangingPunct="1"/>
            <a:r>
              <a:rPr lang="en-US" altLang="zh-CN" b="1" dirty="0">
                <a:solidFill>
                  <a:srgbClr val="CC6600"/>
                </a:solidFill>
              </a:rPr>
              <a:t>Kronecker</a:t>
            </a:r>
            <a:r>
              <a:rPr lang="zh-CN" altLang="en-US" b="1" dirty="0">
                <a:solidFill>
                  <a:srgbClr val="CC6600"/>
                </a:solidFill>
              </a:rPr>
              <a:t>和</a:t>
            </a:r>
            <a:r>
              <a:rPr lang="en-US" altLang="zh-CN" b="1" dirty="0">
                <a:solidFill>
                  <a:srgbClr val="CC6600"/>
                </a:solidFill>
              </a:rPr>
              <a:t>Hadamard</a:t>
            </a:r>
            <a:r>
              <a:rPr lang="zh-CN" altLang="en-US" b="1" dirty="0">
                <a:solidFill>
                  <a:srgbClr val="CC6600"/>
                </a:solidFill>
              </a:rPr>
              <a:t>的关系：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b="1" dirty="0"/>
              <a:t> 定理6</a:t>
            </a:r>
            <a:r>
              <a:rPr lang="zh-CN" altLang="en-US" b="1" dirty="0">
                <a:cs typeface="Times New Roman" panose="02020603050405020304" pitchFamily="18" charset="0"/>
              </a:rPr>
              <a:t>.3</a:t>
            </a:r>
            <a:r>
              <a:rPr lang="zh-CN" altLang="en-US" b="1" dirty="0">
                <a:solidFill>
                  <a:srgbClr val="996633"/>
                </a:solidFill>
              </a:rPr>
              <a:t>（</a:t>
            </a:r>
            <a:r>
              <a:rPr lang="en-US" altLang="zh-CN" b="1" dirty="0">
                <a:solidFill>
                  <a:srgbClr val="996633"/>
                </a:solidFill>
              </a:rPr>
              <a:t>P</a:t>
            </a:r>
            <a:r>
              <a:rPr lang="en-US" altLang="zh-CN" b="1" dirty="0">
                <a:solidFill>
                  <a:srgbClr val="996633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996633"/>
                </a:solidFill>
              </a:rPr>
              <a:t> 139） </a:t>
            </a:r>
            <a:r>
              <a:rPr lang="en-US" altLang="zh-CN" b="1" dirty="0"/>
              <a:t>A</a:t>
            </a:r>
            <a:r>
              <a:rPr lang="zh-CN" altLang="en-US" b="1" dirty="0">
                <a:sym typeface="MT Extra" panose="05050102010205020202" pitchFamily="18" charset="2"/>
              </a:rPr>
              <a:t></a:t>
            </a:r>
            <a:r>
              <a:rPr lang="en-US" altLang="zh-CN" b="1" dirty="0"/>
              <a:t>B </a:t>
            </a:r>
            <a:r>
              <a:rPr lang="zh-CN" altLang="en-US" b="1" dirty="0"/>
              <a:t>可由</a:t>
            </a:r>
            <a:r>
              <a:rPr lang="en-US" altLang="zh-CN" b="1" dirty="0"/>
              <a:t>A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b="1" dirty="0"/>
              <a:t>B</a:t>
            </a:r>
            <a:r>
              <a:rPr lang="zh-CN" altLang="en-US" b="1" dirty="0"/>
              <a:t>的元素构成。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bldLvl="2" autoUpdateAnimBg="0"/>
    </p:bldLst>
  </p:timing>
</p:sld>
</file>

<file path=ppt/theme/theme1.xml><?xml version="1.0" encoding="utf-8"?>
<a:theme xmlns:a="http://schemas.openxmlformats.org/drawingml/2006/main" name="Expedition">
  <a:themeElements>
    <a:clrScheme name="">
      <a:dk1>
        <a:srgbClr val="000000"/>
      </a:dk1>
      <a:lt1>
        <a:srgbClr val="FFFFFF"/>
      </a:lt1>
      <a:dk2>
        <a:srgbClr val="8F2803"/>
      </a:dk2>
      <a:lt2>
        <a:srgbClr val="990099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2125</TotalTime>
  <Words>2235</Words>
  <Application>Microsoft Office PowerPoint</Application>
  <PresentationFormat>全屏显示(4:3)</PresentationFormat>
  <Paragraphs>200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Wingdings</vt:lpstr>
      <vt:lpstr>Expedition</vt:lpstr>
      <vt:lpstr>Equation</vt:lpstr>
      <vt:lpstr>第 6 章  矩阵的Kronecker积和 Hadamard积</vt:lpstr>
      <vt:lpstr>概述：</vt:lpstr>
      <vt:lpstr>      6.1 Kronecker积和Hadamard积的定义</vt:lpstr>
      <vt:lpstr>      6.1 K-积和H-积的定义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Kronecker积和Hadamard积的性质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3  矩阵的向量化算子和K-积</vt:lpstr>
      <vt:lpstr>用向量化算子求解矩阵方程</vt:lpstr>
      <vt:lpstr>用向量化算子求解矩阵方程</vt:lpstr>
      <vt:lpstr>用向量化算子求解矩阵方程</vt:lpstr>
      <vt:lpstr>PowerPoint 演示文稿</vt:lpstr>
      <vt:lpstr>用向量化算子求解矩阵微分方程</vt:lpstr>
      <vt:lpstr>交换矩阵Kmn及其性质</vt:lpstr>
      <vt:lpstr>复习选讲：</vt:lpstr>
      <vt:lpstr>复习选讲</vt:lpstr>
      <vt:lpstr>习题选讲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矩阵的Kroneker积和Hadamard积</dc:title>
  <dc:creator>yang</dc:creator>
  <cp:lastModifiedBy>Xiong Haijun</cp:lastModifiedBy>
  <cp:revision>206</cp:revision>
  <cp:lastPrinted>1601-01-01T00:00:00Z</cp:lastPrinted>
  <dcterms:created xsi:type="dcterms:W3CDTF">2005-10-19T12:50:36Z</dcterms:created>
  <dcterms:modified xsi:type="dcterms:W3CDTF">2022-11-26T08:45:46Z</dcterms:modified>
</cp:coreProperties>
</file>