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4" r:id="rId11"/>
    <p:sldId id="265" r:id="rId12"/>
    <p:sldId id="263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9BF-BF9A-4E63-BD54-5E44A01FF5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ED0D33-BD95-41E2-8176-788049345D7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9BF-BF9A-4E63-BD54-5E44A01FF5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D33-BD95-41E2-8176-788049345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9BF-BF9A-4E63-BD54-5E44A01FF5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D33-BD95-41E2-8176-788049345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43A9BF-BF9A-4E63-BD54-5E44A01FF5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BED0D33-BD95-41E2-8176-788049345D7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9BF-BF9A-4E63-BD54-5E44A01FF5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D33-BD95-41E2-8176-788049345D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9BF-BF9A-4E63-BD54-5E44A01FF5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D33-BD95-41E2-8176-788049345D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D33-BD95-41E2-8176-788049345D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9BF-BF9A-4E63-BD54-5E44A01FF5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9BF-BF9A-4E63-BD54-5E44A01FF5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D33-BD95-41E2-8176-788049345D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9BF-BF9A-4E63-BD54-5E44A01FF5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D33-BD95-41E2-8176-788049345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43A9BF-BF9A-4E63-BD54-5E44A01FF5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ED0D33-BD95-41E2-8176-788049345D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9BF-BF9A-4E63-BD54-5E44A01FF5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ED0D33-BD95-41E2-8176-788049345D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043A9BF-BF9A-4E63-BD54-5E44A01FF5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BED0D33-BD95-41E2-8176-788049345D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528" y="2564904"/>
            <a:ext cx="8514322" cy="2625824"/>
          </a:xfrm>
        </p:spPr>
        <p:txBody>
          <a:bodyPr/>
          <a:lstStyle/>
          <a:p>
            <a:pPr algn="ctr"/>
            <a:r>
              <a:rPr lang="en-ID" b="1" dirty="0" smtClean="0"/>
              <a:t>SK1B</a:t>
            </a:r>
          </a:p>
          <a:p>
            <a:pPr algn="ctr"/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KELOMPOK10</a:t>
            </a:r>
          </a:p>
          <a:p>
            <a:pPr algn="ctr"/>
            <a:endParaRPr lang="en-ID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D" b="1" dirty="0" smtClean="0"/>
              <a:t>A. </a:t>
            </a:r>
            <a:r>
              <a:rPr lang="en-ID" b="1" dirty="0" err="1" smtClean="0"/>
              <a:t>Haikal</a:t>
            </a:r>
            <a:r>
              <a:rPr lang="en-ID" b="1" dirty="0" smtClean="0"/>
              <a:t> </a:t>
            </a:r>
            <a:r>
              <a:rPr lang="en-ID" b="1" dirty="0" err="1" smtClean="0"/>
              <a:t>Dipotara</a:t>
            </a:r>
            <a:endParaRPr lang="en-ID" b="1" dirty="0" smtClean="0"/>
          </a:p>
          <a:p>
            <a:pPr algn="ctr"/>
            <a:r>
              <a:rPr lang="en-ID" b="1" dirty="0" err="1" smtClean="0"/>
              <a:t>Andien</a:t>
            </a:r>
            <a:r>
              <a:rPr lang="en-ID" b="1" dirty="0" smtClean="0"/>
              <a:t> </a:t>
            </a:r>
            <a:r>
              <a:rPr lang="en-ID" b="1" dirty="0" err="1" smtClean="0"/>
              <a:t>Nathania</a:t>
            </a:r>
            <a:endParaRPr lang="en-ID" b="1" dirty="0" smtClean="0"/>
          </a:p>
          <a:p>
            <a:pPr algn="ctr"/>
            <a:r>
              <a:rPr lang="en-ID" b="1" dirty="0" err="1" smtClean="0"/>
              <a:t>Hisyam</a:t>
            </a:r>
            <a:r>
              <a:rPr lang="en-ID" b="1" dirty="0" smtClean="0"/>
              <a:t> </a:t>
            </a:r>
            <a:r>
              <a:rPr lang="en-ID" b="1" dirty="0" err="1" smtClean="0"/>
              <a:t>Sanusi</a:t>
            </a:r>
            <a:endParaRPr lang="en-ID" b="1" dirty="0" smtClean="0"/>
          </a:p>
          <a:p>
            <a:pPr algn="ctr"/>
            <a:r>
              <a:rPr lang="en-ID" b="1" dirty="0" err="1" smtClean="0"/>
              <a:t>Septiani</a:t>
            </a:r>
            <a:r>
              <a:rPr lang="en-ID" b="1" dirty="0" smtClean="0"/>
              <a:t> </a:t>
            </a:r>
            <a:r>
              <a:rPr lang="en-ID" b="1" dirty="0" err="1" smtClean="0"/>
              <a:t>Kusuma</a:t>
            </a:r>
            <a:r>
              <a:rPr lang="en-ID" b="1" dirty="0" smtClean="0"/>
              <a:t> </a:t>
            </a:r>
          </a:p>
          <a:p>
            <a:pPr algn="ctr"/>
            <a:r>
              <a:rPr lang="en-ID" b="1" smtClean="0"/>
              <a:t>Sudirman</a:t>
            </a:r>
            <a:endParaRPr lang="en-ID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305800" cy="1981200"/>
          </a:xfrm>
        </p:spPr>
        <p:txBody>
          <a:bodyPr/>
          <a:lstStyle/>
          <a:p>
            <a:pPr algn="ctr"/>
            <a:r>
              <a:rPr lang="en-ID" b="1" dirty="0" err="1" smtClean="0"/>
              <a:t>Pengantar</a:t>
            </a:r>
            <a:r>
              <a:rPr lang="en-ID" b="1" dirty="0" smtClean="0"/>
              <a:t> Telekomunikasi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9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98" y="44009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ID" sz="4400" dirty="0" err="1" smtClean="0">
                <a:solidFill>
                  <a:schemeClr val="bg1"/>
                </a:solidFill>
              </a:rPr>
              <a:t>Percobaan</a:t>
            </a:r>
            <a:r>
              <a:rPr lang="en-ID" sz="4400" dirty="0" smtClean="0">
                <a:solidFill>
                  <a:schemeClr val="bg1"/>
                </a:solidFill>
              </a:rPr>
              <a:t> </a:t>
            </a:r>
            <a:r>
              <a:rPr lang="en-ID" sz="4400" dirty="0" err="1" smtClean="0">
                <a:solidFill>
                  <a:schemeClr val="bg1"/>
                </a:solidFill>
              </a:rPr>
              <a:t>Pada</a:t>
            </a:r>
            <a:r>
              <a:rPr lang="en-ID" sz="4400" dirty="0" smtClean="0">
                <a:solidFill>
                  <a:schemeClr val="bg1"/>
                </a:solidFill>
              </a:rPr>
              <a:t> Tri</a:t>
            </a:r>
            <a:br>
              <a:rPr lang="en-ID" sz="4400" dirty="0" smtClean="0">
                <a:solidFill>
                  <a:schemeClr val="bg1"/>
                </a:solidFill>
              </a:rPr>
            </a:br>
            <a:r>
              <a:rPr lang="en-ID" sz="4400" dirty="0" smtClean="0">
                <a:solidFill>
                  <a:schemeClr val="bg1"/>
                </a:solidFill>
              </a:rPr>
              <a:t>(</a:t>
            </a:r>
            <a:r>
              <a:rPr lang="en-ID" sz="4400" dirty="0" err="1" smtClean="0">
                <a:solidFill>
                  <a:schemeClr val="bg1"/>
                </a:solidFill>
              </a:rPr>
              <a:t>Jarak</a:t>
            </a:r>
            <a:r>
              <a:rPr lang="en-ID" sz="4400" dirty="0" smtClean="0">
                <a:solidFill>
                  <a:schemeClr val="bg1"/>
                </a:solidFill>
              </a:rPr>
              <a:t> 150m)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User\Downloads\WhatsApp Image 2020-10-13 at 1.35.18 PM (5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7496"/>
            <a:ext cx="24482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ownloads\IMG_20201012_16092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r="38354"/>
          <a:stretch/>
        </p:blipFill>
        <p:spPr bwMode="auto">
          <a:xfrm>
            <a:off x="3075531" y="1230889"/>
            <a:ext cx="3069704" cy="485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67544" y="3191837"/>
            <a:ext cx="2448272" cy="2164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2" name="Picture 6" descr="C:\Users\User\Downloads\WhatsApp Image 2020-10-13 at 2.15.56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88546"/>
            <a:ext cx="24482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D" sz="4400" dirty="0" err="1" smtClean="0">
                <a:solidFill>
                  <a:schemeClr val="bg1"/>
                </a:solidFill>
              </a:rPr>
              <a:t>Percobaan</a:t>
            </a:r>
            <a:r>
              <a:rPr lang="en-ID" sz="4400" dirty="0" smtClean="0">
                <a:solidFill>
                  <a:schemeClr val="bg1"/>
                </a:solidFill>
              </a:rPr>
              <a:t> </a:t>
            </a:r>
            <a:r>
              <a:rPr lang="en-ID" sz="4400" dirty="0" err="1" smtClean="0">
                <a:solidFill>
                  <a:schemeClr val="bg1"/>
                </a:solidFill>
              </a:rPr>
              <a:t>Pada</a:t>
            </a:r>
            <a:r>
              <a:rPr lang="en-ID" sz="4400" dirty="0" smtClean="0">
                <a:solidFill>
                  <a:schemeClr val="bg1"/>
                </a:solidFill>
              </a:rPr>
              <a:t> Tri( </a:t>
            </a:r>
            <a:r>
              <a:rPr lang="en-ID" sz="4400" dirty="0" err="1" smtClean="0">
                <a:solidFill>
                  <a:schemeClr val="bg1"/>
                </a:solidFill>
              </a:rPr>
              <a:t>Jarak</a:t>
            </a:r>
            <a:r>
              <a:rPr lang="en-ID" sz="4400" dirty="0" smtClean="0">
                <a:solidFill>
                  <a:schemeClr val="bg1"/>
                </a:solidFill>
              </a:rPr>
              <a:t> 50m)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User\Downloads\WhatsApp Image 2020-10-13 at 1.35.18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" y="1558605"/>
            <a:ext cx="2463236" cy="492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ownloads\WhatsApp Image 2020-10-13 at 1.35.17 PM (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94531"/>
            <a:ext cx="2443399" cy="488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1434" y="3266401"/>
            <a:ext cx="2322334" cy="2106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5" name="Picture 5" descr="C:\Users\User\Downloads\WhatsApp Image 2020-10-13 at 2.19.02 P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56792"/>
            <a:ext cx="2461964" cy="492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4211960" y="3573016"/>
            <a:ext cx="15086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D" sz="4400" dirty="0" smtClean="0">
                <a:solidFill>
                  <a:schemeClr val="bg1"/>
                </a:solidFill>
              </a:rPr>
              <a:t>AXIS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>
                <a:solidFill>
                  <a:schemeClr val="bg1"/>
                </a:solidFill>
              </a:rPr>
              <a:t>Dengan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Menggunakan</a:t>
            </a:r>
            <a:r>
              <a:rPr lang="en-ID" dirty="0" smtClean="0">
                <a:solidFill>
                  <a:schemeClr val="bg1"/>
                </a:solidFill>
              </a:rPr>
              <a:t> Provider Axis, Kami </a:t>
            </a:r>
            <a:r>
              <a:rPr lang="en-ID" dirty="0" err="1" smtClean="0">
                <a:solidFill>
                  <a:schemeClr val="bg1"/>
                </a:solidFill>
              </a:rPr>
              <a:t>menguji</a:t>
            </a:r>
            <a:r>
              <a:rPr lang="en-ID" dirty="0" smtClean="0">
                <a:solidFill>
                  <a:schemeClr val="bg1"/>
                </a:solidFill>
              </a:rPr>
              <a:t> di Kota </a:t>
            </a:r>
            <a:r>
              <a:rPr lang="en-ID" dirty="0" err="1" smtClean="0">
                <a:solidFill>
                  <a:schemeClr val="bg1"/>
                </a:solidFill>
              </a:rPr>
              <a:t>Lubuklinggau</a:t>
            </a:r>
            <a:r>
              <a:rPr lang="en-ID" dirty="0" smtClean="0">
                <a:solidFill>
                  <a:schemeClr val="bg1"/>
                </a:solidFill>
              </a:rPr>
              <a:t>, </a:t>
            </a:r>
            <a:r>
              <a:rPr lang="en-ID" dirty="0" err="1" smtClean="0">
                <a:solidFill>
                  <a:schemeClr val="bg1"/>
                </a:solidFill>
              </a:rPr>
              <a:t>tepatnya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dalam</a:t>
            </a:r>
            <a:r>
              <a:rPr lang="en-ID" dirty="0" smtClean="0">
                <a:solidFill>
                  <a:schemeClr val="bg1"/>
                </a:solidFill>
              </a:rPr>
              <a:t> gang </a:t>
            </a:r>
            <a:r>
              <a:rPr lang="en-ID" dirty="0" err="1" smtClean="0">
                <a:solidFill>
                  <a:schemeClr val="bg1"/>
                </a:solidFill>
              </a:rPr>
              <a:t>dengan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jarak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sekitar</a:t>
            </a:r>
            <a:r>
              <a:rPr lang="en-ID" dirty="0" smtClean="0">
                <a:solidFill>
                  <a:schemeClr val="bg1"/>
                </a:solidFill>
              </a:rPr>
              <a:t> 150 meter </a:t>
            </a:r>
            <a:r>
              <a:rPr lang="en-ID" dirty="0" err="1" smtClean="0">
                <a:solidFill>
                  <a:schemeClr val="bg1"/>
                </a:solidFill>
              </a:rPr>
              <a:t>dan</a:t>
            </a:r>
            <a:r>
              <a:rPr lang="en-ID" dirty="0" smtClean="0">
                <a:solidFill>
                  <a:schemeClr val="bg1"/>
                </a:solidFill>
              </a:rPr>
              <a:t> 50 meter, </a:t>
            </a:r>
            <a:r>
              <a:rPr lang="en-ID" dirty="0" err="1" smtClean="0">
                <a:solidFill>
                  <a:schemeClr val="bg1"/>
                </a:solidFill>
              </a:rPr>
              <a:t>ternyata</a:t>
            </a:r>
            <a:r>
              <a:rPr lang="en-ID" dirty="0" smtClean="0">
                <a:solidFill>
                  <a:schemeClr val="bg1"/>
                </a:solidFill>
              </a:rPr>
              <a:t> Axis </a:t>
            </a:r>
            <a:r>
              <a:rPr lang="en-ID" dirty="0" err="1" smtClean="0">
                <a:solidFill>
                  <a:schemeClr val="bg1"/>
                </a:solidFill>
              </a:rPr>
              <a:t>dan</a:t>
            </a:r>
            <a:r>
              <a:rPr lang="en-ID" dirty="0" smtClean="0">
                <a:solidFill>
                  <a:schemeClr val="bg1"/>
                </a:solidFill>
              </a:rPr>
              <a:t> Tri </a:t>
            </a:r>
            <a:r>
              <a:rPr lang="en-ID" dirty="0" err="1" smtClean="0">
                <a:solidFill>
                  <a:schemeClr val="bg1"/>
                </a:solidFill>
              </a:rPr>
              <a:t>satu</a:t>
            </a:r>
            <a:r>
              <a:rPr lang="en-ID" dirty="0" smtClean="0">
                <a:solidFill>
                  <a:schemeClr val="bg1"/>
                </a:solidFill>
              </a:rPr>
              <a:t> tower. </a:t>
            </a:r>
            <a:r>
              <a:rPr lang="en-ID" dirty="0" err="1" smtClean="0">
                <a:solidFill>
                  <a:schemeClr val="bg1"/>
                </a:solidFill>
              </a:rPr>
              <a:t>dan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hasil</a:t>
            </a:r>
            <a:r>
              <a:rPr lang="en-ID" dirty="0" smtClean="0">
                <a:solidFill>
                  <a:schemeClr val="bg1"/>
                </a:solidFill>
              </a:rPr>
              <a:t> yang kami </a:t>
            </a:r>
            <a:r>
              <a:rPr lang="en-ID" dirty="0" err="1" smtClean="0">
                <a:solidFill>
                  <a:schemeClr val="bg1"/>
                </a:solidFill>
              </a:rPr>
              <a:t>dapat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sebagai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berikut</a:t>
            </a:r>
            <a:r>
              <a:rPr lang="en-ID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66000"/>
              </p:ext>
            </p:extLst>
          </p:nvPr>
        </p:nvGraphicFramePr>
        <p:xfrm>
          <a:off x="-9872" y="3861048"/>
          <a:ext cx="9153872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04"/>
                <a:gridCol w="792088"/>
                <a:gridCol w="1224136"/>
                <a:gridCol w="936104"/>
                <a:gridCol w="1008112"/>
                <a:gridCol w="1224136"/>
                <a:gridCol w="1440160"/>
                <a:gridCol w="125963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Jarak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RSRP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RSRQ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SINR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Download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Upload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Pinggir</a:t>
                      </a:r>
                      <a:r>
                        <a:rPr lang="en-ID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D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Jalan</a:t>
                      </a:r>
                      <a:r>
                        <a:rPr lang="en-ID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Raya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150m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AXIS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-81dB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-9dB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18,2dB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0,14Mbps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16,3Mbps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Di Gang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50m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AXIS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-76dB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-11dB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8,6dB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0,15Mbps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20,0Mbps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6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D" sz="4400" dirty="0" err="1" smtClean="0">
                <a:solidFill>
                  <a:schemeClr val="bg1"/>
                </a:solidFill>
              </a:rPr>
              <a:t>Percobaan</a:t>
            </a:r>
            <a:r>
              <a:rPr lang="en-ID" sz="4400" dirty="0">
                <a:solidFill>
                  <a:schemeClr val="bg1"/>
                </a:solidFill>
              </a:rPr>
              <a:t> </a:t>
            </a:r>
            <a:r>
              <a:rPr lang="en-ID" sz="4400" dirty="0" err="1" smtClean="0">
                <a:solidFill>
                  <a:schemeClr val="bg1"/>
                </a:solidFill>
              </a:rPr>
              <a:t>Pada</a:t>
            </a:r>
            <a:r>
              <a:rPr lang="en-ID" sz="4400" dirty="0" smtClean="0">
                <a:solidFill>
                  <a:schemeClr val="bg1"/>
                </a:solidFill>
              </a:rPr>
              <a:t> AXIS (</a:t>
            </a:r>
            <a:r>
              <a:rPr lang="en-ID" sz="4400" dirty="0" err="1" smtClean="0">
                <a:solidFill>
                  <a:schemeClr val="bg1"/>
                </a:solidFill>
              </a:rPr>
              <a:t>Jarak</a:t>
            </a:r>
            <a:r>
              <a:rPr lang="en-ID" sz="4400" dirty="0" smtClean="0">
                <a:solidFill>
                  <a:schemeClr val="bg1"/>
                </a:solidFill>
              </a:rPr>
              <a:t> 150m)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User\Downloads\WhatsApp Image 2020-10-13 at 2.15.56 PM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228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ownloads\WhatsApp Image 2020-10-13 at 1.35.18 PM (4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40632"/>
            <a:ext cx="230425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ownloads\WhatsApp Image 2020-10-13 at 1.35.18 PM (5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6" y="1867032"/>
            <a:ext cx="2297538" cy="459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0286" y="2276873"/>
            <a:ext cx="229753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644008" y="2636912"/>
            <a:ext cx="288032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D" sz="4400" dirty="0" err="1" smtClean="0">
                <a:solidFill>
                  <a:schemeClr val="bg1"/>
                </a:solidFill>
              </a:rPr>
              <a:t>Percobaan</a:t>
            </a:r>
            <a:r>
              <a:rPr lang="en-ID" sz="4400" dirty="0" smtClean="0">
                <a:solidFill>
                  <a:schemeClr val="bg1"/>
                </a:solidFill>
              </a:rPr>
              <a:t> </a:t>
            </a:r>
            <a:r>
              <a:rPr lang="en-ID" sz="4400" dirty="0" err="1" smtClean="0">
                <a:solidFill>
                  <a:schemeClr val="bg1"/>
                </a:solidFill>
              </a:rPr>
              <a:t>Pada</a:t>
            </a:r>
            <a:r>
              <a:rPr lang="en-ID" sz="4400" dirty="0" smtClean="0">
                <a:solidFill>
                  <a:schemeClr val="bg1"/>
                </a:solidFill>
              </a:rPr>
              <a:t> AXIS(</a:t>
            </a:r>
            <a:r>
              <a:rPr lang="en-ID" sz="4400" dirty="0" err="1" smtClean="0">
                <a:solidFill>
                  <a:schemeClr val="bg1"/>
                </a:solidFill>
              </a:rPr>
              <a:t>Jarak</a:t>
            </a:r>
            <a:r>
              <a:rPr lang="en-ID" sz="4400" dirty="0" smtClean="0">
                <a:solidFill>
                  <a:schemeClr val="bg1"/>
                </a:solidFill>
              </a:rPr>
              <a:t> 50m)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" name="Picture 3" descr="C:\Users\User\Downloads\IMG_20201013_13274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9" r="26340"/>
          <a:stretch/>
        </p:blipFill>
        <p:spPr bwMode="auto">
          <a:xfrm>
            <a:off x="3144982" y="1484784"/>
            <a:ext cx="2723162" cy="459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ownloads\WhatsApp Image 2020-10-13 at 1.35.18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16131"/>
            <a:ext cx="228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User\Downloads\WhatsApp Image 2020-10-13 at 1.35.17 P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3"/>
            <a:ext cx="2299756" cy="459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74943" y="1916832"/>
            <a:ext cx="229753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D" sz="4400" dirty="0" err="1" smtClean="0">
                <a:solidFill>
                  <a:schemeClr val="bg1"/>
                </a:solidFill>
              </a:rPr>
              <a:t>Analisis</a:t>
            </a:r>
            <a:r>
              <a:rPr lang="en-ID" sz="4400" dirty="0" smtClean="0">
                <a:solidFill>
                  <a:schemeClr val="bg1"/>
                </a:solidFill>
              </a:rPr>
              <a:t> </a:t>
            </a:r>
            <a:r>
              <a:rPr lang="en-ID" sz="4400" dirty="0" err="1" smtClean="0">
                <a:solidFill>
                  <a:schemeClr val="bg1"/>
                </a:solidFill>
              </a:rPr>
              <a:t>Umum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kami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sekali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tower yang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daerah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kami. Dan data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kami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kumpulkan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Speed download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AXIS yang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tergolong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lambat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kekuatan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nya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Kami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mendapati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Download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Upload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tower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dekat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sedikit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menambah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kecepatannya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D" sz="4400" dirty="0" err="1" smtClean="0">
                <a:solidFill>
                  <a:schemeClr val="bg1"/>
                </a:solidFill>
              </a:rPr>
              <a:t>Analisis</a:t>
            </a:r>
            <a:r>
              <a:rPr lang="en-ID" sz="4400" dirty="0" smtClean="0">
                <a:solidFill>
                  <a:schemeClr val="bg1"/>
                </a:solidFill>
              </a:rPr>
              <a:t> </a:t>
            </a:r>
            <a:r>
              <a:rPr lang="en-ID" sz="4400" dirty="0" err="1" smtClean="0">
                <a:solidFill>
                  <a:schemeClr val="bg1"/>
                </a:solidFill>
              </a:rPr>
              <a:t>Jarak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Percobaan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diantara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provider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kami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percobaan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sekitar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150 m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sekitar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50 m , kami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membandingkan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menyimpulkan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ping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50 m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ping yang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dibandingkan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150m,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Upload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Download,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50 meter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lah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jadi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tower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berpengaruh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ID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internet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err="1">
                <a:solidFill>
                  <a:schemeClr val="bg1"/>
                </a:solidFill>
                <a:latin typeface="Open Sans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sinyal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LTE power yang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diterima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oleh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user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dalam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frekuensi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tertentu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jauh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jarak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antara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site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dan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user,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maka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kecil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pula RSRP yang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diterima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oleh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user. RS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Reference Signal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atau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RSRP di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tiap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titik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jangkauan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coverage. user yang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berada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luar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jangkauan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maka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tidak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akan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mendapatkan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layanan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LTE.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RSRP ( Reference Signal Received Power )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662690"/>
              </p:ext>
            </p:extLst>
          </p:nvPr>
        </p:nvGraphicFramePr>
        <p:xfrm>
          <a:off x="457200" y="15240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Range </a:t>
                      </a:r>
                      <a:r>
                        <a:rPr lang="en-ID" dirty="0" err="1" smtClean="0"/>
                        <a:t>Nilai</a:t>
                      </a:r>
                      <a:r>
                        <a:rPr lang="en-ID" dirty="0" smtClean="0"/>
                        <a:t> RSRP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Sangat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Bagus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-80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Bagus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≤ -90, &lt; -80</a:t>
                      </a:r>
                      <a:endParaRPr lang="id-ID" sz="1600" dirty="0" smtClean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Normal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≤ -100, &lt; -90</a:t>
                      </a:r>
                      <a:endParaRPr lang="id-ID" sz="1600" dirty="0" smtClean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Buruk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≤ -120, &lt; -100</a:t>
                      </a:r>
                      <a:endParaRPr lang="id-ID" sz="1600" dirty="0" smtClean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Sangat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Buruk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&lt; -120</a:t>
                      </a:r>
                      <a:endParaRPr lang="id-ID" sz="1600" dirty="0" smtClean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49080"/>
            <a:ext cx="6362457" cy="125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9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RSRQ (Reference Signal Receive Quality)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kualitas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sinyal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diterima</a:t>
            </a:r>
            <a:r>
              <a:rPr lang="en-US" dirty="0">
                <a:solidFill>
                  <a:schemeClr val="bg1"/>
                </a:solidFill>
              </a:rPr>
              <a:t> UE. </a:t>
            </a:r>
            <a:r>
              <a:rPr lang="en-US" dirty="0" err="1">
                <a:solidFill>
                  <a:schemeClr val="bg1"/>
                </a:solidFill>
              </a:rPr>
              <a:t>Rasio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err="1">
                <a:solidFill>
                  <a:schemeClr val="bg1"/>
                </a:solidFill>
              </a:rPr>
              <a:t>antara</a:t>
            </a:r>
            <a:r>
              <a:rPr lang="en-US" dirty="0">
                <a:solidFill>
                  <a:schemeClr val="bg1"/>
                </a:solidFill>
              </a:rPr>
              <a:t> RSRP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wideband power. RSRQ </a:t>
            </a:r>
            <a:r>
              <a:rPr lang="en-US" dirty="0" err="1">
                <a:solidFill>
                  <a:schemeClr val="bg1"/>
                </a:solidFill>
              </a:rPr>
              <a:t>juga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err="1">
                <a:solidFill>
                  <a:schemeClr val="bg1"/>
                </a:solidFill>
              </a:rPr>
              <a:t>dipengaruhi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sinyal</a:t>
            </a:r>
            <a:r>
              <a:rPr lang="en-US" dirty="0">
                <a:solidFill>
                  <a:schemeClr val="bg1"/>
                </a:solidFill>
              </a:rPr>
              <a:t>, noise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interference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yang </a:t>
            </a:r>
            <a:r>
              <a:rPr lang="en-US" dirty="0" err="1">
                <a:solidFill>
                  <a:schemeClr val="bg1"/>
                </a:solidFill>
              </a:rPr>
              <a:t>diterima</a:t>
            </a:r>
            <a:r>
              <a:rPr lang="en-US" dirty="0">
                <a:solidFill>
                  <a:schemeClr val="bg1"/>
                </a:solidFill>
              </a:rPr>
              <a:t> UE. </a:t>
            </a:r>
            <a:r>
              <a:rPr lang="en-US" dirty="0" err="1">
                <a:solidFill>
                  <a:schemeClr val="bg1"/>
                </a:solidFill>
              </a:rPr>
              <a:t>Satuan</a:t>
            </a:r>
            <a:r>
              <a:rPr lang="en-US" dirty="0">
                <a:solidFill>
                  <a:schemeClr val="bg1"/>
                </a:solidFill>
              </a:rPr>
              <a:t> RSRQ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dB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err="1">
                <a:solidFill>
                  <a:schemeClr val="bg1"/>
                </a:solidFill>
              </a:rPr>
              <a:t>nilainya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selalu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negatif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RSSI </a:t>
            </a:r>
            <a:r>
              <a:rPr lang="en-US" dirty="0" err="1">
                <a:solidFill>
                  <a:schemeClr val="bg1"/>
                </a:solidFill>
              </a:rPr>
              <a:t>selalu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dibandingkan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N x RSRP).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RSRQ </a:t>
            </a:r>
            <a:r>
              <a:rPr lang="en-US" dirty="0" err="1">
                <a:solidFill>
                  <a:schemeClr val="bg1"/>
                </a:solidFill>
              </a:rPr>
              <a:t>membantu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proses handover di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chemeClr val="bg1"/>
                </a:solidFill>
              </a:rPr>
              <a:t>mana</a:t>
            </a:r>
            <a:r>
              <a:rPr lang="en-US" dirty="0">
                <a:solidFill>
                  <a:schemeClr val="bg1"/>
                </a:solidFill>
              </a:rPr>
              <a:t> RSRQ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meranking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performansi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kandidat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err="1">
                <a:solidFill>
                  <a:schemeClr val="bg1"/>
                </a:solidFill>
              </a:rPr>
              <a:t>sel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proses cell selection-reselection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handover </a:t>
            </a:r>
            <a:r>
              <a:rPr lang="en-US" dirty="0" err="1">
                <a:solidFill>
                  <a:schemeClr val="bg1"/>
                </a:solidFill>
              </a:rPr>
              <a:t>berdasarkan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kualitas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sinyal</a:t>
            </a:r>
            <a:r>
              <a:rPr lang="en-US" dirty="0">
                <a:solidFill>
                  <a:schemeClr val="bg1"/>
                </a:solidFill>
              </a:rPr>
              <a:t> yang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chemeClr val="bg1"/>
                </a:solidFill>
              </a:rPr>
              <a:t>diterima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RSRQ (Reference Signal Received Quality)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939626"/>
              </p:ext>
            </p:extLst>
          </p:nvPr>
        </p:nvGraphicFramePr>
        <p:xfrm>
          <a:off x="457200" y="15240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</a:t>
                      </a:r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RSRQ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Sangat</a:t>
                      </a:r>
                      <a:r>
                        <a:rPr kumimoji="0" lang="en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D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Bagus</a:t>
                      </a:r>
                      <a:endParaRPr kumimoji="0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Bagus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-10, ≤ -9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-15, ≤ -10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Buruk</a:t>
                      </a:r>
                      <a:endParaRPr kumimoji="0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-19, ≤ -15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Sangat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Buruk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&lt; -20</a:t>
                      </a:r>
                      <a:endParaRPr lang="id-ID" sz="1600" dirty="0" smtClean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38705"/>
            <a:ext cx="7682025" cy="159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2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SINR (</a:t>
            </a:r>
            <a:r>
              <a:rPr lang="en-US" sz="2800" i="1" dirty="0">
                <a:solidFill>
                  <a:srgbClr val="000000"/>
                </a:solidFill>
                <a:latin typeface="Times New Roman"/>
              </a:rPr>
              <a:t>Signal Interference to Noise Ratio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merupakan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rasio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perbandingan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kuat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sinyal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antara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sinyal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utama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dipancarkan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dengan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interferensi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dibanding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noise background yang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timbul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tercampur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dengan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sinyal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utama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).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Dalam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arti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rasio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antara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rata-rata power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diterima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dengan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rata-rata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interferensi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dan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noise. Minimum RSRP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dan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SINR yang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sesuai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tergantung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dengan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bandwidth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frekuensinya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 smtClean="0">
                <a:solidFill>
                  <a:schemeClr val="bg1"/>
                </a:solidFill>
              </a:rPr>
              <a:t>SINR </a:t>
            </a:r>
            <a:r>
              <a:rPr lang="en-GB" sz="4400" dirty="0">
                <a:solidFill>
                  <a:schemeClr val="bg1"/>
                </a:solidFill>
              </a:rPr>
              <a:t>(Signal to Noise Ratio)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802615"/>
              </p:ext>
            </p:extLst>
          </p:nvPr>
        </p:nvGraphicFramePr>
        <p:xfrm>
          <a:off x="457200" y="15240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Range </a:t>
                      </a:r>
                      <a:r>
                        <a:rPr lang="en-ID" dirty="0" err="1" smtClean="0"/>
                        <a:t>Nilai</a:t>
                      </a:r>
                      <a:r>
                        <a:rPr lang="en-ID" dirty="0" smtClean="0"/>
                        <a:t> SINR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Sangat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Bagus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30, ≤ 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Bagus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15, ≤ 0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Normal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 ≤ 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Buruk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-5, ≤ -11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Sangat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Buruk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-11, ≤ -20 	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D" sz="4400" dirty="0" err="1" smtClean="0">
                <a:solidFill>
                  <a:schemeClr val="bg1"/>
                </a:solidFill>
              </a:rPr>
              <a:t>Analisis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>
                <a:solidFill>
                  <a:schemeClr val="bg1"/>
                </a:solidFill>
              </a:rPr>
              <a:t>Provider Yang Kami </a:t>
            </a:r>
            <a:r>
              <a:rPr lang="en-ID" dirty="0" err="1" smtClean="0">
                <a:solidFill>
                  <a:schemeClr val="bg1"/>
                </a:solidFill>
              </a:rPr>
              <a:t>gunakan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antara</a:t>
            </a:r>
            <a:r>
              <a:rPr lang="en-ID" dirty="0" smtClean="0">
                <a:solidFill>
                  <a:schemeClr val="bg1"/>
                </a:solidFill>
              </a:rPr>
              <a:t> lain:</a:t>
            </a:r>
          </a:p>
          <a:p>
            <a:pPr marL="0" indent="0">
              <a:buNone/>
            </a:pPr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dirty="0" smtClean="0">
                <a:solidFill>
                  <a:schemeClr val="bg1"/>
                </a:solidFill>
              </a:rPr>
              <a:t>1. TRI</a:t>
            </a:r>
          </a:p>
          <a:p>
            <a:pPr marL="0" indent="0">
              <a:buNone/>
            </a:pPr>
            <a:r>
              <a:rPr lang="en-ID" dirty="0" smtClean="0">
                <a:solidFill>
                  <a:schemeClr val="bg1"/>
                </a:solidFill>
              </a:rPr>
              <a:t>2. AXIS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D" sz="4400" dirty="0" smtClean="0">
                <a:solidFill>
                  <a:schemeClr val="bg1"/>
                </a:solidFill>
              </a:rPr>
              <a:t>TRI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>
                <a:solidFill>
                  <a:schemeClr val="bg1"/>
                </a:solidFill>
              </a:rPr>
              <a:t>Dengan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Menggunakan</a:t>
            </a:r>
            <a:r>
              <a:rPr lang="en-ID" dirty="0" smtClean="0">
                <a:solidFill>
                  <a:schemeClr val="bg1"/>
                </a:solidFill>
              </a:rPr>
              <a:t> Provider Tri , Kami </a:t>
            </a:r>
            <a:r>
              <a:rPr lang="en-ID" dirty="0" err="1" smtClean="0">
                <a:solidFill>
                  <a:schemeClr val="bg1"/>
                </a:solidFill>
              </a:rPr>
              <a:t>menguji</a:t>
            </a:r>
            <a:r>
              <a:rPr lang="en-ID" dirty="0" smtClean="0">
                <a:solidFill>
                  <a:schemeClr val="bg1"/>
                </a:solidFill>
              </a:rPr>
              <a:t> di Kota </a:t>
            </a:r>
            <a:r>
              <a:rPr lang="en-ID" dirty="0" err="1" smtClean="0">
                <a:solidFill>
                  <a:schemeClr val="bg1"/>
                </a:solidFill>
              </a:rPr>
              <a:t>Lubuklinggau</a:t>
            </a:r>
            <a:r>
              <a:rPr lang="en-ID" dirty="0" smtClean="0">
                <a:solidFill>
                  <a:schemeClr val="bg1"/>
                </a:solidFill>
              </a:rPr>
              <a:t>, </a:t>
            </a:r>
            <a:r>
              <a:rPr lang="en-ID" dirty="0" err="1" smtClean="0">
                <a:solidFill>
                  <a:schemeClr val="bg1"/>
                </a:solidFill>
              </a:rPr>
              <a:t>tepatnya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dalam</a:t>
            </a:r>
            <a:r>
              <a:rPr lang="en-ID" dirty="0" smtClean="0">
                <a:solidFill>
                  <a:schemeClr val="bg1"/>
                </a:solidFill>
              </a:rPr>
              <a:t> gang </a:t>
            </a:r>
            <a:r>
              <a:rPr lang="en-ID" dirty="0" err="1" smtClean="0">
                <a:solidFill>
                  <a:schemeClr val="bg1"/>
                </a:solidFill>
              </a:rPr>
              <a:t>dengan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jarak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sekitar</a:t>
            </a:r>
            <a:r>
              <a:rPr lang="en-ID" dirty="0" smtClean="0">
                <a:solidFill>
                  <a:schemeClr val="bg1"/>
                </a:solidFill>
              </a:rPr>
              <a:t> 150 meter </a:t>
            </a:r>
            <a:r>
              <a:rPr lang="en-ID" dirty="0" err="1" smtClean="0">
                <a:solidFill>
                  <a:schemeClr val="bg1"/>
                </a:solidFill>
              </a:rPr>
              <a:t>dan</a:t>
            </a:r>
            <a:r>
              <a:rPr lang="en-ID" dirty="0" smtClean="0">
                <a:solidFill>
                  <a:schemeClr val="bg1"/>
                </a:solidFill>
              </a:rPr>
              <a:t> 50 meter, </a:t>
            </a:r>
            <a:r>
              <a:rPr lang="en-ID" dirty="0" err="1" smtClean="0">
                <a:solidFill>
                  <a:schemeClr val="bg1"/>
                </a:solidFill>
              </a:rPr>
              <a:t>ternyata</a:t>
            </a:r>
            <a:r>
              <a:rPr lang="en-ID" dirty="0" smtClean="0">
                <a:solidFill>
                  <a:schemeClr val="bg1"/>
                </a:solidFill>
              </a:rPr>
              <a:t> TRI </a:t>
            </a:r>
            <a:r>
              <a:rPr lang="en-ID" dirty="0" err="1" smtClean="0">
                <a:solidFill>
                  <a:schemeClr val="bg1"/>
                </a:solidFill>
              </a:rPr>
              <a:t>dan</a:t>
            </a:r>
            <a:r>
              <a:rPr lang="en-ID" dirty="0" smtClean="0">
                <a:solidFill>
                  <a:schemeClr val="bg1"/>
                </a:solidFill>
              </a:rPr>
              <a:t> AXIS </a:t>
            </a:r>
            <a:r>
              <a:rPr lang="en-ID" dirty="0" err="1" smtClean="0">
                <a:solidFill>
                  <a:schemeClr val="bg1"/>
                </a:solidFill>
              </a:rPr>
              <a:t>satu</a:t>
            </a:r>
            <a:r>
              <a:rPr lang="en-ID" dirty="0" smtClean="0">
                <a:solidFill>
                  <a:schemeClr val="bg1"/>
                </a:solidFill>
              </a:rPr>
              <a:t> tower. </a:t>
            </a:r>
            <a:r>
              <a:rPr lang="en-ID" dirty="0" err="1" smtClean="0">
                <a:solidFill>
                  <a:schemeClr val="bg1"/>
                </a:solidFill>
              </a:rPr>
              <a:t>dan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hasil</a:t>
            </a:r>
            <a:r>
              <a:rPr lang="en-ID" dirty="0" smtClean="0">
                <a:solidFill>
                  <a:schemeClr val="bg1"/>
                </a:solidFill>
              </a:rPr>
              <a:t> yang kami </a:t>
            </a:r>
            <a:r>
              <a:rPr lang="en-ID" dirty="0" err="1" smtClean="0">
                <a:solidFill>
                  <a:schemeClr val="bg1"/>
                </a:solidFill>
              </a:rPr>
              <a:t>dapat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sebagai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berikut</a:t>
            </a:r>
            <a:r>
              <a:rPr lang="en-ID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51144"/>
              </p:ext>
            </p:extLst>
          </p:nvPr>
        </p:nvGraphicFramePr>
        <p:xfrm>
          <a:off x="-9872" y="3861048"/>
          <a:ext cx="9153872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04"/>
                <a:gridCol w="792088"/>
                <a:gridCol w="1224136"/>
                <a:gridCol w="936104"/>
                <a:gridCol w="1008112"/>
                <a:gridCol w="1224136"/>
                <a:gridCol w="1440160"/>
                <a:gridCol w="125963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Jarak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RSRP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RSRQ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SINR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Download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Upload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Pinggir</a:t>
                      </a:r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D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Jalan</a:t>
                      </a:r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 Raya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150m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TRI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-82dB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-8dB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7dB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5,36Mbps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11,4Mbps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Di Gang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50m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TRI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-81dB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-14dB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11,4dB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6,02Mbps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itchFamily="18" charset="0"/>
                          <a:cs typeface="Times New Roman" pitchFamily="18" charset="0"/>
                        </a:rPr>
                        <a:t>14,6Mbps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0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316</TotalTime>
  <Words>518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Pengantar Telekomunikasi</vt:lpstr>
      <vt:lpstr>RSRP ( Reference Signal Received Power )</vt:lpstr>
      <vt:lpstr>PowerPoint Presentation</vt:lpstr>
      <vt:lpstr>RSRQ (Reference Signal Received Quality) </vt:lpstr>
      <vt:lpstr>PowerPoint Presentation</vt:lpstr>
      <vt:lpstr>SINR (Signal to Noise Ratio)</vt:lpstr>
      <vt:lpstr>PowerPoint Presentation</vt:lpstr>
      <vt:lpstr>Analisis</vt:lpstr>
      <vt:lpstr>TRI</vt:lpstr>
      <vt:lpstr>Percobaan Pada Tri (Jarak 150m)</vt:lpstr>
      <vt:lpstr>Percobaan Pada Tri( Jarak 50m)</vt:lpstr>
      <vt:lpstr>AXIS</vt:lpstr>
      <vt:lpstr>Percobaan Pada AXIS (Jarak 150m)</vt:lpstr>
      <vt:lpstr>Percobaan Pada AXIS(Jarak 50m)</vt:lpstr>
      <vt:lpstr>Analisis Umum</vt:lpstr>
      <vt:lpstr>Analisis Jarak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Teknik Komunikasi</dc:title>
  <dc:creator>KELOMPOK 10</dc:creator>
  <cp:lastModifiedBy>ismail - [2010]</cp:lastModifiedBy>
  <cp:revision>23</cp:revision>
  <dcterms:created xsi:type="dcterms:W3CDTF">2020-10-13T05:00:11Z</dcterms:created>
  <dcterms:modified xsi:type="dcterms:W3CDTF">2020-10-25T05:56:36Z</dcterms:modified>
</cp:coreProperties>
</file>