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9" r:id="rId12"/>
    <p:sldId id="265" r:id="rId13"/>
    <p:sldId id="271" r:id="rId14"/>
    <p:sldId id="266" r:id="rId15"/>
    <p:sldId id="267" r:id="rId16"/>
    <p:sldId id="278" r:id="rId17"/>
    <p:sldId id="268" r:id="rId18"/>
    <p:sldId id="272" r:id="rId19"/>
    <p:sldId id="275" r:id="rId20"/>
    <p:sldId id="276" r:id="rId21"/>
    <p:sldId id="274" r:id="rId22"/>
    <p:sldId id="277" r:id="rId23"/>
    <p:sldId id="280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147-0C05-45AA-9595-8D5CD3338D6F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28E1-D7D5-4AF3-96AE-DB3D8F449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7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28E1-D7D5-4AF3-96AE-DB3D8F4496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17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87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62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1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72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90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7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5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09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FB62-77F6-4F50-9969-78747904BDE3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1BDBB3-C322-4A1B-B29B-74F2767BD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6E40E-BE9C-4071-25A1-C8FBA3B19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 rtl="1"/>
            <a:r>
              <a:rPr lang="he-IL" sz="5600" dirty="0"/>
              <a:t>שפת </a:t>
            </a:r>
            <a:r>
              <a:rPr lang="en-US" sz="5600" dirty="0"/>
              <a:t>D</a:t>
            </a:r>
            <a:br>
              <a:rPr lang="fr-FR" sz="5600" dirty="0"/>
            </a:br>
            <a:endParaRPr lang="fr-FR" sz="5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0FAC6-F220-8A19-0C5B-57EAB1B69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148377"/>
            <a:ext cx="9147940" cy="1324303"/>
          </a:xfrm>
        </p:spPr>
        <p:txBody>
          <a:bodyPr anchor="t">
            <a:normAutofit/>
          </a:bodyPr>
          <a:lstStyle/>
          <a:p>
            <a:pPr algn="ctr"/>
            <a:r>
              <a:rPr lang="he-IL" sz="2800" b="1" u="sng" dirty="0">
                <a:solidFill>
                  <a:schemeClr val="accent2"/>
                </a:solidFill>
              </a:rPr>
              <a:t>נתן סייג</a:t>
            </a:r>
          </a:p>
          <a:p>
            <a:pPr algn="ctr"/>
            <a:r>
              <a:rPr lang="he-IL" sz="2800" b="1" u="sng" dirty="0">
                <a:solidFill>
                  <a:schemeClr val="accent2"/>
                </a:solidFill>
              </a:rPr>
              <a:t>חיים גורן</a:t>
            </a:r>
            <a:endParaRPr lang="fr-FR" sz="28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9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F927B-F3B7-1343-FE6F-3834AD0D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השפה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7C2B7-C472-0CF4-16CB-E30F1EA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en-US" sz="2700" dirty="0"/>
              <a:t>Readability</a:t>
            </a:r>
            <a:r>
              <a:rPr lang="he-IL" sz="2700" dirty="0"/>
              <a:t> – לשפה יש קריאות טובה: מבנים סינטקטיים ברורים המאפשרים שליטה על זרימת הנתונים, אפשרות להגדיר טיפוסי נתונים (</a:t>
            </a:r>
            <a:r>
              <a:rPr lang="en-US" sz="2700" dirty="0"/>
              <a:t>struct, class</a:t>
            </a:r>
            <a:r>
              <a:rPr lang="he-IL" sz="2700" dirty="0"/>
              <a:t>), </a:t>
            </a:r>
            <a:br>
              <a:rPr lang="en-US" sz="2700" dirty="0"/>
            </a:br>
            <a:r>
              <a:rPr lang="en-US" sz="2700" dirty="0"/>
              <a:t>Syntax considerations</a:t>
            </a:r>
            <a:r>
              <a:rPr lang="he-IL" sz="2700" dirty="0"/>
              <a:t> טובה.</a:t>
            </a:r>
          </a:p>
          <a:p>
            <a:pPr algn="r" rtl="1"/>
            <a:r>
              <a:rPr lang="en-US" sz="2700" dirty="0"/>
              <a:t>Writability</a:t>
            </a:r>
            <a:r>
              <a:rPr lang="he-IL" sz="2700" dirty="0"/>
              <a:t> – גבוהה: קל לייצר תוכנות בשפה</a:t>
            </a:r>
          </a:p>
          <a:p>
            <a:pPr algn="r" rtl="1"/>
            <a:r>
              <a:rPr lang="en-US" sz="2700" dirty="0"/>
              <a:t>Reliability</a:t>
            </a:r>
            <a:r>
              <a:rPr lang="he-IL" sz="2700" dirty="0"/>
              <a:t> – גבוהה: מאחר והשפה היא </a:t>
            </a:r>
            <a:r>
              <a:rPr lang="en-US" sz="2700" dirty="0"/>
              <a:t>strong type </a:t>
            </a:r>
            <a:r>
              <a:rPr lang="he-IL" sz="2700" dirty="0"/>
              <a:t> ישנה אמינות גבוהה, כמו"כ קיים מנגנון </a:t>
            </a:r>
            <a:r>
              <a:rPr lang="en-US" sz="2700" dirty="0"/>
              <a:t>ex</a:t>
            </a:r>
            <a:r>
              <a:rPr lang="fr-FR" sz="2700" dirty="0"/>
              <a:t>c</a:t>
            </a:r>
            <a:r>
              <a:rPr lang="en-US" sz="2700" dirty="0" err="1"/>
              <a:t>eption</a:t>
            </a:r>
            <a:r>
              <a:rPr lang="en-US" sz="2700" dirty="0"/>
              <a:t> </a:t>
            </a:r>
            <a:endParaRPr lang="he-IL" sz="2700" dirty="0"/>
          </a:p>
          <a:p>
            <a:pPr algn="r" rtl="1"/>
            <a:r>
              <a:rPr lang="he-IL" sz="2700" dirty="0"/>
              <a:t>לעומת זאת קיימת אפשרות למצביעים מה שמקטין קצת את האמינות</a:t>
            </a:r>
          </a:p>
          <a:p>
            <a:pPr algn="r" rtl="1"/>
            <a:r>
              <a:rPr lang="en-US" sz="2700" dirty="0"/>
              <a:t>Cost</a:t>
            </a:r>
            <a:r>
              <a:rPr lang="he-IL" sz="2700" dirty="0"/>
              <a:t> –  יחסית נמוך בעקבות </a:t>
            </a:r>
            <a:r>
              <a:rPr lang="en-US" sz="2700" dirty="0"/>
              <a:t>Writability</a:t>
            </a:r>
            <a:r>
              <a:rPr lang="he-IL" sz="2700" dirty="0"/>
              <a:t> ו- </a:t>
            </a:r>
            <a:r>
              <a:rPr lang="en-US" sz="2700" dirty="0"/>
              <a:t>Reliability</a:t>
            </a:r>
            <a:r>
              <a:rPr lang="he-IL" sz="2700" dirty="0"/>
              <a:t> גבוהים</a:t>
            </a: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35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D0094-B60A-D9BB-2B24-D4100400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393024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ניידות – קיימים קומפיילרים אשר מתאימים לשפת </a:t>
            </a:r>
            <a:r>
              <a:rPr lang="en-US" sz="2400" dirty="0"/>
              <a:t> D </a:t>
            </a:r>
            <a:r>
              <a:rPr lang="he-IL" sz="2400" dirty="0"/>
              <a:t>בסביבות הבאות:</a:t>
            </a:r>
          </a:p>
          <a:p>
            <a:pPr marL="0" indent="0" algn="r" rtl="1">
              <a:buNone/>
            </a:pPr>
            <a:r>
              <a:rPr lang="en-US" sz="2400" dirty="0"/>
              <a:t>Linux, Windows, Mac OSX, FreeBSD</a:t>
            </a:r>
            <a:r>
              <a:rPr lang="he-IL" sz="2400" dirty="0"/>
              <a:t> </a:t>
            </a:r>
          </a:p>
          <a:p>
            <a:pPr marL="0" indent="0" algn="r" rtl="1">
              <a:buNone/>
            </a:pPr>
            <a:endParaRPr lang="he-IL" sz="2400" dirty="0"/>
          </a:p>
          <a:p>
            <a:pPr algn="r" rtl="1"/>
            <a:r>
              <a:rPr lang="he-IL" sz="2400" dirty="0"/>
              <a:t>חוויה אישית- קל ללמידה, קשה לכתיבה בגלל חוסר השלמה אוטומטית לשפת </a:t>
            </a:r>
            <a:r>
              <a:rPr lang="en-US" sz="2400" dirty="0"/>
              <a:t>D</a:t>
            </a:r>
            <a:r>
              <a:rPr lang="he-IL" sz="2400" dirty="0"/>
              <a:t> אין מנגנון כזה, על אף שראינו טענות שקיים תוסף להתקנה המאפשר זאת.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7896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FBB3D-4662-6D64-1D17-4ACDFAB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טיפוסים</a:t>
            </a:r>
            <a:endParaRPr lang="fr-FR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1795CEF-7FEC-5584-6106-2E4B353B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השפה תומכת במגוון טיפוסים </a:t>
            </a:r>
          </a:p>
          <a:p>
            <a:pPr algn="r" rtl="1"/>
            <a:r>
              <a:rPr lang="en-US" sz="2400" dirty="0"/>
              <a:t>Int, Char, Bool</a:t>
            </a:r>
          </a:p>
          <a:p>
            <a:pPr algn="r" rtl="1"/>
            <a:r>
              <a:rPr lang="en-US" sz="2400" dirty="0"/>
              <a:t>Double, String</a:t>
            </a:r>
          </a:p>
          <a:p>
            <a:pPr algn="r" rtl="1"/>
            <a:r>
              <a:rPr lang="en-US" sz="2400" dirty="0"/>
              <a:t>Auto </a:t>
            </a:r>
            <a:r>
              <a:rPr lang="he-IL" sz="2400" dirty="0"/>
              <a:t>-  נקבע בזמן </a:t>
            </a:r>
            <a:r>
              <a:rPr lang="he-IL" sz="2400" dirty="0">
                <a:solidFill>
                  <a:schemeClr val="tx2"/>
                </a:solidFill>
              </a:rPr>
              <a:t>קומפילציה</a:t>
            </a:r>
            <a:endParaRPr lang="fr-FR" sz="2400" dirty="0">
              <a:solidFill>
                <a:schemeClr val="tx2"/>
              </a:solidFill>
            </a:endParaRPr>
          </a:p>
          <a:p>
            <a:pPr algn="r" rtl="1"/>
            <a:r>
              <a:rPr lang="fr-FR" sz="2400" dirty="0" err="1"/>
              <a:t>Enum</a:t>
            </a:r>
            <a:endParaRPr lang="fr-FR" sz="2400" dirty="0"/>
          </a:p>
          <a:p>
            <a:pPr algn="r" rtl="1"/>
            <a:r>
              <a:rPr lang="en-US" sz="2400" dirty="0" err="1"/>
              <a:t>DateTime</a:t>
            </a:r>
            <a:r>
              <a:rPr lang="en-US" sz="2400" dirty="0"/>
              <a:t>, Map</a:t>
            </a:r>
          </a:p>
          <a:p>
            <a:pPr algn="r" rtl="1"/>
            <a:r>
              <a:rPr lang="he-IL" sz="2400" dirty="0"/>
              <a:t>השפה תומכת במצביעים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97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6809-872F-C3B5-5FA9-7FF8F54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טיפוס הנתונים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8691D-1D08-DA11-51BC-44A8643D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טיפוס נתונים סטטיים נקבע בזמן קומפילצייה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קוד זה אינו חוקי כי </a:t>
            </a:r>
            <a:r>
              <a:rPr lang="fr-FR" sz="2400" dirty="0"/>
              <a:t>x</a:t>
            </a:r>
            <a:r>
              <a:rPr lang="he-IL" sz="2400" dirty="0"/>
              <a:t> חייב ליהות מוגדר</a:t>
            </a:r>
            <a:r>
              <a:rPr lang="fr-FR" sz="2400" dirty="0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85C62-449B-F05A-22A9-80FD1433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746210"/>
            <a:ext cx="9625254" cy="19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4E1C8-3BD3-2635-B49F-6633CE3F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מנגנון הטיפוסים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41A74-E737-D266-48A1-A620E98F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כמו שהזכרנו קודם בשפת </a:t>
            </a:r>
            <a:r>
              <a:rPr lang="en-US" sz="2400" dirty="0"/>
              <a:t>D</a:t>
            </a:r>
            <a:r>
              <a:rPr lang="he-IL" sz="2400" dirty="0"/>
              <a:t> המנגנון הוא </a:t>
            </a:r>
            <a:r>
              <a:rPr lang="en-US" sz="2400" dirty="0"/>
              <a:t>static typing </a:t>
            </a:r>
            <a:r>
              <a:rPr lang="he-IL" sz="2400" dirty="0"/>
              <a:t> כך שסוג המשתנה מוגדר בזמן קומפילציה ולכן לא תתאפשר המרה מרומזת</a:t>
            </a:r>
          </a:p>
        </p:txBody>
      </p:sp>
      <p:pic>
        <p:nvPicPr>
          <p:cNvPr id="5" name="תמונה 6">
            <a:extLst>
              <a:ext uri="{FF2B5EF4-FFF2-40B4-BE49-F238E27FC236}">
                <a16:creationId xmlns:a16="http://schemas.microsoft.com/office/drawing/2014/main" id="{988DA3D4-8BB1-60B5-84DB-6A904A9C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85639"/>
            <a:ext cx="8562444" cy="25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061A0-A046-C3EA-5233-4A4D5158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פונקציות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A2CBD-C94B-9F66-4ADD-CFD74AA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2133600"/>
            <a:ext cx="9094787" cy="394335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ניתן להעביר פרמטרים לפונקציה בכמה דרכים:</a:t>
            </a:r>
          </a:p>
          <a:p>
            <a:pPr algn="r" rtl="1"/>
            <a:r>
              <a:rPr lang="en-US" sz="2400" dirty="0">
                <a:solidFill>
                  <a:schemeClr val="tx2"/>
                </a:solidFill>
              </a:rPr>
              <a:t>By value 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</a:p>
          <a:p>
            <a:pPr algn="r" rtl="1"/>
            <a:r>
              <a:rPr lang="en-US" sz="2400" dirty="0">
                <a:solidFill>
                  <a:schemeClr val="tx2"/>
                </a:solidFill>
              </a:rPr>
              <a:t>By reference</a:t>
            </a:r>
          </a:p>
          <a:p>
            <a:pPr marL="0" indent="0" algn="r" rtl="1">
              <a:buNone/>
            </a:pPr>
            <a:endParaRPr lang="he-IL" sz="2400" dirty="0"/>
          </a:p>
          <a:p>
            <a:pPr algn="r" rtl="1"/>
            <a:endParaRPr lang="fr-FR" dirty="0"/>
          </a:p>
          <a:p>
            <a:pPr marL="0" indent="0" algn="r" rtl="1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E4B8F5-7826-753B-C230-34146E62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17" y="3177859"/>
            <a:ext cx="5243308" cy="28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BA679-6800-DC81-466B-5C6A535D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287" y="814387"/>
            <a:ext cx="8915400" cy="3777622"/>
          </a:xfrm>
        </p:spPr>
        <p:txBody>
          <a:bodyPr/>
          <a:lstStyle/>
          <a:p>
            <a:pPr marL="0" indent="0" algn="r" rtl="1">
              <a:buNone/>
            </a:pPr>
            <a:endParaRPr lang="fr-FR" sz="2400" dirty="0"/>
          </a:p>
          <a:p>
            <a:pPr algn="r" rtl="1"/>
            <a:r>
              <a:rPr lang="he-IL" sz="2400" dirty="0"/>
              <a:t>העמסת פונקציות:</a:t>
            </a:r>
            <a:r>
              <a:rPr lang="fr-FR" sz="2400" dirty="0"/>
              <a:t> D </a:t>
            </a:r>
            <a:r>
              <a:rPr lang="he-IL" sz="2400" dirty="0"/>
              <a:t>תומך בהעמסת יתר של פונקציות, כלומר ניתן להגדיר מספר פונקציות עם אותו שם אך רשימות פרמטרים שונות.</a:t>
            </a:r>
          </a:p>
          <a:p>
            <a:pPr algn="r" rtl="1"/>
            <a:r>
              <a:rPr lang="he-IL" sz="2400" dirty="0"/>
              <a:t>המהדר קובע איזו פונקציה להפעיל בהתבסס על מספר וסוגי הארגומנטים המשמשים במהלך קריאת הפונקציה לדוגמא:</a:t>
            </a:r>
            <a:endParaRPr lang="fr-FR" sz="2400" dirty="0"/>
          </a:p>
          <a:p>
            <a:pPr marL="0" indent="0" algn="r" rtl="1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89400-F121-BDF8-BEAA-054607D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3209537"/>
            <a:ext cx="4966784" cy="29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D11F1-3355-9026-CFF7-FF38C96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העברת פרמטרים לפונקציות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5D9DE-B3B6-5E62-3392-40E146FA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העברת פרמטרים נעשית לפי מיקומם (</a:t>
            </a:r>
            <a:r>
              <a:rPr lang="en-US" sz="2400" dirty="0"/>
              <a:t>Positional Parameters</a:t>
            </a:r>
            <a:r>
              <a:rPr lang="he-IL" sz="2400" dirty="0"/>
              <a:t>).</a:t>
            </a:r>
          </a:p>
          <a:p>
            <a:pPr algn="r" rtl="1"/>
            <a:r>
              <a:rPr lang="he-IL" sz="2400" dirty="0"/>
              <a:t>לא ניתן להעביר פרמטרים לפי שם (</a:t>
            </a:r>
            <a:r>
              <a:rPr lang="en-US" sz="2400" dirty="0"/>
              <a:t>Keyword Parameters</a:t>
            </a:r>
            <a:r>
              <a:rPr lang="he-IL" sz="2400" dirty="0"/>
              <a:t>).</a:t>
            </a:r>
          </a:p>
          <a:p>
            <a:pPr algn="r" rtl="1"/>
            <a:r>
              <a:rPr lang="he-IL" sz="2400" dirty="0"/>
              <a:t>ניתן לתת ערכי ברירת מחדל לפרמטרים.</a:t>
            </a: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72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FD627-32FF-045D-CB24-F117C2A8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החזרת ערכים מפונקציות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B99F7-4142-9E51-91DD-2ECD76D4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400" dirty="0"/>
              <a:t>ניתן להחזיר שלושה סוגים של ערכים:</a:t>
            </a:r>
          </a:p>
          <a:p>
            <a:pPr algn="r" rtl="1"/>
            <a:r>
              <a:rPr lang="he-IL" sz="2400" dirty="0">
                <a:solidFill>
                  <a:schemeClr val="accent3"/>
                </a:solidFill>
              </a:rPr>
              <a:t>משתנים רגילים</a:t>
            </a:r>
          </a:p>
          <a:p>
            <a:pPr algn="r" rtl="1"/>
            <a:r>
              <a:rPr lang="he-IL" sz="2400" dirty="0">
                <a:solidFill>
                  <a:schemeClr val="accent3"/>
                </a:solidFill>
              </a:rPr>
              <a:t>אובייקטים</a:t>
            </a:r>
          </a:p>
          <a:p>
            <a:pPr algn="r" rtl="1"/>
            <a:r>
              <a:rPr lang="he-IL" sz="2400" dirty="0">
                <a:solidFill>
                  <a:schemeClr val="accent3"/>
                </a:solidFill>
              </a:rPr>
              <a:t>פונקציות</a:t>
            </a:r>
          </a:p>
          <a:p>
            <a:pPr marL="0" indent="0" algn="r" rtl="1">
              <a:buNone/>
            </a:pPr>
            <a:r>
              <a:rPr lang="he-IL" sz="2200" dirty="0"/>
              <a:t>פקודות ב-</a:t>
            </a:r>
            <a:r>
              <a:rPr lang="fr-FR" sz="2200" dirty="0"/>
              <a:t> D </a:t>
            </a:r>
            <a:r>
              <a:rPr lang="he-IL" sz="2200" dirty="0"/>
              <a:t>כוללות בדרך כלל קריאות לפונקציות, הקצאות משתנות ומבני זרימת בקרה. מבני בקרה וזרימה כוללים מבנים סטנדרטיים כמו </a:t>
            </a:r>
            <a:r>
              <a:rPr lang="fr-FR" sz="2200" dirty="0"/>
              <a:t>if, </a:t>
            </a:r>
            <a:r>
              <a:rPr lang="fr-FR" sz="2200" dirty="0" err="1"/>
              <a:t>else</a:t>
            </a:r>
            <a:r>
              <a:rPr lang="fr-FR" sz="2200" dirty="0"/>
              <a:t>, for, </a:t>
            </a:r>
            <a:r>
              <a:rPr lang="fr-FR" sz="2200" dirty="0" err="1"/>
              <a:t>while</a:t>
            </a:r>
            <a:r>
              <a:rPr lang="fr-FR" sz="2200" dirty="0"/>
              <a:t> switch. </a:t>
            </a:r>
          </a:p>
          <a:p>
            <a:pPr marL="0" indent="0" algn="r" rtl="1">
              <a:buNone/>
            </a:pPr>
            <a:r>
              <a:rPr lang="fr-FR" sz="2200" dirty="0"/>
              <a:t>   </a:t>
            </a:r>
            <a:r>
              <a:rPr lang="he-IL" sz="2200" dirty="0"/>
              <a:t>בנוסף </a:t>
            </a:r>
            <a:r>
              <a:rPr lang="en-US" sz="2200" dirty="0"/>
              <a:t>D</a:t>
            </a:r>
            <a:r>
              <a:rPr lang="he-IL" sz="2200" dirty="0"/>
              <a:t> כולל את המבנה הקדמי עבור איטרציה על מערכים או אוספים אחרים.</a:t>
            </a:r>
            <a:endParaRPr lang="fr-FR" sz="2200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54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E3121-23B6-9488-A7CC-2B8CD84D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fr-FR" dirty="0" err="1"/>
              <a:t>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0B6DB-037F-4B17-1F82-F3DEB73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dirty="0"/>
              <a:t>שפת </a:t>
            </a:r>
            <a:r>
              <a:rPr lang="en-US" sz="2400" dirty="0"/>
              <a:t>D</a:t>
            </a:r>
            <a:r>
              <a:rPr lang="he-IL" sz="2400" dirty="0"/>
              <a:t> היא </a:t>
            </a:r>
            <a:r>
              <a:rPr lang="en-US" sz="2400" dirty="0">
                <a:solidFill>
                  <a:srgbClr val="00B050"/>
                </a:solidFill>
              </a:rPr>
              <a:t>static scope</a:t>
            </a:r>
            <a:r>
              <a:rPr lang="he-IL" sz="2400" dirty="0"/>
              <a:t>, כלומר כבר בזמן קומפילציה מזהים את המשתנים. בניגוד ל</a:t>
            </a:r>
            <a:r>
              <a:rPr lang="en-US" sz="2400" dirty="0"/>
              <a:t>d</a:t>
            </a:r>
            <a:r>
              <a:rPr lang="fr-FR" sz="2400" dirty="0"/>
              <a:t>y</a:t>
            </a:r>
            <a:r>
              <a:rPr lang="en-US" sz="2400" dirty="0" err="1"/>
              <a:t>namic</a:t>
            </a:r>
            <a:r>
              <a:rPr lang="en-US" sz="2400" dirty="0"/>
              <a:t> scope</a:t>
            </a:r>
            <a:r>
              <a:rPr lang="he-IL" sz="2400" dirty="0"/>
              <a:t> שבו המשתנים מזוהים רק בזמן ריצה.</a:t>
            </a:r>
          </a:p>
          <a:p>
            <a:pPr marL="0" indent="0" algn="r" rtl="1">
              <a:buNone/>
            </a:pPr>
            <a:r>
              <a:rPr lang="he-IL" sz="2400" dirty="0"/>
              <a:t>הפלט שיודפס למסך יהיה 111</a:t>
            </a:r>
          </a:p>
          <a:p>
            <a:pPr marL="0" indent="0" algn="r" rtl="1">
              <a:buNone/>
            </a:pPr>
            <a:r>
              <a:rPr lang="he-IL" sz="2400" dirty="0"/>
              <a:t>למרות שהפונקציה </a:t>
            </a:r>
            <a:r>
              <a:rPr lang="en-US" sz="2400" dirty="0"/>
              <a:t>a()</a:t>
            </a:r>
            <a:r>
              <a:rPr lang="he-IL" sz="2400" dirty="0"/>
              <a:t> קראה ל </a:t>
            </a:r>
            <a:r>
              <a:rPr lang="en-US" sz="2400" dirty="0"/>
              <a:t>b()</a:t>
            </a:r>
            <a:r>
              <a:rPr lang="he-IL" sz="2400" dirty="0"/>
              <a:t>,</a:t>
            </a:r>
          </a:p>
          <a:p>
            <a:pPr marL="0" indent="0" algn="r" rtl="1">
              <a:buNone/>
            </a:pPr>
            <a:r>
              <a:rPr lang="he-IL" sz="2400" dirty="0"/>
              <a:t>מכיוון שהאב הסטטי של הפונקציה</a:t>
            </a:r>
          </a:p>
          <a:p>
            <a:pPr marL="0" indent="0" algn="r" rtl="1">
              <a:buNone/>
            </a:pPr>
            <a:r>
              <a:rPr lang="en-US" sz="2400" dirty="0"/>
              <a:t>B</a:t>
            </a:r>
            <a:r>
              <a:rPr lang="he-IL" sz="2400" dirty="0"/>
              <a:t> הוא פונקציה </a:t>
            </a:r>
            <a:r>
              <a:rPr lang="en-US" sz="2400" dirty="0"/>
              <a:t>main()</a:t>
            </a:r>
            <a:r>
              <a:rPr lang="he-IL" sz="2400" dirty="0"/>
              <a:t>.</a:t>
            </a:r>
            <a:endParaRPr lang="en-US" sz="2400" dirty="0"/>
          </a:p>
          <a:p>
            <a:pPr marL="0" indent="0" algn="r" rtl="1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0AF004-83E8-7770-9EE7-D258317C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3075157"/>
            <a:ext cx="2946400" cy="34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24D60-AD07-6245-EA77-F237028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הצגת השפה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60E63-A106-760F-68B7-197FB8AA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שפת </a:t>
            </a:r>
            <a:r>
              <a:rPr lang="en-US" sz="2400" dirty="0"/>
              <a:t>D</a:t>
            </a:r>
            <a:r>
              <a:rPr lang="he-IL" sz="2400" dirty="0"/>
              <a:t> נכתבה על ידי </a:t>
            </a:r>
            <a:r>
              <a:rPr lang="en-US" sz="2400" b="1" dirty="0"/>
              <a:t>Walter Bright</a:t>
            </a:r>
            <a:r>
              <a:rPr lang="he-IL" sz="2400" b="1" dirty="0"/>
              <a:t>.</a:t>
            </a:r>
            <a:r>
              <a:rPr lang="he-IL" sz="2400" dirty="0"/>
              <a:t> ברייט היה המפתח הראשי של הקומפיילר של ++</a:t>
            </a:r>
            <a:r>
              <a:rPr lang="en-US" sz="2400" dirty="0"/>
              <a:t>C</a:t>
            </a:r>
            <a:r>
              <a:rPr lang="he-IL" sz="2400" dirty="0"/>
              <a:t> שתרגם ישירות מקוד מקור מבלי להשתמש בקומפיילר של </a:t>
            </a:r>
            <a:r>
              <a:rPr lang="en-US" sz="2400" dirty="0"/>
              <a:t>C </a:t>
            </a:r>
            <a:r>
              <a:rPr lang="he-IL" sz="2400" dirty="0"/>
              <a:t> כקומפיילר ביניים.</a:t>
            </a:r>
          </a:p>
          <a:p>
            <a:pPr algn="r" rtl="1"/>
            <a:r>
              <a:rPr lang="he-IL" sz="2400" dirty="0"/>
              <a:t>הגרסא הראשונה יצאה ב 2001.</a:t>
            </a:r>
          </a:p>
          <a:p>
            <a:pPr algn="r" rtl="1"/>
            <a:r>
              <a:rPr lang="he-IL" sz="2400" dirty="0"/>
              <a:t>שפת התכנות </a:t>
            </a:r>
            <a:r>
              <a:rPr lang="fr-FR" sz="2400" dirty="0"/>
              <a:t> D </a:t>
            </a:r>
            <a:r>
              <a:rPr lang="he-IL" sz="2400" dirty="0"/>
              <a:t>נוצרה עם מטרה לספק למפתחים שפה שמשלבת את ביצועיות ויעילות שפות רמה נמוכה כמו </a:t>
            </a:r>
            <a:r>
              <a:rPr lang="fr-FR" sz="2400" dirty="0"/>
              <a:t> C </a:t>
            </a:r>
            <a:r>
              <a:rPr lang="he-IL" sz="2400" dirty="0"/>
              <a:t>ו</a:t>
            </a:r>
            <a:r>
              <a:rPr lang="fr-FR" sz="2400" dirty="0"/>
              <a:t> C++ </a:t>
            </a:r>
            <a:r>
              <a:rPr lang="he-IL" sz="2400" dirty="0"/>
              <a:t>עם אפקטיביות של שפות רמה גבוהה.</a:t>
            </a:r>
          </a:p>
          <a:p>
            <a:pPr algn="r" rtl="1"/>
            <a:r>
              <a:rPr lang="he-IL" sz="2400" dirty="0"/>
              <a:t>יש לה הגנה על הזיכרון והיא מהירה ויעילה.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8474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D4406-5048-E2D7-E4C3-7A361441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Scope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59E6ACA-B3BB-374B-0635-D9FCE779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6" y="3705404"/>
            <a:ext cx="2233783" cy="26001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4B853A-2E60-1DA7-7FEE-28502763D825}"/>
              </a:ext>
            </a:extLst>
          </p:cNvPr>
          <p:cNvSpPr txBox="1"/>
          <p:nvPr/>
        </p:nvSpPr>
        <p:spPr>
          <a:xfrm>
            <a:off x="4803067" y="300277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כמו כן ניתן לקונן בשפת </a:t>
            </a:r>
            <a:r>
              <a:rPr lang="en-US" sz="2400" dirty="0"/>
              <a:t>D</a:t>
            </a:r>
            <a:r>
              <a:rPr lang="he-IL" sz="2400" dirty="0"/>
              <a:t> תתי תוכניות, דוגמא: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BDB1EC-2268-AD1D-EE0A-4689030AF8C4}"/>
              </a:ext>
            </a:extLst>
          </p:cNvPr>
          <p:cNvSpPr txBox="1"/>
          <p:nvPr/>
        </p:nvSpPr>
        <p:spPr>
          <a:xfrm>
            <a:off x="2641620" y="1687072"/>
            <a:ext cx="8256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כלומר משתנה שהוכרז בתוך פונקציה גלוי רק בתוך אותה פונקציה, בעוד שלמשתנה שהוכרז מחוץ לכל הפונקציות יהיה נגיש לכולם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9078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8F1B-4385-BA00-6BE0-0623479C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Allocation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41172-26A1-0BEB-02AC-C5AE077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>
              <a:buNone/>
            </a:pPr>
            <a:r>
              <a:rPr lang="he-IL" sz="2400" dirty="0"/>
              <a:t>השפה תומכת בהקצאה דינאמית באופן פשוט וקל</a:t>
            </a:r>
          </a:p>
          <a:p>
            <a:pPr marL="0" indent="0" algn="r">
              <a:buNone/>
            </a:pPr>
            <a:r>
              <a:rPr lang="he-IL" sz="2400" dirty="0"/>
              <a:t>יצירתה על ידי אופרטור סוגריים מרובעות:</a:t>
            </a:r>
          </a:p>
          <a:p>
            <a:pPr marL="0" indent="0" algn="r">
              <a:buNone/>
            </a:pPr>
            <a:endParaRPr lang="he-IL" sz="2400" dirty="0"/>
          </a:p>
          <a:p>
            <a:pPr marL="0" indent="0" algn="r">
              <a:buNone/>
            </a:pPr>
            <a:endParaRPr lang="he-IL" sz="2400" dirty="0"/>
          </a:p>
          <a:p>
            <a:pPr marL="0" indent="0" algn="r">
              <a:buNone/>
            </a:pPr>
            <a:endParaRPr lang="he-IL" sz="2400" dirty="0"/>
          </a:p>
          <a:p>
            <a:pPr marL="457200" lvl="1" indent="0" algn="r">
              <a:buNone/>
            </a:pPr>
            <a:r>
              <a:rPr lang="fr-FR" sz="2400" dirty="0"/>
              <a:t>‘new’</a:t>
            </a:r>
            <a:r>
              <a:rPr lang="he-IL" sz="2400" dirty="0"/>
              <a:t> ניתן להקצות זיכרון דינמי על ידי </a:t>
            </a:r>
            <a:r>
              <a:rPr lang="fr-FR" sz="2400" dirty="0"/>
              <a:t>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אין צורך לשחרר את הזיכרון משום שקיים </a:t>
            </a:r>
            <a:r>
              <a:rPr lang="en-US" sz="2400" dirty="0"/>
              <a:t>GC </a:t>
            </a:r>
            <a:r>
              <a:rPr lang="he-IL" sz="2400" dirty="0"/>
              <a:t> המשחרר את הזיכרון באופן אוטומטי</a:t>
            </a:r>
            <a:endParaRPr lang="fr-FR" sz="2400" dirty="0"/>
          </a:p>
        </p:txBody>
      </p:sp>
      <p:pic>
        <p:nvPicPr>
          <p:cNvPr id="5" name="Image 4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28473E10-F474-6152-3D21-4E9034F7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209925"/>
            <a:ext cx="8067675" cy="1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9AC0A-8709-CAA2-737E-002C1BE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429DE-8BCD-1CD2-7E7B-58E70B94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GC</a:t>
            </a:r>
            <a:r>
              <a:rPr lang="he-IL" sz="2400" dirty="0">
                <a:solidFill>
                  <a:schemeClr val="accent1"/>
                </a:solidFill>
              </a:rPr>
              <a:t> גם פותר את בעיית זליגת הזיכרון</a:t>
            </a:r>
          </a:p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בנוסף לשימוש ב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GC </a:t>
            </a:r>
            <a:r>
              <a:rPr lang="he-IL" sz="2400" dirty="0">
                <a:solidFill>
                  <a:schemeClr val="accent1"/>
                </a:solidFill>
              </a:rPr>
              <a:t>יש למתכנת אפשרות לבצע פקודת </a:t>
            </a:r>
            <a:r>
              <a:rPr lang="en-US" sz="2400" dirty="0">
                <a:solidFill>
                  <a:schemeClr val="accent1"/>
                </a:solidFill>
              </a:rPr>
              <a:t>delete </a:t>
            </a:r>
            <a:r>
              <a:rPr lang="he-IL" sz="2400" dirty="0">
                <a:solidFill>
                  <a:schemeClr val="accent1"/>
                </a:solidFill>
              </a:rPr>
              <a:t> לא כמו  ב #</a:t>
            </a:r>
            <a:r>
              <a:rPr lang="en-US" sz="2400" dirty="0">
                <a:solidFill>
                  <a:schemeClr val="accent1"/>
                </a:solidFill>
              </a:rPr>
              <a:t>C</a:t>
            </a:r>
          </a:p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עובד בשיטת </a:t>
            </a:r>
            <a:r>
              <a:rPr lang="en-US" sz="2400" dirty="0">
                <a:solidFill>
                  <a:schemeClr val="accent1"/>
                </a:solidFill>
              </a:rPr>
              <a:t>Mark &amp; Sweep</a:t>
            </a:r>
            <a:r>
              <a:rPr lang="he-IL" sz="2400" dirty="0">
                <a:solidFill>
                  <a:schemeClr val="accent1"/>
                </a:solidFill>
              </a:rPr>
              <a:t> כמו ב #</a:t>
            </a:r>
            <a:r>
              <a:rPr lang="en-US" sz="2400" dirty="0">
                <a:solidFill>
                  <a:schemeClr val="accent1"/>
                </a:solidFill>
              </a:rPr>
              <a:t>C</a:t>
            </a:r>
            <a:r>
              <a:rPr lang="he-IL" sz="2400" dirty="0">
                <a:solidFill>
                  <a:schemeClr val="accent1"/>
                </a:solidFill>
              </a:rPr>
              <a:t>.</a:t>
            </a:r>
            <a:endParaRPr lang="fr-FR" sz="2400" dirty="0">
              <a:solidFill>
                <a:schemeClr val="accent1"/>
              </a:solidFill>
            </a:endParaRPr>
          </a:p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יש אפשרות להקצות זיכרון שלא ישוחרר על ידי ה</a:t>
            </a:r>
            <a:r>
              <a:rPr lang="fr-FR" sz="2400" dirty="0">
                <a:solidFill>
                  <a:schemeClr val="accent1"/>
                </a:solidFill>
              </a:rPr>
              <a:t>GC </a:t>
            </a:r>
          </a:p>
          <a:p>
            <a:pPr algn="r" rtl="1"/>
            <a:r>
              <a:rPr lang="he-IL" sz="2400" dirty="0">
                <a:solidFill>
                  <a:schemeClr val="accent1"/>
                </a:solidFill>
              </a:rPr>
              <a:t>וכן ישנו אפשרות לכבות לגמרי את ה</a:t>
            </a:r>
            <a:r>
              <a:rPr lang="fr-FR" sz="2400" dirty="0">
                <a:solidFill>
                  <a:schemeClr val="accent1"/>
                </a:solidFill>
              </a:rPr>
              <a:t>Garbage Collector</a:t>
            </a:r>
          </a:p>
          <a:p>
            <a:pPr algn="r" rtl="1"/>
            <a:endParaRPr lang="en-US" sz="2400" dirty="0">
              <a:solidFill>
                <a:schemeClr val="accent1"/>
              </a:solidFill>
            </a:endParaRPr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20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B1CE4-C93F-C5D8-0CCD-FEAE94C4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מצביעים בשפת </a:t>
            </a:r>
            <a:r>
              <a:rPr lang="en-US" dirty="0"/>
              <a:t>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2673E4-85F9-8E3F-704D-142ED084A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391"/>
          <a:stretch/>
        </p:blipFill>
        <p:spPr>
          <a:xfrm>
            <a:off x="1803348" y="1994904"/>
            <a:ext cx="3200400" cy="106124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2B7123-D56B-DB94-C74F-9AB85F2F25EF}"/>
              </a:ext>
            </a:extLst>
          </p:cNvPr>
          <p:cNvSpPr txBox="1"/>
          <p:nvPr/>
        </p:nvSpPr>
        <p:spPr>
          <a:xfrm>
            <a:off x="5163128" y="190475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/>
              <a:t>בשפת </a:t>
            </a:r>
            <a:r>
              <a:rPr lang="en-US" sz="2400" dirty="0"/>
              <a:t>D</a:t>
            </a:r>
            <a:endParaRPr lang="he-IL" sz="2400" dirty="0"/>
          </a:p>
          <a:p>
            <a:pPr algn="r" rtl="1"/>
            <a:r>
              <a:rPr lang="he-IL" sz="2400" dirty="0"/>
              <a:t>ישנה תמיכה במצביעים, ניתן להשתמש במצביעים בהקצאות הזיכרון למשל הקוד הבא הוא חוקי:</a:t>
            </a:r>
            <a:endParaRPr lang="fr-FR" sz="2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EDF8D8-C63C-41A8-AF7B-41233B28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69" y="4094937"/>
            <a:ext cx="3519159" cy="14642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9A60AB9-9A3B-C708-6611-7346222011B8}"/>
              </a:ext>
            </a:extLst>
          </p:cNvPr>
          <p:cNvSpPr txBox="1"/>
          <p:nvPr/>
        </p:nvSpPr>
        <p:spPr>
          <a:xfrm>
            <a:off x="6518512" y="4339553"/>
            <a:ext cx="474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כמובן שזה יכול לגרום לבעיות כמו מצביע מתנדנד, למשל כאן: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7680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41C41-8469-C33A-98C6-62EB6622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בונוס</a:t>
            </a:r>
            <a:endParaRPr lang="fr-FR" dirty="0"/>
          </a:p>
        </p:txBody>
      </p:sp>
      <p:pic>
        <p:nvPicPr>
          <p:cNvPr id="1028" name="Picture 4" descr="Netflix Review | PCMag">
            <a:extLst>
              <a:ext uri="{FF2B5EF4-FFF2-40B4-BE49-F238E27FC236}">
                <a16:creationId xmlns:a16="http://schemas.microsoft.com/office/drawing/2014/main" id="{06AC405C-4A7B-B379-6CB1-7B13210C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456687"/>
            <a:ext cx="1995487" cy="11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onics, Cars, Fashion, Collectibles, Coupons and More | eBay">
            <a:extLst>
              <a:ext uri="{FF2B5EF4-FFF2-40B4-BE49-F238E27FC236}">
                <a16:creationId xmlns:a16="http://schemas.microsoft.com/office/drawing/2014/main" id="{6C1D7DFD-25DA-6327-B598-B6337E95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4" y="4467422"/>
            <a:ext cx="2257425" cy="118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929E8F2-2110-F6DB-8D6D-94EC7EB3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3023314"/>
            <a:ext cx="30956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9FAAF2-4900-8A1D-80AE-85EA5F77699B}"/>
              </a:ext>
            </a:extLst>
          </p:cNvPr>
          <p:cNvSpPr txBox="1"/>
          <p:nvPr/>
        </p:nvSpPr>
        <p:spPr>
          <a:xfrm>
            <a:off x="6724649" y="1905000"/>
            <a:ext cx="411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כמה חברות גדולות שמשתמשות גם בשפה זו:</a:t>
            </a:r>
            <a:endParaRPr 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3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16D6B-8076-D103-848A-0339CF0C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dirty="0"/>
              <a:t>לסיכום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B3508-004B-37AB-B514-B6ECD07A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שפת </a:t>
            </a:r>
            <a:r>
              <a:rPr lang="en-US" sz="2400" dirty="0"/>
              <a:t>D</a:t>
            </a:r>
            <a:r>
              <a:rPr lang="he-IL" sz="2400" dirty="0"/>
              <a:t> היא שפה כיפית שהיה נחמד לתכנת איתה, היא נוחה ללמידה ומאפשרת גם תכנות ב</a:t>
            </a:r>
            <a:r>
              <a:rPr lang="fr-FR" sz="2400" dirty="0"/>
              <a:t>high-</a:t>
            </a:r>
            <a:r>
              <a:rPr lang="fr-FR" sz="2400" dirty="0" err="1"/>
              <a:t>level</a:t>
            </a:r>
            <a:r>
              <a:rPr lang="fr-FR" sz="2400" dirty="0"/>
              <a:t> </a:t>
            </a:r>
            <a:r>
              <a:rPr lang="he-IL" sz="2400" dirty="0"/>
              <a:t> וגם ב</a:t>
            </a:r>
            <a:r>
              <a:rPr lang="fr-FR" sz="2400" dirty="0" err="1"/>
              <a:t>low-level</a:t>
            </a:r>
            <a:r>
              <a:rPr lang="fr-FR" sz="2400" dirty="0"/>
              <a:t> </a:t>
            </a:r>
          </a:p>
          <a:p>
            <a:pPr algn="r" rtl="1"/>
            <a:r>
              <a:rPr lang="he-IL" sz="2400" dirty="0"/>
              <a:t>הכרנו את כל הפקודות הנפוצות ומאוד נהנינו, מצד שני יש בה המון פונקציונליות ואפשרויות שקשה לזכור את כולם</a:t>
            </a:r>
          </a:p>
          <a:p>
            <a:pPr algn="r" rtl="1"/>
            <a:r>
              <a:rPr lang="he-IL" sz="2400" dirty="0"/>
              <a:t>בהתחלה מאוד חששנו מהקורס אבל דווקא היה מאוד נחמד ומאוד נהנינו גם בגלל השפה הכיפית וכמובן בזכות המרצה הכי טוב של המכון...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he-IL" sz="2400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0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69627-0F2D-3488-B426-8B49BB0F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4665"/>
          </a:xfrm>
        </p:spPr>
        <p:txBody>
          <a:bodyPr/>
          <a:lstStyle/>
          <a:p>
            <a:pPr algn="ctr" rtl="1"/>
            <a:r>
              <a:rPr lang="he-IL" dirty="0"/>
              <a:t>יתרונות וחסרונות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9AE29-4FC1-4C67-27A0-A771B9C5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sz="2400" b="1" dirty="0">
                <a:solidFill>
                  <a:schemeClr val="accent1"/>
                </a:solidFill>
              </a:rPr>
              <a:t>יתרונות :</a:t>
            </a:r>
          </a:p>
          <a:p>
            <a:pPr algn="r" rtl="1"/>
            <a:r>
              <a:rPr lang="he-IL" sz="2400" dirty="0"/>
              <a:t>מהירה ויעילה</a:t>
            </a:r>
          </a:p>
          <a:p>
            <a:pPr algn="r" rtl="1"/>
            <a:r>
              <a:rPr lang="he-IL" sz="2400" dirty="0"/>
              <a:t>כוללת תכונות מודרניות כמו  </a:t>
            </a:r>
            <a:r>
              <a:rPr lang="fr-FR" sz="2400" dirty="0" err="1"/>
              <a:t>garbage</a:t>
            </a:r>
            <a:r>
              <a:rPr lang="fr-FR" sz="2400" dirty="0"/>
              <a:t> collector, </a:t>
            </a:r>
            <a:r>
              <a:rPr lang="fr-FR" sz="2400" dirty="0" err="1"/>
              <a:t>unitest</a:t>
            </a:r>
            <a:r>
              <a:rPr lang="fr-FR" sz="2400" dirty="0"/>
              <a:t> </a:t>
            </a:r>
            <a:r>
              <a:rPr lang="fr-FR" sz="2400" dirty="0" err="1"/>
              <a:t>framework</a:t>
            </a:r>
            <a:endParaRPr lang="fr-FR" sz="2400" dirty="0"/>
          </a:p>
          <a:p>
            <a:pPr algn="r" rtl="1"/>
            <a:r>
              <a:rPr lang="he-IL" sz="2400" dirty="0"/>
              <a:t>קל ללימוד למפתחי </a:t>
            </a:r>
            <a:r>
              <a:rPr lang="en-US" sz="2400" dirty="0"/>
              <a:t>C</a:t>
            </a:r>
            <a:r>
              <a:rPr lang="fr-FR" sz="2400" dirty="0"/>
              <a:t>, C++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b="1" dirty="0">
                <a:solidFill>
                  <a:srgbClr val="FF0000"/>
                </a:solidFill>
              </a:rPr>
              <a:t>חסרונות:</a:t>
            </a:r>
            <a:endParaRPr lang="fr-FR" sz="2400" b="1" dirty="0">
              <a:solidFill>
                <a:srgbClr val="FF0000"/>
              </a:solidFill>
            </a:endParaRPr>
          </a:p>
          <a:p>
            <a:pPr algn="r" rtl="1"/>
            <a:r>
              <a:rPr lang="he-IL" sz="2400" dirty="0"/>
              <a:t>לא פופולארית </a:t>
            </a:r>
          </a:p>
          <a:p>
            <a:pPr algn="r" rtl="1"/>
            <a:r>
              <a:rPr lang="he-IL" sz="2400" dirty="0"/>
              <a:t>אין הרבה ספריות זמינות</a:t>
            </a:r>
          </a:p>
          <a:p>
            <a:pPr algn="r" rtl="1"/>
            <a:r>
              <a:rPr lang="he-IL" sz="2400" dirty="0"/>
              <a:t>תמיכה ואחזקה מוגבלת</a:t>
            </a:r>
          </a:p>
          <a:p>
            <a:pPr algn="r" rtl="1"/>
            <a:endParaRPr lang="he-I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70763-ED0B-FA5F-BC1E-729DFE9C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פרדיגמות השפה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ECB17-915A-01B5-6E8D-CF6700E4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b="1" dirty="0"/>
              <a:t>שפת </a:t>
            </a:r>
            <a:r>
              <a:rPr lang="en-US" sz="2400" b="1" dirty="0"/>
              <a:t>D</a:t>
            </a:r>
            <a:r>
              <a:rPr lang="he-IL" sz="2400" b="1" dirty="0"/>
              <a:t> תומכת במספר פרדיגמות תכנות:</a:t>
            </a:r>
          </a:p>
          <a:p>
            <a:pPr algn="r" rtl="1"/>
            <a:r>
              <a:rPr lang="en-US" sz="2400" dirty="0"/>
              <a:t>Imperative</a:t>
            </a:r>
          </a:p>
          <a:p>
            <a:pPr algn="r" rtl="1"/>
            <a:r>
              <a:rPr lang="en-US" sz="2400" dirty="0"/>
              <a:t>Object-oriented</a:t>
            </a:r>
          </a:p>
          <a:p>
            <a:pPr algn="r" rtl="1"/>
            <a:r>
              <a:rPr lang="en-US" sz="2400" dirty="0"/>
              <a:t>Functional</a:t>
            </a:r>
          </a:p>
          <a:p>
            <a:pPr algn="r" rtl="1"/>
            <a:r>
              <a:rPr lang="en-US" sz="2400" dirty="0"/>
              <a:t>Generic</a:t>
            </a:r>
          </a:p>
          <a:p>
            <a:pPr algn="r" rtl="1"/>
            <a:r>
              <a:rPr lang="en-US" sz="2400" dirty="0"/>
              <a:t>Concurrent</a:t>
            </a: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C3E30-6412-F2D6-B79D-1A8FB54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5B8AA-0F93-2023-ECE3-77DED763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אימפרטיביות של שפת </a:t>
            </a:r>
            <a:r>
              <a:rPr lang="en-US" sz="2400" dirty="0"/>
              <a:t>D</a:t>
            </a:r>
            <a:r>
              <a:rPr lang="he-IL" sz="2400" dirty="0"/>
              <a:t> כמעט זהה לאימפרטיביות של </a:t>
            </a:r>
            <a:r>
              <a:rPr lang="en-US" sz="2400" dirty="0"/>
              <a:t>C</a:t>
            </a:r>
            <a:r>
              <a:rPr lang="he-IL" sz="2400" dirty="0"/>
              <a:t>. </a:t>
            </a:r>
          </a:p>
          <a:p>
            <a:pPr marL="0" indent="0" algn="r" rtl="1">
              <a:buNone/>
            </a:pPr>
            <a:endParaRPr lang="he-IL" sz="2400" dirty="0"/>
          </a:p>
          <a:p>
            <a:pPr algn="r" rtl="1"/>
            <a:r>
              <a:rPr lang="he-IL" sz="2400" dirty="0"/>
              <a:t>פונקציות, מידע, הצהרות וביטויים הינם בדיוק כמו ב</a:t>
            </a:r>
            <a:r>
              <a:rPr lang="en-US" sz="2400" dirty="0"/>
              <a:t>C</a:t>
            </a:r>
            <a:r>
              <a:rPr lang="he-IL" sz="2400" dirty="0"/>
              <a:t>. ישנם גם מספר שינויים משמעותיים, כדוגמת לולאת ה</a:t>
            </a:r>
            <a:r>
              <a:rPr lang="en-US" sz="2400" dirty="0"/>
              <a:t>foreach</a:t>
            </a:r>
            <a:r>
              <a:rPr lang="he-IL" sz="2400" dirty="0"/>
              <a:t> בשפה </a:t>
            </a:r>
            <a:r>
              <a:rPr lang="en-US" sz="2400" dirty="0"/>
              <a:t>D</a:t>
            </a:r>
            <a:r>
              <a:rPr lang="he-IL" sz="2400" dirty="0"/>
              <a:t> שמאפשרת לעבור בלולאה על קבוצה מבלי להגדיר מראש את סוג איברי הקבוצה שונה מההגדרה של שפות כמו </a:t>
            </a:r>
            <a:r>
              <a:rPr lang="en-US" sz="2400" dirty="0"/>
              <a:t>C</a:t>
            </a:r>
            <a:r>
              <a:rPr lang="he-IL" sz="2400" dirty="0"/>
              <a:t> 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B7E00-C430-C1F6-40A9-32B40F05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Object-oriented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1604A-BDA5-08C0-C8B7-C1F10361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שפת </a:t>
            </a:r>
            <a:r>
              <a:rPr lang="en-US" sz="2400" dirty="0"/>
              <a:t>D</a:t>
            </a:r>
            <a:r>
              <a:rPr lang="he-IL" sz="2400" dirty="0"/>
              <a:t> היא מונחית עצמים אולם בניגוד לשפות כמו #</a:t>
            </a:r>
            <a:r>
              <a:rPr lang="en-US" sz="2400" dirty="0"/>
              <a:t>C</a:t>
            </a:r>
            <a:r>
              <a:rPr lang="he-IL" sz="2400" dirty="0"/>
              <a:t> בה לא ניתן להגדיר פונקציות ומשתנים מחוץ למחלקה, ב </a:t>
            </a:r>
            <a:r>
              <a:rPr lang="en-US" sz="2400" dirty="0"/>
              <a:t>D</a:t>
            </a:r>
            <a:r>
              <a:rPr lang="he-IL" sz="2400" dirty="0"/>
              <a:t> ניתן להגדיר פונקציות ומשתנים גלובלים.</a:t>
            </a:r>
          </a:p>
          <a:p>
            <a:pPr algn="r" rtl="1"/>
            <a:r>
              <a:rPr lang="en-US" sz="2400" dirty="0"/>
              <a:t>D</a:t>
            </a:r>
            <a:r>
              <a:rPr lang="he-IL" sz="2400" dirty="0"/>
              <a:t> מאפשרת ירושה יחידה בלבד.</a:t>
            </a:r>
          </a:p>
          <a:p>
            <a:pPr algn="r" rtl="1"/>
            <a:r>
              <a:rPr lang="en-US" sz="2400" dirty="0"/>
              <a:t>D</a:t>
            </a:r>
            <a:r>
              <a:rPr lang="he-IL" sz="2400" dirty="0"/>
              <a:t> מאפשרת הגדרת </a:t>
            </a:r>
            <a:r>
              <a:rPr lang="en-US" sz="2400" dirty="0"/>
              <a:t>interface</a:t>
            </a:r>
            <a:r>
              <a:rPr lang="he-IL" sz="2400" dirty="0"/>
              <a:t> (בניגוד ל++</a:t>
            </a:r>
            <a:r>
              <a:rPr lang="en-US" sz="2400" dirty="0"/>
              <a:t>C</a:t>
            </a:r>
            <a:r>
              <a:rPr lang="he-IL" sz="2400" dirty="0"/>
              <a:t>).</a:t>
            </a:r>
          </a:p>
          <a:p>
            <a:pPr algn="r" rtl="1"/>
            <a:r>
              <a:rPr lang="he-IL" sz="2400" dirty="0"/>
              <a:t>כל המחלקות יורשות מ</a:t>
            </a:r>
            <a:r>
              <a:rPr lang="en-US" sz="2400" dirty="0"/>
              <a:t>object</a:t>
            </a:r>
            <a:r>
              <a:rPr lang="he-IL" sz="2400" dirty="0"/>
              <a:t>.</a:t>
            </a:r>
          </a:p>
          <a:p>
            <a:pPr algn="r" rtl="1"/>
            <a:r>
              <a:rPr lang="he-IL" sz="2400" dirty="0"/>
              <a:t>תומכת בפולימורפיזם וכימוס.</a:t>
            </a:r>
          </a:p>
        </p:txBody>
      </p:sp>
    </p:spTree>
    <p:extLst>
      <p:ext uri="{BB962C8B-B14F-4D97-AF65-F5344CB8AC3E}">
        <p14:creationId xmlns:p14="http://schemas.microsoft.com/office/powerpoint/2010/main" val="25090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56A83-058E-1295-549C-78998887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</a:t>
            </a:r>
            <a:endParaRPr lang="fr-FR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73B75BB8-4A23-1D34-4354-5DE97529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/>
              <a:t>שפת </a:t>
            </a:r>
            <a:r>
              <a:rPr lang="en-US" sz="2000" dirty="0"/>
              <a:t>D</a:t>
            </a:r>
            <a:r>
              <a:rPr lang="he-IL" sz="2000" dirty="0"/>
              <a:t> היא תומכת בפונקציונליות.</a:t>
            </a:r>
            <a:br>
              <a:rPr lang="en-US" sz="2000" dirty="0"/>
            </a:br>
            <a:r>
              <a:rPr lang="he-IL" sz="2000" dirty="0"/>
              <a:t>דוגמאות מהתרגיל:</a:t>
            </a:r>
          </a:p>
          <a:p>
            <a:pPr marL="0" indent="0" algn="r" rtl="1">
              <a:buNone/>
            </a:pPr>
            <a:r>
              <a:rPr lang="he-IL" sz="2000" dirty="0"/>
              <a:t>שליחת פונקציה כפרמטר</a:t>
            </a:r>
            <a:endParaRPr lang="en-US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שימוש בביטוי למבדה</a:t>
            </a:r>
            <a:endParaRPr lang="en-US" sz="2000" dirty="0"/>
          </a:p>
        </p:txBody>
      </p:sp>
      <p:pic>
        <p:nvPicPr>
          <p:cNvPr id="5" name="תמונה 3">
            <a:extLst>
              <a:ext uri="{FF2B5EF4-FFF2-40B4-BE49-F238E27FC236}">
                <a16:creationId xmlns:a16="http://schemas.microsoft.com/office/drawing/2014/main" id="{53A60CB4-A7F5-4EFC-5A09-77320183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37" y="2969737"/>
            <a:ext cx="6497122" cy="1550633"/>
          </a:xfrm>
          <a:prstGeom prst="rect">
            <a:avLst/>
          </a:prstGeom>
        </p:spPr>
      </p:pic>
      <p:pic>
        <p:nvPicPr>
          <p:cNvPr id="6" name="תמונה 4">
            <a:extLst>
              <a:ext uri="{FF2B5EF4-FFF2-40B4-BE49-F238E27FC236}">
                <a16:creationId xmlns:a16="http://schemas.microsoft.com/office/drawing/2014/main" id="{2154FBDF-6F4A-2B08-5EAC-73201009B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37" y="4791303"/>
            <a:ext cx="9917526" cy="8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B990F-4148-672C-7C6A-E82E5C73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78AC3-7E83-83D7-5260-12E44256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dirty="0"/>
              <a:t>השפה היא </a:t>
            </a:r>
            <a:r>
              <a:rPr lang="en-US" sz="2400" dirty="0"/>
              <a:t>static typing</a:t>
            </a:r>
            <a:r>
              <a:rPr lang="he-IL" sz="2400" dirty="0"/>
              <a:t> לכן יש צורך במנגנון </a:t>
            </a:r>
            <a:r>
              <a:rPr lang="en-US" sz="2400" dirty="0"/>
              <a:t>Generic </a:t>
            </a:r>
            <a:r>
              <a:rPr lang="he-IL" sz="2400" dirty="0"/>
              <a:t> לכתיבת פונקציות כלליות</a:t>
            </a:r>
            <a:br>
              <a:rPr lang="en-US" sz="2400" dirty="0"/>
            </a:br>
            <a:r>
              <a:rPr lang="he-IL" sz="2400" dirty="0"/>
              <a:t>דוגמא:</a:t>
            </a:r>
            <a:br>
              <a:rPr lang="en-US" dirty="0"/>
            </a:br>
            <a:endParaRPr lang="he-IL" dirty="0"/>
          </a:p>
          <a:p>
            <a:pPr algn="r" rtl="1"/>
            <a:endParaRPr lang="fr-FR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20795B3-44A7-481D-88C2-DD7444A8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3339674"/>
            <a:ext cx="61341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E7E54-7CF4-6D9D-7BFE-B2FDD704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9C546-E8A1-779A-E85F-8C358EB3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/>
              <a:t>תהליכונים: 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sz="2400" dirty="0"/>
              <a:t> </a:t>
            </a:r>
            <a:r>
              <a:rPr lang="he-IL" sz="2400" dirty="0"/>
              <a:t>מציגה הפשטת תהליכונים קלה הנקראת "</a:t>
            </a:r>
            <a:r>
              <a:rPr lang="fr-FR" sz="2400" dirty="0"/>
              <a:t>Threads</a:t>
            </a:r>
            <a:r>
              <a:rPr lang="he-IL" sz="2400" dirty="0"/>
              <a:t>". שהם שרשורים של מרחב משתמש המנוהלים על ידי זמן הריצה וניתן לתזמן אותם ביעילות על ידי השפה. הם מספקים דרך ליצור ולנהל יחידות ביצוע בו-זמנית, ומאפשרות למספר משימות לפעול במקביל באותו תהליך.</a:t>
            </a:r>
            <a:endParaRPr lang="fr-FR" sz="2400" dirty="0"/>
          </a:p>
          <a:p>
            <a:pPr marL="0" indent="0" algn="r" rtl="1">
              <a:buNone/>
            </a:pPr>
            <a:endParaRPr lang="fr-FR" dirty="0"/>
          </a:p>
        </p:txBody>
      </p:sp>
      <p:pic>
        <p:nvPicPr>
          <p:cNvPr id="5" name="מציין מיקום תוכן 5">
            <a:extLst>
              <a:ext uri="{FF2B5EF4-FFF2-40B4-BE49-F238E27FC236}">
                <a16:creationId xmlns:a16="http://schemas.microsoft.com/office/drawing/2014/main" id="{A0BB0BC0-8743-BCF3-EDB2-3E8BDC61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64" y="3833768"/>
            <a:ext cx="2572968" cy="2191091"/>
          </a:xfrm>
          <a:prstGeom prst="rect">
            <a:avLst/>
          </a:prstGeom>
        </p:spPr>
      </p:pic>
      <p:pic>
        <p:nvPicPr>
          <p:cNvPr id="6" name="תמונה 6">
            <a:extLst>
              <a:ext uri="{FF2B5EF4-FFF2-40B4-BE49-F238E27FC236}">
                <a16:creationId xmlns:a16="http://schemas.microsoft.com/office/drawing/2014/main" id="{0E931762-F87E-BAE3-EA1B-7ACC0810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67" y="3744308"/>
            <a:ext cx="2263317" cy="22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5651</TotalTime>
  <Words>931</Words>
  <Application>Microsoft Office PowerPoint</Application>
  <PresentationFormat>Grand écran</PresentationFormat>
  <Paragraphs>127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Brin</vt:lpstr>
      <vt:lpstr>שפת D </vt:lpstr>
      <vt:lpstr>הצגת השפה</vt:lpstr>
      <vt:lpstr>יתרונות וחסרונות</vt:lpstr>
      <vt:lpstr>פרדיגמות השפה </vt:lpstr>
      <vt:lpstr>Imperative</vt:lpstr>
      <vt:lpstr>Object-oriented</vt:lpstr>
      <vt:lpstr>Functional</vt:lpstr>
      <vt:lpstr>Generic</vt:lpstr>
      <vt:lpstr>Concurrent</vt:lpstr>
      <vt:lpstr>ניתוח השפה </vt:lpstr>
      <vt:lpstr>Présentation PowerPoint</vt:lpstr>
      <vt:lpstr>טיפוסים</vt:lpstr>
      <vt:lpstr>טיפוס הנתונים</vt:lpstr>
      <vt:lpstr>מנגנון הטיפוסים</vt:lpstr>
      <vt:lpstr>פונקציות</vt:lpstr>
      <vt:lpstr>Présentation PowerPoint</vt:lpstr>
      <vt:lpstr>העברת פרמטרים לפונקציות</vt:lpstr>
      <vt:lpstr>החזרת ערכים מפונקציות</vt:lpstr>
      <vt:lpstr>Scope</vt:lpstr>
      <vt:lpstr>Scope</vt:lpstr>
      <vt:lpstr>Dynamic Allocation</vt:lpstr>
      <vt:lpstr>Garbage Collector</vt:lpstr>
      <vt:lpstr>מצביעים בשפת D</vt:lpstr>
      <vt:lpstr>בונוס</vt:lpstr>
      <vt:lpstr>לסיכום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שפת D</dc:title>
  <dc:creator>nathan saigh</dc:creator>
  <cp:lastModifiedBy>nathan saigh</cp:lastModifiedBy>
  <cp:revision>4</cp:revision>
  <dcterms:created xsi:type="dcterms:W3CDTF">2023-06-21T14:51:32Z</dcterms:created>
  <dcterms:modified xsi:type="dcterms:W3CDTF">2023-06-26T14:56:21Z</dcterms:modified>
</cp:coreProperties>
</file>