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FF"/>
    <a:srgbClr val="D07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54"/>
    <p:restoredTop sz="94595"/>
  </p:normalViewPr>
  <p:slideViewPr>
    <p:cSldViewPr snapToGrid="0" snapToObjects="1">
      <p:cViewPr>
        <p:scale>
          <a:sx n="108" d="100"/>
          <a:sy n="108" d="100"/>
        </p:scale>
        <p:origin x="2864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1347E-65FC-C14F-B091-C65B31F18B96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846C5-481E-B846-A161-51F9E2DE8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84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A5FA-6646-0A44-ADD8-75B7E5E8E51D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586D-26D9-4347-AEB9-33CCC926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8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A5FA-6646-0A44-ADD8-75B7E5E8E51D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586D-26D9-4347-AEB9-33CCC926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9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A5FA-6646-0A44-ADD8-75B7E5E8E51D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586D-26D9-4347-AEB9-33CCC926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8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A5FA-6646-0A44-ADD8-75B7E5E8E51D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586D-26D9-4347-AEB9-33CCC926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3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A5FA-6646-0A44-ADD8-75B7E5E8E51D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586D-26D9-4347-AEB9-33CCC926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5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A5FA-6646-0A44-ADD8-75B7E5E8E51D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586D-26D9-4347-AEB9-33CCC926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3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A5FA-6646-0A44-ADD8-75B7E5E8E51D}" type="datetimeFigureOut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586D-26D9-4347-AEB9-33CCC926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4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A5FA-6646-0A44-ADD8-75B7E5E8E51D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586D-26D9-4347-AEB9-33CCC926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2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A5FA-6646-0A44-ADD8-75B7E5E8E51D}" type="datetimeFigureOut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586D-26D9-4347-AEB9-33CCC926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8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A5FA-6646-0A44-ADD8-75B7E5E8E51D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586D-26D9-4347-AEB9-33CCC926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6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A5FA-6646-0A44-ADD8-75B7E5E8E51D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586D-26D9-4347-AEB9-33CCC926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80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FA5FA-6646-0A44-ADD8-75B7E5E8E51D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D586D-26D9-4347-AEB9-33CCC926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1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emf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/>
          <p:cNvGrpSpPr/>
          <p:nvPr/>
        </p:nvGrpSpPr>
        <p:grpSpPr>
          <a:xfrm>
            <a:off x="-309364" y="138322"/>
            <a:ext cx="11975137" cy="6638858"/>
            <a:chOff x="-309364" y="138322"/>
            <a:chExt cx="11975137" cy="663885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9" y="189368"/>
              <a:ext cx="6400800" cy="6400800"/>
            </a:xfrm>
            <a:prstGeom prst="rect">
              <a:avLst/>
            </a:prstGeom>
          </p:spPr>
        </p:pic>
        <p:sp>
          <p:nvSpPr>
            <p:cNvPr id="70" name="Rectangle 69"/>
            <p:cNvSpPr/>
            <p:nvPr/>
          </p:nvSpPr>
          <p:spPr>
            <a:xfrm>
              <a:off x="5455878" y="5473094"/>
              <a:ext cx="506274" cy="7829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>
              <a:off x="5831138" y="347863"/>
              <a:ext cx="210175" cy="137457"/>
            </a:xfrm>
            <a:prstGeom prst="straightConnector1">
              <a:avLst/>
            </a:prstGeom>
            <a:ln w="63500">
              <a:solidFill>
                <a:srgbClr val="A8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/>
            <p:cNvGrpSpPr/>
            <p:nvPr/>
          </p:nvGrpSpPr>
          <p:grpSpPr>
            <a:xfrm>
              <a:off x="6050871" y="438724"/>
              <a:ext cx="5614902" cy="2745938"/>
              <a:chOff x="6050871" y="438724"/>
              <a:chExt cx="5614902" cy="274593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50871" y="438724"/>
                <a:ext cx="5486400" cy="27432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</p:pic>
          <p:sp>
            <p:nvSpPr>
              <p:cNvPr id="43" name="TextBox 42"/>
              <p:cNvSpPr txBox="1"/>
              <p:nvPr/>
            </p:nvSpPr>
            <p:spPr>
              <a:xfrm>
                <a:off x="10504332" y="2661442"/>
                <a:ext cx="11614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err="1" smtClean="0">
                    <a:solidFill>
                      <a:srgbClr val="A800FF"/>
                    </a:solidFill>
                    <a:latin typeface="Arial" charset="0"/>
                    <a:ea typeface="Arial" charset="0"/>
                    <a:cs typeface="Arial" charset="0"/>
                  </a:rPr>
                  <a:t>AlPt</a:t>
                </a:r>
                <a:endParaRPr lang="en-US" sz="2800" dirty="0">
                  <a:solidFill>
                    <a:srgbClr val="A800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>
                <a:off x="6544690" y="1446316"/>
                <a:ext cx="24992" cy="364008"/>
              </a:xfrm>
              <a:prstGeom prst="straightConnector1">
                <a:avLst/>
              </a:prstGeom>
              <a:ln w="63500">
                <a:solidFill>
                  <a:srgbClr val="A8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10165117" y="2335226"/>
                <a:ext cx="339215" cy="196117"/>
              </a:xfrm>
              <a:prstGeom prst="straightConnector1">
                <a:avLst/>
              </a:prstGeom>
              <a:ln w="63500">
                <a:solidFill>
                  <a:srgbClr val="A8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82112" y="56754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93567" y="215561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12482" y="485320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76" name="Straight Arrow Connector 75"/>
              <p:cNvCxnSpPr/>
              <p:nvPr/>
            </p:nvCxnSpPr>
            <p:spPr>
              <a:xfrm>
                <a:off x="9058123" y="1024742"/>
                <a:ext cx="578124" cy="1"/>
              </a:xfrm>
              <a:prstGeom prst="straightConnector1">
                <a:avLst/>
              </a:prstGeom>
              <a:ln w="63500">
                <a:solidFill>
                  <a:srgbClr val="A8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>
              <a:off x="6056404" y="3210707"/>
              <a:ext cx="5584377" cy="2780485"/>
              <a:chOff x="6272301" y="3647249"/>
              <a:chExt cx="5584377" cy="2780485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72301" y="3647249"/>
                <a:ext cx="5486400" cy="27432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10420198" y="5904514"/>
                <a:ext cx="14364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smtClean="0">
                    <a:solidFill>
                      <a:srgbClr val="A800FF"/>
                    </a:solidFill>
                    <a:latin typeface="Arial" charset="0"/>
                    <a:ea typeface="Arial" charset="0"/>
                    <a:cs typeface="Arial" charset="0"/>
                  </a:rPr>
                  <a:t>PdGa</a:t>
                </a:r>
                <a:endParaRPr lang="en-US" sz="2800" dirty="0">
                  <a:solidFill>
                    <a:srgbClr val="A800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V="1">
                <a:off x="6931679" y="4762005"/>
                <a:ext cx="347998" cy="487911"/>
              </a:xfrm>
              <a:prstGeom prst="straightConnector1">
                <a:avLst/>
              </a:prstGeom>
              <a:ln w="63500">
                <a:solidFill>
                  <a:srgbClr val="A8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H="1">
                <a:off x="10913423" y="4947179"/>
                <a:ext cx="11876" cy="428471"/>
              </a:xfrm>
              <a:prstGeom prst="straightConnector1">
                <a:avLst/>
              </a:prstGeom>
              <a:ln w="63500">
                <a:solidFill>
                  <a:srgbClr val="A8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89506" y="528720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23124" y="394697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18429" y="5251724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14" name="Group 113"/>
            <p:cNvGrpSpPr/>
            <p:nvPr/>
          </p:nvGrpSpPr>
          <p:grpSpPr>
            <a:xfrm>
              <a:off x="-309364" y="347863"/>
              <a:ext cx="6491211" cy="6429317"/>
              <a:chOff x="-309364" y="347863"/>
              <a:chExt cx="6491211" cy="6429317"/>
            </a:xfrm>
          </p:grpSpPr>
          <p:cxnSp>
            <p:nvCxnSpPr>
              <p:cNvPr id="93" name="Straight Arrow Connector 92"/>
              <p:cNvCxnSpPr/>
              <p:nvPr/>
            </p:nvCxnSpPr>
            <p:spPr>
              <a:xfrm flipH="1" flipV="1">
                <a:off x="4053679" y="3753475"/>
                <a:ext cx="813162" cy="553593"/>
              </a:xfrm>
              <a:prstGeom prst="straightConnector1">
                <a:avLst/>
              </a:prstGeom>
              <a:ln w="63500">
                <a:solidFill>
                  <a:srgbClr val="A8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/>
              <p:cNvSpPr/>
              <p:nvPr/>
            </p:nvSpPr>
            <p:spPr>
              <a:xfrm>
                <a:off x="1857267" y="4539696"/>
                <a:ext cx="319504" cy="407484"/>
              </a:xfrm>
              <a:prstGeom prst="ellipse">
                <a:avLst/>
              </a:pr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 rot="179014">
                <a:off x="1341026" y="2054043"/>
                <a:ext cx="223844" cy="558565"/>
              </a:xfrm>
              <a:prstGeom prst="ellipse">
                <a:avLst/>
              </a:pr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 rot="19545366">
                <a:off x="2371092" y="4279242"/>
                <a:ext cx="926841" cy="650716"/>
              </a:xfrm>
              <a:prstGeom prst="ellipse">
                <a:avLst/>
              </a:pr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634615" y="3291228"/>
                <a:ext cx="402336" cy="610597"/>
              </a:xfrm>
              <a:prstGeom prst="ellipse">
                <a:avLst/>
              </a:pr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 rot="474273">
                <a:off x="4085132" y="1447836"/>
                <a:ext cx="499790" cy="867764"/>
              </a:xfrm>
              <a:prstGeom prst="ellipse">
                <a:avLst/>
              </a:pr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 rot="17485593">
                <a:off x="4391604" y="2027780"/>
                <a:ext cx="374148" cy="1230514"/>
              </a:xfrm>
              <a:prstGeom prst="ellipse">
                <a:avLst/>
              </a:pr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 rot="1200686">
                <a:off x="3714001" y="1765451"/>
                <a:ext cx="340976" cy="527793"/>
              </a:xfrm>
              <a:prstGeom prst="ellipse">
                <a:avLst/>
              </a:pr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 rot="707937">
                <a:off x="3033089" y="4875927"/>
                <a:ext cx="913622" cy="332513"/>
              </a:xfrm>
              <a:prstGeom prst="ellipse">
                <a:avLst/>
              </a:pr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2890977" y="4990908"/>
                <a:ext cx="206971" cy="319303"/>
              </a:xfrm>
              <a:prstGeom prst="ellipse">
                <a:avLst/>
              </a:pr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 rot="17419305">
                <a:off x="3097881" y="1130128"/>
                <a:ext cx="616567" cy="336490"/>
              </a:xfrm>
              <a:prstGeom prst="ellipse">
                <a:avLst/>
              </a:pr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761419" y="4891300"/>
                <a:ext cx="13075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smtClean="0">
                    <a:solidFill>
                      <a:srgbClr val="A800FF"/>
                    </a:solidFill>
                    <a:latin typeface="Arial" charset="0"/>
                    <a:ea typeface="Arial" charset="0"/>
                    <a:cs typeface="Arial" charset="0"/>
                  </a:rPr>
                  <a:t>PdSn</a:t>
                </a:r>
                <a:endParaRPr lang="en-US" sz="2800" dirty="0">
                  <a:solidFill>
                    <a:srgbClr val="A800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-309364" y="5503449"/>
                <a:ext cx="10504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latin typeface="Arial" charset="0"/>
                    <a:ea typeface="Arial" charset="0"/>
                    <a:cs typeface="Arial" charset="0"/>
                  </a:rPr>
                  <a:t>ΔE</a:t>
                </a:r>
                <a:r>
                  <a:rPr lang="en-US" sz="2800" baseline="-25000" dirty="0" smtClean="0">
                    <a:latin typeface="Arial" charset="0"/>
                    <a:ea typeface="Arial" charset="0"/>
                    <a:cs typeface="Arial" charset="0"/>
                  </a:rPr>
                  <a:t>H</a:t>
                </a:r>
                <a:endParaRPr lang="en-US" sz="2800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-199056" y="5904514"/>
                <a:ext cx="16031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&lt;</a:t>
                </a:r>
                <a:r>
                  <a:rPr lang="en-US" sz="28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800" smtClean="0">
                    <a:latin typeface="Arial" charset="0"/>
                    <a:ea typeface="Arial" charset="0"/>
                    <a:cs typeface="Arial" charset="0"/>
                  </a:rPr>
                  <a:t>-0.47</a:t>
                </a:r>
                <a:endParaRPr lang="en-US" sz="28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578679" y="5873308"/>
                <a:ext cx="16031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rgbClr val="D075FF"/>
                    </a:solidFill>
                    <a:latin typeface="Arial" charset="0"/>
                    <a:ea typeface="Arial" charset="0"/>
                    <a:cs typeface="Arial" charset="0"/>
                  </a:rPr>
                  <a:t>&gt;</a:t>
                </a:r>
                <a:r>
                  <a:rPr lang="en-US" sz="2800" dirty="0" smtClean="0">
                    <a:solidFill>
                      <a:srgbClr val="D075FF"/>
                    </a:solidFill>
                    <a:latin typeface="Arial" charset="0"/>
                    <a:ea typeface="Arial" charset="0"/>
                    <a:cs typeface="Arial" charset="0"/>
                  </a:rPr>
                  <a:t> -0.07</a:t>
                </a:r>
                <a:endParaRPr lang="en-US" sz="2800" dirty="0">
                  <a:solidFill>
                    <a:srgbClr val="D075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439105" y="5891097"/>
                <a:ext cx="11046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rgbClr val="A800FF"/>
                    </a:solidFill>
                    <a:latin typeface="Arial" charset="0"/>
                    <a:ea typeface="Arial" charset="0"/>
                    <a:cs typeface="Arial" charset="0"/>
                  </a:rPr>
                  <a:t>-0.27</a:t>
                </a:r>
                <a:endParaRPr lang="en-US" sz="2800" dirty="0">
                  <a:solidFill>
                    <a:srgbClr val="A800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216434" y="6253960"/>
                <a:ext cx="15449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rgbClr val="A800FF"/>
                    </a:solidFill>
                    <a:latin typeface="Arial" charset="0"/>
                    <a:ea typeface="Arial" charset="0"/>
                    <a:cs typeface="Arial" charset="0"/>
                  </a:rPr>
                  <a:t>optimal</a:t>
                </a:r>
                <a:endParaRPr lang="en-US" sz="2800" dirty="0">
                  <a:solidFill>
                    <a:srgbClr val="A800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586358" y="4193971"/>
                <a:ext cx="12447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smtClean="0">
                    <a:solidFill>
                      <a:srgbClr val="A800FF"/>
                    </a:solidFill>
                    <a:latin typeface="Arial" charset="0"/>
                    <a:ea typeface="Arial" charset="0"/>
                    <a:cs typeface="Arial" charset="0"/>
                  </a:rPr>
                  <a:t>PtGa</a:t>
                </a:r>
                <a:endParaRPr lang="en-US" sz="2800" dirty="0">
                  <a:solidFill>
                    <a:srgbClr val="A800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289057" y="1881718"/>
                <a:ext cx="12447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smtClean="0">
                    <a:solidFill>
                      <a:srgbClr val="A800FF"/>
                    </a:solidFill>
                    <a:latin typeface="Arial" charset="0"/>
                    <a:ea typeface="Arial" charset="0"/>
                    <a:cs typeface="Arial" charset="0"/>
                  </a:rPr>
                  <a:t>AlRh</a:t>
                </a:r>
                <a:endParaRPr lang="en-US" sz="2800" dirty="0">
                  <a:solidFill>
                    <a:srgbClr val="A800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373806" y="1525376"/>
                <a:ext cx="12447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err="1" smtClean="0">
                    <a:solidFill>
                      <a:srgbClr val="A800FF"/>
                    </a:solidFill>
                    <a:latin typeface="Arial" charset="0"/>
                    <a:ea typeface="Arial" charset="0"/>
                    <a:cs typeface="Arial" charset="0"/>
                  </a:rPr>
                  <a:t>PdV</a:t>
                </a:r>
                <a:endParaRPr lang="en-US" sz="2800" dirty="0">
                  <a:solidFill>
                    <a:srgbClr val="A800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79" name="Straight Arrow Connector 78"/>
              <p:cNvCxnSpPr/>
              <p:nvPr/>
            </p:nvCxnSpPr>
            <p:spPr>
              <a:xfrm flipV="1">
                <a:off x="3472538" y="819193"/>
                <a:ext cx="496303" cy="882300"/>
              </a:xfrm>
              <a:prstGeom prst="straightConnector1">
                <a:avLst/>
              </a:prstGeom>
              <a:ln w="63500">
                <a:solidFill>
                  <a:srgbClr val="A8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flipV="1">
                <a:off x="3926984" y="1307175"/>
                <a:ext cx="196455" cy="419911"/>
              </a:xfrm>
              <a:prstGeom prst="straightConnector1">
                <a:avLst/>
              </a:prstGeom>
              <a:ln w="63500">
                <a:solidFill>
                  <a:srgbClr val="A8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Oval 117"/>
              <p:cNvSpPr/>
              <p:nvPr/>
            </p:nvSpPr>
            <p:spPr>
              <a:xfrm>
                <a:off x="996256" y="3635374"/>
                <a:ext cx="549456" cy="383022"/>
              </a:xfrm>
              <a:prstGeom prst="ellipse">
                <a:avLst/>
              </a:pr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3741303" y="885900"/>
                <a:ext cx="12447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err="1" smtClean="0">
                    <a:solidFill>
                      <a:srgbClr val="A800FF"/>
                    </a:solidFill>
                    <a:latin typeface="Arial" charset="0"/>
                    <a:ea typeface="Arial" charset="0"/>
                    <a:cs typeface="Arial" charset="0"/>
                  </a:rPr>
                  <a:t>AlPd</a:t>
                </a:r>
                <a:endParaRPr lang="en-US" sz="2800" dirty="0">
                  <a:solidFill>
                    <a:srgbClr val="A800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2795311" y="545708"/>
                <a:ext cx="12447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err="1" smtClean="0">
                    <a:solidFill>
                      <a:srgbClr val="A800FF"/>
                    </a:solidFill>
                    <a:latin typeface="Arial" charset="0"/>
                    <a:ea typeface="Arial" charset="0"/>
                    <a:cs typeface="Arial" charset="0"/>
                  </a:rPr>
                  <a:t>NiSi</a:t>
                </a:r>
                <a:endParaRPr lang="en-US" sz="2800" dirty="0">
                  <a:solidFill>
                    <a:srgbClr val="A800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23" name="Straight Arrow Connector 122"/>
              <p:cNvCxnSpPr/>
              <p:nvPr/>
            </p:nvCxnSpPr>
            <p:spPr>
              <a:xfrm flipH="1" flipV="1">
                <a:off x="3823775" y="4594166"/>
                <a:ext cx="1336568" cy="448017"/>
              </a:xfrm>
              <a:prstGeom prst="straightConnector1">
                <a:avLst/>
              </a:prstGeom>
              <a:ln w="63500">
                <a:solidFill>
                  <a:srgbClr val="A8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/>
              <p:cNvSpPr txBox="1"/>
              <p:nvPr/>
            </p:nvSpPr>
            <p:spPr>
              <a:xfrm>
                <a:off x="981742" y="4695494"/>
                <a:ext cx="10504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err="1" smtClean="0">
                    <a:solidFill>
                      <a:srgbClr val="A800FF"/>
                    </a:solidFill>
                    <a:latin typeface="Arial" charset="0"/>
                    <a:ea typeface="Arial" charset="0"/>
                    <a:cs typeface="Arial" charset="0"/>
                  </a:rPr>
                  <a:t>InRh</a:t>
                </a:r>
                <a:endParaRPr lang="en-US" sz="2800" dirty="0">
                  <a:solidFill>
                    <a:srgbClr val="A800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4829621" y="4934829"/>
                <a:ext cx="12784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smtClean="0">
                    <a:solidFill>
                      <a:srgbClr val="A800FF"/>
                    </a:solidFill>
                    <a:latin typeface="Arial" charset="0"/>
                    <a:ea typeface="Arial" charset="0"/>
                    <a:cs typeface="Arial" charset="0"/>
                  </a:rPr>
                  <a:t>AlNi</a:t>
                </a:r>
                <a:endParaRPr lang="en-US" sz="2800" dirty="0">
                  <a:solidFill>
                    <a:srgbClr val="A800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39" name="Straight Arrow Connector 138"/>
              <p:cNvCxnSpPr/>
              <p:nvPr/>
            </p:nvCxnSpPr>
            <p:spPr>
              <a:xfrm flipH="1" flipV="1">
                <a:off x="3071851" y="5282671"/>
                <a:ext cx="369241" cy="107908"/>
              </a:xfrm>
              <a:prstGeom prst="straightConnector1">
                <a:avLst/>
              </a:prstGeom>
              <a:ln w="63500">
                <a:solidFill>
                  <a:srgbClr val="A8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/>
              <p:nvPr/>
            </p:nvCxnSpPr>
            <p:spPr>
              <a:xfrm flipV="1">
                <a:off x="981742" y="4173922"/>
                <a:ext cx="787681" cy="281620"/>
              </a:xfrm>
              <a:prstGeom prst="straightConnector1">
                <a:avLst/>
              </a:prstGeom>
              <a:ln w="63500">
                <a:solidFill>
                  <a:srgbClr val="A8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/>
              <p:cNvSpPr txBox="1"/>
              <p:nvPr/>
            </p:nvSpPr>
            <p:spPr>
              <a:xfrm>
                <a:off x="4698512" y="2176793"/>
                <a:ext cx="12447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smtClean="0">
                    <a:solidFill>
                      <a:srgbClr val="A800FF"/>
                    </a:solidFill>
                    <a:latin typeface="Arial" charset="0"/>
                    <a:ea typeface="Arial" charset="0"/>
                    <a:cs typeface="Arial" charset="0"/>
                  </a:rPr>
                  <a:t>PdSi</a:t>
                </a:r>
                <a:endParaRPr lang="en-US" sz="2800" dirty="0">
                  <a:solidFill>
                    <a:srgbClr val="A800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5" name="Oval 94"/>
              <p:cNvSpPr/>
              <p:nvPr/>
            </p:nvSpPr>
            <p:spPr>
              <a:xfrm rot="2353025">
                <a:off x="2064409" y="5058358"/>
                <a:ext cx="826397" cy="332513"/>
              </a:xfrm>
              <a:prstGeom prst="ellipse">
                <a:avLst/>
              </a:pr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3262308" y="4200209"/>
                <a:ext cx="567683" cy="584215"/>
              </a:xfrm>
              <a:prstGeom prst="ellipse">
                <a:avLst/>
              </a:pr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>
              <a:xfrm>
                <a:off x="3146961" y="5331760"/>
                <a:ext cx="1923803" cy="166515"/>
              </a:xfrm>
              <a:custGeom>
                <a:avLst/>
                <a:gdLst>
                  <a:gd name="connsiteX0" fmla="*/ 1923803 w 1923803"/>
                  <a:gd name="connsiteY0" fmla="*/ 261 h 166515"/>
                  <a:gd name="connsiteX1" fmla="*/ 890649 w 1923803"/>
                  <a:gd name="connsiteY1" fmla="*/ 166515 h 166515"/>
                  <a:gd name="connsiteX2" fmla="*/ 0 w 1923803"/>
                  <a:gd name="connsiteY2" fmla="*/ 261 h 166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23803" h="166515">
                    <a:moveTo>
                      <a:pt x="1923803" y="261"/>
                    </a:moveTo>
                    <a:cubicBezTo>
                      <a:pt x="1567543" y="83388"/>
                      <a:pt x="1211283" y="166515"/>
                      <a:pt x="890649" y="166515"/>
                    </a:cubicBezTo>
                    <a:cubicBezTo>
                      <a:pt x="570015" y="166515"/>
                      <a:pt x="93023" y="-7656"/>
                      <a:pt x="0" y="261"/>
                    </a:cubicBezTo>
                  </a:path>
                </a:pathLst>
              </a:custGeom>
              <a:noFill/>
              <a:ln w="63500">
                <a:solidFill>
                  <a:srgbClr val="A8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24447" y="3783848"/>
                <a:ext cx="10504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err="1" smtClean="0">
                    <a:solidFill>
                      <a:srgbClr val="A800FF"/>
                    </a:solidFill>
                    <a:latin typeface="Arial" charset="0"/>
                    <a:ea typeface="Arial" charset="0"/>
                    <a:cs typeface="Arial" charset="0"/>
                  </a:rPr>
                  <a:t>PdIn</a:t>
                </a:r>
                <a:endParaRPr lang="en-US" sz="2800" dirty="0">
                  <a:solidFill>
                    <a:srgbClr val="A800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 rot="1714226">
                <a:off x="1659014" y="3977430"/>
                <a:ext cx="913622" cy="454442"/>
              </a:xfrm>
              <a:prstGeom prst="ellipse">
                <a:avLst/>
              </a:pr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-32994" y="4363626"/>
                <a:ext cx="12447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err="1" smtClean="0">
                    <a:solidFill>
                      <a:srgbClr val="A800FF"/>
                    </a:solidFill>
                    <a:latin typeface="Arial" charset="0"/>
                    <a:ea typeface="Arial" charset="0"/>
                    <a:cs typeface="Arial" charset="0"/>
                  </a:rPr>
                  <a:t>CuGe</a:t>
                </a:r>
                <a:endParaRPr lang="en-US" sz="2800" dirty="0">
                  <a:solidFill>
                    <a:srgbClr val="A800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611022" y="347863"/>
                <a:ext cx="12447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err="1" smtClean="0">
                    <a:solidFill>
                      <a:srgbClr val="A800FF"/>
                    </a:solidFill>
                    <a:latin typeface="Arial" charset="0"/>
                    <a:ea typeface="Arial" charset="0"/>
                    <a:cs typeface="Arial" charset="0"/>
                  </a:rPr>
                  <a:t>SiV</a:t>
                </a:r>
                <a:endParaRPr lang="en-US" sz="2800" dirty="0">
                  <a:solidFill>
                    <a:srgbClr val="A800FF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 rot="17485593">
                <a:off x="3287846" y="1640807"/>
                <a:ext cx="326388" cy="381055"/>
              </a:xfrm>
              <a:prstGeom prst="ellipse">
                <a:avLst/>
              </a:pr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1" name="Freeform 100"/>
            <p:cNvSpPr/>
            <p:nvPr/>
          </p:nvSpPr>
          <p:spPr>
            <a:xfrm>
              <a:off x="1857059" y="138322"/>
              <a:ext cx="4117715" cy="4171701"/>
            </a:xfrm>
            <a:custGeom>
              <a:avLst/>
              <a:gdLst>
                <a:gd name="connsiteX0" fmla="*/ 780749 w 4117715"/>
                <a:gd name="connsiteY0" fmla="*/ 4171701 h 4171701"/>
                <a:gd name="connsiteX1" fmla="*/ 341362 w 4117715"/>
                <a:gd name="connsiteY1" fmla="*/ 2794164 h 4171701"/>
                <a:gd name="connsiteX2" fmla="*/ 186983 w 4117715"/>
                <a:gd name="connsiteY2" fmla="*/ 502226 h 4171701"/>
                <a:gd name="connsiteX3" fmla="*/ 3084562 w 4117715"/>
                <a:gd name="connsiteY3" fmla="*/ 3462 h 4171701"/>
                <a:gd name="connsiteX4" fmla="*/ 4117715 w 4117715"/>
                <a:gd name="connsiteY4" fmla="*/ 288470 h 4171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7715" h="4171701">
                  <a:moveTo>
                    <a:pt x="780749" y="4171701"/>
                  </a:moveTo>
                  <a:cubicBezTo>
                    <a:pt x="610536" y="3788722"/>
                    <a:pt x="440323" y="3405743"/>
                    <a:pt x="341362" y="2794164"/>
                  </a:cubicBezTo>
                  <a:cubicBezTo>
                    <a:pt x="242401" y="2182585"/>
                    <a:pt x="-270217" y="967343"/>
                    <a:pt x="186983" y="502226"/>
                  </a:cubicBezTo>
                  <a:cubicBezTo>
                    <a:pt x="644183" y="37109"/>
                    <a:pt x="2429440" y="39088"/>
                    <a:pt x="3084562" y="3462"/>
                  </a:cubicBezTo>
                  <a:cubicBezTo>
                    <a:pt x="3739684" y="-32164"/>
                    <a:pt x="3943544" y="217218"/>
                    <a:pt x="4117715" y="288470"/>
                  </a:cubicBezTo>
                </a:path>
              </a:pathLst>
            </a:custGeom>
            <a:noFill/>
            <a:ln w="63500">
              <a:solidFill>
                <a:srgbClr val="A800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 103"/>
            <p:cNvSpPr/>
            <p:nvPr/>
          </p:nvSpPr>
          <p:spPr>
            <a:xfrm>
              <a:off x="2861953" y="5379522"/>
              <a:ext cx="3087585" cy="214692"/>
            </a:xfrm>
            <a:custGeom>
              <a:avLst/>
              <a:gdLst>
                <a:gd name="connsiteX0" fmla="*/ 0 w 3087585"/>
                <a:gd name="connsiteY0" fmla="*/ 0 h 214692"/>
                <a:gd name="connsiteX1" fmla="*/ 1223159 w 3087585"/>
                <a:gd name="connsiteY1" fmla="*/ 213756 h 214692"/>
                <a:gd name="connsiteX2" fmla="*/ 3087585 w 3087585"/>
                <a:gd name="connsiteY2" fmla="*/ 83127 h 214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7585" h="214692">
                  <a:moveTo>
                    <a:pt x="0" y="0"/>
                  </a:moveTo>
                  <a:cubicBezTo>
                    <a:pt x="354281" y="99951"/>
                    <a:pt x="708562" y="199902"/>
                    <a:pt x="1223159" y="213756"/>
                  </a:cubicBezTo>
                  <a:cubicBezTo>
                    <a:pt x="1737756" y="227610"/>
                    <a:pt x="3087585" y="83127"/>
                    <a:pt x="3087585" y="83127"/>
                  </a:cubicBezTo>
                </a:path>
              </a:pathLst>
            </a:custGeom>
            <a:noFill/>
            <a:ln w="63500">
              <a:solidFill>
                <a:srgbClr val="A800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 flipV="1">
              <a:off x="5787999" y="5442562"/>
              <a:ext cx="271694" cy="37285"/>
            </a:xfrm>
            <a:prstGeom prst="straightConnector1">
              <a:avLst/>
            </a:prstGeom>
            <a:ln w="63500">
              <a:solidFill>
                <a:srgbClr val="A8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1356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1" y="270188"/>
            <a:ext cx="6400800" cy="6400800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5550880" y="5553914"/>
            <a:ext cx="506274" cy="782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Arrow Connector 110"/>
          <p:cNvCxnSpPr/>
          <p:nvPr/>
        </p:nvCxnSpPr>
        <p:spPr>
          <a:xfrm flipH="1" flipV="1">
            <a:off x="802941" y="3454759"/>
            <a:ext cx="503847" cy="84293"/>
          </a:xfrm>
          <a:prstGeom prst="straightConnector1">
            <a:avLst/>
          </a:prstGeom>
          <a:ln w="63500">
            <a:solidFill>
              <a:srgbClr val="A8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4148681" y="3834295"/>
            <a:ext cx="813162" cy="553593"/>
          </a:xfrm>
          <a:prstGeom prst="straightConnector1">
            <a:avLst/>
          </a:prstGeom>
          <a:ln w="63500">
            <a:solidFill>
              <a:srgbClr val="A8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952269" y="4620516"/>
            <a:ext cx="319504" cy="407484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179014">
            <a:off x="1436028" y="2134863"/>
            <a:ext cx="223844" cy="558565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19545366">
            <a:off x="2466094" y="4360062"/>
            <a:ext cx="926841" cy="65071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729617" y="3372048"/>
            <a:ext cx="402336" cy="610597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474273">
            <a:off x="4180134" y="1528656"/>
            <a:ext cx="499790" cy="867764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17485593">
            <a:off x="4486606" y="2108600"/>
            <a:ext cx="374148" cy="1230514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1200686">
            <a:off x="3809003" y="1846271"/>
            <a:ext cx="340976" cy="527793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707937">
            <a:off x="3128091" y="4956747"/>
            <a:ext cx="913622" cy="332513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985979" y="5071728"/>
            <a:ext cx="206971" cy="319303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7419305">
            <a:off x="3192883" y="1210948"/>
            <a:ext cx="616567" cy="33649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856421" y="4972120"/>
            <a:ext cx="1307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solidFill>
                  <a:srgbClr val="A800FF"/>
                </a:solidFill>
                <a:latin typeface="Arial" charset="0"/>
                <a:ea typeface="Arial" charset="0"/>
                <a:cs typeface="Arial" charset="0"/>
              </a:rPr>
              <a:t>PdSn</a:t>
            </a:r>
            <a:endParaRPr lang="en-US" sz="2800" dirty="0">
              <a:solidFill>
                <a:srgbClr val="A8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08902" y="5194860"/>
            <a:ext cx="1050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ΔE</a:t>
            </a:r>
            <a:r>
              <a:rPr lang="en-US" sz="2800" baseline="-25000" dirty="0" smtClean="0">
                <a:latin typeface="Arial" charset="0"/>
                <a:ea typeface="Arial" charset="0"/>
                <a:cs typeface="Arial" charset="0"/>
              </a:rPr>
              <a:t>H</a:t>
            </a:r>
            <a:endParaRPr lang="en-US" sz="28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-104054" y="5985334"/>
            <a:ext cx="1603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charset="0"/>
                <a:ea typeface="Arial" charset="0"/>
                <a:cs typeface="Arial" charset="0"/>
              </a:rPr>
              <a:t>&lt;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smtClean="0">
                <a:latin typeface="Arial" charset="0"/>
                <a:ea typeface="Arial" charset="0"/>
                <a:cs typeface="Arial" charset="0"/>
              </a:rPr>
              <a:t>-0.47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673681" y="5954128"/>
            <a:ext cx="1603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D075FF"/>
                </a:solidFill>
                <a:latin typeface="Arial" charset="0"/>
                <a:ea typeface="Arial" charset="0"/>
                <a:cs typeface="Arial" charset="0"/>
              </a:rPr>
              <a:t>&gt;</a:t>
            </a:r>
            <a:r>
              <a:rPr lang="en-US" sz="2800" dirty="0" smtClean="0">
                <a:solidFill>
                  <a:srgbClr val="D075FF"/>
                </a:solidFill>
                <a:latin typeface="Arial" charset="0"/>
                <a:ea typeface="Arial" charset="0"/>
                <a:cs typeface="Arial" charset="0"/>
              </a:rPr>
              <a:t> -0.07</a:t>
            </a:r>
            <a:endParaRPr lang="en-US" sz="2800" dirty="0">
              <a:solidFill>
                <a:srgbClr val="D075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34107" y="5971917"/>
            <a:ext cx="1104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A800FF"/>
                </a:solidFill>
                <a:latin typeface="Arial" charset="0"/>
                <a:ea typeface="Arial" charset="0"/>
                <a:cs typeface="Arial" charset="0"/>
              </a:rPr>
              <a:t>-0.27</a:t>
            </a:r>
            <a:endParaRPr lang="en-US" sz="2800" dirty="0">
              <a:solidFill>
                <a:srgbClr val="A8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311436" y="6334780"/>
            <a:ext cx="1544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A800FF"/>
                </a:solidFill>
                <a:latin typeface="Arial" charset="0"/>
                <a:ea typeface="Arial" charset="0"/>
                <a:cs typeface="Arial" charset="0"/>
              </a:rPr>
              <a:t>optimal</a:t>
            </a:r>
            <a:endParaRPr lang="en-US" sz="2800" dirty="0">
              <a:solidFill>
                <a:srgbClr val="A8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681360" y="4274791"/>
            <a:ext cx="1244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solidFill>
                  <a:srgbClr val="A800FF"/>
                </a:solidFill>
                <a:latin typeface="Arial" charset="0"/>
                <a:ea typeface="Arial" charset="0"/>
                <a:cs typeface="Arial" charset="0"/>
              </a:rPr>
              <a:t>PtGa</a:t>
            </a:r>
            <a:endParaRPr lang="en-US" sz="2800" dirty="0">
              <a:solidFill>
                <a:srgbClr val="A8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84059" y="1962538"/>
            <a:ext cx="1244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A800FF"/>
                </a:solidFill>
                <a:latin typeface="Arial" charset="0"/>
                <a:ea typeface="Arial" charset="0"/>
                <a:cs typeface="Arial" charset="0"/>
              </a:rPr>
              <a:t>AlRh</a:t>
            </a:r>
            <a:endParaRPr lang="en-US" sz="2800" dirty="0">
              <a:solidFill>
                <a:srgbClr val="A8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68808" y="1606196"/>
            <a:ext cx="1244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A800FF"/>
                </a:solidFill>
                <a:latin typeface="Arial" charset="0"/>
                <a:ea typeface="Arial" charset="0"/>
                <a:cs typeface="Arial" charset="0"/>
              </a:rPr>
              <a:t>PdV</a:t>
            </a:r>
            <a:endParaRPr lang="en-US" sz="2800" dirty="0">
              <a:solidFill>
                <a:srgbClr val="A8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3604061" y="900013"/>
            <a:ext cx="459782" cy="819593"/>
          </a:xfrm>
          <a:prstGeom prst="straightConnector1">
            <a:avLst/>
          </a:prstGeom>
          <a:ln w="63500">
            <a:solidFill>
              <a:srgbClr val="A8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4021986" y="1387995"/>
            <a:ext cx="196455" cy="419911"/>
          </a:xfrm>
          <a:prstGeom prst="straightConnector1">
            <a:avLst/>
          </a:prstGeom>
          <a:ln w="63500">
            <a:solidFill>
              <a:srgbClr val="A8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1091258" y="3716194"/>
            <a:ext cx="549456" cy="38302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3836305" y="966720"/>
            <a:ext cx="1244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A800FF"/>
                </a:solidFill>
                <a:latin typeface="Arial" charset="0"/>
                <a:ea typeface="Arial" charset="0"/>
                <a:cs typeface="Arial" charset="0"/>
              </a:rPr>
              <a:t>AlPd</a:t>
            </a:r>
            <a:endParaRPr lang="en-US" sz="2800" dirty="0">
              <a:solidFill>
                <a:srgbClr val="A8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890313" y="626528"/>
            <a:ext cx="1244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A800FF"/>
                </a:solidFill>
                <a:latin typeface="Arial" charset="0"/>
                <a:ea typeface="Arial" charset="0"/>
                <a:cs typeface="Arial" charset="0"/>
              </a:rPr>
              <a:t>NiSi</a:t>
            </a:r>
            <a:endParaRPr lang="en-US" sz="2800" dirty="0">
              <a:solidFill>
                <a:srgbClr val="A8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23" name="Straight Arrow Connector 122"/>
          <p:cNvCxnSpPr/>
          <p:nvPr/>
        </p:nvCxnSpPr>
        <p:spPr>
          <a:xfrm flipH="1" flipV="1">
            <a:off x="3918777" y="4674986"/>
            <a:ext cx="1336568" cy="448017"/>
          </a:xfrm>
          <a:prstGeom prst="straightConnector1">
            <a:avLst/>
          </a:prstGeom>
          <a:ln w="63500">
            <a:solidFill>
              <a:srgbClr val="A8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1076744" y="4776314"/>
            <a:ext cx="1050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A800FF"/>
                </a:solidFill>
                <a:latin typeface="Arial" charset="0"/>
                <a:ea typeface="Arial" charset="0"/>
                <a:cs typeface="Arial" charset="0"/>
              </a:rPr>
              <a:t>InRh</a:t>
            </a:r>
            <a:endParaRPr lang="en-US" sz="2800" dirty="0">
              <a:solidFill>
                <a:srgbClr val="A8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924623" y="5015649"/>
            <a:ext cx="1278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solidFill>
                  <a:srgbClr val="A800FF"/>
                </a:solidFill>
                <a:latin typeface="Arial" charset="0"/>
                <a:ea typeface="Arial" charset="0"/>
                <a:cs typeface="Arial" charset="0"/>
              </a:rPr>
              <a:t>AlNi</a:t>
            </a:r>
            <a:endParaRPr lang="en-US" sz="2800" dirty="0">
              <a:solidFill>
                <a:srgbClr val="A8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 flipH="1" flipV="1">
            <a:off x="3166853" y="5363491"/>
            <a:ext cx="369241" cy="107908"/>
          </a:xfrm>
          <a:prstGeom prst="straightConnector1">
            <a:avLst/>
          </a:prstGeom>
          <a:ln w="63500">
            <a:solidFill>
              <a:srgbClr val="A8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1076744" y="4254742"/>
            <a:ext cx="787681" cy="281620"/>
          </a:xfrm>
          <a:prstGeom prst="straightConnector1">
            <a:avLst/>
          </a:prstGeom>
          <a:ln w="63500">
            <a:solidFill>
              <a:srgbClr val="A8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793514" y="2257613"/>
            <a:ext cx="1244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solidFill>
                  <a:srgbClr val="A800FF"/>
                </a:solidFill>
                <a:latin typeface="Arial" charset="0"/>
                <a:ea typeface="Arial" charset="0"/>
                <a:cs typeface="Arial" charset="0"/>
              </a:rPr>
              <a:t>PdSi</a:t>
            </a:r>
            <a:endParaRPr lang="en-US" sz="2800" dirty="0">
              <a:solidFill>
                <a:srgbClr val="A8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5" name="Oval 94"/>
          <p:cNvSpPr/>
          <p:nvPr/>
        </p:nvSpPr>
        <p:spPr>
          <a:xfrm rot="2353025">
            <a:off x="2159411" y="5139178"/>
            <a:ext cx="826397" cy="332513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3357310" y="4281029"/>
            <a:ext cx="567683" cy="584215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3241963" y="5412580"/>
            <a:ext cx="1923803" cy="166515"/>
          </a:xfrm>
          <a:custGeom>
            <a:avLst/>
            <a:gdLst>
              <a:gd name="connsiteX0" fmla="*/ 1923803 w 1923803"/>
              <a:gd name="connsiteY0" fmla="*/ 261 h 166515"/>
              <a:gd name="connsiteX1" fmla="*/ 890649 w 1923803"/>
              <a:gd name="connsiteY1" fmla="*/ 166515 h 166515"/>
              <a:gd name="connsiteX2" fmla="*/ 0 w 1923803"/>
              <a:gd name="connsiteY2" fmla="*/ 261 h 16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3803" h="166515">
                <a:moveTo>
                  <a:pt x="1923803" y="261"/>
                </a:moveTo>
                <a:cubicBezTo>
                  <a:pt x="1567543" y="83388"/>
                  <a:pt x="1211283" y="166515"/>
                  <a:pt x="890649" y="166515"/>
                </a:cubicBezTo>
                <a:cubicBezTo>
                  <a:pt x="570015" y="166515"/>
                  <a:pt x="93023" y="-7656"/>
                  <a:pt x="0" y="261"/>
                </a:cubicBezTo>
              </a:path>
            </a:pathLst>
          </a:custGeom>
          <a:noFill/>
          <a:ln w="63500">
            <a:solidFill>
              <a:srgbClr val="A8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219449" y="3864668"/>
            <a:ext cx="1050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A800FF"/>
                </a:solidFill>
                <a:latin typeface="Arial" charset="0"/>
                <a:ea typeface="Arial" charset="0"/>
                <a:cs typeface="Arial" charset="0"/>
              </a:rPr>
              <a:t>PdIn</a:t>
            </a:r>
            <a:endParaRPr lang="en-US" sz="2800" dirty="0">
              <a:solidFill>
                <a:srgbClr val="A8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0" name="Oval 109"/>
          <p:cNvSpPr/>
          <p:nvPr/>
        </p:nvSpPr>
        <p:spPr>
          <a:xfrm rot="1714226">
            <a:off x="1754016" y="4058250"/>
            <a:ext cx="913622" cy="45444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62008" y="4444446"/>
            <a:ext cx="1244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A800FF"/>
                </a:solidFill>
                <a:latin typeface="Arial" charset="0"/>
                <a:ea typeface="Arial" charset="0"/>
                <a:cs typeface="Arial" charset="0"/>
              </a:rPr>
              <a:t>CuGe</a:t>
            </a:r>
            <a:endParaRPr lang="en-US" sz="2800" dirty="0">
              <a:solidFill>
                <a:srgbClr val="A8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706024" y="428683"/>
            <a:ext cx="1244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A800FF"/>
                </a:solidFill>
                <a:latin typeface="Arial" charset="0"/>
                <a:ea typeface="Arial" charset="0"/>
                <a:cs typeface="Arial" charset="0"/>
              </a:rPr>
              <a:t>SiV</a:t>
            </a:r>
            <a:endParaRPr lang="en-US" sz="2800" dirty="0">
              <a:solidFill>
                <a:srgbClr val="A8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4" name="Oval 123"/>
          <p:cNvSpPr/>
          <p:nvPr/>
        </p:nvSpPr>
        <p:spPr>
          <a:xfrm rot="17485593">
            <a:off x="3382848" y="1721627"/>
            <a:ext cx="326388" cy="381055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419425" y="5248860"/>
            <a:ext cx="1170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solidFill>
                  <a:srgbClr val="A800FF"/>
                </a:solidFill>
                <a:latin typeface="Arial" charset="0"/>
                <a:ea typeface="Arial" charset="0"/>
                <a:cs typeface="Arial" charset="0"/>
              </a:rPr>
              <a:t>PdGa</a:t>
            </a:r>
            <a:endParaRPr lang="en-US" sz="2800" dirty="0">
              <a:solidFill>
                <a:srgbClr val="A8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985652" y="3491345"/>
            <a:ext cx="1769423" cy="890650"/>
          </a:xfrm>
          <a:custGeom>
            <a:avLst/>
            <a:gdLst>
              <a:gd name="connsiteX0" fmla="*/ 1769423 w 1769423"/>
              <a:gd name="connsiteY0" fmla="*/ 890650 h 890650"/>
              <a:gd name="connsiteX1" fmla="*/ 1258784 w 1769423"/>
              <a:gd name="connsiteY1" fmla="*/ 308759 h 890650"/>
              <a:gd name="connsiteX2" fmla="*/ 0 w 1769423"/>
              <a:gd name="connsiteY2" fmla="*/ 0 h 8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9423" h="890650">
                <a:moveTo>
                  <a:pt x="1769423" y="890650"/>
                </a:moveTo>
                <a:cubicBezTo>
                  <a:pt x="1661555" y="673925"/>
                  <a:pt x="1553688" y="457201"/>
                  <a:pt x="1258784" y="308759"/>
                </a:cubicBezTo>
                <a:cubicBezTo>
                  <a:pt x="963880" y="160317"/>
                  <a:pt x="209797" y="37605"/>
                  <a:pt x="0" y="0"/>
                </a:cubicBezTo>
              </a:path>
            </a:pathLst>
          </a:custGeom>
          <a:noFill/>
          <a:ln w="63500">
            <a:solidFill>
              <a:srgbClr val="A8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-212502" y="3169852"/>
            <a:ext cx="1244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solidFill>
                  <a:srgbClr val="A800FF"/>
                </a:solidFill>
                <a:latin typeface="Arial" charset="0"/>
                <a:ea typeface="Arial" charset="0"/>
                <a:cs typeface="Arial" charset="0"/>
              </a:rPr>
              <a:t>AlPt</a:t>
            </a:r>
            <a:endParaRPr lang="en-US" sz="2800" dirty="0">
              <a:solidFill>
                <a:srgbClr val="A800FF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03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48</Words>
  <Application>Microsoft Macintosh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25</cp:revision>
  <dcterms:created xsi:type="dcterms:W3CDTF">2018-04-02T22:58:23Z</dcterms:created>
  <dcterms:modified xsi:type="dcterms:W3CDTF">2018-04-07T19:34:46Z</dcterms:modified>
</cp:coreProperties>
</file>