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0" r:id="rId6"/>
    <p:sldId id="257" r:id="rId7"/>
    <p:sldId id="268" r:id="rId8"/>
    <p:sldId id="265" r:id="rId9"/>
    <p:sldId id="269" r:id="rId10"/>
    <p:sldId id="26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B4BCA5-02A2-4AE7-882B-F868E6DB4663}" v="5" dt="2022-03-23T03:07:51.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8885-B0FA-4DEA-9E55-E749C1C6C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987397-0711-4C1D-A989-85522E9AA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61949E-469B-4628-BD17-E309C48BDC28}"/>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5" name="Footer Placeholder 4">
            <a:extLst>
              <a:ext uri="{FF2B5EF4-FFF2-40B4-BE49-F238E27FC236}">
                <a16:creationId xmlns:a16="http://schemas.microsoft.com/office/drawing/2014/main" id="{3D206E2B-6DB3-4C2F-BDD2-9C4C7CED5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0BA50-CC5A-49DE-9600-B1B37146783C}"/>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382000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F112-D037-4215-A917-58B450521A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9D6319-5459-4A39-BFC4-F7ED1CCAC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1C4F4-1D46-49D0-8EED-185A306D6F9B}"/>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5" name="Footer Placeholder 4">
            <a:extLst>
              <a:ext uri="{FF2B5EF4-FFF2-40B4-BE49-F238E27FC236}">
                <a16:creationId xmlns:a16="http://schemas.microsoft.com/office/drawing/2014/main" id="{B92C4B17-1D9F-4B48-BB7C-4DEFD80B5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0FFC7-6A4F-4E09-BCBE-500D640D5389}"/>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62727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A8148-3237-47BE-A71A-6E91BC6B1F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CDC6C1-91ED-43DF-B011-63C697762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89E8A-37EA-4B27-8004-5058A8110DC4}"/>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5" name="Footer Placeholder 4">
            <a:extLst>
              <a:ext uri="{FF2B5EF4-FFF2-40B4-BE49-F238E27FC236}">
                <a16:creationId xmlns:a16="http://schemas.microsoft.com/office/drawing/2014/main" id="{D6F6E29C-0016-4028-A3B1-32A582CCD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90A2A-9400-496C-A43F-FE4098EF803C}"/>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207783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4F8F-8B03-4309-85CC-047E88929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C8A6-A58A-4F76-BBB9-47E395B3C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C51D1-F44D-422C-8A81-59DC645212F2}"/>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5" name="Footer Placeholder 4">
            <a:extLst>
              <a:ext uri="{FF2B5EF4-FFF2-40B4-BE49-F238E27FC236}">
                <a16:creationId xmlns:a16="http://schemas.microsoft.com/office/drawing/2014/main" id="{94BE5D5E-689A-4150-AE4A-7F6B577B6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AA5AE-8C6F-4959-B7C1-CA848E025691}"/>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375441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0C5C-7B96-42EF-8831-BCBF402DF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650648-6286-48CB-9A79-AAD371F2A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AE97E-F359-4431-859A-9B5EC4855E17}"/>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5" name="Footer Placeholder 4">
            <a:extLst>
              <a:ext uri="{FF2B5EF4-FFF2-40B4-BE49-F238E27FC236}">
                <a16:creationId xmlns:a16="http://schemas.microsoft.com/office/drawing/2014/main" id="{567D9EB8-7288-41A8-B24B-64D7CA07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B1C60-0359-46D3-A005-5407C5D27A06}"/>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288287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E9A-4CED-4687-BFD3-7532E7052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D277-775E-47C0-B491-1FBC66B19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1B67A-07B2-4CA8-9E64-9B4ABE71F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EC0E34-FAD9-42A2-808F-2052C796436C}"/>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6" name="Footer Placeholder 5">
            <a:extLst>
              <a:ext uri="{FF2B5EF4-FFF2-40B4-BE49-F238E27FC236}">
                <a16:creationId xmlns:a16="http://schemas.microsoft.com/office/drawing/2014/main" id="{C33A90C5-D866-4123-882A-53E407BD2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C0256-0E91-43BD-8E77-9E8D8F68D8D5}"/>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105084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BBB-3846-495F-8FE2-0DF672525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DB53BC-6407-40CF-9EA4-144FC99F0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A4101-7A1A-4D2D-8BBB-5976DE6CD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5920A-9A26-4CFD-BCF9-AE9A3CD85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8AC87-1E38-4864-A0ED-47634686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3BCAD9-7DFF-4601-9D6A-D47811341E8A}"/>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8" name="Footer Placeholder 7">
            <a:extLst>
              <a:ext uri="{FF2B5EF4-FFF2-40B4-BE49-F238E27FC236}">
                <a16:creationId xmlns:a16="http://schemas.microsoft.com/office/drawing/2014/main" id="{3C6B6361-824E-4C28-B813-BCABF87DB4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1EA1D9-E514-4055-85E2-870EC054923E}"/>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83586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0132-9567-44F1-8E0D-4A8A79FD0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B2E85-ADD6-40AF-9909-811E678C8D9E}"/>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4" name="Footer Placeholder 3">
            <a:extLst>
              <a:ext uri="{FF2B5EF4-FFF2-40B4-BE49-F238E27FC236}">
                <a16:creationId xmlns:a16="http://schemas.microsoft.com/office/drawing/2014/main" id="{3441C6E7-AB37-4AB0-8AC7-120E91C0B8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DAF38-7F09-4464-AC34-E1B55DDF08C0}"/>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69733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7B49E-FDC7-4A95-B5FA-A14A274E9512}"/>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3" name="Footer Placeholder 2">
            <a:extLst>
              <a:ext uri="{FF2B5EF4-FFF2-40B4-BE49-F238E27FC236}">
                <a16:creationId xmlns:a16="http://schemas.microsoft.com/office/drawing/2014/main" id="{E925F293-D44B-4F58-8B01-B83CB219D4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8FB091-8324-424D-827A-348669C33C9E}"/>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4602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6D97-161D-43BC-ABE9-14D07F7CF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F3CD57-2F58-4CA4-8A2A-0CE91ECC0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0A22AB-C74D-408D-BFD5-B398B0F9D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01E38-22C9-42FF-8DB9-090C331CF238}"/>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6" name="Footer Placeholder 5">
            <a:extLst>
              <a:ext uri="{FF2B5EF4-FFF2-40B4-BE49-F238E27FC236}">
                <a16:creationId xmlns:a16="http://schemas.microsoft.com/office/drawing/2014/main" id="{76A639E9-8C12-4786-8592-252867A95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D7640-9857-4B5C-AE9B-B472E0A65A9E}"/>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295548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CFE3-87C2-4647-AC09-924B0579E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4A293-974A-4541-9C9C-15F09D71F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F8AE6-2912-4515-96E5-A22A29E92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34EBB-7641-491A-9A6E-CF3E04D4932B}"/>
              </a:ext>
            </a:extLst>
          </p:cNvPr>
          <p:cNvSpPr>
            <a:spLocks noGrp="1"/>
          </p:cNvSpPr>
          <p:nvPr>
            <p:ph type="dt" sz="half" idx="10"/>
          </p:nvPr>
        </p:nvSpPr>
        <p:spPr/>
        <p:txBody>
          <a:bodyPr/>
          <a:lstStyle/>
          <a:p>
            <a:fld id="{A1E5787A-5361-43B2-A165-D5C2D6DCA031}" type="datetimeFigureOut">
              <a:rPr lang="en-US" smtClean="0"/>
              <a:t>3/22/2022</a:t>
            </a:fld>
            <a:endParaRPr lang="en-US"/>
          </a:p>
        </p:txBody>
      </p:sp>
      <p:sp>
        <p:nvSpPr>
          <p:cNvPr id="6" name="Footer Placeholder 5">
            <a:extLst>
              <a:ext uri="{FF2B5EF4-FFF2-40B4-BE49-F238E27FC236}">
                <a16:creationId xmlns:a16="http://schemas.microsoft.com/office/drawing/2014/main" id="{C6D5918C-7EA6-4F6E-A487-1E2802D94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B102A-FB49-4320-94CE-BEEC596CF451}"/>
              </a:ext>
            </a:extLst>
          </p:cNvPr>
          <p:cNvSpPr>
            <a:spLocks noGrp="1"/>
          </p:cNvSpPr>
          <p:nvPr>
            <p:ph type="sldNum" sz="quarter" idx="12"/>
          </p:nvPr>
        </p:nvSpPr>
        <p:spPr/>
        <p:txBody>
          <a:bodyPr/>
          <a:lstStyle/>
          <a:p>
            <a:fld id="{6EE7B7A1-A531-49FF-8BF8-E427035374F1}" type="slidenum">
              <a:rPr lang="en-US" smtClean="0"/>
              <a:t>‹#›</a:t>
            </a:fld>
            <a:endParaRPr lang="en-US"/>
          </a:p>
        </p:txBody>
      </p:sp>
    </p:spTree>
    <p:extLst>
      <p:ext uri="{BB962C8B-B14F-4D97-AF65-F5344CB8AC3E}">
        <p14:creationId xmlns:p14="http://schemas.microsoft.com/office/powerpoint/2010/main" val="278100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DF23A-1D19-4DF0-B04E-4481D7F40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1B4381-DA4A-400A-A57F-4A864EBCB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D96F-297E-41D7-A384-E071565BC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5787A-5361-43B2-A165-D5C2D6DCA031}" type="datetimeFigureOut">
              <a:rPr lang="en-US" smtClean="0"/>
              <a:t>3/22/2022</a:t>
            </a:fld>
            <a:endParaRPr lang="en-US"/>
          </a:p>
        </p:txBody>
      </p:sp>
      <p:sp>
        <p:nvSpPr>
          <p:cNvPr id="5" name="Footer Placeholder 4">
            <a:extLst>
              <a:ext uri="{FF2B5EF4-FFF2-40B4-BE49-F238E27FC236}">
                <a16:creationId xmlns:a16="http://schemas.microsoft.com/office/drawing/2014/main" id="{075C0470-7C02-4E5F-AB54-A022A1C77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6F283B-13E4-4F52-A048-4035B71D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7B7A1-A531-49FF-8BF8-E427035374F1}" type="slidenum">
              <a:rPr lang="en-US" smtClean="0"/>
              <a:t>‹#›</a:t>
            </a:fld>
            <a:endParaRPr lang="en-US"/>
          </a:p>
        </p:txBody>
      </p:sp>
    </p:spTree>
    <p:extLst>
      <p:ext uri="{BB962C8B-B14F-4D97-AF65-F5344CB8AC3E}">
        <p14:creationId xmlns:p14="http://schemas.microsoft.com/office/powerpoint/2010/main" val="163156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7D664E-9FD7-4F2A-AA43-46D19CC0C502}"/>
              </a:ext>
            </a:extLst>
          </p:cNvPr>
          <p:cNvSpPr txBox="1"/>
          <p:nvPr/>
        </p:nvSpPr>
        <p:spPr>
          <a:xfrm>
            <a:off x="42190" y="434722"/>
            <a:ext cx="4736856" cy="6555641"/>
          </a:xfrm>
          <a:prstGeom prst="rect">
            <a:avLst/>
          </a:prstGeom>
          <a:noFill/>
        </p:spPr>
        <p:txBody>
          <a:bodyPr wrap="square" rtlCol="0">
            <a:spAutoFit/>
          </a:bodyPr>
          <a:lstStyle/>
          <a:p>
            <a:pPr marL="0" marR="0">
              <a:spcBef>
                <a:spcPts val="0"/>
              </a:spcBef>
              <a:spcAft>
                <a:spcPts val="0"/>
              </a:spcAft>
            </a:pPr>
            <a:r>
              <a:rPr lang="en-US" sz="1200" b="1">
                <a:effectLst/>
                <a:latin typeface="Calibri" panose="020F0502020204030204" pitchFamily="34" charset="0"/>
                <a:ea typeface="Calibri" panose="020F0502020204030204" pitchFamily="34" charset="0"/>
              </a:rPr>
              <a:t>ObsDatayyyy.txt</a:t>
            </a:r>
          </a:p>
          <a:p>
            <a:r>
              <a:rPr lang="en-US" sz="1100" err="1"/>
              <a:t>TripNo</a:t>
            </a:r>
            <a:r>
              <a:rPr lang="en-US" sz="1100"/>
              <a:t> – trip number (unique trip identifier)</a:t>
            </a:r>
          </a:p>
          <a:p>
            <a:r>
              <a:rPr lang="en-US" sz="1100" err="1"/>
              <a:t>SetNo</a:t>
            </a:r>
            <a:r>
              <a:rPr lang="en-US" sz="1100"/>
              <a:t> – set number (unique set identifier for the trip)</a:t>
            </a:r>
          </a:p>
          <a:p>
            <a:r>
              <a:rPr lang="en-US" sz="1100" err="1"/>
              <a:t>VesNo</a:t>
            </a:r>
            <a:r>
              <a:rPr lang="en-US" sz="1100"/>
              <a:t> – vessel number </a:t>
            </a:r>
          </a:p>
          <a:p>
            <a:r>
              <a:rPr lang="en-US" sz="1100"/>
              <a:t>Program – observer program </a:t>
            </a:r>
          </a:p>
          <a:p>
            <a:r>
              <a:rPr lang="en-US" sz="1100" err="1"/>
              <a:t>UnloadPortCode</a:t>
            </a:r>
            <a:r>
              <a:rPr lang="en-US" sz="1100"/>
              <a:t> – unloading port code</a:t>
            </a:r>
          </a:p>
          <a:p>
            <a:r>
              <a:rPr lang="en-US" sz="1100" err="1"/>
              <a:t>UnloadPortName</a:t>
            </a:r>
            <a:r>
              <a:rPr lang="en-US" sz="1100"/>
              <a:t> – unloading port name</a:t>
            </a:r>
          </a:p>
          <a:p>
            <a:r>
              <a:rPr lang="en-US" sz="1100"/>
              <a:t>Class – IATTC vessel class (6 = large vessels; 1-5 are small)</a:t>
            </a:r>
          </a:p>
          <a:p>
            <a:r>
              <a:rPr lang="en-US" sz="1100" err="1"/>
              <a:t>MTCapacity</a:t>
            </a:r>
            <a:r>
              <a:rPr lang="en-US" sz="1100"/>
              <a:t> – vessel capacity in metric tons</a:t>
            </a:r>
          </a:p>
          <a:p>
            <a:r>
              <a:rPr lang="en-US" sz="1100" err="1"/>
              <a:t>CMCapacity</a:t>
            </a:r>
            <a:r>
              <a:rPr lang="en-US" sz="1100"/>
              <a:t> – vessel capacity in cubic meters</a:t>
            </a:r>
          </a:p>
          <a:p>
            <a:r>
              <a:rPr lang="en-US" sz="1100"/>
              <a:t>Flag – country of registry of the vessel</a:t>
            </a:r>
          </a:p>
          <a:p>
            <a:r>
              <a:rPr lang="en-US" sz="1100" err="1"/>
              <a:t>ObserverCode</a:t>
            </a:r>
            <a:r>
              <a:rPr lang="en-US" sz="1100"/>
              <a:t> – code of the onboard observer</a:t>
            </a:r>
          </a:p>
          <a:p>
            <a:r>
              <a:rPr lang="en-US" sz="1100"/>
              <a:t>Year – year of the set</a:t>
            </a:r>
          </a:p>
          <a:p>
            <a:r>
              <a:rPr lang="en-US" sz="1100" err="1"/>
              <a:t>Moda</a:t>
            </a:r>
            <a:r>
              <a:rPr lang="en-US" sz="1100"/>
              <a:t> – </a:t>
            </a:r>
            <a:r>
              <a:rPr lang="en-US" sz="1100" err="1"/>
              <a:t>mmdd</a:t>
            </a:r>
            <a:r>
              <a:rPr lang="en-US" sz="1100"/>
              <a:t> (</a:t>
            </a:r>
            <a:r>
              <a:rPr lang="en-US" sz="1100" err="1"/>
              <a:t>monthday</a:t>
            </a:r>
            <a:r>
              <a:rPr lang="en-US" sz="1100"/>
              <a:t>) of the set</a:t>
            </a:r>
          </a:p>
          <a:p>
            <a:r>
              <a:rPr lang="en-US" sz="1100"/>
              <a:t>Lat - latitude</a:t>
            </a:r>
          </a:p>
          <a:p>
            <a:r>
              <a:rPr lang="en-US" sz="1100"/>
              <a:t>Lon - longitude</a:t>
            </a:r>
          </a:p>
          <a:p>
            <a:r>
              <a:rPr lang="en-US" sz="1100"/>
              <a:t>Event – set type, where OBJ includes whale sets; 10 = DEL, 11 = NOA, 12 = OBJ</a:t>
            </a:r>
          </a:p>
          <a:p>
            <a:r>
              <a:rPr lang="en-US" sz="1100"/>
              <a:t>YFTC – total yellowfin tuna capture</a:t>
            </a:r>
          </a:p>
          <a:p>
            <a:r>
              <a:rPr lang="en-US" sz="1100"/>
              <a:t>YFTL -  total yellowfin tuna loaded into vessel’s wells</a:t>
            </a:r>
          </a:p>
          <a:p>
            <a:r>
              <a:rPr lang="en-US" sz="1100" err="1"/>
              <a:t>YFTRSm</a:t>
            </a:r>
            <a:r>
              <a:rPr lang="en-US" sz="1100"/>
              <a:t> – small yellowfin tuna retained (small: &lt; 2.5kg)</a:t>
            </a:r>
          </a:p>
          <a:p>
            <a:r>
              <a:rPr lang="en-US" sz="1100" err="1"/>
              <a:t>YFTRMed</a:t>
            </a:r>
            <a:r>
              <a:rPr lang="en-US" sz="1100"/>
              <a:t> – medium large yellowfin tuna retained (medium: 2.5 – 15 kg)</a:t>
            </a:r>
          </a:p>
          <a:p>
            <a:r>
              <a:rPr lang="en-US" sz="1100" err="1"/>
              <a:t>YFTRLg</a:t>
            </a:r>
            <a:r>
              <a:rPr lang="en-US" sz="1100"/>
              <a:t> – large yellowfin tuna retained (large: &gt; 15kg)</a:t>
            </a:r>
          </a:p>
          <a:p>
            <a:r>
              <a:rPr lang="en-US" sz="1100"/>
              <a:t>SKJC – same as above but for skipjack tuna</a:t>
            </a:r>
          </a:p>
          <a:p>
            <a:r>
              <a:rPr lang="en-US" sz="1100"/>
              <a:t>SKJL</a:t>
            </a:r>
          </a:p>
          <a:p>
            <a:r>
              <a:rPr lang="en-US" sz="1100" err="1"/>
              <a:t>SKJRSm</a:t>
            </a:r>
            <a:endParaRPr lang="en-US" sz="1100"/>
          </a:p>
          <a:p>
            <a:r>
              <a:rPr lang="en-US" sz="1100" err="1"/>
              <a:t>SKJRMed</a:t>
            </a:r>
            <a:endParaRPr lang="en-US" sz="1100"/>
          </a:p>
          <a:p>
            <a:r>
              <a:rPr lang="en-US" sz="1100" err="1"/>
              <a:t>SKJRLg</a:t>
            </a:r>
            <a:endParaRPr lang="en-US" sz="1100"/>
          </a:p>
          <a:p>
            <a:r>
              <a:rPr lang="en-US" sz="1100"/>
              <a:t>BETC – save as above but for bigeye tuna</a:t>
            </a:r>
          </a:p>
          <a:p>
            <a:r>
              <a:rPr lang="en-US" sz="1100"/>
              <a:t>BETL</a:t>
            </a:r>
          </a:p>
          <a:p>
            <a:r>
              <a:rPr lang="en-US" sz="1100" err="1"/>
              <a:t>BETRSm</a:t>
            </a:r>
            <a:endParaRPr lang="en-US" sz="1100"/>
          </a:p>
          <a:p>
            <a:r>
              <a:rPr lang="en-US" sz="1100" err="1"/>
              <a:t>BETRMed</a:t>
            </a:r>
            <a:endParaRPr lang="en-US" sz="1100"/>
          </a:p>
          <a:p>
            <a:r>
              <a:rPr lang="en-US" sz="1100" err="1"/>
              <a:t>BETRLg</a:t>
            </a:r>
            <a:endParaRPr lang="en-US" sz="1100"/>
          </a:p>
          <a:p>
            <a:r>
              <a:rPr lang="en-US" sz="1100"/>
              <a:t>OTHC – same as above but for other tuna species</a:t>
            </a:r>
          </a:p>
          <a:p>
            <a:r>
              <a:rPr lang="en-US" sz="1100"/>
              <a:t>OTHL</a:t>
            </a:r>
          </a:p>
          <a:p>
            <a:r>
              <a:rPr lang="en-US" sz="1100" err="1"/>
              <a:t>OTHRSm</a:t>
            </a:r>
            <a:endParaRPr lang="en-US" sz="1100"/>
          </a:p>
          <a:p>
            <a:r>
              <a:rPr lang="en-US" sz="1100" err="1"/>
              <a:t>OTHRMed</a:t>
            </a:r>
            <a:endParaRPr lang="en-US" sz="1100"/>
          </a:p>
          <a:p>
            <a:r>
              <a:rPr lang="en-US" sz="1100" err="1"/>
              <a:t>OTHRLg</a:t>
            </a:r>
            <a:endParaRPr lang="en-US" sz="1100"/>
          </a:p>
        </p:txBody>
      </p:sp>
      <p:sp>
        <p:nvSpPr>
          <p:cNvPr id="5" name="TextBox 4">
            <a:extLst>
              <a:ext uri="{FF2B5EF4-FFF2-40B4-BE49-F238E27FC236}">
                <a16:creationId xmlns:a16="http://schemas.microsoft.com/office/drawing/2014/main" id="{D337B0F2-79F2-4997-8876-EE79A58FF440}"/>
              </a:ext>
            </a:extLst>
          </p:cNvPr>
          <p:cNvSpPr txBox="1"/>
          <p:nvPr/>
        </p:nvSpPr>
        <p:spPr>
          <a:xfrm>
            <a:off x="4366861" y="569783"/>
            <a:ext cx="2502556" cy="1846659"/>
          </a:xfrm>
          <a:prstGeom prst="rect">
            <a:avLst/>
          </a:prstGeom>
          <a:noFill/>
        </p:spPr>
        <p:txBody>
          <a:bodyPr wrap="square" rtlCol="0">
            <a:spAutoFit/>
          </a:bodyPr>
          <a:lstStyle/>
          <a:p>
            <a:r>
              <a:rPr lang="en-US" sz="1200" b="1">
                <a:latin typeface="Calibri" panose="020F0502020204030204" pitchFamily="34" charset="0"/>
              </a:rPr>
              <a:t>ObsWellsyyyy.txt</a:t>
            </a:r>
          </a:p>
          <a:p>
            <a:r>
              <a:rPr lang="en-US" sz="1200" err="1">
                <a:latin typeface="Calibri" panose="020F0502020204030204" pitchFamily="34" charset="0"/>
              </a:rPr>
              <a:t>TripNo</a:t>
            </a:r>
            <a:endParaRPr lang="en-US" sz="1200">
              <a:latin typeface="Calibri" panose="020F0502020204030204" pitchFamily="34" charset="0"/>
            </a:endParaRPr>
          </a:p>
          <a:p>
            <a:r>
              <a:rPr lang="en-US" sz="1200" err="1">
                <a:latin typeface="Calibri" panose="020F0502020204030204" pitchFamily="34" charset="0"/>
              </a:rPr>
              <a:t>SetNo</a:t>
            </a:r>
            <a:endParaRPr lang="en-US" sz="1200">
              <a:latin typeface="Calibri" panose="020F0502020204030204" pitchFamily="34" charset="0"/>
            </a:endParaRPr>
          </a:p>
          <a:p>
            <a:r>
              <a:rPr lang="en-US" sz="1200">
                <a:latin typeface="Calibri" panose="020F0502020204030204" pitchFamily="34" charset="0"/>
              </a:rPr>
              <a:t>Well –  unique well identifier</a:t>
            </a:r>
          </a:p>
          <a:p>
            <a:r>
              <a:rPr lang="en-US" sz="1200" strike="sngStrike">
                <a:latin typeface="Calibri" panose="020F0502020204030204" pitchFamily="34" charset="0"/>
              </a:rPr>
              <a:t>YFTL</a:t>
            </a:r>
          </a:p>
          <a:p>
            <a:r>
              <a:rPr lang="en-US" sz="1200" strike="sngStrike">
                <a:latin typeface="Calibri" panose="020F0502020204030204" pitchFamily="34" charset="0"/>
              </a:rPr>
              <a:t>SKJL</a:t>
            </a:r>
          </a:p>
          <a:p>
            <a:r>
              <a:rPr lang="en-US" sz="1200" strike="sngStrike">
                <a:latin typeface="Calibri" panose="020F0502020204030204" pitchFamily="34" charset="0"/>
              </a:rPr>
              <a:t>BETL</a:t>
            </a:r>
          </a:p>
          <a:p>
            <a:r>
              <a:rPr lang="en-US" sz="1200" strike="sngStrike">
                <a:latin typeface="Calibri" panose="020F0502020204030204" pitchFamily="34" charset="0"/>
              </a:rPr>
              <a:t>OTHL</a:t>
            </a:r>
          </a:p>
          <a:p>
            <a:endParaRPr lang="en-US"/>
          </a:p>
        </p:txBody>
      </p:sp>
      <p:sp>
        <p:nvSpPr>
          <p:cNvPr id="9" name="TextBox 8">
            <a:extLst>
              <a:ext uri="{FF2B5EF4-FFF2-40B4-BE49-F238E27FC236}">
                <a16:creationId xmlns:a16="http://schemas.microsoft.com/office/drawing/2014/main" id="{BB538701-6C19-41B3-967B-1C16CFC98CFB}"/>
              </a:ext>
            </a:extLst>
          </p:cNvPr>
          <p:cNvSpPr txBox="1"/>
          <p:nvPr/>
        </p:nvSpPr>
        <p:spPr>
          <a:xfrm>
            <a:off x="7337780" y="411364"/>
            <a:ext cx="4766568" cy="6555641"/>
          </a:xfrm>
          <a:prstGeom prst="rect">
            <a:avLst/>
          </a:prstGeom>
          <a:noFill/>
        </p:spPr>
        <p:txBody>
          <a:bodyPr wrap="square" rtlCol="0">
            <a:spAutoFit/>
          </a:bodyPr>
          <a:lstStyle/>
          <a:p>
            <a:r>
              <a:rPr lang="en-US" sz="1200">
                <a:highlight>
                  <a:srgbClr val="FFFF00"/>
                </a:highlight>
              </a:rPr>
              <a:t>Extraction program is “Observer tuna catch and wells (August 4, 2021)” </a:t>
            </a:r>
            <a:r>
              <a:rPr lang="en-US" sz="1200"/>
              <a:t>under tab “Cleridy data files”, which is part of “DataExtraction.exe” in Y:\Development\Executable.</a:t>
            </a:r>
          </a:p>
          <a:p>
            <a:endParaRPr lang="en-US" sz="1200"/>
          </a:p>
          <a:p>
            <a:r>
              <a:rPr lang="en-US" sz="1200"/>
              <a:t>Output files for 2000- 2020 are in: U:\StockAssessment\Catch_Estimation_Programs\For Ananda</a:t>
            </a:r>
          </a:p>
          <a:p>
            <a:endParaRPr lang="en-US" sz="1200"/>
          </a:p>
          <a:p>
            <a:endParaRPr lang="en-US" sz="1200"/>
          </a:p>
          <a:p>
            <a:r>
              <a:rPr lang="en-US" sz="1200"/>
              <a:t>Some notes on the file from Cleridy:</a:t>
            </a:r>
          </a:p>
          <a:p>
            <a:pPr lvl="1"/>
            <a:r>
              <a:rPr lang="en-US" sz="1200"/>
              <a:t>Observer data only</a:t>
            </a:r>
          </a:p>
          <a:p>
            <a:pPr lvl="1"/>
            <a:r>
              <a:rPr lang="en-US" sz="1200"/>
              <a:t>Contains sets made by the few small purse-seine vessels sampled</a:t>
            </a:r>
          </a:p>
          <a:p>
            <a:pPr lvl="1"/>
            <a:r>
              <a:rPr lang="en-US" sz="1200"/>
              <a:t>Each record (line) in the file is a purse-seine set</a:t>
            </a:r>
          </a:p>
          <a:p>
            <a:pPr lvl="1"/>
            <a:r>
              <a:rPr lang="en-US" sz="1200"/>
              <a:t>Data include sets west of 150W (the western boundary of the EPO management area)</a:t>
            </a:r>
          </a:p>
          <a:p>
            <a:pPr lvl="1"/>
            <a:r>
              <a:rPr lang="en-US" sz="1200"/>
              <a:t>All tuna catch is in metric tons</a:t>
            </a:r>
          </a:p>
          <a:p>
            <a:pPr lvl="1"/>
            <a:r>
              <a:rPr lang="en-US" sz="1200"/>
              <a:t>Trip, vessel, program, flag, observer, and port codes are unique for the data base; set numbers are only unique within trips.</a:t>
            </a:r>
          </a:p>
          <a:p>
            <a:pPr lvl="1"/>
            <a:endParaRPr lang="en-US" sz="1200"/>
          </a:p>
          <a:p>
            <a:pPr lvl="1"/>
            <a:r>
              <a:rPr lang="en-US" sz="1200"/>
              <a:t>Program codes are:</a:t>
            </a:r>
          </a:p>
          <a:p>
            <a:pPr lvl="1"/>
            <a:r>
              <a:rPr lang="en-US" sz="1200"/>
              <a:t>	2 – IATTC only;  other codes correspond to national observer programs (see Nick for full list)</a:t>
            </a:r>
          </a:p>
          <a:p>
            <a:pPr lvl="1"/>
            <a:endParaRPr lang="en-US" sz="1200"/>
          </a:p>
          <a:p>
            <a:pPr lvl="1"/>
            <a:r>
              <a:rPr lang="en-US" sz="1200"/>
              <a:t>Flag codes (only a partial list; see Nick for full list):</a:t>
            </a:r>
          </a:p>
          <a:p>
            <a:pPr lvl="1"/>
            <a:r>
              <a:rPr lang="en-US" sz="1200"/>
              <a:t>0 – Unknown</a:t>
            </a:r>
          </a:p>
          <a:p>
            <a:pPr lvl="1"/>
            <a:r>
              <a:rPr lang="en-US" sz="1200"/>
              <a:t>3 – Colombia</a:t>
            </a:r>
          </a:p>
          <a:p>
            <a:pPr lvl="1"/>
            <a:r>
              <a:rPr lang="en-US" sz="1200"/>
              <a:t>5 – Ecuador</a:t>
            </a:r>
          </a:p>
          <a:p>
            <a:pPr lvl="1"/>
            <a:r>
              <a:rPr lang="en-US" sz="1200"/>
              <a:t>7 – Mexico</a:t>
            </a:r>
          </a:p>
          <a:p>
            <a:pPr lvl="1"/>
            <a:r>
              <a:rPr lang="en-US" sz="1200"/>
              <a:t>8 – Panama</a:t>
            </a:r>
          </a:p>
          <a:p>
            <a:pPr lvl="1"/>
            <a:r>
              <a:rPr lang="en-US" sz="1200"/>
              <a:t>9 – Peru</a:t>
            </a:r>
          </a:p>
          <a:p>
            <a:pPr lvl="1"/>
            <a:r>
              <a:rPr lang="en-US" sz="1200"/>
              <a:t>10 – USA</a:t>
            </a:r>
          </a:p>
          <a:p>
            <a:pPr lvl="1"/>
            <a:r>
              <a:rPr lang="en-US" sz="1200"/>
              <a:t>12 – Spain</a:t>
            </a:r>
          </a:p>
          <a:p>
            <a:pPr lvl="1"/>
            <a:r>
              <a:rPr lang="en-US" sz="1200"/>
              <a:t>16 – Venezuela</a:t>
            </a:r>
          </a:p>
          <a:p>
            <a:pPr lvl="1"/>
            <a:r>
              <a:rPr lang="en-US" sz="1200"/>
              <a:t>19 – </a:t>
            </a:r>
            <a:r>
              <a:rPr lang="en-US" sz="1200" err="1"/>
              <a:t>Nicaragu</a:t>
            </a:r>
            <a:endParaRPr lang="en-US" sz="1200"/>
          </a:p>
          <a:p>
            <a:pPr lvl="1"/>
            <a:r>
              <a:rPr lang="en-US" sz="1200"/>
              <a:t>26 – El Salvador</a:t>
            </a:r>
          </a:p>
          <a:p>
            <a:pPr lvl="1"/>
            <a:r>
              <a:rPr lang="en-US" sz="1200"/>
              <a:t>35 - Guatemala</a:t>
            </a:r>
          </a:p>
        </p:txBody>
      </p:sp>
      <p:sp>
        <p:nvSpPr>
          <p:cNvPr id="12" name="TextBox 11">
            <a:extLst>
              <a:ext uri="{FF2B5EF4-FFF2-40B4-BE49-F238E27FC236}">
                <a16:creationId xmlns:a16="http://schemas.microsoft.com/office/drawing/2014/main" id="{42D74DE1-E7D8-4CD4-9286-37C677CB1186}"/>
              </a:ext>
            </a:extLst>
          </p:cNvPr>
          <p:cNvSpPr txBox="1"/>
          <p:nvPr/>
        </p:nvSpPr>
        <p:spPr>
          <a:xfrm>
            <a:off x="3488317" y="-14679"/>
            <a:ext cx="5888844" cy="338554"/>
          </a:xfrm>
          <a:prstGeom prst="rect">
            <a:avLst/>
          </a:prstGeom>
          <a:noFill/>
        </p:spPr>
        <p:txBody>
          <a:bodyPr wrap="square" rtlCol="0">
            <a:spAutoFit/>
          </a:bodyPr>
          <a:lstStyle/>
          <a:p>
            <a:r>
              <a:rPr lang="en-US" sz="1600" b="1"/>
              <a:t>Data extractions for: IVL and 2020-2021 catch estimation</a:t>
            </a:r>
          </a:p>
        </p:txBody>
      </p:sp>
      <p:sp>
        <p:nvSpPr>
          <p:cNvPr id="13" name="TextBox 12">
            <a:extLst>
              <a:ext uri="{FF2B5EF4-FFF2-40B4-BE49-F238E27FC236}">
                <a16:creationId xmlns:a16="http://schemas.microsoft.com/office/drawing/2014/main" id="{7FB7E941-72C2-468F-B93B-3330759B88FF}"/>
              </a:ext>
            </a:extLst>
          </p:cNvPr>
          <p:cNvSpPr txBox="1"/>
          <p:nvPr/>
        </p:nvSpPr>
        <p:spPr>
          <a:xfrm>
            <a:off x="4819989" y="1343854"/>
            <a:ext cx="1251278" cy="2800767"/>
          </a:xfrm>
          <a:prstGeom prst="rect">
            <a:avLst/>
          </a:prstGeom>
          <a:noFill/>
        </p:spPr>
        <p:txBody>
          <a:bodyPr wrap="square" rtlCol="0">
            <a:spAutoFit/>
          </a:bodyPr>
          <a:lstStyle/>
          <a:p>
            <a:r>
              <a:rPr lang="en-US" sz="1100">
                <a:solidFill>
                  <a:srgbClr val="FF0000"/>
                </a:solidFill>
              </a:rPr>
              <a:t>I suggest ignoring these 4 derived catch fields in the file ObsWellsyyyy.txt.</a:t>
            </a:r>
          </a:p>
          <a:p>
            <a:endParaRPr lang="en-US" sz="1100">
              <a:solidFill>
                <a:srgbClr val="FF0000"/>
              </a:solidFill>
            </a:endParaRPr>
          </a:p>
          <a:p>
            <a:r>
              <a:rPr lang="en-US" sz="1100">
                <a:solidFill>
                  <a:srgbClr val="FF0000"/>
                </a:solidFill>
              </a:rPr>
              <a:t>From Nick: Well tuna is loaded catch evenly divided among all wells used in the set. This is a VERY crude estimate of the amount of tuna by species in each well.</a:t>
            </a:r>
          </a:p>
        </p:txBody>
      </p:sp>
      <p:sp>
        <p:nvSpPr>
          <p:cNvPr id="2" name="TextBox 1">
            <a:extLst>
              <a:ext uri="{FF2B5EF4-FFF2-40B4-BE49-F238E27FC236}">
                <a16:creationId xmlns:a16="http://schemas.microsoft.com/office/drawing/2014/main" id="{5096B0D0-00D8-4AE2-9315-01E2B7CF827F}"/>
              </a:ext>
            </a:extLst>
          </p:cNvPr>
          <p:cNvSpPr txBox="1"/>
          <p:nvPr/>
        </p:nvSpPr>
        <p:spPr>
          <a:xfrm>
            <a:off x="879141" y="222744"/>
            <a:ext cx="3071421" cy="307777"/>
          </a:xfrm>
          <a:prstGeom prst="rect">
            <a:avLst/>
          </a:prstGeom>
          <a:noFill/>
        </p:spPr>
        <p:txBody>
          <a:bodyPr wrap="square" rtlCol="0">
            <a:spAutoFit/>
          </a:bodyPr>
          <a:lstStyle/>
          <a:p>
            <a:r>
              <a:rPr lang="en-US" sz="1400" b="1"/>
              <a:t>Observer catch data, </a:t>
            </a:r>
            <a:r>
              <a:rPr lang="en-US" sz="1400" b="1">
                <a:highlight>
                  <a:srgbClr val="FFFF00"/>
                </a:highlight>
              </a:rPr>
              <a:t>“raw” </a:t>
            </a:r>
            <a:r>
              <a:rPr lang="en-US" sz="1400" b="1"/>
              <a:t>data files</a:t>
            </a:r>
          </a:p>
        </p:txBody>
      </p:sp>
      <p:sp>
        <p:nvSpPr>
          <p:cNvPr id="10" name="TextBox 9">
            <a:extLst>
              <a:ext uri="{FF2B5EF4-FFF2-40B4-BE49-F238E27FC236}">
                <a16:creationId xmlns:a16="http://schemas.microsoft.com/office/drawing/2014/main" id="{875BD6CE-1FF9-40B9-ABF6-35EE686B5FC9}"/>
              </a:ext>
            </a:extLst>
          </p:cNvPr>
          <p:cNvSpPr txBox="1"/>
          <p:nvPr/>
        </p:nvSpPr>
        <p:spPr>
          <a:xfrm>
            <a:off x="3587920" y="4333836"/>
            <a:ext cx="2502557" cy="1954381"/>
          </a:xfrm>
          <a:prstGeom prst="rect">
            <a:avLst/>
          </a:prstGeom>
          <a:noFill/>
        </p:spPr>
        <p:txBody>
          <a:bodyPr wrap="square" rtlCol="0">
            <a:spAutoFit/>
          </a:bodyPr>
          <a:lstStyle/>
          <a:p>
            <a:r>
              <a:rPr lang="en-US" sz="1100"/>
              <a:t>Notes from Nick:</a:t>
            </a:r>
          </a:p>
          <a:p>
            <a:r>
              <a:rPr lang="en-US" sz="1100"/>
              <a:t>Tuna small, medium and large is RETAINED catch by size (capture minus discard). This may include tuna not loaded onto the vessel, so the sum of sizes may be greater than the total loaded on the vessel. Tuna total is tuna actually loaded onto the vessel.</a:t>
            </a:r>
          </a:p>
          <a:p>
            <a:endParaRPr lang="en-US" sz="1100"/>
          </a:p>
          <a:p>
            <a:r>
              <a:rPr lang="en-US" sz="1100"/>
              <a:t>Well definitions: B=</a:t>
            </a:r>
            <a:r>
              <a:rPr lang="en-US" sz="1100" err="1"/>
              <a:t>babor</a:t>
            </a:r>
            <a:r>
              <a:rPr lang="en-US" sz="1100"/>
              <a:t> (port)  C=center  E=</a:t>
            </a:r>
            <a:r>
              <a:rPr lang="en-US" sz="1100" err="1"/>
              <a:t>estribor</a:t>
            </a:r>
            <a:r>
              <a:rPr lang="en-US" sz="1100"/>
              <a:t> (starboard)</a:t>
            </a:r>
          </a:p>
        </p:txBody>
      </p:sp>
    </p:spTree>
    <p:extLst>
      <p:ext uri="{BB962C8B-B14F-4D97-AF65-F5344CB8AC3E}">
        <p14:creationId xmlns:p14="http://schemas.microsoft.com/office/powerpoint/2010/main" val="53388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2D74DE1-E7D8-4CD4-9286-37C677CB1186}"/>
              </a:ext>
            </a:extLst>
          </p:cNvPr>
          <p:cNvSpPr txBox="1"/>
          <p:nvPr/>
        </p:nvSpPr>
        <p:spPr>
          <a:xfrm>
            <a:off x="3488317" y="-14679"/>
            <a:ext cx="5888844" cy="338554"/>
          </a:xfrm>
          <a:prstGeom prst="rect">
            <a:avLst/>
          </a:prstGeom>
          <a:noFill/>
        </p:spPr>
        <p:txBody>
          <a:bodyPr wrap="square" rtlCol="0">
            <a:spAutoFit/>
          </a:bodyPr>
          <a:lstStyle/>
          <a:p>
            <a:r>
              <a:rPr lang="en-US" sz="1600" b="1"/>
              <a:t>Data extractions for: IVL and 2020-2021 catch estimation</a:t>
            </a:r>
          </a:p>
        </p:txBody>
      </p:sp>
      <p:sp>
        <p:nvSpPr>
          <p:cNvPr id="2" name="TextBox 1">
            <a:extLst>
              <a:ext uri="{FF2B5EF4-FFF2-40B4-BE49-F238E27FC236}">
                <a16:creationId xmlns:a16="http://schemas.microsoft.com/office/drawing/2014/main" id="{5096B0D0-00D8-4AE2-9315-01E2B7CF827F}"/>
              </a:ext>
            </a:extLst>
          </p:cNvPr>
          <p:cNvSpPr txBox="1"/>
          <p:nvPr/>
        </p:nvSpPr>
        <p:spPr>
          <a:xfrm>
            <a:off x="879141" y="267134"/>
            <a:ext cx="3071421" cy="307777"/>
          </a:xfrm>
          <a:prstGeom prst="rect">
            <a:avLst/>
          </a:prstGeom>
          <a:noFill/>
        </p:spPr>
        <p:txBody>
          <a:bodyPr wrap="square" rtlCol="0">
            <a:spAutoFit/>
          </a:bodyPr>
          <a:lstStyle/>
          <a:p>
            <a:r>
              <a:rPr lang="en-US" sz="1400" b="1"/>
              <a:t>Observer catch data, </a:t>
            </a:r>
            <a:r>
              <a:rPr lang="en-US" sz="1400" b="1">
                <a:highlight>
                  <a:srgbClr val="FFFF00"/>
                </a:highlight>
              </a:rPr>
              <a:t>R data file</a:t>
            </a:r>
          </a:p>
        </p:txBody>
      </p:sp>
      <p:sp>
        <p:nvSpPr>
          <p:cNvPr id="3" name="TextBox 2">
            <a:extLst>
              <a:ext uri="{FF2B5EF4-FFF2-40B4-BE49-F238E27FC236}">
                <a16:creationId xmlns:a16="http://schemas.microsoft.com/office/drawing/2014/main" id="{0664FA8B-4933-4C20-B344-D2EF01A0E884}"/>
              </a:ext>
            </a:extLst>
          </p:cNvPr>
          <p:cNvSpPr txBox="1"/>
          <p:nvPr/>
        </p:nvSpPr>
        <p:spPr>
          <a:xfrm>
            <a:off x="293214" y="683580"/>
            <a:ext cx="5521659" cy="5509200"/>
          </a:xfrm>
          <a:prstGeom prst="rect">
            <a:avLst/>
          </a:prstGeom>
          <a:noFill/>
        </p:spPr>
        <p:txBody>
          <a:bodyPr wrap="square" rtlCol="0">
            <a:spAutoFit/>
          </a:bodyPr>
          <a:lstStyle/>
          <a:p>
            <a:r>
              <a:rPr lang="en-US" sz="1200"/>
              <a:t>These are the fields in the R data frame “</a:t>
            </a:r>
            <a:r>
              <a:rPr lang="en-US" sz="1200" err="1"/>
              <a:t>obsdat</a:t>
            </a:r>
            <a:r>
              <a:rPr lang="en-US" sz="1200"/>
              <a:t>”. </a:t>
            </a:r>
          </a:p>
          <a:p>
            <a:endParaRPr lang="en-US" sz="800"/>
          </a:p>
          <a:p>
            <a:r>
              <a:rPr lang="en-US" sz="1200"/>
              <a:t>They match those fields in the “raw” file ObsDatayyyy.txt, with exception that month and day were added from the field “</a:t>
            </a:r>
            <a:r>
              <a:rPr lang="en-US" sz="1200" err="1"/>
              <a:t>moda</a:t>
            </a:r>
            <a:r>
              <a:rPr lang="en-US" sz="1200"/>
              <a:t>” (please see the file:  R commands to load and </a:t>
            </a:r>
            <a:r>
              <a:rPr lang="en-US" sz="1200" err="1"/>
              <a:t>process_ObsData</a:t>
            </a:r>
            <a:r>
              <a:rPr lang="en-US" sz="1200"/>
              <a:t> file.rtf).</a:t>
            </a:r>
          </a:p>
          <a:p>
            <a:endParaRPr lang="en-US" sz="800"/>
          </a:p>
          <a:p>
            <a:r>
              <a:rPr lang="en-US" sz="1200"/>
              <a:t>Each record in this file corresponds to a purse-seine set.</a:t>
            </a:r>
          </a:p>
          <a:p>
            <a:r>
              <a:rPr lang="en-US" sz="1200"/>
              <a:t>All tuna quantities are in metric tons.</a:t>
            </a:r>
          </a:p>
          <a:p>
            <a:endParaRPr lang="en-US" sz="1200"/>
          </a:p>
          <a:p>
            <a:r>
              <a:rPr lang="en-US" sz="1200" err="1"/>
              <a:t>tripno</a:t>
            </a:r>
            <a:r>
              <a:rPr lang="en-US" sz="1200"/>
              <a:t> – trip number</a:t>
            </a:r>
          </a:p>
          <a:p>
            <a:r>
              <a:rPr lang="en-US" sz="1200" err="1"/>
              <a:t>setno</a:t>
            </a:r>
            <a:r>
              <a:rPr lang="en-US" sz="1200"/>
              <a:t> set number</a:t>
            </a:r>
          </a:p>
          <a:p>
            <a:r>
              <a:rPr lang="en-US" sz="1200" err="1"/>
              <a:t>vesno</a:t>
            </a:r>
            <a:r>
              <a:rPr lang="en-US" sz="1200"/>
              <a:t> – vessel number</a:t>
            </a:r>
          </a:p>
          <a:p>
            <a:r>
              <a:rPr lang="en-US" sz="1200"/>
              <a:t>program – observer program code</a:t>
            </a:r>
          </a:p>
          <a:p>
            <a:r>
              <a:rPr lang="en-US" sz="1200" err="1"/>
              <a:t>unld.prtcde</a:t>
            </a:r>
            <a:r>
              <a:rPr lang="en-US" sz="1200"/>
              <a:t> – code for port of unloading</a:t>
            </a:r>
          </a:p>
          <a:p>
            <a:r>
              <a:rPr lang="en-US" sz="1200" err="1"/>
              <a:t>unld.prtnme</a:t>
            </a:r>
            <a:r>
              <a:rPr lang="en-US" sz="1200"/>
              <a:t> – name for port of unloading</a:t>
            </a:r>
          </a:p>
          <a:p>
            <a:r>
              <a:rPr lang="en-US" sz="1200" err="1"/>
              <a:t>vesclass</a:t>
            </a:r>
            <a:r>
              <a:rPr lang="en-US" sz="1200"/>
              <a:t> – vessel size class (6 = large vessel; 1-5 are small vessels)</a:t>
            </a:r>
          </a:p>
          <a:p>
            <a:r>
              <a:rPr lang="en-US" sz="1200" err="1"/>
              <a:t>vesmtcap</a:t>
            </a:r>
            <a:r>
              <a:rPr lang="en-US" sz="1200"/>
              <a:t> – vessel capacity in metric tons</a:t>
            </a:r>
          </a:p>
          <a:p>
            <a:r>
              <a:rPr lang="en-US" sz="1200" err="1"/>
              <a:t>vescmcap</a:t>
            </a:r>
            <a:r>
              <a:rPr lang="en-US" sz="1200"/>
              <a:t> – vessel capacity in cubic meters</a:t>
            </a:r>
          </a:p>
          <a:p>
            <a:r>
              <a:rPr lang="en-US" sz="1200"/>
              <a:t>flag – country of the vessel</a:t>
            </a:r>
          </a:p>
          <a:p>
            <a:r>
              <a:rPr lang="en-US" sz="1200" err="1"/>
              <a:t>obscode</a:t>
            </a:r>
            <a:r>
              <a:rPr lang="en-US" sz="1200"/>
              <a:t> – observer code</a:t>
            </a:r>
          </a:p>
          <a:p>
            <a:r>
              <a:rPr lang="en-US" sz="1200"/>
              <a:t>year – year of the set</a:t>
            </a:r>
          </a:p>
          <a:p>
            <a:r>
              <a:rPr lang="en-US" sz="1200" err="1"/>
              <a:t>moda</a:t>
            </a:r>
            <a:r>
              <a:rPr lang="en-US" sz="1200"/>
              <a:t> – month and day of the set (</a:t>
            </a:r>
            <a:r>
              <a:rPr lang="en-US" sz="1200" err="1"/>
              <a:t>mmdd</a:t>
            </a:r>
            <a:r>
              <a:rPr lang="en-US" sz="1200"/>
              <a:t>)</a:t>
            </a:r>
          </a:p>
          <a:p>
            <a:r>
              <a:rPr lang="en-US" sz="1200" err="1"/>
              <a:t>lat</a:t>
            </a:r>
            <a:r>
              <a:rPr lang="en-US" sz="1200"/>
              <a:t> – latitude of the set (to 100</a:t>
            </a:r>
            <a:r>
              <a:rPr lang="en-US" sz="1200" baseline="30000"/>
              <a:t>th</a:t>
            </a:r>
            <a:r>
              <a:rPr lang="en-US" sz="1200"/>
              <a:t> of a degree)</a:t>
            </a:r>
          </a:p>
          <a:p>
            <a:r>
              <a:rPr lang="en-US" sz="1200" err="1"/>
              <a:t>lon</a:t>
            </a:r>
            <a:r>
              <a:rPr lang="en-US" sz="1200"/>
              <a:t> – longitude of the set (to 100</a:t>
            </a:r>
            <a:r>
              <a:rPr lang="en-US" sz="1200" baseline="30000"/>
              <a:t>th</a:t>
            </a:r>
            <a:r>
              <a:rPr lang="en-US" sz="1200"/>
              <a:t> of a degree)</a:t>
            </a:r>
          </a:p>
          <a:p>
            <a:r>
              <a:rPr lang="en-US" sz="1200"/>
              <a:t>event – set type (sets on whales are included in OBJ); 10 = DEL, 11 = NOA, 12 = OBJ</a:t>
            </a:r>
          </a:p>
          <a:p>
            <a:r>
              <a:rPr lang="en-US" sz="1200" err="1"/>
              <a:t>yftC</a:t>
            </a:r>
            <a:r>
              <a:rPr lang="en-US" sz="1200"/>
              <a:t> – total yellowfin capture </a:t>
            </a:r>
          </a:p>
          <a:p>
            <a:r>
              <a:rPr lang="en-US" sz="1200" err="1"/>
              <a:t>yftL</a:t>
            </a:r>
            <a:r>
              <a:rPr lang="en-US" sz="1200"/>
              <a:t> – total yellowfin loaded into vessel wells </a:t>
            </a:r>
          </a:p>
          <a:p>
            <a:r>
              <a:rPr lang="en-US" sz="1200" err="1"/>
              <a:t>yftRsm</a:t>
            </a:r>
            <a:r>
              <a:rPr lang="en-US" sz="1200"/>
              <a:t> – retained yellowfin, small fish (&lt;2.5kg)</a:t>
            </a:r>
          </a:p>
          <a:p>
            <a:r>
              <a:rPr lang="en-US" sz="1200" err="1"/>
              <a:t>yftRmd</a:t>
            </a:r>
            <a:r>
              <a:rPr lang="en-US" sz="1200"/>
              <a:t> – retained yellowfin, medium fish (2.5-15kg)</a:t>
            </a:r>
          </a:p>
          <a:p>
            <a:r>
              <a:rPr lang="en-US" sz="1200" err="1"/>
              <a:t>yftRlg</a:t>
            </a:r>
            <a:r>
              <a:rPr lang="en-US" sz="1200"/>
              <a:t> – retained yellowfin, large fish (&gt;15kg)</a:t>
            </a:r>
          </a:p>
        </p:txBody>
      </p:sp>
      <p:sp>
        <p:nvSpPr>
          <p:cNvPr id="11" name="TextBox 10">
            <a:extLst>
              <a:ext uri="{FF2B5EF4-FFF2-40B4-BE49-F238E27FC236}">
                <a16:creationId xmlns:a16="http://schemas.microsoft.com/office/drawing/2014/main" id="{A675B95D-2E54-426D-9C74-1569A36107C2}"/>
              </a:ext>
            </a:extLst>
          </p:cNvPr>
          <p:cNvSpPr txBox="1"/>
          <p:nvPr/>
        </p:nvSpPr>
        <p:spPr>
          <a:xfrm>
            <a:off x="6377129" y="2250517"/>
            <a:ext cx="5068898" cy="3231654"/>
          </a:xfrm>
          <a:prstGeom prst="rect">
            <a:avLst/>
          </a:prstGeom>
          <a:noFill/>
        </p:spPr>
        <p:txBody>
          <a:bodyPr wrap="square" rtlCol="0">
            <a:spAutoFit/>
          </a:bodyPr>
          <a:lstStyle/>
          <a:p>
            <a:r>
              <a:rPr lang="en-US" sz="1200" err="1"/>
              <a:t>skjC</a:t>
            </a:r>
            <a:r>
              <a:rPr lang="en-US" sz="1200"/>
              <a:t> – total skipjack capture</a:t>
            </a:r>
          </a:p>
          <a:p>
            <a:r>
              <a:rPr lang="en-US" sz="1200" err="1"/>
              <a:t>skjL</a:t>
            </a:r>
            <a:r>
              <a:rPr lang="en-US" sz="1200"/>
              <a:t> – total skipjack loaded into vessel wells</a:t>
            </a:r>
          </a:p>
          <a:p>
            <a:r>
              <a:rPr lang="en-US" sz="1200" err="1"/>
              <a:t>skjRsm</a:t>
            </a:r>
            <a:r>
              <a:rPr lang="en-US" sz="1200"/>
              <a:t> – retained skipjack, small fish</a:t>
            </a:r>
          </a:p>
          <a:p>
            <a:r>
              <a:rPr lang="en-US" sz="1200" err="1"/>
              <a:t>skjRmd</a:t>
            </a:r>
            <a:r>
              <a:rPr lang="en-US" sz="1200"/>
              <a:t> – retained skipjack, medium fish</a:t>
            </a:r>
          </a:p>
          <a:p>
            <a:r>
              <a:rPr lang="en-US" sz="1200" err="1"/>
              <a:t>skjRlg</a:t>
            </a:r>
            <a:r>
              <a:rPr lang="en-US" sz="1200"/>
              <a:t> – retained skipjack, large fish</a:t>
            </a:r>
          </a:p>
          <a:p>
            <a:r>
              <a:rPr lang="en-US" sz="1200" err="1"/>
              <a:t>betC</a:t>
            </a:r>
            <a:r>
              <a:rPr lang="en-US" sz="1200"/>
              <a:t> – total bigeye capture</a:t>
            </a:r>
          </a:p>
          <a:p>
            <a:r>
              <a:rPr lang="en-US" sz="1200" err="1"/>
              <a:t>betL</a:t>
            </a:r>
            <a:r>
              <a:rPr lang="en-US" sz="1200"/>
              <a:t> – total bigeye loaded into vessel wells</a:t>
            </a:r>
          </a:p>
          <a:p>
            <a:r>
              <a:rPr lang="en-US" sz="1200" err="1"/>
              <a:t>betRsm</a:t>
            </a:r>
            <a:r>
              <a:rPr lang="en-US" sz="1200"/>
              <a:t> – retained bigeye, small fish</a:t>
            </a:r>
          </a:p>
          <a:p>
            <a:r>
              <a:rPr lang="en-US" sz="1200" err="1"/>
              <a:t>betRmd</a:t>
            </a:r>
            <a:r>
              <a:rPr lang="en-US" sz="1200"/>
              <a:t> – retained bigeye, medium fish</a:t>
            </a:r>
          </a:p>
          <a:p>
            <a:r>
              <a:rPr lang="en-US" sz="1200" err="1"/>
              <a:t>betRlg</a:t>
            </a:r>
            <a:r>
              <a:rPr lang="en-US" sz="1200"/>
              <a:t> – retained bigeye, large fish</a:t>
            </a:r>
          </a:p>
          <a:p>
            <a:r>
              <a:rPr lang="en-US" sz="1200" err="1"/>
              <a:t>othC</a:t>
            </a:r>
            <a:r>
              <a:rPr lang="en-US" sz="1200"/>
              <a:t> – total other tuna species capture</a:t>
            </a:r>
          </a:p>
          <a:p>
            <a:r>
              <a:rPr lang="en-US" sz="1200" err="1"/>
              <a:t>othL</a:t>
            </a:r>
            <a:r>
              <a:rPr lang="en-US" sz="1200"/>
              <a:t> – total other tuna species loaded into vessel wells</a:t>
            </a:r>
          </a:p>
          <a:p>
            <a:r>
              <a:rPr lang="en-US" sz="1200" err="1"/>
              <a:t>othRsm</a:t>
            </a:r>
            <a:r>
              <a:rPr lang="en-US" sz="1200"/>
              <a:t> – retained other tuna species, small fish</a:t>
            </a:r>
          </a:p>
          <a:p>
            <a:r>
              <a:rPr lang="en-US" sz="1200" err="1"/>
              <a:t>othRmd</a:t>
            </a:r>
            <a:r>
              <a:rPr lang="en-US" sz="1200"/>
              <a:t> – retained other tuna species, medium fish</a:t>
            </a:r>
          </a:p>
          <a:p>
            <a:r>
              <a:rPr lang="en-US" sz="1200" err="1"/>
              <a:t>othRlg</a:t>
            </a:r>
            <a:r>
              <a:rPr lang="en-US" sz="1200"/>
              <a:t> – retained other tuna species, large fish</a:t>
            </a:r>
          </a:p>
          <a:p>
            <a:r>
              <a:rPr lang="en-US" sz="1200"/>
              <a:t>month – month of the set (from </a:t>
            </a:r>
            <a:r>
              <a:rPr lang="en-US" sz="1200" err="1"/>
              <a:t>moda</a:t>
            </a:r>
            <a:r>
              <a:rPr lang="en-US" sz="1200"/>
              <a:t> field)</a:t>
            </a:r>
          </a:p>
          <a:p>
            <a:r>
              <a:rPr lang="en-US" sz="1200"/>
              <a:t>day – day of the set (from </a:t>
            </a:r>
            <a:r>
              <a:rPr lang="en-US" sz="1200" err="1"/>
              <a:t>moda</a:t>
            </a:r>
            <a:r>
              <a:rPr lang="en-US" sz="1200"/>
              <a:t> field)</a:t>
            </a:r>
          </a:p>
        </p:txBody>
      </p:sp>
    </p:spTree>
    <p:extLst>
      <p:ext uri="{BB962C8B-B14F-4D97-AF65-F5344CB8AC3E}">
        <p14:creationId xmlns:p14="http://schemas.microsoft.com/office/powerpoint/2010/main" val="171506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78FBD2-7F7A-4395-B231-F155C4DA5170}"/>
              </a:ext>
            </a:extLst>
          </p:cNvPr>
          <p:cNvSpPr txBox="1"/>
          <p:nvPr/>
        </p:nvSpPr>
        <p:spPr>
          <a:xfrm>
            <a:off x="1095021" y="6016815"/>
            <a:ext cx="9437512" cy="646331"/>
          </a:xfrm>
          <a:prstGeom prst="rect">
            <a:avLst/>
          </a:prstGeom>
          <a:noFill/>
        </p:spPr>
        <p:txBody>
          <a:bodyPr wrap="square" rtlCol="0">
            <a:spAutoFit/>
          </a:bodyPr>
          <a:lstStyle/>
          <a:p>
            <a:r>
              <a:rPr lang="en-US" sz="1200">
                <a:highlight>
                  <a:srgbClr val="FFFF00"/>
                </a:highlight>
              </a:rPr>
              <a:t>File CAE.txt extracted from “CAE data” under tab “Data dump files”, </a:t>
            </a:r>
            <a:r>
              <a:rPr lang="en-US" sz="1200"/>
              <a:t>which is part of </a:t>
            </a:r>
            <a:r>
              <a:rPr lang="en-US" sz="1200">
                <a:highlight>
                  <a:srgbClr val="FFFF00"/>
                </a:highlight>
              </a:rPr>
              <a:t>“DataExtraction.exe” in Y:\Development\Executable</a:t>
            </a:r>
            <a:r>
              <a:rPr lang="en-US" sz="1200"/>
              <a:t>.</a:t>
            </a:r>
          </a:p>
          <a:p>
            <a:endParaRPr lang="en-US" sz="1200"/>
          </a:p>
          <a:p>
            <a:r>
              <a:rPr lang="en-US" sz="1200"/>
              <a:t>Output file for 2000-2020 is in: U:\StockAssessment\Catch_Estimation_Programs\For Ananda and is called CAE-LatLon2000-2020.txt</a:t>
            </a:r>
          </a:p>
        </p:txBody>
      </p:sp>
      <p:sp>
        <p:nvSpPr>
          <p:cNvPr id="7" name="TextBox 6">
            <a:extLst>
              <a:ext uri="{FF2B5EF4-FFF2-40B4-BE49-F238E27FC236}">
                <a16:creationId xmlns:a16="http://schemas.microsoft.com/office/drawing/2014/main" id="{856AE615-6449-47BC-8638-135D94AA9286}"/>
              </a:ext>
            </a:extLst>
          </p:cNvPr>
          <p:cNvSpPr txBox="1"/>
          <p:nvPr/>
        </p:nvSpPr>
        <p:spPr>
          <a:xfrm>
            <a:off x="87979" y="834379"/>
            <a:ext cx="4495310" cy="4524315"/>
          </a:xfrm>
          <a:prstGeom prst="rect">
            <a:avLst/>
          </a:prstGeom>
          <a:noFill/>
        </p:spPr>
        <p:txBody>
          <a:bodyPr wrap="square" rtlCol="0">
            <a:spAutoFit/>
          </a:bodyPr>
          <a:lstStyle/>
          <a:p>
            <a:r>
              <a:rPr lang="en-US" sz="1200" b="1"/>
              <a:t>IATTC Catch and Effort (CAE) database </a:t>
            </a:r>
            <a:r>
              <a:rPr lang="en-US" sz="1200" b="1">
                <a:highlight>
                  <a:srgbClr val="FFFF00"/>
                </a:highlight>
              </a:rPr>
              <a:t>“raw”</a:t>
            </a:r>
            <a:r>
              <a:rPr lang="en-US" sz="1200" b="1"/>
              <a:t> extraction </a:t>
            </a:r>
            <a:r>
              <a:rPr lang="en-US" sz="1200"/>
              <a:t>(will contain data for trips that did not carry an observer, although these are not </a:t>
            </a:r>
            <a:r>
              <a:rPr lang="en-US" sz="1200" err="1"/>
              <a:t>explicity</a:t>
            </a:r>
            <a:r>
              <a:rPr lang="en-US" sz="1200"/>
              <a:t> identified in the file </a:t>
            </a:r>
            <a:r>
              <a:rPr lang="en-US" sz="1200">
                <a:sym typeface="Wingdings" panose="05000000000000000000" pitchFamily="2" charset="2"/>
              </a:rPr>
              <a:t>  May need separate logbook data extraction…</a:t>
            </a:r>
            <a:r>
              <a:rPr lang="en-US" sz="1200"/>
              <a:t>)</a:t>
            </a:r>
          </a:p>
          <a:p>
            <a:endParaRPr lang="en-US" sz="1200"/>
          </a:p>
          <a:p>
            <a:r>
              <a:rPr lang="en-US" sz="1200" b="1"/>
              <a:t>CAE.txt</a:t>
            </a:r>
          </a:p>
          <a:p>
            <a:r>
              <a:rPr lang="en-US" sz="1200" err="1"/>
              <a:t>TripNo</a:t>
            </a:r>
            <a:r>
              <a:rPr lang="en-US" sz="1200"/>
              <a:t> – trip number</a:t>
            </a:r>
          </a:p>
          <a:p>
            <a:r>
              <a:rPr lang="en-US" sz="1200" err="1"/>
              <a:t>VesNo</a:t>
            </a:r>
            <a:r>
              <a:rPr lang="en-US" sz="1200"/>
              <a:t> – vessel number</a:t>
            </a:r>
          </a:p>
          <a:p>
            <a:r>
              <a:rPr lang="en-US" sz="1200" err="1"/>
              <a:t>DepYr</a:t>
            </a:r>
            <a:r>
              <a:rPr lang="en-US" sz="1200"/>
              <a:t> – departure year of the trip</a:t>
            </a:r>
          </a:p>
          <a:p>
            <a:r>
              <a:rPr lang="en-US" sz="1200" err="1"/>
              <a:t>DepModa</a:t>
            </a:r>
            <a:r>
              <a:rPr lang="en-US" sz="1200"/>
              <a:t> – departure </a:t>
            </a:r>
            <a:r>
              <a:rPr lang="en-US" sz="1200" err="1"/>
              <a:t>mmdd</a:t>
            </a:r>
            <a:r>
              <a:rPr lang="en-US" sz="1200"/>
              <a:t> (</a:t>
            </a:r>
            <a:r>
              <a:rPr lang="en-US" sz="1200" err="1"/>
              <a:t>monthday</a:t>
            </a:r>
            <a:r>
              <a:rPr lang="en-US" sz="1200"/>
              <a:t>) of the trip</a:t>
            </a:r>
          </a:p>
          <a:p>
            <a:r>
              <a:rPr lang="en-US" sz="1200" err="1"/>
              <a:t>ArrYr</a:t>
            </a:r>
            <a:r>
              <a:rPr lang="en-US" sz="1200"/>
              <a:t> – arrival year of the trip</a:t>
            </a:r>
          </a:p>
          <a:p>
            <a:r>
              <a:rPr lang="en-US" sz="1200" err="1"/>
              <a:t>ArrModa</a:t>
            </a:r>
            <a:r>
              <a:rPr lang="en-US" sz="1200"/>
              <a:t> – arrival </a:t>
            </a:r>
            <a:r>
              <a:rPr lang="en-US" sz="1200" err="1"/>
              <a:t>mmdd</a:t>
            </a:r>
            <a:r>
              <a:rPr lang="en-US" sz="1200"/>
              <a:t> of the trip</a:t>
            </a:r>
          </a:p>
          <a:p>
            <a:r>
              <a:rPr lang="en-US" sz="1200"/>
              <a:t>Flag – country of </a:t>
            </a:r>
            <a:r>
              <a:rPr lang="en-US" sz="1200" err="1"/>
              <a:t>registery</a:t>
            </a:r>
            <a:r>
              <a:rPr lang="en-US" sz="1200"/>
              <a:t> of the vessel</a:t>
            </a:r>
          </a:p>
          <a:p>
            <a:r>
              <a:rPr lang="en-US" sz="1200"/>
              <a:t>Gear (1=BB  2=PS) – gear type, </a:t>
            </a:r>
            <a:r>
              <a:rPr lang="en-US" sz="1200" err="1"/>
              <a:t>baitboat</a:t>
            </a:r>
            <a:r>
              <a:rPr lang="en-US" sz="1200"/>
              <a:t> and purse-seine</a:t>
            </a:r>
          </a:p>
          <a:p>
            <a:r>
              <a:rPr lang="en-US" sz="1200"/>
              <a:t>Source (1=CAE  2=</a:t>
            </a:r>
            <a:r>
              <a:rPr lang="en-US" sz="1200" err="1"/>
              <a:t>Setsum</a:t>
            </a:r>
            <a:r>
              <a:rPr lang="en-US" sz="1200"/>
              <a:t>  3=IDM)</a:t>
            </a:r>
          </a:p>
          <a:p>
            <a:r>
              <a:rPr lang="en-US" sz="1200"/>
              <a:t>Year – year of the record (if the record is a set, then year of the set)</a:t>
            </a:r>
          </a:p>
          <a:p>
            <a:r>
              <a:rPr lang="en-US" sz="1200"/>
              <a:t>Month – month of the record</a:t>
            </a:r>
          </a:p>
          <a:p>
            <a:r>
              <a:rPr lang="en-US" sz="1200"/>
              <a:t>Day – day of the record</a:t>
            </a:r>
          </a:p>
          <a:p>
            <a:endParaRPr lang="en-US" sz="1200"/>
          </a:p>
          <a:p>
            <a:r>
              <a:rPr lang="en-US" sz="1200"/>
              <a:t>&lt;EEZ&gt; Or </a:t>
            </a:r>
          </a:p>
          <a:p>
            <a:r>
              <a:rPr lang="en-US" sz="1200"/>
              <a:t>&lt;LatC1</a:t>
            </a:r>
          </a:p>
          <a:p>
            <a:r>
              <a:rPr lang="en-US" sz="1200"/>
              <a:t>LonC1 – latitude and longitude, 1 degree area center</a:t>
            </a:r>
          </a:p>
          <a:p>
            <a:r>
              <a:rPr lang="en-US" sz="1200"/>
              <a:t>LatC5</a:t>
            </a:r>
          </a:p>
          <a:p>
            <a:r>
              <a:rPr lang="en-US" sz="1200"/>
              <a:t>LonC5&gt; (user's choice) – same but for a 5 degree area</a:t>
            </a:r>
          </a:p>
        </p:txBody>
      </p:sp>
      <p:sp>
        <p:nvSpPr>
          <p:cNvPr id="8" name="TextBox 7">
            <a:extLst>
              <a:ext uri="{FF2B5EF4-FFF2-40B4-BE49-F238E27FC236}">
                <a16:creationId xmlns:a16="http://schemas.microsoft.com/office/drawing/2014/main" id="{DB6345BF-F836-4791-B0FE-5FC062B54787}"/>
              </a:ext>
            </a:extLst>
          </p:cNvPr>
          <p:cNvSpPr txBox="1"/>
          <p:nvPr/>
        </p:nvSpPr>
        <p:spPr>
          <a:xfrm>
            <a:off x="5365803" y="919129"/>
            <a:ext cx="6408508" cy="4154984"/>
          </a:xfrm>
          <a:prstGeom prst="rect">
            <a:avLst/>
          </a:prstGeom>
          <a:noFill/>
        </p:spPr>
        <p:txBody>
          <a:bodyPr wrap="square" rtlCol="0">
            <a:spAutoFit/>
          </a:bodyPr>
          <a:lstStyle/>
          <a:p>
            <a:r>
              <a:rPr lang="en-US" sz="1200" b="1"/>
              <a:t>CAE.txt continued…</a:t>
            </a:r>
          </a:p>
          <a:p>
            <a:r>
              <a:rPr lang="en-US" sz="1200"/>
              <a:t>Class – vessel class (6 = large purse-seine vessels; 1-5 small vessels)</a:t>
            </a:r>
          </a:p>
          <a:p>
            <a:r>
              <a:rPr lang="en-US" sz="1200"/>
              <a:t>mt capacity – vessel capacity in metric tons</a:t>
            </a:r>
          </a:p>
          <a:p>
            <a:r>
              <a:rPr lang="en-US" sz="1200"/>
              <a:t>cubic m cap-current – vessel capacity in cubic meters</a:t>
            </a:r>
          </a:p>
          <a:p>
            <a:r>
              <a:rPr lang="en-US" sz="1200"/>
              <a:t>cubic m cap-historical – historical vessel capacity in cubic meters</a:t>
            </a:r>
          </a:p>
          <a:p>
            <a:r>
              <a:rPr lang="en-US" sz="1200" err="1"/>
              <a:t>DMLTrip</a:t>
            </a:r>
            <a:r>
              <a:rPr lang="en-US" sz="1200"/>
              <a:t> (1=yes  2=no) – does the vessel have a Dolphin Mortality Limit (DML)?</a:t>
            </a:r>
          </a:p>
          <a:p>
            <a:r>
              <a:rPr lang="en-US" sz="1200" err="1"/>
              <a:t>DaysFishing</a:t>
            </a:r>
            <a:r>
              <a:rPr lang="en-US" sz="1200"/>
              <a:t> – number of days fishing that corresponds to this record</a:t>
            </a:r>
          </a:p>
          <a:p>
            <a:r>
              <a:rPr lang="en-US" sz="1200" err="1"/>
              <a:t>NumDSets</a:t>
            </a:r>
            <a:r>
              <a:rPr lang="en-US" sz="1200"/>
              <a:t> – number of DEL sets that corresponds to this record</a:t>
            </a:r>
          </a:p>
          <a:p>
            <a:r>
              <a:rPr lang="en-US" sz="1200" err="1"/>
              <a:t>NumSSets</a:t>
            </a:r>
            <a:r>
              <a:rPr lang="en-US" sz="1200"/>
              <a:t> – number of NOA sets that corresponds to this record</a:t>
            </a:r>
          </a:p>
          <a:p>
            <a:r>
              <a:rPr lang="en-US" sz="1200" err="1"/>
              <a:t>NumLSets</a:t>
            </a:r>
            <a:r>
              <a:rPr lang="en-US" sz="1200"/>
              <a:t> – number of OBJ sets that corresponds to this record</a:t>
            </a:r>
          </a:p>
          <a:p>
            <a:r>
              <a:rPr lang="en-US" sz="1200"/>
              <a:t>DYFT – total dolphin-set yellowfin tuna loaded catch (metric tons) that correspond to this record</a:t>
            </a:r>
          </a:p>
          <a:p>
            <a:r>
              <a:rPr lang="en-US" sz="1200"/>
              <a:t>DSKJ - total dolphin-set skipjack tuna loaded catch (metric tons) that correspond to this record</a:t>
            </a:r>
          </a:p>
          <a:p>
            <a:r>
              <a:rPr lang="en-US" sz="1200"/>
              <a:t>DBET - total dolphin-set bigeye tuna loaded catch (metric tons) that correspond to this record</a:t>
            </a:r>
          </a:p>
          <a:p>
            <a:r>
              <a:rPr lang="en-US" sz="1200"/>
              <a:t>DPBF - total dolphin-set pacific bluefin tuna loaded catch (metric tons) that correspond to this record</a:t>
            </a:r>
          </a:p>
          <a:p>
            <a:r>
              <a:rPr lang="en-US" sz="1200"/>
              <a:t>SYFT – same as above for NOA sets</a:t>
            </a:r>
          </a:p>
          <a:p>
            <a:r>
              <a:rPr lang="en-US" sz="1200"/>
              <a:t>SSKJ</a:t>
            </a:r>
          </a:p>
          <a:p>
            <a:r>
              <a:rPr lang="en-US" sz="1200"/>
              <a:t>SBET</a:t>
            </a:r>
          </a:p>
          <a:p>
            <a:r>
              <a:rPr lang="en-US" sz="1200"/>
              <a:t>SPBF</a:t>
            </a:r>
          </a:p>
          <a:p>
            <a:r>
              <a:rPr lang="en-US" sz="1200"/>
              <a:t>LYFT – same as above for OBJ sets</a:t>
            </a:r>
          </a:p>
          <a:p>
            <a:r>
              <a:rPr lang="en-US" sz="1200"/>
              <a:t>LSKJ</a:t>
            </a:r>
          </a:p>
          <a:p>
            <a:r>
              <a:rPr lang="en-US" sz="1200"/>
              <a:t>LBET</a:t>
            </a:r>
          </a:p>
          <a:p>
            <a:r>
              <a:rPr lang="en-US" sz="1200"/>
              <a:t>LPBF</a:t>
            </a:r>
          </a:p>
        </p:txBody>
      </p:sp>
      <p:sp>
        <p:nvSpPr>
          <p:cNvPr id="11" name="TextBox 10">
            <a:extLst>
              <a:ext uri="{FF2B5EF4-FFF2-40B4-BE49-F238E27FC236}">
                <a16:creationId xmlns:a16="http://schemas.microsoft.com/office/drawing/2014/main" id="{7E08157A-8D43-4213-9044-8ED2A84261E8}"/>
              </a:ext>
            </a:extLst>
          </p:cNvPr>
          <p:cNvSpPr txBox="1"/>
          <p:nvPr/>
        </p:nvSpPr>
        <p:spPr>
          <a:xfrm>
            <a:off x="3278592" y="35655"/>
            <a:ext cx="5888844" cy="338554"/>
          </a:xfrm>
          <a:prstGeom prst="rect">
            <a:avLst/>
          </a:prstGeom>
          <a:noFill/>
        </p:spPr>
        <p:txBody>
          <a:bodyPr wrap="square" rtlCol="0">
            <a:spAutoFit/>
          </a:bodyPr>
          <a:lstStyle/>
          <a:p>
            <a:r>
              <a:rPr lang="en-US" sz="1600" b="1"/>
              <a:t>Data extractions for: IVL and 2020-2021 catch estimation</a:t>
            </a:r>
          </a:p>
        </p:txBody>
      </p:sp>
      <p:sp>
        <p:nvSpPr>
          <p:cNvPr id="2" name="TextBox 1">
            <a:extLst>
              <a:ext uri="{FF2B5EF4-FFF2-40B4-BE49-F238E27FC236}">
                <a16:creationId xmlns:a16="http://schemas.microsoft.com/office/drawing/2014/main" id="{A3680606-BAD5-42FE-B2C9-015C665ACC47}"/>
              </a:ext>
            </a:extLst>
          </p:cNvPr>
          <p:cNvSpPr txBox="1"/>
          <p:nvPr/>
        </p:nvSpPr>
        <p:spPr>
          <a:xfrm>
            <a:off x="240747" y="452717"/>
            <a:ext cx="4105621" cy="307777"/>
          </a:xfrm>
          <a:prstGeom prst="rect">
            <a:avLst/>
          </a:prstGeom>
          <a:noFill/>
        </p:spPr>
        <p:txBody>
          <a:bodyPr wrap="square" rtlCol="0">
            <a:spAutoFit/>
          </a:bodyPr>
          <a:lstStyle/>
          <a:p>
            <a:r>
              <a:rPr lang="en-US" sz="1400" b="1"/>
              <a:t>Observer and logbook catch data on CAE database</a:t>
            </a:r>
          </a:p>
        </p:txBody>
      </p:sp>
      <p:sp>
        <p:nvSpPr>
          <p:cNvPr id="5" name="TextBox 4">
            <a:extLst>
              <a:ext uri="{FF2B5EF4-FFF2-40B4-BE49-F238E27FC236}">
                <a16:creationId xmlns:a16="http://schemas.microsoft.com/office/drawing/2014/main" id="{B79C2681-EE8C-4C12-B5E8-EACED142E9EE}"/>
              </a:ext>
            </a:extLst>
          </p:cNvPr>
          <p:cNvSpPr txBox="1"/>
          <p:nvPr/>
        </p:nvSpPr>
        <p:spPr>
          <a:xfrm>
            <a:off x="2681213" y="5503088"/>
            <a:ext cx="5695143" cy="369332"/>
          </a:xfrm>
          <a:prstGeom prst="rect">
            <a:avLst/>
          </a:prstGeom>
          <a:noFill/>
        </p:spPr>
        <p:txBody>
          <a:bodyPr wrap="square" rtlCol="0">
            <a:spAutoFit/>
          </a:bodyPr>
          <a:lstStyle/>
          <a:p>
            <a:r>
              <a:rPr lang="en-US" b="1">
                <a:solidFill>
                  <a:srgbClr val="FF0000"/>
                </a:solidFill>
                <a:highlight>
                  <a:srgbClr val="FFFF00"/>
                </a:highlight>
              </a:rPr>
              <a:t>PLEASE SEE NEXT SLIDE FOR SOME IMPORTANT NOTES</a:t>
            </a:r>
          </a:p>
        </p:txBody>
      </p:sp>
    </p:spTree>
    <p:extLst>
      <p:ext uri="{BB962C8B-B14F-4D97-AF65-F5344CB8AC3E}">
        <p14:creationId xmlns:p14="http://schemas.microsoft.com/office/powerpoint/2010/main" val="374776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057042-2AB7-4BC4-8975-727F078A0C85}"/>
              </a:ext>
            </a:extLst>
          </p:cNvPr>
          <p:cNvSpPr txBox="1"/>
          <p:nvPr/>
        </p:nvSpPr>
        <p:spPr>
          <a:xfrm>
            <a:off x="245280" y="650748"/>
            <a:ext cx="11739574" cy="2308324"/>
          </a:xfrm>
          <a:prstGeom prst="rect">
            <a:avLst/>
          </a:prstGeom>
          <a:noFill/>
        </p:spPr>
        <p:txBody>
          <a:bodyPr wrap="square" rtlCol="0">
            <a:spAutoFit/>
          </a:bodyPr>
          <a:lstStyle/>
          <a:p>
            <a:r>
              <a:rPr lang="en-US" sz="1200" b="1" err="1">
                <a:highlight>
                  <a:srgbClr val="FFFF00"/>
                </a:highlight>
              </a:rPr>
              <a:t>RData</a:t>
            </a:r>
            <a:r>
              <a:rPr lang="en-US" sz="1200" b="1">
                <a:highlight>
                  <a:srgbClr val="FFFF00"/>
                </a:highlight>
              </a:rPr>
              <a:t> file with CAE information </a:t>
            </a:r>
            <a:r>
              <a:rPr lang="en-US" sz="1200"/>
              <a:t>(plus two extra fields) found on U:\StockAssessment\Catch_Estimation_Programs\For Ananda</a:t>
            </a:r>
          </a:p>
          <a:p>
            <a:endParaRPr lang="en-US" sz="800"/>
          </a:p>
          <a:p>
            <a:pPr lvl="1"/>
            <a:r>
              <a:rPr lang="en-US" sz="1200"/>
              <a:t>Please first see notes in the RTF file: R commands to load and process_ CAE Data file.rtf </a:t>
            </a:r>
          </a:p>
          <a:p>
            <a:pPr lvl="1"/>
            <a:endParaRPr lang="en-US" sz="800"/>
          </a:p>
          <a:p>
            <a:pPr lvl="1"/>
            <a:r>
              <a:rPr lang="en-US" sz="1200"/>
              <a:t>The R data workspace is called: </a:t>
            </a:r>
            <a:r>
              <a:rPr lang="en-US" sz="1200" err="1"/>
              <a:t>cae</a:t>
            </a:r>
            <a:r>
              <a:rPr lang="en-US" sz="1200"/>
              <a:t> data_2000 to 2020_for </a:t>
            </a:r>
            <a:r>
              <a:rPr lang="en-US" sz="1200" err="1"/>
              <a:t>Ananda.RData</a:t>
            </a:r>
            <a:endParaRPr lang="en-US" sz="1200"/>
          </a:p>
          <a:p>
            <a:pPr lvl="1"/>
            <a:endParaRPr lang="en-US" sz="800"/>
          </a:p>
          <a:p>
            <a:pPr lvl="1"/>
            <a:r>
              <a:rPr lang="en-US" sz="1200"/>
              <a:t>It has the same format as CAE data given to Haikun</a:t>
            </a:r>
          </a:p>
          <a:p>
            <a:pPr lvl="1"/>
            <a:endParaRPr lang="en-US" sz="800"/>
          </a:p>
          <a:p>
            <a:pPr lvl="1"/>
            <a:r>
              <a:rPr lang="en-US" sz="1200"/>
              <a:t>It was generated from the “raw” CAE data extraction: CAE-LatLon2000-2020.txt</a:t>
            </a:r>
          </a:p>
          <a:p>
            <a:pPr lvl="1"/>
            <a:endParaRPr lang="en-US" sz="800"/>
          </a:p>
          <a:p>
            <a:pPr lvl="1"/>
            <a:r>
              <a:rPr lang="en-US" sz="1200"/>
              <a:t>You can drag and drop the R workspace into an open R session to access the data frame.</a:t>
            </a:r>
          </a:p>
          <a:p>
            <a:pPr lvl="1"/>
            <a:endParaRPr lang="en-US" sz="800"/>
          </a:p>
          <a:p>
            <a:pPr lvl="1"/>
            <a:r>
              <a:rPr lang="en-US" sz="1200"/>
              <a:t>Below you have the field names for the CAE data frame in R (they are in exactly the same order as in the raw CAE data file (previous slide, except last two fields) and have exactly the same meaning:</a:t>
            </a:r>
          </a:p>
        </p:txBody>
      </p:sp>
      <p:sp>
        <p:nvSpPr>
          <p:cNvPr id="11" name="TextBox 10">
            <a:extLst>
              <a:ext uri="{FF2B5EF4-FFF2-40B4-BE49-F238E27FC236}">
                <a16:creationId xmlns:a16="http://schemas.microsoft.com/office/drawing/2014/main" id="{7E08157A-8D43-4213-9044-8ED2A84261E8}"/>
              </a:ext>
            </a:extLst>
          </p:cNvPr>
          <p:cNvSpPr txBox="1"/>
          <p:nvPr/>
        </p:nvSpPr>
        <p:spPr>
          <a:xfrm>
            <a:off x="3278592" y="35655"/>
            <a:ext cx="5888844" cy="338554"/>
          </a:xfrm>
          <a:prstGeom prst="rect">
            <a:avLst/>
          </a:prstGeom>
          <a:noFill/>
        </p:spPr>
        <p:txBody>
          <a:bodyPr wrap="square" rtlCol="0">
            <a:spAutoFit/>
          </a:bodyPr>
          <a:lstStyle/>
          <a:p>
            <a:r>
              <a:rPr lang="en-US" sz="1600" b="1"/>
              <a:t>Data extractions for: IVL and 2020-2021 catch estimation</a:t>
            </a:r>
          </a:p>
        </p:txBody>
      </p:sp>
      <p:sp>
        <p:nvSpPr>
          <p:cNvPr id="2" name="TextBox 1">
            <a:extLst>
              <a:ext uri="{FF2B5EF4-FFF2-40B4-BE49-F238E27FC236}">
                <a16:creationId xmlns:a16="http://schemas.microsoft.com/office/drawing/2014/main" id="{A3680606-BAD5-42FE-B2C9-015C665ACC47}"/>
              </a:ext>
            </a:extLst>
          </p:cNvPr>
          <p:cNvSpPr txBox="1"/>
          <p:nvPr/>
        </p:nvSpPr>
        <p:spPr>
          <a:xfrm>
            <a:off x="485420" y="389659"/>
            <a:ext cx="4105621" cy="307777"/>
          </a:xfrm>
          <a:prstGeom prst="rect">
            <a:avLst/>
          </a:prstGeom>
          <a:noFill/>
        </p:spPr>
        <p:txBody>
          <a:bodyPr wrap="square" rtlCol="0">
            <a:spAutoFit/>
          </a:bodyPr>
          <a:lstStyle/>
          <a:p>
            <a:r>
              <a:rPr lang="en-US" sz="1400" b="1"/>
              <a:t>Observer and logbook catch data on CAE database</a:t>
            </a:r>
          </a:p>
        </p:txBody>
      </p:sp>
      <p:sp>
        <p:nvSpPr>
          <p:cNvPr id="3" name="TextBox 2">
            <a:extLst>
              <a:ext uri="{FF2B5EF4-FFF2-40B4-BE49-F238E27FC236}">
                <a16:creationId xmlns:a16="http://schemas.microsoft.com/office/drawing/2014/main" id="{7B988E5F-42C7-4373-9F5A-42F2BEE21BA7}"/>
              </a:ext>
            </a:extLst>
          </p:cNvPr>
          <p:cNvSpPr txBox="1"/>
          <p:nvPr/>
        </p:nvSpPr>
        <p:spPr>
          <a:xfrm>
            <a:off x="271914" y="5063875"/>
            <a:ext cx="11232444" cy="1785104"/>
          </a:xfrm>
          <a:prstGeom prst="rect">
            <a:avLst/>
          </a:prstGeom>
          <a:noFill/>
        </p:spPr>
        <p:txBody>
          <a:bodyPr wrap="square" rtlCol="0">
            <a:spAutoFit/>
          </a:bodyPr>
          <a:lstStyle/>
          <a:p>
            <a:r>
              <a:rPr lang="en-US">
                <a:solidFill>
                  <a:srgbClr val="FF0000"/>
                </a:solidFill>
                <a:highlight>
                  <a:srgbClr val="FFFF00"/>
                </a:highlight>
              </a:rPr>
              <a:t>GENERAL CAE INFORMATION:</a:t>
            </a:r>
          </a:p>
          <a:p>
            <a:endParaRPr lang="en-US" sz="800"/>
          </a:p>
          <a:p>
            <a:r>
              <a:rPr lang="en-US" sz="1200"/>
              <a:t>Each record in both of these CAE data files (txt file and </a:t>
            </a:r>
            <a:r>
              <a:rPr lang="en-US" sz="1200" err="1"/>
              <a:t>Rdata</a:t>
            </a:r>
            <a:r>
              <a:rPr lang="en-US" sz="1200"/>
              <a:t> file) is: vessel x day x 1 degree area x quality code</a:t>
            </a:r>
          </a:p>
          <a:p>
            <a:endParaRPr lang="en-US" sz="800"/>
          </a:p>
          <a:p>
            <a:r>
              <a:rPr lang="en-US" sz="1200" b="1"/>
              <a:t>BEWARE</a:t>
            </a:r>
            <a:r>
              <a:rPr lang="en-US" sz="1200"/>
              <a:t>: each record is NOT a purse-seine set; many of the records in these data files do not pertain to sets, but rather to fishing activity in general. Number of sets has to be counted using the </a:t>
            </a:r>
            <a:r>
              <a:rPr lang="en-US" sz="1200" err="1"/>
              <a:t>NumXsets</a:t>
            </a:r>
            <a:r>
              <a:rPr lang="en-US" sz="1200"/>
              <a:t> columns (not by counting records).</a:t>
            </a:r>
          </a:p>
          <a:p>
            <a:endParaRPr lang="en-US" sz="800"/>
          </a:p>
          <a:p>
            <a:r>
              <a:rPr lang="en-US" sz="1200"/>
              <a:t>The files contain both observer and logbook data; if observer data for a trip are available those data are used, and if not, logbook data are used. </a:t>
            </a:r>
          </a:p>
          <a:p>
            <a:endParaRPr lang="en-US" sz="800"/>
          </a:p>
          <a:p>
            <a:r>
              <a:rPr lang="en-US" sz="1200"/>
              <a:t>The files do not contain all trips because logbooks are not submitted for all trips of small vessels, and on rare occasions observer data are lost at sea (e.g. when the vessel sinks).</a:t>
            </a:r>
          </a:p>
        </p:txBody>
      </p:sp>
      <p:sp>
        <p:nvSpPr>
          <p:cNvPr id="5" name="TextBox 4">
            <a:extLst>
              <a:ext uri="{FF2B5EF4-FFF2-40B4-BE49-F238E27FC236}">
                <a16:creationId xmlns:a16="http://schemas.microsoft.com/office/drawing/2014/main" id="{375A1DBB-6354-43D3-ADBA-F46639C80DEC}"/>
              </a:ext>
            </a:extLst>
          </p:cNvPr>
          <p:cNvSpPr txBox="1"/>
          <p:nvPr/>
        </p:nvSpPr>
        <p:spPr>
          <a:xfrm>
            <a:off x="1108550" y="2873944"/>
            <a:ext cx="3482491" cy="2123658"/>
          </a:xfrm>
          <a:prstGeom prst="rect">
            <a:avLst/>
          </a:prstGeom>
          <a:noFill/>
        </p:spPr>
        <p:txBody>
          <a:bodyPr wrap="square" rtlCol="0">
            <a:spAutoFit/>
          </a:bodyPr>
          <a:lstStyle/>
          <a:p>
            <a:r>
              <a:rPr lang="en-US" sz="1100" err="1"/>
              <a:t>tripno</a:t>
            </a:r>
            <a:r>
              <a:rPr lang="en-US" sz="1100"/>
              <a:t> – trip number</a:t>
            </a:r>
          </a:p>
          <a:p>
            <a:r>
              <a:rPr lang="en-US" sz="1100" err="1"/>
              <a:t>vesno</a:t>
            </a:r>
            <a:r>
              <a:rPr lang="en-US" sz="1100"/>
              <a:t> – vessel number</a:t>
            </a:r>
          </a:p>
          <a:p>
            <a:r>
              <a:rPr lang="en-US" sz="1100" err="1"/>
              <a:t>depyr</a:t>
            </a:r>
            <a:r>
              <a:rPr lang="en-US" sz="1100"/>
              <a:t> – trip departure year</a:t>
            </a:r>
          </a:p>
          <a:p>
            <a:r>
              <a:rPr lang="en-US" sz="1100" err="1"/>
              <a:t>depmoda</a:t>
            </a:r>
            <a:r>
              <a:rPr lang="en-US" sz="1100"/>
              <a:t> – trip departure month and day (</a:t>
            </a:r>
            <a:r>
              <a:rPr lang="en-US" sz="1100" err="1"/>
              <a:t>mmdd</a:t>
            </a:r>
            <a:r>
              <a:rPr lang="en-US" sz="1100"/>
              <a:t>)</a:t>
            </a:r>
          </a:p>
          <a:p>
            <a:r>
              <a:rPr lang="en-US" sz="1100" err="1"/>
              <a:t>arryr</a:t>
            </a:r>
            <a:r>
              <a:rPr lang="en-US" sz="1100"/>
              <a:t> – trip arrival year</a:t>
            </a:r>
          </a:p>
          <a:p>
            <a:r>
              <a:rPr lang="en-US" sz="1100" err="1"/>
              <a:t>arrmoda</a:t>
            </a:r>
            <a:r>
              <a:rPr lang="en-US" sz="1100"/>
              <a:t> – trip arrival month and day (</a:t>
            </a:r>
            <a:r>
              <a:rPr lang="en-US" sz="1100" err="1"/>
              <a:t>mmdd</a:t>
            </a:r>
            <a:r>
              <a:rPr lang="en-US" sz="1100"/>
              <a:t>)</a:t>
            </a:r>
          </a:p>
          <a:p>
            <a:r>
              <a:rPr lang="en-US" sz="1100"/>
              <a:t>flag – country of the vessel</a:t>
            </a:r>
          </a:p>
          <a:p>
            <a:r>
              <a:rPr lang="en-US" sz="1100"/>
              <a:t>gear – type of gear (1=</a:t>
            </a:r>
            <a:r>
              <a:rPr lang="en-US" sz="1100" err="1"/>
              <a:t>baitboat</a:t>
            </a:r>
            <a:r>
              <a:rPr lang="en-US" sz="1100"/>
              <a:t>; 2=purse-seine)</a:t>
            </a:r>
          </a:p>
          <a:p>
            <a:r>
              <a:rPr lang="en-US" sz="1100"/>
              <a:t>source - </a:t>
            </a:r>
            <a:r>
              <a:rPr lang="en-US" sz="1000"/>
              <a:t>(1=CAE  2=</a:t>
            </a:r>
            <a:r>
              <a:rPr lang="en-US" sz="1000" err="1"/>
              <a:t>Setsum</a:t>
            </a:r>
            <a:r>
              <a:rPr lang="en-US" sz="1000"/>
              <a:t>  3=IDM)</a:t>
            </a:r>
          </a:p>
          <a:p>
            <a:r>
              <a:rPr lang="en-US" sz="1100"/>
              <a:t>year - year of the record</a:t>
            </a:r>
          </a:p>
          <a:p>
            <a:r>
              <a:rPr lang="en-US" sz="1100"/>
              <a:t>month – month of the record</a:t>
            </a:r>
          </a:p>
          <a:p>
            <a:r>
              <a:rPr lang="en-US" sz="1100"/>
              <a:t>day – day of the record</a:t>
            </a:r>
          </a:p>
        </p:txBody>
      </p:sp>
      <p:sp>
        <p:nvSpPr>
          <p:cNvPr id="8" name="TextBox 7">
            <a:extLst>
              <a:ext uri="{FF2B5EF4-FFF2-40B4-BE49-F238E27FC236}">
                <a16:creationId xmlns:a16="http://schemas.microsoft.com/office/drawing/2014/main" id="{AD5DAACF-0883-4746-AD75-F901C958D093}"/>
              </a:ext>
            </a:extLst>
          </p:cNvPr>
          <p:cNvSpPr txBox="1"/>
          <p:nvPr/>
        </p:nvSpPr>
        <p:spPr>
          <a:xfrm>
            <a:off x="4677372" y="2820681"/>
            <a:ext cx="3639846" cy="2292935"/>
          </a:xfrm>
          <a:prstGeom prst="rect">
            <a:avLst/>
          </a:prstGeom>
          <a:noFill/>
        </p:spPr>
        <p:txBody>
          <a:bodyPr wrap="square" rtlCol="0">
            <a:spAutoFit/>
          </a:bodyPr>
          <a:lstStyle/>
          <a:p>
            <a:r>
              <a:rPr lang="en-US" sz="1100"/>
              <a:t>latc1 – 1 degree latitude (cell center)</a:t>
            </a:r>
          </a:p>
          <a:p>
            <a:r>
              <a:rPr lang="en-US" sz="1100"/>
              <a:t>lonc1 – 1 degree longitude (cell center)</a:t>
            </a:r>
          </a:p>
          <a:p>
            <a:r>
              <a:rPr lang="en-US" sz="1100"/>
              <a:t>latc5 – 5 degree latitude (cell center)</a:t>
            </a:r>
          </a:p>
          <a:p>
            <a:r>
              <a:rPr lang="en-US" sz="1100"/>
              <a:t>lonc5 – 5 degree longitude (cell center)</a:t>
            </a:r>
          </a:p>
          <a:p>
            <a:r>
              <a:rPr lang="en-US" sz="1100"/>
              <a:t>class – vessel size class</a:t>
            </a:r>
          </a:p>
          <a:p>
            <a:r>
              <a:rPr lang="en-US" sz="1100"/>
              <a:t>vescap.mt – vessel capacity (metric tons; “mt”)</a:t>
            </a:r>
          </a:p>
          <a:p>
            <a:r>
              <a:rPr lang="en-US" sz="1100" err="1"/>
              <a:t>vescap.mcube.current</a:t>
            </a:r>
            <a:r>
              <a:rPr lang="en-US" sz="1100"/>
              <a:t> – vessel capacity (cubic meters; “cm”)</a:t>
            </a:r>
          </a:p>
          <a:p>
            <a:r>
              <a:rPr lang="en-US" sz="1100" err="1"/>
              <a:t>vescap.mcube.historical</a:t>
            </a:r>
            <a:r>
              <a:rPr lang="en-US" sz="1100"/>
              <a:t> – historical vessel capacity (cm)</a:t>
            </a:r>
          </a:p>
          <a:p>
            <a:r>
              <a:rPr lang="en-US" sz="1100" err="1"/>
              <a:t>dml.trip</a:t>
            </a:r>
            <a:r>
              <a:rPr lang="en-US" sz="1100"/>
              <a:t> – Does the vessel have a DML (1=yes, 2=no)</a:t>
            </a:r>
          </a:p>
          <a:p>
            <a:r>
              <a:rPr lang="en-US" sz="1100" err="1"/>
              <a:t>days.fishing</a:t>
            </a:r>
            <a:r>
              <a:rPr lang="en-US" sz="1100"/>
              <a:t> – number of days fishing for this record</a:t>
            </a:r>
          </a:p>
          <a:p>
            <a:r>
              <a:rPr lang="en-US" sz="1100" err="1"/>
              <a:t>num.dsets</a:t>
            </a:r>
            <a:r>
              <a:rPr lang="en-US" sz="1100"/>
              <a:t> – number of dolphin sets for this record</a:t>
            </a:r>
          </a:p>
          <a:p>
            <a:r>
              <a:rPr lang="en-US" sz="1100" err="1"/>
              <a:t>num.ssets</a:t>
            </a:r>
            <a:r>
              <a:rPr lang="en-US" sz="1100"/>
              <a:t>  - number of unassociated sets for this record</a:t>
            </a:r>
          </a:p>
          <a:p>
            <a:r>
              <a:rPr lang="en-US" sz="1100" err="1"/>
              <a:t>num.lsets</a:t>
            </a:r>
            <a:r>
              <a:rPr lang="en-US" sz="1100"/>
              <a:t> – number of floating-object sets for this record</a:t>
            </a:r>
          </a:p>
        </p:txBody>
      </p:sp>
      <p:sp>
        <p:nvSpPr>
          <p:cNvPr id="9" name="TextBox 8">
            <a:extLst>
              <a:ext uri="{FF2B5EF4-FFF2-40B4-BE49-F238E27FC236}">
                <a16:creationId xmlns:a16="http://schemas.microsoft.com/office/drawing/2014/main" id="{44CAE42D-A208-4E5D-8586-8D25E343BB64}"/>
              </a:ext>
            </a:extLst>
          </p:cNvPr>
          <p:cNvSpPr txBox="1"/>
          <p:nvPr/>
        </p:nvSpPr>
        <p:spPr>
          <a:xfrm>
            <a:off x="8441506" y="2747231"/>
            <a:ext cx="3667636" cy="2462213"/>
          </a:xfrm>
          <a:prstGeom prst="rect">
            <a:avLst/>
          </a:prstGeom>
          <a:noFill/>
        </p:spPr>
        <p:txBody>
          <a:bodyPr wrap="square" rtlCol="0">
            <a:spAutoFit/>
          </a:bodyPr>
          <a:lstStyle/>
          <a:p>
            <a:r>
              <a:rPr lang="en-US" sz="1100" err="1"/>
              <a:t>dph.yft</a:t>
            </a:r>
            <a:r>
              <a:rPr lang="en-US" sz="1100"/>
              <a:t> – yellowfin tuna catch in dolphin sets (all catch in mt)</a:t>
            </a:r>
          </a:p>
          <a:p>
            <a:r>
              <a:rPr lang="en-US" sz="1100" err="1"/>
              <a:t>dph.skj</a:t>
            </a:r>
            <a:r>
              <a:rPr lang="en-US" sz="1100"/>
              <a:t> – skipjack tuna catch in dolphin sets </a:t>
            </a:r>
          </a:p>
          <a:p>
            <a:r>
              <a:rPr lang="en-US" sz="1100" err="1"/>
              <a:t>dph.bet</a:t>
            </a:r>
            <a:r>
              <a:rPr lang="en-US" sz="1100"/>
              <a:t> – bigeye tuna catch in dolphin sets</a:t>
            </a:r>
          </a:p>
          <a:p>
            <a:r>
              <a:rPr lang="en-US" sz="1100" err="1"/>
              <a:t>dph.pbf</a:t>
            </a:r>
            <a:r>
              <a:rPr lang="en-US" sz="1100"/>
              <a:t> – pacific bluefin tuna catch in dolphin sets</a:t>
            </a:r>
          </a:p>
          <a:p>
            <a:r>
              <a:rPr lang="en-US" sz="1100" err="1"/>
              <a:t>sch.yft</a:t>
            </a:r>
            <a:r>
              <a:rPr lang="en-US" sz="1100"/>
              <a:t> – yellowfin tuna catch in unassociated sets</a:t>
            </a:r>
          </a:p>
          <a:p>
            <a:r>
              <a:rPr lang="en-US" sz="1100" err="1"/>
              <a:t>sch.skj</a:t>
            </a:r>
            <a:r>
              <a:rPr lang="en-US" sz="1100"/>
              <a:t> – skipjack tuna catch in unassociated sets</a:t>
            </a:r>
          </a:p>
          <a:p>
            <a:r>
              <a:rPr lang="en-US" sz="1100" err="1"/>
              <a:t>sch.bet</a:t>
            </a:r>
            <a:r>
              <a:rPr lang="en-US" sz="1100"/>
              <a:t> – bigeye tuna catch in unassociated sets</a:t>
            </a:r>
          </a:p>
          <a:p>
            <a:r>
              <a:rPr lang="en-US" sz="1100" err="1"/>
              <a:t>sch.pbf</a:t>
            </a:r>
            <a:r>
              <a:rPr lang="en-US" sz="1100"/>
              <a:t> – pacific bluefin catch in unassociated sets</a:t>
            </a:r>
          </a:p>
          <a:p>
            <a:r>
              <a:rPr lang="en-US" sz="1100" err="1"/>
              <a:t>log.yft</a:t>
            </a:r>
            <a:r>
              <a:rPr lang="en-US" sz="1100"/>
              <a:t> – yellowfin tuna catch in floating-object sets</a:t>
            </a:r>
          </a:p>
          <a:p>
            <a:r>
              <a:rPr lang="en-US" sz="1100" err="1"/>
              <a:t>log.skj</a:t>
            </a:r>
            <a:r>
              <a:rPr lang="en-US" sz="1100"/>
              <a:t> – skipjack tuna catch in floating-object sets</a:t>
            </a:r>
          </a:p>
          <a:p>
            <a:r>
              <a:rPr lang="en-US" sz="1100" err="1"/>
              <a:t>log.bet</a:t>
            </a:r>
            <a:r>
              <a:rPr lang="en-US" sz="1100"/>
              <a:t> – bigeye tuna catch in floating-object sets</a:t>
            </a:r>
          </a:p>
          <a:p>
            <a:r>
              <a:rPr lang="en-US" sz="1100" err="1"/>
              <a:t>log.pbf</a:t>
            </a:r>
            <a:r>
              <a:rPr lang="en-US" sz="1100"/>
              <a:t> – pacific bluefin catch in floating-object sets</a:t>
            </a:r>
          </a:p>
          <a:p>
            <a:r>
              <a:rPr lang="en-US" sz="1100"/>
              <a:t>quarter – quarter (from month of the record)</a:t>
            </a:r>
          </a:p>
          <a:p>
            <a:r>
              <a:rPr lang="en-US" sz="1100"/>
              <a:t>id – an identifier Haikun requested</a:t>
            </a:r>
          </a:p>
        </p:txBody>
      </p:sp>
    </p:spTree>
    <p:extLst>
      <p:ext uri="{BB962C8B-B14F-4D97-AF65-F5344CB8AC3E}">
        <p14:creationId xmlns:p14="http://schemas.microsoft.com/office/powerpoint/2010/main" val="377806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5B9CDB-9756-4A8E-8209-2B1F835D55B8}"/>
              </a:ext>
            </a:extLst>
          </p:cNvPr>
          <p:cNvSpPr txBox="1"/>
          <p:nvPr/>
        </p:nvSpPr>
        <p:spPr>
          <a:xfrm>
            <a:off x="34081" y="676497"/>
            <a:ext cx="5655519" cy="5447645"/>
          </a:xfrm>
          <a:prstGeom prst="rect">
            <a:avLst/>
          </a:prstGeom>
          <a:noFill/>
        </p:spPr>
        <p:txBody>
          <a:bodyPr wrap="square" rtlCol="0">
            <a:spAutoFit/>
          </a:bodyPr>
          <a:lstStyle/>
          <a:p>
            <a:r>
              <a:rPr lang="en-US" sz="1200" b="1"/>
              <a:t>LengthFreqyyyy.txt </a:t>
            </a:r>
          </a:p>
          <a:p>
            <a:r>
              <a:rPr lang="en-US" sz="1200"/>
              <a:t>(each record is a unique </a:t>
            </a:r>
            <a:r>
              <a:rPr lang="en-US" sz="1200" err="1"/>
              <a:t>tripno</a:t>
            </a:r>
            <a:r>
              <a:rPr lang="en-US" sz="1200"/>
              <a:t> x </a:t>
            </a:r>
            <a:r>
              <a:rPr lang="en-US" sz="1200" err="1"/>
              <a:t>wellsampleno</a:t>
            </a:r>
            <a:r>
              <a:rPr lang="en-US" sz="1200"/>
              <a:t> x </a:t>
            </a:r>
            <a:r>
              <a:rPr lang="en-US" sz="1200" err="1"/>
              <a:t>sampleno</a:t>
            </a:r>
            <a:r>
              <a:rPr lang="en-US" sz="1200"/>
              <a:t> x species)</a:t>
            </a:r>
          </a:p>
          <a:p>
            <a:r>
              <a:rPr lang="en-US" sz="1200" err="1"/>
              <a:t>TripNo</a:t>
            </a:r>
            <a:r>
              <a:rPr lang="en-US" sz="1200"/>
              <a:t> – trip number</a:t>
            </a:r>
          </a:p>
          <a:p>
            <a:r>
              <a:rPr lang="en-US" sz="1200" err="1"/>
              <a:t>WellSampleNo</a:t>
            </a:r>
            <a:r>
              <a:rPr lang="en-US" sz="1200"/>
              <a:t> – well sample number</a:t>
            </a:r>
          </a:p>
          <a:p>
            <a:r>
              <a:rPr lang="en-US" sz="1200" err="1"/>
              <a:t>SampleNo</a:t>
            </a:r>
            <a:r>
              <a:rPr lang="en-US" sz="1200"/>
              <a:t> – sample number</a:t>
            </a:r>
          </a:p>
          <a:p>
            <a:r>
              <a:rPr lang="en-US" sz="1200" err="1"/>
              <a:t>VesNo</a:t>
            </a:r>
            <a:r>
              <a:rPr lang="en-US" sz="1200"/>
              <a:t> – vessel number</a:t>
            </a:r>
          </a:p>
          <a:p>
            <a:r>
              <a:rPr lang="en-US" sz="1200"/>
              <a:t>Flag – country of registry of vessel</a:t>
            </a:r>
          </a:p>
          <a:p>
            <a:r>
              <a:rPr lang="en-US" sz="1200"/>
              <a:t>Class – vessel size class (6 = large purse-seine; 1-5 = small purse-seiners)</a:t>
            </a:r>
          </a:p>
          <a:p>
            <a:r>
              <a:rPr lang="en-US" sz="1200"/>
              <a:t>Gear – type of gear (1 = </a:t>
            </a:r>
            <a:r>
              <a:rPr lang="en-US" sz="1200" err="1"/>
              <a:t>baitboat</a:t>
            </a:r>
            <a:r>
              <a:rPr lang="en-US" sz="1200"/>
              <a:t>; 2 = purse-seine)</a:t>
            </a:r>
          </a:p>
          <a:p>
            <a:r>
              <a:rPr lang="en-US" sz="1200" err="1"/>
              <a:t>SetType</a:t>
            </a:r>
            <a:r>
              <a:rPr lang="en-US" sz="1200"/>
              <a:t> – purse-seine set type (1=DEL; 4=NOA; 5=OBJ)</a:t>
            </a:r>
          </a:p>
          <a:p>
            <a:r>
              <a:rPr lang="en-US" sz="1200" err="1"/>
              <a:t>YearFirstSet</a:t>
            </a:r>
            <a:r>
              <a:rPr lang="en-US" sz="1200"/>
              <a:t> – year of the catch of the first set to be loaded into the well</a:t>
            </a:r>
          </a:p>
          <a:p>
            <a:r>
              <a:rPr lang="en-US" sz="1200" err="1"/>
              <a:t>MoDaFirstSet</a:t>
            </a:r>
            <a:r>
              <a:rPr lang="en-US" sz="1200"/>
              <a:t> – </a:t>
            </a:r>
            <a:r>
              <a:rPr lang="en-US" sz="1200" err="1"/>
              <a:t>mmdd</a:t>
            </a:r>
            <a:r>
              <a:rPr lang="en-US" sz="1200"/>
              <a:t> (</a:t>
            </a:r>
            <a:r>
              <a:rPr lang="en-US" sz="1200" err="1"/>
              <a:t>monthday</a:t>
            </a:r>
            <a:r>
              <a:rPr lang="en-US" sz="1200"/>
              <a:t>) of the catch of the first set to be loaded into the well</a:t>
            </a:r>
          </a:p>
          <a:p>
            <a:r>
              <a:rPr lang="en-US" sz="1200" err="1"/>
              <a:t>NumDaysToFillWell</a:t>
            </a:r>
            <a:r>
              <a:rPr lang="en-US" sz="1200"/>
              <a:t> – number of days to fill the well</a:t>
            </a:r>
          </a:p>
          <a:p>
            <a:r>
              <a:rPr lang="en-US" sz="1200" err="1"/>
              <a:t>NumSets</a:t>
            </a:r>
            <a:r>
              <a:rPr lang="en-US" sz="1200"/>
              <a:t> – number of sets in the well</a:t>
            </a:r>
          </a:p>
          <a:p>
            <a:r>
              <a:rPr lang="en-US" sz="1200" err="1"/>
              <a:t>LatCenter</a:t>
            </a:r>
            <a:r>
              <a:rPr lang="en-US" sz="1200"/>
              <a:t> – latitude of center of point distribution for sets in well</a:t>
            </a:r>
          </a:p>
          <a:p>
            <a:r>
              <a:rPr lang="en-US" sz="1200" err="1"/>
              <a:t>LonCenter</a:t>
            </a:r>
            <a:r>
              <a:rPr lang="en-US" sz="1200"/>
              <a:t> – longitude of center of point distribution for sets in well</a:t>
            </a:r>
          </a:p>
          <a:p>
            <a:r>
              <a:rPr lang="en-US" sz="1200" err="1"/>
              <a:t>MaxSetDistance</a:t>
            </a:r>
            <a:r>
              <a:rPr lang="en-US" sz="1200"/>
              <a:t> – maximum distance between sets in well</a:t>
            </a:r>
          </a:p>
          <a:p>
            <a:r>
              <a:rPr lang="en-US" sz="1200" err="1"/>
              <a:t>NumLengthsMeasured</a:t>
            </a:r>
            <a:r>
              <a:rPr lang="en-US" sz="1200"/>
              <a:t> – number of lengths measured in sample</a:t>
            </a:r>
          </a:p>
          <a:p>
            <a:r>
              <a:rPr lang="en-US" sz="1200"/>
              <a:t>Sorted(Y/N) – Is this a sorted sample? (1=yes; 2=no)</a:t>
            </a:r>
          </a:p>
          <a:p>
            <a:r>
              <a:rPr lang="en-US" sz="1200" err="1"/>
              <a:t>SampleArea</a:t>
            </a:r>
            <a:r>
              <a:rPr lang="en-US" sz="1200"/>
              <a:t> – sampling area (market measurement area) of sets in the well (see Slide 8)</a:t>
            </a:r>
          </a:p>
          <a:p>
            <a:r>
              <a:rPr lang="en-US" sz="1200" err="1"/>
              <a:t>CanneryCode</a:t>
            </a:r>
            <a:r>
              <a:rPr lang="en-US" sz="1200"/>
              <a:t> – code of the cannery receiving the fish</a:t>
            </a:r>
          </a:p>
          <a:p>
            <a:r>
              <a:rPr lang="en-US" sz="1200" err="1"/>
              <a:t>SampleMethod</a:t>
            </a:r>
            <a:r>
              <a:rPr lang="en-US" sz="1200"/>
              <a:t> - </a:t>
            </a:r>
            <a:r>
              <a:rPr lang="en-US" sz="1200">
                <a:highlight>
                  <a:srgbClr val="00FF00"/>
                </a:highlight>
              </a:rPr>
              <a:t>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FieldStaffMeasurer</a:t>
            </a:r>
            <a:r>
              <a:rPr lang="en-US" sz="1200"/>
              <a:t> – code of staff member who measured fish</a:t>
            </a:r>
          </a:p>
          <a:p>
            <a:r>
              <a:rPr lang="en-US" sz="1200" err="1"/>
              <a:t>FieldStaffCounter</a:t>
            </a:r>
            <a:r>
              <a:rPr lang="en-US" sz="1200"/>
              <a:t> – code of staff member who counted fish for species id</a:t>
            </a:r>
          </a:p>
          <a:p>
            <a:r>
              <a:rPr lang="en-US" sz="1200" err="1"/>
              <a:t>StratumCode</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a:t>Lat5LowerRight – 5 degree area latitude, LOWER RIGHT CORNER</a:t>
            </a:r>
          </a:p>
          <a:p>
            <a:r>
              <a:rPr lang="en-US" sz="1200"/>
              <a:t>Lon5LowerRight – 5 degree area longitude, LOWER RIGHT CORNER</a:t>
            </a:r>
          </a:p>
          <a:p>
            <a:r>
              <a:rPr lang="en-US" sz="1200"/>
              <a:t>Sqr1 - </a:t>
            </a:r>
            <a:r>
              <a:rPr lang="en-US" sz="1200">
                <a:highlight>
                  <a:srgbClr val="00FF00"/>
                </a:highlight>
              </a:rPr>
              <a:t>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endParaRPr lang="en-US" sz="1200"/>
          </a:p>
        </p:txBody>
      </p:sp>
      <p:sp>
        <p:nvSpPr>
          <p:cNvPr id="7" name="TextBox 6">
            <a:extLst>
              <a:ext uri="{FF2B5EF4-FFF2-40B4-BE49-F238E27FC236}">
                <a16:creationId xmlns:a16="http://schemas.microsoft.com/office/drawing/2014/main" id="{ECB4AFBF-C8D2-42C5-B03A-0D53996615CA}"/>
              </a:ext>
            </a:extLst>
          </p:cNvPr>
          <p:cNvSpPr txBox="1"/>
          <p:nvPr/>
        </p:nvSpPr>
        <p:spPr>
          <a:xfrm>
            <a:off x="5509774" y="4562767"/>
            <a:ext cx="3589070" cy="1200329"/>
          </a:xfrm>
          <a:prstGeom prst="rect">
            <a:avLst/>
          </a:prstGeom>
          <a:noFill/>
        </p:spPr>
        <p:txBody>
          <a:bodyPr wrap="square" rtlCol="0">
            <a:spAutoFit/>
          </a:bodyPr>
          <a:lstStyle/>
          <a:p>
            <a:r>
              <a:rPr lang="en-US" sz="1200" b="1"/>
              <a:t>LengthMMyyyy</a:t>
            </a:r>
            <a:r>
              <a:rPr lang="en-US" sz="1200"/>
              <a:t>.txt (each record is a fish)</a:t>
            </a:r>
          </a:p>
          <a:p>
            <a:r>
              <a:rPr lang="en-US" sz="1200" err="1"/>
              <a:t>TripNo</a:t>
            </a:r>
            <a:r>
              <a:rPr lang="en-US" sz="1200"/>
              <a:t> – trip number</a:t>
            </a:r>
          </a:p>
          <a:p>
            <a:r>
              <a:rPr lang="en-US" sz="1200" err="1"/>
              <a:t>WellSampleNo</a:t>
            </a:r>
            <a:r>
              <a:rPr lang="en-US" sz="1200"/>
              <a:t> – well sample number</a:t>
            </a:r>
          </a:p>
          <a:p>
            <a:r>
              <a:rPr lang="en-US" sz="1200" err="1"/>
              <a:t>SampleNo</a:t>
            </a:r>
            <a:r>
              <a:rPr lang="en-US" sz="1200"/>
              <a:t> – sample number</a:t>
            </a:r>
          </a:p>
          <a:p>
            <a:r>
              <a:rPr lang="en-US" sz="1200"/>
              <a:t>Species – species code of this fish </a:t>
            </a:r>
          </a:p>
          <a:p>
            <a:r>
              <a:rPr lang="en-US" sz="1200"/>
              <a:t>Length (mm) – length of the fish in mm</a:t>
            </a:r>
          </a:p>
        </p:txBody>
      </p:sp>
      <p:sp>
        <p:nvSpPr>
          <p:cNvPr id="8" name="TextBox 7">
            <a:extLst>
              <a:ext uri="{FF2B5EF4-FFF2-40B4-BE49-F238E27FC236}">
                <a16:creationId xmlns:a16="http://schemas.microsoft.com/office/drawing/2014/main" id="{FDB313E7-6C0C-4A8E-A0D7-2E7AE0101D8B}"/>
              </a:ext>
            </a:extLst>
          </p:cNvPr>
          <p:cNvSpPr txBox="1"/>
          <p:nvPr/>
        </p:nvSpPr>
        <p:spPr>
          <a:xfrm>
            <a:off x="5509774" y="485901"/>
            <a:ext cx="6146880" cy="3600986"/>
          </a:xfrm>
          <a:prstGeom prst="rect">
            <a:avLst/>
          </a:prstGeom>
          <a:noFill/>
        </p:spPr>
        <p:txBody>
          <a:bodyPr wrap="square" rtlCol="0">
            <a:spAutoFit/>
          </a:bodyPr>
          <a:lstStyle/>
          <a:p>
            <a:r>
              <a:rPr lang="en-US" sz="1200" b="1"/>
              <a:t>LengthFreqyyyy.txt continued…</a:t>
            </a:r>
          </a:p>
          <a:p>
            <a:r>
              <a:rPr lang="en-US" sz="1200" err="1"/>
              <a:t>TotMTCatchAllSpp</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highlight>
                <a:srgbClr val="00FF00"/>
              </a:highlight>
            </a:endParaRPr>
          </a:p>
          <a:p>
            <a:r>
              <a:rPr lang="en-US" sz="1200"/>
              <a:t>Species – species that corresponds to this record (106 = bigeye; 110 = yellowfin; 111 = skipjack) </a:t>
            </a:r>
          </a:p>
          <a:p>
            <a:r>
              <a:rPr lang="en-US" sz="1200" err="1"/>
              <a:t>SampleSize</a:t>
            </a:r>
            <a:r>
              <a:rPr lang="en-US" sz="1200"/>
              <a:t> – Number of length measurements</a:t>
            </a:r>
          </a:p>
          <a:p>
            <a:r>
              <a:rPr lang="en-US" sz="1200" err="1"/>
              <a:t>FishCount</a:t>
            </a:r>
            <a:r>
              <a:rPr lang="en-US" sz="1200"/>
              <a:t> – number of fish counted for species </a:t>
            </a:r>
          </a:p>
          <a:p>
            <a:r>
              <a:rPr lang="en-US" sz="1200" err="1"/>
              <a:t>FishCountEst</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TotalPBFCount</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AvgWt</a:t>
            </a:r>
            <a:r>
              <a:rPr lang="en-US" sz="1200"/>
              <a:t>  - estimated average weight of the species, for fish in the well</a:t>
            </a:r>
          </a:p>
          <a:p>
            <a:r>
              <a:rPr lang="en-US" sz="1200" err="1"/>
              <a:t>EstCatchWt</a:t>
            </a:r>
            <a:r>
              <a:rPr lang="en-US" sz="1200"/>
              <a:t> – estimated catch of the species in the well, in weight</a:t>
            </a:r>
          </a:p>
          <a:p>
            <a:r>
              <a:rPr lang="en-US" sz="1200" err="1"/>
              <a:t>EstNumOfFish</a:t>
            </a:r>
            <a:r>
              <a:rPr lang="en-US" sz="1200"/>
              <a:t> -  estimated of catch of the species in the well, in number </a:t>
            </a:r>
          </a:p>
          <a:p>
            <a:r>
              <a:rPr lang="en-US" sz="1200" err="1"/>
              <a:t>PcntOfTotalCatch</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TotMTYftSkjBet</a:t>
            </a:r>
            <a:r>
              <a:rPr lang="en-US" sz="1200"/>
              <a:t> – total catch of </a:t>
            </a:r>
            <a:r>
              <a:rPr lang="en-US" sz="1200" err="1"/>
              <a:t>yellowfin+bigeye+skipjack</a:t>
            </a:r>
            <a:r>
              <a:rPr lang="en-US" sz="1200"/>
              <a:t> in the well</a:t>
            </a:r>
          </a:p>
          <a:p>
            <a:r>
              <a:rPr lang="en-US" sz="1200" err="1"/>
              <a:t>SizeLower</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SizeUpper</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WellSectionLF</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err="1"/>
              <a:t>WellSectionCount</a:t>
            </a:r>
            <a:r>
              <a:rPr lang="en-US" sz="1200"/>
              <a:t> - </a:t>
            </a:r>
            <a:r>
              <a:rPr lang="en-US" sz="1200">
                <a:highlight>
                  <a:srgbClr val="00FF00"/>
                </a:highlight>
              </a:rPr>
              <a:t> need to ask Nick/</a:t>
            </a:r>
            <a:r>
              <a:rPr lang="en-US" sz="1200" err="1">
                <a:highlight>
                  <a:srgbClr val="00FF00"/>
                </a:highlight>
              </a:rPr>
              <a:t>Joydelee</a:t>
            </a:r>
            <a:r>
              <a:rPr lang="en-US" sz="1200">
                <a:highlight>
                  <a:srgbClr val="00FF00"/>
                </a:highlight>
              </a:rPr>
              <a:t> what this is </a:t>
            </a:r>
            <a:r>
              <a:rPr lang="en-US" sz="1200">
                <a:highlight>
                  <a:srgbClr val="00FF00"/>
                </a:highlight>
                <a:sym typeface="Wingdings" panose="05000000000000000000" pitchFamily="2" charset="2"/>
              </a:rPr>
              <a:t></a:t>
            </a:r>
            <a:endParaRPr lang="en-US" sz="1200"/>
          </a:p>
          <a:p>
            <a:r>
              <a:rPr lang="en-US" sz="1200"/>
              <a:t>Columns 41-241: - number of fish in the sample by 1cm length bin</a:t>
            </a:r>
          </a:p>
          <a:p>
            <a:r>
              <a:rPr lang="en-US" sz="1200"/>
              <a:t>    </a:t>
            </a:r>
            <a:r>
              <a:rPr lang="en-US" sz="1200" err="1"/>
              <a:t>len</a:t>
            </a:r>
            <a:r>
              <a:rPr lang="en-US" sz="1200"/>
              <a:t> bins 0-200 cm.</a:t>
            </a:r>
          </a:p>
          <a:p>
            <a:r>
              <a:rPr lang="en-US" sz="1200"/>
              <a:t>Column 242: </a:t>
            </a:r>
            <a:r>
              <a:rPr lang="en-US" sz="1200" err="1"/>
              <a:t>len</a:t>
            </a:r>
            <a:r>
              <a:rPr lang="en-US" sz="1200"/>
              <a:t>&gt;=201 cm</a:t>
            </a:r>
          </a:p>
        </p:txBody>
      </p:sp>
      <p:sp>
        <p:nvSpPr>
          <p:cNvPr id="12" name="TextBox 11">
            <a:extLst>
              <a:ext uri="{FF2B5EF4-FFF2-40B4-BE49-F238E27FC236}">
                <a16:creationId xmlns:a16="http://schemas.microsoft.com/office/drawing/2014/main" id="{42D74DE1-E7D8-4CD4-9286-37C677CB1186}"/>
              </a:ext>
            </a:extLst>
          </p:cNvPr>
          <p:cNvSpPr txBox="1"/>
          <p:nvPr/>
        </p:nvSpPr>
        <p:spPr>
          <a:xfrm>
            <a:off x="3488317" y="-14679"/>
            <a:ext cx="5888844" cy="338554"/>
          </a:xfrm>
          <a:prstGeom prst="rect">
            <a:avLst/>
          </a:prstGeom>
          <a:noFill/>
        </p:spPr>
        <p:txBody>
          <a:bodyPr wrap="square" rtlCol="0">
            <a:spAutoFit/>
          </a:bodyPr>
          <a:lstStyle/>
          <a:p>
            <a:r>
              <a:rPr lang="en-US" sz="1600" b="1"/>
              <a:t>Data extractions for: IVL and 2020-2021 catch estimation</a:t>
            </a:r>
          </a:p>
        </p:txBody>
      </p:sp>
      <p:sp>
        <p:nvSpPr>
          <p:cNvPr id="3" name="TextBox 2">
            <a:extLst>
              <a:ext uri="{FF2B5EF4-FFF2-40B4-BE49-F238E27FC236}">
                <a16:creationId xmlns:a16="http://schemas.microsoft.com/office/drawing/2014/main" id="{957753CF-FFD9-407F-A53E-19A5F7CDFDC0}"/>
              </a:ext>
            </a:extLst>
          </p:cNvPr>
          <p:cNvSpPr txBox="1"/>
          <p:nvPr/>
        </p:nvSpPr>
        <p:spPr>
          <a:xfrm>
            <a:off x="535346" y="368720"/>
            <a:ext cx="4164230" cy="307777"/>
          </a:xfrm>
          <a:prstGeom prst="rect">
            <a:avLst/>
          </a:prstGeom>
          <a:noFill/>
        </p:spPr>
        <p:txBody>
          <a:bodyPr wrap="square" rtlCol="0">
            <a:spAutoFit/>
          </a:bodyPr>
          <a:lstStyle/>
          <a:p>
            <a:r>
              <a:rPr lang="en-US" sz="1400" b="1"/>
              <a:t>Length-frequency (port-sampling) </a:t>
            </a:r>
            <a:r>
              <a:rPr lang="en-US" sz="1400" b="1">
                <a:highlight>
                  <a:srgbClr val="FFFF00"/>
                </a:highlight>
              </a:rPr>
              <a:t>“raw” </a:t>
            </a:r>
            <a:r>
              <a:rPr lang="en-US" sz="1400" b="1"/>
              <a:t>data </a:t>
            </a:r>
          </a:p>
        </p:txBody>
      </p:sp>
      <p:sp>
        <p:nvSpPr>
          <p:cNvPr id="14" name="TextBox 13">
            <a:extLst>
              <a:ext uri="{FF2B5EF4-FFF2-40B4-BE49-F238E27FC236}">
                <a16:creationId xmlns:a16="http://schemas.microsoft.com/office/drawing/2014/main" id="{CB5F911C-93E9-4523-984A-EB3BF54C4CEE}"/>
              </a:ext>
            </a:extLst>
          </p:cNvPr>
          <p:cNvSpPr txBox="1"/>
          <p:nvPr/>
        </p:nvSpPr>
        <p:spPr>
          <a:xfrm>
            <a:off x="9522380" y="3879311"/>
            <a:ext cx="2635539" cy="2677656"/>
          </a:xfrm>
          <a:prstGeom prst="rect">
            <a:avLst/>
          </a:prstGeom>
          <a:noFill/>
        </p:spPr>
        <p:txBody>
          <a:bodyPr wrap="square" rtlCol="0">
            <a:spAutoFit/>
          </a:bodyPr>
          <a:lstStyle/>
          <a:p>
            <a:r>
              <a:rPr lang="en-US" sz="1050"/>
              <a:t>Notes:</a:t>
            </a:r>
          </a:p>
          <a:p>
            <a:r>
              <a:rPr lang="en-US" sz="1050"/>
              <a:t>Length bins run from 0 cm (&lt;1.0 cm.) to 200 cm.</a:t>
            </a:r>
          </a:p>
          <a:p>
            <a:r>
              <a:rPr lang="en-US" sz="1050"/>
              <a:t>The final length bin contains the number of measurements &gt;= 201 cm.</a:t>
            </a:r>
          </a:p>
          <a:p>
            <a:endParaRPr lang="en-US" sz="1050"/>
          </a:p>
          <a:p>
            <a:r>
              <a:rPr lang="en-US" sz="1050"/>
              <a:t>June 2014: Added separate file LengthMMyyyy.txt containing individual length measurements in millimeters.</a:t>
            </a:r>
          </a:p>
          <a:p>
            <a:r>
              <a:rPr lang="en-US" sz="1050"/>
              <a:t>Sep. 2014: Added gear field and </a:t>
            </a:r>
            <a:r>
              <a:rPr lang="en-US" sz="1050" err="1"/>
              <a:t>Baitboat</a:t>
            </a:r>
            <a:r>
              <a:rPr lang="en-US" sz="1050"/>
              <a:t>, Recreational LF data.</a:t>
            </a:r>
          </a:p>
          <a:p>
            <a:endParaRPr lang="en-US" sz="1050"/>
          </a:p>
          <a:p>
            <a:r>
              <a:rPr lang="en-US" sz="1050"/>
              <a:t>For full list of species codes, please see Nick/</a:t>
            </a:r>
            <a:r>
              <a:rPr lang="en-US" sz="1050" err="1"/>
              <a:t>Joydelee</a:t>
            </a:r>
            <a:r>
              <a:rPr lang="en-US" sz="1050"/>
              <a:t>.</a:t>
            </a:r>
          </a:p>
          <a:p>
            <a:endParaRPr lang="en-US" sz="1050"/>
          </a:p>
          <a:p>
            <a:r>
              <a:rPr lang="en-US" sz="1050"/>
              <a:t>Length is fork length.</a:t>
            </a:r>
          </a:p>
        </p:txBody>
      </p:sp>
      <p:sp>
        <p:nvSpPr>
          <p:cNvPr id="16" name="TextBox 15">
            <a:extLst>
              <a:ext uri="{FF2B5EF4-FFF2-40B4-BE49-F238E27FC236}">
                <a16:creationId xmlns:a16="http://schemas.microsoft.com/office/drawing/2014/main" id="{175CC90D-69D6-45BE-B509-F5804C46D67F}"/>
              </a:ext>
            </a:extLst>
          </p:cNvPr>
          <p:cNvSpPr txBox="1"/>
          <p:nvPr/>
        </p:nvSpPr>
        <p:spPr>
          <a:xfrm>
            <a:off x="0" y="5999858"/>
            <a:ext cx="9853354" cy="600164"/>
          </a:xfrm>
          <a:prstGeom prst="rect">
            <a:avLst/>
          </a:prstGeom>
          <a:noFill/>
        </p:spPr>
        <p:txBody>
          <a:bodyPr wrap="square" rtlCol="0">
            <a:spAutoFit/>
          </a:bodyPr>
          <a:lstStyle/>
          <a:p>
            <a:r>
              <a:rPr lang="en-US" sz="1100">
                <a:highlight>
                  <a:srgbClr val="FFFF00"/>
                </a:highlight>
              </a:rPr>
              <a:t>Extraction program is “Length frequency II (May 16, 2008)” under tab “Cleridy data files”, which is part of “DataExtraction.exe” in Y:\Development\</a:t>
            </a:r>
            <a:r>
              <a:rPr lang="en-US" sz="1100"/>
              <a:t>Executable.</a:t>
            </a:r>
          </a:p>
          <a:p>
            <a:endParaRPr lang="en-US" sz="1100"/>
          </a:p>
          <a:p>
            <a:r>
              <a:rPr lang="en-US" sz="1100"/>
              <a:t>Output files for 2000- 2020 are in: U:\StockAssessment\Catch_Estimation_Programs\For Ananda</a:t>
            </a:r>
          </a:p>
        </p:txBody>
      </p:sp>
    </p:spTree>
    <p:extLst>
      <p:ext uri="{BB962C8B-B14F-4D97-AF65-F5344CB8AC3E}">
        <p14:creationId xmlns:p14="http://schemas.microsoft.com/office/powerpoint/2010/main" val="52804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B1C1A25-14D6-4B33-B3A2-CDDFA9165C22}"/>
              </a:ext>
            </a:extLst>
          </p:cNvPr>
          <p:cNvSpPr txBox="1"/>
          <p:nvPr/>
        </p:nvSpPr>
        <p:spPr>
          <a:xfrm>
            <a:off x="16933" y="631341"/>
            <a:ext cx="12158134" cy="6093976"/>
          </a:xfrm>
          <a:prstGeom prst="rect">
            <a:avLst/>
          </a:prstGeom>
          <a:noFill/>
        </p:spPr>
        <p:txBody>
          <a:bodyPr wrap="square" rtlCol="0">
            <a:spAutoFit/>
          </a:bodyPr>
          <a:lstStyle/>
          <a:p>
            <a:r>
              <a:rPr lang="en-US" sz="1100"/>
              <a:t>These data frames and lists are in the R workspace: U:\StockAssessment\Catch_Estimation_Programs\For Ananda\port-sampling </a:t>
            </a:r>
            <a:r>
              <a:rPr lang="en-US" sz="1100" err="1"/>
              <a:t>data_for</a:t>
            </a:r>
            <a:r>
              <a:rPr lang="en-US" sz="1100"/>
              <a:t> </a:t>
            </a:r>
            <a:r>
              <a:rPr lang="en-US" sz="1100" err="1"/>
              <a:t>Ananda.Rdata</a:t>
            </a:r>
            <a:r>
              <a:rPr lang="en-US" sz="1100"/>
              <a:t> </a:t>
            </a:r>
          </a:p>
          <a:p>
            <a:endParaRPr lang="en-US" sz="800"/>
          </a:p>
          <a:p>
            <a:r>
              <a:rPr lang="en-US" sz="1100"/>
              <a:t>These data frames were generated by running R functions in U:\StockAssessment\Catch_Estimation_Programs\For Ananda\</a:t>
            </a:r>
            <a:r>
              <a:rPr lang="en-US" sz="1100" err="1"/>
              <a:t>spp</a:t>
            </a:r>
            <a:r>
              <a:rPr lang="en-US" sz="1100"/>
              <a:t> </a:t>
            </a:r>
            <a:r>
              <a:rPr lang="en-US" sz="1100" err="1"/>
              <a:t>comp_R</a:t>
            </a:r>
            <a:r>
              <a:rPr lang="en-US" sz="1100"/>
              <a:t> </a:t>
            </a:r>
            <a:r>
              <a:rPr lang="en-US" sz="1100" err="1"/>
              <a:t>functions.Rdata</a:t>
            </a:r>
            <a:r>
              <a:rPr lang="en-US" sz="1100"/>
              <a:t>, as shown in the file: U:\StockAssessment\Catch_Estimation_Programs\For Ananda\R commands to load and </a:t>
            </a:r>
            <a:r>
              <a:rPr lang="en-US" sz="1100" err="1"/>
              <a:t>process_Port</a:t>
            </a:r>
            <a:r>
              <a:rPr lang="en-US" sz="1100"/>
              <a:t>-sampling data files. </a:t>
            </a:r>
            <a:r>
              <a:rPr lang="en-US" sz="1100" err="1"/>
              <a:t>Rdata</a:t>
            </a:r>
            <a:endParaRPr lang="en-US" sz="1100"/>
          </a:p>
          <a:p>
            <a:endParaRPr lang="en-US" sz="800"/>
          </a:p>
          <a:p>
            <a:r>
              <a:rPr lang="en-US" sz="1100"/>
              <a:t>The functions that generated these data frames are full of comments that explain all the steps, but any questions, just ask Cleridy! The advantage of using the derived estimates is that the size-sorted samples and non-size-sorted samples can be treated equally (i.e., estimates are at the well-level). This is because the “sorts” of the size-sorted samples have been combined to produce a “non-size-sorted” sample. Details of these calculations can be found in the file: U:\StockAssessment\Catch_Estimation_Programs\Species_Composition_Sampling_2000 onwards\</a:t>
            </a:r>
            <a:r>
              <a:rPr lang="en-US" sz="1100" err="1"/>
              <a:t>spp</a:t>
            </a:r>
            <a:r>
              <a:rPr lang="en-US" sz="1100"/>
              <a:t> </a:t>
            </a:r>
            <a:r>
              <a:rPr lang="en-US" sz="1100" err="1"/>
              <a:t>comp_equations_for</a:t>
            </a:r>
            <a:r>
              <a:rPr lang="en-US" sz="1100"/>
              <a:t> R functions_DRAFT.docx</a:t>
            </a:r>
          </a:p>
          <a:p>
            <a:endParaRPr lang="en-US" sz="1100"/>
          </a:p>
          <a:p>
            <a:pPr lvl="1"/>
            <a:r>
              <a:rPr lang="en-US" sz="1100"/>
              <a:t>The raw data in the file LengthFrequencyyyy.txt are in this data frame: lfgrpd20002020</a:t>
            </a:r>
          </a:p>
          <a:p>
            <a:pPr lvl="1"/>
            <a:r>
              <a:rPr lang="en-US" sz="1100"/>
              <a:t>	The fields in this file are in the same order and have the same definitions as those in the raw file LengthFreqyyyy.txt described on the previous slide. Names are somewhat different, however.</a:t>
            </a:r>
          </a:p>
          <a:p>
            <a:pPr lvl="1"/>
            <a:endParaRPr lang="en-US" sz="1100"/>
          </a:p>
          <a:p>
            <a:pPr lvl="1"/>
            <a:r>
              <a:rPr lang="en-US" sz="1100"/>
              <a:t>The raw data in the file LengthMMyyyy.txt are in this data frame: lfmm.20002020 </a:t>
            </a:r>
          </a:p>
          <a:p>
            <a:pPr lvl="1"/>
            <a:r>
              <a:rPr lang="en-US" sz="1100"/>
              <a:t>	 Except for the last two fields, the fields in this file are in the same order and have the same definitions as those in the raw file LengthMMyyyy.txt described on the previous slide. Names are  somewhat different, however. The last two fields in this file are derived and are: weight.kg (weight of fish in kg, converted from length) and length.1cmbin (the 1cm bin to which this fish belongs)</a:t>
            </a:r>
          </a:p>
          <a:p>
            <a:pPr lvl="1"/>
            <a:endParaRPr lang="en-US" sz="1100">
              <a:highlight>
                <a:srgbClr val="00FFFF"/>
              </a:highlight>
            </a:endParaRPr>
          </a:p>
          <a:p>
            <a:pPr lvl="1"/>
            <a:r>
              <a:rPr lang="en-US" sz="1100"/>
              <a:t>Well-level estimates of weight and numbers of fish by species (i.e., derived information from LengthFreqyyyy.txt and LengthMMyyyy.txt) are in these lists (one per year): </a:t>
            </a:r>
            <a:r>
              <a:rPr lang="en-US" sz="1100" b="1" err="1"/>
              <a:t>well.estimates.yyyy</a:t>
            </a:r>
            <a:endParaRPr lang="en-US" sz="1100" b="1"/>
          </a:p>
          <a:p>
            <a:pPr lvl="1"/>
            <a:r>
              <a:rPr lang="en-US" sz="1100"/>
              <a:t>	This is a list with 4 components:</a:t>
            </a:r>
          </a:p>
          <a:p>
            <a:pPr lvl="2"/>
            <a:r>
              <a:rPr lang="en-US" sz="1100"/>
              <a:t>&gt; names(well.estimates.2000)</a:t>
            </a:r>
          </a:p>
          <a:p>
            <a:pPr lvl="2"/>
            <a:r>
              <a:rPr lang="en-US" sz="1100"/>
              <a:t>[1] "ancillary.info" "</a:t>
            </a:r>
            <a:r>
              <a:rPr lang="en-US" sz="1100" err="1"/>
              <a:t>What.ij</a:t>
            </a:r>
            <a:r>
              <a:rPr lang="en-US" sz="1100"/>
              <a:t>"        "</a:t>
            </a:r>
            <a:r>
              <a:rPr lang="en-US" sz="1100" err="1"/>
              <a:t>Nhat.j</a:t>
            </a:r>
            <a:r>
              <a:rPr lang="en-US" sz="1100"/>
              <a:t>"         "</a:t>
            </a:r>
            <a:r>
              <a:rPr lang="en-US" sz="1100" err="1"/>
              <a:t>Nhat.ij</a:t>
            </a:r>
            <a:r>
              <a:rPr lang="en-US" sz="1100"/>
              <a:t>"        "</a:t>
            </a:r>
            <a:r>
              <a:rPr lang="en-US" sz="1100" err="1"/>
              <a:t>Nhat.ijk</a:t>
            </a:r>
            <a:r>
              <a:rPr lang="en-US" sz="1100"/>
              <a:t>" </a:t>
            </a:r>
          </a:p>
          <a:p>
            <a:pPr lvl="2"/>
            <a:endParaRPr lang="en-US" sz="1100"/>
          </a:p>
          <a:p>
            <a:pPr lvl="2"/>
            <a:r>
              <a:rPr lang="en-US" sz="1100"/>
              <a:t>These components are structured as matrices or arrays, where each row is a sample, so there is a 1-to-1 mapping between rows in one component and rows in the other components. </a:t>
            </a:r>
            <a:r>
              <a:rPr lang="en-US" sz="1100" err="1"/>
              <a:t>i</a:t>
            </a:r>
            <a:r>
              <a:rPr lang="en-US" sz="1100"/>
              <a:t> refers to species, j refers to well sample, and k refers to 1cm length bin. “W” indicates weight and “N” indicates numbers. The last length bin is a “plus” group (all fish 201 cm and longer).</a:t>
            </a:r>
          </a:p>
          <a:p>
            <a:pPr lvl="2"/>
            <a:endParaRPr lang="en-US" sz="1100"/>
          </a:p>
          <a:p>
            <a:pPr lvl="2"/>
            <a:r>
              <a:rPr lang="en-US" sz="1100"/>
              <a:t>ancillary.info has the ancillary information for each sample. Here are the fields in the ancillary information:</a:t>
            </a:r>
          </a:p>
          <a:p>
            <a:pPr lvl="3"/>
            <a:r>
              <a:rPr lang="en-US" sz="1100" b="1" err="1"/>
              <a:t>tripno</a:t>
            </a:r>
            <a:r>
              <a:rPr lang="en-US" sz="1100"/>
              <a:t> (trip number);  </a:t>
            </a:r>
            <a:r>
              <a:rPr lang="en-US" sz="1100" b="1" err="1"/>
              <a:t>wellsampno</a:t>
            </a:r>
            <a:r>
              <a:rPr lang="en-US" sz="1100"/>
              <a:t> (well sample number);   </a:t>
            </a:r>
            <a:r>
              <a:rPr lang="en-US" sz="1100" b="1" err="1"/>
              <a:t>vesno</a:t>
            </a:r>
            <a:r>
              <a:rPr lang="en-US" sz="1100"/>
              <a:t> (vessel number);  </a:t>
            </a:r>
            <a:r>
              <a:rPr lang="en-US" sz="1100" b="1"/>
              <a:t>flag</a:t>
            </a:r>
            <a:r>
              <a:rPr lang="en-US" sz="1100"/>
              <a:t> (country);   </a:t>
            </a:r>
            <a:r>
              <a:rPr lang="en-US" sz="1100" b="1"/>
              <a:t>year</a:t>
            </a:r>
            <a:r>
              <a:rPr lang="en-US" sz="1100"/>
              <a:t> (of first set in the well);   </a:t>
            </a:r>
            <a:r>
              <a:rPr lang="en-US" sz="1100" b="1"/>
              <a:t>month</a:t>
            </a:r>
            <a:r>
              <a:rPr lang="en-US" sz="1100"/>
              <a:t> (of first set in the well);   </a:t>
            </a:r>
            <a:r>
              <a:rPr lang="en-US" sz="1100" b="1"/>
              <a:t>class</a:t>
            </a:r>
            <a:r>
              <a:rPr lang="en-US" sz="1100"/>
              <a:t> (vessel size class);       </a:t>
            </a:r>
            <a:r>
              <a:rPr lang="en-US" sz="1100" b="1" err="1"/>
              <a:t>setype</a:t>
            </a:r>
            <a:r>
              <a:rPr lang="en-US" sz="1100"/>
              <a:t> (set type of sets in well; 1 = DEL, 4 = NOA; 5 = OBJ) ;   </a:t>
            </a:r>
            <a:r>
              <a:rPr lang="en-US" sz="1100" b="1"/>
              <a:t>lat.5deg</a:t>
            </a:r>
            <a:r>
              <a:rPr lang="en-US" sz="1100"/>
              <a:t> (5 degree latitude of sets in well, LOWER RIGHT CORNER);  </a:t>
            </a:r>
            <a:r>
              <a:rPr lang="en-US" sz="1100" b="1"/>
              <a:t>lon.5deg</a:t>
            </a:r>
            <a:r>
              <a:rPr lang="en-US" sz="1100"/>
              <a:t> (5 degree longitude of sets in the well, LOWER RIGHT CORNER);   </a:t>
            </a:r>
            <a:r>
              <a:rPr lang="en-US" sz="1100" b="1"/>
              <a:t>wellmt.3spp</a:t>
            </a:r>
            <a:r>
              <a:rPr lang="en-US" sz="1100"/>
              <a:t> (metric tons catch (loaded weight) in the well of the yellowfin + bigeye + skipjack);  </a:t>
            </a:r>
            <a:r>
              <a:rPr lang="en-US" sz="1100" b="1"/>
              <a:t>sorted</a:t>
            </a:r>
            <a:r>
              <a:rPr lang="en-US" sz="1100"/>
              <a:t> (Is this a sample from a size-sorted (split) sampling? 1=yes, 2=no)</a:t>
            </a:r>
          </a:p>
          <a:p>
            <a:pPr lvl="2"/>
            <a:endParaRPr lang="en-US" sz="1100"/>
          </a:p>
          <a:p>
            <a:pPr lvl="2"/>
            <a:r>
              <a:rPr lang="en-US" sz="1100" err="1"/>
              <a:t>What.ij</a:t>
            </a:r>
            <a:r>
              <a:rPr lang="en-US" sz="1100"/>
              <a:t>: a matrix where the columns are the estimate catch (metric tons) of each of the three species in the well (column 1 is bigeye; column 2 is yellowfin; column 3 is skipjack)</a:t>
            </a:r>
          </a:p>
          <a:p>
            <a:pPr lvl="2"/>
            <a:endParaRPr lang="en-US" sz="1100"/>
          </a:p>
          <a:p>
            <a:pPr lvl="2"/>
            <a:r>
              <a:rPr lang="en-US" sz="1100" err="1"/>
              <a:t>Nhat.j</a:t>
            </a:r>
            <a:r>
              <a:rPr lang="en-US" sz="1100"/>
              <a:t>: a vector of the estimate total number of fish (all three species combined) in the well.</a:t>
            </a:r>
          </a:p>
          <a:p>
            <a:pPr lvl="2"/>
            <a:endParaRPr lang="en-US" sz="1100"/>
          </a:p>
          <a:p>
            <a:pPr lvl="2"/>
            <a:r>
              <a:rPr lang="en-US" sz="1100" err="1"/>
              <a:t>Nhat.ij</a:t>
            </a:r>
            <a:r>
              <a:rPr lang="en-US" sz="1100"/>
              <a:t>: a matrix where the columns are the estimate number of fish of each of the three species (column 1 is bigeye; column 2 is yellowfin; column 3 is skipjack)</a:t>
            </a:r>
          </a:p>
          <a:p>
            <a:pPr lvl="2"/>
            <a:endParaRPr lang="en-US" sz="1100"/>
          </a:p>
          <a:p>
            <a:pPr lvl="2"/>
            <a:r>
              <a:rPr lang="en-US" sz="1100" err="1"/>
              <a:t>Nhat.ijk</a:t>
            </a:r>
            <a:r>
              <a:rPr lang="en-US" sz="1100"/>
              <a:t>: an array with the estimated number of fish of each species in each 1cm length bin in the well. Dimensions are: well sample x length bin x species (same order as in the matrices above)</a:t>
            </a:r>
          </a:p>
        </p:txBody>
      </p:sp>
      <p:sp>
        <p:nvSpPr>
          <p:cNvPr id="12" name="TextBox 11">
            <a:extLst>
              <a:ext uri="{FF2B5EF4-FFF2-40B4-BE49-F238E27FC236}">
                <a16:creationId xmlns:a16="http://schemas.microsoft.com/office/drawing/2014/main" id="{42D74DE1-E7D8-4CD4-9286-37C677CB1186}"/>
              </a:ext>
            </a:extLst>
          </p:cNvPr>
          <p:cNvSpPr txBox="1"/>
          <p:nvPr/>
        </p:nvSpPr>
        <p:spPr>
          <a:xfrm>
            <a:off x="3488317" y="-14679"/>
            <a:ext cx="5888844" cy="338554"/>
          </a:xfrm>
          <a:prstGeom prst="rect">
            <a:avLst/>
          </a:prstGeom>
          <a:noFill/>
        </p:spPr>
        <p:txBody>
          <a:bodyPr wrap="square" rtlCol="0">
            <a:spAutoFit/>
          </a:bodyPr>
          <a:lstStyle/>
          <a:p>
            <a:r>
              <a:rPr lang="en-US" sz="1600" b="1"/>
              <a:t>Data extractions for: IVL and 2020-2021 catch estimation</a:t>
            </a:r>
          </a:p>
        </p:txBody>
      </p:sp>
      <p:sp>
        <p:nvSpPr>
          <p:cNvPr id="3" name="TextBox 2">
            <a:extLst>
              <a:ext uri="{FF2B5EF4-FFF2-40B4-BE49-F238E27FC236}">
                <a16:creationId xmlns:a16="http://schemas.microsoft.com/office/drawing/2014/main" id="{957753CF-FFD9-407F-A53E-19A5F7CDFDC0}"/>
              </a:ext>
            </a:extLst>
          </p:cNvPr>
          <p:cNvSpPr txBox="1"/>
          <p:nvPr/>
        </p:nvSpPr>
        <p:spPr>
          <a:xfrm>
            <a:off x="388589" y="323564"/>
            <a:ext cx="4860743" cy="307777"/>
          </a:xfrm>
          <a:prstGeom prst="rect">
            <a:avLst/>
          </a:prstGeom>
          <a:noFill/>
        </p:spPr>
        <p:txBody>
          <a:bodyPr wrap="square" rtlCol="0">
            <a:spAutoFit/>
          </a:bodyPr>
          <a:lstStyle/>
          <a:p>
            <a:r>
              <a:rPr lang="en-US" sz="1400" b="1"/>
              <a:t>Length-frequency (port-sampling) </a:t>
            </a:r>
            <a:r>
              <a:rPr lang="en-US" sz="1400" b="1">
                <a:highlight>
                  <a:srgbClr val="FFFF00"/>
                </a:highlight>
              </a:rPr>
              <a:t>data in R</a:t>
            </a:r>
          </a:p>
        </p:txBody>
      </p:sp>
    </p:spTree>
    <p:extLst>
      <p:ext uri="{BB962C8B-B14F-4D97-AF65-F5344CB8AC3E}">
        <p14:creationId xmlns:p14="http://schemas.microsoft.com/office/powerpoint/2010/main" val="377118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DA81C-8973-49D5-8590-8A78CE492B72}"/>
              </a:ext>
            </a:extLst>
          </p:cNvPr>
          <p:cNvSpPr txBox="1"/>
          <p:nvPr/>
        </p:nvSpPr>
        <p:spPr>
          <a:xfrm>
            <a:off x="403761" y="670577"/>
            <a:ext cx="2481943" cy="3600986"/>
          </a:xfrm>
          <a:prstGeom prst="rect">
            <a:avLst/>
          </a:prstGeom>
          <a:noFill/>
        </p:spPr>
        <p:txBody>
          <a:bodyPr wrap="square" rtlCol="0">
            <a:spAutoFit/>
          </a:bodyPr>
          <a:lstStyle/>
          <a:p>
            <a:r>
              <a:rPr lang="en-US" sz="1400" b="1"/>
              <a:t>Cannery data</a:t>
            </a:r>
          </a:p>
          <a:p>
            <a:endParaRPr lang="en-US" sz="1200"/>
          </a:p>
          <a:p>
            <a:r>
              <a:rPr lang="en-US" sz="1200"/>
              <a:t>Canneryyyyy.txt</a:t>
            </a:r>
          </a:p>
          <a:p>
            <a:r>
              <a:rPr lang="en-US" sz="1200" err="1"/>
              <a:t>TripNo</a:t>
            </a:r>
            <a:endParaRPr lang="en-US" sz="1200"/>
          </a:p>
          <a:p>
            <a:r>
              <a:rPr lang="en-US" sz="1200" err="1"/>
              <a:t>VesNo</a:t>
            </a:r>
            <a:endParaRPr lang="en-US" sz="1200"/>
          </a:p>
          <a:p>
            <a:r>
              <a:rPr lang="en-US" sz="1200" err="1"/>
              <a:t>DepartYear</a:t>
            </a:r>
            <a:endParaRPr lang="en-US" sz="1200"/>
          </a:p>
          <a:p>
            <a:r>
              <a:rPr lang="en-US" sz="1200" err="1"/>
              <a:t>DepartModa</a:t>
            </a:r>
            <a:endParaRPr lang="en-US" sz="1200"/>
          </a:p>
          <a:p>
            <a:r>
              <a:rPr lang="en-US" sz="1200" err="1"/>
              <a:t>ArriveYear</a:t>
            </a:r>
            <a:endParaRPr lang="en-US" sz="1200"/>
          </a:p>
          <a:p>
            <a:r>
              <a:rPr lang="en-US" sz="1200" err="1"/>
              <a:t>ArriveModa</a:t>
            </a:r>
            <a:endParaRPr lang="en-US" sz="1200"/>
          </a:p>
          <a:p>
            <a:r>
              <a:rPr lang="en-US" sz="1200" err="1"/>
              <a:t>UnloadYear</a:t>
            </a:r>
            <a:endParaRPr lang="en-US" sz="1200"/>
          </a:p>
          <a:p>
            <a:r>
              <a:rPr lang="en-US" sz="1200" err="1"/>
              <a:t>UnloadModa</a:t>
            </a:r>
            <a:endParaRPr lang="en-US" sz="1200"/>
          </a:p>
          <a:p>
            <a:r>
              <a:rPr lang="en-US" sz="1200" err="1"/>
              <a:t>UnloadPortCode</a:t>
            </a:r>
            <a:endParaRPr lang="en-US" sz="1200"/>
          </a:p>
          <a:p>
            <a:r>
              <a:rPr lang="en-US" sz="1200" err="1"/>
              <a:t>UnloadPortName</a:t>
            </a:r>
            <a:endParaRPr lang="en-US" sz="1200"/>
          </a:p>
          <a:p>
            <a:r>
              <a:rPr lang="en-US" sz="1200"/>
              <a:t>Area</a:t>
            </a:r>
          </a:p>
          <a:p>
            <a:r>
              <a:rPr lang="en-US" sz="1200"/>
              <a:t>YFT</a:t>
            </a:r>
          </a:p>
          <a:p>
            <a:r>
              <a:rPr lang="en-US" sz="1200"/>
              <a:t>SKJ</a:t>
            </a:r>
          </a:p>
          <a:p>
            <a:r>
              <a:rPr lang="en-US" sz="1200"/>
              <a:t>BET</a:t>
            </a:r>
          </a:p>
          <a:p>
            <a:r>
              <a:rPr lang="en-US" sz="1200"/>
              <a:t>OTH</a:t>
            </a:r>
          </a:p>
          <a:p>
            <a:endParaRPr lang="en-US" sz="1200"/>
          </a:p>
        </p:txBody>
      </p:sp>
      <p:sp>
        <p:nvSpPr>
          <p:cNvPr id="3" name="TextBox 2">
            <a:extLst>
              <a:ext uri="{FF2B5EF4-FFF2-40B4-BE49-F238E27FC236}">
                <a16:creationId xmlns:a16="http://schemas.microsoft.com/office/drawing/2014/main" id="{19AE6D08-C97B-491B-9A67-5CE004061EA9}"/>
              </a:ext>
            </a:extLst>
          </p:cNvPr>
          <p:cNvSpPr txBox="1"/>
          <p:nvPr/>
        </p:nvSpPr>
        <p:spPr>
          <a:xfrm>
            <a:off x="3278592" y="35655"/>
            <a:ext cx="5888844" cy="338554"/>
          </a:xfrm>
          <a:prstGeom prst="rect">
            <a:avLst/>
          </a:prstGeom>
          <a:noFill/>
        </p:spPr>
        <p:txBody>
          <a:bodyPr wrap="square" rtlCol="0">
            <a:spAutoFit/>
          </a:bodyPr>
          <a:lstStyle/>
          <a:p>
            <a:r>
              <a:rPr lang="en-US" sz="1600" b="1"/>
              <a:t>Data extractions for: IVL and 2020-2021 catch estimation</a:t>
            </a:r>
          </a:p>
        </p:txBody>
      </p:sp>
      <p:sp>
        <p:nvSpPr>
          <p:cNvPr id="4" name="TextBox 3">
            <a:extLst>
              <a:ext uri="{FF2B5EF4-FFF2-40B4-BE49-F238E27FC236}">
                <a16:creationId xmlns:a16="http://schemas.microsoft.com/office/drawing/2014/main" id="{0623E94F-9E1C-4DBB-BCFD-BE8565DCE491}"/>
              </a:ext>
            </a:extLst>
          </p:cNvPr>
          <p:cNvSpPr txBox="1"/>
          <p:nvPr/>
        </p:nvSpPr>
        <p:spPr>
          <a:xfrm>
            <a:off x="1663178" y="2359274"/>
            <a:ext cx="3676601" cy="1785104"/>
          </a:xfrm>
          <a:prstGeom prst="rect">
            <a:avLst/>
          </a:prstGeom>
          <a:noFill/>
        </p:spPr>
        <p:txBody>
          <a:bodyPr wrap="square" rtlCol="0">
            <a:spAutoFit/>
          </a:bodyPr>
          <a:lstStyle/>
          <a:p>
            <a:r>
              <a:rPr lang="en-US" sz="1100" dirty="0"/>
              <a:t>Data were extracted using the program “Cannery data (October 28, 2021)” under the “Cleridy data files” tab, which is part of “DataExtraction.exe” in Y:\Development\Executable.</a:t>
            </a:r>
          </a:p>
          <a:p>
            <a:endParaRPr lang="en-US" sz="1100" dirty="0"/>
          </a:p>
          <a:p>
            <a:r>
              <a:rPr lang="en-US" sz="1100" dirty="0"/>
              <a:t>Output file for 2000-2020 is in: U:\StockAssessment\Catch_Estimation_Programs\For Ananda: Cannery2000-2020.txt</a:t>
            </a:r>
          </a:p>
          <a:p>
            <a:endParaRPr lang="en-US" sz="1100" dirty="0"/>
          </a:p>
          <a:p>
            <a:r>
              <a:rPr lang="en-US" sz="1100" b="1" dirty="0">
                <a:solidFill>
                  <a:srgbClr val="FF0000"/>
                </a:solidFill>
              </a:rPr>
              <a:t>NOTE: Please use the AREA field to limit data to the EPO</a:t>
            </a:r>
          </a:p>
        </p:txBody>
      </p:sp>
      <p:graphicFrame>
        <p:nvGraphicFramePr>
          <p:cNvPr id="5" name="Table 4">
            <a:extLst>
              <a:ext uri="{FF2B5EF4-FFF2-40B4-BE49-F238E27FC236}">
                <a16:creationId xmlns:a16="http://schemas.microsoft.com/office/drawing/2014/main" id="{B1D59868-6E69-43D4-B58E-A4DB0312D491}"/>
              </a:ext>
            </a:extLst>
          </p:cNvPr>
          <p:cNvGraphicFramePr>
            <a:graphicFrameLocks noGrp="1"/>
          </p:cNvGraphicFramePr>
          <p:nvPr>
            <p:extLst>
              <p:ext uri="{D42A27DB-BD31-4B8C-83A1-F6EECF244321}">
                <p14:modId xmlns:p14="http://schemas.microsoft.com/office/powerpoint/2010/main" val="1515971019"/>
              </p:ext>
            </p:extLst>
          </p:nvPr>
        </p:nvGraphicFramePr>
        <p:xfrm>
          <a:off x="730162" y="5467917"/>
          <a:ext cx="10515600" cy="933450"/>
        </p:xfrm>
        <a:graphic>
          <a:graphicData uri="http://schemas.openxmlformats.org/drawingml/2006/table">
            <a:tbl>
              <a:tblPr firstRow="1" firstCol="1" bandRow="1">
                <a:tableStyleId>{5C22544A-7EE6-4342-B048-85BDC9FD1C3A}</a:tableStyleId>
              </a:tblPr>
              <a:tblGrid>
                <a:gridCol w="876300">
                  <a:extLst>
                    <a:ext uri="{9D8B030D-6E8A-4147-A177-3AD203B41FA5}">
                      <a16:colId xmlns:a16="http://schemas.microsoft.com/office/drawing/2014/main" val="3494909166"/>
                    </a:ext>
                  </a:extLst>
                </a:gridCol>
                <a:gridCol w="876300">
                  <a:extLst>
                    <a:ext uri="{9D8B030D-6E8A-4147-A177-3AD203B41FA5}">
                      <a16:colId xmlns:a16="http://schemas.microsoft.com/office/drawing/2014/main" val="1488937147"/>
                    </a:ext>
                  </a:extLst>
                </a:gridCol>
                <a:gridCol w="876300">
                  <a:extLst>
                    <a:ext uri="{9D8B030D-6E8A-4147-A177-3AD203B41FA5}">
                      <a16:colId xmlns:a16="http://schemas.microsoft.com/office/drawing/2014/main" val="3674303617"/>
                    </a:ext>
                  </a:extLst>
                </a:gridCol>
                <a:gridCol w="876300">
                  <a:extLst>
                    <a:ext uri="{9D8B030D-6E8A-4147-A177-3AD203B41FA5}">
                      <a16:colId xmlns:a16="http://schemas.microsoft.com/office/drawing/2014/main" val="4004523368"/>
                    </a:ext>
                  </a:extLst>
                </a:gridCol>
                <a:gridCol w="876300">
                  <a:extLst>
                    <a:ext uri="{9D8B030D-6E8A-4147-A177-3AD203B41FA5}">
                      <a16:colId xmlns:a16="http://schemas.microsoft.com/office/drawing/2014/main" val="1111188943"/>
                    </a:ext>
                  </a:extLst>
                </a:gridCol>
                <a:gridCol w="876300">
                  <a:extLst>
                    <a:ext uri="{9D8B030D-6E8A-4147-A177-3AD203B41FA5}">
                      <a16:colId xmlns:a16="http://schemas.microsoft.com/office/drawing/2014/main" val="2429527172"/>
                    </a:ext>
                  </a:extLst>
                </a:gridCol>
                <a:gridCol w="876300">
                  <a:extLst>
                    <a:ext uri="{9D8B030D-6E8A-4147-A177-3AD203B41FA5}">
                      <a16:colId xmlns:a16="http://schemas.microsoft.com/office/drawing/2014/main" val="2896860310"/>
                    </a:ext>
                  </a:extLst>
                </a:gridCol>
                <a:gridCol w="876300">
                  <a:extLst>
                    <a:ext uri="{9D8B030D-6E8A-4147-A177-3AD203B41FA5}">
                      <a16:colId xmlns:a16="http://schemas.microsoft.com/office/drawing/2014/main" val="637656201"/>
                    </a:ext>
                  </a:extLst>
                </a:gridCol>
                <a:gridCol w="876300">
                  <a:extLst>
                    <a:ext uri="{9D8B030D-6E8A-4147-A177-3AD203B41FA5}">
                      <a16:colId xmlns:a16="http://schemas.microsoft.com/office/drawing/2014/main" val="2582453774"/>
                    </a:ext>
                  </a:extLst>
                </a:gridCol>
                <a:gridCol w="876300">
                  <a:extLst>
                    <a:ext uri="{9D8B030D-6E8A-4147-A177-3AD203B41FA5}">
                      <a16:colId xmlns:a16="http://schemas.microsoft.com/office/drawing/2014/main" val="1777961105"/>
                    </a:ext>
                  </a:extLst>
                </a:gridCol>
                <a:gridCol w="876300">
                  <a:extLst>
                    <a:ext uri="{9D8B030D-6E8A-4147-A177-3AD203B41FA5}">
                      <a16:colId xmlns:a16="http://schemas.microsoft.com/office/drawing/2014/main" val="2461877165"/>
                    </a:ext>
                  </a:extLst>
                </a:gridCol>
                <a:gridCol w="876300">
                  <a:extLst>
                    <a:ext uri="{9D8B030D-6E8A-4147-A177-3AD203B41FA5}">
                      <a16:colId xmlns:a16="http://schemas.microsoft.com/office/drawing/2014/main" val="1874802080"/>
                    </a:ext>
                  </a:extLst>
                </a:gridCol>
              </a:tblGrid>
              <a:tr h="0">
                <a:tc gridSpan="12">
                  <a:txBody>
                    <a:bodyPr/>
                    <a:lstStyle/>
                    <a:p>
                      <a:pPr marL="0" marR="0">
                        <a:spcBef>
                          <a:spcPts val="0"/>
                        </a:spcBef>
                        <a:spcAft>
                          <a:spcPts val="0"/>
                        </a:spcAft>
                      </a:pPr>
                      <a:r>
                        <a:rPr lang="en-US" sz="1100" err="1">
                          <a:effectLst/>
                        </a:rPr>
                        <a:t>IdmSets</a:t>
                      </a:r>
                      <a:endParaRPr lang="en-US" sz="1100">
                        <a:effectLst/>
                        <a:latin typeface="Calibri" panose="020F0502020204030204" pitchFamily="34" charset="0"/>
                        <a:ea typeface="Calibri" panose="020F0502020204030204" pitchFamily="34" charset="0"/>
                      </a:endParaRPr>
                    </a:p>
                  </a:txBody>
                  <a:tcPr marL="9525" marR="9525" marT="9525" marB="95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51634889"/>
                  </a:ext>
                </a:extLst>
              </a:tr>
              <a:tr h="0">
                <a:tc>
                  <a:txBody>
                    <a:bodyPr/>
                    <a:lstStyle/>
                    <a:p>
                      <a:pPr marL="0" marR="0">
                        <a:spcBef>
                          <a:spcPts val="0"/>
                        </a:spcBef>
                        <a:spcAft>
                          <a:spcPts val="0"/>
                        </a:spcAft>
                      </a:pPr>
                      <a:r>
                        <a:rPr lang="en-US" sz="1100">
                          <a:effectLst/>
                        </a:rPr>
                        <a:t>Crno</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Program</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SetNo</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SetType</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SetDate</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YFTL</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SKJL</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BETL</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PBFL</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BZXL</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GridNo</a:t>
                      </a:r>
                      <a:endParaRPr lang="en-US" sz="1100">
                        <a:effectLst/>
                        <a:latin typeface="Calibri" panose="020F0502020204030204" pitchFamily="34" charset="0"/>
                        <a:ea typeface="Calibri" panose="020F0502020204030204" pitchFamily="34" charset="0"/>
                      </a:endParaRPr>
                    </a:p>
                  </a:txBody>
                  <a:tcPr marL="9525" marR="9525" marT="9525" marB="9525" anchor="ctr"/>
                </a:tc>
                <a:tc>
                  <a:txBody>
                    <a:bodyPr/>
                    <a:lstStyle/>
                    <a:p>
                      <a:pPr marL="0" marR="0">
                        <a:spcBef>
                          <a:spcPts val="0"/>
                        </a:spcBef>
                        <a:spcAft>
                          <a:spcPts val="0"/>
                        </a:spcAft>
                      </a:pPr>
                      <a:r>
                        <a:rPr lang="en-US" sz="1100">
                          <a:effectLst/>
                        </a:rPr>
                        <a:t>LatLonCoord</a:t>
                      </a:r>
                      <a:endParaRPr lang="en-US"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55320457"/>
                  </a:ext>
                </a:extLst>
              </a:tr>
              <a:tr h="0">
                <a:tc>
                  <a:txBody>
                    <a:bodyPr/>
                    <a:lstStyle/>
                    <a:p>
                      <a:pPr marL="0" marR="0">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1/14/2005</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endParaRPr lang="en-US" sz="1000">
                        <a:effectLst/>
                        <a:latin typeface="Times New Roman" panose="02020603050405020304" pitchFamily="18" charset="0"/>
                      </a:endParaRPr>
                    </a:p>
                  </a:txBody>
                  <a:tcPr marL="9525" marR="9525" marT="9525" marB="9525"/>
                </a:tc>
                <a:tc>
                  <a:txBody>
                    <a:bodyPr/>
                    <a:lstStyle/>
                    <a:p>
                      <a:pPr marL="0" marR="0">
                        <a:spcBef>
                          <a:spcPts val="0"/>
                        </a:spcBef>
                        <a:spcAft>
                          <a:spcPts val="0"/>
                        </a:spcAft>
                      </a:pPr>
                      <a:r>
                        <a:rPr lang="en-US" sz="1100">
                          <a:effectLst/>
                        </a:rPr>
                        <a:t>147</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00N_115W</a:t>
                      </a:r>
                      <a:endParaRPr lang="en-US" sz="1100">
                        <a:effectLst/>
                        <a:latin typeface="Calibri" panose="020F0502020204030204" pitchFamily="34" charset="0"/>
                        <a:ea typeface="Calibri" panose="020F0502020204030204" pitchFamily="34" charset="0"/>
                      </a:endParaRPr>
                    </a:p>
                  </a:txBody>
                  <a:tcPr marL="9525" marR="9525" marT="9525" marB="9525"/>
                </a:tc>
                <a:extLst>
                  <a:ext uri="{0D108BD9-81ED-4DB2-BD59-A6C34878D82A}">
                    <a16:rowId xmlns:a16="http://schemas.microsoft.com/office/drawing/2014/main" val="2473530531"/>
                  </a:ext>
                </a:extLst>
              </a:tr>
              <a:tr h="0">
                <a:tc>
                  <a:txBody>
                    <a:bodyPr/>
                    <a:lstStyle/>
                    <a:p>
                      <a:pPr marL="0" marR="0">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4/17/2006</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endParaRPr lang="en-US" sz="1000">
                        <a:effectLst/>
                        <a:latin typeface="Times New Roman" panose="02020603050405020304" pitchFamily="18" charset="0"/>
                      </a:endParaRPr>
                    </a:p>
                  </a:txBody>
                  <a:tcPr marL="9525" marR="9525" marT="9525" marB="9525"/>
                </a:tc>
                <a:tc>
                  <a:txBody>
                    <a:bodyPr/>
                    <a:lstStyle/>
                    <a:p>
                      <a:pPr marL="0" marR="0">
                        <a:spcBef>
                          <a:spcPts val="0"/>
                        </a:spcBef>
                        <a:spcAft>
                          <a:spcPts val="0"/>
                        </a:spcAft>
                      </a:pPr>
                      <a:r>
                        <a:rPr lang="en-US" sz="1100">
                          <a:effectLst/>
                        </a:rPr>
                        <a:t>215</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15S_075W</a:t>
                      </a:r>
                      <a:endParaRPr lang="en-US" sz="1100">
                        <a:effectLst/>
                        <a:latin typeface="Calibri" panose="020F0502020204030204" pitchFamily="34" charset="0"/>
                        <a:ea typeface="Calibri" panose="020F0502020204030204" pitchFamily="34" charset="0"/>
                      </a:endParaRPr>
                    </a:p>
                  </a:txBody>
                  <a:tcPr marL="9525" marR="9525" marT="9525" marB="9525"/>
                </a:tc>
                <a:extLst>
                  <a:ext uri="{0D108BD9-81ED-4DB2-BD59-A6C34878D82A}">
                    <a16:rowId xmlns:a16="http://schemas.microsoft.com/office/drawing/2014/main" val="1866580903"/>
                  </a:ext>
                </a:extLst>
              </a:tr>
              <a:tr h="0">
                <a:tc>
                  <a:txBody>
                    <a:bodyPr/>
                    <a:lstStyle/>
                    <a:p>
                      <a:pPr marL="0" marR="0">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1/15/2005</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endParaRPr lang="en-US" sz="1000">
                        <a:effectLst/>
                        <a:latin typeface="Times New Roman" panose="02020603050405020304" pitchFamily="18" charset="0"/>
                      </a:endParaRPr>
                    </a:p>
                  </a:txBody>
                  <a:tcPr marL="9525" marR="9525" marT="9525" marB="9525"/>
                </a:tc>
                <a:tc>
                  <a:txBody>
                    <a:bodyPr/>
                    <a:lstStyle/>
                    <a:p>
                      <a:pPr marL="0" marR="0">
                        <a:spcBef>
                          <a:spcPts val="0"/>
                        </a:spcBef>
                        <a:spcAft>
                          <a:spcPts val="0"/>
                        </a:spcAft>
                      </a:pPr>
                      <a:r>
                        <a:rPr lang="en-US" sz="1100">
                          <a:effectLst/>
                        </a:rPr>
                        <a:t>147</a:t>
                      </a:r>
                      <a:endParaRPr lang="en-US" sz="1100">
                        <a:effectLst/>
                        <a:latin typeface="Calibri" panose="020F0502020204030204" pitchFamily="34" charset="0"/>
                        <a:ea typeface="Calibri" panose="020F0502020204030204" pitchFamily="34" charset="0"/>
                      </a:endParaRPr>
                    </a:p>
                  </a:txBody>
                  <a:tcPr marL="9525" marR="9525" marT="9525" marB="9525"/>
                </a:tc>
                <a:tc>
                  <a:txBody>
                    <a:bodyPr/>
                    <a:lstStyle/>
                    <a:p>
                      <a:pPr marL="0" marR="0">
                        <a:spcBef>
                          <a:spcPts val="0"/>
                        </a:spcBef>
                        <a:spcAft>
                          <a:spcPts val="0"/>
                        </a:spcAft>
                      </a:pPr>
                      <a:r>
                        <a:rPr lang="en-US" sz="1100">
                          <a:effectLst/>
                        </a:rPr>
                        <a:t>00N_115W</a:t>
                      </a:r>
                      <a:endParaRPr lang="en-US" sz="1100">
                        <a:effectLst/>
                        <a:latin typeface="Calibri" panose="020F0502020204030204" pitchFamily="34" charset="0"/>
                        <a:ea typeface="Calibri" panose="020F0502020204030204" pitchFamily="34" charset="0"/>
                      </a:endParaRPr>
                    </a:p>
                  </a:txBody>
                  <a:tcPr marL="9525" marR="9525" marT="9525" marB="9525"/>
                </a:tc>
                <a:extLst>
                  <a:ext uri="{0D108BD9-81ED-4DB2-BD59-A6C34878D82A}">
                    <a16:rowId xmlns:a16="http://schemas.microsoft.com/office/drawing/2014/main" val="1133044258"/>
                  </a:ext>
                </a:extLst>
              </a:tr>
            </a:tbl>
          </a:graphicData>
        </a:graphic>
      </p:graphicFrame>
      <p:sp>
        <p:nvSpPr>
          <p:cNvPr id="6" name="Rectangle 1">
            <a:extLst>
              <a:ext uri="{FF2B5EF4-FFF2-40B4-BE49-F238E27FC236}">
                <a16:creationId xmlns:a16="http://schemas.microsoft.com/office/drawing/2014/main" id="{CBC85A1F-A1AF-424F-B3F6-7C7DABE8CF6B}"/>
              </a:ext>
            </a:extLst>
          </p:cNvPr>
          <p:cNvSpPr>
            <a:spLocks noChangeArrowheads="1"/>
          </p:cNvSpPr>
          <p:nvPr/>
        </p:nvSpPr>
        <p:spPr bwMode="auto">
          <a:xfrm>
            <a:off x="619537" y="5136308"/>
            <a:ext cx="10626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rPr>
              <a:t>Table below is a look at the </a:t>
            </a:r>
            <a:r>
              <a:rPr kumimoji="0" lang="en-US" altLang="en-US" sz="1000" b="1" i="0" u="none" strike="noStrike" cap="none" normalizeH="0" baseline="0">
                <a:ln>
                  <a:noFill/>
                </a:ln>
                <a:solidFill>
                  <a:schemeClr val="tx1"/>
                </a:solidFill>
                <a:effectLst/>
                <a:latin typeface="Arial" panose="020B0604020202020204" pitchFamily="34" charset="0"/>
                <a:ea typeface="Calibri" panose="020F0502020204030204" pitchFamily="34" charset="0"/>
              </a:rPr>
              <a:t>IDM (at-sea observer reports) </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rPr>
              <a:t>fields. The </a:t>
            </a:r>
            <a:r>
              <a:rPr kumimoji="0" lang="en-US" altLang="en-US" sz="1000" b="0" i="0" u="none" strike="noStrike" cap="none" normalizeH="0" baseline="0" err="1">
                <a:ln>
                  <a:noFill/>
                </a:ln>
                <a:solidFill>
                  <a:schemeClr val="tx1"/>
                </a:solidFill>
                <a:effectLst/>
                <a:latin typeface="Arial" panose="020B0604020202020204" pitchFamily="34" charset="0"/>
                <a:ea typeface="Calibri" panose="020F0502020204030204" pitchFamily="34" charset="0"/>
              </a:rPr>
              <a:t>GridNo</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rPr>
              <a:t> corresponds to the 5x5 degree cell definition. (No data extraction yet made for IDM-only data.) </a:t>
            </a:r>
            <a:r>
              <a:rPr lang="en-US" altLang="en-US" sz="1000">
                <a:solidFill>
                  <a:srgbClr val="FF0000"/>
                </a:solidFill>
                <a:latin typeface="Arial" panose="020B0604020202020204" pitchFamily="34" charset="0"/>
                <a:ea typeface="Calibri" panose="020F0502020204030204" pitchFamily="34" charset="0"/>
              </a:rPr>
              <a:t>NOTE: I think we will</a:t>
            </a:r>
            <a:r>
              <a:rPr kumimoji="0" lang="en-US" altLang="en-US" sz="1000" b="0" i="0" u="none" strike="noStrike" cap="none" normalizeH="0" baseline="0">
                <a:ln>
                  <a:noFill/>
                </a:ln>
                <a:solidFill>
                  <a:srgbClr val="FF0000"/>
                </a:solidFill>
                <a:effectLst/>
                <a:latin typeface="Arial" panose="020B0604020202020204" pitchFamily="34" charset="0"/>
                <a:ea typeface="Calibri" panose="020F0502020204030204" pitchFamily="34" charset="0"/>
              </a:rPr>
              <a:t> need to add well numbers to the IDM so that we can determine how the stratum (strata) associated with the catch of each well on a trip to be sampled.</a:t>
            </a:r>
            <a:endParaRPr kumimoji="0" lang="en-US" altLang="en-US" sz="1000" b="0" i="0" u="none" strike="noStrike" cap="none" normalizeH="0" baseline="0">
              <a:ln>
                <a:noFill/>
              </a:ln>
              <a:solidFill>
                <a:srgbClr val="FF0000"/>
              </a:solidFill>
              <a:effectLst/>
              <a:latin typeface="Arial" panose="020B0604020202020204" pitchFamily="34" charset="0"/>
            </a:endParaRPr>
          </a:p>
        </p:txBody>
      </p:sp>
      <p:sp>
        <p:nvSpPr>
          <p:cNvPr id="7" name="TextBox 6">
            <a:extLst>
              <a:ext uri="{FF2B5EF4-FFF2-40B4-BE49-F238E27FC236}">
                <a16:creationId xmlns:a16="http://schemas.microsoft.com/office/drawing/2014/main" id="{E529A3AF-8808-4575-A629-1F7DB5D38196}"/>
              </a:ext>
            </a:extLst>
          </p:cNvPr>
          <p:cNvSpPr txBox="1"/>
          <p:nvPr/>
        </p:nvSpPr>
        <p:spPr>
          <a:xfrm>
            <a:off x="644937" y="4797773"/>
            <a:ext cx="1211283" cy="338554"/>
          </a:xfrm>
          <a:prstGeom prst="rect">
            <a:avLst/>
          </a:prstGeom>
          <a:noFill/>
        </p:spPr>
        <p:txBody>
          <a:bodyPr wrap="square" rtlCol="0">
            <a:spAutoFit/>
          </a:bodyPr>
          <a:lstStyle/>
          <a:p>
            <a:r>
              <a:rPr lang="en-US" sz="1600" b="1"/>
              <a:t>IDM data</a:t>
            </a:r>
          </a:p>
        </p:txBody>
      </p:sp>
      <p:sp>
        <p:nvSpPr>
          <p:cNvPr id="8" name="TextBox 7">
            <a:extLst>
              <a:ext uri="{FF2B5EF4-FFF2-40B4-BE49-F238E27FC236}">
                <a16:creationId xmlns:a16="http://schemas.microsoft.com/office/drawing/2014/main" id="{C6D203ED-FFF0-44FC-83AC-09BF72D8BF08}"/>
              </a:ext>
            </a:extLst>
          </p:cNvPr>
          <p:cNvSpPr txBox="1"/>
          <p:nvPr/>
        </p:nvSpPr>
        <p:spPr>
          <a:xfrm>
            <a:off x="6046157" y="391317"/>
            <a:ext cx="6091413" cy="4724370"/>
          </a:xfrm>
          <a:prstGeom prst="rect">
            <a:avLst/>
          </a:prstGeom>
          <a:noFill/>
        </p:spPr>
        <p:txBody>
          <a:bodyPr wrap="square" rtlCol="0">
            <a:spAutoFit/>
          </a:bodyPr>
          <a:lstStyle/>
          <a:p>
            <a:r>
              <a:rPr lang="en-US" sz="1600" b="1" dirty="0" err="1"/>
              <a:t>Unloadings</a:t>
            </a:r>
            <a:r>
              <a:rPr lang="en-US" sz="1600" b="1" dirty="0"/>
              <a:t> data</a:t>
            </a:r>
          </a:p>
          <a:p>
            <a:endParaRPr lang="en-US" sz="900" dirty="0"/>
          </a:p>
          <a:p>
            <a:r>
              <a:rPr lang="en-US" sz="1200" dirty="0"/>
              <a:t>These data, when summed by year, are the total purse-seine catch of the three tropical tuna species (yellowfin, bigeye, skipjack) combined.</a:t>
            </a:r>
          </a:p>
          <a:p>
            <a:endParaRPr lang="en-US" sz="1200" dirty="0"/>
          </a:p>
          <a:p>
            <a:r>
              <a:rPr lang="en-US" sz="1200" dirty="0">
                <a:highlight>
                  <a:srgbClr val="FFFF00"/>
                </a:highlight>
              </a:rPr>
              <a:t>The data were extracted using the program “Get prorated unload (June 11 2014)” under the “Cleridy data files” tab, which is part of “DataExtraction.exe” in Y:\Development\Executable.</a:t>
            </a:r>
          </a:p>
          <a:p>
            <a:endParaRPr lang="en-US" sz="1200" dirty="0"/>
          </a:p>
          <a:p>
            <a:r>
              <a:rPr lang="en-US" sz="1200" dirty="0"/>
              <a:t>The output file is U:\StockAssessment\Catch_Estimation_Programs\For Ananda Unloading2000-2020.txt</a:t>
            </a:r>
          </a:p>
          <a:p>
            <a:endParaRPr lang="en-US" sz="1200" dirty="0"/>
          </a:p>
          <a:p>
            <a:r>
              <a:rPr lang="en-US" sz="1200" dirty="0"/>
              <a:t>This can be read into R with the function in: U:\StockAssessment\Catch_Estimation_Programs\For Ananda\R function to read unloading </a:t>
            </a:r>
            <a:r>
              <a:rPr lang="en-US" sz="1200" dirty="0" err="1"/>
              <a:t>data.Rdata</a:t>
            </a:r>
            <a:r>
              <a:rPr lang="en-US" sz="1200" dirty="0"/>
              <a:t>  (see file: R commands to load and process </a:t>
            </a:r>
            <a:r>
              <a:rPr lang="en-US" sz="1200" dirty="0" err="1"/>
              <a:t>unloadings</a:t>
            </a:r>
            <a:r>
              <a:rPr lang="en-US" sz="1200" dirty="0"/>
              <a:t> </a:t>
            </a:r>
            <a:r>
              <a:rPr lang="en-US" sz="1200" dirty="0" err="1"/>
              <a:t>data.rft</a:t>
            </a:r>
            <a:r>
              <a:rPr lang="en-US" sz="1200" dirty="0"/>
              <a:t>)</a:t>
            </a:r>
          </a:p>
          <a:p>
            <a:endParaRPr lang="en-US" sz="1200" dirty="0"/>
          </a:p>
          <a:p>
            <a:r>
              <a:rPr lang="en-US" sz="1200" dirty="0"/>
              <a:t>Example R commands for 2021:</a:t>
            </a:r>
          </a:p>
          <a:p>
            <a:r>
              <a:rPr lang="en-US" sz="1200" dirty="0"/>
              <a:t>load("C:\\Users\\clennert\\Documents\\R\\poststratification\\catch estimation 2020-2021\\</a:t>
            </a:r>
            <a:r>
              <a:rPr lang="en-US" sz="1200"/>
              <a:t>R function </a:t>
            </a:r>
            <a:r>
              <a:rPr lang="en-US" sz="1200" dirty="0"/>
              <a:t>to read unloading </a:t>
            </a:r>
            <a:r>
              <a:rPr lang="en-US" sz="1200" dirty="0" err="1"/>
              <a:t>data.RData</a:t>
            </a:r>
            <a:r>
              <a:rPr lang="en-US" sz="1200" dirty="0"/>
              <a:t>“)</a:t>
            </a:r>
          </a:p>
          <a:p>
            <a:r>
              <a:rPr lang="en-US" sz="1200" dirty="0"/>
              <a:t>unld2021&lt;-</a:t>
            </a:r>
            <a:r>
              <a:rPr lang="en-US" sz="1200" dirty="0" err="1"/>
              <a:t>read.unloads.f</a:t>
            </a:r>
            <a:r>
              <a:rPr lang="en-US" sz="1200" dirty="0"/>
              <a:t>("/Users/</a:t>
            </a:r>
            <a:r>
              <a:rPr lang="en-US" sz="1200" dirty="0" err="1"/>
              <a:t>clennert</a:t>
            </a:r>
            <a:r>
              <a:rPr lang="en-US" sz="1200" dirty="0"/>
              <a:t>/documents/R/poststratification/catch estimation 2020-2021/Unloading2021.txt",2021,2021)</a:t>
            </a:r>
          </a:p>
          <a:p>
            <a:endParaRPr lang="en-US" sz="1200" dirty="0"/>
          </a:p>
          <a:p>
            <a:r>
              <a:rPr lang="en-US" sz="1200" dirty="0"/>
              <a:t>The resulting R data frame for 2000 to 2020 is: U:\StockAssessment\Catch_Estimation_Programs\For Ananda\ total_unloads_2000-2020.Rdata</a:t>
            </a:r>
          </a:p>
          <a:p>
            <a:r>
              <a:rPr lang="en-US" sz="1200" dirty="0"/>
              <a:t>This data frame has the annual totals.</a:t>
            </a:r>
          </a:p>
        </p:txBody>
      </p:sp>
    </p:spTree>
    <p:extLst>
      <p:ext uri="{BB962C8B-B14F-4D97-AF65-F5344CB8AC3E}">
        <p14:creationId xmlns:p14="http://schemas.microsoft.com/office/powerpoint/2010/main" val="107379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AE6D08-C97B-491B-9A67-5CE004061EA9}"/>
              </a:ext>
            </a:extLst>
          </p:cNvPr>
          <p:cNvSpPr txBox="1"/>
          <p:nvPr/>
        </p:nvSpPr>
        <p:spPr>
          <a:xfrm>
            <a:off x="3278592" y="35655"/>
            <a:ext cx="5888844" cy="338554"/>
          </a:xfrm>
          <a:prstGeom prst="rect">
            <a:avLst/>
          </a:prstGeom>
          <a:noFill/>
        </p:spPr>
        <p:txBody>
          <a:bodyPr wrap="square" rtlCol="0">
            <a:spAutoFit/>
          </a:bodyPr>
          <a:lstStyle/>
          <a:p>
            <a:r>
              <a:rPr lang="en-US" sz="1600" b="1"/>
              <a:t>Data extractions for: IVL and 2020-2021 catch estimation</a:t>
            </a:r>
          </a:p>
        </p:txBody>
      </p:sp>
      <p:sp>
        <p:nvSpPr>
          <p:cNvPr id="8" name="TextBox 7">
            <a:extLst>
              <a:ext uri="{FF2B5EF4-FFF2-40B4-BE49-F238E27FC236}">
                <a16:creationId xmlns:a16="http://schemas.microsoft.com/office/drawing/2014/main" id="{25A9AC88-0EEE-4799-B584-360E624ECA7B}"/>
              </a:ext>
            </a:extLst>
          </p:cNvPr>
          <p:cNvSpPr txBox="1"/>
          <p:nvPr/>
        </p:nvSpPr>
        <p:spPr>
          <a:xfrm>
            <a:off x="0" y="1218098"/>
            <a:ext cx="7954392" cy="4001095"/>
          </a:xfrm>
          <a:prstGeom prst="rect">
            <a:avLst/>
          </a:prstGeom>
          <a:noFill/>
        </p:spPr>
        <p:txBody>
          <a:bodyPr wrap="square" rtlCol="0">
            <a:spAutoFit/>
          </a:bodyPr>
          <a:lstStyle/>
          <a:p>
            <a:r>
              <a:rPr lang="en-US" sz="1600"/>
              <a:t>File: </a:t>
            </a:r>
            <a:r>
              <a:rPr lang="en-US" sz="1600" err="1"/>
              <a:t>Estone.RData</a:t>
            </a:r>
            <a:endParaRPr lang="en-US" sz="1600"/>
          </a:p>
          <a:p>
            <a:r>
              <a:rPr lang="en-US" sz="1200"/>
              <a:t>Each record (row) in this data frame corresponds to a unique year x area x gear x month x species x weight (length) bin. The totals in this data frame are the species catch totals shown in the IATTC Fishery Status Report, Table A-7 (sums may be very slightly different, however). </a:t>
            </a:r>
          </a:p>
          <a:p>
            <a:endParaRPr lang="en-US" sz="1400"/>
          </a:p>
          <a:p>
            <a:r>
              <a:rPr lang="en-US" sz="1400"/>
              <a:t>Fields and definitions:</a:t>
            </a:r>
          </a:p>
          <a:p>
            <a:r>
              <a:rPr lang="en-US" sz="1400" b="1"/>
              <a:t>species</a:t>
            </a:r>
            <a:r>
              <a:rPr lang="en-US" sz="1400"/>
              <a:t> – species code (106=bigeye; 110=yellowfin; 111=skipjack)</a:t>
            </a:r>
          </a:p>
          <a:p>
            <a:r>
              <a:rPr lang="en-US" sz="1400" b="1"/>
              <a:t>year</a:t>
            </a:r>
            <a:r>
              <a:rPr lang="en-US" sz="1400"/>
              <a:t> – year to which the estimates apply</a:t>
            </a:r>
          </a:p>
          <a:p>
            <a:r>
              <a:rPr lang="en-US" sz="1400" b="1"/>
              <a:t>area</a:t>
            </a:r>
            <a:r>
              <a:rPr lang="en-US" sz="1400"/>
              <a:t> – sampling area  number (13 areas; see map) to which the estimates apply</a:t>
            </a:r>
          </a:p>
          <a:p>
            <a:r>
              <a:rPr lang="en-US" sz="1400" b="1"/>
              <a:t>gear</a:t>
            </a:r>
            <a:r>
              <a:rPr lang="en-US" sz="1400"/>
              <a:t> – gear codes (values of 1 to 7; please see box below)</a:t>
            </a:r>
          </a:p>
          <a:p>
            <a:r>
              <a:rPr lang="en-US" sz="1400" b="1"/>
              <a:t>mon</a:t>
            </a:r>
            <a:r>
              <a:rPr lang="en-US" sz="1400"/>
              <a:t> – month to which the estimates apply</a:t>
            </a:r>
          </a:p>
          <a:p>
            <a:r>
              <a:rPr lang="en-US" sz="1400" b="1"/>
              <a:t>TN</a:t>
            </a:r>
            <a:r>
              <a:rPr lang="en-US" sz="1400"/>
              <a:t> – estimate of the total number of fish for: species x year x month x area x gear (note these values are duplicated across all lines that correspond to the ‘cell’)</a:t>
            </a:r>
          </a:p>
          <a:p>
            <a:r>
              <a:rPr lang="en-US" sz="1400" b="1"/>
              <a:t>TW</a:t>
            </a:r>
            <a:r>
              <a:rPr lang="en-US" sz="1400"/>
              <a:t> – estimate of the total weight of fish for: species x year x month x area x gear (note these values are duplicated across all lines that correspond to the ‘cell’)</a:t>
            </a:r>
          </a:p>
          <a:p>
            <a:r>
              <a:rPr lang="en-US" sz="1400" b="1"/>
              <a:t>bin</a:t>
            </a:r>
            <a:r>
              <a:rPr lang="en-US" sz="1400"/>
              <a:t> – 1cm length bin</a:t>
            </a:r>
          </a:p>
          <a:p>
            <a:r>
              <a:rPr lang="en-US" sz="1400" b="1"/>
              <a:t>N</a:t>
            </a:r>
            <a:r>
              <a:rPr lang="en-US" sz="1400"/>
              <a:t> – estimate of the total number of fish in the 1cm length bin x species x year x month x area x gear</a:t>
            </a:r>
          </a:p>
          <a:p>
            <a:r>
              <a:rPr lang="en-US" sz="1400" b="1"/>
              <a:t>W</a:t>
            </a:r>
            <a:r>
              <a:rPr lang="en-US" sz="1400"/>
              <a:t> - estimate of the total weight of fish in the 1cm length bin x species x year x month x area x gear</a:t>
            </a:r>
          </a:p>
        </p:txBody>
      </p:sp>
      <p:sp>
        <p:nvSpPr>
          <p:cNvPr id="2" name="TextBox 1">
            <a:extLst>
              <a:ext uri="{FF2B5EF4-FFF2-40B4-BE49-F238E27FC236}">
                <a16:creationId xmlns:a16="http://schemas.microsoft.com/office/drawing/2014/main" id="{0D860306-8CC9-48A9-A502-62D0361F321C}"/>
              </a:ext>
            </a:extLst>
          </p:cNvPr>
          <p:cNvSpPr txBox="1"/>
          <p:nvPr/>
        </p:nvSpPr>
        <p:spPr>
          <a:xfrm>
            <a:off x="50041" y="381959"/>
            <a:ext cx="12064621" cy="830997"/>
          </a:xfrm>
          <a:prstGeom prst="rect">
            <a:avLst/>
          </a:prstGeom>
          <a:noFill/>
        </p:spPr>
        <p:txBody>
          <a:bodyPr wrap="square" rtlCol="0">
            <a:spAutoFit/>
          </a:bodyPr>
          <a:lstStyle/>
          <a:p>
            <a:r>
              <a:rPr lang="en-US" sz="1600"/>
              <a:t>Estimates of catch by species and size generated by the current methodology, which are shown in  the Fishery Status Report (programs of Alejandro Perez run by Nick Vogel and </a:t>
            </a:r>
            <a:r>
              <a:rPr lang="en-US" sz="1600" err="1"/>
              <a:t>Joydelee</a:t>
            </a:r>
            <a:r>
              <a:rPr lang="en-US" sz="1600"/>
              <a:t>) (see document LFnSC_ENG_10June2013_CL_AP_CL_AP_CL.docx and other references for details)</a:t>
            </a:r>
          </a:p>
        </p:txBody>
      </p:sp>
      <p:pic>
        <p:nvPicPr>
          <p:cNvPr id="5" name="Picture 4">
            <a:extLst>
              <a:ext uri="{FF2B5EF4-FFF2-40B4-BE49-F238E27FC236}">
                <a16:creationId xmlns:a16="http://schemas.microsoft.com/office/drawing/2014/main" id="{C32B1062-0D5D-4B3C-B21A-9D6EB49AB817}"/>
              </a:ext>
            </a:extLst>
          </p:cNvPr>
          <p:cNvPicPr/>
          <p:nvPr/>
        </p:nvPicPr>
        <p:blipFill>
          <a:blip r:embed="rId2" cstate="print"/>
          <a:stretch>
            <a:fillRect/>
          </a:stretch>
        </p:blipFill>
        <p:spPr>
          <a:xfrm>
            <a:off x="7811810" y="1831870"/>
            <a:ext cx="4316500" cy="3254869"/>
          </a:xfrm>
          <a:prstGeom prst="rect">
            <a:avLst/>
          </a:prstGeom>
        </p:spPr>
      </p:pic>
      <p:sp>
        <p:nvSpPr>
          <p:cNvPr id="4" name="TextBox 3">
            <a:extLst>
              <a:ext uri="{FF2B5EF4-FFF2-40B4-BE49-F238E27FC236}">
                <a16:creationId xmlns:a16="http://schemas.microsoft.com/office/drawing/2014/main" id="{692911DA-63DD-4DD8-8D0D-B94D876BF7D5}"/>
              </a:ext>
            </a:extLst>
          </p:cNvPr>
          <p:cNvSpPr txBox="1"/>
          <p:nvPr/>
        </p:nvSpPr>
        <p:spPr>
          <a:xfrm>
            <a:off x="63689" y="5091881"/>
            <a:ext cx="12064621" cy="1665777"/>
          </a:xfrm>
          <a:prstGeom prst="rect">
            <a:avLst/>
          </a:prstGeom>
          <a:noFill/>
        </p:spPr>
        <p:txBody>
          <a:bodyPr wrap="square" rtlCol="0">
            <a:spAutoFit/>
          </a:bodyPr>
          <a:lstStyle/>
          <a:p>
            <a:pPr marL="0" marR="0" algn="just">
              <a:lnSpc>
                <a:spcPct val="115000"/>
              </a:lnSpc>
              <a:spcBef>
                <a:spcPts val="0"/>
              </a:spcBef>
              <a:spcAft>
                <a:spcPts val="200"/>
              </a:spcAft>
            </a:pPr>
            <a:r>
              <a:rPr lang="en-US" sz="1400"/>
              <a:t>Gear codes: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1: Pole-and-line vessels (also called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baitboat</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2, 5: Purse-seine vessels setting on schools of tuna associated with floating-objects (2: ‘small’ vessels: ≤ 363 mt fish-carrying capacity; 5: ‘large’ vessels: &gt; 363 mt fish-carrying capacity).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3, 6: Purse-seine vessels setting on unassociated schools of tuna (small and large vessels, respectively)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4, 7: Purse-seine vessels setting on tunas associated with dolphins (small and large vessels, respectively)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389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_x0020_Species xmlns="4c186bfd-382e-408c-9e23-124d6729f7a4" xsi:nil="true"/>
    <Related_x0020_Meeting_x0020_IDs xmlns="4c186bfd-382e-408c-9e23-124d6729f7a4" xsi:nil="true"/>
    <Doc._x0020_Translated xmlns="4c186bfd-382e-408c-9e23-124d6729f7a4" xsi:nil="true"/>
    <Entity xmlns="4c186bfd-382e-408c-9e23-124d6729f7a4">IATTC</Entity>
    <Document_x0020_Language xmlns="4c186bfd-382e-408c-9e23-124d6729f7a4">EN</Document_x0020_Language>
    <Doc._x0020_Agenda_x0020_Reference xmlns="4c186bfd-382e-408c-9e23-124d6729f7a4" xsi:nil="true"/>
    <Doc._x0020_Manager xmlns="4c186bfd-382e-408c-9e23-124d6729f7a4" xsi:nil="true"/>
    <Meeting_x0020_ID xmlns="4c186bfd-382e-408c-9e23-124d6729f7a4" xsi:nil="true"/>
    <Document_x0020_ID xmlns="4c186bfd-382e-408c-9e23-124d6729f7a4">noideawhatthisis</Document_x0020_ID>
    <Doc._x0020_Keywords xmlns="4c186bfd-382e-408c-9e23-124d6729f7a4" xsi:nil="true"/>
    <Doc._x0020_Submitted xmlns="4c186bfd-382e-408c-9e23-124d6729f7a4" xsi:nil="true"/>
    <Document_x0020_Type xmlns="4c186bfd-382e-408c-9e23-124d6729f7a4">Agenda</Document_x0020_Type>
    <Publication_x0020_Type xmlns="4c186bfd-382e-408c-9e23-124d6729f7a4" xsi:nil="true"/>
    <Doc._x0020_Edited xmlns="4c186bfd-382e-408c-9e23-124d6729f7a4" xsi:nil="true"/>
    <Document_x0020_Authors xmlns="4c186bfd-382e-408c-9e23-124d6729f7a4" xsi:nil="true"/>
    <Doc._x0020_Posted xmlns="4c186bfd-382e-408c-9e23-124d6729f7a4" xsi:nil="true"/>
    <Doc._x0020_Finished xmlns="4c186bfd-382e-408c-9e23-124d6729f7a4" xsi:nil="true"/>
    <Doc._x0020_Program xmlns="4c186bfd-382e-408c-9e23-124d6729f7a4" xsi:nil="true"/>
    <SharedWithUsers xmlns="4c186bfd-382e-408c-9e23-124d6729f7a4">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880BDE3B17AA4EAB3D78E102E61E29" ma:contentTypeVersion="53" ma:contentTypeDescription="Create a new document." ma:contentTypeScope="" ma:versionID="9d743dccd2ce06f7d2adabf137af4775">
  <xsd:schema xmlns:xsd="http://www.w3.org/2001/XMLSchema" xmlns:xs="http://www.w3.org/2001/XMLSchema" xmlns:p="http://schemas.microsoft.com/office/2006/metadata/properties" xmlns:ns2="4c186bfd-382e-408c-9e23-124d6729f7a4" xmlns:ns3="ba743060-c365-4c22-824b-72bfdf4495a1" targetNamespace="http://schemas.microsoft.com/office/2006/metadata/properties" ma:root="true" ma:fieldsID="7c86bfa90991b2328cdecc09573427ec" ns2:_="" ns3:_="">
    <xsd:import namespace="4c186bfd-382e-408c-9e23-124d6729f7a4"/>
    <xsd:import namespace="ba743060-c365-4c22-824b-72bfdf4495a1"/>
    <xsd:element name="properties">
      <xsd:complexType>
        <xsd:sequence>
          <xsd:element name="documentManagement">
            <xsd:complexType>
              <xsd:all>
                <xsd:element ref="ns2:Document_x0020_Type"/>
                <xsd:element ref="ns2:Document_x0020_Language"/>
                <xsd:element ref="ns2:Publication_x0020_Type" minOccurs="0"/>
                <xsd:element ref="ns2:Meeting_x0020_ID" minOccurs="0"/>
                <xsd:element ref="ns2:Document_x0020_ID"/>
                <xsd:element ref="ns2:SharedWithDetails" minOccurs="0"/>
                <xsd:element ref="ns3:MediaServiceFastMetadata" minOccurs="0"/>
                <xsd:element ref="ns2:SharedWithUsers" minOccurs="0"/>
                <xsd:element ref="ns3:MediaServiceMetadata" minOccurs="0"/>
                <xsd:element ref="ns2:Doc._x0020_Submitted" minOccurs="0"/>
                <xsd:element ref="ns2:Doc._x0020_Edited" minOccurs="0"/>
                <xsd:element ref="ns2:Doc._x0020_Finished" minOccurs="0"/>
                <xsd:element ref="ns2:Doc._x0020_Translated" minOccurs="0"/>
                <xsd:element ref="ns2:Doc._x0020_Posted" minOccurs="0"/>
                <xsd:element ref="ns2:Doc._x0020_Agenda_x0020_Reference" minOccurs="0"/>
                <xsd:element ref="ns2:Entity" minOccurs="0"/>
                <xsd:element ref="ns2:Document_x0020_Authors" minOccurs="0"/>
                <xsd:element ref="ns2:Doc._x0020_Keywords" minOccurs="0"/>
                <xsd:element ref="ns2:Doc._x0020_Manager" minOccurs="0"/>
                <xsd:element ref="ns2:Doc._x0020_Program" minOccurs="0"/>
                <xsd:element ref="ns2:Related_x0020_Meeting_x0020_IDs" minOccurs="0"/>
                <xsd:element ref="ns2:Doc._x0020_Species" minOccurs="0"/>
                <xsd:element ref="ns3:MediaServiceEventHashCode" minOccurs="0"/>
                <xsd:element ref="ns3:MediaServiceGenerationTime" minOccurs="0"/>
                <xsd:element ref="ns3:MediaServiceAutoTags" minOccurs="0"/>
                <xsd:element ref="ns3:MediaServiceOCR"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186bfd-382e-408c-9e23-124d6729f7a4" elementFormDefault="qualified">
    <xsd:import namespace="http://schemas.microsoft.com/office/2006/documentManagement/types"/>
    <xsd:import namespace="http://schemas.microsoft.com/office/infopath/2007/PartnerControls"/>
    <xsd:element name="Document_x0020_Type" ma:index="2" ma:displayName="Doc. Category" ma:default="Agenda" ma:description="Document category" ma:format="Dropdown" ma:internalName="Document_x0020_Type">
      <xsd:simpleType>
        <xsd:restriction base="dms:Choice">
          <xsd:enumeration value="Agenda"/>
          <xsd:enumeration value="Data"/>
          <xsd:enumeration value="Informational Document"/>
          <xsd:enumeration value="Instrument"/>
          <xsd:enumeration value="Meeting Document"/>
          <xsd:enumeration value="Meeting Notice"/>
          <xsd:enumeration value="Meeting Report"/>
          <xsd:enumeration value="Memo"/>
          <xsd:enumeration value="Minutes"/>
          <xsd:enumeration value="Miscellaneous"/>
          <xsd:enumeration value="Outside Contribution"/>
          <xsd:enumeration value="Presentation"/>
          <xsd:enumeration value="Proposal"/>
          <xsd:enumeration value="Publication"/>
          <xsd:enumeration value="Recommendation"/>
          <xsd:enumeration value="Report"/>
          <xsd:enumeration value="Resolution"/>
        </xsd:restriction>
      </xsd:simpleType>
    </xsd:element>
    <xsd:element name="Document_x0020_Language" ma:index="3" ma:displayName="Doc. Language" ma:default="EN" ma:description="Language of document" ma:format="Dropdown" ma:internalName="Document_x0020_Language">
      <xsd:simpleType>
        <xsd:restriction base="dms:Choice">
          <xsd:enumeration value="BIL"/>
          <xsd:enumeration value="EN"/>
          <xsd:enumeration value="ENO"/>
          <xsd:enumeration value="ES"/>
          <xsd:enumeration value="ESO"/>
        </xsd:restriction>
      </xsd:simpleType>
    </xsd:element>
    <xsd:element name="Publication_x0020_Type" ma:index="4" nillable="true" ma:displayName="Doc. Publication Category" ma:description="Type of publication" ma:format="Dropdown" ma:internalName="Publication_x0020_Type">
      <xsd:simpleType>
        <xsd:restriction base="dms:Choice">
          <xsd:enumeration value="None"/>
          <xsd:enumeration value="Annual Report"/>
          <xsd:enumeration value="Books"/>
          <xsd:enumeration value="Bulletin"/>
          <xsd:enumeration value="Data Report"/>
          <xsd:enumeration value="Executive Report"/>
          <xsd:enumeration value="Fisheries Status Report"/>
          <xsd:enumeration value="Internal Report"/>
          <xsd:enumeration value="Quarterly Report"/>
          <xsd:enumeration value="Special Report"/>
          <xsd:enumeration value="Stock Assessment Report"/>
          <xsd:enumeration value="Translations"/>
        </xsd:restriction>
      </xsd:simpleType>
    </xsd:element>
    <xsd:element name="Meeting_x0020_ID" ma:index="5" nillable="true" ma:displayName="Meeting ID" ma:description="Meeting identifier" ma:internalName="Meeting_x0020_ID">
      <xsd:simpleType>
        <xsd:restriction base="dms:Text">
          <xsd:maxLength value="255"/>
        </xsd:restriction>
      </xsd:simpleType>
    </xsd:element>
    <xsd:element name="Document_x0020_ID" ma:index="6" ma:displayName="Doc. ID" ma:description="Document ID" ma:indexed="true" ma:internalName="Document_x0020_ID">
      <xsd:simpleType>
        <xsd:restriction base="dms:Text">
          <xsd:maxLength value="255"/>
        </xsd:restriction>
      </xsd:simpleType>
    </xsd:element>
    <xsd:element name="SharedWithDetails" ma:index="7" nillable="true" ma:displayName="Shared With Details" ma:internalName="SharedWithDetails" ma:readOnly="true">
      <xsd:simpleType>
        <xsd:restriction base="dms:Note">
          <xsd:maxLength value="255"/>
        </xsd:restrictio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Submitted" ma:index="17" nillable="true" ma:displayName="Doc. Submitted" ma:description="Document submission date" ma:format="DateOnly" ma:internalName="Doc_x002e__x0020_Submitted">
      <xsd:simpleType>
        <xsd:restriction base="dms:DateTime"/>
      </xsd:simpleType>
    </xsd:element>
    <xsd:element name="Doc._x0020_Edited" ma:index="18" nillable="true" ma:displayName="Doc. Edited" ma:description="Document edited date" ma:format="DateOnly" ma:internalName="Doc_x002e__x0020_Edited">
      <xsd:simpleType>
        <xsd:restriction base="dms:DateTime"/>
      </xsd:simpleType>
    </xsd:element>
    <xsd:element name="Doc._x0020_Finished" ma:index="19" nillable="true" ma:displayName="Doc. Finished" ma:description="Document finished date" ma:format="DateOnly" ma:internalName="Doc_x002e__x0020_Finished">
      <xsd:simpleType>
        <xsd:restriction base="dms:DateTime"/>
      </xsd:simpleType>
    </xsd:element>
    <xsd:element name="Doc._x0020_Translated" ma:index="20" nillable="true" ma:displayName="Doc. Translated" ma:description="Document translated date" ma:format="DateOnly" ma:internalName="Doc_x002e__x0020_Translated">
      <xsd:simpleType>
        <xsd:restriction base="dms:DateTime"/>
      </xsd:simpleType>
    </xsd:element>
    <xsd:element name="Doc._x0020_Posted" ma:index="21" nillable="true" ma:displayName="Doc. Posted" ma:description="Document posted date" ma:format="DateOnly" ma:internalName="Doc_x002e__x0020_Posted">
      <xsd:simpleType>
        <xsd:restriction base="dms:DateTime"/>
      </xsd:simpleType>
    </xsd:element>
    <xsd:element name="Doc._x0020_Agenda_x0020_Reference" ma:index="22" nillable="true" ma:displayName="Doc. Agenda ID" ma:description="Reference to document in meeting agenda" ma:internalName="Doc_x002e__x0020_Agenda_x0020_Reference">
      <xsd:simpleType>
        <xsd:restriction base="dms:Text">
          <xsd:maxLength value="255"/>
        </xsd:restriction>
      </xsd:simpleType>
    </xsd:element>
    <xsd:element name="Entity" ma:index="23" nillable="true" ma:displayName="Entity" ma:default="IATTC" ma:description="Entity associated with document" ma:format="RadioButtons" ma:internalName="Entity">
      <xsd:simpleType>
        <xsd:restriction base="dms:Choice">
          <xsd:enumeration value="AIDCP"/>
          <xsd:enumeration value="IATTC"/>
        </xsd:restriction>
      </xsd:simpleType>
    </xsd:element>
    <xsd:element name="Document_x0020_Authors" ma:index="24" nillable="true" ma:displayName="Doc. Authors" ma:description="Document author names" ma:internalName="Document_x0020_Authors">
      <xsd:simpleType>
        <xsd:restriction base="dms:Note">
          <xsd:maxLength value="255"/>
        </xsd:restriction>
      </xsd:simpleType>
    </xsd:element>
    <xsd:element name="Doc._x0020_Keywords" ma:index="25" nillable="true" ma:displayName="Doc. Keywords" ma:description="Document keywords" ma:internalName="Doc_x002e__x0020_Keywords">
      <xsd:simpleType>
        <xsd:restriction base="dms:Note">
          <xsd:maxLength value="255"/>
        </xsd:restriction>
      </xsd:simpleType>
    </xsd:element>
    <xsd:element name="Doc._x0020_Manager" ma:index="26" nillable="true" ma:displayName="Doc. Manager" ma:description="Principal person involved in document" ma:internalName="Doc_x002e__x0020_Manager">
      <xsd:simpleType>
        <xsd:restriction base="dms:Text">
          <xsd:maxLength value="255"/>
        </xsd:restriction>
      </xsd:simpleType>
    </xsd:element>
    <xsd:element name="Doc._x0020_Program" ma:index="27" nillable="true" ma:displayName="Doc. Program" ma:description="IATTC program(s) related to document" ma:internalName="Doc_x002e__x0020_Program">
      <xsd:simpleType>
        <xsd:restriction base="dms:Note">
          <xsd:maxLength value="255"/>
        </xsd:restriction>
      </xsd:simpleType>
    </xsd:element>
    <xsd:element name="Related_x0020_Meeting_x0020_IDs" ma:index="28" nillable="true" ma:displayName="Doc. Related Meeting IDs" ma:description="Meetings to which document is related" ma:internalName="Related_x0020_Meeting_x0020_IDs">
      <xsd:simpleType>
        <xsd:restriction base="dms:Note">
          <xsd:maxLength value="255"/>
        </xsd:restriction>
      </xsd:simpleType>
    </xsd:element>
    <xsd:element name="Doc._x0020_Species" ma:index="29" nillable="true" ma:displayName="Doc. Species" ma:description="Document species for custom searching" ma:internalName="Doc_x002e__x0020_Speci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743060-c365-4c22-824b-72bfdf4495a1" elementFormDefault="qualified">
    <xsd:import namespace="http://schemas.microsoft.com/office/2006/documentManagement/types"/>
    <xsd:import namespace="http://schemas.microsoft.com/office/infopath/2007/PartnerControls"/>
    <xsd:element name="MediaServiceFastMetadata" ma:index="8" nillable="true" ma:displayName="MediaServiceFastMetadata" ma:hidden="true" ma:internalName="MediaServiceFastMetadata" ma:readOnly="true">
      <xsd:simpleType>
        <xsd:restriction base="dms:Note"/>
      </xsd:simpleType>
    </xsd:element>
    <xsd:element name="MediaServiceMetadata" ma:index="16" nillable="true" ma:displayName="MediaServiceMetadata" ma:hidden="true" ma:internalName="MediaServiceMetadata" ma:readOnly="true">
      <xsd:simpleType>
        <xsd:restriction base="dms:Note"/>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AutoTags" ma:index="32" nillable="true" ma:displayName="Tags" ma:internalName="MediaServiceAutoTags" ma:readOnly="true">
      <xsd:simpleType>
        <xsd:restriction base="dms:Text"/>
      </xsd:simpleType>
    </xsd:element>
    <xsd:element name="MediaServiceOCR" ma:index="33" nillable="true" ma:displayName="Extracted Text" ma:internalName="MediaServiceOCR" ma:readOnly="true">
      <xsd:simpleType>
        <xsd:restriction base="dms:Note">
          <xsd:maxLength value="255"/>
        </xsd:restriction>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element name="MediaServiceDateTaken" ma:index="36" nillable="true" ma:displayName="MediaServiceDateTaken" ma:hidden="true" ma:internalName="MediaServiceDateTaken"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B18CD4-47C8-481D-A9A3-A19B5C814FAD}">
  <ds:schemaRefs>
    <ds:schemaRef ds:uri="4c186bfd-382e-408c-9e23-124d6729f7a4"/>
    <ds:schemaRef ds:uri="ba743060-c365-4c22-824b-72bfdf4495a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9DB1CAB-7D2B-4B3B-8BCD-D6ACAAA30A1B}">
  <ds:schemaRefs>
    <ds:schemaRef ds:uri="http://schemas.microsoft.com/sharepoint/v3/contenttype/forms"/>
  </ds:schemaRefs>
</ds:datastoreItem>
</file>

<file path=customXml/itemProps3.xml><?xml version="1.0" encoding="utf-8"?>
<ds:datastoreItem xmlns:ds="http://schemas.openxmlformats.org/officeDocument/2006/customXml" ds:itemID="{312F5E28-96B0-4D45-BA56-AC7330E66360}">
  <ds:schemaRefs>
    <ds:schemaRef ds:uri="4c186bfd-382e-408c-9e23-124d6729f7a4"/>
    <ds:schemaRef ds:uri="ba743060-c365-4c22-824b-72bfdf4495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TotalTime>
  <Words>4644</Words>
  <Application>Microsoft Office PowerPoint</Application>
  <PresentationFormat>Widescreen</PresentationFormat>
  <Paragraphs>450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Cleridy Lennert</dc:creator>
  <cp:lastModifiedBy>Cleridy Lennert</cp:lastModifiedBy>
  <cp:revision>4</cp:revision>
  <dcterms:created xsi:type="dcterms:W3CDTF">2021-10-25T19:17:39Z</dcterms:created>
  <dcterms:modified xsi:type="dcterms:W3CDTF">2022-03-23T03:51:57Z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0x01010096880BDE3B17AA4EAB3D78E102E61E29</vt:lpwstr>
  </property>
  <property fmtid="{D5CDD505-2E9C-101B-9397-08002B2CF9AE}" pid="3" name="Doc. Link">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Event ID">
    <vt:lpwstr/>
  </property>
  <property fmtid="{D5CDD505-2E9C-101B-9397-08002B2CF9AE}" pid="8" name="_ExtendedDescription">
    <vt:lpwstr/>
  </property>
  <property fmtid="{D5CDD505-2E9C-101B-9397-08002B2CF9AE}" pid="9" name="TriggerFlowInfo">
    <vt:lpwstr/>
  </property>
  <property fmtid="{D5CDD505-2E9C-101B-9397-08002B2CF9AE}" pid="10" name="Revision Status">
    <vt:lpwstr/>
  </property>
  <property fmtid="{D5CDD505-2E9C-101B-9397-08002B2CF9AE}" pid="11" name="Document Language Type">
    <vt:lpwstr/>
  </property>
  <property fmtid="{D5CDD505-2E9C-101B-9397-08002B2CF9AE}" pid="12" name="xd_Signature">
    <vt:bool>false</vt:bool>
  </property>
</Properties>
</file>