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4" r:id="rId6"/>
    <p:sldId id="262" r:id="rId7"/>
    <p:sldId id="263" r:id="rId8"/>
    <p:sldId id="267" r:id="rId9"/>
    <p:sldId id="268" r:id="rId10"/>
    <p:sldId id="269" r:id="rId11"/>
    <p:sldId id="270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E933BE8-8CEB-8C27-7584-5E747159B287}" name="Venero Garcia, Elena" initials="VE" userId="S::ev222@ic.ac.uk::307275b2-caa8-4cd6-806d-2a8fbd6419d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6E6F1A-8AE1-4F0E-980A-0FCD3DCB6D9B}" v="315" dt="2023-02-20T22:24:09.166"/>
    <p1510:client id="{F071351B-02EA-4CFB-8AE2-66AC8A74DCBB}" v="10" dt="2023-02-21T17:49:57.2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89322F-EAA8-46C2-9590-DC68E0D15729}" type="doc">
      <dgm:prSet loTypeId="urn:microsoft.com/office/officeart/2005/8/layout/list1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22136602-A76E-449D-B7C4-8457904E2DC8}">
      <dgm:prSet phldrT="[Text]"/>
      <dgm:spPr/>
      <dgm:t>
        <a:bodyPr/>
        <a:lstStyle/>
        <a:p>
          <a:pPr rtl="0"/>
          <a:r>
            <a:rPr lang="en-US">
              <a:latin typeface="Corbel" panose="020B0503020204020204"/>
            </a:rPr>
            <a:t>Further analysis needed...</a:t>
          </a:r>
          <a:endParaRPr lang="en-US"/>
        </a:p>
      </dgm:t>
    </dgm:pt>
    <dgm:pt modelId="{02F854A9-F878-4DD6-9480-D9E90681C7EB}" type="parTrans" cxnId="{8E310C9D-244E-42F6-9181-4725D641479A}">
      <dgm:prSet/>
      <dgm:spPr/>
      <dgm:t>
        <a:bodyPr/>
        <a:lstStyle/>
        <a:p>
          <a:endParaRPr lang="en-US"/>
        </a:p>
      </dgm:t>
    </dgm:pt>
    <dgm:pt modelId="{FFAE5630-8811-47CA-9549-85C985624E33}" type="sibTrans" cxnId="{8E310C9D-244E-42F6-9181-4725D641479A}">
      <dgm:prSet/>
      <dgm:spPr/>
      <dgm:t>
        <a:bodyPr/>
        <a:lstStyle/>
        <a:p>
          <a:endParaRPr lang="en-US"/>
        </a:p>
      </dgm:t>
    </dgm:pt>
    <dgm:pt modelId="{F63349A3-24AE-42AA-8709-E132BFD4459F}">
      <dgm:prSet phldrT="[Text]"/>
      <dgm:spPr/>
      <dgm:t>
        <a:bodyPr/>
        <a:lstStyle/>
        <a:p>
          <a:pPr algn="l" rtl="0">
            <a:lnSpc>
              <a:spcPct val="90000"/>
            </a:lnSpc>
          </a:pPr>
          <a:r>
            <a:rPr lang="en-US">
              <a:latin typeface="Corbel" panose="020B0503020204020204"/>
            </a:rPr>
            <a:t>Qualitative</a:t>
          </a:r>
          <a:r>
            <a:rPr lang="en-US"/>
            <a:t> analysis</a:t>
          </a:r>
          <a:r>
            <a:rPr lang="en-US">
              <a:latin typeface="Corbel" panose="020B0503020204020204"/>
            </a:rPr>
            <a:t> </a:t>
          </a:r>
          <a:r>
            <a:rPr lang="en-US"/>
            <a:t>on why Fijians tend to no use/use inefficient contraceptives</a:t>
          </a:r>
        </a:p>
      </dgm:t>
    </dgm:pt>
    <dgm:pt modelId="{9DAF87FB-F3ED-4CDB-AB5F-9DBAD37D591B}" type="parTrans" cxnId="{CFC7B651-70EC-4DBD-8A9D-D4480E281176}">
      <dgm:prSet/>
      <dgm:spPr/>
      <dgm:t>
        <a:bodyPr/>
        <a:lstStyle/>
        <a:p>
          <a:endParaRPr lang="en-US"/>
        </a:p>
      </dgm:t>
    </dgm:pt>
    <dgm:pt modelId="{FBE3AFD2-C86D-4A95-918F-A745A77D2158}" type="sibTrans" cxnId="{CFC7B651-70EC-4DBD-8A9D-D4480E281176}">
      <dgm:prSet/>
      <dgm:spPr/>
      <dgm:t>
        <a:bodyPr/>
        <a:lstStyle/>
        <a:p>
          <a:endParaRPr lang="en-US"/>
        </a:p>
      </dgm:t>
    </dgm:pt>
    <dgm:pt modelId="{7E91FE8D-D5AA-4086-8104-1BD6D226F143}">
      <dgm:prSet phldrT="[Text]"/>
      <dgm:spPr/>
      <dgm:t>
        <a:bodyPr/>
        <a:lstStyle/>
        <a:p>
          <a:pPr rtl="0"/>
          <a:r>
            <a:rPr lang="en-US">
              <a:latin typeface="Corbel" panose="020B0503020204020204"/>
            </a:rPr>
            <a:t>Key recommendation...</a:t>
          </a:r>
          <a:endParaRPr lang="en-US"/>
        </a:p>
      </dgm:t>
    </dgm:pt>
    <dgm:pt modelId="{77BF4DEF-A098-4B56-8D3D-7AEF589E7716}" type="parTrans" cxnId="{F62C289B-1AE1-4930-B38F-D12DF531EC0D}">
      <dgm:prSet/>
      <dgm:spPr/>
      <dgm:t>
        <a:bodyPr/>
        <a:lstStyle/>
        <a:p>
          <a:endParaRPr lang="en-US"/>
        </a:p>
      </dgm:t>
    </dgm:pt>
    <dgm:pt modelId="{3C65EBB1-1FB5-4705-A284-F2BC9662A7A6}" type="sibTrans" cxnId="{F62C289B-1AE1-4930-B38F-D12DF531EC0D}">
      <dgm:prSet/>
      <dgm:spPr/>
      <dgm:t>
        <a:bodyPr/>
        <a:lstStyle/>
        <a:p>
          <a:endParaRPr lang="en-US"/>
        </a:p>
      </dgm:t>
    </dgm:pt>
    <dgm:pt modelId="{1C11FED1-6A9F-4EC7-8722-CBB9F91B265E}">
      <dgm:prSet phldrT="[Text]"/>
      <dgm:spPr/>
      <dgm:t>
        <a:bodyPr/>
        <a:lstStyle/>
        <a:p>
          <a:pPr rtl="0"/>
          <a:r>
            <a:rPr lang="en-US">
              <a:latin typeface="Corbel" panose="020B0503020204020204"/>
            </a:rPr>
            <a:t>Advertising campaigns promoting the availability of free contraceptives should target those living in the Northern region</a:t>
          </a:r>
        </a:p>
      </dgm:t>
    </dgm:pt>
    <dgm:pt modelId="{AF297D55-61C2-493D-B6EC-1646B5E2C09E}" type="parTrans" cxnId="{F81331A6-7541-4F4C-8626-869E0F8CD0DA}">
      <dgm:prSet/>
      <dgm:spPr/>
      <dgm:t>
        <a:bodyPr/>
        <a:lstStyle/>
        <a:p>
          <a:endParaRPr lang="en-US"/>
        </a:p>
      </dgm:t>
    </dgm:pt>
    <dgm:pt modelId="{C5D3A9ED-D3A2-436F-B78E-111BC94B41AD}" type="sibTrans" cxnId="{F81331A6-7541-4F4C-8626-869E0F8CD0DA}">
      <dgm:prSet/>
      <dgm:spPr/>
      <dgm:t>
        <a:bodyPr/>
        <a:lstStyle/>
        <a:p>
          <a:endParaRPr lang="en-US"/>
        </a:p>
      </dgm:t>
    </dgm:pt>
    <dgm:pt modelId="{F9167588-6BF8-41A6-BEEA-D57A92BDC271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>
              <a:latin typeface="Corbel" panose="020B0503020204020204"/>
            </a:rPr>
            <a:t>Other possible</a:t>
          </a:r>
          <a:r>
            <a:rPr lang="en-US"/>
            <a:t> factors that can explain the difference between regions</a:t>
          </a:r>
        </a:p>
      </dgm:t>
    </dgm:pt>
    <dgm:pt modelId="{08C2D734-DC6C-4B07-A762-046AE30051DC}" type="parTrans" cxnId="{6141783D-2908-2047-904F-AC627D18BF19}">
      <dgm:prSet/>
      <dgm:spPr/>
    </dgm:pt>
    <dgm:pt modelId="{8DC9EB3C-B29C-450A-8F7F-C5C6B91D1073}" type="sibTrans" cxnId="{6141783D-2908-2047-904F-AC627D18BF19}">
      <dgm:prSet/>
      <dgm:spPr/>
    </dgm:pt>
    <dgm:pt modelId="{1A2FB09B-A2F3-43D6-BCE5-7549AA5EF200}" type="pres">
      <dgm:prSet presAssocID="{A989322F-EAA8-46C2-9590-DC68E0D15729}" presName="linear" presStyleCnt="0">
        <dgm:presLayoutVars>
          <dgm:dir/>
          <dgm:animLvl val="lvl"/>
          <dgm:resizeHandles val="exact"/>
        </dgm:presLayoutVars>
      </dgm:prSet>
      <dgm:spPr/>
    </dgm:pt>
    <dgm:pt modelId="{792266BD-B2AF-44C8-9EFE-41A0D59AA75C}" type="pres">
      <dgm:prSet presAssocID="{22136602-A76E-449D-B7C4-8457904E2DC8}" presName="parentLin" presStyleCnt="0"/>
      <dgm:spPr/>
    </dgm:pt>
    <dgm:pt modelId="{FB046DBB-7CD9-4937-B1E6-CBE2F22513FA}" type="pres">
      <dgm:prSet presAssocID="{22136602-A76E-449D-B7C4-8457904E2DC8}" presName="parentLeftMargin" presStyleLbl="node1" presStyleIdx="0" presStyleCnt="2"/>
      <dgm:spPr/>
    </dgm:pt>
    <dgm:pt modelId="{22CAE193-C7CD-4B2D-A031-138CD1F33D14}" type="pres">
      <dgm:prSet presAssocID="{22136602-A76E-449D-B7C4-8457904E2DC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8204430-5BF0-46E1-8670-938FE9E7A728}" type="pres">
      <dgm:prSet presAssocID="{22136602-A76E-449D-B7C4-8457904E2DC8}" presName="negativeSpace" presStyleCnt="0"/>
      <dgm:spPr/>
    </dgm:pt>
    <dgm:pt modelId="{5D9DF79E-282B-4B68-BA21-61B111658C42}" type="pres">
      <dgm:prSet presAssocID="{22136602-A76E-449D-B7C4-8457904E2DC8}" presName="childText" presStyleLbl="conFgAcc1" presStyleIdx="0" presStyleCnt="2">
        <dgm:presLayoutVars>
          <dgm:bulletEnabled val="1"/>
        </dgm:presLayoutVars>
      </dgm:prSet>
      <dgm:spPr/>
    </dgm:pt>
    <dgm:pt modelId="{4E2D1659-9050-410B-90EC-30DFFB9D925A}" type="pres">
      <dgm:prSet presAssocID="{FFAE5630-8811-47CA-9549-85C985624E33}" presName="spaceBetweenRectangles" presStyleCnt="0"/>
      <dgm:spPr/>
    </dgm:pt>
    <dgm:pt modelId="{8060E8D9-A0B8-4387-9049-EBEA043F1498}" type="pres">
      <dgm:prSet presAssocID="{7E91FE8D-D5AA-4086-8104-1BD6D226F143}" presName="parentLin" presStyleCnt="0"/>
      <dgm:spPr/>
    </dgm:pt>
    <dgm:pt modelId="{FFC306EA-AD61-456C-84F7-8ADD4BFAF994}" type="pres">
      <dgm:prSet presAssocID="{7E91FE8D-D5AA-4086-8104-1BD6D226F143}" presName="parentLeftMargin" presStyleLbl="node1" presStyleIdx="0" presStyleCnt="2"/>
      <dgm:spPr/>
    </dgm:pt>
    <dgm:pt modelId="{60B32E0C-625A-46FC-B194-26E35F0FF4A9}" type="pres">
      <dgm:prSet presAssocID="{7E91FE8D-D5AA-4086-8104-1BD6D226F14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C8D2AC0-6D9A-4B50-AA05-E3D3C012A123}" type="pres">
      <dgm:prSet presAssocID="{7E91FE8D-D5AA-4086-8104-1BD6D226F143}" presName="negativeSpace" presStyleCnt="0"/>
      <dgm:spPr/>
    </dgm:pt>
    <dgm:pt modelId="{6D4D74B8-C352-4079-8F7F-C5CE21DA2C27}" type="pres">
      <dgm:prSet presAssocID="{7E91FE8D-D5AA-4086-8104-1BD6D226F14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C47E604-EB0B-A742-AEC5-791B1295F6DB}" type="presOf" srcId="{1C11FED1-6A9F-4EC7-8722-CBB9F91B265E}" destId="{6D4D74B8-C352-4079-8F7F-C5CE21DA2C27}" srcOrd="0" destOrd="0" presId="urn:microsoft.com/office/officeart/2005/8/layout/list1"/>
    <dgm:cxn modelId="{C6940805-A5E0-CD41-8A9E-0321B00B1965}" type="presOf" srcId="{A989322F-EAA8-46C2-9590-DC68E0D15729}" destId="{1A2FB09B-A2F3-43D6-BCE5-7549AA5EF200}" srcOrd="0" destOrd="0" presId="urn:microsoft.com/office/officeart/2005/8/layout/list1"/>
    <dgm:cxn modelId="{6141783D-2908-2047-904F-AC627D18BF19}" srcId="{22136602-A76E-449D-B7C4-8457904E2DC8}" destId="{F9167588-6BF8-41A6-BEEA-D57A92BDC271}" srcOrd="0" destOrd="0" parTransId="{08C2D734-DC6C-4B07-A762-046AE30051DC}" sibTransId="{8DC9EB3C-B29C-450A-8F7F-C5C6B91D1073}"/>
    <dgm:cxn modelId="{81437B3E-7142-F34A-904F-AB76C3C9B435}" type="presOf" srcId="{22136602-A76E-449D-B7C4-8457904E2DC8}" destId="{FB046DBB-7CD9-4937-B1E6-CBE2F22513FA}" srcOrd="0" destOrd="0" presId="urn:microsoft.com/office/officeart/2005/8/layout/list1"/>
    <dgm:cxn modelId="{CFC7B651-70EC-4DBD-8A9D-D4480E281176}" srcId="{22136602-A76E-449D-B7C4-8457904E2DC8}" destId="{F63349A3-24AE-42AA-8709-E132BFD4459F}" srcOrd="1" destOrd="0" parTransId="{9DAF87FB-F3ED-4CDB-AB5F-9DBAD37D591B}" sibTransId="{FBE3AFD2-C86D-4A95-918F-A745A77D2158}"/>
    <dgm:cxn modelId="{8203F671-C310-6840-9B73-EDE5EE99FE2F}" type="presOf" srcId="{7E91FE8D-D5AA-4086-8104-1BD6D226F143}" destId="{60B32E0C-625A-46FC-B194-26E35F0FF4A9}" srcOrd="1" destOrd="0" presId="urn:microsoft.com/office/officeart/2005/8/layout/list1"/>
    <dgm:cxn modelId="{83DEBA56-C175-2845-B28A-25E5486C6FD1}" type="presOf" srcId="{F9167588-6BF8-41A6-BEEA-D57A92BDC271}" destId="{5D9DF79E-282B-4B68-BA21-61B111658C42}" srcOrd="0" destOrd="0" presId="urn:microsoft.com/office/officeart/2005/8/layout/list1"/>
    <dgm:cxn modelId="{F62C289B-1AE1-4930-B38F-D12DF531EC0D}" srcId="{A989322F-EAA8-46C2-9590-DC68E0D15729}" destId="{7E91FE8D-D5AA-4086-8104-1BD6D226F143}" srcOrd="1" destOrd="0" parTransId="{77BF4DEF-A098-4B56-8D3D-7AEF589E7716}" sibTransId="{3C65EBB1-1FB5-4705-A284-F2BC9662A7A6}"/>
    <dgm:cxn modelId="{8E310C9D-244E-42F6-9181-4725D641479A}" srcId="{A989322F-EAA8-46C2-9590-DC68E0D15729}" destId="{22136602-A76E-449D-B7C4-8457904E2DC8}" srcOrd="0" destOrd="0" parTransId="{02F854A9-F878-4DD6-9480-D9E90681C7EB}" sibTransId="{FFAE5630-8811-47CA-9549-85C985624E33}"/>
    <dgm:cxn modelId="{98F354A4-2A1F-8348-843E-CC3C5C32F669}" type="presOf" srcId="{22136602-A76E-449D-B7C4-8457904E2DC8}" destId="{22CAE193-C7CD-4B2D-A031-138CD1F33D14}" srcOrd="1" destOrd="0" presId="urn:microsoft.com/office/officeart/2005/8/layout/list1"/>
    <dgm:cxn modelId="{F81331A6-7541-4F4C-8626-869E0F8CD0DA}" srcId="{7E91FE8D-D5AA-4086-8104-1BD6D226F143}" destId="{1C11FED1-6A9F-4EC7-8722-CBB9F91B265E}" srcOrd="0" destOrd="0" parTransId="{AF297D55-61C2-493D-B6EC-1646B5E2C09E}" sibTransId="{C5D3A9ED-D3A2-436F-B78E-111BC94B41AD}"/>
    <dgm:cxn modelId="{9225A5B4-1321-1A49-B686-58CAEAF963D3}" type="presOf" srcId="{F63349A3-24AE-42AA-8709-E132BFD4459F}" destId="{5D9DF79E-282B-4B68-BA21-61B111658C42}" srcOrd="0" destOrd="1" presId="urn:microsoft.com/office/officeart/2005/8/layout/list1"/>
    <dgm:cxn modelId="{FE10DDE1-097A-D246-A96E-7F5B4C683DFC}" type="presOf" srcId="{7E91FE8D-D5AA-4086-8104-1BD6D226F143}" destId="{FFC306EA-AD61-456C-84F7-8ADD4BFAF994}" srcOrd="0" destOrd="0" presId="urn:microsoft.com/office/officeart/2005/8/layout/list1"/>
    <dgm:cxn modelId="{F00463C9-92A7-C84E-A406-0DE7BA3A4E7B}" type="presParOf" srcId="{1A2FB09B-A2F3-43D6-BCE5-7549AA5EF200}" destId="{792266BD-B2AF-44C8-9EFE-41A0D59AA75C}" srcOrd="0" destOrd="0" presId="urn:microsoft.com/office/officeart/2005/8/layout/list1"/>
    <dgm:cxn modelId="{4BE64DCB-92D2-A441-B9AE-0B46A9856DF7}" type="presParOf" srcId="{792266BD-B2AF-44C8-9EFE-41A0D59AA75C}" destId="{FB046DBB-7CD9-4937-B1E6-CBE2F22513FA}" srcOrd="0" destOrd="0" presId="urn:microsoft.com/office/officeart/2005/8/layout/list1"/>
    <dgm:cxn modelId="{099A5097-BE87-A345-A23C-59758803155D}" type="presParOf" srcId="{792266BD-B2AF-44C8-9EFE-41A0D59AA75C}" destId="{22CAE193-C7CD-4B2D-A031-138CD1F33D14}" srcOrd="1" destOrd="0" presId="urn:microsoft.com/office/officeart/2005/8/layout/list1"/>
    <dgm:cxn modelId="{4E047971-D609-7C4C-9BD5-DF78C530C79A}" type="presParOf" srcId="{1A2FB09B-A2F3-43D6-BCE5-7549AA5EF200}" destId="{48204430-5BF0-46E1-8670-938FE9E7A728}" srcOrd="1" destOrd="0" presId="urn:microsoft.com/office/officeart/2005/8/layout/list1"/>
    <dgm:cxn modelId="{2256E34D-B770-1548-AC8E-2A76F37D7DA1}" type="presParOf" srcId="{1A2FB09B-A2F3-43D6-BCE5-7549AA5EF200}" destId="{5D9DF79E-282B-4B68-BA21-61B111658C42}" srcOrd="2" destOrd="0" presId="urn:microsoft.com/office/officeart/2005/8/layout/list1"/>
    <dgm:cxn modelId="{6FA7175B-0664-E545-8997-4AD22388D21D}" type="presParOf" srcId="{1A2FB09B-A2F3-43D6-BCE5-7549AA5EF200}" destId="{4E2D1659-9050-410B-90EC-30DFFB9D925A}" srcOrd="3" destOrd="0" presId="urn:microsoft.com/office/officeart/2005/8/layout/list1"/>
    <dgm:cxn modelId="{6D6C3719-E798-F341-AA94-BFD8448650C8}" type="presParOf" srcId="{1A2FB09B-A2F3-43D6-BCE5-7549AA5EF200}" destId="{8060E8D9-A0B8-4387-9049-EBEA043F1498}" srcOrd="4" destOrd="0" presId="urn:microsoft.com/office/officeart/2005/8/layout/list1"/>
    <dgm:cxn modelId="{EE5BABC9-B207-D746-9153-89ECEA430DB2}" type="presParOf" srcId="{8060E8D9-A0B8-4387-9049-EBEA043F1498}" destId="{FFC306EA-AD61-456C-84F7-8ADD4BFAF994}" srcOrd="0" destOrd="0" presId="urn:microsoft.com/office/officeart/2005/8/layout/list1"/>
    <dgm:cxn modelId="{040691E0-0E93-194A-9993-EA1E68826E92}" type="presParOf" srcId="{8060E8D9-A0B8-4387-9049-EBEA043F1498}" destId="{60B32E0C-625A-46FC-B194-26E35F0FF4A9}" srcOrd="1" destOrd="0" presId="urn:microsoft.com/office/officeart/2005/8/layout/list1"/>
    <dgm:cxn modelId="{2E420CD6-4FCE-744C-8AF1-878E42D10724}" type="presParOf" srcId="{1A2FB09B-A2F3-43D6-BCE5-7549AA5EF200}" destId="{7C8D2AC0-6D9A-4B50-AA05-E3D3C012A123}" srcOrd="5" destOrd="0" presId="urn:microsoft.com/office/officeart/2005/8/layout/list1"/>
    <dgm:cxn modelId="{31685674-9C66-C643-81AF-ECB9F8411A1E}" type="presParOf" srcId="{1A2FB09B-A2F3-43D6-BCE5-7549AA5EF200}" destId="{6D4D74B8-C352-4079-8F7F-C5CE21DA2C2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DF79E-282B-4B68-BA21-61B111658C42}">
      <dsp:nvSpPr>
        <dsp:cNvPr id="0" name=""/>
        <dsp:cNvSpPr/>
      </dsp:nvSpPr>
      <dsp:spPr>
        <a:xfrm>
          <a:off x="0" y="410655"/>
          <a:ext cx="7326573" cy="2165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623" tIns="520700" rIns="568623" bIns="17780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>
              <a:latin typeface="Corbel" panose="020B0503020204020204"/>
            </a:rPr>
            <a:t>Other possible</a:t>
          </a:r>
          <a:r>
            <a:rPr lang="en-US" sz="2500" kern="1200"/>
            <a:t> factors that can explain the difference between regions</a:t>
          </a: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>
              <a:latin typeface="Corbel" panose="020B0503020204020204"/>
            </a:rPr>
            <a:t>Qualitative</a:t>
          </a:r>
          <a:r>
            <a:rPr lang="en-US" sz="2500" kern="1200"/>
            <a:t> analysis</a:t>
          </a:r>
          <a:r>
            <a:rPr lang="en-US" sz="2500" kern="1200">
              <a:latin typeface="Corbel" panose="020B0503020204020204"/>
            </a:rPr>
            <a:t> </a:t>
          </a:r>
          <a:r>
            <a:rPr lang="en-US" sz="2500" kern="1200"/>
            <a:t>on why Fijians tend to no use/use inefficient contraceptives</a:t>
          </a:r>
        </a:p>
      </dsp:txBody>
      <dsp:txXfrm>
        <a:off x="0" y="410655"/>
        <a:ext cx="7326573" cy="2165625"/>
      </dsp:txXfrm>
    </dsp:sp>
    <dsp:sp modelId="{22CAE193-C7CD-4B2D-A031-138CD1F33D14}">
      <dsp:nvSpPr>
        <dsp:cNvPr id="0" name=""/>
        <dsp:cNvSpPr/>
      </dsp:nvSpPr>
      <dsp:spPr>
        <a:xfrm>
          <a:off x="366328" y="41655"/>
          <a:ext cx="5128601" cy="738000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849" tIns="0" rIns="193849" bIns="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orbel" panose="020B0503020204020204"/>
            </a:rPr>
            <a:t>Further analysis needed...</a:t>
          </a:r>
          <a:endParaRPr lang="en-US" sz="2500" kern="1200"/>
        </a:p>
      </dsp:txBody>
      <dsp:txXfrm>
        <a:off x="402354" y="77681"/>
        <a:ext cx="5056549" cy="665948"/>
      </dsp:txXfrm>
    </dsp:sp>
    <dsp:sp modelId="{6D4D74B8-C352-4079-8F7F-C5CE21DA2C27}">
      <dsp:nvSpPr>
        <dsp:cNvPr id="0" name=""/>
        <dsp:cNvSpPr/>
      </dsp:nvSpPr>
      <dsp:spPr>
        <a:xfrm>
          <a:off x="0" y="3080281"/>
          <a:ext cx="7326573" cy="1771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50000"/>
              <a:hueOff val="242034"/>
              <a:satOff val="-4515"/>
              <a:lumOff val="42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623" tIns="520700" rIns="568623" bIns="17780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>
              <a:latin typeface="Corbel" panose="020B0503020204020204"/>
            </a:rPr>
            <a:t>Advertising campaigns promoting the availability of free contraceptives should target those living in the Northern region</a:t>
          </a:r>
        </a:p>
      </dsp:txBody>
      <dsp:txXfrm>
        <a:off x="0" y="3080281"/>
        <a:ext cx="7326573" cy="1771875"/>
      </dsp:txXfrm>
    </dsp:sp>
    <dsp:sp modelId="{60B32E0C-625A-46FC-B194-26E35F0FF4A9}">
      <dsp:nvSpPr>
        <dsp:cNvPr id="0" name=""/>
        <dsp:cNvSpPr/>
      </dsp:nvSpPr>
      <dsp:spPr>
        <a:xfrm>
          <a:off x="366328" y="2711281"/>
          <a:ext cx="5128601" cy="738000"/>
        </a:xfrm>
        <a:prstGeom prst="roundRect">
          <a:avLst/>
        </a:prstGeom>
        <a:solidFill>
          <a:schemeClr val="accent1">
            <a:shade val="50000"/>
            <a:hueOff val="242034"/>
            <a:satOff val="-4515"/>
            <a:lumOff val="42599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849" tIns="0" rIns="193849" bIns="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orbel" panose="020B0503020204020204"/>
            </a:rPr>
            <a:t>Key recommendation...</a:t>
          </a:r>
          <a:endParaRPr lang="en-US" sz="2500" kern="1200"/>
        </a:p>
      </dsp:txBody>
      <dsp:txXfrm>
        <a:off x="402354" y="2747307"/>
        <a:ext cx="5056549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0B6B8-D920-43AA-8286-DD89B9090B28}" type="datetimeFigureOut"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20165-F2FF-4F0C-822F-9BD33085A7D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61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In particular, we decided to </a:t>
            </a:r>
            <a:r>
              <a:rPr lang="en-US" err="1">
                <a:cs typeface="Calibri"/>
              </a:rPr>
              <a:t>analyse</a:t>
            </a:r>
            <a:r>
              <a:rPr lang="en-US">
                <a:cs typeface="Calibri"/>
              </a:rPr>
              <a:t> if contraceptive uptake varied by region? And if so if this was influenced by differences in ethnicity. In order to answer these questions we formulated the following hypothesis...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E2C8-D9ED-4B41-8DA3-B4731259EC4A}" type="slidenum">
              <a:rPr lang="en-GB" noProof="0" smtClean="0"/>
              <a:t>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43940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ea typeface="+mn-lt"/>
                <a:cs typeface="+mn-lt"/>
              </a:rPr>
              <a:t>. Do difference in contraceptive uptake vary by region in fecund women</a:t>
            </a:r>
          </a:p>
          <a:p>
            <a:endParaRPr lang="en-US" sz="1200">
              <a:ea typeface="+mn-lt"/>
              <a:cs typeface="+mn-lt"/>
            </a:endParaRPr>
          </a:p>
          <a:p>
            <a:r>
              <a:rPr lang="en-US" sz="1200" err="1">
                <a:ea typeface="+mn-lt"/>
                <a:cs typeface="+mn-lt"/>
              </a:rPr>
              <a:t>Exlucsti</a:t>
            </a:r>
            <a:r>
              <a:rPr lang="en-US" sz="1200">
                <a:ea typeface="+mn-lt"/>
                <a:cs typeface="+mn-lt"/>
              </a:rPr>
              <a:t>  in order to focus on target population</a:t>
            </a:r>
          </a:p>
          <a:p>
            <a:endParaRPr lang="en-US" sz="1200">
              <a:ea typeface="+mn-lt"/>
              <a:cs typeface="+mn-lt"/>
            </a:endParaRPr>
          </a:p>
          <a:p>
            <a:r>
              <a:rPr lang="en-US" sz="1200">
                <a:ea typeface="+mn-lt"/>
                <a:cs typeface="+mn-lt"/>
              </a:rPr>
              <a:t>Age can influence many </a:t>
            </a:r>
            <a:r>
              <a:rPr lang="en-US" sz="1200" err="1">
                <a:ea typeface="+mn-lt"/>
                <a:cs typeface="+mn-lt"/>
              </a:rPr>
              <a:t>influnce</a:t>
            </a:r>
            <a:endParaRPr lang="en-US" sz="1200">
              <a:ea typeface="+mn-lt"/>
              <a:cs typeface="+mn-lt"/>
            </a:endParaRPr>
          </a:p>
          <a:p>
            <a:r>
              <a:rPr lang="en-US" sz="1200" err="1">
                <a:ea typeface="+mn-lt"/>
                <a:cs typeface="+mn-lt"/>
              </a:rPr>
              <a:t>Ehiniciy</a:t>
            </a:r>
            <a:r>
              <a:rPr lang="en-US" sz="1200">
                <a:ea typeface="+mn-lt"/>
                <a:cs typeface="+mn-lt"/>
              </a:rPr>
              <a:t> the </a:t>
            </a:r>
            <a:r>
              <a:rPr lang="en-US" sz="1200" err="1">
                <a:ea typeface="+mn-lt"/>
                <a:cs typeface="+mn-lt"/>
              </a:rPr>
              <a:t>varriable</a:t>
            </a:r>
            <a:r>
              <a:rPr lang="en-US" sz="1200">
                <a:ea typeface="+mn-lt"/>
                <a:cs typeface="+mn-lt"/>
              </a:rPr>
              <a:t> we interest in</a:t>
            </a:r>
          </a:p>
          <a:p>
            <a:r>
              <a:rPr lang="en-US" sz="1200" err="1">
                <a:ea typeface="+mn-lt"/>
                <a:cs typeface="+mn-lt"/>
              </a:rPr>
              <a:t>Sensitiity</a:t>
            </a:r>
            <a:r>
              <a:rPr lang="en-US" sz="1200">
                <a:ea typeface="+mn-lt"/>
                <a:cs typeface="+mn-lt"/>
              </a:rPr>
              <a:t> analysis Education</a:t>
            </a:r>
          </a:p>
          <a:p>
            <a:endParaRPr lang="en-US" sz="1200">
              <a:ea typeface="+mn-lt"/>
              <a:cs typeface="+mn-lt"/>
            </a:endParaRPr>
          </a:p>
          <a:p>
            <a:endParaRPr lang="en-US" sz="1200">
              <a:ea typeface="+mn-lt"/>
              <a:cs typeface="+mn-lt"/>
            </a:endParaRPr>
          </a:p>
          <a:p>
            <a:r>
              <a:rPr lang="en-US" sz="1200">
                <a:ea typeface="+mn-lt"/>
                <a:cs typeface="+mn-lt"/>
              </a:rPr>
              <a:t>We combine the not using / using </a:t>
            </a:r>
            <a:r>
              <a:rPr lang="en-US" sz="1200" err="1">
                <a:ea typeface="+mn-lt"/>
                <a:cs typeface="+mn-lt"/>
              </a:rPr>
              <a:t>ineffiecent</a:t>
            </a:r>
            <a:r>
              <a:rPr lang="en-US" sz="1200">
                <a:ea typeface="+mn-lt"/>
                <a:cs typeface="+mn-lt"/>
              </a:rPr>
              <a:t> together comparing using efficient </a:t>
            </a:r>
          </a:p>
          <a:p>
            <a:endParaRPr lang="en-US" sz="1200">
              <a:ea typeface="+mn-lt"/>
              <a:cs typeface="+mn-lt"/>
            </a:endParaRPr>
          </a:p>
          <a:p>
            <a:r>
              <a:rPr lang="en-US" sz="1200">
                <a:ea typeface="+mn-lt"/>
                <a:cs typeface="+mn-lt"/>
              </a:rPr>
              <a:t>Are differences in contraceptive uptake in different regions explained by differences in ethnicity in fecund women?</a:t>
            </a:r>
          </a:p>
          <a:p>
            <a:endParaRPr lang="en-US" sz="1200">
              <a:ea typeface="+mn-lt"/>
              <a:cs typeface="+mn-lt"/>
            </a:endParaRPr>
          </a:p>
          <a:p>
            <a:endParaRPr lang="en-US" sz="1200">
              <a:ea typeface="+mn-lt"/>
              <a:cs typeface="+mn-lt"/>
            </a:endParaRPr>
          </a:p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E2C8-D9ED-4B41-8DA3-B4731259EC4A}" type="slidenum">
              <a:rPr lang="en-GB" noProof="0" smtClean="0"/>
              <a:t>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60396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</a:t>
            </a:r>
            <a:r>
              <a:rPr lang="en-CN"/>
              <a:t>he mean age of study population is 30 years</a:t>
            </a:r>
          </a:p>
          <a:p>
            <a:endParaRPr lang="en-CN"/>
          </a:p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E2C8-D9ED-4B41-8DA3-B4731259EC4A}" type="slidenum">
              <a:rPr lang="en-GB" noProof="0" smtClean="0"/>
              <a:t>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97351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From the odds ratio we see that that the northern region has the most risk of unwanted pregnancy due to least efficiency of contraceptive uptake.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E2C8-D9ED-4B41-8DA3-B4731259EC4A}" type="slidenum">
              <a:rPr lang="en-GB" noProof="0" smtClean="0"/>
              <a:t>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24832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/>
              <a:t>region", "eth", "age", "education", "religion", "</a:t>
            </a:r>
            <a:r>
              <a:rPr kumimoji="1" lang="en-GB" altLang="zh-CN" err="1"/>
              <a:t>occu</a:t>
            </a:r>
            <a:r>
              <a:rPr kumimoji="1" lang="en-GB" altLang="zh-CN"/>
              <a:t>"</a:t>
            </a:r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E2C8-D9ED-4B41-8DA3-B4731259EC4A}" type="slidenum">
              <a:rPr lang="en-GB" noProof="0" smtClean="0"/>
              <a:t>10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45300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E2C8-D9ED-4B41-8DA3-B4731259EC4A}" type="slidenum">
              <a:rPr lang="en-GB" noProof="0" smtClean="0"/>
              <a:t>11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6702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Conclusion for research 2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E2C8-D9ED-4B41-8DA3-B4731259EC4A}" type="slidenum">
              <a:rPr lang="en-GB" noProof="0" smtClean="0"/>
              <a:t>11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42003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9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93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8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19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97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82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2/21/2023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7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2/21/2023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39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2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6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72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88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488" y="-275519"/>
            <a:ext cx="9089034" cy="3255264"/>
          </a:xfrm>
        </p:spPr>
        <p:txBody>
          <a:bodyPr>
            <a:normAutofit/>
          </a:bodyPr>
          <a:lstStyle/>
          <a:p>
            <a:r>
              <a:rPr lang="en-US" sz="3600" b="1" dirty="0"/>
              <a:t>Contraceptives uptake in Fiji 1974 data analysis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B4B5CC49-6FAE-42FA-99B6-A3FDA8C68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6BC9B4A-2119-4645-B4CA-7817D5FAF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58D888F-D87A-4C3C-BD82-273E4C8C5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99A2CD81-3BB6-4ED6-A50F-DC14F37A9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FDEEDD-F95A-3760-B9F1-F11EB59A7C4D}"/>
              </a:ext>
            </a:extLst>
          </p:cNvPr>
          <p:cNvGrpSpPr/>
          <p:nvPr/>
        </p:nvGrpSpPr>
        <p:grpSpPr>
          <a:xfrm>
            <a:off x="2232477" y="1301260"/>
            <a:ext cx="8242772" cy="5042958"/>
            <a:chOff x="1585016" y="1057890"/>
            <a:chExt cx="9021968" cy="5571066"/>
          </a:xfrm>
        </p:grpSpPr>
        <p:pic>
          <p:nvPicPr>
            <p:cNvPr id="7" name="图片 5" descr="图表&#10;&#10;描述已自动生成">
              <a:extLst>
                <a:ext uri="{FF2B5EF4-FFF2-40B4-BE49-F238E27FC236}">
                  <a16:creationId xmlns:a16="http://schemas.microsoft.com/office/drawing/2014/main" id="{62996AE7-CBE6-0A2E-420C-20948356A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5016" y="1057890"/>
              <a:ext cx="9021968" cy="5571066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D1B59E-3143-C28A-1513-8364B3012ACE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1657436"/>
              <a:ext cx="0" cy="3500437"/>
            </a:xfrm>
            <a:prstGeom prst="line">
              <a:avLst/>
            </a:prstGeom>
            <a:ln w="349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D02D37D-935A-D6BA-BC11-60A48985C421}"/>
              </a:ext>
            </a:extLst>
          </p:cNvPr>
          <p:cNvSpPr txBox="1"/>
          <p:nvPr/>
        </p:nvSpPr>
        <p:spPr>
          <a:xfrm>
            <a:off x="2429045" y="1829080"/>
            <a:ext cx="84529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N" b="1">
                <a:latin typeface="Calibri"/>
                <a:cs typeface="Calibri"/>
              </a:rPr>
              <a:t>Region</a:t>
            </a:r>
            <a:endParaRPr lang="en-US" b="1">
              <a:latin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658F8E-0D6E-FD89-BA98-F75BF3C197B7}"/>
              </a:ext>
            </a:extLst>
          </p:cNvPr>
          <p:cNvSpPr txBox="1"/>
          <p:nvPr/>
        </p:nvSpPr>
        <p:spPr>
          <a:xfrm>
            <a:off x="2252415" y="2484328"/>
            <a:ext cx="101971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N" b="1">
                <a:latin typeface="Calibri"/>
                <a:cs typeface="Calibri"/>
              </a:rPr>
              <a:t>Ethnicity</a:t>
            </a:r>
            <a:endParaRPr lang="en-US" b="1">
              <a:latin typeface="Calibri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464B47-EB43-B90F-6BD5-E4C2DD581DC7}"/>
              </a:ext>
            </a:extLst>
          </p:cNvPr>
          <p:cNvSpPr txBox="1"/>
          <p:nvPr/>
        </p:nvSpPr>
        <p:spPr>
          <a:xfrm>
            <a:off x="2692637" y="3016222"/>
            <a:ext cx="54474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N" b="1">
                <a:latin typeface="Calibri"/>
                <a:cs typeface="Calibri"/>
              </a:rPr>
              <a:t>Age</a:t>
            </a:r>
            <a:endParaRPr lang="en-US" b="1">
              <a:latin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4488A6-AF5B-FCCA-DC24-D76F51BD9635}"/>
              </a:ext>
            </a:extLst>
          </p:cNvPr>
          <p:cNvSpPr txBox="1"/>
          <p:nvPr/>
        </p:nvSpPr>
        <p:spPr>
          <a:xfrm>
            <a:off x="2110881" y="3525876"/>
            <a:ext cx="116083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N" b="1">
                <a:latin typeface="Calibri"/>
                <a:cs typeface="Calibri"/>
              </a:rPr>
              <a:t>Education</a:t>
            </a:r>
            <a:endParaRPr lang="en-US" b="1">
              <a:latin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FF5190-89D9-EF11-E4A7-38C8D39AA342}"/>
              </a:ext>
            </a:extLst>
          </p:cNvPr>
          <p:cNvSpPr txBox="1"/>
          <p:nvPr/>
        </p:nvSpPr>
        <p:spPr>
          <a:xfrm>
            <a:off x="2310353" y="4052103"/>
            <a:ext cx="96387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N" b="1">
                <a:latin typeface="Calibri"/>
                <a:cs typeface="Calibri"/>
              </a:rPr>
              <a:t>Religion</a:t>
            </a:r>
            <a:endParaRPr lang="en-US" b="1">
              <a:latin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9FA6ED-825D-8CBA-0EDC-79D2D47BFD81}"/>
              </a:ext>
            </a:extLst>
          </p:cNvPr>
          <p:cNvSpPr txBox="1"/>
          <p:nvPr/>
        </p:nvSpPr>
        <p:spPr>
          <a:xfrm>
            <a:off x="1995287" y="4552918"/>
            <a:ext cx="128143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N" b="1">
                <a:latin typeface="Calibri"/>
                <a:cs typeface="Calibri"/>
              </a:rPr>
              <a:t>Occupation</a:t>
            </a:r>
            <a:endParaRPr lang="en-US" b="1">
              <a:latin typeface="Calibri"/>
              <a:cs typeface="Calibri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FB9F81-79FC-6A56-5AF6-7BFB393C9D58}"/>
              </a:ext>
            </a:extLst>
          </p:cNvPr>
          <p:cNvSpPr/>
          <p:nvPr/>
        </p:nvSpPr>
        <p:spPr>
          <a:xfrm>
            <a:off x="5308149" y="539497"/>
            <a:ext cx="5805643" cy="44013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200" b="1"/>
              <a:t>Variance Inflation Factors to test collinearity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559715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541EC79-D239-6627-549F-C458030626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30" t="459" r="-151" b="334"/>
          <a:stretch/>
        </p:blipFill>
        <p:spPr>
          <a:xfrm>
            <a:off x="3557952" y="637674"/>
            <a:ext cx="8111895" cy="5248685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5D39047F-2D74-C78E-B7D3-30FBAB1F6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37982" cy="4601183"/>
          </a:xfrm>
        </p:spPr>
        <p:txBody>
          <a:bodyPr/>
          <a:lstStyle/>
          <a:p>
            <a:r>
              <a:rPr kumimoji="1" lang="en-US" sz="2400">
                <a:ea typeface="+mj-lt"/>
                <a:cs typeface="+mj-lt"/>
              </a:rPr>
              <a:t>2. Sensitivity analysis</a:t>
            </a:r>
            <a:endParaRPr lang="en-US" sz="2400">
              <a:ea typeface="+mj-lt"/>
              <a:cs typeface="+mj-lt"/>
            </a:endParaRPr>
          </a:p>
          <a:p>
            <a:endParaRPr lang="en-GB" altLang="zh-CN">
              <a:ea typeface="幼圆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3B6970-28FB-5557-9CB8-5126AA747746}"/>
              </a:ext>
            </a:extLst>
          </p:cNvPr>
          <p:cNvSpPr txBox="1"/>
          <p:nvPr/>
        </p:nvSpPr>
        <p:spPr>
          <a:xfrm>
            <a:off x="7788569" y="1177445"/>
            <a:ext cx="199291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>
                <a:latin typeface="Calibri"/>
                <a:cs typeface="Calibri"/>
              </a:rPr>
              <a:t>0.82 (0.42-1.59)</a:t>
            </a:r>
          </a:p>
          <a:p>
            <a:endParaRPr lang="en-CN" sz="1600" b="1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9A73ED-643A-82FF-8F92-A644C37EAA95}"/>
              </a:ext>
            </a:extLst>
          </p:cNvPr>
          <p:cNvSpPr txBox="1"/>
          <p:nvPr/>
        </p:nvSpPr>
        <p:spPr>
          <a:xfrm>
            <a:off x="9343314" y="1787044"/>
            <a:ext cx="199291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>
                <a:latin typeface="Calibri"/>
                <a:cs typeface="Calibri"/>
              </a:rPr>
              <a:t>1.35 (0.69-2.64)</a:t>
            </a:r>
          </a:p>
          <a:p>
            <a:endParaRPr lang="en-CN" sz="1600" b="1"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B3AC93-075D-F77E-7C3C-8D5B58BD5417}"/>
              </a:ext>
            </a:extLst>
          </p:cNvPr>
          <p:cNvSpPr txBox="1"/>
          <p:nvPr/>
        </p:nvSpPr>
        <p:spPr>
          <a:xfrm>
            <a:off x="5242007" y="2387575"/>
            <a:ext cx="199291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>
                <a:latin typeface="Calibri"/>
                <a:cs typeface="Calibri"/>
              </a:rPr>
              <a:t>2.08 (0.99-4.39)</a:t>
            </a:r>
          </a:p>
          <a:p>
            <a:endParaRPr lang="en-CN" sz="1600" b="1">
              <a:latin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B2B2CE-0287-7284-D4E3-CC0B3A9A859F}"/>
              </a:ext>
            </a:extLst>
          </p:cNvPr>
          <p:cNvSpPr txBox="1"/>
          <p:nvPr/>
        </p:nvSpPr>
        <p:spPr>
          <a:xfrm>
            <a:off x="10382686" y="3015092"/>
            <a:ext cx="199291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>
                <a:latin typeface="Calibri"/>
                <a:cs typeface="Calibri"/>
              </a:rPr>
              <a:t>2.75 (2.26-3.36) **</a:t>
            </a:r>
            <a:endParaRPr lang="en-US"/>
          </a:p>
          <a:p>
            <a:endParaRPr lang="en-CN" sz="1600" b="1">
              <a:latin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8556AB-C116-4C32-473B-15A9CC887909}"/>
              </a:ext>
            </a:extLst>
          </p:cNvPr>
          <p:cNvSpPr txBox="1"/>
          <p:nvPr/>
        </p:nvSpPr>
        <p:spPr>
          <a:xfrm>
            <a:off x="6866206" y="3618941"/>
            <a:ext cx="199291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>
                <a:latin typeface="Calibri"/>
                <a:cs typeface="Calibri"/>
              </a:rPr>
              <a:t>0.62 (0.40-0.96) *</a:t>
            </a:r>
          </a:p>
          <a:p>
            <a:endParaRPr lang="en-CN" sz="1600" b="1">
              <a:latin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7F198A-7B6B-75D1-F936-ECC06C638CE9}"/>
              </a:ext>
            </a:extLst>
          </p:cNvPr>
          <p:cNvSpPr txBox="1"/>
          <p:nvPr/>
        </p:nvSpPr>
        <p:spPr>
          <a:xfrm>
            <a:off x="8508542" y="4225444"/>
            <a:ext cx="199291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>
                <a:latin typeface="Calibri"/>
                <a:cs typeface="Calibri"/>
              </a:rPr>
              <a:t>1.64 (1.28-2.08) **</a:t>
            </a:r>
          </a:p>
          <a:p>
            <a:endParaRPr lang="en-CN" sz="1600" b="1">
              <a:latin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E8C78F-6000-7BCF-093E-0E672FB46F61}"/>
              </a:ext>
            </a:extLst>
          </p:cNvPr>
          <p:cNvSpPr txBox="1"/>
          <p:nvPr/>
        </p:nvSpPr>
        <p:spPr>
          <a:xfrm>
            <a:off x="7563839" y="4829294"/>
            <a:ext cx="199291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>
                <a:latin typeface="Calibri"/>
                <a:cs typeface="Calibri"/>
              </a:rPr>
              <a:t>1.19 (0.99-1.44)</a:t>
            </a:r>
          </a:p>
          <a:p>
            <a:endParaRPr lang="en-CN" sz="1600" b="1">
              <a:latin typeface="Calibri"/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FDE0FE-0997-4247-E5DE-5C1E2C2C0958}"/>
              </a:ext>
            </a:extLst>
          </p:cNvPr>
          <p:cNvSpPr/>
          <p:nvPr/>
        </p:nvSpPr>
        <p:spPr>
          <a:xfrm>
            <a:off x="11242431" y="2256691"/>
            <a:ext cx="293076" cy="621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A1702C-854A-8FFD-B7E0-C9DBE433DA41}"/>
              </a:ext>
            </a:extLst>
          </p:cNvPr>
          <p:cNvSpPr txBox="1"/>
          <p:nvPr/>
        </p:nvSpPr>
        <p:spPr>
          <a:xfrm>
            <a:off x="4720662" y="5812926"/>
            <a:ext cx="7310550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>
                <a:latin typeface="Calibri"/>
                <a:cs typeface="Calibri"/>
              </a:rPr>
              <a:t>* </a:t>
            </a:r>
            <a:r>
              <a:rPr lang="en-US" sz="1600" b="1" i="1">
                <a:latin typeface="Calibri"/>
                <a:cs typeface="Calibri"/>
              </a:rPr>
              <a:t>p</a:t>
            </a:r>
            <a:r>
              <a:rPr lang="en-US" sz="1600" b="1">
                <a:latin typeface="Calibri"/>
                <a:cs typeface="Calibri"/>
              </a:rPr>
              <a:t>-value &lt; 0.05, ** </a:t>
            </a:r>
            <a:r>
              <a:rPr lang="en-US" sz="1600" b="1" i="1">
                <a:latin typeface="Calibri"/>
                <a:cs typeface="Calibri"/>
              </a:rPr>
              <a:t>p</a:t>
            </a:r>
            <a:r>
              <a:rPr lang="en-US" sz="1600" b="1">
                <a:latin typeface="Calibri"/>
                <a:cs typeface="Calibri"/>
              </a:rPr>
              <a:t>-value &lt; 0.01; reference: Western (region), Indian (ethnicity).</a:t>
            </a:r>
          </a:p>
          <a:p>
            <a:endParaRPr lang="en-CN" sz="1600" b="1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7427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ABA4-2537-BCE6-4AE4-1ECE69A49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CD81A-23DA-38A9-F5D6-DB6AF2C8184B}"/>
              </a:ext>
            </a:extLst>
          </p:cNvPr>
          <p:cNvSpPr txBox="1"/>
          <p:nvPr/>
        </p:nvSpPr>
        <p:spPr>
          <a:xfrm>
            <a:off x="3962448" y="893395"/>
            <a:ext cx="29614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Research question 1: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EDEB06-5A3E-781F-3266-B83054FED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916" y="1972693"/>
            <a:ext cx="7282774" cy="67156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</a:rPr>
              <a:t>H0:</a:t>
            </a:r>
            <a:r>
              <a:rPr lang="en-US">
                <a:solidFill>
                  <a:schemeClr val="tx1"/>
                </a:solidFill>
              </a:rPr>
              <a:t> There is no difference in contraceptive uptake by region</a:t>
            </a:r>
          </a:p>
        </p:txBody>
      </p:sp>
      <p:pic>
        <p:nvPicPr>
          <p:cNvPr id="11" name="Graphic 11" descr="Close with solid fill">
            <a:extLst>
              <a:ext uri="{FF2B5EF4-FFF2-40B4-BE49-F238E27FC236}">
                <a16:creationId xmlns:a16="http://schemas.microsoft.com/office/drawing/2014/main" id="{8C1242F2-53A1-316D-0B5D-134E9F911B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90456" y="1852611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D6A203-1D4C-45FC-8C40-F87FC01F391E}"/>
              </a:ext>
            </a:extLst>
          </p:cNvPr>
          <p:cNvSpPr txBox="1"/>
          <p:nvPr/>
        </p:nvSpPr>
        <p:spPr>
          <a:xfrm>
            <a:off x="3962448" y="3059010"/>
            <a:ext cx="295335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Research question 2: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06A881-60DB-B1F8-8EBF-1F233EDD9F93}"/>
              </a:ext>
            </a:extLst>
          </p:cNvPr>
          <p:cNvSpPr txBox="1">
            <a:spLocks/>
          </p:cNvSpPr>
          <p:nvPr/>
        </p:nvSpPr>
        <p:spPr>
          <a:xfrm>
            <a:off x="4395666" y="4714994"/>
            <a:ext cx="7128042" cy="1074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</a:rPr>
              <a:t>H0:</a:t>
            </a:r>
            <a:r>
              <a:rPr lang="en-US">
                <a:solidFill>
                  <a:schemeClr val="tx1"/>
                </a:solidFill>
              </a:rPr>
              <a:t> 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The odds ratios of not using contraceptives between different regions equal to 1</a:t>
            </a:r>
            <a:r>
              <a:rPr lang="en-US">
                <a:solidFill>
                  <a:schemeClr val="tx1"/>
                </a:solidFill>
              </a:rPr>
              <a:t> 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7BE89F2-D0AC-D255-DD80-C85C71D049A6}"/>
              </a:ext>
            </a:extLst>
          </p:cNvPr>
          <p:cNvSpPr/>
          <p:nvPr/>
        </p:nvSpPr>
        <p:spPr>
          <a:xfrm>
            <a:off x="7773244" y="3612403"/>
            <a:ext cx="1796854" cy="11235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Fijian ethnicity was significant</a:t>
            </a:r>
            <a:endParaRPr lang="en-US" err="1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2A7A43-1129-FB13-5EE0-24D49780595F}"/>
              </a:ext>
            </a:extLst>
          </p:cNvPr>
          <p:cNvSpPr/>
          <p:nvPr/>
        </p:nvSpPr>
        <p:spPr>
          <a:xfrm>
            <a:off x="5175579" y="3611431"/>
            <a:ext cx="1891630" cy="11240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OR between regions        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C1E46EF-5AAF-0813-2226-B2F711D9027B}"/>
              </a:ext>
            </a:extLst>
          </p:cNvPr>
          <p:cNvSpPr/>
          <p:nvPr/>
        </p:nvSpPr>
        <p:spPr>
          <a:xfrm>
            <a:off x="6264501" y="1428419"/>
            <a:ext cx="2087196" cy="5777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Significant p value</a:t>
            </a:r>
          </a:p>
        </p:txBody>
      </p:sp>
      <p:sp>
        <p:nvSpPr>
          <p:cNvPr id="4" name="Not Equal 3">
            <a:extLst>
              <a:ext uri="{FF2B5EF4-FFF2-40B4-BE49-F238E27FC236}">
                <a16:creationId xmlns:a16="http://schemas.microsoft.com/office/drawing/2014/main" id="{09A9EEF6-4DDE-E8A7-2158-429BEA42B5A2}"/>
              </a:ext>
            </a:extLst>
          </p:cNvPr>
          <p:cNvSpPr/>
          <p:nvPr/>
        </p:nvSpPr>
        <p:spPr>
          <a:xfrm>
            <a:off x="6225700" y="4174546"/>
            <a:ext cx="369627" cy="290013"/>
          </a:xfrm>
          <a:prstGeom prst="mathNotEqual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Graphic 11" descr="Close with solid fill">
            <a:extLst>
              <a:ext uri="{FF2B5EF4-FFF2-40B4-BE49-F238E27FC236}">
                <a16:creationId xmlns:a16="http://schemas.microsoft.com/office/drawing/2014/main" id="{59CCB680-3A27-1BA6-890D-3A5E63758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90456" y="47925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49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6C6FC-6A9A-2B8A-5185-C278BE227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</a:t>
            </a:r>
          </a:p>
        </p:txBody>
      </p:sp>
      <p:graphicFrame>
        <p:nvGraphicFramePr>
          <p:cNvPr id="41" name="Diagram 41">
            <a:extLst>
              <a:ext uri="{FF2B5EF4-FFF2-40B4-BE49-F238E27FC236}">
                <a16:creationId xmlns:a16="http://schemas.microsoft.com/office/drawing/2014/main" id="{849768C7-D9D1-6159-CD71-DD900474C2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901670"/>
              </p:ext>
            </p:extLst>
          </p:nvPr>
        </p:nvGraphicFramePr>
        <p:xfrm>
          <a:off x="3883378" y="980114"/>
          <a:ext cx="7326573" cy="4893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166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DE6DF-65DB-EC39-00EF-4F6589AE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 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Rationale 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F6B8E0B1-2CF0-9833-2663-CDAC52CE8718}"/>
              </a:ext>
            </a:extLst>
          </p:cNvPr>
          <p:cNvSpPr txBox="1"/>
          <p:nvPr/>
        </p:nvSpPr>
        <p:spPr>
          <a:xfrm>
            <a:off x="3936418" y="765040"/>
            <a:ext cx="4820163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en-GB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chemeClr val="accent1">
                    <a:lumMod val="50000"/>
                  </a:schemeClr>
                </a:solidFill>
              </a:rPr>
              <a:t>Early 1960s - background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451A5885-A607-5C36-31C6-36D84BA665D9}"/>
              </a:ext>
            </a:extLst>
          </p:cNvPr>
          <p:cNvSpPr txBox="1"/>
          <p:nvPr/>
        </p:nvSpPr>
        <p:spPr>
          <a:xfrm>
            <a:off x="3867889" y="1296032"/>
            <a:ext cx="6274878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en-GB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/>
              <a:t>Fijian Government implemented a family planning policy.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51D425E7-7BC5-E3D8-304A-ED38E4250E91}"/>
              </a:ext>
            </a:extLst>
          </p:cNvPr>
          <p:cNvSpPr txBox="1"/>
          <p:nvPr/>
        </p:nvSpPr>
        <p:spPr>
          <a:xfrm>
            <a:off x="4517945" y="1704357"/>
            <a:ext cx="4365289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en-GB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Family planning available in government health facilities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9FC41B7D-5C97-0161-D0C5-8364FD275BA4}"/>
              </a:ext>
            </a:extLst>
          </p:cNvPr>
          <p:cNvSpPr txBox="1"/>
          <p:nvPr/>
        </p:nvSpPr>
        <p:spPr>
          <a:xfrm>
            <a:off x="4517945" y="2388616"/>
            <a:ext cx="4365288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en-GB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Free contraceptives provided by the Government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ACD2FB-E01A-583F-8CB5-E4EE2FF049D2}"/>
              </a:ext>
            </a:extLst>
          </p:cNvPr>
          <p:cNvSpPr/>
          <p:nvPr/>
        </p:nvSpPr>
        <p:spPr>
          <a:xfrm>
            <a:off x="4112387" y="2590742"/>
            <a:ext cx="254000" cy="2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en-GB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ACD2FB-E01A-583F-8CB5-E4EE2FF049D2}"/>
              </a:ext>
            </a:extLst>
          </p:cNvPr>
          <p:cNvSpPr/>
          <p:nvPr/>
        </p:nvSpPr>
        <p:spPr>
          <a:xfrm>
            <a:off x="4114458" y="1897073"/>
            <a:ext cx="254000" cy="2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en-GB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ACD2FB-E01A-583F-8CB5-E4EE2FF049D2}"/>
              </a:ext>
            </a:extLst>
          </p:cNvPr>
          <p:cNvSpPr/>
          <p:nvPr/>
        </p:nvSpPr>
        <p:spPr>
          <a:xfrm>
            <a:off x="4108246" y="4648969"/>
            <a:ext cx="254000" cy="2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en-GB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5ACD2FB-E01A-583F-8CB5-E4EE2FF049D2}"/>
              </a:ext>
            </a:extLst>
          </p:cNvPr>
          <p:cNvSpPr/>
          <p:nvPr/>
        </p:nvSpPr>
        <p:spPr>
          <a:xfrm>
            <a:off x="4102033" y="5346780"/>
            <a:ext cx="254000" cy="2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en-GB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3C5E0D09-AEDF-C2B8-676D-F465F14028A2}"/>
              </a:ext>
            </a:extLst>
          </p:cNvPr>
          <p:cNvSpPr txBox="1"/>
          <p:nvPr/>
        </p:nvSpPr>
        <p:spPr>
          <a:xfrm>
            <a:off x="3937290" y="3286503"/>
            <a:ext cx="5024455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en-GB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chemeClr val="accent1">
                    <a:lumMod val="50000"/>
                  </a:schemeClr>
                </a:solidFill>
              </a:rPr>
              <a:t>Nowadays (1974) - rationale</a:t>
            </a: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49539BFE-2EDF-5F90-052D-5BCF94426DA8}"/>
              </a:ext>
            </a:extLst>
          </p:cNvPr>
          <p:cNvSpPr txBox="1"/>
          <p:nvPr/>
        </p:nvSpPr>
        <p:spPr>
          <a:xfrm>
            <a:off x="3937872" y="3810385"/>
            <a:ext cx="7445486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en-GB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Medical Department and Bureau of Statistics want to use data from World Fertility survey from Fiji to: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746D5F44-A68B-E1D1-DE1C-E6326FB026B7}"/>
              </a:ext>
            </a:extLst>
          </p:cNvPr>
          <p:cNvSpPr txBox="1"/>
          <p:nvPr/>
        </p:nvSpPr>
        <p:spPr>
          <a:xfrm>
            <a:off x="4517944" y="4457641"/>
            <a:ext cx="4819816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en-GB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Observe the effectiveness of the policy on the use of contraceptives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E0F03072-35E6-6163-6A90-70277960DD96}"/>
              </a:ext>
            </a:extLst>
          </p:cNvPr>
          <p:cNvSpPr txBox="1"/>
          <p:nvPr/>
        </p:nvSpPr>
        <p:spPr>
          <a:xfrm>
            <a:off x="4517944" y="5148003"/>
            <a:ext cx="4672763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en-GB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Analyse a possible cause of differences in use of contraceptives </a:t>
            </a:r>
          </a:p>
        </p:txBody>
      </p:sp>
    </p:spTree>
    <p:extLst>
      <p:ext uri="{BB962C8B-B14F-4D97-AF65-F5344CB8AC3E}">
        <p14:creationId xmlns:p14="http://schemas.microsoft.com/office/powerpoint/2010/main" val="343761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0616-CC68-2328-E044-70C145E2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84567-52CC-F53B-1B01-18AF9522A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2637" y="2619655"/>
            <a:ext cx="7315200" cy="1174164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H0:</a:t>
            </a:r>
            <a:r>
              <a:rPr lang="en-US">
                <a:solidFill>
                  <a:schemeClr val="tx1"/>
                </a:solidFill>
              </a:rPr>
              <a:t> There is no difference in contraceptive uptake by region</a:t>
            </a:r>
          </a:p>
          <a:p>
            <a:r>
              <a:rPr lang="en-US" b="1">
                <a:solidFill>
                  <a:schemeClr val="tx1"/>
                </a:solidFill>
              </a:rPr>
              <a:t>H1:</a:t>
            </a:r>
            <a:r>
              <a:rPr lang="en-US">
                <a:solidFill>
                  <a:schemeClr val="tx1"/>
                </a:solidFill>
              </a:rPr>
              <a:t> There is a difference in contraceptive uptake by region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C5D934E3-9593-A857-1814-0FF55DD91909}"/>
              </a:ext>
            </a:extLst>
          </p:cNvPr>
          <p:cNvSpPr/>
          <p:nvPr/>
        </p:nvSpPr>
        <p:spPr>
          <a:xfrm>
            <a:off x="3620235" y="1721190"/>
            <a:ext cx="7790596" cy="102358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200">
                <a:ea typeface="+mn-lt"/>
                <a:cs typeface="+mn-lt"/>
              </a:rPr>
              <a:t>1. Do difference in contraceptive uptake vary by region in fecund women?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F20542C5-9FEF-27AB-30D0-48F3B962997E}"/>
              </a:ext>
            </a:extLst>
          </p:cNvPr>
          <p:cNvSpPr/>
          <p:nvPr/>
        </p:nvSpPr>
        <p:spPr>
          <a:xfrm>
            <a:off x="3620235" y="3873793"/>
            <a:ext cx="7790596" cy="102358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200">
                <a:ea typeface="+mn-lt"/>
                <a:cs typeface="+mn-lt"/>
              </a:rPr>
              <a:t>2. Are differences in contraceptive uptake in different regions explained by differences in ethnicity in fecund women?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F6A7AB-F06B-A8FA-6D72-8C2D2C0F4B65}"/>
              </a:ext>
            </a:extLst>
          </p:cNvPr>
          <p:cNvSpPr txBox="1">
            <a:spLocks/>
          </p:cNvSpPr>
          <p:nvPr/>
        </p:nvSpPr>
        <p:spPr>
          <a:xfrm>
            <a:off x="3621499" y="4910274"/>
            <a:ext cx="7315200" cy="1393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tx1"/>
                </a:solidFill>
              </a:rPr>
              <a:t>H0:</a:t>
            </a:r>
            <a:r>
              <a:rPr lang="en-US">
                <a:solidFill>
                  <a:schemeClr val="tx1"/>
                </a:solidFill>
              </a:rPr>
              <a:t> The odds ratios of not using contraceptives between different regions is equal to 1</a:t>
            </a:r>
          </a:p>
          <a:p>
            <a:r>
              <a:rPr lang="en-US" b="1">
                <a:solidFill>
                  <a:schemeClr val="tx1"/>
                </a:solidFill>
              </a:rPr>
              <a:t>H1: 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The odds ratio of not using contraceptives between regions is not equal to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3C5D6A-804B-6136-EFBB-A77BB623BE6B}"/>
              </a:ext>
            </a:extLst>
          </p:cNvPr>
          <p:cNvSpPr txBox="1"/>
          <p:nvPr/>
        </p:nvSpPr>
        <p:spPr>
          <a:xfrm>
            <a:off x="3622268" y="381317"/>
            <a:ext cx="7792514" cy="1107996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/>
              <a:t>Population of interest: </a:t>
            </a:r>
            <a:endParaRPr lang="en-US" sz="2200">
              <a:ea typeface="+mn-lt"/>
              <a:cs typeface="+mn-lt"/>
            </a:endParaRPr>
          </a:p>
          <a:p>
            <a:pPr algn="ctr"/>
            <a:r>
              <a:rPr lang="en-US" sz="2200"/>
              <a:t>Fecund women that have been married in Fiji between 15 and 49 years old </a:t>
            </a:r>
          </a:p>
        </p:txBody>
      </p:sp>
    </p:spTree>
    <p:extLst>
      <p:ext uri="{BB962C8B-B14F-4D97-AF65-F5344CB8AC3E}">
        <p14:creationId xmlns:p14="http://schemas.microsoft.com/office/powerpoint/2010/main" val="3474292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9AA9C-4785-3944-9F12-F32CA395C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336A76-22E5-83BC-EF04-6E12259722EA}"/>
              </a:ext>
            </a:extLst>
          </p:cNvPr>
          <p:cNvSpPr/>
          <p:nvPr/>
        </p:nvSpPr>
        <p:spPr>
          <a:xfrm>
            <a:off x="5237811" y="316758"/>
            <a:ext cx="5172597" cy="38152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200" b="1"/>
              <a:t>Dataset used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22DA8D-AA6A-F541-1E49-738B745D7B6E}"/>
              </a:ext>
            </a:extLst>
          </p:cNvPr>
          <p:cNvSpPr/>
          <p:nvPr/>
        </p:nvSpPr>
        <p:spPr>
          <a:xfrm>
            <a:off x="5237811" y="1182173"/>
            <a:ext cx="5180533" cy="3575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200" b="1"/>
              <a:t>Exclusion criteria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7A9263-0FA3-B628-08C5-D22DEA3AB103}"/>
              </a:ext>
            </a:extLst>
          </p:cNvPr>
          <p:cNvSpPr/>
          <p:nvPr/>
        </p:nvSpPr>
        <p:spPr>
          <a:xfrm>
            <a:off x="8373616" y="2828815"/>
            <a:ext cx="2703370" cy="37341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200" b="1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55AC07-24AF-389A-0F7C-70F695CEB4D0}"/>
              </a:ext>
            </a:extLst>
          </p:cNvPr>
          <p:cNvSpPr/>
          <p:nvPr/>
        </p:nvSpPr>
        <p:spPr>
          <a:xfrm>
            <a:off x="4438722" y="2887931"/>
            <a:ext cx="2752299" cy="37685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200" b="1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CE87EEB-7A58-77CA-D4E0-ABA86E17C253}"/>
              </a:ext>
            </a:extLst>
          </p:cNvPr>
          <p:cNvSpPr/>
          <p:nvPr/>
        </p:nvSpPr>
        <p:spPr>
          <a:xfrm>
            <a:off x="8369259" y="4479985"/>
            <a:ext cx="2693182" cy="3416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200" b="1">
                <a:solidFill>
                  <a:schemeClr val="tx1"/>
                </a:solidFill>
              </a:rPr>
              <a:t>Covariates</a:t>
            </a:r>
            <a:endParaRPr lang="en-US" sz="220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A6CD437-9210-3A81-3F21-B00A07B04E05}"/>
              </a:ext>
            </a:extLst>
          </p:cNvPr>
          <p:cNvSpPr/>
          <p:nvPr/>
        </p:nvSpPr>
        <p:spPr>
          <a:xfrm>
            <a:off x="4429062" y="4695270"/>
            <a:ext cx="2746611" cy="3416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200" b="1">
                <a:solidFill>
                  <a:schemeClr val="tx1"/>
                </a:solidFill>
              </a:rPr>
              <a:t>Statistical analysis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C14EA8A-30A9-AC24-C0CF-ABE485B931D8}"/>
              </a:ext>
            </a:extLst>
          </p:cNvPr>
          <p:cNvSpPr/>
          <p:nvPr/>
        </p:nvSpPr>
        <p:spPr>
          <a:xfrm>
            <a:off x="8370180" y="5290785"/>
            <a:ext cx="2691049" cy="3496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200" b="1">
                <a:solidFill>
                  <a:schemeClr val="tx1"/>
                </a:solidFill>
              </a:rPr>
              <a:t>Statistical analysis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0F79E2-02B4-B15D-4C6A-DB3C29101835}"/>
              </a:ext>
            </a:extLst>
          </p:cNvPr>
          <p:cNvSpPr txBox="1"/>
          <p:nvPr/>
        </p:nvSpPr>
        <p:spPr>
          <a:xfrm rot="16200000">
            <a:off x="6231974" y="3991322"/>
            <a:ext cx="354742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accent1">
                    <a:lumMod val="50000"/>
                  </a:schemeClr>
                </a:solidFill>
              </a:rPr>
              <a:t>Research question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526A1A-061B-53BF-0F70-0C9A94650F72}"/>
              </a:ext>
            </a:extLst>
          </p:cNvPr>
          <p:cNvSpPr txBox="1"/>
          <p:nvPr/>
        </p:nvSpPr>
        <p:spPr>
          <a:xfrm rot="16200000">
            <a:off x="2308984" y="3997008"/>
            <a:ext cx="354742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accent1">
                    <a:lumMod val="50000"/>
                  </a:schemeClr>
                </a:solidFill>
              </a:rPr>
              <a:t>Research question 1</a:t>
            </a:r>
          </a:p>
        </p:txBody>
      </p:sp>
      <p:sp>
        <p:nvSpPr>
          <p:cNvPr id="27" name="Content Placeholder 24">
            <a:extLst>
              <a:ext uri="{FF2B5EF4-FFF2-40B4-BE49-F238E27FC236}">
                <a16:creationId xmlns:a16="http://schemas.microsoft.com/office/drawing/2014/main" id="{BC0E0194-F0AC-1531-961C-3F8094D0EE06}"/>
              </a:ext>
            </a:extLst>
          </p:cNvPr>
          <p:cNvSpPr txBox="1">
            <a:spLocks/>
          </p:cNvSpPr>
          <p:nvPr/>
        </p:nvSpPr>
        <p:spPr>
          <a:xfrm>
            <a:off x="8401108" y="4882071"/>
            <a:ext cx="869950" cy="3105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18" charset="2"/>
              <a:buChar char="v"/>
            </a:pPr>
            <a:r>
              <a:rPr lang="en-US" sz="1800">
                <a:solidFill>
                  <a:schemeClr val="tx1"/>
                </a:solidFill>
              </a:rPr>
              <a:t>Age</a:t>
            </a:r>
          </a:p>
        </p:txBody>
      </p:sp>
      <p:sp>
        <p:nvSpPr>
          <p:cNvPr id="29" name="Content Placeholder 24">
            <a:extLst>
              <a:ext uri="{FF2B5EF4-FFF2-40B4-BE49-F238E27FC236}">
                <a16:creationId xmlns:a16="http://schemas.microsoft.com/office/drawing/2014/main" id="{4264DB55-F6CD-851C-D542-97A9ED1DFB12}"/>
              </a:ext>
            </a:extLst>
          </p:cNvPr>
          <p:cNvSpPr txBox="1">
            <a:spLocks/>
          </p:cNvSpPr>
          <p:nvPr/>
        </p:nvSpPr>
        <p:spPr>
          <a:xfrm>
            <a:off x="9192644" y="4893795"/>
            <a:ext cx="1425575" cy="3263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18" charset="2"/>
              <a:buChar char="v"/>
            </a:pPr>
            <a:r>
              <a:rPr lang="en-US" sz="1800">
                <a:solidFill>
                  <a:schemeClr val="tx1"/>
                </a:solidFill>
              </a:rPr>
              <a:t>Ethnicity</a:t>
            </a:r>
          </a:p>
        </p:txBody>
      </p:sp>
      <p:sp>
        <p:nvSpPr>
          <p:cNvPr id="31" name="Content Placeholder 24">
            <a:extLst>
              <a:ext uri="{FF2B5EF4-FFF2-40B4-BE49-F238E27FC236}">
                <a16:creationId xmlns:a16="http://schemas.microsoft.com/office/drawing/2014/main" id="{B491AA8D-783F-C965-13CC-93F13E5B48D0}"/>
              </a:ext>
            </a:extLst>
          </p:cNvPr>
          <p:cNvSpPr txBox="1">
            <a:spLocks/>
          </p:cNvSpPr>
          <p:nvPr/>
        </p:nvSpPr>
        <p:spPr>
          <a:xfrm>
            <a:off x="8380391" y="3262821"/>
            <a:ext cx="3195413" cy="786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18" charset="2"/>
              <a:buChar char="v"/>
            </a:pPr>
            <a:r>
              <a:rPr lang="en-US" sz="1800" b="1">
                <a:solidFill>
                  <a:schemeClr val="tx1"/>
                </a:solidFill>
              </a:rPr>
              <a:t>Outcome</a:t>
            </a:r>
            <a:r>
              <a:rPr lang="en-US" sz="1800">
                <a:solidFill>
                  <a:schemeClr val="tx1"/>
                </a:solidFill>
              </a:rPr>
              <a:t>: Current use of efficient contraceptive (converted to binary variable)</a:t>
            </a:r>
          </a:p>
        </p:txBody>
      </p:sp>
      <p:sp>
        <p:nvSpPr>
          <p:cNvPr id="34" name="Content Placeholder 24">
            <a:extLst>
              <a:ext uri="{FF2B5EF4-FFF2-40B4-BE49-F238E27FC236}">
                <a16:creationId xmlns:a16="http://schemas.microsoft.com/office/drawing/2014/main" id="{065119FD-6A85-003F-E0D2-506156141E79}"/>
              </a:ext>
            </a:extLst>
          </p:cNvPr>
          <p:cNvSpPr txBox="1">
            <a:spLocks/>
          </p:cNvSpPr>
          <p:nvPr/>
        </p:nvSpPr>
        <p:spPr>
          <a:xfrm>
            <a:off x="4432830" y="5077973"/>
            <a:ext cx="2743200" cy="2628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18" charset="2"/>
              <a:buChar char="v"/>
            </a:pPr>
            <a:r>
              <a:rPr lang="en-US" sz="1800">
                <a:solidFill>
                  <a:schemeClr val="tx1"/>
                </a:solidFill>
              </a:rPr>
              <a:t>Chi-squared test</a:t>
            </a:r>
            <a:endParaRPr lang="en-US" sz="1800" err="1">
              <a:solidFill>
                <a:schemeClr val="tx1"/>
              </a:solidFill>
            </a:endParaRPr>
          </a:p>
        </p:txBody>
      </p:sp>
      <p:sp>
        <p:nvSpPr>
          <p:cNvPr id="36" name="Content Placeholder 24">
            <a:extLst>
              <a:ext uri="{FF2B5EF4-FFF2-40B4-BE49-F238E27FC236}">
                <a16:creationId xmlns:a16="http://schemas.microsoft.com/office/drawing/2014/main" id="{F1BC4CF8-CF67-3E14-2695-F0BAF184645D}"/>
              </a:ext>
            </a:extLst>
          </p:cNvPr>
          <p:cNvSpPr txBox="1">
            <a:spLocks/>
          </p:cNvSpPr>
          <p:nvPr/>
        </p:nvSpPr>
        <p:spPr>
          <a:xfrm>
            <a:off x="8382837" y="5643444"/>
            <a:ext cx="2703511" cy="405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18" charset="2"/>
              <a:buChar char="v"/>
            </a:pPr>
            <a:r>
              <a:rPr lang="en-US" sz="1800">
                <a:solidFill>
                  <a:schemeClr val="tx1"/>
                </a:solidFill>
              </a:rPr>
              <a:t>Logistic regression</a:t>
            </a:r>
          </a:p>
        </p:txBody>
      </p:sp>
      <p:sp>
        <p:nvSpPr>
          <p:cNvPr id="40" name="Content Placeholder 24">
            <a:extLst>
              <a:ext uri="{FF2B5EF4-FFF2-40B4-BE49-F238E27FC236}">
                <a16:creationId xmlns:a16="http://schemas.microsoft.com/office/drawing/2014/main" id="{81B37E09-F358-960B-F81B-3B9AE723DAD1}"/>
              </a:ext>
            </a:extLst>
          </p:cNvPr>
          <p:cNvSpPr txBox="1">
            <a:spLocks/>
          </p:cNvSpPr>
          <p:nvPr/>
        </p:nvSpPr>
        <p:spPr>
          <a:xfrm>
            <a:off x="5156730" y="778383"/>
            <a:ext cx="4283075" cy="278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,Sans-Serif" pitchFamily="18" charset="2"/>
              <a:buChar char="v"/>
            </a:pPr>
            <a:r>
              <a:rPr lang="en-US" sz="1800"/>
              <a:t>World Fertility Survey from Fiji in 1974</a:t>
            </a:r>
            <a:endParaRPr lang="en-US" sz="1800">
              <a:ea typeface="+mn-lt"/>
              <a:cs typeface="+mn-lt"/>
            </a:endParaRPr>
          </a:p>
        </p:txBody>
      </p:sp>
      <p:sp>
        <p:nvSpPr>
          <p:cNvPr id="43" name="Content Placeholder 24">
            <a:extLst>
              <a:ext uri="{FF2B5EF4-FFF2-40B4-BE49-F238E27FC236}">
                <a16:creationId xmlns:a16="http://schemas.microsoft.com/office/drawing/2014/main" id="{C30900EF-8AEF-639F-5FF0-43D9A2CD3256}"/>
              </a:ext>
            </a:extLst>
          </p:cNvPr>
          <p:cNvSpPr txBox="1">
            <a:spLocks/>
          </p:cNvSpPr>
          <p:nvPr/>
        </p:nvSpPr>
        <p:spPr>
          <a:xfrm>
            <a:off x="5236105" y="1492758"/>
            <a:ext cx="5187949" cy="12233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,Sans-Serif" pitchFamily="18" charset="2"/>
              <a:buChar char="v"/>
            </a:pPr>
            <a:r>
              <a:rPr lang="en-US" sz="1800"/>
              <a:t>Infecund</a:t>
            </a:r>
            <a:endParaRPr lang="en-US" sz="1800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,Sans-Serif" pitchFamily="18" charset="2"/>
              <a:buChar char="v"/>
            </a:pPr>
            <a:r>
              <a:rPr lang="en-US" sz="1800"/>
              <a:t>Currently</a:t>
            </a:r>
            <a:r>
              <a:rPr lang="en-US" sz="1800">
                <a:ea typeface="+mn-lt"/>
                <a:cs typeface="+mn-lt"/>
              </a:rPr>
              <a:t> pregnant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,Sans-Serif" pitchFamily="18" charset="2"/>
              <a:buChar char="v"/>
            </a:pPr>
            <a:r>
              <a:rPr lang="en-US" sz="1800">
                <a:ea typeface="+mn-lt"/>
                <a:cs typeface="+mn-lt"/>
              </a:rPr>
              <a:t>Not exposed (to current contraceptive)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,Sans-Serif" pitchFamily="18" charset="2"/>
              <a:buChar char="v"/>
            </a:pPr>
            <a:r>
              <a:rPr lang="en-US" sz="1800">
                <a:ea typeface="+mn-lt"/>
                <a:cs typeface="+mn-lt"/>
              </a:rPr>
              <a:t>Self-spouse sterilized</a:t>
            </a:r>
            <a:endParaRPr lang="en-US"/>
          </a:p>
        </p:txBody>
      </p:sp>
      <p:sp>
        <p:nvSpPr>
          <p:cNvPr id="9" name="Content Placeholder 24">
            <a:extLst>
              <a:ext uri="{FF2B5EF4-FFF2-40B4-BE49-F238E27FC236}">
                <a16:creationId xmlns:a16="http://schemas.microsoft.com/office/drawing/2014/main" id="{597D81C3-0E92-AAD2-1149-05F92466E3C3}"/>
              </a:ext>
            </a:extLst>
          </p:cNvPr>
          <p:cNvSpPr txBox="1">
            <a:spLocks/>
          </p:cNvSpPr>
          <p:nvPr/>
        </p:nvSpPr>
        <p:spPr>
          <a:xfrm>
            <a:off x="4434738" y="3319686"/>
            <a:ext cx="3291781" cy="802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18" charset="2"/>
              <a:buChar char="v"/>
            </a:pPr>
            <a:r>
              <a:rPr lang="en-US" sz="1800" b="1">
                <a:solidFill>
                  <a:schemeClr val="tx1"/>
                </a:solidFill>
              </a:rPr>
              <a:t>Outcome</a:t>
            </a:r>
            <a:r>
              <a:rPr lang="en-US" sz="1800">
                <a:solidFill>
                  <a:schemeClr val="tx1"/>
                </a:solidFill>
              </a:rPr>
              <a:t>: Current use of efficient contraceptive (converted to binary variable)</a:t>
            </a:r>
          </a:p>
        </p:txBody>
      </p:sp>
      <p:sp>
        <p:nvSpPr>
          <p:cNvPr id="10" name="Content Placeholder 24">
            <a:extLst>
              <a:ext uri="{FF2B5EF4-FFF2-40B4-BE49-F238E27FC236}">
                <a16:creationId xmlns:a16="http://schemas.microsoft.com/office/drawing/2014/main" id="{D0D2F891-5545-DCA7-C69F-F2B1BB9B9957}"/>
              </a:ext>
            </a:extLst>
          </p:cNvPr>
          <p:cNvSpPr txBox="1">
            <a:spLocks/>
          </p:cNvSpPr>
          <p:nvPr/>
        </p:nvSpPr>
        <p:spPr>
          <a:xfrm>
            <a:off x="8389018" y="4046732"/>
            <a:ext cx="2830512" cy="358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18" charset="2"/>
              <a:buChar char="v"/>
            </a:pPr>
            <a:r>
              <a:rPr lang="en-US" sz="1800" b="1">
                <a:solidFill>
                  <a:schemeClr val="tx1"/>
                </a:solidFill>
              </a:rPr>
              <a:t>Exposure</a:t>
            </a:r>
            <a:r>
              <a:rPr lang="en-US" sz="1800">
                <a:solidFill>
                  <a:schemeClr val="tx1"/>
                </a:solidFill>
              </a:rPr>
              <a:t>: Region</a:t>
            </a:r>
          </a:p>
        </p:txBody>
      </p:sp>
      <p:sp>
        <p:nvSpPr>
          <p:cNvPr id="14" name="Content Placeholder 24">
            <a:extLst>
              <a:ext uri="{FF2B5EF4-FFF2-40B4-BE49-F238E27FC236}">
                <a16:creationId xmlns:a16="http://schemas.microsoft.com/office/drawing/2014/main" id="{EB0790AF-8D21-59F4-2CBE-470FE30B208E}"/>
              </a:ext>
            </a:extLst>
          </p:cNvPr>
          <p:cNvSpPr txBox="1">
            <a:spLocks/>
          </p:cNvSpPr>
          <p:nvPr/>
        </p:nvSpPr>
        <p:spPr>
          <a:xfrm>
            <a:off x="4434417" y="4123861"/>
            <a:ext cx="2830512" cy="358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18" charset="2"/>
              <a:buChar char="v"/>
            </a:pPr>
            <a:r>
              <a:rPr lang="en-US" sz="1800" b="1">
                <a:solidFill>
                  <a:schemeClr val="tx1"/>
                </a:solidFill>
              </a:rPr>
              <a:t>Exposure</a:t>
            </a:r>
            <a:r>
              <a:rPr lang="en-US" sz="1800">
                <a:solidFill>
                  <a:schemeClr val="tx1"/>
                </a:solidFill>
              </a:rPr>
              <a:t>: Region</a:t>
            </a:r>
          </a:p>
        </p:txBody>
      </p:sp>
      <p:sp>
        <p:nvSpPr>
          <p:cNvPr id="3" name="Content Placeholder 24">
            <a:extLst>
              <a:ext uri="{FF2B5EF4-FFF2-40B4-BE49-F238E27FC236}">
                <a16:creationId xmlns:a16="http://schemas.microsoft.com/office/drawing/2014/main" id="{9D431F41-4C55-9813-9AC0-E5EEF9EBF2BC}"/>
              </a:ext>
            </a:extLst>
          </p:cNvPr>
          <p:cNvSpPr txBox="1">
            <a:spLocks/>
          </p:cNvSpPr>
          <p:nvPr/>
        </p:nvSpPr>
        <p:spPr>
          <a:xfrm>
            <a:off x="8352580" y="6376938"/>
            <a:ext cx="1350595" cy="3925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18" charset="2"/>
              <a:buChar char="v"/>
            </a:pPr>
            <a:r>
              <a:rPr lang="en-US" sz="1800">
                <a:solidFill>
                  <a:schemeClr val="tx1"/>
                </a:solidFill>
              </a:rPr>
              <a:t>Education</a:t>
            </a:r>
            <a:endParaRPr lang="en-US" sz="1800" err="1">
              <a:solidFill>
                <a:schemeClr val="tx1"/>
              </a:solidFill>
            </a:endParaRPr>
          </a:p>
        </p:txBody>
      </p:sp>
      <p:sp>
        <p:nvSpPr>
          <p:cNvPr id="7" name="Content Placeholder 24">
            <a:extLst>
              <a:ext uri="{FF2B5EF4-FFF2-40B4-BE49-F238E27FC236}">
                <a16:creationId xmlns:a16="http://schemas.microsoft.com/office/drawing/2014/main" id="{DEFA7063-6468-B344-937E-F356FC5167EA}"/>
              </a:ext>
            </a:extLst>
          </p:cNvPr>
          <p:cNvSpPr txBox="1">
            <a:spLocks/>
          </p:cNvSpPr>
          <p:nvPr/>
        </p:nvSpPr>
        <p:spPr>
          <a:xfrm>
            <a:off x="9614275" y="6412572"/>
            <a:ext cx="1620226" cy="3222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18" charset="2"/>
              <a:buChar char="v"/>
            </a:pPr>
            <a:r>
              <a:rPr lang="en-US" sz="1800">
                <a:solidFill>
                  <a:schemeClr val="tx1"/>
                </a:solidFill>
              </a:rPr>
              <a:t>Occupation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2F6141-E231-043F-9011-943B6AC47670}"/>
              </a:ext>
            </a:extLst>
          </p:cNvPr>
          <p:cNvSpPr/>
          <p:nvPr/>
        </p:nvSpPr>
        <p:spPr>
          <a:xfrm>
            <a:off x="8370675" y="6024352"/>
            <a:ext cx="2691049" cy="34960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2200" b="1">
                <a:solidFill>
                  <a:schemeClr val="tx1"/>
                </a:solidFill>
              </a:rPr>
              <a:t>Sensitivity analysis</a:t>
            </a:r>
          </a:p>
        </p:txBody>
      </p:sp>
    </p:spTree>
    <p:extLst>
      <p:ext uri="{BB962C8B-B14F-4D97-AF65-F5344CB8AC3E}">
        <p14:creationId xmlns:p14="http://schemas.microsoft.com/office/powerpoint/2010/main" val="2369756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9854-F47F-FDCD-499F-D6BA67010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Characteristics of study population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88B24F6-FB1B-6CEB-B9A9-1F7013D4F3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524443"/>
              </p:ext>
            </p:extLst>
          </p:nvPr>
        </p:nvGraphicFramePr>
        <p:xfrm>
          <a:off x="3672191" y="1475361"/>
          <a:ext cx="3885914" cy="3907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680">
                  <a:extLst>
                    <a:ext uri="{9D8B030D-6E8A-4147-A177-3AD203B41FA5}">
                      <a16:colId xmlns:a16="http://schemas.microsoft.com/office/drawing/2014/main" val="663257977"/>
                    </a:ext>
                  </a:extLst>
                </a:gridCol>
                <a:gridCol w="1170878">
                  <a:extLst>
                    <a:ext uri="{9D8B030D-6E8A-4147-A177-3AD203B41FA5}">
                      <a16:colId xmlns:a16="http://schemas.microsoft.com/office/drawing/2014/main" val="2063439770"/>
                    </a:ext>
                  </a:extLst>
                </a:gridCol>
                <a:gridCol w="834356">
                  <a:extLst>
                    <a:ext uri="{9D8B030D-6E8A-4147-A177-3AD203B41FA5}">
                      <a16:colId xmlns:a16="http://schemas.microsoft.com/office/drawing/2014/main" val="3261709812"/>
                    </a:ext>
                  </a:extLst>
                </a:gridCol>
              </a:tblGrid>
              <a:tr h="7223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Overall </a:t>
                      </a:r>
                    </a:p>
                    <a:p>
                      <a:pPr lvl="0" algn="ctr">
                        <a:buNone/>
                      </a:pPr>
                      <a:r>
                        <a:rPr lang="en-US"/>
                        <a:t>N=2886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%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538889"/>
                  </a:ext>
                </a:extLst>
              </a:tr>
              <a:tr h="673137">
                <a:tc>
                  <a:txBody>
                    <a:bodyPr/>
                    <a:lstStyle/>
                    <a:p>
                      <a:r>
                        <a:rPr lang="en-US" b="1"/>
                        <a:t>Mean Age (SD)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29.76 (7.48)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201664"/>
                  </a:ext>
                </a:extLst>
              </a:tr>
              <a:tr h="2511957">
                <a:tc>
                  <a:txBody>
                    <a:bodyPr/>
                    <a:lstStyle/>
                    <a:p>
                      <a:r>
                        <a:rPr lang="en-US" b="1"/>
                        <a:t>Ethnicity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    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 Fijian</a:t>
                      </a:r>
                    </a:p>
                    <a:p>
                      <a:pPr lvl="0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     Indian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     European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     Part-European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     Pacific islander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     Chinese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     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  <a:p>
                      <a:pPr lvl="0" algn="r">
                        <a:buNone/>
                      </a:pPr>
                      <a:r>
                        <a:rPr lang="en-US"/>
                        <a:t>1206</a:t>
                      </a:r>
                    </a:p>
                    <a:p>
                      <a:pPr lvl="0" algn="r">
                        <a:buNone/>
                      </a:pPr>
                      <a:r>
                        <a:rPr lang="en-US"/>
                        <a:t>1557</a:t>
                      </a:r>
                    </a:p>
                    <a:p>
                      <a:pPr lvl="0" algn="r">
                        <a:buNone/>
                      </a:pPr>
                      <a:r>
                        <a:rPr lang="en-US"/>
                        <a:t>13</a:t>
                      </a:r>
                    </a:p>
                    <a:p>
                      <a:pPr lvl="0" algn="r">
                        <a:buNone/>
                      </a:pPr>
                      <a:r>
                        <a:rPr lang="en-US"/>
                        <a:t>38</a:t>
                      </a:r>
                    </a:p>
                    <a:p>
                      <a:pPr lvl="0" algn="r">
                        <a:buNone/>
                      </a:pPr>
                      <a:r>
                        <a:rPr lang="en-US"/>
                        <a:t>47</a:t>
                      </a:r>
                    </a:p>
                    <a:p>
                      <a:pPr lvl="0" algn="r">
                        <a:buNone/>
                      </a:pPr>
                      <a:r>
                        <a:rPr lang="en-US"/>
                        <a:t>11</a:t>
                      </a:r>
                    </a:p>
                    <a:p>
                      <a:pPr lvl="0" algn="r"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endParaRPr lang="en-US"/>
                    </a:p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41.8%</a:t>
                      </a:r>
                    </a:p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53.9%</a:t>
                      </a:r>
                    </a:p>
                    <a:p>
                      <a:pPr lvl="0" algn="r">
                        <a:buNone/>
                      </a:pPr>
                      <a:r>
                        <a:rPr lang="en-US"/>
                        <a:t>0.5%</a:t>
                      </a:r>
                    </a:p>
                    <a:p>
                      <a:pPr lvl="0" algn="r">
                        <a:buNone/>
                      </a:pPr>
                      <a:r>
                        <a:rPr lang="en-US"/>
                        <a:t>1.3%</a:t>
                      </a:r>
                    </a:p>
                    <a:p>
                      <a:pPr lvl="0" algn="r">
                        <a:buNone/>
                      </a:pPr>
                      <a:r>
                        <a:rPr lang="en-US"/>
                        <a:t>1.6%</a:t>
                      </a:r>
                    </a:p>
                    <a:p>
                      <a:pPr lvl="0" algn="r">
                        <a:buNone/>
                      </a:pPr>
                      <a:r>
                        <a:rPr lang="en-US"/>
                        <a:t>0.38%</a:t>
                      </a:r>
                    </a:p>
                    <a:p>
                      <a:pPr lvl="0" algn="r">
                        <a:buNone/>
                      </a:pPr>
                      <a:r>
                        <a:rPr lang="en-US"/>
                        <a:t>0.7%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321127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7EB1C59-7ADE-4EEF-DBBB-5A15C7E96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058899"/>
              </p:ext>
            </p:extLst>
          </p:nvPr>
        </p:nvGraphicFramePr>
        <p:xfrm>
          <a:off x="7744498" y="1444536"/>
          <a:ext cx="3897969" cy="385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807">
                  <a:extLst>
                    <a:ext uri="{9D8B030D-6E8A-4147-A177-3AD203B41FA5}">
                      <a16:colId xmlns:a16="http://schemas.microsoft.com/office/drawing/2014/main" val="3015196759"/>
                    </a:ext>
                  </a:extLst>
                </a:gridCol>
                <a:gridCol w="1070042">
                  <a:extLst>
                    <a:ext uri="{9D8B030D-6E8A-4147-A177-3AD203B41FA5}">
                      <a16:colId xmlns:a16="http://schemas.microsoft.com/office/drawing/2014/main" val="137456208"/>
                    </a:ext>
                  </a:extLst>
                </a:gridCol>
                <a:gridCol w="785120">
                  <a:extLst>
                    <a:ext uri="{9D8B030D-6E8A-4147-A177-3AD203B41FA5}">
                      <a16:colId xmlns:a16="http://schemas.microsoft.com/office/drawing/2014/main" val="2241362072"/>
                    </a:ext>
                  </a:extLst>
                </a:gridCol>
              </a:tblGrid>
              <a:tr h="7381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latin typeface="Corbel"/>
                        </a:rPr>
                        <a:t>Overall 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latin typeface="Corbel"/>
                        </a:rPr>
                        <a:t>N=2886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latin typeface="Corbel"/>
                        </a:rPr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71544"/>
                  </a:ext>
                </a:extLst>
              </a:tr>
              <a:tr h="156016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Region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dirty="0"/>
                        <a:t>     Central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     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Western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     Northern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     Eastern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endParaRPr lang="en-US"/>
                    </a:p>
                    <a:p>
                      <a:pPr lvl="0" algn="r">
                        <a:buNone/>
                      </a:pPr>
                      <a:r>
                        <a:rPr lang="en-US" dirty="0"/>
                        <a:t>1024</a:t>
                      </a:r>
                    </a:p>
                    <a:p>
                      <a:pPr lvl="0" algn="r">
                        <a:buNone/>
                      </a:pPr>
                      <a:r>
                        <a:rPr lang="en-US" dirty="0"/>
                        <a:t>1173</a:t>
                      </a:r>
                    </a:p>
                    <a:p>
                      <a:pPr lvl="0" algn="r">
                        <a:buNone/>
                      </a:pPr>
                      <a:r>
                        <a:rPr lang="en-US" dirty="0"/>
                        <a:t>582</a:t>
                      </a:r>
                    </a:p>
                    <a:p>
                      <a:pPr lvl="0" algn="r">
                        <a:buNone/>
                      </a:pPr>
                      <a:r>
                        <a:rPr lang="en-US" dirty="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endParaRPr lang="en-US"/>
                    </a:p>
                    <a:p>
                      <a:pPr lvl="0" algn="r">
                        <a:buNone/>
                      </a:pPr>
                      <a:r>
                        <a:rPr lang="en-US" dirty="0"/>
                        <a:t>35.5%</a:t>
                      </a:r>
                    </a:p>
                    <a:p>
                      <a:pPr lvl="0" algn="r"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40.6%</a:t>
                      </a:r>
                    </a:p>
                    <a:p>
                      <a:pPr lvl="0" algn="r">
                        <a:buNone/>
                      </a:pPr>
                      <a:r>
                        <a:rPr lang="en-US" dirty="0"/>
                        <a:t>20.2%</a:t>
                      </a:r>
                    </a:p>
                    <a:p>
                      <a:pPr lvl="0" algn="r">
                        <a:buNone/>
                      </a:pPr>
                      <a:r>
                        <a:rPr lang="en-US" dirty="0"/>
                        <a:t>3.71%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974139"/>
                  </a:ext>
                </a:extLst>
              </a:tr>
              <a:tr h="156016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Education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dirty="0"/>
                        <a:t>     None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     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Lower primary</a:t>
                      </a:r>
                    </a:p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     Upper primary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   Secondary/higher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endParaRPr lang="en-US"/>
                    </a:p>
                    <a:p>
                      <a:pPr lvl="0" algn="r">
                        <a:buNone/>
                      </a:pPr>
                      <a:r>
                        <a:rPr lang="en-US" dirty="0"/>
                        <a:t>456</a:t>
                      </a:r>
                    </a:p>
                    <a:p>
                      <a:pPr lvl="0" algn="r">
                        <a:buNone/>
                      </a:pPr>
                      <a:r>
                        <a:rPr lang="en-US" dirty="0"/>
                        <a:t>1029</a:t>
                      </a:r>
                    </a:p>
                    <a:p>
                      <a:pPr lvl="0" algn="r">
                        <a:buNone/>
                      </a:pPr>
                      <a:r>
                        <a:rPr lang="en-US" dirty="0"/>
                        <a:t>966</a:t>
                      </a:r>
                    </a:p>
                    <a:p>
                      <a:pPr lvl="0" algn="r">
                        <a:buNone/>
                      </a:pPr>
                      <a:r>
                        <a:rPr lang="en-US" dirty="0"/>
                        <a:t>435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endParaRPr lang="en-US"/>
                    </a:p>
                    <a:p>
                      <a:pPr lvl="0" algn="r">
                        <a:buNone/>
                      </a:pPr>
                      <a:r>
                        <a:rPr lang="en-US" dirty="0"/>
                        <a:t>15.8%</a:t>
                      </a:r>
                    </a:p>
                    <a:p>
                      <a:pPr lvl="0" algn="r"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35.7%</a:t>
                      </a:r>
                    </a:p>
                    <a:p>
                      <a:pPr lvl="0" algn="r"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33.5%</a:t>
                      </a:r>
                    </a:p>
                    <a:p>
                      <a:pPr lvl="0" algn="r">
                        <a:buNone/>
                      </a:pPr>
                      <a:r>
                        <a:rPr lang="en-US" dirty="0"/>
                        <a:t>15.1%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91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180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9680-F812-96BA-EE70-AEEBA268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use of contraceptives in the study population</a:t>
            </a:r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24483CE-3274-F010-CF8E-07F84C91A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003" y="1129061"/>
            <a:ext cx="7200181" cy="504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502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6A911C5-9A4A-61DE-CA72-3CCAC4B73FA0}"/>
              </a:ext>
            </a:extLst>
          </p:cNvPr>
          <p:cNvSpPr/>
          <p:nvPr/>
        </p:nvSpPr>
        <p:spPr>
          <a:xfrm>
            <a:off x="0" y="0"/>
            <a:ext cx="10949353" cy="12895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C8163D-016D-7D34-51D9-4A7CEB4BE15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4092" y="221273"/>
            <a:ext cx="10265874" cy="88436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1. Differences in contraceptive uptake in each region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E5E7947-F2F1-5FAB-042B-8C2A5BA0D046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593203303"/>
              </p:ext>
            </p:extLst>
          </p:nvPr>
        </p:nvGraphicFramePr>
        <p:xfrm>
          <a:off x="6084276" y="2186353"/>
          <a:ext cx="5178422" cy="3086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523">
                  <a:extLst>
                    <a:ext uri="{9D8B030D-6E8A-4147-A177-3AD203B41FA5}">
                      <a16:colId xmlns:a16="http://schemas.microsoft.com/office/drawing/2014/main" val="426209465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024955311"/>
                    </a:ext>
                  </a:extLst>
                </a:gridCol>
                <a:gridCol w="902676">
                  <a:extLst>
                    <a:ext uri="{9D8B030D-6E8A-4147-A177-3AD203B41FA5}">
                      <a16:colId xmlns:a16="http://schemas.microsoft.com/office/drawing/2014/main" val="2151714281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807973579"/>
                    </a:ext>
                  </a:extLst>
                </a:gridCol>
                <a:gridCol w="1245331">
                  <a:extLst>
                    <a:ext uri="{9D8B030D-6E8A-4147-A177-3AD203B41FA5}">
                      <a16:colId xmlns:a16="http://schemas.microsoft.com/office/drawing/2014/main" val="2627175283"/>
                    </a:ext>
                  </a:extLst>
                </a:gridCol>
              </a:tblGrid>
              <a:tr h="406400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Efficient use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1924071"/>
                  </a:ext>
                </a:extLst>
              </a:tr>
              <a:tr h="365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180613"/>
                  </a:ext>
                </a:extLst>
              </a:tr>
              <a:tr h="396875">
                <a:tc row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Region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Western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363.0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810.0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1173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164412"/>
                  </a:ext>
                </a:extLst>
              </a:tr>
              <a:tr h="355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Central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316.9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707.1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1024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895430"/>
                  </a:ext>
                </a:extLst>
              </a:tr>
              <a:tr h="355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Northern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180.1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401.9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582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148932"/>
                  </a:ext>
                </a:extLst>
              </a:tr>
              <a:tr h="355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Eastern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73.9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346865"/>
                  </a:ext>
                </a:extLst>
              </a:tr>
              <a:tr h="820615">
                <a:tc gridSpan="2"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/>
                        <a:t>Total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893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1993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2886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7725011"/>
                  </a:ext>
                </a:extLst>
              </a:tr>
            </a:tbl>
          </a:graphicData>
        </a:graphic>
      </p:graphicFrame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54E9DE1D-909D-5894-BDC2-653B4E1E78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2880630"/>
              </p:ext>
            </p:extLst>
          </p:nvPr>
        </p:nvGraphicFramePr>
        <p:xfrm>
          <a:off x="715107" y="2162907"/>
          <a:ext cx="4779103" cy="3090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861">
                  <a:extLst>
                    <a:ext uri="{9D8B030D-6E8A-4147-A177-3AD203B41FA5}">
                      <a16:colId xmlns:a16="http://schemas.microsoft.com/office/drawing/2014/main" val="426209465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024955311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151714281"/>
                    </a:ext>
                  </a:extLst>
                </a:gridCol>
                <a:gridCol w="706070">
                  <a:extLst>
                    <a:ext uri="{9D8B030D-6E8A-4147-A177-3AD203B41FA5}">
                      <a16:colId xmlns:a16="http://schemas.microsoft.com/office/drawing/2014/main" val="3807973579"/>
                    </a:ext>
                  </a:extLst>
                </a:gridCol>
                <a:gridCol w="972280">
                  <a:extLst>
                    <a:ext uri="{9D8B030D-6E8A-4147-A177-3AD203B41FA5}">
                      <a16:colId xmlns:a16="http://schemas.microsoft.com/office/drawing/2014/main" val="2627175283"/>
                    </a:ext>
                  </a:extLst>
                </a:gridCol>
              </a:tblGrid>
              <a:tr h="410307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Efficient use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1924071"/>
                  </a:ext>
                </a:extLst>
              </a:tr>
              <a:tr h="365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180613"/>
                  </a:ext>
                </a:extLst>
              </a:tr>
              <a:tr h="396875">
                <a:tc row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Region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Western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760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1173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164412"/>
                  </a:ext>
                </a:extLst>
              </a:tr>
              <a:tr h="355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Central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1024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895430"/>
                  </a:ext>
                </a:extLst>
              </a:tr>
              <a:tr h="355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Northern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582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148932"/>
                  </a:ext>
                </a:extLst>
              </a:tr>
              <a:tr h="355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Eastern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346865"/>
                  </a:ext>
                </a:extLst>
              </a:tr>
              <a:tr h="820615">
                <a:tc gridSpan="2"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/>
                        <a:t>Total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893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1993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2886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7725011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9E36B1C2-2DC7-7660-E8BC-5D29421FF91C}"/>
              </a:ext>
            </a:extLst>
          </p:cNvPr>
          <p:cNvSpPr txBox="1">
            <a:spLocks/>
          </p:cNvSpPr>
          <p:nvPr/>
        </p:nvSpPr>
        <p:spPr>
          <a:xfrm>
            <a:off x="726830" y="1469782"/>
            <a:ext cx="2927228" cy="88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chemeClr val="tx1"/>
                </a:solidFill>
              </a:rPr>
              <a:t>Observed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C867C2E-A243-0225-B4A3-684D9B17FCDA}"/>
              </a:ext>
            </a:extLst>
          </p:cNvPr>
          <p:cNvSpPr txBox="1">
            <a:spLocks/>
          </p:cNvSpPr>
          <p:nvPr/>
        </p:nvSpPr>
        <p:spPr>
          <a:xfrm>
            <a:off x="6131168" y="1469780"/>
            <a:ext cx="2927228" cy="88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chemeClr val="tx1"/>
                </a:solidFill>
              </a:rPr>
              <a:t>Expected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0EC710-1E57-66DE-6951-C3B38175B2EF}"/>
              </a:ext>
            </a:extLst>
          </p:cNvPr>
          <p:cNvSpPr txBox="1"/>
          <p:nvPr/>
        </p:nvSpPr>
        <p:spPr>
          <a:xfrm>
            <a:off x="1060939" y="5791200"/>
            <a:ext cx="667043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+mn-lt"/>
                <a:cs typeface="+mn-lt"/>
              </a:rPr>
              <a:t>χ</a:t>
            </a:r>
            <a:r>
              <a:rPr lang="en-US" sz="2800" baseline="30000">
                <a:ea typeface="+mn-lt"/>
                <a:cs typeface="+mn-lt"/>
              </a:rPr>
              <a:t>2</a:t>
            </a:r>
            <a:r>
              <a:rPr lang="en-US" sz="2800">
                <a:ea typeface="+mn-lt"/>
                <a:cs typeface="+mn-lt"/>
              </a:rPr>
              <a:t> (3, </a:t>
            </a:r>
            <a:r>
              <a:rPr lang="en-US" sz="2800" i="1">
                <a:ea typeface="+mn-lt"/>
                <a:cs typeface="+mn-lt"/>
              </a:rPr>
              <a:t>N</a:t>
            </a:r>
            <a:r>
              <a:rPr lang="en-US" sz="2800">
                <a:ea typeface="+mn-lt"/>
                <a:cs typeface="+mn-lt"/>
              </a:rPr>
              <a:t> = 2886) =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b="1">
                <a:ea typeface="+mn-lt"/>
                <a:cs typeface="+mn-lt"/>
              </a:rPr>
              <a:t>28.1</a:t>
            </a:r>
            <a:r>
              <a:rPr lang="en-US" sz="2800">
                <a:ea typeface="+mn-lt"/>
                <a:cs typeface="+mn-lt"/>
              </a:rPr>
              <a:t>, </a:t>
            </a:r>
            <a:r>
              <a:rPr lang="en-US" sz="2800" i="1">
                <a:ea typeface="+mn-lt"/>
                <a:cs typeface="+mn-lt"/>
              </a:rPr>
              <a:t>p</a:t>
            </a:r>
            <a:r>
              <a:rPr lang="en-US" sz="2800">
                <a:ea typeface="+mn-lt"/>
                <a:cs typeface="+mn-lt"/>
              </a:rPr>
              <a:t> </a:t>
            </a:r>
            <a:r>
              <a:rPr lang="en-US" altLang="zh-CN" sz="2800">
                <a:ea typeface="+mn-lt"/>
                <a:cs typeface="+mn-lt"/>
              </a:rPr>
              <a:t>&lt;</a:t>
            </a:r>
            <a:r>
              <a:rPr lang="zh-CN" altLang="en-US" sz="2800">
                <a:ea typeface="+mn-lt"/>
                <a:cs typeface="+mn-lt"/>
              </a:rPr>
              <a:t> </a:t>
            </a:r>
            <a:r>
              <a:rPr lang="en-US" altLang="zh-CN" sz="2800">
                <a:ea typeface="+mn-lt"/>
                <a:cs typeface="+mn-lt"/>
              </a:rPr>
              <a:t>0.001</a:t>
            </a:r>
            <a:r>
              <a:rPr lang="en-US" sz="3200" b="1" baseline="30000">
                <a:ea typeface="+mn-lt"/>
                <a:cs typeface="+mn-lt"/>
              </a:rPr>
              <a:t> *</a:t>
            </a:r>
            <a:endParaRPr lang="en-US" sz="3200" b="1" baseline="30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FA5C33-E6EC-5D84-1AE2-37DD40A46D66}"/>
              </a:ext>
            </a:extLst>
          </p:cNvPr>
          <p:cNvSpPr/>
          <p:nvPr/>
        </p:nvSpPr>
        <p:spPr>
          <a:xfrm>
            <a:off x="738554" y="5650523"/>
            <a:ext cx="6676293" cy="8733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C4B441-459F-DBAA-107D-497044FB400B}"/>
              </a:ext>
            </a:extLst>
          </p:cNvPr>
          <p:cNvSpPr txBox="1"/>
          <p:nvPr/>
        </p:nvSpPr>
        <p:spPr>
          <a:xfrm>
            <a:off x="8774723" y="6295292"/>
            <a:ext cx="41147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* Assumption</a:t>
            </a:r>
            <a:r>
              <a:rPr lang="en-US" sz="1600"/>
              <a:t>: </a:t>
            </a:r>
            <a:r>
              <a:rPr lang="en-US" sz="1400"/>
              <a:t>counts are independent</a:t>
            </a:r>
          </a:p>
        </p:txBody>
      </p:sp>
    </p:spTree>
    <p:extLst>
      <p:ext uri="{BB962C8B-B14F-4D97-AF65-F5344CB8AC3E}">
        <p14:creationId xmlns:p14="http://schemas.microsoft.com/office/powerpoint/2010/main" val="2429698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33617-4CB3-A97F-026F-C569AC19D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2. Logistic regression of contraceptive uptake by region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C8850FEA-DF1E-28C3-F9DC-3FE15A6232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6D2887D-DDFF-8F09-1C64-F0A2A22FEF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0" t="7273" r="892"/>
          <a:stretch/>
        </p:blipFill>
        <p:spPr>
          <a:xfrm>
            <a:off x="3656291" y="1123837"/>
            <a:ext cx="8139600" cy="48820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68BE7B-C3E4-5E05-8645-C9FD841E88C1}"/>
              </a:ext>
            </a:extLst>
          </p:cNvPr>
          <p:cNvSpPr txBox="1"/>
          <p:nvPr/>
        </p:nvSpPr>
        <p:spPr>
          <a:xfrm>
            <a:off x="7722212" y="1341568"/>
            <a:ext cx="199291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latin typeface="Calibri"/>
                <a:cs typeface="Calibri"/>
              </a:rPr>
              <a:t>1.12 (0.73-1.70)</a:t>
            </a:r>
          </a:p>
          <a:p>
            <a:endParaRPr lang="en-CN" b="1"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EC804-CE24-572E-0E4F-DE03CC8B3FF9}"/>
              </a:ext>
            </a:extLst>
          </p:cNvPr>
          <p:cNvSpPr txBox="1"/>
          <p:nvPr/>
        </p:nvSpPr>
        <p:spPr>
          <a:xfrm>
            <a:off x="8718673" y="3088306"/>
            <a:ext cx="199291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latin typeface="Calibri"/>
                <a:cs typeface="Calibri"/>
              </a:rPr>
              <a:t>1.83 (1.46-2.30) **</a:t>
            </a:r>
          </a:p>
          <a:p>
            <a:endParaRPr lang="en-CN" b="1">
              <a:latin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6D123B-A50B-68E1-92C8-917A06E97F21}"/>
              </a:ext>
            </a:extLst>
          </p:cNvPr>
          <p:cNvSpPr txBox="1"/>
          <p:nvPr/>
        </p:nvSpPr>
        <p:spPr>
          <a:xfrm>
            <a:off x="7358796" y="4835044"/>
            <a:ext cx="199291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latin typeface="Calibri"/>
                <a:cs typeface="Calibri"/>
              </a:rPr>
              <a:t>1.24 (1.04-1.48) *</a:t>
            </a:r>
          </a:p>
          <a:p>
            <a:endParaRPr lang="en-CN" b="1">
              <a:latin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E97566-3B69-353E-816D-FCCAE4DA1EBE}"/>
              </a:ext>
            </a:extLst>
          </p:cNvPr>
          <p:cNvSpPr txBox="1"/>
          <p:nvPr/>
        </p:nvSpPr>
        <p:spPr>
          <a:xfrm>
            <a:off x="5809360" y="6000937"/>
            <a:ext cx="582171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>
                <a:latin typeface="Calibri"/>
                <a:cs typeface="Calibri"/>
              </a:rPr>
              <a:t>* </a:t>
            </a:r>
            <a:r>
              <a:rPr lang="en-US" sz="1600" b="1" i="1">
                <a:latin typeface="Calibri"/>
                <a:cs typeface="Calibri"/>
              </a:rPr>
              <a:t>p</a:t>
            </a:r>
            <a:r>
              <a:rPr lang="en-US" sz="1600" b="1">
                <a:latin typeface="Calibri"/>
                <a:cs typeface="Calibri"/>
              </a:rPr>
              <a:t>-value &lt; 0.05, ** </a:t>
            </a:r>
            <a:r>
              <a:rPr lang="en-US" sz="1600" b="1" i="1">
                <a:latin typeface="Calibri"/>
                <a:cs typeface="Calibri"/>
              </a:rPr>
              <a:t>p</a:t>
            </a:r>
            <a:r>
              <a:rPr lang="en-US" sz="1600" b="1">
                <a:latin typeface="Calibri"/>
                <a:cs typeface="Calibri"/>
              </a:rPr>
              <a:t>-value &lt; 0.01; reference: Western.</a:t>
            </a:r>
          </a:p>
          <a:p>
            <a:endParaRPr lang="en-CN" sz="1600" b="1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4945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33617-4CB3-A97F-026F-C569AC19D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37982" cy="4601183"/>
          </a:xfrm>
        </p:spPr>
        <p:txBody>
          <a:bodyPr/>
          <a:lstStyle/>
          <a:p>
            <a:r>
              <a:rPr kumimoji="1" lang="en-US" sz="2400">
                <a:ea typeface="+mj-lt"/>
                <a:cs typeface="+mj-lt"/>
              </a:rPr>
              <a:t>2. Logistic regression of contraceptive uptake adjusted for ethnicity</a:t>
            </a:r>
            <a:endParaRPr lang="en-US" sz="2400">
              <a:ea typeface="+mj-lt"/>
              <a:cs typeface="+mj-lt"/>
            </a:endParaRPr>
          </a:p>
          <a:p>
            <a:endParaRPr lang="en-GB" altLang="zh-CN">
              <a:ea typeface="幼圆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C45EE4-A5C9-720A-1FBC-647BBDD91A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98"/>
          <a:stretch/>
        </p:blipFill>
        <p:spPr>
          <a:xfrm>
            <a:off x="3560672" y="606478"/>
            <a:ext cx="8133541" cy="5249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C2D640-89BD-7E25-2062-0E4994AA9605}"/>
              </a:ext>
            </a:extLst>
          </p:cNvPr>
          <p:cNvSpPr txBox="1"/>
          <p:nvPr/>
        </p:nvSpPr>
        <p:spPr>
          <a:xfrm>
            <a:off x="7370520" y="1177445"/>
            <a:ext cx="199291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>
                <a:latin typeface="Calibri"/>
                <a:cs typeface="Calibri"/>
              </a:rPr>
              <a:t>0.68 (0.36-1.31)</a:t>
            </a:r>
          </a:p>
          <a:p>
            <a:endParaRPr lang="en-CN" sz="1600" b="1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2B8024-4164-8B39-F1DC-49323406B0D3}"/>
              </a:ext>
            </a:extLst>
          </p:cNvPr>
          <p:cNvSpPr txBox="1"/>
          <p:nvPr/>
        </p:nvSpPr>
        <p:spPr>
          <a:xfrm>
            <a:off x="8730396" y="1798767"/>
            <a:ext cx="199291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>
                <a:latin typeface="Calibri"/>
                <a:cs typeface="Calibri"/>
              </a:rPr>
              <a:t>1.14 (0.58-2.21)</a:t>
            </a:r>
          </a:p>
          <a:p>
            <a:endParaRPr lang="en-CN" sz="1600" b="1"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16D55-2C49-DEC3-791D-BA5B525FFA1E}"/>
              </a:ext>
            </a:extLst>
          </p:cNvPr>
          <p:cNvSpPr txBox="1"/>
          <p:nvPr/>
        </p:nvSpPr>
        <p:spPr>
          <a:xfrm>
            <a:off x="10736149" y="2396644"/>
            <a:ext cx="199291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>
                <a:latin typeface="Calibri"/>
                <a:cs typeface="Calibri"/>
              </a:rPr>
              <a:t>1.75 (0.84-3.64)</a:t>
            </a:r>
          </a:p>
          <a:p>
            <a:endParaRPr lang="en-CN" sz="1600" b="1">
              <a:latin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132260-B914-B033-C8B1-54016D64476B}"/>
              </a:ext>
            </a:extLst>
          </p:cNvPr>
          <p:cNvSpPr txBox="1"/>
          <p:nvPr/>
        </p:nvSpPr>
        <p:spPr>
          <a:xfrm>
            <a:off x="9728406" y="3003369"/>
            <a:ext cx="199291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>
                <a:latin typeface="Calibri"/>
                <a:cs typeface="Calibri"/>
              </a:rPr>
              <a:t>2.44 (2.04-2.93) **</a:t>
            </a:r>
          </a:p>
          <a:p>
            <a:endParaRPr lang="en-CN" sz="1600" b="1">
              <a:latin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B3990-E37D-2BAE-B307-1059C07D19C6}"/>
              </a:ext>
            </a:extLst>
          </p:cNvPr>
          <p:cNvSpPr txBox="1"/>
          <p:nvPr/>
        </p:nvSpPr>
        <p:spPr>
          <a:xfrm>
            <a:off x="6881689" y="3607218"/>
            <a:ext cx="199291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>
                <a:latin typeface="Calibri"/>
                <a:cs typeface="Calibri"/>
              </a:rPr>
              <a:t>0.64 (0.41-0.99) *</a:t>
            </a:r>
          </a:p>
          <a:p>
            <a:endParaRPr lang="en-CN" sz="1600" b="1">
              <a:latin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FCCBC5-038A-EA1C-6248-A50D7F21191D}"/>
              </a:ext>
            </a:extLst>
          </p:cNvPr>
          <p:cNvSpPr txBox="1"/>
          <p:nvPr/>
        </p:nvSpPr>
        <p:spPr>
          <a:xfrm>
            <a:off x="8822632" y="4225444"/>
            <a:ext cx="199291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>
                <a:latin typeface="Calibri"/>
                <a:cs typeface="Calibri"/>
              </a:rPr>
              <a:t>1.82 (1.44-2.31) **</a:t>
            </a:r>
          </a:p>
          <a:p>
            <a:endParaRPr lang="en-CN" sz="1600" b="1">
              <a:latin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8D5E2A-007D-C97C-EB3F-B85173ACC530}"/>
              </a:ext>
            </a:extLst>
          </p:cNvPr>
          <p:cNvSpPr txBox="1"/>
          <p:nvPr/>
        </p:nvSpPr>
        <p:spPr>
          <a:xfrm>
            <a:off x="7514293" y="4829294"/>
            <a:ext cx="199291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>
                <a:latin typeface="Calibri"/>
                <a:cs typeface="Calibri"/>
              </a:rPr>
              <a:t>1.13 (0.98-1.42)</a:t>
            </a:r>
          </a:p>
          <a:p>
            <a:endParaRPr lang="en-CN" sz="1600" b="1">
              <a:latin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5EA730-5E1C-AE99-DC7E-EA1931AC17D9}"/>
              </a:ext>
            </a:extLst>
          </p:cNvPr>
          <p:cNvSpPr txBox="1"/>
          <p:nvPr/>
        </p:nvSpPr>
        <p:spPr>
          <a:xfrm>
            <a:off x="4720662" y="5812926"/>
            <a:ext cx="7310550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>
                <a:latin typeface="Calibri"/>
                <a:cs typeface="Calibri"/>
              </a:rPr>
              <a:t>* </a:t>
            </a:r>
            <a:r>
              <a:rPr lang="en-US" sz="1600" b="1" i="1">
                <a:latin typeface="Calibri"/>
                <a:cs typeface="Calibri"/>
              </a:rPr>
              <a:t>p</a:t>
            </a:r>
            <a:r>
              <a:rPr lang="en-US" sz="1600" b="1">
                <a:latin typeface="Calibri"/>
                <a:cs typeface="Calibri"/>
              </a:rPr>
              <a:t>-value &lt; 0.05, ** </a:t>
            </a:r>
            <a:r>
              <a:rPr lang="en-US" sz="1600" b="1" i="1">
                <a:latin typeface="Calibri"/>
                <a:cs typeface="Calibri"/>
              </a:rPr>
              <a:t>p</a:t>
            </a:r>
            <a:r>
              <a:rPr lang="en-US" sz="1600" b="1">
                <a:latin typeface="Calibri"/>
                <a:cs typeface="Calibri"/>
              </a:rPr>
              <a:t>-value &lt; 0.01; reference: Western (region), Indian (ethnicity).</a:t>
            </a:r>
          </a:p>
          <a:p>
            <a:endParaRPr lang="en-CN" sz="1600" b="1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564908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Frame</vt:lpstr>
      <vt:lpstr>Contraceptives uptake in Fiji 1974 data analysis </vt:lpstr>
      <vt:lpstr>Background  &amp; Rationale </vt:lpstr>
      <vt:lpstr>Research Questions</vt:lpstr>
      <vt:lpstr>Methods</vt:lpstr>
      <vt:lpstr>Characteristics of study population</vt:lpstr>
      <vt:lpstr>Overall use of contraceptives in the study population</vt:lpstr>
      <vt:lpstr>1. Differences in contraceptive uptake in each region</vt:lpstr>
      <vt:lpstr>2. Logistic regression of contraceptive uptake by region</vt:lpstr>
      <vt:lpstr>2. Logistic regression of contraceptive uptake adjusted for ethnicity </vt:lpstr>
      <vt:lpstr>PowerPoint Presentation</vt:lpstr>
      <vt:lpstr>2. Sensitivity analysis </vt:lpstr>
      <vt:lpstr>Conclusions</vt:lpstr>
      <vt:lpstr>Implications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146</cp:revision>
  <dcterms:created xsi:type="dcterms:W3CDTF">2023-02-20T19:14:56Z</dcterms:created>
  <dcterms:modified xsi:type="dcterms:W3CDTF">2023-02-21T17:53:07Z</dcterms:modified>
</cp:coreProperties>
</file>