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71" r:id="rId12"/>
    <p:sldId id="272" r:id="rId13"/>
    <p:sldId id="273" r:id="rId14"/>
    <p:sldId id="269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C1BCEE-FC0A-492A-A01F-61EA240ECC4A}" v="1551" dt="2023-02-18T00:15:35.450"/>
    <p1510:client id="{CA55862E-952E-2982-BBAB-537202FB6F6F}" v="324" dt="2023-02-18T20:45:48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96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9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3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70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5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9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5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7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1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3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7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ABF76BF-5D3F-F24B-B974-FCA4970CB6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7394" r="3" b="14409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en-US" sz="5000"/>
              <a:t>NHANES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B27A-5D09-B8A6-A7DB-D89B5B27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Sensitivity Analysis: </a:t>
            </a:r>
            <a:r>
              <a:rPr lang="en-US" sz="2800" dirty="0">
                <a:cs typeface="Calibri Light"/>
              </a:rPr>
              <a:t>Forest plot of the linear regression coefficient estimates</a:t>
            </a:r>
            <a:endParaRPr lang="en-US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E3587BA-8C83-29E1-8A71-87D15533A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905" y="1802602"/>
            <a:ext cx="6202170" cy="4497812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E1FF38-BED8-332A-A402-D0142FB50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278346"/>
              </p:ext>
            </p:extLst>
          </p:nvPr>
        </p:nvGraphicFramePr>
        <p:xfrm>
          <a:off x="8180716" y="1897810"/>
          <a:ext cx="25908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51447620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3542038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fontAlgn="auto"/>
                      <a:r>
                        <a:rPr lang="en-US" sz="1400" dirty="0">
                          <a:effectLst/>
                        </a:rPr>
                        <a:t>​</a:t>
                      </a:r>
                    </a:p>
                    <a:p>
                      <a:pPr fontAlgn="base"/>
                      <a:r>
                        <a:rPr lang="en-US" sz="1400" dirty="0">
                          <a:effectLst/>
                        </a:rPr>
                        <a:t>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l-GR" sz="1800" dirty="0">
                          <a:effectLst/>
                        </a:rPr>
                        <a:t>β</a:t>
                      </a:r>
                      <a:r>
                        <a:rPr lang="en-US" sz="1200" baseline="-25000" dirty="0" err="1">
                          <a:effectLst/>
                        </a:rPr>
                        <a:t>AlcoholYear</a:t>
                      </a:r>
                      <a:r>
                        <a:rPr lang="en-US" sz="12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400" dirty="0">
                          <a:effectLst/>
                        </a:rPr>
                        <a:t>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1574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Value​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0.0135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8635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SE​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0.002​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2040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95% CI Lower​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0.010​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70191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95% CI Upper​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0.018​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32666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t​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6.295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13298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d.f.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4535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2433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P-value​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13.36e-10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16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27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E6D0A0E-AC19-415C-B3AE-96786F30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BB567-55C1-0683-FB79-F5E5D63C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Aim 2: Limitations &amp; Possible Solutions</a:t>
            </a:r>
            <a:endParaRPr lang="en-US" dirty="0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3BAD20A-1EC0-CE03-F22F-89F1EF10C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3" r="-2" b="-2"/>
          <a:stretch/>
        </p:blipFill>
        <p:spPr>
          <a:xfrm>
            <a:off x="633999" y="1213702"/>
            <a:ext cx="4020297" cy="247613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B6B151-91C6-4075-8FB3-43E838C2A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>
            <a:extLst>
              <a:ext uri="{FF2B5EF4-FFF2-40B4-BE49-F238E27FC236}">
                <a16:creationId xmlns:a16="http://schemas.microsoft.com/office/drawing/2014/main" id="{1175953C-54C1-152B-DE1A-0F78D976A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9" r="-4" b="-4"/>
          <a:stretch/>
        </p:blipFill>
        <p:spPr>
          <a:xfrm>
            <a:off x="633999" y="3850704"/>
            <a:ext cx="4020296" cy="247613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9743FD2-096E-4E3C-B8A6-CC50548F4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E0B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A17A06-682A-4722-93B3-0363692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120" descr="Warning with solid fill">
            <a:extLst>
              <a:ext uri="{FF2B5EF4-FFF2-40B4-BE49-F238E27FC236}">
                <a16:creationId xmlns:a16="http://schemas.microsoft.com/office/drawing/2014/main" id="{6E75262E-F96E-6325-9E0D-2929C5B06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4495" y="1463278"/>
            <a:ext cx="579864" cy="598449"/>
          </a:xfrm>
          <a:prstGeom prst="rect">
            <a:avLst/>
          </a:prstGeom>
        </p:spPr>
      </p:pic>
      <p:pic>
        <p:nvPicPr>
          <p:cNvPr id="8" name="Graphic 120" descr="Warning with solid fill">
            <a:extLst>
              <a:ext uri="{FF2B5EF4-FFF2-40B4-BE49-F238E27FC236}">
                <a16:creationId xmlns:a16="http://schemas.microsoft.com/office/drawing/2014/main" id="{6E75262E-F96E-6325-9E0D-2929C5B06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5446" y="4510380"/>
            <a:ext cx="579864" cy="598449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94EB98CE-E600-2940-6379-505489655C8A}"/>
              </a:ext>
            </a:extLst>
          </p:cNvPr>
          <p:cNvSpPr txBox="1"/>
          <p:nvPr/>
        </p:nvSpPr>
        <p:spPr>
          <a:xfrm>
            <a:off x="5875409" y="2449898"/>
            <a:ext cx="3690257" cy="1969620"/>
          </a:xfrm>
          <a:prstGeom prst="rect">
            <a:avLst/>
          </a:prstGeom>
        </p:spPr>
        <p:txBody>
          <a:bodyPr rot="0" spcFirstLastPara="0" vert="horz" lIns="0" tIns="4572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Limitations:</a:t>
            </a:r>
          </a:p>
          <a:p>
            <a:pPr marL="742950" lvl="1" indent="-285750">
              <a:lnSpc>
                <a:spcPct val="90000"/>
              </a:lnSpc>
              <a:spcBef>
                <a:spcPts val="200"/>
              </a:spcBef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Slight heteroscedasticity</a:t>
            </a:r>
          </a:p>
          <a:p>
            <a:pPr marL="742950" lvl="1" indent="-285750">
              <a:lnSpc>
                <a:spcPct val="90000"/>
              </a:lnSpc>
              <a:spcBef>
                <a:spcPts val="200"/>
              </a:spcBef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Non-normal data (positively-skewed)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90E69D54-22C8-6DF8-7BF6-5759F94A7637}"/>
              </a:ext>
            </a:extLst>
          </p:cNvPr>
          <p:cNvSpPr txBox="1"/>
          <p:nvPr/>
        </p:nvSpPr>
        <p:spPr>
          <a:xfrm>
            <a:off x="5878723" y="3942787"/>
            <a:ext cx="3690257" cy="1969620"/>
          </a:xfrm>
          <a:prstGeom prst="rect">
            <a:avLst/>
          </a:prstGeom>
        </p:spPr>
        <p:txBody>
          <a:bodyPr rot="0" spcFirstLastPara="0" vert="horz" lIns="0" tIns="4572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Solutions:</a:t>
            </a:r>
          </a:p>
          <a:p>
            <a:pPr marL="742950" lvl="1" indent="-285750">
              <a:lnSpc>
                <a:spcPct val="90000"/>
              </a:lnSpc>
              <a:spcBef>
                <a:spcPts val="200"/>
              </a:spcBef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trike="sngStrike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Log transformation of data</a:t>
            </a:r>
          </a:p>
          <a:p>
            <a:pPr marL="742950" lvl="1" indent="-285750">
              <a:lnSpc>
                <a:spcPct val="90000"/>
              </a:lnSpc>
              <a:spcBef>
                <a:spcPts val="200"/>
              </a:spcBef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Data normalization – Box-Cox transformation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742950" lvl="1" indent="-285750">
              <a:lnSpc>
                <a:spcPct val="90000"/>
              </a:lnSpc>
              <a:spcBef>
                <a:spcPts val="200"/>
              </a:spcBef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Polynomial regression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971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F9E1-6F18-32BF-7008-F905E35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Conclusion 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E5C9DB-C600-1972-8541-FDA03BDA2163}"/>
              </a:ext>
            </a:extLst>
          </p:cNvPr>
          <p:cNvSpPr>
            <a:spLocks noGrp="1"/>
          </p:cNvSpPr>
          <p:nvPr/>
        </p:nvSpPr>
        <p:spPr>
          <a:xfrm>
            <a:off x="1093288" y="1935001"/>
            <a:ext cx="1943881" cy="98128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>
                <a:cs typeface="Calibri"/>
              </a:rPr>
              <a:t>Aim 1:</a:t>
            </a:r>
          </a:p>
          <a:p>
            <a:pPr marL="383540" lvl="1"/>
            <a:endParaRPr lang="en-US"/>
          </a:p>
        </p:txBody>
      </p:sp>
      <p:pic>
        <p:nvPicPr>
          <p:cNvPr id="5" name="Graphic 16" descr="Male with solid fill">
            <a:extLst>
              <a:ext uri="{FF2B5EF4-FFF2-40B4-BE49-F238E27FC236}">
                <a16:creationId xmlns:a16="http://schemas.microsoft.com/office/drawing/2014/main" id="{1789509B-9ECA-C66B-F83C-26E4537E1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6861" y="1899886"/>
            <a:ext cx="655773" cy="664954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6756D3A8-8159-2110-3431-1670976C3A5E}"/>
              </a:ext>
            </a:extLst>
          </p:cNvPr>
          <p:cNvSpPr txBox="1"/>
          <p:nvPr/>
        </p:nvSpPr>
        <p:spPr>
          <a:xfrm>
            <a:off x="3619142" y="2044001"/>
            <a:ext cx="234617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Systolic blood pressure</a:t>
            </a:r>
            <a:endParaRPr lang="en-US"/>
          </a:p>
        </p:txBody>
      </p:sp>
      <p:pic>
        <p:nvPicPr>
          <p:cNvPr id="7" name="Graphic 18" descr="Caret Right with solid fill">
            <a:extLst>
              <a:ext uri="{FF2B5EF4-FFF2-40B4-BE49-F238E27FC236}">
                <a16:creationId xmlns:a16="http://schemas.microsoft.com/office/drawing/2014/main" id="{39B0EDCB-ED51-EE4B-E129-6FD99F009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4673" y="1854873"/>
            <a:ext cx="914400" cy="914400"/>
          </a:xfrm>
          <a:prstGeom prst="rect">
            <a:avLst/>
          </a:prstGeom>
        </p:spPr>
      </p:pic>
      <p:pic>
        <p:nvPicPr>
          <p:cNvPr id="8" name="Graphic 19" descr="Female with solid fill">
            <a:extLst>
              <a:ext uri="{FF2B5EF4-FFF2-40B4-BE49-F238E27FC236}">
                <a16:creationId xmlns:a16="http://schemas.microsoft.com/office/drawing/2014/main" id="{70BDCDD4-3D1A-183A-A14F-E17051B8E3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3084" y="1913534"/>
            <a:ext cx="673687" cy="701228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E0AB0777-3D1C-4110-9E4A-61248E00D43B}"/>
              </a:ext>
            </a:extLst>
          </p:cNvPr>
          <p:cNvSpPr txBox="1"/>
          <p:nvPr/>
        </p:nvSpPr>
        <p:spPr>
          <a:xfrm>
            <a:off x="7547796" y="2055103"/>
            <a:ext cx="234617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Systolic blood pressure</a:t>
            </a:r>
            <a:endParaRPr lang="en-US"/>
          </a:p>
        </p:txBody>
      </p:sp>
      <p:pic>
        <p:nvPicPr>
          <p:cNvPr id="10" name="Graphic 26" descr="Close with solid fill">
            <a:extLst>
              <a:ext uri="{FF2B5EF4-FFF2-40B4-BE49-F238E27FC236}">
                <a16:creationId xmlns:a16="http://schemas.microsoft.com/office/drawing/2014/main" id="{9314F99A-8745-B78F-9665-0D79E9582D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73751" y="2623805"/>
            <a:ext cx="655324" cy="646032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B0D5B565-B2E0-CDA1-9C08-08CC2FFEA945}"/>
              </a:ext>
            </a:extLst>
          </p:cNvPr>
          <p:cNvSpPr txBox="1"/>
          <p:nvPr/>
        </p:nvSpPr>
        <p:spPr>
          <a:xfrm>
            <a:off x="3623105" y="2798942"/>
            <a:ext cx="5319829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>
                <a:cs typeface="Calibri"/>
              </a:rPr>
              <a:t>  H0:</a:t>
            </a:r>
            <a:r>
              <a:rPr lang="en-US">
                <a:cs typeface="Calibri"/>
              </a:rPr>
              <a:t> Male systolic pressure = Female systolic pressure </a:t>
            </a:r>
            <a:endParaRPr lang="en-US">
              <a:ea typeface="+mn-lt"/>
              <a:cs typeface="+mn-lt"/>
            </a:endParaRPr>
          </a:p>
          <a:p>
            <a:pPr algn="just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E17A88-211F-2214-2CC1-ADFB7369A386}"/>
              </a:ext>
            </a:extLst>
          </p:cNvPr>
          <p:cNvSpPr txBox="1">
            <a:spLocks/>
          </p:cNvSpPr>
          <p:nvPr/>
        </p:nvSpPr>
        <p:spPr>
          <a:xfrm>
            <a:off x="1096393" y="3736278"/>
            <a:ext cx="1943881" cy="78613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cs typeface="Calibri"/>
              </a:rPr>
              <a:t> Aim 2:</a:t>
            </a:r>
          </a:p>
          <a:p>
            <a:pPr marL="383540" lvl="1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89EDC5-14A2-683E-F6AF-75976F8AD94C}"/>
              </a:ext>
            </a:extLst>
          </p:cNvPr>
          <p:cNvGrpSpPr/>
          <p:nvPr/>
        </p:nvGrpSpPr>
        <p:grpSpPr>
          <a:xfrm>
            <a:off x="3540118" y="3537009"/>
            <a:ext cx="1196864" cy="1105829"/>
            <a:chOff x="5174287" y="3573731"/>
            <a:chExt cx="1196864" cy="110582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2FA934-F124-D3DD-0937-27FAF0453875}"/>
                </a:ext>
              </a:extLst>
            </p:cNvPr>
            <p:cNvCxnSpPr/>
            <p:nvPr/>
          </p:nvCxnSpPr>
          <p:spPr>
            <a:xfrm flipH="1">
              <a:off x="5190981" y="3573731"/>
              <a:ext cx="0" cy="1096537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059824E-48C4-A73E-72A8-BAAC3B6DA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1688" y="4660976"/>
              <a:ext cx="1189463" cy="18584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6450A6F-D55A-5AD6-A001-0192EEC2527D}"/>
                </a:ext>
              </a:extLst>
            </p:cNvPr>
            <p:cNvCxnSpPr/>
            <p:nvPr/>
          </p:nvCxnSpPr>
          <p:spPr>
            <a:xfrm flipH="1">
              <a:off x="5174287" y="4156878"/>
              <a:ext cx="1132452" cy="140897"/>
            </a:xfrm>
            <a:prstGeom prst="straightConnector1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">
            <a:extLst>
              <a:ext uri="{FF2B5EF4-FFF2-40B4-BE49-F238E27FC236}">
                <a16:creationId xmlns:a16="http://schemas.microsoft.com/office/drawing/2014/main" id="{61A4B946-F687-2761-3E91-B91C4B3BDF68}"/>
              </a:ext>
            </a:extLst>
          </p:cNvPr>
          <p:cNvSpPr txBox="1"/>
          <p:nvPr/>
        </p:nvSpPr>
        <p:spPr>
          <a:xfrm>
            <a:off x="3198707" y="4834987"/>
            <a:ext cx="221515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Significant but small association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3C7CB5-91E9-1335-D122-26F7147E04B5}"/>
              </a:ext>
            </a:extLst>
          </p:cNvPr>
          <p:cNvGrpSpPr/>
          <p:nvPr/>
        </p:nvGrpSpPr>
        <p:grpSpPr>
          <a:xfrm>
            <a:off x="6086335" y="3223708"/>
            <a:ext cx="2057635" cy="1743541"/>
            <a:chOff x="8142817" y="3251250"/>
            <a:chExt cx="2194932" cy="1880838"/>
          </a:xfrm>
        </p:grpSpPr>
        <p:pic>
          <p:nvPicPr>
            <p:cNvPr id="21" name="Picture 20" descr="Chart, histogram&#10;&#10;Description automatically generated">
              <a:extLst>
                <a:ext uri="{FF2B5EF4-FFF2-40B4-BE49-F238E27FC236}">
                  <a16:creationId xmlns:a16="http://schemas.microsoft.com/office/drawing/2014/main" id="{3ED016D6-62EB-9E93-6787-E63F9D6A9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42817" y="3299303"/>
              <a:ext cx="2194932" cy="1682514"/>
            </a:xfrm>
            <a:prstGeom prst="rect">
              <a:avLst/>
            </a:prstGeom>
          </p:spPr>
        </p:pic>
        <p:pic>
          <p:nvPicPr>
            <p:cNvPr id="22" name="Graphic 26" descr="Close with solid fill">
              <a:extLst>
                <a:ext uri="{FF2B5EF4-FFF2-40B4-BE49-F238E27FC236}">
                  <a16:creationId xmlns:a16="http://schemas.microsoft.com/office/drawing/2014/main" id="{D0803C3C-902C-8EA2-F462-21443D149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345699" y="3251250"/>
              <a:ext cx="1890131" cy="1880838"/>
            </a:xfrm>
            <a:prstGeom prst="rect">
              <a:avLst/>
            </a:prstGeom>
          </p:spPr>
        </p:pic>
      </p:grpSp>
      <p:sp>
        <p:nvSpPr>
          <p:cNvPr id="23" name="TextBox 1">
            <a:extLst>
              <a:ext uri="{FF2B5EF4-FFF2-40B4-BE49-F238E27FC236}">
                <a16:creationId xmlns:a16="http://schemas.microsoft.com/office/drawing/2014/main" id="{B61389A8-12A4-82D3-E4E4-68850F2A09DE}"/>
              </a:ext>
            </a:extLst>
          </p:cNvPr>
          <p:cNvSpPr txBox="1"/>
          <p:nvPr/>
        </p:nvSpPr>
        <p:spPr>
          <a:xfrm>
            <a:off x="6211792" y="4853348"/>
            <a:ext cx="184444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Non-normally distributed data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42CD9D9-FF2C-EB9E-03A1-3BC92F50CD5C}"/>
              </a:ext>
            </a:extLst>
          </p:cNvPr>
          <p:cNvSpPr txBox="1">
            <a:spLocks/>
          </p:cNvSpPr>
          <p:nvPr/>
        </p:nvSpPr>
        <p:spPr>
          <a:xfrm>
            <a:off x="3213418" y="5500593"/>
            <a:ext cx="7100537" cy="851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>
                <a:solidFill>
                  <a:schemeClr val="tx1"/>
                </a:solidFill>
                <a:latin typeface="Calibri"/>
                <a:ea typeface="Arial"/>
                <a:cs typeface="Arial"/>
              </a:rPr>
              <a:t>H0:</a:t>
            </a:r>
            <a:r>
              <a:rPr lang="en-US">
                <a:solidFill>
                  <a:schemeClr val="tx1"/>
                </a:solidFill>
                <a:latin typeface="Calibri"/>
                <a:ea typeface="Arial"/>
                <a:cs typeface="Arial"/>
              </a:rPr>
              <a:t> Alcohol consumption is associated with systolic blood pressure.​</a:t>
            </a:r>
            <a:endParaRPr lang="en-US"/>
          </a:p>
          <a:p>
            <a:pPr marL="0" indent="0" algn="just">
              <a:buNone/>
            </a:pPr>
            <a:r>
              <a:rPr lang="en-US" b="1">
                <a:solidFill>
                  <a:schemeClr val="tx1"/>
                </a:solidFill>
                <a:latin typeface="Calibri"/>
                <a:ea typeface="Arial"/>
                <a:cs typeface="Arial"/>
              </a:rPr>
              <a:t>H1:</a:t>
            </a:r>
            <a:r>
              <a:rPr lang="en-US">
                <a:solidFill>
                  <a:schemeClr val="tx1"/>
                </a:solidFill>
                <a:latin typeface="Calibri"/>
                <a:ea typeface="Arial"/>
                <a:cs typeface="Arial"/>
              </a:rPr>
              <a:t> Greater alcohol consumption is associated with </a:t>
            </a:r>
            <a:r>
              <a:rPr lang="en-US">
                <a:solidFill>
                  <a:schemeClr val="tx1"/>
                </a:solidFill>
                <a:latin typeface="Calibri"/>
                <a:ea typeface="Arial"/>
                <a:cs typeface="Calibri"/>
              </a:rPr>
              <a:t>systolic blood pressure</a:t>
            </a:r>
            <a:r>
              <a:rPr lang="en-US">
                <a:solidFill>
                  <a:schemeClr val="tx1"/>
                </a:solidFill>
                <a:latin typeface="Calibri"/>
                <a:ea typeface="Arial"/>
                <a:cs typeface="Arial"/>
              </a:rPr>
              <a:t>.​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26" name="Graphic 36" descr="Question Mark with solid fill">
            <a:extLst>
              <a:ext uri="{FF2B5EF4-FFF2-40B4-BE49-F238E27FC236}">
                <a16:creationId xmlns:a16="http://schemas.microsoft.com/office/drawing/2014/main" id="{62DA11DF-D996-3560-09CD-BCD297B0F9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47766" y="5553582"/>
            <a:ext cx="669168" cy="6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5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33EB-FDD4-BE0E-2750-BF16D641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Implications 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060D0B-4650-E735-B512-8BCAEFD3D4C6}"/>
              </a:ext>
            </a:extLst>
          </p:cNvPr>
          <p:cNvSpPr/>
          <p:nvPr/>
        </p:nvSpPr>
        <p:spPr>
          <a:xfrm>
            <a:off x="998482" y="1891862"/>
            <a:ext cx="1037020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Further analyses to determine reasons for blood pressure difference between men and women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07F0F9-1078-3C2D-78FF-DF0B446698B0}"/>
              </a:ext>
            </a:extLst>
          </p:cNvPr>
          <p:cNvSpPr/>
          <p:nvPr/>
        </p:nvSpPr>
        <p:spPr>
          <a:xfrm>
            <a:off x="1007240" y="3380826"/>
            <a:ext cx="10370205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We should target blood pressure interventions towards populations at higher risk 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D4DED7-F4A7-D18B-05DB-83BA625F8541}"/>
              </a:ext>
            </a:extLst>
          </p:cNvPr>
          <p:cNvSpPr/>
          <p:nvPr/>
        </p:nvSpPr>
        <p:spPr>
          <a:xfrm>
            <a:off x="1007239" y="4869792"/>
            <a:ext cx="10370205" cy="875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Additional statistical analysis to study association between alcohol consumption and systolic blood pressure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83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9233-5499-CEF3-1C50-6BDD61546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4388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CFB8C0F-4E01-4C10-A861-0C16EB92D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43EA0E3-C5BB-96F2-ED18-6E8646E01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099" y="616702"/>
            <a:ext cx="7915471" cy="4777166"/>
          </a:xfrm>
        </p:spPr>
      </p:pic>
    </p:spTree>
    <p:extLst>
      <p:ext uri="{BB962C8B-B14F-4D97-AF65-F5344CB8AC3E}">
        <p14:creationId xmlns:p14="http://schemas.microsoft.com/office/powerpoint/2010/main" val="4061963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CFB8C0F-4E01-4C10-A861-0C16EB92D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A70845D-C81B-EEC2-6307-82E5E7784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980" y="510186"/>
            <a:ext cx="7953453" cy="4744392"/>
          </a:xfrm>
        </p:spPr>
      </p:pic>
    </p:spTree>
    <p:extLst>
      <p:ext uri="{BB962C8B-B14F-4D97-AF65-F5344CB8AC3E}">
        <p14:creationId xmlns:p14="http://schemas.microsoft.com/office/powerpoint/2010/main" val="81252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86EE-C27C-0D40-860B-A13429C0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682" y="849731"/>
            <a:ext cx="9658744" cy="8649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Background </a:t>
            </a:r>
            <a:endParaRPr lang="en-US" dirty="0">
              <a:cs typeface="Calibri Light" panose="020F0302020204030204"/>
            </a:endParaRPr>
          </a:p>
        </p:txBody>
      </p:sp>
      <p:pic>
        <p:nvPicPr>
          <p:cNvPr id="5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8C5233F-F31F-054A-E8E0-283D25D3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32" y="1811087"/>
            <a:ext cx="6863625" cy="4457899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67E31038-B8D6-93DC-9027-10172E9C0721}"/>
              </a:ext>
            </a:extLst>
          </p:cNvPr>
          <p:cNvSpPr txBox="1"/>
          <p:nvPr/>
        </p:nvSpPr>
        <p:spPr>
          <a:xfrm>
            <a:off x="8021967" y="2124268"/>
            <a:ext cx="282423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cs typeface="Calibri"/>
              </a:rPr>
              <a:t>Risk factors for hypertension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FD96B73-850C-78EF-66D2-3392BA68078B}"/>
              </a:ext>
            </a:extLst>
          </p:cNvPr>
          <p:cNvSpPr/>
          <p:nvPr/>
        </p:nvSpPr>
        <p:spPr>
          <a:xfrm rot="5400000">
            <a:off x="9154629" y="3174066"/>
            <a:ext cx="554182" cy="329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FB05895D-70A1-E3C8-328E-30AE7C33A3E0}"/>
              </a:ext>
            </a:extLst>
          </p:cNvPr>
          <p:cNvSpPr txBox="1"/>
          <p:nvPr/>
        </p:nvSpPr>
        <p:spPr>
          <a:xfrm>
            <a:off x="8610675" y="3667636"/>
            <a:ext cx="164436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Hypertension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4D3354B-CAF4-24F8-D6FE-4BC86E4C9F44}"/>
              </a:ext>
            </a:extLst>
          </p:cNvPr>
          <p:cNvSpPr/>
          <p:nvPr/>
        </p:nvSpPr>
        <p:spPr>
          <a:xfrm rot="5400000">
            <a:off x="9154628" y="4271073"/>
            <a:ext cx="554182" cy="329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C5A057F2-059B-1B51-7C68-F5E0FB8615D5}"/>
              </a:ext>
            </a:extLst>
          </p:cNvPr>
          <p:cNvSpPr txBox="1"/>
          <p:nvPr/>
        </p:nvSpPr>
        <p:spPr>
          <a:xfrm>
            <a:off x="8532221" y="4948810"/>
            <a:ext cx="1791566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Cardiovascular disease</a:t>
            </a:r>
          </a:p>
        </p:txBody>
      </p:sp>
    </p:spTree>
    <p:extLst>
      <p:ext uri="{BB962C8B-B14F-4D97-AF65-F5344CB8AC3E}">
        <p14:creationId xmlns:p14="http://schemas.microsoft.com/office/powerpoint/2010/main" val="57892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3558-47CD-33BA-4AAE-7995ADC2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Research Question </a:t>
            </a:r>
            <a:endParaRPr lang="en-US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AF769029-F513-55BA-F88C-C711C326D784}"/>
              </a:ext>
            </a:extLst>
          </p:cNvPr>
          <p:cNvSpPr/>
          <p:nvPr/>
        </p:nvSpPr>
        <p:spPr>
          <a:xfrm>
            <a:off x="1150624" y="2166075"/>
            <a:ext cx="9939417" cy="74529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cs typeface="Calibri"/>
              </a:rPr>
              <a:t>1. Which gender is more prone to develop higher systolic pressure in the US?</a:t>
            </a:r>
            <a:endParaRPr lang="en-US" sz="2200">
              <a:ea typeface="+mn-lt"/>
              <a:cs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A387C4-0319-34BA-A750-FA77E1871F32}"/>
              </a:ext>
            </a:extLst>
          </p:cNvPr>
          <p:cNvSpPr>
            <a:spLocks noGrp="1"/>
          </p:cNvSpPr>
          <p:nvPr/>
        </p:nvSpPr>
        <p:spPr>
          <a:xfrm>
            <a:off x="1150712" y="3095387"/>
            <a:ext cx="8684986" cy="87017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F0502020204030204" pitchFamily="34" charset="0"/>
              <a:buChar char="•"/>
            </a:pPr>
            <a:r>
              <a:rPr lang="en-US" b="1">
                <a:ea typeface="+mn-lt"/>
                <a:cs typeface="+mn-lt"/>
              </a:rPr>
              <a:t>  H0:</a:t>
            </a:r>
            <a:r>
              <a:rPr lang="en-US">
                <a:ea typeface="+mn-lt"/>
                <a:cs typeface="+mn-lt"/>
              </a:rPr>
              <a:t> Male systolic pressure = female systolic pressure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b="1">
                <a:ea typeface="+mn-lt"/>
                <a:cs typeface="+mn-lt"/>
              </a:rPr>
              <a:t>  H1:</a:t>
            </a:r>
            <a:r>
              <a:rPr lang="en-US">
                <a:ea typeface="+mn-lt"/>
                <a:cs typeface="+mn-lt"/>
              </a:rPr>
              <a:t> Male systolic pressure ≠ female systolic pressure </a:t>
            </a:r>
            <a:endParaRPr lang="en-US">
              <a:cs typeface="Calibri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91669D0-A6A5-4049-E342-EEA3C072017D}"/>
              </a:ext>
            </a:extLst>
          </p:cNvPr>
          <p:cNvSpPr/>
          <p:nvPr/>
        </p:nvSpPr>
        <p:spPr>
          <a:xfrm>
            <a:off x="1153032" y="4291220"/>
            <a:ext cx="9981750" cy="74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cs typeface="Calibri"/>
              </a:rPr>
              <a:t>2. Do people who drink more regularly have a higher systolic pressure in the US?</a:t>
            </a:r>
            <a:endParaRPr lang="en-US">
              <a:cs typeface="Calibri" panose="020F0502020204030204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3E48FA-2E82-B86C-EE2D-25820B3176A5}"/>
              </a:ext>
            </a:extLst>
          </p:cNvPr>
          <p:cNvSpPr>
            <a:spLocks noGrp="1"/>
          </p:cNvSpPr>
          <p:nvPr/>
        </p:nvSpPr>
        <p:spPr>
          <a:xfrm>
            <a:off x="1150712" y="5184742"/>
            <a:ext cx="8684986" cy="87017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F050202020403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  H0:</a:t>
            </a:r>
            <a:r>
              <a:rPr lang="en-US" dirty="0">
                <a:ea typeface="+mn-lt"/>
                <a:cs typeface="+mn-lt"/>
              </a:rPr>
              <a:t> Alcohol consumption is not associated with systolic pressure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  H1:</a:t>
            </a:r>
            <a:r>
              <a:rPr lang="en-US" dirty="0">
                <a:ea typeface="+mn-lt"/>
                <a:cs typeface="+mn-lt"/>
              </a:rPr>
              <a:t> Alcohol consumption is associated with systolic blood pressure</a:t>
            </a:r>
            <a:endParaRPr lang="en-US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444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1037-10ED-FDFE-7DFD-A1A3013D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Methods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D8AC64-356A-63EE-1B04-0475E5E1225A}"/>
              </a:ext>
            </a:extLst>
          </p:cNvPr>
          <p:cNvSpPr>
            <a:spLocks noGrp="1"/>
          </p:cNvSpPr>
          <p:nvPr/>
        </p:nvSpPr>
        <p:spPr>
          <a:xfrm rot="16200000">
            <a:off x="3043006" y="3348227"/>
            <a:ext cx="1519274" cy="7021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cs typeface="Calibri"/>
              </a:rPr>
              <a:t>Aim   1</a:t>
            </a:r>
            <a:r>
              <a:rPr lang="en-US" sz="3200">
                <a:cs typeface="Calibri"/>
              </a:rPr>
              <a:t> 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FAEC0D-8BEC-A298-0957-37268149E496}"/>
              </a:ext>
            </a:extLst>
          </p:cNvPr>
          <p:cNvSpPr/>
          <p:nvPr/>
        </p:nvSpPr>
        <p:spPr>
          <a:xfrm>
            <a:off x="4156757" y="1863480"/>
            <a:ext cx="3180000" cy="444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cs typeface="Calibri"/>
              </a:rPr>
              <a:t> </a:t>
            </a:r>
            <a:r>
              <a:rPr lang="en-US" sz="2200" b="1">
                <a:cs typeface="Calibri"/>
              </a:rPr>
              <a:t>Variables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69A0667-A291-3D7D-42E9-93736B4DCF26}"/>
              </a:ext>
            </a:extLst>
          </p:cNvPr>
          <p:cNvSpPr>
            <a:spLocks noGrp="1"/>
          </p:cNvSpPr>
          <p:nvPr/>
        </p:nvSpPr>
        <p:spPr>
          <a:xfrm>
            <a:off x="4157237" y="2409105"/>
            <a:ext cx="3377760" cy="73220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F0502020204030204" pitchFamily="34" charset="0"/>
              <a:buChar char="v"/>
            </a:pPr>
            <a:r>
              <a:rPr lang="en-US" sz="1700" b="1">
                <a:cs typeface="Calibri" panose="020F0502020204030204"/>
              </a:rPr>
              <a:t>Outcome</a:t>
            </a:r>
            <a:r>
              <a:rPr lang="en-US" sz="1700">
                <a:cs typeface="Calibri" panose="020F0502020204030204"/>
              </a:rPr>
              <a:t>: Systolic Pressure</a:t>
            </a:r>
          </a:p>
          <a:p>
            <a:pPr>
              <a:buFont typeface="Wingdings" panose="020F0502020204030204" pitchFamily="34" charset="0"/>
              <a:buChar char="v"/>
            </a:pPr>
            <a:r>
              <a:rPr lang="en-US" sz="1700" b="1">
                <a:cs typeface="Calibri" panose="020F0502020204030204"/>
              </a:rPr>
              <a:t>Exposure</a:t>
            </a:r>
            <a:r>
              <a:rPr lang="en-US" sz="1700">
                <a:cs typeface="Calibri" panose="020F0502020204030204"/>
              </a:rPr>
              <a:t>: Gender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EC70F8-8979-3EDE-1715-BF03010EA7A6}"/>
              </a:ext>
            </a:extLst>
          </p:cNvPr>
          <p:cNvSpPr/>
          <p:nvPr/>
        </p:nvSpPr>
        <p:spPr>
          <a:xfrm>
            <a:off x="4156757" y="3247326"/>
            <a:ext cx="3180000" cy="45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cs typeface="Calibri"/>
              </a:rPr>
              <a:t> </a:t>
            </a:r>
            <a:r>
              <a:rPr lang="en-US" sz="2200" b="1">
                <a:cs typeface="Calibri"/>
              </a:rPr>
              <a:t>Exclusion criteria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F7E8D88E-FAD6-E731-80D1-B189412F3447}"/>
              </a:ext>
            </a:extLst>
          </p:cNvPr>
          <p:cNvSpPr txBox="1">
            <a:spLocks/>
          </p:cNvSpPr>
          <p:nvPr/>
        </p:nvSpPr>
        <p:spPr>
          <a:xfrm>
            <a:off x="4156277" y="3922353"/>
            <a:ext cx="2561760" cy="108020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F0502020204030204" pitchFamily="34" charset="0"/>
              <a:buChar char="v"/>
            </a:pPr>
            <a:r>
              <a:rPr lang="en-US" sz="1700">
                <a:cs typeface="Calibri" panose="020F0502020204030204"/>
              </a:rPr>
              <a:t>&lt;21 years-old</a:t>
            </a:r>
          </a:p>
          <a:p>
            <a:pPr>
              <a:buFont typeface="Wingdings" panose="020F0502020204030204" pitchFamily="34" charset="0"/>
              <a:buChar char="v"/>
            </a:pPr>
            <a:r>
              <a:rPr lang="en-US" sz="1700">
                <a:cs typeface="Calibri" panose="020F0502020204030204"/>
              </a:rPr>
              <a:t>Pregnant women</a:t>
            </a:r>
          </a:p>
          <a:p>
            <a:pPr>
              <a:buFont typeface="Wingdings" panose="020F0502020204030204" pitchFamily="34" charset="0"/>
              <a:buChar char="v"/>
            </a:pPr>
            <a:r>
              <a:rPr lang="en-US" sz="1700">
                <a:cs typeface="Calibri" panose="020F0502020204030204"/>
              </a:rPr>
              <a:t>People with diabetes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933148-7A25-81DF-87E5-9D6C392DEEF5}"/>
              </a:ext>
            </a:extLst>
          </p:cNvPr>
          <p:cNvSpPr/>
          <p:nvPr/>
        </p:nvSpPr>
        <p:spPr>
          <a:xfrm>
            <a:off x="4156757" y="5001061"/>
            <a:ext cx="3180000" cy="43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>
                <a:cs typeface="Calibri"/>
              </a:rPr>
              <a:t>Statistical analysis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99A1D74-1123-87D8-57AE-D1B9ACA4A5C6}"/>
              </a:ext>
            </a:extLst>
          </p:cNvPr>
          <p:cNvSpPr txBox="1">
            <a:spLocks/>
          </p:cNvSpPr>
          <p:nvPr/>
        </p:nvSpPr>
        <p:spPr>
          <a:xfrm>
            <a:off x="4156276" y="5579544"/>
            <a:ext cx="1793760" cy="27020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F0502020204030204" pitchFamily="34" charset="0"/>
              <a:buChar char="v"/>
            </a:pPr>
            <a:r>
              <a:rPr lang="en-US" sz="1700">
                <a:cs typeface="Calibri" panose="020F0502020204030204"/>
              </a:rPr>
              <a:t>Two sample T-test</a:t>
            </a:r>
          </a:p>
          <a:p>
            <a:pPr>
              <a:buFont typeface="Wingdings" panose="020F0502020204030204" pitchFamily="34" charset="0"/>
              <a:buChar char="v"/>
            </a:pPr>
            <a:endParaRPr lang="en-US" sz="1700">
              <a:cs typeface="Calibri" panose="020F0502020204030204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11DCA2D-6A53-937E-32DF-A29D4729C57C}"/>
              </a:ext>
            </a:extLst>
          </p:cNvPr>
          <p:cNvSpPr>
            <a:spLocks noGrp="1"/>
          </p:cNvSpPr>
          <p:nvPr/>
        </p:nvSpPr>
        <p:spPr>
          <a:xfrm rot="16200000">
            <a:off x="6983373" y="3487931"/>
            <a:ext cx="1433699" cy="740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cs typeface="Calibri"/>
              </a:rPr>
              <a:t>Aim   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73D0FB-FE60-02B5-30B5-4E8A1EB4A7DC}"/>
              </a:ext>
            </a:extLst>
          </p:cNvPr>
          <p:cNvSpPr/>
          <p:nvPr/>
        </p:nvSpPr>
        <p:spPr>
          <a:xfrm>
            <a:off x="8073831" y="1864859"/>
            <a:ext cx="3249333" cy="45169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cs typeface="Calibri"/>
              </a:rPr>
              <a:t> </a:t>
            </a:r>
            <a:r>
              <a:rPr lang="en-US" sz="2200" b="1">
                <a:cs typeface="Calibri"/>
              </a:rPr>
              <a:t>Variables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D007122-C7C4-8AEE-598C-7DA3BF53EBBD}"/>
              </a:ext>
            </a:extLst>
          </p:cNvPr>
          <p:cNvSpPr txBox="1">
            <a:spLocks/>
          </p:cNvSpPr>
          <p:nvPr/>
        </p:nvSpPr>
        <p:spPr>
          <a:xfrm>
            <a:off x="8079708" y="2457322"/>
            <a:ext cx="3248488" cy="735593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8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F0502020204030204" pitchFamily="34" charset="0"/>
              <a:buChar char="v"/>
            </a:pPr>
            <a:r>
              <a:rPr lang="en-US" sz="1900" b="1" dirty="0">
                <a:cs typeface="Calibri" panose="020F0502020204030204"/>
              </a:rPr>
              <a:t>Outcome</a:t>
            </a:r>
            <a:r>
              <a:rPr lang="en-US" sz="1900" dirty="0">
                <a:cs typeface="Calibri" panose="020F0502020204030204"/>
              </a:rPr>
              <a:t>: Systolic Pressure</a:t>
            </a:r>
          </a:p>
          <a:p>
            <a:endParaRPr lang="en-US" sz="1900" dirty="0"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v"/>
            </a:pPr>
            <a:r>
              <a:rPr lang="en-US" sz="1900" b="1" dirty="0">
                <a:cs typeface="Calibri" panose="020F0502020204030204"/>
              </a:rPr>
              <a:t>Exposure</a:t>
            </a:r>
            <a:r>
              <a:rPr lang="en-US" sz="1900" dirty="0">
                <a:cs typeface="Calibri" panose="020F0502020204030204"/>
              </a:rPr>
              <a:t>: Alcohol Consumption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B0807AB-08F5-CB8E-7A41-B56BAE4EC4C0}"/>
              </a:ext>
            </a:extLst>
          </p:cNvPr>
          <p:cNvSpPr/>
          <p:nvPr/>
        </p:nvSpPr>
        <p:spPr>
          <a:xfrm>
            <a:off x="8086260" y="3197042"/>
            <a:ext cx="3249334" cy="42860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>
                <a:cs typeface="Calibri"/>
              </a:rPr>
              <a:t>Exclusion criteria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B58C9FB-C26F-6AD3-54B3-34FDD4C1753F}"/>
              </a:ext>
            </a:extLst>
          </p:cNvPr>
          <p:cNvSpPr>
            <a:spLocks noGrp="1"/>
          </p:cNvSpPr>
          <p:nvPr/>
        </p:nvSpPr>
        <p:spPr>
          <a:xfrm>
            <a:off x="8088577" y="3697241"/>
            <a:ext cx="3228913" cy="1081896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F0502020204030204" pitchFamily="34" charset="0"/>
              <a:buChar char="v"/>
            </a:pPr>
            <a:r>
              <a:rPr lang="en-US" sz="1700">
                <a:cs typeface="Calibri" panose="020F0502020204030204"/>
              </a:rPr>
              <a:t>&lt;21 years-old</a:t>
            </a:r>
          </a:p>
          <a:p>
            <a:pPr>
              <a:buFont typeface="Wingdings" panose="020F0502020204030204" pitchFamily="34" charset="0"/>
              <a:buChar char="v"/>
            </a:pPr>
            <a:r>
              <a:rPr lang="en-US" sz="1700">
                <a:cs typeface="Calibri" panose="020F0502020204030204"/>
              </a:rPr>
              <a:t>Pregnant women</a:t>
            </a:r>
          </a:p>
          <a:p>
            <a:pPr>
              <a:buFont typeface="Wingdings" panose="020F0502020204030204" pitchFamily="34" charset="0"/>
              <a:buChar char="v"/>
            </a:pPr>
            <a:r>
              <a:rPr lang="en-US" sz="1700">
                <a:cs typeface="Calibri" panose="020F0502020204030204"/>
              </a:rPr>
              <a:t>People with diabetes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A9B0E0-DF86-45AA-07D7-6D748895D6C6}"/>
              </a:ext>
            </a:extLst>
          </p:cNvPr>
          <p:cNvSpPr/>
          <p:nvPr/>
        </p:nvSpPr>
        <p:spPr>
          <a:xfrm>
            <a:off x="8086273" y="4867856"/>
            <a:ext cx="3253637" cy="4516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>
                <a:cs typeface="Calibri"/>
              </a:rPr>
              <a:t>Statistical analysis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22F126C5-1853-41AD-35B6-6696F9D1FACF}"/>
              </a:ext>
            </a:extLst>
          </p:cNvPr>
          <p:cNvSpPr txBox="1">
            <a:spLocks/>
          </p:cNvSpPr>
          <p:nvPr/>
        </p:nvSpPr>
        <p:spPr>
          <a:xfrm>
            <a:off x="8114319" y="5444562"/>
            <a:ext cx="1793760" cy="27020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F0502020204030204" pitchFamily="34" charset="0"/>
              <a:buChar char="v"/>
            </a:pPr>
            <a:r>
              <a:rPr lang="en-US" sz="1700" dirty="0">
                <a:cs typeface="Calibri" panose="020F0502020204030204"/>
              </a:rPr>
              <a:t>Linear Regression</a:t>
            </a:r>
          </a:p>
          <a:p>
            <a:endParaRPr lang="en-US" sz="1700">
              <a:cs typeface="Calibri" panose="020F0502020204030204"/>
            </a:endParaRP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6943CC89-6A6D-E212-E8B8-A921EFEA62DB}"/>
              </a:ext>
            </a:extLst>
          </p:cNvPr>
          <p:cNvSpPr txBox="1">
            <a:spLocks/>
          </p:cNvSpPr>
          <p:nvPr/>
        </p:nvSpPr>
        <p:spPr>
          <a:xfrm>
            <a:off x="9911926" y="5444561"/>
            <a:ext cx="1793760" cy="27020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F0502020204030204" pitchFamily="34" charset="0"/>
              <a:buChar char="v"/>
            </a:pPr>
            <a:r>
              <a:rPr lang="en-US" sz="1700">
                <a:cs typeface="Calibri" panose="020F0502020204030204"/>
              </a:rPr>
              <a:t>Q-Q plot</a:t>
            </a:r>
          </a:p>
          <a:p>
            <a:pPr>
              <a:buFont typeface="Wingdings" panose="020F0502020204030204" pitchFamily="34" charset="0"/>
              <a:buChar char="v"/>
            </a:pPr>
            <a:endParaRPr lang="en-US" sz="1700">
              <a:cs typeface="Calibri" panose="020F0502020204030204"/>
            </a:endParaRP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7E6412EB-9603-7C74-7432-27B92755734B}"/>
              </a:ext>
            </a:extLst>
          </p:cNvPr>
          <p:cNvSpPr txBox="1">
            <a:spLocks/>
          </p:cNvSpPr>
          <p:nvPr/>
        </p:nvSpPr>
        <p:spPr>
          <a:xfrm>
            <a:off x="8114319" y="5846578"/>
            <a:ext cx="3020876" cy="275148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F0502020204030204" pitchFamily="34" charset="0"/>
              <a:buChar char="v"/>
            </a:pPr>
            <a:r>
              <a:rPr lang="en-US" sz="1700">
                <a:cs typeface="Calibri" panose="020F0502020204030204"/>
              </a:rPr>
              <a:t>Residuals vs. fitted values plot</a:t>
            </a:r>
            <a:endParaRPr lang="en-US"/>
          </a:p>
          <a:p>
            <a:pPr>
              <a:buFont typeface="Wingdings" panose="020F0502020204030204" pitchFamily="34" charset="0"/>
              <a:buChar char="v"/>
            </a:pPr>
            <a:endParaRPr lang="en-US" sz="1700">
              <a:cs typeface="Calibri" panose="020F0502020204030204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38A25A-D25D-ABF9-95ED-1AE53E4EE6EB}"/>
              </a:ext>
            </a:extLst>
          </p:cNvPr>
          <p:cNvSpPr/>
          <p:nvPr/>
        </p:nvSpPr>
        <p:spPr>
          <a:xfrm>
            <a:off x="1346369" y="2887673"/>
            <a:ext cx="1869033" cy="71438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cs typeface="Calibri"/>
              </a:rPr>
              <a:t> Target population </a:t>
            </a:r>
            <a:endParaRPr lang="en-US" sz="2200" b="1" dirty="0">
              <a:cs typeface="Calibri"/>
            </a:endParaRP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DFC0AC37-E531-F5CD-046F-307FD411EE1E}"/>
              </a:ext>
            </a:extLst>
          </p:cNvPr>
          <p:cNvSpPr>
            <a:spLocks noGrp="1"/>
          </p:cNvSpPr>
          <p:nvPr/>
        </p:nvSpPr>
        <p:spPr>
          <a:xfrm>
            <a:off x="1346850" y="3695492"/>
            <a:ext cx="1861954" cy="2034974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F0502020204030204" pitchFamily="34" charset="0"/>
              <a:buChar char="v"/>
            </a:pPr>
            <a:r>
              <a:rPr lang="en-US" sz="1700" dirty="0">
                <a:cs typeface="Calibri" panose="020F0502020204030204"/>
              </a:rPr>
              <a:t>People who are at least 21 years old, not pregnant and do not have diabetes.</a:t>
            </a:r>
          </a:p>
        </p:txBody>
      </p:sp>
    </p:spTree>
    <p:extLst>
      <p:ext uri="{BB962C8B-B14F-4D97-AF65-F5344CB8AC3E}">
        <p14:creationId xmlns:p14="http://schemas.microsoft.com/office/powerpoint/2010/main" val="235297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8B3D-05BD-C859-1682-22042D55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Characteristics of the Study Population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091A58-A7A0-B8B1-EDE5-D18B778A1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512667"/>
              </p:ext>
            </p:extLst>
          </p:nvPr>
        </p:nvGraphicFramePr>
        <p:xfrm>
          <a:off x="897502" y="1835028"/>
          <a:ext cx="321945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725">
                  <a:extLst>
                    <a:ext uri="{9D8B030D-6E8A-4147-A177-3AD203B41FA5}">
                      <a16:colId xmlns:a16="http://schemas.microsoft.com/office/drawing/2014/main" val="2989861254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180285918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Overall​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N = 6,232​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42998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Mean age - </a:t>
                      </a:r>
                      <a:r>
                        <a:rPr lang="en-US" sz="1800" dirty="0" err="1">
                          <a:effectLst/>
                        </a:rPr>
                        <a:t>yr</a:t>
                      </a:r>
                      <a:r>
                        <a:rPr lang="en-US" sz="1800" dirty="0">
                          <a:effectLst/>
                        </a:rPr>
                        <a:t> (SD)​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 dirty="0">
                          <a:effectLst/>
                        </a:rPr>
                        <a:t>46.54 (16.42)​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60884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Female - n (%)​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 dirty="0">
                          <a:effectLst/>
                        </a:rPr>
                        <a:t>3,152 (50.58)​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70405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Mean BMI - kg/m</a:t>
                      </a:r>
                      <a:r>
                        <a:rPr lang="en-US" sz="1200" baseline="300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 (SD)​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 dirty="0">
                          <a:effectLst/>
                        </a:rPr>
                        <a:t>28.37 (6.26)​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570095"/>
                  </a:ext>
                </a:extLst>
              </a:tr>
              <a:tr h="164782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Race - n (%)​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Black​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Hispanic​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Mexican​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White​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Other​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r" fontAlgn="base"/>
                      <a:r>
                        <a:rPr lang="en-US" sz="1800" dirty="0">
                          <a:effectLst/>
                        </a:rPr>
                        <a:t>656 (10.53)​</a:t>
                      </a:r>
                      <a:endParaRPr lang="en-US" dirty="0">
                        <a:effectLst/>
                      </a:endParaRPr>
                    </a:p>
                    <a:p>
                      <a:pPr algn="r" fontAlgn="base"/>
                      <a:r>
                        <a:rPr lang="en-US" sz="1800" dirty="0">
                          <a:effectLst/>
                        </a:rPr>
                        <a:t>355 (5.70)​</a:t>
                      </a:r>
                      <a:endParaRPr lang="en-US" dirty="0">
                        <a:effectLst/>
                      </a:endParaRPr>
                    </a:p>
                    <a:p>
                      <a:pPr algn="r" fontAlgn="base"/>
                      <a:r>
                        <a:rPr lang="en-US" sz="1800" dirty="0">
                          <a:effectLst/>
                        </a:rPr>
                        <a:t>498 (8.00)​</a:t>
                      </a:r>
                      <a:endParaRPr lang="en-US" dirty="0">
                        <a:effectLst/>
                      </a:endParaRPr>
                    </a:p>
                    <a:p>
                      <a:pPr algn="r" fontAlgn="base"/>
                      <a:r>
                        <a:rPr lang="en-US" sz="1800" dirty="0">
                          <a:effectLst/>
                        </a:rPr>
                        <a:t>4,264 (68.42)​</a:t>
                      </a:r>
                      <a:endParaRPr lang="en-US" dirty="0">
                        <a:effectLst/>
                      </a:endParaRPr>
                    </a:p>
                    <a:p>
                      <a:pPr algn="r" fontAlgn="base"/>
                      <a:r>
                        <a:rPr lang="en-US" sz="1800" dirty="0">
                          <a:effectLst/>
                        </a:rPr>
                        <a:t>459 (7.37)​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61978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286AAB-A095-0918-8DA4-1E389FB2E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61565"/>
              </p:ext>
            </p:extLst>
          </p:nvPr>
        </p:nvGraphicFramePr>
        <p:xfrm>
          <a:off x="4186903" y="1827161"/>
          <a:ext cx="3657600" cy="439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275">
                  <a:extLst>
                    <a:ext uri="{9D8B030D-6E8A-4147-A177-3AD203B41FA5}">
                      <a16:colId xmlns:a16="http://schemas.microsoft.com/office/drawing/2014/main" val="4253808772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115690022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Overall​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N = 6,232​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629459"/>
                  </a:ext>
                </a:extLst>
              </a:tr>
              <a:tr h="17335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Education - n (%)​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8th grade </a:t>
                      </a:r>
                    </a:p>
                    <a:p>
                      <a:pPr lvl="0">
                        <a:buNone/>
                      </a:pPr>
                      <a:r>
                        <a:rPr lang="en-US" sz="1800" dirty="0">
                          <a:effectLst/>
                        </a:rPr>
                        <a:t>9 – 11th grade</a:t>
                      </a: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High school​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Some college​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College graduated​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r" fontAlgn="base"/>
                      <a:r>
                        <a:rPr lang="en-US" sz="1800" dirty="0">
                          <a:effectLst/>
                        </a:rPr>
                        <a:t>344 (5.52)​</a:t>
                      </a:r>
                      <a:endParaRPr lang="en-US" dirty="0">
                        <a:effectLst/>
                      </a:endParaRPr>
                    </a:p>
                    <a:p>
                      <a:pPr algn="r" fontAlgn="base"/>
                      <a:r>
                        <a:rPr lang="en-US" sz="1800" dirty="0">
                          <a:effectLst/>
                        </a:rPr>
                        <a:t>​752 (12.07)</a:t>
                      </a:r>
                      <a:endParaRPr lang="en-US" dirty="0">
                        <a:effectLst/>
                      </a:endParaRPr>
                    </a:p>
                    <a:p>
                      <a:pPr algn="r" fontAlgn="base"/>
                      <a:r>
                        <a:rPr lang="en-US" sz="1800" dirty="0">
                          <a:effectLst/>
                        </a:rPr>
                        <a:t>1,295 (20.78)​</a:t>
                      </a:r>
                      <a:endParaRPr lang="en-US" dirty="0">
                        <a:effectLst/>
                      </a:endParaRPr>
                    </a:p>
                    <a:p>
                      <a:pPr algn="r" fontAlgn="base"/>
                      <a:r>
                        <a:rPr lang="en-US" sz="1800" dirty="0">
                          <a:effectLst/>
                        </a:rPr>
                        <a:t>1,913 (30.70)​</a:t>
                      </a:r>
                      <a:endParaRPr lang="en-US" dirty="0">
                        <a:effectLst/>
                      </a:endParaRPr>
                    </a:p>
                    <a:p>
                      <a:pPr algn="r" fontAlgn="base"/>
                      <a:r>
                        <a:rPr lang="en-US" sz="1800" dirty="0">
                          <a:effectLst/>
                        </a:rPr>
                        <a:t>1,919 (30.79)​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295171"/>
                  </a:ext>
                </a:extLst>
              </a:tr>
              <a:tr h="17335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Marital Status - n (%)​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Married​</a:t>
                      </a:r>
                      <a:endParaRPr lang="en-US" dirty="0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dirty="0">
                          <a:effectLst/>
                        </a:rPr>
                        <a:t>Live Partner </a:t>
                      </a: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Divorced​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Never married​</a:t>
                      </a:r>
                      <a:endParaRPr lang="en-US" dirty="0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dirty="0">
                          <a:effectLst/>
                        </a:rPr>
                        <a:t>Separated </a:t>
                      </a: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Widowed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r" fontAlgn="base"/>
                      <a:r>
                        <a:rPr lang="en-US" sz="1800" dirty="0">
                          <a:effectLst/>
                        </a:rPr>
                        <a:t>3,436 (55.13)​</a:t>
                      </a:r>
                      <a:endParaRPr lang="en-US" dirty="0">
                        <a:effectLst/>
                      </a:endParaRPr>
                    </a:p>
                    <a:p>
                      <a:pPr lvl="0" algn="r">
                        <a:buNone/>
                      </a:pPr>
                      <a:r>
                        <a:rPr lang="en-US" sz="1800" dirty="0">
                          <a:effectLst/>
                        </a:rPr>
                        <a:t>511 (8.20)</a:t>
                      </a:r>
                    </a:p>
                    <a:p>
                      <a:pPr algn="r" fontAlgn="base"/>
                      <a:r>
                        <a:rPr lang="en-US" sz="1800" dirty="0">
                          <a:effectLst/>
                        </a:rPr>
                        <a:t>603 (9.68)​</a:t>
                      </a:r>
                      <a:endParaRPr lang="en-US" dirty="0">
                        <a:effectLst/>
                      </a:endParaRPr>
                    </a:p>
                    <a:p>
                      <a:pPr algn="r" fontAlgn="base"/>
                      <a:r>
                        <a:rPr lang="en-US" sz="1800" dirty="0">
                          <a:effectLst/>
                        </a:rPr>
                        <a:t>1,164 (18.68)​</a:t>
                      </a:r>
                      <a:endParaRPr lang="en-US" dirty="0">
                        <a:effectLst/>
                      </a:endParaRPr>
                    </a:p>
                    <a:p>
                      <a:pPr algn="r" fontAlgn="base"/>
                      <a:r>
                        <a:rPr lang="en-US" sz="1800" dirty="0">
                          <a:effectLst/>
                        </a:rPr>
                        <a:t>155 (2.49)​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800" dirty="0">
                          <a:effectLst/>
                        </a:rPr>
                        <a:t>361 (5.79)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6067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563949F-3843-DB1D-DE66-2CE2C0516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43257"/>
              </p:ext>
            </p:extLst>
          </p:nvPr>
        </p:nvGraphicFramePr>
        <p:xfrm>
          <a:off x="7915222" y="1830603"/>
          <a:ext cx="357187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2506789125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3272989907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Overall​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N = 6,232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580901"/>
                  </a:ext>
                </a:extLst>
              </a:tr>
              <a:tr h="168592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Annual household income $ - n (%)​</a:t>
                      </a:r>
                      <a:endParaRPr lang="en-US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dirty="0">
                          <a:effectLst/>
                        </a:rPr>
                        <a:t>&lt; 35k​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35 - &lt; 45k​</a:t>
                      </a:r>
                      <a:endParaRPr lang="en-US" dirty="0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dirty="0">
                          <a:effectLst/>
                        </a:rPr>
                        <a:t>45 - &lt; 55k</a:t>
                      </a:r>
                    </a:p>
                    <a:p>
                      <a:pPr lvl="0">
                        <a:buNone/>
                      </a:pPr>
                      <a:r>
                        <a:rPr lang="en-US" sz="1800" dirty="0">
                          <a:effectLst/>
                        </a:rPr>
                        <a:t>75 - &lt; 10k</a:t>
                      </a:r>
                    </a:p>
                    <a:p>
                      <a:pPr fontAlgn="base"/>
                      <a:r>
                        <a:rPr lang="en-US" altLang="zh-CN" sz="1800" dirty="0">
                          <a:effectLst/>
                        </a:rPr>
                        <a:t>≥ 10</a:t>
                      </a:r>
                      <a:r>
                        <a:rPr lang="en-US" sz="1800" dirty="0">
                          <a:effectLst/>
                        </a:rPr>
                        <a:t>k​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r" fontAlgn="base"/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  <a:p>
                      <a:pPr algn="r" fontAlgn="base"/>
                      <a:endParaRPr lang="en-US" sz="1800" dirty="0">
                        <a:effectLst/>
                      </a:endParaRPr>
                    </a:p>
                    <a:p>
                      <a:pPr lvl="0" algn="r">
                        <a:buNone/>
                      </a:pPr>
                      <a:r>
                        <a:rPr lang="en-US" sz="1800" dirty="0">
                          <a:effectLst/>
                        </a:rPr>
                        <a:t>589 (9.45)</a:t>
                      </a:r>
                      <a:endParaRPr lang="en-US">
                        <a:effectLst/>
                      </a:endParaRPr>
                    </a:p>
                    <a:p>
                      <a:pPr lvl="0" algn="r">
                        <a:buNone/>
                      </a:pPr>
                      <a:r>
                        <a:rPr lang="en-US" sz="1800" dirty="0">
                          <a:effectLst/>
                        </a:rPr>
                        <a:t>533 (8.55)​</a:t>
                      </a:r>
                      <a:endParaRPr lang="en-US" dirty="0">
                        <a:effectLst/>
                      </a:endParaRPr>
                    </a:p>
                    <a:p>
                      <a:pPr algn="r" fontAlgn="base"/>
                      <a:r>
                        <a:rPr lang="en-US" sz="1800" dirty="0">
                          <a:effectLst/>
                        </a:rPr>
                        <a:t>508 (8.15)​</a:t>
                      </a:r>
                      <a:endParaRPr lang="en-US" dirty="0">
                        <a:effectLst/>
                      </a:endParaRPr>
                    </a:p>
                    <a:p>
                      <a:pPr lvl="0" algn="r">
                        <a:buNone/>
                      </a:pPr>
                      <a:r>
                        <a:rPr lang="en-US" sz="1800" dirty="0">
                          <a:effectLst/>
                        </a:rPr>
                        <a:t>694 (15.47)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800" dirty="0">
                          <a:effectLst/>
                        </a:rPr>
                        <a:t>1481 (23.76)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30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72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5A02B-7377-DF93-F1CD-45E8515E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Mean Systolic Blood Pressure in Different Demographic Groups </a:t>
            </a:r>
            <a:endParaRPr lang="en-US" dirty="0"/>
          </a:p>
        </p:txBody>
      </p:sp>
      <p:pic>
        <p:nvPicPr>
          <p:cNvPr id="5" name="Picture 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CF137072-BF72-758A-27C8-414FF741C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603" y="2239024"/>
            <a:ext cx="4799302" cy="2892650"/>
          </a:xfrm>
        </p:spPr>
      </p:pic>
      <p:pic>
        <p:nvPicPr>
          <p:cNvPr id="6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05CB674-8603-B97C-5578-86AAF36D1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723" y="2118136"/>
            <a:ext cx="5184876" cy="314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1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5A02B-7377-DF93-F1CD-45E8515E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Mean Systolic Blood Pressure in Different Demographic Groups (cont.)</a:t>
            </a:r>
            <a:endParaRPr lang="en-US" dirty="0"/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57B59FC-0694-73AA-2F34-16C5CA5CC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7863" y="2337348"/>
            <a:ext cx="4937298" cy="3007360"/>
          </a:xfrm>
        </p:spPr>
      </p:pic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5B978C8-41DF-5E88-F5BA-AFEBEBCBD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658" y="2334508"/>
            <a:ext cx="5004618" cy="300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6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5A02B-7377-DF93-F1CD-45E8515E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Mean Systolic Blood Pressure in Different Demographic Groups (cont.)</a:t>
            </a:r>
            <a:endParaRPr lang="en-US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FE6AADE-C2DF-9805-FB9D-0E50297A2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007" y="2058766"/>
            <a:ext cx="6652946" cy="4023360"/>
          </a:xfrm>
        </p:spPr>
      </p:pic>
    </p:spTree>
    <p:extLst>
      <p:ext uri="{BB962C8B-B14F-4D97-AF65-F5344CB8AC3E}">
        <p14:creationId xmlns:p14="http://schemas.microsoft.com/office/powerpoint/2010/main" val="186541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172A-6021-24F3-F51A-1055FAEA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Aim 1: t-test result 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F11E33B-1D6D-80CC-5044-75B543794D7F}"/>
              </a:ext>
            </a:extLst>
          </p:cNvPr>
          <p:cNvSpPr>
            <a:spLocks noGrp="1"/>
          </p:cNvSpPr>
          <p:nvPr/>
        </p:nvSpPr>
        <p:spPr>
          <a:xfrm>
            <a:off x="1161175" y="2072821"/>
            <a:ext cx="493776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Method: welch two sample T-test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D46419B-BE6F-818D-DA56-E84EEF7EC274}"/>
              </a:ext>
            </a:extLst>
          </p:cNvPr>
          <p:cNvSpPr>
            <a:spLocks noGrp="1"/>
          </p:cNvSpPr>
          <p:nvPr/>
        </p:nvSpPr>
        <p:spPr>
          <a:xfrm>
            <a:off x="1161624" y="3003993"/>
            <a:ext cx="493776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Factor: Condition (Male vs. Female)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04FBBB1-0464-6BAD-CBC8-02D59533D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4646"/>
              </p:ext>
            </p:extLst>
          </p:nvPr>
        </p:nvGraphicFramePr>
        <p:xfrm>
          <a:off x="622710" y="3850967"/>
          <a:ext cx="10976366" cy="11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489">
                  <a:extLst>
                    <a:ext uri="{9D8B030D-6E8A-4147-A177-3AD203B41FA5}">
                      <a16:colId xmlns:a16="http://schemas.microsoft.com/office/drawing/2014/main" val="721612585"/>
                    </a:ext>
                  </a:extLst>
                </a:gridCol>
                <a:gridCol w="1113698">
                  <a:extLst>
                    <a:ext uri="{9D8B030D-6E8A-4147-A177-3AD203B41FA5}">
                      <a16:colId xmlns:a16="http://schemas.microsoft.com/office/drawing/2014/main" val="2455960441"/>
                    </a:ext>
                  </a:extLst>
                </a:gridCol>
                <a:gridCol w="1402969">
                  <a:extLst>
                    <a:ext uri="{9D8B030D-6E8A-4147-A177-3AD203B41FA5}">
                      <a16:colId xmlns:a16="http://schemas.microsoft.com/office/drawing/2014/main" val="2826762261"/>
                    </a:ext>
                  </a:extLst>
                </a:gridCol>
                <a:gridCol w="1409289">
                  <a:extLst>
                    <a:ext uri="{9D8B030D-6E8A-4147-A177-3AD203B41FA5}">
                      <a16:colId xmlns:a16="http://schemas.microsoft.com/office/drawing/2014/main" val="2979432629"/>
                    </a:ext>
                  </a:extLst>
                </a:gridCol>
                <a:gridCol w="1720645">
                  <a:extLst>
                    <a:ext uri="{9D8B030D-6E8A-4147-A177-3AD203B41FA5}">
                      <a16:colId xmlns:a16="http://schemas.microsoft.com/office/drawing/2014/main" val="2842238499"/>
                    </a:ext>
                  </a:extLst>
                </a:gridCol>
                <a:gridCol w="1065161">
                  <a:extLst>
                    <a:ext uri="{9D8B030D-6E8A-4147-A177-3AD203B41FA5}">
                      <a16:colId xmlns:a16="http://schemas.microsoft.com/office/drawing/2014/main" val="473715301"/>
                    </a:ext>
                  </a:extLst>
                </a:gridCol>
                <a:gridCol w="1125998">
                  <a:extLst>
                    <a:ext uri="{9D8B030D-6E8A-4147-A177-3AD203B41FA5}">
                      <a16:colId xmlns:a16="http://schemas.microsoft.com/office/drawing/2014/main" val="1462186306"/>
                    </a:ext>
                  </a:extLst>
                </a:gridCol>
                <a:gridCol w="1345117">
                  <a:extLst>
                    <a:ext uri="{9D8B030D-6E8A-4147-A177-3AD203B41FA5}">
                      <a16:colId xmlns:a16="http://schemas.microsoft.com/office/drawing/2014/main" val="2395547029"/>
                    </a:ext>
                  </a:extLst>
                </a:gridCol>
              </a:tblGrid>
              <a:tr h="621692"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Mean of male 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Mean of female 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Mean difference​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95% CI 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df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P-value​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115082"/>
                  </a:ext>
                </a:extLst>
              </a:tr>
              <a:tr h="47922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Systolic pressure​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122.495​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118.624​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3.871​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3.029​ - 4.713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9.014​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5949​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&lt; 0.05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51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7559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</vt:lpstr>
      <vt:lpstr>NHANES Data Analysis</vt:lpstr>
      <vt:lpstr>Background </vt:lpstr>
      <vt:lpstr>Research Question </vt:lpstr>
      <vt:lpstr>Methods</vt:lpstr>
      <vt:lpstr>Characteristics of the Study Population</vt:lpstr>
      <vt:lpstr>Mean Systolic Blood Pressure in Different Demographic Groups </vt:lpstr>
      <vt:lpstr>Mean Systolic Blood Pressure in Different Demographic Groups (cont.)</vt:lpstr>
      <vt:lpstr>Mean Systolic Blood Pressure in Different Demographic Groups (cont.)</vt:lpstr>
      <vt:lpstr>Aim 1: t-test result </vt:lpstr>
      <vt:lpstr>Sensitivity Analysis: Forest plot of the linear regression coefficient estimates</vt:lpstr>
      <vt:lpstr>Aim 2: Limitations &amp; Possible Solutions</vt:lpstr>
      <vt:lpstr>Conclusion </vt:lpstr>
      <vt:lpstr>Implications </vt:lpstr>
      <vt:lpstr>Appendix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537</cp:revision>
  <dcterms:created xsi:type="dcterms:W3CDTF">2023-02-17T21:12:36Z</dcterms:created>
  <dcterms:modified xsi:type="dcterms:W3CDTF">2023-02-18T20:53:10Z</dcterms:modified>
</cp:coreProperties>
</file>