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80" r:id="rId23"/>
  </p:sldIdLst>
  <p:sldSz cx="9144000" cy="5143500" type="screen16x9"/>
  <p:notesSz cx="6858000" cy="9144000"/>
  <p:embeddedFontLst>
    <p:embeddedFont>
      <p:font typeface="Nunito" pitchFamily="2" charset="0"/>
      <p:regular r:id="rId25"/>
      <p:bold r:id="rId26"/>
      <p:italic r:id="rId27"/>
      <p:bold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  <p:embeddedFont>
      <p:font typeface="Raleway" pitchFamily="2" charset="0"/>
      <p:regular r:id="rId33"/>
      <p:bold r:id="rId34"/>
      <p:italic r:id="rId35"/>
      <p:boldItalic r:id="rId36"/>
    </p:embeddedFont>
    <p:embeddedFont>
      <p:font typeface="Roboto Mono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ibpfylGUwrjvCcDNBrmrtJsrnO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DC9F2F-F792-4750-B93F-3D9E0B50531A}">
  <a:tblStyle styleId="{A7DC9F2F-F792-4750-B93F-3D9E0B50531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3EDB9DC-C754-4302-8EE1-06FE58983CE1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66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7"/>
          <p:cNvGrpSpPr/>
          <p:nvPr/>
        </p:nvGrpSpPr>
        <p:grpSpPr>
          <a:xfrm>
            <a:off x="722975" y="611150"/>
            <a:ext cx="7701243" cy="3507202"/>
            <a:chOff x="722975" y="611150"/>
            <a:chExt cx="7701243" cy="3507202"/>
          </a:xfrm>
        </p:grpSpPr>
        <p:sp>
          <p:nvSpPr>
            <p:cNvPr id="10" name="Google Shape;10;p27"/>
            <p:cNvSpPr/>
            <p:nvPr/>
          </p:nvSpPr>
          <p:spPr>
            <a:xfrm>
              <a:off x="802718" y="687852"/>
              <a:ext cx="7621500" cy="3430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7"/>
            <p:cNvSpPr/>
            <p:nvPr/>
          </p:nvSpPr>
          <p:spPr>
            <a:xfrm>
              <a:off x="723225" y="611150"/>
              <a:ext cx="7621500" cy="3430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2;p27"/>
            <p:cNvGrpSpPr/>
            <p:nvPr/>
          </p:nvGrpSpPr>
          <p:grpSpPr>
            <a:xfrm>
              <a:off x="722975" y="611150"/>
              <a:ext cx="7621500" cy="324300"/>
              <a:chOff x="722975" y="702425"/>
              <a:chExt cx="7621500" cy="324300"/>
            </a:xfrm>
          </p:grpSpPr>
          <p:sp>
            <p:nvSpPr>
              <p:cNvPr id="13" name="Google Shape;13;p27"/>
              <p:cNvSpPr/>
              <p:nvPr/>
            </p:nvSpPr>
            <p:spPr>
              <a:xfrm>
                <a:off x="722975" y="702425"/>
                <a:ext cx="7621500" cy="324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27"/>
              <p:cNvSpPr/>
              <p:nvPr/>
            </p:nvSpPr>
            <p:spPr>
              <a:xfrm>
                <a:off x="834575" y="800450"/>
                <a:ext cx="132300" cy="1323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27"/>
              <p:cNvSpPr/>
              <p:nvPr/>
            </p:nvSpPr>
            <p:spPr>
              <a:xfrm>
                <a:off x="1022500" y="800450"/>
                <a:ext cx="132300" cy="132300"/>
              </a:xfrm>
              <a:prstGeom prst="ellipse">
                <a:avLst/>
              </a:prstGeom>
              <a:solidFill>
                <a:schemeClr val="accent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7"/>
              <p:cNvSpPr/>
              <p:nvPr/>
            </p:nvSpPr>
            <p:spPr>
              <a:xfrm>
                <a:off x="1210425" y="800450"/>
                <a:ext cx="132300" cy="1323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" name="Google Shape;17;p27"/>
          <p:cNvSpPr txBox="1">
            <a:spLocks noGrp="1"/>
          </p:cNvSpPr>
          <p:nvPr>
            <p:ph type="ctrTitle"/>
          </p:nvPr>
        </p:nvSpPr>
        <p:spPr>
          <a:xfrm>
            <a:off x="1676400" y="1081050"/>
            <a:ext cx="5791200" cy="19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7"/>
          <p:cNvSpPr/>
          <p:nvPr/>
        </p:nvSpPr>
        <p:spPr>
          <a:xfrm>
            <a:off x="3221425" y="3142850"/>
            <a:ext cx="2701200" cy="1154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7"/>
          <p:cNvSpPr txBox="1">
            <a:spLocks noGrp="1"/>
          </p:cNvSpPr>
          <p:nvPr>
            <p:ph type="subTitle" idx="1"/>
          </p:nvPr>
        </p:nvSpPr>
        <p:spPr>
          <a:xfrm>
            <a:off x="3152125" y="3327376"/>
            <a:ext cx="28398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28"/>
          <p:cNvGrpSpPr/>
          <p:nvPr/>
        </p:nvGrpSpPr>
        <p:grpSpPr>
          <a:xfrm>
            <a:off x="722975" y="818150"/>
            <a:ext cx="7697700" cy="3506700"/>
            <a:chOff x="722975" y="818150"/>
            <a:chExt cx="7697700" cy="3506700"/>
          </a:xfrm>
        </p:grpSpPr>
        <p:sp>
          <p:nvSpPr>
            <p:cNvPr id="22" name="Google Shape;22;p28"/>
            <p:cNvSpPr/>
            <p:nvPr/>
          </p:nvSpPr>
          <p:spPr>
            <a:xfrm>
              <a:off x="799175" y="894350"/>
              <a:ext cx="7621500" cy="34305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8"/>
            <p:cNvSpPr/>
            <p:nvPr/>
          </p:nvSpPr>
          <p:spPr>
            <a:xfrm>
              <a:off x="723225" y="818150"/>
              <a:ext cx="7621500" cy="3430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" name="Google Shape;24;p28"/>
            <p:cNvGrpSpPr/>
            <p:nvPr/>
          </p:nvGrpSpPr>
          <p:grpSpPr>
            <a:xfrm>
              <a:off x="722975" y="818150"/>
              <a:ext cx="7621500" cy="324300"/>
              <a:chOff x="722975" y="702425"/>
              <a:chExt cx="7621500" cy="324300"/>
            </a:xfrm>
          </p:grpSpPr>
          <p:sp>
            <p:nvSpPr>
              <p:cNvPr id="25" name="Google Shape;25;p28"/>
              <p:cNvSpPr/>
              <p:nvPr/>
            </p:nvSpPr>
            <p:spPr>
              <a:xfrm>
                <a:off x="722975" y="702425"/>
                <a:ext cx="7621500" cy="324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8"/>
              <p:cNvSpPr/>
              <p:nvPr/>
            </p:nvSpPr>
            <p:spPr>
              <a:xfrm>
                <a:off x="834575" y="800450"/>
                <a:ext cx="132300" cy="1323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8"/>
              <p:cNvSpPr/>
              <p:nvPr/>
            </p:nvSpPr>
            <p:spPr>
              <a:xfrm>
                <a:off x="1022500" y="800450"/>
                <a:ext cx="132300" cy="132300"/>
              </a:xfrm>
              <a:prstGeom prst="ellipse">
                <a:avLst/>
              </a:prstGeom>
              <a:solidFill>
                <a:schemeClr val="accent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8"/>
              <p:cNvSpPr/>
              <p:nvPr/>
            </p:nvSpPr>
            <p:spPr>
              <a:xfrm>
                <a:off x="1210425" y="800450"/>
                <a:ext cx="132300" cy="1323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" name="Google Shape;29;p28"/>
          <p:cNvSpPr txBox="1">
            <a:spLocks noGrp="1"/>
          </p:cNvSpPr>
          <p:nvPr>
            <p:ph type="title"/>
          </p:nvPr>
        </p:nvSpPr>
        <p:spPr>
          <a:xfrm>
            <a:off x="2549400" y="1465073"/>
            <a:ext cx="4045200" cy="9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subTitle" idx="1"/>
          </p:nvPr>
        </p:nvSpPr>
        <p:spPr>
          <a:xfrm>
            <a:off x="2705425" y="2351250"/>
            <a:ext cx="3733200" cy="12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CUSTOM_1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29"/>
          <p:cNvGrpSpPr/>
          <p:nvPr/>
        </p:nvGrpSpPr>
        <p:grpSpPr>
          <a:xfrm>
            <a:off x="723225" y="376025"/>
            <a:ext cx="7697700" cy="4227625"/>
            <a:chOff x="723225" y="376025"/>
            <a:chExt cx="7697700" cy="4227625"/>
          </a:xfrm>
        </p:grpSpPr>
        <p:sp>
          <p:nvSpPr>
            <p:cNvPr id="33" name="Google Shape;33;p29"/>
            <p:cNvSpPr/>
            <p:nvPr/>
          </p:nvSpPr>
          <p:spPr>
            <a:xfrm>
              <a:off x="799425" y="452850"/>
              <a:ext cx="7621500" cy="41508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9"/>
            <p:cNvSpPr/>
            <p:nvPr/>
          </p:nvSpPr>
          <p:spPr>
            <a:xfrm>
              <a:off x="723225" y="376025"/>
              <a:ext cx="7621500" cy="41508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29"/>
          <p:cNvSpPr txBox="1">
            <a:spLocks noGrp="1"/>
          </p:cNvSpPr>
          <p:nvPr>
            <p:ph type="title"/>
          </p:nvPr>
        </p:nvSpPr>
        <p:spPr>
          <a:xfrm flipH="1">
            <a:off x="4417000" y="1371563"/>
            <a:ext cx="3271200" cy="12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29"/>
          <p:cNvSpPr txBox="1">
            <a:spLocks noGrp="1"/>
          </p:cNvSpPr>
          <p:nvPr>
            <p:ph type="subTitle" idx="1"/>
          </p:nvPr>
        </p:nvSpPr>
        <p:spPr>
          <a:xfrm flipH="1">
            <a:off x="4417000" y="2714938"/>
            <a:ext cx="3271200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7" name="Google Shape;37;p29"/>
          <p:cNvGrpSpPr/>
          <p:nvPr/>
        </p:nvGrpSpPr>
        <p:grpSpPr>
          <a:xfrm>
            <a:off x="722975" y="377850"/>
            <a:ext cx="7621500" cy="324300"/>
            <a:chOff x="722975" y="702425"/>
            <a:chExt cx="7621500" cy="324300"/>
          </a:xfrm>
        </p:grpSpPr>
        <p:sp>
          <p:nvSpPr>
            <p:cNvPr id="38" name="Google Shape;38;p29"/>
            <p:cNvSpPr/>
            <p:nvPr/>
          </p:nvSpPr>
          <p:spPr>
            <a:xfrm>
              <a:off x="722975" y="702425"/>
              <a:ext cx="7621500" cy="324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9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9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9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/>
          <p:nvPr/>
        </p:nvSpPr>
        <p:spPr>
          <a:xfrm>
            <a:off x="802725" y="1989300"/>
            <a:ext cx="7621500" cy="26142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0"/>
          <p:cNvSpPr/>
          <p:nvPr/>
        </p:nvSpPr>
        <p:spPr>
          <a:xfrm>
            <a:off x="723225" y="1912450"/>
            <a:ext cx="7621500" cy="2614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" name="Google Shape;45;p30"/>
          <p:cNvGrpSpPr/>
          <p:nvPr/>
        </p:nvGrpSpPr>
        <p:grpSpPr>
          <a:xfrm>
            <a:off x="722975" y="376025"/>
            <a:ext cx="7701250" cy="1369401"/>
            <a:chOff x="722975" y="376025"/>
            <a:chExt cx="7701250" cy="1369401"/>
          </a:xfrm>
        </p:grpSpPr>
        <p:sp>
          <p:nvSpPr>
            <p:cNvPr id="46" name="Google Shape;46;p30"/>
            <p:cNvSpPr/>
            <p:nvPr/>
          </p:nvSpPr>
          <p:spPr>
            <a:xfrm>
              <a:off x="802725" y="452726"/>
              <a:ext cx="7621500" cy="12927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0"/>
            <p:cNvSpPr/>
            <p:nvPr/>
          </p:nvSpPr>
          <p:spPr>
            <a:xfrm>
              <a:off x="723225" y="376025"/>
              <a:ext cx="7621500" cy="1292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" name="Google Shape;48;p30"/>
            <p:cNvGrpSpPr/>
            <p:nvPr/>
          </p:nvGrpSpPr>
          <p:grpSpPr>
            <a:xfrm>
              <a:off x="722975" y="376025"/>
              <a:ext cx="7621500" cy="324300"/>
              <a:chOff x="722975" y="702425"/>
              <a:chExt cx="7621500" cy="324300"/>
            </a:xfrm>
          </p:grpSpPr>
          <p:sp>
            <p:nvSpPr>
              <p:cNvPr id="49" name="Google Shape;49;p30"/>
              <p:cNvSpPr/>
              <p:nvPr/>
            </p:nvSpPr>
            <p:spPr>
              <a:xfrm>
                <a:off x="722975" y="702425"/>
                <a:ext cx="7621500" cy="324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30"/>
              <p:cNvSpPr/>
              <p:nvPr/>
            </p:nvSpPr>
            <p:spPr>
              <a:xfrm>
                <a:off x="834575" y="800450"/>
                <a:ext cx="132300" cy="1323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30"/>
              <p:cNvSpPr/>
              <p:nvPr/>
            </p:nvSpPr>
            <p:spPr>
              <a:xfrm>
                <a:off x="1022500" y="800450"/>
                <a:ext cx="132300" cy="132300"/>
              </a:xfrm>
              <a:prstGeom prst="ellipse">
                <a:avLst/>
              </a:prstGeom>
              <a:solidFill>
                <a:schemeClr val="accent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30"/>
              <p:cNvSpPr/>
              <p:nvPr/>
            </p:nvSpPr>
            <p:spPr>
              <a:xfrm>
                <a:off x="1210425" y="800450"/>
                <a:ext cx="132300" cy="132300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3" name="Google Shape;53;p30"/>
          <p:cNvSpPr txBox="1">
            <a:spLocks noGrp="1"/>
          </p:cNvSpPr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3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>
            <a:spLocks noGrp="1"/>
          </p:cNvSpPr>
          <p:nvPr>
            <p:ph type="title"/>
          </p:nvPr>
        </p:nvSpPr>
        <p:spPr>
          <a:xfrm>
            <a:off x="720000" y="37555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7" name="Google Shape;7;p26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/>
          <p:nvPr/>
        </p:nvSpPr>
        <p:spPr>
          <a:xfrm>
            <a:off x="3221425" y="3142850"/>
            <a:ext cx="2701200" cy="1154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>
            <a:spLocks noGrp="1"/>
          </p:cNvSpPr>
          <p:nvPr>
            <p:ph type="ctrTitle"/>
          </p:nvPr>
        </p:nvSpPr>
        <p:spPr>
          <a:xfrm>
            <a:off x="1318462" y="1211150"/>
            <a:ext cx="6507125" cy="19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000" b="1"/>
              <a:t>PROJECT TIMELINE</a:t>
            </a:r>
            <a:br>
              <a:rPr lang="en-US" sz="4000" b="1"/>
            </a:br>
            <a:r>
              <a:rPr lang="en-US" sz="2800" b="1"/>
              <a:t>Kelompok 2</a:t>
            </a:r>
            <a:endParaRPr sz="2800" b="1"/>
          </a:p>
        </p:txBody>
      </p:sp>
      <p:sp>
        <p:nvSpPr>
          <p:cNvPr id="63" name="Google Shape;63;p1"/>
          <p:cNvSpPr txBox="1">
            <a:spLocks noGrp="1"/>
          </p:cNvSpPr>
          <p:nvPr>
            <p:ph type="subTitle" idx="1"/>
          </p:nvPr>
        </p:nvSpPr>
        <p:spPr>
          <a:xfrm>
            <a:off x="3152100" y="3471050"/>
            <a:ext cx="2839800" cy="82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/>
              <a:t>Vaccine App</a:t>
            </a:r>
            <a:endParaRPr sz="28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10"/>
          <p:cNvGrpSpPr/>
          <p:nvPr/>
        </p:nvGrpSpPr>
        <p:grpSpPr>
          <a:xfrm>
            <a:off x="722975" y="376025"/>
            <a:ext cx="7621500" cy="324300"/>
            <a:chOff x="722975" y="702425"/>
            <a:chExt cx="7621500" cy="324300"/>
          </a:xfrm>
        </p:grpSpPr>
        <p:sp>
          <p:nvSpPr>
            <p:cNvPr id="149" name="Google Shape;149;p10"/>
            <p:cNvSpPr/>
            <p:nvPr/>
          </p:nvSpPr>
          <p:spPr>
            <a:xfrm>
              <a:off x="722975" y="702425"/>
              <a:ext cx="7621500" cy="324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834575" y="800450"/>
              <a:ext cx="132300" cy="132300"/>
            </a:xfrm>
            <a:prstGeom prst="ellipse">
              <a:avLst/>
            </a:prstGeom>
            <a:solidFill>
              <a:srgbClr val="FFE400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0"/>
            <p:cNvSpPr/>
            <p:nvPr/>
          </p:nvSpPr>
          <p:spPr>
            <a:xfrm>
              <a:off x="1022500" y="800450"/>
              <a:ext cx="132300" cy="132300"/>
            </a:xfrm>
            <a:prstGeom prst="ellipse">
              <a:avLst/>
            </a:prstGeom>
            <a:solidFill>
              <a:srgbClr val="FF65E7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1210425" y="800450"/>
              <a:ext cx="132300" cy="132300"/>
            </a:xfrm>
            <a:prstGeom prst="ellipse">
              <a:avLst/>
            </a:prstGeom>
            <a:solidFill>
              <a:srgbClr val="50F8C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10"/>
          <p:cNvSpPr txBox="1">
            <a:spLocks noGrp="1"/>
          </p:cNvSpPr>
          <p:nvPr>
            <p:ph type="subTitle" idx="4294967295"/>
          </p:nvPr>
        </p:nvSpPr>
        <p:spPr>
          <a:xfrm>
            <a:off x="1274304" y="2399525"/>
            <a:ext cx="1792692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Project Manager</a:t>
            </a:r>
            <a:endParaRPr sz="1400" b="1" i="0" u="none" strike="noStrike" cap="non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4" name="Google Shape;154;p10"/>
          <p:cNvSpPr txBox="1">
            <a:spLocks noGrp="1"/>
          </p:cNvSpPr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Timeline Project</a:t>
            </a:r>
            <a:endParaRPr/>
          </a:p>
        </p:txBody>
      </p:sp>
      <p:cxnSp>
        <p:nvCxnSpPr>
          <p:cNvPr id="155" name="Google Shape;155;p10"/>
          <p:cNvCxnSpPr/>
          <p:nvPr/>
        </p:nvCxnSpPr>
        <p:spPr>
          <a:xfrm>
            <a:off x="1397100" y="3213100"/>
            <a:ext cx="6349800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algn="bl" rotWithShape="0">
              <a:srgbClr val="FBFFD5">
                <a:alpha val="80000"/>
              </a:srgbClr>
            </a:outerShdw>
          </a:effectLst>
        </p:spPr>
      </p:cxnSp>
      <p:sp>
        <p:nvSpPr>
          <p:cNvPr id="156" name="Google Shape;156;p10"/>
          <p:cNvSpPr txBox="1"/>
          <p:nvPr/>
        </p:nvSpPr>
        <p:spPr>
          <a:xfrm>
            <a:off x="1397100" y="2718886"/>
            <a:ext cx="15471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23-08-21</a:t>
            </a:r>
            <a:endParaRPr sz="1800" b="1" i="0" u="none" strike="noStrike" cap="none">
              <a:solidFill>
                <a:srgbClr val="7030A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7" name="Google Shape;157;p10"/>
          <p:cNvSpPr txBox="1"/>
          <p:nvPr/>
        </p:nvSpPr>
        <p:spPr>
          <a:xfrm>
            <a:off x="3007900" y="3654910"/>
            <a:ext cx="15471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23-08-21</a:t>
            </a:r>
            <a:endParaRPr sz="1800" b="1" i="0" u="none" strike="noStrike" cap="none">
              <a:solidFill>
                <a:srgbClr val="7030A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8" name="Google Shape;158;p10"/>
          <p:cNvSpPr txBox="1"/>
          <p:nvPr/>
        </p:nvSpPr>
        <p:spPr>
          <a:xfrm>
            <a:off x="4671938" y="2730313"/>
            <a:ext cx="15471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27-08-21</a:t>
            </a:r>
            <a:endParaRPr sz="1800" b="1" i="0" u="none" strike="noStrike" cap="none">
              <a:solidFill>
                <a:srgbClr val="7030A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6336521" y="3714210"/>
            <a:ext cx="15471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27-08-21</a:t>
            </a:r>
            <a:endParaRPr sz="1800" b="1" i="0" u="none" strike="noStrike" cap="none">
              <a:solidFill>
                <a:srgbClr val="7030A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0" name="Google Shape;160;p10"/>
          <p:cNvSpPr txBox="1">
            <a:spLocks noGrp="1"/>
          </p:cNvSpPr>
          <p:nvPr>
            <p:ph type="subTitle" idx="4294967295"/>
          </p:nvPr>
        </p:nvSpPr>
        <p:spPr>
          <a:xfrm>
            <a:off x="2857084" y="3349185"/>
            <a:ext cx="1932424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Database Design</a:t>
            </a:r>
            <a:endParaRPr sz="1400" b="1" i="0" u="none" strike="noStrike" cap="non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1" name="Google Shape;161;p10"/>
          <p:cNvSpPr txBox="1">
            <a:spLocks noGrp="1"/>
          </p:cNvSpPr>
          <p:nvPr>
            <p:ph type="subTitle" idx="4294967295"/>
          </p:nvPr>
        </p:nvSpPr>
        <p:spPr>
          <a:xfrm>
            <a:off x="4572000" y="2399525"/>
            <a:ext cx="1813953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User Interface</a:t>
            </a:r>
            <a:endParaRPr sz="1600" b="1" i="0" u="none" strike="noStrike" cap="non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2" name="Google Shape;162;p10"/>
          <p:cNvSpPr txBox="1">
            <a:spLocks noGrp="1"/>
          </p:cNvSpPr>
          <p:nvPr>
            <p:ph type="subTitle" idx="4294967295"/>
          </p:nvPr>
        </p:nvSpPr>
        <p:spPr>
          <a:xfrm>
            <a:off x="6335988" y="3425195"/>
            <a:ext cx="15471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None/>
            </a:pPr>
            <a:r>
              <a:rPr lang="en-US" sz="1600" b="1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Developer</a:t>
            </a:r>
            <a:endParaRPr sz="1600" b="1" i="0" u="none" strike="noStrike" cap="none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163" name="Google Shape;163;p10"/>
          <p:cNvGrpSpPr/>
          <p:nvPr/>
        </p:nvGrpSpPr>
        <p:grpSpPr>
          <a:xfrm>
            <a:off x="3391754" y="2547234"/>
            <a:ext cx="779400" cy="752141"/>
            <a:chOff x="3507675" y="2391322"/>
            <a:chExt cx="779400" cy="752141"/>
          </a:xfrm>
        </p:grpSpPr>
        <p:cxnSp>
          <p:nvCxnSpPr>
            <p:cNvPr id="164" name="Google Shape;164;p10"/>
            <p:cNvCxnSpPr/>
            <p:nvPr/>
          </p:nvCxnSpPr>
          <p:spPr>
            <a:xfrm>
              <a:off x="3897371" y="2405763"/>
              <a:ext cx="0" cy="737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5" name="Google Shape;165;p10"/>
            <p:cNvSpPr/>
            <p:nvPr/>
          </p:nvSpPr>
          <p:spPr>
            <a:xfrm>
              <a:off x="3507675" y="2391322"/>
              <a:ext cx="779400" cy="4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166;p10"/>
          <p:cNvGrpSpPr/>
          <p:nvPr/>
        </p:nvGrpSpPr>
        <p:grpSpPr>
          <a:xfrm>
            <a:off x="6719838" y="2547234"/>
            <a:ext cx="779400" cy="752100"/>
            <a:chOff x="6868950" y="2391322"/>
            <a:chExt cx="779400" cy="752100"/>
          </a:xfrm>
        </p:grpSpPr>
        <p:cxnSp>
          <p:nvCxnSpPr>
            <p:cNvPr id="167" name="Google Shape;167;p10"/>
            <p:cNvCxnSpPr>
              <a:stCxn id="168" idx="2"/>
            </p:cNvCxnSpPr>
            <p:nvPr/>
          </p:nvCxnSpPr>
          <p:spPr>
            <a:xfrm>
              <a:off x="7258650" y="2439022"/>
              <a:ext cx="0" cy="7044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8" name="Google Shape;168;p10"/>
            <p:cNvSpPr/>
            <p:nvPr/>
          </p:nvSpPr>
          <p:spPr>
            <a:xfrm>
              <a:off x="6868950" y="2391322"/>
              <a:ext cx="779400" cy="4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" name="Google Shape;169;p10"/>
          <p:cNvGrpSpPr/>
          <p:nvPr/>
        </p:nvGrpSpPr>
        <p:grpSpPr>
          <a:xfrm rot="10800000" flipH="1">
            <a:off x="5055788" y="3124259"/>
            <a:ext cx="779400" cy="752100"/>
            <a:chOff x="6868950" y="2391322"/>
            <a:chExt cx="779400" cy="752100"/>
          </a:xfrm>
        </p:grpSpPr>
        <p:cxnSp>
          <p:nvCxnSpPr>
            <p:cNvPr id="170" name="Google Shape;170;p10"/>
            <p:cNvCxnSpPr>
              <a:stCxn id="171" idx="2"/>
            </p:cNvCxnSpPr>
            <p:nvPr/>
          </p:nvCxnSpPr>
          <p:spPr>
            <a:xfrm>
              <a:off x="7258650" y="2439022"/>
              <a:ext cx="0" cy="7044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1" name="Google Shape;171;p10"/>
            <p:cNvSpPr/>
            <p:nvPr/>
          </p:nvSpPr>
          <p:spPr>
            <a:xfrm>
              <a:off x="6868950" y="2391322"/>
              <a:ext cx="779400" cy="4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" name="Google Shape;172;p10"/>
          <p:cNvGrpSpPr/>
          <p:nvPr/>
        </p:nvGrpSpPr>
        <p:grpSpPr>
          <a:xfrm rot="10800000" flipH="1">
            <a:off x="1731257" y="3124259"/>
            <a:ext cx="779400" cy="752100"/>
            <a:chOff x="6868950" y="2391322"/>
            <a:chExt cx="779400" cy="752100"/>
          </a:xfrm>
        </p:grpSpPr>
        <p:cxnSp>
          <p:nvCxnSpPr>
            <p:cNvPr id="173" name="Google Shape;173;p10"/>
            <p:cNvCxnSpPr>
              <a:stCxn id="174" idx="2"/>
            </p:cNvCxnSpPr>
            <p:nvPr/>
          </p:nvCxnSpPr>
          <p:spPr>
            <a:xfrm>
              <a:off x="7258650" y="2439022"/>
              <a:ext cx="0" cy="7044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4" name="Google Shape;174;p10"/>
            <p:cNvSpPr/>
            <p:nvPr/>
          </p:nvSpPr>
          <p:spPr>
            <a:xfrm>
              <a:off x="6868950" y="2391322"/>
              <a:ext cx="779400" cy="47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p10"/>
          <p:cNvSpPr txBox="1"/>
          <p:nvPr/>
        </p:nvSpPr>
        <p:spPr>
          <a:xfrm>
            <a:off x="6469957" y="2008651"/>
            <a:ext cx="1280228" cy="546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End :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09-09-21</a:t>
            </a:r>
            <a:endParaRPr sz="1600" b="1" i="0" u="none" strike="noStrike" cap="none">
              <a:solidFill>
                <a:srgbClr val="7030A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3135830" y="2060627"/>
            <a:ext cx="1291247" cy="486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End :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26-08-21</a:t>
            </a:r>
            <a:endParaRPr sz="1600" b="1" i="0" u="none" strike="noStrike" cap="none">
              <a:solidFill>
                <a:srgbClr val="7030A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7" name="Google Shape;177;p10"/>
          <p:cNvSpPr txBox="1"/>
          <p:nvPr/>
        </p:nvSpPr>
        <p:spPr>
          <a:xfrm>
            <a:off x="1407731" y="3891925"/>
            <a:ext cx="1426449" cy="486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End :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09-09-21</a:t>
            </a:r>
            <a:endParaRPr sz="1600" b="1" i="0" u="none" strike="noStrike" cap="none">
              <a:solidFill>
                <a:srgbClr val="7030A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78" name="Google Shape;178;p10"/>
          <p:cNvSpPr txBox="1"/>
          <p:nvPr/>
        </p:nvSpPr>
        <p:spPr>
          <a:xfrm>
            <a:off x="4748516" y="3876360"/>
            <a:ext cx="1393943" cy="486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End :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7030A0"/>
                </a:solidFill>
                <a:latin typeface="Roboto Mono"/>
                <a:ea typeface="Roboto Mono"/>
                <a:cs typeface="Roboto Mono"/>
                <a:sym typeface="Roboto Mono"/>
              </a:rPr>
              <a:t>30-08-21</a:t>
            </a:r>
            <a:endParaRPr sz="1600" b="1" i="0" u="none" strike="noStrike" cap="none">
              <a:solidFill>
                <a:srgbClr val="7030A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>
            <a:spLocks noGrp="1"/>
          </p:cNvSpPr>
          <p:nvPr>
            <p:ph type="title"/>
          </p:nvPr>
        </p:nvSpPr>
        <p:spPr>
          <a:xfrm flipH="1">
            <a:off x="3247417" y="754874"/>
            <a:ext cx="2079493" cy="637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2800"/>
              <a:t>Summary</a:t>
            </a:r>
            <a:endParaRPr sz="2800"/>
          </a:p>
        </p:txBody>
      </p:sp>
      <p:graphicFrame>
        <p:nvGraphicFramePr>
          <p:cNvPr id="184" name="Google Shape;184;p11"/>
          <p:cNvGraphicFramePr/>
          <p:nvPr>
            <p:extLst>
              <p:ext uri="{D42A27DB-BD31-4B8C-83A1-F6EECF244321}">
                <p14:modId xmlns:p14="http://schemas.microsoft.com/office/powerpoint/2010/main" val="3470117017"/>
              </p:ext>
            </p:extLst>
          </p:nvPr>
        </p:nvGraphicFramePr>
        <p:xfrm>
          <a:off x="808075" y="1622758"/>
          <a:ext cx="7368350" cy="2002875"/>
        </p:xfrm>
        <a:graphic>
          <a:graphicData uri="http://schemas.openxmlformats.org/drawingml/2006/table">
            <a:tbl>
              <a:tblPr>
                <a:noFill/>
                <a:tableStyleId>{A7DC9F2F-F792-4750-B93F-3D9E0B50531A}</a:tableStyleId>
              </a:tblPr>
              <a:tblGrid>
                <a:gridCol w="138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0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Role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Member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Timeline (in days)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Timeline (in hours)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Start date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End date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Project Manager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Azmi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15 days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60 hours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23-08-21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06-09-21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125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Database Design &amp; Analyst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Muthiah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3 days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12 hours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23-08-21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26-08-21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825">
                <a:tc v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Nabilah (PIC, Analyst)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User Interface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Aziz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4 days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strike="noStrike" cap="none"/>
                        <a:t>16 hours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27-08-21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30-08-21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125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Developer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Aziz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11 days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44 hours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27-08-21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/>
                        <a:t>06-09-21</a:t>
                      </a:r>
                      <a:endParaRPr sz="12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700">
                <a:tc v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Azmi (PIC)</a:t>
                      </a: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 flipH="1">
            <a:off x="2247956" y="691041"/>
            <a:ext cx="4344230" cy="637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2800" dirty="0"/>
              <a:t>Business Scenario</a:t>
            </a:r>
            <a:endParaRPr sz="2800" dirty="0"/>
          </a:p>
        </p:txBody>
      </p:sp>
      <p:sp>
        <p:nvSpPr>
          <p:cNvPr id="190" name="Google Shape;190;p12"/>
          <p:cNvSpPr txBox="1"/>
          <p:nvPr/>
        </p:nvSpPr>
        <p:spPr>
          <a:xfrm>
            <a:off x="873915" y="1462739"/>
            <a:ext cx="7272669" cy="28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1" i="0" u="none" strike="noStrike" cap="none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Peserta</a:t>
            </a:r>
            <a:r>
              <a:rPr lang="en-US" sz="1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vaksin</a:t>
            </a:r>
            <a:r>
              <a:rPr lang="en-US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0" i="0" u="none" strike="noStrike" cap="none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melakukan</a:t>
            </a:r>
            <a:r>
              <a:rPr lang="en-US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vaksinasi</a:t>
            </a:r>
            <a:r>
              <a:rPr lang="en-US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 salah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satu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Instansi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dengan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cara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mengunjungi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mendaftar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pada 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Insta</a:t>
            </a:r>
            <a:r>
              <a:rPr lang="en-US" b="1" dirty="0" err="1">
                <a:latin typeface="Open Sans"/>
                <a:ea typeface="Open Sans"/>
                <a:cs typeface="Open Sans"/>
                <a:sym typeface="Open Sans"/>
              </a:rPr>
              <a:t>nsi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terdekat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untuk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dilayani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oleh </a:t>
            </a:r>
            <a:r>
              <a:rPr lang="en-US" b="1" dirty="0">
                <a:latin typeface="Open Sans"/>
                <a:ea typeface="Open Sans"/>
                <a:cs typeface="Open Sans"/>
                <a:sym typeface="Open Sans"/>
              </a:rPr>
              <a:t>Tenaga </a:t>
            </a:r>
            <a:r>
              <a:rPr lang="en-US" b="1" dirty="0" err="1">
                <a:latin typeface="Open Sans"/>
                <a:ea typeface="Open Sans"/>
                <a:cs typeface="Open Sans"/>
                <a:sym typeface="Open Sans"/>
              </a:rPr>
              <a:t>medis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sedang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bertugas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di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Instansi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tersebut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Setelah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itu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semua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record data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dari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1" i="0" u="none" strike="noStrike" cap="none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Peserta</a:t>
            </a:r>
            <a:r>
              <a:rPr lang="en-US" sz="1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vaksin</a:t>
            </a:r>
            <a:r>
              <a:rPr lang="en-US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dikumpulkan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di 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instansi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Dalam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suatu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Instansi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terdapat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banyak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0" i="0" u="none" strike="noStrike" cap="none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stok</a:t>
            </a:r>
            <a:r>
              <a:rPr lang="en-US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Vaksin</a:t>
            </a:r>
            <a:r>
              <a:rPr lang="en-US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dan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memiliki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banyak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Tenaga 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medis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ditugaskan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Satu 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Instansi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hanya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memiliki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satu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akun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dan Tenaga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medis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bertugas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sebagai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admin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menginput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Report</a:t>
            </a:r>
            <a:r>
              <a:rPr lang="en-US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vaksinasi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dengan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login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terlebih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dahulu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melalui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akun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tersedia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dirty="0"/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Satu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akun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boleh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menginput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banyak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Report.</a:t>
            </a: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Setelah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Tenaga 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medis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menginput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Report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Report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tersebut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akan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dimonitoring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oleh KEMENKES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melalui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data pada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grafik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US" sz="1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terdapat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di dashboard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>
            <a:spLocks noGrp="1"/>
          </p:cNvSpPr>
          <p:nvPr>
            <p:ph type="title"/>
          </p:nvPr>
        </p:nvSpPr>
        <p:spPr>
          <a:xfrm flipH="1">
            <a:off x="3094153" y="779215"/>
            <a:ext cx="2645693" cy="94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200" dirty="0" err="1"/>
              <a:t>Tujuan</a:t>
            </a:r>
            <a:endParaRPr sz="3200" dirty="0"/>
          </a:p>
        </p:txBody>
      </p:sp>
      <p:sp>
        <p:nvSpPr>
          <p:cNvPr id="196" name="Google Shape;196;p13"/>
          <p:cNvSpPr txBox="1"/>
          <p:nvPr/>
        </p:nvSpPr>
        <p:spPr>
          <a:xfrm>
            <a:off x="1161607" y="1737240"/>
            <a:ext cx="690053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Mendokumentasikan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data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masyarakat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sudah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i="0" u="none" strike="noStrike" cap="none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melakukan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vaksin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disuatu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lokasi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fasilitas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kesehatan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tertentu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Mengintegrasikan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data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dari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berbagai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sumber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lokasi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menjadi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satu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dan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menghindari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informasi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data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ganda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Memetakan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aliran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dan </a:t>
            </a:r>
            <a:r>
              <a:rPr lang="en-US" sz="1800" b="0" i="0" u="none" strike="noStrike" cap="none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distribusi</a:t>
            </a:r>
            <a:r>
              <a:rPr lang="en-US" sz="18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vaksin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dengan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lokasi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8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13"/>
          <p:cNvSpPr/>
          <p:nvPr/>
        </p:nvSpPr>
        <p:spPr>
          <a:xfrm>
            <a:off x="6730409" y="3700130"/>
            <a:ext cx="1945758" cy="124401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BAB7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 flipH="1">
            <a:off x="6897871" y="4010288"/>
            <a:ext cx="1610834" cy="623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 Mono"/>
              <a:buNone/>
            </a:pPr>
            <a:r>
              <a:rPr lang="en-US" sz="1600" b="1" i="0" u="none" strike="noStrike" cap="none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Output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 Mono"/>
              <a:buNone/>
            </a:pPr>
            <a:r>
              <a:rPr lang="en-US" sz="1400" b="0" i="0" u="none" strike="noStrike" cap="none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Pendataan</a:t>
            </a:r>
            <a:r>
              <a:rPr lang="en-US"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Vaksinasi 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&amp; </a:t>
            </a:r>
            <a:r>
              <a:rPr lang="en-US" sz="1400" b="0" i="0" u="none" strike="noStrike" cap="none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Sertifikat</a:t>
            </a:r>
            <a:endParaRPr sz="1400" b="0" i="0" u="none" strike="noStrike" cap="none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/>
          <p:nvPr/>
        </p:nvSpPr>
        <p:spPr>
          <a:xfrm>
            <a:off x="104776" y="75228"/>
            <a:ext cx="1400175" cy="448647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BAA4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5"/>
          <p:cNvSpPr txBox="1"/>
          <p:nvPr/>
        </p:nvSpPr>
        <p:spPr>
          <a:xfrm flipH="1">
            <a:off x="209551" y="46652"/>
            <a:ext cx="1205214" cy="50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 Mono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LOGICAL</a:t>
            </a:r>
            <a:endParaRPr sz="1800" b="1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C84E3-2B30-4D68-B1CA-C64F9CD43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138" y="671006"/>
            <a:ext cx="8355724" cy="439726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/>
        </p:nvSpPr>
        <p:spPr>
          <a:xfrm>
            <a:off x="2030818" y="1932157"/>
            <a:ext cx="457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</a:rPr>
              <a:t> </a:t>
            </a:r>
            <a:endParaRPr sz="14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217" name="Google Shape;217;p16"/>
          <p:cNvSpPr/>
          <p:nvPr/>
        </p:nvSpPr>
        <p:spPr>
          <a:xfrm>
            <a:off x="106769" y="62302"/>
            <a:ext cx="1504950" cy="4572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BAA49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6"/>
          <p:cNvSpPr txBox="1"/>
          <p:nvPr/>
        </p:nvSpPr>
        <p:spPr>
          <a:xfrm flipH="1">
            <a:off x="211544" y="33727"/>
            <a:ext cx="129540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 Mono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RELATIONAL</a:t>
            </a:r>
            <a:endParaRPr sz="1800" b="1" i="0" u="none" strike="noStrike" cap="non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9778BF-C49B-47DE-A273-92F595767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44" y="728257"/>
            <a:ext cx="8932456" cy="43573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"/>
          <p:cNvSpPr txBox="1">
            <a:spLocks noGrp="1"/>
          </p:cNvSpPr>
          <p:nvPr>
            <p:ph type="title"/>
          </p:nvPr>
        </p:nvSpPr>
        <p:spPr>
          <a:xfrm>
            <a:off x="985849" y="2078850"/>
            <a:ext cx="7073065" cy="9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200"/>
              <a:t>ENTITY &amp; ATTRIBUTES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>
            <a:spLocks noGrp="1"/>
          </p:cNvSpPr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err="1"/>
              <a:t>Peserta</a:t>
            </a:r>
            <a:r>
              <a:rPr lang="en-US"/>
              <a:t> vaksin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4E2C6C7-7862-4801-BFA3-4E75E7CED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012281"/>
              </p:ext>
            </p:extLst>
          </p:nvPr>
        </p:nvGraphicFramePr>
        <p:xfrm>
          <a:off x="804083" y="1492469"/>
          <a:ext cx="7702550" cy="3661021"/>
        </p:xfrm>
        <a:graphic>
          <a:graphicData uri="http://schemas.openxmlformats.org/drawingml/2006/table">
            <a:tbl>
              <a:tblPr/>
              <a:tblGrid>
                <a:gridCol w="1540510">
                  <a:extLst>
                    <a:ext uri="{9D8B030D-6E8A-4147-A177-3AD203B41FA5}">
                      <a16:colId xmlns:a16="http://schemas.microsoft.com/office/drawing/2014/main" val="3323311347"/>
                    </a:ext>
                  </a:extLst>
                </a:gridCol>
                <a:gridCol w="1540510">
                  <a:extLst>
                    <a:ext uri="{9D8B030D-6E8A-4147-A177-3AD203B41FA5}">
                      <a16:colId xmlns:a16="http://schemas.microsoft.com/office/drawing/2014/main" val="258505403"/>
                    </a:ext>
                  </a:extLst>
                </a:gridCol>
                <a:gridCol w="1540510">
                  <a:extLst>
                    <a:ext uri="{9D8B030D-6E8A-4147-A177-3AD203B41FA5}">
                      <a16:colId xmlns:a16="http://schemas.microsoft.com/office/drawing/2014/main" val="2603621896"/>
                    </a:ext>
                  </a:extLst>
                </a:gridCol>
                <a:gridCol w="1540510">
                  <a:extLst>
                    <a:ext uri="{9D8B030D-6E8A-4147-A177-3AD203B41FA5}">
                      <a16:colId xmlns:a16="http://schemas.microsoft.com/office/drawing/2014/main" val="3257244898"/>
                    </a:ext>
                  </a:extLst>
                </a:gridCol>
                <a:gridCol w="1540510">
                  <a:extLst>
                    <a:ext uri="{9D8B030D-6E8A-4147-A177-3AD203B41FA5}">
                      <a16:colId xmlns:a16="http://schemas.microsoft.com/office/drawing/2014/main" val="3998205009"/>
                    </a:ext>
                  </a:extLst>
                </a:gridCol>
              </a:tblGrid>
              <a:tr h="550023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>
                          <a:solidFill>
                            <a:srgbClr val="C0C1C3"/>
                          </a:solidFill>
                          <a:effectLst/>
                        </a:rPr>
                        <a:t>Column Name</a:t>
                      </a:r>
                    </a:p>
                  </a:txBody>
                  <a:tcPr marL="86384" marR="86384" marT="86384" marB="86384" anchor="b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>
                          <a:solidFill>
                            <a:srgbClr val="C0C1C3"/>
                          </a:solidFill>
                          <a:effectLst/>
                        </a:rPr>
                        <a:t>Data Type</a:t>
                      </a:r>
                    </a:p>
                  </a:txBody>
                  <a:tcPr marL="86384" marR="86384" marT="86384" marB="86384" anchor="b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>
                          <a:solidFill>
                            <a:srgbClr val="C0C1C3"/>
                          </a:solidFill>
                          <a:effectLst/>
                        </a:rPr>
                        <a:t>Nullable</a:t>
                      </a:r>
                    </a:p>
                  </a:txBody>
                  <a:tcPr marL="86384" marR="86384" marT="86384" marB="86384" anchor="b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>
                          <a:solidFill>
                            <a:srgbClr val="C0C1C3"/>
                          </a:solidFill>
                          <a:effectLst/>
                        </a:rPr>
                        <a:t>Default</a:t>
                      </a:r>
                    </a:p>
                  </a:txBody>
                  <a:tcPr marL="86384" marR="86384" marT="86384" marB="86384" anchor="b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>
                          <a:solidFill>
                            <a:srgbClr val="C0C1C3"/>
                          </a:solidFill>
                          <a:effectLst/>
                        </a:rPr>
                        <a:t>Primary Key</a:t>
                      </a:r>
                    </a:p>
                  </a:txBody>
                  <a:tcPr marL="86384" marR="86384" marT="86384" marB="86384" anchor="b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662429"/>
                  </a:ext>
                </a:extLst>
              </a:tr>
              <a:tr h="275237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NIK</a:t>
                      </a:r>
                    </a:p>
                  </a:txBody>
                  <a:tcPr marL="86384" marR="86384" marT="57589" marB="57589" anchor="ctr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 dirty="0">
                          <a:solidFill>
                            <a:srgbClr val="C0C1C3"/>
                          </a:solidFill>
                          <a:effectLst/>
                        </a:rPr>
                        <a:t>NUMBER(20,0)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No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1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975891"/>
                  </a:ext>
                </a:extLst>
              </a:tr>
              <a:tr h="275237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NAMA_LENGKAP</a:t>
                      </a:r>
                    </a:p>
                  </a:txBody>
                  <a:tcPr marL="86384" marR="86384" marT="57589" marB="57589" anchor="ctr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CHAR(50)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No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6642772"/>
                  </a:ext>
                </a:extLst>
              </a:tr>
              <a:tr h="275237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JK</a:t>
                      </a:r>
                    </a:p>
                  </a:txBody>
                  <a:tcPr marL="86384" marR="86384" marT="57589" marB="57589" anchor="ctr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CHAR(1)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No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917831"/>
                  </a:ext>
                </a:extLst>
              </a:tr>
              <a:tr h="275237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TGL_LAHIR</a:t>
                      </a:r>
                    </a:p>
                  </a:txBody>
                  <a:tcPr marL="86384" marR="86384" marT="57589" marB="57589" anchor="ctr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 dirty="0">
                          <a:solidFill>
                            <a:srgbClr val="C0C1C3"/>
                          </a:solidFill>
                          <a:effectLst/>
                        </a:rPr>
                        <a:t>DATE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No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651655"/>
                  </a:ext>
                </a:extLst>
              </a:tr>
              <a:tr h="275237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ALAMAT</a:t>
                      </a:r>
                    </a:p>
                  </a:txBody>
                  <a:tcPr marL="86384" marR="86384" marT="57589" marB="57589" anchor="ctr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VARCHAR2(100)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No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79894"/>
                  </a:ext>
                </a:extLst>
              </a:tr>
              <a:tr h="275237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KOTA</a:t>
                      </a:r>
                    </a:p>
                  </a:txBody>
                  <a:tcPr marL="86384" marR="86384" marT="57589" marB="57589" anchor="ctr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VARCHAR2(50)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No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445868"/>
                  </a:ext>
                </a:extLst>
              </a:tr>
              <a:tr h="275237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PROVINSI</a:t>
                      </a:r>
                    </a:p>
                  </a:txBody>
                  <a:tcPr marL="86384" marR="86384" marT="57589" marB="57589" anchor="ctr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VARCHAR2(50)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No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523409"/>
                  </a:ext>
                </a:extLst>
              </a:tr>
              <a:tr h="275237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EMAIL</a:t>
                      </a:r>
                    </a:p>
                  </a:txBody>
                  <a:tcPr marL="86384" marR="86384" marT="57589" marB="57589" anchor="ctr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VARCHAR2(50)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No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838781"/>
                  </a:ext>
                </a:extLst>
              </a:tr>
              <a:tr h="275237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NO_HP</a:t>
                      </a:r>
                    </a:p>
                  </a:txBody>
                  <a:tcPr marL="86384" marR="86384" marT="57589" marB="57589" anchor="ctr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VARCHAR2(15)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No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872001"/>
                  </a:ext>
                </a:extLst>
              </a:tr>
              <a:tr h="275237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ID_INSTANSI</a:t>
                      </a:r>
                    </a:p>
                  </a:txBody>
                  <a:tcPr marL="86384" marR="86384" marT="57589" marB="57589" anchor="ctr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VARCHAR2(6)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Yes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27979"/>
                  </a:ext>
                </a:extLst>
              </a:tr>
              <a:tr h="275237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NIP</a:t>
                      </a:r>
                    </a:p>
                  </a:txBody>
                  <a:tcPr marL="86384" marR="86384" marT="57589" marB="57589" anchor="ctr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NUMBER(20,0)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Yes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 dirty="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0560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>
            <a:spLocks noGrp="1"/>
          </p:cNvSpPr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/>
              <a:t>Instansi</a:t>
            </a:r>
            <a:br>
              <a:rPr lang="en-US" dirty="0"/>
            </a:b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B861BE-D57D-499F-BD36-3E85DBFEF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279150"/>
              </p:ext>
            </p:extLst>
          </p:nvPr>
        </p:nvGraphicFramePr>
        <p:xfrm>
          <a:off x="720725" y="1919844"/>
          <a:ext cx="7702550" cy="1916586"/>
        </p:xfrm>
        <a:graphic>
          <a:graphicData uri="http://schemas.openxmlformats.org/drawingml/2006/table">
            <a:tbl>
              <a:tblPr/>
              <a:tblGrid>
                <a:gridCol w="1540510">
                  <a:extLst>
                    <a:ext uri="{9D8B030D-6E8A-4147-A177-3AD203B41FA5}">
                      <a16:colId xmlns:a16="http://schemas.microsoft.com/office/drawing/2014/main" val="2467957334"/>
                    </a:ext>
                  </a:extLst>
                </a:gridCol>
                <a:gridCol w="1540510">
                  <a:extLst>
                    <a:ext uri="{9D8B030D-6E8A-4147-A177-3AD203B41FA5}">
                      <a16:colId xmlns:a16="http://schemas.microsoft.com/office/drawing/2014/main" val="3074029746"/>
                    </a:ext>
                  </a:extLst>
                </a:gridCol>
                <a:gridCol w="1540510">
                  <a:extLst>
                    <a:ext uri="{9D8B030D-6E8A-4147-A177-3AD203B41FA5}">
                      <a16:colId xmlns:a16="http://schemas.microsoft.com/office/drawing/2014/main" val="1528350354"/>
                    </a:ext>
                  </a:extLst>
                </a:gridCol>
                <a:gridCol w="1540510">
                  <a:extLst>
                    <a:ext uri="{9D8B030D-6E8A-4147-A177-3AD203B41FA5}">
                      <a16:colId xmlns:a16="http://schemas.microsoft.com/office/drawing/2014/main" val="3816797316"/>
                    </a:ext>
                  </a:extLst>
                </a:gridCol>
                <a:gridCol w="1540510">
                  <a:extLst>
                    <a:ext uri="{9D8B030D-6E8A-4147-A177-3AD203B41FA5}">
                      <a16:colId xmlns:a16="http://schemas.microsoft.com/office/drawing/2014/main" val="386339124"/>
                    </a:ext>
                  </a:extLst>
                </a:gridCol>
              </a:tblGrid>
              <a:tr h="331538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>
                          <a:solidFill>
                            <a:srgbClr val="C0C1C3"/>
                          </a:solidFill>
                          <a:effectLst/>
                        </a:rPr>
                        <a:t>Column Name</a:t>
                      </a:r>
                    </a:p>
                  </a:txBody>
                  <a:tcPr marL="85743" marR="85743" marT="85743" marB="85743" anchor="b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>
                          <a:solidFill>
                            <a:srgbClr val="C0C1C3"/>
                          </a:solidFill>
                          <a:effectLst/>
                        </a:rPr>
                        <a:t>Data Type</a:t>
                      </a:r>
                    </a:p>
                  </a:txBody>
                  <a:tcPr marL="85743" marR="85743" marT="85743" marB="85743" anchor="b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>
                          <a:solidFill>
                            <a:srgbClr val="C0C1C3"/>
                          </a:solidFill>
                          <a:effectLst/>
                        </a:rPr>
                        <a:t>Nullable</a:t>
                      </a:r>
                    </a:p>
                  </a:txBody>
                  <a:tcPr marL="85743" marR="85743" marT="85743" marB="85743" anchor="b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>
                          <a:solidFill>
                            <a:srgbClr val="C0C1C3"/>
                          </a:solidFill>
                          <a:effectLst/>
                        </a:rPr>
                        <a:t>Default</a:t>
                      </a:r>
                    </a:p>
                  </a:txBody>
                  <a:tcPr marL="85743" marR="85743" marT="85743" marB="85743" anchor="b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>
                          <a:solidFill>
                            <a:srgbClr val="C0C1C3"/>
                          </a:solidFill>
                          <a:effectLst/>
                        </a:rPr>
                        <a:t>Primary Key</a:t>
                      </a:r>
                    </a:p>
                  </a:txBody>
                  <a:tcPr marL="85743" marR="85743" marT="85743" marB="85743" anchor="b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980247"/>
                  </a:ext>
                </a:extLst>
              </a:tr>
              <a:tr h="274377">
                <a:tc>
                  <a:txBody>
                    <a:bodyPr/>
                    <a:lstStyle/>
                    <a:p>
                      <a:r>
                        <a:rPr lang="en-ID" sz="1100" dirty="0">
                          <a:solidFill>
                            <a:srgbClr val="C0C1C3"/>
                          </a:solidFill>
                          <a:effectLst/>
                        </a:rPr>
                        <a:t>ID_INSTANSI</a:t>
                      </a:r>
                    </a:p>
                  </a:txBody>
                  <a:tcPr marL="85743" marR="85743" marT="57162" marB="57162" anchor="ctr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 dirty="0">
                          <a:solidFill>
                            <a:srgbClr val="C0C1C3"/>
                          </a:solidFill>
                          <a:effectLst/>
                        </a:rPr>
                        <a:t>VARCHAR2(6)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No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1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423999"/>
                  </a:ext>
                </a:extLst>
              </a:tr>
              <a:tr h="274377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NAMA_INSTANSI</a:t>
                      </a:r>
                    </a:p>
                  </a:txBody>
                  <a:tcPr marL="85743" marR="85743" marT="57162" marB="57162" anchor="ctr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VARCHAR2(50)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No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535481"/>
                  </a:ext>
                </a:extLst>
              </a:tr>
              <a:tr h="274377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ALAMAT_INSTANSI</a:t>
                      </a:r>
                    </a:p>
                  </a:txBody>
                  <a:tcPr marL="85743" marR="85743" marT="57162" marB="57162" anchor="ctr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VARCHAR2(100)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No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493951"/>
                  </a:ext>
                </a:extLst>
              </a:tr>
              <a:tr h="274377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KOTA_INSTANSI</a:t>
                      </a:r>
                    </a:p>
                  </a:txBody>
                  <a:tcPr marL="85743" marR="85743" marT="57162" marB="57162" anchor="ctr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VARCHAR2(50)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No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757327"/>
                  </a:ext>
                </a:extLst>
              </a:tr>
              <a:tr h="274377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PROVINSI_INSTANSI</a:t>
                      </a:r>
                    </a:p>
                  </a:txBody>
                  <a:tcPr marL="85743" marR="85743" marT="57162" marB="57162" anchor="ctr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VARCHAR2(50)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No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 dirty="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9839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>
            <a:spLocks noGrp="1"/>
          </p:cNvSpPr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Vaccine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9AA677-2D9D-4F9E-AFD6-F50CD5030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8745"/>
              </p:ext>
            </p:extLst>
          </p:nvPr>
        </p:nvGraphicFramePr>
        <p:xfrm>
          <a:off x="409903" y="1937043"/>
          <a:ext cx="8397045" cy="2518656"/>
        </p:xfrm>
        <a:graphic>
          <a:graphicData uri="http://schemas.openxmlformats.org/drawingml/2006/table">
            <a:tbl>
              <a:tblPr/>
              <a:tblGrid>
                <a:gridCol w="1679409">
                  <a:extLst>
                    <a:ext uri="{9D8B030D-6E8A-4147-A177-3AD203B41FA5}">
                      <a16:colId xmlns:a16="http://schemas.microsoft.com/office/drawing/2014/main" val="2879768320"/>
                    </a:ext>
                  </a:extLst>
                </a:gridCol>
                <a:gridCol w="1679409">
                  <a:extLst>
                    <a:ext uri="{9D8B030D-6E8A-4147-A177-3AD203B41FA5}">
                      <a16:colId xmlns:a16="http://schemas.microsoft.com/office/drawing/2014/main" val="3256932544"/>
                    </a:ext>
                  </a:extLst>
                </a:gridCol>
                <a:gridCol w="1679409">
                  <a:extLst>
                    <a:ext uri="{9D8B030D-6E8A-4147-A177-3AD203B41FA5}">
                      <a16:colId xmlns:a16="http://schemas.microsoft.com/office/drawing/2014/main" val="1785808550"/>
                    </a:ext>
                  </a:extLst>
                </a:gridCol>
                <a:gridCol w="1679409">
                  <a:extLst>
                    <a:ext uri="{9D8B030D-6E8A-4147-A177-3AD203B41FA5}">
                      <a16:colId xmlns:a16="http://schemas.microsoft.com/office/drawing/2014/main" val="2767952632"/>
                    </a:ext>
                  </a:extLst>
                </a:gridCol>
                <a:gridCol w="1679409">
                  <a:extLst>
                    <a:ext uri="{9D8B030D-6E8A-4147-A177-3AD203B41FA5}">
                      <a16:colId xmlns:a16="http://schemas.microsoft.com/office/drawing/2014/main" val="243393656"/>
                    </a:ext>
                  </a:extLst>
                </a:gridCol>
              </a:tblGrid>
              <a:tr h="331538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>
                          <a:solidFill>
                            <a:srgbClr val="C0C1C3"/>
                          </a:solidFill>
                          <a:effectLst/>
                        </a:rPr>
                        <a:t>Column Name</a:t>
                      </a:r>
                    </a:p>
                  </a:txBody>
                  <a:tcPr marL="85743" marR="85743" marT="85743" marB="85743" anchor="b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>
                          <a:solidFill>
                            <a:srgbClr val="C0C1C3"/>
                          </a:solidFill>
                          <a:effectLst/>
                        </a:rPr>
                        <a:t>Data Type</a:t>
                      </a:r>
                    </a:p>
                  </a:txBody>
                  <a:tcPr marL="85743" marR="85743" marT="85743" marB="85743" anchor="b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>
                          <a:solidFill>
                            <a:srgbClr val="C0C1C3"/>
                          </a:solidFill>
                          <a:effectLst/>
                        </a:rPr>
                        <a:t>Nullable</a:t>
                      </a:r>
                    </a:p>
                  </a:txBody>
                  <a:tcPr marL="85743" marR="85743" marT="85743" marB="85743" anchor="b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>
                          <a:solidFill>
                            <a:srgbClr val="C0C1C3"/>
                          </a:solidFill>
                          <a:effectLst/>
                        </a:rPr>
                        <a:t>Default</a:t>
                      </a:r>
                    </a:p>
                  </a:txBody>
                  <a:tcPr marL="85743" marR="85743" marT="85743" marB="85743" anchor="b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>
                          <a:solidFill>
                            <a:srgbClr val="C0C1C3"/>
                          </a:solidFill>
                          <a:effectLst/>
                        </a:rPr>
                        <a:t>Primary Key</a:t>
                      </a:r>
                    </a:p>
                  </a:txBody>
                  <a:tcPr marL="85743" marR="85743" marT="85743" marB="85743" anchor="b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87363"/>
                  </a:ext>
                </a:extLst>
              </a:tr>
              <a:tr h="274377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ID_VAKSIN</a:t>
                      </a:r>
                    </a:p>
                  </a:txBody>
                  <a:tcPr marL="85743" marR="85743" marT="57162" marB="57162" anchor="ctr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VARCHAR2(6)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No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1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199574"/>
                  </a:ext>
                </a:extLst>
              </a:tr>
              <a:tr h="274377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JENIS_VAKSIN</a:t>
                      </a:r>
                    </a:p>
                  </a:txBody>
                  <a:tcPr marL="85743" marR="85743" marT="57162" marB="57162" anchor="ctr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VARCHAR2(25)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No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087653"/>
                  </a:ext>
                </a:extLst>
              </a:tr>
              <a:tr h="434430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TGL_TERIMA_VAKSIN</a:t>
                      </a:r>
                    </a:p>
                  </a:txBody>
                  <a:tcPr marL="85743" marR="85743" marT="57162" marB="57162" anchor="ctr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DATE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No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131817"/>
                  </a:ext>
                </a:extLst>
              </a:tr>
              <a:tr h="434430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TGL_KADALUARSA_VAKSIN</a:t>
                      </a:r>
                    </a:p>
                  </a:txBody>
                  <a:tcPr marL="85743" marR="85743" marT="57162" marB="57162" anchor="ctr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DATE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No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420385"/>
                  </a:ext>
                </a:extLst>
              </a:tr>
              <a:tr h="434430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JML_VAKSIN_TERSEDIA</a:t>
                      </a:r>
                    </a:p>
                  </a:txBody>
                  <a:tcPr marL="85743" marR="85743" marT="57162" marB="57162" anchor="ctr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NUMBER(5,0)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No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930868"/>
                  </a:ext>
                </a:extLst>
              </a:tr>
              <a:tr h="274377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ID_INSTANSI</a:t>
                      </a:r>
                    </a:p>
                  </a:txBody>
                  <a:tcPr marL="85743" marR="85743" marT="57162" marB="57162" anchor="ctr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VARCHAR2(6)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Yes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 dirty="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59054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>
            <a:spLocks noGrp="1"/>
          </p:cNvSpPr>
          <p:nvPr>
            <p:ph type="title"/>
          </p:nvPr>
        </p:nvSpPr>
        <p:spPr>
          <a:xfrm>
            <a:off x="3625702" y="1367912"/>
            <a:ext cx="4476332" cy="1152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600"/>
              <a:t>Project Manager</a:t>
            </a:r>
            <a:endParaRPr sz="4800"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1025456" y="2890841"/>
            <a:ext cx="3733200" cy="12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1800" b="1">
                <a:solidFill>
                  <a:schemeClr val="dk1"/>
                </a:solidFill>
              </a:rPr>
              <a:t>Who are we?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</a:rPr>
              <a:t>Azmi Refani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1025456" y="1356065"/>
            <a:ext cx="2206842" cy="1163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Timeline: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15 days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Start date : 23-08-21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End date : 09-09-21</a:t>
            </a:r>
            <a:endParaRPr sz="16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"/>
          <p:cNvSpPr txBox="1">
            <a:spLocks noGrp="1"/>
          </p:cNvSpPr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Tenaga </a:t>
            </a:r>
            <a:r>
              <a:rPr lang="en-US" dirty="0" err="1"/>
              <a:t>medis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113804-5BD8-48DC-84D4-564ABFE16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772832"/>
              </p:ext>
            </p:extLst>
          </p:nvPr>
        </p:nvGraphicFramePr>
        <p:xfrm>
          <a:off x="720000" y="1807272"/>
          <a:ext cx="7702550" cy="3336228"/>
        </p:xfrm>
        <a:graphic>
          <a:graphicData uri="http://schemas.openxmlformats.org/drawingml/2006/table">
            <a:tbl>
              <a:tblPr/>
              <a:tblGrid>
                <a:gridCol w="1540510">
                  <a:extLst>
                    <a:ext uri="{9D8B030D-6E8A-4147-A177-3AD203B41FA5}">
                      <a16:colId xmlns:a16="http://schemas.microsoft.com/office/drawing/2014/main" val="255977071"/>
                    </a:ext>
                  </a:extLst>
                </a:gridCol>
                <a:gridCol w="1540510">
                  <a:extLst>
                    <a:ext uri="{9D8B030D-6E8A-4147-A177-3AD203B41FA5}">
                      <a16:colId xmlns:a16="http://schemas.microsoft.com/office/drawing/2014/main" val="2579246652"/>
                    </a:ext>
                  </a:extLst>
                </a:gridCol>
                <a:gridCol w="1540510">
                  <a:extLst>
                    <a:ext uri="{9D8B030D-6E8A-4147-A177-3AD203B41FA5}">
                      <a16:colId xmlns:a16="http://schemas.microsoft.com/office/drawing/2014/main" val="1266201602"/>
                    </a:ext>
                  </a:extLst>
                </a:gridCol>
                <a:gridCol w="1540510">
                  <a:extLst>
                    <a:ext uri="{9D8B030D-6E8A-4147-A177-3AD203B41FA5}">
                      <a16:colId xmlns:a16="http://schemas.microsoft.com/office/drawing/2014/main" val="2800385063"/>
                    </a:ext>
                  </a:extLst>
                </a:gridCol>
                <a:gridCol w="1540510">
                  <a:extLst>
                    <a:ext uri="{9D8B030D-6E8A-4147-A177-3AD203B41FA5}">
                      <a16:colId xmlns:a16="http://schemas.microsoft.com/office/drawing/2014/main" val="1929572597"/>
                    </a:ext>
                  </a:extLst>
                </a:gridCol>
              </a:tblGrid>
              <a:tr h="334017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>
                          <a:solidFill>
                            <a:srgbClr val="C0C1C3"/>
                          </a:solidFill>
                          <a:effectLst/>
                        </a:rPr>
                        <a:t>Column Name</a:t>
                      </a:r>
                    </a:p>
                  </a:txBody>
                  <a:tcPr marL="86384" marR="86384" marT="86384" marB="86384" anchor="b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>
                          <a:solidFill>
                            <a:srgbClr val="C0C1C3"/>
                          </a:solidFill>
                          <a:effectLst/>
                        </a:rPr>
                        <a:t>Data Type</a:t>
                      </a:r>
                    </a:p>
                  </a:txBody>
                  <a:tcPr marL="86384" marR="86384" marT="86384" marB="86384" anchor="b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>
                          <a:solidFill>
                            <a:srgbClr val="C0C1C3"/>
                          </a:solidFill>
                          <a:effectLst/>
                        </a:rPr>
                        <a:t>Nullable</a:t>
                      </a:r>
                    </a:p>
                  </a:txBody>
                  <a:tcPr marL="86384" marR="86384" marT="86384" marB="86384" anchor="b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>
                          <a:solidFill>
                            <a:srgbClr val="C0C1C3"/>
                          </a:solidFill>
                          <a:effectLst/>
                        </a:rPr>
                        <a:t>Default</a:t>
                      </a:r>
                    </a:p>
                  </a:txBody>
                  <a:tcPr marL="86384" marR="86384" marT="86384" marB="86384" anchor="b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>
                          <a:solidFill>
                            <a:srgbClr val="C0C1C3"/>
                          </a:solidFill>
                          <a:effectLst/>
                        </a:rPr>
                        <a:t>Primary Key</a:t>
                      </a:r>
                    </a:p>
                  </a:txBody>
                  <a:tcPr marL="86384" marR="86384" marT="86384" marB="86384" anchor="b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030100"/>
                  </a:ext>
                </a:extLst>
              </a:tr>
              <a:tr h="276428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NIP</a:t>
                      </a:r>
                    </a:p>
                  </a:txBody>
                  <a:tcPr marL="86384" marR="86384" marT="57589" marB="57589" anchor="ctr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NUMBER(20,0)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No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1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878766"/>
                  </a:ext>
                </a:extLst>
              </a:tr>
              <a:tr h="437678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NAMA_LENGKAP_NAKES</a:t>
                      </a:r>
                    </a:p>
                  </a:txBody>
                  <a:tcPr marL="86384" marR="86384" marT="57589" marB="57589" anchor="ctr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VARCHAR2(50)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No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734449"/>
                  </a:ext>
                </a:extLst>
              </a:tr>
              <a:tr h="276428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JK_NAKES</a:t>
                      </a:r>
                    </a:p>
                  </a:txBody>
                  <a:tcPr marL="86384" marR="86384" marT="57589" marB="57589" anchor="ctr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CHAR(1)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No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21373"/>
                  </a:ext>
                </a:extLst>
              </a:tr>
              <a:tr h="276428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ALAMAT_NAKES</a:t>
                      </a:r>
                    </a:p>
                  </a:txBody>
                  <a:tcPr marL="86384" marR="86384" marT="57589" marB="57589" anchor="ctr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VARCHAR2(100)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No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561697"/>
                  </a:ext>
                </a:extLst>
              </a:tr>
              <a:tr h="276428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KOTA_NAKES</a:t>
                      </a:r>
                    </a:p>
                  </a:txBody>
                  <a:tcPr marL="86384" marR="86384" marT="57589" marB="57589" anchor="ctr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VARCHAR2(50)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No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437802"/>
                  </a:ext>
                </a:extLst>
              </a:tr>
              <a:tr h="276428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PROVINSI_NAKES</a:t>
                      </a:r>
                    </a:p>
                  </a:txBody>
                  <a:tcPr marL="86384" marR="86384" marT="57589" marB="57589" anchor="ctr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VARCHAR2(50)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No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58496"/>
                  </a:ext>
                </a:extLst>
              </a:tr>
              <a:tr h="276428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EMAIL_NAKES</a:t>
                      </a:r>
                    </a:p>
                  </a:txBody>
                  <a:tcPr marL="86384" marR="86384" marT="57589" marB="57589" anchor="ctr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VARCHAR2(50)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No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05097"/>
                  </a:ext>
                </a:extLst>
              </a:tr>
              <a:tr h="276428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NO_HP_NAKES</a:t>
                      </a:r>
                    </a:p>
                  </a:txBody>
                  <a:tcPr marL="86384" marR="86384" marT="57589" marB="57589" anchor="ctr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VARCHAR2(15)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No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401305"/>
                  </a:ext>
                </a:extLst>
              </a:tr>
              <a:tr h="276428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JABATAN</a:t>
                      </a:r>
                    </a:p>
                  </a:txBody>
                  <a:tcPr marL="86384" marR="86384" marT="57589" marB="57589" anchor="ctr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VARCHAR2(50)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No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851367"/>
                  </a:ext>
                </a:extLst>
              </a:tr>
              <a:tr h="276428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ID_INSTANSI</a:t>
                      </a:r>
                    </a:p>
                  </a:txBody>
                  <a:tcPr marL="86384" marR="86384" marT="57589" marB="57589" anchor="ctr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VARCHAR2(6)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Yes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 dirty="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6384" marR="86384" marT="57589" marB="57589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5832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 txBox="1">
            <a:spLocks noGrp="1"/>
          </p:cNvSpPr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Vaccination</a:t>
            </a:r>
            <a:br>
              <a:rPr lang="en-US" dirty="0"/>
            </a:b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B20F5D-E181-4579-B2D5-D7993F7E81C6}"/>
              </a:ext>
            </a:extLst>
          </p:cNvPr>
          <p:cNvGraphicFramePr>
            <a:graphicFrameLocks noGrp="1"/>
          </p:cNvGraphicFramePr>
          <p:nvPr/>
        </p:nvGraphicFramePr>
        <p:xfrm>
          <a:off x="720725" y="1721700"/>
          <a:ext cx="7702550" cy="2312874"/>
        </p:xfrm>
        <a:graphic>
          <a:graphicData uri="http://schemas.openxmlformats.org/drawingml/2006/table">
            <a:tbl>
              <a:tblPr/>
              <a:tblGrid>
                <a:gridCol w="1540510">
                  <a:extLst>
                    <a:ext uri="{9D8B030D-6E8A-4147-A177-3AD203B41FA5}">
                      <a16:colId xmlns:a16="http://schemas.microsoft.com/office/drawing/2014/main" val="889434104"/>
                    </a:ext>
                  </a:extLst>
                </a:gridCol>
                <a:gridCol w="1540510">
                  <a:extLst>
                    <a:ext uri="{9D8B030D-6E8A-4147-A177-3AD203B41FA5}">
                      <a16:colId xmlns:a16="http://schemas.microsoft.com/office/drawing/2014/main" val="2240394769"/>
                    </a:ext>
                  </a:extLst>
                </a:gridCol>
                <a:gridCol w="1540510">
                  <a:extLst>
                    <a:ext uri="{9D8B030D-6E8A-4147-A177-3AD203B41FA5}">
                      <a16:colId xmlns:a16="http://schemas.microsoft.com/office/drawing/2014/main" val="977094493"/>
                    </a:ext>
                  </a:extLst>
                </a:gridCol>
                <a:gridCol w="1540510">
                  <a:extLst>
                    <a:ext uri="{9D8B030D-6E8A-4147-A177-3AD203B41FA5}">
                      <a16:colId xmlns:a16="http://schemas.microsoft.com/office/drawing/2014/main" val="797191577"/>
                    </a:ext>
                  </a:extLst>
                </a:gridCol>
                <a:gridCol w="1540510">
                  <a:extLst>
                    <a:ext uri="{9D8B030D-6E8A-4147-A177-3AD203B41FA5}">
                      <a16:colId xmlns:a16="http://schemas.microsoft.com/office/drawing/2014/main" val="506021165"/>
                    </a:ext>
                  </a:extLst>
                </a:gridCol>
              </a:tblGrid>
              <a:tr h="331538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>
                          <a:solidFill>
                            <a:srgbClr val="C0C1C3"/>
                          </a:solidFill>
                          <a:effectLst/>
                        </a:rPr>
                        <a:t>Column Name</a:t>
                      </a:r>
                    </a:p>
                  </a:txBody>
                  <a:tcPr marL="85743" marR="85743" marT="85743" marB="85743" anchor="b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>
                          <a:solidFill>
                            <a:srgbClr val="C0C1C3"/>
                          </a:solidFill>
                          <a:effectLst/>
                        </a:rPr>
                        <a:t>Data Type</a:t>
                      </a:r>
                    </a:p>
                  </a:txBody>
                  <a:tcPr marL="85743" marR="85743" marT="85743" marB="85743" anchor="b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>
                          <a:solidFill>
                            <a:srgbClr val="C0C1C3"/>
                          </a:solidFill>
                          <a:effectLst/>
                        </a:rPr>
                        <a:t>Nullable</a:t>
                      </a:r>
                    </a:p>
                  </a:txBody>
                  <a:tcPr marL="85743" marR="85743" marT="85743" marB="85743" anchor="b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>
                          <a:solidFill>
                            <a:srgbClr val="C0C1C3"/>
                          </a:solidFill>
                          <a:effectLst/>
                        </a:rPr>
                        <a:t>Default</a:t>
                      </a:r>
                    </a:p>
                  </a:txBody>
                  <a:tcPr marL="85743" marR="85743" marT="85743" marB="85743" anchor="b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>
                          <a:solidFill>
                            <a:srgbClr val="C0C1C3"/>
                          </a:solidFill>
                          <a:effectLst/>
                        </a:rPr>
                        <a:t>Primary Key</a:t>
                      </a:r>
                    </a:p>
                  </a:txBody>
                  <a:tcPr marL="85743" marR="85743" marT="85743" marB="85743" anchor="b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73146"/>
                  </a:ext>
                </a:extLst>
              </a:tr>
              <a:tr h="274377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ID_REGIST</a:t>
                      </a:r>
                    </a:p>
                  </a:txBody>
                  <a:tcPr marL="85743" marR="85743" marT="57162" marB="57162" anchor="ctr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VARCHAR2(6)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No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1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698859"/>
                  </a:ext>
                </a:extLst>
              </a:tr>
              <a:tr h="274377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TGL_VAKSIN</a:t>
                      </a:r>
                    </a:p>
                  </a:txBody>
                  <a:tcPr marL="85743" marR="85743" marT="57162" marB="57162" anchor="ctr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DATE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No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282153"/>
                  </a:ext>
                </a:extLst>
              </a:tr>
              <a:tr h="274377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DIAGNOSA</a:t>
                      </a:r>
                    </a:p>
                  </a:txBody>
                  <a:tcPr marL="85743" marR="85743" marT="57162" marB="57162" anchor="ctr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VARCHAR2(50)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No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68331"/>
                  </a:ext>
                </a:extLst>
              </a:tr>
              <a:tr h="274377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DOSIS_VAKSIN</a:t>
                      </a:r>
                    </a:p>
                  </a:txBody>
                  <a:tcPr marL="85743" marR="85743" marT="57162" marB="57162" anchor="ctr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NUMBER(5,0)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No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85761"/>
                  </a:ext>
                </a:extLst>
              </a:tr>
              <a:tr h="274377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NIK</a:t>
                      </a:r>
                    </a:p>
                  </a:txBody>
                  <a:tcPr marL="85743" marR="85743" marT="57162" marB="57162" anchor="ctr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NUMBER(20,0)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Yes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667374"/>
                  </a:ext>
                </a:extLst>
              </a:tr>
              <a:tr h="274377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NIP</a:t>
                      </a:r>
                    </a:p>
                  </a:txBody>
                  <a:tcPr marL="85743" marR="85743" marT="57162" marB="57162" anchor="ctr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NUMBER(20,0)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Yes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493553"/>
                  </a:ext>
                </a:extLst>
              </a:tr>
              <a:tr h="274377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ID_INSTANSI</a:t>
                      </a:r>
                    </a:p>
                  </a:txBody>
                  <a:tcPr marL="85743" marR="85743" marT="57162" marB="57162" anchor="ctr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VARCHAR2(6)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Yes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 dirty="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473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title"/>
          </p:nvPr>
        </p:nvSpPr>
        <p:spPr>
          <a:xfrm>
            <a:off x="720000" y="82122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Report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6C864D-A200-4C34-B819-F7C68767799A}"/>
              </a:ext>
            </a:extLst>
          </p:cNvPr>
          <p:cNvGraphicFramePr>
            <a:graphicFrameLocks noGrp="1"/>
          </p:cNvGraphicFramePr>
          <p:nvPr/>
        </p:nvGraphicFramePr>
        <p:xfrm>
          <a:off x="720725" y="2285628"/>
          <a:ext cx="7702550" cy="1185018"/>
        </p:xfrm>
        <a:graphic>
          <a:graphicData uri="http://schemas.openxmlformats.org/drawingml/2006/table">
            <a:tbl>
              <a:tblPr/>
              <a:tblGrid>
                <a:gridCol w="1540510">
                  <a:extLst>
                    <a:ext uri="{9D8B030D-6E8A-4147-A177-3AD203B41FA5}">
                      <a16:colId xmlns:a16="http://schemas.microsoft.com/office/drawing/2014/main" val="1127135590"/>
                    </a:ext>
                  </a:extLst>
                </a:gridCol>
                <a:gridCol w="1540510">
                  <a:extLst>
                    <a:ext uri="{9D8B030D-6E8A-4147-A177-3AD203B41FA5}">
                      <a16:colId xmlns:a16="http://schemas.microsoft.com/office/drawing/2014/main" val="4211901758"/>
                    </a:ext>
                  </a:extLst>
                </a:gridCol>
                <a:gridCol w="1540510">
                  <a:extLst>
                    <a:ext uri="{9D8B030D-6E8A-4147-A177-3AD203B41FA5}">
                      <a16:colId xmlns:a16="http://schemas.microsoft.com/office/drawing/2014/main" val="476859356"/>
                    </a:ext>
                  </a:extLst>
                </a:gridCol>
                <a:gridCol w="1540510">
                  <a:extLst>
                    <a:ext uri="{9D8B030D-6E8A-4147-A177-3AD203B41FA5}">
                      <a16:colId xmlns:a16="http://schemas.microsoft.com/office/drawing/2014/main" val="706856690"/>
                    </a:ext>
                  </a:extLst>
                </a:gridCol>
                <a:gridCol w="1540510">
                  <a:extLst>
                    <a:ext uri="{9D8B030D-6E8A-4147-A177-3AD203B41FA5}">
                      <a16:colId xmlns:a16="http://schemas.microsoft.com/office/drawing/2014/main" val="2824721023"/>
                    </a:ext>
                  </a:extLst>
                </a:gridCol>
              </a:tblGrid>
              <a:tr h="331538"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>
                          <a:solidFill>
                            <a:srgbClr val="C0C1C3"/>
                          </a:solidFill>
                          <a:effectLst/>
                        </a:rPr>
                        <a:t>Column Name</a:t>
                      </a:r>
                    </a:p>
                  </a:txBody>
                  <a:tcPr marL="85743" marR="85743" marT="85743" marB="85743" anchor="b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>
                          <a:solidFill>
                            <a:srgbClr val="C0C1C3"/>
                          </a:solidFill>
                          <a:effectLst/>
                        </a:rPr>
                        <a:t>Data Type</a:t>
                      </a:r>
                    </a:p>
                  </a:txBody>
                  <a:tcPr marL="85743" marR="85743" marT="85743" marB="85743" anchor="b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>
                          <a:solidFill>
                            <a:srgbClr val="C0C1C3"/>
                          </a:solidFill>
                          <a:effectLst/>
                        </a:rPr>
                        <a:t>Nullable</a:t>
                      </a:r>
                    </a:p>
                  </a:txBody>
                  <a:tcPr marL="85743" marR="85743" marT="85743" marB="85743" anchor="b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>
                          <a:solidFill>
                            <a:srgbClr val="C0C1C3"/>
                          </a:solidFill>
                          <a:effectLst/>
                        </a:rPr>
                        <a:t>Default</a:t>
                      </a:r>
                    </a:p>
                  </a:txBody>
                  <a:tcPr marL="85743" marR="85743" marT="85743" marB="85743" anchor="b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100" b="1">
                          <a:solidFill>
                            <a:srgbClr val="C0C1C3"/>
                          </a:solidFill>
                          <a:effectLst/>
                        </a:rPr>
                        <a:t>Primary Key</a:t>
                      </a:r>
                    </a:p>
                  </a:txBody>
                  <a:tcPr marL="85743" marR="85743" marT="85743" marB="85743" anchor="b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113999"/>
                  </a:ext>
                </a:extLst>
              </a:tr>
              <a:tr h="274377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ID_LAPORAN</a:t>
                      </a:r>
                    </a:p>
                  </a:txBody>
                  <a:tcPr marL="85743" marR="85743" marT="57162" marB="57162" anchor="ctr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VARCHAR2(6)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No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1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626642"/>
                  </a:ext>
                </a:extLst>
              </a:tr>
              <a:tr h="274377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NIP</a:t>
                      </a:r>
                    </a:p>
                  </a:txBody>
                  <a:tcPr marL="85743" marR="85743" marT="57162" marB="57162" anchor="ctr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NUMBER(20,0)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Yes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36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487567"/>
                  </a:ext>
                </a:extLst>
              </a:tr>
              <a:tr h="274377"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ID_INSTANSI</a:t>
                      </a:r>
                    </a:p>
                  </a:txBody>
                  <a:tcPr marL="85743" marR="85743" marT="57162" marB="57162" anchor="ctr">
                    <a:lnL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VARCHAR2(6)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Yes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10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100" dirty="0">
                          <a:solidFill>
                            <a:srgbClr val="C0C1C3"/>
                          </a:solidFill>
                          <a:effectLst/>
                        </a:rPr>
                        <a:t>-</a:t>
                      </a:r>
                    </a:p>
                  </a:txBody>
                  <a:tcPr marL="85743" marR="85743" marT="57162" marB="57162" anchor="ctr">
                    <a:lnL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B3D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32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2591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 flipH="1">
            <a:off x="427456" y="1499191"/>
            <a:ext cx="2056688" cy="1434006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 t="15502" b="15502"/>
          <a:stretch/>
        </p:blipFill>
        <p:spPr>
          <a:xfrm>
            <a:off x="346212" y="1600897"/>
            <a:ext cx="2056688" cy="143400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7" name="Google Shape;77;p3"/>
          <p:cNvSpPr txBox="1"/>
          <p:nvPr/>
        </p:nvSpPr>
        <p:spPr>
          <a:xfrm flipH="1">
            <a:off x="2590079" y="1500334"/>
            <a:ext cx="1811409" cy="420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do we do?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</a:pPr>
            <a:endParaRPr sz="16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78" name="Google Shape;78;p3"/>
          <p:cNvCxnSpPr/>
          <p:nvPr/>
        </p:nvCxnSpPr>
        <p:spPr>
          <a:xfrm>
            <a:off x="2732567" y="1921143"/>
            <a:ext cx="5199321" cy="0"/>
          </a:xfrm>
          <a:prstGeom prst="straightConnector1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3"/>
          <p:cNvSpPr txBox="1"/>
          <p:nvPr/>
        </p:nvSpPr>
        <p:spPr>
          <a:xfrm>
            <a:off x="2590079" y="1950976"/>
            <a:ext cx="5597383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Membuat rencana project yang akan dibuat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Menentukan tugas dan tanggung jawab  untuk setiap individu di dalam kelompok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Monitoring perkembangan project secara berkala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 Updating schedule di akun Oracle Academy kelompok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3"/>
          <p:cNvSpPr txBox="1"/>
          <p:nvPr/>
        </p:nvSpPr>
        <p:spPr>
          <a:xfrm flipH="1">
            <a:off x="2590079" y="3323999"/>
            <a:ext cx="1811409" cy="420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Output?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</a:pPr>
            <a:endParaRPr sz="16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81" name="Google Shape;81;p3"/>
          <p:cNvCxnSpPr/>
          <p:nvPr/>
        </p:nvCxnSpPr>
        <p:spPr>
          <a:xfrm>
            <a:off x="2690431" y="3744808"/>
            <a:ext cx="5199321" cy="0"/>
          </a:xfrm>
          <a:prstGeom prst="straightConnector1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Google Shape;82;p3"/>
          <p:cNvSpPr txBox="1"/>
          <p:nvPr/>
        </p:nvSpPr>
        <p:spPr>
          <a:xfrm>
            <a:off x="2732567" y="3744807"/>
            <a:ext cx="138649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rgbClr val="5E5E5E"/>
                </a:solidFill>
                <a:latin typeface="Open Sans"/>
                <a:ea typeface="Open Sans"/>
                <a:cs typeface="Open Sans"/>
                <a:sym typeface="Open Sans"/>
              </a:rPr>
              <a:t>Report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 txBox="1">
            <a:spLocks noGrp="1"/>
          </p:cNvSpPr>
          <p:nvPr>
            <p:ph type="title"/>
          </p:nvPr>
        </p:nvSpPr>
        <p:spPr>
          <a:xfrm>
            <a:off x="3955312" y="448893"/>
            <a:ext cx="4476332" cy="1152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2800"/>
              <a:t>Project Manager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3774558" y="1367912"/>
            <a:ext cx="4476332" cy="152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200" dirty="0"/>
              <a:t>Database Designer</a:t>
            </a:r>
            <a:endParaRPr sz="2800" dirty="0"/>
          </a:p>
        </p:txBody>
      </p:sp>
      <p:sp>
        <p:nvSpPr>
          <p:cNvPr id="89" name="Google Shape;89;p4"/>
          <p:cNvSpPr txBox="1">
            <a:spLocks noGrp="1"/>
          </p:cNvSpPr>
          <p:nvPr>
            <p:ph type="subTitle" idx="1"/>
          </p:nvPr>
        </p:nvSpPr>
        <p:spPr>
          <a:xfrm>
            <a:off x="1025456" y="2890841"/>
            <a:ext cx="3733200" cy="12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1800" b="1" dirty="0">
                <a:solidFill>
                  <a:schemeClr val="dk1"/>
                </a:solidFill>
              </a:rPr>
              <a:t>Who are we?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Char char="▪"/>
            </a:pPr>
            <a:r>
              <a:rPr lang="en-US" sz="1800" dirty="0" err="1">
                <a:solidFill>
                  <a:schemeClr val="dk1"/>
                </a:solidFill>
              </a:rPr>
              <a:t>Muthiah</a:t>
            </a:r>
            <a:endParaRPr sz="1800" dirty="0">
              <a:solidFill>
                <a:schemeClr val="dk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</a:rPr>
              <a:t>Nabilah Sarah Azhar (PIC, Analyst)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90" name="Google Shape;90;p4"/>
          <p:cNvSpPr txBox="1"/>
          <p:nvPr/>
        </p:nvSpPr>
        <p:spPr>
          <a:xfrm>
            <a:off x="1025456" y="1356065"/>
            <a:ext cx="2206842" cy="1163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Timeline: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3 days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Start date : 23-08-21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End date : 26-08-21</a:t>
            </a:r>
            <a:endParaRPr sz="16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 flipH="1">
            <a:off x="3577028" y="457163"/>
            <a:ext cx="4727000" cy="12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2800"/>
              <a:t>Database Designer</a:t>
            </a:r>
            <a:endParaRPr sz="2800"/>
          </a:p>
        </p:txBody>
      </p:sp>
      <p:sp>
        <p:nvSpPr>
          <p:cNvPr id="96" name="Google Shape;96;p5"/>
          <p:cNvSpPr/>
          <p:nvPr/>
        </p:nvSpPr>
        <p:spPr>
          <a:xfrm flipH="1">
            <a:off x="427456" y="1499191"/>
            <a:ext cx="2056688" cy="1434006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 t="15502" b="15502"/>
          <a:stretch/>
        </p:blipFill>
        <p:spPr>
          <a:xfrm>
            <a:off x="346212" y="1600897"/>
            <a:ext cx="2056688" cy="143400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8" name="Google Shape;98;p5"/>
          <p:cNvSpPr txBox="1"/>
          <p:nvPr/>
        </p:nvSpPr>
        <p:spPr>
          <a:xfrm flipH="1">
            <a:off x="2590079" y="1500334"/>
            <a:ext cx="1811409" cy="420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do we do?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</a:pPr>
            <a:endParaRPr sz="16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99" name="Google Shape;99;p5"/>
          <p:cNvCxnSpPr/>
          <p:nvPr/>
        </p:nvCxnSpPr>
        <p:spPr>
          <a:xfrm>
            <a:off x="2732567" y="1921143"/>
            <a:ext cx="5199321" cy="0"/>
          </a:xfrm>
          <a:prstGeom prst="straightConnector1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Google Shape;100;p5"/>
          <p:cNvSpPr txBox="1"/>
          <p:nvPr/>
        </p:nvSpPr>
        <p:spPr>
          <a:xfrm>
            <a:off x="2632217" y="1950976"/>
            <a:ext cx="5299671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Merancang Desain Conceptual / Logical Database, yaitu mengidentifikasi entitas, atribut, dan hubungan diantara keduanya serta memberikan constraints.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Merancang desain database secara fisik, yaitu memutuskan bagaimana logical database design terealisasi secara fisik, misalnya memetakan logical database design menjadi tabel-tabel yang terintegrasi.</a:t>
            </a:r>
            <a:endParaRPr/>
          </a:p>
        </p:txBody>
      </p:sp>
      <p:sp>
        <p:nvSpPr>
          <p:cNvPr id="101" name="Google Shape;101;p5"/>
          <p:cNvSpPr txBox="1"/>
          <p:nvPr/>
        </p:nvSpPr>
        <p:spPr>
          <a:xfrm flipH="1">
            <a:off x="2632217" y="3541113"/>
            <a:ext cx="1811409" cy="420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Output?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</a:pPr>
            <a:endParaRPr sz="16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02" name="Google Shape;102;p5"/>
          <p:cNvCxnSpPr/>
          <p:nvPr/>
        </p:nvCxnSpPr>
        <p:spPr>
          <a:xfrm>
            <a:off x="2732569" y="3961922"/>
            <a:ext cx="5199321" cy="0"/>
          </a:xfrm>
          <a:prstGeom prst="straightConnector1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5"/>
          <p:cNvSpPr txBox="1"/>
          <p:nvPr/>
        </p:nvSpPr>
        <p:spPr>
          <a:xfrm>
            <a:off x="2632218" y="3961922"/>
            <a:ext cx="51993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 dirty="0">
                <a:solidFill>
                  <a:srgbClr val="5E5E5E"/>
                </a:solidFill>
                <a:latin typeface="Open Sans"/>
                <a:ea typeface="Open Sans"/>
                <a:cs typeface="Open Sans"/>
                <a:sym typeface="Open Sans"/>
              </a:rPr>
              <a:t>Entity Relationship Diagram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>
            <a:spLocks noGrp="1"/>
          </p:cNvSpPr>
          <p:nvPr>
            <p:ph type="title"/>
          </p:nvPr>
        </p:nvSpPr>
        <p:spPr>
          <a:xfrm>
            <a:off x="4178594" y="1367912"/>
            <a:ext cx="4072295" cy="152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600"/>
              <a:t>User Interface</a:t>
            </a:r>
            <a:endParaRPr sz="3200"/>
          </a:p>
        </p:txBody>
      </p:sp>
      <p:sp>
        <p:nvSpPr>
          <p:cNvPr id="109" name="Google Shape;109;p6"/>
          <p:cNvSpPr txBox="1">
            <a:spLocks noGrp="1"/>
          </p:cNvSpPr>
          <p:nvPr>
            <p:ph type="subTitle" idx="1"/>
          </p:nvPr>
        </p:nvSpPr>
        <p:spPr>
          <a:xfrm>
            <a:off x="1025456" y="2890841"/>
            <a:ext cx="3733200" cy="12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1800" b="1">
                <a:solidFill>
                  <a:schemeClr val="dk1"/>
                </a:solidFill>
              </a:rPr>
              <a:t>Who are we?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</a:rPr>
              <a:t>Aziz Muslim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1025456" y="1356065"/>
            <a:ext cx="2206842" cy="1163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Timeline: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4 days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Start date : 27-08-21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End date : 30-08-21</a:t>
            </a:r>
            <a:endParaRPr sz="16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>
            <a:spLocks noGrp="1"/>
          </p:cNvSpPr>
          <p:nvPr>
            <p:ph type="title"/>
          </p:nvPr>
        </p:nvSpPr>
        <p:spPr>
          <a:xfrm flipH="1">
            <a:off x="3577028" y="457163"/>
            <a:ext cx="4727000" cy="12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200"/>
              <a:t>User Interface</a:t>
            </a:r>
            <a:endParaRPr sz="3200"/>
          </a:p>
        </p:txBody>
      </p:sp>
      <p:sp>
        <p:nvSpPr>
          <p:cNvPr id="116" name="Google Shape;116;p7"/>
          <p:cNvSpPr/>
          <p:nvPr/>
        </p:nvSpPr>
        <p:spPr>
          <a:xfrm flipH="1">
            <a:off x="427456" y="1499191"/>
            <a:ext cx="2056688" cy="1434006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7"/>
          <p:cNvPicPr preferRelativeResize="0"/>
          <p:nvPr/>
        </p:nvPicPr>
        <p:blipFill rotWithShape="1">
          <a:blip r:embed="rId3">
            <a:alphaModFix/>
          </a:blip>
          <a:srcRect t="15502" b="15502"/>
          <a:stretch/>
        </p:blipFill>
        <p:spPr>
          <a:xfrm>
            <a:off x="346212" y="1600897"/>
            <a:ext cx="2056688" cy="143400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8" name="Google Shape;118;p7"/>
          <p:cNvSpPr txBox="1"/>
          <p:nvPr/>
        </p:nvSpPr>
        <p:spPr>
          <a:xfrm flipH="1">
            <a:off x="2590079" y="1500334"/>
            <a:ext cx="1811409" cy="420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do we do?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</a:pPr>
            <a:endParaRPr sz="16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19" name="Google Shape;119;p7"/>
          <p:cNvCxnSpPr/>
          <p:nvPr/>
        </p:nvCxnSpPr>
        <p:spPr>
          <a:xfrm>
            <a:off x="2732567" y="1921143"/>
            <a:ext cx="5199321" cy="0"/>
          </a:xfrm>
          <a:prstGeom prst="straightConnector1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0" name="Google Shape;120;p7"/>
          <p:cNvSpPr txBox="1"/>
          <p:nvPr/>
        </p:nvSpPr>
        <p:spPr>
          <a:xfrm flipH="1">
            <a:off x="2632218" y="3118203"/>
            <a:ext cx="1811409" cy="420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Output?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</a:pPr>
            <a:endParaRPr sz="16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21" name="Google Shape;121;p7"/>
          <p:cNvCxnSpPr/>
          <p:nvPr/>
        </p:nvCxnSpPr>
        <p:spPr>
          <a:xfrm>
            <a:off x="2732568" y="3540647"/>
            <a:ext cx="5199321" cy="0"/>
          </a:xfrm>
          <a:prstGeom prst="straightConnector1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Google Shape;122;p7"/>
          <p:cNvSpPr txBox="1"/>
          <p:nvPr/>
        </p:nvSpPr>
        <p:spPr>
          <a:xfrm>
            <a:off x="2632219" y="3539012"/>
            <a:ext cx="51993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rgbClr val="5E5E5E"/>
                </a:solidFill>
                <a:latin typeface="Open Sans"/>
                <a:ea typeface="Open Sans"/>
                <a:cs typeface="Open Sans"/>
                <a:sym typeface="Open Sans"/>
              </a:rPr>
              <a:t>Interface website based on Oracle APEX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2632217" y="1950976"/>
            <a:ext cx="545916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Mendesain tampilan secara menarik baik dari sisi bentuk, warna, juga tulisan.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Mengatur layout, colour, dan buttons agar sesuai dengan alur sistem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54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4231759" y="1367912"/>
            <a:ext cx="3763950" cy="1152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4000"/>
              <a:t>Developer</a:t>
            </a:r>
            <a:endParaRPr sz="3600"/>
          </a:p>
        </p:txBody>
      </p:sp>
      <p:sp>
        <p:nvSpPr>
          <p:cNvPr id="129" name="Google Shape;129;p8"/>
          <p:cNvSpPr txBox="1">
            <a:spLocks noGrp="1"/>
          </p:cNvSpPr>
          <p:nvPr>
            <p:ph type="subTitle" idx="1"/>
          </p:nvPr>
        </p:nvSpPr>
        <p:spPr>
          <a:xfrm>
            <a:off x="1025456" y="2890841"/>
            <a:ext cx="1887865" cy="12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1800" b="1" dirty="0">
                <a:solidFill>
                  <a:schemeClr val="dk1"/>
                </a:solidFill>
              </a:rPr>
              <a:t>Who are we?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Char char="▪"/>
            </a:pPr>
            <a:r>
              <a:rPr lang="en-US" sz="1800" dirty="0">
                <a:solidFill>
                  <a:schemeClr val="dk1"/>
                </a:solidFill>
              </a:rPr>
              <a:t>Aziz</a:t>
            </a:r>
            <a:endParaRPr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Char char="▪"/>
            </a:pPr>
            <a:r>
              <a:rPr lang="en-US" dirty="0">
                <a:solidFill>
                  <a:schemeClr val="dk1"/>
                </a:solidFill>
              </a:rPr>
              <a:t>Azmi (PIC)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1025456" y="1356065"/>
            <a:ext cx="2206842" cy="1163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Timeline: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11 Hari</a:t>
            </a:r>
            <a:endParaRPr sz="16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Start date : 27-08-21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End date : 09-09-21</a:t>
            </a:r>
            <a:endParaRPr sz="16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 flipH="1">
            <a:off x="3577028" y="457163"/>
            <a:ext cx="4727000" cy="12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 sz="3200"/>
              <a:t>Developer</a:t>
            </a:r>
            <a:endParaRPr sz="3200"/>
          </a:p>
        </p:txBody>
      </p:sp>
      <p:sp>
        <p:nvSpPr>
          <p:cNvPr id="136" name="Google Shape;136;p9"/>
          <p:cNvSpPr/>
          <p:nvPr/>
        </p:nvSpPr>
        <p:spPr>
          <a:xfrm flipH="1">
            <a:off x="427456" y="1499191"/>
            <a:ext cx="2056688" cy="1434006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9"/>
          <p:cNvPicPr preferRelativeResize="0"/>
          <p:nvPr/>
        </p:nvPicPr>
        <p:blipFill rotWithShape="1">
          <a:blip r:embed="rId3">
            <a:alphaModFix/>
          </a:blip>
          <a:srcRect t="15502" b="15502"/>
          <a:stretch/>
        </p:blipFill>
        <p:spPr>
          <a:xfrm>
            <a:off x="346212" y="1600897"/>
            <a:ext cx="2056688" cy="143400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8" name="Google Shape;138;p9"/>
          <p:cNvSpPr txBox="1"/>
          <p:nvPr/>
        </p:nvSpPr>
        <p:spPr>
          <a:xfrm flipH="1">
            <a:off x="2590079" y="1500334"/>
            <a:ext cx="1811409" cy="420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What do we do?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</a:pPr>
            <a:endParaRPr sz="16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39" name="Google Shape;139;p9"/>
          <p:cNvCxnSpPr/>
          <p:nvPr/>
        </p:nvCxnSpPr>
        <p:spPr>
          <a:xfrm>
            <a:off x="2732567" y="1921143"/>
            <a:ext cx="5199321" cy="0"/>
          </a:xfrm>
          <a:prstGeom prst="straightConnector1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0" name="Google Shape;140;p9"/>
          <p:cNvSpPr txBox="1"/>
          <p:nvPr/>
        </p:nvSpPr>
        <p:spPr>
          <a:xfrm flipH="1">
            <a:off x="2632217" y="2964315"/>
            <a:ext cx="1811409" cy="420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Output?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aleway"/>
              <a:buNone/>
            </a:pPr>
            <a:endParaRPr sz="16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41" name="Google Shape;141;p9"/>
          <p:cNvCxnSpPr/>
          <p:nvPr/>
        </p:nvCxnSpPr>
        <p:spPr>
          <a:xfrm>
            <a:off x="2732567" y="3386759"/>
            <a:ext cx="5199321" cy="0"/>
          </a:xfrm>
          <a:prstGeom prst="straightConnector1">
            <a:avLst/>
          </a:prstGeom>
          <a:noFill/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" name="Google Shape;142;p9"/>
          <p:cNvSpPr txBox="1"/>
          <p:nvPr/>
        </p:nvSpPr>
        <p:spPr>
          <a:xfrm>
            <a:off x="2632217" y="1950975"/>
            <a:ext cx="572497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Membuat dan menggunakan </a:t>
            </a:r>
            <a:r>
              <a:rPr lang="en-US" sz="16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code 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dalam sebuah aplikasi.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Menguji </a:t>
            </a:r>
            <a:r>
              <a:rPr lang="en-US" sz="16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code 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 </a:t>
            </a:r>
            <a:r>
              <a:rPr lang="en-US" sz="16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debugging code.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16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Memecahkan masalah dan memperbaiki bug di aplikasi.</a:t>
            </a:r>
            <a:endParaRPr/>
          </a:p>
        </p:txBody>
      </p:sp>
      <p:sp>
        <p:nvSpPr>
          <p:cNvPr id="143" name="Google Shape;143;p9"/>
          <p:cNvSpPr txBox="1"/>
          <p:nvPr/>
        </p:nvSpPr>
        <p:spPr>
          <a:xfrm>
            <a:off x="2732567" y="3386759"/>
            <a:ext cx="519932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1" u="none" strike="noStrike" cap="none">
                <a:solidFill>
                  <a:srgbClr val="5E5E5E"/>
                </a:solidFill>
                <a:latin typeface="Open Sans"/>
                <a:ea typeface="Open Sans"/>
                <a:cs typeface="Open Sans"/>
                <a:sym typeface="Open Sans"/>
              </a:rPr>
              <a:t>Vaccine App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KRs Framework for Performance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FCBE"/>
      </a:accent1>
      <a:accent2>
        <a:srgbClr val="CCF8FF"/>
      </a:accent2>
      <a:accent3>
        <a:srgbClr val="FFBFFD"/>
      </a:accent3>
      <a:accent4>
        <a:srgbClr val="FFE2CA"/>
      </a:accent4>
      <a:accent5>
        <a:srgbClr val="B0FFD1"/>
      </a:accent5>
      <a:accent6>
        <a:srgbClr val="CAC0F0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931</Words>
  <Application>Microsoft Office PowerPoint</Application>
  <PresentationFormat>On-screen Show (16:9)</PresentationFormat>
  <Paragraphs>372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Roboto Mono</vt:lpstr>
      <vt:lpstr>Noto Sans Symbols</vt:lpstr>
      <vt:lpstr>Raleway</vt:lpstr>
      <vt:lpstr>Times New Roman</vt:lpstr>
      <vt:lpstr>Arial</vt:lpstr>
      <vt:lpstr>Open Sans</vt:lpstr>
      <vt:lpstr>Nunito</vt:lpstr>
      <vt:lpstr>OKRs Framework for Performance by Slidesgo</vt:lpstr>
      <vt:lpstr>PROJECT TIMELINE Kelompok 2</vt:lpstr>
      <vt:lpstr>Project Manager</vt:lpstr>
      <vt:lpstr>Project Manager</vt:lpstr>
      <vt:lpstr>Database Designer</vt:lpstr>
      <vt:lpstr>Database Designer</vt:lpstr>
      <vt:lpstr>User Interface</vt:lpstr>
      <vt:lpstr>User Interface</vt:lpstr>
      <vt:lpstr>Developer</vt:lpstr>
      <vt:lpstr>Developer</vt:lpstr>
      <vt:lpstr>Timeline Project</vt:lpstr>
      <vt:lpstr>Summary</vt:lpstr>
      <vt:lpstr>Business Scenario</vt:lpstr>
      <vt:lpstr>Tujuan</vt:lpstr>
      <vt:lpstr>PowerPoint Presentation</vt:lpstr>
      <vt:lpstr>PowerPoint Presentation</vt:lpstr>
      <vt:lpstr>ENTITY &amp; ATTRIBUTES</vt:lpstr>
      <vt:lpstr>Peserta vaksin</vt:lpstr>
      <vt:lpstr>Instansi </vt:lpstr>
      <vt:lpstr>Vaccine</vt:lpstr>
      <vt:lpstr>Tenaga medis</vt:lpstr>
      <vt:lpstr>Vaccination </vt:lpstr>
      <vt:lpstr>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TIMELINE Kelompok 2</dc:title>
  <dc:creator>sarah</dc:creator>
  <cp:lastModifiedBy>Nabilah Sarah</cp:lastModifiedBy>
  <cp:revision>3</cp:revision>
  <dcterms:modified xsi:type="dcterms:W3CDTF">2021-09-23T09:24:35Z</dcterms:modified>
</cp:coreProperties>
</file>