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8"/>
  </p:notesMasterIdLst>
  <p:handoutMasterIdLst>
    <p:handoutMasterId r:id="rId49"/>
  </p:handoutMasterIdLst>
  <p:sldIdLst>
    <p:sldId id="272" r:id="rId3"/>
    <p:sldId id="293" r:id="rId4"/>
    <p:sldId id="313" r:id="rId5"/>
    <p:sldId id="330" r:id="rId6"/>
    <p:sldId id="360" r:id="rId7"/>
    <p:sldId id="308" r:id="rId8"/>
    <p:sldId id="316" r:id="rId9"/>
    <p:sldId id="336" r:id="rId10"/>
    <p:sldId id="312" r:id="rId11"/>
    <p:sldId id="334" r:id="rId12"/>
    <p:sldId id="338" r:id="rId13"/>
    <p:sldId id="341" r:id="rId14"/>
    <p:sldId id="343" r:id="rId15"/>
    <p:sldId id="340" r:id="rId16"/>
    <p:sldId id="348" r:id="rId17"/>
    <p:sldId id="347" r:id="rId18"/>
    <p:sldId id="350" r:id="rId19"/>
    <p:sldId id="344" r:id="rId20"/>
    <p:sldId id="345" r:id="rId21"/>
    <p:sldId id="346" r:id="rId22"/>
    <p:sldId id="351" r:id="rId23"/>
    <p:sldId id="365" r:id="rId24"/>
    <p:sldId id="366" r:id="rId25"/>
    <p:sldId id="369" r:id="rId26"/>
    <p:sldId id="356" r:id="rId27"/>
    <p:sldId id="368" r:id="rId28"/>
    <p:sldId id="337" r:id="rId29"/>
    <p:sldId id="353" r:id="rId30"/>
    <p:sldId id="372" r:id="rId31"/>
    <p:sldId id="371" r:id="rId32"/>
    <p:sldId id="354" r:id="rId33"/>
    <p:sldId id="352" r:id="rId34"/>
    <p:sldId id="322" r:id="rId35"/>
    <p:sldId id="303" r:id="rId36"/>
    <p:sldId id="375" r:id="rId37"/>
    <p:sldId id="374" r:id="rId38"/>
    <p:sldId id="380" r:id="rId39"/>
    <p:sldId id="381" r:id="rId40"/>
    <p:sldId id="382" r:id="rId41"/>
    <p:sldId id="378" r:id="rId42"/>
    <p:sldId id="379" r:id="rId43"/>
    <p:sldId id="383" r:id="rId44"/>
    <p:sldId id="384" r:id="rId45"/>
    <p:sldId id="385" r:id="rId46"/>
    <p:sldId id="386"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F17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24" autoAdjust="0"/>
    <p:restoredTop sz="87888" autoAdjust="0"/>
  </p:normalViewPr>
  <p:slideViewPr>
    <p:cSldViewPr>
      <p:cViewPr varScale="1">
        <p:scale>
          <a:sx n="123" d="100"/>
          <a:sy n="123" d="100"/>
        </p:scale>
        <p:origin x="1014"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70" d="100"/>
          <a:sy n="70" d="100"/>
        </p:scale>
        <p:origin x="-280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E4D639-7B59-4C6D-8A33-8BE41FC1408E}" type="datetimeFigureOut">
              <a:rPr lang="en-US" smtClean="0"/>
              <a:t>11/4/2016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0C68F47-A66F-4DD1-9529-EB79535D1EA4}" type="slidenum">
              <a:rPr lang="en-US" smtClean="0"/>
              <a:t>‹#›</a:t>
            </a:fld>
            <a:endParaRPr lang="en-US"/>
          </a:p>
        </p:txBody>
      </p:sp>
    </p:spTree>
    <p:extLst>
      <p:ext uri="{BB962C8B-B14F-4D97-AF65-F5344CB8AC3E}">
        <p14:creationId xmlns:p14="http://schemas.microsoft.com/office/powerpoint/2010/main" val="30835921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BE82BE-2084-4D6D-9E82-B1A30CDD4D1A}" type="datetimeFigureOut">
              <a:rPr lang="en-US" smtClean="0"/>
              <a:t>11/4/2016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D09354-97D9-44E3-B660-CCC1430F81F8}" type="slidenum">
              <a:rPr lang="en-US" smtClean="0"/>
              <a:t>‹#›</a:t>
            </a:fld>
            <a:endParaRPr lang="en-US"/>
          </a:p>
        </p:txBody>
      </p:sp>
    </p:spTree>
    <p:extLst>
      <p:ext uri="{BB962C8B-B14F-4D97-AF65-F5344CB8AC3E}">
        <p14:creationId xmlns:p14="http://schemas.microsoft.com/office/powerpoint/2010/main" val="3908058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D09354-97D9-44E3-B660-CCC1430F81F8}" type="slidenum">
              <a:rPr lang="en-US" smtClean="0"/>
              <a:t>2</a:t>
            </a:fld>
            <a:endParaRPr lang="en-US"/>
          </a:p>
        </p:txBody>
      </p:sp>
    </p:spTree>
    <p:extLst>
      <p:ext uri="{BB962C8B-B14F-4D97-AF65-F5344CB8AC3E}">
        <p14:creationId xmlns:p14="http://schemas.microsoft.com/office/powerpoint/2010/main" val="2280077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Two</a:t>
            </a:r>
            <a:r>
              <a:rPr lang="de-DE" baseline="0" smtClean="0"/>
              <a:t> dlls: 1) common functionalities, that are valid for all instruments 2) instrument specific functionalities</a:t>
            </a:r>
          </a:p>
          <a:p>
            <a:endParaRPr lang="en-US"/>
          </a:p>
        </p:txBody>
      </p:sp>
      <p:sp>
        <p:nvSpPr>
          <p:cNvPr id="4" name="Slide Number Placeholder 3"/>
          <p:cNvSpPr>
            <a:spLocks noGrp="1"/>
          </p:cNvSpPr>
          <p:nvPr>
            <p:ph type="sldNum" sz="quarter" idx="10"/>
          </p:nvPr>
        </p:nvSpPr>
        <p:spPr/>
        <p:txBody>
          <a:bodyPr/>
          <a:lstStyle/>
          <a:p>
            <a:fld id="{0BD09354-97D9-44E3-B660-CCC1430F81F8}" type="slidenum">
              <a:rPr lang="en-US" smtClean="0"/>
              <a:t>14</a:t>
            </a:fld>
            <a:endParaRPr lang="en-US"/>
          </a:p>
        </p:txBody>
      </p:sp>
    </p:spTree>
    <p:extLst>
      <p:ext uri="{BB962C8B-B14F-4D97-AF65-F5344CB8AC3E}">
        <p14:creationId xmlns:p14="http://schemas.microsoft.com/office/powerpoint/2010/main" val="446902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Two</a:t>
            </a:r>
            <a:r>
              <a:rPr lang="de-DE" baseline="0" smtClean="0"/>
              <a:t> dlls: 1) common functionalities, that are valid for all instruments 2) instrument specific functionalities</a:t>
            </a:r>
          </a:p>
          <a:p>
            <a:endParaRPr lang="en-US"/>
          </a:p>
        </p:txBody>
      </p:sp>
      <p:sp>
        <p:nvSpPr>
          <p:cNvPr id="4" name="Slide Number Placeholder 3"/>
          <p:cNvSpPr>
            <a:spLocks noGrp="1"/>
          </p:cNvSpPr>
          <p:nvPr>
            <p:ph type="sldNum" sz="quarter" idx="10"/>
          </p:nvPr>
        </p:nvSpPr>
        <p:spPr/>
        <p:txBody>
          <a:bodyPr/>
          <a:lstStyle/>
          <a:p>
            <a:fld id="{0BD09354-97D9-44E3-B660-CCC1430F81F8}" type="slidenum">
              <a:rPr lang="en-US" smtClean="0"/>
              <a:t>15</a:t>
            </a:fld>
            <a:endParaRPr lang="en-US"/>
          </a:p>
        </p:txBody>
      </p:sp>
    </p:spTree>
    <p:extLst>
      <p:ext uri="{BB962C8B-B14F-4D97-AF65-F5344CB8AC3E}">
        <p14:creationId xmlns:p14="http://schemas.microsoft.com/office/powerpoint/2010/main" val="446902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Two</a:t>
            </a:r>
            <a:r>
              <a:rPr lang="de-DE" baseline="0" smtClean="0"/>
              <a:t> dlls: 1) common functionalities, that are valid for all instruments 2) instrument specific functionalities</a:t>
            </a:r>
          </a:p>
          <a:p>
            <a:endParaRPr lang="en-US"/>
          </a:p>
        </p:txBody>
      </p:sp>
      <p:sp>
        <p:nvSpPr>
          <p:cNvPr id="4" name="Slide Number Placeholder 3"/>
          <p:cNvSpPr>
            <a:spLocks noGrp="1"/>
          </p:cNvSpPr>
          <p:nvPr>
            <p:ph type="sldNum" sz="quarter" idx="10"/>
          </p:nvPr>
        </p:nvSpPr>
        <p:spPr/>
        <p:txBody>
          <a:bodyPr/>
          <a:lstStyle/>
          <a:p>
            <a:fld id="{0BD09354-97D9-44E3-B660-CCC1430F81F8}" type="slidenum">
              <a:rPr lang="en-US" smtClean="0"/>
              <a:t>16</a:t>
            </a:fld>
            <a:endParaRPr lang="en-US"/>
          </a:p>
        </p:txBody>
      </p:sp>
    </p:spTree>
    <p:extLst>
      <p:ext uri="{BB962C8B-B14F-4D97-AF65-F5344CB8AC3E}">
        <p14:creationId xmlns:p14="http://schemas.microsoft.com/office/powerpoint/2010/main" val="446902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Two</a:t>
            </a:r>
            <a:r>
              <a:rPr lang="de-DE" baseline="0" smtClean="0"/>
              <a:t> dlls: 1) common functionalities, that are valid for all instruments 2) instrument specific functionalities</a:t>
            </a:r>
          </a:p>
          <a:p>
            <a:endParaRPr lang="en-US"/>
          </a:p>
        </p:txBody>
      </p:sp>
      <p:sp>
        <p:nvSpPr>
          <p:cNvPr id="4" name="Slide Number Placeholder 3"/>
          <p:cNvSpPr>
            <a:spLocks noGrp="1"/>
          </p:cNvSpPr>
          <p:nvPr>
            <p:ph type="sldNum" sz="quarter" idx="10"/>
          </p:nvPr>
        </p:nvSpPr>
        <p:spPr/>
        <p:txBody>
          <a:bodyPr/>
          <a:lstStyle/>
          <a:p>
            <a:fld id="{0BD09354-97D9-44E3-B660-CCC1430F81F8}" type="slidenum">
              <a:rPr lang="en-US" smtClean="0"/>
              <a:t>17</a:t>
            </a:fld>
            <a:endParaRPr lang="en-US"/>
          </a:p>
        </p:txBody>
      </p:sp>
    </p:spTree>
    <p:extLst>
      <p:ext uri="{BB962C8B-B14F-4D97-AF65-F5344CB8AC3E}">
        <p14:creationId xmlns:p14="http://schemas.microsoft.com/office/powerpoint/2010/main" val="446902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Two</a:t>
            </a:r>
            <a:r>
              <a:rPr lang="de-DE" baseline="0" smtClean="0"/>
              <a:t> dlls: 1) common functionalities, that are valid for all instruments 2) instrument specific functionalities</a:t>
            </a:r>
          </a:p>
          <a:p>
            <a:endParaRPr lang="en-US"/>
          </a:p>
        </p:txBody>
      </p:sp>
      <p:sp>
        <p:nvSpPr>
          <p:cNvPr id="4" name="Slide Number Placeholder 3"/>
          <p:cNvSpPr>
            <a:spLocks noGrp="1"/>
          </p:cNvSpPr>
          <p:nvPr>
            <p:ph type="sldNum" sz="quarter" idx="10"/>
          </p:nvPr>
        </p:nvSpPr>
        <p:spPr/>
        <p:txBody>
          <a:bodyPr/>
          <a:lstStyle/>
          <a:p>
            <a:fld id="{0BD09354-97D9-44E3-B660-CCC1430F81F8}" type="slidenum">
              <a:rPr lang="en-US" smtClean="0"/>
              <a:t>18</a:t>
            </a:fld>
            <a:endParaRPr lang="en-US"/>
          </a:p>
        </p:txBody>
      </p:sp>
    </p:spTree>
    <p:extLst>
      <p:ext uri="{BB962C8B-B14F-4D97-AF65-F5344CB8AC3E}">
        <p14:creationId xmlns:p14="http://schemas.microsoft.com/office/powerpoint/2010/main" val="446902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Two</a:t>
            </a:r>
            <a:r>
              <a:rPr lang="de-DE" baseline="0" smtClean="0"/>
              <a:t> dlls: 1) common functionalities, that are valid for all instruments 2) instrument specific functionalities</a:t>
            </a:r>
          </a:p>
          <a:p>
            <a:endParaRPr lang="en-US"/>
          </a:p>
        </p:txBody>
      </p:sp>
      <p:sp>
        <p:nvSpPr>
          <p:cNvPr id="4" name="Slide Number Placeholder 3"/>
          <p:cNvSpPr>
            <a:spLocks noGrp="1"/>
          </p:cNvSpPr>
          <p:nvPr>
            <p:ph type="sldNum" sz="quarter" idx="10"/>
          </p:nvPr>
        </p:nvSpPr>
        <p:spPr/>
        <p:txBody>
          <a:bodyPr/>
          <a:lstStyle/>
          <a:p>
            <a:fld id="{0BD09354-97D9-44E3-B660-CCC1430F81F8}" type="slidenum">
              <a:rPr lang="en-US" smtClean="0"/>
              <a:t>19</a:t>
            </a:fld>
            <a:endParaRPr lang="en-US"/>
          </a:p>
        </p:txBody>
      </p:sp>
    </p:spTree>
    <p:extLst>
      <p:ext uri="{BB962C8B-B14F-4D97-AF65-F5344CB8AC3E}">
        <p14:creationId xmlns:p14="http://schemas.microsoft.com/office/powerpoint/2010/main" val="446902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Two</a:t>
            </a:r>
            <a:r>
              <a:rPr lang="de-DE" baseline="0" smtClean="0"/>
              <a:t> dlls: 1) common functionalities, that are valid for all instruments 2) instrument specific functionalities</a:t>
            </a:r>
          </a:p>
          <a:p>
            <a:endParaRPr lang="en-US"/>
          </a:p>
        </p:txBody>
      </p:sp>
      <p:sp>
        <p:nvSpPr>
          <p:cNvPr id="4" name="Slide Number Placeholder 3"/>
          <p:cNvSpPr>
            <a:spLocks noGrp="1"/>
          </p:cNvSpPr>
          <p:nvPr>
            <p:ph type="sldNum" sz="quarter" idx="10"/>
          </p:nvPr>
        </p:nvSpPr>
        <p:spPr/>
        <p:txBody>
          <a:bodyPr/>
          <a:lstStyle/>
          <a:p>
            <a:fld id="{0BD09354-97D9-44E3-B660-CCC1430F81F8}" type="slidenum">
              <a:rPr lang="en-US" smtClean="0"/>
              <a:t>20</a:t>
            </a:fld>
            <a:endParaRPr lang="en-US"/>
          </a:p>
        </p:txBody>
      </p:sp>
    </p:spTree>
    <p:extLst>
      <p:ext uri="{BB962C8B-B14F-4D97-AF65-F5344CB8AC3E}">
        <p14:creationId xmlns:p14="http://schemas.microsoft.com/office/powerpoint/2010/main" val="446902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Two</a:t>
            </a:r>
            <a:r>
              <a:rPr lang="de-DE" baseline="0" smtClean="0"/>
              <a:t> dlls: 1) common functionalities, that are valid for all instruments 2) instrument specific functionalities</a:t>
            </a:r>
          </a:p>
          <a:p>
            <a:endParaRPr lang="en-US"/>
          </a:p>
        </p:txBody>
      </p:sp>
      <p:sp>
        <p:nvSpPr>
          <p:cNvPr id="4" name="Slide Number Placeholder 3"/>
          <p:cNvSpPr>
            <a:spLocks noGrp="1"/>
          </p:cNvSpPr>
          <p:nvPr>
            <p:ph type="sldNum" sz="quarter" idx="10"/>
          </p:nvPr>
        </p:nvSpPr>
        <p:spPr/>
        <p:txBody>
          <a:bodyPr/>
          <a:lstStyle/>
          <a:p>
            <a:fld id="{0BD09354-97D9-44E3-B660-CCC1430F81F8}" type="slidenum">
              <a:rPr lang="en-US" smtClean="0"/>
              <a:t>21</a:t>
            </a:fld>
            <a:endParaRPr lang="en-US"/>
          </a:p>
        </p:txBody>
      </p:sp>
    </p:spTree>
    <p:extLst>
      <p:ext uri="{BB962C8B-B14F-4D97-AF65-F5344CB8AC3E}">
        <p14:creationId xmlns:p14="http://schemas.microsoft.com/office/powerpoint/2010/main" val="446902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Two</a:t>
            </a:r>
            <a:r>
              <a:rPr lang="de-DE" baseline="0" smtClean="0"/>
              <a:t> dlls: 1) common functionalities, that are valid for all instruments 2) instrument specific functionalities</a:t>
            </a:r>
          </a:p>
          <a:p>
            <a:endParaRPr lang="en-US"/>
          </a:p>
        </p:txBody>
      </p:sp>
      <p:sp>
        <p:nvSpPr>
          <p:cNvPr id="4" name="Slide Number Placeholder 3"/>
          <p:cNvSpPr>
            <a:spLocks noGrp="1"/>
          </p:cNvSpPr>
          <p:nvPr>
            <p:ph type="sldNum" sz="quarter" idx="10"/>
          </p:nvPr>
        </p:nvSpPr>
        <p:spPr/>
        <p:txBody>
          <a:bodyPr/>
          <a:lstStyle/>
          <a:p>
            <a:fld id="{0BD09354-97D9-44E3-B660-CCC1430F81F8}" type="slidenum">
              <a:rPr lang="en-US" smtClean="0"/>
              <a:t>22</a:t>
            </a:fld>
            <a:endParaRPr lang="en-US"/>
          </a:p>
        </p:txBody>
      </p:sp>
    </p:spTree>
    <p:extLst>
      <p:ext uri="{BB962C8B-B14F-4D97-AF65-F5344CB8AC3E}">
        <p14:creationId xmlns:p14="http://schemas.microsoft.com/office/powerpoint/2010/main" val="446902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Two</a:t>
            </a:r>
            <a:r>
              <a:rPr lang="de-DE" baseline="0" smtClean="0"/>
              <a:t> dlls: 1) common functionalities, that are valid for all instruments 2) instrument specific functionalities</a:t>
            </a:r>
          </a:p>
          <a:p>
            <a:endParaRPr lang="en-US"/>
          </a:p>
        </p:txBody>
      </p:sp>
      <p:sp>
        <p:nvSpPr>
          <p:cNvPr id="4" name="Slide Number Placeholder 3"/>
          <p:cNvSpPr>
            <a:spLocks noGrp="1"/>
          </p:cNvSpPr>
          <p:nvPr>
            <p:ph type="sldNum" sz="quarter" idx="10"/>
          </p:nvPr>
        </p:nvSpPr>
        <p:spPr/>
        <p:txBody>
          <a:bodyPr/>
          <a:lstStyle/>
          <a:p>
            <a:fld id="{0BD09354-97D9-44E3-B660-CCC1430F81F8}" type="slidenum">
              <a:rPr lang="en-US" smtClean="0"/>
              <a:t>23</a:t>
            </a:fld>
            <a:endParaRPr lang="en-US"/>
          </a:p>
        </p:txBody>
      </p:sp>
    </p:spTree>
    <p:extLst>
      <p:ext uri="{BB962C8B-B14F-4D97-AF65-F5344CB8AC3E}">
        <p14:creationId xmlns:p14="http://schemas.microsoft.com/office/powerpoint/2010/main" val="446902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Diffrences</a:t>
            </a:r>
            <a:r>
              <a:rPr lang="de-DE" baseline="0" smtClean="0"/>
              <a:t> between VS 2010 Pro and express</a:t>
            </a:r>
            <a:endParaRPr lang="en-US"/>
          </a:p>
        </p:txBody>
      </p:sp>
      <p:sp>
        <p:nvSpPr>
          <p:cNvPr id="4" name="Slide Number Placeholder 3"/>
          <p:cNvSpPr>
            <a:spLocks noGrp="1"/>
          </p:cNvSpPr>
          <p:nvPr>
            <p:ph type="sldNum" sz="quarter" idx="10"/>
          </p:nvPr>
        </p:nvSpPr>
        <p:spPr/>
        <p:txBody>
          <a:bodyPr/>
          <a:lstStyle/>
          <a:p>
            <a:fld id="{0BD09354-97D9-44E3-B660-CCC1430F81F8}" type="slidenum">
              <a:rPr lang="en-US" smtClean="0"/>
              <a:t>6</a:t>
            </a:fld>
            <a:endParaRPr lang="en-US"/>
          </a:p>
        </p:txBody>
      </p:sp>
    </p:spTree>
    <p:extLst>
      <p:ext uri="{BB962C8B-B14F-4D97-AF65-F5344CB8AC3E}">
        <p14:creationId xmlns:p14="http://schemas.microsoft.com/office/powerpoint/2010/main" val="4469028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Two</a:t>
            </a:r>
            <a:r>
              <a:rPr lang="de-DE" baseline="0" smtClean="0"/>
              <a:t> dlls: 1) common functionalities, that are valid for all instruments 2) instrument specific functionalities</a:t>
            </a:r>
          </a:p>
          <a:p>
            <a:endParaRPr lang="en-US"/>
          </a:p>
        </p:txBody>
      </p:sp>
      <p:sp>
        <p:nvSpPr>
          <p:cNvPr id="4" name="Slide Number Placeholder 3"/>
          <p:cNvSpPr>
            <a:spLocks noGrp="1"/>
          </p:cNvSpPr>
          <p:nvPr>
            <p:ph type="sldNum" sz="quarter" idx="10"/>
          </p:nvPr>
        </p:nvSpPr>
        <p:spPr/>
        <p:txBody>
          <a:bodyPr/>
          <a:lstStyle/>
          <a:p>
            <a:fld id="{0BD09354-97D9-44E3-B660-CCC1430F81F8}" type="slidenum">
              <a:rPr lang="en-US" smtClean="0"/>
              <a:t>24</a:t>
            </a:fld>
            <a:endParaRPr lang="en-US"/>
          </a:p>
        </p:txBody>
      </p:sp>
    </p:spTree>
    <p:extLst>
      <p:ext uri="{BB962C8B-B14F-4D97-AF65-F5344CB8AC3E}">
        <p14:creationId xmlns:p14="http://schemas.microsoft.com/office/powerpoint/2010/main" val="446902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Two</a:t>
            </a:r>
            <a:r>
              <a:rPr lang="de-DE" baseline="0" smtClean="0"/>
              <a:t> dlls: 1) common functionalities, that are valid for all instruments 2) instrument specific functionalities</a:t>
            </a:r>
          </a:p>
          <a:p>
            <a:endParaRPr lang="en-US"/>
          </a:p>
        </p:txBody>
      </p:sp>
      <p:sp>
        <p:nvSpPr>
          <p:cNvPr id="4" name="Slide Number Placeholder 3"/>
          <p:cNvSpPr>
            <a:spLocks noGrp="1"/>
          </p:cNvSpPr>
          <p:nvPr>
            <p:ph type="sldNum" sz="quarter" idx="10"/>
          </p:nvPr>
        </p:nvSpPr>
        <p:spPr/>
        <p:txBody>
          <a:bodyPr/>
          <a:lstStyle/>
          <a:p>
            <a:fld id="{0BD09354-97D9-44E3-B660-CCC1430F81F8}" type="slidenum">
              <a:rPr lang="en-US" smtClean="0"/>
              <a:t>25</a:t>
            </a:fld>
            <a:endParaRPr lang="en-US"/>
          </a:p>
        </p:txBody>
      </p:sp>
    </p:spTree>
    <p:extLst>
      <p:ext uri="{BB962C8B-B14F-4D97-AF65-F5344CB8AC3E}">
        <p14:creationId xmlns:p14="http://schemas.microsoft.com/office/powerpoint/2010/main" val="4469028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Two</a:t>
            </a:r>
            <a:r>
              <a:rPr lang="de-DE" baseline="0" smtClean="0"/>
              <a:t> dlls: 1) common functionalities, that are valid for all instruments 2) instrument specific functionalities</a:t>
            </a:r>
          </a:p>
          <a:p>
            <a:endParaRPr lang="en-US"/>
          </a:p>
        </p:txBody>
      </p:sp>
      <p:sp>
        <p:nvSpPr>
          <p:cNvPr id="4" name="Slide Number Placeholder 3"/>
          <p:cNvSpPr>
            <a:spLocks noGrp="1"/>
          </p:cNvSpPr>
          <p:nvPr>
            <p:ph type="sldNum" sz="quarter" idx="10"/>
          </p:nvPr>
        </p:nvSpPr>
        <p:spPr/>
        <p:txBody>
          <a:bodyPr/>
          <a:lstStyle/>
          <a:p>
            <a:fld id="{0BD09354-97D9-44E3-B660-CCC1430F81F8}" type="slidenum">
              <a:rPr lang="en-US" smtClean="0"/>
              <a:t>26</a:t>
            </a:fld>
            <a:endParaRPr lang="en-US"/>
          </a:p>
        </p:txBody>
      </p:sp>
    </p:spTree>
    <p:extLst>
      <p:ext uri="{BB962C8B-B14F-4D97-AF65-F5344CB8AC3E}">
        <p14:creationId xmlns:p14="http://schemas.microsoft.com/office/powerpoint/2010/main" val="4469028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Two</a:t>
            </a:r>
            <a:r>
              <a:rPr lang="de-DE" baseline="0" smtClean="0"/>
              <a:t> dlls: 1) common functionalities, that are valid for all instruments 2) instrument specific functionalities</a:t>
            </a:r>
          </a:p>
          <a:p>
            <a:endParaRPr lang="en-US"/>
          </a:p>
        </p:txBody>
      </p:sp>
      <p:sp>
        <p:nvSpPr>
          <p:cNvPr id="4" name="Slide Number Placeholder 3"/>
          <p:cNvSpPr>
            <a:spLocks noGrp="1"/>
          </p:cNvSpPr>
          <p:nvPr>
            <p:ph type="sldNum" sz="quarter" idx="10"/>
          </p:nvPr>
        </p:nvSpPr>
        <p:spPr/>
        <p:txBody>
          <a:bodyPr/>
          <a:lstStyle/>
          <a:p>
            <a:fld id="{0BD09354-97D9-44E3-B660-CCC1430F81F8}" type="slidenum">
              <a:rPr lang="en-US" smtClean="0"/>
              <a:t>31</a:t>
            </a:fld>
            <a:endParaRPr lang="en-US"/>
          </a:p>
        </p:txBody>
      </p:sp>
    </p:spTree>
    <p:extLst>
      <p:ext uri="{BB962C8B-B14F-4D97-AF65-F5344CB8AC3E}">
        <p14:creationId xmlns:p14="http://schemas.microsoft.com/office/powerpoint/2010/main" val="4469028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Two</a:t>
            </a:r>
            <a:r>
              <a:rPr lang="de-DE" baseline="0" smtClean="0"/>
              <a:t> dlls: 1) common functionalities, that are valid for all instruments 2) instrument specific functionalities</a:t>
            </a:r>
          </a:p>
          <a:p>
            <a:endParaRPr lang="en-US"/>
          </a:p>
        </p:txBody>
      </p:sp>
      <p:sp>
        <p:nvSpPr>
          <p:cNvPr id="4" name="Slide Number Placeholder 3"/>
          <p:cNvSpPr>
            <a:spLocks noGrp="1"/>
          </p:cNvSpPr>
          <p:nvPr>
            <p:ph type="sldNum" sz="quarter" idx="10"/>
          </p:nvPr>
        </p:nvSpPr>
        <p:spPr/>
        <p:txBody>
          <a:bodyPr/>
          <a:lstStyle/>
          <a:p>
            <a:fld id="{0BD09354-97D9-44E3-B660-CCC1430F81F8}" type="slidenum">
              <a:rPr lang="en-US" smtClean="0"/>
              <a:t>32</a:t>
            </a:fld>
            <a:endParaRPr lang="en-US"/>
          </a:p>
        </p:txBody>
      </p:sp>
    </p:spTree>
    <p:extLst>
      <p:ext uri="{BB962C8B-B14F-4D97-AF65-F5344CB8AC3E}">
        <p14:creationId xmlns:p14="http://schemas.microsoft.com/office/powerpoint/2010/main" val="4469028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Two</a:t>
            </a:r>
            <a:r>
              <a:rPr lang="de-DE" baseline="0" smtClean="0"/>
              <a:t> dlls: 1) common functionalities, that are valid for all instruments 2) instrument specific functionalities</a:t>
            </a:r>
          </a:p>
          <a:p>
            <a:endParaRPr lang="en-US"/>
          </a:p>
        </p:txBody>
      </p:sp>
      <p:sp>
        <p:nvSpPr>
          <p:cNvPr id="4" name="Slide Number Placeholder 3"/>
          <p:cNvSpPr>
            <a:spLocks noGrp="1"/>
          </p:cNvSpPr>
          <p:nvPr>
            <p:ph type="sldNum" sz="quarter" idx="10"/>
          </p:nvPr>
        </p:nvSpPr>
        <p:spPr/>
        <p:txBody>
          <a:bodyPr/>
          <a:lstStyle/>
          <a:p>
            <a:fld id="{0BD09354-97D9-44E3-B660-CCC1430F81F8}" type="slidenum">
              <a:rPr lang="en-US" smtClean="0"/>
              <a:t>35</a:t>
            </a:fld>
            <a:endParaRPr lang="en-US"/>
          </a:p>
        </p:txBody>
      </p:sp>
    </p:spTree>
    <p:extLst>
      <p:ext uri="{BB962C8B-B14F-4D97-AF65-F5344CB8AC3E}">
        <p14:creationId xmlns:p14="http://schemas.microsoft.com/office/powerpoint/2010/main" val="4469028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Two</a:t>
            </a:r>
            <a:r>
              <a:rPr lang="de-DE" baseline="0" smtClean="0"/>
              <a:t> dlls: 1) common functionalities, that are valid for all instruments 2) instrument specific functionalities</a:t>
            </a:r>
          </a:p>
          <a:p>
            <a:endParaRPr lang="en-US"/>
          </a:p>
        </p:txBody>
      </p:sp>
      <p:sp>
        <p:nvSpPr>
          <p:cNvPr id="4" name="Slide Number Placeholder 3"/>
          <p:cNvSpPr>
            <a:spLocks noGrp="1"/>
          </p:cNvSpPr>
          <p:nvPr>
            <p:ph type="sldNum" sz="quarter" idx="10"/>
          </p:nvPr>
        </p:nvSpPr>
        <p:spPr/>
        <p:txBody>
          <a:bodyPr/>
          <a:lstStyle/>
          <a:p>
            <a:fld id="{0BD09354-97D9-44E3-B660-CCC1430F81F8}" type="slidenum">
              <a:rPr lang="en-US" smtClean="0"/>
              <a:t>36</a:t>
            </a:fld>
            <a:endParaRPr lang="en-US"/>
          </a:p>
        </p:txBody>
      </p:sp>
    </p:spTree>
    <p:extLst>
      <p:ext uri="{BB962C8B-B14F-4D97-AF65-F5344CB8AC3E}">
        <p14:creationId xmlns:p14="http://schemas.microsoft.com/office/powerpoint/2010/main" val="4469028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Two</a:t>
            </a:r>
            <a:r>
              <a:rPr lang="de-DE" baseline="0" smtClean="0"/>
              <a:t> dlls: 1) common functionalities, that are valid for all instruments 2) instrument specific functionalities</a:t>
            </a:r>
          </a:p>
          <a:p>
            <a:endParaRPr lang="en-US"/>
          </a:p>
        </p:txBody>
      </p:sp>
      <p:sp>
        <p:nvSpPr>
          <p:cNvPr id="4" name="Slide Number Placeholder 3"/>
          <p:cNvSpPr>
            <a:spLocks noGrp="1"/>
          </p:cNvSpPr>
          <p:nvPr>
            <p:ph type="sldNum" sz="quarter" idx="10"/>
          </p:nvPr>
        </p:nvSpPr>
        <p:spPr/>
        <p:txBody>
          <a:bodyPr/>
          <a:lstStyle/>
          <a:p>
            <a:fld id="{0BD09354-97D9-44E3-B660-CCC1430F81F8}" type="slidenum">
              <a:rPr lang="en-US" smtClean="0"/>
              <a:t>37</a:t>
            </a:fld>
            <a:endParaRPr lang="en-US"/>
          </a:p>
        </p:txBody>
      </p:sp>
    </p:spTree>
    <p:extLst>
      <p:ext uri="{BB962C8B-B14F-4D97-AF65-F5344CB8AC3E}">
        <p14:creationId xmlns:p14="http://schemas.microsoft.com/office/powerpoint/2010/main" val="4469028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Two</a:t>
            </a:r>
            <a:r>
              <a:rPr lang="de-DE" baseline="0" smtClean="0"/>
              <a:t> dlls: 1) common functionalities, that are valid for all instruments 2) instrument specific functionalities</a:t>
            </a:r>
          </a:p>
          <a:p>
            <a:endParaRPr lang="en-US"/>
          </a:p>
        </p:txBody>
      </p:sp>
      <p:sp>
        <p:nvSpPr>
          <p:cNvPr id="4" name="Slide Number Placeholder 3"/>
          <p:cNvSpPr>
            <a:spLocks noGrp="1"/>
          </p:cNvSpPr>
          <p:nvPr>
            <p:ph type="sldNum" sz="quarter" idx="10"/>
          </p:nvPr>
        </p:nvSpPr>
        <p:spPr/>
        <p:txBody>
          <a:bodyPr/>
          <a:lstStyle/>
          <a:p>
            <a:fld id="{0BD09354-97D9-44E3-B660-CCC1430F81F8}" type="slidenum">
              <a:rPr lang="en-US" smtClean="0"/>
              <a:t>38</a:t>
            </a:fld>
            <a:endParaRPr lang="en-US"/>
          </a:p>
        </p:txBody>
      </p:sp>
    </p:spTree>
    <p:extLst>
      <p:ext uri="{BB962C8B-B14F-4D97-AF65-F5344CB8AC3E}">
        <p14:creationId xmlns:p14="http://schemas.microsoft.com/office/powerpoint/2010/main" val="4469028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Two</a:t>
            </a:r>
            <a:r>
              <a:rPr lang="de-DE" baseline="0" smtClean="0"/>
              <a:t> dlls: 1) common functionalities, that are valid for all instruments 2) instrument specific functionalities</a:t>
            </a:r>
          </a:p>
          <a:p>
            <a:endParaRPr lang="en-US"/>
          </a:p>
        </p:txBody>
      </p:sp>
      <p:sp>
        <p:nvSpPr>
          <p:cNvPr id="4" name="Slide Number Placeholder 3"/>
          <p:cNvSpPr>
            <a:spLocks noGrp="1"/>
          </p:cNvSpPr>
          <p:nvPr>
            <p:ph type="sldNum" sz="quarter" idx="10"/>
          </p:nvPr>
        </p:nvSpPr>
        <p:spPr/>
        <p:txBody>
          <a:bodyPr/>
          <a:lstStyle/>
          <a:p>
            <a:fld id="{0BD09354-97D9-44E3-B660-CCC1430F81F8}" type="slidenum">
              <a:rPr lang="en-US" smtClean="0"/>
              <a:t>39</a:t>
            </a:fld>
            <a:endParaRPr lang="en-US"/>
          </a:p>
        </p:txBody>
      </p:sp>
    </p:spTree>
    <p:extLst>
      <p:ext uri="{BB962C8B-B14F-4D97-AF65-F5344CB8AC3E}">
        <p14:creationId xmlns:p14="http://schemas.microsoft.com/office/powerpoint/2010/main" val="446902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Two</a:t>
            </a:r>
            <a:r>
              <a:rPr lang="de-DE" baseline="0" smtClean="0"/>
              <a:t> dlls: 1) common functionalities, that are valid for all instruments 2) instrument specific functionalities</a:t>
            </a:r>
          </a:p>
          <a:p>
            <a:endParaRPr lang="en-US"/>
          </a:p>
        </p:txBody>
      </p:sp>
      <p:sp>
        <p:nvSpPr>
          <p:cNvPr id="4" name="Slide Number Placeholder 3"/>
          <p:cNvSpPr>
            <a:spLocks noGrp="1"/>
          </p:cNvSpPr>
          <p:nvPr>
            <p:ph type="sldNum" sz="quarter" idx="10"/>
          </p:nvPr>
        </p:nvSpPr>
        <p:spPr/>
        <p:txBody>
          <a:bodyPr/>
          <a:lstStyle/>
          <a:p>
            <a:fld id="{0BD09354-97D9-44E3-B660-CCC1430F81F8}" type="slidenum">
              <a:rPr lang="en-US" smtClean="0"/>
              <a:t>7</a:t>
            </a:fld>
            <a:endParaRPr lang="en-US"/>
          </a:p>
        </p:txBody>
      </p:sp>
    </p:spTree>
    <p:extLst>
      <p:ext uri="{BB962C8B-B14F-4D97-AF65-F5344CB8AC3E}">
        <p14:creationId xmlns:p14="http://schemas.microsoft.com/office/powerpoint/2010/main" val="4469028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Two</a:t>
            </a:r>
            <a:r>
              <a:rPr lang="de-DE" baseline="0" smtClean="0"/>
              <a:t> dlls: 1) common functionalities, that are valid for all instruments 2) instrument specific functionalities</a:t>
            </a:r>
          </a:p>
          <a:p>
            <a:endParaRPr lang="en-US"/>
          </a:p>
        </p:txBody>
      </p:sp>
      <p:sp>
        <p:nvSpPr>
          <p:cNvPr id="4" name="Slide Number Placeholder 3"/>
          <p:cNvSpPr>
            <a:spLocks noGrp="1"/>
          </p:cNvSpPr>
          <p:nvPr>
            <p:ph type="sldNum" sz="quarter" idx="10"/>
          </p:nvPr>
        </p:nvSpPr>
        <p:spPr/>
        <p:txBody>
          <a:bodyPr/>
          <a:lstStyle/>
          <a:p>
            <a:fld id="{0BD09354-97D9-44E3-B660-CCC1430F81F8}" type="slidenum">
              <a:rPr lang="en-US" smtClean="0"/>
              <a:t>40</a:t>
            </a:fld>
            <a:endParaRPr lang="en-US"/>
          </a:p>
        </p:txBody>
      </p:sp>
    </p:spTree>
    <p:extLst>
      <p:ext uri="{BB962C8B-B14F-4D97-AF65-F5344CB8AC3E}">
        <p14:creationId xmlns:p14="http://schemas.microsoft.com/office/powerpoint/2010/main" val="4469028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D09354-97D9-44E3-B660-CCC1430F81F8}" type="slidenum">
              <a:rPr lang="en-US" smtClean="0"/>
              <a:t>41</a:t>
            </a:fld>
            <a:endParaRPr lang="en-US"/>
          </a:p>
        </p:txBody>
      </p:sp>
    </p:spTree>
    <p:extLst>
      <p:ext uri="{BB962C8B-B14F-4D97-AF65-F5344CB8AC3E}">
        <p14:creationId xmlns:p14="http://schemas.microsoft.com/office/powerpoint/2010/main" val="446902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Two</a:t>
            </a:r>
            <a:r>
              <a:rPr lang="de-DE" baseline="0" smtClean="0"/>
              <a:t> dlls: 1) common functionalities, that are valid for all instruments 2) instrument specific functionalities</a:t>
            </a:r>
          </a:p>
          <a:p>
            <a:endParaRPr lang="en-US"/>
          </a:p>
        </p:txBody>
      </p:sp>
      <p:sp>
        <p:nvSpPr>
          <p:cNvPr id="4" name="Slide Number Placeholder 3"/>
          <p:cNvSpPr>
            <a:spLocks noGrp="1"/>
          </p:cNvSpPr>
          <p:nvPr>
            <p:ph type="sldNum" sz="quarter" idx="10"/>
          </p:nvPr>
        </p:nvSpPr>
        <p:spPr/>
        <p:txBody>
          <a:bodyPr/>
          <a:lstStyle/>
          <a:p>
            <a:fld id="{0BD09354-97D9-44E3-B660-CCC1430F81F8}" type="slidenum">
              <a:rPr lang="en-US" smtClean="0"/>
              <a:t>8</a:t>
            </a:fld>
            <a:endParaRPr lang="en-US"/>
          </a:p>
        </p:txBody>
      </p:sp>
    </p:spTree>
    <p:extLst>
      <p:ext uri="{BB962C8B-B14F-4D97-AF65-F5344CB8AC3E}">
        <p14:creationId xmlns:p14="http://schemas.microsoft.com/office/powerpoint/2010/main" val="446902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effectLst/>
              </a:rPr>
              <a:t>The string Thermo Exactive.API_Clr2_32_V1 is the ProgId in terms of COM to access the implementing class type. </a:t>
            </a:r>
          </a:p>
          <a:p>
            <a:endParaRPr lang="en-US" smtClean="0">
              <a:effectLst/>
            </a:endParaRPr>
          </a:p>
          <a:p>
            <a:r>
              <a:rPr lang="en-US" smtClean="0">
                <a:effectLst/>
              </a:rPr>
              <a:t>The use of the Activator is the .NET way to create an instance of the implementing class and in the next line the desired interface IInstrumentAccessContainer is </a:t>
            </a:r>
          </a:p>
          <a:p>
            <a:r>
              <a:rPr lang="en-US" smtClean="0">
                <a:effectLst/>
              </a:rPr>
              <a:t>pulled out of the implementing class. Of course, standard COM techniques can also be used with COM's IUnknown::QueryInterface and so on. </a:t>
            </a:r>
          </a:p>
          <a:p>
            <a:endParaRPr lang="en-US"/>
          </a:p>
        </p:txBody>
      </p:sp>
      <p:sp>
        <p:nvSpPr>
          <p:cNvPr id="4" name="Slide Number Placeholder 3"/>
          <p:cNvSpPr>
            <a:spLocks noGrp="1"/>
          </p:cNvSpPr>
          <p:nvPr>
            <p:ph type="sldNum" sz="quarter" idx="10"/>
          </p:nvPr>
        </p:nvSpPr>
        <p:spPr/>
        <p:txBody>
          <a:bodyPr/>
          <a:lstStyle/>
          <a:p>
            <a:fld id="{0BD09354-97D9-44E3-B660-CCC1430F81F8}" type="slidenum">
              <a:rPr lang="en-US" smtClean="0"/>
              <a:t>9</a:t>
            </a:fld>
            <a:endParaRPr lang="en-US"/>
          </a:p>
        </p:txBody>
      </p:sp>
    </p:spTree>
    <p:extLst>
      <p:ext uri="{BB962C8B-B14F-4D97-AF65-F5344CB8AC3E}">
        <p14:creationId xmlns:p14="http://schemas.microsoft.com/office/powerpoint/2010/main" val="470571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D09354-97D9-44E3-B660-CCC1430F81F8}" type="slidenum">
              <a:rPr lang="en-US" smtClean="0"/>
              <a:t>10</a:t>
            </a:fld>
            <a:endParaRPr lang="en-US"/>
          </a:p>
        </p:txBody>
      </p:sp>
    </p:spTree>
    <p:extLst>
      <p:ext uri="{BB962C8B-B14F-4D97-AF65-F5344CB8AC3E}">
        <p14:creationId xmlns:p14="http://schemas.microsoft.com/office/powerpoint/2010/main" val="446902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Two</a:t>
            </a:r>
            <a:r>
              <a:rPr lang="de-DE" baseline="0" smtClean="0"/>
              <a:t> dlls: 1) common functionalities, that are valid for all instruments 2) instrument specific functionalities</a:t>
            </a:r>
          </a:p>
          <a:p>
            <a:endParaRPr lang="en-US"/>
          </a:p>
        </p:txBody>
      </p:sp>
      <p:sp>
        <p:nvSpPr>
          <p:cNvPr id="4" name="Slide Number Placeholder 3"/>
          <p:cNvSpPr>
            <a:spLocks noGrp="1"/>
          </p:cNvSpPr>
          <p:nvPr>
            <p:ph type="sldNum" sz="quarter" idx="10"/>
          </p:nvPr>
        </p:nvSpPr>
        <p:spPr/>
        <p:txBody>
          <a:bodyPr/>
          <a:lstStyle/>
          <a:p>
            <a:fld id="{0BD09354-97D9-44E3-B660-CCC1430F81F8}" type="slidenum">
              <a:rPr lang="en-US" smtClean="0"/>
              <a:t>11</a:t>
            </a:fld>
            <a:endParaRPr lang="en-US"/>
          </a:p>
        </p:txBody>
      </p:sp>
    </p:spTree>
    <p:extLst>
      <p:ext uri="{BB962C8B-B14F-4D97-AF65-F5344CB8AC3E}">
        <p14:creationId xmlns:p14="http://schemas.microsoft.com/office/powerpoint/2010/main" val="446902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Two</a:t>
            </a:r>
            <a:r>
              <a:rPr lang="de-DE" baseline="0" smtClean="0"/>
              <a:t> dlls: 1) common functionalities, that are valid for all instruments 2) instrument specific functionalities</a:t>
            </a:r>
          </a:p>
          <a:p>
            <a:endParaRPr lang="en-US"/>
          </a:p>
        </p:txBody>
      </p:sp>
      <p:sp>
        <p:nvSpPr>
          <p:cNvPr id="4" name="Slide Number Placeholder 3"/>
          <p:cNvSpPr>
            <a:spLocks noGrp="1"/>
          </p:cNvSpPr>
          <p:nvPr>
            <p:ph type="sldNum" sz="quarter" idx="10"/>
          </p:nvPr>
        </p:nvSpPr>
        <p:spPr/>
        <p:txBody>
          <a:bodyPr/>
          <a:lstStyle/>
          <a:p>
            <a:fld id="{0BD09354-97D9-44E3-B660-CCC1430F81F8}" type="slidenum">
              <a:rPr lang="en-US" smtClean="0"/>
              <a:t>12</a:t>
            </a:fld>
            <a:endParaRPr lang="en-US"/>
          </a:p>
        </p:txBody>
      </p:sp>
    </p:spTree>
    <p:extLst>
      <p:ext uri="{BB962C8B-B14F-4D97-AF65-F5344CB8AC3E}">
        <p14:creationId xmlns:p14="http://schemas.microsoft.com/office/powerpoint/2010/main" val="446902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Two</a:t>
            </a:r>
            <a:r>
              <a:rPr lang="de-DE" baseline="0" smtClean="0"/>
              <a:t> dlls: 1) common functionalities, that are valid for all instruments 2) instrument specific functionalities</a:t>
            </a:r>
          </a:p>
          <a:p>
            <a:endParaRPr lang="en-US"/>
          </a:p>
        </p:txBody>
      </p:sp>
      <p:sp>
        <p:nvSpPr>
          <p:cNvPr id="4" name="Slide Number Placeholder 3"/>
          <p:cNvSpPr>
            <a:spLocks noGrp="1"/>
          </p:cNvSpPr>
          <p:nvPr>
            <p:ph type="sldNum" sz="quarter" idx="10"/>
          </p:nvPr>
        </p:nvSpPr>
        <p:spPr/>
        <p:txBody>
          <a:bodyPr/>
          <a:lstStyle/>
          <a:p>
            <a:fld id="{0BD09354-97D9-44E3-B660-CCC1430F81F8}" type="slidenum">
              <a:rPr lang="en-US" smtClean="0"/>
              <a:t>13</a:t>
            </a:fld>
            <a:endParaRPr lang="en-US"/>
          </a:p>
        </p:txBody>
      </p:sp>
    </p:spTree>
    <p:extLst>
      <p:ext uri="{BB962C8B-B14F-4D97-AF65-F5344CB8AC3E}">
        <p14:creationId xmlns:p14="http://schemas.microsoft.com/office/powerpoint/2010/main" val="4469028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9" name="Picture 38" descr="ThermoFisher_PPT-Logo_032-Bk.jpg"/>
          <p:cNvPicPr>
            <a:picLocks noChangeAspect="1"/>
          </p:cNvPicPr>
          <p:nvPr userDrawn="1"/>
        </p:nvPicPr>
        <p:blipFill>
          <a:blip r:embed="rId2" cstate="print"/>
          <a:srcRect/>
          <a:stretch>
            <a:fillRect/>
          </a:stretch>
        </p:blipFill>
        <p:spPr bwMode="auto">
          <a:xfrm>
            <a:off x="182563" y="241300"/>
            <a:ext cx="1860550" cy="400050"/>
          </a:xfrm>
          <a:prstGeom prst="rect">
            <a:avLst/>
          </a:prstGeom>
          <a:noFill/>
          <a:ln w="9525">
            <a:noFill/>
            <a:miter lim="800000"/>
            <a:headEnd/>
            <a:tailEnd/>
          </a:ln>
        </p:spPr>
      </p:pic>
      <p:sp>
        <p:nvSpPr>
          <p:cNvPr id="40" name="Rectangle 39"/>
          <p:cNvSpPr>
            <a:spLocks noChangeArrowheads="1"/>
          </p:cNvSpPr>
          <p:nvPr userDrawn="1"/>
        </p:nvSpPr>
        <p:spPr bwMode="black">
          <a:xfrm>
            <a:off x="0" y="5935663"/>
            <a:ext cx="9144000" cy="922337"/>
          </a:xfrm>
          <a:prstGeom prst="rect">
            <a:avLst/>
          </a:prstGeom>
          <a:solidFill>
            <a:srgbClr val="000000"/>
          </a:solidFill>
          <a:ln w="952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a typeface="ＭＳ Ｐゴシック" pitchFamily="34" charset="-128"/>
            </a:endParaRPr>
          </a:p>
        </p:txBody>
      </p:sp>
      <p:cxnSp>
        <p:nvCxnSpPr>
          <p:cNvPr id="41" name="Straight Connector 9"/>
          <p:cNvCxnSpPr>
            <a:cxnSpLocks noChangeShapeType="1"/>
          </p:cNvCxnSpPr>
          <p:nvPr userDrawn="1"/>
        </p:nvCxnSpPr>
        <p:spPr bwMode="auto">
          <a:xfrm>
            <a:off x="0" y="779463"/>
            <a:ext cx="9144000" cy="1587"/>
          </a:xfrm>
          <a:prstGeom prst="line">
            <a:avLst/>
          </a:prstGeom>
          <a:noFill/>
          <a:ln w="57150">
            <a:solidFill>
              <a:srgbClr val="5C81AA"/>
            </a:solidFill>
            <a:round/>
            <a:headEnd/>
            <a:tailEnd/>
          </a:ln>
        </p:spPr>
      </p:cxnSp>
      <p:sp>
        <p:nvSpPr>
          <p:cNvPr id="42" name="Line 15"/>
          <p:cNvSpPr>
            <a:spLocks noChangeShapeType="1"/>
          </p:cNvSpPr>
          <p:nvPr userDrawn="1"/>
        </p:nvSpPr>
        <p:spPr bwMode="auto">
          <a:xfrm>
            <a:off x="1060450" y="2982913"/>
            <a:ext cx="1525588" cy="0"/>
          </a:xfrm>
          <a:prstGeom prst="line">
            <a:avLst/>
          </a:prstGeom>
          <a:noFill/>
          <a:ln w="57150">
            <a:solidFill>
              <a:srgbClr val="5C81AA"/>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3" name="Line 13"/>
          <p:cNvSpPr>
            <a:spLocks noChangeShapeType="1"/>
          </p:cNvSpPr>
          <p:nvPr userDrawn="1"/>
        </p:nvSpPr>
        <p:spPr bwMode="auto">
          <a:xfrm flipV="1">
            <a:off x="1057275" y="790575"/>
            <a:ext cx="0" cy="5453063"/>
          </a:xfrm>
          <a:prstGeom prst="line">
            <a:avLst/>
          </a:prstGeom>
          <a:noFill/>
          <a:ln w="57150">
            <a:solidFill>
              <a:srgbClr val="5C81AA"/>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4" name="Oval 43"/>
          <p:cNvSpPr>
            <a:spLocks noChangeArrowheads="1"/>
          </p:cNvSpPr>
          <p:nvPr userDrawn="1"/>
        </p:nvSpPr>
        <p:spPr bwMode="auto">
          <a:xfrm>
            <a:off x="928688" y="6286500"/>
            <a:ext cx="255587" cy="247650"/>
          </a:xfrm>
          <a:prstGeom prst="ellipse">
            <a:avLst/>
          </a:prstGeom>
          <a:solidFill>
            <a:srgbClr val="F51D30"/>
          </a:solidFill>
          <a:ln w="25400">
            <a:noFill/>
            <a:round/>
            <a:headEnd/>
            <a:tailEnd/>
          </a:ln>
        </p:spPr>
        <p:txBody>
          <a:bodyPr anchor="ctr"/>
          <a:lstStyle/>
          <a:p>
            <a:pPr algn="ctr" defTabSz="457200" eaLnBrk="1" hangingPunct="1">
              <a:defRPr/>
            </a:pPr>
            <a:endParaRPr lang="en-US" sz="1800" b="1">
              <a:solidFill>
                <a:srgbClr val="FFFFFF"/>
              </a:solidFill>
              <a:ea typeface="ＭＳ Ｐゴシック" pitchFamily="34" charset="-128"/>
            </a:endParaRPr>
          </a:p>
        </p:txBody>
      </p:sp>
      <p:sp>
        <p:nvSpPr>
          <p:cNvPr id="45" name="Oval 44"/>
          <p:cNvSpPr>
            <a:spLocks noChangeArrowheads="1"/>
          </p:cNvSpPr>
          <p:nvPr userDrawn="1"/>
        </p:nvSpPr>
        <p:spPr bwMode="auto">
          <a:xfrm>
            <a:off x="2625725" y="2863850"/>
            <a:ext cx="246063" cy="247650"/>
          </a:xfrm>
          <a:prstGeom prst="ellipse">
            <a:avLst/>
          </a:prstGeom>
          <a:solidFill>
            <a:srgbClr val="F51D30"/>
          </a:solidFill>
          <a:ln w="25400">
            <a:noFill/>
            <a:round/>
            <a:headEnd/>
            <a:tailEnd/>
          </a:ln>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FFFFFF"/>
              </a:solidFill>
              <a:effectLst/>
              <a:uLnTx/>
              <a:uFillTx/>
              <a:ea typeface="ＭＳ Ｐゴシック" pitchFamily="34" charset="-128"/>
            </a:endParaRPr>
          </a:p>
        </p:txBody>
      </p:sp>
      <p:pic>
        <p:nvPicPr>
          <p:cNvPr id="46" name="Picture 6" descr="worldleadernobackgr.png"/>
          <p:cNvPicPr>
            <a:picLocks noChangeAspect="1"/>
          </p:cNvPicPr>
          <p:nvPr userDrawn="1"/>
        </p:nvPicPr>
        <p:blipFill>
          <a:blip r:embed="rId3" cstate="print"/>
          <a:srcRect/>
          <a:stretch>
            <a:fillRect/>
          </a:stretch>
        </p:blipFill>
        <p:spPr bwMode="auto">
          <a:xfrm>
            <a:off x="1152525" y="6240463"/>
            <a:ext cx="2933700" cy="315912"/>
          </a:xfrm>
          <a:prstGeom prst="rect">
            <a:avLst/>
          </a:prstGeom>
          <a:noFill/>
          <a:ln w="9525">
            <a:noFill/>
            <a:miter lim="800000"/>
            <a:headEnd/>
            <a:tailEnd/>
          </a:ln>
        </p:spPr>
      </p:pic>
      <p:sp>
        <p:nvSpPr>
          <p:cNvPr id="47" name="Rectangle 3"/>
          <p:cNvSpPr>
            <a:spLocks noGrp="1" noChangeArrowheads="1"/>
          </p:cNvSpPr>
          <p:nvPr>
            <p:ph type="ctrTitle"/>
          </p:nvPr>
        </p:nvSpPr>
        <p:spPr>
          <a:xfrm>
            <a:off x="2870200" y="2409825"/>
            <a:ext cx="6054725" cy="1101725"/>
          </a:xfrm>
          <a:prstGeom prst="rect">
            <a:avLst/>
          </a:prstGeom>
        </p:spPr>
        <p:txBody>
          <a:bodyPr lIns="91430" rIns="91430"/>
          <a:lstStyle>
            <a:lvl1pPr>
              <a:lnSpc>
                <a:spcPct val="105000"/>
              </a:lnSpc>
              <a:defRPr b="1"/>
            </a:lvl1pPr>
          </a:lstStyle>
          <a:p>
            <a:pPr marL="0" marR="0" lvl="0" indent="0" defTabSz="914400" eaLnBrk="1" fontAlgn="auto" latinLnBrk="0" hangingPunct="1">
              <a:lnSpc>
                <a:spcPct val="105000"/>
              </a:lnSpc>
              <a:spcBef>
                <a:spcPts val="0"/>
              </a:spcBef>
              <a:spcAft>
                <a:spcPts val="0"/>
              </a:spcAft>
              <a:buClrTx/>
              <a:buSzTx/>
              <a:buFontTx/>
              <a:buNone/>
              <a:tabLst/>
              <a:defRPr/>
            </a:pPr>
            <a:r>
              <a:rPr kumimoji="0" lang="en-US" sz="1800" b="1" i="0" u="none" strike="noStrike" kern="0" cap="none" spc="0" normalizeH="0" baseline="0" noProof="0">
                <a:ln>
                  <a:noFill/>
                </a:ln>
                <a:solidFill>
                  <a:sysClr val="windowText" lastClr="000000"/>
                </a:solidFill>
                <a:effectLst/>
                <a:uLnTx/>
                <a:uFillTx/>
              </a:rPr>
              <a:t>Click to edit Master title style</a:t>
            </a:r>
          </a:p>
        </p:txBody>
      </p:sp>
      <p:sp>
        <p:nvSpPr>
          <p:cNvPr id="48" name="Rectangle 4"/>
          <p:cNvSpPr>
            <a:spLocks noGrp="1" noChangeArrowheads="1"/>
          </p:cNvSpPr>
          <p:nvPr>
            <p:ph type="subTitle" idx="1"/>
          </p:nvPr>
        </p:nvSpPr>
        <p:spPr bwMode="gray">
          <a:xfrm>
            <a:off x="2870200" y="3586163"/>
            <a:ext cx="5284788" cy="1879600"/>
          </a:xfrm>
          <a:prstGeom prst="rect">
            <a:avLst/>
          </a:prstGeom>
        </p:spPr>
        <p:txBody>
          <a:bodyPr/>
          <a:lstStyle>
            <a:lvl1pPr marL="0" indent="0">
              <a:buFontTx/>
              <a:buNone/>
              <a:defRPr sz="1800"/>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Click to edit Master subtitle style</a:t>
            </a:r>
          </a:p>
        </p:txBody>
      </p:sp>
    </p:spTree>
    <p:extLst>
      <p:ext uri="{BB962C8B-B14F-4D97-AF65-F5344CB8AC3E}">
        <p14:creationId xmlns:p14="http://schemas.microsoft.com/office/powerpoint/2010/main" val="300230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E43B80C-44B3-42C3-BBD5-60E6222634C8}" type="datetimeFigureOut">
              <a:rPr lang="en-US" smtClean="0"/>
              <a:t>11/4/2016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001010A-D751-4602-ADFA-0BA3C513D8CC}" type="slidenum">
              <a:rPr lang="en-US" smtClean="0"/>
              <a:t>‹#›</a:t>
            </a:fld>
            <a:endParaRPr lang="en-US"/>
          </a:p>
        </p:txBody>
      </p:sp>
    </p:spTree>
    <p:extLst>
      <p:ext uri="{BB962C8B-B14F-4D97-AF65-F5344CB8AC3E}">
        <p14:creationId xmlns:p14="http://schemas.microsoft.com/office/powerpoint/2010/main" val="1189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E43B80C-44B3-42C3-BBD5-60E6222634C8}" type="datetimeFigureOut">
              <a:rPr lang="en-US" smtClean="0"/>
              <a:t>11/4/2016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001010A-D751-4602-ADFA-0BA3C513D8CC}" type="slidenum">
              <a:rPr lang="en-US" smtClean="0"/>
              <a:t>‹#›</a:t>
            </a:fld>
            <a:endParaRPr lang="en-US"/>
          </a:p>
        </p:txBody>
      </p:sp>
    </p:spTree>
    <p:extLst>
      <p:ext uri="{BB962C8B-B14F-4D97-AF65-F5344CB8AC3E}">
        <p14:creationId xmlns:p14="http://schemas.microsoft.com/office/powerpoint/2010/main" val="41326670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3" descr="ThermoFisher_PPT-Logo_032-Bk.jpg"/>
          <p:cNvPicPr>
            <a:picLocks noChangeAspect="1"/>
          </p:cNvPicPr>
          <p:nvPr/>
        </p:nvPicPr>
        <p:blipFill>
          <a:blip r:embed="rId2" cstate="print"/>
          <a:srcRect/>
          <a:stretch>
            <a:fillRect/>
          </a:stretch>
        </p:blipFill>
        <p:spPr bwMode="auto">
          <a:xfrm>
            <a:off x="182563" y="241300"/>
            <a:ext cx="1860550" cy="400050"/>
          </a:xfrm>
          <a:prstGeom prst="rect">
            <a:avLst/>
          </a:prstGeom>
          <a:noFill/>
          <a:ln w="9525">
            <a:noFill/>
            <a:miter lim="800000"/>
            <a:headEnd/>
            <a:tailEnd/>
          </a:ln>
        </p:spPr>
      </p:pic>
      <p:sp>
        <p:nvSpPr>
          <p:cNvPr id="5" name="Rectangle 4"/>
          <p:cNvSpPr>
            <a:spLocks noChangeArrowheads="1"/>
          </p:cNvSpPr>
          <p:nvPr/>
        </p:nvSpPr>
        <p:spPr bwMode="black">
          <a:xfrm>
            <a:off x="0" y="5935663"/>
            <a:ext cx="9144000" cy="922337"/>
          </a:xfrm>
          <a:prstGeom prst="rect">
            <a:avLst/>
          </a:prstGeom>
          <a:solidFill>
            <a:srgbClr val="000000"/>
          </a:solidFill>
          <a:ln w="9525">
            <a:solidFill>
              <a:schemeClr val="tx1"/>
            </a:solidFill>
            <a:round/>
            <a:headEnd/>
            <a:tailEnd/>
          </a:ln>
        </p:spPr>
        <p:txBody>
          <a:bodyPr/>
          <a:lstStyle/>
          <a:p>
            <a:pPr eaLnBrk="1" hangingPunct="1">
              <a:defRPr/>
            </a:pPr>
            <a:endParaRPr lang="en-US" sz="1800" b="1">
              <a:ea typeface="ＭＳ Ｐゴシック" pitchFamily="34" charset="-128"/>
            </a:endParaRPr>
          </a:p>
        </p:txBody>
      </p:sp>
      <p:cxnSp>
        <p:nvCxnSpPr>
          <p:cNvPr id="6" name="Straight Connector 9"/>
          <p:cNvCxnSpPr>
            <a:cxnSpLocks noChangeShapeType="1"/>
          </p:cNvCxnSpPr>
          <p:nvPr/>
        </p:nvCxnSpPr>
        <p:spPr bwMode="auto">
          <a:xfrm>
            <a:off x="0" y="779463"/>
            <a:ext cx="9144000" cy="1587"/>
          </a:xfrm>
          <a:prstGeom prst="line">
            <a:avLst/>
          </a:prstGeom>
          <a:noFill/>
          <a:ln w="57150">
            <a:solidFill>
              <a:srgbClr val="5C81AA"/>
            </a:solidFill>
            <a:round/>
            <a:headEnd/>
            <a:tailEnd/>
          </a:ln>
        </p:spPr>
      </p:cxnSp>
      <p:sp>
        <p:nvSpPr>
          <p:cNvPr id="7" name="Line 15"/>
          <p:cNvSpPr>
            <a:spLocks noChangeShapeType="1"/>
          </p:cNvSpPr>
          <p:nvPr/>
        </p:nvSpPr>
        <p:spPr bwMode="auto">
          <a:xfrm>
            <a:off x="1060450" y="2982913"/>
            <a:ext cx="1525588" cy="0"/>
          </a:xfrm>
          <a:prstGeom prst="line">
            <a:avLst/>
          </a:prstGeom>
          <a:noFill/>
          <a:ln w="57150">
            <a:solidFill>
              <a:srgbClr val="5C81AA"/>
            </a:solidFill>
            <a:round/>
            <a:headEnd/>
            <a:tailEnd/>
          </a:ln>
        </p:spPr>
        <p:txBody>
          <a:bodyPr/>
          <a:lstStyle/>
          <a:p>
            <a:pPr>
              <a:defRPr/>
            </a:pPr>
            <a:endParaRPr lang="en-US"/>
          </a:p>
        </p:txBody>
      </p:sp>
      <p:sp>
        <p:nvSpPr>
          <p:cNvPr id="8" name="Line 13"/>
          <p:cNvSpPr>
            <a:spLocks noChangeShapeType="1"/>
          </p:cNvSpPr>
          <p:nvPr/>
        </p:nvSpPr>
        <p:spPr bwMode="auto">
          <a:xfrm flipV="1">
            <a:off x="1057275" y="790575"/>
            <a:ext cx="0" cy="5453063"/>
          </a:xfrm>
          <a:prstGeom prst="line">
            <a:avLst/>
          </a:prstGeom>
          <a:noFill/>
          <a:ln w="57150">
            <a:solidFill>
              <a:srgbClr val="5C81AA"/>
            </a:solidFill>
            <a:round/>
            <a:headEnd/>
            <a:tailEnd/>
          </a:ln>
        </p:spPr>
        <p:txBody>
          <a:bodyPr/>
          <a:lstStyle/>
          <a:p>
            <a:pPr>
              <a:defRPr/>
            </a:pPr>
            <a:endParaRPr lang="en-US"/>
          </a:p>
        </p:txBody>
      </p:sp>
      <p:sp>
        <p:nvSpPr>
          <p:cNvPr id="9" name="Oval 8"/>
          <p:cNvSpPr>
            <a:spLocks noChangeArrowheads="1"/>
          </p:cNvSpPr>
          <p:nvPr/>
        </p:nvSpPr>
        <p:spPr bwMode="auto">
          <a:xfrm>
            <a:off x="928688" y="6286500"/>
            <a:ext cx="255587" cy="247650"/>
          </a:xfrm>
          <a:prstGeom prst="ellipse">
            <a:avLst/>
          </a:prstGeom>
          <a:solidFill>
            <a:srgbClr val="F51D30"/>
          </a:solidFill>
          <a:ln w="25400">
            <a:noFill/>
            <a:round/>
            <a:headEnd/>
            <a:tailEnd/>
          </a:ln>
        </p:spPr>
        <p:txBody>
          <a:bodyPr anchor="ctr"/>
          <a:lstStyle/>
          <a:p>
            <a:pPr algn="ctr" defTabSz="457200" eaLnBrk="1" hangingPunct="1">
              <a:defRPr/>
            </a:pPr>
            <a:endParaRPr lang="en-US" sz="1800" b="1">
              <a:solidFill>
                <a:srgbClr val="FFFFFF"/>
              </a:solidFill>
              <a:ea typeface="ＭＳ Ｐゴシック" pitchFamily="34" charset="-128"/>
            </a:endParaRPr>
          </a:p>
        </p:txBody>
      </p:sp>
      <p:sp>
        <p:nvSpPr>
          <p:cNvPr id="10" name="Oval 9"/>
          <p:cNvSpPr>
            <a:spLocks noChangeArrowheads="1"/>
          </p:cNvSpPr>
          <p:nvPr/>
        </p:nvSpPr>
        <p:spPr bwMode="auto">
          <a:xfrm>
            <a:off x="2625725" y="2863850"/>
            <a:ext cx="246063" cy="247650"/>
          </a:xfrm>
          <a:prstGeom prst="ellipse">
            <a:avLst/>
          </a:prstGeom>
          <a:solidFill>
            <a:schemeClr val="folHlink"/>
          </a:solidFill>
          <a:ln w="25400">
            <a:noFill/>
            <a:round/>
            <a:headEnd/>
            <a:tailEnd/>
          </a:ln>
        </p:spPr>
        <p:txBody>
          <a:bodyPr anchor="ctr"/>
          <a:lstStyle/>
          <a:p>
            <a:pPr algn="ctr" defTabSz="457200" eaLnBrk="1" hangingPunct="1">
              <a:defRPr/>
            </a:pPr>
            <a:endParaRPr lang="en-US" sz="1800" b="1">
              <a:solidFill>
                <a:srgbClr val="FFFFFF"/>
              </a:solidFill>
              <a:ea typeface="ＭＳ Ｐゴシック" pitchFamily="34" charset="-128"/>
            </a:endParaRPr>
          </a:p>
        </p:txBody>
      </p:sp>
      <p:pic>
        <p:nvPicPr>
          <p:cNvPr id="11" name="Picture 6" descr="worldleadernobackgr.png"/>
          <p:cNvPicPr>
            <a:picLocks noChangeAspect="1"/>
          </p:cNvPicPr>
          <p:nvPr/>
        </p:nvPicPr>
        <p:blipFill>
          <a:blip r:embed="rId3" cstate="print"/>
          <a:srcRect/>
          <a:stretch>
            <a:fillRect/>
          </a:stretch>
        </p:blipFill>
        <p:spPr bwMode="auto">
          <a:xfrm>
            <a:off x="1152525" y="6240463"/>
            <a:ext cx="2933700" cy="315912"/>
          </a:xfrm>
          <a:prstGeom prst="rect">
            <a:avLst/>
          </a:prstGeom>
          <a:noFill/>
          <a:ln w="9525">
            <a:noFill/>
            <a:miter lim="800000"/>
            <a:headEnd/>
            <a:tailEnd/>
          </a:ln>
        </p:spPr>
      </p:pic>
      <p:sp>
        <p:nvSpPr>
          <p:cNvPr id="5123" name="Rectangle 3"/>
          <p:cNvSpPr>
            <a:spLocks noGrp="1" noChangeArrowheads="1"/>
          </p:cNvSpPr>
          <p:nvPr>
            <p:ph type="ctrTitle"/>
          </p:nvPr>
        </p:nvSpPr>
        <p:spPr>
          <a:xfrm>
            <a:off x="2870200" y="2409825"/>
            <a:ext cx="6054725" cy="1101725"/>
          </a:xfrm>
        </p:spPr>
        <p:txBody>
          <a:bodyPr lIns="91430" rIns="91430"/>
          <a:lstStyle>
            <a:lvl1pPr>
              <a:lnSpc>
                <a:spcPct val="105000"/>
              </a:lnSpc>
              <a:defRPr b="1"/>
            </a:lvl1pPr>
          </a:lstStyle>
          <a:p>
            <a:r>
              <a:rPr lang="en-US"/>
              <a:t>Click to edit Master title style</a:t>
            </a:r>
          </a:p>
        </p:txBody>
      </p:sp>
      <p:sp>
        <p:nvSpPr>
          <p:cNvPr id="5124" name="Rectangle 4"/>
          <p:cNvSpPr>
            <a:spLocks noGrp="1" noChangeArrowheads="1"/>
          </p:cNvSpPr>
          <p:nvPr>
            <p:ph type="subTitle" idx="1"/>
          </p:nvPr>
        </p:nvSpPr>
        <p:spPr bwMode="gray">
          <a:xfrm>
            <a:off x="2870200" y="3586163"/>
            <a:ext cx="5284788" cy="1879600"/>
          </a:xfrm>
        </p:spPr>
        <p:txBody>
          <a:bodyPr/>
          <a:lstStyle>
            <a:lvl1pPr marL="0" indent="0">
              <a:buFontTx/>
              <a:buNone/>
              <a:defRPr sz="1800"/>
            </a:lvl1pPr>
          </a:lstStyle>
          <a:p>
            <a:r>
              <a:rPr lang="en-US"/>
              <a:t>Click to edit Master subtitle style</a:t>
            </a:r>
          </a:p>
        </p:txBody>
      </p:sp>
    </p:spTree>
    <p:extLst>
      <p:ext uri="{BB962C8B-B14F-4D97-AF65-F5344CB8AC3E}">
        <p14:creationId xmlns:p14="http://schemas.microsoft.com/office/powerpoint/2010/main" val="127263903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9311778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6019694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4950" y="1185863"/>
            <a:ext cx="4144963"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32313" y="1185863"/>
            <a:ext cx="4144962"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2891035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1925299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1902169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245647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7902317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E43B80C-44B3-42C3-BBD5-60E6222634C8}" type="datetimeFigureOut">
              <a:rPr lang="en-US" smtClean="0"/>
              <a:t>11/4/2016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001010A-D751-4602-ADFA-0BA3C513D8CC}" type="slidenum">
              <a:rPr lang="en-US" smtClean="0"/>
              <a:t>‹#›</a:t>
            </a:fld>
            <a:endParaRPr lang="en-US"/>
          </a:p>
        </p:txBody>
      </p:sp>
    </p:spTree>
    <p:extLst>
      <p:ext uri="{BB962C8B-B14F-4D97-AF65-F5344CB8AC3E}">
        <p14:creationId xmlns:p14="http://schemas.microsoft.com/office/powerpoint/2010/main" val="13442473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4615358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3620908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7488" y="47625"/>
            <a:ext cx="2109787" cy="60039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34950" y="47625"/>
            <a:ext cx="6180138" cy="60039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9287093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E43B80C-44B3-42C3-BBD5-60E6222634C8}" type="datetimeFigureOut">
              <a:rPr lang="en-US" smtClean="0"/>
              <a:t>11/4/2016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001010A-D751-4602-ADFA-0BA3C513D8CC}" type="slidenum">
              <a:rPr lang="en-US" smtClean="0"/>
              <a:t>‹#›</a:t>
            </a:fld>
            <a:endParaRPr lang="en-US"/>
          </a:p>
        </p:txBody>
      </p:sp>
    </p:spTree>
    <p:extLst>
      <p:ext uri="{BB962C8B-B14F-4D97-AF65-F5344CB8AC3E}">
        <p14:creationId xmlns:p14="http://schemas.microsoft.com/office/powerpoint/2010/main" val="347646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E43B80C-44B3-42C3-BBD5-60E6222634C8}" type="datetimeFigureOut">
              <a:rPr lang="en-US" smtClean="0"/>
              <a:t>11/4/2016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001010A-D751-4602-ADFA-0BA3C513D8CC}" type="slidenum">
              <a:rPr lang="en-US" smtClean="0"/>
              <a:t>‹#›</a:t>
            </a:fld>
            <a:endParaRPr lang="en-US"/>
          </a:p>
        </p:txBody>
      </p:sp>
    </p:spTree>
    <p:extLst>
      <p:ext uri="{BB962C8B-B14F-4D97-AF65-F5344CB8AC3E}">
        <p14:creationId xmlns:p14="http://schemas.microsoft.com/office/powerpoint/2010/main" val="3094928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E43B80C-44B3-42C3-BBD5-60E6222634C8}" type="datetimeFigureOut">
              <a:rPr lang="en-US" smtClean="0"/>
              <a:t>11/4/2016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8001010A-D751-4602-ADFA-0BA3C513D8CC}" type="slidenum">
              <a:rPr lang="en-US" smtClean="0"/>
              <a:t>‹#›</a:t>
            </a:fld>
            <a:endParaRPr lang="en-US"/>
          </a:p>
        </p:txBody>
      </p:sp>
    </p:spTree>
    <p:extLst>
      <p:ext uri="{BB962C8B-B14F-4D97-AF65-F5344CB8AC3E}">
        <p14:creationId xmlns:p14="http://schemas.microsoft.com/office/powerpoint/2010/main" val="2114718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E43B80C-44B3-42C3-BBD5-60E6222634C8}" type="datetimeFigureOut">
              <a:rPr lang="en-US" smtClean="0"/>
              <a:t>11/4/2016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8001010A-D751-4602-ADFA-0BA3C513D8CC}" type="slidenum">
              <a:rPr lang="en-US" smtClean="0"/>
              <a:t>‹#›</a:t>
            </a:fld>
            <a:endParaRPr lang="en-US"/>
          </a:p>
        </p:txBody>
      </p:sp>
    </p:spTree>
    <p:extLst>
      <p:ext uri="{BB962C8B-B14F-4D97-AF65-F5344CB8AC3E}">
        <p14:creationId xmlns:p14="http://schemas.microsoft.com/office/powerpoint/2010/main" val="3348946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E43B80C-44B3-42C3-BBD5-60E6222634C8}" type="datetimeFigureOut">
              <a:rPr lang="en-US" smtClean="0"/>
              <a:t>11/4/2016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8001010A-D751-4602-ADFA-0BA3C513D8CC}" type="slidenum">
              <a:rPr lang="en-US" smtClean="0"/>
              <a:t>‹#›</a:t>
            </a:fld>
            <a:endParaRPr lang="en-US"/>
          </a:p>
        </p:txBody>
      </p:sp>
    </p:spTree>
    <p:extLst>
      <p:ext uri="{BB962C8B-B14F-4D97-AF65-F5344CB8AC3E}">
        <p14:creationId xmlns:p14="http://schemas.microsoft.com/office/powerpoint/2010/main" val="41845443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E43B80C-44B3-42C3-BBD5-60E6222634C8}" type="datetimeFigureOut">
              <a:rPr lang="en-US" smtClean="0"/>
              <a:t>11/4/2016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001010A-D751-4602-ADFA-0BA3C513D8CC}" type="slidenum">
              <a:rPr lang="en-US" smtClean="0"/>
              <a:t>‹#›</a:t>
            </a:fld>
            <a:endParaRPr lang="en-US"/>
          </a:p>
        </p:txBody>
      </p:sp>
    </p:spTree>
    <p:extLst>
      <p:ext uri="{BB962C8B-B14F-4D97-AF65-F5344CB8AC3E}">
        <p14:creationId xmlns:p14="http://schemas.microsoft.com/office/powerpoint/2010/main" val="3322810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E43B80C-44B3-42C3-BBD5-60E6222634C8}" type="datetimeFigureOut">
              <a:rPr lang="en-US" smtClean="0"/>
              <a:t>11/4/2016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001010A-D751-4602-ADFA-0BA3C513D8CC}" type="slidenum">
              <a:rPr lang="en-US" smtClean="0"/>
              <a:t>‹#›</a:t>
            </a:fld>
            <a:endParaRPr lang="en-US"/>
          </a:p>
        </p:txBody>
      </p:sp>
    </p:spTree>
    <p:extLst>
      <p:ext uri="{BB962C8B-B14F-4D97-AF65-F5344CB8AC3E}">
        <p14:creationId xmlns:p14="http://schemas.microsoft.com/office/powerpoint/2010/main" val="4257622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1" name="Picture 3" descr="ThermoFisher_PPT-Logo_032-Bk.jpg"/>
          <p:cNvPicPr>
            <a:picLocks noChangeAspect="1"/>
          </p:cNvPicPr>
          <p:nvPr userDrawn="1"/>
        </p:nvPicPr>
        <p:blipFill>
          <a:blip r:embed="rId13" cstate="print"/>
          <a:srcRect/>
          <a:stretch>
            <a:fillRect/>
          </a:stretch>
        </p:blipFill>
        <p:spPr bwMode="auto">
          <a:xfrm>
            <a:off x="7758113" y="6478588"/>
            <a:ext cx="1231900" cy="265112"/>
          </a:xfrm>
          <a:prstGeom prst="rect">
            <a:avLst/>
          </a:prstGeom>
          <a:noFill/>
          <a:ln w="9525">
            <a:noFill/>
            <a:miter lim="800000"/>
            <a:headEnd/>
            <a:tailEnd/>
          </a:ln>
        </p:spPr>
      </p:pic>
      <p:cxnSp>
        <p:nvCxnSpPr>
          <p:cNvPr id="32" name="Straight Connector 17"/>
          <p:cNvCxnSpPr>
            <a:cxnSpLocks noChangeShapeType="1"/>
          </p:cNvCxnSpPr>
          <p:nvPr userDrawn="1"/>
        </p:nvCxnSpPr>
        <p:spPr bwMode="auto">
          <a:xfrm rot="10800000" flipV="1">
            <a:off x="0" y="769938"/>
            <a:ext cx="9144000" cy="0"/>
          </a:xfrm>
          <a:prstGeom prst="line">
            <a:avLst/>
          </a:prstGeom>
          <a:noFill/>
          <a:ln w="57150">
            <a:solidFill>
              <a:srgbClr val="5C81AA"/>
            </a:solidFill>
            <a:round/>
            <a:headEnd/>
            <a:tailEnd/>
          </a:ln>
        </p:spPr>
      </p:cxnSp>
      <p:sp>
        <p:nvSpPr>
          <p:cNvPr id="33" name="Rectangle 6"/>
          <p:cNvSpPr>
            <a:spLocks noChangeArrowheads="1"/>
          </p:cNvSpPr>
          <p:nvPr userDrawn="1"/>
        </p:nvSpPr>
        <p:spPr bwMode="auto">
          <a:xfrm>
            <a:off x="120650" y="6383338"/>
            <a:ext cx="1309688" cy="354012"/>
          </a:xfrm>
          <a:prstGeom prst="rect">
            <a:avLst/>
          </a:prstGeom>
          <a:noFill/>
          <a:ln w="9525">
            <a:noFill/>
            <a:miter lim="800000"/>
            <a:headEnd/>
            <a:tailEnd/>
          </a:ln>
          <a:effectLst/>
        </p:spPr>
        <p:txBody>
          <a:bodyPr anchor="b"/>
          <a:lstStyle/>
          <a:p>
            <a:pPr>
              <a:defRPr/>
            </a:pPr>
            <a:fld id="{FADC837A-0A8C-451C-8370-19B8050223A0}" type="slidenum">
              <a:rPr lang="en-US" sz="1000" b="1"/>
              <a:pPr>
                <a:defRPr/>
              </a:pPr>
              <a:t>‹#›</a:t>
            </a:fld>
            <a:endParaRPr lang="en-US" sz="1200" b="1"/>
          </a:p>
        </p:txBody>
      </p:sp>
      <p:sp>
        <p:nvSpPr>
          <p:cNvPr id="34" name="Line 7"/>
          <p:cNvSpPr>
            <a:spLocks noChangeShapeType="1"/>
          </p:cNvSpPr>
          <p:nvPr userDrawn="1"/>
        </p:nvSpPr>
        <p:spPr bwMode="auto">
          <a:xfrm>
            <a:off x="-7938" y="6311900"/>
            <a:ext cx="9151938" cy="0"/>
          </a:xfrm>
          <a:prstGeom prst="line">
            <a:avLst/>
          </a:prstGeom>
          <a:noFill/>
          <a:ln w="28575">
            <a:solidFill>
              <a:srgbClr val="4F6F92"/>
            </a:solidFill>
            <a:round/>
            <a:headEnd/>
            <a:tailEnd/>
          </a:ln>
        </p:spPr>
        <p:txBody>
          <a:bodyPr wrap="none" anchor="ctr"/>
          <a:lstStyle/>
          <a:p>
            <a:pPr>
              <a:defRPr/>
            </a:pPr>
            <a:endParaRPr lang="en-US"/>
          </a:p>
        </p:txBody>
      </p:sp>
    </p:spTree>
    <p:extLst>
      <p:ext uri="{BB962C8B-B14F-4D97-AF65-F5344CB8AC3E}">
        <p14:creationId xmlns:p14="http://schemas.microsoft.com/office/powerpoint/2010/main" val="2453415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1026" name="Picture 3" descr="ThermoFisher_PPT-Logo_032-Bk.jpg"/>
          <p:cNvPicPr>
            <a:picLocks noChangeAspect="1"/>
          </p:cNvPicPr>
          <p:nvPr/>
        </p:nvPicPr>
        <p:blipFill>
          <a:blip r:embed="rId13" cstate="print"/>
          <a:srcRect/>
          <a:stretch>
            <a:fillRect/>
          </a:stretch>
        </p:blipFill>
        <p:spPr bwMode="auto">
          <a:xfrm>
            <a:off x="7758113" y="6478588"/>
            <a:ext cx="1231900" cy="265112"/>
          </a:xfrm>
          <a:prstGeom prst="rect">
            <a:avLst/>
          </a:prstGeom>
          <a:noFill/>
          <a:ln w="9525">
            <a:noFill/>
            <a:miter lim="800000"/>
            <a:headEnd/>
            <a:tailEnd/>
          </a:ln>
        </p:spPr>
      </p:pic>
      <p:cxnSp>
        <p:nvCxnSpPr>
          <p:cNvPr id="1027" name="Straight Connector 17"/>
          <p:cNvCxnSpPr>
            <a:cxnSpLocks noChangeShapeType="1"/>
          </p:cNvCxnSpPr>
          <p:nvPr/>
        </p:nvCxnSpPr>
        <p:spPr bwMode="auto">
          <a:xfrm rot="10800000" flipV="1">
            <a:off x="0" y="769938"/>
            <a:ext cx="9144000" cy="0"/>
          </a:xfrm>
          <a:prstGeom prst="line">
            <a:avLst/>
          </a:prstGeom>
          <a:noFill/>
          <a:ln w="57150">
            <a:solidFill>
              <a:srgbClr val="5C81AA"/>
            </a:solidFill>
            <a:round/>
            <a:headEnd/>
            <a:tailEnd/>
          </a:ln>
        </p:spPr>
      </p:cxnSp>
      <p:sp>
        <p:nvSpPr>
          <p:cNvPr id="1028" name="Rectangle 4"/>
          <p:cNvSpPr>
            <a:spLocks noGrp="1" noChangeArrowheads="1"/>
          </p:cNvSpPr>
          <p:nvPr>
            <p:ph type="body" idx="1"/>
          </p:nvPr>
        </p:nvSpPr>
        <p:spPr bwMode="auto">
          <a:xfrm>
            <a:off x="234950" y="1185863"/>
            <a:ext cx="8442325" cy="4865687"/>
          </a:xfrm>
          <a:prstGeom prst="rect">
            <a:avLst/>
          </a:prstGeom>
          <a:noFill/>
          <a:ln w="9525">
            <a:noFill/>
            <a:miter lim="800000"/>
            <a:headEnd/>
            <a:tailEnd/>
          </a:ln>
        </p:spPr>
        <p:txBody>
          <a:bodyPr vert="horz" wrap="square" lIns="91430" tIns="45716" rIns="91430" bIns="4571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title"/>
          </p:nvPr>
        </p:nvSpPr>
        <p:spPr bwMode="gray">
          <a:xfrm>
            <a:off x="265113" y="47625"/>
            <a:ext cx="8289925" cy="700088"/>
          </a:xfrm>
          <a:prstGeom prst="rect">
            <a:avLst/>
          </a:prstGeom>
          <a:noFill/>
          <a:ln w="9525">
            <a:noFill/>
            <a:miter lim="800000"/>
            <a:headEnd/>
            <a:tailEnd/>
          </a:ln>
        </p:spPr>
        <p:txBody>
          <a:bodyPr vert="horz" wrap="square" lIns="45720" tIns="45716" rIns="45720" bIns="45716" numCol="1" anchor="ctr" anchorCtr="0" compatLnSpc="1">
            <a:prstTxWarp prst="textNoShape">
              <a:avLst/>
            </a:prstTxWarp>
          </a:bodyPr>
          <a:lstStyle/>
          <a:p>
            <a:pPr lvl="0"/>
            <a:r>
              <a:rPr lang="en-US" smtClean="0"/>
              <a:t>Click to edit Master title style</a:t>
            </a:r>
          </a:p>
        </p:txBody>
      </p:sp>
      <p:sp>
        <p:nvSpPr>
          <p:cNvPr id="4102" name="Rectangle 6"/>
          <p:cNvSpPr>
            <a:spLocks noChangeArrowheads="1"/>
          </p:cNvSpPr>
          <p:nvPr/>
        </p:nvSpPr>
        <p:spPr bwMode="auto">
          <a:xfrm>
            <a:off x="120650" y="6383338"/>
            <a:ext cx="1309688" cy="354012"/>
          </a:xfrm>
          <a:prstGeom prst="rect">
            <a:avLst/>
          </a:prstGeom>
          <a:noFill/>
          <a:ln w="9525">
            <a:noFill/>
            <a:miter lim="800000"/>
            <a:headEnd/>
            <a:tailEnd/>
          </a:ln>
          <a:effectLst/>
        </p:spPr>
        <p:txBody>
          <a:bodyPr anchor="b"/>
          <a:lstStyle/>
          <a:p>
            <a:pPr>
              <a:defRPr/>
            </a:pPr>
            <a:fld id="{FADC837A-0A8C-451C-8370-19B8050223A0}" type="slidenum">
              <a:rPr lang="en-US" sz="1000" b="1"/>
              <a:pPr>
                <a:defRPr/>
              </a:pPr>
              <a:t>‹#›</a:t>
            </a:fld>
            <a:endParaRPr lang="en-US" sz="1200" b="1"/>
          </a:p>
        </p:txBody>
      </p:sp>
      <p:sp>
        <p:nvSpPr>
          <p:cNvPr id="4103" name="Line 7"/>
          <p:cNvSpPr>
            <a:spLocks noChangeShapeType="1"/>
          </p:cNvSpPr>
          <p:nvPr/>
        </p:nvSpPr>
        <p:spPr bwMode="auto">
          <a:xfrm>
            <a:off x="-7938" y="6311900"/>
            <a:ext cx="9151938" cy="0"/>
          </a:xfrm>
          <a:prstGeom prst="line">
            <a:avLst/>
          </a:prstGeom>
          <a:noFill/>
          <a:ln w="28575">
            <a:solidFill>
              <a:srgbClr val="4F6F92"/>
            </a:solidFill>
            <a:round/>
            <a:headEnd/>
            <a:tailEnd/>
          </a:ln>
        </p:spPr>
        <p:txBody>
          <a:bodyPr wrap="none" anchor="ctr"/>
          <a:lstStyle/>
          <a:p>
            <a:pPr>
              <a:defRPr/>
            </a:pPr>
            <a:endParaRPr lang="en-US"/>
          </a:p>
        </p:txBody>
      </p:sp>
    </p:spTree>
    <p:extLst>
      <p:ext uri="{BB962C8B-B14F-4D97-AF65-F5344CB8AC3E}">
        <p14:creationId xmlns:p14="http://schemas.microsoft.com/office/powerpoint/2010/main" val="35861293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xStyles>
    <p:titleStyle>
      <a:lvl1pPr algn="l" rtl="0" eaLnBrk="0" fontAlgn="base" hangingPunct="0">
        <a:lnSpc>
          <a:spcPct val="95000"/>
        </a:lnSpc>
        <a:spcBef>
          <a:spcPct val="0"/>
        </a:spcBef>
        <a:spcAft>
          <a:spcPct val="0"/>
        </a:spcAft>
        <a:defRPr sz="2800">
          <a:solidFill>
            <a:schemeClr val="tx1"/>
          </a:solidFill>
          <a:latin typeface="+mj-lt"/>
          <a:ea typeface="+mj-ea"/>
          <a:cs typeface="+mj-cs"/>
        </a:defRPr>
      </a:lvl1pPr>
      <a:lvl2pPr algn="l" rtl="0" eaLnBrk="0" fontAlgn="base" hangingPunct="0">
        <a:lnSpc>
          <a:spcPct val="95000"/>
        </a:lnSpc>
        <a:spcBef>
          <a:spcPct val="0"/>
        </a:spcBef>
        <a:spcAft>
          <a:spcPct val="0"/>
        </a:spcAft>
        <a:defRPr sz="2800">
          <a:solidFill>
            <a:schemeClr val="tx1"/>
          </a:solidFill>
          <a:latin typeface="Arial" charset="0"/>
        </a:defRPr>
      </a:lvl2pPr>
      <a:lvl3pPr algn="l" rtl="0" eaLnBrk="0" fontAlgn="base" hangingPunct="0">
        <a:lnSpc>
          <a:spcPct val="95000"/>
        </a:lnSpc>
        <a:spcBef>
          <a:spcPct val="0"/>
        </a:spcBef>
        <a:spcAft>
          <a:spcPct val="0"/>
        </a:spcAft>
        <a:defRPr sz="2800">
          <a:solidFill>
            <a:schemeClr val="tx1"/>
          </a:solidFill>
          <a:latin typeface="Arial" charset="0"/>
        </a:defRPr>
      </a:lvl3pPr>
      <a:lvl4pPr algn="l" rtl="0" eaLnBrk="0" fontAlgn="base" hangingPunct="0">
        <a:lnSpc>
          <a:spcPct val="95000"/>
        </a:lnSpc>
        <a:spcBef>
          <a:spcPct val="0"/>
        </a:spcBef>
        <a:spcAft>
          <a:spcPct val="0"/>
        </a:spcAft>
        <a:defRPr sz="2800">
          <a:solidFill>
            <a:schemeClr val="tx1"/>
          </a:solidFill>
          <a:latin typeface="Arial" charset="0"/>
        </a:defRPr>
      </a:lvl4pPr>
      <a:lvl5pPr algn="l" rtl="0" eaLnBrk="0" fontAlgn="base" hangingPunct="0">
        <a:lnSpc>
          <a:spcPct val="95000"/>
        </a:lnSpc>
        <a:spcBef>
          <a:spcPct val="0"/>
        </a:spcBef>
        <a:spcAft>
          <a:spcPct val="0"/>
        </a:spcAft>
        <a:defRPr sz="2800">
          <a:solidFill>
            <a:schemeClr val="tx1"/>
          </a:solidFill>
          <a:latin typeface="Arial" charset="0"/>
        </a:defRPr>
      </a:lvl5pPr>
      <a:lvl6pPr marL="457200" algn="l" rtl="0" fontAlgn="base">
        <a:lnSpc>
          <a:spcPct val="95000"/>
        </a:lnSpc>
        <a:spcBef>
          <a:spcPct val="0"/>
        </a:spcBef>
        <a:spcAft>
          <a:spcPct val="0"/>
        </a:spcAft>
        <a:defRPr sz="2800">
          <a:solidFill>
            <a:schemeClr val="tx1"/>
          </a:solidFill>
          <a:latin typeface="Arial" charset="0"/>
        </a:defRPr>
      </a:lvl6pPr>
      <a:lvl7pPr marL="914400" algn="l" rtl="0" fontAlgn="base">
        <a:lnSpc>
          <a:spcPct val="95000"/>
        </a:lnSpc>
        <a:spcBef>
          <a:spcPct val="0"/>
        </a:spcBef>
        <a:spcAft>
          <a:spcPct val="0"/>
        </a:spcAft>
        <a:defRPr sz="2800">
          <a:solidFill>
            <a:schemeClr val="tx1"/>
          </a:solidFill>
          <a:latin typeface="Arial" charset="0"/>
        </a:defRPr>
      </a:lvl7pPr>
      <a:lvl8pPr marL="1371600" algn="l" rtl="0" fontAlgn="base">
        <a:lnSpc>
          <a:spcPct val="95000"/>
        </a:lnSpc>
        <a:spcBef>
          <a:spcPct val="0"/>
        </a:spcBef>
        <a:spcAft>
          <a:spcPct val="0"/>
        </a:spcAft>
        <a:defRPr sz="2800">
          <a:solidFill>
            <a:schemeClr val="tx1"/>
          </a:solidFill>
          <a:latin typeface="Arial" charset="0"/>
        </a:defRPr>
      </a:lvl8pPr>
      <a:lvl9pPr marL="1828800" algn="l" rtl="0" fontAlgn="base">
        <a:lnSpc>
          <a:spcPct val="95000"/>
        </a:lnSpc>
        <a:spcBef>
          <a:spcPct val="0"/>
        </a:spcBef>
        <a:spcAft>
          <a:spcPct val="0"/>
        </a:spcAft>
        <a:defRPr sz="2800">
          <a:solidFill>
            <a:schemeClr val="tx1"/>
          </a:solidFill>
          <a:latin typeface="Arial" charset="0"/>
        </a:defRPr>
      </a:lvl9pPr>
    </p:titleStyle>
    <p:bodyStyle>
      <a:lvl1pPr marL="188913" indent="-188913" algn="l" rtl="0" eaLnBrk="0" fontAlgn="base" hangingPunct="0">
        <a:spcBef>
          <a:spcPct val="0"/>
        </a:spcBef>
        <a:spcAft>
          <a:spcPct val="20000"/>
        </a:spcAft>
        <a:buClr>
          <a:schemeClr val="folHlink"/>
        </a:buClr>
        <a:buChar char="•"/>
        <a:defRPr sz="2000">
          <a:solidFill>
            <a:schemeClr val="tx1"/>
          </a:solidFill>
          <a:latin typeface="+mn-lt"/>
          <a:ea typeface="+mn-ea"/>
          <a:cs typeface="+mn-cs"/>
        </a:defRPr>
      </a:lvl1pPr>
      <a:lvl2pPr marL="568325" indent="-188913" algn="l" rtl="0" eaLnBrk="0" fontAlgn="base" hangingPunct="0">
        <a:spcBef>
          <a:spcPct val="0"/>
        </a:spcBef>
        <a:spcAft>
          <a:spcPct val="20000"/>
        </a:spcAft>
        <a:buClr>
          <a:schemeClr val="tx1"/>
        </a:buClr>
        <a:buFont typeface="Arial" charset="0"/>
        <a:buChar char="•"/>
        <a:defRPr>
          <a:solidFill>
            <a:schemeClr val="tx1"/>
          </a:solidFill>
          <a:latin typeface="+mn-lt"/>
        </a:defRPr>
      </a:lvl2pPr>
      <a:lvl3pPr marL="923925" indent="-165100" algn="l" rtl="0" eaLnBrk="0" fontAlgn="base" hangingPunct="0">
        <a:spcBef>
          <a:spcPct val="0"/>
        </a:spcBef>
        <a:spcAft>
          <a:spcPct val="20000"/>
        </a:spcAft>
        <a:buClr>
          <a:schemeClr val="hlink"/>
        </a:buClr>
        <a:buFont typeface="Arial" charset="0"/>
        <a:buChar char="•"/>
        <a:defRPr>
          <a:solidFill>
            <a:schemeClr val="tx1"/>
          </a:solidFill>
          <a:latin typeface="+mn-lt"/>
        </a:defRPr>
      </a:lvl3pPr>
      <a:lvl4pPr marL="1317625" indent="-203200" algn="l" rtl="0" eaLnBrk="0" fontAlgn="base" hangingPunct="0">
        <a:spcBef>
          <a:spcPct val="0"/>
        </a:spcBef>
        <a:spcAft>
          <a:spcPct val="20000"/>
        </a:spcAft>
        <a:buFont typeface="Symbol" pitchFamily="18" charset="2"/>
        <a:buChar char="-"/>
        <a:defRPr sz="1600">
          <a:solidFill>
            <a:schemeClr val="tx1"/>
          </a:solidFill>
          <a:latin typeface="+mn-lt"/>
        </a:defRPr>
      </a:lvl4pPr>
      <a:lvl5pPr marL="1716088" indent="-182563" algn="l" rtl="0" eaLnBrk="0" fontAlgn="base" hangingPunct="0">
        <a:spcBef>
          <a:spcPct val="0"/>
        </a:spcBef>
        <a:spcAft>
          <a:spcPct val="20000"/>
        </a:spcAft>
        <a:buChar char="•"/>
        <a:defRPr sz="1500">
          <a:solidFill>
            <a:schemeClr val="tx1"/>
          </a:solidFill>
          <a:latin typeface="+mn-lt"/>
        </a:defRPr>
      </a:lvl5pPr>
      <a:lvl6pPr marL="2173288" indent="-182563" algn="l" rtl="0" fontAlgn="base">
        <a:spcBef>
          <a:spcPct val="0"/>
        </a:spcBef>
        <a:spcAft>
          <a:spcPct val="20000"/>
        </a:spcAft>
        <a:buChar char="•"/>
        <a:defRPr sz="1500">
          <a:solidFill>
            <a:schemeClr val="tx1"/>
          </a:solidFill>
          <a:latin typeface="+mn-lt"/>
        </a:defRPr>
      </a:lvl6pPr>
      <a:lvl7pPr marL="2630488" indent="-182563" algn="l" rtl="0" fontAlgn="base">
        <a:spcBef>
          <a:spcPct val="0"/>
        </a:spcBef>
        <a:spcAft>
          <a:spcPct val="20000"/>
        </a:spcAft>
        <a:buChar char="•"/>
        <a:defRPr sz="1500">
          <a:solidFill>
            <a:schemeClr val="tx1"/>
          </a:solidFill>
          <a:latin typeface="+mn-lt"/>
        </a:defRPr>
      </a:lvl7pPr>
      <a:lvl8pPr marL="3087688" indent="-182563" algn="l" rtl="0" fontAlgn="base">
        <a:spcBef>
          <a:spcPct val="0"/>
        </a:spcBef>
        <a:spcAft>
          <a:spcPct val="20000"/>
        </a:spcAft>
        <a:buChar char="•"/>
        <a:defRPr sz="1500">
          <a:solidFill>
            <a:schemeClr val="tx1"/>
          </a:solidFill>
          <a:latin typeface="+mn-lt"/>
        </a:defRPr>
      </a:lvl8pPr>
      <a:lvl9pPr marL="3544888" indent="-182563" algn="l" rtl="0" fontAlgn="base">
        <a:spcBef>
          <a:spcPct val="0"/>
        </a:spcBef>
        <a:spcAft>
          <a:spcPct val="20000"/>
        </a:spcAft>
        <a:buChar char="•"/>
        <a:defRPr sz="1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1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1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21.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ctrTitle"/>
          </p:nvPr>
        </p:nvSpPr>
        <p:spPr>
          <a:xfrm>
            <a:off x="2870200" y="2479675"/>
            <a:ext cx="6273800" cy="1101725"/>
          </a:xfrm>
          <a:prstGeom prst="rect">
            <a:avLst/>
          </a:prstGeom>
        </p:spPr>
        <p:txBody>
          <a:bodyPr/>
          <a:lstStyle/>
          <a:p>
            <a:pPr lvl="0" algn="l">
              <a:lnSpc>
                <a:spcPct val="100000"/>
              </a:lnSpc>
              <a:spcBef>
                <a:spcPts val="0"/>
              </a:spcBef>
              <a:defRPr/>
            </a:pPr>
            <a:r>
              <a:rPr lang="en-US" sz="3200">
                <a:solidFill>
                  <a:schemeClr val="tx2"/>
                </a:solidFill>
                <a:latin typeface="Segoe UI" pitchFamily="34" charset="0"/>
                <a:ea typeface="Segoe UI" pitchFamily="34" charset="0"/>
                <a:cs typeface="Segoe UI" pitchFamily="34" charset="0"/>
              </a:rPr>
              <a:t>Exactive Series API</a:t>
            </a:r>
            <a:br>
              <a:rPr lang="en-US" sz="3200">
                <a:solidFill>
                  <a:schemeClr val="tx2"/>
                </a:solidFill>
                <a:latin typeface="Segoe UI" pitchFamily="34" charset="0"/>
                <a:ea typeface="Segoe UI" pitchFamily="34" charset="0"/>
                <a:cs typeface="Segoe UI" pitchFamily="34" charset="0"/>
              </a:rPr>
            </a:br>
            <a:r>
              <a:rPr lang="en-US" sz="3200" smtClean="0">
                <a:solidFill>
                  <a:schemeClr val="tx2"/>
                </a:solidFill>
                <a:latin typeface="Segoe UI" pitchFamily="34" charset="0"/>
                <a:ea typeface="Segoe UI" pitchFamily="34" charset="0"/>
                <a:cs typeface="Segoe UI" pitchFamily="34" charset="0"/>
              </a:rPr>
              <a:t>Introducing functionalities</a:t>
            </a:r>
            <a:r>
              <a:rPr lang="en-US" sz="3200" dirty="0">
                <a:solidFill>
                  <a:schemeClr val="tx2"/>
                </a:solidFill>
                <a:latin typeface="Segoe UI" pitchFamily="34" charset="0"/>
                <a:ea typeface="Segoe UI" pitchFamily="34" charset="0"/>
                <a:cs typeface="Segoe UI" pitchFamily="34" charset="0"/>
              </a:rPr>
              <a:t/>
            </a:r>
            <a:br>
              <a:rPr lang="en-US" sz="3200" dirty="0">
                <a:solidFill>
                  <a:schemeClr val="tx2"/>
                </a:solidFill>
                <a:latin typeface="Segoe UI" pitchFamily="34" charset="0"/>
                <a:ea typeface="Segoe UI" pitchFamily="34" charset="0"/>
                <a:cs typeface="Segoe UI" pitchFamily="34" charset="0"/>
              </a:rPr>
            </a:br>
            <a:endParaRPr lang="en-US" sz="3200" dirty="0">
              <a:solidFill>
                <a:schemeClr val="tx2"/>
              </a:solidFill>
              <a:latin typeface="Segoe UI" pitchFamily="34" charset="0"/>
              <a:ea typeface="Segoe UI" pitchFamily="34" charset="0"/>
              <a:cs typeface="Segoe UI" pitchFamily="34" charset="0"/>
            </a:endParaRPr>
          </a:p>
        </p:txBody>
      </p:sp>
      <p:sp>
        <p:nvSpPr>
          <p:cNvPr id="18" name="Rectangle 3"/>
          <p:cNvSpPr>
            <a:spLocks noGrp="1" noChangeArrowheads="1"/>
          </p:cNvSpPr>
          <p:nvPr>
            <p:ph type="subTitle" idx="1"/>
          </p:nvPr>
        </p:nvSpPr>
        <p:spPr bwMode="gray">
          <a:xfrm>
            <a:off x="2870200" y="4114800"/>
            <a:ext cx="6121400" cy="91440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1" smtClean="0">
                <a:latin typeface="Segoe UI" pitchFamily="34" charset="0"/>
                <a:ea typeface="Segoe UI" pitchFamily="34" charset="0"/>
                <a:cs typeface="Segoe UI" pitchFamily="34" charset="0"/>
              </a:rPr>
              <a:t>Andreas </a:t>
            </a:r>
            <a:r>
              <a:rPr lang="en-US" b="1" dirty="0">
                <a:latin typeface="Segoe UI" pitchFamily="34" charset="0"/>
                <a:ea typeface="Segoe UI" pitchFamily="34" charset="0"/>
                <a:cs typeface="Segoe UI" pitchFamily="34" charset="0"/>
              </a:rPr>
              <a:t>Kühn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ysClr val="windowText" lastClr="000000"/>
              </a:solidFill>
              <a:effectLst/>
              <a:uLnTx/>
              <a:uFillTx/>
            </a:endParaRPr>
          </a:p>
        </p:txBody>
      </p:sp>
      <p:sp>
        <p:nvSpPr>
          <p:cNvPr id="19" name="Text Box 4"/>
          <p:cNvSpPr txBox="1">
            <a:spLocks noChangeArrowheads="1"/>
          </p:cNvSpPr>
          <p:nvPr/>
        </p:nvSpPr>
        <p:spPr bwMode="auto">
          <a:xfrm>
            <a:off x="6096000" y="6400800"/>
            <a:ext cx="1356462" cy="33855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smtClean="0">
                <a:ln>
                  <a:noFill/>
                </a:ln>
                <a:solidFill>
                  <a:sysClr val="windowText" lastClr="000000"/>
                </a:solidFill>
                <a:effectLst/>
                <a:uLnTx/>
                <a:uFillTx/>
              </a:rPr>
              <a:t>&lt;erstellt von&gt;</a:t>
            </a:r>
            <a:endParaRPr kumimoji="0" lang="en-US" sz="1600" b="1"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665184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52400"/>
            <a:ext cx="2388411" cy="461665"/>
          </a:xfrm>
          <a:prstGeom prst="rect">
            <a:avLst/>
          </a:prstGeom>
          <a:noFill/>
        </p:spPr>
        <p:txBody>
          <a:bodyPr wrap="none" rtlCol="0">
            <a:spAutoFit/>
          </a:bodyPr>
          <a:lstStyle/>
          <a:p>
            <a:r>
              <a:rPr lang="en-US" sz="2400" b="1" smtClean="0">
                <a:solidFill>
                  <a:schemeClr val="tx2"/>
                </a:solidFill>
                <a:latin typeface="Segoe UI" pitchFamily="34" charset="0"/>
                <a:ea typeface="Segoe UI" pitchFamily="34" charset="0"/>
                <a:cs typeface="Segoe UI" pitchFamily="34" charset="0"/>
              </a:rPr>
              <a:t>Getting started</a:t>
            </a:r>
            <a:endParaRPr lang="en-US" sz="2400" b="1" dirty="0">
              <a:solidFill>
                <a:schemeClr val="tx2"/>
              </a:solidFill>
              <a:latin typeface="Segoe UI" pitchFamily="34" charset="0"/>
              <a:ea typeface="Segoe UI" pitchFamily="34" charset="0"/>
              <a:cs typeface="Segoe UI" pitchFamily="34" charset="0"/>
            </a:endParaRPr>
          </a:p>
        </p:txBody>
      </p:sp>
      <p:sp>
        <p:nvSpPr>
          <p:cNvPr id="12" name="TextBox 11"/>
          <p:cNvSpPr txBox="1"/>
          <p:nvPr/>
        </p:nvSpPr>
        <p:spPr>
          <a:xfrm>
            <a:off x="1095375" y="2920366"/>
            <a:ext cx="4238625" cy="400110"/>
          </a:xfrm>
          <a:prstGeom prst="rect">
            <a:avLst/>
          </a:prstGeom>
          <a:noFill/>
        </p:spPr>
        <p:txBody>
          <a:bodyPr wrap="square" rtlCol="0">
            <a:spAutoFit/>
          </a:bodyPr>
          <a:lstStyle/>
          <a:p>
            <a:r>
              <a:rPr lang="de-DE" sz="2000" smtClean="0">
                <a:solidFill>
                  <a:schemeClr val="tx2"/>
                </a:solidFill>
                <a:latin typeface="Segoe UI" pitchFamily="34" charset="0"/>
                <a:ea typeface="Segoe UI" pitchFamily="34" charset="0"/>
                <a:cs typeface="Segoe UI" pitchFamily="34" charset="0"/>
              </a:rPr>
              <a:t>Scan Data/Information</a:t>
            </a:r>
            <a:endParaRPr lang="en-US" sz="2000">
              <a:solidFill>
                <a:schemeClr val="tx2"/>
              </a:solidFill>
              <a:latin typeface="Segoe UI" pitchFamily="34" charset="0"/>
              <a:ea typeface="Segoe UI" pitchFamily="34" charset="0"/>
              <a:cs typeface="Segoe UI" pitchFamily="34" charset="0"/>
            </a:endParaRPr>
          </a:p>
        </p:txBody>
      </p:sp>
      <p:sp>
        <p:nvSpPr>
          <p:cNvPr id="13" name="TextBox 12"/>
          <p:cNvSpPr txBox="1"/>
          <p:nvPr/>
        </p:nvSpPr>
        <p:spPr>
          <a:xfrm>
            <a:off x="1095375" y="4409592"/>
            <a:ext cx="4238625" cy="400110"/>
          </a:xfrm>
          <a:prstGeom prst="rect">
            <a:avLst/>
          </a:prstGeom>
          <a:noFill/>
        </p:spPr>
        <p:txBody>
          <a:bodyPr wrap="square" rtlCol="0">
            <a:spAutoFit/>
          </a:bodyPr>
          <a:lstStyle/>
          <a:p>
            <a:r>
              <a:rPr lang="de-DE" sz="2000" smtClean="0">
                <a:solidFill>
                  <a:schemeClr val="tx2"/>
                </a:solidFill>
                <a:latin typeface="Segoe UI" pitchFamily="34" charset="0"/>
                <a:ea typeface="Segoe UI" pitchFamily="34" charset="0"/>
                <a:cs typeface="Segoe UI" pitchFamily="34" charset="0"/>
              </a:rPr>
              <a:t>Contol of the instrument</a:t>
            </a:r>
          </a:p>
        </p:txBody>
      </p:sp>
      <p:sp>
        <p:nvSpPr>
          <p:cNvPr id="14" name="TextBox 13"/>
          <p:cNvSpPr txBox="1"/>
          <p:nvPr/>
        </p:nvSpPr>
        <p:spPr>
          <a:xfrm>
            <a:off x="1095375" y="3658967"/>
            <a:ext cx="4848225" cy="400110"/>
          </a:xfrm>
          <a:prstGeom prst="rect">
            <a:avLst/>
          </a:prstGeom>
          <a:noFill/>
        </p:spPr>
        <p:txBody>
          <a:bodyPr wrap="square" rtlCol="0">
            <a:spAutoFit/>
          </a:bodyPr>
          <a:lstStyle/>
          <a:p>
            <a:r>
              <a:rPr lang="de-DE" sz="2000" smtClean="0">
                <a:solidFill>
                  <a:schemeClr val="tx2"/>
                </a:solidFill>
                <a:latin typeface="Segoe UI" pitchFamily="34" charset="0"/>
                <a:ea typeface="Segoe UI" pitchFamily="34" charset="0"/>
                <a:cs typeface="Segoe UI" pitchFamily="34" charset="0"/>
              </a:rPr>
              <a:t>Analog Traces like from UV-Detectors</a:t>
            </a:r>
            <a:endParaRPr lang="en-US" sz="2000">
              <a:solidFill>
                <a:schemeClr val="tx2"/>
              </a:solidFill>
              <a:latin typeface="Segoe UI" pitchFamily="34" charset="0"/>
              <a:ea typeface="Segoe UI" pitchFamily="34" charset="0"/>
              <a:cs typeface="Segoe UI" pitchFamily="34" charset="0"/>
            </a:endParaRPr>
          </a:p>
        </p:txBody>
      </p:sp>
      <p:sp>
        <p:nvSpPr>
          <p:cNvPr id="15" name="TextBox 14"/>
          <p:cNvSpPr txBox="1"/>
          <p:nvPr/>
        </p:nvSpPr>
        <p:spPr>
          <a:xfrm>
            <a:off x="1095375" y="2022549"/>
            <a:ext cx="4848225" cy="400110"/>
          </a:xfrm>
          <a:prstGeom prst="rect">
            <a:avLst/>
          </a:prstGeom>
          <a:noFill/>
        </p:spPr>
        <p:txBody>
          <a:bodyPr wrap="square" rtlCol="0">
            <a:spAutoFit/>
          </a:bodyPr>
          <a:lstStyle/>
          <a:p>
            <a:r>
              <a:rPr lang="de-DE" sz="2000" smtClean="0">
                <a:solidFill>
                  <a:schemeClr val="tx2"/>
                </a:solidFill>
                <a:latin typeface="Segoe UI" pitchFamily="34" charset="0"/>
                <a:ea typeface="Segoe UI" pitchFamily="34" charset="0"/>
                <a:cs typeface="Segoe UI" pitchFamily="34" charset="0"/>
              </a:rPr>
              <a:t>Basic access to the instrument</a:t>
            </a:r>
            <a:endParaRPr lang="en-US" sz="2000">
              <a:solidFill>
                <a:schemeClr val="tx2"/>
              </a:solidFill>
              <a:latin typeface="Segoe UI" pitchFamily="34" charset="0"/>
              <a:ea typeface="Segoe UI" pitchFamily="34" charset="0"/>
              <a:cs typeface="Segoe UI" pitchFamily="34" charset="0"/>
            </a:endParaRPr>
          </a:p>
        </p:txBody>
      </p:sp>
      <p:sp>
        <p:nvSpPr>
          <p:cNvPr id="17" name="TextBox 16"/>
          <p:cNvSpPr txBox="1"/>
          <p:nvPr/>
        </p:nvSpPr>
        <p:spPr>
          <a:xfrm>
            <a:off x="1095375" y="1130046"/>
            <a:ext cx="2971801" cy="400110"/>
          </a:xfrm>
          <a:prstGeom prst="rect">
            <a:avLst/>
          </a:prstGeom>
          <a:noFill/>
        </p:spPr>
        <p:txBody>
          <a:bodyPr wrap="square" rtlCol="0">
            <a:spAutoFit/>
          </a:bodyPr>
          <a:lstStyle/>
          <a:p>
            <a:r>
              <a:rPr lang="de-DE" sz="2000" b="1" smtClean="0">
                <a:solidFill>
                  <a:schemeClr val="tx2"/>
                </a:solidFill>
                <a:latin typeface="Segoe UI" pitchFamily="34" charset="0"/>
                <a:ea typeface="Segoe UI" pitchFamily="34" charset="0"/>
                <a:cs typeface="Segoe UI" pitchFamily="34" charset="0"/>
              </a:rPr>
              <a:t>Central Access Point</a:t>
            </a:r>
            <a:endParaRPr lang="en-US" sz="2000" b="1">
              <a:solidFill>
                <a:schemeClr val="tx2"/>
              </a:solidFill>
              <a:latin typeface="Segoe UI" pitchFamily="34" charset="0"/>
              <a:ea typeface="Segoe UI" pitchFamily="34" charset="0"/>
              <a:cs typeface="Segoe UI" pitchFamily="34" charset="0"/>
            </a:endParaRPr>
          </a:p>
        </p:txBody>
      </p:sp>
      <p:pic>
        <p:nvPicPr>
          <p:cNvPr id="1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9162" y="2743278"/>
            <a:ext cx="2880000" cy="75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0702" y="3485689"/>
            <a:ext cx="2910476" cy="746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6997" y="1843338"/>
            <a:ext cx="2880000" cy="876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1627" y="4255362"/>
            <a:ext cx="2857143" cy="708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964622"/>
            <a:ext cx="2872381" cy="75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ounded Rectangle 24"/>
          <p:cNvSpPr/>
          <p:nvPr/>
        </p:nvSpPr>
        <p:spPr>
          <a:xfrm>
            <a:off x="6108312" y="1840464"/>
            <a:ext cx="2901449" cy="86123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9013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52400"/>
            <a:ext cx="2734338" cy="461665"/>
          </a:xfrm>
          <a:prstGeom prst="rect">
            <a:avLst/>
          </a:prstGeom>
          <a:noFill/>
        </p:spPr>
        <p:txBody>
          <a:bodyPr wrap="none" rtlCol="0">
            <a:spAutoFit/>
          </a:bodyPr>
          <a:lstStyle/>
          <a:p>
            <a:r>
              <a:rPr lang="en-US" sz="2400" b="1" smtClean="0">
                <a:solidFill>
                  <a:schemeClr val="tx2"/>
                </a:solidFill>
                <a:latin typeface="Segoe UI" pitchFamily="34" charset="0"/>
                <a:ea typeface="Segoe UI" pitchFamily="34" charset="0"/>
                <a:cs typeface="Segoe UI" pitchFamily="34" charset="0"/>
              </a:rPr>
              <a:t>InstrumentAccess</a:t>
            </a:r>
            <a:endParaRPr lang="en-US" sz="2400" b="1" dirty="0">
              <a:solidFill>
                <a:schemeClr val="tx2"/>
              </a:solidFill>
              <a:latin typeface="Segoe UI" pitchFamily="34" charset="0"/>
              <a:ea typeface="Segoe UI" pitchFamily="34" charset="0"/>
              <a:cs typeface="Segoe UI" pitchFamily="34" charset="0"/>
            </a:endParaRPr>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63" y="1223963"/>
            <a:ext cx="9113837"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48768"/>
            <a:ext cx="2198735" cy="668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 name="Straight Arrow Connector 25"/>
          <p:cNvCxnSpPr/>
          <p:nvPr/>
        </p:nvCxnSpPr>
        <p:spPr>
          <a:xfrm flipH="1">
            <a:off x="2016825" y="2843561"/>
            <a:ext cx="1138970" cy="175739"/>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124200" y="2273468"/>
            <a:ext cx="1889876" cy="1200329"/>
          </a:xfrm>
          <a:prstGeom prst="rect">
            <a:avLst/>
          </a:prstGeom>
          <a:solidFill>
            <a:schemeClr val="bg1"/>
          </a:solidFill>
          <a:ln>
            <a:solidFill>
              <a:schemeClr val="tx2"/>
            </a:solidFill>
          </a:ln>
        </p:spPr>
        <p:txBody>
          <a:bodyPr wrap="none" rtlCol="0">
            <a:spAutoFit/>
          </a:bodyPr>
          <a:lstStyle/>
          <a:p>
            <a:r>
              <a:rPr lang="de-DE" smtClean="0">
                <a:solidFill>
                  <a:schemeClr val="tx2"/>
                </a:solidFill>
                <a:latin typeface="Segoe UI" pitchFamily="34" charset="0"/>
                <a:ea typeface="Segoe UI" pitchFamily="34" charset="0"/>
                <a:cs typeface="Segoe UI" pitchFamily="34" charset="0"/>
              </a:rPr>
              <a:t>Control Interface</a:t>
            </a:r>
          </a:p>
          <a:p>
            <a:pPr algn="ctr"/>
            <a:r>
              <a:rPr lang="de-DE" i="1" smtClean="0">
                <a:solidFill>
                  <a:schemeClr val="tx2"/>
                </a:solidFill>
                <a:latin typeface="Segoe UI" pitchFamily="34" charset="0"/>
                <a:ea typeface="Segoe UI" pitchFamily="34" charset="0"/>
                <a:cs typeface="Segoe UI" pitchFamily="34" charset="0"/>
              </a:rPr>
              <a:t>Acquisition</a:t>
            </a:r>
          </a:p>
          <a:p>
            <a:pPr algn="ctr"/>
            <a:r>
              <a:rPr lang="de-DE" i="1" smtClean="0">
                <a:solidFill>
                  <a:schemeClr val="tx2"/>
                </a:solidFill>
                <a:latin typeface="Segoe UI" pitchFamily="34" charset="0"/>
                <a:ea typeface="Segoe UI" pitchFamily="34" charset="0"/>
                <a:cs typeface="Segoe UI" pitchFamily="34" charset="0"/>
              </a:rPr>
              <a:t>SetScans</a:t>
            </a:r>
          </a:p>
          <a:p>
            <a:pPr algn="ctr"/>
            <a:r>
              <a:rPr lang="de-DE" i="1" smtClean="0">
                <a:solidFill>
                  <a:schemeClr val="tx2"/>
                </a:solidFill>
                <a:latin typeface="Segoe UI" pitchFamily="34" charset="0"/>
                <a:ea typeface="Segoe UI" pitchFamily="34" charset="0"/>
                <a:cs typeface="Segoe UI" pitchFamily="34" charset="0"/>
              </a:rPr>
              <a:t>Method</a:t>
            </a:r>
            <a:endParaRPr lang="en-US" i="1">
              <a:solidFill>
                <a:schemeClr val="tx2"/>
              </a:solidFill>
              <a:latin typeface="Segoe UI" pitchFamily="34" charset="0"/>
              <a:ea typeface="Segoe UI" pitchFamily="34" charset="0"/>
              <a:cs typeface="Segoe UI" pitchFamily="34" charset="0"/>
            </a:endParaRPr>
          </a:p>
        </p:txBody>
      </p:sp>
      <p:cxnSp>
        <p:nvCxnSpPr>
          <p:cNvPr id="28" name="Straight Arrow Connector 27"/>
          <p:cNvCxnSpPr/>
          <p:nvPr/>
        </p:nvCxnSpPr>
        <p:spPr>
          <a:xfrm>
            <a:off x="5040351" y="2743200"/>
            <a:ext cx="750849" cy="11151"/>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649652" y="4542472"/>
            <a:ext cx="2341948" cy="1477328"/>
          </a:xfrm>
          <a:prstGeom prst="rect">
            <a:avLst/>
          </a:prstGeom>
          <a:solidFill>
            <a:schemeClr val="bg1"/>
          </a:solidFill>
          <a:ln>
            <a:solidFill>
              <a:schemeClr val="tx2"/>
            </a:solidFill>
          </a:ln>
        </p:spPr>
        <p:txBody>
          <a:bodyPr wrap="square" rtlCol="0">
            <a:spAutoFit/>
          </a:bodyPr>
          <a:lstStyle/>
          <a:p>
            <a:r>
              <a:rPr lang="de-DE">
                <a:solidFill>
                  <a:schemeClr val="tx2"/>
                </a:solidFill>
                <a:latin typeface="Segoe UI" pitchFamily="34" charset="0"/>
                <a:ea typeface="Segoe UI" pitchFamily="34" charset="0"/>
                <a:cs typeface="Segoe UI" pitchFamily="34" charset="0"/>
              </a:rPr>
              <a:t>Access </a:t>
            </a:r>
            <a:r>
              <a:rPr lang="de-DE" smtClean="0">
                <a:solidFill>
                  <a:schemeClr val="tx2"/>
                </a:solidFill>
                <a:latin typeface="Segoe UI" pitchFamily="34" charset="0"/>
                <a:ea typeface="Segoe UI" pitchFamily="34" charset="0"/>
                <a:cs typeface="Segoe UI" pitchFamily="34" charset="0"/>
              </a:rPr>
              <a:t>rights; what user role is currently set and what user roles are accessible</a:t>
            </a:r>
            <a:endParaRPr lang="de-DE">
              <a:solidFill>
                <a:schemeClr val="tx2"/>
              </a:solidFill>
              <a:latin typeface="Segoe UI" pitchFamily="34" charset="0"/>
              <a:ea typeface="Segoe UI" pitchFamily="34" charset="0"/>
              <a:cs typeface="Segoe UI" pitchFamily="34" charset="0"/>
            </a:endParaRPr>
          </a:p>
          <a:p>
            <a:endParaRPr lang="en-US">
              <a:solidFill>
                <a:schemeClr val="tx2"/>
              </a:solidFill>
              <a:latin typeface="Segoe UI" pitchFamily="34" charset="0"/>
              <a:ea typeface="Segoe UI" pitchFamily="34" charset="0"/>
              <a:cs typeface="Segoe UI" pitchFamily="34" charset="0"/>
            </a:endParaRPr>
          </a:p>
        </p:txBody>
      </p:sp>
      <p:sp>
        <p:nvSpPr>
          <p:cNvPr id="31" name="TextBox 30"/>
          <p:cNvSpPr txBox="1"/>
          <p:nvPr/>
        </p:nvSpPr>
        <p:spPr>
          <a:xfrm>
            <a:off x="976080" y="5818704"/>
            <a:ext cx="3437544" cy="369332"/>
          </a:xfrm>
          <a:prstGeom prst="rect">
            <a:avLst/>
          </a:prstGeom>
          <a:solidFill>
            <a:schemeClr val="bg1"/>
          </a:solidFill>
          <a:ln>
            <a:solidFill>
              <a:schemeClr val="tx2"/>
            </a:solidFill>
          </a:ln>
        </p:spPr>
        <p:txBody>
          <a:bodyPr wrap="none" rtlCol="0">
            <a:spAutoFit/>
          </a:bodyPr>
          <a:lstStyle/>
          <a:p>
            <a:r>
              <a:rPr lang="de-DE" smtClean="0">
                <a:solidFill>
                  <a:schemeClr val="tx2"/>
                </a:solidFill>
                <a:latin typeface="Segoe UI" pitchFamily="34" charset="0"/>
                <a:ea typeface="Segoe UI" pitchFamily="34" charset="0"/>
                <a:cs typeface="Segoe UI" pitchFamily="34" charset="0"/>
              </a:rPr>
              <a:t>Error Messages from instrument</a:t>
            </a:r>
            <a:endParaRPr lang="en-US">
              <a:solidFill>
                <a:schemeClr val="tx2"/>
              </a:solidFill>
              <a:latin typeface="Segoe UI" pitchFamily="34" charset="0"/>
              <a:ea typeface="Segoe UI" pitchFamily="34" charset="0"/>
              <a:cs typeface="Segoe UI" pitchFamily="34" charset="0"/>
            </a:endParaRPr>
          </a:p>
        </p:txBody>
      </p:sp>
      <p:cxnSp>
        <p:nvCxnSpPr>
          <p:cNvPr id="32" name="Straight Arrow Connector 31"/>
          <p:cNvCxnSpPr/>
          <p:nvPr/>
        </p:nvCxnSpPr>
        <p:spPr>
          <a:xfrm flipH="1" flipV="1">
            <a:off x="533400" y="5361504"/>
            <a:ext cx="434763" cy="641866"/>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675316" y="4256566"/>
            <a:ext cx="1710725" cy="369332"/>
          </a:xfrm>
          <a:prstGeom prst="rect">
            <a:avLst/>
          </a:prstGeom>
          <a:solidFill>
            <a:schemeClr val="bg1"/>
          </a:solidFill>
          <a:ln>
            <a:solidFill>
              <a:schemeClr val="tx2"/>
            </a:solidFill>
          </a:ln>
        </p:spPr>
        <p:txBody>
          <a:bodyPr wrap="none" rtlCol="0">
            <a:spAutoFit/>
          </a:bodyPr>
          <a:lstStyle/>
          <a:p>
            <a:r>
              <a:rPr lang="de-DE" smtClean="0">
                <a:solidFill>
                  <a:schemeClr val="tx2"/>
                </a:solidFill>
                <a:latin typeface="Segoe UI" pitchFamily="34" charset="0"/>
                <a:ea typeface="Segoe UI" pitchFamily="34" charset="0"/>
                <a:cs typeface="Segoe UI" pitchFamily="34" charset="0"/>
              </a:rPr>
              <a:t>Data Container</a:t>
            </a:r>
            <a:endParaRPr lang="en-US" i="1">
              <a:solidFill>
                <a:schemeClr val="tx2"/>
              </a:solidFill>
              <a:latin typeface="Segoe UI" pitchFamily="34" charset="0"/>
              <a:ea typeface="Segoe UI" pitchFamily="34" charset="0"/>
              <a:cs typeface="Segoe UI" pitchFamily="34" charset="0"/>
            </a:endParaRPr>
          </a:p>
        </p:txBody>
      </p:sp>
      <p:sp>
        <p:nvSpPr>
          <p:cNvPr id="39" name="TextBox 38"/>
          <p:cNvSpPr txBox="1"/>
          <p:nvPr/>
        </p:nvSpPr>
        <p:spPr>
          <a:xfrm>
            <a:off x="4158713" y="4814046"/>
            <a:ext cx="1776833" cy="369332"/>
          </a:xfrm>
          <a:prstGeom prst="rect">
            <a:avLst/>
          </a:prstGeom>
          <a:solidFill>
            <a:schemeClr val="bg1"/>
          </a:solidFill>
          <a:ln>
            <a:solidFill>
              <a:schemeClr val="tx2"/>
            </a:solidFill>
          </a:ln>
        </p:spPr>
        <p:txBody>
          <a:bodyPr wrap="none" rtlCol="0">
            <a:spAutoFit/>
          </a:bodyPr>
          <a:lstStyle/>
          <a:p>
            <a:r>
              <a:rPr lang="de-DE" smtClean="0">
                <a:solidFill>
                  <a:schemeClr val="tx2"/>
                </a:solidFill>
                <a:latin typeface="Segoe UI" pitchFamily="34" charset="0"/>
                <a:ea typeface="Segoe UI" pitchFamily="34" charset="0"/>
                <a:cs typeface="Segoe UI" pitchFamily="34" charset="0"/>
              </a:rPr>
              <a:t>Still connected?</a:t>
            </a:r>
            <a:endParaRPr lang="en-US" i="1">
              <a:solidFill>
                <a:schemeClr val="tx2"/>
              </a:solidFill>
              <a:latin typeface="Segoe UI" pitchFamily="34" charset="0"/>
              <a:ea typeface="Segoe UI" pitchFamily="34" charset="0"/>
              <a:cs typeface="Segoe UI" pitchFamily="34" charset="0"/>
            </a:endParaRPr>
          </a:p>
        </p:txBody>
      </p:sp>
      <p:cxnSp>
        <p:nvCxnSpPr>
          <p:cNvPr id="40" name="Straight Arrow Connector 39"/>
          <p:cNvCxnSpPr/>
          <p:nvPr/>
        </p:nvCxnSpPr>
        <p:spPr>
          <a:xfrm flipH="1">
            <a:off x="3206190" y="4995746"/>
            <a:ext cx="953215" cy="5738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7696200" y="3352800"/>
            <a:ext cx="1284336" cy="1189672"/>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9362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52400"/>
            <a:ext cx="2316853" cy="461665"/>
          </a:xfrm>
          <a:prstGeom prst="rect">
            <a:avLst/>
          </a:prstGeom>
          <a:noFill/>
        </p:spPr>
        <p:txBody>
          <a:bodyPr wrap="none" rtlCol="0">
            <a:spAutoFit/>
          </a:bodyPr>
          <a:lstStyle/>
          <a:p>
            <a:r>
              <a:rPr lang="en-US" sz="2400" b="1" smtClean="0">
                <a:solidFill>
                  <a:schemeClr val="tx2"/>
                </a:solidFill>
                <a:latin typeface="Segoe UI" pitchFamily="34" charset="0"/>
                <a:ea typeface="Segoe UI" pitchFamily="34" charset="0"/>
                <a:cs typeface="Segoe UI" pitchFamily="34" charset="0"/>
              </a:rPr>
              <a:t>ExactiveAccess</a:t>
            </a:r>
            <a:endParaRPr lang="en-US" sz="2400" b="1" dirty="0">
              <a:solidFill>
                <a:schemeClr val="tx2"/>
              </a:solidFill>
              <a:latin typeface="Segoe UI" pitchFamily="34" charset="0"/>
              <a:ea typeface="Segoe UI" pitchFamily="34" charset="0"/>
              <a:cs typeface="Segoe UI" pitchFamily="34" charset="0"/>
            </a:endParaRPr>
          </a:p>
        </p:txBody>
      </p:sp>
      <p:pic>
        <p:nvPicPr>
          <p:cNvPr id="266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0567"/>
          <a:stretch/>
        </p:blipFill>
        <p:spPr bwMode="auto">
          <a:xfrm>
            <a:off x="5550195" y="1223963"/>
            <a:ext cx="3593805"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48768"/>
            <a:ext cx="2198735" cy="668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ight Arrow 2"/>
          <p:cNvSpPr/>
          <p:nvPr/>
        </p:nvSpPr>
        <p:spPr>
          <a:xfrm>
            <a:off x="5484631" y="2840666"/>
            <a:ext cx="304800" cy="3048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Right Arrow 6"/>
          <p:cNvSpPr/>
          <p:nvPr/>
        </p:nvSpPr>
        <p:spPr>
          <a:xfrm>
            <a:off x="5484631" y="3962400"/>
            <a:ext cx="304800" cy="3048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Rectangle 5"/>
          <p:cNvSpPr/>
          <p:nvPr/>
        </p:nvSpPr>
        <p:spPr>
          <a:xfrm>
            <a:off x="258726" y="1305580"/>
            <a:ext cx="4572000" cy="1169551"/>
          </a:xfrm>
          <a:prstGeom prst="rect">
            <a:avLst/>
          </a:prstGeom>
        </p:spPr>
        <p:txBody>
          <a:bodyPr>
            <a:spAutoFit/>
          </a:bodyPr>
          <a:lstStyle/>
          <a:p>
            <a:r>
              <a:rPr lang="en-US" sz="1400">
                <a:solidFill>
                  <a:srgbClr val="0000FF"/>
                </a:solidFill>
                <a:latin typeface="Consolas"/>
              </a:rPr>
              <a:t>using</a:t>
            </a:r>
            <a:r>
              <a:rPr lang="en-US" sz="1400">
                <a:solidFill>
                  <a:prstClr val="black"/>
                </a:solidFill>
                <a:latin typeface="Consolas"/>
              </a:rPr>
              <a:t> Thermo.Interfaces.InstrumentAccess_V1;</a:t>
            </a:r>
          </a:p>
          <a:p>
            <a:r>
              <a:rPr lang="en-US" sz="1400">
                <a:solidFill>
                  <a:srgbClr val="0000FF"/>
                </a:solidFill>
                <a:latin typeface="Consolas"/>
              </a:rPr>
              <a:t>using</a:t>
            </a:r>
            <a:r>
              <a:rPr lang="en-US" sz="1400">
                <a:solidFill>
                  <a:prstClr val="black"/>
                </a:solidFill>
                <a:latin typeface="Consolas"/>
              </a:rPr>
              <a:t> Thermo.Interfaces.ExactiveAccess_V1</a:t>
            </a:r>
            <a:r>
              <a:rPr lang="en-US" sz="1400" smtClean="0">
                <a:solidFill>
                  <a:prstClr val="black"/>
                </a:solidFill>
                <a:latin typeface="Consolas"/>
              </a:rPr>
              <a:t>;</a:t>
            </a:r>
          </a:p>
          <a:p>
            <a:endParaRPr lang="de-DE" sz="1400">
              <a:solidFill>
                <a:prstClr val="black"/>
              </a:solidFill>
              <a:latin typeface="Consolas"/>
            </a:endParaRPr>
          </a:p>
          <a:p>
            <a:r>
              <a:rPr lang="en-US" sz="1400" smtClean="0">
                <a:solidFill>
                  <a:srgbClr val="2B91AF"/>
                </a:solidFill>
                <a:latin typeface="Consolas"/>
              </a:rPr>
              <a:t>IExactiveInstrumentAccess </a:t>
            </a:r>
            <a:r>
              <a:rPr lang="en-US" sz="1400" smtClean="0">
                <a:latin typeface="Consolas"/>
              </a:rPr>
              <a:t>exactiveAccess;</a:t>
            </a:r>
            <a:endParaRPr lang="en-US" sz="1400">
              <a:latin typeface="Consolas"/>
            </a:endParaRPr>
          </a:p>
          <a:p>
            <a:endParaRPr lang="en-US" sz="1400">
              <a:solidFill>
                <a:prstClr val="black"/>
              </a:solidFill>
              <a:latin typeface="Consolas"/>
            </a:endParaRPr>
          </a:p>
        </p:txBody>
      </p:sp>
      <p:sp>
        <p:nvSpPr>
          <p:cNvPr id="9" name="Rectangle 8"/>
          <p:cNvSpPr/>
          <p:nvPr/>
        </p:nvSpPr>
        <p:spPr>
          <a:xfrm>
            <a:off x="228600" y="3156466"/>
            <a:ext cx="4572000" cy="523220"/>
          </a:xfrm>
          <a:prstGeom prst="rect">
            <a:avLst/>
          </a:prstGeom>
        </p:spPr>
        <p:txBody>
          <a:bodyPr>
            <a:spAutoFit/>
          </a:bodyPr>
          <a:lstStyle/>
          <a:p>
            <a:r>
              <a:rPr lang="en-US" sz="1400" smtClean="0">
                <a:latin typeface="Consolas"/>
              </a:rPr>
              <a:t>exactiveAccess.UserRolesChanged += </a:t>
            </a:r>
            <a:r>
              <a:rPr lang="en-US" sz="1400" smtClean="0">
                <a:solidFill>
                  <a:srgbClr val="0000FF"/>
                </a:solidFill>
                <a:latin typeface="Consolas"/>
              </a:rPr>
              <a:t>new</a:t>
            </a:r>
            <a:r>
              <a:rPr lang="en-US" sz="1400" smtClean="0">
                <a:solidFill>
                  <a:prstClr val="black"/>
                </a:solidFill>
                <a:latin typeface="Consolas"/>
              </a:rPr>
              <a:t> </a:t>
            </a:r>
            <a:r>
              <a:rPr lang="en-US" sz="1400" smtClean="0">
                <a:solidFill>
                  <a:srgbClr val="2B91AF"/>
                </a:solidFill>
                <a:latin typeface="Consolas"/>
              </a:rPr>
              <a:t>EventHandler</a:t>
            </a:r>
            <a:r>
              <a:rPr lang="en-US" sz="1400" smtClean="0">
                <a:solidFill>
                  <a:prstClr val="black"/>
                </a:solidFill>
                <a:latin typeface="Consolas"/>
              </a:rPr>
              <a:t>(access_UserRolesChanged);</a:t>
            </a:r>
            <a:endParaRPr lang="en-US" sz="1400">
              <a:solidFill>
                <a:prstClr val="black"/>
              </a:solidFill>
              <a:latin typeface="Consolas"/>
            </a:endParaRPr>
          </a:p>
        </p:txBody>
      </p:sp>
      <p:sp>
        <p:nvSpPr>
          <p:cNvPr id="12" name="TextBox 11"/>
          <p:cNvSpPr txBox="1"/>
          <p:nvPr/>
        </p:nvSpPr>
        <p:spPr>
          <a:xfrm>
            <a:off x="180975" y="895290"/>
            <a:ext cx="4848225" cy="400110"/>
          </a:xfrm>
          <a:prstGeom prst="rect">
            <a:avLst/>
          </a:prstGeom>
          <a:noFill/>
        </p:spPr>
        <p:txBody>
          <a:bodyPr wrap="square" rtlCol="0">
            <a:spAutoFit/>
          </a:bodyPr>
          <a:lstStyle/>
          <a:p>
            <a:r>
              <a:rPr lang="de-DE" sz="2000" smtClean="0">
                <a:solidFill>
                  <a:schemeClr val="tx2"/>
                </a:solidFill>
                <a:latin typeface="Segoe UI" pitchFamily="34" charset="0"/>
                <a:ea typeface="Segoe UI" pitchFamily="34" charset="0"/>
                <a:cs typeface="Segoe UI" pitchFamily="34" charset="0"/>
              </a:rPr>
              <a:t>Namespaces</a:t>
            </a:r>
            <a:endParaRPr lang="en-US" sz="2000">
              <a:solidFill>
                <a:schemeClr val="tx2"/>
              </a:solidFill>
              <a:latin typeface="Segoe UI" pitchFamily="34" charset="0"/>
              <a:ea typeface="Segoe UI" pitchFamily="34" charset="0"/>
              <a:cs typeface="Segoe UI" pitchFamily="34" charset="0"/>
            </a:endParaRPr>
          </a:p>
        </p:txBody>
      </p:sp>
      <p:sp>
        <p:nvSpPr>
          <p:cNvPr id="13" name="TextBox 12"/>
          <p:cNvSpPr txBox="1"/>
          <p:nvPr/>
        </p:nvSpPr>
        <p:spPr>
          <a:xfrm>
            <a:off x="152400" y="2438400"/>
            <a:ext cx="4848225" cy="707886"/>
          </a:xfrm>
          <a:prstGeom prst="rect">
            <a:avLst/>
          </a:prstGeom>
          <a:noFill/>
        </p:spPr>
        <p:txBody>
          <a:bodyPr wrap="square" rtlCol="0">
            <a:spAutoFit/>
          </a:bodyPr>
          <a:lstStyle/>
          <a:p>
            <a:r>
              <a:rPr lang="de-DE" sz="2000" smtClean="0">
                <a:solidFill>
                  <a:schemeClr val="tx2"/>
                </a:solidFill>
                <a:latin typeface="Segoe UI" pitchFamily="34" charset="0"/>
                <a:ea typeface="Segoe UI" pitchFamily="34" charset="0"/>
                <a:cs typeface="Segoe UI" pitchFamily="34" charset="0"/>
              </a:rPr>
              <a:t>Register to an event, that is fired if </a:t>
            </a:r>
          </a:p>
          <a:p>
            <a:r>
              <a:rPr lang="de-DE" sz="2000" smtClean="0">
                <a:solidFill>
                  <a:schemeClr val="tx2"/>
                </a:solidFill>
                <a:latin typeface="Segoe UI" pitchFamily="34" charset="0"/>
                <a:ea typeface="Segoe UI" pitchFamily="34" charset="0"/>
                <a:cs typeface="Segoe UI" pitchFamily="34" charset="0"/>
              </a:rPr>
              <a:t>the CurrentUserRole is changing</a:t>
            </a:r>
            <a:endParaRPr lang="en-US" sz="2000">
              <a:solidFill>
                <a:schemeClr val="tx2"/>
              </a:solidFill>
              <a:latin typeface="Segoe UI" pitchFamily="34" charset="0"/>
              <a:ea typeface="Segoe UI" pitchFamily="34" charset="0"/>
              <a:cs typeface="Segoe UI" pitchFamily="34" charset="0"/>
            </a:endParaRPr>
          </a:p>
        </p:txBody>
      </p:sp>
      <p:sp>
        <p:nvSpPr>
          <p:cNvPr id="14" name="Right Arrow 13"/>
          <p:cNvSpPr/>
          <p:nvPr/>
        </p:nvSpPr>
        <p:spPr>
          <a:xfrm>
            <a:off x="5467994" y="3377783"/>
            <a:ext cx="304800" cy="3048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ectangle 10"/>
          <p:cNvSpPr/>
          <p:nvPr/>
        </p:nvSpPr>
        <p:spPr>
          <a:xfrm>
            <a:off x="206995" y="4837093"/>
            <a:ext cx="8556005" cy="954107"/>
          </a:xfrm>
          <a:prstGeom prst="rect">
            <a:avLst/>
          </a:prstGeom>
        </p:spPr>
        <p:txBody>
          <a:bodyPr wrap="square">
            <a:spAutoFit/>
          </a:bodyPr>
          <a:lstStyle/>
          <a:p>
            <a:r>
              <a:rPr lang="en-US" sz="1400">
                <a:latin typeface="Consolas"/>
              </a:rPr>
              <a:t> </a:t>
            </a:r>
            <a:r>
              <a:rPr lang="en-US" sz="1400">
                <a:solidFill>
                  <a:srgbClr val="0000FF"/>
                </a:solidFill>
                <a:latin typeface="Consolas"/>
              </a:rPr>
              <a:t>private</a:t>
            </a:r>
            <a:r>
              <a:rPr lang="en-US" sz="1400">
                <a:solidFill>
                  <a:prstClr val="black"/>
                </a:solidFill>
                <a:latin typeface="Consolas"/>
              </a:rPr>
              <a:t> </a:t>
            </a:r>
            <a:r>
              <a:rPr lang="en-US" sz="1400">
                <a:solidFill>
                  <a:srgbClr val="0000FF"/>
                </a:solidFill>
                <a:latin typeface="Consolas"/>
              </a:rPr>
              <a:t>void</a:t>
            </a:r>
            <a:r>
              <a:rPr lang="en-US" sz="1400">
                <a:solidFill>
                  <a:prstClr val="black"/>
                </a:solidFill>
                <a:latin typeface="Consolas"/>
              </a:rPr>
              <a:t> access_UserRolesChanged(</a:t>
            </a:r>
            <a:r>
              <a:rPr lang="en-US" sz="1400">
                <a:solidFill>
                  <a:srgbClr val="0000FF"/>
                </a:solidFill>
                <a:latin typeface="Consolas"/>
              </a:rPr>
              <a:t>object</a:t>
            </a:r>
            <a:r>
              <a:rPr lang="en-US" sz="1400">
                <a:solidFill>
                  <a:prstClr val="black"/>
                </a:solidFill>
                <a:latin typeface="Consolas"/>
              </a:rPr>
              <a:t> sender, </a:t>
            </a:r>
            <a:r>
              <a:rPr lang="en-US" sz="1400">
                <a:solidFill>
                  <a:srgbClr val="2B91AF"/>
                </a:solidFill>
                <a:latin typeface="Consolas"/>
              </a:rPr>
              <a:t>EventArgs</a:t>
            </a:r>
            <a:r>
              <a:rPr lang="en-US" sz="1400">
                <a:solidFill>
                  <a:prstClr val="black"/>
                </a:solidFill>
                <a:latin typeface="Consolas"/>
              </a:rPr>
              <a:t> e)</a:t>
            </a:r>
          </a:p>
          <a:p>
            <a:r>
              <a:rPr lang="en-US" sz="1400">
                <a:solidFill>
                  <a:prstClr val="black"/>
                </a:solidFill>
                <a:latin typeface="Consolas"/>
              </a:rPr>
              <a:t> </a:t>
            </a:r>
            <a:r>
              <a:rPr lang="en-US" sz="1400" smtClean="0">
                <a:solidFill>
                  <a:prstClr val="black"/>
                </a:solidFill>
                <a:latin typeface="Consolas"/>
              </a:rPr>
              <a:t>{</a:t>
            </a:r>
            <a:endParaRPr lang="en-US" sz="1400">
              <a:solidFill>
                <a:prstClr val="black"/>
              </a:solidFill>
              <a:latin typeface="Consolas"/>
            </a:endParaRPr>
          </a:p>
          <a:p>
            <a:r>
              <a:rPr lang="en-US" sz="1400">
                <a:solidFill>
                  <a:prstClr val="black"/>
                </a:solidFill>
                <a:latin typeface="Consolas"/>
              </a:rPr>
              <a:t> </a:t>
            </a:r>
            <a:r>
              <a:rPr lang="en-US" sz="1400" smtClean="0">
                <a:solidFill>
                  <a:prstClr val="black"/>
                </a:solidFill>
                <a:latin typeface="Consolas"/>
              </a:rPr>
              <a:t>    SetText(exactiveAccess.CurrentUserRole.ToString</a:t>
            </a:r>
            <a:r>
              <a:rPr lang="en-US" sz="1400">
                <a:solidFill>
                  <a:prstClr val="black"/>
                </a:solidFill>
                <a:latin typeface="Consolas"/>
              </a:rPr>
              <a:t>(), userRoleStatus);</a:t>
            </a:r>
          </a:p>
          <a:p>
            <a:r>
              <a:rPr lang="en-US" sz="1400">
                <a:solidFill>
                  <a:prstClr val="black"/>
                </a:solidFill>
                <a:latin typeface="Consolas"/>
              </a:rPr>
              <a:t> </a:t>
            </a:r>
            <a:r>
              <a:rPr lang="en-US" sz="1400" smtClean="0">
                <a:solidFill>
                  <a:prstClr val="black"/>
                </a:solidFill>
                <a:latin typeface="Consolas"/>
              </a:rPr>
              <a:t>}</a:t>
            </a:r>
            <a:endParaRPr lang="en-US" sz="1400"/>
          </a:p>
        </p:txBody>
      </p:sp>
      <p:sp>
        <p:nvSpPr>
          <p:cNvPr id="17" name="TextBox 16"/>
          <p:cNvSpPr txBox="1"/>
          <p:nvPr/>
        </p:nvSpPr>
        <p:spPr>
          <a:xfrm>
            <a:off x="258726" y="4038600"/>
            <a:ext cx="4848225" cy="707886"/>
          </a:xfrm>
          <a:prstGeom prst="rect">
            <a:avLst/>
          </a:prstGeom>
          <a:noFill/>
        </p:spPr>
        <p:txBody>
          <a:bodyPr wrap="square" rtlCol="0">
            <a:spAutoFit/>
          </a:bodyPr>
          <a:lstStyle/>
          <a:p>
            <a:r>
              <a:rPr lang="de-DE" sz="2000" smtClean="0">
                <a:solidFill>
                  <a:schemeClr val="tx2"/>
                </a:solidFill>
                <a:latin typeface="Segoe UI" pitchFamily="34" charset="0"/>
                <a:ea typeface="Segoe UI" pitchFamily="34" charset="0"/>
                <a:cs typeface="Segoe UI" pitchFamily="34" charset="0"/>
              </a:rPr>
              <a:t>Reacting on event (e.g. output new user role to a GUI)</a:t>
            </a:r>
            <a:endParaRPr lang="en-US" sz="2000">
              <a:solidFill>
                <a:schemeClr val="tx2"/>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36605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0702" y="3485689"/>
            <a:ext cx="2910476" cy="746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52400" y="152400"/>
            <a:ext cx="2388411" cy="461665"/>
          </a:xfrm>
          <a:prstGeom prst="rect">
            <a:avLst/>
          </a:prstGeom>
          <a:noFill/>
        </p:spPr>
        <p:txBody>
          <a:bodyPr wrap="none" rtlCol="0">
            <a:spAutoFit/>
          </a:bodyPr>
          <a:lstStyle/>
          <a:p>
            <a:r>
              <a:rPr lang="en-US" sz="2400" b="1" smtClean="0">
                <a:solidFill>
                  <a:schemeClr val="tx2"/>
                </a:solidFill>
                <a:latin typeface="Segoe UI" pitchFamily="34" charset="0"/>
                <a:ea typeface="Segoe UI" pitchFamily="34" charset="0"/>
                <a:cs typeface="Segoe UI" pitchFamily="34" charset="0"/>
              </a:rPr>
              <a:t>Getting started</a:t>
            </a:r>
            <a:endParaRPr lang="en-US" sz="2400" b="1" dirty="0">
              <a:solidFill>
                <a:schemeClr val="tx2"/>
              </a:solidFill>
              <a:latin typeface="Segoe UI" pitchFamily="34" charset="0"/>
              <a:ea typeface="Segoe UI" pitchFamily="34" charset="0"/>
              <a:cs typeface="Segoe UI" pitchFamily="34" charset="0"/>
            </a:endParaRPr>
          </a:p>
        </p:txBody>
      </p:sp>
      <p:sp>
        <p:nvSpPr>
          <p:cNvPr id="12" name="TextBox 11"/>
          <p:cNvSpPr txBox="1"/>
          <p:nvPr/>
        </p:nvSpPr>
        <p:spPr>
          <a:xfrm>
            <a:off x="1095375" y="2920366"/>
            <a:ext cx="4238625" cy="400110"/>
          </a:xfrm>
          <a:prstGeom prst="rect">
            <a:avLst/>
          </a:prstGeom>
          <a:noFill/>
        </p:spPr>
        <p:txBody>
          <a:bodyPr wrap="square" rtlCol="0">
            <a:spAutoFit/>
          </a:bodyPr>
          <a:lstStyle/>
          <a:p>
            <a:r>
              <a:rPr lang="de-DE" sz="2000" smtClean="0">
                <a:solidFill>
                  <a:schemeClr val="tx2"/>
                </a:solidFill>
                <a:latin typeface="Segoe UI" pitchFamily="34" charset="0"/>
                <a:ea typeface="Segoe UI" pitchFamily="34" charset="0"/>
                <a:cs typeface="Segoe UI" pitchFamily="34" charset="0"/>
              </a:rPr>
              <a:t>Scan Data/Information</a:t>
            </a:r>
            <a:endParaRPr lang="en-US" sz="2000">
              <a:solidFill>
                <a:schemeClr val="tx2"/>
              </a:solidFill>
              <a:latin typeface="Segoe UI" pitchFamily="34" charset="0"/>
              <a:ea typeface="Segoe UI" pitchFamily="34" charset="0"/>
              <a:cs typeface="Segoe UI" pitchFamily="34" charset="0"/>
            </a:endParaRPr>
          </a:p>
        </p:txBody>
      </p:sp>
      <p:sp>
        <p:nvSpPr>
          <p:cNvPr id="15" name="TextBox 14"/>
          <p:cNvSpPr txBox="1"/>
          <p:nvPr/>
        </p:nvSpPr>
        <p:spPr>
          <a:xfrm>
            <a:off x="1095375" y="2022549"/>
            <a:ext cx="4848225" cy="400110"/>
          </a:xfrm>
          <a:prstGeom prst="rect">
            <a:avLst/>
          </a:prstGeom>
          <a:noFill/>
        </p:spPr>
        <p:txBody>
          <a:bodyPr wrap="square" rtlCol="0">
            <a:spAutoFit/>
          </a:bodyPr>
          <a:lstStyle/>
          <a:p>
            <a:r>
              <a:rPr lang="de-DE" sz="2000" smtClean="0">
                <a:solidFill>
                  <a:schemeClr val="tx2"/>
                </a:solidFill>
                <a:latin typeface="Segoe UI" pitchFamily="34" charset="0"/>
                <a:ea typeface="Segoe UI" pitchFamily="34" charset="0"/>
                <a:cs typeface="Segoe UI" pitchFamily="34" charset="0"/>
              </a:rPr>
              <a:t>Basic access to the instrument</a:t>
            </a:r>
            <a:endParaRPr lang="en-US" sz="2000">
              <a:solidFill>
                <a:schemeClr val="tx2"/>
              </a:solidFill>
              <a:latin typeface="Segoe UI" pitchFamily="34" charset="0"/>
              <a:ea typeface="Segoe UI" pitchFamily="34" charset="0"/>
              <a:cs typeface="Segoe UI" pitchFamily="34" charset="0"/>
            </a:endParaRPr>
          </a:p>
        </p:txBody>
      </p:sp>
      <p:sp>
        <p:nvSpPr>
          <p:cNvPr id="17" name="TextBox 16"/>
          <p:cNvSpPr txBox="1"/>
          <p:nvPr/>
        </p:nvSpPr>
        <p:spPr>
          <a:xfrm>
            <a:off x="1095375" y="1130046"/>
            <a:ext cx="2971801" cy="400110"/>
          </a:xfrm>
          <a:prstGeom prst="rect">
            <a:avLst/>
          </a:prstGeom>
          <a:noFill/>
        </p:spPr>
        <p:txBody>
          <a:bodyPr wrap="square" rtlCol="0">
            <a:spAutoFit/>
          </a:bodyPr>
          <a:lstStyle/>
          <a:p>
            <a:r>
              <a:rPr lang="de-DE" sz="2000" b="1" smtClean="0">
                <a:solidFill>
                  <a:schemeClr val="tx2"/>
                </a:solidFill>
                <a:latin typeface="Segoe UI" pitchFamily="34" charset="0"/>
                <a:ea typeface="Segoe UI" pitchFamily="34" charset="0"/>
                <a:cs typeface="Segoe UI" pitchFamily="34" charset="0"/>
              </a:rPr>
              <a:t>Central Access Point</a:t>
            </a:r>
            <a:endParaRPr lang="en-US" sz="2000" b="1">
              <a:solidFill>
                <a:schemeClr val="tx2"/>
              </a:solidFill>
              <a:latin typeface="Segoe UI" pitchFamily="34" charset="0"/>
              <a:ea typeface="Segoe UI" pitchFamily="34" charset="0"/>
              <a:cs typeface="Segoe UI" pitchFamily="34" charset="0"/>
            </a:endParaRPr>
          </a:p>
        </p:txBody>
      </p:sp>
      <p:pic>
        <p:nvPicPr>
          <p:cNvPr id="1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9162" y="2743278"/>
            <a:ext cx="2880000" cy="75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6997" y="1843338"/>
            <a:ext cx="2880000" cy="876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964622"/>
            <a:ext cx="2872381" cy="75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ounded Rectangle 24"/>
          <p:cNvSpPr/>
          <p:nvPr/>
        </p:nvSpPr>
        <p:spPr>
          <a:xfrm>
            <a:off x="6096437" y="2743278"/>
            <a:ext cx="2901449" cy="76192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95375" y="4409592"/>
            <a:ext cx="4238625" cy="400110"/>
          </a:xfrm>
          <a:prstGeom prst="rect">
            <a:avLst/>
          </a:prstGeom>
          <a:noFill/>
        </p:spPr>
        <p:txBody>
          <a:bodyPr wrap="square" rtlCol="0">
            <a:spAutoFit/>
          </a:bodyPr>
          <a:lstStyle/>
          <a:p>
            <a:r>
              <a:rPr lang="de-DE" sz="2000" smtClean="0">
                <a:solidFill>
                  <a:schemeClr val="tx2"/>
                </a:solidFill>
                <a:latin typeface="Segoe UI" pitchFamily="34" charset="0"/>
                <a:ea typeface="Segoe UI" pitchFamily="34" charset="0"/>
                <a:cs typeface="Segoe UI" pitchFamily="34" charset="0"/>
              </a:rPr>
              <a:t>Contol of the instrument</a:t>
            </a:r>
          </a:p>
        </p:txBody>
      </p:sp>
      <p:sp>
        <p:nvSpPr>
          <p:cNvPr id="23" name="TextBox 22"/>
          <p:cNvSpPr txBox="1"/>
          <p:nvPr/>
        </p:nvSpPr>
        <p:spPr>
          <a:xfrm>
            <a:off x="1095375" y="3658967"/>
            <a:ext cx="4848225" cy="400110"/>
          </a:xfrm>
          <a:prstGeom prst="rect">
            <a:avLst/>
          </a:prstGeom>
          <a:noFill/>
        </p:spPr>
        <p:txBody>
          <a:bodyPr wrap="square" rtlCol="0">
            <a:spAutoFit/>
          </a:bodyPr>
          <a:lstStyle/>
          <a:p>
            <a:r>
              <a:rPr lang="de-DE" sz="2000" smtClean="0">
                <a:solidFill>
                  <a:schemeClr val="tx2"/>
                </a:solidFill>
                <a:latin typeface="Segoe UI" pitchFamily="34" charset="0"/>
                <a:ea typeface="Segoe UI" pitchFamily="34" charset="0"/>
                <a:cs typeface="Segoe UI" pitchFamily="34" charset="0"/>
              </a:rPr>
              <a:t>Analog Traces like from UV-Detectors</a:t>
            </a:r>
            <a:endParaRPr lang="en-US" sz="2000">
              <a:solidFill>
                <a:schemeClr val="tx2"/>
              </a:solidFill>
              <a:latin typeface="Segoe UI" pitchFamily="34" charset="0"/>
              <a:ea typeface="Segoe UI" pitchFamily="34" charset="0"/>
              <a:cs typeface="Segoe UI" pitchFamily="34" charset="0"/>
            </a:endParaRPr>
          </a:p>
        </p:txBody>
      </p:sp>
      <p:pic>
        <p:nvPicPr>
          <p:cNvPr id="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1627" y="4255362"/>
            <a:ext cx="2857143" cy="708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4254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52400"/>
            <a:ext cx="2699778" cy="461665"/>
          </a:xfrm>
          <a:prstGeom prst="rect">
            <a:avLst/>
          </a:prstGeom>
          <a:noFill/>
        </p:spPr>
        <p:txBody>
          <a:bodyPr wrap="none" rtlCol="0">
            <a:spAutoFit/>
          </a:bodyPr>
          <a:lstStyle/>
          <a:p>
            <a:r>
              <a:rPr lang="en-US" sz="2400" b="1" smtClean="0">
                <a:solidFill>
                  <a:schemeClr val="tx2"/>
                </a:solidFill>
                <a:latin typeface="Segoe UI" pitchFamily="34" charset="0"/>
                <a:ea typeface="Segoe UI" pitchFamily="34" charset="0"/>
                <a:cs typeface="Segoe UI" pitchFamily="34" charset="0"/>
              </a:rPr>
              <a:t>MsScanContainer</a:t>
            </a:r>
            <a:endParaRPr lang="en-US" sz="2400" b="1" dirty="0">
              <a:solidFill>
                <a:schemeClr val="tx2"/>
              </a:solidFill>
              <a:latin typeface="Segoe UI" pitchFamily="34" charset="0"/>
              <a:ea typeface="Segoe UI" pitchFamily="34" charset="0"/>
              <a:cs typeface="Segoe UI" pitchFamily="34" charset="0"/>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95660"/>
            <a:ext cx="2196000" cy="575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524000"/>
            <a:ext cx="6399213"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p:cNvCxnSpPr/>
          <p:nvPr/>
        </p:nvCxnSpPr>
        <p:spPr>
          <a:xfrm flipH="1">
            <a:off x="3581400" y="2824037"/>
            <a:ext cx="1066800" cy="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688775" y="2624137"/>
            <a:ext cx="2632837" cy="369332"/>
          </a:xfrm>
          <a:prstGeom prst="rect">
            <a:avLst/>
          </a:prstGeom>
          <a:solidFill>
            <a:schemeClr val="bg1"/>
          </a:solidFill>
          <a:ln>
            <a:solidFill>
              <a:schemeClr val="tx2"/>
            </a:solidFill>
          </a:ln>
        </p:spPr>
        <p:txBody>
          <a:bodyPr wrap="none" rtlCol="0">
            <a:spAutoFit/>
          </a:bodyPr>
          <a:lstStyle/>
          <a:p>
            <a:r>
              <a:rPr lang="de-DE" smtClean="0">
                <a:solidFill>
                  <a:schemeClr val="tx2"/>
                </a:solidFill>
                <a:latin typeface="Segoe UI" pitchFamily="34" charset="0"/>
                <a:ea typeface="Segoe UI" pitchFamily="34" charset="0"/>
                <a:cs typeface="Segoe UI" pitchFamily="34" charset="0"/>
              </a:rPr>
              <a:t>Where is it coming from</a:t>
            </a:r>
            <a:endParaRPr lang="en-US">
              <a:solidFill>
                <a:schemeClr val="tx2"/>
              </a:solidFill>
              <a:latin typeface="Segoe UI" pitchFamily="34" charset="0"/>
              <a:ea typeface="Segoe UI" pitchFamily="34" charset="0"/>
              <a:cs typeface="Segoe UI" pitchFamily="34" charset="0"/>
            </a:endParaRPr>
          </a:p>
        </p:txBody>
      </p:sp>
      <p:cxnSp>
        <p:nvCxnSpPr>
          <p:cNvPr id="11" name="Straight Arrow Connector 10"/>
          <p:cNvCxnSpPr/>
          <p:nvPr/>
        </p:nvCxnSpPr>
        <p:spPr>
          <a:xfrm flipH="1">
            <a:off x="3581400" y="3433637"/>
            <a:ext cx="1066800" cy="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688775" y="3233737"/>
            <a:ext cx="2381934" cy="369332"/>
          </a:xfrm>
          <a:prstGeom prst="rect">
            <a:avLst/>
          </a:prstGeom>
          <a:solidFill>
            <a:schemeClr val="bg1"/>
          </a:solidFill>
          <a:ln>
            <a:solidFill>
              <a:schemeClr val="tx2"/>
            </a:solidFill>
          </a:ln>
        </p:spPr>
        <p:txBody>
          <a:bodyPr wrap="none" rtlCol="0">
            <a:spAutoFit/>
          </a:bodyPr>
          <a:lstStyle/>
          <a:p>
            <a:r>
              <a:rPr lang="de-DE" smtClean="0">
                <a:solidFill>
                  <a:schemeClr val="tx2"/>
                </a:solidFill>
                <a:latin typeface="Segoe UI" pitchFamily="34" charset="0"/>
                <a:ea typeface="Segoe UI" pitchFamily="34" charset="0"/>
                <a:cs typeface="Segoe UI" pitchFamily="34" charset="0"/>
              </a:rPr>
              <a:t>Last Scan Information</a:t>
            </a:r>
            <a:endParaRPr lang="en-US">
              <a:solidFill>
                <a:schemeClr val="tx2"/>
              </a:solidFill>
              <a:latin typeface="Segoe UI" pitchFamily="34" charset="0"/>
              <a:ea typeface="Segoe UI" pitchFamily="34" charset="0"/>
              <a:cs typeface="Segoe UI" pitchFamily="34" charset="0"/>
            </a:endParaRPr>
          </a:p>
        </p:txBody>
      </p:sp>
      <p:cxnSp>
        <p:nvCxnSpPr>
          <p:cNvPr id="13" name="Straight Arrow Connector 12"/>
          <p:cNvCxnSpPr/>
          <p:nvPr/>
        </p:nvCxnSpPr>
        <p:spPr>
          <a:xfrm flipH="1">
            <a:off x="5675010" y="4071937"/>
            <a:ext cx="1066800" cy="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762066" y="3753287"/>
            <a:ext cx="2240998" cy="923330"/>
          </a:xfrm>
          <a:prstGeom prst="rect">
            <a:avLst/>
          </a:prstGeom>
          <a:solidFill>
            <a:schemeClr val="bg1"/>
          </a:solidFill>
          <a:ln>
            <a:solidFill>
              <a:schemeClr val="tx2"/>
            </a:solidFill>
          </a:ln>
        </p:spPr>
        <p:txBody>
          <a:bodyPr wrap="none" rtlCol="0">
            <a:spAutoFit/>
          </a:bodyPr>
          <a:lstStyle/>
          <a:p>
            <a:r>
              <a:rPr lang="de-DE" smtClean="0">
                <a:solidFill>
                  <a:schemeClr val="tx2"/>
                </a:solidFill>
                <a:latin typeface="Segoe UI" pitchFamily="34" charset="0"/>
                <a:ea typeface="Segoe UI" pitchFamily="34" charset="0"/>
                <a:cs typeface="Segoe UI" pitchFamily="34" charset="0"/>
              </a:rPr>
              <a:t>RAW file Acquisition</a:t>
            </a:r>
          </a:p>
          <a:p>
            <a:r>
              <a:rPr lang="de-DE" smtClean="0">
                <a:solidFill>
                  <a:schemeClr val="tx2"/>
                </a:solidFill>
                <a:latin typeface="Segoe UI" pitchFamily="34" charset="0"/>
                <a:ea typeface="Segoe UI" pitchFamily="34" charset="0"/>
                <a:cs typeface="Segoe UI" pitchFamily="34" charset="0"/>
              </a:rPr>
              <a:t>Started or stopped </a:t>
            </a:r>
          </a:p>
          <a:p>
            <a:r>
              <a:rPr lang="de-DE" smtClean="0">
                <a:solidFill>
                  <a:schemeClr val="tx2"/>
                </a:solidFill>
                <a:latin typeface="Segoe UI" pitchFamily="34" charset="0"/>
                <a:ea typeface="Segoe UI" pitchFamily="34" charset="0"/>
                <a:cs typeface="Segoe UI" pitchFamily="34" charset="0"/>
              </a:rPr>
              <a:t>(EVENT)</a:t>
            </a:r>
            <a:endParaRPr lang="en-US">
              <a:solidFill>
                <a:schemeClr val="tx2"/>
              </a:solidFill>
              <a:latin typeface="Segoe UI" pitchFamily="34" charset="0"/>
              <a:ea typeface="Segoe UI" pitchFamily="34" charset="0"/>
              <a:cs typeface="Segoe UI" pitchFamily="34" charset="0"/>
            </a:endParaRPr>
          </a:p>
        </p:txBody>
      </p:sp>
      <p:cxnSp>
        <p:nvCxnSpPr>
          <p:cNvPr id="15" name="Straight Arrow Connector 14"/>
          <p:cNvCxnSpPr>
            <a:stCxn id="16" idx="1"/>
          </p:cNvCxnSpPr>
          <p:nvPr/>
        </p:nvCxnSpPr>
        <p:spPr>
          <a:xfrm flipH="1" flipV="1">
            <a:off x="4686300" y="4629150"/>
            <a:ext cx="1133816" cy="502384"/>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820116" y="4946868"/>
            <a:ext cx="3248325" cy="369332"/>
          </a:xfrm>
          <a:prstGeom prst="rect">
            <a:avLst/>
          </a:prstGeom>
          <a:solidFill>
            <a:schemeClr val="bg1"/>
          </a:solidFill>
          <a:ln>
            <a:solidFill>
              <a:srgbClr val="C00000"/>
            </a:solidFill>
          </a:ln>
        </p:spPr>
        <p:txBody>
          <a:bodyPr wrap="none" rtlCol="0">
            <a:spAutoFit/>
          </a:bodyPr>
          <a:lstStyle/>
          <a:p>
            <a:r>
              <a:rPr lang="de-DE" smtClean="0">
                <a:solidFill>
                  <a:schemeClr val="tx2"/>
                </a:solidFill>
                <a:latin typeface="Segoe UI" pitchFamily="34" charset="0"/>
                <a:ea typeface="Segoe UI" pitchFamily="34" charset="0"/>
                <a:cs typeface="Segoe UI" pitchFamily="34" charset="0"/>
              </a:rPr>
              <a:t>NEW scan has arrived (EVENT)</a:t>
            </a:r>
            <a:endParaRPr lang="en-US">
              <a:solidFill>
                <a:schemeClr val="tx2"/>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2214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428624" y="2667000"/>
            <a:ext cx="8549176" cy="954107"/>
          </a:xfrm>
          <a:prstGeom prst="rect">
            <a:avLst/>
          </a:prstGeom>
        </p:spPr>
        <p:txBody>
          <a:bodyPr wrap="square">
            <a:spAutoFit/>
          </a:bodyPr>
          <a:lstStyle/>
          <a:p>
            <a:r>
              <a:rPr lang="en-US" sz="1400">
                <a:solidFill>
                  <a:srgbClr val="0000FF"/>
                </a:solidFill>
                <a:latin typeface="Consolas"/>
              </a:rPr>
              <a:t>private</a:t>
            </a:r>
            <a:r>
              <a:rPr lang="en-US" sz="1400">
                <a:solidFill>
                  <a:prstClr val="black"/>
                </a:solidFill>
                <a:latin typeface="Consolas"/>
              </a:rPr>
              <a:t> </a:t>
            </a:r>
            <a:r>
              <a:rPr lang="en-US" sz="1400">
                <a:solidFill>
                  <a:srgbClr val="0000FF"/>
                </a:solidFill>
                <a:latin typeface="Consolas"/>
              </a:rPr>
              <a:t>void</a:t>
            </a:r>
            <a:r>
              <a:rPr lang="en-US" sz="1400">
                <a:solidFill>
                  <a:prstClr val="black"/>
                </a:solidFill>
                <a:latin typeface="Consolas"/>
              </a:rPr>
              <a:t> msScanContainer_MsScanArrived(</a:t>
            </a:r>
            <a:r>
              <a:rPr lang="en-US" sz="1400">
                <a:solidFill>
                  <a:srgbClr val="0000FF"/>
                </a:solidFill>
                <a:latin typeface="Consolas"/>
              </a:rPr>
              <a:t>object</a:t>
            </a:r>
            <a:r>
              <a:rPr lang="en-US" sz="1400">
                <a:solidFill>
                  <a:prstClr val="black"/>
                </a:solidFill>
                <a:latin typeface="Consolas"/>
              </a:rPr>
              <a:t> sender, </a:t>
            </a:r>
            <a:r>
              <a:rPr lang="en-US" sz="1400">
                <a:solidFill>
                  <a:srgbClr val="2B91AF"/>
                </a:solidFill>
                <a:latin typeface="Consolas"/>
              </a:rPr>
              <a:t>MsScanEventArgs</a:t>
            </a:r>
            <a:r>
              <a:rPr lang="en-US" sz="1400">
                <a:solidFill>
                  <a:prstClr val="black"/>
                </a:solidFill>
                <a:latin typeface="Consolas"/>
              </a:rPr>
              <a:t> e)</a:t>
            </a:r>
          </a:p>
          <a:p>
            <a:r>
              <a:rPr lang="en-US" sz="1400">
                <a:solidFill>
                  <a:prstClr val="black"/>
                </a:solidFill>
                <a:latin typeface="Consolas"/>
              </a:rPr>
              <a:t>{</a:t>
            </a:r>
          </a:p>
          <a:p>
            <a:r>
              <a:rPr lang="en-US" sz="1400">
                <a:solidFill>
                  <a:prstClr val="black"/>
                </a:solidFill>
                <a:latin typeface="Consolas"/>
              </a:rPr>
              <a:t> </a:t>
            </a:r>
            <a:r>
              <a:rPr lang="en-US" sz="1400" smtClean="0">
                <a:solidFill>
                  <a:prstClr val="black"/>
                </a:solidFill>
                <a:latin typeface="Consolas"/>
              </a:rPr>
              <a:t>    AnalyzeScan(e.GetScan()); </a:t>
            </a:r>
            <a:r>
              <a:rPr lang="en-US" sz="1400">
                <a:solidFill>
                  <a:srgbClr val="008000"/>
                </a:solidFill>
                <a:latin typeface="Consolas"/>
              </a:rPr>
              <a:t>// will analyze the scan data of the arriving scan</a:t>
            </a:r>
          </a:p>
          <a:p>
            <a:r>
              <a:rPr lang="en-US" sz="1400">
                <a:solidFill>
                  <a:prstClr val="black"/>
                </a:solidFill>
                <a:latin typeface="Consolas"/>
              </a:rPr>
              <a:t>}</a:t>
            </a:r>
          </a:p>
        </p:txBody>
      </p:sp>
      <p:sp>
        <p:nvSpPr>
          <p:cNvPr id="5" name="TextBox 4"/>
          <p:cNvSpPr txBox="1"/>
          <p:nvPr/>
        </p:nvSpPr>
        <p:spPr>
          <a:xfrm>
            <a:off x="152400" y="152400"/>
            <a:ext cx="3627596" cy="461665"/>
          </a:xfrm>
          <a:prstGeom prst="rect">
            <a:avLst/>
          </a:prstGeom>
          <a:noFill/>
        </p:spPr>
        <p:txBody>
          <a:bodyPr wrap="none" rtlCol="0">
            <a:spAutoFit/>
          </a:bodyPr>
          <a:lstStyle/>
          <a:p>
            <a:r>
              <a:rPr lang="de-DE" sz="2400" b="1" smtClean="0">
                <a:solidFill>
                  <a:schemeClr val="tx2"/>
                </a:solidFill>
                <a:latin typeface="Segoe UI" pitchFamily="34" charset="0"/>
                <a:ea typeface="Segoe UI" pitchFamily="34" charset="0"/>
                <a:cs typeface="Segoe UI" pitchFamily="34" charset="0"/>
              </a:rPr>
              <a:t>MsScanArrived (EVENT)</a:t>
            </a:r>
            <a:endParaRPr lang="en-US" sz="2400" b="1" dirty="0">
              <a:solidFill>
                <a:schemeClr val="tx2"/>
              </a:solidFill>
              <a:latin typeface="Segoe UI" pitchFamily="34" charset="0"/>
              <a:ea typeface="Segoe UI" pitchFamily="34" charset="0"/>
              <a:cs typeface="Segoe UI" pitchFamily="34" charset="0"/>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76200"/>
            <a:ext cx="2196000" cy="575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533400" y="1405658"/>
            <a:ext cx="9906000" cy="575542"/>
          </a:xfrm>
          <a:prstGeom prst="rect">
            <a:avLst/>
          </a:prstGeom>
        </p:spPr>
        <p:txBody>
          <a:bodyPr wrap="square">
            <a:spAutoFit/>
          </a:bodyPr>
          <a:lstStyle/>
          <a:p>
            <a:r>
              <a:rPr lang="en-US" sz="1400">
                <a:latin typeface="Consolas"/>
              </a:rPr>
              <a:t>msScanContainer = instrument.GetMsScanContainer(0);</a:t>
            </a:r>
          </a:p>
          <a:p>
            <a:r>
              <a:rPr lang="en-US" sz="1400" smtClean="0">
                <a:solidFill>
                  <a:prstClr val="black"/>
                </a:solidFill>
                <a:latin typeface="Consolas"/>
              </a:rPr>
              <a:t>msScanContainer.MsScanArrived </a:t>
            </a:r>
            <a:r>
              <a:rPr lang="en-US" sz="1400">
                <a:solidFill>
                  <a:prstClr val="black"/>
                </a:solidFill>
                <a:latin typeface="Consolas"/>
              </a:rPr>
              <a:t>+= </a:t>
            </a:r>
            <a:r>
              <a:rPr lang="en-US" sz="1400">
                <a:solidFill>
                  <a:srgbClr val="0000FF"/>
                </a:solidFill>
                <a:latin typeface="Consolas"/>
              </a:rPr>
              <a:t>new</a:t>
            </a:r>
            <a:r>
              <a:rPr lang="en-US" sz="1400">
                <a:solidFill>
                  <a:prstClr val="black"/>
                </a:solidFill>
                <a:latin typeface="Consolas"/>
              </a:rPr>
              <a:t> </a:t>
            </a:r>
            <a:r>
              <a:rPr lang="en-US" sz="1400">
                <a:solidFill>
                  <a:srgbClr val="2B91AF"/>
                </a:solidFill>
                <a:latin typeface="Consolas"/>
              </a:rPr>
              <a:t>EventHandler</a:t>
            </a:r>
            <a:r>
              <a:rPr lang="en-US" sz="1400">
                <a:solidFill>
                  <a:prstClr val="black"/>
                </a:solidFill>
                <a:latin typeface="Consolas"/>
              </a:rPr>
              <a:t>&lt;</a:t>
            </a:r>
            <a:r>
              <a:rPr lang="en-US" sz="1400">
                <a:solidFill>
                  <a:srgbClr val="2B91AF"/>
                </a:solidFill>
                <a:latin typeface="Consolas"/>
              </a:rPr>
              <a:t>MsScanEventArgs</a:t>
            </a:r>
            <a:r>
              <a:rPr lang="en-US" sz="1400" smtClean="0">
                <a:solidFill>
                  <a:prstClr val="black"/>
                </a:solidFill>
                <a:latin typeface="Consolas"/>
              </a:rPr>
              <a:t>&gt;(MsScanArrived</a:t>
            </a:r>
            <a:r>
              <a:rPr lang="en-US" sz="1400">
                <a:solidFill>
                  <a:prstClr val="black"/>
                </a:solidFill>
                <a:latin typeface="Consolas"/>
              </a:rPr>
              <a:t>);</a:t>
            </a:r>
          </a:p>
        </p:txBody>
      </p:sp>
      <p:sp>
        <p:nvSpPr>
          <p:cNvPr id="17" name="TextBox 16"/>
          <p:cNvSpPr txBox="1"/>
          <p:nvPr/>
        </p:nvSpPr>
        <p:spPr>
          <a:xfrm>
            <a:off x="88075" y="971490"/>
            <a:ext cx="4848225" cy="400110"/>
          </a:xfrm>
          <a:prstGeom prst="rect">
            <a:avLst/>
          </a:prstGeom>
          <a:noFill/>
        </p:spPr>
        <p:txBody>
          <a:bodyPr wrap="square" rtlCol="0">
            <a:spAutoFit/>
          </a:bodyPr>
          <a:lstStyle/>
          <a:p>
            <a:r>
              <a:rPr lang="de-DE" sz="2000" smtClean="0">
                <a:solidFill>
                  <a:schemeClr val="tx2"/>
                </a:solidFill>
                <a:latin typeface="Segoe UI" pitchFamily="34" charset="0"/>
                <a:ea typeface="Segoe UI" pitchFamily="34" charset="0"/>
                <a:cs typeface="Segoe UI" pitchFamily="34" charset="0"/>
              </a:rPr>
              <a:t>Register To MsScanArrived EVENT</a:t>
            </a:r>
            <a:endParaRPr lang="en-US" sz="2000">
              <a:solidFill>
                <a:schemeClr val="tx2"/>
              </a:solidFill>
              <a:latin typeface="Segoe UI" pitchFamily="34" charset="0"/>
              <a:ea typeface="Segoe UI" pitchFamily="34" charset="0"/>
              <a:cs typeface="Segoe UI" pitchFamily="34" charset="0"/>
            </a:endParaRPr>
          </a:p>
        </p:txBody>
      </p:sp>
      <p:sp>
        <p:nvSpPr>
          <p:cNvPr id="18" name="TextBox 17"/>
          <p:cNvSpPr txBox="1"/>
          <p:nvPr/>
        </p:nvSpPr>
        <p:spPr>
          <a:xfrm>
            <a:off x="152400" y="2286000"/>
            <a:ext cx="5791200" cy="400110"/>
          </a:xfrm>
          <a:prstGeom prst="rect">
            <a:avLst/>
          </a:prstGeom>
          <a:noFill/>
        </p:spPr>
        <p:txBody>
          <a:bodyPr wrap="square" rtlCol="0">
            <a:spAutoFit/>
          </a:bodyPr>
          <a:lstStyle/>
          <a:p>
            <a:r>
              <a:rPr lang="de-DE" sz="2000" smtClean="0">
                <a:solidFill>
                  <a:schemeClr val="tx2"/>
                </a:solidFill>
                <a:latin typeface="Segoe UI" pitchFamily="34" charset="0"/>
                <a:ea typeface="Segoe UI" pitchFamily="34" charset="0"/>
                <a:cs typeface="Segoe UI" pitchFamily="34" charset="0"/>
              </a:rPr>
              <a:t>Get direct access to scan data, when event is fired</a:t>
            </a:r>
            <a:endParaRPr lang="en-US" sz="2000">
              <a:solidFill>
                <a:schemeClr val="tx2"/>
              </a:solidFill>
              <a:latin typeface="Segoe UI" pitchFamily="34" charset="0"/>
              <a:ea typeface="Segoe UI" pitchFamily="34" charset="0"/>
              <a:cs typeface="Segoe UI" pitchFamily="34" charset="0"/>
            </a:endParaRPr>
          </a:p>
        </p:txBody>
      </p:sp>
      <p:pic>
        <p:nvPicPr>
          <p:cNvPr id="307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4268" y="3371850"/>
            <a:ext cx="3190875"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Arrow Connector 20"/>
          <p:cNvCxnSpPr/>
          <p:nvPr/>
        </p:nvCxnSpPr>
        <p:spPr>
          <a:xfrm>
            <a:off x="6705600" y="2971800"/>
            <a:ext cx="152400" cy="53340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95287" y="3699808"/>
            <a:ext cx="5548313" cy="1938992"/>
          </a:xfrm>
          <a:prstGeom prst="rect">
            <a:avLst/>
          </a:prstGeom>
          <a:noFill/>
        </p:spPr>
        <p:txBody>
          <a:bodyPr wrap="square" rtlCol="0">
            <a:spAutoFit/>
          </a:bodyPr>
          <a:lstStyle/>
          <a:p>
            <a:r>
              <a:rPr lang="de-DE" sz="2000" smtClean="0">
                <a:solidFill>
                  <a:schemeClr val="tx2"/>
                </a:solidFill>
                <a:latin typeface="Segoe UI" pitchFamily="34" charset="0"/>
                <a:ea typeface="Segoe UI" pitchFamily="34" charset="0"/>
                <a:cs typeface="Segoe UI" pitchFamily="34" charset="0"/>
              </a:rPr>
              <a:t>Without influencing the scan speed of the instrument, you can access the data of each arriving scan directly via the passed event arguments. The obtainable IMsScan interface will let you access all the data (using a link to the corresponding location in shared memory)</a:t>
            </a:r>
            <a:endParaRPr lang="de-DE" sz="2000">
              <a:solidFill>
                <a:schemeClr val="tx2"/>
              </a:solidFill>
              <a:latin typeface="Segoe UI" pitchFamily="34" charset="0"/>
              <a:ea typeface="Segoe UI" pitchFamily="34" charset="0"/>
              <a:cs typeface="Segoe UI" pitchFamily="34" charset="0"/>
            </a:endParaRPr>
          </a:p>
        </p:txBody>
      </p:sp>
      <p:sp>
        <p:nvSpPr>
          <p:cNvPr id="2" name="Rectangle 1"/>
          <p:cNvSpPr/>
          <p:nvPr/>
        </p:nvSpPr>
        <p:spPr>
          <a:xfrm>
            <a:off x="361578" y="5794704"/>
            <a:ext cx="7884350" cy="369332"/>
          </a:xfrm>
          <a:prstGeom prst="rect">
            <a:avLst/>
          </a:prstGeom>
        </p:spPr>
        <p:txBody>
          <a:bodyPr wrap="square">
            <a:spAutoFit/>
          </a:bodyPr>
          <a:lstStyle/>
          <a:p>
            <a:r>
              <a:rPr lang="de-DE" u="sng">
                <a:solidFill>
                  <a:schemeClr val="tx2"/>
                </a:solidFill>
                <a:latin typeface="Segoe UI" pitchFamily="34" charset="0"/>
                <a:ea typeface="Segoe UI" pitchFamily="34" charset="0"/>
                <a:cs typeface="Segoe UI" pitchFamily="34" charset="0"/>
              </a:rPr>
              <a:t>Multiple Instances can register to the same events and will be all notified</a:t>
            </a:r>
          </a:p>
        </p:txBody>
      </p:sp>
    </p:spTree>
    <p:extLst>
      <p:ext uri="{BB962C8B-B14F-4D97-AF65-F5344CB8AC3E}">
        <p14:creationId xmlns:p14="http://schemas.microsoft.com/office/powerpoint/2010/main" val="1434566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1" y="828675"/>
            <a:ext cx="6770996" cy="541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52400" y="152400"/>
            <a:ext cx="1383712" cy="461665"/>
          </a:xfrm>
          <a:prstGeom prst="rect">
            <a:avLst/>
          </a:prstGeom>
          <a:noFill/>
        </p:spPr>
        <p:txBody>
          <a:bodyPr wrap="none" rtlCol="0">
            <a:spAutoFit/>
          </a:bodyPr>
          <a:lstStyle/>
          <a:p>
            <a:r>
              <a:rPr lang="en-US" sz="2400" b="1" smtClean="0">
                <a:solidFill>
                  <a:schemeClr val="tx2"/>
                </a:solidFill>
                <a:latin typeface="Segoe UI" pitchFamily="34" charset="0"/>
                <a:ea typeface="Segoe UI" pitchFamily="34" charset="0"/>
                <a:cs typeface="Segoe UI" pitchFamily="34" charset="0"/>
              </a:rPr>
              <a:t>IMsScan</a:t>
            </a:r>
            <a:endParaRPr lang="en-US" sz="2400" b="1" dirty="0">
              <a:solidFill>
                <a:schemeClr val="tx2"/>
              </a:solidFill>
              <a:latin typeface="Segoe UI" pitchFamily="34" charset="0"/>
              <a:ea typeface="Segoe UI" pitchFamily="34" charset="0"/>
              <a:cs typeface="Segoe UI" pitchFamily="34" charset="0"/>
            </a:endParaRPr>
          </a:p>
        </p:txBody>
      </p:sp>
      <p:cxnSp>
        <p:nvCxnSpPr>
          <p:cNvPr id="3" name="Straight Arrow Connector 2"/>
          <p:cNvCxnSpPr>
            <a:stCxn id="4" idx="1"/>
          </p:cNvCxnSpPr>
          <p:nvPr/>
        </p:nvCxnSpPr>
        <p:spPr>
          <a:xfrm flipH="1">
            <a:off x="3598226" y="2546866"/>
            <a:ext cx="821374" cy="238884"/>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419600" y="2362200"/>
            <a:ext cx="4165553" cy="369332"/>
          </a:xfrm>
          <a:prstGeom prst="rect">
            <a:avLst/>
          </a:prstGeom>
          <a:solidFill>
            <a:schemeClr val="bg1"/>
          </a:solidFill>
          <a:ln>
            <a:solidFill>
              <a:schemeClr val="tx2"/>
            </a:solidFill>
          </a:ln>
        </p:spPr>
        <p:txBody>
          <a:bodyPr wrap="square" rtlCol="0">
            <a:spAutoFit/>
          </a:bodyPr>
          <a:lstStyle/>
          <a:p>
            <a:r>
              <a:rPr lang="de-DE" smtClean="0">
                <a:solidFill>
                  <a:schemeClr val="tx2"/>
                </a:solidFill>
                <a:latin typeface="Segoe UI" pitchFamily="34" charset="0"/>
                <a:ea typeface="Segoe UI" pitchFamily="34" charset="0"/>
                <a:cs typeface="Segoe UI" pitchFamily="34" charset="0"/>
              </a:rPr>
              <a:t>Are there Centroids at all? (NULLABLE)</a:t>
            </a:r>
            <a:endParaRPr lang="en-US">
              <a:solidFill>
                <a:schemeClr val="tx2"/>
              </a:solidFill>
              <a:latin typeface="Segoe UI" pitchFamily="34" charset="0"/>
              <a:ea typeface="Segoe UI" pitchFamily="34" charset="0"/>
              <a:cs typeface="Segoe UI" pitchFamily="34" charset="0"/>
            </a:endParaRPr>
          </a:p>
        </p:txBody>
      </p:sp>
      <p:cxnSp>
        <p:nvCxnSpPr>
          <p:cNvPr id="11" name="Straight Arrow Connector 10"/>
          <p:cNvCxnSpPr>
            <a:stCxn id="12" idx="1"/>
          </p:cNvCxnSpPr>
          <p:nvPr/>
        </p:nvCxnSpPr>
        <p:spPr>
          <a:xfrm flipH="1">
            <a:off x="4812943" y="3080266"/>
            <a:ext cx="1057812" cy="1"/>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70755" y="2895600"/>
            <a:ext cx="2714397" cy="369332"/>
          </a:xfrm>
          <a:prstGeom prst="rect">
            <a:avLst/>
          </a:prstGeom>
          <a:solidFill>
            <a:schemeClr val="bg1"/>
          </a:solidFill>
          <a:ln>
            <a:solidFill>
              <a:srgbClr val="C00000"/>
            </a:solidFill>
          </a:ln>
        </p:spPr>
        <p:txBody>
          <a:bodyPr wrap="none" rtlCol="0">
            <a:spAutoFit/>
          </a:bodyPr>
          <a:lstStyle/>
          <a:p>
            <a:r>
              <a:rPr lang="de-DE" smtClean="0">
                <a:solidFill>
                  <a:schemeClr val="tx2"/>
                </a:solidFill>
                <a:latin typeface="Segoe UI" pitchFamily="34" charset="0"/>
                <a:ea typeface="Segoe UI" pitchFamily="34" charset="0"/>
                <a:cs typeface="Segoe UI" pitchFamily="34" charset="0"/>
              </a:rPr>
              <a:t>Spectral Data (Centroids)</a:t>
            </a:r>
            <a:endParaRPr lang="en-US">
              <a:solidFill>
                <a:schemeClr val="tx2"/>
              </a:solidFill>
              <a:latin typeface="Segoe UI" pitchFamily="34" charset="0"/>
              <a:ea typeface="Segoe UI" pitchFamily="34" charset="0"/>
              <a:cs typeface="Segoe UI" pitchFamily="34" charset="0"/>
            </a:endParaRPr>
          </a:p>
        </p:txBody>
      </p:sp>
      <p:cxnSp>
        <p:nvCxnSpPr>
          <p:cNvPr id="13" name="Straight Arrow Connector 12"/>
          <p:cNvCxnSpPr/>
          <p:nvPr/>
        </p:nvCxnSpPr>
        <p:spPr>
          <a:xfrm flipH="1" flipV="1">
            <a:off x="4850117" y="3364993"/>
            <a:ext cx="2050555" cy="48767"/>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85199" y="3367849"/>
            <a:ext cx="1699953" cy="646331"/>
          </a:xfrm>
          <a:prstGeom prst="rect">
            <a:avLst/>
          </a:prstGeom>
          <a:solidFill>
            <a:schemeClr val="bg1"/>
          </a:solidFill>
          <a:ln>
            <a:solidFill>
              <a:schemeClr val="tx2"/>
            </a:solidFill>
          </a:ln>
        </p:spPr>
        <p:txBody>
          <a:bodyPr wrap="none" rtlCol="0">
            <a:spAutoFit/>
          </a:bodyPr>
          <a:lstStyle/>
          <a:p>
            <a:r>
              <a:rPr lang="de-DE" smtClean="0">
                <a:solidFill>
                  <a:schemeClr val="tx2"/>
                </a:solidFill>
                <a:latin typeface="Segoe UI" pitchFamily="34" charset="0"/>
                <a:ea typeface="Segoe UI" pitchFamily="34" charset="0"/>
                <a:cs typeface="Segoe UI" pitchFamily="34" charset="0"/>
              </a:rPr>
              <a:t>ScanProperties</a:t>
            </a:r>
          </a:p>
          <a:p>
            <a:r>
              <a:rPr lang="de-DE" smtClean="0">
                <a:solidFill>
                  <a:schemeClr val="tx2"/>
                </a:solidFill>
                <a:latin typeface="Segoe UI" pitchFamily="34" charset="0"/>
                <a:ea typeface="Segoe UI" pitchFamily="34" charset="0"/>
                <a:cs typeface="Segoe UI" pitchFamily="34" charset="0"/>
              </a:rPr>
              <a:t>(common)</a:t>
            </a:r>
            <a:endParaRPr lang="en-US">
              <a:solidFill>
                <a:schemeClr val="tx2"/>
              </a:solidFill>
              <a:latin typeface="Segoe UI" pitchFamily="34" charset="0"/>
              <a:ea typeface="Segoe UI" pitchFamily="34" charset="0"/>
              <a:cs typeface="Segoe UI" pitchFamily="34" charset="0"/>
            </a:endParaRPr>
          </a:p>
        </p:txBody>
      </p:sp>
      <p:cxnSp>
        <p:nvCxnSpPr>
          <p:cNvPr id="15" name="Straight Arrow Connector 14"/>
          <p:cNvCxnSpPr/>
          <p:nvPr/>
        </p:nvCxnSpPr>
        <p:spPr>
          <a:xfrm flipH="1">
            <a:off x="4667005" y="5059680"/>
            <a:ext cx="2221475" cy="7046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5341848" y="5606534"/>
            <a:ext cx="1156073" cy="16942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624872" y="5421868"/>
            <a:ext cx="1960280" cy="369332"/>
          </a:xfrm>
          <a:prstGeom prst="rect">
            <a:avLst/>
          </a:prstGeom>
          <a:solidFill>
            <a:schemeClr val="bg1"/>
          </a:solidFill>
          <a:ln>
            <a:solidFill>
              <a:schemeClr val="tx2"/>
            </a:solidFill>
          </a:ln>
        </p:spPr>
        <p:txBody>
          <a:bodyPr wrap="none" rtlCol="0">
            <a:spAutoFit/>
          </a:bodyPr>
          <a:lstStyle/>
          <a:p>
            <a:r>
              <a:rPr lang="de-DE" smtClean="0">
                <a:solidFill>
                  <a:schemeClr val="tx2"/>
                </a:solidFill>
                <a:latin typeface="Segoe UI" pitchFamily="34" charset="0"/>
                <a:ea typeface="Segoe UI" pitchFamily="34" charset="0"/>
                <a:cs typeface="Segoe UI" pitchFamily="34" charset="0"/>
              </a:rPr>
              <a:t>Access To Profiles</a:t>
            </a:r>
            <a:endParaRPr lang="en-US">
              <a:solidFill>
                <a:schemeClr val="tx2"/>
              </a:solidFill>
              <a:latin typeface="Segoe UI" pitchFamily="34" charset="0"/>
              <a:ea typeface="Segoe UI" pitchFamily="34" charset="0"/>
              <a:cs typeface="Segoe UI" pitchFamily="34" charset="0"/>
            </a:endParaRPr>
          </a:p>
        </p:txBody>
      </p:sp>
      <p:sp>
        <p:nvSpPr>
          <p:cNvPr id="32" name="TextBox 31"/>
          <p:cNvSpPr txBox="1"/>
          <p:nvPr/>
        </p:nvSpPr>
        <p:spPr>
          <a:xfrm>
            <a:off x="6885199" y="4483809"/>
            <a:ext cx="1699953" cy="646331"/>
          </a:xfrm>
          <a:prstGeom prst="rect">
            <a:avLst/>
          </a:prstGeom>
          <a:solidFill>
            <a:schemeClr val="bg1"/>
          </a:solidFill>
          <a:ln>
            <a:solidFill>
              <a:schemeClr val="tx2"/>
            </a:solidFill>
          </a:ln>
        </p:spPr>
        <p:txBody>
          <a:bodyPr wrap="none" rtlCol="0">
            <a:spAutoFit/>
          </a:bodyPr>
          <a:lstStyle/>
          <a:p>
            <a:r>
              <a:rPr lang="de-DE" smtClean="0">
                <a:solidFill>
                  <a:schemeClr val="tx2"/>
                </a:solidFill>
                <a:latin typeface="Segoe UI" pitchFamily="34" charset="0"/>
                <a:ea typeface="Segoe UI" pitchFamily="34" charset="0"/>
                <a:cs typeface="Segoe UI" pitchFamily="34" charset="0"/>
              </a:rPr>
              <a:t>ScanProperties</a:t>
            </a:r>
          </a:p>
          <a:p>
            <a:r>
              <a:rPr lang="de-DE" smtClean="0">
                <a:solidFill>
                  <a:schemeClr val="tx2"/>
                </a:solidFill>
                <a:latin typeface="Segoe UI" pitchFamily="34" charset="0"/>
                <a:ea typeface="Segoe UI" pitchFamily="34" charset="0"/>
                <a:cs typeface="Segoe UI" pitchFamily="34" charset="0"/>
              </a:rPr>
              <a:t>(specific)</a:t>
            </a:r>
            <a:endParaRPr lang="en-US">
              <a:solidFill>
                <a:schemeClr val="tx2"/>
              </a:solidFill>
              <a:latin typeface="Segoe UI" pitchFamily="34" charset="0"/>
              <a:ea typeface="Segoe UI" pitchFamily="34" charset="0"/>
              <a:cs typeface="Segoe UI" pitchFamily="34" charset="0"/>
            </a:endParaRPr>
          </a:p>
        </p:txBody>
      </p:sp>
      <p:pic>
        <p:nvPicPr>
          <p:cNvPr id="37"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95660"/>
            <a:ext cx="2196000" cy="575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2188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52400"/>
            <a:ext cx="1534779" cy="461665"/>
          </a:xfrm>
          <a:prstGeom prst="rect">
            <a:avLst/>
          </a:prstGeom>
          <a:noFill/>
        </p:spPr>
        <p:txBody>
          <a:bodyPr wrap="none" rtlCol="0">
            <a:spAutoFit/>
          </a:bodyPr>
          <a:lstStyle/>
          <a:p>
            <a:r>
              <a:rPr lang="en-US" sz="2400" b="1" smtClean="0">
                <a:solidFill>
                  <a:schemeClr val="tx2"/>
                </a:solidFill>
                <a:latin typeface="Segoe UI" pitchFamily="34" charset="0"/>
                <a:ea typeface="Segoe UI" pitchFamily="34" charset="0"/>
                <a:cs typeface="Segoe UI" pitchFamily="34" charset="0"/>
              </a:rPr>
              <a:t>ICentroid</a:t>
            </a:r>
            <a:endParaRPr lang="en-US" sz="2400" b="1" dirty="0">
              <a:solidFill>
                <a:schemeClr val="tx2"/>
              </a:solidFill>
              <a:latin typeface="Segoe UI" pitchFamily="34" charset="0"/>
              <a:ea typeface="Segoe UI" pitchFamily="34" charset="0"/>
              <a:cs typeface="Segoe UI" pitchFamily="34" charset="0"/>
            </a:endParaRPr>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637" y="1323975"/>
            <a:ext cx="8208963"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95660"/>
            <a:ext cx="2196000" cy="575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5388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0702" y="3485689"/>
            <a:ext cx="2910476" cy="746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52400" y="152400"/>
            <a:ext cx="2388411" cy="461665"/>
          </a:xfrm>
          <a:prstGeom prst="rect">
            <a:avLst/>
          </a:prstGeom>
          <a:noFill/>
        </p:spPr>
        <p:txBody>
          <a:bodyPr wrap="none" rtlCol="0">
            <a:spAutoFit/>
          </a:bodyPr>
          <a:lstStyle/>
          <a:p>
            <a:r>
              <a:rPr lang="en-US" sz="2400" b="1" smtClean="0">
                <a:solidFill>
                  <a:schemeClr val="tx2"/>
                </a:solidFill>
                <a:latin typeface="Segoe UI" pitchFamily="34" charset="0"/>
                <a:ea typeface="Segoe UI" pitchFamily="34" charset="0"/>
                <a:cs typeface="Segoe UI" pitchFamily="34" charset="0"/>
              </a:rPr>
              <a:t>Getting started</a:t>
            </a:r>
            <a:endParaRPr lang="en-US" sz="2400" b="1" dirty="0">
              <a:solidFill>
                <a:schemeClr val="tx2"/>
              </a:solidFill>
              <a:latin typeface="Segoe UI" pitchFamily="34" charset="0"/>
              <a:ea typeface="Segoe UI" pitchFamily="34" charset="0"/>
              <a:cs typeface="Segoe UI" pitchFamily="34" charset="0"/>
            </a:endParaRPr>
          </a:p>
        </p:txBody>
      </p:sp>
      <p:sp>
        <p:nvSpPr>
          <p:cNvPr id="12" name="TextBox 11"/>
          <p:cNvSpPr txBox="1"/>
          <p:nvPr/>
        </p:nvSpPr>
        <p:spPr>
          <a:xfrm>
            <a:off x="1095375" y="2920366"/>
            <a:ext cx="4238625" cy="400110"/>
          </a:xfrm>
          <a:prstGeom prst="rect">
            <a:avLst/>
          </a:prstGeom>
          <a:noFill/>
        </p:spPr>
        <p:txBody>
          <a:bodyPr wrap="square" rtlCol="0">
            <a:spAutoFit/>
          </a:bodyPr>
          <a:lstStyle/>
          <a:p>
            <a:r>
              <a:rPr lang="de-DE" sz="2000" smtClean="0">
                <a:solidFill>
                  <a:schemeClr val="tx2"/>
                </a:solidFill>
                <a:latin typeface="Segoe UI" pitchFamily="34" charset="0"/>
                <a:ea typeface="Segoe UI" pitchFamily="34" charset="0"/>
                <a:cs typeface="Segoe UI" pitchFamily="34" charset="0"/>
              </a:rPr>
              <a:t>Scan Data/Information</a:t>
            </a:r>
            <a:endParaRPr lang="en-US" sz="2000">
              <a:solidFill>
                <a:schemeClr val="tx2"/>
              </a:solidFill>
              <a:latin typeface="Segoe UI" pitchFamily="34" charset="0"/>
              <a:ea typeface="Segoe UI" pitchFamily="34" charset="0"/>
              <a:cs typeface="Segoe UI" pitchFamily="34" charset="0"/>
            </a:endParaRPr>
          </a:p>
        </p:txBody>
      </p:sp>
      <p:sp>
        <p:nvSpPr>
          <p:cNvPr id="15" name="TextBox 14"/>
          <p:cNvSpPr txBox="1"/>
          <p:nvPr/>
        </p:nvSpPr>
        <p:spPr>
          <a:xfrm>
            <a:off x="1095375" y="2022549"/>
            <a:ext cx="4848225" cy="400110"/>
          </a:xfrm>
          <a:prstGeom prst="rect">
            <a:avLst/>
          </a:prstGeom>
          <a:noFill/>
        </p:spPr>
        <p:txBody>
          <a:bodyPr wrap="square" rtlCol="0">
            <a:spAutoFit/>
          </a:bodyPr>
          <a:lstStyle/>
          <a:p>
            <a:r>
              <a:rPr lang="de-DE" sz="2000" smtClean="0">
                <a:solidFill>
                  <a:schemeClr val="tx2"/>
                </a:solidFill>
                <a:latin typeface="Segoe UI" pitchFamily="34" charset="0"/>
                <a:ea typeface="Segoe UI" pitchFamily="34" charset="0"/>
                <a:cs typeface="Segoe UI" pitchFamily="34" charset="0"/>
              </a:rPr>
              <a:t>Basic access to the instrument</a:t>
            </a:r>
            <a:endParaRPr lang="en-US" sz="2000">
              <a:solidFill>
                <a:schemeClr val="tx2"/>
              </a:solidFill>
              <a:latin typeface="Segoe UI" pitchFamily="34" charset="0"/>
              <a:ea typeface="Segoe UI" pitchFamily="34" charset="0"/>
              <a:cs typeface="Segoe UI" pitchFamily="34" charset="0"/>
            </a:endParaRPr>
          </a:p>
        </p:txBody>
      </p:sp>
      <p:sp>
        <p:nvSpPr>
          <p:cNvPr id="17" name="TextBox 16"/>
          <p:cNvSpPr txBox="1"/>
          <p:nvPr/>
        </p:nvSpPr>
        <p:spPr>
          <a:xfrm>
            <a:off x="1095375" y="1130046"/>
            <a:ext cx="2971801" cy="400110"/>
          </a:xfrm>
          <a:prstGeom prst="rect">
            <a:avLst/>
          </a:prstGeom>
          <a:noFill/>
        </p:spPr>
        <p:txBody>
          <a:bodyPr wrap="square" rtlCol="0">
            <a:spAutoFit/>
          </a:bodyPr>
          <a:lstStyle/>
          <a:p>
            <a:r>
              <a:rPr lang="de-DE" sz="2000" b="1" smtClean="0">
                <a:solidFill>
                  <a:schemeClr val="tx2"/>
                </a:solidFill>
                <a:latin typeface="Segoe UI" pitchFamily="34" charset="0"/>
                <a:ea typeface="Segoe UI" pitchFamily="34" charset="0"/>
                <a:cs typeface="Segoe UI" pitchFamily="34" charset="0"/>
              </a:rPr>
              <a:t>Central Access Point</a:t>
            </a:r>
            <a:endParaRPr lang="en-US" sz="2000" b="1">
              <a:solidFill>
                <a:schemeClr val="tx2"/>
              </a:solidFill>
              <a:latin typeface="Segoe UI" pitchFamily="34" charset="0"/>
              <a:ea typeface="Segoe UI" pitchFamily="34" charset="0"/>
              <a:cs typeface="Segoe UI" pitchFamily="34" charset="0"/>
            </a:endParaRPr>
          </a:p>
        </p:txBody>
      </p:sp>
      <p:pic>
        <p:nvPicPr>
          <p:cNvPr id="1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9162" y="2743278"/>
            <a:ext cx="2880000" cy="75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6997" y="1843338"/>
            <a:ext cx="2880000" cy="876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964622"/>
            <a:ext cx="2872381" cy="75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ounded Rectangle 24"/>
          <p:cNvSpPr/>
          <p:nvPr/>
        </p:nvSpPr>
        <p:spPr>
          <a:xfrm>
            <a:off x="6096437" y="3481528"/>
            <a:ext cx="2901449" cy="76192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095375" y="4409592"/>
            <a:ext cx="4238625" cy="400110"/>
          </a:xfrm>
          <a:prstGeom prst="rect">
            <a:avLst/>
          </a:prstGeom>
          <a:noFill/>
        </p:spPr>
        <p:txBody>
          <a:bodyPr wrap="square" rtlCol="0">
            <a:spAutoFit/>
          </a:bodyPr>
          <a:lstStyle/>
          <a:p>
            <a:r>
              <a:rPr lang="de-DE" sz="2000" smtClean="0">
                <a:solidFill>
                  <a:schemeClr val="tx2"/>
                </a:solidFill>
                <a:latin typeface="Segoe UI" pitchFamily="34" charset="0"/>
                <a:ea typeface="Segoe UI" pitchFamily="34" charset="0"/>
                <a:cs typeface="Segoe UI" pitchFamily="34" charset="0"/>
              </a:rPr>
              <a:t>Contol of the instrument</a:t>
            </a:r>
          </a:p>
        </p:txBody>
      </p:sp>
      <p:sp>
        <p:nvSpPr>
          <p:cNvPr id="28" name="TextBox 27"/>
          <p:cNvSpPr txBox="1"/>
          <p:nvPr/>
        </p:nvSpPr>
        <p:spPr>
          <a:xfrm>
            <a:off x="1095375" y="3658967"/>
            <a:ext cx="4848225" cy="400110"/>
          </a:xfrm>
          <a:prstGeom prst="rect">
            <a:avLst/>
          </a:prstGeom>
          <a:noFill/>
        </p:spPr>
        <p:txBody>
          <a:bodyPr wrap="square" rtlCol="0">
            <a:spAutoFit/>
          </a:bodyPr>
          <a:lstStyle/>
          <a:p>
            <a:r>
              <a:rPr lang="de-DE" sz="2000" smtClean="0">
                <a:solidFill>
                  <a:schemeClr val="tx2"/>
                </a:solidFill>
                <a:latin typeface="Segoe UI" pitchFamily="34" charset="0"/>
                <a:ea typeface="Segoe UI" pitchFamily="34" charset="0"/>
                <a:cs typeface="Segoe UI" pitchFamily="34" charset="0"/>
              </a:rPr>
              <a:t>Analog Traces like from UV-Detectors</a:t>
            </a:r>
            <a:endParaRPr lang="en-US" sz="2000">
              <a:solidFill>
                <a:schemeClr val="tx2"/>
              </a:solidFill>
              <a:latin typeface="Segoe UI" pitchFamily="34" charset="0"/>
              <a:ea typeface="Segoe UI" pitchFamily="34" charset="0"/>
              <a:cs typeface="Segoe UI" pitchFamily="34" charset="0"/>
            </a:endParaRPr>
          </a:p>
        </p:txBody>
      </p:sp>
      <p:pic>
        <p:nvPicPr>
          <p:cNvPr id="3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1627" y="4255362"/>
            <a:ext cx="2857143" cy="708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1168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746587"/>
            <a:ext cx="3943350" cy="3409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52400" y="152400"/>
            <a:ext cx="3489353" cy="461665"/>
          </a:xfrm>
          <a:prstGeom prst="rect">
            <a:avLst/>
          </a:prstGeom>
          <a:noFill/>
        </p:spPr>
        <p:txBody>
          <a:bodyPr wrap="none" rtlCol="0">
            <a:spAutoFit/>
          </a:bodyPr>
          <a:lstStyle/>
          <a:p>
            <a:r>
              <a:rPr lang="en-US" sz="2400" b="1" smtClean="0">
                <a:solidFill>
                  <a:schemeClr val="tx2"/>
                </a:solidFill>
                <a:latin typeface="Segoe UI" pitchFamily="34" charset="0"/>
                <a:ea typeface="Segoe UI" pitchFamily="34" charset="0"/>
                <a:cs typeface="Segoe UI" pitchFamily="34" charset="0"/>
              </a:rPr>
              <a:t>IAnalogTraceContainer</a:t>
            </a:r>
            <a:endParaRPr lang="en-US" sz="2400" b="1" dirty="0">
              <a:solidFill>
                <a:schemeClr val="tx2"/>
              </a:solidFill>
              <a:latin typeface="Segoe UI" pitchFamily="34" charset="0"/>
              <a:ea typeface="Segoe UI" pitchFamily="34" charset="0"/>
              <a:cs typeface="Segoe UI" pitchFamily="34" charset="0"/>
            </a:endParaRPr>
          </a:p>
        </p:txBody>
      </p:sp>
      <p:cxnSp>
        <p:nvCxnSpPr>
          <p:cNvPr id="3" name="Straight Arrow Connector 2"/>
          <p:cNvCxnSpPr/>
          <p:nvPr/>
        </p:nvCxnSpPr>
        <p:spPr>
          <a:xfrm flipH="1">
            <a:off x="4879058" y="3322787"/>
            <a:ext cx="1066800" cy="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494785" y="3075062"/>
            <a:ext cx="1706942" cy="369332"/>
          </a:xfrm>
          <a:prstGeom prst="rect">
            <a:avLst/>
          </a:prstGeom>
          <a:solidFill>
            <a:schemeClr val="bg1"/>
          </a:solidFill>
          <a:ln>
            <a:solidFill>
              <a:schemeClr val="tx2"/>
            </a:solidFill>
          </a:ln>
        </p:spPr>
        <p:txBody>
          <a:bodyPr wrap="none" rtlCol="0">
            <a:spAutoFit/>
          </a:bodyPr>
          <a:lstStyle/>
          <a:p>
            <a:r>
              <a:rPr lang="de-DE" smtClean="0">
                <a:solidFill>
                  <a:schemeClr val="tx2"/>
                </a:solidFill>
                <a:latin typeface="Segoe UI" pitchFamily="34" charset="0"/>
                <a:ea typeface="Segoe UI" pitchFamily="34" charset="0"/>
                <a:cs typeface="Segoe UI" pitchFamily="34" charset="0"/>
              </a:rPr>
              <a:t>Last Data Point</a:t>
            </a:r>
            <a:endParaRPr lang="en-US">
              <a:solidFill>
                <a:schemeClr val="tx2"/>
              </a:solidFill>
              <a:latin typeface="Segoe UI" pitchFamily="34" charset="0"/>
              <a:ea typeface="Segoe UI" pitchFamily="34" charset="0"/>
              <a:cs typeface="Segoe UI" pitchFamily="34" charset="0"/>
            </a:endParaRPr>
          </a:p>
        </p:txBody>
      </p:sp>
      <p:cxnSp>
        <p:nvCxnSpPr>
          <p:cNvPr id="11" name="Straight Arrow Connector 10"/>
          <p:cNvCxnSpPr/>
          <p:nvPr/>
        </p:nvCxnSpPr>
        <p:spPr>
          <a:xfrm flipH="1">
            <a:off x="4114800" y="3755136"/>
            <a:ext cx="1383792" cy="1101"/>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94785" y="3556337"/>
            <a:ext cx="2381934" cy="369332"/>
          </a:xfrm>
          <a:prstGeom prst="rect">
            <a:avLst/>
          </a:prstGeom>
          <a:solidFill>
            <a:schemeClr val="bg1"/>
          </a:solidFill>
          <a:ln>
            <a:solidFill>
              <a:schemeClr val="tx2"/>
            </a:solidFill>
          </a:ln>
        </p:spPr>
        <p:txBody>
          <a:bodyPr wrap="none" rtlCol="0">
            <a:spAutoFit/>
          </a:bodyPr>
          <a:lstStyle/>
          <a:p>
            <a:r>
              <a:rPr lang="de-DE" smtClean="0">
                <a:solidFill>
                  <a:schemeClr val="tx2"/>
                </a:solidFill>
                <a:latin typeface="Segoe UI" pitchFamily="34" charset="0"/>
                <a:ea typeface="Segoe UI" pitchFamily="34" charset="0"/>
                <a:cs typeface="Segoe UI" pitchFamily="34" charset="0"/>
              </a:rPr>
              <a:t>Last Scan Information</a:t>
            </a:r>
            <a:endParaRPr lang="en-US">
              <a:solidFill>
                <a:schemeClr val="tx2"/>
              </a:solidFill>
              <a:latin typeface="Segoe UI" pitchFamily="34" charset="0"/>
              <a:ea typeface="Segoe UI" pitchFamily="34" charset="0"/>
              <a:cs typeface="Segoe UI" pitchFamily="34" charset="0"/>
            </a:endParaRPr>
          </a:p>
        </p:txBody>
      </p:sp>
      <p:cxnSp>
        <p:nvCxnSpPr>
          <p:cNvPr id="13" name="Straight Arrow Connector 12"/>
          <p:cNvCxnSpPr/>
          <p:nvPr/>
        </p:nvCxnSpPr>
        <p:spPr>
          <a:xfrm flipH="1" flipV="1">
            <a:off x="4762006" y="4144489"/>
            <a:ext cx="724394" cy="86135"/>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494785" y="4075887"/>
            <a:ext cx="3039615" cy="369332"/>
          </a:xfrm>
          <a:prstGeom prst="rect">
            <a:avLst/>
          </a:prstGeom>
          <a:solidFill>
            <a:schemeClr val="bg1"/>
          </a:solidFill>
          <a:ln>
            <a:solidFill>
              <a:schemeClr val="tx2"/>
            </a:solidFill>
          </a:ln>
        </p:spPr>
        <p:txBody>
          <a:bodyPr wrap="none" rtlCol="0">
            <a:spAutoFit/>
          </a:bodyPr>
          <a:lstStyle/>
          <a:p>
            <a:r>
              <a:rPr lang="de-DE" smtClean="0">
                <a:solidFill>
                  <a:schemeClr val="tx2"/>
                </a:solidFill>
                <a:latin typeface="Segoe UI" pitchFamily="34" charset="0"/>
                <a:ea typeface="Segoe UI" pitchFamily="34" charset="0"/>
                <a:cs typeface="Segoe UI" pitchFamily="34" charset="0"/>
              </a:rPr>
              <a:t>Update Frequency (nullable)</a:t>
            </a:r>
            <a:endParaRPr lang="en-US">
              <a:solidFill>
                <a:schemeClr val="tx2"/>
              </a:solidFill>
              <a:latin typeface="Segoe UI" pitchFamily="34" charset="0"/>
              <a:ea typeface="Segoe UI" pitchFamily="34" charset="0"/>
              <a:cs typeface="Segoe UI" pitchFamily="34" charset="0"/>
            </a:endParaRPr>
          </a:p>
        </p:txBody>
      </p:sp>
      <p:cxnSp>
        <p:nvCxnSpPr>
          <p:cNvPr id="15" name="Straight Arrow Connector 14"/>
          <p:cNvCxnSpPr>
            <a:stCxn id="16" idx="1"/>
          </p:cNvCxnSpPr>
          <p:nvPr/>
        </p:nvCxnSpPr>
        <p:spPr>
          <a:xfrm flipH="1" flipV="1">
            <a:off x="5249636" y="4735286"/>
            <a:ext cx="248956" cy="33048"/>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498592" y="4583668"/>
            <a:ext cx="3097724" cy="369332"/>
          </a:xfrm>
          <a:prstGeom prst="rect">
            <a:avLst/>
          </a:prstGeom>
          <a:solidFill>
            <a:schemeClr val="bg1"/>
          </a:solidFill>
          <a:ln>
            <a:solidFill>
              <a:schemeClr val="tx2"/>
            </a:solidFill>
          </a:ln>
        </p:spPr>
        <p:txBody>
          <a:bodyPr wrap="square" rtlCol="0">
            <a:spAutoFit/>
          </a:bodyPr>
          <a:lstStyle/>
          <a:p>
            <a:r>
              <a:rPr lang="de-DE" smtClean="0">
                <a:solidFill>
                  <a:schemeClr val="tx2"/>
                </a:solidFill>
                <a:latin typeface="Segoe UI" pitchFamily="34" charset="0"/>
                <a:ea typeface="Segoe UI" pitchFamily="34" charset="0"/>
                <a:cs typeface="Segoe UI" pitchFamily="34" charset="0"/>
              </a:rPr>
              <a:t>NEW Trace Point has arrived</a:t>
            </a:r>
            <a:endParaRPr lang="en-US">
              <a:solidFill>
                <a:schemeClr val="tx2"/>
              </a:solidFill>
              <a:latin typeface="Segoe UI" pitchFamily="34" charset="0"/>
              <a:ea typeface="Segoe UI" pitchFamily="34" charset="0"/>
              <a:cs typeface="Segoe UI" pitchFamily="34" charset="0"/>
            </a:endParaRPr>
          </a:p>
        </p:txBody>
      </p:sp>
      <p:pic>
        <p:nvPicPr>
          <p:cNvPr id="1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6620" y="152400"/>
            <a:ext cx="2219238" cy="569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1688183" y="1201541"/>
            <a:ext cx="4238625" cy="400110"/>
          </a:xfrm>
          <a:prstGeom prst="rect">
            <a:avLst/>
          </a:prstGeom>
          <a:noFill/>
        </p:spPr>
        <p:txBody>
          <a:bodyPr wrap="square" rtlCol="0">
            <a:spAutoFit/>
          </a:bodyPr>
          <a:lstStyle/>
          <a:p>
            <a:r>
              <a:rPr lang="de-DE" sz="2000" smtClean="0">
                <a:solidFill>
                  <a:schemeClr val="tx2"/>
                </a:solidFill>
                <a:latin typeface="Segoe UI" pitchFamily="34" charset="0"/>
                <a:ea typeface="Segoe UI" pitchFamily="34" charset="0"/>
                <a:cs typeface="Segoe UI" pitchFamily="34" charset="0"/>
              </a:rPr>
              <a:t>e.g. UV Trace</a:t>
            </a:r>
          </a:p>
        </p:txBody>
      </p:sp>
    </p:spTree>
    <p:extLst>
      <p:ext uri="{BB962C8B-B14F-4D97-AF65-F5344CB8AC3E}">
        <p14:creationId xmlns:p14="http://schemas.microsoft.com/office/powerpoint/2010/main" val="2419626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147935"/>
            <a:ext cx="4723088" cy="461665"/>
          </a:xfrm>
          <a:prstGeom prst="rect">
            <a:avLst/>
          </a:prstGeom>
          <a:noFill/>
        </p:spPr>
        <p:txBody>
          <a:bodyPr wrap="none" rtlCol="0">
            <a:spAutoFit/>
          </a:bodyPr>
          <a:lstStyle/>
          <a:p>
            <a:r>
              <a:rPr lang="en-US" sz="2400" b="1">
                <a:solidFill>
                  <a:schemeClr val="tx2"/>
                </a:solidFill>
                <a:latin typeface="Segoe UI" pitchFamily="34" charset="0"/>
                <a:ea typeface="Segoe UI" pitchFamily="34" charset="0"/>
                <a:cs typeface="Segoe UI" pitchFamily="34" charset="0"/>
              </a:rPr>
              <a:t>Exactive Series API – What is </a:t>
            </a:r>
            <a:r>
              <a:rPr lang="en-US" sz="2400" b="1" smtClean="0">
                <a:solidFill>
                  <a:schemeClr val="tx2"/>
                </a:solidFill>
                <a:latin typeface="Segoe UI" pitchFamily="34" charset="0"/>
                <a:ea typeface="Segoe UI" pitchFamily="34" charset="0"/>
                <a:cs typeface="Segoe UI" pitchFamily="34" charset="0"/>
              </a:rPr>
              <a:t>it?</a:t>
            </a:r>
            <a:endParaRPr lang="en-US" sz="2400" b="1" dirty="0">
              <a:solidFill>
                <a:schemeClr val="tx2"/>
              </a:solidFill>
              <a:latin typeface="Segoe UI" pitchFamily="34" charset="0"/>
              <a:ea typeface="Segoe UI" pitchFamily="34" charset="0"/>
              <a:cs typeface="Segoe UI" pitchFamily="34" charset="0"/>
            </a:endParaRPr>
          </a:p>
        </p:txBody>
      </p:sp>
      <p:sp>
        <p:nvSpPr>
          <p:cNvPr id="4" name="TextBox 3"/>
          <p:cNvSpPr txBox="1"/>
          <p:nvPr/>
        </p:nvSpPr>
        <p:spPr>
          <a:xfrm>
            <a:off x="242520" y="990600"/>
            <a:ext cx="8520479" cy="2246769"/>
          </a:xfrm>
          <a:prstGeom prst="rect">
            <a:avLst/>
          </a:prstGeom>
          <a:noFill/>
        </p:spPr>
        <p:txBody>
          <a:bodyPr wrap="square" rtlCol="0">
            <a:spAutoFit/>
          </a:bodyPr>
          <a:lstStyle/>
          <a:p>
            <a:r>
              <a:rPr lang="de-DE" sz="2000" b="1" smtClean="0">
                <a:latin typeface="Segoe UI" pitchFamily="34" charset="0"/>
                <a:ea typeface="Segoe UI" pitchFamily="34" charset="0"/>
                <a:cs typeface="Segoe UI" pitchFamily="34" charset="0"/>
              </a:rPr>
              <a:t>A</a:t>
            </a:r>
            <a:r>
              <a:rPr lang="de-DE" sz="2000" smtClean="0">
                <a:latin typeface="Segoe UI" pitchFamily="34" charset="0"/>
                <a:ea typeface="Segoe UI" pitchFamily="34" charset="0"/>
                <a:cs typeface="Segoe UI" pitchFamily="34" charset="0"/>
              </a:rPr>
              <a:t>pplication </a:t>
            </a:r>
            <a:r>
              <a:rPr lang="de-DE" sz="2000" b="1" smtClean="0">
                <a:latin typeface="Segoe UI" pitchFamily="34" charset="0"/>
                <a:ea typeface="Segoe UI" pitchFamily="34" charset="0"/>
                <a:cs typeface="Segoe UI" pitchFamily="34" charset="0"/>
              </a:rPr>
              <a:t>P</a:t>
            </a:r>
            <a:r>
              <a:rPr lang="de-DE" sz="2000" smtClean="0">
                <a:latin typeface="Segoe UI" pitchFamily="34" charset="0"/>
                <a:ea typeface="Segoe UI" pitchFamily="34" charset="0"/>
                <a:cs typeface="Segoe UI" pitchFamily="34" charset="0"/>
              </a:rPr>
              <a:t>rogramming </a:t>
            </a:r>
            <a:r>
              <a:rPr lang="de-DE" sz="2000" b="1" smtClean="0">
                <a:latin typeface="Segoe UI" pitchFamily="34" charset="0"/>
                <a:ea typeface="Segoe UI" pitchFamily="34" charset="0"/>
                <a:cs typeface="Segoe UI" pitchFamily="34" charset="0"/>
              </a:rPr>
              <a:t>I</a:t>
            </a:r>
            <a:r>
              <a:rPr lang="de-DE" sz="2000" smtClean="0">
                <a:latin typeface="Segoe UI" pitchFamily="34" charset="0"/>
                <a:ea typeface="Segoe UI" pitchFamily="34" charset="0"/>
                <a:cs typeface="Segoe UI" pitchFamily="34" charset="0"/>
              </a:rPr>
              <a:t>nterface ( </a:t>
            </a:r>
            <a:r>
              <a:rPr lang="de-DE" sz="2000" b="1" smtClean="0">
                <a:latin typeface="Segoe UI" pitchFamily="34" charset="0"/>
                <a:ea typeface="Segoe UI" pitchFamily="34" charset="0"/>
                <a:cs typeface="Segoe UI" pitchFamily="34" charset="0"/>
              </a:rPr>
              <a:t>A P I</a:t>
            </a:r>
            <a:r>
              <a:rPr lang="de-DE" sz="2000" smtClean="0">
                <a:latin typeface="Segoe UI" pitchFamily="34" charset="0"/>
                <a:ea typeface="Segoe UI" pitchFamily="34" charset="0"/>
                <a:cs typeface="Segoe UI" pitchFamily="34" charset="0"/>
              </a:rPr>
              <a:t> )</a:t>
            </a:r>
          </a:p>
          <a:p>
            <a:endParaRPr lang="de-DE" sz="2000" smtClean="0">
              <a:latin typeface="Segoe UI" pitchFamily="34" charset="0"/>
              <a:ea typeface="Segoe UI" pitchFamily="34" charset="0"/>
              <a:cs typeface="Segoe UI" pitchFamily="34" charset="0"/>
            </a:endParaRPr>
          </a:p>
          <a:p>
            <a:r>
              <a:rPr lang="de-DE" sz="2000" b="1" smtClean="0">
                <a:latin typeface="Segoe UI" pitchFamily="34" charset="0"/>
                <a:ea typeface="Segoe UI" pitchFamily="34" charset="0"/>
                <a:cs typeface="Segoe UI" pitchFamily="34" charset="0"/>
              </a:rPr>
              <a:t>This software component defines the communication between an </a:t>
            </a:r>
          </a:p>
          <a:p>
            <a:r>
              <a:rPr lang="de-DE" sz="2000" b="1" smtClean="0">
                <a:latin typeface="Segoe UI" pitchFamily="34" charset="0"/>
                <a:ea typeface="Segoe UI" pitchFamily="34" charset="0"/>
                <a:cs typeface="Segoe UI" pitchFamily="34" charset="0"/>
              </a:rPr>
              <a:t>Exactive based instument and an user defined application.</a:t>
            </a:r>
          </a:p>
          <a:p>
            <a:endParaRPr lang="de-DE" sz="2000">
              <a:latin typeface="Segoe UI" pitchFamily="34" charset="0"/>
              <a:ea typeface="Segoe UI" pitchFamily="34" charset="0"/>
              <a:cs typeface="Segoe UI" pitchFamily="34" charset="0"/>
            </a:endParaRPr>
          </a:p>
          <a:p>
            <a:r>
              <a:rPr lang="de-DE" sz="2000" smtClean="0">
                <a:latin typeface="Segoe UI" pitchFamily="34" charset="0"/>
                <a:ea typeface="Segoe UI" pitchFamily="34" charset="0"/>
                <a:cs typeface="Segoe UI" pitchFamily="34" charset="0"/>
              </a:rPr>
              <a:t>As an interface between both, it exposes all </a:t>
            </a:r>
            <a:r>
              <a:rPr lang="de-DE" sz="2000" u="sng" smtClean="0">
                <a:latin typeface="Segoe UI" pitchFamily="34" charset="0"/>
                <a:ea typeface="Segoe UI" pitchFamily="34" charset="0"/>
                <a:cs typeface="Segoe UI" pitchFamily="34" charset="0"/>
              </a:rPr>
              <a:t>accessible properties</a:t>
            </a:r>
            <a:r>
              <a:rPr lang="de-DE" sz="2000" smtClean="0">
                <a:latin typeface="Segoe UI" pitchFamily="34" charset="0"/>
                <a:ea typeface="Segoe UI" pitchFamily="34" charset="0"/>
                <a:cs typeface="Segoe UI" pitchFamily="34" charset="0"/>
              </a:rPr>
              <a:t> and </a:t>
            </a:r>
            <a:r>
              <a:rPr lang="de-DE" sz="2000" u="sng" smtClean="0">
                <a:latin typeface="Segoe UI" pitchFamily="34" charset="0"/>
                <a:ea typeface="Segoe UI" pitchFamily="34" charset="0"/>
                <a:cs typeface="Segoe UI" pitchFamily="34" charset="0"/>
              </a:rPr>
              <a:t>functionalities</a:t>
            </a:r>
            <a:r>
              <a:rPr lang="de-DE" sz="2000" smtClean="0">
                <a:latin typeface="Segoe UI" pitchFamily="34" charset="0"/>
                <a:ea typeface="Segoe UI" pitchFamily="34" charset="0"/>
                <a:cs typeface="Segoe UI" pitchFamily="34" charset="0"/>
              </a:rPr>
              <a:t> of the instrument with the corresponding syntax of calls.</a:t>
            </a:r>
            <a:endParaRPr lang="en-US" sz="2000">
              <a:latin typeface="Segoe UI" pitchFamily="34" charset="0"/>
              <a:ea typeface="Segoe UI" pitchFamily="34" charset="0"/>
              <a:cs typeface="Segoe UI" pitchFamily="34" charset="0"/>
            </a:endParaRPr>
          </a:p>
        </p:txBody>
      </p:sp>
      <p:pic>
        <p:nvPicPr>
          <p:cNvPr id="1126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63570"/>
          <a:stretch/>
        </p:blipFill>
        <p:spPr bwMode="auto">
          <a:xfrm>
            <a:off x="5775252" y="3393251"/>
            <a:ext cx="3063948" cy="2321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descr="http://www.proteomics.ox.ac.uk/images/Q_Exactiv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265" y="3352799"/>
            <a:ext cx="2506735" cy="2515689"/>
          </a:xfrm>
          <a:prstGeom prst="rect">
            <a:avLst/>
          </a:prstGeom>
          <a:noFill/>
          <a:extLst>
            <a:ext uri="{909E8E84-426E-40DD-AFC4-6F175D3DCCD1}">
              <a14:hiddenFill xmlns:a14="http://schemas.microsoft.com/office/drawing/2010/main">
                <a:solidFill>
                  <a:srgbClr val="FFFFFF"/>
                </a:solidFill>
              </a14:hiddenFill>
            </a:ext>
          </a:extLst>
        </p:spPr>
      </p:pic>
      <p:sp>
        <p:nvSpPr>
          <p:cNvPr id="7" name="Abgerundetes Rechteck 34"/>
          <p:cNvSpPr/>
          <p:nvPr/>
        </p:nvSpPr>
        <p:spPr bwMode="auto">
          <a:xfrm>
            <a:off x="4114800" y="3352798"/>
            <a:ext cx="1445049" cy="2667001"/>
          </a:xfrm>
          <a:prstGeom prst="roundRect">
            <a:avLst/>
          </a:prstGeom>
          <a:solidFill>
            <a:schemeClr val="bg1"/>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4000" b="0" i="0" u="none" strike="noStrike" cap="none" normalizeH="0" baseline="0" dirty="0" smtClean="0">
                <a:ln>
                  <a:noFill/>
                </a:ln>
                <a:solidFill>
                  <a:srgbClr val="336699"/>
                </a:solidFill>
                <a:effectLst/>
                <a:latin typeface="Arial Black" pitchFamily="34" charset="0"/>
              </a:rPr>
              <a:t>API</a:t>
            </a:r>
          </a:p>
        </p:txBody>
      </p:sp>
      <p:sp>
        <p:nvSpPr>
          <p:cNvPr id="8" name="Pfeil nach links und rechts 70"/>
          <p:cNvSpPr/>
          <p:nvPr/>
        </p:nvSpPr>
        <p:spPr>
          <a:xfrm>
            <a:off x="3276600" y="4362463"/>
            <a:ext cx="508235" cy="361937"/>
          </a:xfrm>
          <a:prstGeom prst="leftRightArrow">
            <a:avLst>
              <a:gd name="adj1" fmla="val 50000"/>
              <a:gd name="adj2" fmla="val 482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986461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52400"/>
            <a:ext cx="2388411" cy="461665"/>
          </a:xfrm>
          <a:prstGeom prst="rect">
            <a:avLst/>
          </a:prstGeom>
          <a:noFill/>
        </p:spPr>
        <p:txBody>
          <a:bodyPr wrap="none" rtlCol="0">
            <a:spAutoFit/>
          </a:bodyPr>
          <a:lstStyle/>
          <a:p>
            <a:r>
              <a:rPr lang="en-US" sz="2400" b="1" smtClean="0">
                <a:solidFill>
                  <a:schemeClr val="tx2"/>
                </a:solidFill>
                <a:latin typeface="Segoe UI" pitchFamily="34" charset="0"/>
                <a:ea typeface="Segoe UI" pitchFamily="34" charset="0"/>
                <a:cs typeface="Segoe UI" pitchFamily="34" charset="0"/>
              </a:rPr>
              <a:t>Getting started</a:t>
            </a:r>
            <a:endParaRPr lang="en-US" sz="2400" b="1" dirty="0">
              <a:solidFill>
                <a:schemeClr val="tx2"/>
              </a:solidFill>
              <a:latin typeface="Segoe UI" pitchFamily="34" charset="0"/>
              <a:ea typeface="Segoe UI" pitchFamily="34" charset="0"/>
              <a:cs typeface="Segoe UI" pitchFamily="34" charset="0"/>
            </a:endParaRPr>
          </a:p>
        </p:txBody>
      </p:sp>
      <p:sp>
        <p:nvSpPr>
          <p:cNvPr id="12" name="TextBox 11"/>
          <p:cNvSpPr txBox="1"/>
          <p:nvPr/>
        </p:nvSpPr>
        <p:spPr>
          <a:xfrm>
            <a:off x="1095375" y="2920366"/>
            <a:ext cx="4238625" cy="400110"/>
          </a:xfrm>
          <a:prstGeom prst="rect">
            <a:avLst/>
          </a:prstGeom>
          <a:noFill/>
        </p:spPr>
        <p:txBody>
          <a:bodyPr wrap="square" rtlCol="0">
            <a:spAutoFit/>
          </a:bodyPr>
          <a:lstStyle/>
          <a:p>
            <a:r>
              <a:rPr lang="de-DE" sz="2000" smtClean="0">
                <a:solidFill>
                  <a:schemeClr val="tx2"/>
                </a:solidFill>
                <a:latin typeface="Segoe UI" pitchFamily="34" charset="0"/>
                <a:ea typeface="Segoe UI" pitchFamily="34" charset="0"/>
                <a:cs typeface="Segoe UI" pitchFamily="34" charset="0"/>
              </a:rPr>
              <a:t>Scan Data/Information</a:t>
            </a:r>
            <a:endParaRPr lang="en-US" sz="2000">
              <a:solidFill>
                <a:schemeClr val="tx2"/>
              </a:solidFill>
              <a:latin typeface="Segoe UI" pitchFamily="34" charset="0"/>
              <a:ea typeface="Segoe UI" pitchFamily="34" charset="0"/>
              <a:cs typeface="Segoe UI" pitchFamily="34" charset="0"/>
            </a:endParaRPr>
          </a:p>
        </p:txBody>
      </p:sp>
      <p:sp>
        <p:nvSpPr>
          <p:cNvPr id="15" name="TextBox 14"/>
          <p:cNvSpPr txBox="1"/>
          <p:nvPr/>
        </p:nvSpPr>
        <p:spPr>
          <a:xfrm>
            <a:off x="1095375" y="2022549"/>
            <a:ext cx="4848225" cy="400110"/>
          </a:xfrm>
          <a:prstGeom prst="rect">
            <a:avLst/>
          </a:prstGeom>
          <a:noFill/>
        </p:spPr>
        <p:txBody>
          <a:bodyPr wrap="square" rtlCol="0">
            <a:spAutoFit/>
          </a:bodyPr>
          <a:lstStyle/>
          <a:p>
            <a:r>
              <a:rPr lang="de-DE" sz="2000" smtClean="0">
                <a:solidFill>
                  <a:schemeClr val="tx2"/>
                </a:solidFill>
                <a:latin typeface="Segoe UI" pitchFamily="34" charset="0"/>
                <a:ea typeface="Segoe UI" pitchFamily="34" charset="0"/>
                <a:cs typeface="Segoe UI" pitchFamily="34" charset="0"/>
              </a:rPr>
              <a:t>Basic access to the instrument</a:t>
            </a:r>
            <a:endParaRPr lang="en-US" sz="2000">
              <a:solidFill>
                <a:schemeClr val="tx2"/>
              </a:solidFill>
              <a:latin typeface="Segoe UI" pitchFamily="34" charset="0"/>
              <a:ea typeface="Segoe UI" pitchFamily="34" charset="0"/>
              <a:cs typeface="Segoe UI" pitchFamily="34" charset="0"/>
            </a:endParaRPr>
          </a:p>
        </p:txBody>
      </p:sp>
      <p:sp>
        <p:nvSpPr>
          <p:cNvPr id="17" name="TextBox 16"/>
          <p:cNvSpPr txBox="1"/>
          <p:nvPr/>
        </p:nvSpPr>
        <p:spPr>
          <a:xfrm>
            <a:off x="1095375" y="1130046"/>
            <a:ext cx="2971801" cy="400110"/>
          </a:xfrm>
          <a:prstGeom prst="rect">
            <a:avLst/>
          </a:prstGeom>
          <a:noFill/>
        </p:spPr>
        <p:txBody>
          <a:bodyPr wrap="square" rtlCol="0">
            <a:spAutoFit/>
          </a:bodyPr>
          <a:lstStyle/>
          <a:p>
            <a:r>
              <a:rPr lang="de-DE" sz="2000" b="1" smtClean="0">
                <a:solidFill>
                  <a:schemeClr val="tx2"/>
                </a:solidFill>
                <a:latin typeface="Segoe UI" pitchFamily="34" charset="0"/>
                <a:ea typeface="Segoe UI" pitchFamily="34" charset="0"/>
                <a:cs typeface="Segoe UI" pitchFamily="34" charset="0"/>
              </a:rPr>
              <a:t>Central Access Point</a:t>
            </a:r>
            <a:endParaRPr lang="en-US" sz="2000" b="1">
              <a:solidFill>
                <a:schemeClr val="tx2"/>
              </a:solidFill>
              <a:latin typeface="Segoe UI" pitchFamily="34" charset="0"/>
              <a:ea typeface="Segoe UI" pitchFamily="34" charset="0"/>
              <a:cs typeface="Segoe UI" pitchFamily="34" charset="0"/>
            </a:endParaRPr>
          </a:p>
        </p:txBody>
      </p:sp>
      <p:pic>
        <p:nvPicPr>
          <p:cNvPr id="1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9162" y="2743278"/>
            <a:ext cx="2880000" cy="75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6997" y="1843338"/>
            <a:ext cx="2880000" cy="876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964622"/>
            <a:ext cx="2872381" cy="75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23"/>
          <p:cNvSpPr txBox="1"/>
          <p:nvPr/>
        </p:nvSpPr>
        <p:spPr>
          <a:xfrm>
            <a:off x="1095375" y="4409592"/>
            <a:ext cx="4238625" cy="400110"/>
          </a:xfrm>
          <a:prstGeom prst="rect">
            <a:avLst/>
          </a:prstGeom>
          <a:noFill/>
        </p:spPr>
        <p:txBody>
          <a:bodyPr wrap="square" rtlCol="0">
            <a:spAutoFit/>
          </a:bodyPr>
          <a:lstStyle/>
          <a:p>
            <a:r>
              <a:rPr lang="de-DE" sz="2000" smtClean="0">
                <a:solidFill>
                  <a:schemeClr val="tx2"/>
                </a:solidFill>
                <a:latin typeface="Segoe UI" pitchFamily="34" charset="0"/>
                <a:ea typeface="Segoe UI" pitchFamily="34" charset="0"/>
                <a:cs typeface="Segoe UI" pitchFamily="34" charset="0"/>
              </a:rPr>
              <a:t>Contol of the instrument</a:t>
            </a:r>
          </a:p>
        </p:txBody>
      </p:sp>
      <p:sp>
        <p:nvSpPr>
          <p:cNvPr id="26" name="TextBox 25"/>
          <p:cNvSpPr txBox="1"/>
          <p:nvPr/>
        </p:nvSpPr>
        <p:spPr>
          <a:xfrm>
            <a:off x="1095375" y="3658967"/>
            <a:ext cx="4848225" cy="400110"/>
          </a:xfrm>
          <a:prstGeom prst="rect">
            <a:avLst/>
          </a:prstGeom>
          <a:noFill/>
        </p:spPr>
        <p:txBody>
          <a:bodyPr wrap="square" rtlCol="0">
            <a:spAutoFit/>
          </a:bodyPr>
          <a:lstStyle/>
          <a:p>
            <a:r>
              <a:rPr lang="de-DE" sz="2000" smtClean="0">
                <a:solidFill>
                  <a:schemeClr val="tx2"/>
                </a:solidFill>
                <a:latin typeface="Segoe UI" pitchFamily="34" charset="0"/>
                <a:ea typeface="Segoe UI" pitchFamily="34" charset="0"/>
                <a:cs typeface="Segoe UI" pitchFamily="34" charset="0"/>
              </a:rPr>
              <a:t>Analog Traces like from UV-Detectors</a:t>
            </a:r>
            <a:endParaRPr lang="en-US" sz="2000">
              <a:solidFill>
                <a:schemeClr val="tx2"/>
              </a:solidFill>
              <a:latin typeface="Segoe UI" pitchFamily="34" charset="0"/>
              <a:ea typeface="Segoe UI" pitchFamily="34" charset="0"/>
              <a:cs typeface="Segoe UI" pitchFamily="34" charset="0"/>
            </a:endParaRPr>
          </a:p>
        </p:txBody>
      </p:sp>
      <p:pic>
        <p:nvPicPr>
          <p:cNvPr id="27"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0702" y="3485689"/>
            <a:ext cx="2910476" cy="746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1627" y="4255362"/>
            <a:ext cx="2857143" cy="708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ounded Rectangle 24"/>
          <p:cNvSpPr/>
          <p:nvPr/>
        </p:nvSpPr>
        <p:spPr>
          <a:xfrm>
            <a:off x="6121354" y="4216494"/>
            <a:ext cx="2901449" cy="76192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0504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52400"/>
            <a:ext cx="1364861" cy="461665"/>
          </a:xfrm>
          <a:prstGeom prst="rect">
            <a:avLst/>
          </a:prstGeom>
          <a:noFill/>
        </p:spPr>
        <p:txBody>
          <a:bodyPr wrap="none" rtlCol="0">
            <a:spAutoFit/>
          </a:bodyPr>
          <a:lstStyle/>
          <a:p>
            <a:r>
              <a:rPr lang="en-US" sz="2400" b="1" smtClean="0">
                <a:solidFill>
                  <a:schemeClr val="tx2"/>
                </a:solidFill>
                <a:latin typeface="Segoe UI" pitchFamily="34" charset="0"/>
                <a:ea typeface="Segoe UI" pitchFamily="34" charset="0"/>
                <a:cs typeface="Segoe UI" pitchFamily="34" charset="0"/>
              </a:rPr>
              <a:t>IControl</a:t>
            </a:r>
            <a:endParaRPr lang="en-US" sz="2400" b="1" dirty="0">
              <a:solidFill>
                <a:schemeClr val="tx2"/>
              </a:solidFill>
              <a:latin typeface="Segoe UI" pitchFamily="34" charset="0"/>
              <a:ea typeface="Segoe UI" pitchFamily="34" charset="0"/>
              <a:cs typeface="Segoe UI" pitchFamily="34" charset="0"/>
            </a:endParaRP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2249" y="76200"/>
            <a:ext cx="2359351" cy="585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752600"/>
            <a:ext cx="8991601" cy="2635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Straight Arrow Connector 18"/>
          <p:cNvCxnSpPr/>
          <p:nvPr/>
        </p:nvCxnSpPr>
        <p:spPr>
          <a:xfrm flipH="1" flipV="1">
            <a:off x="3352800" y="4018586"/>
            <a:ext cx="1905001" cy="184666"/>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053700" y="3961438"/>
            <a:ext cx="3733800" cy="2308324"/>
          </a:xfrm>
          <a:prstGeom prst="rect">
            <a:avLst/>
          </a:prstGeom>
          <a:solidFill>
            <a:schemeClr val="bg1"/>
          </a:solidFill>
          <a:ln>
            <a:solidFill>
              <a:schemeClr val="tx2"/>
            </a:solidFill>
          </a:ln>
        </p:spPr>
        <p:txBody>
          <a:bodyPr wrap="square" rtlCol="0">
            <a:spAutoFit/>
          </a:bodyPr>
          <a:lstStyle/>
          <a:p>
            <a:r>
              <a:rPr lang="de-DE" smtClean="0">
                <a:solidFill>
                  <a:schemeClr val="tx2"/>
                </a:solidFill>
                <a:latin typeface="Segoe UI" pitchFamily="34" charset="0"/>
                <a:ea typeface="Segoe UI" pitchFamily="34" charset="0"/>
                <a:cs typeface="Segoe UI" pitchFamily="34" charset="0"/>
              </a:rPr>
              <a:t>Create an instance of the IScans Interface to take over the instrument control e.g. to set customized scan definitions</a:t>
            </a:r>
          </a:p>
          <a:p>
            <a:endParaRPr lang="de-DE">
              <a:solidFill>
                <a:schemeClr val="tx2"/>
              </a:solidFill>
              <a:latin typeface="Segoe UI" pitchFamily="34" charset="0"/>
              <a:ea typeface="Segoe UI" pitchFamily="34" charset="0"/>
              <a:cs typeface="Segoe UI" pitchFamily="34" charset="0"/>
            </a:endParaRPr>
          </a:p>
          <a:p>
            <a:r>
              <a:rPr lang="de-DE" smtClean="0">
                <a:solidFill>
                  <a:schemeClr val="tx2"/>
                </a:solidFill>
                <a:latin typeface="Segoe UI" pitchFamily="34" charset="0"/>
                <a:ea typeface="Segoe UI" pitchFamily="34" charset="0"/>
                <a:cs typeface="Segoe UI" pitchFamily="34" charset="0"/>
              </a:rPr>
              <a:t>This can be done exclusively (no other instrance is allowed) or non-exclusively.</a:t>
            </a:r>
            <a:endParaRPr lang="en-US">
              <a:solidFill>
                <a:schemeClr val="tx2"/>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94173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52400"/>
            <a:ext cx="2334485" cy="461665"/>
          </a:xfrm>
          <a:prstGeom prst="rect">
            <a:avLst/>
          </a:prstGeom>
          <a:noFill/>
        </p:spPr>
        <p:txBody>
          <a:bodyPr wrap="none" rtlCol="0">
            <a:spAutoFit/>
          </a:bodyPr>
          <a:lstStyle/>
          <a:p>
            <a:r>
              <a:rPr lang="en-US" sz="2400" b="1" smtClean="0">
                <a:solidFill>
                  <a:schemeClr val="tx2"/>
                </a:solidFill>
                <a:latin typeface="Segoe UI" pitchFamily="34" charset="0"/>
                <a:ea typeface="Segoe UI" pitchFamily="34" charset="0"/>
                <a:cs typeface="Segoe UI" pitchFamily="34" charset="0"/>
              </a:rPr>
              <a:t>Scanning Level</a:t>
            </a:r>
            <a:endParaRPr lang="en-US" sz="2400" b="1" dirty="0">
              <a:solidFill>
                <a:schemeClr val="tx2"/>
              </a:solidFill>
              <a:latin typeface="Segoe UI" pitchFamily="34" charset="0"/>
              <a:ea typeface="Segoe UI" pitchFamily="34" charset="0"/>
              <a:cs typeface="Segoe UI" pitchFamily="34" charset="0"/>
            </a:endParaRP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2249" y="76200"/>
            <a:ext cx="2359351" cy="585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325" y="1024250"/>
            <a:ext cx="5018887"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88388" y="1100450"/>
            <a:ext cx="3791337" cy="2139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3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593" y="3449749"/>
            <a:ext cx="8438407" cy="264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1566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52400"/>
            <a:ext cx="1088760" cy="461665"/>
          </a:xfrm>
          <a:prstGeom prst="rect">
            <a:avLst/>
          </a:prstGeom>
          <a:noFill/>
        </p:spPr>
        <p:txBody>
          <a:bodyPr wrap="none" rtlCol="0">
            <a:spAutoFit/>
          </a:bodyPr>
          <a:lstStyle/>
          <a:p>
            <a:r>
              <a:rPr lang="en-US" sz="2400" b="1" smtClean="0">
                <a:solidFill>
                  <a:schemeClr val="tx2"/>
                </a:solidFill>
                <a:latin typeface="Segoe UI" pitchFamily="34" charset="0"/>
                <a:ea typeface="Segoe UI" pitchFamily="34" charset="0"/>
                <a:cs typeface="Segoe UI" pitchFamily="34" charset="0"/>
              </a:rPr>
              <a:t>IScans</a:t>
            </a:r>
            <a:endParaRPr lang="en-US" sz="2400" b="1" dirty="0">
              <a:solidFill>
                <a:schemeClr val="tx2"/>
              </a:solidFill>
              <a:latin typeface="Segoe UI" pitchFamily="34" charset="0"/>
              <a:ea typeface="Segoe UI" pitchFamily="34" charset="0"/>
              <a:cs typeface="Segoe UI" pitchFamily="34" charset="0"/>
            </a:endParaRP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2249" y="76200"/>
            <a:ext cx="2359351" cy="585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295400"/>
            <a:ext cx="3295650" cy="468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p:nvPr/>
        </p:nvCxnSpPr>
        <p:spPr>
          <a:xfrm flipH="1">
            <a:off x="3048000" y="3918466"/>
            <a:ext cx="1524002" cy="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343400" y="3733800"/>
            <a:ext cx="3876189" cy="369332"/>
          </a:xfrm>
          <a:prstGeom prst="rect">
            <a:avLst/>
          </a:prstGeom>
          <a:solidFill>
            <a:schemeClr val="bg1"/>
          </a:solidFill>
          <a:ln>
            <a:solidFill>
              <a:schemeClr val="tx2"/>
            </a:solidFill>
          </a:ln>
        </p:spPr>
        <p:txBody>
          <a:bodyPr wrap="none" rtlCol="0">
            <a:spAutoFit/>
          </a:bodyPr>
          <a:lstStyle/>
          <a:p>
            <a:r>
              <a:rPr lang="de-DE" smtClean="0">
                <a:solidFill>
                  <a:schemeClr val="tx2"/>
                </a:solidFill>
                <a:latin typeface="Segoe UI" pitchFamily="34" charset="0"/>
                <a:ea typeface="Segoe UI" pitchFamily="34" charset="0"/>
                <a:cs typeface="Segoe UI" pitchFamily="34" charset="0"/>
              </a:rPr>
              <a:t>Create a Customized Scan Definition</a:t>
            </a:r>
            <a:endParaRPr lang="en-US">
              <a:solidFill>
                <a:schemeClr val="tx2"/>
              </a:solidFill>
              <a:latin typeface="Segoe UI" pitchFamily="34" charset="0"/>
              <a:ea typeface="Segoe UI" pitchFamily="34" charset="0"/>
              <a:cs typeface="Segoe UI" pitchFamily="34" charset="0"/>
            </a:endParaRPr>
          </a:p>
        </p:txBody>
      </p:sp>
      <p:pic>
        <p:nvPicPr>
          <p:cNvPr id="7"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91000" y="1528000"/>
            <a:ext cx="4675513" cy="212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555521" y="928438"/>
            <a:ext cx="1559529" cy="369332"/>
          </a:xfrm>
          <a:prstGeom prst="rect">
            <a:avLst/>
          </a:prstGeom>
        </p:spPr>
        <p:txBody>
          <a:bodyPr wrap="none">
            <a:spAutoFit/>
          </a:bodyPr>
          <a:lstStyle/>
          <a:p>
            <a:r>
              <a:rPr lang="de-DE" smtClean="0"/>
              <a:t>Scanning Level</a:t>
            </a:r>
            <a:endParaRPr lang="en-US"/>
          </a:p>
        </p:txBody>
      </p:sp>
      <p:cxnSp>
        <p:nvCxnSpPr>
          <p:cNvPr id="10" name="Straight Arrow Connector 9"/>
          <p:cNvCxnSpPr/>
          <p:nvPr/>
        </p:nvCxnSpPr>
        <p:spPr>
          <a:xfrm flipH="1">
            <a:off x="3505200" y="5347214"/>
            <a:ext cx="1066802" cy="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343400" y="4724400"/>
            <a:ext cx="4713150" cy="1477328"/>
          </a:xfrm>
          <a:prstGeom prst="rect">
            <a:avLst/>
          </a:prstGeom>
          <a:solidFill>
            <a:schemeClr val="bg1"/>
          </a:solidFill>
          <a:ln>
            <a:solidFill>
              <a:schemeClr val="tx2"/>
            </a:solidFill>
          </a:ln>
        </p:spPr>
        <p:txBody>
          <a:bodyPr wrap="none" rtlCol="0">
            <a:spAutoFit/>
          </a:bodyPr>
          <a:lstStyle/>
          <a:p>
            <a:r>
              <a:rPr lang="de-DE" smtClean="0">
                <a:solidFill>
                  <a:schemeClr val="tx2"/>
                </a:solidFill>
                <a:latin typeface="Segoe UI" pitchFamily="34" charset="0"/>
                <a:ea typeface="Segoe UI" pitchFamily="34" charset="0"/>
                <a:cs typeface="Segoe UI" pitchFamily="34" charset="0"/>
              </a:rPr>
              <a:t>Tells you, when the instrument is ready to</a:t>
            </a:r>
          </a:p>
          <a:p>
            <a:r>
              <a:rPr lang="de-DE" smtClean="0">
                <a:solidFill>
                  <a:schemeClr val="tx2"/>
                </a:solidFill>
                <a:latin typeface="Segoe UI" pitchFamily="34" charset="0"/>
                <a:ea typeface="Segoe UI" pitchFamily="34" charset="0"/>
                <a:cs typeface="Segoe UI" pitchFamily="34" charset="0"/>
              </a:rPr>
              <a:t>take another scan definition to execute. </a:t>
            </a:r>
          </a:p>
          <a:p>
            <a:r>
              <a:rPr lang="de-DE" smtClean="0">
                <a:solidFill>
                  <a:schemeClr val="tx2"/>
                </a:solidFill>
                <a:latin typeface="Segoe UI" pitchFamily="34" charset="0"/>
                <a:ea typeface="Segoe UI" pitchFamily="34" charset="0"/>
                <a:cs typeface="Segoe UI" pitchFamily="34" charset="0"/>
              </a:rPr>
              <a:t>Event timing is coordinated to keep the </a:t>
            </a:r>
          </a:p>
          <a:p>
            <a:r>
              <a:rPr lang="de-DE" smtClean="0">
                <a:solidFill>
                  <a:schemeClr val="tx2"/>
                </a:solidFill>
                <a:latin typeface="Segoe UI" pitchFamily="34" charset="0"/>
                <a:ea typeface="Segoe UI" pitchFamily="34" charset="0"/>
                <a:cs typeface="Segoe UI" pitchFamily="34" charset="0"/>
              </a:rPr>
              <a:t>instrument doing ion injection and transient </a:t>
            </a:r>
          </a:p>
          <a:p>
            <a:r>
              <a:rPr lang="de-DE" smtClean="0">
                <a:solidFill>
                  <a:schemeClr val="tx2"/>
                </a:solidFill>
                <a:latin typeface="Segoe UI" pitchFamily="34" charset="0"/>
                <a:ea typeface="Segoe UI" pitchFamily="34" charset="0"/>
                <a:cs typeface="Segoe UI" pitchFamily="34" charset="0"/>
              </a:rPr>
              <a:t>acquisition in parallel</a:t>
            </a:r>
            <a:endParaRPr lang="en-US">
              <a:solidFill>
                <a:schemeClr val="tx2"/>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22773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52400"/>
            <a:ext cx="5000471" cy="461665"/>
          </a:xfrm>
          <a:prstGeom prst="rect">
            <a:avLst/>
          </a:prstGeom>
          <a:noFill/>
        </p:spPr>
        <p:txBody>
          <a:bodyPr wrap="none" rtlCol="0">
            <a:spAutoFit/>
          </a:bodyPr>
          <a:lstStyle/>
          <a:p>
            <a:r>
              <a:rPr lang="en-US" sz="2400" b="1" smtClean="0">
                <a:solidFill>
                  <a:schemeClr val="tx2"/>
                </a:solidFill>
                <a:latin typeface="Segoe UI" pitchFamily="34" charset="0"/>
                <a:ea typeface="Segoe UI" pitchFamily="34" charset="0"/>
                <a:cs typeface="Segoe UI" pitchFamily="34" charset="0"/>
              </a:rPr>
              <a:t>IScans – Example to define a scan</a:t>
            </a:r>
            <a:endParaRPr lang="en-US" sz="2400" b="1" dirty="0">
              <a:solidFill>
                <a:schemeClr val="tx2"/>
              </a:solidFill>
              <a:latin typeface="Segoe UI" pitchFamily="34" charset="0"/>
              <a:ea typeface="Segoe UI" pitchFamily="34" charset="0"/>
              <a:cs typeface="Segoe UI" pitchFamily="34" charset="0"/>
            </a:endParaRP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2249" y="76200"/>
            <a:ext cx="2359351" cy="585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981" y="1114425"/>
            <a:ext cx="8866187"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57200" y="3013770"/>
            <a:ext cx="15697200" cy="3539430"/>
          </a:xfrm>
          <a:prstGeom prst="rect">
            <a:avLst/>
          </a:prstGeom>
        </p:spPr>
        <p:txBody>
          <a:bodyPr wrap="square">
            <a:spAutoFit/>
          </a:bodyPr>
          <a:lstStyle/>
          <a:p>
            <a:r>
              <a:rPr lang="en-US" sz="1400">
                <a:solidFill>
                  <a:srgbClr val="0000FF"/>
                </a:solidFill>
                <a:latin typeface="Consolas"/>
              </a:rPr>
              <a:t>private</a:t>
            </a:r>
            <a:r>
              <a:rPr lang="en-US" sz="1400">
                <a:solidFill>
                  <a:prstClr val="black"/>
                </a:solidFill>
                <a:latin typeface="Consolas"/>
              </a:rPr>
              <a:t> </a:t>
            </a:r>
            <a:r>
              <a:rPr lang="en-US" sz="1400">
                <a:solidFill>
                  <a:srgbClr val="0000FF"/>
                </a:solidFill>
                <a:latin typeface="Consolas"/>
              </a:rPr>
              <a:t>void</a:t>
            </a:r>
            <a:r>
              <a:rPr lang="en-US" sz="1400">
                <a:solidFill>
                  <a:prstClr val="black"/>
                </a:solidFill>
                <a:latin typeface="Consolas"/>
              </a:rPr>
              <a:t> SetMS2Scan(</a:t>
            </a:r>
            <a:r>
              <a:rPr lang="en-US" sz="1400">
                <a:solidFill>
                  <a:srgbClr val="0000FF"/>
                </a:solidFill>
                <a:latin typeface="Consolas"/>
              </a:rPr>
              <a:t>double</a:t>
            </a:r>
            <a:r>
              <a:rPr lang="en-US" sz="1400">
                <a:solidFill>
                  <a:prstClr val="black"/>
                </a:solidFill>
                <a:latin typeface="Consolas"/>
              </a:rPr>
              <a:t> mz)</a:t>
            </a:r>
          </a:p>
          <a:p>
            <a:r>
              <a:rPr lang="en-US" sz="1400">
                <a:solidFill>
                  <a:prstClr val="black"/>
                </a:solidFill>
                <a:latin typeface="Consolas"/>
              </a:rPr>
              <a:t>{</a:t>
            </a:r>
          </a:p>
          <a:p>
            <a:pPr lvl="1"/>
            <a:r>
              <a:rPr lang="en-US" sz="1400">
                <a:solidFill>
                  <a:srgbClr val="2B91AF"/>
                </a:solidFill>
                <a:latin typeface="Consolas"/>
              </a:rPr>
              <a:t>ICustomScan</a:t>
            </a:r>
            <a:r>
              <a:rPr lang="en-US" sz="1400">
                <a:solidFill>
                  <a:prstClr val="black"/>
                </a:solidFill>
                <a:latin typeface="Consolas"/>
              </a:rPr>
              <a:t> cs = scansControl1.CreateCustomScan();</a:t>
            </a:r>
          </a:p>
          <a:p>
            <a:pPr lvl="1"/>
            <a:r>
              <a:rPr lang="en-US" sz="1400">
                <a:solidFill>
                  <a:prstClr val="black"/>
                </a:solidFill>
                <a:latin typeface="Consolas"/>
              </a:rPr>
              <a:t>cs.RunningNumber = 4000;</a:t>
            </a:r>
          </a:p>
          <a:p>
            <a:pPr lvl="1"/>
            <a:r>
              <a:rPr lang="en-US" sz="1400" smtClean="0">
                <a:solidFill>
                  <a:srgbClr val="008000"/>
                </a:solidFill>
                <a:latin typeface="Consolas"/>
              </a:rPr>
              <a:t>// </a:t>
            </a:r>
            <a:r>
              <a:rPr lang="en-US" sz="1400">
                <a:solidFill>
                  <a:srgbClr val="008000"/>
                </a:solidFill>
                <a:latin typeface="Consolas"/>
              </a:rPr>
              <a:t>Allow an extra delay of 500 ms, we will answer as fast as </a:t>
            </a:r>
            <a:r>
              <a:rPr lang="en-US" sz="1400" smtClean="0">
                <a:solidFill>
                  <a:srgbClr val="008000"/>
                </a:solidFill>
                <a:latin typeface="Consolas"/>
              </a:rPr>
              <a:t>possible</a:t>
            </a:r>
            <a:endParaRPr lang="en-US" sz="1400">
              <a:solidFill>
                <a:prstClr val="black"/>
              </a:solidFill>
              <a:latin typeface="Consolas"/>
            </a:endParaRPr>
          </a:p>
          <a:p>
            <a:pPr lvl="1"/>
            <a:r>
              <a:rPr lang="en-US" sz="1600" b="1">
                <a:solidFill>
                  <a:schemeClr val="tx2"/>
                </a:solidFill>
                <a:latin typeface="Consolas"/>
              </a:rPr>
              <a:t>cs.SingleProcessingDelay = 0.50D;</a:t>
            </a:r>
          </a:p>
          <a:p>
            <a:pPr lvl="1"/>
            <a:r>
              <a:rPr lang="en-US" sz="1400">
                <a:solidFill>
                  <a:prstClr val="black"/>
                </a:solidFill>
                <a:latin typeface="Consolas"/>
              </a:rPr>
              <a:t>cs.Values[</a:t>
            </a:r>
            <a:r>
              <a:rPr lang="en-US" sz="1400">
                <a:solidFill>
                  <a:srgbClr val="A31515"/>
                </a:solidFill>
                <a:latin typeface="Consolas"/>
              </a:rPr>
              <a:t>"IsolationRangeLow"</a:t>
            </a:r>
            <a:r>
              <a:rPr lang="en-US" sz="1400">
                <a:solidFill>
                  <a:prstClr val="black"/>
                </a:solidFill>
                <a:latin typeface="Consolas"/>
              </a:rPr>
              <a:t>] = (mz - 2).ToString();</a:t>
            </a:r>
          </a:p>
          <a:p>
            <a:pPr lvl="1"/>
            <a:r>
              <a:rPr lang="en-US" sz="1400">
                <a:solidFill>
                  <a:prstClr val="black"/>
                </a:solidFill>
                <a:latin typeface="Consolas"/>
              </a:rPr>
              <a:t>cs.Values[</a:t>
            </a:r>
            <a:r>
              <a:rPr lang="en-US" sz="1400">
                <a:solidFill>
                  <a:srgbClr val="A31515"/>
                </a:solidFill>
                <a:latin typeface="Consolas"/>
              </a:rPr>
              <a:t>"IsolationRangeHigh"</a:t>
            </a:r>
            <a:r>
              <a:rPr lang="en-US" sz="1400">
                <a:solidFill>
                  <a:prstClr val="black"/>
                </a:solidFill>
                <a:latin typeface="Consolas"/>
              </a:rPr>
              <a:t>] = (mz + 2).ToString();</a:t>
            </a:r>
          </a:p>
          <a:p>
            <a:pPr lvl="1"/>
            <a:r>
              <a:rPr lang="en-US" sz="1400">
                <a:solidFill>
                  <a:prstClr val="black"/>
                </a:solidFill>
                <a:latin typeface="Consolas"/>
              </a:rPr>
              <a:t>cs.Values[</a:t>
            </a:r>
            <a:r>
              <a:rPr lang="en-US" sz="1400">
                <a:solidFill>
                  <a:srgbClr val="A31515"/>
                </a:solidFill>
                <a:latin typeface="Consolas"/>
              </a:rPr>
              <a:t>"FirstMass"</a:t>
            </a:r>
            <a:r>
              <a:rPr lang="en-US" sz="1400">
                <a:solidFill>
                  <a:prstClr val="black"/>
                </a:solidFill>
                <a:latin typeface="Consolas"/>
              </a:rPr>
              <a:t>] = </a:t>
            </a:r>
            <a:r>
              <a:rPr lang="en-US" sz="1400">
                <a:solidFill>
                  <a:srgbClr val="A31515"/>
                </a:solidFill>
                <a:latin typeface="Consolas"/>
              </a:rPr>
              <a:t>"50"</a:t>
            </a:r>
            <a:r>
              <a:rPr lang="en-US" sz="1400">
                <a:solidFill>
                  <a:prstClr val="black"/>
                </a:solidFill>
                <a:latin typeface="Consolas"/>
              </a:rPr>
              <a:t>;</a:t>
            </a:r>
          </a:p>
          <a:p>
            <a:pPr lvl="1"/>
            <a:r>
              <a:rPr lang="en-US" sz="1400">
                <a:solidFill>
                  <a:prstClr val="black"/>
                </a:solidFill>
                <a:latin typeface="Consolas"/>
              </a:rPr>
              <a:t>cs.Values[</a:t>
            </a:r>
            <a:r>
              <a:rPr lang="en-US" sz="1400">
                <a:solidFill>
                  <a:srgbClr val="A31515"/>
                </a:solidFill>
                <a:latin typeface="Consolas"/>
              </a:rPr>
              <a:t>"LastMass"</a:t>
            </a:r>
            <a:r>
              <a:rPr lang="en-US" sz="1400">
                <a:solidFill>
                  <a:prstClr val="black"/>
                </a:solidFill>
                <a:latin typeface="Consolas"/>
              </a:rPr>
              <a:t>] = </a:t>
            </a:r>
            <a:r>
              <a:rPr lang="en-US" sz="1400">
                <a:solidFill>
                  <a:srgbClr val="A31515"/>
                </a:solidFill>
                <a:latin typeface="Consolas"/>
              </a:rPr>
              <a:t>"1000"</a:t>
            </a:r>
            <a:r>
              <a:rPr lang="en-US" sz="1400">
                <a:solidFill>
                  <a:prstClr val="black"/>
                </a:solidFill>
                <a:latin typeface="Consolas"/>
              </a:rPr>
              <a:t>;</a:t>
            </a:r>
          </a:p>
          <a:p>
            <a:pPr lvl="1"/>
            <a:r>
              <a:rPr lang="en-US" sz="1400">
                <a:solidFill>
                  <a:prstClr val="black"/>
                </a:solidFill>
                <a:latin typeface="Consolas"/>
              </a:rPr>
              <a:t>cs.Values[</a:t>
            </a:r>
            <a:r>
              <a:rPr lang="en-US" sz="1400">
                <a:solidFill>
                  <a:srgbClr val="A31515"/>
                </a:solidFill>
                <a:latin typeface="Consolas"/>
              </a:rPr>
              <a:t>"Polarity"</a:t>
            </a:r>
            <a:r>
              <a:rPr lang="en-US" sz="1400">
                <a:solidFill>
                  <a:prstClr val="black"/>
                </a:solidFill>
                <a:latin typeface="Consolas"/>
              </a:rPr>
              <a:t>] = </a:t>
            </a:r>
            <a:r>
              <a:rPr lang="en-US" sz="1400">
                <a:solidFill>
                  <a:srgbClr val="A31515"/>
                </a:solidFill>
                <a:latin typeface="Consolas"/>
              </a:rPr>
              <a:t>"0"</a:t>
            </a:r>
            <a:r>
              <a:rPr lang="en-US" sz="1400">
                <a:solidFill>
                  <a:prstClr val="black"/>
                </a:solidFill>
                <a:latin typeface="Consolas"/>
              </a:rPr>
              <a:t>;</a:t>
            </a:r>
          </a:p>
          <a:p>
            <a:pPr lvl="1"/>
            <a:r>
              <a:rPr lang="en-US" sz="1400">
                <a:solidFill>
                  <a:prstClr val="black"/>
                </a:solidFill>
                <a:latin typeface="Consolas"/>
              </a:rPr>
              <a:t>cs.Values[</a:t>
            </a:r>
            <a:r>
              <a:rPr lang="en-US" sz="1400">
                <a:solidFill>
                  <a:srgbClr val="A31515"/>
                </a:solidFill>
                <a:latin typeface="Consolas"/>
              </a:rPr>
              <a:t>"NCE"</a:t>
            </a:r>
            <a:r>
              <a:rPr lang="en-US" sz="1400">
                <a:solidFill>
                  <a:prstClr val="black"/>
                </a:solidFill>
                <a:latin typeface="Consolas"/>
              </a:rPr>
              <a:t>] = </a:t>
            </a:r>
            <a:r>
              <a:rPr lang="en-US" sz="1400">
                <a:solidFill>
                  <a:srgbClr val="A31515"/>
                </a:solidFill>
                <a:latin typeface="Consolas"/>
              </a:rPr>
              <a:t>"27"</a:t>
            </a:r>
            <a:r>
              <a:rPr lang="en-US" sz="1400">
                <a:solidFill>
                  <a:prstClr val="black"/>
                </a:solidFill>
                <a:latin typeface="Consolas"/>
              </a:rPr>
              <a:t>;</a:t>
            </a:r>
          </a:p>
          <a:p>
            <a:pPr lvl="1"/>
            <a:r>
              <a:rPr lang="en-US" sz="1400">
                <a:solidFill>
                  <a:prstClr val="black"/>
                </a:solidFill>
                <a:latin typeface="Consolas"/>
              </a:rPr>
              <a:t>cs.Values[</a:t>
            </a:r>
            <a:r>
              <a:rPr lang="en-US" sz="1400">
                <a:solidFill>
                  <a:srgbClr val="A31515"/>
                </a:solidFill>
                <a:latin typeface="Consolas"/>
              </a:rPr>
              <a:t>"Resolution"</a:t>
            </a:r>
            <a:r>
              <a:rPr lang="en-US" sz="1400">
                <a:solidFill>
                  <a:prstClr val="black"/>
                </a:solidFill>
                <a:latin typeface="Consolas"/>
              </a:rPr>
              <a:t>] = </a:t>
            </a:r>
            <a:r>
              <a:rPr lang="en-US" sz="1400">
                <a:solidFill>
                  <a:srgbClr val="A31515"/>
                </a:solidFill>
                <a:latin typeface="Consolas"/>
              </a:rPr>
              <a:t>"17500</a:t>
            </a:r>
            <a:r>
              <a:rPr lang="en-US" sz="1400" smtClean="0">
                <a:solidFill>
                  <a:srgbClr val="A31515"/>
                </a:solidFill>
                <a:latin typeface="Consolas"/>
              </a:rPr>
              <a:t>"</a:t>
            </a:r>
            <a:r>
              <a:rPr lang="en-US" sz="1400" smtClean="0">
                <a:solidFill>
                  <a:prstClr val="black"/>
                </a:solidFill>
                <a:latin typeface="Consolas"/>
              </a:rPr>
              <a:t>;</a:t>
            </a:r>
          </a:p>
          <a:p>
            <a:pPr lvl="1"/>
            <a:r>
              <a:rPr lang="en-US" sz="1400" smtClean="0">
                <a:solidFill>
                  <a:prstClr val="black"/>
                </a:solidFill>
                <a:latin typeface="Consolas"/>
              </a:rPr>
              <a:t>scans.SetCustomScan(cs)</a:t>
            </a:r>
            <a:endParaRPr lang="en-US" sz="1400">
              <a:solidFill>
                <a:prstClr val="black"/>
              </a:solidFill>
              <a:latin typeface="Consolas"/>
            </a:endParaRPr>
          </a:p>
          <a:p>
            <a:r>
              <a:rPr lang="en-US" sz="1400" smtClean="0">
                <a:solidFill>
                  <a:prstClr val="black"/>
                </a:solidFill>
                <a:latin typeface="Consolas"/>
              </a:rPr>
              <a:t>}</a:t>
            </a:r>
            <a:endParaRPr lang="en-US" sz="1400">
              <a:solidFill>
                <a:prstClr val="black"/>
              </a:solidFill>
              <a:latin typeface="Consolas"/>
            </a:endParaRPr>
          </a:p>
          <a:p>
            <a:endParaRPr lang="en-US" sz="1400">
              <a:solidFill>
                <a:prstClr val="black"/>
              </a:solidFill>
              <a:latin typeface="Consolas"/>
            </a:endParaRPr>
          </a:p>
        </p:txBody>
      </p:sp>
    </p:spTree>
    <p:extLst>
      <p:ext uri="{BB962C8B-B14F-4D97-AF65-F5344CB8AC3E}">
        <p14:creationId xmlns:p14="http://schemas.microsoft.com/office/powerpoint/2010/main" val="4028598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52400"/>
            <a:ext cx="1088760" cy="461665"/>
          </a:xfrm>
          <a:prstGeom prst="rect">
            <a:avLst/>
          </a:prstGeom>
          <a:noFill/>
        </p:spPr>
        <p:txBody>
          <a:bodyPr wrap="none" rtlCol="0">
            <a:spAutoFit/>
          </a:bodyPr>
          <a:lstStyle/>
          <a:p>
            <a:r>
              <a:rPr lang="en-US" sz="2400" b="1" smtClean="0">
                <a:solidFill>
                  <a:schemeClr val="tx2"/>
                </a:solidFill>
                <a:latin typeface="Segoe UI" pitchFamily="34" charset="0"/>
                <a:ea typeface="Segoe UI" pitchFamily="34" charset="0"/>
                <a:cs typeface="Segoe UI" pitchFamily="34" charset="0"/>
              </a:rPr>
              <a:t>IScans</a:t>
            </a:r>
            <a:endParaRPr lang="en-US" sz="2400" b="1" dirty="0">
              <a:solidFill>
                <a:schemeClr val="tx2"/>
              </a:solidFill>
              <a:latin typeface="Segoe UI" pitchFamily="34" charset="0"/>
              <a:ea typeface="Segoe UI" pitchFamily="34" charset="0"/>
              <a:cs typeface="Segoe UI" pitchFamily="34" charset="0"/>
            </a:endParaRP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2249" y="76200"/>
            <a:ext cx="2359351" cy="585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948" y="1524000"/>
            <a:ext cx="8459369" cy="3978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Left Brace 6"/>
          <p:cNvSpPr/>
          <p:nvPr/>
        </p:nvSpPr>
        <p:spPr>
          <a:xfrm rot="16200000">
            <a:off x="2544041" y="3524250"/>
            <a:ext cx="342900" cy="609600"/>
          </a:xfrm>
          <a:prstGeom prst="leftBrace">
            <a:avLst>
              <a:gd name="adj1" fmla="val 8333"/>
              <a:gd name="adj2" fmla="val 24675"/>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solidFill>
                <a:schemeClr val="accent3">
                  <a:lumMod val="50000"/>
                </a:schemeClr>
              </a:solidFill>
            </a:endParaRPr>
          </a:p>
        </p:txBody>
      </p:sp>
      <p:sp>
        <p:nvSpPr>
          <p:cNvPr id="10" name="TextBox 9"/>
          <p:cNvSpPr txBox="1"/>
          <p:nvPr/>
        </p:nvSpPr>
        <p:spPr>
          <a:xfrm>
            <a:off x="194984" y="5380672"/>
            <a:ext cx="6205816" cy="923330"/>
          </a:xfrm>
          <a:prstGeom prst="rect">
            <a:avLst/>
          </a:prstGeom>
          <a:noFill/>
          <a:ln>
            <a:solidFill>
              <a:schemeClr val="accent3">
                <a:lumMod val="50000"/>
              </a:schemeClr>
            </a:solidFill>
          </a:ln>
        </p:spPr>
        <p:txBody>
          <a:bodyPr wrap="square" rtlCol="0">
            <a:spAutoFit/>
          </a:bodyPr>
          <a:lstStyle/>
          <a:p>
            <a:r>
              <a:rPr lang="de-DE" b="1" smtClean="0">
                <a:solidFill>
                  <a:schemeClr val="accent3">
                    <a:lumMod val="50000"/>
                  </a:schemeClr>
                </a:solidFill>
              </a:rPr>
              <a:t>Wait up to „ProcessingDelay“ for new customized scan definition (e.g. up to 500ms). CancelRepetition can cancel wait state</a:t>
            </a:r>
            <a:endParaRPr lang="en-US" b="1">
              <a:solidFill>
                <a:schemeClr val="accent3">
                  <a:lumMod val="50000"/>
                </a:schemeClr>
              </a:solidFill>
            </a:endParaRPr>
          </a:p>
        </p:txBody>
      </p:sp>
      <p:cxnSp>
        <p:nvCxnSpPr>
          <p:cNvPr id="13" name="Straight Arrow Connector 12"/>
          <p:cNvCxnSpPr>
            <a:endCxn id="7" idx="1"/>
          </p:cNvCxnSpPr>
          <p:nvPr/>
        </p:nvCxnSpPr>
        <p:spPr>
          <a:xfrm flipV="1">
            <a:off x="1371600" y="4000500"/>
            <a:ext cx="1189510" cy="1227772"/>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043575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52400"/>
            <a:ext cx="6157135" cy="461665"/>
          </a:xfrm>
          <a:prstGeom prst="rect">
            <a:avLst/>
          </a:prstGeom>
          <a:noFill/>
        </p:spPr>
        <p:txBody>
          <a:bodyPr wrap="none" rtlCol="0">
            <a:spAutoFit/>
          </a:bodyPr>
          <a:lstStyle/>
          <a:p>
            <a:r>
              <a:rPr lang="en-US" sz="2400" b="1" smtClean="0">
                <a:solidFill>
                  <a:schemeClr val="tx2"/>
                </a:solidFill>
                <a:latin typeface="Segoe UI" pitchFamily="34" charset="0"/>
                <a:ea typeface="Segoe UI" pitchFamily="34" charset="0"/>
                <a:cs typeface="Segoe UI" pitchFamily="34" charset="0"/>
              </a:rPr>
              <a:t>Scanning Level – set a repeating scan def.</a:t>
            </a:r>
            <a:endParaRPr lang="en-US" sz="2400" b="1" dirty="0">
              <a:solidFill>
                <a:schemeClr val="tx2"/>
              </a:solidFill>
              <a:latin typeface="Segoe UI" pitchFamily="34" charset="0"/>
              <a:ea typeface="Segoe UI" pitchFamily="34" charset="0"/>
              <a:cs typeface="Segoe UI" pitchFamily="34" charset="0"/>
            </a:endParaRP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2249" y="76200"/>
            <a:ext cx="2359351" cy="585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4631" y="938149"/>
            <a:ext cx="5018887"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395478"/>
            <a:ext cx="3295650" cy="468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3581400" y="3462278"/>
            <a:ext cx="7086600" cy="2646878"/>
          </a:xfrm>
          <a:prstGeom prst="rect">
            <a:avLst/>
          </a:prstGeom>
        </p:spPr>
        <p:txBody>
          <a:bodyPr wrap="square">
            <a:spAutoFit/>
          </a:bodyPr>
          <a:lstStyle/>
          <a:p>
            <a:r>
              <a:rPr lang="en-US" sz="1400">
                <a:solidFill>
                  <a:srgbClr val="0000FF"/>
                </a:solidFill>
                <a:latin typeface="Consolas"/>
              </a:rPr>
              <a:t>private</a:t>
            </a:r>
            <a:r>
              <a:rPr lang="en-US" sz="1400">
                <a:solidFill>
                  <a:prstClr val="black"/>
                </a:solidFill>
                <a:latin typeface="Consolas"/>
              </a:rPr>
              <a:t> </a:t>
            </a:r>
            <a:r>
              <a:rPr lang="en-US" sz="1400">
                <a:solidFill>
                  <a:srgbClr val="0000FF"/>
                </a:solidFill>
                <a:latin typeface="Consolas"/>
              </a:rPr>
              <a:t>void</a:t>
            </a:r>
            <a:r>
              <a:rPr lang="en-US" sz="1400">
                <a:solidFill>
                  <a:prstClr val="black"/>
                </a:solidFill>
                <a:latin typeface="Consolas"/>
              </a:rPr>
              <a:t> setRepScanDef()</a:t>
            </a:r>
          </a:p>
          <a:p>
            <a:r>
              <a:rPr lang="en-US" sz="1400">
                <a:solidFill>
                  <a:prstClr val="black"/>
                </a:solidFill>
                <a:latin typeface="Consolas"/>
              </a:rPr>
              <a:t>{</a:t>
            </a:r>
          </a:p>
          <a:p>
            <a:pPr lvl="1"/>
            <a:r>
              <a:rPr lang="en-US" sz="1400">
                <a:solidFill>
                  <a:srgbClr val="2B91AF"/>
                </a:solidFill>
                <a:latin typeface="Consolas"/>
              </a:rPr>
              <a:t>IRepeatingScan</a:t>
            </a:r>
            <a:r>
              <a:rPr lang="en-US" sz="1400">
                <a:solidFill>
                  <a:prstClr val="black"/>
                </a:solidFill>
                <a:latin typeface="Consolas"/>
              </a:rPr>
              <a:t> repS = scans.CreateRepeatingScan();</a:t>
            </a:r>
          </a:p>
          <a:p>
            <a:pPr lvl="1"/>
            <a:r>
              <a:rPr lang="en-US" sz="1400">
                <a:solidFill>
                  <a:prstClr val="black"/>
                </a:solidFill>
                <a:latin typeface="Consolas"/>
              </a:rPr>
              <a:t>repS.RunningNumber = 2;</a:t>
            </a:r>
          </a:p>
          <a:p>
            <a:pPr lvl="1"/>
            <a:r>
              <a:rPr lang="en-US" sz="1400" smtClean="0">
                <a:solidFill>
                  <a:prstClr val="black"/>
                </a:solidFill>
                <a:latin typeface="Consolas"/>
              </a:rPr>
              <a:t>repS.Values.Add(</a:t>
            </a:r>
            <a:r>
              <a:rPr lang="en-US" sz="1400" smtClean="0">
                <a:solidFill>
                  <a:srgbClr val="A31515"/>
                </a:solidFill>
                <a:latin typeface="Consolas"/>
              </a:rPr>
              <a:t>“Resolution"</a:t>
            </a:r>
            <a:r>
              <a:rPr lang="en-US" sz="1400" smtClean="0">
                <a:solidFill>
                  <a:prstClr val="black"/>
                </a:solidFill>
                <a:latin typeface="Consolas"/>
              </a:rPr>
              <a:t>, </a:t>
            </a:r>
            <a:r>
              <a:rPr lang="en-US" sz="1400" smtClean="0">
                <a:solidFill>
                  <a:srgbClr val="A31515"/>
                </a:solidFill>
                <a:latin typeface="Consolas"/>
              </a:rPr>
              <a:t>“140000</a:t>
            </a:r>
            <a:r>
              <a:rPr lang="en-US" sz="1400">
                <a:solidFill>
                  <a:srgbClr val="A31515"/>
                </a:solidFill>
                <a:latin typeface="Consolas"/>
              </a:rPr>
              <a:t>"</a:t>
            </a:r>
            <a:r>
              <a:rPr lang="en-US" sz="1400">
                <a:solidFill>
                  <a:prstClr val="black"/>
                </a:solidFill>
                <a:latin typeface="Consolas"/>
              </a:rPr>
              <a:t>);</a:t>
            </a:r>
          </a:p>
          <a:p>
            <a:pPr lvl="1"/>
            <a:endParaRPr lang="en-US" sz="1400" smtClean="0">
              <a:solidFill>
                <a:srgbClr val="0000FF"/>
              </a:solidFill>
              <a:latin typeface="Consolas"/>
            </a:endParaRPr>
          </a:p>
          <a:p>
            <a:pPr lvl="1"/>
            <a:r>
              <a:rPr lang="en-US" sz="1400" smtClean="0">
                <a:solidFill>
                  <a:srgbClr val="0000FF"/>
                </a:solidFill>
                <a:latin typeface="Consolas"/>
              </a:rPr>
              <a:t>try</a:t>
            </a:r>
            <a:endParaRPr lang="en-US" sz="1400">
              <a:solidFill>
                <a:prstClr val="black"/>
              </a:solidFill>
              <a:latin typeface="Consolas"/>
            </a:endParaRPr>
          </a:p>
          <a:p>
            <a:pPr lvl="1"/>
            <a:r>
              <a:rPr lang="en-US" sz="1400">
                <a:solidFill>
                  <a:prstClr val="black"/>
                </a:solidFill>
                <a:latin typeface="Consolas"/>
              </a:rPr>
              <a:t>{</a:t>
            </a:r>
          </a:p>
          <a:p>
            <a:pPr lvl="1"/>
            <a:r>
              <a:rPr lang="en-US" sz="1400" smtClean="0">
                <a:solidFill>
                  <a:prstClr val="black"/>
                </a:solidFill>
                <a:latin typeface="Consolas"/>
              </a:rPr>
              <a:t>  scans.SetRepetitionScan(repS))</a:t>
            </a:r>
          </a:p>
          <a:p>
            <a:pPr lvl="1"/>
            <a:r>
              <a:rPr lang="de-DE" sz="1400" smtClean="0">
                <a:solidFill>
                  <a:prstClr val="black"/>
                </a:solidFill>
                <a:latin typeface="Consolas"/>
              </a:rPr>
              <a:t>}</a:t>
            </a:r>
          </a:p>
          <a:p>
            <a:r>
              <a:rPr lang="de-DE" sz="1400">
                <a:solidFill>
                  <a:prstClr val="black"/>
                </a:solidFill>
                <a:latin typeface="Consolas"/>
              </a:rPr>
              <a:t>}</a:t>
            </a:r>
            <a:endParaRPr lang="en-US" sz="1400">
              <a:solidFill>
                <a:prstClr val="black"/>
              </a:solidFill>
              <a:latin typeface="Consolas"/>
            </a:endParaRPr>
          </a:p>
          <a:p>
            <a:endParaRPr lang="en-US" sz="1200">
              <a:solidFill>
                <a:prstClr val="black"/>
              </a:solidFill>
              <a:latin typeface="Consolas"/>
            </a:endParaRPr>
          </a:p>
        </p:txBody>
      </p:sp>
      <p:cxnSp>
        <p:nvCxnSpPr>
          <p:cNvPr id="10" name="Straight Arrow Connector 9"/>
          <p:cNvCxnSpPr/>
          <p:nvPr/>
        </p:nvCxnSpPr>
        <p:spPr>
          <a:xfrm flipH="1">
            <a:off x="2590800" y="4252978"/>
            <a:ext cx="1514475" cy="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2362200" y="4893441"/>
            <a:ext cx="1841665" cy="43858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914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47935"/>
            <a:ext cx="9028305" cy="461665"/>
          </a:xfrm>
          <a:prstGeom prst="rect">
            <a:avLst/>
          </a:prstGeom>
          <a:noFill/>
        </p:spPr>
        <p:txBody>
          <a:bodyPr wrap="none" rtlCol="0">
            <a:spAutoFit/>
          </a:bodyPr>
          <a:lstStyle/>
          <a:p>
            <a:r>
              <a:rPr lang="en-US" sz="2400" b="1" smtClean="0">
                <a:solidFill>
                  <a:schemeClr val="tx2"/>
                </a:solidFill>
                <a:latin typeface="Segoe UI" pitchFamily="34" charset="0"/>
                <a:ea typeface="Segoe UI" pitchFamily="34" charset="0"/>
                <a:cs typeface="Segoe UI" pitchFamily="34" charset="0"/>
              </a:rPr>
              <a:t>API – Example: asynchronous approach of analyse and contol</a:t>
            </a:r>
            <a:endParaRPr lang="en-US" sz="2400" b="1" dirty="0">
              <a:solidFill>
                <a:schemeClr val="tx2"/>
              </a:solidFill>
              <a:latin typeface="Segoe UI" pitchFamily="34" charset="0"/>
              <a:ea typeface="Segoe UI" pitchFamily="34" charset="0"/>
              <a:cs typeface="Segoe UI" pitchFamily="34" charset="0"/>
            </a:endParaRP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76400"/>
            <a:ext cx="7166077"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a:xfrm>
            <a:off x="7010400" y="1362075"/>
            <a:ext cx="1905000" cy="3829050"/>
          </a:xfrm>
          <a:prstGeom prst="round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a:solidFill>
                  <a:schemeClr val="tx2"/>
                </a:solidFill>
                <a:latin typeface="Segoe UI" pitchFamily="34" charset="0"/>
                <a:ea typeface="Segoe UI" pitchFamily="34" charset="0"/>
                <a:cs typeface="Segoe UI" pitchFamily="34" charset="0"/>
              </a:rPr>
              <a:t>CANDIDATES</a:t>
            </a:r>
          </a:p>
          <a:p>
            <a:pPr algn="ctr"/>
            <a:endParaRPr lang="de-DE" b="1">
              <a:solidFill>
                <a:schemeClr val="tx2"/>
              </a:solidFill>
              <a:latin typeface="Segoe UI" pitchFamily="34" charset="0"/>
              <a:ea typeface="Segoe UI" pitchFamily="34" charset="0"/>
              <a:cs typeface="Segoe UI" pitchFamily="34" charset="0"/>
            </a:endParaRPr>
          </a:p>
          <a:p>
            <a:pPr algn="ctr"/>
            <a:r>
              <a:rPr lang="de-DE">
                <a:solidFill>
                  <a:schemeClr val="tx1"/>
                </a:solidFill>
                <a:latin typeface="Segoe UI" pitchFamily="34" charset="0"/>
                <a:ea typeface="Segoe UI" pitchFamily="34" charset="0"/>
                <a:cs typeface="Segoe UI" pitchFamily="34" charset="0"/>
              </a:rPr>
              <a:t> 829.43359</a:t>
            </a:r>
          </a:p>
          <a:p>
            <a:pPr algn="ctr"/>
            <a:r>
              <a:rPr lang="de-DE">
                <a:solidFill>
                  <a:schemeClr val="tx1"/>
                </a:solidFill>
                <a:latin typeface="Segoe UI" pitchFamily="34" charset="0"/>
                <a:ea typeface="Segoe UI" pitchFamily="34" charset="0"/>
                <a:cs typeface="Segoe UI" pitchFamily="34" charset="0"/>
              </a:rPr>
              <a:t>415.22165</a:t>
            </a:r>
          </a:p>
          <a:p>
            <a:pPr algn="ctr"/>
            <a:r>
              <a:rPr lang="en-US">
                <a:solidFill>
                  <a:schemeClr val="tx1"/>
                </a:solidFill>
                <a:latin typeface="Segoe UI" pitchFamily="34" charset="0"/>
                <a:ea typeface="Segoe UI" pitchFamily="34" charset="0"/>
                <a:cs typeface="Segoe UI" pitchFamily="34" charset="0"/>
              </a:rPr>
              <a:t>732.38275</a:t>
            </a:r>
          </a:p>
          <a:p>
            <a:pPr algn="ctr"/>
            <a:r>
              <a:rPr lang="de-DE">
                <a:solidFill>
                  <a:schemeClr val="tx1"/>
                </a:solidFill>
                <a:latin typeface="Segoe UI" pitchFamily="34" charset="0"/>
                <a:ea typeface="Segoe UI" pitchFamily="34" charset="0"/>
                <a:cs typeface="Segoe UI" pitchFamily="34" charset="0"/>
              </a:rPr>
              <a:t>.</a:t>
            </a:r>
          </a:p>
          <a:p>
            <a:pPr algn="ctr"/>
            <a:r>
              <a:rPr lang="de-DE">
                <a:solidFill>
                  <a:schemeClr val="tx1"/>
                </a:solidFill>
                <a:latin typeface="Segoe UI" pitchFamily="34" charset="0"/>
                <a:ea typeface="Segoe UI" pitchFamily="34" charset="0"/>
                <a:cs typeface="Segoe UI" pitchFamily="34" charset="0"/>
              </a:rPr>
              <a:t>.</a:t>
            </a:r>
          </a:p>
          <a:p>
            <a:pPr algn="ctr"/>
            <a:r>
              <a:rPr lang="de-DE">
                <a:solidFill>
                  <a:schemeClr val="tx1"/>
                </a:solidFill>
                <a:latin typeface="Segoe UI" pitchFamily="34" charset="0"/>
                <a:ea typeface="Segoe UI" pitchFamily="34" charset="0"/>
                <a:cs typeface="Segoe UI" pitchFamily="34" charset="0"/>
              </a:rPr>
              <a:t>.</a:t>
            </a:r>
            <a:endParaRPr lang="en-US">
              <a:solidFill>
                <a:schemeClr val="tx1"/>
              </a:solidFill>
              <a:latin typeface="Segoe UI" pitchFamily="34" charset="0"/>
              <a:ea typeface="Segoe UI" pitchFamily="34" charset="0"/>
              <a:cs typeface="Segoe UI" pitchFamily="34" charset="0"/>
            </a:endParaRPr>
          </a:p>
        </p:txBody>
      </p:sp>
      <p:sp>
        <p:nvSpPr>
          <p:cNvPr id="3" name="Right Arrow 2"/>
          <p:cNvSpPr/>
          <p:nvPr/>
        </p:nvSpPr>
        <p:spPr>
          <a:xfrm>
            <a:off x="5638800" y="1466850"/>
            <a:ext cx="1804244" cy="5334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Right Arrow 6"/>
          <p:cNvSpPr/>
          <p:nvPr/>
        </p:nvSpPr>
        <p:spPr>
          <a:xfrm flipH="1">
            <a:off x="5334000" y="4171950"/>
            <a:ext cx="2109044" cy="5334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TextBox 5"/>
          <p:cNvSpPr txBox="1"/>
          <p:nvPr/>
        </p:nvSpPr>
        <p:spPr>
          <a:xfrm>
            <a:off x="2981325" y="1539359"/>
            <a:ext cx="4456476" cy="369332"/>
          </a:xfrm>
          <a:prstGeom prst="rect">
            <a:avLst/>
          </a:prstGeom>
          <a:noFill/>
        </p:spPr>
        <p:txBody>
          <a:bodyPr wrap="none" rtlCol="0">
            <a:spAutoFit/>
          </a:bodyPr>
          <a:lstStyle/>
          <a:p>
            <a:r>
              <a:rPr lang="de-DE" smtClean="0">
                <a:solidFill>
                  <a:schemeClr val="tx2"/>
                </a:solidFill>
                <a:latin typeface="Segoe UI" pitchFamily="34" charset="0"/>
                <a:ea typeface="Segoe UI" pitchFamily="34" charset="0"/>
                <a:cs typeface="Segoe UI" pitchFamily="34" charset="0"/>
              </a:rPr>
              <a:t>Analyze Full MS scan and fill candidate list</a:t>
            </a:r>
            <a:endParaRPr lang="en-US">
              <a:solidFill>
                <a:schemeClr val="tx2"/>
              </a:solidFill>
              <a:latin typeface="Segoe UI" pitchFamily="34" charset="0"/>
              <a:ea typeface="Segoe UI" pitchFamily="34" charset="0"/>
              <a:cs typeface="Segoe UI" pitchFamily="34" charset="0"/>
            </a:endParaRPr>
          </a:p>
        </p:txBody>
      </p:sp>
      <p:sp>
        <p:nvSpPr>
          <p:cNvPr id="8" name="Rectangle 7"/>
          <p:cNvSpPr/>
          <p:nvPr/>
        </p:nvSpPr>
        <p:spPr>
          <a:xfrm>
            <a:off x="5446944" y="4253984"/>
            <a:ext cx="2096856" cy="369332"/>
          </a:xfrm>
          <a:prstGeom prst="rect">
            <a:avLst/>
          </a:prstGeom>
        </p:spPr>
        <p:txBody>
          <a:bodyPr wrap="none">
            <a:spAutoFit/>
          </a:bodyPr>
          <a:lstStyle/>
          <a:p>
            <a:r>
              <a:rPr lang="de-DE" smtClean="0">
                <a:solidFill>
                  <a:schemeClr val="tx2"/>
                </a:solidFill>
                <a:latin typeface="Segoe UI" pitchFamily="34" charset="0"/>
                <a:ea typeface="Segoe UI" pitchFamily="34" charset="0"/>
                <a:cs typeface="Segoe UI" pitchFamily="34" charset="0"/>
              </a:rPr>
              <a:t>Get best candidate</a:t>
            </a:r>
            <a:endParaRPr lang="en-US"/>
          </a:p>
        </p:txBody>
      </p:sp>
    </p:spTree>
    <p:extLst>
      <p:ext uri="{BB962C8B-B14F-4D97-AF65-F5344CB8AC3E}">
        <p14:creationId xmlns:p14="http://schemas.microsoft.com/office/powerpoint/2010/main" val="2339652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47935"/>
            <a:ext cx="4661469" cy="461665"/>
          </a:xfrm>
          <a:prstGeom prst="rect">
            <a:avLst/>
          </a:prstGeom>
          <a:noFill/>
        </p:spPr>
        <p:txBody>
          <a:bodyPr wrap="none" rtlCol="0">
            <a:spAutoFit/>
          </a:bodyPr>
          <a:lstStyle/>
          <a:p>
            <a:r>
              <a:rPr lang="en-US" sz="2400" b="1" smtClean="0">
                <a:solidFill>
                  <a:schemeClr val="tx2"/>
                </a:solidFill>
                <a:latin typeface="Segoe UI" pitchFamily="34" charset="0"/>
                <a:ea typeface="Segoe UI" pitchFamily="34" charset="0"/>
                <a:cs typeface="Segoe UI" pitchFamily="34" charset="0"/>
              </a:rPr>
              <a:t>API – Example – TopN (extract)</a:t>
            </a:r>
            <a:endParaRPr lang="en-US" sz="2400" b="1" dirty="0">
              <a:solidFill>
                <a:schemeClr val="tx2"/>
              </a:solidFill>
              <a:latin typeface="Segoe UI" pitchFamily="34" charset="0"/>
              <a:ea typeface="Segoe UI" pitchFamily="34" charset="0"/>
              <a:cs typeface="Segoe UI" pitchFamily="34" charset="0"/>
            </a:endParaRPr>
          </a:p>
        </p:txBody>
      </p:sp>
      <p:sp>
        <p:nvSpPr>
          <p:cNvPr id="9" name="Rectangle 8"/>
          <p:cNvSpPr/>
          <p:nvPr/>
        </p:nvSpPr>
        <p:spPr>
          <a:xfrm>
            <a:off x="304800" y="1095584"/>
            <a:ext cx="8382000" cy="954107"/>
          </a:xfrm>
          <a:prstGeom prst="rect">
            <a:avLst/>
          </a:prstGeom>
        </p:spPr>
        <p:txBody>
          <a:bodyPr wrap="square">
            <a:spAutoFit/>
          </a:bodyPr>
          <a:lstStyle/>
          <a:p>
            <a:r>
              <a:rPr lang="en-US" sz="1400">
                <a:solidFill>
                  <a:srgbClr val="0000FF"/>
                </a:solidFill>
                <a:latin typeface="Consolas"/>
              </a:rPr>
              <a:t>using</a:t>
            </a:r>
            <a:r>
              <a:rPr lang="en-US" sz="1400">
                <a:solidFill>
                  <a:prstClr val="black"/>
                </a:solidFill>
                <a:latin typeface="Consolas"/>
              </a:rPr>
              <a:t> Thermo.Interfaces.InstrumentAccess_V1;</a:t>
            </a:r>
          </a:p>
          <a:p>
            <a:r>
              <a:rPr lang="en-US" sz="1400">
                <a:solidFill>
                  <a:srgbClr val="0000FF"/>
                </a:solidFill>
                <a:latin typeface="Consolas"/>
              </a:rPr>
              <a:t>using</a:t>
            </a:r>
            <a:r>
              <a:rPr lang="en-US" sz="1400">
                <a:solidFill>
                  <a:prstClr val="black"/>
                </a:solidFill>
                <a:latin typeface="Consolas"/>
              </a:rPr>
              <a:t> Thermo.Interfaces.InstrumentAccess_V1.MsScanContainer;</a:t>
            </a:r>
          </a:p>
          <a:p>
            <a:r>
              <a:rPr lang="en-US" sz="1400">
                <a:solidFill>
                  <a:srgbClr val="0000FF"/>
                </a:solidFill>
                <a:latin typeface="Consolas"/>
              </a:rPr>
              <a:t>using</a:t>
            </a:r>
            <a:r>
              <a:rPr lang="en-US" sz="1400">
                <a:solidFill>
                  <a:prstClr val="black"/>
                </a:solidFill>
                <a:latin typeface="Consolas"/>
              </a:rPr>
              <a:t> Thermo.Interfaces.InstrumentAccess_V1.Control;</a:t>
            </a:r>
          </a:p>
          <a:p>
            <a:r>
              <a:rPr lang="en-US" sz="1400">
                <a:solidFill>
                  <a:srgbClr val="0000FF"/>
                </a:solidFill>
                <a:latin typeface="Consolas"/>
              </a:rPr>
              <a:t>using</a:t>
            </a:r>
            <a:r>
              <a:rPr lang="en-US" sz="1400">
                <a:solidFill>
                  <a:prstClr val="black"/>
                </a:solidFill>
                <a:latin typeface="Consolas"/>
              </a:rPr>
              <a:t> Thermo.Interfaces.InstrumentAccess_V1.Control.Scans;</a:t>
            </a:r>
          </a:p>
        </p:txBody>
      </p:sp>
      <p:sp>
        <p:nvSpPr>
          <p:cNvPr id="11" name="Rectangle 10"/>
          <p:cNvSpPr/>
          <p:nvPr/>
        </p:nvSpPr>
        <p:spPr>
          <a:xfrm>
            <a:off x="152400" y="2569726"/>
            <a:ext cx="9220200" cy="3754874"/>
          </a:xfrm>
          <a:prstGeom prst="rect">
            <a:avLst/>
          </a:prstGeom>
        </p:spPr>
        <p:txBody>
          <a:bodyPr wrap="square">
            <a:spAutoFit/>
          </a:bodyPr>
          <a:lstStyle/>
          <a:p>
            <a:r>
              <a:rPr lang="en-US" sz="1400">
                <a:solidFill>
                  <a:srgbClr val="008000"/>
                </a:solidFill>
                <a:latin typeface="Consolas"/>
              </a:rPr>
              <a:t>// </a:t>
            </a:r>
            <a:r>
              <a:rPr lang="en-US" sz="1400" smtClean="0">
                <a:solidFill>
                  <a:srgbClr val="008000"/>
                </a:solidFill>
                <a:latin typeface="Consolas"/>
              </a:rPr>
              <a:t>connect to instrument</a:t>
            </a:r>
            <a:endParaRPr lang="en-US" sz="1400">
              <a:solidFill>
                <a:srgbClr val="008000"/>
              </a:solidFill>
              <a:latin typeface="Consolas"/>
            </a:endParaRPr>
          </a:p>
          <a:p>
            <a:r>
              <a:rPr lang="en-US" sz="1400" smtClean="0">
                <a:solidFill>
                  <a:srgbClr val="2B91AF"/>
                </a:solidFill>
                <a:latin typeface="Consolas"/>
              </a:rPr>
              <a:t>Type</a:t>
            </a:r>
            <a:r>
              <a:rPr lang="en-US" sz="1400" smtClean="0">
                <a:solidFill>
                  <a:prstClr val="black"/>
                </a:solidFill>
                <a:latin typeface="Consolas"/>
              </a:rPr>
              <a:t> </a:t>
            </a:r>
            <a:r>
              <a:rPr lang="en-US" sz="1400">
                <a:solidFill>
                  <a:prstClr val="black"/>
                </a:solidFill>
                <a:latin typeface="Consolas"/>
              </a:rPr>
              <a:t>type = </a:t>
            </a:r>
            <a:r>
              <a:rPr lang="en-US" sz="1400">
                <a:solidFill>
                  <a:srgbClr val="2B91AF"/>
                </a:solidFill>
                <a:latin typeface="Consolas"/>
              </a:rPr>
              <a:t>Type</a:t>
            </a:r>
            <a:r>
              <a:rPr lang="en-US" sz="1400">
                <a:solidFill>
                  <a:prstClr val="black"/>
                </a:solidFill>
                <a:latin typeface="Consolas"/>
              </a:rPr>
              <a:t>.GetTypeFromProgID(</a:t>
            </a:r>
            <a:r>
              <a:rPr lang="en-US" sz="1400">
                <a:solidFill>
                  <a:srgbClr val="A31515"/>
                </a:solidFill>
                <a:latin typeface="Consolas"/>
              </a:rPr>
              <a:t>"Thermo Exactive.API_Clr2_32_V1"</a:t>
            </a:r>
            <a:r>
              <a:rPr lang="en-US" sz="1400">
                <a:solidFill>
                  <a:prstClr val="black"/>
                </a:solidFill>
                <a:latin typeface="Consolas"/>
              </a:rPr>
              <a:t>, </a:t>
            </a:r>
            <a:r>
              <a:rPr lang="en-US" sz="1400">
                <a:solidFill>
                  <a:srgbClr val="0000FF"/>
                </a:solidFill>
                <a:latin typeface="Consolas"/>
              </a:rPr>
              <a:t>true</a:t>
            </a:r>
            <a:r>
              <a:rPr lang="en-US" sz="1400">
                <a:solidFill>
                  <a:prstClr val="black"/>
                </a:solidFill>
                <a:latin typeface="Consolas"/>
              </a:rPr>
              <a:t>);</a:t>
            </a:r>
          </a:p>
          <a:p>
            <a:r>
              <a:rPr lang="en-US" sz="1400" smtClean="0">
                <a:solidFill>
                  <a:srgbClr val="0000FF"/>
                </a:solidFill>
                <a:latin typeface="Consolas"/>
              </a:rPr>
              <a:t>object</a:t>
            </a:r>
            <a:r>
              <a:rPr lang="en-US" sz="1400" smtClean="0">
                <a:solidFill>
                  <a:prstClr val="black"/>
                </a:solidFill>
                <a:latin typeface="Consolas"/>
              </a:rPr>
              <a:t> </a:t>
            </a:r>
            <a:r>
              <a:rPr lang="en-US" sz="1400">
                <a:solidFill>
                  <a:prstClr val="black"/>
                </a:solidFill>
                <a:latin typeface="Consolas"/>
              </a:rPr>
              <a:t>o = </a:t>
            </a:r>
            <a:r>
              <a:rPr lang="en-US" sz="1400">
                <a:solidFill>
                  <a:srgbClr val="2B91AF"/>
                </a:solidFill>
                <a:latin typeface="Consolas"/>
              </a:rPr>
              <a:t>Activator</a:t>
            </a:r>
            <a:r>
              <a:rPr lang="en-US" sz="1400">
                <a:solidFill>
                  <a:prstClr val="black"/>
                </a:solidFill>
                <a:latin typeface="Consolas"/>
              </a:rPr>
              <a:t>.CreateInstance(type);</a:t>
            </a:r>
          </a:p>
          <a:p>
            <a:r>
              <a:rPr lang="en-US" sz="1400" smtClean="0">
                <a:solidFill>
                  <a:srgbClr val="2B91AF"/>
                </a:solidFill>
                <a:latin typeface="Consolas"/>
              </a:rPr>
              <a:t>IInstrumentAccessContainer</a:t>
            </a:r>
            <a:r>
              <a:rPr lang="en-US" sz="1400" smtClean="0">
                <a:solidFill>
                  <a:prstClr val="black"/>
                </a:solidFill>
                <a:latin typeface="Consolas"/>
              </a:rPr>
              <a:t> container </a:t>
            </a:r>
            <a:r>
              <a:rPr lang="en-US" sz="1400">
                <a:solidFill>
                  <a:prstClr val="black"/>
                </a:solidFill>
                <a:latin typeface="Consolas"/>
              </a:rPr>
              <a:t>= (</a:t>
            </a:r>
            <a:r>
              <a:rPr lang="en-US" sz="1400">
                <a:solidFill>
                  <a:srgbClr val="2B91AF"/>
                </a:solidFill>
                <a:latin typeface="Consolas"/>
              </a:rPr>
              <a:t>IInstrumentAccessContainer</a:t>
            </a:r>
            <a:r>
              <a:rPr lang="en-US" sz="1400">
                <a:solidFill>
                  <a:prstClr val="black"/>
                </a:solidFill>
                <a:latin typeface="Consolas"/>
              </a:rPr>
              <a:t>) o;</a:t>
            </a:r>
          </a:p>
          <a:p>
            <a:r>
              <a:rPr lang="en-US" sz="1400">
                <a:solidFill>
                  <a:srgbClr val="2B91AF"/>
                </a:solidFill>
                <a:latin typeface="Consolas"/>
              </a:rPr>
              <a:t>IInstrumentAccess</a:t>
            </a:r>
            <a:r>
              <a:rPr lang="en-US" sz="1400" smtClean="0">
                <a:solidFill>
                  <a:prstClr val="black"/>
                </a:solidFill>
                <a:latin typeface="Consolas"/>
              </a:rPr>
              <a:t> instrumentAccess </a:t>
            </a:r>
            <a:r>
              <a:rPr lang="en-US" sz="1400">
                <a:solidFill>
                  <a:prstClr val="black"/>
                </a:solidFill>
                <a:latin typeface="Consolas"/>
              </a:rPr>
              <a:t>= container1.Get(1</a:t>
            </a:r>
            <a:r>
              <a:rPr lang="en-US" sz="1400" smtClean="0">
                <a:solidFill>
                  <a:prstClr val="black"/>
                </a:solidFill>
                <a:latin typeface="Consolas"/>
              </a:rPr>
              <a:t>);</a:t>
            </a:r>
          </a:p>
          <a:p>
            <a:endParaRPr lang="en-US" sz="1400" smtClean="0">
              <a:solidFill>
                <a:prstClr val="black"/>
              </a:solidFill>
              <a:latin typeface="Consolas"/>
            </a:endParaRPr>
          </a:p>
          <a:p>
            <a:r>
              <a:rPr lang="en-US" sz="1400">
                <a:solidFill>
                  <a:srgbClr val="008000"/>
                </a:solidFill>
                <a:latin typeface="Consolas"/>
              </a:rPr>
              <a:t>// get the scan container</a:t>
            </a:r>
          </a:p>
          <a:p>
            <a:r>
              <a:rPr lang="en-US" sz="1400" smtClean="0">
                <a:solidFill>
                  <a:srgbClr val="2B91AF"/>
                </a:solidFill>
                <a:latin typeface="Consolas"/>
              </a:rPr>
              <a:t>IMsScanContainer</a:t>
            </a:r>
            <a:r>
              <a:rPr lang="en-US" sz="1400" smtClean="0">
                <a:solidFill>
                  <a:prstClr val="black"/>
                </a:solidFill>
                <a:latin typeface="Consolas"/>
              </a:rPr>
              <a:t> msScanContainer </a:t>
            </a:r>
            <a:r>
              <a:rPr lang="en-US" sz="1400">
                <a:solidFill>
                  <a:prstClr val="black"/>
                </a:solidFill>
                <a:latin typeface="Consolas"/>
              </a:rPr>
              <a:t>= instrumentAccess.GetMsScanContainer(0</a:t>
            </a:r>
            <a:r>
              <a:rPr lang="en-US" sz="1400" smtClean="0">
                <a:solidFill>
                  <a:prstClr val="black"/>
                </a:solidFill>
                <a:latin typeface="Consolas"/>
              </a:rPr>
              <a:t>);</a:t>
            </a:r>
          </a:p>
          <a:p>
            <a:r>
              <a:rPr lang="en-US" sz="1400">
                <a:solidFill>
                  <a:srgbClr val="008000"/>
                </a:solidFill>
                <a:latin typeface="Consolas"/>
              </a:rPr>
              <a:t>// </a:t>
            </a:r>
            <a:r>
              <a:rPr lang="en-US" sz="1400" smtClean="0">
                <a:solidFill>
                  <a:srgbClr val="008000"/>
                </a:solidFill>
                <a:latin typeface="Consolas"/>
              </a:rPr>
              <a:t>create a IScans instance (non-exclusively) to execute customized scans</a:t>
            </a:r>
            <a:endParaRPr lang="en-US" sz="1400">
              <a:solidFill>
                <a:srgbClr val="008000"/>
              </a:solidFill>
              <a:latin typeface="Consolas"/>
            </a:endParaRPr>
          </a:p>
          <a:p>
            <a:r>
              <a:rPr lang="en-US" sz="1400" smtClean="0">
                <a:solidFill>
                  <a:srgbClr val="2B91AF"/>
                </a:solidFill>
                <a:latin typeface="Consolas"/>
              </a:rPr>
              <a:t>IScans </a:t>
            </a:r>
            <a:r>
              <a:rPr lang="en-US" sz="1400">
                <a:solidFill>
                  <a:prstClr val="black"/>
                </a:solidFill>
                <a:latin typeface="Consolas"/>
              </a:rPr>
              <a:t>scansControl = instrumentAccess1.Control.GetScans(</a:t>
            </a:r>
            <a:r>
              <a:rPr lang="en-US" sz="1400">
                <a:solidFill>
                  <a:srgbClr val="0000FF"/>
                </a:solidFill>
                <a:latin typeface="Consolas"/>
              </a:rPr>
              <a:t>false</a:t>
            </a:r>
            <a:r>
              <a:rPr lang="en-US" sz="1400">
                <a:solidFill>
                  <a:prstClr val="black"/>
                </a:solidFill>
                <a:latin typeface="Consolas"/>
              </a:rPr>
              <a:t>);</a:t>
            </a:r>
          </a:p>
          <a:p>
            <a:endParaRPr lang="en-US" sz="1400" smtClean="0">
              <a:solidFill>
                <a:srgbClr val="008000"/>
              </a:solidFill>
              <a:latin typeface="Consolas"/>
            </a:endParaRPr>
          </a:p>
          <a:p>
            <a:r>
              <a:rPr lang="en-US" sz="1400" smtClean="0">
                <a:solidFill>
                  <a:srgbClr val="008000"/>
                </a:solidFill>
                <a:latin typeface="Consolas"/>
              </a:rPr>
              <a:t>// register to events…</a:t>
            </a:r>
          </a:p>
          <a:p>
            <a:r>
              <a:rPr lang="en-US" sz="1400" smtClean="0">
                <a:solidFill>
                  <a:srgbClr val="008000"/>
                </a:solidFill>
                <a:latin typeface="Consolas"/>
              </a:rPr>
              <a:t>// </a:t>
            </a:r>
            <a:r>
              <a:rPr lang="en-US" sz="1400">
                <a:solidFill>
                  <a:srgbClr val="008000"/>
                </a:solidFill>
                <a:latin typeface="Consolas"/>
              </a:rPr>
              <a:t>listen to the scan data stream</a:t>
            </a:r>
          </a:p>
          <a:p>
            <a:r>
              <a:rPr lang="en-US" sz="1400" smtClean="0">
                <a:solidFill>
                  <a:prstClr val="black"/>
                </a:solidFill>
                <a:latin typeface="Consolas"/>
              </a:rPr>
              <a:t>msScanContainer.MsScanArrived </a:t>
            </a:r>
            <a:r>
              <a:rPr lang="en-US" sz="1400">
                <a:solidFill>
                  <a:prstClr val="black"/>
                </a:solidFill>
                <a:latin typeface="Consolas"/>
              </a:rPr>
              <a:t>+= </a:t>
            </a:r>
            <a:r>
              <a:rPr lang="en-US" sz="1400">
                <a:solidFill>
                  <a:srgbClr val="0000FF"/>
                </a:solidFill>
                <a:latin typeface="Consolas"/>
              </a:rPr>
              <a:t>new</a:t>
            </a:r>
            <a:r>
              <a:rPr lang="en-US" sz="1400">
                <a:solidFill>
                  <a:prstClr val="black"/>
                </a:solidFill>
                <a:latin typeface="Consolas"/>
              </a:rPr>
              <a:t> </a:t>
            </a:r>
            <a:r>
              <a:rPr lang="en-US" sz="1400">
                <a:solidFill>
                  <a:srgbClr val="2B91AF"/>
                </a:solidFill>
                <a:latin typeface="Consolas"/>
              </a:rPr>
              <a:t>EventHandler</a:t>
            </a:r>
            <a:r>
              <a:rPr lang="en-US" sz="1400">
                <a:solidFill>
                  <a:prstClr val="black"/>
                </a:solidFill>
                <a:latin typeface="Consolas"/>
              </a:rPr>
              <a:t>&lt;</a:t>
            </a:r>
            <a:r>
              <a:rPr lang="en-US" sz="1400">
                <a:solidFill>
                  <a:srgbClr val="2B91AF"/>
                </a:solidFill>
                <a:latin typeface="Consolas"/>
              </a:rPr>
              <a:t>MsScanEventArgs</a:t>
            </a:r>
            <a:r>
              <a:rPr lang="en-US" sz="1400">
                <a:solidFill>
                  <a:prstClr val="black"/>
                </a:solidFill>
                <a:latin typeface="Consolas"/>
              </a:rPr>
              <a:t>&gt;(checkScans1</a:t>
            </a:r>
            <a:r>
              <a:rPr lang="en-US" sz="1400" smtClean="0">
                <a:solidFill>
                  <a:prstClr val="black"/>
                </a:solidFill>
                <a:latin typeface="Consolas"/>
              </a:rPr>
              <a:t>);</a:t>
            </a:r>
          </a:p>
          <a:p>
            <a:r>
              <a:rPr lang="en-US" sz="1400">
                <a:solidFill>
                  <a:srgbClr val="008000"/>
                </a:solidFill>
                <a:latin typeface="Consolas"/>
              </a:rPr>
              <a:t>// </a:t>
            </a:r>
            <a:r>
              <a:rPr lang="en-US" sz="1400" smtClean="0">
                <a:solidFill>
                  <a:srgbClr val="008000"/>
                </a:solidFill>
                <a:latin typeface="Consolas"/>
              </a:rPr>
              <a:t>syncronize the deployment of scan definitions to stay in parallel (inject, transient)</a:t>
            </a:r>
            <a:endParaRPr lang="en-US" sz="1400">
              <a:solidFill>
                <a:srgbClr val="008000"/>
              </a:solidFill>
              <a:latin typeface="Consolas"/>
            </a:endParaRPr>
          </a:p>
          <a:p>
            <a:r>
              <a:rPr lang="en-US" sz="1400" smtClean="0">
                <a:solidFill>
                  <a:prstClr val="black"/>
                </a:solidFill>
                <a:latin typeface="Consolas"/>
              </a:rPr>
              <a:t>scansControl1.CanAcceptNextCustomScan </a:t>
            </a:r>
            <a:r>
              <a:rPr lang="en-US" sz="1400">
                <a:solidFill>
                  <a:prstClr val="black"/>
                </a:solidFill>
                <a:latin typeface="Consolas"/>
              </a:rPr>
              <a:t>+= </a:t>
            </a:r>
            <a:r>
              <a:rPr lang="en-US" sz="1400">
                <a:solidFill>
                  <a:srgbClr val="0000FF"/>
                </a:solidFill>
                <a:latin typeface="Consolas"/>
              </a:rPr>
              <a:t>new</a:t>
            </a:r>
            <a:r>
              <a:rPr lang="en-US" sz="1400">
                <a:solidFill>
                  <a:prstClr val="black"/>
                </a:solidFill>
                <a:latin typeface="Consolas"/>
              </a:rPr>
              <a:t> </a:t>
            </a:r>
            <a:r>
              <a:rPr lang="en-US" sz="1400">
                <a:solidFill>
                  <a:srgbClr val="2B91AF"/>
                </a:solidFill>
                <a:latin typeface="Consolas"/>
              </a:rPr>
              <a:t>EventHandler</a:t>
            </a:r>
            <a:r>
              <a:rPr lang="en-US" sz="1400">
                <a:solidFill>
                  <a:prstClr val="black"/>
                </a:solidFill>
                <a:latin typeface="Consolas"/>
              </a:rPr>
              <a:t>(scans_CanAcceptNextCustomScan);</a:t>
            </a:r>
          </a:p>
          <a:p>
            <a:endParaRPr lang="en-US" sz="1400">
              <a:solidFill>
                <a:prstClr val="black"/>
              </a:solidFill>
              <a:latin typeface="Consolas"/>
            </a:endParaRPr>
          </a:p>
        </p:txBody>
      </p:sp>
      <p:sp>
        <p:nvSpPr>
          <p:cNvPr id="13" name="Rectangle 12"/>
          <p:cNvSpPr/>
          <p:nvPr/>
        </p:nvSpPr>
        <p:spPr>
          <a:xfrm>
            <a:off x="164592" y="762000"/>
            <a:ext cx="1611147" cy="400110"/>
          </a:xfrm>
          <a:prstGeom prst="rect">
            <a:avLst/>
          </a:prstGeom>
        </p:spPr>
        <p:txBody>
          <a:bodyPr wrap="none">
            <a:spAutoFit/>
          </a:bodyPr>
          <a:lstStyle/>
          <a:p>
            <a:pPr lvl="0"/>
            <a:r>
              <a:rPr lang="de-DE" sz="2000" smtClean="0">
                <a:solidFill>
                  <a:srgbClr val="1F497D"/>
                </a:solidFill>
                <a:latin typeface="Segoe UI" pitchFamily="34" charset="0"/>
                <a:ea typeface="Segoe UI" pitchFamily="34" charset="0"/>
                <a:cs typeface="Segoe UI" pitchFamily="34" charset="0"/>
              </a:rPr>
              <a:t>Namespaces</a:t>
            </a:r>
            <a:endParaRPr lang="en-US" sz="2000">
              <a:solidFill>
                <a:srgbClr val="1F497D"/>
              </a:solidFill>
              <a:latin typeface="Segoe UI" pitchFamily="34" charset="0"/>
              <a:ea typeface="Segoe UI" pitchFamily="34" charset="0"/>
              <a:cs typeface="Segoe UI" pitchFamily="34" charset="0"/>
            </a:endParaRPr>
          </a:p>
        </p:txBody>
      </p:sp>
      <p:sp>
        <p:nvSpPr>
          <p:cNvPr id="15" name="Rectangle 14"/>
          <p:cNvSpPr/>
          <p:nvPr/>
        </p:nvSpPr>
        <p:spPr>
          <a:xfrm>
            <a:off x="164592" y="2222956"/>
            <a:ext cx="8509124" cy="400110"/>
          </a:xfrm>
          <a:prstGeom prst="rect">
            <a:avLst/>
          </a:prstGeom>
        </p:spPr>
        <p:txBody>
          <a:bodyPr wrap="none">
            <a:spAutoFit/>
          </a:bodyPr>
          <a:lstStyle/>
          <a:p>
            <a:pPr lvl="0"/>
            <a:r>
              <a:rPr lang="de-DE" sz="2000" smtClean="0">
                <a:solidFill>
                  <a:srgbClr val="1F497D"/>
                </a:solidFill>
                <a:latin typeface="Segoe UI" pitchFamily="34" charset="0"/>
                <a:ea typeface="Segoe UI" pitchFamily="34" charset="0"/>
                <a:cs typeface="Segoe UI" pitchFamily="34" charset="0"/>
              </a:rPr>
              <a:t>Access to instrument, Listen to data stream, synchronize scan deployment</a:t>
            </a:r>
            <a:endParaRPr lang="en-US" sz="2000">
              <a:solidFill>
                <a:srgbClr val="1F497D"/>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61644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47935"/>
            <a:ext cx="8324843" cy="461665"/>
          </a:xfrm>
          <a:prstGeom prst="rect">
            <a:avLst/>
          </a:prstGeom>
          <a:noFill/>
        </p:spPr>
        <p:txBody>
          <a:bodyPr wrap="none" rtlCol="0">
            <a:spAutoFit/>
          </a:bodyPr>
          <a:lstStyle/>
          <a:p>
            <a:r>
              <a:rPr lang="en-US" sz="2400" b="1" smtClean="0">
                <a:solidFill>
                  <a:schemeClr val="tx2"/>
                </a:solidFill>
                <a:latin typeface="Segoe UI" pitchFamily="34" charset="0"/>
                <a:ea typeface="Segoe UI" pitchFamily="34" charset="0"/>
                <a:cs typeface="Segoe UI" pitchFamily="34" charset="0"/>
              </a:rPr>
              <a:t>API – Example – TopN – get candidates out of MS1 scans</a:t>
            </a:r>
            <a:endParaRPr lang="en-US" sz="2400" b="1" dirty="0">
              <a:solidFill>
                <a:schemeClr val="tx2"/>
              </a:solidFill>
              <a:latin typeface="Segoe UI" pitchFamily="34" charset="0"/>
              <a:ea typeface="Segoe UI" pitchFamily="34" charset="0"/>
              <a:cs typeface="Segoe UI"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77" y="990599"/>
            <a:ext cx="8815323"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2748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47935"/>
            <a:ext cx="6807185" cy="461665"/>
          </a:xfrm>
          <a:prstGeom prst="rect">
            <a:avLst/>
          </a:prstGeom>
          <a:noFill/>
        </p:spPr>
        <p:txBody>
          <a:bodyPr wrap="none" rtlCol="0">
            <a:spAutoFit/>
          </a:bodyPr>
          <a:lstStyle/>
          <a:p>
            <a:r>
              <a:rPr lang="en-US" sz="2400" b="1">
                <a:solidFill>
                  <a:schemeClr val="tx2"/>
                </a:solidFill>
                <a:latin typeface="Segoe UI" pitchFamily="34" charset="0"/>
                <a:ea typeface="Segoe UI" pitchFamily="34" charset="0"/>
                <a:cs typeface="Segoe UI" pitchFamily="34" charset="0"/>
              </a:rPr>
              <a:t>Exactive Series API – </a:t>
            </a:r>
            <a:r>
              <a:rPr lang="en-US" sz="2400" b="1" smtClean="0">
                <a:solidFill>
                  <a:schemeClr val="tx2"/>
                </a:solidFill>
                <a:latin typeface="Segoe UI" pitchFamily="34" charset="0"/>
                <a:ea typeface="Segoe UI" pitchFamily="34" charset="0"/>
                <a:cs typeface="Segoe UI" pitchFamily="34" charset="0"/>
              </a:rPr>
              <a:t>What can you do with it?</a:t>
            </a:r>
            <a:endParaRPr lang="en-US" sz="2400" b="1" dirty="0">
              <a:solidFill>
                <a:schemeClr val="tx2"/>
              </a:solidFill>
              <a:latin typeface="Segoe UI" pitchFamily="34" charset="0"/>
              <a:ea typeface="Segoe UI" pitchFamily="34" charset="0"/>
              <a:cs typeface="Segoe UI" pitchFamily="34" charset="0"/>
            </a:endParaRPr>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914400"/>
            <a:ext cx="5638800" cy="530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5438" y="1447800"/>
            <a:ext cx="2880000" cy="75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4069" y="3245895"/>
            <a:ext cx="2895238" cy="739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7819" y="4988625"/>
            <a:ext cx="3215238" cy="899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096000" y="838200"/>
            <a:ext cx="2928174" cy="369332"/>
          </a:xfrm>
          <a:prstGeom prst="rect">
            <a:avLst/>
          </a:prstGeom>
        </p:spPr>
        <p:txBody>
          <a:bodyPr wrap="none">
            <a:spAutoFit/>
          </a:bodyPr>
          <a:lstStyle/>
          <a:p>
            <a:r>
              <a:rPr lang="de-DE" b="1" smtClean="0">
                <a:solidFill>
                  <a:schemeClr val="tx2"/>
                </a:solidFill>
                <a:latin typeface="Segoe UI" pitchFamily="34" charset="0"/>
                <a:ea typeface="Segoe UI" pitchFamily="34" charset="0"/>
                <a:cs typeface="Segoe UI" pitchFamily="34" charset="0"/>
              </a:rPr>
              <a:t>Corresponding Interfaces</a:t>
            </a:r>
            <a:endParaRPr lang="en-US" b="1">
              <a:solidFill>
                <a:schemeClr val="tx2"/>
              </a:solidFill>
            </a:endParaRPr>
          </a:p>
        </p:txBody>
      </p:sp>
    </p:spTree>
    <p:extLst>
      <p:ext uri="{BB962C8B-B14F-4D97-AF65-F5344CB8AC3E}">
        <p14:creationId xmlns:p14="http://schemas.microsoft.com/office/powerpoint/2010/main" val="3516594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47935"/>
            <a:ext cx="9307356" cy="461665"/>
          </a:xfrm>
          <a:prstGeom prst="rect">
            <a:avLst/>
          </a:prstGeom>
          <a:noFill/>
        </p:spPr>
        <p:txBody>
          <a:bodyPr wrap="none" rtlCol="0">
            <a:spAutoFit/>
          </a:bodyPr>
          <a:lstStyle/>
          <a:p>
            <a:r>
              <a:rPr lang="en-US" sz="2400" b="1" smtClean="0">
                <a:solidFill>
                  <a:schemeClr val="tx2"/>
                </a:solidFill>
                <a:latin typeface="Segoe UI" pitchFamily="34" charset="0"/>
                <a:ea typeface="Segoe UI" pitchFamily="34" charset="0"/>
                <a:cs typeface="Segoe UI" pitchFamily="34" charset="0"/>
              </a:rPr>
              <a:t>API – Example –TopN -select a candidate for a scan or do MS1</a:t>
            </a:r>
            <a:endParaRPr lang="en-US" sz="2400" b="1" dirty="0">
              <a:solidFill>
                <a:schemeClr val="tx2"/>
              </a:solidFill>
              <a:latin typeface="Segoe UI" pitchFamily="34" charset="0"/>
              <a:ea typeface="Segoe UI" pitchFamily="34" charset="0"/>
              <a:cs typeface="Segoe UI" pitchFamily="34" charset="0"/>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 y="914400"/>
            <a:ext cx="8589963"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8110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52400"/>
            <a:ext cx="4178516" cy="461665"/>
          </a:xfrm>
          <a:prstGeom prst="rect">
            <a:avLst/>
          </a:prstGeom>
          <a:noFill/>
        </p:spPr>
        <p:txBody>
          <a:bodyPr wrap="none" rtlCol="0">
            <a:spAutoFit/>
          </a:bodyPr>
          <a:lstStyle/>
          <a:p>
            <a:r>
              <a:rPr lang="en-US" sz="2400" b="1" smtClean="0">
                <a:solidFill>
                  <a:schemeClr val="tx2"/>
                </a:solidFill>
                <a:latin typeface="Segoe UI" pitchFamily="34" charset="0"/>
                <a:ea typeface="Segoe UI" pitchFamily="34" charset="0"/>
                <a:cs typeface="Segoe UI" pitchFamily="34" charset="0"/>
              </a:rPr>
              <a:t>Icontrol – Acquire Raw Files</a:t>
            </a:r>
            <a:endParaRPr lang="en-US" sz="2400" b="1" dirty="0">
              <a:solidFill>
                <a:schemeClr val="tx2"/>
              </a:solidFill>
              <a:latin typeface="Segoe UI" pitchFamily="34" charset="0"/>
              <a:ea typeface="Segoe UI" pitchFamily="34" charset="0"/>
              <a:cs typeface="Segoe UI" pitchFamily="34" charset="0"/>
            </a:endParaRP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2249" y="76200"/>
            <a:ext cx="2359351" cy="585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752600"/>
            <a:ext cx="8991601" cy="2635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Straight Arrow Connector 18"/>
          <p:cNvCxnSpPr/>
          <p:nvPr/>
        </p:nvCxnSpPr>
        <p:spPr>
          <a:xfrm flipH="1">
            <a:off x="2667000" y="1628868"/>
            <a:ext cx="1213073" cy="1266732"/>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048000" y="1381143"/>
            <a:ext cx="1949765" cy="369332"/>
          </a:xfrm>
          <a:prstGeom prst="rect">
            <a:avLst/>
          </a:prstGeom>
          <a:solidFill>
            <a:schemeClr val="bg1"/>
          </a:solidFill>
          <a:ln>
            <a:solidFill>
              <a:schemeClr val="tx2"/>
            </a:solidFill>
          </a:ln>
        </p:spPr>
        <p:txBody>
          <a:bodyPr wrap="none" rtlCol="0">
            <a:spAutoFit/>
          </a:bodyPr>
          <a:lstStyle/>
          <a:p>
            <a:r>
              <a:rPr lang="de-DE" smtClean="0">
                <a:solidFill>
                  <a:schemeClr val="tx2"/>
                </a:solidFill>
                <a:latin typeface="Segoe UI" pitchFamily="34" charset="0"/>
                <a:ea typeface="Segoe UI" pitchFamily="34" charset="0"/>
                <a:cs typeface="Segoe UI" pitchFamily="34" charset="0"/>
              </a:rPr>
              <a:t>Acquire Raw Files</a:t>
            </a:r>
            <a:endParaRPr lang="en-US">
              <a:solidFill>
                <a:schemeClr val="tx2"/>
              </a:solidFill>
              <a:latin typeface="Segoe UI" pitchFamily="34" charset="0"/>
              <a:ea typeface="Segoe UI" pitchFamily="34" charset="0"/>
              <a:cs typeface="Segoe UI" pitchFamily="34" charset="0"/>
            </a:endParaRPr>
          </a:p>
        </p:txBody>
      </p:sp>
      <p:cxnSp>
        <p:nvCxnSpPr>
          <p:cNvPr id="21" name="Straight Arrow Connector 20"/>
          <p:cNvCxnSpPr/>
          <p:nvPr/>
        </p:nvCxnSpPr>
        <p:spPr>
          <a:xfrm>
            <a:off x="4251960" y="1760220"/>
            <a:ext cx="520269" cy="1259112"/>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8899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52400"/>
            <a:ext cx="1364861" cy="461665"/>
          </a:xfrm>
          <a:prstGeom prst="rect">
            <a:avLst/>
          </a:prstGeom>
          <a:noFill/>
        </p:spPr>
        <p:txBody>
          <a:bodyPr wrap="none" rtlCol="0">
            <a:spAutoFit/>
          </a:bodyPr>
          <a:lstStyle/>
          <a:p>
            <a:r>
              <a:rPr lang="en-US" sz="2400" b="1" smtClean="0">
                <a:solidFill>
                  <a:schemeClr val="tx2"/>
                </a:solidFill>
                <a:latin typeface="Segoe UI" pitchFamily="34" charset="0"/>
                <a:ea typeface="Segoe UI" pitchFamily="34" charset="0"/>
                <a:cs typeface="Segoe UI" pitchFamily="34" charset="0"/>
              </a:rPr>
              <a:t>IControl</a:t>
            </a:r>
            <a:endParaRPr lang="en-US" sz="2400" b="1" dirty="0">
              <a:solidFill>
                <a:schemeClr val="tx2"/>
              </a:solidFill>
              <a:latin typeface="Segoe UI" pitchFamily="34" charset="0"/>
              <a:ea typeface="Segoe UI" pitchFamily="34" charset="0"/>
              <a:cs typeface="Segoe UI" pitchFamily="34" charset="0"/>
            </a:endParaRP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2249" y="76200"/>
            <a:ext cx="2359351" cy="585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1" y="1037857"/>
            <a:ext cx="4724399" cy="4988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1132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588" y="1581150"/>
            <a:ext cx="7361237"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52400" y="152400"/>
            <a:ext cx="1364861" cy="461665"/>
          </a:xfrm>
          <a:prstGeom prst="rect">
            <a:avLst/>
          </a:prstGeom>
          <a:noFill/>
        </p:spPr>
        <p:txBody>
          <a:bodyPr wrap="none" rtlCol="0">
            <a:spAutoFit/>
          </a:bodyPr>
          <a:lstStyle/>
          <a:p>
            <a:r>
              <a:rPr lang="en-US" sz="2400" b="1" smtClean="0">
                <a:solidFill>
                  <a:schemeClr val="tx2"/>
                </a:solidFill>
                <a:latin typeface="Segoe UI" pitchFamily="34" charset="0"/>
                <a:ea typeface="Segoe UI" pitchFamily="34" charset="0"/>
                <a:cs typeface="Segoe UI" pitchFamily="34" charset="0"/>
              </a:rPr>
              <a:t>IControl</a:t>
            </a:r>
            <a:endParaRPr lang="en-US" sz="2400" b="1" dirty="0">
              <a:solidFill>
                <a:schemeClr val="tx2"/>
              </a:solidFill>
              <a:latin typeface="Segoe UI" pitchFamily="34" charset="0"/>
              <a:ea typeface="Segoe UI" pitchFamily="34" charset="0"/>
              <a:cs typeface="Segoe UI" pitchFamily="34" charset="0"/>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2249" y="76200"/>
            <a:ext cx="2359351" cy="585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1619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147935"/>
            <a:ext cx="1616148" cy="461665"/>
          </a:xfrm>
          <a:prstGeom prst="rect">
            <a:avLst/>
          </a:prstGeom>
          <a:noFill/>
        </p:spPr>
        <p:txBody>
          <a:bodyPr wrap="none" rtlCol="0">
            <a:spAutoFit/>
          </a:bodyPr>
          <a:lstStyle/>
          <a:p>
            <a:r>
              <a:rPr lang="en-US" sz="2400" b="1" smtClean="0">
                <a:solidFill>
                  <a:schemeClr val="tx2"/>
                </a:solidFill>
              </a:rPr>
              <a:t>Acquisition</a:t>
            </a:r>
            <a:endParaRPr lang="en-US" sz="2400" b="1" dirty="0" smtClean="0">
              <a:solidFill>
                <a:schemeClr val="tx2"/>
              </a:solidFill>
            </a:endParaRPr>
          </a:p>
        </p:txBody>
      </p:sp>
      <p:pic>
        <p:nvPicPr>
          <p:cNvPr id="2074" name="Picture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 y="1143000"/>
            <a:ext cx="8162808" cy="331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4611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52400"/>
            <a:ext cx="4178516" cy="461665"/>
          </a:xfrm>
          <a:prstGeom prst="rect">
            <a:avLst/>
          </a:prstGeom>
          <a:noFill/>
        </p:spPr>
        <p:txBody>
          <a:bodyPr wrap="none" rtlCol="0">
            <a:spAutoFit/>
          </a:bodyPr>
          <a:lstStyle/>
          <a:p>
            <a:r>
              <a:rPr lang="en-US" sz="2400" b="1" smtClean="0">
                <a:solidFill>
                  <a:schemeClr val="tx2"/>
                </a:solidFill>
                <a:latin typeface="Segoe UI" pitchFamily="34" charset="0"/>
                <a:ea typeface="Segoe UI" pitchFamily="34" charset="0"/>
                <a:cs typeface="Segoe UI" pitchFamily="34" charset="0"/>
              </a:rPr>
              <a:t>Icontrol – Acquire Raw Files</a:t>
            </a:r>
            <a:endParaRPr lang="en-US" sz="2400" b="1" dirty="0">
              <a:solidFill>
                <a:schemeClr val="tx2"/>
              </a:solidFill>
              <a:latin typeface="Segoe UI" pitchFamily="34" charset="0"/>
              <a:ea typeface="Segoe UI" pitchFamily="34" charset="0"/>
              <a:cs typeface="Segoe UI" pitchFamily="34" charset="0"/>
            </a:endParaRP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2249" y="76200"/>
            <a:ext cx="2359351" cy="585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752600"/>
            <a:ext cx="8991601" cy="2635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Straight Arrow Connector 18"/>
          <p:cNvCxnSpPr/>
          <p:nvPr/>
        </p:nvCxnSpPr>
        <p:spPr>
          <a:xfrm flipH="1">
            <a:off x="2667000" y="1628868"/>
            <a:ext cx="1213074" cy="1800132"/>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048000" y="1381143"/>
            <a:ext cx="3078087" cy="369332"/>
          </a:xfrm>
          <a:prstGeom prst="rect">
            <a:avLst/>
          </a:prstGeom>
          <a:solidFill>
            <a:schemeClr val="bg1"/>
          </a:solidFill>
          <a:ln>
            <a:solidFill>
              <a:schemeClr val="tx2"/>
            </a:solidFill>
          </a:ln>
        </p:spPr>
        <p:txBody>
          <a:bodyPr wrap="none" rtlCol="0">
            <a:spAutoFit/>
          </a:bodyPr>
          <a:lstStyle/>
          <a:p>
            <a:r>
              <a:rPr lang="de-DE" smtClean="0">
                <a:solidFill>
                  <a:schemeClr val="tx2"/>
                </a:solidFill>
                <a:latin typeface="Segoe UI" pitchFamily="34" charset="0"/>
                <a:ea typeface="Segoe UI" pitchFamily="34" charset="0"/>
                <a:cs typeface="Segoe UI" pitchFamily="34" charset="0"/>
              </a:rPr>
              <a:t>Method related functionality</a:t>
            </a:r>
            <a:endParaRPr lang="en-US">
              <a:solidFill>
                <a:schemeClr val="tx2"/>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19609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52400"/>
            <a:ext cx="5239961" cy="461665"/>
          </a:xfrm>
          <a:prstGeom prst="rect">
            <a:avLst/>
          </a:prstGeom>
          <a:noFill/>
        </p:spPr>
        <p:txBody>
          <a:bodyPr wrap="none" rtlCol="0">
            <a:spAutoFit/>
          </a:bodyPr>
          <a:lstStyle/>
          <a:p>
            <a:r>
              <a:rPr lang="en-US" sz="2400" b="1" smtClean="0">
                <a:solidFill>
                  <a:schemeClr val="tx2"/>
                </a:solidFill>
                <a:latin typeface="Segoe UI" pitchFamily="34" charset="0"/>
                <a:ea typeface="Segoe UI" pitchFamily="34" charset="0"/>
                <a:cs typeface="Segoe UI" pitchFamily="34" charset="0"/>
              </a:rPr>
              <a:t>IControl – modify tables at runtime</a:t>
            </a:r>
            <a:endParaRPr lang="en-US" sz="2400" b="1" dirty="0">
              <a:solidFill>
                <a:schemeClr val="tx2"/>
              </a:solidFill>
              <a:latin typeface="Segoe UI" pitchFamily="34" charset="0"/>
              <a:ea typeface="Segoe UI" pitchFamily="34" charset="0"/>
              <a:cs typeface="Segoe UI" pitchFamily="34" charset="0"/>
            </a:endParaRP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2249" y="76200"/>
            <a:ext cx="2359351" cy="585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7757" y="1156361"/>
            <a:ext cx="6354167" cy="228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530122" y="3810000"/>
            <a:ext cx="7281802" cy="646331"/>
          </a:xfrm>
          <a:prstGeom prst="rect">
            <a:avLst/>
          </a:prstGeom>
          <a:solidFill>
            <a:schemeClr val="bg1"/>
          </a:solidFill>
          <a:ln>
            <a:solidFill>
              <a:schemeClr val="tx2"/>
            </a:solidFill>
          </a:ln>
        </p:spPr>
        <p:txBody>
          <a:bodyPr wrap="none" rtlCol="0">
            <a:spAutoFit/>
          </a:bodyPr>
          <a:lstStyle/>
          <a:p>
            <a:r>
              <a:rPr lang="en-US" smtClean="0">
                <a:solidFill>
                  <a:schemeClr val="tx2"/>
                </a:solidFill>
                <a:latin typeface="Segoe UI" pitchFamily="34" charset="0"/>
                <a:ea typeface="Segoe UI" pitchFamily="34" charset="0"/>
                <a:cs typeface="Segoe UI" pitchFamily="34" charset="0"/>
              </a:rPr>
              <a:t>Create </a:t>
            </a:r>
            <a:r>
              <a:rPr lang="en-US">
                <a:solidFill>
                  <a:schemeClr val="tx2"/>
                </a:solidFill>
                <a:latin typeface="Segoe UI" pitchFamily="34" charset="0"/>
                <a:ea typeface="Segoe UI" pitchFamily="34" charset="0"/>
                <a:cs typeface="Segoe UI" pitchFamily="34" charset="0"/>
              </a:rPr>
              <a:t>a table of the passed </a:t>
            </a:r>
            <a:r>
              <a:rPr lang="en-US" smtClean="0">
                <a:solidFill>
                  <a:schemeClr val="tx2"/>
                </a:solidFill>
                <a:latin typeface="Segoe UI" pitchFamily="34" charset="0"/>
                <a:ea typeface="Segoe UI" pitchFamily="34" charset="0"/>
                <a:cs typeface="Segoe UI" pitchFamily="34" charset="0"/>
              </a:rPr>
              <a:t>type. (IInclusionTable, IExclusionTable)</a:t>
            </a:r>
          </a:p>
          <a:p>
            <a:r>
              <a:rPr lang="en-US">
                <a:solidFill>
                  <a:schemeClr val="tx2"/>
                </a:solidFill>
                <a:latin typeface="Segoe UI" pitchFamily="34" charset="0"/>
                <a:ea typeface="Segoe UI" pitchFamily="34" charset="0"/>
                <a:cs typeface="Segoe UI" pitchFamily="34" charset="0"/>
              </a:rPr>
              <a:t>The created table can be used to call </a:t>
            </a:r>
            <a:r>
              <a:rPr lang="en-US" i="1">
                <a:solidFill>
                  <a:schemeClr val="tx2"/>
                </a:solidFill>
                <a:latin typeface="Segoe UI" pitchFamily="34" charset="0"/>
                <a:ea typeface="Segoe UI" pitchFamily="34" charset="0"/>
                <a:cs typeface="Segoe UI" pitchFamily="34" charset="0"/>
              </a:rPr>
              <a:t>ReplaceTable(Int32, Int64, ITable</a:t>
            </a:r>
            <a:r>
              <a:rPr lang="en-US" i="1" smtClean="0">
                <a:solidFill>
                  <a:schemeClr val="tx2"/>
                </a:solidFill>
                <a:latin typeface="Segoe UI" pitchFamily="34" charset="0"/>
                <a:ea typeface="Segoe UI" pitchFamily="34" charset="0"/>
                <a:cs typeface="Segoe UI" pitchFamily="34" charset="0"/>
              </a:rPr>
              <a:t>)</a:t>
            </a:r>
            <a:r>
              <a:rPr lang="en-US" smtClean="0">
                <a:solidFill>
                  <a:schemeClr val="tx2"/>
                </a:solidFill>
                <a:latin typeface="Segoe UI" pitchFamily="34" charset="0"/>
                <a:ea typeface="Segoe UI" pitchFamily="34" charset="0"/>
                <a:cs typeface="Segoe UI" pitchFamily="34" charset="0"/>
              </a:rPr>
              <a:t>.</a:t>
            </a:r>
            <a:endParaRPr lang="en-US">
              <a:solidFill>
                <a:schemeClr val="tx2"/>
              </a:solidFill>
              <a:latin typeface="Segoe UI" pitchFamily="34" charset="0"/>
              <a:ea typeface="Segoe UI" pitchFamily="34" charset="0"/>
              <a:cs typeface="Segoe UI" pitchFamily="34" charset="0"/>
            </a:endParaRPr>
          </a:p>
        </p:txBody>
      </p:sp>
      <p:grpSp>
        <p:nvGrpSpPr>
          <p:cNvPr id="29" name="Group 28"/>
          <p:cNvGrpSpPr/>
          <p:nvPr/>
        </p:nvGrpSpPr>
        <p:grpSpPr>
          <a:xfrm>
            <a:off x="525359" y="2500377"/>
            <a:ext cx="1306160" cy="1306160"/>
            <a:chOff x="530122" y="2490851"/>
            <a:chExt cx="1306160" cy="1306160"/>
          </a:xfrm>
        </p:grpSpPr>
        <p:cxnSp>
          <p:nvCxnSpPr>
            <p:cNvPr id="28" name="Straight Arrow Connector 27"/>
            <p:cNvCxnSpPr/>
            <p:nvPr/>
          </p:nvCxnSpPr>
          <p:spPr>
            <a:xfrm>
              <a:off x="530122" y="2490851"/>
              <a:ext cx="1306160" cy="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107718" y="3143931"/>
              <a:ext cx="1306160" cy="0"/>
            </a:xfrm>
            <a:prstGeom prst="straightConnector1">
              <a:avLst/>
            </a:prstGeom>
            <a:ln w="38100">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94247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52400"/>
            <a:ext cx="5239961" cy="461665"/>
          </a:xfrm>
          <a:prstGeom prst="rect">
            <a:avLst/>
          </a:prstGeom>
          <a:noFill/>
        </p:spPr>
        <p:txBody>
          <a:bodyPr wrap="none" rtlCol="0">
            <a:spAutoFit/>
          </a:bodyPr>
          <a:lstStyle/>
          <a:p>
            <a:r>
              <a:rPr lang="en-US" sz="2400" b="1" smtClean="0">
                <a:solidFill>
                  <a:schemeClr val="tx2"/>
                </a:solidFill>
                <a:latin typeface="Segoe UI" pitchFamily="34" charset="0"/>
                <a:ea typeface="Segoe UI" pitchFamily="34" charset="0"/>
                <a:cs typeface="Segoe UI" pitchFamily="34" charset="0"/>
              </a:rPr>
              <a:t>IControl – modify tables at runtime</a:t>
            </a:r>
            <a:endParaRPr lang="en-US" sz="2400" b="1" dirty="0">
              <a:solidFill>
                <a:schemeClr val="tx2"/>
              </a:solidFill>
              <a:latin typeface="Segoe UI" pitchFamily="34" charset="0"/>
              <a:ea typeface="Segoe UI" pitchFamily="34" charset="0"/>
              <a:cs typeface="Segoe UI" pitchFamily="34" charset="0"/>
            </a:endParaRP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2249" y="76200"/>
            <a:ext cx="2359351" cy="585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7757" y="1156361"/>
            <a:ext cx="6354167" cy="228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530122" y="4078069"/>
            <a:ext cx="8439105" cy="923330"/>
          </a:xfrm>
          <a:prstGeom prst="rect">
            <a:avLst/>
          </a:prstGeom>
          <a:solidFill>
            <a:schemeClr val="bg1"/>
          </a:solidFill>
          <a:ln>
            <a:solidFill>
              <a:schemeClr val="tx2"/>
            </a:solidFill>
          </a:ln>
        </p:spPr>
        <p:txBody>
          <a:bodyPr wrap="none" rtlCol="0">
            <a:spAutoFit/>
          </a:bodyPr>
          <a:lstStyle/>
          <a:p>
            <a:r>
              <a:rPr lang="en-US">
                <a:solidFill>
                  <a:schemeClr val="tx2"/>
                </a:solidFill>
                <a:latin typeface="Segoe UI" pitchFamily="34" charset="0"/>
                <a:ea typeface="Segoe UI" pitchFamily="34" charset="0"/>
                <a:cs typeface="Segoe UI" pitchFamily="34" charset="0"/>
              </a:rPr>
              <a:t>Load a table of the passed type with the </a:t>
            </a:r>
            <a:r>
              <a:rPr lang="en-US" smtClean="0">
                <a:solidFill>
                  <a:schemeClr val="tx2"/>
                </a:solidFill>
                <a:latin typeface="Segoe UI" pitchFamily="34" charset="0"/>
                <a:ea typeface="Segoe UI" pitchFamily="34" charset="0"/>
                <a:cs typeface="Segoe UI" pitchFamily="34" charset="0"/>
              </a:rPr>
              <a:t>specified </a:t>
            </a:r>
            <a:r>
              <a:rPr lang="en-US">
                <a:solidFill>
                  <a:schemeClr val="tx2"/>
                </a:solidFill>
                <a:latin typeface="Segoe UI" pitchFamily="34" charset="0"/>
                <a:ea typeface="Segoe UI" pitchFamily="34" charset="0"/>
                <a:cs typeface="Segoe UI" pitchFamily="34" charset="0"/>
              </a:rPr>
              <a:t>table index </a:t>
            </a:r>
            <a:endParaRPr lang="en-US" smtClean="0">
              <a:solidFill>
                <a:schemeClr val="tx2"/>
              </a:solidFill>
              <a:latin typeface="Segoe UI" pitchFamily="34" charset="0"/>
              <a:ea typeface="Segoe UI" pitchFamily="34" charset="0"/>
              <a:cs typeface="Segoe UI" pitchFamily="34" charset="0"/>
            </a:endParaRPr>
          </a:p>
          <a:p>
            <a:r>
              <a:rPr lang="en-US" smtClean="0">
                <a:solidFill>
                  <a:schemeClr val="tx2"/>
                </a:solidFill>
                <a:latin typeface="Segoe UI" pitchFamily="34" charset="0"/>
                <a:ea typeface="Segoe UI" pitchFamily="34" charset="0"/>
                <a:cs typeface="Segoe UI" pitchFamily="34" charset="0"/>
              </a:rPr>
              <a:t>from </a:t>
            </a:r>
            <a:r>
              <a:rPr lang="en-US">
                <a:solidFill>
                  <a:schemeClr val="tx2"/>
                </a:solidFill>
                <a:latin typeface="Segoe UI" pitchFamily="34" charset="0"/>
                <a:ea typeface="Segoe UI" pitchFamily="34" charset="0"/>
                <a:cs typeface="Segoe UI" pitchFamily="34" charset="0"/>
              </a:rPr>
              <a:t>a named method file</a:t>
            </a:r>
            <a:r>
              <a:rPr lang="en-US" smtClean="0">
                <a:solidFill>
                  <a:schemeClr val="tx2"/>
                </a:solidFill>
                <a:latin typeface="Segoe UI" pitchFamily="34" charset="0"/>
                <a:ea typeface="Segoe UI" pitchFamily="34" charset="0"/>
                <a:cs typeface="Segoe UI" pitchFamily="34" charset="0"/>
              </a:rPr>
              <a:t>.</a:t>
            </a:r>
          </a:p>
          <a:p>
            <a:r>
              <a:rPr lang="en-US" smtClean="0">
                <a:solidFill>
                  <a:schemeClr val="tx2"/>
                </a:solidFill>
                <a:latin typeface="Segoe UI" pitchFamily="34" charset="0"/>
                <a:ea typeface="Segoe UI" pitchFamily="34" charset="0"/>
                <a:cs typeface="Segoe UI" pitchFamily="34" charset="0"/>
              </a:rPr>
              <a:t>Returns null </a:t>
            </a:r>
            <a:r>
              <a:rPr lang="en-US">
                <a:solidFill>
                  <a:schemeClr val="tx2"/>
                </a:solidFill>
                <a:latin typeface="Segoe UI" pitchFamily="34" charset="0"/>
                <a:ea typeface="Segoe UI" pitchFamily="34" charset="0"/>
                <a:cs typeface="Segoe UI" pitchFamily="34" charset="0"/>
              </a:rPr>
              <a:t>if the table was not found, otherwise the table filled with found items.</a:t>
            </a:r>
          </a:p>
        </p:txBody>
      </p:sp>
      <p:grpSp>
        <p:nvGrpSpPr>
          <p:cNvPr id="29" name="Group 28"/>
          <p:cNvGrpSpPr/>
          <p:nvPr/>
        </p:nvGrpSpPr>
        <p:grpSpPr>
          <a:xfrm>
            <a:off x="525359" y="2768446"/>
            <a:ext cx="1306160" cy="1306160"/>
            <a:chOff x="530122" y="2490851"/>
            <a:chExt cx="1306160" cy="1306160"/>
          </a:xfrm>
        </p:grpSpPr>
        <p:cxnSp>
          <p:nvCxnSpPr>
            <p:cNvPr id="28" name="Straight Arrow Connector 27"/>
            <p:cNvCxnSpPr/>
            <p:nvPr/>
          </p:nvCxnSpPr>
          <p:spPr>
            <a:xfrm>
              <a:off x="530122" y="2490851"/>
              <a:ext cx="1306160" cy="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107718" y="3143931"/>
              <a:ext cx="1306160" cy="0"/>
            </a:xfrm>
            <a:prstGeom prst="straightConnector1">
              <a:avLst/>
            </a:prstGeom>
            <a:ln w="38100">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60622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52400"/>
            <a:ext cx="5239961" cy="461665"/>
          </a:xfrm>
          <a:prstGeom prst="rect">
            <a:avLst/>
          </a:prstGeom>
          <a:noFill/>
        </p:spPr>
        <p:txBody>
          <a:bodyPr wrap="none" rtlCol="0">
            <a:spAutoFit/>
          </a:bodyPr>
          <a:lstStyle/>
          <a:p>
            <a:r>
              <a:rPr lang="en-US" sz="2400" b="1" smtClean="0">
                <a:solidFill>
                  <a:schemeClr val="tx2"/>
                </a:solidFill>
                <a:latin typeface="Segoe UI" pitchFamily="34" charset="0"/>
                <a:ea typeface="Segoe UI" pitchFamily="34" charset="0"/>
                <a:cs typeface="Segoe UI" pitchFamily="34" charset="0"/>
              </a:rPr>
              <a:t>IControl – modify tables at runtime</a:t>
            </a:r>
            <a:endParaRPr lang="en-US" sz="2400" b="1" dirty="0">
              <a:solidFill>
                <a:schemeClr val="tx2"/>
              </a:solidFill>
              <a:latin typeface="Segoe UI" pitchFamily="34" charset="0"/>
              <a:ea typeface="Segoe UI" pitchFamily="34" charset="0"/>
              <a:cs typeface="Segoe UI" pitchFamily="34" charset="0"/>
            </a:endParaRP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2249" y="76200"/>
            <a:ext cx="2359351" cy="585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7757" y="1156361"/>
            <a:ext cx="6354167" cy="228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530122" y="4345748"/>
            <a:ext cx="8014310" cy="646331"/>
          </a:xfrm>
          <a:prstGeom prst="rect">
            <a:avLst/>
          </a:prstGeom>
          <a:solidFill>
            <a:schemeClr val="bg1"/>
          </a:solidFill>
          <a:ln>
            <a:solidFill>
              <a:schemeClr val="tx2"/>
            </a:solidFill>
          </a:ln>
        </p:spPr>
        <p:txBody>
          <a:bodyPr wrap="none" rtlCol="0">
            <a:spAutoFit/>
          </a:bodyPr>
          <a:lstStyle/>
          <a:p>
            <a:r>
              <a:rPr lang="en-US">
                <a:solidFill>
                  <a:schemeClr val="tx2"/>
                </a:solidFill>
                <a:latin typeface="Segoe UI" pitchFamily="34" charset="0"/>
                <a:ea typeface="Segoe UI" pitchFamily="34" charset="0"/>
                <a:cs typeface="Segoe UI" pitchFamily="34" charset="0"/>
              </a:rPr>
              <a:t>Replace a table currently used by the instrument. </a:t>
            </a:r>
          </a:p>
          <a:p>
            <a:r>
              <a:rPr lang="en-US">
                <a:solidFill>
                  <a:schemeClr val="tx2"/>
                </a:solidFill>
                <a:latin typeface="Segoe UI" pitchFamily="34" charset="0"/>
                <a:ea typeface="Segoe UI" pitchFamily="34" charset="0"/>
                <a:cs typeface="Segoe UI" pitchFamily="34" charset="0"/>
              </a:rPr>
              <a:t>Returns true if the command has been sent to the instrument, false otherwise</a:t>
            </a:r>
          </a:p>
        </p:txBody>
      </p:sp>
      <p:grpSp>
        <p:nvGrpSpPr>
          <p:cNvPr id="29" name="Group 28"/>
          <p:cNvGrpSpPr/>
          <p:nvPr/>
        </p:nvGrpSpPr>
        <p:grpSpPr>
          <a:xfrm>
            <a:off x="525359" y="3036125"/>
            <a:ext cx="1306160" cy="1306160"/>
            <a:chOff x="530122" y="2490851"/>
            <a:chExt cx="1306160" cy="1306160"/>
          </a:xfrm>
        </p:grpSpPr>
        <p:cxnSp>
          <p:nvCxnSpPr>
            <p:cNvPr id="28" name="Straight Arrow Connector 27"/>
            <p:cNvCxnSpPr/>
            <p:nvPr/>
          </p:nvCxnSpPr>
          <p:spPr>
            <a:xfrm>
              <a:off x="530122" y="2490851"/>
              <a:ext cx="1306160" cy="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107718" y="3143931"/>
              <a:ext cx="1306160" cy="0"/>
            </a:xfrm>
            <a:prstGeom prst="straightConnector1">
              <a:avLst/>
            </a:prstGeom>
            <a:ln w="38100">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7105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52400"/>
            <a:ext cx="4239046" cy="461665"/>
          </a:xfrm>
          <a:prstGeom prst="rect">
            <a:avLst/>
          </a:prstGeom>
          <a:noFill/>
        </p:spPr>
        <p:txBody>
          <a:bodyPr wrap="none" rtlCol="0">
            <a:spAutoFit/>
          </a:bodyPr>
          <a:lstStyle/>
          <a:p>
            <a:r>
              <a:rPr lang="en-US" sz="2400" b="1" smtClean="0">
                <a:solidFill>
                  <a:schemeClr val="tx2"/>
                </a:solidFill>
                <a:latin typeface="Segoe UI" pitchFamily="34" charset="0"/>
                <a:ea typeface="Segoe UI" pitchFamily="34" charset="0"/>
                <a:cs typeface="Segoe UI" pitchFamily="34" charset="0"/>
              </a:rPr>
              <a:t>IControl – Example (extract)</a:t>
            </a:r>
            <a:endParaRPr lang="en-US" sz="2400" b="1" dirty="0">
              <a:solidFill>
                <a:schemeClr val="tx2"/>
              </a:solidFill>
              <a:latin typeface="Segoe UI" pitchFamily="34" charset="0"/>
              <a:ea typeface="Segoe UI" pitchFamily="34" charset="0"/>
              <a:cs typeface="Segoe UI" pitchFamily="34" charset="0"/>
            </a:endParaRP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2249" y="76200"/>
            <a:ext cx="2359351" cy="585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901880"/>
            <a:ext cx="7239000" cy="5363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1258" y="901880"/>
            <a:ext cx="3633927" cy="1307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01410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47935"/>
            <a:ext cx="6807185" cy="461665"/>
          </a:xfrm>
          <a:prstGeom prst="rect">
            <a:avLst/>
          </a:prstGeom>
          <a:noFill/>
        </p:spPr>
        <p:txBody>
          <a:bodyPr wrap="none" rtlCol="0">
            <a:spAutoFit/>
          </a:bodyPr>
          <a:lstStyle/>
          <a:p>
            <a:r>
              <a:rPr lang="en-US" sz="2400" b="1">
                <a:solidFill>
                  <a:schemeClr val="tx2"/>
                </a:solidFill>
                <a:latin typeface="Segoe UI" pitchFamily="34" charset="0"/>
                <a:ea typeface="Segoe UI" pitchFamily="34" charset="0"/>
                <a:cs typeface="Segoe UI" pitchFamily="34" charset="0"/>
              </a:rPr>
              <a:t>Exactive Series API – </a:t>
            </a:r>
            <a:r>
              <a:rPr lang="en-US" sz="2400" b="1" smtClean="0">
                <a:solidFill>
                  <a:schemeClr val="tx2"/>
                </a:solidFill>
                <a:latin typeface="Segoe UI" pitchFamily="34" charset="0"/>
                <a:ea typeface="Segoe UI" pitchFamily="34" charset="0"/>
                <a:cs typeface="Segoe UI" pitchFamily="34" charset="0"/>
              </a:rPr>
              <a:t>What can you do with it?</a:t>
            </a:r>
            <a:endParaRPr lang="en-US" sz="2400" b="1" dirty="0">
              <a:solidFill>
                <a:schemeClr val="tx2"/>
              </a:solidFill>
              <a:latin typeface="Segoe UI" pitchFamily="34" charset="0"/>
              <a:ea typeface="Segoe UI" pitchFamily="34" charset="0"/>
              <a:cs typeface="Segoe UI" pitchFamily="34" charset="0"/>
            </a:endParaRP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 y="1038225"/>
            <a:ext cx="8742363"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6203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52400"/>
            <a:ext cx="4053674" cy="461665"/>
          </a:xfrm>
          <a:prstGeom prst="rect">
            <a:avLst/>
          </a:prstGeom>
          <a:noFill/>
        </p:spPr>
        <p:txBody>
          <a:bodyPr wrap="none" rtlCol="0">
            <a:spAutoFit/>
          </a:bodyPr>
          <a:lstStyle/>
          <a:p>
            <a:r>
              <a:rPr lang="en-US" sz="2400" b="1" smtClean="0">
                <a:solidFill>
                  <a:schemeClr val="tx2"/>
                </a:solidFill>
                <a:latin typeface="Segoe UI" pitchFamily="34" charset="0"/>
                <a:ea typeface="Segoe UI" pitchFamily="34" charset="0"/>
                <a:cs typeface="Segoe UI" pitchFamily="34" charset="0"/>
              </a:rPr>
              <a:t>IControl – IExactiveControl</a:t>
            </a:r>
            <a:endParaRPr lang="en-US" sz="2400" b="1" dirty="0">
              <a:solidFill>
                <a:schemeClr val="tx2"/>
              </a:solidFill>
              <a:latin typeface="Segoe UI" pitchFamily="34" charset="0"/>
              <a:ea typeface="Segoe UI" pitchFamily="34" charset="0"/>
              <a:cs typeface="Segoe UI" pitchFamily="34" charset="0"/>
            </a:endParaRP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2249" y="76200"/>
            <a:ext cx="2359351" cy="585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1489924" y="1563314"/>
            <a:ext cx="1455848" cy="369332"/>
          </a:xfrm>
          <a:prstGeom prst="rect">
            <a:avLst/>
          </a:prstGeom>
          <a:solidFill>
            <a:schemeClr val="bg1"/>
          </a:solidFill>
          <a:ln>
            <a:noFill/>
          </a:ln>
        </p:spPr>
        <p:txBody>
          <a:bodyPr wrap="none" rtlCol="0">
            <a:spAutoFit/>
          </a:bodyPr>
          <a:lstStyle/>
          <a:p>
            <a:r>
              <a:rPr lang="en-US" smtClean="0">
                <a:solidFill>
                  <a:schemeClr val="tx2"/>
                </a:solidFill>
                <a:latin typeface="Segoe UI" pitchFamily="34" charset="0"/>
                <a:ea typeface="Segoe UI" pitchFamily="34" charset="0"/>
                <a:cs typeface="Segoe UI" pitchFamily="34" charset="0"/>
              </a:rPr>
              <a:t>ESAPI-1.0.dll</a:t>
            </a:r>
            <a:endParaRPr lang="en-US">
              <a:solidFill>
                <a:schemeClr val="tx2"/>
              </a:solidFill>
              <a:latin typeface="Segoe UI" pitchFamily="34" charset="0"/>
              <a:ea typeface="Segoe UI" pitchFamily="34" charset="0"/>
              <a:cs typeface="Segoe UI" pitchFamily="34" charset="0"/>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045285"/>
            <a:ext cx="8465915" cy="1917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394340" y="1563314"/>
            <a:ext cx="1572866" cy="369332"/>
          </a:xfrm>
          <a:prstGeom prst="rect">
            <a:avLst/>
          </a:prstGeom>
          <a:solidFill>
            <a:schemeClr val="bg1"/>
          </a:solidFill>
          <a:ln>
            <a:noFill/>
          </a:ln>
        </p:spPr>
        <p:txBody>
          <a:bodyPr wrap="none" rtlCol="0">
            <a:spAutoFit/>
          </a:bodyPr>
          <a:lstStyle/>
          <a:p>
            <a:r>
              <a:rPr lang="en-US" b="1" smtClean="0">
                <a:solidFill>
                  <a:schemeClr val="tx2"/>
                </a:solidFill>
                <a:latin typeface="Segoe UI" pitchFamily="34" charset="0"/>
                <a:ea typeface="Segoe UI" pitchFamily="34" charset="0"/>
                <a:cs typeface="Segoe UI" pitchFamily="34" charset="0"/>
              </a:rPr>
              <a:t>ESAPI-1.1.dll</a:t>
            </a:r>
            <a:endParaRPr lang="en-US" b="1">
              <a:solidFill>
                <a:schemeClr val="tx2"/>
              </a:solidFill>
              <a:latin typeface="Segoe UI" pitchFamily="34" charset="0"/>
              <a:ea typeface="Segoe UI" pitchFamily="34" charset="0"/>
              <a:cs typeface="Segoe UI" pitchFamily="34" charset="0"/>
            </a:endParaRPr>
          </a:p>
        </p:txBody>
      </p:sp>
      <p:sp>
        <p:nvSpPr>
          <p:cNvPr id="9" name="TextBox 8"/>
          <p:cNvSpPr txBox="1"/>
          <p:nvPr/>
        </p:nvSpPr>
        <p:spPr>
          <a:xfrm>
            <a:off x="530122" y="4345748"/>
            <a:ext cx="8077981" cy="923330"/>
          </a:xfrm>
          <a:prstGeom prst="rect">
            <a:avLst/>
          </a:prstGeom>
          <a:solidFill>
            <a:schemeClr val="bg1"/>
          </a:solidFill>
          <a:ln>
            <a:solidFill>
              <a:schemeClr val="tx2"/>
            </a:solidFill>
          </a:ln>
        </p:spPr>
        <p:txBody>
          <a:bodyPr wrap="none" rtlCol="0">
            <a:spAutoFit/>
          </a:bodyPr>
          <a:lstStyle/>
          <a:p>
            <a:r>
              <a:rPr lang="en-US" smtClean="0">
                <a:solidFill>
                  <a:schemeClr val="tx2"/>
                </a:solidFill>
                <a:latin typeface="Segoe UI" pitchFamily="34" charset="0"/>
                <a:ea typeface="Segoe UI" pitchFamily="34" charset="0"/>
                <a:cs typeface="Segoe UI" pitchFamily="34" charset="0"/>
              </a:rPr>
              <a:t>Additional functionality for IExactiveControl interface. (Exactive Series specific)</a:t>
            </a:r>
          </a:p>
          <a:p>
            <a:r>
              <a:rPr lang="en-US">
                <a:solidFill>
                  <a:schemeClr val="tx2"/>
                </a:solidFill>
                <a:latin typeface="Segoe UI" pitchFamily="34" charset="0"/>
                <a:ea typeface="Segoe UI" pitchFamily="34" charset="0"/>
                <a:cs typeface="Segoe UI" pitchFamily="34" charset="0"/>
              </a:rPr>
              <a:t>The returned </a:t>
            </a:r>
            <a:r>
              <a:rPr lang="en-US" smtClean="0">
                <a:solidFill>
                  <a:schemeClr val="tx2"/>
                </a:solidFill>
                <a:latin typeface="Segoe UI" pitchFamily="34" charset="0"/>
                <a:ea typeface="Segoe UI" pitchFamily="34" charset="0"/>
                <a:cs typeface="Segoe UI" pitchFamily="34" charset="0"/>
              </a:rPr>
              <a:t>IMethodEditor instance </a:t>
            </a:r>
            <a:r>
              <a:rPr lang="en-US">
                <a:solidFill>
                  <a:schemeClr val="tx2"/>
                </a:solidFill>
                <a:latin typeface="Segoe UI" pitchFamily="34" charset="0"/>
                <a:ea typeface="Segoe UI" pitchFamily="34" charset="0"/>
                <a:cs typeface="Segoe UI" pitchFamily="34" charset="0"/>
              </a:rPr>
              <a:t>allows </a:t>
            </a:r>
            <a:r>
              <a:rPr lang="en-US" u="sng">
                <a:solidFill>
                  <a:schemeClr val="tx2"/>
                </a:solidFill>
                <a:latin typeface="Segoe UI" pitchFamily="34" charset="0"/>
                <a:ea typeface="Segoe UI" pitchFamily="34" charset="0"/>
                <a:cs typeface="Segoe UI" pitchFamily="34" charset="0"/>
              </a:rPr>
              <a:t>direct manipulation of a method</a:t>
            </a:r>
            <a:r>
              <a:rPr lang="en-US">
                <a:solidFill>
                  <a:schemeClr val="tx2"/>
                </a:solidFill>
                <a:latin typeface="Segoe UI" pitchFamily="34" charset="0"/>
                <a:ea typeface="Segoe UI" pitchFamily="34" charset="0"/>
                <a:cs typeface="Segoe UI" pitchFamily="34" charset="0"/>
              </a:rPr>
              <a:t>. </a:t>
            </a:r>
            <a:endParaRPr lang="en-US" smtClean="0">
              <a:solidFill>
                <a:schemeClr val="tx2"/>
              </a:solidFill>
              <a:latin typeface="Segoe UI" pitchFamily="34" charset="0"/>
              <a:ea typeface="Segoe UI" pitchFamily="34" charset="0"/>
              <a:cs typeface="Segoe UI" pitchFamily="34" charset="0"/>
            </a:endParaRPr>
          </a:p>
          <a:p>
            <a:r>
              <a:rPr lang="en-US" smtClean="0">
                <a:solidFill>
                  <a:schemeClr val="tx2"/>
                </a:solidFill>
                <a:latin typeface="Segoe UI" pitchFamily="34" charset="0"/>
                <a:ea typeface="Segoe UI" pitchFamily="34" charset="0"/>
                <a:cs typeface="Segoe UI" pitchFamily="34" charset="0"/>
              </a:rPr>
              <a:t>Method's </a:t>
            </a:r>
            <a:r>
              <a:rPr lang="en-US">
                <a:solidFill>
                  <a:schemeClr val="tx2"/>
                </a:solidFill>
                <a:latin typeface="Segoe UI" pitchFamily="34" charset="0"/>
                <a:ea typeface="Segoe UI" pitchFamily="34" charset="0"/>
                <a:cs typeface="Segoe UI" pitchFamily="34" charset="0"/>
              </a:rPr>
              <a:t>content </a:t>
            </a:r>
            <a:r>
              <a:rPr lang="en-US" smtClean="0">
                <a:solidFill>
                  <a:schemeClr val="tx2"/>
                </a:solidFill>
                <a:latin typeface="Segoe UI" pitchFamily="34" charset="0"/>
                <a:ea typeface="Segoe UI" pitchFamily="34" charset="0"/>
                <a:cs typeface="Segoe UI" pitchFamily="34" charset="0"/>
              </a:rPr>
              <a:t>can </a:t>
            </a:r>
            <a:r>
              <a:rPr lang="en-US">
                <a:solidFill>
                  <a:schemeClr val="tx2"/>
                </a:solidFill>
                <a:latin typeface="Segoe UI" pitchFamily="34" charset="0"/>
                <a:ea typeface="Segoe UI" pitchFamily="34" charset="0"/>
                <a:cs typeface="Segoe UI" pitchFamily="34" charset="0"/>
              </a:rPr>
              <a:t>be stored back to an IStorage interface or byte buffers</a:t>
            </a:r>
          </a:p>
        </p:txBody>
      </p:sp>
    </p:spTree>
    <p:extLst>
      <p:ext uri="{BB962C8B-B14F-4D97-AF65-F5344CB8AC3E}">
        <p14:creationId xmlns:p14="http://schemas.microsoft.com/office/powerpoint/2010/main" val="3689989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52400"/>
            <a:ext cx="4691477" cy="461665"/>
          </a:xfrm>
          <a:prstGeom prst="rect">
            <a:avLst/>
          </a:prstGeom>
          <a:noFill/>
        </p:spPr>
        <p:txBody>
          <a:bodyPr wrap="none" rtlCol="0">
            <a:spAutoFit/>
          </a:bodyPr>
          <a:lstStyle/>
          <a:p>
            <a:r>
              <a:rPr lang="en-US" sz="2400" b="1" smtClean="0">
                <a:solidFill>
                  <a:schemeClr val="tx2"/>
                </a:solidFill>
                <a:latin typeface="Segoe UI" pitchFamily="34" charset="0"/>
                <a:ea typeface="Segoe UI" pitchFamily="34" charset="0"/>
                <a:cs typeface="Segoe UI" pitchFamily="34" charset="0"/>
              </a:rPr>
              <a:t>IControl – Manipulate methods</a:t>
            </a:r>
            <a:endParaRPr lang="en-US" sz="2400" b="1" dirty="0">
              <a:solidFill>
                <a:schemeClr val="tx2"/>
              </a:solidFill>
              <a:latin typeface="Segoe UI" pitchFamily="34" charset="0"/>
              <a:ea typeface="Segoe UI" pitchFamily="34" charset="0"/>
              <a:cs typeface="Segoe UI" pitchFamily="34" charset="0"/>
            </a:endParaRP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2249" y="76200"/>
            <a:ext cx="2359351" cy="585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544" y="1066800"/>
            <a:ext cx="6875463"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a:stCxn id="9" idx="1"/>
          </p:cNvCxnSpPr>
          <p:nvPr/>
        </p:nvCxnSpPr>
        <p:spPr>
          <a:xfrm flipH="1">
            <a:off x="3265714" y="4274610"/>
            <a:ext cx="2647799" cy="261764"/>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913513" y="4089944"/>
            <a:ext cx="2896562" cy="369332"/>
          </a:xfrm>
          <a:prstGeom prst="rect">
            <a:avLst/>
          </a:prstGeom>
          <a:solidFill>
            <a:schemeClr val="bg1"/>
          </a:solidFill>
          <a:ln>
            <a:solidFill>
              <a:schemeClr val="tx2"/>
            </a:solidFill>
          </a:ln>
        </p:spPr>
        <p:txBody>
          <a:bodyPr wrap="none" rtlCol="0">
            <a:spAutoFit/>
          </a:bodyPr>
          <a:lstStyle/>
          <a:p>
            <a:r>
              <a:rPr lang="de-DE" smtClean="0">
                <a:solidFill>
                  <a:schemeClr val="tx2"/>
                </a:solidFill>
                <a:latin typeface="Segoe UI" pitchFamily="34" charset="0"/>
                <a:ea typeface="Segoe UI" pitchFamily="34" charset="0"/>
                <a:cs typeface="Segoe UI" pitchFamily="34" charset="0"/>
              </a:rPr>
              <a:t>Available global properties</a:t>
            </a:r>
            <a:endParaRPr lang="en-US">
              <a:solidFill>
                <a:schemeClr val="tx2"/>
              </a:solidFill>
              <a:latin typeface="Segoe UI" pitchFamily="34" charset="0"/>
              <a:ea typeface="Segoe UI" pitchFamily="34" charset="0"/>
              <a:cs typeface="Segoe UI" pitchFamily="34" charset="0"/>
            </a:endParaRPr>
          </a:p>
        </p:txBody>
      </p:sp>
      <p:cxnSp>
        <p:nvCxnSpPr>
          <p:cNvPr id="13" name="Straight Arrow Connector 12"/>
          <p:cNvCxnSpPr>
            <a:stCxn id="15" idx="1"/>
          </p:cNvCxnSpPr>
          <p:nvPr/>
        </p:nvCxnSpPr>
        <p:spPr>
          <a:xfrm flipH="1" flipV="1">
            <a:off x="4370119" y="4809506"/>
            <a:ext cx="1543394" cy="48929"/>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913513" y="4535269"/>
            <a:ext cx="2435923" cy="646331"/>
          </a:xfrm>
          <a:prstGeom prst="rect">
            <a:avLst/>
          </a:prstGeom>
          <a:solidFill>
            <a:schemeClr val="bg1"/>
          </a:solidFill>
          <a:ln>
            <a:solidFill>
              <a:schemeClr val="tx2"/>
            </a:solidFill>
          </a:ln>
        </p:spPr>
        <p:txBody>
          <a:bodyPr wrap="none" rtlCol="0">
            <a:spAutoFit/>
          </a:bodyPr>
          <a:lstStyle/>
          <a:p>
            <a:r>
              <a:rPr lang="de-DE" smtClean="0">
                <a:solidFill>
                  <a:schemeClr val="tx2"/>
                </a:solidFill>
                <a:latin typeface="Segoe UI" pitchFamily="34" charset="0"/>
                <a:ea typeface="Segoe UI" pitchFamily="34" charset="0"/>
                <a:cs typeface="Segoe UI" pitchFamily="34" charset="0"/>
              </a:rPr>
              <a:t>Get a specific table of </a:t>
            </a:r>
          </a:p>
          <a:p>
            <a:r>
              <a:rPr lang="de-DE" smtClean="0">
                <a:solidFill>
                  <a:schemeClr val="tx2"/>
                </a:solidFill>
                <a:latin typeface="Segoe UI" pitchFamily="34" charset="0"/>
                <a:ea typeface="Segoe UI" pitchFamily="34" charset="0"/>
                <a:cs typeface="Segoe UI" pitchFamily="34" charset="0"/>
              </a:rPr>
              <a:t>the method</a:t>
            </a:r>
            <a:endParaRPr lang="en-US">
              <a:solidFill>
                <a:schemeClr val="tx2"/>
              </a:solidFill>
              <a:latin typeface="Segoe UI" pitchFamily="34" charset="0"/>
              <a:ea typeface="Segoe UI" pitchFamily="34" charset="0"/>
              <a:cs typeface="Segoe UI" pitchFamily="34" charset="0"/>
            </a:endParaRPr>
          </a:p>
        </p:txBody>
      </p:sp>
      <p:cxnSp>
        <p:nvCxnSpPr>
          <p:cNvPr id="18" name="Straight Arrow Connector 17"/>
          <p:cNvCxnSpPr>
            <a:stCxn id="19" idx="1"/>
          </p:cNvCxnSpPr>
          <p:nvPr/>
        </p:nvCxnSpPr>
        <p:spPr>
          <a:xfrm flipH="1">
            <a:off x="4001985" y="5899666"/>
            <a:ext cx="1911528" cy="237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913513" y="5715000"/>
            <a:ext cx="2253117" cy="369332"/>
          </a:xfrm>
          <a:prstGeom prst="rect">
            <a:avLst/>
          </a:prstGeom>
          <a:solidFill>
            <a:schemeClr val="bg1"/>
          </a:solidFill>
          <a:ln>
            <a:solidFill>
              <a:schemeClr val="tx2"/>
            </a:solidFill>
          </a:ln>
        </p:spPr>
        <p:txBody>
          <a:bodyPr wrap="none" rtlCol="0">
            <a:spAutoFit/>
          </a:bodyPr>
          <a:lstStyle/>
          <a:p>
            <a:r>
              <a:rPr lang="de-DE" smtClean="0">
                <a:solidFill>
                  <a:schemeClr val="tx2"/>
                </a:solidFill>
                <a:latin typeface="Segoe UI" pitchFamily="34" charset="0"/>
                <a:ea typeface="Segoe UI" pitchFamily="34" charset="0"/>
                <a:cs typeface="Segoe UI" pitchFamily="34" charset="0"/>
              </a:rPr>
              <a:t>Store modified table</a:t>
            </a:r>
            <a:endParaRPr lang="en-US">
              <a:solidFill>
                <a:schemeClr val="tx2"/>
              </a:solidFill>
              <a:latin typeface="Segoe UI" pitchFamily="34" charset="0"/>
              <a:ea typeface="Segoe UI" pitchFamily="34" charset="0"/>
              <a:cs typeface="Segoe UI" pitchFamily="34" charset="0"/>
            </a:endParaRPr>
          </a:p>
        </p:txBody>
      </p:sp>
      <p:cxnSp>
        <p:nvCxnSpPr>
          <p:cNvPr id="22" name="Straight Arrow Connector 21"/>
          <p:cNvCxnSpPr>
            <a:stCxn id="23" idx="1"/>
          </p:cNvCxnSpPr>
          <p:nvPr/>
        </p:nvCxnSpPr>
        <p:spPr>
          <a:xfrm flipH="1" flipV="1">
            <a:off x="4999513" y="5355771"/>
            <a:ext cx="914000" cy="81538"/>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913513" y="5252643"/>
            <a:ext cx="2943050" cy="369332"/>
          </a:xfrm>
          <a:prstGeom prst="rect">
            <a:avLst/>
          </a:prstGeom>
          <a:solidFill>
            <a:schemeClr val="bg1"/>
          </a:solidFill>
          <a:ln>
            <a:solidFill>
              <a:schemeClr val="tx2"/>
            </a:solidFill>
          </a:ln>
        </p:spPr>
        <p:txBody>
          <a:bodyPr wrap="none" rtlCol="0">
            <a:spAutoFit/>
          </a:bodyPr>
          <a:lstStyle/>
          <a:p>
            <a:r>
              <a:rPr lang="de-DE" smtClean="0">
                <a:solidFill>
                  <a:schemeClr val="tx2"/>
                </a:solidFill>
                <a:latin typeface="Segoe UI" pitchFamily="34" charset="0"/>
                <a:ea typeface="Segoe UI" pitchFamily="34" charset="0"/>
                <a:cs typeface="Segoe UI" pitchFamily="34" charset="0"/>
              </a:rPr>
              <a:t>Store the method‘s content</a:t>
            </a:r>
            <a:endParaRPr lang="en-US">
              <a:solidFill>
                <a:schemeClr val="tx2"/>
              </a:solidFill>
              <a:latin typeface="Segoe UI" pitchFamily="34" charset="0"/>
              <a:ea typeface="Segoe UI" pitchFamily="34" charset="0"/>
              <a:cs typeface="Segoe UI" pitchFamily="34" charset="0"/>
            </a:endParaRPr>
          </a:p>
        </p:txBody>
      </p:sp>
      <p:sp>
        <p:nvSpPr>
          <p:cNvPr id="14" name="TextBox 13"/>
          <p:cNvSpPr txBox="1"/>
          <p:nvPr/>
        </p:nvSpPr>
        <p:spPr>
          <a:xfrm>
            <a:off x="5882835" y="2286000"/>
            <a:ext cx="2977354" cy="1200329"/>
          </a:xfrm>
          <a:prstGeom prst="rect">
            <a:avLst/>
          </a:prstGeom>
          <a:solidFill>
            <a:schemeClr val="bg1"/>
          </a:solidFill>
          <a:ln>
            <a:solidFill>
              <a:schemeClr val="tx2"/>
            </a:solidFill>
          </a:ln>
        </p:spPr>
        <p:txBody>
          <a:bodyPr wrap="none" rtlCol="0">
            <a:spAutoFit/>
          </a:bodyPr>
          <a:lstStyle/>
          <a:p>
            <a:r>
              <a:rPr lang="en-US" smtClean="0">
                <a:solidFill>
                  <a:srgbClr val="C00000"/>
                </a:solidFill>
                <a:latin typeface="Segoe UI" pitchFamily="34" charset="0"/>
                <a:ea typeface="Segoe UI" pitchFamily="34" charset="0"/>
                <a:cs typeface="Segoe UI" pitchFamily="34" charset="0"/>
              </a:rPr>
              <a:t>Currently we are allowing</a:t>
            </a:r>
          </a:p>
          <a:p>
            <a:r>
              <a:rPr lang="de-DE">
                <a:solidFill>
                  <a:srgbClr val="C00000"/>
                </a:solidFill>
                <a:latin typeface="Segoe UI" pitchFamily="34" charset="0"/>
                <a:ea typeface="Segoe UI" pitchFamily="34" charset="0"/>
                <a:cs typeface="Segoe UI" pitchFamily="34" charset="0"/>
              </a:rPr>
              <a:t>o</a:t>
            </a:r>
            <a:r>
              <a:rPr lang="de-DE" smtClean="0">
                <a:solidFill>
                  <a:srgbClr val="C00000"/>
                </a:solidFill>
                <a:latin typeface="Segoe UI" pitchFamily="34" charset="0"/>
                <a:ea typeface="Segoe UI" pitchFamily="34" charset="0"/>
                <a:cs typeface="Segoe UI" pitchFamily="34" charset="0"/>
              </a:rPr>
              <a:t>nly the manipulation of</a:t>
            </a:r>
          </a:p>
          <a:p>
            <a:r>
              <a:rPr lang="de-DE">
                <a:solidFill>
                  <a:srgbClr val="C00000"/>
                </a:solidFill>
                <a:latin typeface="Segoe UI" pitchFamily="34" charset="0"/>
                <a:ea typeface="Segoe UI" pitchFamily="34" charset="0"/>
                <a:cs typeface="Segoe UI" pitchFamily="34" charset="0"/>
              </a:rPr>
              <a:t>t</a:t>
            </a:r>
            <a:r>
              <a:rPr lang="de-DE" smtClean="0">
                <a:solidFill>
                  <a:srgbClr val="C00000"/>
                </a:solidFill>
                <a:latin typeface="Segoe UI" pitchFamily="34" charset="0"/>
                <a:ea typeface="Segoe UI" pitchFamily="34" charset="0"/>
                <a:cs typeface="Segoe UI" pitchFamily="34" charset="0"/>
              </a:rPr>
              <a:t>ables and changing of the </a:t>
            </a:r>
          </a:p>
          <a:p>
            <a:r>
              <a:rPr lang="de-DE">
                <a:solidFill>
                  <a:srgbClr val="C00000"/>
                </a:solidFill>
                <a:latin typeface="Segoe UI" pitchFamily="34" charset="0"/>
                <a:ea typeface="Segoe UI" pitchFamily="34" charset="0"/>
                <a:cs typeface="Segoe UI" pitchFamily="34" charset="0"/>
              </a:rPr>
              <a:t>m</a:t>
            </a:r>
            <a:r>
              <a:rPr lang="de-DE" smtClean="0">
                <a:solidFill>
                  <a:srgbClr val="C00000"/>
                </a:solidFill>
                <a:latin typeface="Segoe UI" pitchFamily="34" charset="0"/>
                <a:ea typeface="Segoe UI" pitchFamily="34" charset="0"/>
                <a:cs typeface="Segoe UI" pitchFamily="34" charset="0"/>
              </a:rPr>
              <a:t>ethod‘s runtime.</a:t>
            </a:r>
            <a:endParaRPr lang="en-US">
              <a:solidFill>
                <a:srgbClr val="C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48814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147935"/>
            <a:ext cx="1613006" cy="461665"/>
          </a:xfrm>
          <a:prstGeom prst="rect">
            <a:avLst/>
          </a:prstGeom>
          <a:noFill/>
        </p:spPr>
        <p:txBody>
          <a:bodyPr wrap="none" rtlCol="0">
            <a:spAutoFit/>
          </a:bodyPr>
          <a:lstStyle/>
          <a:p>
            <a:r>
              <a:rPr lang="en-US" sz="2400" b="1" smtClean="0">
                <a:solidFill>
                  <a:schemeClr val="tx2"/>
                </a:solidFill>
              </a:rPr>
              <a:t>API - Portal</a:t>
            </a:r>
            <a:endParaRPr lang="en-US" sz="2400" b="1" dirty="0" smtClean="0">
              <a:solidFill>
                <a:schemeClr val="tx2"/>
              </a:solidFill>
            </a:endParaRPr>
          </a:p>
        </p:txBody>
      </p:sp>
      <p:pic>
        <p:nvPicPr>
          <p:cNvPr id="36866" name="Picture 4" descr="Description: Description: cid:image001.png@01CE0555.FD8A47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84156"/>
            <a:ext cx="5562600" cy="546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6324600" y="1390471"/>
            <a:ext cx="2438400" cy="1200329"/>
          </a:xfrm>
          <a:prstGeom prst="rect">
            <a:avLst/>
          </a:prstGeom>
        </p:spPr>
        <p:txBody>
          <a:bodyPr wrap="square">
            <a:spAutoFit/>
          </a:bodyPr>
          <a:lstStyle/>
          <a:p>
            <a:r>
              <a:rPr lang="en-US"/>
              <a:t>1.       Create an account by entering the website shown below and click “Create an account”.</a:t>
            </a:r>
          </a:p>
        </p:txBody>
      </p:sp>
    </p:spTree>
    <p:extLst>
      <p:ext uri="{BB962C8B-B14F-4D97-AF65-F5344CB8AC3E}">
        <p14:creationId xmlns:p14="http://schemas.microsoft.com/office/powerpoint/2010/main" val="1092923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2273300"/>
            <a:ext cx="5662504" cy="449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52400" y="147935"/>
            <a:ext cx="1613006" cy="461665"/>
          </a:xfrm>
          <a:prstGeom prst="rect">
            <a:avLst/>
          </a:prstGeom>
          <a:noFill/>
        </p:spPr>
        <p:txBody>
          <a:bodyPr wrap="none" rtlCol="0">
            <a:spAutoFit/>
          </a:bodyPr>
          <a:lstStyle/>
          <a:p>
            <a:r>
              <a:rPr lang="en-US" sz="2400" b="1" smtClean="0">
                <a:solidFill>
                  <a:schemeClr val="tx2"/>
                </a:solidFill>
              </a:rPr>
              <a:t>API - Portal</a:t>
            </a:r>
            <a:endParaRPr lang="en-US" sz="2400" b="1" dirty="0" smtClean="0">
              <a:solidFill>
                <a:schemeClr val="tx2"/>
              </a:solidFill>
            </a:endParaRPr>
          </a:p>
        </p:txBody>
      </p:sp>
      <p:pic>
        <p:nvPicPr>
          <p:cNvPr id="37890" name="Picture 3" descr="Description: Description: cid:image002.png@01CE0555.FD8A4760"/>
          <p:cNvPicPr>
            <a:picLocks noChangeAspect="1" noChangeArrowheads="1"/>
          </p:cNvPicPr>
          <p:nvPr/>
        </p:nvPicPr>
        <p:blipFill rotWithShape="1">
          <a:blip r:embed="rId3">
            <a:extLst>
              <a:ext uri="{28A0092B-C50C-407E-A947-70E740481C1C}">
                <a14:useLocalDpi xmlns:a14="http://schemas.microsoft.com/office/drawing/2010/main" val="0"/>
              </a:ext>
            </a:extLst>
          </a:blip>
          <a:srcRect b="79231"/>
          <a:stretch/>
        </p:blipFill>
        <p:spPr bwMode="auto">
          <a:xfrm>
            <a:off x="320697" y="1219200"/>
            <a:ext cx="5851503"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6485164" y="1447800"/>
            <a:ext cx="2286000" cy="3139321"/>
          </a:xfrm>
          <a:prstGeom prst="rect">
            <a:avLst/>
          </a:prstGeom>
        </p:spPr>
        <p:txBody>
          <a:bodyPr wrap="square">
            <a:spAutoFit/>
          </a:bodyPr>
          <a:lstStyle/>
          <a:p>
            <a:r>
              <a:rPr lang="en-US"/>
              <a:t>2.       Please fill out the “Registration” form and use </a:t>
            </a:r>
            <a:r>
              <a:rPr lang="en-US" smtClean="0"/>
              <a:t>“Exactive Series API” </a:t>
            </a:r>
            <a:r>
              <a:rPr lang="en-US"/>
              <a:t>as “Primary Software Interest”. Please use a valid and traceable email address and don’t forget to accept the “Terms &amp; Conditions”.</a:t>
            </a:r>
          </a:p>
        </p:txBody>
      </p:sp>
      <p:sp>
        <p:nvSpPr>
          <p:cNvPr id="4" name="Rounded Rectangle 3"/>
          <p:cNvSpPr/>
          <p:nvPr/>
        </p:nvSpPr>
        <p:spPr>
          <a:xfrm>
            <a:off x="482600" y="5225142"/>
            <a:ext cx="3327400" cy="2286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00000"/>
                </a:solidFill>
              </a:ln>
              <a:noFill/>
            </a:endParaRPr>
          </a:p>
        </p:txBody>
      </p:sp>
    </p:spTree>
    <p:extLst>
      <p:ext uri="{BB962C8B-B14F-4D97-AF65-F5344CB8AC3E}">
        <p14:creationId xmlns:p14="http://schemas.microsoft.com/office/powerpoint/2010/main" val="1293469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147935"/>
            <a:ext cx="1613006" cy="461665"/>
          </a:xfrm>
          <a:prstGeom prst="rect">
            <a:avLst/>
          </a:prstGeom>
          <a:noFill/>
        </p:spPr>
        <p:txBody>
          <a:bodyPr wrap="none" rtlCol="0">
            <a:spAutoFit/>
          </a:bodyPr>
          <a:lstStyle/>
          <a:p>
            <a:r>
              <a:rPr lang="en-US" sz="2400" b="1" smtClean="0">
                <a:solidFill>
                  <a:schemeClr val="tx2"/>
                </a:solidFill>
              </a:rPr>
              <a:t>API - Portal</a:t>
            </a:r>
            <a:endParaRPr lang="en-US" sz="2400" b="1" dirty="0" smtClean="0">
              <a:solidFill>
                <a:schemeClr val="tx2"/>
              </a:solidFill>
            </a:endParaRPr>
          </a:p>
        </p:txBody>
      </p:sp>
      <p:pic>
        <p:nvPicPr>
          <p:cNvPr id="38914" name="Picture 2" descr="Description: Description: cid:image003.png@01CE0555.FD8A47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76" y="1193420"/>
            <a:ext cx="6150724" cy="4750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6553200" y="1295400"/>
            <a:ext cx="2286000" cy="1477328"/>
          </a:xfrm>
          <a:prstGeom prst="rect">
            <a:avLst/>
          </a:prstGeom>
        </p:spPr>
        <p:txBody>
          <a:bodyPr wrap="square">
            <a:spAutoFit/>
          </a:bodyPr>
          <a:lstStyle/>
          <a:p>
            <a:r>
              <a:rPr lang="en-US"/>
              <a:t>3.       Wait for an registration email and use the corresponding activation link to for this portal.</a:t>
            </a:r>
          </a:p>
        </p:txBody>
      </p:sp>
    </p:spTree>
    <p:extLst>
      <p:ext uri="{BB962C8B-B14F-4D97-AF65-F5344CB8AC3E}">
        <p14:creationId xmlns:p14="http://schemas.microsoft.com/office/powerpoint/2010/main" val="3113868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147935"/>
            <a:ext cx="1613006" cy="461665"/>
          </a:xfrm>
          <a:prstGeom prst="rect">
            <a:avLst/>
          </a:prstGeom>
          <a:noFill/>
        </p:spPr>
        <p:txBody>
          <a:bodyPr wrap="none" rtlCol="0">
            <a:spAutoFit/>
          </a:bodyPr>
          <a:lstStyle/>
          <a:p>
            <a:r>
              <a:rPr lang="en-US" sz="2400" b="1" smtClean="0">
                <a:solidFill>
                  <a:schemeClr val="tx2"/>
                </a:solidFill>
              </a:rPr>
              <a:t>API - Portal</a:t>
            </a:r>
            <a:endParaRPr lang="en-US" sz="2400" b="1" dirty="0" smtClean="0">
              <a:solidFill>
                <a:schemeClr val="tx2"/>
              </a:solidFill>
            </a:endParaRPr>
          </a:p>
        </p:txBody>
      </p:sp>
      <p:sp>
        <p:nvSpPr>
          <p:cNvPr id="2" name="Rectangle 1"/>
          <p:cNvSpPr/>
          <p:nvPr/>
        </p:nvSpPr>
        <p:spPr>
          <a:xfrm>
            <a:off x="685800" y="1295400"/>
            <a:ext cx="7543800" cy="2031325"/>
          </a:xfrm>
          <a:prstGeom prst="rect">
            <a:avLst/>
          </a:prstGeom>
        </p:spPr>
        <p:txBody>
          <a:bodyPr wrap="square">
            <a:spAutoFit/>
          </a:bodyPr>
          <a:lstStyle/>
          <a:p>
            <a:r>
              <a:rPr lang="en-US"/>
              <a:t>4.       You will receive another email, that your account has been approved and you are promoted to the IAPI </a:t>
            </a:r>
            <a:r>
              <a:rPr lang="en-US" smtClean="0"/>
              <a:t>area. As </a:t>
            </a:r>
            <a:r>
              <a:rPr lang="en-US"/>
              <a:t>we need to check the contact data and compare it with a list of people that have been defined as potential users:</a:t>
            </a:r>
          </a:p>
          <a:p>
            <a:r>
              <a:rPr lang="en-US"/>
              <a:t>THIS COULD TAKE SOME HOURS - UP TO SOME DAYS (at weekends). </a:t>
            </a:r>
            <a:endParaRPr lang="en-US" smtClean="0"/>
          </a:p>
          <a:p>
            <a:endParaRPr lang="de-DE"/>
          </a:p>
          <a:p>
            <a:r>
              <a:rPr lang="de-DE" smtClean="0"/>
              <a:t>NO RESPONSE AFTER 3 WORKING DAYS -&gt; PLEASE CONTACT ME AGAIN</a:t>
            </a:r>
            <a:endParaRPr lang="en-US" smtClean="0"/>
          </a:p>
          <a:p>
            <a:endParaRPr lang="en-US"/>
          </a:p>
        </p:txBody>
      </p:sp>
    </p:spTree>
    <p:extLst>
      <p:ext uri="{BB962C8B-B14F-4D97-AF65-F5344CB8AC3E}">
        <p14:creationId xmlns:p14="http://schemas.microsoft.com/office/powerpoint/2010/main" val="504633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47935"/>
            <a:ext cx="6807185" cy="461665"/>
          </a:xfrm>
          <a:prstGeom prst="rect">
            <a:avLst/>
          </a:prstGeom>
          <a:noFill/>
        </p:spPr>
        <p:txBody>
          <a:bodyPr wrap="none" rtlCol="0">
            <a:spAutoFit/>
          </a:bodyPr>
          <a:lstStyle/>
          <a:p>
            <a:r>
              <a:rPr lang="en-US" sz="2400" b="1">
                <a:solidFill>
                  <a:schemeClr val="tx2"/>
                </a:solidFill>
                <a:latin typeface="Segoe UI" pitchFamily="34" charset="0"/>
                <a:ea typeface="Segoe UI" pitchFamily="34" charset="0"/>
                <a:cs typeface="Segoe UI" pitchFamily="34" charset="0"/>
              </a:rPr>
              <a:t>Exactive Series API – </a:t>
            </a:r>
            <a:r>
              <a:rPr lang="en-US" sz="2400" b="1" smtClean="0">
                <a:solidFill>
                  <a:schemeClr val="tx2"/>
                </a:solidFill>
                <a:latin typeface="Segoe UI" pitchFamily="34" charset="0"/>
                <a:ea typeface="Segoe UI" pitchFamily="34" charset="0"/>
                <a:cs typeface="Segoe UI" pitchFamily="34" charset="0"/>
              </a:rPr>
              <a:t>What can you do with it?</a:t>
            </a:r>
            <a:endParaRPr lang="en-US" sz="2400" b="1" dirty="0">
              <a:solidFill>
                <a:schemeClr val="tx2"/>
              </a:solidFill>
              <a:latin typeface="Segoe UI" pitchFamily="34" charset="0"/>
              <a:ea typeface="Segoe UI" pitchFamily="34" charset="0"/>
              <a:cs typeface="Segoe UI" pitchFamily="34" charset="0"/>
            </a:endParaRP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4000"/>
            <a:ext cx="8459369" cy="3978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520" y="1091148"/>
            <a:ext cx="8901480" cy="3785652"/>
          </a:xfrm>
          <a:prstGeom prst="rect">
            <a:avLst/>
          </a:prstGeom>
          <a:noFill/>
        </p:spPr>
        <p:txBody>
          <a:bodyPr wrap="square" rtlCol="0">
            <a:spAutoFit/>
          </a:bodyPr>
          <a:lstStyle/>
          <a:p>
            <a:r>
              <a:rPr lang="de-DE" sz="2000" smtClean="0">
                <a:solidFill>
                  <a:schemeClr val="tx2"/>
                </a:solidFill>
                <a:latin typeface="Segoe UI" pitchFamily="34" charset="0"/>
                <a:ea typeface="Segoe UI" pitchFamily="34" charset="0"/>
                <a:cs typeface="Segoe UI" pitchFamily="34" charset="0"/>
              </a:rPr>
              <a:t>To run your first application you will need:</a:t>
            </a:r>
          </a:p>
          <a:p>
            <a:endParaRPr lang="de-DE" sz="2000" smtClean="0">
              <a:solidFill>
                <a:schemeClr val="tx2"/>
              </a:solidFill>
              <a:latin typeface="Segoe UI" pitchFamily="34" charset="0"/>
              <a:ea typeface="Segoe UI" pitchFamily="34" charset="0"/>
              <a:cs typeface="Segoe UI" pitchFamily="34" charset="0"/>
            </a:endParaRPr>
          </a:p>
          <a:p>
            <a:endParaRPr lang="de-DE" sz="2000" smtClean="0">
              <a:latin typeface="Segoe UI" pitchFamily="34" charset="0"/>
              <a:ea typeface="Segoe UI" pitchFamily="34" charset="0"/>
              <a:cs typeface="Segoe UI" pitchFamily="34" charset="0"/>
            </a:endParaRPr>
          </a:p>
          <a:p>
            <a:r>
              <a:rPr lang="de-DE" sz="2000" b="1" smtClean="0">
                <a:solidFill>
                  <a:schemeClr val="tx2"/>
                </a:solidFill>
                <a:latin typeface="Segoe UI" pitchFamily="34" charset="0"/>
                <a:ea typeface="Segoe UI" pitchFamily="34" charset="0"/>
                <a:cs typeface="Segoe UI" pitchFamily="34" charset="0"/>
              </a:rPr>
              <a:t>+ Microsoft .NET ≥ 3.5</a:t>
            </a:r>
          </a:p>
          <a:p>
            <a:endParaRPr lang="de-DE" sz="2000" b="1" smtClean="0">
              <a:solidFill>
                <a:schemeClr val="tx2"/>
              </a:solidFill>
              <a:latin typeface="Segoe UI" pitchFamily="34" charset="0"/>
              <a:ea typeface="Segoe UI" pitchFamily="34" charset="0"/>
              <a:cs typeface="Segoe UI" pitchFamily="34" charset="0"/>
            </a:endParaRPr>
          </a:p>
          <a:p>
            <a:endParaRPr lang="de-DE" sz="2000" b="1" smtClean="0">
              <a:solidFill>
                <a:schemeClr val="tx2"/>
              </a:solidFill>
              <a:latin typeface="Segoe UI" pitchFamily="34" charset="0"/>
              <a:ea typeface="Segoe UI" pitchFamily="34" charset="0"/>
              <a:cs typeface="Segoe UI" pitchFamily="34" charset="0"/>
            </a:endParaRPr>
          </a:p>
          <a:p>
            <a:r>
              <a:rPr lang="de-DE" sz="2000" b="1" smtClean="0">
                <a:solidFill>
                  <a:schemeClr val="tx2"/>
                </a:solidFill>
                <a:latin typeface="Segoe UI" pitchFamily="34" charset="0"/>
                <a:ea typeface="Segoe UI" pitchFamily="34" charset="0"/>
                <a:cs typeface="Segoe UI" pitchFamily="34" charset="0"/>
              </a:rPr>
              <a:t>+ Development environment, like Visual Studio 2010/2012 (Express)</a:t>
            </a:r>
          </a:p>
          <a:p>
            <a:endParaRPr lang="de-DE" sz="2000" b="1" smtClean="0">
              <a:solidFill>
                <a:schemeClr val="tx2"/>
              </a:solidFill>
              <a:latin typeface="Segoe UI" pitchFamily="34" charset="0"/>
              <a:ea typeface="Segoe UI" pitchFamily="34" charset="0"/>
              <a:cs typeface="Segoe UI" pitchFamily="34" charset="0"/>
            </a:endParaRPr>
          </a:p>
          <a:p>
            <a:endParaRPr lang="de-DE" sz="2000" b="1" smtClean="0">
              <a:solidFill>
                <a:schemeClr val="tx2"/>
              </a:solidFill>
              <a:latin typeface="Segoe UI" pitchFamily="34" charset="0"/>
              <a:ea typeface="Segoe UI" pitchFamily="34" charset="0"/>
              <a:cs typeface="Segoe UI" pitchFamily="34" charset="0"/>
            </a:endParaRPr>
          </a:p>
          <a:p>
            <a:r>
              <a:rPr lang="de-DE" sz="2000" b="1" smtClean="0">
                <a:solidFill>
                  <a:schemeClr val="tx2"/>
                </a:solidFill>
                <a:latin typeface="Segoe UI" pitchFamily="34" charset="0"/>
                <a:ea typeface="Segoe UI" pitchFamily="34" charset="0"/>
                <a:cs typeface="Segoe UI" pitchFamily="34" charset="0"/>
              </a:rPr>
              <a:t>+ Latest Exactive Series Installation 2.3 (build 1765)</a:t>
            </a:r>
          </a:p>
          <a:p>
            <a:endParaRPr lang="de-DE" sz="2000" b="1" smtClean="0">
              <a:solidFill>
                <a:schemeClr val="tx2"/>
              </a:solidFill>
              <a:latin typeface="Segoe UI" pitchFamily="34" charset="0"/>
              <a:ea typeface="Segoe UI" pitchFamily="34" charset="0"/>
              <a:cs typeface="Segoe UI" pitchFamily="34" charset="0"/>
            </a:endParaRPr>
          </a:p>
          <a:p>
            <a:r>
              <a:rPr lang="de-DE" sz="2000" b="1" smtClean="0">
                <a:solidFill>
                  <a:schemeClr val="tx2"/>
                </a:solidFill>
                <a:latin typeface="Segoe UI" pitchFamily="34" charset="0"/>
                <a:ea typeface="Segoe UI" pitchFamily="34" charset="0"/>
                <a:cs typeface="Segoe UI" pitchFamily="34" charset="0"/>
              </a:rPr>
              <a:t>	</a:t>
            </a:r>
            <a:endParaRPr lang="en-US" b="1">
              <a:latin typeface="Segoe UI" pitchFamily="34" charset="0"/>
              <a:ea typeface="Segoe UI" pitchFamily="34" charset="0"/>
              <a:cs typeface="Segoe UI" pitchFamily="34" charset="0"/>
            </a:endParaRPr>
          </a:p>
        </p:txBody>
      </p:sp>
      <p:sp>
        <p:nvSpPr>
          <p:cNvPr id="5" name="TextBox 4"/>
          <p:cNvSpPr txBox="1"/>
          <p:nvPr/>
        </p:nvSpPr>
        <p:spPr>
          <a:xfrm>
            <a:off x="152400" y="147935"/>
            <a:ext cx="2388411" cy="461665"/>
          </a:xfrm>
          <a:prstGeom prst="rect">
            <a:avLst/>
          </a:prstGeom>
          <a:noFill/>
        </p:spPr>
        <p:txBody>
          <a:bodyPr wrap="none" rtlCol="0">
            <a:spAutoFit/>
          </a:bodyPr>
          <a:lstStyle/>
          <a:p>
            <a:r>
              <a:rPr lang="en-US" sz="2400" b="1" smtClean="0">
                <a:solidFill>
                  <a:schemeClr val="tx2"/>
                </a:solidFill>
                <a:latin typeface="Segoe UI" pitchFamily="34" charset="0"/>
                <a:ea typeface="Segoe UI" pitchFamily="34" charset="0"/>
                <a:cs typeface="Segoe UI" pitchFamily="34" charset="0"/>
              </a:rPr>
              <a:t>Getting started</a:t>
            </a:r>
            <a:endParaRPr lang="en-US" sz="2400" b="1" dirty="0">
              <a:solidFill>
                <a:schemeClr val="tx2"/>
              </a:solidFill>
              <a:latin typeface="Segoe UI" pitchFamily="34" charset="0"/>
              <a:ea typeface="Segoe UI" pitchFamily="34" charset="0"/>
              <a:cs typeface="Segoe UI" pitchFamily="34" charset="0"/>
            </a:endParaRPr>
          </a:p>
        </p:txBody>
      </p:sp>
      <p:sp>
        <p:nvSpPr>
          <p:cNvPr id="2" name="Rectangle 1"/>
          <p:cNvSpPr/>
          <p:nvPr/>
        </p:nvSpPr>
        <p:spPr>
          <a:xfrm>
            <a:off x="2362200" y="4460420"/>
            <a:ext cx="4840364" cy="461665"/>
          </a:xfrm>
          <a:prstGeom prst="rect">
            <a:avLst/>
          </a:prstGeom>
        </p:spPr>
        <p:txBody>
          <a:bodyPr wrap="none">
            <a:spAutoFit/>
          </a:bodyPr>
          <a:lstStyle/>
          <a:p>
            <a:r>
              <a:rPr lang="en-US" sz="2400" b="1">
                <a:latin typeface="Segoe UI" pitchFamily="34" charset="0"/>
                <a:ea typeface="Segoe UI" pitchFamily="34" charset="0"/>
                <a:cs typeface="Segoe UI" pitchFamily="34" charset="0"/>
              </a:rPr>
              <a:t>C:\Xcalibur\system\Exactive\bin</a:t>
            </a:r>
          </a:p>
        </p:txBody>
      </p:sp>
      <p:sp>
        <p:nvSpPr>
          <p:cNvPr id="7" name="Rectangle 6"/>
          <p:cNvSpPr/>
          <p:nvPr/>
        </p:nvSpPr>
        <p:spPr>
          <a:xfrm>
            <a:off x="491444" y="4343400"/>
            <a:ext cx="6518956" cy="1015663"/>
          </a:xfrm>
          <a:prstGeom prst="rect">
            <a:avLst/>
          </a:prstGeom>
        </p:spPr>
        <p:txBody>
          <a:bodyPr wrap="square">
            <a:spAutoFit/>
          </a:bodyPr>
          <a:lstStyle/>
          <a:p>
            <a:pPr lvl="0"/>
            <a:r>
              <a:rPr lang="de-DE" sz="2000" b="1" smtClean="0">
                <a:solidFill>
                  <a:srgbClr val="1F497D"/>
                </a:solidFill>
                <a:latin typeface="Segoe UI" pitchFamily="34" charset="0"/>
                <a:ea typeface="Segoe UI" pitchFamily="34" charset="0"/>
                <a:cs typeface="Segoe UI" pitchFamily="34" charset="0"/>
              </a:rPr>
              <a:t>     API-1.0.dll</a:t>
            </a:r>
            <a:endParaRPr lang="de-DE" sz="2000" b="1">
              <a:solidFill>
                <a:srgbClr val="1F497D"/>
              </a:solidFill>
              <a:latin typeface="Segoe UI" pitchFamily="34" charset="0"/>
              <a:ea typeface="Segoe UI" pitchFamily="34" charset="0"/>
              <a:cs typeface="Segoe UI" pitchFamily="34" charset="0"/>
            </a:endParaRPr>
          </a:p>
          <a:p>
            <a:pPr lvl="0"/>
            <a:r>
              <a:rPr lang="de-DE" sz="2000" b="1" smtClean="0">
                <a:solidFill>
                  <a:srgbClr val="1F497D"/>
                </a:solidFill>
                <a:latin typeface="Segoe UI" pitchFamily="34" charset="0"/>
                <a:ea typeface="Segoe UI" pitchFamily="34" charset="0"/>
                <a:cs typeface="Segoe UI" pitchFamily="34" charset="0"/>
              </a:rPr>
              <a:t> ESAPI-1.0.dll</a:t>
            </a:r>
          </a:p>
          <a:p>
            <a:pPr lvl="0"/>
            <a:r>
              <a:rPr lang="de-DE" sz="2000" b="1" smtClean="0">
                <a:solidFill>
                  <a:srgbClr val="1F497D"/>
                </a:solidFill>
                <a:latin typeface="Segoe UI" pitchFamily="34" charset="0"/>
                <a:ea typeface="Segoe UI" pitchFamily="34" charset="0"/>
                <a:cs typeface="Segoe UI" pitchFamily="34" charset="0"/>
              </a:rPr>
              <a:t>(ESAPI-1.1.dll) – for offline method modification</a:t>
            </a:r>
            <a:endParaRPr lang="de-DE" sz="2000" b="1">
              <a:solidFill>
                <a:srgbClr val="1F497D"/>
              </a:solidFill>
              <a:latin typeface="Segoe UI" pitchFamily="34" charset="0"/>
              <a:ea typeface="Segoe UI" pitchFamily="34" charset="0"/>
              <a:cs typeface="Segoe UI" pitchFamily="34" charset="0"/>
            </a:endParaRPr>
          </a:p>
        </p:txBody>
      </p:sp>
      <p:pic>
        <p:nvPicPr>
          <p:cNvPr id="15362" name="Picture 2" descr="http://www.maven-infotech.com/wp-content/themes/maveninfotech/images/micro_ne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120104"/>
            <a:ext cx="547865" cy="522813"/>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https://encrypted-tbn1.gstatic.com/images?q=tbn:ANd9GcSPofnERi3BNpHoDwBbHTQ0E8qaHRdX0Uwa1x3CzdQDkutRlJRsiZWUyAZ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7400" y="147935"/>
            <a:ext cx="1187137" cy="461665"/>
          </a:xfrm>
          <a:prstGeom prst="rect">
            <a:avLst/>
          </a:prstGeom>
          <a:noFill/>
          <a:extLst>
            <a:ext uri="{909E8E84-426E-40DD-AFC4-6F175D3DCCD1}">
              <a14:hiddenFill xmlns:a14="http://schemas.microsoft.com/office/drawing/2010/main">
                <a:solidFill>
                  <a:srgbClr val="FFFFFF"/>
                </a:solidFill>
              </a14:hiddenFill>
            </a:ext>
          </a:extLst>
        </p:spPr>
      </p:pic>
      <p:pic>
        <p:nvPicPr>
          <p:cNvPr id="15368" name="Picture 8"/>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60575"/>
          <a:stretch/>
        </p:blipFill>
        <p:spPr bwMode="auto">
          <a:xfrm>
            <a:off x="7239000" y="147935"/>
            <a:ext cx="1720636" cy="494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5281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520" y="1066800"/>
            <a:ext cx="8520479" cy="1015663"/>
          </a:xfrm>
          <a:prstGeom prst="rect">
            <a:avLst/>
          </a:prstGeom>
          <a:noFill/>
        </p:spPr>
        <p:txBody>
          <a:bodyPr wrap="square" rtlCol="0">
            <a:spAutoFit/>
          </a:bodyPr>
          <a:lstStyle/>
          <a:p>
            <a:r>
              <a:rPr lang="de-DE" sz="2000" smtClean="0">
                <a:latin typeface="Segoe UI" pitchFamily="34" charset="0"/>
                <a:ea typeface="Segoe UI" pitchFamily="34" charset="0"/>
                <a:cs typeface="Segoe UI" pitchFamily="34" charset="0"/>
              </a:rPr>
              <a:t>Include the interface by adding the two dlls to your references (VS)</a:t>
            </a:r>
          </a:p>
          <a:p>
            <a:r>
              <a:rPr lang="de-DE" sz="2000">
                <a:latin typeface="Segoe UI" pitchFamily="34" charset="0"/>
                <a:ea typeface="Segoe UI" pitchFamily="34" charset="0"/>
                <a:cs typeface="Segoe UI" pitchFamily="34" charset="0"/>
              </a:rPr>
              <a:t>	</a:t>
            </a:r>
            <a:r>
              <a:rPr lang="de-DE" sz="2000" smtClean="0">
                <a:latin typeface="Segoe UI" pitchFamily="34" charset="0"/>
                <a:ea typeface="Segoe UI" pitchFamily="34" charset="0"/>
                <a:cs typeface="Segoe UI" pitchFamily="34" charset="0"/>
              </a:rPr>
              <a:t>	</a:t>
            </a:r>
          </a:p>
          <a:p>
            <a:r>
              <a:rPr lang="de-DE" sz="2000">
                <a:latin typeface="Segoe UI" pitchFamily="34" charset="0"/>
                <a:ea typeface="Segoe UI" pitchFamily="34" charset="0"/>
                <a:cs typeface="Segoe UI" pitchFamily="34" charset="0"/>
              </a:rPr>
              <a:t>	</a:t>
            </a:r>
            <a:r>
              <a:rPr lang="de-DE" sz="2000" smtClean="0">
                <a:latin typeface="Segoe UI" pitchFamily="34" charset="0"/>
                <a:ea typeface="Segoe UI" pitchFamily="34" charset="0"/>
                <a:cs typeface="Segoe UI" pitchFamily="34" charset="0"/>
              </a:rPr>
              <a:t>	</a:t>
            </a:r>
            <a:endParaRPr lang="en-US" sz="2000">
              <a:latin typeface="Segoe UI" pitchFamily="34" charset="0"/>
              <a:ea typeface="Segoe UI" pitchFamily="34" charset="0"/>
              <a:cs typeface="Segoe UI" pitchFamily="34" charset="0"/>
            </a:endParaRPr>
          </a:p>
        </p:txBody>
      </p:sp>
      <p:sp>
        <p:nvSpPr>
          <p:cNvPr id="5" name="TextBox 4"/>
          <p:cNvSpPr txBox="1"/>
          <p:nvPr/>
        </p:nvSpPr>
        <p:spPr>
          <a:xfrm>
            <a:off x="152400" y="147935"/>
            <a:ext cx="2388411" cy="461665"/>
          </a:xfrm>
          <a:prstGeom prst="rect">
            <a:avLst/>
          </a:prstGeom>
          <a:noFill/>
        </p:spPr>
        <p:txBody>
          <a:bodyPr wrap="none" rtlCol="0">
            <a:spAutoFit/>
          </a:bodyPr>
          <a:lstStyle/>
          <a:p>
            <a:r>
              <a:rPr lang="en-US" sz="2400" b="1" smtClean="0">
                <a:solidFill>
                  <a:schemeClr val="tx2"/>
                </a:solidFill>
                <a:latin typeface="Segoe UI" pitchFamily="34" charset="0"/>
                <a:ea typeface="Segoe UI" pitchFamily="34" charset="0"/>
                <a:cs typeface="Segoe UI" pitchFamily="34" charset="0"/>
              </a:rPr>
              <a:t>Getting started</a:t>
            </a:r>
            <a:endParaRPr lang="en-US" sz="2400" b="1" dirty="0">
              <a:solidFill>
                <a:schemeClr val="tx2"/>
              </a:solidFill>
              <a:latin typeface="Segoe UI" pitchFamily="34" charset="0"/>
              <a:ea typeface="Segoe UI" pitchFamily="34" charset="0"/>
              <a:cs typeface="Segoe UI" pitchFamily="34" charset="0"/>
            </a:endParaRP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150" y="2191544"/>
            <a:ext cx="5340113" cy="3218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Connector 2"/>
          <p:cNvCxnSpPr/>
          <p:nvPr/>
        </p:nvCxnSpPr>
        <p:spPr>
          <a:xfrm flipV="1">
            <a:off x="5148263" y="1829823"/>
            <a:ext cx="630000" cy="903852"/>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143500" y="3543300"/>
            <a:ext cx="634763" cy="1257300"/>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4038600" y="2690815"/>
            <a:ext cx="1143000" cy="8905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69687" t="15883" r="11394" b="55771"/>
          <a:stretch/>
        </p:blipFill>
        <p:spPr bwMode="auto">
          <a:xfrm>
            <a:off x="5778263" y="1829821"/>
            <a:ext cx="3289536" cy="29707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0283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47935"/>
            <a:ext cx="2388411" cy="461665"/>
          </a:xfrm>
          <a:prstGeom prst="rect">
            <a:avLst/>
          </a:prstGeom>
          <a:noFill/>
        </p:spPr>
        <p:txBody>
          <a:bodyPr wrap="none" rtlCol="0">
            <a:spAutoFit/>
          </a:bodyPr>
          <a:lstStyle/>
          <a:p>
            <a:r>
              <a:rPr lang="en-US" sz="2400" b="1" smtClean="0">
                <a:solidFill>
                  <a:schemeClr val="tx2"/>
                </a:solidFill>
                <a:latin typeface="Segoe UI" pitchFamily="34" charset="0"/>
                <a:ea typeface="Segoe UI" pitchFamily="34" charset="0"/>
                <a:cs typeface="Segoe UI" pitchFamily="34" charset="0"/>
              </a:rPr>
              <a:t>Getting started</a:t>
            </a:r>
            <a:endParaRPr lang="en-US" sz="2400" b="1" dirty="0">
              <a:solidFill>
                <a:schemeClr val="tx2"/>
              </a:solidFill>
              <a:latin typeface="Segoe UI" pitchFamily="34" charset="0"/>
              <a:ea typeface="Segoe UI" pitchFamily="34" charset="0"/>
              <a:cs typeface="Segoe UI" pitchFamily="34" charset="0"/>
            </a:endParaRPr>
          </a:p>
        </p:txBody>
      </p:sp>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41321"/>
          <a:stretch/>
        </p:blipFill>
        <p:spPr bwMode="auto">
          <a:xfrm>
            <a:off x="228600" y="1229833"/>
            <a:ext cx="6576842" cy="250396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304800" y="809985"/>
            <a:ext cx="2714397" cy="461665"/>
          </a:xfrm>
          <a:prstGeom prst="rect">
            <a:avLst/>
          </a:prstGeom>
        </p:spPr>
        <p:txBody>
          <a:bodyPr wrap="none">
            <a:spAutoFit/>
          </a:bodyPr>
          <a:lstStyle/>
          <a:p>
            <a:r>
              <a:rPr lang="de-DE" sz="2400" smtClean="0">
                <a:solidFill>
                  <a:schemeClr val="tx2"/>
                </a:solidFill>
                <a:latin typeface="Segoe UI" pitchFamily="34" charset="0"/>
                <a:ea typeface="Segoe UI" pitchFamily="34" charset="0"/>
                <a:cs typeface="Segoe UI" pitchFamily="34" charset="0"/>
              </a:rPr>
              <a:t>Common Interface</a:t>
            </a:r>
            <a:endParaRPr lang="en-US" sz="2400">
              <a:solidFill>
                <a:schemeClr val="tx2"/>
              </a:solidFill>
            </a:endParaRPr>
          </a:p>
        </p:txBody>
      </p:sp>
      <p:pic>
        <p:nvPicPr>
          <p:cNvPr id="1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59" t="58648" r="-1159" b="-3280"/>
          <a:stretch/>
        </p:blipFill>
        <p:spPr bwMode="auto">
          <a:xfrm>
            <a:off x="228600" y="4191000"/>
            <a:ext cx="6576842" cy="19045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30136" y="3798610"/>
            <a:ext cx="3532314" cy="461665"/>
          </a:xfrm>
          <a:prstGeom prst="rect">
            <a:avLst/>
          </a:prstGeom>
        </p:spPr>
        <p:txBody>
          <a:bodyPr wrap="none">
            <a:spAutoFit/>
          </a:bodyPr>
          <a:lstStyle/>
          <a:p>
            <a:r>
              <a:rPr lang="de-DE" sz="2400" smtClean="0">
                <a:solidFill>
                  <a:schemeClr val="tx2"/>
                </a:solidFill>
                <a:latin typeface="Segoe UI" pitchFamily="34" charset="0"/>
                <a:ea typeface="Segoe UI" pitchFamily="34" charset="0"/>
                <a:cs typeface="Segoe UI" pitchFamily="34" charset="0"/>
              </a:rPr>
              <a:t>Exactive Series </a:t>
            </a:r>
            <a:r>
              <a:rPr lang="de-DE" sz="2400">
                <a:solidFill>
                  <a:schemeClr val="tx2"/>
                </a:solidFill>
                <a:latin typeface="Segoe UI" pitchFamily="34" charset="0"/>
                <a:ea typeface="Segoe UI" pitchFamily="34" charset="0"/>
                <a:cs typeface="Segoe UI" pitchFamily="34" charset="0"/>
              </a:rPr>
              <a:t>extension</a:t>
            </a:r>
            <a:endParaRPr lang="en-US" sz="2400">
              <a:solidFill>
                <a:schemeClr val="tx2"/>
              </a:solidFill>
            </a:endParaRPr>
          </a:p>
        </p:txBody>
      </p:sp>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9188" y="3143250"/>
            <a:ext cx="2880000" cy="75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4900" y="1703164"/>
            <a:ext cx="2910476" cy="746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7325" y="857250"/>
            <a:ext cx="2880000" cy="876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0142" y="2449830"/>
            <a:ext cx="2857143" cy="708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Left Brace 2"/>
          <p:cNvSpPr/>
          <p:nvPr/>
        </p:nvSpPr>
        <p:spPr>
          <a:xfrm rot="10800000">
            <a:off x="6010275" y="2009768"/>
            <a:ext cx="154625" cy="147638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17"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38875" y="4419600"/>
            <a:ext cx="2826667" cy="81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38875" y="5255934"/>
            <a:ext cx="2857143" cy="853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Left Brace 18"/>
          <p:cNvSpPr/>
          <p:nvPr/>
        </p:nvSpPr>
        <p:spPr>
          <a:xfrm rot="10800000">
            <a:off x="6010273" y="4724396"/>
            <a:ext cx="187052" cy="1352115"/>
          </a:xfrm>
          <a:prstGeom prst="leftBrace">
            <a:avLst>
              <a:gd name="adj1" fmla="val 8333"/>
              <a:gd name="adj2" fmla="val 3379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50543" y="-14176"/>
            <a:ext cx="2872381" cy="75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3987525" y="147935"/>
            <a:ext cx="2641875" cy="369332"/>
          </a:xfrm>
          <a:prstGeom prst="rect">
            <a:avLst/>
          </a:prstGeom>
          <a:noFill/>
        </p:spPr>
        <p:txBody>
          <a:bodyPr wrap="square" rtlCol="0">
            <a:spAutoFit/>
          </a:bodyPr>
          <a:lstStyle/>
          <a:p>
            <a:r>
              <a:rPr lang="de-DE" smtClean="0">
                <a:solidFill>
                  <a:schemeClr val="tx2"/>
                </a:solidFill>
                <a:latin typeface="Segoe UI" pitchFamily="34" charset="0"/>
                <a:ea typeface="Segoe UI" pitchFamily="34" charset="0"/>
                <a:cs typeface="Segoe UI" pitchFamily="34" charset="0"/>
              </a:rPr>
              <a:t>Central Access Point</a:t>
            </a:r>
            <a:endParaRPr lang="en-US">
              <a:solidFill>
                <a:schemeClr val="tx2"/>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81986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22530"/>
                                        </p:tgtEl>
                                        <p:attrNameLst>
                                          <p:attrName>style.visibility</p:attrName>
                                        </p:attrNameLst>
                                      </p:cBhvr>
                                      <p:to>
                                        <p:strVal val="visible"/>
                                      </p:to>
                                    </p:set>
                                    <p:animEffect transition="in" filter="fade">
                                      <p:cBhvr>
                                        <p:cTn id="16" dur="500"/>
                                        <p:tgtEl>
                                          <p:spTgt spid="22530"/>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9" grpId="0" animBg="1"/>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49144" y="-391103"/>
            <a:ext cx="8520479" cy="369332"/>
          </a:xfrm>
          <a:prstGeom prst="rect">
            <a:avLst/>
          </a:prstGeom>
          <a:noFill/>
        </p:spPr>
        <p:txBody>
          <a:bodyPr wrap="square" rtlCol="0">
            <a:spAutoFit/>
          </a:bodyPr>
          <a:lstStyle/>
          <a:p>
            <a:r>
              <a:rPr lang="de-DE" smtClean="0">
                <a:latin typeface="Segoe UI" pitchFamily="34" charset="0"/>
                <a:ea typeface="Segoe UI" pitchFamily="34" charset="0"/>
                <a:cs typeface="Segoe UI" pitchFamily="34" charset="0"/>
              </a:rPr>
              <a:t>This</a:t>
            </a:r>
            <a:endParaRPr lang="en-US">
              <a:latin typeface="Segoe UI" pitchFamily="34" charset="0"/>
              <a:ea typeface="Segoe UI" pitchFamily="34" charset="0"/>
              <a:cs typeface="Segoe UI" pitchFamily="34" charset="0"/>
            </a:endParaRPr>
          </a:p>
        </p:txBody>
      </p:sp>
      <p:sp>
        <p:nvSpPr>
          <p:cNvPr id="5" name="TextBox 4"/>
          <p:cNvSpPr txBox="1"/>
          <p:nvPr/>
        </p:nvSpPr>
        <p:spPr>
          <a:xfrm>
            <a:off x="152400" y="147935"/>
            <a:ext cx="6338210" cy="461665"/>
          </a:xfrm>
          <a:prstGeom prst="rect">
            <a:avLst/>
          </a:prstGeom>
          <a:noFill/>
        </p:spPr>
        <p:txBody>
          <a:bodyPr wrap="none" rtlCol="0">
            <a:spAutoFit/>
          </a:bodyPr>
          <a:lstStyle/>
          <a:p>
            <a:r>
              <a:rPr lang="en-US" sz="2400" b="1">
                <a:solidFill>
                  <a:schemeClr val="tx2"/>
                </a:solidFill>
                <a:latin typeface="Segoe UI" pitchFamily="34" charset="0"/>
                <a:ea typeface="Segoe UI" pitchFamily="34" charset="0"/>
                <a:cs typeface="Segoe UI" pitchFamily="34" charset="0"/>
              </a:rPr>
              <a:t>Exactive Series API – </a:t>
            </a:r>
            <a:r>
              <a:rPr lang="en-US" sz="2400" b="1" smtClean="0">
                <a:solidFill>
                  <a:schemeClr val="tx2"/>
                </a:solidFill>
                <a:latin typeface="Segoe UI" pitchFamily="34" charset="0"/>
                <a:ea typeface="Segoe UI" pitchFamily="34" charset="0"/>
                <a:cs typeface="Segoe UI" pitchFamily="34" charset="0"/>
              </a:rPr>
              <a:t>Get connected (COM)</a:t>
            </a:r>
            <a:endParaRPr lang="en-US" sz="2400" b="1" dirty="0">
              <a:solidFill>
                <a:schemeClr val="tx2"/>
              </a:solidFill>
              <a:latin typeface="Segoe UI" pitchFamily="34" charset="0"/>
              <a:ea typeface="Segoe UI" pitchFamily="34" charset="0"/>
              <a:cs typeface="Segoe UI" pitchFamily="34" charset="0"/>
            </a:endParaRPr>
          </a:p>
        </p:txBody>
      </p:sp>
      <p:pic>
        <p:nvPicPr>
          <p:cNvPr id="512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88396"/>
            <a:ext cx="2880000" cy="1363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304800" y="990600"/>
            <a:ext cx="8534400" cy="954107"/>
          </a:xfrm>
          <a:prstGeom prst="rect">
            <a:avLst/>
          </a:prstGeom>
        </p:spPr>
        <p:txBody>
          <a:bodyPr wrap="square">
            <a:spAutoFit/>
          </a:bodyPr>
          <a:lstStyle/>
          <a:p>
            <a:pPr lvl="0"/>
            <a:r>
              <a:rPr lang="en-US" sz="1400">
                <a:solidFill>
                  <a:srgbClr val="008000"/>
                </a:solidFill>
                <a:latin typeface="Consolas"/>
              </a:rPr>
              <a:t>// Connect to the instrument</a:t>
            </a:r>
            <a:endParaRPr lang="en-US" sz="1400">
              <a:solidFill>
                <a:prstClr val="black"/>
              </a:solidFill>
              <a:latin typeface="Consolas"/>
            </a:endParaRPr>
          </a:p>
          <a:p>
            <a:pPr lvl="0"/>
            <a:r>
              <a:rPr lang="en-US" sz="1400">
                <a:solidFill>
                  <a:srgbClr val="2B91AF"/>
                </a:solidFill>
                <a:latin typeface="Consolas"/>
              </a:rPr>
              <a:t>Type</a:t>
            </a:r>
            <a:r>
              <a:rPr lang="en-US" sz="1400">
                <a:solidFill>
                  <a:prstClr val="black"/>
                </a:solidFill>
                <a:latin typeface="Consolas"/>
              </a:rPr>
              <a:t> type = </a:t>
            </a:r>
            <a:r>
              <a:rPr lang="en-US" sz="1400">
                <a:solidFill>
                  <a:srgbClr val="2B91AF"/>
                </a:solidFill>
                <a:latin typeface="Consolas"/>
              </a:rPr>
              <a:t>Type</a:t>
            </a:r>
            <a:r>
              <a:rPr lang="en-US" sz="1400">
                <a:solidFill>
                  <a:prstClr val="black"/>
                </a:solidFill>
                <a:latin typeface="Consolas"/>
              </a:rPr>
              <a:t>.GetTypeFromProgID(</a:t>
            </a:r>
            <a:r>
              <a:rPr lang="en-US" sz="1400">
                <a:solidFill>
                  <a:srgbClr val="A31515"/>
                </a:solidFill>
                <a:latin typeface="Consolas"/>
              </a:rPr>
              <a:t>"Thermo Exactive.API_Clr2_32_V1"</a:t>
            </a:r>
            <a:r>
              <a:rPr lang="en-US" sz="1400">
                <a:solidFill>
                  <a:prstClr val="black"/>
                </a:solidFill>
                <a:latin typeface="Consolas"/>
              </a:rPr>
              <a:t>, </a:t>
            </a:r>
            <a:r>
              <a:rPr lang="en-US" sz="1400">
                <a:solidFill>
                  <a:srgbClr val="0000FF"/>
                </a:solidFill>
                <a:latin typeface="Consolas"/>
              </a:rPr>
              <a:t>true</a:t>
            </a:r>
            <a:r>
              <a:rPr lang="en-US" sz="1400">
                <a:solidFill>
                  <a:prstClr val="black"/>
                </a:solidFill>
                <a:latin typeface="Consolas"/>
              </a:rPr>
              <a:t>);</a:t>
            </a:r>
          </a:p>
          <a:p>
            <a:pPr lvl="0"/>
            <a:r>
              <a:rPr lang="en-US" sz="1400">
                <a:solidFill>
                  <a:srgbClr val="0000FF"/>
                </a:solidFill>
                <a:latin typeface="Consolas"/>
              </a:rPr>
              <a:t>object</a:t>
            </a:r>
            <a:r>
              <a:rPr lang="en-US" sz="1400">
                <a:solidFill>
                  <a:prstClr val="black"/>
                </a:solidFill>
                <a:latin typeface="Consolas"/>
              </a:rPr>
              <a:t> o = </a:t>
            </a:r>
            <a:r>
              <a:rPr lang="en-US" sz="1400">
                <a:solidFill>
                  <a:srgbClr val="2B91AF"/>
                </a:solidFill>
                <a:latin typeface="Consolas"/>
              </a:rPr>
              <a:t>Activator</a:t>
            </a:r>
            <a:r>
              <a:rPr lang="en-US" sz="1400">
                <a:solidFill>
                  <a:prstClr val="black"/>
                </a:solidFill>
                <a:latin typeface="Consolas"/>
              </a:rPr>
              <a:t>.CreateInstance(type);</a:t>
            </a:r>
          </a:p>
          <a:p>
            <a:pPr lvl="0"/>
            <a:r>
              <a:rPr lang="en-US" sz="1400">
                <a:solidFill>
                  <a:srgbClr val="2B91AF"/>
                </a:solidFill>
                <a:latin typeface="Consolas"/>
              </a:rPr>
              <a:t>IInstrumentAccessContainer</a:t>
            </a:r>
            <a:r>
              <a:rPr lang="en-US" sz="1400">
                <a:solidFill>
                  <a:prstClr val="black"/>
                </a:solidFill>
                <a:latin typeface="Consolas"/>
              </a:rPr>
              <a:t> container = (</a:t>
            </a:r>
            <a:r>
              <a:rPr lang="en-US" sz="1400">
                <a:solidFill>
                  <a:srgbClr val="2B91AF"/>
                </a:solidFill>
                <a:latin typeface="Consolas"/>
              </a:rPr>
              <a:t>IInstrumentAccessContainer</a:t>
            </a:r>
            <a:r>
              <a:rPr lang="en-US" sz="1400">
                <a:solidFill>
                  <a:prstClr val="black"/>
                </a:solidFill>
                <a:latin typeface="Consolas"/>
              </a:rPr>
              <a:t>) o;</a:t>
            </a:r>
          </a:p>
        </p:txBody>
      </p:sp>
      <p:sp>
        <p:nvSpPr>
          <p:cNvPr id="18" name="Right Arrow 17"/>
          <p:cNvSpPr/>
          <p:nvPr/>
        </p:nvSpPr>
        <p:spPr>
          <a:xfrm rot="5400000">
            <a:off x="1564159" y="4175259"/>
            <a:ext cx="412111" cy="5499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9600" y="3863165"/>
            <a:ext cx="8153400" cy="338554"/>
          </a:xfrm>
          <a:prstGeom prst="rect">
            <a:avLst/>
          </a:prstGeom>
        </p:spPr>
        <p:txBody>
          <a:bodyPr wrap="square">
            <a:spAutoFit/>
          </a:bodyPr>
          <a:lstStyle/>
          <a:p>
            <a:r>
              <a:rPr lang="en-US" sz="1600">
                <a:solidFill>
                  <a:srgbClr val="2B91AF"/>
                </a:solidFill>
                <a:latin typeface="Consolas"/>
              </a:rPr>
              <a:t>IInstrumentAccess</a:t>
            </a:r>
            <a:r>
              <a:rPr lang="en-US" sz="1600">
                <a:solidFill>
                  <a:prstClr val="black"/>
                </a:solidFill>
                <a:latin typeface="Consolas"/>
              </a:rPr>
              <a:t> </a:t>
            </a:r>
            <a:r>
              <a:rPr lang="en-US" sz="1600" u="sng">
                <a:solidFill>
                  <a:prstClr val="black"/>
                </a:solidFill>
                <a:latin typeface="Consolas"/>
              </a:rPr>
              <a:t>instrumentAccess</a:t>
            </a:r>
            <a:r>
              <a:rPr lang="en-US" sz="1600">
                <a:solidFill>
                  <a:prstClr val="black"/>
                </a:solidFill>
                <a:latin typeface="Consolas"/>
              </a:rPr>
              <a:t> = container.Get(1);</a:t>
            </a:r>
          </a:p>
        </p:txBody>
      </p:sp>
      <p:sp>
        <p:nvSpPr>
          <p:cNvPr id="21" name="TextBox 20"/>
          <p:cNvSpPr txBox="1"/>
          <p:nvPr/>
        </p:nvSpPr>
        <p:spPr>
          <a:xfrm>
            <a:off x="597197" y="2061325"/>
            <a:ext cx="2971801" cy="400110"/>
          </a:xfrm>
          <a:prstGeom prst="rect">
            <a:avLst/>
          </a:prstGeom>
          <a:noFill/>
        </p:spPr>
        <p:txBody>
          <a:bodyPr wrap="square" rtlCol="0">
            <a:spAutoFit/>
          </a:bodyPr>
          <a:lstStyle/>
          <a:p>
            <a:r>
              <a:rPr lang="de-DE" sz="2000" smtClean="0">
                <a:solidFill>
                  <a:schemeClr val="tx2"/>
                </a:solidFill>
                <a:latin typeface="Segoe UI" pitchFamily="34" charset="0"/>
                <a:ea typeface="Segoe UI" pitchFamily="34" charset="0"/>
                <a:cs typeface="Segoe UI" pitchFamily="34" charset="0"/>
              </a:rPr>
              <a:t>Central Access Point</a:t>
            </a:r>
            <a:endParaRPr lang="en-US" sz="2000">
              <a:solidFill>
                <a:schemeClr val="tx2"/>
              </a:solidFill>
              <a:latin typeface="Segoe UI" pitchFamily="34" charset="0"/>
              <a:ea typeface="Segoe UI" pitchFamily="34" charset="0"/>
              <a:cs typeface="Segoe UI" pitchFamily="34" charset="0"/>
            </a:endParaRPr>
          </a:p>
        </p:txBody>
      </p:sp>
      <p:sp>
        <p:nvSpPr>
          <p:cNvPr id="22" name="TextBox 21"/>
          <p:cNvSpPr txBox="1"/>
          <p:nvPr/>
        </p:nvSpPr>
        <p:spPr>
          <a:xfrm>
            <a:off x="6248400" y="4260171"/>
            <a:ext cx="2971801" cy="400110"/>
          </a:xfrm>
          <a:prstGeom prst="rect">
            <a:avLst/>
          </a:prstGeom>
          <a:noFill/>
        </p:spPr>
        <p:txBody>
          <a:bodyPr wrap="square" rtlCol="0">
            <a:spAutoFit/>
          </a:bodyPr>
          <a:lstStyle/>
          <a:p>
            <a:r>
              <a:rPr lang="de-DE" sz="2000" smtClean="0">
                <a:solidFill>
                  <a:schemeClr val="tx2"/>
                </a:solidFill>
                <a:latin typeface="Segoe UI" pitchFamily="34" charset="0"/>
                <a:ea typeface="Segoe UI" pitchFamily="34" charset="0"/>
                <a:cs typeface="Segoe UI" pitchFamily="34" charset="0"/>
              </a:rPr>
              <a:t>Instrument Number</a:t>
            </a:r>
            <a:endParaRPr lang="en-US" sz="2000">
              <a:solidFill>
                <a:schemeClr val="tx2"/>
              </a:solidFill>
              <a:latin typeface="Segoe UI" pitchFamily="34" charset="0"/>
              <a:ea typeface="Segoe UI" pitchFamily="34" charset="0"/>
              <a:cs typeface="Segoe UI" pitchFamily="34" charset="0"/>
            </a:endParaRPr>
          </a:p>
        </p:txBody>
      </p:sp>
      <p:cxnSp>
        <p:nvCxnSpPr>
          <p:cNvPr id="19" name="Straight Arrow Connector 18"/>
          <p:cNvCxnSpPr/>
          <p:nvPr/>
        </p:nvCxnSpPr>
        <p:spPr>
          <a:xfrm flipH="1" flipV="1">
            <a:off x="6434297" y="4145848"/>
            <a:ext cx="108270" cy="178122"/>
          </a:xfrm>
          <a:prstGeom prst="straightConnector1">
            <a:avLst/>
          </a:prstGeom>
          <a:ln w="15875">
            <a:solidFill>
              <a:schemeClr val="tx2"/>
            </a:solidFill>
            <a:tailEnd type="triangle" w="lg" len="med"/>
          </a:ln>
        </p:spPr>
        <p:style>
          <a:lnRef idx="1">
            <a:schemeClr val="accent1"/>
          </a:lnRef>
          <a:fillRef idx="0">
            <a:schemeClr val="accent1"/>
          </a:fillRef>
          <a:effectRef idx="0">
            <a:schemeClr val="accent1"/>
          </a:effectRef>
          <a:fontRef idx="minor">
            <a:schemeClr val="tx1"/>
          </a:fontRef>
        </p:style>
      </p:cxnSp>
      <p:pic>
        <p:nvPicPr>
          <p:cNvPr id="512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821952"/>
            <a:ext cx="6163810" cy="868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24"/>
          <p:cNvSpPr/>
          <p:nvPr/>
        </p:nvSpPr>
        <p:spPr>
          <a:xfrm>
            <a:off x="3610147" y="5615226"/>
            <a:ext cx="6448253" cy="861774"/>
          </a:xfrm>
          <a:prstGeom prst="rect">
            <a:avLst/>
          </a:prstGeom>
        </p:spPr>
        <p:txBody>
          <a:bodyPr wrap="square">
            <a:spAutoFit/>
          </a:bodyPr>
          <a:lstStyle/>
          <a:p>
            <a:r>
              <a:rPr lang="en-US" sz="1600" smtClean="0">
                <a:solidFill>
                  <a:srgbClr val="2B91AF"/>
                </a:solidFill>
                <a:latin typeface="Consolas"/>
              </a:rPr>
              <a:t>IExactiveInstrumentAccess</a:t>
            </a:r>
            <a:r>
              <a:rPr lang="en-US" sz="1600" smtClean="0">
                <a:solidFill>
                  <a:prstClr val="black"/>
                </a:solidFill>
                <a:latin typeface="Consolas"/>
              </a:rPr>
              <a:t> exactiveAccess = </a:t>
            </a:r>
          </a:p>
          <a:p>
            <a:r>
              <a:rPr lang="en-US" sz="1600" u="sng" smtClean="0">
                <a:latin typeface="Consolas"/>
              </a:rPr>
              <a:t>instrumentAccess</a:t>
            </a:r>
            <a:r>
              <a:rPr lang="en-US" sz="1600" smtClean="0">
                <a:latin typeface="Consolas"/>
              </a:rPr>
              <a:t> </a:t>
            </a:r>
            <a:r>
              <a:rPr lang="en-US" sz="1600">
                <a:solidFill>
                  <a:srgbClr val="0000FF"/>
                </a:solidFill>
                <a:latin typeface="Consolas"/>
              </a:rPr>
              <a:t>as</a:t>
            </a:r>
            <a:r>
              <a:rPr lang="en-US" sz="1600">
                <a:solidFill>
                  <a:prstClr val="black"/>
                </a:solidFill>
                <a:latin typeface="Consolas"/>
              </a:rPr>
              <a:t> </a:t>
            </a:r>
            <a:r>
              <a:rPr lang="en-US" sz="1600">
                <a:solidFill>
                  <a:srgbClr val="2B91AF"/>
                </a:solidFill>
                <a:latin typeface="Consolas"/>
              </a:rPr>
              <a:t>IExactiveInstrumentAccess</a:t>
            </a:r>
          </a:p>
          <a:p>
            <a:endParaRPr lang="en-US"/>
          </a:p>
        </p:txBody>
      </p:sp>
      <p:sp>
        <p:nvSpPr>
          <p:cNvPr id="30" name="Rectangle 29"/>
          <p:cNvSpPr/>
          <p:nvPr/>
        </p:nvSpPr>
        <p:spPr>
          <a:xfrm>
            <a:off x="3406698" y="2431278"/>
            <a:ext cx="5562600" cy="1200329"/>
          </a:xfrm>
          <a:prstGeom prst="rect">
            <a:avLst/>
          </a:prstGeom>
          <a:ln>
            <a:solidFill>
              <a:schemeClr val="tx1"/>
            </a:solidFill>
          </a:ln>
        </p:spPr>
        <p:txBody>
          <a:bodyPr wrap="square">
            <a:spAutoFit/>
          </a:bodyPr>
          <a:lstStyle/>
          <a:p>
            <a:r>
              <a:rPr lang="de-DE" smtClean="0">
                <a:latin typeface="Segoe UI" pitchFamily="34" charset="0"/>
                <a:ea typeface="Segoe UI" pitchFamily="34" charset="0"/>
                <a:cs typeface="Segoe UI" pitchFamily="34" charset="0"/>
              </a:rPr>
              <a:t>The </a:t>
            </a:r>
            <a:r>
              <a:rPr lang="de-DE">
                <a:latin typeface="Segoe UI" pitchFamily="34" charset="0"/>
                <a:ea typeface="Segoe UI" pitchFamily="34" charset="0"/>
                <a:cs typeface="Segoe UI" pitchFamily="34" charset="0"/>
              </a:rPr>
              <a:t>central access point is the</a:t>
            </a:r>
            <a:r>
              <a:rPr lang="de-DE">
                <a:solidFill>
                  <a:schemeClr val="tx2"/>
                </a:solidFill>
                <a:latin typeface="Segoe UI" pitchFamily="34" charset="0"/>
                <a:ea typeface="Segoe UI" pitchFamily="34" charset="0"/>
                <a:cs typeface="Segoe UI" pitchFamily="34" charset="0"/>
              </a:rPr>
              <a:t> </a:t>
            </a:r>
            <a:r>
              <a:rPr lang="en-US">
                <a:solidFill>
                  <a:schemeClr val="tx2"/>
                </a:solidFill>
                <a:latin typeface="Segoe UI" pitchFamily="34" charset="0"/>
                <a:ea typeface="Segoe UI" pitchFamily="34" charset="0"/>
                <a:cs typeface="Segoe UI" pitchFamily="34" charset="0"/>
              </a:rPr>
              <a:t>IInstrumentAccessContainer </a:t>
            </a:r>
            <a:r>
              <a:rPr lang="en-US">
                <a:latin typeface="Segoe UI" pitchFamily="34" charset="0"/>
                <a:ea typeface="Segoe UI" pitchFamily="34" charset="0"/>
                <a:cs typeface="Segoe UI" pitchFamily="34" charset="0"/>
              </a:rPr>
              <a:t>which serves as a master to get access to all other interfaces in this namespace and all contained namespaces. </a:t>
            </a:r>
          </a:p>
        </p:txBody>
      </p:sp>
      <p:sp>
        <p:nvSpPr>
          <p:cNvPr id="2" name="TextBox 1"/>
          <p:cNvSpPr txBox="1"/>
          <p:nvPr/>
        </p:nvSpPr>
        <p:spPr>
          <a:xfrm>
            <a:off x="528168" y="6404823"/>
            <a:ext cx="8316263" cy="338554"/>
          </a:xfrm>
          <a:prstGeom prst="rect">
            <a:avLst/>
          </a:prstGeom>
          <a:noFill/>
        </p:spPr>
        <p:txBody>
          <a:bodyPr wrap="square" rtlCol="0">
            <a:spAutoFit/>
          </a:bodyPr>
          <a:lstStyle/>
          <a:p>
            <a:r>
              <a:rPr lang="de-DE" sz="1600" smtClean="0">
                <a:ln w="0"/>
                <a:solidFill>
                  <a:srgbClr val="C00000"/>
                </a:solidFill>
                <a:effectLst>
                  <a:outerShdw blurRad="38100" dist="19050" dir="2700000" algn="tl" rotWithShape="0">
                    <a:schemeClr val="dk1">
                      <a:alpha val="40000"/>
                    </a:schemeClr>
                  </a:outerShdw>
                </a:effectLst>
              </a:rPr>
              <a:t>Different access for SW &gt; 2.6, please </a:t>
            </a:r>
            <a:r>
              <a:rPr lang="de-DE" sz="1600">
                <a:ln w="0"/>
                <a:solidFill>
                  <a:srgbClr val="C00000"/>
                </a:solidFill>
                <a:effectLst>
                  <a:outerShdw blurRad="38100" dist="19050" dir="2700000" algn="tl" rotWithShape="0">
                    <a:schemeClr val="dk1">
                      <a:alpha val="40000"/>
                    </a:schemeClr>
                  </a:outerShdw>
                </a:effectLst>
              </a:rPr>
              <a:t>check </a:t>
            </a:r>
            <a:r>
              <a:rPr lang="de-DE" sz="1600">
                <a:ln w="0"/>
                <a:solidFill>
                  <a:srgbClr val="C00000"/>
                </a:solidFill>
                <a:effectLst>
                  <a:outerShdw blurRad="38100" dist="19050" dir="2700000" algn="tl" rotWithShape="0">
                    <a:schemeClr val="dk1">
                      <a:alpha val="40000"/>
                    </a:schemeClr>
                  </a:outerShdw>
                </a:effectLst>
              </a:rPr>
              <a:t>ExactiveApiUsageExample </a:t>
            </a:r>
            <a:r>
              <a:rPr lang="de-DE" sz="1600" smtClean="0">
                <a:ln w="0"/>
                <a:solidFill>
                  <a:srgbClr val="C00000"/>
                </a:solidFill>
                <a:effectLst>
                  <a:outerShdw blurRad="38100" dist="19050" dir="2700000" algn="tl" rotWithShape="0">
                    <a:schemeClr val="dk1">
                      <a:alpha val="40000"/>
                    </a:schemeClr>
                  </a:outerShdw>
                </a:effectLst>
              </a:rPr>
              <a:t>1.0 for details.</a:t>
            </a:r>
            <a:endParaRPr lang="de-DE" sz="1600">
              <a:ln w="0"/>
              <a:solidFill>
                <a:srgbClr val="C0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89753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010 TFS Design Template_100111 (2)">
  <a:themeElements>
    <a:clrScheme name="">
      <a:dk1>
        <a:srgbClr val="000000"/>
      </a:dk1>
      <a:lt1>
        <a:srgbClr val="C7C9C7"/>
      </a:lt1>
      <a:dk2>
        <a:srgbClr val="FFFFFF"/>
      </a:dk2>
      <a:lt2>
        <a:srgbClr val="444547"/>
      </a:lt2>
      <a:accent1>
        <a:srgbClr val="BDCBE4"/>
      </a:accent1>
      <a:accent2>
        <a:srgbClr val="FFFFFF"/>
      </a:accent2>
      <a:accent3>
        <a:srgbClr val="E0E1E0"/>
      </a:accent3>
      <a:accent4>
        <a:srgbClr val="000000"/>
      </a:accent4>
      <a:accent5>
        <a:srgbClr val="DBE2EF"/>
      </a:accent5>
      <a:accent6>
        <a:srgbClr val="E7E7E7"/>
      </a:accent6>
      <a:hlink>
        <a:srgbClr val="5C81AA"/>
      </a:hlink>
      <a:folHlink>
        <a:srgbClr val="F51D30"/>
      </a:folHlink>
    </a:clrScheme>
    <a:fontScheme name="2010 TFS Design Template_100111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2010 TFS Design Template_100111 (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010 TFS Design Template_100111 (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010 TFS Design Template_100111 (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010 TFS Design Template_100111 (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010 TFS Design Template_100111 (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010 TFS Design Template_100111 (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010 TFS Design Template_100111 (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010 TFS Design Template_100111 (2) 8">
        <a:dk1>
          <a:srgbClr val="000000"/>
        </a:dk1>
        <a:lt1>
          <a:srgbClr val="FFFFFF"/>
        </a:lt1>
        <a:dk2>
          <a:srgbClr val="000000"/>
        </a:dk2>
        <a:lt2>
          <a:srgbClr val="FFFFFF"/>
        </a:lt2>
        <a:accent1>
          <a:srgbClr val="3399FF"/>
        </a:accent1>
        <a:accent2>
          <a:srgbClr val="3333CC"/>
        </a:accent2>
        <a:accent3>
          <a:srgbClr val="AAAAAA"/>
        </a:accent3>
        <a:accent4>
          <a:srgbClr val="DADADA"/>
        </a:accent4>
        <a:accent5>
          <a:srgbClr val="ADCAFF"/>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
      <a:clrScheme name="2010 TFS Design Template_100111 (2) 9">
        <a:dk1>
          <a:srgbClr val="000000"/>
        </a:dk1>
        <a:lt1>
          <a:srgbClr val="FFFFFF"/>
        </a:lt1>
        <a:dk2>
          <a:srgbClr val="000000"/>
        </a:dk2>
        <a:lt2>
          <a:srgbClr val="FFFFFF"/>
        </a:lt2>
        <a:accent1>
          <a:srgbClr val="66CCFF"/>
        </a:accent1>
        <a:accent2>
          <a:srgbClr val="3333CC"/>
        </a:accent2>
        <a:accent3>
          <a:srgbClr val="AAAAAA"/>
        </a:accent3>
        <a:accent4>
          <a:srgbClr val="DADADA"/>
        </a:accent4>
        <a:accent5>
          <a:srgbClr val="B8E2FF"/>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1902</Words>
  <Application>Microsoft Office PowerPoint</Application>
  <PresentationFormat>On-screen Show (4:3)</PresentationFormat>
  <Paragraphs>319</Paragraphs>
  <Slides>45</Slides>
  <Notes>31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45</vt:i4>
      </vt:variant>
    </vt:vector>
  </HeadingPairs>
  <TitlesOfParts>
    <vt:vector size="54" baseType="lpstr">
      <vt:lpstr>ＭＳ Ｐゴシック</vt:lpstr>
      <vt:lpstr>Arial</vt:lpstr>
      <vt:lpstr>Arial Black</vt:lpstr>
      <vt:lpstr>Calibri</vt:lpstr>
      <vt:lpstr>Consolas</vt:lpstr>
      <vt:lpstr>Segoe UI</vt:lpstr>
      <vt:lpstr>Symbol</vt:lpstr>
      <vt:lpstr>Office Theme</vt:lpstr>
      <vt:lpstr>2010 TFS Design Template_100111 (2)</vt:lpstr>
      <vt:lpstr>Exactive Series API Introducing functionalities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Kuehn, Andreas</dc:creator>
  <cp:keywords>Quatrupole;Contamination</cp:keywords>
  <cp:lastModifiedBy>Andreas Kuehn</cp:lastModifiedBy>
  <cp:revision>155</cp:revision>
  <dcterms:created xsi:type="dcterms:W3CDTF">2010-10-20T16:13:15Z</dcterms:created>
  <dcterms:modified xsi:type="dcterms:W3CDTF">2016-11-04T14:53:56Z</dcterms:modified>
</cp:coreProperties>
</file>