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2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89D1A-531A-464D-9A09-6911DE2DE92C}" v="1" dt="2024-09-26T12:39:28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m Agiv" userId="b21dd0df645f1184" providerId="LiveId" clId="{1D089D1A-531A-464D-9A09-6911DE2DE92C}"/>
    <pc:docChg chg="undo custSel addSld modSld">
      <pc:chgData name="Haim Agiv" userId="b21dd0df645f1184" providerId="LiveId" clId="{1D089D1A-531A-464D-9A09-6911DE2DE92C}" dt="2024-09-26T14:36:20.574" v="898" actId="478"/>
      <pc:docMkLst>
        <pc:docMk/>
      </pc:docMkLst>
      <pc:sldChg chg="delSp modSp mod">
        <pc:chgData name="Haim Agiv" userId="b21dd0df645f1184" providerId="LiveId" clId="{1D089D1A-531A-464D-9A09-6911DE2DE92C}" dt="2024-09-26T14:36:20.574" v="898" actId="478"/>
        <pc:sldMkLst>
          <pc:docMk/>
          <pc:sldMk cId="653638365" sldId="257"/>
        </pc:sldMkLst>
        <pc:spChg chg="mod">
          <ac:chgData name="Haim Agiv" userId="b21dd0df645f1184" providerId="LiveId" clId="{1D089D1A-531A-464D-9A09-6911DE2DE92C}" dt="2024-09-26T12:39:58.634" v="897" actId="115"/>
          <ac:spMkLst>
            <pc:docMk/>
            <pc:sldMk cId="653638365" sldId="257"/>
            <ac:spMk id="2" creationId="{FAED824B-71D1-041D-EDA3-C17E40F169C1}"/>
          </ac:spMkLst>
        </pc:spChg>
        <pc:spChg chg="del">
          <ac:chgData name="Haim Agiv" userId="b21dd0df645f1184" providerId="LiveId" clId="{1D089D1A-531A-464D-9A09-6911DE2DE92C}" dt="2024-09-26T14:36:20.574" v="898" actId="478"/>
          <ac:spMkLst>
            <pc:docMk/>
            <pc:sldMk cId="653638365" sldId="257"/>
            <ac:spMk id="10" creationId="{D8544F6E-8249-0172-F27E-D6ADA3650AD1}"/>
          </ac:spMkLst>
        </pc:spChg>
      </pc:sldChg>
      <pc:sldChg chg="modSp mod">
        <pc:chgData name="Haim Agiv" userId="b21dd0df645f1184" providerId="LiveId" clId="{1D089D1A-531A-464D-9A09-6911DE2DE92C}" dt="2024-09-26T12:31:20.820" v="799" actId="20577"/>
        <pc:sldMkLst>
          <pc:docMk/>
          <pc:sldMk cId="1010791272" sldId="259"/>
        </pc:sldMkLst>
        <pc:spChg chg="mod">
          <ac:chgData name="Haim Agiv" userId="b21dd0df645f1184" providerId="LiveId" clId="{1D089D1A-531A-464D-9A09-6911DE2DE92C}" dt="2024-09-26T12:31:20.820" v="799" actId="20577"/>
          <ac:spMkLst>
            <pc:docMk/>
            <pc:sldMk cId="1010791272" sldId="259"/>
            <ac:spMk id="3" creationId="{ABF74C84-1D1C-5351-282D-4428B4D43ED5}"/>
          </ac:spMkLst>
        </pc:spChg>
      </pc:sldChg>
      <pc:sldChg chg="modSp mod">
        <pc:chgData name="Haim Agiv" userId="b21dd0df645f1184" providerId="LiveId" clId="{1D089D1A-531A-464D-9A09-6911DE2DE92C}" dt="2024-09-26T12:37:17.900" v="871" actId="1076"/>
        <pc:sldMkLst>
          <pc:docMk/>
          <pc:sldMk cId="3234130150" sldId="260"/>
        </pc:sldMkLst>
        <pc:spChg chg="mod">
          <ac:chgData name="Haim Agiv" userId="b21dd0df645f1184" providerId="LiveId" clId="{1D089D1A-531A-464D-9A09-6911DE2DE92C}" dt="2024-09-26T12:32:42.065" v="828" actId="20577"/>
          <ac:spMkLst>
            <pc:docMk/>
            <pc:sldMk cId="3234130150" sldId="260"/>
            <ac:spMk id="7" creationId="{BDE27763-C993-0A9E-DFF0-8A6C2AE664FC}"/>
          </ac:spMkLst>
        </pc:spChg>
        <pc:spChg chg="mod">
          <ac:chgData name="Haim Agiv" userId="b21dd0df645f1184" providerId="LiveId" clId="{1D089D1A-531A-464D-9A09-6911DE2DE92C}" dt="2024-09-26T12:33:20.119" v="839" actId="20577"/>
          <ac:spMkLst>
            <pc:docMk/>
            <pc:sldMk cId="3234130150" sldId="260"/>
            <ac:spMk id="8" creationId="{5BFC2E4D-915E-F438-0FCB-F42062F81C91}"/>
          </ac:spMkLst>
        </pc:spChg>
        <pc:spChg chg="mod">
          <ac:chgData name="Haim Agiv" userId="b21dd0df645f1184" providerId="LiveId" clId="{1D089D1A-531A-464D-9A09-6911DE2DE92C}" dt="2024-09-26T12:34:02.734" v="870" actId="20577"/>
          <ac:spMkLst>
            <pc:docMk/>
            <pc:sldMk cId="3234130150" sldId="260"/>
            <ac:spMk id="9" creationId="{A89332FC-0F90-F2E0-C7F9-BB531C4DB674}"/>
          </ac:spMkLst>
        </pc:spChg>
        <pc:picChg chg="mod">
          <ac:chgData name="Haim Agiv" userId="b21dd0df645f1184" providerId="LiveId" clId="{1D089D1A-531A-464D-9A09-6911DE2DE92C}" dt="2024-09-26T12:37:17.900" v="871" actId="1076"/>
          <ac:picMkLst>
            <pc:docMk/>
            <pc:sldMk cId="3234130150" sldId="260"/>
            <ac:picMk id="11" creationId="{54F537A8-8718-1BFC-AB2D-EBBA73489A8A}"/>
          </ac:picMkLst>
        </pc:picChg>
        <pc:picChg chg="mod">
          <ac:chgData name="Haim Agiv" userId="b21dd0df645f1184" providerId="LiveId" clId="{1D089D1A-531A-464D-9A09-6911DE2DE92C}" dt="2024-09-26T12:18:22.523" v="51" actId="1076"/>
          <ac:picMkLst>
            <pc:docMk/>
            <pc:sldMk cId="3234130150" sldId="260"/>
            <ac:picMk id="14" creationId="{8B5A588A-E0B1-05D4-6B17-B32716C7897E}"/>
          </ac:picMkLst>
        </pc:picChg>
      </pc:sldChg>
      <pc:sldChg chg="modSp mod">
        <pc:chgData name="Haim Agiv" userId="b21dd0df645f1184" providerId="LiveId" clId="{1D089D1A-531A-464D-9A09-6911DE2DE92C}" dt="2024-09-26T12:37:39.431" v="886" actId="20577"/>
        <pc:sldMkLst>
          <pc:docMk/>
          <pc:sldMk cId="3811383346" sldId="263"/>
        </pc:sldMkLst>
        <pc:spChg chg="mod">
          <ac:chgData name="Haim Agiv" userId="b21dd0df645f1184" providerId="LiveId" clId="{1D089D1A-531A-464D-9A09-6911DE2DE92C}" dt="2024-09-26T12:37:39.431" v="886" actId="20577"/>
          <ac:spMkLst>
            <pc:docMk/>
            <pc:sldMk cId="3811383346" sldId="263"/>
            <ac:spMk id="10" creationId="{2C5120E8-FC0B-72EB-584F-595EB86E6C8C}"/>
          </ac:spMkLst>
        </pc:spChg>
      </pc:sldChg>
      <pc:sldChg chg="modSp mod">
        <pc:chgData name="Haim Agiv" userId="b21dd0df645f1184" providerId="LiveId" clId="{1D089D1A-531A-464D-9A09-6911DE2DE92C}" dt="2024-09-26T12:38:07.660" v="887" actId="1076"/>
        <pc:sldMkLst>
          <pc:docMk/>
          <pc:sldMk cId="2735778362" sldId="265"/>
        </pc:sldMkLst>
        <pc:spChg chg="mod">
          <ac:chgData name="Haim Agiv" userId="b21dd0df645f1184" providerId="LiveId" clId="{1D089D1A-531A-464D-9A09-6911DE2DE92C}" dt="2024-09-26T12:17:51.279" v="37" actId="20577"/>
          <ac:spMkLst>
            <pc:docMk/>
            <pc:sldMk cId="2735778362" sldId="265"/>
            <ac:spMk id="3" creationId="{ABF74C84-1D1C-5351-282D-4428B4D43ED5}"/>
          </ac:spMkLst>
        </pc:spChg>
        <pc:spChg chg="mod">
          <ac:chgData name="Haim Agiv" userId="b21dd0df645f1184" providerId="LiveId" clId="{1D089D1A-531A-464D-9A09-6911DE2DE92C}" dt="2024-09-26T12:38:07.660" v="887" actId="1076"/>
          <ac:spMkLst>
            <pc:docMk/>
            <pc:sldMk cId="2735778362" sldId="265"/>
            <ac:spMk id="13" creationId="{E94C4CED-0C82-F718-52B9-8D30C3AE4BFE}"/>
          </ac:spMkLst>
        </pc:spChg>
      </pc:sldChg>
      <pc:sldChg chg="modSp mod">
        <pc:chgData name="Haim Agiv" userId="b21dd0df645f1184" providerId="LiveId" clId="{1D089D1A-531A-464D-9A09-6911DE2DE92C}" dt="2024-09-26T12:17:40.820" v="26" actId="20577"/>
        <pc:sldMkLst>
          <pc:docMk/>
          <pc:sldMk cId="841916132" sldId="266"/>
        </pc:sldMkLst>
        <pc:spChg chg="mod">
          <ac:chgData name="Haim Agiv" userId="b21dd0df645f1184" providerId="LiveId" clId="{1D089D1A-531A-464D-9A09-6911DE2DE92C}" dt="2024-09-26T12:17:40.820" v="26" actId="20577"/>
          <ac:spMkLst>
            <pc:docMk/>
            <pc:sldMk cId="841916132" sldId="266"/>
            <ac:spMk id="3" creationId="{ABF74C84-1D1C-5351-282D-4428B4D43ED5}"/>
          </ac:spMkLst>
        </pc:spChg>
      </pc:sldChg>
      <pc:sldChg chg="addSp delSp modSp add mod">
        <pc:chgData name="Haim Agiv" userId="b21dd0df645f1184" providerId="LiveId" clId="{1D089D1A-531A-464D-9A09-6911DE2DE92C}" dt="2024-09-26T12:29:05.936" v="743" actId="1076"/>
        <pc:sldMkLst>
          <pc:docMk/>
          <pc:sldMk cId="416449135" sldId="267"/>
        </pc:sldMkLst>
        <pc:spChg chg="mod">
          <ac:chgData name="Haim Agiv" userId="b21dd0df645f1184" providerId="LiveId" clId="{1D089D1A-531A-464D-9A09-6911DE2DE92C}" dt="2024-09-26T12:18:59.324" v="76" actId="27636"/>
          <ac:spMkLst>
            <pc:docMk/>
            <pc:sldMk cId="416449135" sldId="267"/>
            <ac:spMk id="2" creationId="{FAED824B-71D1-041D-EDA3-C17E40F169C1}"/>
          </ac:spMkLst>
        </pc:spChg>
        <pc:spChg chg="mod">
          <ac:chgData name="Haim Agiv" userId="b21dd0df645f1184" providerId="LiveId" clId="{1D089D1A-531A-464D-9A09-6911DE2DE92C}" dt="2024-09-26T12:24:01.407" v="281" actId="255"/>
          <ac:spMkLst>
            <pc:docMk/>
            <pc:sldMk cId="416449135" sldId="267"/>
            <ac:spMk id="3" creationId="{ABF74C84-1D1C-5351-282D-4428B4D43ED5}"/>
          </ac:spMkLst>
        </pc:spChg>
        <pc:spChg chg="mod">
          <ac:chgData name="Haim Agiv" userId="b21dd0df645f1184" providerId="LiveId" clId="{1D089D1A-531A-464D-9A09-6911DE2DE92C}" dt="2024-09-26T12:29:05.936" v="743" actId="1076"/>
          <ac:spMkLst>
            <pc:docMk/>
            <pc:sldMk cId="416449135" sldId="267"/>
            <ac:spMk id="10" creationId="{A4A89427-4A70-AA56-BB49-7B54EDB185D2}"/>
          </ac:spMkLst>
        </pc:spChg>
        <pc:picChg chg="del">
          <ac:chgData name="Haim Agiv" userId="b21dd0df645f1184" providerId="LiveId" clId="{1D089D1A-531A-464D-9A09-6911DE2DE92C}" dt="2024-09-26T12:19:06.184" v="78" actId="478"/>
          <ac:picMkLst>
            <pc:docMk/>
            <pc:sldMk cId="416449135" sldId="267"/>
            <ac:picMk id="7" creationId="{43DEAC8E-7210-BC2A-FFC1-12817A070EC3}"/>
          </ac:picMkLst>
        </pc:picChg>
        <pc:picChg chg="add mod">
          <ac:chgData name="Haim Agiv" userId="b21dd0df645f1184" providerId="LiveId" clId="{1D089D1A-531A-464D-9A09-6911DE2DE92C}" dt="2024-09-26T12:24:20.164" v="283" actId="1076"/>
          <ac:picMkLst>
            <pc:docMk/>
            <pc:sldMk cId="416449135" sldId="267"/>
            <ac:picMk id="8" creationId="{0EC1986E-AED8-8002-03E3-C365C2A58CC3}"/>
          </ac:picMkLst>
        </pc:picChg>
      </pc:sldChg>
      <pc:sldChg chg="addSp delSp modSp add mod">
        <pc:chgData name="Haim Agiv" userId="b21dd0df645f1184" providerId="LiveId" clId="{1D089D1A-531A-464D-9A09-6911DE2DE92C}" dt="2024-09-26T12:39:49.206" v="896" actId="478"/>
        <pc:sldMkLst>
          <pc:docMk/>
          <pc:sldMk cId="3739929405" sldId="268"/>
        </pc:sldMkLst>
        <pc:spChg chg="mod">
          <ac:chgData name="Haim Agiv" userId="b21dd0df645f1184" providerId="LiveId" clId="{1D089D1A-531A-464D-9A09-6911DE2DE92C}" dt="2024-09-26T12:39:36.169" v="892" actId="1076"/>
          <ac:spMkLst>
            <pc:docMk/>
            <pc:sldMk cId="3739929405" sldId="268"/>
            <ac:spMk id="2" creationId="{FAED824B-71D1-041D-EDA3-C17E40F169C1}"/>
          </ac:spMkLst>
        </pc:spChg>
        <pc:spChg chg="del">
          <ac:chgData name="Haim Agiv" userId="b21dd0df645f1184" providerId="LiveId" clId="{1D089D1A-531A-464D-9A09-6911DE2DE92C}" dt="2024-09-26T12:29:41.501" v="746" actId="478"/>
          <ac:spMkLst>
            <pc:docMk/>
            <pc:sldMk cId="3739929405" sldId="268"/>
            <ac:spMk id="3" creationId="{ABF74C84-1D1C-5351-282D-4428B4D43ED5}"/>
          </ac:spMkLst>
        </pc:spChg>
        <pc:spChg chg="add del mod">
          <ac:chgData name="Haim Agiv" userId="b21dd0df645f1184" providerId="LiveId" clId="{1D089D1A-531A-464D-9A09-6911DE2DE92C}" dt="2024-09-26T12:29:43.831" v="748" actId="478"/>
          <ac:spMkLst>
            <pc:docMk/>
            <pc:sldMk cId="3739929405" sldId="268"/>
            <ac:spMk id="7" creationId="{006FC582-4534-EB92-B94D-AF981C5433A7}"/>
          </ac:spMkLst>
        </pc:spChg>
        <pc:spChg chg="del">
          <ac:chgData name="Haim Agiv" userId="b21dd0df645f1184" providerId="LiveId" clId="{1D089D1A-531A-464D-9A09-6911DE2DE92C}" dt="2024-09-26T12:29:39.965" v="745" actId="478"/>
          <ac:spMkLst>
            <pc:docMk/>
            <pc:sldMk cId="3739929405" sldId="268"/>
            <ac:spMk id="10" creationId="{A4A89427-4A70-AA56-BB49-7B54EDB185D2}"/>
          </ac:spMkLst>
        </pc:spChg>
        <pc:spChg chg="add del mod">
          <ac:chgData name="Haim Agiv" userId="b21dd0df645f1184" providerId="LiveId" clId="{1D089D1A-531A-464D-9A09-6911DE2DE92C}" dt="2024-09-26T12:39:49.206" v="896" actId="478"/>
          <ac:spMkLst>
            <pc:docMk/>
            <pc:sldMk cId="3739929405" sldId="268"/>
            <ac:spMk id="12" creationId="{DF7FE8FC-16AB-59ED-4E04-5090DEA84039}"/>
          </ac:spMkLst>
        </pc:spChg>
        <pc:picChg chg="del">
          <ac:chgData name="Haim Agiv" userId="b21dd0df645f1184" providerId="LiveId" clId="{1D089D1A-531A-464D-9A09-6911DE2DE92C}" dt="2024-09-26T12:29:43.004" v="747" actId="478"/>
          <ac:picMkLst>
            <pc:docMk/>
            <pc:sldMk cId="3739929405" sldId="268"/>
            <ac:picMk id="8" creationId="{0EC1986E-AED8-8002-03E3-C365C2A58CC3}"/>
          </ac:picMkLst>
        </pc:picChg>
        <pc:picChg chg="add mod">
          <ac:chgData name="Haim Agiv" userId="b21dd0df645f1184" providerId="LiveId" clId="{1D089D1A-531A-464D-9A09-6911DE2DE92C}" dt="2024-09-26T12:39:47.315" v="895" actId="1076"/>
          <ac:picMkLst>
            <pc:docMk/>
            <pc:sldMk cId="3739929405" sldId="268"/>
            <ac:picMk id="11" creationId="{8089703A-D4C2-3670-2A24-69FE3AE484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9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0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4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8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1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8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9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8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2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9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1" r:id="rId6"/>
    <p:sldLayoutId id="2147483706" r:id="rId7"/>
    <p:sldLayoutId id="2147483702" r:id="rId8"/>
    <p:sldLayoutId id="2147483703" r:id="rId9"/>
    <p:sldLayoutId id="2147483704" r:id="rId10"/>
    <p:sldLayoutId id="214748370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lympic_Gam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eachkinderkids.blogspot.com/2012_01_01_archive.html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alingua.blogspot.com/2010/07/nao-sei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rbanologia.tau.ac.il/%D7%A9%D7%99%D7%AA%D7%95%D7%A4%D7%99%D7%95%D7%AA-%D7%9B%D7%9E%D7%A0%D7%95%D7%A3-%D7%9C%D7%A0%D7%99%D7%94%D7%95%D7%9C-%D7%A2%D7%99%D7%A8%D7%95%D7%A0%D7%99-%D7%9E%D7%AA%D7%97%D7%99%D7%9C-%D7%91%D7%AA/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9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ED824B-71D1-041D-EDA3-C17E40F1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r"/>
            <a:r>
              <a:rPr lang="he-IL" sz="4000" b="1" u="sng" dirty="0"/>
              <a:t>מצגת סיכום נושא פייתון</a:t>
            </a:r>
            <a:endParaRPr lang="he-IL" sz="4800" b="1" u="sng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F74C84-1D1C-5351-282D-4428B4D43ED5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792361">
            <a:off x="649223" y="1716158"/>
            <a:ext cx="5550408" cy="2861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Data Analyst Course</a:t>
            </a:r>
            <a:endParaRPr lang="he-IL" sz="3600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C83A83-0FD5-FA8F-F8FF-8377D4EB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48759B7-58B5-FAB4-9DAB-F2A08A77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</a:t>
            </a:fld>
            <a:endParaRPr lang="en-US"/>
          </a:p>
        </p:txBody>
      </p:sp>
      <p:pic>
        <p:nvPicPr>
          <p:cNvPr id="8" name="תמונה 7" descr="תמונה שמכילה צבעוני, עיגול, גרפיקה&#10;&#10;התיאור נוצר באופן אוטומטי">
            <a:extLst>
              <a:ext uri="{FF2B5EF4-FFF2-40B4-BE49-F238E27FC236}">
                <a16:creationId xmlns:a16="http://schemas.microsoft.com/office/drawing/2014/main" id="{5953D12E-2AAB-FEF8-2FF7-F7008A35B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23125" y="2545995"/>
            <a:ext cx="6006874" cy="277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3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9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ED824B-71D1-041D-EDA3-C17E40F1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08" y="402853"/>
            <a:ext cx="12051792" cy="1265928"/>
          </a:xfrm>
        </p:spPr>
        <p:txBody>
          <a:bodyPr anchor="t">
            <a:normAutofit/>
          </a:bodyPr>
          <a:lstStyle/>
          <a:p>
            <a:pPr marL="0" indent="0" algn="r">
              <a:buFont typeface="Arial" panose="020B0604020202020204" pitchFamily="34" charset="0"/>
              <a:buNone/>
            </a:pPr>
            <a:r>
              <a:rPr lang="he-IL" sz="4000" b="1" dirty="0"/>
              <a:t>מספר וסוגי המדליות של נבחרת ארצות הברית</a:t>
            </a:r>
            <a:endParaRPr lang="he-IL" sz="3200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F74C84-1D1C-5351-282D-4428B4D4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28" y="1261206"/>
            <a:ext cx="10844783" cy="988218"/>
          </a:xfrm>
        </p:spPr>
        <p:txBody>
          <a:bodyPr>
            <a:normAutofit fontScale="25000" lnSpcReduction="20000"/>
          </a:bodyPr>
          <a:lstStyle/>
          <a:p>
            <a:pPr marL="0" indent="0" algn="r">
              <a:buNone/>
            </a:pPr>
            <a:r>
              <a:rPr lang="he-IL" sz="6400" b="1" dirty="0"/>
              <a:t>נבחרת ארצות הברית נחשבת לנבחרת הטובה והעטורה ביותר בכל היסטוריית המשחקים האולימפיים, ביצעתי סקירה המציגה את התפלגות וכמות המדליות של נבחרת ארצות הברית במהלך השנים.</a:t>
            </a:r>
          </a:p>
          <a:p>
            <a:pPr marL="0" indent="0" algn="r">
              <a:buNone/>
            </a:pPr>
            <a:r>
              <a:rPr lang="he-IL" sz="6400" b="1" dirty="0"/>
              <a:t>להלן הגרף המבטא את ההתפלגות :</a:t>
            </a:r>
          </a:p>
          <a:p>
            <a:pPr marL="0" indent="0" algn="r">
              <a:buNone/>
            </a:pPr>
            <a:endParaRPr lang="he-IL" sz="2000" b="1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C83A83-0FD5-FA8F-F8FF-8377D4EB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48759B7-58B5-FAB4-9DAB-F2A08A77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A4A89427-4A70-AA56-BB49-7B54EDB185D2}"/>
              </a:ext>
            </a:extLst>
          </p:cNvPr>
          <p:cNvSpPr txBox="1"/>
          <p:nvPr/>
        </p:nvSpPr>
        <p:spPr>
          <a:xfrm>
            <a:off x="5797769" y="2366173"/>
            <a:ext cx="6172198" cy="50783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בגרף הנתון כל עמודה מחולקת ל-3 :</a:t>
            </a:r>
            <a:r>
              <a:rPr lang="en-US" dirty="0"/>
              <a:t> </a:t>
            </a:r>
            <a:r>
              <a:rPr lang="he-IL" dirty="0"/>
              <a:t>מדליית זהב, כסף וארד.</a:t>
            </a:r>
          </a:p>
          <a:p>
            <a:endParaRPr lang="he-IL" dirty="0"/>
          </a:p>
          <a:p>
            <a:r>
              <a:rPr lang="he-IL" dirty="0"/>
              <a:t>ניתן לראות שנבחרת ארצות הברית זוכה בכמות גדולה של מדליות, במיוחד במשחקי הקיץ.</a:t>
            </a:r>
          </a:p>
          <a:p>
            <a:endParaRPr lang="he-IL" dirty="0"/>
          </a:p>
          <a:p>
            <a:r>
              <a:rPr lang="he-IL" dirty="0"/>
              <a:t>בנוסף, נתון מעניין מאוד הוא שבמשחקי הקיץ לאורך כל השנים כמות מדליות הזהב היא המדליה השכיחה ביותר בזכיות של נבחרת ארצות הברית.</a:t>
            </a:r>
          </a:p>
          <a:p>
            <a:endParaRPr lang="he-IL" dirty="0"/>
          </a:p>
          <a:p>
            <a:r>
              <a:rPr lang="he-IL" dirty="0"/>
              <a:t>ממוצע המדליות של נבחרת ארצות הברית במשחקי הקיץ הוא גדול מ-65 מדליות למשחקים אולימפיים.</a:t>
            </a:r>
          </a:p>
          <a:p>
            <a:endParaRPr lang="he-IL" dirty="0"/>
          </a:p>
          <a:p>
            <a:r>
              <a:rPr lang="he-IL" dirty="0"/>
              <a:t>ממוצע המדליות של נבחרת ארצות הברית במשחקי החורף הוא גדול מ-15 מדליות למשחקים אולימפיים.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 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0EC1986E-AED8-8002-03E3-C365C2A58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4" y="1966850"/>
            <a:ext cx="5456393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9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9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ED824B-71D1-041D-EDA3-C17E40F1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684" y="1420602"/>
            <a:ext cx="5660136" cy="1778509"/>
          </a:xfrm>
        </p:spPr>
        <p:txBody>
          <a:bodyPr anchor="t">
            <a:normAutofit fontScale="9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e-IL" sz="6000" b="1" dirty="0"/>
              <a:t>תודה על ההקשבה!</a:t>
            </a:r>
            <a:endParaRPr lang="he-IL" sz="5400" b="1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C83A83-0FD5-FA8F-F8FF-8377D4EB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48759B7-58B5-FAB4-9DAB-F2A08A77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11</a:t>
            </a:fld>
            <a:endParaRPr lang="en-US"/>
          </a:p>
        </p:txBody>
      </p:sp>
      <p:pic>
        <p:nvPicPr>
          <p:cNvPr id="11" name="תמונה 10" descr="תמונה שמכילה אומנות קליפיפם, ציור, גופן, שרטוט">
            <a:extLst>
              <a:ext uri="{FF2B5EF4-FFF2-40B4-BE49-F238E27FC236}">
                <a16:creationId xmlns:a16="http://schemas.microsoft.com/office/drawing/2014/main" id="{8089703A-D4C2-3670-2A24-69FE3AE48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07502" y="2680770"/>
            <a:ext cx="47625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2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9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ED824B-71D1-041D-EDA3-C17E40F1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r"/>
            <a:r>
              <a:rPr lang="he-IL" sz="4000" b="1" dirty="0"/>
              <a:t>רקע</a:t>
            </a:r>
            <a:endParaRPr lang="he-IL" sz="4800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F74C84-1D1C-5351-282D-4428B4D4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71022"/>
            <a:ext cx="10844783" cy="3523354"/>
          </a:xfr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he-IL" sz="2000" dirty="0"/>
              <a:t>המשחקים האולימפיים הם אירועי תחרויות הספורט הגדולים ביותר המתקיימים אחת לשנתיים: פעם משחקי קיץ ופעם משחקי חורף.</a:t>
            </a:r>
          </a:p>
          <a:p>
            <a:pPr marL="0" indent="0" algn="r">
              <a:buNone/>
            </a:pPr>
            <a:r>
              <a:rPr lang="he-IL" sz="2000" dirty="0"/>
              <a:t>במשחקים האולימפיים משתתפים טובי הספורטאים מכל העולם וקהל גדול מכל העולם צופה ומביע עניין רב במשחקים.</a:t>
            </a:r>
          </a:p>
          <a:p>
            <a:pPr marL="0" indent="0" algn="r">
              <a:buNone/>
            </a:pPr>
            <a:r>
              <a:rPr lang="he-IL" sz="2000" dirty="0"/>
              <a:t>מסד הנתונים מורכב מ- 70,000 ספורטאים שהשתתפו במשחקים האולימפיים, הנתונים מציינים את פרטי המשתתף כגון גיל, משקל וגובה.</a:t>
            </a:r>
          </a:p>
          <a:p>
            <a:pPr marL="0" indent="0" algn="r">
              <a:buNone/>
            </a:pPr>
            <a:r>
              <a:rPr lang="he-IL" sz="2000" dirty="0"/>
              <a:t>נתונים נוספים המצוינים הם באילו משחקים אולימפיים השתתף הספורטאי, באיזו מדליה זכה אם בכלל.</a:t>
            </a:r>
            <a:endParaRPr lang="en-US" sz="2000" dirty="0"/>
          </a:p>
          <a:p>
            <a:pPr marL="0" indent="0" algn="r">
              <a:buNone/>
            </a:pPr>
            <a:r>
              <a:rPr lang="he-IL" sz="2000" dirty="0"/>
              <a:t>מאחר ומסד הנתונים גדול מאוד בכל שאלות החקר ניתוח הנתונים התבצע למשחקים האולימפיים החל משנת 1996 ועד למשחקים האחרונים המופיעים במסד בשנת </a:t>
            </a:r>
            <a:r>
              <a:rPr lang="he-IL" sz="1800" dirty="0"/>
              <a:t>2016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C83A83-0FD5-FA8F-F8FF-8377D4EB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48759B7-58B5-FAB4-9DAB-F2A08A77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9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9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ED824B-71D1-041D-EDA3-C17E40F1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r"/>
            <a:r>
              <a:rPr lang="he-IL" sz="4000" b="1" dirty="0"/>
              <a:t>שאלות חקר</a:t>
            </a:r>
            <a:endParaRPr lang="he-IL" sz="4800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F74C84-1D1C-5351-282D-4428B4D4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71023"/>
            <a:ext cx="10844783" cy="69785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he-IL" sz="2800" b="1" dirty="0"/>
              <a:t>מהי התפלגות הספורטאים לאורך השנים על פי מגדר?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C83A83-0FD5-FA8F-F8FF-8377D4EB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48759B7-58B5-FAB4-9DAB-F2A08A77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BDE27763-C993-0A9E-DFF0-8A6C2AE664FC}"/>
              </a:ext>
            </a:extLst>
          </p:cNvPr>
          <p:cNvSpPr txBox="1">
            <a:spLocks/>
          </p:cNvSpPr>
          <p:nvPr/>
        </p:nvSpPr>
        <p:spPr>
          <a:xfrm>
            <a:off x="685800" y="2688022"/>
            <a:ext cx="10844783" cy="6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he-IL" sz="2800" b="1" dirty="0"/>
              <a:t>מהם הגיל והמשקל האופטימליים לזכייה במדליה אולימפית?</a:t>
            </a:r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5BFC2E4D-915E-F438-0FCB-F42062F81C91}"/>
              </a:ext>
            </a:extLst>
          </p:cNvPr>
          <p:cNvSpPr txBox="1">
            <a:spLocks/>
          </p:cNvSpPr>
          <p:nvPr/>
        </p:nvSpPr>
        <p:spPr>
          <a:xfrm>
            <a:off x="685800" y="3605021"/>
            <a:ext cx="10844783" cy="6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he-IL" sz="2800" b="1" dirty="0"/>
              <a:t>מה התפלגות הזכייה במדליות בתחום הכדורגל לנשים ולגברים?</a:t>
            </a:r>
          </a:p>
        </p:txBody>
      </p:sp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A89332FC-0F90-F2E0-C7F9-BB531C4DB674}"/>
              </a:ext>
            </a:extLst>
          </p:cNvPr>
          <p:cNvSpPr txBox="1">
            <a:spLocks/>
          </p:cNvSpPr>
          <p:nvPr/>
        </p:nvSpPr>
        <p:spPr>
          <a:xfrm>
            <a:off x="685800" y="4522020"/>
            <a:ext cx="10844783" cy="121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he-IL" sz="2800" b="1" dirty="0"/>
              <a:t>שאלת בונוס: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he-IL" sz="2800" b="1" dirty="0"/>
              <a:t>מהי כמות המדליות של נבחרת ארצות הברית וסוגיהן?</a:t>
            </a:r>
            <a:endParaRPr lang="he-IL" sz="2000" b="1" dirty="0"/>
          </a:p>
        </p:txBody>
      </p:sp>
      <p:pic>
        <p:nvPicPr>
          <p:cNvPr id="11" name="תמונה 10" descr="תמונה שמכילה מוצר נייר, נייר, שחור ולבן, עיצוב&#10;&#10;התיאור נוצר באופן אוטומטי">
            <a:extLst>
              <a:ext uri="{FF2B5EF4-FFF2-40B4-BE49-F238E27FC236}">
                <a16:creationId xmlns:a16="http://schemas.microsoft.com/office/drawing/2014/main" id="{54F537A8-8718-1BFC-AB2D-EBBA73489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51148">
            <a:off x="509978" y="612004"/>
            <a:ext cx="2154870" cy="2268284"/>
          </a:xfrm>
          <a:prstGeom prst="rect">
            <a:avLst/>
          </a:prstGeom>
        </p:spPr>
      </p:pic>
      <p:pic>
        <p:nvPicPr>
          <p:cNvPr id="14" name="תמונה 13" descr="תמונה שמכילה צילום מסך, טקסט, תרשים, עיגול&#10;&#10;התיאור נוצר באופן אוטומטי">
            <a:extLst>
              <a:ext uri="{FF2B5EF4-FFF2-40B4-BE49-F238E27FC236}">
                <a16:creationId xmlns:a16="http://schemas.microsoft.com/office/drawing/2014/main" id="{8B5A588A-E0B1-05D4-6B17-B32716C78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21028747">
            <a:off x="679084" y="4598631"/>
            <a:ext cx="2565464" cy="13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3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9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ED824B-71D1-041D-EDA3-C17E40F1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r"/>
            <a:r>
              <a:rPr lang="he-IL" sz="4000" b="1" dirty="0"/>
              <a:t>ייבוא וסינון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F74C84-1D1C-5351-282D-4428B4D4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71023"/>
            <a:ext cx="10844783" cy="449873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000" b="1" dirty="0"/>
              <a:t>    Kaggle</a:t>
            </a:r>
            <a:r>
              <a:rPr lang="he-IL" sz="2000" b="1" dirty="0"/>
              <a:t>מסד הנתונים נלקח מאתר </a:t>
            </a:r>
          </a:p>
          <a:p>
            <a:pPr marL="0" indent="0" algn="r">
              <a:buNone/>
            </a:pPr>
            <a:r>
              <a:rPr lang="he-IL" sz="2000" b="1" dirty="0"/>
              <a:t> לאחר פתיחה וטעינה ראשונית של מסד הנתונים הבחנתי שמסד הנתונים גדול מאוד והתפלגות השנים בו היא כמעט כ-100 שנים, לכן ערכתי את מסד הנתונים כך שהנתונים הרלוונטיים והחדשים יותר בלבד יופיעו במסד הנתונים, ביצעתי גזירה לעמודת שנים כך שנתונים משנת 1996 והילך בלבד יופיעו במסד הנתונים.</a:t>
            </a:r>
          </a:p>
          <a:p>
            <a:pPr marL="0" indent="0" algn="r">
              <a:buNone/>
            </a:pPr>
            <a:endParaRPr lang="he-IL" sz="2800" b="1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C83A83-0FD5-FA8F-F8FF-8377D4EB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48759B7-58B5-FAB4-9DAB-F2A08A77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0F56C3FD-2E65-3476-6C4B-6E9B95D3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36" y="3895030"/>
            <a:ext cx="5070422" cy="83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9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9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ED824B-71D1-041D-EDA3-C17E40F1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r"/>
            <a:r>
              <a:rPr lang="he-IL" sz="4000" b="1" dirty="0"/>
              <a:t>ייבוא וסינון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F74C84-1D1C-5351-282D-4428B4D4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" y="1771023"/>
            <a:ext cx="10844783" cy="449873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000" b="1" dirty="0"/>
              <a:t> </a:t>
            </a:r>
            <a:r>
              <a:rPr lang="he-IL" sz="2000" b="1" dirty="0"/>
              <a:t>לאחר בדיקת נתונים חסרים ובדיקת מה אחוז הנתונים החסרים ביצעתי השמה של הערך הממוצע לכל נתון חסר בעמודות : גיל, גובה, ומשקל.</a:t>
            </a:r>
          </a:p>
          <a:p>
            <a:pPr marL="0" indent="0" algn="r">
              <a:buNone/>
            </a:pPr>
            <a:r>
              <a:rPr lang="he-IL" sz="2000" b="1" dirty="0"/>
              <a:t>בנוסף שיניתי ערך בעמודת מדליה כך שיהיה אפשר להבחין מי לא זכה במדליה והיה רשום זאת.</a:t>
            </a:r>
            <a:endParaRPr lang="en-US" sz="2000" b="1" dirty="0"/>
          </a:p>
          <a:p>
            <a:pPr marL="0" indent="0" algn="r">
              <a:buNone/>
            </a:pPr>
            <a:endParaRPr lang="he-IL" sz="2800" b="1" dirty="0"/>
          </a:p>
          <a:p>
            <a:pPr marL="0" indent="0" algn="r">
              <a:buNone/>
            </a:pPr>
            <a:endParaRPr lang="he-IL" sz="2800" b="1" dirty="0"/>
          </a:p>
          <a:p>
            <a:pPr marL="0" indent="0" algn="r">
              <a:buNone/>
            </a:pPr>
            <a:endParaRPr lang="he-IL" sz="2800" b="1" dirty="0"/>
          </a:p>
          <a:p>
            <a:pPr marL="0" indent="0" algn="r">
              <a:buNone/>
            </a:pPr>
            <a:r>
              <a:rPr lang="he-IL" sz="2000" b="1" dirty="0"/>
              <a:t>לבסוף, מחקתי ממסד הנתונים שתי עמודות לא רלוונטיות.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C83A83-0FD5-FA8F-F8FF-8377D4EB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48759B7-58B5-FAB4-9DAB-F2A08A77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5E6A4D97-DADE-946F-A542-143F653E6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08" y="3211346"/>
            <a:ext cx="4657344" cy="17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9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ED824B-71D1-041D-EDA3-C17E40F1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marL="0" indent="0" algn="r">
              <a:buNone/>
            </a:pPr>
            <a:r>
              <a:rPr lang="he-IL" sz="4000" b="1" dirty="0"/>
              <a:t>מהי התפלגות הספורטאים לאורך השנים על פי מגדר?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F74C84-1D1C-5351-282D-4428B4D4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" y="1533279"/>
            <a:ext cx="10844783" cy="46011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000" b="1" dirty="0"/>
              <a:t> </a:t>
            </a:r>
            <a:r>
              <a:rPr lang="he-IL" sz="2000" b="1" dirty="0"/>
              <a:t>להלן הגרף המבטא את ההתפלגות :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C83A83-0FD5-FA8F-F8FF-8377D4EB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48759B7-58B5-FAB4-9DAB-F2A08A77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B56BA237-1D4B-3EA5-16CF-19D5C03C1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4" y="1865013"/>
            <a:ext cx="5654530" cy="4404742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C5120E8-FC0B-72EB-584F-595EB86E6C8C}"/>
              </a:ext>
            </a:extLst>
          </p:cNvPr>
          <p:cNvSpPr txBox="1"/>
          <p:nvPr/>
        </p:nvSpPr>
        <p:spPr>
          <a:xfrm>
            <a:off x="6473952" y="2561913"/>
            <a:ext cx="5321808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ניתן לראות כי מספר הספורטאים בתחרויות קיץ וחורף דיי דומה ולא משתנה במידה רבה.</a:t>
            </a:r>
          </a:p>
          <a:p>
            <a:endParaRPr lang="he-IL" dirty="0"/>
          </a:p>
          <a:p>
            <a:r>
              <a:rPr lang="he-IL" dirty="0"/>
              <a:t>דבר מעניין מאוד שניתן ללמוד בהתפלגות בין גברים לנשים הוא שלאורך השנים מספר הנשים המתמודדות במשחקים האולימפיים עולה, דבר שמאזן עם השנים את התפלגות במשתתפים בין נשים לגברים במשחקים האולימפיים.</a:t>
            </a:r>
          </a:p>
          <a:p>
            <a:r>
              <a:rPr lang="he-IL" dirty="0"/>
              <a:t>כלומר, אחוז הנשים מסך כל המשתתפים בגרף עליה.</a:t>
            </a:r>
          </a:p>
          <a:p>
            <a:endParaRPr lang="he-IL" dirty="0"/>
          </a:p>
          <a:p>
            <a:r>
              <a:rPr lang="he-IL" dirty="0"/>
              <a:t>נקודה מעניינת – במשחקים האולימפיים 2024 בפריז אחוז הנשים המשתתפות במשחקים היה כ-50% מסך כל המשתתפים!</a:t>
            </a:r>
          </a:p>
        </p:txBody>
      </p:sp>
    </p:spTree>
    <p:extLst>
      <p:ext uri="{BB962C8B-B14F-4D97-AF65-F5344CB8AC3E}">
        <p14:creationId xmlns:p14="http://schemas.microsoft.com/office/powerpoint/2010/main" val="381138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9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ED824B-71D1-041D-EDA3-C17E40F1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marL="0" indent="0" algn="r">
              <a:buFont typeface="Arial" panose="020B0604020202020204" pitchFamily="34" charset="0"/>
              <a:buNone/>
            </a:pPr>
            <a:r>
              <a:rPr lang="he-IL" sz="4000" b="1" dirty="0"/>
              <a:t>התפלגות הגיל והמשקל לזכייה במדליה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F74C84-1D1C-5351-282D-4428B4D4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" y="1344169"/>
            <a:ext cx="10844783" cy="649224"/>
          </a:xfrm>
        </p:spPr>
        <p:txBody>
          <a:bodyPr>
            <a:normAutofit fontScale="70000" lnSpcReduction="20000"/>
          </a:bodyPr>
          <a:lstStyle/>
          <a:p>
            <a:pPr marL="0" indent="0" algn="r">
              <a:buNone/>
            </a:pPr>
            <a:r>
              <a:rPr lang="he-IL" sz="2000" b="1" dirty="0"/>
              <a:t>בשאלת מחקר זו רציתי להגיע למסקנה ברורה, מהו הגיל והמשקל האופטימלי לזכייה במדליה במשחקים האולימפיים</a:t>
            </a:r>
            <a:r>
              <a:rPr lang="en-US" sz="2000" b="1" dirty="0"/>
              <a:t> </a:t>
            </a:r>
            <a:endParaRPr lang="he-IL" sz="2000" b="1" dirty="0"/>
          </a:p>
          <a:p>
            <a:pPr marL="0" indent="0" algn="r">
              <a:buNone/>
            </a:pPr>
            <a:r>
              <a:rPr lang="he-IL" sz="2000" b="1" dirty="0"/>
              <a:t>להלן הגרף המבטא את ההתפלגות :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C83A83-0FD5-FA8F-F8FF-8377D4EB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48759B7-58B5-FAB4-9DAB-F2A08A77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3788572-2F26-4955-B302-4C89318B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164" y="2132613"/>
            <a:ext cx="7490042" cy="4223737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CC4DB836-1197-8DFD-B598-CA5D80DEAF4C}"/>
              </a:ext>
            </a:extLst>
          </p:cNvPr>
          <p:cNvSpPr txBox="1"/>
          <p:nvPr/>
        </p:nvSpPr>
        <p:spPr>
          <a:xfrm>
            <a:off x="246888" y="2443509"/>
            <a:ext cx="4005072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לניתוח שאלת החקר השתמשתי בגרפי כינור שיבטאו את ההתפלגות בצורה ברורה ונוחה.</a:t>
            </a:r>
          </a:p>
          <a:p>
            <a:endParaRPr lang="he-IL" dirty="0"/>
          </a:p>
          <a:p>
            <a:r>
              <a:rPr lang="he-IL" dirty="0"/>
              <a:t>ניתן לראות שטווח הגילאים אופטימלי לזכייה במדליה אולימפית הוא בטווח גילאי 22 עד 26</a:t>
            </a:r>
          </a:p>
          <a:p>
            <a:endParaRPr lang="he-IL" dirty="0"/>
          </a:p>
          <a:p>
            <a:r>
              <a:rPr lang="he-IL" dirty="0"/>
              <a:t>המשקל האופטימלי לזכייה במדליה אולימפית הוא בטווח של 60 עד 80 קילוגרמים, משקל של 70 קילוגרמים הוא האופטימלי ביותר!</a:t>
            </a:r>
          </a:p>
        </p:txBody>
      </p:sp>
    </p:spTree>
    <p:extLst>
      <p:ext uri="{BB962C8B-B14F-4D97-AF65-F5344CB8AC3E}">
        <p14:creationId xmlns:p14="http://schemas.microsoft.com/office/powerpoint/2010/main" val="157598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9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ED824B-71D1-041D-EDA3-C17E40F1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08" y="402853"/>
            <a:ext cx="12051792" cy="1265928"/>
          </a:xfrm>
        </p:spPr>
        <p:txBody>
          <a:bodyPr anchor="t">
            <a:normAutofit fontScale="90000"/>
          </a:bodyPr>
          <a:lstStyle/>
          <a:p>
            <a:pPr marL="0" indent="0" algn="r">
              <a:buFont typeface="Arial" panose="020B0604020202020204" pitchFamily="34" charset="0"/>
              <a:buNone/>
            </a:pPr>
            <a:r>
              <a:rPr lang="he-IL" sz="4000" b="1" dirty="0"/>
              <a:t>התפלגות זכייה במדליות בתחום הכדורגל לנשים וגברים בפרט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F74C84-1D1C-5351-282D-4428B4D4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819" y="1221413"/>
            <a:ext cx="10844783" cy="649224"/>
          </a:xfrm>
        </p:spPr>
        <p:txBody>
          <a:bodyPr>
            <a:normAutofit fontScale="70000" lnSpcReduction="20000"/>
          </a:bodyPr>
          <a:lstStyle/>
          <a:p>
            <a:pPr marL="0" indent="0" algn="r">
              <a:buNone/>
            </a:pPr>
            <a:r>
              <a:rPr lang="he-IL" sz="2000" b="1" dirty="0"/>
              <a:t>בתור חובב תחום הכדורגל, עניין אותי מאוד לדעת אילו נבחרות שולטות בתחום האולימפי ומה התפלגות הזכייה במדליות אולימפיות לאורך השנים </a:t>
            </a:r>
            <a:r>
              <a:rPr lang="en-US" sz="2000" b="1" dirty="0"/>
              <a:t> </a:t>
            </a:r>
            <a:endParaRPr lang="he-IL" sz="2000" b="1" dirty="0"/>
          </a:p>
          <a:p>
            <a:pPr marL="0" indent="0" algn="r">
              <a:buNone/>
            </a:pPr>
            <a:r>
              <a:rPr lang="he-IL" sz="2000" b="1" dirty="0"/>
              <a:t>להלן הגרף המבטא את ההתפלגות גרף הגברים :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C83A83-0FD5-FA8F-F8FF-8377D4EB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48759B7-58B5-FAB4-9DAB-F2A08A77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FBD68816-03E3-E8B7-0EEF-BFC67D419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653" y="1932105"/>
            <a:ext cx="5545553" cy="4606807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DCF5933-B2C3-B146-993D-5C89E4E08D32}"/>
              </a:ext>
            </a:extLst>
          </p:cNvPr>
          <p:cNvSpPr txBox="1"/>
          <p:nvPr/>
        </p:nvSpPr>
        <p:spPr>
          <a:xfrm>
            <a:off x="96012" y="1932105"/>
            <a:ext cx="6172198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בגרף זה ניתן לראות את התפלגות זכייה במדליות אולימפיות בכדורגל גברים לאורך השנים.</a:t>
            </a:r>
          </a:p>
          <a:p>
            <a:endParaRPr lang="he-IL" dirty="0"/>
          </a:p>
          <a:p>
            <a:r>
              <a:rPr lang="he-IL" dirty="0"/>
              <a:t>בגרף העוגה ניתן לראות כי המדינה שזכתה בהכי הרבה מדליות אולימפיות בכדורגל הגברים היא נבחרת ניגריה, שזכתה ב-20.2% מסך המדליות.</a:t>
            </a:r>
          </a:p>
          <a:p>
            <a:endParaRPr lang="he-IL" dirty="0"/>
          </a:p>
          <a:p>
            <a:r>
              <a:rPr lang="he-IL" dirty="0"/>
              <a:t>בנוסף, ניתן להבחין שנבחרות כמו ארגנטינה וברזיל ממוקמות במקום השני והשלישי בטבלת המדליות בתחום כדורגל הנשים.</a:t>
            </a:r>
          </a:p>
          <a:p>
            <a:endParaRPr lang="he-IL" dirty="0"/>
          </a:p>
          <a:p>
            <a:r>
              <a:rPr lang="he-IL" dirty="0"/>
              <a:t> 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E94C4CED-0C82-F718-52B9-8D30C3AE4BFE}"/>
              </a:ext>
            </a:extLst>
          </p:cNvPr>
          <p:cNvSpPr txBox="1"/>
          <p:nvPr/>
        </p:nvSpPr>
        <p:spPr>
          <a:xfrm>
            <a:off x="420624" y="4968302"/>
            <a:ext cx="574548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נקודה מעניינת : אף נבחרת אפריקאית מעולם לא זכתה במונדיאל, אך הנבחרת שזכתה בהכי הרבה מדליות אולימפיות היא נבחרת ניגריה!</a:t>
            </a:r>
          </a:p>
        </p:txBody>
      </p:sp>
    </p:spTree>
    <p:extLst>
      <p:ext uri="{BB962C8B-B14F-4D97-AF65-F5344CB8AC3E}">
        <p14:creationId xmlns:p14="http://schemas.microsoft.com/office/powerpoint/2010/main" val="273577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9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ED824B-71D1-041D-EDA3-C17E40F1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08" y="402853"/>
            <a:ext cx="12051792" cy="1265928"/>
          </a:xfrm>
        </p:spPr>
        <p:txBody>
          <a:bodyPr anchor="t">
            <a:normAutofit fontScale="90000"/>
          </a:bodyPr>
          <a:lstStyle/>
          <a:p>
            <a:pPr marL="0" indent="0" algn="r">
              <a:buFont typeface="Arial" panose="020B0604020202020204" pitchFamily="34" charset="0"/>
              <a:buNone/>
            </a:pPr>
            <a:r>
              <a:rPr lang="he-IL" sz="4000" b="1" dirty="0"/>
              <a:t>התפלגות זכייה במדליות בתחום הכדורגל לנשים וגברים בפרט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F74C84-1D1C-5351-282D-4428B4D4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" y="1344169"/>
            <a:ext cx="10844783" cy="64922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he-IL" sz="2000" b="1" dirty="0"/>
              <a:t>להלן הגרף המבטא את ההתפלגות גרף הנשים :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C83A83-0FD5-FA8F-F8FF-8377D4EB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48759B7-58B5-FAB4-9DAB-F2A08A77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43DEAC8E-7210-BC2A-FFC1-12817A07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6" y="1910430"/>
            <a:ext cx="5135878" cy="4811045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A4A89427-4A70-AA56-BB49-7B54EDB185D2}"/>
              </a:ext>
            </a:extLst>
          </p:cNvPr>
          <p:cNvSpPr txBox="1"/>
          <p:nvPr/>
        </p:nvSpPr>
        <p:spPr>
          <a:xfrm>
            <a:off x="5779008" y="2494336"/>
            <a:ext cx="6172198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בגרף זה ניתן לראות את התפלגות זכייה במדליות אולימפיות בכדורגל נשים לאורך השנים.</a:t>
            </a:r>
          </a:p>
          <a:p>
            <a:endParaRPr lang="he-IL" dirty="0"/>
          </a:p>
          <a:p>
            <a:r>
              <a:rPr lang="he-IL" dirty="0"/>
              <a:t>בגרף העוגה ניתן לראות כי המדינה שזכתה בהכי הרבה מדליות אולימפיות בכדורגל הנשים היא ארצות הברית, שזכתה ב-26.6% מסך המדליות.</a:t>
            </a:r>
          </a:p>
          <a:p>
            <a:endParaRPr lang="he-IL" dirty="0"/>
          </a:p>
          <a:p>
            <a:r>
              <a:rPr lang="he-IL" dirty="0"/>
              <a:t>בנוסף, ניתן להבחין שנבחרות כמו ברזיל, גרמניה ממוקמות במקום השני והשלישי בטבלת המדליות בתחום כדורגל הנשים.</a:t>
            </a:r>
          </a:p>
          <a:p>
            <a:endParaRPr lang="he-IL" dirty="0"/>
          </a:p>
          <a:p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1916132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762</Words>
  <Application>Microsoft Office PowerPoint</Application>
  <PresentationFormat>מסך רחב</PresentationFormat>
  <Paragraphs>99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Aptos Light</vt:lpstr>
      <vt:lpstr>Arial</vt:lpstr>
      <vt:lpstr>Walbaum Display</vt:lpstr>
      <vt:lpstr>BohoVogueVTI</vt:lpstr>
      <vt:lpstr>מצגת סיכום נושא פייתון</vt:lpstr>
      <vt:lpstr>רקע</vt:lpstr>
      <vt:lpstr>שאלות חקר</vt:lpstr>
      <vt:lpstr>ייבוא וסינון הנתונים</vt:lpstr>
      <vt:lpstr>ייבוא וסינון הנתונים</vt:lpstr>
      <vt:lpstr>מהי התפלגות הספורטאים לאורך השנים על פי מגדר?</vt:lpstr>
      <vt:lpstr>התפלגות הגיל והמשקל לזכייה במדליה</vt:lpstr>
      <vt:lpstr>התפלגות זכייה במדליות בתחום הכדורגל לנשים וגברים בפרט </vt:lpstr>
      <vt:lpstr>התפלגות זכייה במדליות בתחום הכדורגל לנשים וגברים בפרט </vt:lpstr>
      <vt:lpstr>מספר וסוגי המדליות של נבחרת ארצות הברית</vt:lpstr>
      <vt:lpstr>תודה על ההקשבה!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Haim Agiv</dc:creator>
  <cp:lastModifiedBy>Haim Agiv</cp:lastModifiedBy>
  <cp:revision>1</cp:revision>
  <dcterms:created xsi:type="dcterms:W3CDTF">2024-09-26T10:53:57Z</dcterms:created>
  <dcterms:modified xsi:type="dcterms:W3CDTF">2024-09-26T14:36:22Z</dcterms:modified>
</cp:coreProperties>
</file>