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m Agiv" userId="b21dd0df645f1184" providerId="LiveId" clId="{9C1B6F6E-539E-4D9C-AC54-FA5B15770314}"/>
    <pc:docChg chg="custSel modSld">
      <pc:chgData name="Haim Agiv" userId="b21dd0df645f1184" providerId="LiveId" clId="{9C1B6F6E-539E-4D9C-AC54-FA5B15770314}" dt="2024-08-23T08:10:15.581" v="20" actId="2711"/>
      <pc:docMkLst>
        <pc:docMk/>
      </pc:docMkLst>
      <pc:sldChg chg="modSp mod">
        <pc:chgData name="Haim Agiv" userId="b21dd0df645f1184" providerId="LiveId" clId="{9C1B6F6E-539E-4D9C-AC54-FA5B15770314}" dt="2024-08-23T08:07:53.287" v="2" actId="2711"/>
        <pc:sldMkLst>
          <pc:docMk/>
          <pc:sldMk cId="0" sldId="256"/>
        </pc:sldMkLst>
        <pc:spChg chg="mod">
          <ac:chgData name="Haim Agiv" userId="b21dd0df645f1184" providerId="LiveId" clId="{9C1B6F6E-539E-4D9C-AC54-FA5B15770314}" dt="2024-08-23T08:07:53.287" v="2" actId="2711"/>
          <ac:spMkLst>
            <pc:docMk/>
            <pc:sldMk cId="0" sldId="256"/>
            <ac:spMk id="128" creationId="{00000000-0000-0000-0000-000000000000}"/>
          </ac:spMkLst>
        </pc:spChg>
      </pc:sldChg>
      <pc:sldChg chg="modSp mod">
        <pc:chgData name="Haim Agiv" userId="b21dd0df645f1184" providerId="LiveId" clId="{9C1B6F6E-539E-4D9C-AC54-FA5B15770314}" dt="2024-08-23T08:08:35.284" v="9" actId="1076"/>
        <pc:sldMkLst>
          <pc:docMk/>
          <pc:sldMk cId="0" sldId="257"/>
        </pc:sldMkLst>
        <pc:spChg chg="mod">
          <ac:chgData name="Haim Agiv" userId="b21dd0df645f1184" providerId="LiveId" clId="{9C1B6F6E-539E-4D9C-AC54-FA5B15770314}" dt="2024-08-23T08:08:35.284" v="9" actId="1076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Haim Agiv" userId="b21dd0df645f1184" providerId="LiveId" clId="{9C1B6F6E-539E-4D9C-AC54-FA5B15770314}" dt="2024-08-23T08:08:13.094" v="5" actId="2711"/>
          <ac:spMkLst>
            <pc:docMk/>
            <pc:sldMk cId="0" sldId="257"/>
            <ac:spMk id="135" creationId="{00000000-0000-0000-0000-000000000000}"/>
          </ac:spMkLst>
        </pc:spChg>
      </pc:sldChg>
      <pc:sldChg chg="modSp mod">
        <pc:chgData name="Haim Agiv" userId="b21dd0df645f1184" providerId="LiveId" clId="{9C1B6F6E-539E-4D9C-AC54-FA5B15770314}" dt="2024-08-23T08:08:46.595" v="10" actId="2711"/>
        <pc:sldMkLst>
          <pc:docMk/>
          <pc:sldMk cId="0" sldId="258"/>
        </pc:sldMkLst>
        <pc:spChg chg="mod">
          <ac:chgData name="Haim Agiv" userId="b21dd0df645f1184" providerId="LiveId" clId="{9C1B6F6E-539E-4D9C-AC54-FA5B15770314}" dt="2024-08-23T08:08:46.595" v="10" actId="2711"/>
          <ac:spMkLst>
            <pc:docMk/>
            <pc:sldMk cId="0" sldId="258"/>
            <ac:spMk id="141" creationId="{00000000-0000-0000-0000-000000000000}"/>
          </ac:spMkLst>
        </pc:spChg>
      </pc:sldChg>
      <pc:sldChg chg="modSp mod">
        <pc:chgData name="Haim Agiv" userId="b21dd0df645f1184" providerId="LiveId" clId="{9C1B6F6E-539E-4D9C-AC54-FA5B15770314}" dt="2024-08-23T08:08:57.061" v="11" actId="2711"/>
        <pc:sldMkLst>
          <pc:docMk/>
          <pc:sldMk cId="0" sldId="259"/>
        </pc:sldMkLst>
        <pc:spChg chg="mod">
          <ac:chgData name="Haim Agiv" userId="b21dd0df645f1184" providerId="LiveId" clId="{9C1B6F6E-539E-4D9C-AC54-FA5B15770314}" dt="2024-08-23T08:08:57.061" v="11" actId="2711"/>
          <ac:spMkLst>
            <pc:docMk/>
            <pc:sldMk cId="0" sldId="259"/>
            <ac:spMk id="152" creationId="{00000000-0000-0000-0000-000000000000}"/>
          </ac:spMkLst>
        </pc:spChg>
      </pc:sldChg>
      <pc:sldChg chg="modSp mod">
        <pc:chgData name="Haim Agiv" userId="b21dd0df645f1184" providerId="LiveId" clId="{9C1B6F6E-539E-4D9C-AC54-FA5B15770314}" dt="2024-08-23T08:09:05.749" v="12" actId="2711"/>
        <pc:sldMkLst>
          <pc:docMk/>
          <pc:sldMk cId="0" sldId="260"/>
        </pc:sldMkLst>
        <pc:spChg chg="mod">
          <ac:chgData name="Haim Agiv" userId="b21dd0df645f1184" providerId="LiveId" clId="{9C1B6F6E-539E-4D9C-AC54-FA5B15770314}" dt="2024-08-23T08:09:05.749" v="12" actId="2711"/>
          <ac:spMkLst>
            <pc:docMk/>
            <pc:sldMk cId="0" sldId="260"/>
            <ac:spMk id="159" creationId="{00000000-0000-0000-0000-000000000000}"/>
          </ac:spMkLst>
        </pc:spChg>
      </pc:sldChg>
      <pc:sldChg chg="modSp mod">
        <pc:chgData name="Haim Agiv" userId="b21dd0df645f1184" providerId="LiveId" clId="{9C1B6F6E-539E-4D9C-AC54-FA5B15770314}" dt="2024-08-23T08:09:14.862" v="13" actId="2711"/>
        <pc:sldMkLst>
          <pc:docMk/>
          <pc:sldMk cId="0" sldId="261"/>
        </pc:sldMkLst>
        <pc:spChg chg="mod">
          <ac:chgData name="Haim Agiv" userId="b21dd0df645f1184" providerId="LiveId" clId="{9C1B6F6E-539E-4D9C-AC54-FA5B15770314}" dt="2024-08-23T08:09:14.862" v="13" actId="2711"/>
          <ac:spMkLst>
            <pc:docMk/>
            <pc:sldMk cId="0" sldId="261"/>
            <ac:spMk id="165" creationId="{00000000-0000-0000-0000-000000000000}"/>
          </ac:spMkLst>
        </pc:spChg>
      </pc:sldChg>
      <pc:sldChg chg="modSp mod">
        <pc:chgData name="Haim Agiv" userId="b21dd0df645f1184" providerId="LiveId" clId="{9C1B6F6E-539E-4D9C-AC54-FA5B15770314}" dt="2024-08-23T08:09:22.695" v="14" actId="2711"/>
        <pc:sldMkLst>
          <pc:docMk/>
          <pc:sldMk cId="0" sldId="262"/>
        </pc:sldMkLst>
        <pc:spChg chg="mod">
          <ac:chgData name="Haim Agiv" userId="b21dd0df645f1184" providerId="LiveId" clId="{9C1B6F6E-539E-4D9C-AC54-FA5B15770314}" dt="2024-08-23T08:09:22.695" v="14" actId="2711"/>
          <ac:spMkLst>
            <pc:docMk/>
            <pc:sldMk cId="0" sldId="262"/>
            <ac:spMk id="174" creationId="{00000000-0000-0000-0000-000000000000}"/>
          </ac:spMkLst>
        </pc:spChg>
      </pc:sldChg>
      <pc:sldChg chg="modSp mod">
        <pc:chgData name="Haim Agiv" userId="b21dd0df645f1184" providerId="LiveId" clId="{9C1B6F6E-539E-4D9C-AC54-FA5B15770314}" dt="2024-08-23T08:09:32.081" v="15" actId="2711"/>
        <pc:sldMkLst>
          <pc:docMk/>
          <pc:sldMk cId="0" sldId="263"/>
        </pc:sldMkLst>
        <pc:spChg chg="mod">
          <ac:chgData name="Haim Agiv" userId="b21dd0df645f1184" providerId="LiveId" clId="{9C1B6F6E-539E-4D9C-AC54-FA5B15770314}" dt="2024-08-23T08:09:32.081" v="15" actId="2711"/>
          <ac:spMkLst>
            <pc:docMk/>
            <pc:sldMk cId="0" sldId="263"/>
            <ac:spMk id="181" creationId="{00000000-0000-0000-0000-000000000000}"/>
          </ac:spMkLst>
        </pc:spChg>
      </pc:sldChg>
      <pc:sldChg chg="modSp mod">
        <pc:chgData name="Haim Agiv" userId="b21dd0df645f1184" providerId="LiveId" clId="{9C1B6F6E-539E-4D9C-AC54-FA5B15770314}" dt="2024-08-23T08:09:40.497" v="16" actId="2711"/>
        <pc:sldMkLst>
          <pc:docMk/>
          <pc:sldMk cId="0" sldId="264"/>
        </pc:sldMkLst>
        <pc:spChg chg="mod">
          <ac:chgData name="Haim Agiv" userId="b21dd0df645f1184" providerId="LiveId" clId="{9C1B6F6E-539E-4D9C-AC54-FA5B15770314}" dt="2024-08-23T08:09:40.497" v="16" actId="2711"/>
          <ac:spMkLst>
            <pc:docMk/>
            <pc:sldMk cId="0" sldId="264"/>
            <ac:spMk id="187" creationId="{00000000-0000-0000-0000-000000000000}"/>
          </ac:spMkLst>
        </pc:spChg>
      </pc:sldChg>
      <pc:sldChg chg="modSp mod">
        <pc:chgData name="Haim Agiv" userId="b21dd0df645f1184" providerId="LiveId" clId="{9C1B6F6E-539E-4D9C-AC54-FA5B15770314}" dt="2024-08-23T08:09:49.703" v="17" actId="2711"/>
        <pc:sldMkLst>
          <pc:docMk/>
          <pc:sldMk cId="0" sldId="265"/>
        </pc:sldMkLst>
        <pc:spChg chg="mod">
          <ac:chgData name="Haim Agiv" userId="b21dd0df645f1184" providerId="LiveId" clId="{9C1B6F6E-539E-4D9C-AC54-FA5B15770314}" dt="2024-08-23T08:09:49.703" v="17" actId="2711"/>
          <ac:spMkLst>
            <pc:docMk/>
            <pc:sldMk cId="0" sldId="265"/>
            <ac:spMk id="195" creationId="{00000000-0000-0000-0000-000000000000}"/>
          </ac:spMkLst>
        </pc:spChg>
      </pc:sldChg>
      <pc:sldChg chg="modSp mod">
        <pc:chgData name="Haim Agiv" userId="b21dd0df645f1184" providerId="LiveId" clId="{9C1B6F6E-539E-4D9C-AC54-FA5B15770314}" dt="2024-08-23T08:09:58.403" v="18" actId="2711"/>
        <pc:sldMkLst>
          <pc:docMk/>
          <pc:sldMk cId="0" sldId="266"/>
        </pc:sldMkLst>
        <pc:spChg chg="mod">
          <ac:chgData name="Haim Agiv" userId="b21dd0df645f1184" providerId="LiveId" clId="{9C1B6F6E-539E-4D9C-AC54-FA5B15770314}" dt="2024-08-23T08:09:58.403" v="18" actId="2711"/>
          <ac:spMkLst>
            <pc:docMk/>
            <pc:sldMk cId="0" sldId="266"/>
            <ac:spMk id="203" creationId="{00000000-0000-0000-0000-000000000000}"/>
          </ac:spMkLst>
        </pc:spChg>
      </pc:sldChg>
      <pc:sldChg chg="modSp mod">
        <pc:chgData name="Haim Agiv" userId="b21dd0df645f1184" providerId="LiveId" clId="{9C1B6F6E-539E-4D9C-AC54-FA5B15770314}" dt="2024-08-23T08:10:06.083" v="19" actId="2711"/>
        <pc:sldMkLst>
          <pc:docMk/>
          <pc:sldMk cId="0" sldId="267"/>
        </pc:sldMkLst>
        <pc:spChg chg="mod">
          <ac:chgData name="Haim Agiv" userId="b21dd0df645f1184" providerId="LiveId" clId="{9C1B6F6E-539E-4D9C-AC54-FA5B15770314}" dt="2024-08-23T08:10:06.083" v="19" actId="2711"/>
          <ac:spMkLst>
            <pc:docMk/>
            <pc:sldMk cId="0" sldId="267"/>
            <ac:spMk id="210" creationId="{00000000-0000-0000-0000-000000000000}"/>
          </ac:spMkLst>
        </pc:spChg>
      </pc:sldChg>
      <pc:sldChg chg="modSp mod">
        <pc:chgData name="Haim Agiv" userId="b21dd0df645f1184" providerId="LiveId" clId="{9C1B6F6E-539E-4D9C-AC54-FA5B15770314}" dt="2024-08-23T08:10:15.581" v="20" actId="2711"/>
        <pc:sldMkLst>
          <pc:docMk/>
          <pc:sldMk cId="0" sldId="268"/>
        </pc:sldMkLst>
        <pc:spChg chg="mod">
          <ac:chgData name="Haim Agiv" userId="b21dd0df645f1184" providerId="LiveId" clId="{9C1B6F6E-539E-4D9C-AC54-FA5B15770314}" dt="2024-08-23T08:10:15.581" v="20" actId="2711"/>
          <ac:spMkLst>
            <pc:docMk/>
            <pc:sldMk cId="0" sldId="268"/>
            <ac:spMk id="2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0877be7b7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0877be7b7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0877be7b7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0877be7b7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0877be7b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0877be7b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0877be7b7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0877be7b7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0877be7b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0877be7b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0877be7b7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0877be7b7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0877be7b7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0877be7b7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0877be7b7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0877be7b7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0877be7b7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0877be7b7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0877be7b7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0877be7b7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877be7b7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0877be7b7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0877be7b7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0877be7b7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0" y="1847700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latin typeface="+mj-lt"/>
                <a:cs typeface="+mj-cs"/>
              </a:rPr>
              <a:t>יחידת SQL – פרויקט סיכום יחידה</a:t>
            </a:r>
            <a:endParaRPr dirty="0">
              <a:latin typeface="+mj-lt"/>
              <a:cs typeface="+mj-cs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/>
              <a:t>מגיש: חיים עגיב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511050" y="424775"/>
            <a:ext cx="81219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iw" dirty="0">
                <a:cs typeface="+mj-cs"/>
              </a:rPr>
              <a:t>האם המוצרים הנמכרים ביותר הם המוצרים הרווחיים ביותר?</a:t>
            </a:r>
            <a:endParaRPr dirty="0">
              <a:cs typeface="+mj-cs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834225" y="1233800"/>
            <a:ext cx="75048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על מנת להגיע למסקנה בשאלת מחקר זו ביצעתי 2 שלבים: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rabicPeriod"/>
            </a:pPr>
            <a:r>
              <a:rPr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בעזרת השאילתות המתאימות מצאתי את 10 המוצרים הנמכרים ביותר ובדקתי מה הרווח הנקי של כל אחד מן המוצרים לפי יחידה.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rabicPeriod"/>
            </a:pPr>
            <a:r>
              <a:rPr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ביצעתי שינויים קטנים בשאילתות ובדקתי מהם עשרת המוצרים הרווחיים ביותר ללא תלות בכמות המכירות וביצעתי השוואה.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4797050" y="2730100"/>
            <a:ext cx="3777300" cy="19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ניתן לראות שמעשרת המוצרים הנמכרים ביותר :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rabicPeriod"/>
            </a:pPr>
            <a:r>
              <a:rPr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שני מוצרים מקטגוריית ביגוד נמכרים בהפסד.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rabicPeriod"/>
            </a:pPr>
            <a:r>
              <a:rPr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ארבעה מוצרים מקטגוריית אביזרים נמכרים ברווח קטן של פחות מ- 5$ ליחידה.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388850"/>
            <a:ext cx="4317351" cy="243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982825" y="3312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200" dirty="0">
                <a:cs typeface="+mj-cs"/>
              </a:rPr>
              <a:t>מהם המוצרים הרווחיים ביותר?</a:t>
            </a:r>
            <a:endParaRPr sz="3200" dirty="0">
              <a:cs typeface="+mj-cs"/>
            </a:endParaRPr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819150" y="11140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/>
              <a:t>עשרת המוצרים הרווחיים ביותר שייכים לקטגוריית האופניים.</a:t>
            </a:r>
            <a:endParaRPr sz="1500"/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r>
              <a:rPr lang="iw" sz="1500"/>
              <a:t>אמנם רוב ממוצרים אלו נמכרים דיי מעט - פחות מ-100 יחידות בכל תקופת פעילות החברה, אך הרווח הגולמי מעשרת המוצרים אלו הוא הגדול ביותר ומגיע מעל 1400$ רווח ליחידה.</a:t>
            </a:r>
            <a:endParaRPr sz="1500"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00" y="2204050"/>
            <a:ext cx="5920600" cy="27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819150" y="459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200" dirty="0">
                <a:cs typeface="+mj-cs"/>
              </a:rPr>
              <a:t>מסקנות משאלות החקר</a:t>
            </a:r>
            <a:endParaRPr sz="3200" dirty="0">
              <a:cs typeface="+mj-cs"/>
            </a:endParaRPr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889300" y="12390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/>
              <a:t>לאחר ניתוח הנתונים והשאלות החקר ניתן להסיק :</a:t>
            </a:r>
            <a:endParaRPr sz="1500"/>
          </a:p>
          <a:p>
            <a:pPr marL="457200" lvl="0" indent="-323850" algn="r" rtl="1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iw" sz="1500"/>
              <a:t>קטגוריית האופניים היא הקטגוריה הרווחית ביותר בחברה.</a:t>
            </a:r>
            <a:endParaRPr sz="1500"/>
          </a:p>
          <a:p>
            <a:pPr marL="457200" lvl="0" indent="-323850" algn="r" rtl="1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w" sz="1500"/>
              <a:t>קטגוריית האביזרים מונה שבעה מתוך עשרת המוצרים הנמכרים ביותר בחברה, אך מכירת אביזרים לא רווחית כל כך.</a:t>
            </a:r>
            <a:endParaRPr sz="1500"/>
          </a:p>
          <a:p>
            <a:pPr marL="457200" lvl="0" indent="-323850" algn="r" rtl="1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w" sz="1500"/>
              <a:t>שנת 2013 היא השנה בעלת ההכנסות הכי גבוהות - עם לקחת בחשבון שהחברה הוקמה באביב 2011 ונסגרה לקראת קיץ 2014.</a:t>
            </a:r>
            <a:endParaRPr sz="1500"/>
          </a:p>
        </p:txBody>
      </p:sp>
      <p:pic>
        <p:nvPicPr>
          <p:cNvPr id="212" name="Google Shape;212;p24" title="conclusion | Free SV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75" y="2963900"/>
            <a:ext cx="3542025" cy="18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819150" y="506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200" dirty="0">
                <a:cs typeface="+mj-cs"/>
              </a:rPr>
              <a:t>המלצות</a:t>
            </a:r>
            <a:endParaRPr sz="3200" dirty="0">
              <a:cs typeface="+mj-cs"/>
            </a:endParaRPr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r" rtl="1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w" sz="1500"/>
              <a:t>שיווק ופרסום מתמיד לאופניים - המוצר הרווחי ביותר.</a:t>
            </a:r>
            <a:endParaRPr sz="1500"/>
          </a:p>
          <a:p>
            <a:pPr marL="457200" lvl="0" indent="-323850" algn="r" rtl="1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w" sz="1500"/>
              <a:t>העלאת המחירים למוצרים הנמכרים בהפסד - במיוחד למוצרים שנמכרים בתדירות גבוהה ובהפסד.</a:t>
            </a:r>
            <a:endParaRPr sz="1500"/>
          </a:p>
          <a:p>
            <a:pPr marL="457200" lvl="0" indent="-323850" algn="r" rtl="1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w" sz="1500"/>
              <a:t>פרסום ברשת ובדיגיטל - בימינו רוב הקניות מתבצעות ברשת לכן השקעה בשיווק ברשת יעלה את המכירות.</a:t>
            </a:r>
            <a:endParaRPr sz="1500"/>
          </a:p>
          <a:p>
            <a:pPr marL="457200" lvl="0" indent="-323850" algn="r" rtl="1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w" sz="1500"/>
              <a:t>תמיכה ומענה טכני ללקוחות - בטלפון ובאפליקציית Whatsapp.</a:t>
            </a:r>
            <a:endParaRPr sz="1500"/>
          </a:p>
        </p:txBody>
      </p:sp>
      <p:pic>
        <p:nvPicPr>
          <p:cNvPr id="219" name="Google Shape;219;p25" title="Recommendation 1080P, 2K, 4K, 5K HD wallpapers free download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25" y="2882050"/>
            <a:ext cx="3700474" cy="19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5053153" y="1072233"/>
            <a:ext cx="3499800" cy="27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1">
              <a:buSzPts val="3800"/>
            </a:pPr>
            <a:r>
              <a:rPr lang="iw" sz="2800" dirty="0">
                <a:latin typeface="+mj-lt"/>
                <a:cs typeface="+mj-cs"/>
              </a:rPr>
              <a:t>הרקע העסקי</a:t>
            </a:r>
            <a:endParaRPr sz="2800" dirty="0">
              <a:latin typeface="+mj-lt"/>
              <a:cs typeface="+mj-cs"/>
            </a:endParaRPr>
          </a:p>
          <a:p>
            <a:pPr algn="ctr" rtl="1">
              <a:buSzPts val="3800"/>
            </a:pPr>
            <a:endParaRPr sz="2800" dirty="0">
              <a:latin typeface="+mj-lt"/>
              <a:cs typeface="+mj-cs"/>
            </a:endParaRPr>
          </a:p>
          <a:p>
            <a:pPr algn="ctr" rtl="1">
              <a:buSzPts val="3800"/>
            </a:pPr>
            <a:r>
              <a:rPr lang="iw" sz="2800" dirty="0">
                <a:latin typeface="+mj-lt"/>
                <a:cs typeface="+mj-cs"/>
              </a:rPr>
              <a:t>חברת  AdventureWorks פעלה בין השנים 2011 - 2014</a:t>
            </a:r>
            <a:endParaRPr sz="2800" dirty="0">
              <a:latin typeface="+mj-lt"/>
              <a:cs typeface="+mj-cs"/>
            </a:endParaRPr>
          </a:p>
          <a:p>
            <a:pPr algn="ctr" rtl="1">
              <a:buSzPts val="3800"/>
            </a:pPr>
            <a:endParaRPr sz="2800" dirty="0">
              <a:latin typeface="+mj-lt"/>
              <a:cs typeface="+mj-cs"/>
            </a:endParaRPr>
          </a:p>
          <a:p>
            <a:pPr algn="ctr" rtl="1">
              <a:buSzPts val="3800"/>
            </a:pPr>
            <a:r>
              <a:rPr lang="iw" sz="2800" dirty="0">
                <a:latin typeface="+mj-lt"/>
                <a:cs typeface="+mj-cs"/>
              </a:rPr>
              <a:t>חברה המתמחה בציוד רכיבה, אופניים ובגדי רכיבה</a:t>
            </a:r>
            <a:endParaRPr sz="2800" dirty="0">
              <a:latin typeface="+mj-lt"/>
              <a:cs typeface="+mj-cs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342850" y="231100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dirty="0">
                <a:latin typeface="Merriweather"/>
                <a:ea typeface="Merriweather"/>
                <a:cs typeface="+mj-cs"/>
                <a:sym typeface="Merriweather"/>
              </a:rPr>
              <a:t>חברת AdventureWorks היא חברה בעלת סניפים מקומיים וסניפים ברשת.</a:t>
            </a:r>
            <a:endParaRPr sz="1500" dirty="0">
              <a:latin typeface="Merriweather"/>
              <a:ea typeface="Merriweather"/>
              <a:cs typeface="+mj-cs"/>
              <a:sym typeface="Merriweather"/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500" dirty="0">
                <a:latin typeface="Merriweather"/>
                <a:ea typeface="Merriweather"/>
                <a:cs typeface="+mj-cs"/>
                <a:sym typeface="Merriweather"/>
              </a:rPr>
              <a:t>החברה הוקמה במהלך שנת 2011 ונסגרה לקראת קיץ שנת 2014.</a:t>
            </a:r>
            <a:endParaRPr sz="1500" dirty="0">
              <a:latin typeface="Merriweather"/>
              <a:ea typeface="Merriweather"/>
              <a:cs typeface="+mj-cs"/>
              <a:sym typeface="Merriweather"/>
            </a:endParaRPr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r>
              <a:rPr lang="iw" sz="1500" dirty="0">
                <a:latin typeface="Merriweather"/>
                <a:ea typeface="Merriweather"/>
                <a:cs typeface="+mj-cs"/>
                <a:sym typeface="Merriweather"/>
              </a:rPr>
              <a:t>החברה מתמחה בעולם הרכיבה מוכרת ויוצרת אופניים, ציוד רכיבה ובגדי רכיבה.</a:t>
            </a:r>
            <a:endParaRPr sz="1500" dirty="0">
              <a:latin typeface="Merriweather"/>
              <a:ea typeface="Merriweather"/>
              <a:cs typeface="+mj-cs"/>
              <a:sym typeface="Merriweather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50" y="492150"/>
            <a:ext cx="27336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1183375" y="529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200" dirty="0">
                <a:cs typeface="+mj-cs"/>
              </a:rPr>
              <a:t>שאלות החקר</a:t>
            </a:r>
            <a:endParaRPr sz="3200" dirty="0">
              <a:cs typeface="+mj-cs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6024450" y="1484575"/>
            <a:ext cx="24174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1800"/>
              <a:t>האם קיימת עונתיות במכירות?</a:t>
            </a:r>
            <a:endParaRPr sz="1800"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3363300" y="438300"/>
            <a:ext cx="24174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1800"/>
              <a:t>האם ישנה מגמת עלייה או ירידה בנתוני החברה לאורך החודשים והשנים?</a:t>
            </a:r>
            <a:endParaRPr sz="1800"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320725" y="3213625"/>
            <a:ext cx="24174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1800"/>
              <a:t>האם המוצרים הנמכרים ביותר הם המוצרים הרווחיים ביותר?</a:t>
            </a:r>
            <a:endParaRPr sz="1800"/>
          </a:p>
        </p:txBody>
      </p:sp>
      <p:pic>
        <p:nvPicPr>
          <p:cNvPr id="145" name="Google Shape;145;p15" title="The Four Seasons Free Stock Photo - Public Domain Pictu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675" y="2823550"/>
            <a:ext cx="2417400" cy="154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 title="File:Months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797" y="2022325"/>
            <a:ext cx="2550400" cy="18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 title="Money | Uses: Anything relating to finance and money. Free C… | Flickr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925" y="624450"/>
            <a:ext cx="2550400" cy="24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819150" y="459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200">
                <a:cs typeface="+mj-cs"/>
              </a:rPr>
              <a:t>שלבי העבודה</a:t>
            </a:r>
            <a:endParaRPr sz="3200">
              <a:cs typeface="+mj-cs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900975" y="14144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r" rtl="1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iw" sz="1900"/>
              <a:t>ייבוא וסינון הנתונים המתאימים .</a:t>
            </a:r>
            <a:endParaRPr sz="1900"/>
          </a:p>
          <a:p>
            <a:pPr marL="457200" lvl="0" indent="-349250" algn="r" rtl="1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iw" sz="1900"/>
              <a:t>ניתוח הנתונים והבנה אילו נתונים מתאימים לפתרון כל שאלת מחקר.</a:t>
            </a:r>
            <a:endParaRPr sz="1900"/>
          </a:p>
          <a:p>
            <a:pPr marL="457200" lvl="0" indent="-349250" algn="r" rtl="1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iw" sz="1900"/>
              <a:t>קבלת מידע מסונן, מנותח הפותר את שאלות המחקר.</a:t>
            </a:r>
            <a:endParaRPr sz="1900"/>
          </a:p>
          <a:p>
            <a:pPr marL="457200" lvl="0" indent="-349250" algn="r" rtl="1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iw" sz="1900"/>
              <a:t>קבלת מסקנה, הבנה ופתרון לשאלות המחקר.</a:t>
            </a:r>
            <a:endParaRPr sz="1900"/>
          </a:p>
        </p:txBody>
      </p:sp>
      <p:pic>
        <p:nvPicPr>
          <p:cNvPr id="154" name="Google Shape;154;p16" title="שאלה – ויקיפדיה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50" y="2461325"/>
            <a:ext cx="3299300" cy="239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819150" y="4247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200" dirty="0">
                <a:cs typeface="+mj-cs"/>
              </a:rPr>
              <a:t>האם קיימת עונתיות במכירות?</a:t>
            </a:r>
            <a:endParaRPr sz="3200" dirty="0">
              <a:cs typeface="+mj-cs"/>
            </a:endParaRPr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819150" y="15698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/>
              <a:t>שאלת המחקר הראשונה עוסקת בשאלה האם קיימת עונתיות במכירות.</a:t>
            </a:r>
            <a:endParaRPr sz="170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700"/>
              <a:t>במהלך סינון וניתוח הנתונים עלו 2 נקודות משמעותיות :</a:t>
            </a:r>
            <a:endParaRPr sz="1700"/>
          </a:p>
          <a:p>
            <a:pPr marL="457200" lvl="0" indent="-336550" algn="r" rtl="1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iw" sz="1700"/>
              <a:t>החברה הוקמה באביב שנת 2012, לכן סך המכירות בתקופת האביב בשנת 2012 מאוד נמוכה ולא ניתנת להשוואה עם תקופת האביב בשנים האחרות.</a:t>
            </a:r>
            <a:endParaRPr sz="1700"/>
          </a:p>
          <a:p>
            <a:pPr marL="457200" lvl="0" indent="-336550" algn="r" rtl="1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iw" sz="1700"/>
              <a:t>החברה נסגרה לקראת קיץ שנת 2014, לכן סך המכירות בתקופת הקיץ ואילך בשנת 2014 לא ניתנת להשוואה עם תקופת הקיץ ואילך בשנים האחרות.</a:t>
            </a:r>
            <a:endParaRPr sz="1700"/>
          </a:p>
          <a:p>
            <a:pPr marL="45720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51675" y="2377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cs typeface="+mj-cs"/>
              </a:rPr>
              <a:t>ניתוח שאלת המחקר הראשונה - כל שנה בנפרד</a:t>
            </a:r>
            <a:endParaRPr dirty="0">
              <a:cs typeface="+mj-cs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275" y="877813"/>
            <a:ext cx="4269723" cy="19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50" y="877825"/>
            <a:ext cx="4081724" cy="19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1275" y="2847025"/>
            <a:ext cx="4269723" cy="19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550" y="2847025"/>
            <a:ext cx="4081724" cy="19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380250" y="2845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200" dirty="0">
                <a:cs typeface="+mj-cs"/>
              </a:rPr>
              <a:t>ניתוח - האם קיימת עונתיות במכירות?</a:t>
            </a:r>
            <a:endParaRPr sz="3200" dirty="0">
              <a:cs typeface="+mj-cs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275" y="1046750"/>
            <a:ext cx="7219449" cy="307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912900" y="4121175"/>
            <a:ext cx="7318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ניתן לראות בשנת 2012 ו-2013 עונתיות בעונת האביב.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819150" y="4247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200" dirty="0">
                <a:cs typeface="+mj-cs"/>
              </a:rPr>
              <a:t>האם ישנה מגמת עלייה או ירידה בנתוני החברה לאורך החודשים והשנים?</a:t>
            </a:r>
            <a:endParaRPr sz="3200" dirty="0">
              <a:cs typeface="+mj-cs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819150" y="17335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/>
              <a:t>שאלת המחקר הראשונה עוסקת בשאלה האם ישנה מגמת עלייה או ירידה בנתוני החברה לאורך החודשים והשנים?</a:t>
            </a:r>
            <a:endParaRPr sz="150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500"/>
              <a:t>במהלך סינון וניתוח הנתונים עלו 2 נקודות משמעותיות :</a:t>
            </a:r>
            <a:endParaRPr sz="1500"/>
          </a:p>
          <a:p>
            <a:pPr marL="457200" lvl="0" indent="-323850" algn="r" rtl="1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iw" sz="1500"/>
              <a:t>קפיצה גדולה במכירות החלה בקיץ 2013.</a:t>
            </a:r>
            <a:endParaRPr sz="1500"/>
          </a:p>
          <a:p>
            <a:pPr marL="457200" lvl="0" indent="-323850" algn="r" rtl="1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w" sz="1500"/>
              <a:t>החברה נסגרה בחודש יוני שנת 2014, לאחר שתחילת שנת 2024 הייתה הכי "חזקה" מבחינת מכירות.</a:t>
            </a:r>
            <a:endParaRPr sz="1500"/>
          </a:p>
          <a:p>
            <a:pPr marL="45720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1204925" y="3546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200" dirty="0">
                <a:cs typeface="+mj-cs"/>
              </a:rPr>
              <a:t>ניתוח הנתונים לשאלת המחקר השניה</a:t>
            </a:r>
            <a:endParaRPr sz="3200" dirty="0">
              <a:cs typeface="+mj-cs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50" y="2098850"/>
            <a:ext cx="4267624" cy="28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98850"/>
            <a:ext cx="4267624" cy="28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435000" y="1005325"/>
            <a:ext cx="8274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חודשי יוני-יולי מאוד דומים לאורך השנים (מלבד 2014 שבה החברה נסגרה בחודש יוני).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ישנה מגמת עלייה משמעותית במכירות מתקופת האביב (חודש מאי) בשנת 2013 עד לרגע סגירת החברה בחודש יוני 2014.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‫הצגה על המסך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Nunito</vt:lpstr>
      <vt:lpstr>Arial</vt:lpstr>
      <vt:lpstr>Merriweather</vt:lpstr>
      <vt:lpstr>Calibri</vt:lpstr>
      <vt:lpstr>Shift</vt:lpstr>
      <vt:lpstr>יחידת SQL – פרויקט סיכום יחידה</vt:lpstr>
      <vt:lpstr>הרקע העסקי  חברת  AdventureWorks פעלה בין השנים 2011 - 2014  חברה המתמחה בציוד רכיבה, אופניים ובגדי רכיבה</vt:lpstr>
      <vt:lpstr>שאלות החקר</vt:lpstr>
      <vt:lpstr>שלבי העבודה</vt:lpstr>
      <vt:lpstr>האם קיימת עונתיות במכירות?</vt:lpstr>
      <vt:lpstr>ניתוח שאלת המחקר הראשונה - כל שנה בנפרד</vt:lpstr>
      <vt:lpstr>ניתוח - האם קיימת עונתיות במכירות?</vt:lpstr>
      <vt:lpstr>האם ישנה מגמת עלייה או ירידה בנתוני החברה לאורך החודשים והשנים?</vt:lpstr>
      <vt:lpstr>ניתוח הנתונים לשאלת המחקר השניה</vt:lpstr>
      <vt:lpstr>האם המוצרים הנמכרים ביותר הם המוצרים הרווחיים ביותר?</vt:lpstr>
      <vt:lpstr>מהם המוצרים הרווחיים ביותר?</vt:lpstr>
      <vt:lpstr>מסקנות משאלות החקר</vt:lpstr>
      <vt:lpstr>המלצות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Haim Agiv</cp:lastModifiedBy>
  <cp:revision>1</cp:revision>
  <dcterms:modified xsi:type="dcterms:W3CDTF">2024-08-23T08:10:18Z</dcterms:modified>
</cp:coreProperties>
</file>