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320" r:id="rId3"/>
    <p:sldId id="328" r:id="rId4"/>
    <p:sldId id="327" r:id="rId5"/>
    <p:sldId id="330" r:id="rId6"/>
    <p:sldId id="321" r:id="rId7"/>
    <p:sldId id="331" r:id="rId8"/>
    <p:sldId id="322" r:id="rId9"/>
    <p:sldId id="323" r:id="rId10"/>
    <p:sldId id="332" r:id="rId11"/>
    <p:sldId id="325" r:id="rId12"/>
    <p:sldId id="326" r:id="rId13"/>
    <p:sldId id="333" r:id="rId14"/>
    <p:sldId id="324" r:id="rId15"/>
    <p:sldId id="329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0F9"/>
    <a:srgbClr val="0000FF"/>
    <a:srgbClr val="2B3425"/>
    <a:srgbClr val="FF3399"/>
    <a:srgbClr val="99FF33"/>
    <a:srgbClr val="FF0000"/>
    <a:srgbClr val="FFABD5"/>
    <a:srgbClr val="FFFF00"/>
    <a:srgbClr val="0070C0"/>
    <a:srgbClr val="F4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howGuides="1">
      <p:cViewPr varScale="1">
        <p:scale>
          <a:sx n="87" d="100"/>
          <a:sy n="87" d="100"/>
        </p:scale>
        <p:origin x="672" y="77"/>
      </p:cViewPr>
      <p:guideLst>
        <p:guide orient="horz" pos="20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203200" y="4648200"/>
            <a:ext cx="5283200" cy="609600"/>
          </a:xfrm>
          <a:prstGeom prst="rect">
            <a:avLst/>
          </a:prstGeom>
        </p:spPr>
        <p:txBody>
          <a:bodyPr tIns="0" bIns="0" anchor="t"/>
          <a:lstStyle>
            <a:lvl1pPr marL="0" indent="0" algn="l">
              <a:lnSpc>
                <a:spcPct val="100000"/>
              </a:lnSpc>
              <a:buNone/>
              <a:defRPr sz="4267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sz="quarter" idx="11"/>
          </p:nvPr>
        </p:nvSpPr>
        <p:spPr>
          <a:xfrm>
            <a:off x="203200" y="5765800"/>
            <a:ext cx="4673600" cy="645160"/>
          </a:xfrm>
          <a:prstGeom prst="rect">
            <a:avLst/>
          </a:prstGeom>
        </p:spPr>
        <p:txBody>
          <a:bodyPr tIns="0" bIns="0" anchor="t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>
            <p:ph sz="quarter" idx="12"/>
          </p:nvPr>
        </p:nvSpPr>
        <p:spPr>
          <a:xfrm>
            <a:off x="203200" y="6375400"/>
            <a:ext cx="4673600" cy="314960"/>
          </a:xfrm>
          <a:prstGeom prst="rect">
            <a:avLst/>
          </a:prstGeom>
        </p:spPr>
        <p:txBody>
          <a:bodyPr tIns="0" bIns="0" anchor="t"/>
          <a:lstStyle>
            <a:lvl1pPr marL="0" indent="0" algn="l">
              <a:lnSpc>
                <a:spcPct val="100000"/>
              </a:lnSpc>
              <a:buNone/>
              <a:defRPr sz="1867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67" b="88148"/>
          <a:stretch/>
        </p:blipFill>
        <p:spPr>
          <a:xfrm>
            <a:off x="9245600" y="0"/>
            <a:ext cx="2844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51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78FF4FF3-3758-1A47-A754-AF20067C566E}"/>
              </a:ext>
            </a:extLst>
          </p:cNvPr>
          <p:cNvGrpSpPr/>
          <p:nvPr userDrawn="1"/>
        </p:nvGrpSpPr>
        <p:grpSpPr>
          <a:xfrm>
            <a:off x="-1" y="6651407"/>
            <a:ext cx="12192001" cy="194990"/>
            <a:chOff x="-27803" y="4994247"/>
            <a:chExt cx="6885000" cy="150198"/>
          </a:xfrm>
        </p:grpSpPr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6D0028D9-BAD7-F84C-9730-B577F6D69873}"/>
                </a:ext>
              </a:extLst>
            </p:cNvPr>
            <p:cNvCxnSpPr/>
            <p:nvPr userDrawn="1"/>
          </p:nvCxnSpPr>
          <p:spPr>
            <a:xfrm>
              <a:off x="-27803" y="5003099"/>
              <a:ext cx="6885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DE7089D-65DC-5243-A88C-3573C6FE961E}"/>
                </a:ext>
              </a:extLst>
            </p:cNvPr>
            <p:cNvSpPr/>
            <p:nvPr userDrawn="1"/>
          </p:nvSpPr>
          <p:spPr>
            <a:xfrm>
              <a:off x="1650500" y="4994247"/>
              <a:ext cx="3528392" cy="150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3454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67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CONNECT THE </a:t>
              </a:r>
              <a:r>
                <a:rPr lang="en-US" altLang="zh-CN" sz="667" b="0" dirty="0">
                  <a:solidFill>
                    <a:schemeClr val="accent2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WORLD</a:t>
              </a:r>
              <a:r>
                <a:rPr lang="zh-CN" altLang="en-US" sz="667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667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CONNECT THE </a:t>
              </a:r>
              <a:r>
                <a:rPr lang="en-US" altLang="zh-CN" sz="667" b="0" dirty="0">
                  <a:solidFill>
                    <a:schemeClr val="accent2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PEOPLE</a:t>
              </a:r>
            </a:p>
          </p:txBody>
        </p:sp>
      </p:grpSp>
      <p:sp>
        <p:nvSpPr>
          <p:cNvPr id="19" name="标题 1">
            <a:extLst>
              <a:ext uri="{FF2B5EF4-FFF2-40B4-BE49-F238E27FC236}">
                <a16:creationId xmlns:a16="http://schemas.microsoft.com/office/drawing/2014/main" id="{E26C00F8-24F3-9145-B9C9-0F1894FA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38383"/>
          </a:xfrm>
          <a:prstGeom prst="rect">
            <a:avLst/>
          </a:prstGeom>
          <a:solidFill>
            <a:schemeClr val="tx2"/>
          </a:solidFill>
        </p:spPr>
        <p:txBody>
          <a:bodyPr tIns="0" bIns="0" anchor="ctr"/>
          <a:lstStyle>
            <a:lvl1pPr algn="l">
              <a:lnSpc>
                <a:spcPct val="100000"/>
              </a:lnSpc>
              <a:defRPr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01AB46A-1F03-2A44-BD8C-91F7798FEB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001" y="41420"/>
            <a:ext cx="698311" cy="6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3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0">
            <a:extLst>
              <a:ext uri="{FF2B5EF4-FFF2-40B4-BE49-F238E27FC236}">
                <a16:creationId xmlns:a16="http://schemas.microsoft.com/office/drawing/2014/main" id="{97D1DFAD-4B16-E949-8951-AF966CF4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742" y="2988620"/>
            <a:ext cx="5429017" cy="57541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96824F5-90E7-BA42-907B-D5CDDF757B64}"/>
              </a:ext>
            </a:extLst>
          </p:cNvPr>
          <p:cNvCxnSpPr>
            <a:cxnSpLocks/>
          </p:cNvCxnSpPr>
          <p:nvPr userDrawn="1"/>
        </p:nvCxnSpPr>
        <p:spPr>
          <a:xfrm>
            <a:off x="-29499" y="3276328"/>
            <a:ext cx="3204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A8EC1F-C54C-A244-9BCF-821E61B60D93}"/>
              </a:ext>
            </a:extLst>
          </p:cNvPr>
          <p:cNvCxnSpPr>
            <a:cxnSpLocks/>
          </p:cNvCxnSpPr>
          <p:nvPr userDrawn="1"/>
        </p:nvCxnSpPr>
        <p:spPr>
          <a:xfrm>
            <a:off x="8988000" y="3276328"/>
            <a:ext cx="3204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4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17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"/>
            <a:ext cx="12192000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51E777-5244-7F4E-B99E-4C878FCDD0CB}"/>
              </a:ext>
            </a:extLst>
          </p:cNvPr>
          <p:cNvSpPr/>
          <p:nvPr userDrawn="1"/>
        </p:nvSpPr>
        <p:spPr>
          <a:xfrm>
            <a:off x="8903416" y="4428669"/>
            <a:ext cx="3048000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07">
              <a:defRPr/>
            </a:pPr>
            <a:r>
              <a:rPr lang="en-US" altLang="zh-CN" sz="5867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Thank</a:t>
            </a:r>
            <a:r>
              <a:rPr lang="en-US" altLang="zh-CN" sz="5867" b="1" dirty="0">
                <a:solidFill>
                  <a:srgbClr val="ED7D3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5333" b="1" dirty="0">
                <a:solidFill>
                  <a:srgbClr val="ED7D3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!</a:t>
            </a:r>
            <a:endParaRPr lang="en-US" altLang="zh-CN" sz="2133" b="1" dirty="0">
              <a:solidFill>
                <a:srgbClr val="ED7D3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object 11"/>
          <p:cNvSpPr txBox="1"/>
          <p:nvPr userDrawn="1"/>
        </p:nvSpPr>
        <p:spPr>
          <a:xfrm>
            <a:off x="101600" y="6668287"/>
            <a:ext cx="22352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 </a:t>
            </a:r>
            <a:r>
              <a:rPr lang="en-US" sz="800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800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 Charge.</a:t>
            </a:r>
            <a:r>
              <a:rPr lang="zh-CN" alt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rights</a:t>
            </a:r>
            <a:r>
              <a:rPr lang="zh-CN" alt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reserved.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DB4511-974F-1242-8E3B-1C14742C485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753600" y="5783394"/>
            <a:ext cx="1746501" cy="956927"/>
            <a:chOff x="7543800" y="4559058"/>
            <a:chExt cx="925800" cy="50725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59EC620-A1B5-D942-B451-94347B02D1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7543800" y="4559058"/>
              <a:ext cx="925800" cy="419349"/>
              <a:chOff x="-156406" y="4415443"/>
              <a:chExt cx="1136418" cy="514752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70F6B885-089B-DA4C-9E61-CAC7DDEEB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6224" y="4415443"/>
                <a:ext cx="513788" cy="51378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9" name="图片 9">
                <a:extLst>
                  <a:ext uri="{FF2B5EF4-FFF2-40B4-BE49-F238E27FC236}">
                    <a16:creationId xmlns:a16="http://schemas.microsoft.com/office/drawing/2014/main" id="{B7BA76EF-CE04-0048-AD22-1573F79A7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56406" y="4416406"/>
                <a:ext cx="513788" cy="51378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0CCFA16-5674-C941-A496-27383E25828F}"/>
                </a:ext>
              </a:extLst>
            </p:cNvPr>
            <p:cNvSpPr/>
            <p:nvPr userDrawn="1"/>
          </p:nvSpPr>
          <p:spPr>
            <a:xfrm>
              <a:off x="7604152" y="5001054"/>
              <a:ext cx="297860" cy="652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33" marR="0" lvl="0" indent="0" algn="ctr" defTabSz="121917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1" lang="en-US" altLang="zh-CN" sz="800" kern="1200" dirty="0">
                  <a:solidFill>
                    <a:srgbClr val="F2F2F2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WeChat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997C2C-7341-CF46-8492-C6B88B45D2C2}"/>
                </a:ext>
              </a:extLst>
            </p:cNvPr>
            <p:cNvSpPr/>
            <p:nvPr userDrawn="1"/>
          </p:nvSpPr>
          <p:spPr>
            <a:xfrm>
              <a:off x="8098292" y="5001054"/>
              <a:ext cx="297860" cy="652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33" marR="0" lvl="0" indent="0" algn="ctr" defTabSz="121917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1" lang="en-US" altLang="zh-CN" sz="800" kern="1200" dirty="0">
                  <a:solidFill>
                    <a:srgbClr val="F2F2F2"/>
                  </a:solidFill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58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40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5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7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1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350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5" indent="-228578" algn="l" defTabSz="9143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7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1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03200" y="4574400"/>
            <a:ext cx="6657800" cy="609600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功率柜输出回路功率分配架构方案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500A+200A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50" y="819000"/>
            <a:ext cx="6082650" cy="1658866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0" y="819000"/>
            <a:ext cx="6096000" cy="165886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54255" y="999000"/>
            <a:ext cx="1366746" cy="900000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79255" y="1565186"/>
            <a:ext cx="9167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39254" y="999000"/>
            <a:ext cx="1366746" cy="900000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64254" y="1565186"/>
            <a:ext cx="9167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921686"/>
              </p:ext>
            </p:extLst>
          </p:nvPr>
        </p:nvGraphicFramePr>
        <p:xfrm>
          <a:off x="7716000" y="4176677"/>
          <a:ext cx="3138852" cy="10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Take tunes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360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883753" y="5256677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" y="1058079"/>
            <a:ext cx="12178650" cy="241592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902628" y="2683753"/>
            <a:ext cx="2070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02628" y="3534409"/>
            <a:ext cx="207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+ 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326000" y="5049000"/>
            <a:ext cx="31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9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 Power Cabinet + 2*Dispenser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4*150A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4" y="909414"/>
            <a:ext cx="9944999" cy="31845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5999" y="926847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8499" y="1714049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616" y="3119547"/>
            <a:ext cx="4464384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6001" y="3119547"/>
            <a:ext cx="4455000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6081" y="348589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1000" y="3469049"/>
            <a:ext cx="162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93195"/>
              </p:ext>
            </p:extLst>
          </p:nvPr>
        </p:nvGraphicFramePr>
        <p:xfrm>
          <a:off x="2260189" y="4510626"/>
          <a:ext cx="7120812" cy="180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081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090185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19259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1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</a:t>
                      </a: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98229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415629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409902" y="6302001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5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1*240kW Power Cabinet + 2*Dispenser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4*200A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8" y="944622"/>
            <a:ext cx="9961575" cy="316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6616" y="3119547"/>
            <a:ext cx="4464384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6001" y="3119547"/>
            <a:ext cx="4455000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455" y="348589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66000" y="3469049"/>
            <a:ext cx="1619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98688"/>
              </p:ext>
            </p:extLst>
          </p:nvPr>
        </p:nvGraphicFramePr>
        <p:xfrm>
          <a:off x="1956000" y="5049000"/>
          <a:ext cx="7120812" cy="7258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081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090185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19259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night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1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endParaRPr lang="en-US" altLang="zh-CN" sz="1801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105713" y="5774887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5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 Power Cabinet + </a:t>
            </a:r>
            <a:r>
              <a:rPr lang="en-US" altLang="zh-CN" dirty="0" smtClean="0"/>
              <a:t>3*Dispenser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6*125A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5999" y="926847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8499" y="1714049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63611"/>
              </p:ext>
            </p:extLst>
          </p:nvPr>
        </p:nvGraphicFramePr>
        <p:xfrm>
          <a:off x="2264878" y="5108258"/>
          <a:ext cx="7120814" cy="7258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8930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2709018504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1919259312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4206397505"/>
                    </a:ext>
                  </a:extLst>
                </a:gridCol>
                <a:gridCol w="1025314">
                  <a:extLst>
                    <a:ext uri="{9D8B030D-6E8A-4147-A177-3AD203B41FA5}">
                      <a16:colId xmlns:a16="http://schemas.microsoft.com/office/drawing/2014/main" val="11131783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1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endParaRPr lang="en-US" altLang="zh-CN" sz="1801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407126" y="5834145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4" y="954000"/>
            <a:ext cx="9944999" cy="317741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711712" y="3119547"/>
            <a:ext cx="2113573" cy="127795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455" y="4014000"/>
            <a:ext cx="1614545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1#-Natural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26000" y="401400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2#-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16226" y="401400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3#-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616" y="3119547"/>
            <a:ext cx="2113573" cy="127795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65999" y="3119547"/>
            <a:ext cx="2115001" cy="127795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1*240kW Power Cabinet + </a:t>
            </a:r>
            <a:r>
              <a:rPr lang="en-US" altLang="zh-CN" dirty="0" smtClean="0"/>
              <a:t>2*Dispenser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4*200A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32129"/>
            <a:ext cx="9945000" cy="31774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6616" y="3119547"/>
            <a:ext cx="4464384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6001" y="3119547"/>
            <a:ext cx="4455000" cy="112500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36081" y="3485890"/>
            <a:ext cx="16145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11000" y="3469049"/>
            <a:ext cx="162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2#-Natural 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68054"/>
              </p:ext>
            </p:extLst>
          </p:nvPr>
        </p:nvGraphicFramePr>
        <p:xfrm>
          <a:off x="1945188" y="4329000"/>
          <a:ext cx="8560812" cy="216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081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090185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19259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Type(Daytime)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2#-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5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1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</a:t>
                      </a: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98229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30/60/90/Waiting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30/60/90/Waiting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41562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30/60/90/120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31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Waiting</a:t>
                      </a:r>
                      <a:endParaRPr lang="zh-CN" altLang="zh-CN" sz="14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30/60/90/120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627032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534901" y="6434953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3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Contactor </a:t>
            </a:r>
            <a:r>
              <a:rPr lang="en-US" altLang="zh-CN" b="0" dirty="0" smtClean="0"/>
              <a:t>Module</a:t>
            </a:r>
            <a:endParaRPr lang="en-US" altLang="zh-CN" b="0" dirty="0"/>
          </a:p>
        </p:txBody>
      </p:sp>
      <p:pic>
        <p:nvPicPr>
          <p:cNvPr id="13" name="图片 12" descr="180kW功率柜20200422.710"/>
          <p:cNvPicPr/>
          <p:nvPr/>
        </p:nvPicPr>
        <p:blipFill>
          <a:blip r:embed="rId2"/>
          <a:srcRect l="33421" t="11178" r="32531" b="11178"/>
          <a:stretch>
            <a:fillRect/>
          </a:stretch>
        </p:blipFill>
        <p:spPr>
          <a:xfrm>
            <a:off x="1641000" y="1404000"/>
            <a:ext cx="2745000" cy="43650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196000" y="3339000"/>
            <a:ext cx="990000" cy="4950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999000"/>
            <a:ext cx="2430000" cy="24412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455" y="3562298"/>
            <a:ext cx="2430000" cy="28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2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ystem</a:t>
            </a:r>
            <a:r>
              <a:rPr lang="en-US" altLang="zh-CN" b="0" dirty="0"/>
              <a:t> </a:t>
            </a:r>
            <a:r>
              <a:rPr lang="en-US" altLang="zh-CN" dirty="0"/>
              <a:t>A</a:t>
            </a:r>
            <a:r>
              <a:rPr lang="en-US" altLang="zh-CN" dirty="0" smtClean="0"/>
              <a:t>rchitecture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11000" y="1089000"/>
            <a:ext cx="11970000" cy="2789999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11000" y="4194000"/>
            <a:ext cx="11970000" cy="1504072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" y="1602969"/>
            <a:ext cx="11970001" cy="38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Set 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65"/>
          <a:stretch/>
        </p:blipFill>
        <p:spPr>
          <a:xfrm>
            <a:off x="127965" y="1538948"/>
            <a:ext cx="11936069" cy="50306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1000" y="954000"/>
            <a:ext cx="69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Power Cabinet Configuration </a:t>
            </a:r>
            <a:r>
              <a:rPr lang="zh-CN" altLang="en-US" dirty="0" smtClean="0"/>
              <a:t>配置项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81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Screen(UI) </a:t>
            </a:r>
            <a:r>
              <a:rPr lang="en-US" altLang="zh-CN" b="0" dirty="0"/>
              <a:t>to </a:t>
            </a:r>
            <a:r>
              <a:rPr lang="en-US" altLang="zh-CN" b="0" dirty="0" smtClean="0"/>
              <a:t>Select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1809000"/>
            <a:ext cx="5784000" cy="4338000"/>
          </a:xfrm>
          <a:prstGeom prst="rect">
            <a:avLst/>
          </a:prstGeom>
        </p:spPr>
      </p:pic>
      <p:pic>
        <p:nvPicPr>
          <p:cNvPr id="1030" name="Picture 6" descr="https://static.dingtalk.com/media/lALPDiQ3Pm3REE3NAwDNBAA_1024_768.png_720x720q90g.jpg?bizType=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000" y="1809000"/>
            <a:ext cx="5899199" cy="43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1000" y="1134000"/>
            <a:ext cx="9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</a:t>
            </a:r>
            <a:r>
              <a:rPr lang="zh-CN" altLang="en-US" dirty="0" smtClean="0"/>
              <a:t>枪终端，</a:t>
            </a:r>
            <a:r>
              <a:rPr lang="en-US" altLang="zh-CN" dirty="0" smtClean="0"/>
              <a:t>1#</a:t>
            </a:r>
            <a:r>
              <a:rPr lang="zh-CN" altLang="en-US" dirty="0" smtClean="0"/>
              <a:t>枪：</a:t>
            </a:r>
            <a:r>
              <a:rPr lang="en-US" altLang="zh-CN" dirty="0" smtClean="0"/>
              <a:t>60KW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2#</a:t>
            </a:r>
            <a:r>
              <a:rPr lang="zh-CN" altLang="en-US" dirty="0" smtClean="0"/>
              <a:t>枪：</a:t>
            </a:r>
            <a:r>
              <a:rPr lang="en-US" altLang="zh-CN" dirty="0" smtClean="0"/>
              <a:t>30KW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60KW</a:t>
            </a:r>
            <a:r>
              <a:rPr lang="zh-CN" altLang="en-US" dirty="0" smtClean="0"/>
              <a:t>可选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86000" y="6268002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选择前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16000" y="6268002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8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/>
              <a:t>（</a:t>
            </a:r>
            <a:r>
              <a:rPr lang="en-US" altLang="zh-CN" dirty="0" smtClean="0"/>
              <a:t>2*500A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76798"/>
            <a:ext cx="9928673" cy="3172202"/>
          </a:xfrm>
          <a:prstGeom prst="rect">
            <a:avLst/>
          </a:prstGeom>
        </p:spPr>
      </p:pic>
      <p:sp>
        <p:nvSpPr>
          <p:cNvPr id="118" name="矩形 117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755999" y="976798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318499" y="1764000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104749" y="4099049"/>
            <a:ext cx="13275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25508"/>
              </p:ext>
            </p:extLst>
          </p:nvPr>
        </p:nvGraphicFramePr>
        <p:xfrm>
          <a:off x="7716000" y="4092224"/>
          <a:ext cx="3138852" cy="10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Take tunes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883753" y="5174324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621000" y="3181500"/>
            <a:ext cx="229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4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500A+200A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25508"/>
              </p:ext>
            </p:extLst>
          </p:nvPr>
        </p:nvGraphicFramePr>
        <p:xfrm>
          <a:off x="7716000" y="4092224"/>
          <a:ext cx="3138852" cy="10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Take tunes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883753" y="5174324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99000"/>
            <a:ext cx="9945000" cy="3177418"/>
          </a:xfrm>
          <a:prstGeom prst="rect">
            <a:avLst/>
          </a:prstGeom>
        </p:spPr>
      </p:pic>
      <p:sp>
        <p:nvSpPr>
          <p:cNvPr id="126" name="矩形 125"/>
          <p:cNvSpPr/>
          <p:nvPr/>
        </p:nvSpPr>
        <p:spPr>
          <a:xfrm>
            <a:off x="3755999" y="976798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318499" y="1764000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621000" y="3181500"/>
            <a:ext cx="229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756000" y="4099049"/>
            <a:ext cx="207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+ 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2*500A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755999" y="976798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318499" y="1764000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115999" y="4093833"/>
            <a:ext cx="1304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71590"/>
              </p:ext>
            </p:extLst>
          </p:nvPr>
        </p:nvGraphicFramePr>
        <p:xfrm>
          <a:off x="7699050" y="4407843"/>
          <a:ext cx="3138852" cy="72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Simultaneously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866803" y="5127843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71582"/>
            <a:ext cx="9945000" cy="3177418"/>
          </a:xfrm>
          <a:prstGeom prst="rect">
            <a:avLst/>
          </a:prstGeom>
        </p:spPr>
      </p:pic>
      <p:sp>
        <p:nvSpPr>
          <p:cNvPr id="134" name="矩形 133"/>
          <p:cNvSpPr/>
          <p:nvPr/>
        </p:nvSpPr>
        <p:spPr>
          <a:xfrm>
            <a:off x="3621000" y="3181500"/>
            <a:ext cx="229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3755999" y="976798"/>
            <a:ext cx="2025001" cy="1147202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318499" y="1764000"/>
            <a:ext cx="9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500A+</a:t>
            </a:r>
            <a:r>
              <a:rPr lang="en-US" altLang="zh-CN" dirty="0"/>
              <a:t>2</a:t>
            </a:r>
            <a:r>
              <a:rPr lang="en-US" altLang="zh-CN" dirty="0" smtClean="0"/>
              <a:t>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45745" y="819000"/>
            <a:ext cx="9944999" cy="21150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19841"/>
              </p:ext>
            </p:extLst>
          </p:nvPr>
        </p:nvGraphicFramePr>
        <p:xfrm>
          <a:off x="7699050" y="4407843"/>
          <a:ext cx="3138852" cy="72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Simultaneously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866803" y="5127843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753299" y="4099049"/>
            <a:ext cx="2025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Liquid+ Natural 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971582"/>
            <a:ext cx="9945000" cy="3177418"/>
          </a:xfrm>
          <a:prstGeom prst="rect">
            <a:avLst/>
          </a:prstGeom>
        </p:spPr>
      </p:pic>
      <p:sp>
        <p:nvSpPr>
          <p:cNvPr id="134" name="矩形 133"/>
          <p:cNvSpPr/>
          <p:nvPr/>
        </p:nvSpPr>
        <p:spPr>
          <a:xfrm>
            <a:off x="3621000" y="3181500"/>
            <a:ext cx="229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2*180kW</a:t>
            </a:r>
            <a:r>
              <a:rPr lang="zh-CN" altLang="en-US" dirty="0"/>
              <a:t> </a:t>
            </a:r>
            <a:r>
              <a:rPr lang="en-US" altLang="zh-CN" dirty="0"/>
              <a:t>Power Cabinet + 1*Dispenser</a:t>
            </a:r>
            <a:r>
              <a:rPr lang="zh-CN" altLang="en-US" dirty="0"/>
              <a:t>（</a:t>
            </a:r>
            <a:r>
              <a:rPr lang="en-US" altLang="zh-CN" dirty="0" smtClean="0"/>
              <a:t>2*500A </a:t>
            </a:r>
            <a:r>
              <a:rPr lang="en-US" altLang="zh-CN" dirty="0"/>
              <a:t>Plug</a:t>
            </a:r>
            <a:r>
              <a:rPr lang="zh-CN" altLang="en-US" dirty="0"/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000"/>
            <a:ext cx="12192000" cy="241856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3350" y="819000"/>
            <a:ext cx="6082650" cy="1658866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0" y="819000"/>
            <a:ext cx="6096000" cy="165886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54255" y="999000"/>
            <a:ext cx="1366746" cy="900000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79255" y="1565186"/>
            <a:ext cx="9167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39254" y="999000"/>
            <a:ext cx="1366746" cy="900000"/>
          </a:xfrm>
          <a:prstGeom prst="rect">
            <a:avLst/>
          </a:prstGeom>
          <a:solidFill>
            <a:srgbClr val="000000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64254" y="1565186"/>
            <a:ext cx="9167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Reserved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56000" y="2683753"/>
            <a:ext cx="1935000" cy="133304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endParaRPr lang="zh-CN" alt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71000" y="3521869"/>
            <a:ext cx="13214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Liquid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cooling</a:t>
            </a:r>
            <a:endParaRPr lang="en-US" altLang="zh-CN" sz="1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34249"/>
              </p:ext>
            </p:extLst>
          </p:nvPr>
        </p:nvGraphicFramePr>
        <p:xfrm>
          <a:off x="7716000" y="4176677"/>
          <a:ext cx="3138852" cy="10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852">
                  <a:extLst>
                    <a:ext uri="{9D8B030D-6E8A-4147-A177-3AD203B41FA5}">
                      <a16:colId xmlns:a16="http://schemas.microsoft.com/office/drawing/2014/main" val="25331795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5629163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77585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Rmax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04461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Take tunes</a:t>
                      </a:r>
                      <a:endParaRPr lang="zh-CN" altLang="en-US" sz="14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360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434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360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99716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883753" y="5256677"/>
            <a:ext cx="97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(Unit : kW)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8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星星充电研发中心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0000">
            <a:alpha val="25000"/>
          </a:srgbClr>
        </a:solidFill>
        <a:ln>
          <a:noFill/>
        </a:ln>
      </a:spPr>
      <a:bodyPr rtlCol="0" anchor="ctr"/>
      <a:lstStyle>
        <a:defPPr marL="285750" indent="-285750" algn="l">
          <a:lnSpc>
            <a:spcPct val="150000"/>
          </a:lnSpc>
          <a:buClr>
            <a:srgbClr val="C00000"/>
          </a:buClr>
          <a:buFont typeface="Wingdings" pitchFamily="2" charset="2"/>
          <a:buChar char="ü"/>
          <a:defRPr sz="1200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13312</TotalTime>
  <Words>407</Words>
  <Application>Microsoft Office PowerPoint</Application>
  <PresentationFormat>宽屏</PresentationFormat>
  <Paragraphs>170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新細明體</vt:lpstr>
      <vt:lpstr>等线</vt:lpstr>
      <vt:lpstr>黑体</vt:lpstr>
      <vt:lpstr>黑体</vt:lpstr>
      <vt:lpstr>SimSun</vt:lpstr>
      <vt:lpstr>Arial</vt:lpstr>
      <vt:lpstr>Calibri</vt:lpstr>
      <vt:lpstr>Times New Roman</vt:lpstr>
      <vt:lpstr>Wingdings</vt:lpstr>
      <vt:lpstr>星星充电研发中心模板</vt:lpstr>
      <vt:lpstr>PowerPoint 演示文稿</vt:lpstr>
      <vt:lpstr>System Architecture</vt:lpstr>
      <vt:lpstr>Web Set </vt:lpstr>
      <vt:lpstr>Screen(UI) to Select</vt:lpstr>
      <vt:lpstr>1*180kW Power Cabinet + 1*Dispenser（2*500A Plug）</vt:lpstr>
      <vt:lpstr>1*180kW Power Cabinet + 1*Dispenser（500A+200A Plug）</vt:lpstr>
      <vt:lpstr>1*180kW Power Cabinet + 1*Dispenser（2*500A Plug）</vt:lpstr>
      <vt:lpstr>1*180kW Power Cabinet + 1*Dispenser（500A+200A Plug）</vt:lpstr>
      <vt:lpstr>2*180kW Power Cabinet + 1*Dispenser（2*500A Plug）</vt:lpstr>
      <vt:lpstr>2*180kW Power Cabinet + 1*Dispenser（500A+200A Plug）</vt:lpstr>
      <vt:lpstr>1*180kW Power Cabinet + 2*Dispenser（4*150A Plug）</vt:lpstr>
      <vt:lpstr>1*240kW Power Cabinet + 2*Dispenser（4*200A Plug）</vt:lpstr>
      <vt:lpstr>1*180kW Power Cabinet + 3*Dispenser（6*125A Plug）</vt:lpstr>
      <vt:lpstr>1*240kW Power Cabinet + 2*Dispenser（4*200A Plug）</vt:lpstr>
      <vt:lpstr>Contactor Module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lanfeng.tang@wanbangauto.com</dc:creator>
  <cp:lastModifiedBy>廖海满</cp:lastModifiedBy>
  <cp:revision>425</cp:revision>
  <dcterms:created xsi:type="dcterms:W3CDTF">2021-06-04T10:35:57Z</dcterms:created>
  <dcterms:modified xsi:type="dcterms:W3CDTF">2021-11-30T10:45:31Z</dcterms:modified>
</cp:coreProperties>
</file>