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  <p:sldId id="272" r:id="rId9"/>
    <p:sldId id="270" r:id="rId10"/>
    <p:sldId id="271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6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4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7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9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4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7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8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7695-209A-4E15-8455-680A9EF5844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C484-EDA9-4FCD-BDAB-651EBC1BC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0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圆角矩形 142"/>
          <p:cNvSpPr/>
          <p:nvPr/>
        </p:nvSpPr>
        <p:spPr>
          <a:xfrm>
            <a:off x="3794871" y="83606"/>
            <a:ext cx="4632966" cy="560105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以前的欧标系统架构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248672" y="2228449"/>
            <a:ext cx="114857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自定义</a:t>
            </a:r>
            <a:r>
              <a:rPr lang="en-US" altLang="zh-CN" sz="1400" dirty="0" err="1"/>
              <a:t>ocpp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5149174" y="1628318"/>
            <a:ext cx="6062255" cy="1562527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M3/M4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83820" y="1308025"/>
            <a:ext cx="3064818" cy="22145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A7</a:t>
            </a:r>
            <a:r>
              <a:rPr lang="zh-CN" altLang="en-US" sz="1400" b="1" dirty="0"/>
              <a:t>通讯板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35001" y="2228449"/>
            <a:ext cx="1414548" cy="446048"/>
          </a:xfrm>
          <a:prstGeom prst="roundRect">
            <a:avLst>
              <a:gd name="adj" fmla="val 1459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OCPP</a:t>
            </a:r>
            <a:r>
              <a:rPr lang="zh-CN" altLang="en-US" sz="1400" dirty="0"/>
              <a:t>数据交互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35001" y="2674497"/>
            <a:ext cx="1414548" cy="446048"/>
          </a:xfrm>
          <a:prstGeom prst="roundRect">
            <a:avLst>
              <a:gd name="adj" fmla="val 1459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网络线程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14398" y="1915886"/>
            <a:ext cx="2868836" cy="1447170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OCPP</a:t>
            </a:r>
            <a:r>
              <a:rPr lang="zh-CN" altLang="en-US" sz="1400" b="1" dirty="0"/>
              <a:t>进程</a:t>
            </a:r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8" name="圆角矩形 7"/>
          <p:cNvSpPr/>
          <p:nvPr/>
        </p:nvSpPr>
        <p:spPr>
          <a:xfrm>
            <a:off x="2549549" y="2674497"/>
            <a:ext cx="1148575" cy="446048"/>
          </a:xfrm>
          <a:prstGeom prst="roundRect">
            <a:avLst>
              <a:gd name="adj" fmla="val 1459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串口线程</a:t>
            </a:r>
          </a:p>
        </p:txBody>
      </p:sp>
      <p:cxnSp>
        <p:nvCxnSpPr>
          <p:cNvPr id="14" name="直接箭头连接符 13"/>
          <p:cNvCxnSpPr>
            <a:stCxn id="3" idx="3"/>
          </p:cNvCxnSpPr>
          <p:nvPr/>
        </p:nvCxnSpPr>
        <p:spPr>
          <a:xfrm flipV="1">
            <a:off x="3848638" y="2415304"/>
            <a:ext cx="130393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62888" y="1978270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自定义</a:t>
            </a:r>
            <a:r>
              <a:rPr lang="en-US" altLang="zh-CN" sz="1100" dirty="0"/>
              <a:t>OCPP</a:t>
            </a:r>
            <a:r>
              <a:rPr lang="zh-CN" altLang="en-US" sz="1100" dirty="0"/>
              <a:t>协议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TTL)</a:t>
            </a:r>
            <a:endParaRPr lang="zh-CN" altLang="en-US" sz="1100" dirty="0"/>
          </a:p>
        </p:txBody>
      </p:sp>
      <p:sp>
        <p:nvSpPr>
          <p:cNvPr id="38" name="圆角矩形 37"/>
          <p:cNvSpPr/>
          <p:nvPr/>
        </p:nvSpPr>
        <p:spPr>
          <a:xfrm>
            <a:off x="2549548" y="2228448"/>
            <a:ext cx="1148576" cy="446049"/>
          </a:xfrm>
          <a:prstGeom prst="roundRect">
            <a:avLst>
              <a:gd name="adj" fmla="val 1459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读卡器线程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6213317" y="2668073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Power</a:t>
            </a:r>
            <a:r>
              <a:rPr lang="zh-CN" altLang="en-US" sz="1400" dirty="0"/>
              <a:t>控制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785241" y="4511028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47" name="圆角矩形 46"/>
          <p:cNvSpPr/>
          <p:nvPr/>
        </p:nvSpPr>
        <p:spPr>
          <a:xfrm>
            <a:off x="5785240" y="5001687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5785239" y="5492346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5785239" y="5971845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</a:t>
            </a:r>
            <a:endParaRPr lang="en-US" altLang="zh-CN" sz="1400" dirty="0"/>
          </a:p>
          <a:p>
            <a:pPr algn="ctr"/>
            <a:r>
              <a:rPr lang="en-US" altLang="zh-CN" sz="1400" dirty="0"/>
              <a:t>4...N</a:t>
            </a:r>
            <a:endParaRPr lang="zh-CN" altLang="en-US" sz="1400" dirty="0"/>
          </a:p>
        </p:txBody>
      </p:sp>
      <p:sp>
        <p:nvSpPr>
          <p:cNvPr id="53" name="弧形 52"/>
          <p:cNvSpPr/>
          <p:nvPr/>
        </p:nvSpPr>
        <p:spPr>
          <a:xfrm>
            <a:off x="5623547" y="4731619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弧形 53"/>
          <p:cNvSpPr/>
          <p:nvPr/>
        </p:nvSpPr>
        <p:spPr>
          <a:xfrm>
            <a:off x="5619828" y="5229118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弧形 55"/>
          <p:cNvSpPr/>
          <p:nvPr/>
        </p:nvSpPr>
        <p:spPr>
          <a:xfrm>
            <a:off x="5612670" y="5731742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圆角矩形 57"/>
          <p:cNvSpPr/>
          <p:nvPr/>
        </p:nvSpPr>
        <p:spPr>
          <a:xfrm>
            <a:off x="5714410" y="4428755"/>
            <a:ext cx="1297287" cy="2096781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9" name="圆角矩形 58"/>
          <p:cNvSpPr/>
          <p:nvPr/>
        </p:nvSpPr>
        <p:spPr>
          <a:xfrm>
            <a:off x="9050471" y="4526425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0" name="圆角矩形 59"/>
          <p:cNvSpPr/>
          <p:nvPr/>
        </p:nvSpPr>
        <p:spPr>
          <a:xfrm>
            <a:off x="9050470" y="5017084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9050469" y="5507743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9050469" y="5987242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</a:t>
            </a:r>
            <a:endParaRPr lang="en-US" altLang="zh-CN" sz="1400" dirty="0"/>
          </a:p>
          <a:p>
            <a:pPr algn="ctr"/>
            <a:r>
              <a:rPr lang="en-US" altLang="zh-CN" sz="1400" dirty="0"/>
              <a:t>4...N</a:t>
            </a:r>
            <a:endParaRPr lang="zh-CN" altLang="en-US" sz="1400" dirty="0"/>
          </a:p>
        </p:txBody>
      </p:sp>
      <p:sp>
        <p:nvSpPr>
          <p:cNvPr id="64" name="弧形 63"/>
          <p:cNvSpPr/>
          <p:nvPr/>
        </p:nvSpPr>
        <p:spPr>
          <a:xfrm>
            <a:off x="8888777" y="4747016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5" name="弧形 64"/>
          <p:cNvSpPr/>
          <p:nvPr/>
        </p:nvSpPr>
        <p:spPr>
          <a:xfrm>
            <a:off x="8885058" y="5244515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6" name="弧形 65"/>
          <p:cNvSpPr/>
          <p:nvPr/>
        </p:nvSpPr>
        <p:spPr>
          <a:xfrm>
            <a:off x="8877900" y="5747139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7" name="圆角矩形 66"/>
          <p:cNvSpPr/>
          <p:nvPr/>
        </p:nvSpPr>
        <p:spPr>
          <a:xfrm>
            <a:off x="8979640" y="4444152"/>
            <a:ext cx="1297287" cy="2096781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8" name="圆角矩形 67"/>
          <p:cNvSpPr/>
          <p:nvPr/>
        </p:nvSpPr>
        <p:spPr>
          <a:xfrm>
            <a:off x="5187180" y="4409569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PLC1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8476329" y="4424083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PLC2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68" idx="0"/>
          </p:cNvCxnSpPr>
          <p:nvPr/>
        </p:nvCxnSpPr>
        <p:spPr>
          <a:xfrm flipH="1" flipV="1">
            <a:off x="5329824" y="3207570"/>
            <a:ext cx="1" cy="1201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0"/>
          </p:cNvCxnSpPr>
          <p:nvPr/>
        </p:nvCxnSpPr>
        <p:spPr>
          <a:xfrm flipH="1" flipV="1">
            <a:off x="6359526" y="3220849"/>
            <a:ext cx="3528" cy="1207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</p:cNvCxnSpPr>
          <p:nvPr/>
        </p:nvCxnSpPr>
        <p:spPr>
          <a:xfrm flipH="1" flipV="1">
            <a:off x="8618973" y="3207570"/>
            <a:ext cx="1" cy="121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0"/>
          </p:cNvCxnSpPr>
          <p:nvPr/>
        </p:nvCxnSpPr>
        <p:spPr>
          <a:xfrm flipH="1" flipV="1">
            <a:off x="9624756" y="3196778"/>
            <a:ext cx="3528" cy="1247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248673" y="2661649"/>
            <a:ext cx="96344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7152855" y="4403278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4" name="直接箭头连接符 83"/>
          <p:cNvCxnSpPr>
            <a:stCxn id="83" idx="0"/>
          </p:cNvCxnSpPr>
          <p:nvPr/>
        </p:nvCxnSpPr>
        <p:spPr>
          <a:xfrm flipV="1">
            <a:off x="7285380" y="3201280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10428904" y="4424083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7" name="直接箭头连接符 86"/>
          <p:cNvCxnSpPr>
            <a:stCxn id="86" idx="0"/>
          </p:cNvCxnSpPr>
          <p:nvPr/>
        </p:nvCxnSpPr>
        <p:spPr>
          <a:xfrm flipV="1">
            <a:off x="10561429" y="3222085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8377874" y="3292015"/>
            <a:ext cx="2833555" cy="3248917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   M4</a:t>
            </a:r>
            <a:r>
              <a:rPr lang="zh-CN" altLang="en-US" sz="1400" b="1" dirty="0"/>
              <a:t>板子</a:t>
            </a:r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4865368" y="372851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920801" y="370062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834865" y="373143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7281992" y="2674497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7552941" y="4407877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7699849" y="3207570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7249334" y="373772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0826479" y="4424083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10973387" y="322377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8349026" y="2668073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6397782" y="2238741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充电逻辑控制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8618973" y="1723556"/>
            <a:ext cx="259245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HMI</a:t>
            </a:r>
            <a:r>
              <a:rPr lang="zh-CN" altLang="en-US" sz="1400" dirty="0"/>
              <a:t>控制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9911428" y="832575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显示屏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8618977" y="824212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灯板模块</a:t>
            </a:r>
          </a:p>
        </p:txBody>
      </p:sp>
      <p:cxnSp>
        <p:nvCxnSpPr>
          <p:cNvPr id="107" name="直接箭头连接符 106"/>
          <p:cNvCxnSpPr>
            <a:endCxn id="106" idx="2"/>
          </p:cNvCxnSpPr>
          <p:nvPr/>
        </p:nvCxnSpPr>
        <p:spPr>
          <a:xfrm flipH="1" flipV="1">
            <a:off x="9268978" y="1270260"/>
            <a:ext cx="1" cy="358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105" idx="2"/>
          </p:cNvCxnSpPr>
          <p:nvPr/>
        </p:nvCxnSpPr>
        <p:spPr>
          <a:xfrm flipH="1" flipV="1">
            <a:off x="10561429" y="1278623"/>
            <a:ext cx="3805" cy="329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0090138" y="130749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9782405" y="2659301"/>
            <a:ext cx="129027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输入输出控制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2515055" y="3907421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读卡器</a:t>
            </a:r>
          </a:p>
        </p:txBody>
      </p:sp>
      <p:cxnSp>
        <p:nvCxnSpPr>
          <p:cNvPr id="118" name="直接箭头连接符 117"/>
          <p:cNvCxnSpPr/>
          <p:nvPr/>
        </p:nvCxnSpPr>
        <p:spPr>
          <a:xfrm flipH="1" flipV="1">
            <a:off x="3181398" y="3552852"/>
            <a:ext cx="3805" cy="329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694310" y="357462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2" y="1130443"/>
            <a:ext cx="8300404" cy="14834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0" y="2613891"/>
            <a:ext cx="4968837" cy="3437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857" y="834881"/>
            <a:ext cx="5199834" cy="521618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45275" y="178752"/>
            <a:ext cx="5234325" cy="918353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zh-CN" altLang="en-US" b="1" dirty="0"/>
              <a:t>基于</a:t>
            </a:r>
            <a:r>
              <a:rPr lang="en-US" altLang="zh-CN" b="1" dirty="0"/>
              <a:t>Arm</a:t>
            </a:r>
            <a:r>
              <a:rPr lang="en-US" altLang="zh-CN" b="1" baseline="30000" dirty="0"/>
              <a:t>®</a:t>
            </a:r>
            <a:r>
              <a:rPr lang="en-US" altLang="zh-CN" b="1" dirty="0"/>
              <a:t> Cortex</a:t>
            </a:r>
            <a:r>
              <a:rPr lang="en-US" altLang="zh-CN" b="1" baseline="30000" dirty="0"/>
              <a:t>®</a:t>
            </a:r>
            <a:r>
              <a:rPr lang="en-US" altLang="zh-CN" b="1" dirty="0"/>
              <a:t>-M7</a:t>
            </a:r>
            <a:r>
              <a:rPr lang="zh-CN" altLang="en-US" b="1" dirty="0"/>
              <a:t>内核的微控制器</a:t>
            </a:r>
            <a:r>
              <a:rPr lang="en-US" altLang="zh-CN" b="1" dirty="0"/>
              <a:t>(MCU)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43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689443" y="2225694"/>
            <a:ext cx="6135084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182129" y="1472675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私有协议（</a:t>
            </a:r>
            <a:r>
              <a:rPr lang="en-US" altLang="zh-CN" sz="1100" dirty="0"/>
              <a:t>232</a:t>
            </a:r>
            <a:r>
              <a:rPr lang="zh-CN" altLang="en-US" sz="1100" dirty="0"/>
              <a:t>）</a:t>
            </a:r>
            <a:endParaRPr lang="en-US" altLang="zh-CN" sz="1100" dirty="0"/>
          </a:p>
        </p:txBody>
      </p:sp>
      <p:sp>
        <p:nvSpPr>
          <p:cNvPr id="45" name="圆角矩形 44"/>
          <p:cNvSpPr/>
          <p:nvPr/>
        </p:nvSpPr>
        <p:spPr>
          <a:xfrm>
            <a:off x="4409917" y="4267458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47" name="圆角矩形 46"/>
          <p:cNvSpPr/>
          <p:nvPr/>
        </p:nvSpPr>
        <p:spPr>
          <a:xfrm>
            <a:off x="4409916" y="4758117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09915" y="5248776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4409915" y="5728275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</a:t>
            </a:r>
            <a:endParaRPr lang="en-US" altLang="zh-CN" sz="1400" dirty="0"/>
          </a:p>
          <a:p>
            <a:pPr algn="ctr"/>
            <a:r>
              <a:rPr lang="en-US" altLang="zh-CN" sz="1400" dirty="0"/>
              <a:t>4...N</a:t>
            </a:r>
            <a:endParaRPr lang="zh-CN" altLang="en-US" sz="1400" dirty="0"/>
          </a:p>
        </p:txBody>
      </p:sp>
      <p:sp>
        <p:nvSpPr>
          <p:cNvPr id="53" name="弧形 52"/>
          <p:cNvSpPr/>
          <p:nvPr/>
        </p:nvSpPr>
        <p:spPr>
          <a:xfrm>
            <a:off x="4248223" y="4488049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弧形 53"/>
          <p:cNvSpPr/>
          <p:nvPr/>
        </p:nvSpPr>
        <p:spPr>
          <a:xfrm>
            <a:off x="4244504" y="4985548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弧形 55"/>
          <p:cNvSpPr/>
          <p:nvPr/>
        </p:nvSpPr>
        <p:spPr>
          <a:xfrm>
            <a:off x="4237346" y="5488172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圆角矩形 57"/>
          <p:cNvSpPr/>
          <p:nvPr/>
        </p:nvSpPr>
        <p:spPr>
          <a:xfrm>
            <a:off x="4339086" y="4185185"/>
            <a:ext cx="1297287" cy="2096781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8" name="圆角矩形 67"/>
          <p:cNvSpPr/>
          <p:nvPr/>
        </p:nvSpPr>
        <p:spPr>
          <a:xfrm>
            <a:off x="6058637" y="5006945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PLC1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9244866" y="5021459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PLC2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68" idx="0"/>
          </p:cNvCxnSpPr>
          <p:nvPr/>
        </p:nvCxnSpPr>
        <p:spPr>
          <a:xfrm flipH="1" flipV="1">
            <a:off x="6201281" y="3804946"/>
            <a:ext cx="1" cy="1201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1" idx="3"/>
            <a:endCxn id="58" idx="0"/>
          </p:cNvCxnSpPr>
          <p:nvPr/>
        </p:nvCxnSpPr>
        <p:spPr>
          <a:xfrm>
            <a:off x="3932223" y="2512326"/>
            <a:ext cx="1055507" cy="1672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</p:cNvCxnSpPr>
          <p:nvPr/>
        </p:nvCxnSpPr>
        <p:spPr>
          <a:xfrm flipH="1" flipV="1">
            <a:off x="9387510" y="3804946"/>
            <a:ext cx="1" cy="121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788942" y="3259025"/>
            <a:ext cx="72852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6914630" y="5000654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4" name="直接箭头连接符 83"/>
          <p:cNvCxnSpPr>
            <a:stCxn id="83" idx="0"/>
          </p:cNvCxnSpPr>
          <p:nvPr/>
        </p:nvCxnSpPr>
        <p:spPr>
          <a:xfrm flipV="1">
            <a:off x="7047155" y="379865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10143178" y="5021459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7" name="直接箭头连接符 86"/>
          <p:cNvCxnSpPr>
            <a:stCxn id="86" idx="0"/>
          </p:cNvCxnSpPr>
          <p:nvPr/>
        </p:nvCxnSpPr>
        <p:spPr>
          <a:xfrm flipV="1">
            <a:off x="10275703" y="3819461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8780428" y="2075543"/>
            <a:ext cx="3193855" cy="458651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5776114" y="437071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049973" y="3817677"/>
            <a:ext cx="4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641109" y="434845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529684" y="3271873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7952028" y="5005253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8098936" y="380494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7724587" y="434845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1178056" y="5021459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11324964" y="3821152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613965" y="3263517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6529684" y="2683669"/>
            <a:ext cx="1089792" cy="5667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充电逻辑控制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192661" y="4839412"/>
            <a:ext cx="102298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显示屏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2162387" y="4839412"/>
            <a:ext cx="1012730" cy="446048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灯板模块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2812388" y="4209791"/>
            <a:ext cx="1109" cy="629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3551324" y="4196943"/>
            <a:ext cx="3808" cy="61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150954" y="437071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627869" y="2691302"/>
            <a:ext cx="935880" cy="55549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输入输出控制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05601" y="844537"/>
            <a:ext cx="3426622" cy="3335577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/>
              <a:t>A7</a:t>
            </a:r>
            <a:r>
              <a:rPr lang="zh-CN" altLang="en-US" sz="1600" b="1" dirty="0"/>
              <a:t>主控板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610789" y="1741487"/>
            <a:ext cx="1353994" cy="51782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OCPP</a:t>
            </a:r>
            <a:r>
              <a:rPr lang="zh-CN" altLang="en-US" sz="1400" b="1" dirty="0"/>
              <a:t>数据交互进程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609066" y="1375687"/>
            <a:ext cx="1355717" cy="37454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网络进程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609927" y="2244439"/>
            <a:ext cx="1353994" cy="62841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Webserver</a:t>
            </a:r>
          </a:p>
          <a:p>
            <a:r>
              <a:rPr lang="en-US" altLang="zh-CN" sz="1400" b="1" dirty="0"/>
              <a:t>1. </a:t>
            </a:r>
            <a:r>
              <a:rPr lang="zh-CN" altLang="en-US" sz="1400" b="1" dirty="0"/>
              <a:t>配置诊断</a:t>
            </a:r>
            <a:endParaRPr lang="en-US" altLang="zh-CN" sz="1400" b="1" dirty="0"/>
          </a:p>
        </p:txBody>
      </p:sp>
      <p:sp>
        <p:nvSpPr>
          <p:cNvPr id="77" name="圆角矩形 76"/>
          <p:cNvSpPr/>
          <p:nvPr/>
        </p:nvSpPr>
        <p:spPr>
          <a:xfrm>
            <a:off x="2075626" y="1167810"/>
            <a:ext cx="486803" cy="2374949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数据交互</a:t>
            </a:r>
            <a:r>
              <a:rPr lang="en-US" altLang="zh-CN" sz="1400" dirty="0">
                <a:solidFill>
                  <a:srgbClr val="FF0000"/>
                </a:solidFill>
              </a:rPr>
              <a:t>API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DBUS</a:t>
            </a:r>
            <a:r>
              <a:rPr lang="zh-CN" altLang="en-US" sz="1400" dirty="0">
                <a:solidFill>
                  <a:srgbClr val="FF0000"/>
                </a:solidFill>
              </a:rPr>
              <a:t>规范）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609066" y="2883072"/>
            <a:ext cx="1367315" cy="4152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日志进程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32223" y="1814746"/>
            <a:ext cx="8042060" cy="2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2613087" y="1167810"/>
            <a:ext cx="1244802" cy="296973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 err="1"/>
              <a:t>Chgctrl</a:t>
            </a:r>
            <a:r>
              <a:rPr lang="zh-CN" altLang="en-US" sz="1400" b="1" dirty="0"/>
              <a:t>进程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2616362" y="3801111"/>
            <a:ext cx="1226338" cy="353263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HMI</a:t>
            </a:r>
            <a:r>
              <a:rPr lang="zh-CN" altLang="en-US" sz="1400" dirty="0"/>
              <a:t>控制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2624645" y="2853642"/>
            <a:ext cx="1227679" cy="37685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DBU</a:t>
            </a:r>
            <a:r>
              <a:rPr lang="zh-CN" altLang="en-US" sz="1400" dirty="0"/>
              <a:t>协议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2626819" y="2313543"/>
            <a:ext cx="1235975" cy="5314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PDU</a:t>
            </a:r>
            <a:r>
              <a:rPr lang="zh-CN" altLang="en-US" sz="1200" dirty="0"/>
              <a:t>智能分配</a:t>
            </a:r>
            <a:endParaRPr lang="en-US" altLang="zh-CN" sz="1200" dirty="0"/>
          </a:p>
          <a:p>
            <a:pPr algn="ctr"/>
            <a:r>
              <a:rPr lang="zh-CN" altLang="en-US" sz="1200" dirty="0"/>
              <a:t>（模块控制）</a:t>
            </a:r>
          </a:p>
        </p:txBody>
      </p:sp>
      <p:sp>
        <p:nvSpPr>
          <p:cNvPr id="108" name="圆角矩形 107"/>
          <p:cNvSpPr/>
          <p:nvPr/>
        </p:nvSpPr>
        <p:spPr>
          <a:xfrm>
            <a:off x="5788942" y="2685143"/>
            <a:ext cx="728525" cy="56381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232</a:t>
            </a:r>
            <a:r>
              <a:rPr lang="zh-CN" altLang="en-US" sz="1400" dirty="0"/>
              <a:t>协议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507551" y="1274435"/>
            <a:ext cx="1524278" cy="2268324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 </a:t>
            </a:r>
          </a:p>
          <a:p>
            <a:endParaRPr lang="zh-CN" altLang="en-US" sz="1400" b="1" dirty="0"/>
          </a:p>
        </p:txBody>
      </p:sp>
      <p:sp>
        <p:nvSpPr>
          <p:cNvPr id="112" name="圆角矩形 111"/>
          <p:cNvSpPr/>
          <p:nvPr/>
        </p:nvSpPr>
        <p:spPr>
          <a:xfrm>
            <a:off x="2354882" y="5577146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读卡器</a:t>
            </a:r>
          </a:p>
        </p:txBody>
      </p:sp>
      <p:cxnSp>
        <p:nvCxnSpPr>
          <p:cNvPr id="113" name="直接箭头连接符 112"/>
          <p:cNvCxnSpPr/>
          <p:nvPr/>
        </p:nvCxnSpPr>
        <p:spPr>
          <a:xfrm flipV="1">
            <a:off x="3025031" y="4188753"/>
            <a:ext cx="11217" cy="1363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2532190" y="52597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2618652" y="1542368"/>
            <a:ext cx="1233672" cy="438211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232</a:t>
            </a:r>
            <a:r>
              <a:rPr lang="zh-CN" altLang="en-US" sz="1400" dirty="0"/>
              <a:t>协议私有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9019227" y="3265983"/>
            <a:ext cx="72852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9759969" y="3278831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10844250" y="3270475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cxnSp>
        <p:nvCxnSpPr>
          <p:cNvPr id="125" name="直接箭头连接符 124"/>
          <p:cNvCxnSpPr>
            <a:endCxn id="108" idx="0"/>
          </p:cNvCxnSpPr>
          <p:nvPr/>
        </p:nvCxnSpPr>
        <p:spPr>
          <a:xfrm>
            <a:off x="6153204" y="1839008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2620247" y="3397773"/>
            <a:ext cx="1236474" cy="265201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环境监测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0" y="-5791"/>
            <a:ext cx="3241964" cy="483720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最新版单双枪系统架构</a:t>
            </a:r>
          </a:p>
        </p:txBody>
      </p:sp>
    </p:spTree>
    <p:extLst>
      <p:ext uri="{BB962C8B-B14F-4D97-AF65-F5344CB8AC3E}">
        <p14:creationId xmlns:p14="http://schemas.microsoft.com/office/powerpoint/2010/main" val="65714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730722" y="2242360"/>
            <a:ext cx="6135084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006557" y="1658129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私有协议（</a:t>
            </a:r>
            <a:r>
              <a:rPr lang="en-US" altLang="zh-CN" sz="1100" dirty="0"/>
              <a:t>232</a:t>
            </a:r>
            <a:r>
              <a:rPr lang="zh-CN" altLang="en-US" sz="1100" dirty="0"/>
              <a:t>）</a:t>
            </a:r>
            <a:endParaRPr lang="en-US" altLang="zh-CN" sz="1100" dirty="0"/>
          </a:p>
        </p:txBody>
      </p:sp>
      <p:sp>
        <p:nvSpPr>
          <p:cNvPr id="68" name="圆角矩形 67"/>
          <p:cNvSpPr/>
          <p:nvPr/>
        </p:nvSpPr>
        <p:spPr>
          <a:xfrm>
            <a:off x="5099916" y="5023611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PLC1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8082101" y="5041354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PLC2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68" idx="0"/>
          </p:cNvCxnSpPr>
          <p:nvPr/>
        </p:nvCxnSpPr>
        <p:spPr>
          <a:xfrm flipH="1" flipV="1">
            <a:off x="5242560" y="3821612"/>
            <a:ext cx="1" cy="1201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</p:cNvCxnSpPr>
          <p:nvPr/>
        </p:nvCxnSpPr>
        <p:spPr>
          <a:xfrm flipH="1" flipV="1">
            <a:off x="8224745" y="3824841"/>
            <a:ext cx="1" cy="121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830221" y="3275691"/>
            <a:ext cx="72852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5955909" y="5017320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4" name="直接箭头连接符 83"/>
          <p:cNvCxnSpPr>
            <a:stCxn id="83" idx="0"/>
          </p:cNvCxnSpPr>
          <p:nvPr/>
        </p:nvCxnSpPr>
        <p:spPr>
          <a:xfrm flipV="1">
            <a:off x="6088434" y="3815322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8980413" y="5041354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7" name="直接箭头连接符 86"/>
          <p:cNvCxnSpPr>
            <a:stCxn id="86" idx="0"/>
          </p:cNvCxnSpPr>
          <p:nvPr/>
        </p:nvCxnSpPr>
        <p:spPr>
          <a:xfrm flipV="1">
            <a:off x="9112938" y="383935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7671951" y="2094120"/>
            <a:ext cx="3193855" cy="458651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4817393" y="43873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682388" y="436512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5570963" y="3288539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993307" y="5021919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7140215" y="3821612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765866" y="436512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0015291" y="5041354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10162199" y="3841047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6655244" y="3280183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5570963" y="2700335"/>
            <a:ext cx="1089792" cy="5667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充电逻辑控制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192661" y="4839412"/>
            <a:ext cx="102298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显示屏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2162387" y="4839412"/>
            <a:ext cx="1012730" cy="446048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灯板模块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2812388" y="4209791"/>
            <a:ext cx="1109" cy="629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3551324" y="4196943"/>
            <a:ext cx="3808" cy="61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150954" y="437071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6669148" y="2707968"/>
            <a:ext cx="935880" cy="55549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输入输出控制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05601" y="844537"/>
            <a:ext cx="3426622" cy="3335577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/>
              <a:t>A7</a:t>
            </a:r>
            <a:r>
              <a:rPr lang="zh-CN" altLang="en-US" sz="1600" b="1" dirty="0"/>
              <a:t>主控板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610789" y="1741487"/>
            <a:ext cx="1353994" cy="51782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OCPP</a:t>
            </a:r>
            <a:r>
              <a:rPr lang="zh-CN" altLang="en-US" sz="1400" b="1" dirty="0"/>
              <a:t>数据交互进程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609066" y="1375687"/>
            <a:ext cx="1355717" cy="37454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网络进程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609927" y="2244439"/>
            <a:ext cx="1353994" cy="62841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Webserver</a:t>
            </a:r>
          </a:p>
          <a:p>
            <a:r>
              <a:rPr lang="en-US" altLang="zh-CN" sz="1400" b="1" dirty="0"/>
              <a:t>1. </a:t>
            </a:r>
            <a:r>
              <a:rPr lang="zh-CN" altLang="en-US" sz="1400" b="1" dirty="0"/>
              <a:t>配置诊断</a:t>
            </a:r>
            <a:endParaRPr lang="en-US" altLang="zh-CN" sz="1400" b="1" dirty="0"/>
          </a:p>
        </p:txBody>
      </p:sp>
      <p:sp>
        <p:nvSpPr>
          <p:cNvPr id="77" name="圆角矩形 76"/>
          <p:cNvSpPr/>
          <p:nvPr/>
        </p:nvSpPr>
        <p:spPr>
          <a:xfrm>
            <a:off x="2075626" y="1167810"/>
            <a:ext cx="486803" cy="2374949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数据交互</a:t>
            </a:r>
            <a:r>
              <a:rPr lang="en-US" altLang="zh-CN" sz="1400" dirty="0">
                <a:solidFill>
                  <a:srgbClr val="FF0000"/>
                </a:solidFill>
              </a:rPr>
              <a:t>API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DBUS</a:t>
            </a:r>
            <a:r>
              <a:rPr lang="zh-CN" altLang="en-US" sz="1400" dirty="0">
                <a:solidFill>
                  <a:srgbClr val="FF0000"/>
                </a:solidFill>
              </a:rPr>
              <a:t>规范）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609066" y="2883072"/>
            <a:ext cx="1367315" cy="4152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日志进程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32223" y="1925579"/>
            <a:ext cx="6933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2613087" y="935398"/>
            <a:ext cx="1244802" cy="32021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 err="1"/>
              <a:t>Chgctrl</a:t>
            </a:r>
            <a:r>
              <a:rPr lang="zh-CN" altLang="en-US" sz="1400" b="1" dirty="0"/>
              <a:t>进程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2616362" y="3801111"/>
            <a:ext cx="1226338" cy="353263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HMI</a:t>
            </a:r>
            <a:r>
              <a:rPr lang="zh-CN" altLang="en-US" sz="1400" dirty="0"/>
              <a:t>控制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2624645" y="2853642"/>
            <a:ext cx="1227679" cy="37685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DBUS</a:t>
            </a:r>
            <a:r>
              <a:rPr lang="zh-CN" altLang="en-US" sz="1400" smtClean="0"/>
              <a:t>协议</a:t>
            </a:r>
            <a:endParaRPr lang="zh-CN" altLang="en-US" sz="1400" dirty="0"/>
          </a:p>
        </p:txBody>
      </p:sp>
      <p:sp>
        <p:nvSpPr>
          <p:cNvPr id="108" name="圆角矩形 107"/>
          <p:cNvSpPr/>
          <p:nvPr/>
        </p:nvSpPr>
        <p:spPr>
          <a:xfrm>
            <a:off x="4830221" y="2701809"/>
            <a:ext cx="728525" cy="56381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232</a:t>
            </a:r>
            <a:r>
              <a:rPr lang="zh-CN" altLang="en-US" sz="1400" dirty="0"/>
              <a:t>协议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507551" y="1274435"/>
            <a:ext cx="1524278" cy="2268324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 </a:t>
            </a:r>
          </a:p>
          <a:p>
            <a:endParaRPr lang="zh-CN" altLang="en-US" sz="1400" b="1" dirty="0"/>
          </a:p>
        </p:txBody>
      </p:sp>
      <p:sp>
        <p:nvSpPr>
          <p:cNvPr id="112" name="圆角矩形 111"/>
          <p:cNvSpPr/>
          <p:nvPr/>
        </p:nvSpPr>
        <p:spPr>
          <a:xfrm>
            <a:off x="2354882" y="5577146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读卡器</a:t>
            </a:r>
          </a:p>
        </p:txBody>
      </p:sp>
      <p:cxnSp>
        <p:nvCxnSpPr>
          <p:cNvPr id="113" name="直接箭头连接符 112"/>
          <p:cNvCxnSpPr/>
          <p:nvPr/>
        </p:nvCxnSpPr>
        <p:spPr>
          <a:xfrm flipV="1">
            <a:off x="3025031" y="4188753"/>
            <a:ext cx="11217" cy="1363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2532190" y="52597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2618652" y="1691418"/>
            <a:ext cx="1233672" cy="438211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232</a:t>
            </a:r>
            <a:r>
              <a:rPr lang="zh-CN" altLang="en-US" sz="1400" dirty="0"/>
              <a:t>协议私有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7856462" y="3285878"/>
            <a:ext cx="72852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8597204" y="3298726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9681485" y="3290370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cxnSp>
        <p:nvCxnSpPr>
          <p:cNvPr id="125" name="直接箭头连接符 124"/>
          <p:cNvCxnSpPr>
            <a:endCxn id="108" idx="0"/>
          </p:cNvCxnSpPr>
          <p:nvPr/>
        </p:nvCxnSpPr>
        <p:spPr>
          <a:xfrm>
            <a:off x="5194484" y="1942245"/>
            <a:ext cx="0" cy="759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2620247" y="3397773"/>
            <a:ext cx="1236474" cy="265201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环境监测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2621435" y="1303009"/>
            <a:ext cx="1233672" cy="37158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以太网协议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3924425" y="1483681"/>
            <a:ext cx="886408" cy="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4810833" y="724117"/>
            <a:ext cx="0" cy="759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0" y="-5791"/>
            <a:ext cx="3241964" cy="483720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最新版分体桩终端系统架构</a:t>
            </a:r>
          </a:p>
        </p:txBody>
      </p:sp>
    </p:spTree>
    <p:extLst>
      <p:ext uri="{BB962C8B-B14F-4D97-AF65-F5344CB8AC3E}">
        <p14:creationId xmlns:p14="http://schemas.microsoft.com/office/powerpoint/2010/main" val="20445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圆角矩形 142"/>
          <p:cNvSpPr/>
          <p:nvPr/>
        </p:nvSpPr>
        <p:spPr>
          <a:xfrm>
            <a:off x="0" y="-5791"/>
            <a:ext cx="3241964" cy="483720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最新版分体桩系统架构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9824881" y="1911842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03" name="圆角矩形 102"/>
          <p:cNvSpPr/>
          <p:nvPr/>
        </p:nvSpPr>
        <p:spPr>
          <a:xfrm>
            <a:off x="9824880" y="2402501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9" name="圆角矩形 108"/>
          <p:cNvSpPr/>
          <p:nvPr/>
        </p:nvSpPr>
        <p:spPr>
          <a:xfrm>
            <a:off x="9824879" y="2893160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8" name="圆角矩形 117"/>
          <p:cNvSpPr/>
          <p:nvPr/>
        </p:nvSpPr>
        <p:spPr>
          <a:xfrm>
            <a:off x="9824879" y="3372659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</a:t>
            </a:r>
            <a:endParaRPr lang="en-US" altLang="zh-CN" sz="1400" dirty="0"/>
          </a:p>
          <a:p>
            <a:pPr algn="ctr"/>
            <a:r>
              <a:rPr lang="en-US" altLang="zh-CN" sz="1400" dirty="0"/>
              <a:t>4...N</a:t>
            </a:r>
            <a:endParaRPr lang="zh-CN" altLang="en-US" sz="1400" dirty="0"/>
          </a:p>
        </p:txBody>
      </p:sp>
      <p:sp>
        <p:nvSpPr>
          <p:cNvPr id="122" name="弧形 121"/>
          <p:cNvSpPr/>
          <p:nvPr/>
        </p:nvSpPr>
        <p:spPr>
          <a:xfrm>
            <a:off x="9663187" y="2132433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3" name="弧形 122"/>
          <p:cNvSpPr/>
          <p:nvPr/>
        </p:nvSpPr>
        <p:spPr>
          <a:xfrm>
            <a:off x="9659468" y="2629932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4" name="弧形 123"/>
          <p:cNvSpPr/>
          <p:nvPr/>
        </p:nvSpPr>
        <p:spPr>
          <a:xfrm>
            <a:off x="9652310" y="3132556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6" name="圆角矩形 125"/>
          <p:cNvSpPr/>
          <p:nvPr/>
        </p:nvSpPr>
        <p:spPr>
          <a:xfrm>
            <a:off x="9754050" y="1829569"/>
            <a:ext cx="1297287" cy="2096781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8512614" y="2047832"/>
            <a:ext cx="4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9811394" y="719315"/>
            <a:ext cx="102298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显示屏</a:t>
            </a:r>
          </a:p>
        </p:txBody>
      </p:sp>
      <p:sp>
        <p:nvSpPr>
          <p:cNvPr id="136" name="圆角矩形 135"/>
          <p:cNvSpPr/>
          <p:nvPr/>
        </p:nvSpPr>
        <p:spPr>
          <a:xfrm>
            <a:off x="9811394" y="1162930"/>
            <a:ext cx="1012730" cy="446048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灯板模块</a:t>
            </a:r>
          </a:p>
        </p:txBody>
      </p:sp>
      <p:cxnSp>
        <p:nvCxnSpPr>
          <p:cNvPr id="137" name="直接箭头连接符 136"/>
          <p:cNvCxnSpPr>
            <a:stCxn id="136" idx="1"/>
            <a:endCxn id="148" idx="3"/>
          </p:cNvCxnSpPr>
          <p:nvPr/>
        </p:nvCxnSpPr>
        <p:spPr>
          <a:xfrm flipH="1" flipV="1">
            <a:off x="8185975" y="1372392"/>
            <a:ext cx="1625419" cy="13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8" idx="3"/>
            <a:endCxn id="135" idx="1"/>
          </p:cNvCxnSpPr>
          <p:nvPr/>
        </p:nvCxnSpPr>
        <p:spPr>
          <a:xfrm flipV="1">
            <a:off x="8185975" y="942339"/>
            <a:ext cx="1625419" cy="430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3520324" y="642014"/>
            <a:ext cx="4773931" cy="2777894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/>
              <a:t>A7</a:t>
            </a:r>
            <a:r>
              <a:rPr lang="zh-CN" altLang="en-US" sz="1600" b="1" dirty="0"/>
              <a:t>主控板</a:t>
            </a:r>
          </a:p>
        </p:txBody>
      </p:sp>
      <p:sp>
        <p:nvSpPr>
          <p:cNvPr id="141" name="圆角矩形 140"/>
          <p:cNvSpPr/>
          <p:nvPr/>
        </p:nvSpPr>
        <p:spPr>
          <a:xfrm>
            <a:off x="3623562" y="1538963"/>
            <a:ext cx="1353994" cy="51782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OCPP</a:t>
            </a:r>
            <a:r>
              <a:rPr lang="zh-CN" altLang="en-US" sz="1400" b="1" dirty="0"/>
              <a:t>数据交互进程</a:t>
            </a:r>
          </a:p>
        </p:txBody>
      </p:sp>
      <p:sp>
        <p:nvSpPr>
          <p:cNvPr id="142" name="圆角矩形 141"/>
          <p:cNvSpPr/>
          <p:nvPr/>
        </p:nvSpPr>
        <p:spPr>
          <a:xfrm>
            <a:off x="3621839" y="1173163"/>
            <a:ext cx="1355717" cy="37454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网络进程</a:t>
            </a:r>
          </a:p>
        </p:txBody>
      </p:sp>
      <p:sp>
        <p:nvSpPr>
          <p:cNvPr id="144" name="圆角矩形 143"/>
          <p:cNvSpPr/>
          <p:nvPr/>
        </p:nvSpPr>
        <p:spPr>
          <a:xfrm>
            <a:off x="3622700" y="2041915"/>
            <a:ext cx="1353994" cy="62841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Webserver</a:t>
            </a:r>
          </a:p>
          <a:p>
            <a:r>
              <a:rPr lang="en-US" altLang="zh-CN" sz="1400" b="1" dirty="0"/>
              <a:t>1. </a:t>
            </a:r>
            <a:r>
              <a:rPr lang="zh-CN" altLang="en-US" sz="1400" b="1" dirty="0"/>
              <a:t>配置诊断</a:t>
            </a:r>
            <a:endParaRPr lang="en-US" altLang="zh-CN" sz="1400" b="1" dirty="0"/>
          </a:p>
        </p:txBody>
      </p:sp>
      <p:sp>
        <p:nvSpPr>
          <p:cNvPr id="145" name="圆角矩形 144"/>
          <p:cNvSpPr/>
          <p:nvPr/>
        </p:nvSpPr>
        <p:spPr>
          <a:xfrm>
            <a:off x="5088399" y="965286"/>
            <a:ext cx="486803" cy="2374949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数据交互</a:t>
            </a:r>
            <a:r>
              <a:rPr lang="en-US" altLang="zh-CN" sz="1400" dirty="0">
                <a:solidFill>
                  <a:srgbClr val="FF0000"/>
                </a:solidFill>
              </a:rPr>
              <a:t>API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DBUS</a:t>
            </a:r>
            <a:r>
              <a:rPr lang="zh-CN" altLang="en-US" sz="1400" dirty="0">
                <a:solidFill>
                  <a:srgbClr val="FF0000"/>
                </a:solidFill>
              </a:rPr>
              <a:t>规范）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3621839" y="2680548"/>
            <a:ext cx="1367315" cy="4152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日志进程</a:t>
            </a:r>
          </a:p>
        </p:txBody>
      </p:sp>
      <p:sp>
        <p:nvSpPr>
          <p:cNvPr id="147" name="圆角矩形 146"/>
          <p:cNvSpPr/>
          <p:nvPr/>
        </p:nvSpPr>
        <p:spPr>
          <a:xfrm>
            <a:off x="5629088" y="721206"/>
            <a:ext cx="2556887" cy="2619030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PDU</a:t>
            </a:r>
            <a:r>
              <a:rPr lang="zh-CN" altLang="en-US" sz="1400" b="1" dirty="0"/>
              <a:t>进程</a:t>
            </a:r>
          </a:p>
        </p:txBody>
      </p:sp>
      <p:sp>
        <p:nvSpPr>
          <p:cNvPr id="148" name="圆角矩形 147"/>
          <p:cNvSpPr/>
          <p:nvPr/>
        </p:nvSpPr>
        <p:spPr>
          <a:xfrm>
            <a:off x="6959637" y="1195760"/>
            <a:ext cx="1226338" cy="353263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HMI</a:t>
            </a:r>
            <a:r>
              <a:rPr lang="zh-CN" altLang="en-US" sz="1400" dirty="0"/>
              <a:t>控制</a:t>
            </a:r>
          </a:p>
        </p:txBody>
      </p:sp>
      <p:sp>
        <p:nvSpPr>
          <p:cNvPr id="149" name="圆角矩形 148"/>
          <p:cNvSpPr/>
          <p:nvPr/>
        </p:nvSpPr>
        <p:spPr>
          <a:xfrm>
            <a:off x="5637418" y="1868355"/>
            <a:ext cx="1227679" cy="37685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DBUS</a:t>
            </a:r>
            <a:r>
              <a:rPr lang="zh-CN" altLang="en-US" sz="1400" smtClean="0"/>
              <a:t>协议</a:t>
            </a:r>
            <a:endParaRPr lang="zh-CN" altLang="en-US" sz="1400" dirty="0"/>
          </a:p>
        </p:txBody>
      </p:sp>
      <p:sp>
        <p:nvSpPr>
          <p:cNvPr id="150" name="圆角矩形 149"/>
          <p:cNvSpPr/>
          <p:nvPr/>
        </p:nvSpPr>
        <p:spPr>
          <a:xfrm>
            <a:off x="3520324" y="1071911"/>
            <a:ext cx="1524278" cy="2268324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 </a:t>
            </a:r>
          </a:p>
          <a:p>
            <a:endParaRPr lang="zh-CN" altLang="en-US" sz="1400" b="1" dirty="0"/>
          </a:p>
        </p:txBody>
      </p:sp>
      <p:sp>
        <p:nvSpPr>
          <p:cNvPr id="151" name="圆角矩形 150"/>
          <p:cNvSpPr/>
          <p:nvPr/>
        </p:nvSpPr>
        <p:spPr>
          <a:xfrm>
            <a:off x="9811394" y="256120"/>
            <a:ext cx="1022985" cy="443615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读卡器</a:t>
            </a:r>
          </a:p>
        </p:txBody>
      </p:sp>
      <p:cxnSp>
        <p:nvCxnSpPr>
          <p:cNvPr id="152" name="直接箭头连接符 151"/>
          <p:cNvCxnSpPr>
            <a:stCxn id="148" idx="3"/>
            <a:endCxn id="151" idx="1"/>
          </p:cNvCxnSpPr>
          <p:nvPr/>
        </p:nvCxnSpPr>
        <p:spPr>
          <a:xfrm flipV="1">
            <a:off x="8185975" y="477928"/>
            <a:ext cx="1625419" cy="894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5631425" y="2754433"/>
            <a:ext cx="1233672" cy="438211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以太网协议</a:t>
            </a:r>
          </a:p>
        </p:txBody>
      </p:sp>
      <p:sp>
        <p:nvSpPr>
          <p:cNvPr id="155" name="圆角矩形 154"/>
          <p:cNvSpPr/>
          <p:nvPr/>
        </p:nvSpPr>
        <p:spPr>
          <a:xfrm>
            <a:off x="5622561" y="1229081"/>
            <a:ext cx="1236474" cy="265201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环境监测</a:t>
            </a:r>
          </a:p>
        </p:txBody>
      </p:sp>
      <p:sp>
        <p:nvSpPr>
          <p:cNvPr id="156" name="圆角矩形 155"/>
          <p:cNvSpPr/>
          <p:nvPr/>
        </p:nvSpPr>
        <p:spPr>
          <a:xfrm>
            <a:off x="1254772" y="6500594"/>
            <a:ext cx="1456370" cy="318179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终端①</a:t>
            </a:r>
          </a:p>
        </p:txBody>
      </p:sp>
      <p:sp>
        <p:nvSpPr>
          <p:cNvPr id="157" name="圆角矩形 156"/>
          <p:cNvSpPr/>
          <p:nvPr/>
        </p:nvSpPr>
        <p:spPr>
          <a:xfrm>
            <a:off x="5360335" y="6500593"/>
            <a:ext cx="1456370" cy="318179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终端②</a:t>
            </a:r>
          </a:p>
        </p:txBody>
      </p:sp>
      <p:sp>
        <p:nvSpPr>
          <p:cNvPr id="158" name="圆角矩形 157"/>
          <p:cNvSpPr/>
          <p:nvPr/>
        </p:nvSpPr>
        <p:spPr>
          <a:xfrm>
            <a:off x="9570588" y="6482384"/>
            <a:ext cx="1456370" cy="318179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终端③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2" y="4342001"/>
            <a:ext cx="3732387" cy="2088767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56" y="4342001"/>
            <a:ext cx="3732387" cy="2088767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579" y="4342001"/>
            <a:ext cx="3732387" cy="2088767"/>
          </a:xfrm>
          <a:prstGeom prst="rect">
            <a:avLst/>
          </a:prstGeom>
        </p:spPr>
      </p:pic>
      <p:sp>
        <p:nvSpPr>
          <p:cNvPr id="130" name="圆角矩形 129"/>
          <p:cNvSpPr/>
          <p:nvPr/>
        </p:nvSpPr>
        <p:spPr>
          <a:xfrm>
            <a:off x="6950000" y="1789124"/>
            <a:ext cx="1235975" cy="5314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PDU</a:t>
            </a:r>
            <a:r>
              <a:rPr lang="zh-CN" altLang="en-US" sz="1200" dirty="0"/>
              <a:t>智能分配</a:t>
            </a:r>
            <a:endParaRPr lang="en-US" altLang="zh-CN" sz="1200" dirty="0"/>
          </a:p>
          <a:p>
            <a:pPr algn="ctr"/>
            <a:r>
              <a:rPr lang="zh-CN" altLang="en-US" sz="1200" dirty="0"/>
              <a:t>（模块控制）</a:t>
            </a:r>
          </a:p>
        </p:txBody>
      </p:sp>
      <p:cxnSp>
        <p:nvCxnSpPr>
          <p:cNvPr id="128" name="直接箭头连接符 127"/>
          <p:cNvCxnSpPr>
            <a:stCxn id="130" idx="3"/>
          </p:cNvCxnSpPr>
          <p:nvPr/>
        </p:nvCxnSpPr>
        <p:spPr>
          <a:xfrm flipV="1">
            <a:off x="8185975" y="2044909"/>
            <a:ext cx="1561023" cy="9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6240798" y="3208252"/>
            <a:ext cx="0" cy="113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1736436" y="4338992"/>
            <a:ext cx="9314901" cy="1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6233640" y="3481878"/>
            <a:ext cx="453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以太网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6853382" y="1653309"/>
            <a:ext cx="4572000" cy="2410691"/>
          </a:xfrm>
          <a:custGeom>
            <a:avLst/>
            <a:gdLst>
              <a:gd name="connsiteX0" fmla="*/ 157018 w 4572000"/>
              <a:gd name="connsiteY0" fmla="*/ 9236 h 2410691"/>
              <a:gd name="connsiteX1" fmla="*/ 157018 w 4572000"/>
              <a:gd name="connsiteY1" fmla="*/ 9236 h 2410691"/>
              <a:gd name="connsiteX2" fmla="*/ 83127 w 4572000"/>
              <a:gd name="connsiteY2" fmla="*/ 64655 h 2410691"/>
              <a:gd name="connsiteX3" fmla="*/ 27709 w 4572000"/>
              <a:gd name="connsiteY3" fmla="*/ 110836 h 2410691"/>
              <a:gd name="connsiteX4" fmla="*/ 9236 w 4572000"/>
              <a:gd name="connsiteY4" fmla="*/ 138546 h 2410691"/>
              <a:gd name="connsiteX5" fmla="*/ 0 w 4572000"/>
              <a:gd name="connsiteY5" fmla="*/ 166255 h 2410691"/>
              <a:gd name="connsiteX6" fmla="*/ 18473 w 4572000"/>
              <a:gd name="connsiteY6" fmla="*/ 277091 h 2410691"/>
              <a:gd name="connsiteX7" fmla="*/ 36945 w 4572000"/>
              <a:gd name="connsiteY7" fmla="*/ 314036 h 2410691"/>
              <a:gd name="connsiteX8" fmla="*/ 55418 w 4572000"/>
              <a:gd name="connsiteY8" fmla="*/ 369455 h 2410691"/>
              <a:gd name="connsiteX9" fmla="*/ 64654 w 4572000"/>
              <a:gd name="connsiteY9" fmla="*/ 508000 h 2410691"/>
              <a:gd name="connsiteX10" fmla="*/ 92363 w 4572000"/>
              <a:gd name="connsiteY10" fmla="*/ 637309 h 2410691"/>
              <a:gd name="connsiteX11" fmla="*/ 110836 w 4572000"/>
              <a:gd name="connsiteY11" fmla="*/ 692727 h 2410691"/>
              <a:gd name="connsiteX12" fmla="*/ 120073 w 4572000"/>
              <a:gd name="connsiteY12" fmla="*/ 720436 h 2410691"/>
              <a:gd name="connsiteX13" fmla="*/ 138545 w 4572000"/>
              <a:gd name="connsiteY13" fmla="*/ 757382 h 2410691"/>
              <a:gd name="connsiteX14" fmla="*/ 175491 w 4572000"/>
              <a:gd name="connsiteY14" fmla="*/ 822036 h 2410691"/>
              <a:gd name="connsiteX15" fmla="*/ 193963 w 4572000"/>
              <a:gd name="connsiteY15" fmla="*/ 849746 h 2410691"/>
              <a:gd name="connsiteX16" fmla="*/ 221673 w 4572000"/>
              <a:gd name="connsiteY16" fmla="*/ 858982 h 2410691"/>
              <a:gd name="connsiteX17" fmla="*/ 277091 w 4572000"/>
              <a:gd name="connsiteY17" fmla="*/ 905164 h 2410691"/>
              <a:gd name="connsiteX18" fmla="*/ 323273 w 4572000"/>
              <a:gd name="connsiteY18" fmla="*/ 914400 h 2410691"/>
              <a:gd name="connsiteX19" fmla="*/ 350982 w 4572000"/>
              <a:gd name="connsiteY19" fmla="*/ 923636 h 2410691"/>
              <a:gd name="connsiteX20" fmla="*/ 535709 w 4572000"/>
              <a:gd name="connsiteY20" fmla="*/ 914400 h 2410691"/>
              <a:gd name="connsiteX21" fmla="*/ 748145 w 4572000"/>
              <a:gd name="connsiteY21" fmla="*/ 905164 h 2410691"/>
              <a:gd name="connsiteX22" fmla="*/ 785091 w 4572000"/>
              <a:gd name="connsiteY22" fmla="*/ 895927 h 2410691"/>
              <a:gd name="connsiteX23" fmla="*/ 895927 w 4572000"/>
              <a:gd name="connsiteY23" fmla="*/ 886691 h 2410691"/>
              <a:gd name="connsiteX24" fmla="*/ 1154545 w 4572000"/>
              <a:gd name="connsiteY24" fmla="*/ 895927 h 2410691"/>
              <a:gd name="connsiteX25" fmla="*/ 1237673 w 4572000"/>
              <a:gd name="connsiteY25" fmla="*/ 905164 h 2410691"/>
              <a:gd name="connsiteX26" fmla="*/ 1357745 w 4572000"/>
              <a:gd name="connsiteY26" fmla="*/ 923636 h 2410691"/>
              <a:gd name="connsiteX27" fmla="*/ 1487054 w 4572000"/>
              <a:gd name="connsiteY27" fmla="*/ 932873 h 2410691"/>
              <a:gd name="connsiteX28" fmla="*/ 1551709 w 4572000"/>
              <a:gd name="connsiteY28" fmla="*/ 951346 h 2410691"/>
              <a:gd name="connsiteX29" fmla="*/ 1727200 w 4572000"/>
              <a:gd name="connsiteY29" fmla="*/ 969818 h 2410691"/>
              <a:gd name="connsiteX30" fmla="*/ 1801091 w 4572000"/>
              <a:gd name="connsiteY30" fmla="*/ 979055 h 2410691"/>
              <a:gd name="connsiteX31" fmla="*/ 1874982 w 4572000"/>
              <a:gd name="connsiteY31" fmla="*/ 997527 h 2410691"/>
              <a:gd name="connsiteX32" fmla="*/ 1939636 w 4572000"/>
              <a:gd name="connsiteY32" fmla="*/ 1043709 h 2410691"/>
              <a:gd name="connsiteX33" fmla="*/ 1958109 w 4572000"/>
              <a:gd name="connsiteY33" fmla="*/ 1099127 h 2410691"/>
              <a:gd name="connsiteX34" fmla="*/ 1976582 w 4572000"/>
              <a:gd name="connsiteY34" fmla="*/ 1126836 h 2410691"/>
              <a:gd name="connsiteX35" fmla="*/ 1985818 w 4572000"/>
              <a:gd name="connsiteY35" fmla="*/ 1154546 h 2410691"/>
              <a:gd name="connsiteX36" fmla="*/ 2004291 w 4572000"/>
              <a:gd name="connsiteY36" fmla="*/ 1182255 h 2410691"/>
              <a:gd name="connsiteX37" fmla="*/ 2013527 w 4572000"/>
              <a:gd name="connsiteY37" fmla="*/ 1228436 h 2410691"/>
              <a:gd name="connsiteX38" fmla="*/ 2022763 w 4572000"/>
              <a:gd name="connsiteY38" fmla="*/ 1256146 h 2410691"/>
              <a:gd name="connsiteX39" fmla="*/ 2032000 w 4572000"/>
              <a:gd name="connsiteY39" fmla="*/ 1302327 h 2410691"/>
              <a:gd name="connsiteX40" fmla="*/ 2050473 w 4572000"/>
              <a:gd name="connsiteY40" fmla="*/ 1357746 h 2410691"/>
              <a:gd name="connsiteX41" fmla="*/ 2059709 w 4572000"/>
              <a:gd name="connsiteY41" fmla="*/ 1385455 h 2410691"/>
              <a:gd name="connsiteX42" fmla="*/ 2068945 w 4572000"/>
              <a:gd name="connsiteY42" fmla="*/ 1431636 h 2410691"/>
              <a:gd name="connsiteX43" fmla="*/ 2087418 w 4572000"/>
              <a:gd name="connsiteY43" fmla="*/ 1505527 h 2410691"/>
              <a:gd name="connsiteX44" fmla="*/ 2096654 w 4572000"/>
              <a:gd name="connsiteY44" fmla="*/ 1560946 h 2410691"/>
              <a:gd name="connsiteX45" fmla="*/ 2105891 w 4572000"/>
              <a:gd name="connsiteY45" fmla="*/ 1588655 h 2410691"/>
              <a:gd name="connsiteX46" fmla="*/ 2124363 w 4572000"/>
              <a:gd name="connsiteY46" fmla="*/ 1662546 h 2410691"/>
              <a:gd name="connsiteX47" fmla="*/ 2133600 w 4572000"/>
              <a:gd name="connsiteY47" fmla="*/ 1708727 h 2410691"/>
              <a:gd name="connsiteX48" fmla="*/ 2152073 w 4572000"/>
              <a:gd name="connsiteY48" fmla="*/ 1764146 h 2410691"/>
              <a:gd name="connsiteX49" fmla="*/ 2198254 w 4572000"/>
              <a:gd name="connsiteY49" fmla="*/ 1874982 h 2410691"/>
              <a:gd name="connsiteX50" fmla="*/ 2244436 w 4572000"/>
              <a:gd name="connsiteY50" fmla="*/ 1939636 h 2410691"/>
              <a:gd name="connsiteX51" fmla="*/ 2410691 w 4572000"/>
              <a:gd name="connsiteY51" fmla="*/ 2059709 h 2410691"/>
              <a:gd name="connsiteX52" fmla="*/ 2466109 w 4572000"/>
              <a:gd name="connsiteY52" fmla="*/ 2096655 h 2410691"/>
              <a:gd name="connsiteX53" fmla="*/ 2521527 w 4572000"/>
              <a:gd name="connsiteY53" fmla="*/ 2133600 h 2410691"/>
              <a:gd name="connsiteX54" fmla="*/ 2595418 w 4572000"/>
              <a:gd name="connsiteY54" fmla="*/ 2170546 h 2410691"/>
              <a:gd name="connsiteX55" fmla="*/ 2623127 w 4572000"/>
              <a:gd name="connsiteY55" fmla="*/ 2189018 h 2410691"/>
              <a:gd name="connsiteX56" fmla="*/ 2660073 w 4572000"/>
              <a:gd name="connsiteY56" fmla="*/ 2198255 h 2410691"/>
              <a:gd name="connsiteX57" fmla="*/ 2733963 w 4572000"/>
              <a:gd name="connsiteY57" fmla="*/ 2225964 h 2410691"/>
              <a:gd name="connsiteX58" fmla="*/ 2798618 w 4572000"/>
              <a:gd name="connsiteY58" fmla="*/ 2253673 h 2410691"/>
              <a:gd name="connsiteX59" fmla="*/ 2826327 w 4572000"/>
              <a:gd name="connsiteY59" fmla="*/ 2272146 h 2410691"/>
              <a:gd name="connsiteX60" fmla="*/ 2863273 w 4572000"/>
              <a:gd name="connsiteY60" fmla="*/ 2281382 h 2410691"/>
              <a:gd name="connsiteX61" fmla="*/ 2890982 w 4572000"/>
              <a:gd name="connsiteY61" fmla="*/ 2290618 h 2410691"/>
              <a:gd name="connsiteX62" fmla="*/ 2918691 w 4572000"/>
              <a:gd name="connsiteY62" fmla="*/ 2309091 h 2410691"/>
              <a:gd name="connsiteX63" fmla="*/ 3011054 w 4572000"/>
              <a:gd name="connsiteY63" fmla="*/ 2327564 h 2410691"/>
              <a:gd name="connsiteX64" fmla="*/ 3075709 w 4572000"/>
              <a:gd name="connsiteY64" fmla="*/ 2355273 h 2410691"/>
              <a:gd name="connsiteX65" fmla="*/ 3158836 w 4572000"/>
              <a:gd name="connsiteY65" fmla="*/ 2373746 h 2410691"/>
              <a:gd name="connsiteX66" fmla="*/ 3269673 w 4572000"/>
              <a:gd name="connsiteY66" fmla="*/ 2382982 h 2410691"/>
              <a:gd name="connsiteX67" fmla="*/ 3325091 w 4572000"/>
              <a:gd name="connsiteY67" fmla="*/ 2392218 h 2410691"/>
              <a:gd name="connsiteX68" fmla="*/ 3445163 w 4572000"/>
              <a:gd name="connsiteY68" fmla="*/ 2410691 h 2410691"/>
              <a:gd name="connsiteX69" fmla="*/ 4036291 w 4572000"/>
              <a:gd name="connsiteY69" fmla="*/ 2392218 h 2410691"/>
              <a:gd name="connsiteX70" fmla="*/ 4100945 w 4572000"/>
              <a:gd name="connsiteY70" fmla="*/ 2373746 h 2410691"/>
              <a:gd name="connsiteX71" fmla="*/ 4147127 w 4572000"/>
              <a:gd name="connsiteY71" fmla="*/ 2364509 h 2410691"/>
              <a:gd name="connsiteX72" fmla="*/ 4174836 w 4572000"/>
              <a:gd name="connsiteY72" fmla="*/ 2355273 h 2410691"/>
              <a:gd name="connsiteX73" fmla="*/ 4211782 w 4572000"/>
              <a:gd name="connsiteY73" fmla="*/ 2346036 h 2410691"/>
              <a:gd name="connsiteX74" fmla="*/ 4294909 w 4572000"/>
              <a:gd name="connsiteY74" fmla="*/ 2309091 h 2410691"/>
              <a:gd name="connsiteX75" fmla="*/ 4331854 w 4572000"/>
              <a:gd name="connsiteY75" fmla="*/ 2290618 h 2410691"/>
              <a:gd name="connsiteX76" fmla="*/ 4368800 w 4572000"/>
              <a:gd name="connsiteY76" fmla="*/ 2262909 h 2410691"/>
              <a:gd name="connsiteX77" fmla="*/ 4414982 w 4572000"/>
              <a:gd name="connsiteY77" fmla="*/ 2244436 h 2410691"/>
              <a:gd name="connsiteX78" fmla="*/ 4451927 w 4572000"/>
              <a:gd name="connsiteY78" fmla="*/ 2216727 h 2410691"/>
              <a:gd name="connsiteX79" fmla="*/ 4507345 w 4572000"/>
              <a:gd name="connsiteY79" fmla="*/ 2152073 h 2410691"/>
              <a:gd name="connsiteX80" fmla="*/ 4525818 w 4572000"/>
              <a:gd name="connsiteY80" fmla="*/ 2115127 h 2410691"/>
              <a:gd name="connsiteX81" fmla="*/ 4553527 w 4572000"/>
              <a:gd name="connsiteY81" fmla="*/ 2022764 h 2410691"/>
              <a:gd name="connsiteX82" fmla="*/ 4562763 w 4572000"/>
              <a:gd name="connsiteY82" fmla="*/ 1985818 h 2410691"/>
              <a:gd name="connsiteX83" fmla="*/ 4572000 w 4572000"/>
              <a:gd name="connsiteY83" fmla="*/ 1958109 h 2410691"/>
              <a:gd name="connsiteX84" fmla="*/ 4562763 w 4572000"/>
              <a:gd name="connsiteY84" fmla="*/ 1727200 h 2410691"/>
              <a:gd name="connsiteX85" fmla="*/ 4553527 w 4572000"/>
              <a:gd name="connsiteY85" fmla="*/ 1681018 h 2410691"/>
              <a:gd name="connsiteX86" fmla="*/ 4544291 w 4572000"/>
              <a:gd name="connsiteY86" fmla="*/ 1607127 h 2410691"/>
              <a:gd name="connsiteX87" fmla="*/ 4516582 w 4572000"/>
              <a:gd name="connsiteY87" fmla="*/ 1256146 h 2410691"/>
              <a:gd name="connsiteX88" fmla="*/ 4498109 w 4572000"/>
              <a:gd name="connsiteY88" fmla="*/ 720436 h 2410691"/>
              <a:gd name="connsiteX89" fmla="*/ 4479636 w 4572000"/>
              <a:gd name="connsiteY89" fmla="*/ 628073 h 2410691"/>
              <a:gd name="connsiteX90" fmla="*/ 4461163 w 4572000"/>
              <a:gd name="connsiteY90" fmla="*/ 544946 h 2410691"/>
              <a:gd name="connsiteX91" fmla="*/ 4442691 w 4572000"/>
              <a:gd name="connsiteY91" fmla="*/ 517236 h 2410691"/>
              <a:gd name="connsiteX92" fmla="*/ 4414982 w 4572000"/>
              <a:gd name="connsiteY92" fmla="*/ 443346 h 2410691"/>
              <a:gd name="connsiteX93" fmla="*/ 4387273 w 4572000"/>
              <a:gd name="connsiteY93" fmla="*/ 350982 h 2410691"/>
              <a:gd name="connsiteX94" fmla="*/ 4350327 w 4572000"/>
              <a:gd name="connsiteY94" fmla="*/ 277091 h 2410691"/>
              <a:gd name="connsiteX95" fmla="*/ 4322618 w 4572000"/>
              <a:gd name="connsiteY95" fmla="*/ 221673 h 2410691"/>
              <a:gd name="connsiteX96" fmla="*/ 4294909 w 4572000"/>
              <a:gd name="connsiteY96" fmla="*/ 166255 h 2410691"/>
              <a:gd name="connsiteX97" fmla="*/ 4276436 w 4572000"/>
              <a:gd name="connsiteY97" fmla="*/ 129309 h 2410691"/>
              <a:gd name="connsiteX98" fmla="*/ 4257963 w 4572000"/>
              <a:gd name="connsiteY98" fmla="*/ 101600 h 2410691"/>
              <a:gd name="connsiteX99" fmla="*/ 4202545 w 4572000"/>
              <a:gd name="connsiteY99" fmla="*/ 83127 h 2410691"/>
              <a:gd name="connsiteX100" fmla="*/ 4174836 w 4572000"/>
              <a:gd name="connsiteY100" fmla="*/ 73891 h 2410691"/>
              <a:gd name="connsiteX101" fmla="*/ 3094182 w 4572000"/>
              <a:gd name="connsiteY101" fmla="*/ 64655 h 2410691"/>
              <a:gd name="connsiteX102" fmla="*/ 2872509 w 4572000"/>
              <a:gd name="connsiteY102" fmla="*/ 55418 h 2410691"/>
              <a:gd name="connsiteX103" fmla="*/ 2817091 w 4572000"/>
              <a:gd name="connsiteY103" fmla="*/ 46182 h 2410691"/>
              <a:gd name="connsiteX104" fmla="*/ 2604654 w 4572000"/>
              <a:gd name="connsiteY104" fmla="*/ 36946 h 2410691"/>
              <a:gd name="connsiteX105" fmla="*/ 2262909 w 4572000"/>
              <a:gd name="connsiteY105" fmla="*/ 18473 h 2410691"/>
              <a:gd name="connsiteX106" fmla="*/ 2096654 w 4572000"/>
              <a:gd name="connsiteY106" fmla="*/ 0 h 2410691"/>
              <a:gd name="connsiteX107" fmla="*/ 157018 w 4572000"/>
              <a:gd name="connsiteY107" fmla="*/ 9236 h 241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72000" h="2410691">
                <a:moveTo>
                  <a:pt x="157018" y="9236"/>
                </a:moveTo>
                <a:lnTo>
                  <a:pt x="157018" y="9236"/>
                </a:lnTo>
                <a:cubicBezTo>
                  <a:pt x="132388" y="27709"/>
                  <a:pt x="108026" y="46546"/>
                  <a:pt x="83127" y="64655"/>
                </a:cubicBezTo>
                <a:cubicBezTo>
                  <a:pt x="52387" y="87011"/>
                  <a:pt x="54045" y="79233"/>
                  <a:pt x="27709" y="110836"/>
                </a:cubicBezTo>
                <a:cubicBezTo>
                  <a:pt x="20602" y="119364"/>
                  <a:pt x="15394" y="129309"/>
                  <a:pt x="9236" y="138546"/>
                </a:cubicBezTo>
                <a:cubicBezTo>
                  <a:pt x="6157" y="147782"/>
                  <a:pt x="0" y="156519"/>
                  <a:pt x="0" y="166255"/>
                </a:cubicBezTo>
                <a:cubicBezTo>
                  <a:pt x="0" y="200545"/>
                  <a:pt x="4020" y="243367"/>
                  <a:pt x="18473" y="277091"/>
                </a:cubicBezTo>
                <a:cubicBezTo>
                  <a:pt x="23897" y="289746"/>
                  <a:pt x="31832" y="301252"/>
                  <a:pt x="36945" y="314036"/>
                </a:cubicBezTo>
                <a:cubicBezTo>
                  <a:pt x="44177" y="332116"/>
                  <a:pt x="55418" y="369455"/>
                  <a:pt x="55418" y="369455"/>
                </a:cubicBezTo>
                <a:cubicBezTo>
                  <a:pt x="58497" y="415637"/>
                  <a:pt x="59139" y="462046"/>
                  <a:pt x="64654" y="508000"/>
                </a:cubicBezTo>
                <a:cubicBezTo>
                  <a:pt x="66083" y="519909"/>
                  <a:pt x="83409" y="607464"/>
                  <a:pt x="92363" y="637309"/>
                </a:cubicBezTo>
                <a:cubicBezTo>
                  <a:pt x="97958" y="655960"/>
                  <a:pt x="104678" y="674254"/>
                  <a:pt x="110836" y="692727"/>
                </a:cubicBezTo>
                <a:cubicBezTo>
                  <a:pt x="113915" y="701963"/>
                  <a:pt x="115719" y="711728"/>
                  <a:pt x="120073" y="720436"/>
                </a:cubicBezTo>
                <a:cubicBezTo>
                  <a:pt x="126230" y="732751"/>
                  <a:pt x="133121" y="744726"/>
                  <a:pt x="138545" y="757382"/>
                </a:cubicBezTo>
                <a:cubicBezTo>
                  <a:pt x="164239" y="817335"/>
                  <a:pt x="123618" y="749412"/>
                  <a:pt x="175491" y="822036"/>
                </a:cubicBezTo>
                <a:cubicBezTo>
                  <a:pt x="181943" y="831069"/>
                  <a:pt x="185295" y="842811"/>
                  <a:pt x="193963" y="849746"/>
                </a:cubicBezTo>
                <a:cubicBezTo>
                  <a:pt x="201566" y="855828"/>
                  <a:pt x="212436" y="855903"/>
                  <a:pt x="221673" y="858982"/>
                </a:cubicBezTo>
                <a:cubicBezTo>
                  <a:pt x="236047" y="873356"/>
                  <a:pt x="256517" y="897449"/>
                  <a:pt x="277091" y="905164"/>
                </a:cubicBezTo>
                <a:cubicBezTo>
                  <a:pt x="291790" y="910676"/>
                  <a:pt x="308043" y="910593"/>
                  <a:pt x="323273" y="914400"/>
                </a:cubicBezTo>
                <a:cubicBezTo>
                  <a:pt x="332718" y="916761"/>
                  <a:pt x="341746" y="920557"/>
                  <a:pt x="350982" y="923636"/>
                </a:cubicBezTo>
                <a:lnTo>
                  <a:pt x="535709" y="914400"/>
                </a:lnTo>
                <a:cubicBezTo>
                  <a:pt x="606511" y="911107"/>
                  <a:pt x="677460" y="910400"/>
                  <a:pt x="748145" y="905164"/>
                </a:cubicBezTo>
                <a:cubicBezTo>
                  <a:pt x="760805" y="904226"/>
                  <a:pt x="772495" y="897502"/>
                  <a:pt x="785091" y="895927"/>
                </a:cubicBezTo>
                <a:cubicBezTo>
                  <a:pt x="821878" y="891329"/>
                  <a:pt x="858982" y="889770"/>
                  <a:pt x="895927" y="886691"/>
                </a:cubicBezTo>
                <a:lnTo>
                  <a:pt x="1154545" y="895927"/>
                </a:lnTo>
                <a:cubicBezTo>
                  <a:pt x="1182384" y="897432"/>
                  <a:pt x="1210038" y="901479"/>
                  <a:pt x="1237673" y="905164"/>
                </a:cubicBezTo>
                <a:cubicBezTo>
                  <a:pt x="1292384" y="912459"/>
                  <a:pt x="1300336" y="918168"/>
                  <a:pt x="1357745" y="923636"/>
                </a:cubicBezTo>
                <a:cubicBezTo>
                  <a:pt x="1400763" y="927733"/>
                  <a:pt x="1443951" y="929794"/>
                  <a:pt x="1487054" y="932873"/>
                </a:cubicBezTo>
                <a:cubicBezTo>
                  <a:pt x="1507742" y="939769"/>
                  <a:pt x="1530175" y="948033"/>
                  <a:pt x="1551709" y="951346"/>
                </a:cubicBezTo>
                <a:cubicBezTo>
                  <a:pt x="1579846" y="955675"/>
                  <a:pt x="1702255" y="967046"/>
                  <a:pt x="1727200" y="969818"/>
                </a:cubicBezTo>
                <a:cubicBezTo>
                  <a:pt x="1751870" y="972559"/>
                  <a:pt x="1776694" y="974481"/>
                  <a:pt x="1801091" y="979055"/>
                </a:cubicBezTo>
                <a:cubicBezTo>
                  <a:pt x="1826044" y="983734"/>
                  <a:pt x="1874982" y="997527"/>
                  <a:pt x="1874982" y="997527"/>
                </a:cubicBezTo>
                <a:cubicBezTo>
                  <a:pt x="1899321" y="1009697"/>
                  <a:pt x="1925234" y="1017786"/>
                  <a:pt x="1939636" y="1043709"/>
                </a:cubicBezTo>
                <a:cubicBezTo>
                  <a:pt x="1949092" y="1060731"/>
                  <a:pt x="1947308" y="1082925"/>
                  <a:pt x="1958109" y="1099127"/>
                </a:cubicBezTo>
                <a:lnTo>
                  <a:pt x="1976582" y="1126836"/>
                </a:lnTo>
                <a:cubicBezTo>
                  <a:pt x="1979661" y="1136073"/>
                  <a:pt x="1981464" y="1145838"/>
                  <a:pt x="1985818" y="1154546"/>
                </a:cubicBezTo>
                <a:cubicBezTo>
                  <a:pt x="1990782" y="1164475"/>
                  <a:pt x="2000393" y="1171861"/>
                  <a:pt x="2004291" y="1182255"/>
                </a:cubicBezTo>
                <a:cubicBezTo>
                  <a:pt x="2009803" y="1196954"/>
                  <a:pt x="2009720" y="1213206"/>
                  <a:pt x="2013527" y="1228436"/>
                </a:cubicBezTo>
                <a:cubicBezTo>
                  <a:pt x="2015888" y="1237882"/>
                  <a:pt x="2020402" y="1246700"/>
                  <a:pt x="2022763" y="1256146"/>
                </a:cubicBezTo>
                <a:cubicBezTo>
                  <a:pt x="2026571" y="1271376"/>
                  <a:pt x="2027869" y="1287182"/>
                  <a:pt x="2032000" y="1302327"/>
                </a:cubicBezTo>
                <a:cubicBezTo>
                  <a:pt x="2037124" y="1321113"/>
                  <a:pt x="2044315" y="1339273"/>
                  <a:pt x="2050473" y="1357746"/>
                </a:cubicBezTo>
                <a:cubicBezTo>
                  <a:pt x="2053552" y="1366982"/>
                  <a:pt x="2057800" y="1375908"/>
                  <a:pt x="2059709" y="1385455"/>
                </a:cubicBezTo>
                <a:cubicBezTo>
                  <a:pt x="2062788" y="1400849"/>
                  <a:pt x="2065415" y="1416340"/>
                  <a:pt x="2068945" y="1431636"/>
                </a:cubicBezTo>
                <a:cubicBezTo>
                  <a:pt x="2074654" y="1456374"/>
                  <a:pt x="2083244" y="1480484"/>
                  <a:pt x="2087418" y="1505527"/>
                </a:cubicBezTo>
                <a:cubicBezTo>
                  <a:pt x="2090497" y="1524000"/>
                  <a:pt x="2092591" y="1542664"/>
                  <a:pt x="2096654" y="1560946"/>
                </a:cubicBezTo>
                <a:cubicBezTo>
                  <a:pt x="2098766" y="1570450"/>
                  <a:pt x="2103329" y="1579262"/>
                  <a:pt x="2105891" y="1588655"/>
                </a:cubicBezTo>
                <a:cubicBezTo>
                  <a:pt x="2112571" y="1613149"/>
                  <a:pt x="2119384" y="1637651"/>
                  <a:pt x="2124363" y="1662546"/>
                </a:cubicBezTo>
                <a:cubicBezTo>
                  <a:pt x="2127442" y="1677940"/>
                  <a:pt x="2129469" y="1693582"/>
                  <a:pt x="2133600" y="1708727"/>
                </a:cubicBezTo>
                <a:cubicBezTo>
                  <a:pt x="2138724" y="1727513"/>
                  <a:pt x="2147350" y="1745255"/>
                  <a:pt x="2152073" y="1764146"/>
                </a:cubicBezTo>
                <a:cubicBezTo>
                  <a:pt x="2164058" y="1812087"/>
                  <a:pt x="2164157" y="1823837"/>
                  <a:pt x="2198254" y="1874982"/>
                </a:cubicBezTo>
                <a:cubicBezTo>
                  <a:pt x="2207563" y="1888945"/>
                  <a:pt x="2234617" y="1930635"/>
                  <a:pt x="2244436" y="1939636"/>
                </a:cubicBezTo>
                <a:cubicBezTo>
                  <a:pt x="2294905" y="1985900"/>
                  <a:pt x="2354010" y="2021921"/>
                  <a:pt x="2410691" y="2059709"/>
                </a:cubicBezTo>
                <a:cubicBezTo>
                  <a:pt x="2429164" y="2072024"/>
                  <a:pt x="2450410" y="2080956"/>
                  <a:pt x="2466109" y="2096655"/>
                </a:cubicBezTo>
                <a:cubicBezTo>
                  <a:pt x="2500702" y="2131248"/>
                  <a:pt x="2481426" y="2120234"/>
                  <a:pt x="2521527" y="2133600"/>
                </a:cubicBezTo>
                <a:cubicBezTo>
                  <a:pt x="2585719" y="2176395"/>
                  <a:pt x="2505044" y="2125359"/>
                  <a:pt x="2595418" y="2170546"/>
                </a:cubicBezTo>
                <a:cubicBezTo>
                  <a:pt x="2605347" y="2175510"/>
                  <a:pt x="2612924" y="2184645"/>
                  <a:pt x="2623127" y="2189018"/>
                </a:cubicBezTo>
                <a:cubicBezTo>
                  <a:pt x="2634795" y="2194019"/>
                  <a:pt x="2648187" y="2193798"/>
                  <a:pt x="2660073" y="2198255"/>
                </a:cubicBezTo>
                <a:cubicBezTo>
                  <a:pt x="2756675" y="2234481"/>
                  <a:pt x="2639127" y="2202253"/>
                  <a:pt x="2733963" y="2225964"/>
                </a:cubicBezTo>
                <a:cubicBezTo>
                  <a:pt x="2803538" y="2272344"/>
                  <a:pt x="2715109" y="2217882"/>
                  <a:pt x="2798618" y="2253673"/>
                </a:cubicBezTo>
                <a:cubicBezTo>
                  <a:pt x="2808821" y="2258046"/>
                  <a:pt x="2816124" y="2267773"/>
                  <a:pt x="2826327" y="2272146"/>
                </a:cubicBezTo>
                <a:cubicBezTo>
                  <a:pt x="2837995" y="2277146"/>
                  <a:pt x="2851067" y="2277895"/>
                  <a:pt x="2863273" y="2281382"/>
                </a:cubicBezTo>
                <a:cubicBezTo>
                  <a:pt x="2872634" y="2284057"/>
                  <a:pt x="2881746" y="2287539"/>
                  <a:pt x="2890982" y="2290618"/>
                </a:cubicBezTo>
                <a:cubicBezTo>
                  <a:pt x="2900218" y="2296776"/>
                  <a:pt x="2908160" y="2305581"/>
                  <a:pt x="2918691" y="2309091"/>
                </a:cubicBezTo>
                <a:cubicBezTo>
                  <a:pt x="3014518" y="2341033"/>
                  <a:pt x="2937038" y="2299808"/>
                  <a:pt x="3011054" y="2327564"/>
                </a:cubicBezTo>
                <a:cubicBezTo>
                  <a:pt x="3089852" y="2357113"/>
                  <a:pt x="3011502" y="2336928"/>
                  <a:pt x="3075709" y="2355273"/>
                </a:cubicBezTo>
                <a:cubicBezTo>
                  <a:pt x="3093561" y="2360374"/>
                  <a:pt x="3142655" y="2371842"/>
                  <a:pt x="3158836" y="2373746"/>
                </a:cubicBezTo>
                <a:cubicBezTo>
                  <a:pt x="3195656" y="2378078"/>
                  <a:pt x="3232727" y="2379903"/>
                  <a:pt x="3269673" y="2382982"/>
                </a:cubicBezTo>
                <a:lnTo>
                  <a:pt x="3325091" y="2392218"/>
                </a:lnTo>
                <a:cubicBezTo>
                  <a:pt x="3479593" y="2415988"/>
                  <a:pt x="3306929" y="2387653"/>
                  <a:pt x="3445163" y="2410691"/>
                </a:cubicBezTo>
                <a:cubicBezTo>
                  <a:pt x="3526349" y="2408846"/>
                  <a:pt x="3892247" y="2404222"/>
                  <a:pt x="4036291" y="2392218"/>
                </a:cubicBezTo>
                <a:cubicBezTo>
                  <a:pt x="4062203" y="2390059"/>
                  <a:pt x="4076899" y="2379758"/>
                  <a:pt x="4100945" y="2373746"/>
                </a:cubicBezTo>
                <a:cubicBezTo>
                  <a:pt x="4116175" y="2369938"/>
                  <a:pt x="4131897" y="2368317"/>
                  <a:pt x="4147127" y="2364509"/>
                </a:cubicBezTo>
                <a:cubicBezTo>
                  <a:pt x="4156572" y="2362148"/>
                  <a:pt x="4165475" y="2357948"/>
                  <a:pt x="4174836" y="2355273"/>
                </a:cubicBezTo>
                <a:cubicBezTo>
                  <a:pt x="4187042" y="2351786"/>
                  <a:pt x="4199467" y="2349115"/>
                  <a:pt x="4211782" y="2346036"/>
                </a:cubicBezTo>
                <a:cubicBezTo>
                  <a:pt x="4293299" y="2291693"/>
                  <a:pt x="4162993" y="2375051"/>
                  <a:pt x="4294909" y="2309091"/>
                </a:cubicBezTo>
                <a:cubicBezTo>
                  <a:pt x="4307224" y="2302933"/>
                  <a:pt x="4320178" y="2297915"/>
                  <a:pt x="4331854" y="2290618"/>
                </a:cubicBezTo>
                <a:cubicBezTo>
                  <a:pt x="4344908" y="2282459"/>
                  <a:pt x="4355343" y="2270385"/>
                  <a:pt x="4368800" y="2262909"/>
                </a:cubicBezTo>
                <a:cubicBezTo>
                  <a:pt x="4383293" y="2254857"/>
                  <a:pt x="4400489" y="2252488"/>
                  <a:pt x="4414982" y="2244436"/>
                </a:cubicBezTo>
                <a:cubicBezTo>
                  <a:pt x="4428439" y="2236960"/>
                  <a:pt x="4440239" y="2226745"/>
                  <a:pt x="4451927" y="2216727"/>
                </a:cubicBezTo>
                <a:cubicBezTo>
                  <a:pt x="4472271" y="2199289"/>
                  <a:pt x="4493306" y="2174535"/>
                  <a:pt x="4507345" y="2152073"/>
                </a:cubicBezTo>
                <a:cubicBezTo>
                  <a:pt x="4514643" y="2140397"/>
                  <a:pt x="4519660" y="2127442"/>
                  <a:pt x="4525818" y="2115127"/>
                </a:cubicBezTo>
                <a:cubicBezTo>
                  <a:pt x="4544059" y="2023921"/>
                  <a:pt x="4523147" y="2113904"/>
                  <a:pt x="4553527" y="2022764"/>
                </a:cubicBezTo>
                <a:cubicBezTo>
                  <a:pt x="4557541" y="2010721"/>
                  <a:pt x="4559276" y="1998024"/>
                  <a:pt x="4562763" y="1985818"/>
                </a:cubicBezTo>
                <a:cubicBezTo>
                  <a:pt x="4565438" y="1976457"/>
                  <a:pt x="4568921" y="1967345"/>
                  <a:pt x="4572000" y="1958109"/>
                </a:cubicBezTo>
                <a:cubicBezTo>
                  <a:pt x="4568921" y="1881139"/>
                  <a:pt x="4567887" y="1804061"/>
                  <a:pt x="4562763" y="1727200"/>
                </a:cubicBezTo>
                <a:cubicBezTo>
                  <a:pt x="4561719" y="1711536"/>
                  <a:pt x="4555914" y="1696534"/>
                  <a:pt x="4553527" y="1681018"/>
                </a:cubicBezTo>
                <a:cubicBezTo>
                  <a:pt x="4549753" y="1656485"/>
                  <a:pt x="4546147" y="1631879"/>
                  <a:pt x="4544291" y="1607127"/>
                </a:cubicBezTo>
                <a:cubicBezTo>
                  <a:pt x="4517508" y="1250022"/>
                  <a:pt x="4543401" y="1417064"/>
                  <a:pt x="4516582" y="1256146"/>
                </a:cubicBezTo>
                <a:cubicBezTo>
                  <a:pt x="4492428" y="942170"/>
                  <a:pt x="4523037" y="1368601"/>
                  <a:pt x="4498109" y="720436"/>
                </a:cubicBezTo>
                <a:cubicBezTo>
                  <a:pt x="4495023" y="640196"/>
                  <a:pt x="4492392" y="679095"/>
                  <a:pt x="4479636" y="628073"/>
                </a:cubicBezTo>
                <a:cubicBezTo>
                  <a:pt x="4477003" y="617542"/>
                  <a:pt x="4466856" y="558229"/>
                  <a:pt x="4461163" y="544946"/>
                </a:cubicBezTo>
                <a:cubicBezTo>
                  <a:pt x="4456790" y="534743"/>
                  <a:pt x="4448848" y="526473"/>
                  <a:pt x="4442691" y="517236"/>
                </a:cubicBezTo>
                <a:cubicBezTo>
                  <a:pt x="4418980" y="422400"/>
                  <a:pt x="4451208" y="539948"/>
                  <a:pt x="4414982" y="443346"/>
                </a:cubicBezTo>
                <a:cubicBezTo>
                  <a:pt x="4395100" y="390327"/>
                  <a:pt x="4418843" y="414122"/>
                  <a:pt x="4387273" y="350982"/>
                </a:cubicBezTo>
                <a:cubicBezTo>
                  <a:pt x="4374958" y="326352"/>
                  <a:pt x="4359035" y="303216"/>
                  <a:pt x="4350327" y="277091"/>
                </a:cubicBezTo>
                <a:cubicBezTo>
                  <a:pt x="4337581" y="238851"/>
                  <a:pt x="4346492" y="257483"/>
                  <a:pt x="4322618" y="221673"/>
                </a:cubicBezTo>
                <a:cubicBezTo>
                  <a:pt x="4305684" y="170870"/>
                  <a:pt x="4323557" y="216389"/>
                  <a:pt x="4294909" y="166255"/>
                </a:cubicBezTo>
                <a:cubicBezTo>
                  <a:pt x="4288078" y="154300"/>
                  <a:pt x="4283267" y="141264"/>
                  <a:pt x="4276436" y="129309"/>
                </a:cubicBezTo>
                <a:cubicBezTo>
                  <a:pt x="4270928" y="119671"/>
                  <a:pt x="4267376" y="107483"/>
                  <a:pt x="4257963" y="101600"/>
                </a:cubicBezTo>
                <a:cubicBezTo>
                  <a:pt x="4241451" y="91280"/>
                  <a:pt x="4221018" y="89285"/>
                  <a:pt x="4202545" y="83127"/>
                </a:cubicBezTo>
                <a:cubicBezTo>
                  <a:pt x="4193309" y="80048"/>
                  <a:pt x="4184572" y="73974"/>
                  <a:pt x="4174836" y="73891"/>
                </a:cubicBezTo>
                <a:lnTo>
                  <a:pt x="3094182" y="64655"/>
                </a:lnTo>
                <a:cubicBezTo>
                  <a:pt x="3020291" y="61576"/>
                  <a:pt x="2946300" y="60337"/>
                  <a:pt x="2872509" y="55418"/>
                </a:cubicBezTo>
                <a:cubicBezTo>
                  <a:pt x="2853823" y="54172"/>
                  <a:pt x="2835774" y="47470"/>
                  <a:pt x="2817091" y="46182"/>
                </a:cubicBezTo>
                <a:cubicBezTo>
                  <a:pt x="2746380" y="41306"/>
                  <a:pt x="2675466" y="40025"/>
                  <a:pt x="2604654" y="36946"/>
                </a:cubicBezTo>
                <a:cubicBezTo>
                  <a:pt x="2447946" y="10826"/>
                  <a:pt x="2604142" y="34345"/>
                  <a:pt x="2262909" y="18473"/>
                </a:cubicBezTo>
                <a:cubicBezTo>
                  <a:pt x="2173104" y="14296"/>
                  <a:pt x="2168590" y="11989"/>
                  <a:pt x="2096654" y="0"/>
                </a:cubicBezTo>
                <a:lnTo>
                  <a:pt x="157018" y="9236"/>
                </a:lnTo>
                <a:close/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2084" y="773461"/>
            <a:ext cx="295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分体桩较一体机的区别：红色高亮区</a:t>
            </a:r>
            <a:endParaRPr lang="en-US" altLang="zh-CN" sz="1200" dirty="0"/>
          </a:p>
          <a:p>
            <a:r>
              <a:rPr lang="zh-CN" altLang="en-US" sz="1200" dirty="0"/>
              <a:t>①一体机：</a:t>
            </a:r>
            <a:r>
              <a:rPr lang="en-US" altLang="zh-CN" sz="1200" dirty="0"/>
              <a:t>PDU</a:t>
            </a:r>
            <a:r>
              <a:rPr lang="zh-CN" altLang="en-US" sz="1200" dirty="0"/>
              <a:t>智能分配做为模块集成于终端内</a:t>
            </a:r>
            <a:r>
              <a:rPr lang="en-US" altLang="zh-CN" sz="1200" dirty="0"/>
              <a:t>A7</a:t>
            </a:r>
            <a:r>
              <a:rPr lang="zh-CN" altLang="en-US" sz="1200" dirty="0"/>
              <a:t>主控板上。</a:t>
            </a:r>
            <a:endParaRPr lang="en-US" altLang="zh-CN" sz="1200" dirty="0"/>
          </a:p>
          <a:p>
            <a:r>
              <a:rPr lang="zh-CN" altLang="en-US" sz="1200" dirty="0"/>
              <a:t>②分体桩：</a:t>
            </a:r>
            <a:r>
              <a:rPr lang="en-US" altLang="zh-CN" sz="1200" dirty="0"/>
              <a:t>PDU</a:t>
            </a:r>
            <a:r>
              <a:rPr lang="zh-CN" altLang="en-US" sz="1200" dirty="0"/>
              <a:t>智能分配模块集成于整流柜内部。</a:t>
            </a:r>
          </a:p>
        </p:txBody>
      </p:sp>
      <p:sp>
        <p:nvSpPr>
          <p:cNvPr id="164" name="圆角矩形 163"/>
          <p:cNvSpPr/>
          <p:nvPr/>
        </p:nvSpPr>
        <p:spPr>
          <a:xfrm>
            <a:off x="3520324" y="166254"/>
            <a:ext cx="8274512" cy="389774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 </a:t>
            </a:r>
          </a:p>
          <a:p>
            <a:endParaRPr lang="zh-CN" altLang="en-US" sz="14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351483" y="247588"/>
            <a:ext cx="19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整流柜</a:t>
            </a:r>
          </a:p>
        </p:txBody>
      </p:sp>
    </p:spTree>
    <p:extLst>
      <p:ext uri="{BB962C8B-B14F-4D97-AF65-F5344CB8AC3E}">
        <p14:creationId xmlns:p14="http://schemas.microsoft.com/office/powerpoint/2010/main" val="173424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圆角矩形 142"/>
          <p:cNvSpPr/>
          <p:nvPr/>
        </p:nvSpPr>
        <p:spPr>
          <a:xfrm>
            <a:off x="3794871" y="83606"/>
            <a:ext cx="4824102" cy="560105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现在改进版欧标系统架构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248672" y="2228449"/>
            <a:ext cx="114857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自定义</a:t>
            </a:r>
            <a:r>
              <a:rPr lang="en-US" altLang="zh-CN" sz="1400" dirty="0" err="1"/>
              <a:t>ocpp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5149174" y="1628318"/>
            <a:ext cx="6062255" cy="1562527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M3/M4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46062" y="1954160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自定义</a:t>
            </a:r>
            <a:r>
              <a:rPr lang="en-US" altLang="zh-CN" sz="1100" dirty="0"/>
              <a:t>OCPP</a:t>
            </a:r>
            <a:r>
              <a:rPr lang="zh-CN" altLang="en-US" sz="1100" dirty="0"/>
              <a:t>协议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TTL)</a:t>
            </a:r>
            <a:endParaRPr lang="zh-CN" altLang="en-US" sz="1100" dirty="0"/>
          </a:p>
        </p:txBody>
      </p:sp>
      <p:sp>
        <p:nvSpPr>
          <p:cNvPr id="42" name="圆角矩形 41"/>
          <p:cNvSpPr/>
          <p:nvPr/>
        </p:nvSpPr>
        <p:spPr>
          <a:xfrm>
            <a:off x="6213317" y="2668073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Power</a:t>
            </a:r>
            <a:r>
              <a:rPr lang="zh-CN" altLang="en-US" sz="1400" dirty="0"/>
              <a:t>控制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785241" y="4511028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47" name="圆角矩形 46"/>
          <p:cNvSpPr/>
          <p:nvPr/>
        </p:nvSpPr>
        <p:spPr>
          <a:xfrm>
            <a:off x="5785240" y="5001687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5785239" y="5492346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5785239" y="5971845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</a:t>
            </a:r>
            <a:endParaRPr lang="en-US" altLang="zh-CN" sz="1400" dirty="0"/>
          </a:p>
          <a:p>
            <a:pPr algn="ctr"/>
            <a:r>
              <a:rPr lang="en-US" altLang="zh-CN" sz="1400" dirty="0"/>
              <a:t>4...N</a:t>
            </a:r>
            <a:endParaRPr lang="zh-CN" altLang="en-US" sz="1400" dirty="0"/>
          </a:p>
        </p:txBody>
      </p:sp>
      <p:sp>
        <p:nvSpPr>
          <p:cNvPr id="53" name="弧形 52"/>
          <p:cNvSpPr/>
          <p:nvPr/>
        </p:nvSpPr>
        <p:spPr>
          <a:xfrm>
            <a:off x="5623547" y="4731619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弧形 53"/>
          <p:cNvSpPr/>
          <p:nvPr/>
        </p:nvSpPr>
        <p:spPr>
          <a:xfrm>
            <a:off x="5619828" y="5229118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弧形 55"/>
          <p:cNvSpPr/>
          <p:nvPr/>
        </p:nvSpPr>
        <p:spPr>
          <a:xfrm>
            <a:off x="5612670" y="5731742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圆角矩形 57"/>
          <p:cNvSpPr/>
          <p:nvPr/>
        </p:nvSpPr>
        <p:spPr>
          <a:xfrm>
            <a:off x="5714410" y="4428755"/>
            <a:ext cx="1297287" cy="2096781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9" name="圆角矩形 58"/>
          <p:cNvSpPr/>
          <p:nvPr/>
        </p:nvSpPr>
        <p:spPr>
          <a:xfrm>
            <a:off x="9050471" y="4526425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0" name="圆角矩形 59"/>
          <p:cNvSpPr/>
          <p:nvPr/>
        </p:nvSpPr>
        <p:spPr>
          <a:xfrm>
            <a:off x="9050470" y="5017084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9050469" y="5507743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9050469" y="5987242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</a:t>
            </a:r>
            <a:endParaRPr lang="en-US" altLang="zh-CN" sz="1400" dirty="0"/>
          </a:p>
          <a:p>
            <a:pPr algn="ctr"/>
            <a:r>
              <a:rPr lang="en-US" altLang="zh-CN" sz="1400" dirty="0"/>
              <a:t>4...N</a:t>
            </a:r>
            <a:endParaRPr lang="zh-CN" altLang="en-US" sz="1400" dirty="0"/>
          </a:p>
        </p:txBody>
      </p:sp>
      <p:sp>
        <p:nvSpPr>
          <p:cNvPr id="64" name="弧形 63"/>
          <p:cNvSpPr/>
          <p:nvPr/>
        </p:nvSpPr>
        <p:spPr>
          <a:xfrm>
            <a:off x="8888777" y="4747016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5" name="弧形 64"/>
          <p:cNvSpPr/>
          <p:nvPr/>
        </p:nvSpPr>
        <p:spPr>
          <a:xfrm>
            <a:off x="8885058" y="5244515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6" name="弧形 65"/>
          <p:cNvSpPr/>
          <p:nvPr/>
        </p:nvSpPr>
        <p:spPr>
          <a:xfrm>
            <a:off x="8877900" y="5747139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7" name="圆角矩形 66"/>
          <p:cNvSpPr/>
          <p:nvPr/>
        </p:nvSpPr>
        <p:spPr>
          <a:xfrm>
            <a:off x="8979640" y="4444152"/>
            <a:ext cx="1297287" cy="2096781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8" name="圆角矩形 67"/>
          <p:cNvSpPr/>
          <p:nvPr/>
        </p:nvSpPr>
        <p:spPr>
          <a:xfrm>
            <a:off x="5187180" y="4409569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PLC1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8476329" y="4424083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PLC2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68" idx="0"/>
          </p:cNvCxnSpPr>
          <p:nvPr/>
        </p:nvCxnSpPr>
        <p:spPr>
          <a:xfrm flipH="1" flipV="1">
            <a:off x="5329824" y="3207570"/>
            <a:ext cx="1" cy="1201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0"/>
          </p:cNvCxnSpPr>
          <p:nvPr/>
        </p:nvCxnSpPr>
        <p:spPr>
          <a:xfrm flipH="1" flipV="1">
            <a:off x="6359526" y="3220849"/>
            <a:ext cx="3528" cy="1207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</p:cNvCxnSpPr>
          <p:nvPr/>
        </p:nvCxnSpPr>
        <p:spPr>
          <a:xfrm flipH="1" flipV="1">
            <a:off x="8618973" y="3207570"/>
            <a:ext cx="1" cy="121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0"/>
          </p:cNvCxnSpPr>
          <p:nvPr/>
        </p:nvCxnSpPr>
        <p:spPr>
          <a:xfrm flipH="1" flipV="1">
            <a:off x="9624756" y="3196778"/>
            <a:ext cx="3528" cy="1247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248673" y="2661649"/>
            <a:ext cx="96344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7152855" y="4403278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4" name="直接箭头连接符 83"/>
          <p:cNvCxnSpPr>
            <a:stCxn id="83" idx="0"/>
          </p:cNvCxnSpPr>
          <p:nvPr/>
        </p:nvCxnSpPr>
        <p:spPr>
          <a:xfrm flipV="1">
            <a:off x="7285380" y="3201280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10428904" y="4424083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7" name="直接箭头连接符 86"/>
          <p:cNvCxnSpPr>
            <a:stCxn id="86" idx="0"/>
          </p:cNvCxnSpPr>
          <p:nvPr/>
        </p:nvCxnSpPr>
        <p:spPr>
          <a:xfrm flipV="1">
            <a:off x="10561429" y="3222085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8377874" y="3292015"/>
            <a:ext cx="2833555" cy="3248917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   M4</a:t>
            </a:r>
            <a:r>
              <a:rPr lang="zh-CN" altLang="en-US" sz="1400" b="1" dirty="0"/>
              <a:t>板子</a:t>
            </a:r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4865368" y="372851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920801" y="370062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834865" y="373143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7281992" y="2674497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7552941" y="4407877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7699849" y="3207570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7249334" y="373772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0826479" y="4424083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10973387" y="322377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8349026" y="2668073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6397782" y="2238741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充电逻辑控制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8618973" y="1723556"/>
            <a:ext cx="259245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HMI</a:t>
            </a:r>
            <a:r>
              <a:rPr lang="zh-CN" altLang="en-US" sz="1400" dirty="0"/>
              <a:t>控制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9911428" y="832575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显示屏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8618977" y="824212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灯板模块</a:t>
            </a:r>
          </a:p>
        </p:txBody>
      </p:sp>
      <p:cxnSp>
        <p:nvCxnSpPr>
          <p:cNvPr id="107" name="直接箭头连接符 106"/>
          <p:cNvCxnSpPr>
            <a:endCxn id="106" idx="2"/>
          </p:cNvCxnSpPr>
          <p:nvPr/>
        </p:nvCxnSpPr>
        <p:spPr>
          <a:xfrm flipH="1" flipV="1">
            <a:off x="9268978" y="1270260"/>
            <a:ext cx="1" cy="358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105" idx="2"/>
          </p:cNvCxnSpPr>
          <p:nvPr/>
        </p:nvCxnSpPr>
        <p:spPr>
          <a:xfrm flipH="1" flipV="1">
            <a:off x="10561429" y="1278623"/>
            <a:ext cx="3805" cy="329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0090138" y="130749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9782405" y="2659301"/>
            <a:ext cx="129027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输入输出控制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05601" y="1216654"/>
            <a:ext cx="2898797" cy="2963460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/>
              <a:t>A7</a:t>
            </a:r>
            <a:r>
              <a:rPr lang="zh-CN" altLang="en-US" sz="1600" b="1" dirty="0"/>
              <a:t>通讯板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610789" y="2234974"/>
            <a:ext cx="1353994" cy="51782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OCPP</a:t>
            </a:r>
            <a:r>
              <a:rPr lang="zh-CN" altLang="en-US" sz="1400" b="1" dirty="0"/>
              <a:t>数据交互进程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609066" y="1869174"/>
            <a:ext cx="1355717" cy="37454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网络进程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609927" y="2737926"/>
            <a:ext cx="1353994" cy="62841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Webserver</a:t>
            </a:r>
          </a:p>
          <a:p>
            <a:r>
              <a:rPr lang="en-US" altLang="zh-CN" sz="1400" b="1" dirty="0"/>
              <a:t>1. </a:t>
            </a:r>
            <a:r>
              <a:rPr lang="zh-CN" altLang="en-US" sz="1400" b="1" dirty="0"/>
              <a:t>配置诊断</a:t>
            </a:r>
            <a:endParaRPr lang="en-US" altLang="zh-CN" sz="1400" b="1" dirty="0"/>
          </a:p>
          <a:p>
            <a:r>
              <a:rPr lang="en-US" altLang="zh-CN" sz="1400" b="1" dirty="0">
                <a:solidFill>
                  <a:srgbClr val="FF0000"/>
                </a:solidFill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</a:rPr>
              <a:t>桩端模拟器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2089913" y="1670555"/>
            <a:ext cx="486803" cy="2374949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数据交互</a:t>
            </a:r>
            <a:r>
              <a:rPr lang="en-US" altLang="zh-CN" sz="1400" dirty="0">
                <a:solidFill>
                  <a:srgbClr val="FF0000"/>
                </a:solidFill>
              </a:rPr>
              <a:t>API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DBUS</a:t>
            </a:r>
            <a:r>
              <a:rPr lang="zh-CN" altLang="en-US" sz="1400" dirty="0">
                <a:solidFill>
                  <a:srgbClr val="FF0000"/>
                </a:solidFill>
              </a:rPr>
              <a:t>规范）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609066" y="3376559"/>
            <a:ext cx="1367315" cy="4152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日志进程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2671332" y="1694315"/>
            <a:ext cx="654071" cy="1523724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Dbus</a:t>
            </a:r>
            <a:r>
              <a:rPr lang="zh-CN" altLang="en-US" sz="1400" b="1" dirty="0"/>
              <a:t>转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串口</a:t>
            </a:r>
          </a:p>
        </p:txBody>
      </p:sp>
      <p:cxnSp>
        <p:nvCxnSpPr>
          <p:cNvPr id="109" name="直接箭头连接符 108"/>
          <p:cNvCxnSpPr/>
          <p:nvPr/>
        </p:nvCxnSpPr>
        <p:spPr>
          <a:xfrm flipH="1" flipV="1">
            <a:off x="2825156" y="3630840"/>
            <a:ext cx="9657" cy="288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433426" y="2451473"/>
            <a:ext cx="16951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2666272" y="3218039"/>
            <a:ext cx="659131" cy="701348"/>
          </a:xfrm>
          <a:prstGeom prst="roundRect">
            <a:avLst>
              <a:gd name="adj" fmla="val 1459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读卡器线程</a:t>
            </a:r>
          </a:p>
        </p:txBody>
      </p:sp>
      <p:sp>
        <p:nvSpPr>
          <p:cNvPr id="112" name="圆角矩形 111"/>
          <p:cNvSpPr/>
          <p:nvPr/>
        </p:nvSpPr>
        <p:spPr>
          <a:xfrm>
            <a:off x="2266943" y="4526425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读卡器</a:t>
            </a:r>
          </a:p>
        </p:txBody>
      </p:sp>
      <p:cxnSp>
        <p:nvCxnSpPr>
          <p:cNvPr id="113" name="直接箭头连接符 112"/>
          <p:cNvCxnSpPr/>
          <p:nvPr/>
        </p:nvCxnSpPr>
        <p:spPr>
          <a:xfrm flipH="1" flipV="1">
            <a:off x="2933286" y="4171856"/>
            <a:ext cx="3805" cy="329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2446198" y="419363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6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圆角矩形 142"/>
          <p:cNvSpPr/>
          <p:nvPr/>
        </p:nvSpPr>
        <p:spPr>
          <a:xfrm>
            <a:off x="3794871" y="83606"/>
            <a:ext cx="4824102" cy="560105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现在新版欧标系统架构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89443" y="2225694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M3/M4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952064" y="1924398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自定义</a:t>
            </a:r>
            <a:r>
              <a:rPr lang="en-US" altLang="zh-CN" sz="1100" dirty="0"/>
              <a:t>CAN</a:t>
            </a:r>
            <a:r>
              <a:rPr lang="zh-CN" altLang="en-US" sz="1100" dirty="0"/>
              <a:t>协议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can)</a:t>
            </a:r>
            <a:endParaRPr lang="zh-CN" altLang="en-US" sz="1100" dirty="0"/>
          </a:p>
        </p:txBody>
      </p:sp>
      <p:sp>
        <p:nvSpPr>
          <p:cNvPr id="45" name="圆角矩形 44"/>
          <p:cNvSpPr/>
          <p:nvPr/>
        </p:nvSpPr>
        <p:spPr>
          <a:xfrm>
            <a:off x="4409917" y="4267458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47" name="圆角矩形 46"/>
          <p:cNvSpPr/>
          <p:nvPr/>
        </p:nvSpPr>
        <p:spPr>
          <a:xfrm>
            <a:off x="4409916" y="4758117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09915" y="5248776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4409915" y="5728275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</a:t>
            </a:r>
            <a:endParaRPr lang="en-US" altLang="zh-CN" sz="1400" dirty="0"/>
          </a:p>
          <a:p>
            <a:pPr algn="ctr"/>
            <a:r>
              <a:rPr lang="en-US" altLang="zh-CN" sz="1400" dirty="0"/>
              <a:t>4...N</a:t>
            </a:r>
            <a:endParaRPr lang="zh-CN" altLang="en-US" sz="1400" dirty="0"/>
          </a:p>
        </p:txBody>
      </p:sp>
      <p:sp>
        <p:nvSpPr>
          <p:cNvPr id="53" name="弧形 52"/>
          <p:cNvSpPr/>
          <p:nvPr/>
        </p:nvSpPr>
        <p:spPr>
          <a:xfrm>
            <a:off x="4248223" y="4488049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弧形 53"/>
          <p:cNvSpPr/>
          <p:nvPr/>
        </p:nvSpPr>
        <p:spPr>
          <a:xfrm>
            <a:off x="4244504" y="4985548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弧形 55"/>
          <p:cNvSpPr/>
          <p:nvPr/>
        </p:nvSpPr>
        <p:spPr>
          <a:xfrm>
            <a:off x="4237346" y="5488172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圆角矩形 57"/>
          <p:cNvSpPr/>
          <p:nvPr/>
        </p:nvSpPr>
        <p:spPr>
          <a:xfrm>
            <a:off x="4339086" y="4185185"/>
            <a:ext cx="1297287" cy="2096781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8" name="圆角矩形 67"/>
          <p:cNvSpPr/>
          <p:nvPr/>
        </p:nvSpPr>
        <p:spPr>
          <a:xfrm>
            <a:off x="6104817" y="5006945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PLC1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9060140" y="5021459"/>
            <a:ext cx="285289" cy="1163401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PLC2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68" idx="0"/>
          </p:cNvCxnSpPr>
          <p:nvPr/>
        </p:nvCxnSpPr>
        <p:spPr>
          <a:xfrm flipH="1" flipV="1">
            <a:off x="6247461" y="3804946"/>
            <a:ext cx="1" cy="1201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58" idx="0"/>
          </p:cNvCxnSpPr>
          <p:nvPr/>
        </p:nvCxnSpPr>
        <p:spPr>
          <a:xfrm>
            <a:off x="3885930" y="3494897"/>
            <a:ext cx="1101800" cy="690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</p:cNvCxnSpPr>
          <p:nvPr/>
        </p:nvCxnSpPr>
        <p:spPr>
          <a:xfrm flipH="1" flipV="1">
            <a:off x="9202784" y="3804946"/>
            <a:ext cx="1" cy="121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788942" y="3259025"/>
            <a:ext cx="72852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6517467" y="5000654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4" name="直接箭头连接符 83"/>
          <p:cNvCxnSpPr>
            <a:stCxn id="83" idx="0"/>
          </p:cNvCxnSpPr>
          <p:nvPr/>
        </p:nvCxnSpPr>
        <p:spPr>
          <a:xfrm flipV="1">
            <a:off x="6649992" y="379865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9459687" y="5021459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7" name="直接箭头连接符 86"/>
          <p:cNvCxnSpPr>
            <a:stCxn id="86" idx="0"/>
          </p:cNvCxnSpPr>
          <p:nvPr/>
        </p:nvCxnSpPr>
        <p:spPr>
          <a:xfrm flipV="1">
            <a:off x="9592212" y="3819461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8780428" y="2075543"/>
            <a:ext cx="3193855" cy="458651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5822294" y="437071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049973" y="3817677"/>
            <a:ext cx="4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243946" y="434845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529684" y="3271873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917553" y="5005253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7064461" y="380494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71551" y="434845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9857262" y="5021459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10004170" y="3821152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613965" y="3263517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6529684" y="2683669"/>
            <a:ext cx="1089792" cy="5667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充电逻辑控制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192661" y="4839412"/>
            <a:ext cx="102298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显示屏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2162387" y="4839412"/>
            <a:ext cx="1012730" cy="446048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灯板模块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2812388" y="4209791"/>
            <a:ext cx="1109" cy="629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3551324" y="4196943"/>
            <a:ext cx="3808" cy="61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150954" y="437071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627869" y="2691302"/>
            <a:ext cx="935880" cy="55549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输入输出控制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05601" y="844537"/>
            <a:ext cx="3426622" cy="3335577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/>
              <a:t>A7</a:t>
            </a:r>
            <a:r>
              <a:rPr lang="zh-CN" altLang="en-US" sz="1600" b="1" dirty="0"/>
              <a:t>通讯板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610789" y="1741487"/>
            <a:ext cx="1353994" cy="51782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OCPP</a:t>
            </a:r>
            <a:r>
              <a:rPr lang="zh-CN" altLang="en-US" sz="1400" b="1" dirty="0"/>
              <a:t>数据交互进程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609066" y="1375687"/>
            <a:ext cx="1355717" cy="37454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网络进程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609927" y="2244439"/>
            <a:ext cx="1353994" cy="62841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Webserver</a:t>
            </a:r>
          </a:p>
          <a:p>
            <a:r>
              <a:rPr lang="en-US" altLang="zh-CN" sz="1400" b="1" dirty="0"/>
              <a:t>1. </a:t>
            </a:r>
            <a:r>
              <a:rPr lang="zh-CN" altLang="en-US" sz="1400" b="1" dirty="0"/>
              <a:t>配置诊断</a:t>
            </a:r>
            <a:endParaRPr lang="en-US" altLang="zh-CN" sz="1400" b="1" dirty="0"/>
          </a:p>
          <a:p>
            <a:r>
              <a:rPr lang="en-US" altLang="zh-CN" sz="1400" b="1" dirty="0">
                <a:solidFill>
                  <a:srgbClr val="FF0000"/>
                </a:solidFill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</a:rPr>
              <a:t>桩端模拟器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2075626" y="1167810"/>
            <a:ext cx="486803" cy="2374949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数据交互</a:t>
            </a:r>
            <a:r>
              <a:rPr lang="en-US" altLang="zh-CN" sz="1400" dirty="0">
                <a:solidFill>
                  <a:srgbClr val="FF0000"/>
                </a:solidFill>
              </a:rPr>
              <a:t>API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DBUS</a:t>
            </a:r>
            <a:r>
              <a:rPr lang="zh-CN" altLang="en-US" sz="1400" dirty="0">
                <a:solidFill>
                  <a:srgbClr val="FF0000"/>
                </a:solidFill>
              </a:rPr>
              <a:t>规范）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609066" y="2883072"/>
            <a:ext cx="1367315" cy="4152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日志进程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32223" y="1814746"/>
            <a:ext cx="8042060" cy="2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2613087" y="1167810"/>
            <a:ext cx="1244802" cy="296973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 err="1"/>
              <a:t>Chgctrl</a:t>
            </a:r>
            <a:r>
              <a:rPr lang="zh-CN" altLang="en-US" sz="1400" b="1" dirty="0"/>
              <a:t>进程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2616362" y="3801111"/>
            <a:ext cx="1226338" cy="353263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HMI</a:t>
            </a:r>
            <a:r>
              <a:rPr lang="zh-CN" altLang="en-US" sz="1400" dirty="0"/>
              <a:t>控制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2610096" y="2917905"/>
            <a:ext cx="1233946" cy="302943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OCPP</a:t>
            </a:r>
            <a:r>
              <a:rPr lang="zh-CN" altLang="en-US" sz="1400" dirty="0"/>
              <a:t>控制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2616362" y="3323772"/>
            <a:ext cx="1227679" cy="37685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模块控制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616362" y="2386446"/>
            <a:ext cx="1227679" cy="254287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智能分配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2608066" y="2644798"/>
            <a:ext cx="1235975" cy="27310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</a:t>
            </a:r>
          </a:p>
        </p:txBody>
      </p:sp>
      <p:sp>
        <p:nvSpPr>
          <p:cNvPr id="108" name="圆角矩形 107"/>
          <p:cNvSpPr/>
          <p:nvPr/>
        </p:nvSpPr>
        <p:spPr>
          <a:xfrm>
            <a:off x="5788942" y="2685143"/>
            <a:ext cx="728525" cy="56381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CAN</a:t>
            </a:r>
            <a:r>
              <a:rPr lang="zh-CN" altLang="en-US" sz="1400" dirty="0"/>
              <a:t>协议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507551" y="1274435"/>
            <a:ext cx="1524278" cy="2268324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 </a:t>
            </a:r>
          </a:p>
          <a:p>
            <a:endParaRPr lang="zh-CN" altLang="en-US" sz="1400" b="1" dirty="0"/>
          </a:p>
        </p:txBody>
      </p:sp>
      <p:sp>
        <p:nvSpPr>
          <p:cNvPr id="112" name="圆角矩形 111"/>
          <p:cNvSpPr/>
          <p:nvPr/>
        </p:nvSpPr>
        <p:spPr>
          <a:xfrm>
            <a:off x="2354882" y="5577146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读卡器</a:t>
            </a:r>
          </a:p>
        </p:txBody>
      </p:sp>
      <p:cxnSp>
        <p:nvCxnSpPr>
          <p:cNvPr id="113" name="直接箭头连接符 112"/>
          <p:cNvCxnSpPr/>
          <p:nvPr/>
        </p:nvCxnSpPr>
        <p:spPr>
          <a:xfrm flipV="1">
            <a:off x="3025031" y="4188753"/>
            <a:ext cx="11217" cy="1363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2532190" y="52597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2610369" y="1696014"/>
            <a:ext cx="1233672" cy="284565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CAN</a:t>
            </a:r>
            <a:r>
              <a:rPr lang="zh-CN" altLang="en-US" sz="1400" dirty="0"/>
              <a:t>协议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8919728" y="2232652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M3/M4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9019227" y="3265983"/>
            <a:ext cx="72852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9759969" y="3278831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10844250" y="3270475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9759969" y="2690627"/>
            <a:ext cx="1089792" cy="5667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充电逻辑控制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10858154" y="2698260"/>
            <a:ext cx="935880" cy="55549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输入输出控制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9019227" y="2692101"/>
            <a:ext cx="728525" cy="56381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CAN</a:t>
            </a:r>
            <a:r>
              <a:rPr lang="zh-CN" altLang="en-US" sz="1400" dirty="0"/>
              <a:t>协议</a:t>
            </a:r>
          </a:p>
        </p:txBody>
      </p:sp>
      <p:cxnSp>
        <p:nvCxnSpPr>
          <p:cNvPr id="125" name="直接箭头连接符 124"/>
          <p:cNvCxnSpPr>
            <a:endCxn id="108" idx="0"/>
          </p:cNvCxnSpPr>
          <p:nvPr/>
        </p:nvCxnSpPr>
        <p:spPr>
          <a:xfrm>
            <a:off x="6153204" y="1839008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9383488" y="1844492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2606227" y="2104416"/>
            <a:ext cx="1236474" cy="265201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环境监测</a:t>
            </a:r>
          </a:p>
        </p:txBody>
      </p:sp>
    </p:spTree>
    <p:extLst>
      <p:ext uri="{BB962C8B-B14F-4D97-AF65-F5344CB8AC3E}">
        <p14:creationId xmlns:p14="http://schemas.microsoft.com/office/powerpoint/2010/main" val="38774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圆角矩形 142"/>
          <p:cNvSpPr/>
          <p:nvPr/>
        </p:nvSpPr>
        <p:spPr>
          <a:xfrm>
            <a:off x="3794871" y="83606"/>
            <a:ext cx="6539300" cy="588583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现在新版欧标系统架构存在的问题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89443" y="2225694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M3/M4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952064" y="1924398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自定义</a:t>
            </a:r>
            <a:r>
              <a:rPr lang="en-US" altLang="zh-CN" sz="1100" dirty="0"/>
              <a:t>CAN</a:t>
            </a:r>
            <a:r>
              <a:rPr lang="zh-CN" altLang="en-US" sz="1100" dirty="0"/>
              <a:t>协议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can)</a:t>
            </a:r>
            <a:endParaRPr lang="zh-CN" altLang="en-US" sz="1100" dirty="0"/>
          </a:p>
        </p:txBody>
      </p:sp>
      <p:sp>
        <p:nvSpPr>
          <p:cNvPr id="68" name="圆角矩形 67"/>
          <p:cNvSpPr/>
          <p:nvPr/>
        </p:nvSpPr>
        <p:spPr>
          <a:xfrm>
            <a:off x="6104817" y="5006945"/>
            <a:ext cx="285289" cy="1163401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PLC1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9060140" y="5021459"/>
            <a:ext cx="285289" cy="1163401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PLC2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68" idx="0"/>
          </p:cNvCxnSpPr>
          <p:nvPr/>
        </p:nvCxnSpPr>
        <p:spPr>
          <a:xfrm flipH="1" flipV="1">
            <a:off x="6247461" y="3804946"/>
            <a:ext cx="1" cy="1201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</p:cNvCxnSpPr>
          <p:nvPr/>
        </p:nvCxnSpPr>
        <p:spPr>
          <a:xfrm flipH="1" flipV="1">
            <a:off x="9202784" y="3804946"/>
            <a:ext cx="1" cy="121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517467" y="5000654"/>
            <a:ext cx="265050" cy="1535116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4" name="直接箭头连接符 83"/>
          <p:cNvCxnSpPr>
            <a:stCxn id="83" idx="0"/>
          </p:cNvCxnSpPr>
          <p:nvPr/>
        </p:nvCxnSpPr>
        <p:spPr>
          <a:xfrm flipV="1">
            <a:off x="6649992" y="379865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9459687" y="5021459"/>
            <a:ext cx="265050" cy="1535116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7" name="直接箭头连接符 86"/>
          <p:cNvCxnSpPr>
            <a:stCxn id="86" idx="0"/>
          </p:cNvCxnSpPr>
          <p:nvPr/>
        </p:nvCxnSpPr>
        <p:spPr>
          <a:xfrm flipV="1">
            <a:off x="9592212" y="3819461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8780428" y="2075543"/>
            <a:ext cx="3193855" cy="458651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5822294" y="437071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243946" y="434845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05601" y="844537"/>
            <a:ext cx="3426622" cy="3335577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/>
              <a:t>A7</a:t>
            </a:r>
            <a:r>
              <a:rPr lang="zh-CN" altLang="en-US" sz="1600" b="1" dirty="0"/>
              <a:t>通讯板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32223" y="1814746"/>
            <a:ext cx="8042060" cy="2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8919728" y="2232652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M3/M4</a:t>
            </a:r>
            <a:r>
              <a:rPr lang="zh-CN" altLang="en-US" sz="1400" b="1" dirty="0"/>
              <a:t>控制板</a:t>
            </a:r>
          </a:p>
        </p:txBody>
      </p:sp>
      <p:cxnSp>
        <p:nvCxnSpPr>
          <p:cNvPr id="125" name="直接箭头连接符 124"/>
          <p:cNvCxnSpPr>
            <a:endCxn id="108" idx="0"/>
          </p:cNvCxnSpPr>
          <p:nvPr/>
        </p:nvCxnSpPr>
        <p:spPr>
          <a:xfrm>
            <a:off x="6153204" y="1839008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9383488" y="1844492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05601" y="1591722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环境板子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5601" y="2154816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A7</a:t>
            </a:r>
            <a:r>
              <a:rPr lang="zh-CN" altLang="en-US" sz="1400" dirty="0"/>
              <a:t>上板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106" y="2717910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通用底板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505601" y="3281004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转接板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5755446" y="2685143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XMC</a:t>
            </a:r>
            <a:r>
              <a:rPr lang="zh-CN" altLang="en-US" sz="1400" dirty="0"/>
              <a:t>上板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5755951" y="3248237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通用底板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9032670" y="2699376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XMC</a:t>
            </a:r>
            <a:r>
              <a:rPr lang="zh-CN" altLang="en-US" sz="1400" dirty="0"/>
              <a:t>上板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9033175" y="3262470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通用底板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505600" y="4927298"/>
            <a:ext cx="5339331" cy="1023559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目前双枪一套系统的</a:t>
            </a:r>
            <a:r>
              <a:rPr lang="en-US" altLang="zh-CN" sz="1400" dirty="0"/>
              <a:t>PCB</a:t>
            </a:r>
            <a:r>
              <a:rPr lang="zh-CN" altLang="en-US" sz="1400" dirty="0"/>
              <a:t>板子多达</a:t>
            </a:r>
            <a:r>
              <a:rPr lang="en-US" altLang="zh-CN" sz="1400" dirty="0"/>
              <a:t>12</a:t>
            </a:r>
            <a:r>
              <a:rPr lang="zh-CN" altLang="en-US" sz="1400" dirty="0"/>
              <a:t>块，有单片机的板子有</a:t>
            </a:r>
            <a:r>
              <a:rPr lang="en-US" altLang="zh-CN" sz="1400" dirty="0"/>
              <a:t>8</a:t>
            </a:r>
            <a:r>
              <a:rPr lang="zh-CN" altLang="en-US" sz="1400" dirty="0"/>
              <a:t>块；</a:t>
            </a:r>
            <a:endParaRPr lang="en-US" altLang="zh-CN" sz="1400" dirty="0"/>
          </a:p>
          <a:p>
            <a:pPr algn="ctr"/>
            <a:r>
              <a:rPr lang="zh-CN" altLang="en-US" sz="1400" dirty="0"/>
              <a:t>如果是单枪系统需要</a:t>
            </a:r>
            <a:r>
              <a:rPr lang="en-US" altLang="zh-CN" sz="1400" dirty="0"/>
              <a:t>PCB</a:t>
            </a:r>
            <a:r>
              <a:rPr lang="zh-CN" altLang="en-US" sz="1400" dirty="0"/>
              <a:t>板子</a:t>
            </a:r>
            <a:r>
              <a:rPr lang="en-US" altLang="zh-CN" sz="1400" dirty="0"/>
              <a:t>8</a:t>
            </a:r>
            <a:r>
              <a:rPr lang="zh-CN" altLang="en-US" sz="1400" dirty="0"/>
              <a:t>块，有单片机的板子有</a:t>
            </a:r>
            <a:r>
              <a:rPr lang="en-US" altLang="zh-CN" sz="1400" dirty="0"/>
              <a:t>5</a:t>
            </a:r>
            <a:r>
              <a:rPr lang="zh-CN" altLang="en-US" sz="1400" dirty="0"/>
              <a:t>块。</a:t>
            </a:r>
          </a:p>
        </p:txBody>
      </p:sp>
    </p:spTree>
    <p:extLst>
      <p:ext uri="{BB962C8B-B14F-4D97-AF65-F5344CB8AC3E}">
        <p14:creationId xmlns:p14="http://schemas.microsoft.com/office/powerpoint/2010/main" val="301633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圆角矩形 142"/>
          <p:cNvSpPr/>
          <p:nvPr/>
        </p:nvSpPr>
        <p:spPr>
          <a:xfrm>
            <a:off x="3794871" y="83606"/>
            <a:ext cx="6539300" cy="588583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现在新版欧标系统架构改进方案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89443" y="2225694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M3/M4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952064" y="1924398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自定义</a:t>
            </a:r>
            <a:r>
              <a:rPr lang="en-US" altLang="zh-CN" sz="1100" dirty="0"/>
              <a:t>CAN</a:t>
            </a:r>
            <a:r>
              <a:rPr lang="zh-CN" altLang="en-US" sz="1100" dirty="0"/>
              <a:t>协议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can)</a:t>
            </a:r>
            <a:endParaRPr lang="zh-CN" altLang="en-US" sz="1100" dirty="0"/>
          </a:p>
        </p:txBody>
      </p:sp>
      <p:sp>
        <p:nvSpPr>
          <p:cNvPr id="68" name="圆角矩形 67"/>
          <p:cNvSpPr/>
          <p:nvPr/>
        </p:nvSpPr>
        <p:spPr>
          <a:xfrm>
            <a:off x="6104817" y="5006945"/>
            <a:ext cx="285289" cy="1163401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PLC1</a:t>
            </a:r>
            <a:endParaRPr lang="zh-CN" alt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9060140" y="5021459"/>
            <a:ext cx="285289" cy="1163401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PLC2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68" idx="0"/>
          </p:cNvCxnSpPr>
          <p:nvPr/>
        </p:nvCxnSpPr>
        <p:spPr>
          <a:xfrm flipH="1" flipV="1">
            <a:off x="6247461" y="3804946"/>
            <a:ext cx="1" cy="1201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</p:cNvCxnSpPr>
          <p:nvPr/>
        </p:nvCxnSpPr>
        <p:spPr>
          <a:xfrm flipH="1" flipV="1">
            <a:off x="9202784" y="3804946"/>
            <a:ext cx="1" cy="121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517467" y="5000654"/>
            <a:ext cx="265050" cy="1535116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4" name="直接箭头连接符 83"/>
          <p:cNvCxnSpPr>
            <a:stCxn id="83" idx="0"/>
          </p:cNvCxnSpPr>
          <p:nvPr/>
        </p:nvCxnSpPr>
        <p:spPr>
          <a:xfrm flipV="1">
            <a:off x="6649992" y="379865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9459687" y="5021459"/>
            <a:ext cx="265050" cy="1535116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7" name="直接箭头连接符 86"/>
          <p:cNvCxnSpPr>
            <a:stCxn id="86" idx="0"/>
          </p:cNvCxnSpPr>
          <p:nvPr/>
        </p:nvCxnSpPr>
        <p:spPr>
          <a:xfrm flipV="1">
            <a:off x="9592212" y="3819461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8780428" y="2075543"/>
            <a:ext cx="3193855" cy="458651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5822294" y="437071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243946" y="434845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05601" y="844537"/>
            <a:ext cx="3426622" cy="3335577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/>
              <a:t>A7</a:t>
            </a:r>
            <a:r>
              <a:rPr lang="zh-CN" altLang="en-US" sz="1600" b="1" dirty="0"/>
              <a:t>通讯板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32223" y="1814746"/>
            <a:ext cx="8042060" cy="2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8919728" y="2232652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M3/M4</a:t>
            </a:r>
            <a:r>
              <a:rPr lang="zh-CN" altLang="en-US" sz="1400" b="1" dirty="0"/>
              <a:t>控制板</a:t>
            </a:r>
          </a:p>
        </p:txBody>
      </p:sp>
      <p:cxnSp>
        <p:nvCxnSpPr>
          <p:cNvPr id="125" name="直接箭头连接符 124"/>
          <p:cNvCxnSpPr>
            <a:endCxn id="108" idx="0"/>
          </p:cNvCxnSpPr>
          <p:nvPr/>
        </p:nvCxnSpPr>
        <p:spPr>
          <a:xfrm>
            <a:off x="6153204" y="1839008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9383488" y="1844492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07141" y="2127649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环境板子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23074" y="1591722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A7</a:t>
            </a:r>
            <a:r>
              <a:rPr lang="zh-CN" altLang="en-US" sz="1400" dirty="0"/>
              <a:t>上板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106" y="2717910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通用底板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505601" y="3281004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转接板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5755446" y="2685143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XMC</a:t>
            </a:r>
            <a:r>
              <a:rPr lang="zh-CN" altLang="en-US" sz="1400" dirty="0"/>
              <a:t>上板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5755951" y="3248237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通用底板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9032670" y="2699376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XMC</a:t>
            </a:r>
            <a:r>
              <a:rPr lang="zh-CN" altLang="en-US" sz="1400" dirty="0"/>
              <a:t>上板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9033175" y="3262470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通用底板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505601" y="4927298"/>
            <a:ext cx="5316694" cy="1501211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由于之前考虑通用底板造成了无法兼容部分功能，从而出现转接板和环境板，得不偿失。建议定制</a:t>
            </a:r>
            <a:r>
              <a:rPr lang="en-US" altLang="zh-CN" sz="1400" dirty="0"/>
              <a:t>A7</a:t>
            </a:r>
            <a:r>
              <a:rPr lang="zh-CN" altLang="en-US" sz="1400" dirty="0"/>
              <a:t>底板。</a:t>
            </a:r>
            <a:endParaRPr lang="en-US" altLang="zh-CN" sz="1400" dirty="0"/>
          </a:p>
          <a:p>
            <a:pPr algn="ctr"/>
            <a:r>
              <a:rPr lang="zh-CN" altLang="en-US" sz="1400" dirty="0"/>
              <a:t>更改后：</a:t>
            </a:r>
            <a:endParaRPr lang="en-US" altLang="zh-CN" sz="1400" dirty="0"/>
          </a:p>
          <a:p>
            <a:pPr algn="ctr"/>
            <a:r>
              <a:rPr lang="zh-CN" altLang="en-US" sz="1400" dirty="0"/>
              <a:t>双枪系统</a:t>
            </a:r>
            <a:r>
              <a:rPr lang="en-US" altLang="zh-CN" sz="1400" dirty="0"/>
              <a:t>PCB</a:t>
            </a:r>
            <a:r>
              <a:rPr lang="zh-CN" altLang="en-US" sz="1400" dirty="0"/>
              <a:t>板共</a:t>
            </a:r>
            <a:r>
              <a:rPr lang="en-US" altLang="zh-CN" sz="1400" dirty="0"/>
              <a:t>10</a:t>
            </a:r>
            <a:r>
              <a:rPr lang="zh-CN" altLang="en-US" sz="1400" dirty="0"/>
              <a:t>块，有单片机的</a:t>
            </a:r>
            <a:r>
              <a:rPr lang="en-US" altLang="zh-CN" sz="1400" dirty="0"/>
              <a:t>7</a:t>
            </a:r>
            <a:r>
              <a:rPr lang="zh-CN" altLang="en-US" sz="1400" dirty="0"/>
              <a:t>块；</a:t>
            </a:r>
            <a:endParaRPr lang="en-US" altLang="zh-CN" sz="1400" dirty="0"/>
          </a:p>
          <a:p>
            <a:pPr algn="ctr"/>
            <a:r>
              <a:rPr lang="zh-CN" altLang="en-US" sz="1400" dirty="0"/>
              <a:t>单枪系统</a:t>
            </a:r>
            <a:r>
              <a:rPr lang="en-US" altLang="zh-CN" sz="1400" dirty="0"/>
              <a:t>PCB</a:t>
            </a:r>
            <a:r>
              <a:rPr lang="zh-CN" altLang="en-US" sz="1400" dirty="0"/>
              <a:t>板子共</a:t>
            </a:r>
            <a:r>
              <a:rPr lang="en-US" altLang="zh-CN" sz="1400" dirty="0"/>
              <a:t>6</a:t>
            </a:r>
            <a:r>
              <a:rPr lang="zh-CN" altLang="en-US" sz="1400" dirty="0"/>
              <a:t>块，有单片机的</a:t>
            </a:r>
            <a:r>
              <a:rPr lang="en-US" altLang="zh-CN" sz="1400" dirty="0"/>
              <a:t>4</a:t>
            </a:r>
            <a:r>
              <a:rPr lang="zh-CN" altLang="en-US" sz="1400" dirty="0"/>
              <a:t>块。</a:t>
            </a:r>
            <a:endParaRPr lang="en-US" altLang="zh-CN" sz="1400" dirty="0"/>
          </a:p>
          <a:p>
            <a:pPr algn="ctr"/>
            <a:r>
              <a:rPr lang="zh-CN" altLang="en-US" sz="1400" dirty="0"/>
              <a:t>再者，</a:t>
            </a:r>
            <a:r>
              <a:rPr lang="en-US" altLang="zh-CN" sz="1400" dirty="0"/>
              <a:t>A7</a:t>
            </a:r>
            <a:r>
              <a:rPr lang="zh-CN" altLang="en-US" sz="1400" dirty="0"/>
              <a:t>上板可与奔驰上板通用。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2419929" y="1591722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A7</a:t>
            </a:r>
            <a:r>
              <a:rPr lang="zh-CN" altLang="en-US" sz="1400" dirty="0"/>
              <a:t>上板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420434" y="2154816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A7</a:t>
            </a:r>
            <a:r>
              <a:rPr lang="zh-CN" altLang="en-US" sz="1400" dirty="0"/>
              <a:t>定制底板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1823076" y="2350673"/>
            <a:ext cx="596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823075" y="2456590"/>
            <a:ext cx="586093" cy="51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823076" y="2600864"/>
            <a:ext cx="596853" cy="90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圆角矩形 142"/>
          <p:cNvSpPr/>
          <p:nvPr/>
        </p:nvSpPr>
        <p:spPr>
          <a:xfrm>
            <a:off x="3794871" y="83606"/>
            <a:ext cx="4824102" cy="560105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未来欧标系统架构建议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89443" y="2225694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A7/M4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982881" y="1347514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自定义</a:t>
            </a:r>
            <a:r>
              <a:rPr lang="en-US" altLang="zh-CN" sz="1100" dirty="0"/>
              <a:t>CAN</a:t>
            </a:r>
            <a:r>
              <a:rPr lang="zh-CN" altLang="en-US" sz="1100" dirty="0"/>
              <a:t>协议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can)</a:t>
            </a:r>
            <a:endParaRPr lang="zh-CN" altLang="en-US" sz="1100" dirty="0"/>
          </a:p>
        </p:txBody>
      </p:sp>
      <p:sp>
        <p:nvSpPr>
          <p:cNvPr id="45" name="圆角矩形 44"/>
          <p:cNvSpPr/>
          <p:nvPr/>
        </p:nvSpPr>
        <p:spPr>
          <a:xfrm>
            <a:off x="4409917" y="3787173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47" name="圆角矩形 46"/>
          <p:cNvSpPr/>
          <p:nvPr/>
        </p:nvSpPr>
        <p:spPr>
          <a:xfrm>
            <a:off x="4409916" y="4277832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09915" y="4768491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电源模块组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4409915" y="5247990"/>
            <a:ext cx="1148575" cy="446048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电源模块</a:t>
            </a:r>
            <a:endParaRPr lang="en-US" altLang="zh-CN" sz="1400" dirty="0"/>
          </a:p>
          <a:p>
            <a:pPr algn="ctr"/>
            <a:r>
              <a:rPr lang="en-US" altLang="zh-CN" sz="1400" dirty="0"/>
              <a:t>4...N</a:t>
            </a:r>
            <a:endParaRPr lang="zh-CN" altLang="en-US" sz="1400" dirty="0"/>
          </a:p>
        </p:txBody>
      </p:sp>
      <p:sp>
        <p:nvSpPr>
          <p:cNvPr id="53" name="弧形 52"/>
          <p:cNvSpPr/>
          <p:nvPr/>
        </p:nvSpPr>
        <p:spPr>
          <a:xfrm>
            <a:off x="4248223" y="4007764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弧形 53"/>
          <p:cNvSpPr/>
          <p:nvPr/>
        </p:nvSpPr>
        <p:spPr>
          <a:xfrm>
            <a:off x="4244504" y="4505263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弧形 55"/>
          <p:cNvSpPr/>
          <p:nvPr/>
        </p:nvSpPr>
        <p:spPr>
          <a:xfrm>
            <a:off x="4237346" y="5007887"/>
            <a:ext cx="483073" cy="536928"/>
          </a:xfrm>
          <a:prstGeom prst="arc">
            <a:avLst>
              <a:gd name="adj1" fmla="val 6580983"/>
              <a:gd name="adj2" fmla="val 14983045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圆角矩形 57"/>
          <p:cNvSpPr/>
          <p:nvPr/>
        </p:nvSpPr>
        <p:spPr>
          <a:xfrm>
            <a:off x="4339086" y="3704900"/>
            <a:ext cx="1297287" cy="2096781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70" name="直接箭头连接符 69"/>
          <p:cNvCxnSpPr>
            <a:endCxn id="58" idx="0"/>
          </p:cNvCxnSpPr>
          <p:nvPr/>
        </p:nvCxnSpPr>
        <p:spPr>
          <a:xfrm>
            <a:off x="3959629" y="3595077"/>
            <a:ext cx="1028101" cy="109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788942" y="3259025"/>
            <a:ext cx="72852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6517467" y="5000654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4" name="直接箭头连接符 83"/>
          <p:cNvCxnSpPr>
            <a:stCxn id="83" idx="0"/>
          </p:cNvCxnSpPr>
          <p:nvPr/>
        </p:nvCxnSpPr>
        <p:spPr>
          <a:xfrm flipV="1">
            <a:off x="6649992" y="379865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9459687" y="5021459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7" name="直接箭头连接符 86"/>
          <p:cNvCxnSpPr>
            <a:stCxn id="86" idx="0"/>
          </p:cNvCxnSpPr>
          <p:nvPr/>
        </p:nvCxnSpPr>
        <p:spPr>
          <a:xfrm flipV="1">
            <a:off x="9592212" y="3819461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8780428" y="2075543"/>
            <a:ext cx="3193855" cy="458651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4148896" y="3338937"/>
            <a:ext cx="4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243946" y="434845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529684" y="3271873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917553" y="5005253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7064461" y="380494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71551" y="434845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9857262" y="5021459"/>
            <a:ext cx="265050" cy="1535116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DC</a:t>
            </a:r>
            <a:r>
              <a:rPr lang="zh-CN" altLang="en-US" sz="1400" dirty="0"/>
              <a:t>电表模块</a:t>
            </a: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10004170" y="3821152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613965" y="3263517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6529684" y="2683669"/>
            <a:ext cx="1089792" cy="5667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充电逻辑控制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192661" y="4839412"/>
            <a:ext cx="102298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显示屏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2162387" y="4839412"/>
            <a:ext cx="1012730" cy="446048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灯板模块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2812388" y="4209791"/>
            <a:ext cx="1109" cy="629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3551324" y="4196943"/>
            <a:ext cx="3808" cy="61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150954" y="437071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485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627869" y="2691302"/>
            <a:ext cx="935880" cy="55549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输入输出控制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05601" y="844537"/>
            <a:ext cx="3426622" cy="3335577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/>
              <a:t>A7</a:t>
            </a:r>
            <a:r>
              <a:rPr lang="zh-CN" altLang="en-US" sz="1600" b="1" dirty="0"/>
              <a:t>通讯板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610789" y="1741487"/>
            <a:ext cx="1353994" cy="51782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OCPP</a:t>
            </a:r>
            <a:r>
              <a:rPr lang="zh-CN" altLang="en-US" sz="1400" b="1" dirty="0"/>
              <a:t>数据交互进程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609066" y="1375687"/>
            <a:ext cx="1355717" cy="37454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网络进程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609927" y="2244439"/>
            <a:ext cx="1353994" cy="62841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Webserver</a:t>
            </a:r>
          </a:p>
          <a:p>
            <a:r>
              <a:rPr lang="en-US" altLang="zh-CN" sz="1400" b="1" dirty="0"/>
              <a:t>1. </a:t>
            </a:r>
            <a:r>
              <a:rPr lang="zh-CN" altLang="en-US" sz="1400" b="1" dirty="0"/>
              <a:t>配置诊断</a:t>
            </a:r>
            <a:endParaRPr lang="en-US" altLang="zh-CN" sz="1400" b="1" dirty="0"/>
          </a:p>
          <a:p>
            <a:r>
              <a:rPr lang="en-US" altLang="zh-CN" sz="1400" b="1" dirty="0">
                <a:solidFill>
                  <a:srgbClr val="FF0000"/>
                </a:solidFill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</a:rPr>
              <a:t>桩端模拟器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2075626" y="1167810"/>
            <a:ext cx="486803" cy="2374949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数据交互</a:t>
            </a:r>
            <a:r>
              <a:rPr lang="en-US" altLang="zh-CN" sz="1400" dirty="0">
                <a:solidFill>
                  <a:srgbClr val="FF0000"/>
                </a:solidFill>
              </a:rPr>
              <a:t>API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DBUS</a:t>
            </a:r>
            <a:r>
              <a:rPr lang="zh-CN" altLang="en-US" sz="1400" dirty="0">
                <a:solidFill>
                  <a:srgbClr val="FF0000"/>
                </a:solidFill>
              </a:rPr>
              <a:t>规范）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609066" y="2883072"/>
            <a:ext cx="1367315" cy="4152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日志进程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32223" y="1814746"/>
            <a:ext cx="8042060" cy="2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2613087" y="1167810"/>
            <a:ext cx="1244802" cy="296973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 err="1"/>
              <a:t>Chgctrl</a:t>
            </a:r>
            <a:r>
              <a:rPr lang="zh-CN" altLang="en-US" sz="1400" b="1" dirty="0"/>
              <a:t>进程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2616362" y="3801111"/>
            <a:ext cx="1226338" cy="353263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HMI</a:t>
            </a:r>
            <a:r>
              <a:rPr lang="zh-CN" altLang="en-US" sz="1400" dirty="0"/>
              <a:t>控制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2610096" y="2917905"/>
            <a:ext cx="1233946" cy="302943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OCPP</a:t>
            </a:r>
            <a:r>
              <a:rPr lang="zh-CN" altLang="en-US" sz="1400" dirty="0"/>
              <a:t>控制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2616362" y="3323772"/>
            <a:ext cx="1227679" cy="376856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模块控制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616362" y="2386446"/>
            <a:ext cx="1227679" cy="254287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智能分配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2608066" y="2644798"/>
            <a:ext cx="1235975" cy="27310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</a:t>
            </a:r>
          </a:p>
        </p:txBody>
      </p:sp>
      <p:sp>
        <p:nvSpPr>
          <p:cNvPr id="108" name="圆角矩形 107"/>
          <p:cNvSpPr/>
          <p:nvPr/>
        </p:nvSpPr>
        <p:spPr>
          <a:xfrm>
            <a:off x="5788942" y="2685143"/>
            <a:ext cx="728525" cy="56381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CAN</a:t>
            </a:r>
            <a:r>
              <a:rPr lang="zh-CN" altLang="en-US" sz="1400" dirty="0"/>
              <a:t>协议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507551" y="1274435"/>
            <a:ext cx="1524278" cy="2268324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 </a:t>
            </a:r>
          </a:p>
          <a:p>
            <a:endParaRPr lang="zh-CN" altLang="en-US" sz="1400" b="1" dirty="0"/>
          </a:p>
        </p:txBody>
      </p:sp>
      <p:sp>
        <p:nvSpPr>
          <p:cNvPr id="112" name="圆角矩形 111"/>
          <p:cNvSpPr/>
          <p:nvPr/>
        </p:nvSpPr>
        <p:spPr>
          <a:xfrm>
            <a:off x="2354882" y="5577146"/>
            <a:ext cx="1300002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读卡器</a:t>
            </a:r>
          </a:p>
        </p:txBody>
      </p:sp>
      <p:cxnSp>
        <p:nvCxnSpPr>
          <p:cNvPr id="113" name="直接箭头连接符 112"/>
          <p:cNvCxnSpPr/>
          <p:nvPr/>
        </p:nvCxnSpPr>
        <p:spPr>
          <a:xfrm flipV="1">
            <a:off x="3025031" y="4188753"/>
            <a:ext cx="11217" cy="1363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2532190" y="52597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232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2610369" y="1696014"/>
            <a:ext cx="1233672" cy="284565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CAN</a:t>
            </a:r>
            <a:r>
              <a:rPr lang="zh-CN" altLang="en-US" sz="1400" dirty="0"/>
              <a:t>协议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8919728" y="2232652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A7/M4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9019227" y="3265983"/>
            <a:ext cx="728525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PLC</a:t>
            </a:r>
            <a:r>
              <a:rPr lang="zh-CN" altLang="en-US" sz="1400" dirty="0"/>
              <a:t>控制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9759969" y="3278831"/>
            <a:ext cx="1072064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绝缘控制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10844250" y="3270475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电表控制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9759969" y="2690627"/>
            <a:ext cx="1089792" cy="56676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充电逻辑控制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10858154" y="2698260"/>
            <a:ext cx="935880" cy="555490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输入输出控制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9019227" y="2692101"/>
            <a:ext cx="728525" cy="563812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CAN</a:t>
            </a:r>
            <a:r>
              <a:rPr lang="zh-CN" altLang="en-US" sz="1400" dirty="0"/>
              <a:t>协议</a:t>
            </a:r>
          </a:p>
        </p:txBody>
      </p:sp>
      <p:cxnSp>
        <p:nvCxnSpPr>
          <p:cNvPr id="125" name="直接箭头连接符 124"/>
          <p:cNvCxnSpPr>
            <a:endCxn id="108" idx="0"/>
          </p:cNvCxnSpPr>
          <p:nvPr/>
        </p:nvCxnSpPr>
        <p:spPr>
          <a:xfrm>
            <a:off x="6153204" y="1839008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9383488" y="1844492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2606227" y="2104416"/>
            <a:ext cx="1236474" cy="265201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环境监测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026967" y="189467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或者以太网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0" y="6158281"/>
            <a:ext cx="4916954" cy="683677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由于绝缘检测需要单独单片机进行处理，设计高压隔离和干扰问题，无法集成，还是以单个模块存在。</a:t>
            </a:r>
            <a:endParaRPr lang="en-US" altLang="zh-CN" sz="1400" dirty="0"/>
          </a:p>
          <a:p>
            <a:pPr algn="ctr"/>
            <a:r>
              <a:rPr lang="zh-CN" altLang="en-US" sz="1400" dirty="0"/>
              <a:t>自研</a:t>
            </a:r>
            <a:r>
              <a:rPr lang="en-US" altLang="zh-CN" sz="1400" dirty="0"/>
              <a:t>PLC</a:t>
            </a:r>
            <a:r>
              <a:rPr lang="zh-CN" altLang="en-US" sz="1400" dirty="0"/>
              <a:t>成熟后，可做为软件模块存在。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8780428" y="721264"/>
            <a:ext cx="3163251" cy="593616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基于自研</a:t>
            </a:r>
            <a:r>
              <a:rPr lang="en-US" altLang="zh-CN" sz="1400" dirty="0"/>
              <a:t>PLC</a:t>
            </a:r>
            <a:r>
              <a:rPr lang="zh-CN" altLang="en-US" sz="1400" dirty="0"/>
              <a:t>模块硬件成熟方案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7637391" y="2227223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HMI</a:t>
            </a:r>
            <a:endParaRPr lang="zh-CN" altLang="en-US" sz="1400" dirty="0"/>
          </a:p>
        </p:txBody>
      </p:sp>
      <p:sp>
        <p:nvSpPr>
          <p:cNvPr id="109" name="圆角矩形 108"/>
          <p:cNvSpPr/>
          <p:nvPr/>
        </p:nvSpPr>
        <p:spPr>
          <a:xfrm>
            <a:off x="10851202" y="2233862"/>
            <a:ext cx="949783" cy="446048"/>
          </a:xfrm>
          <a:prstGeom prst="roundRect">
            <a:avLst>
              <a:gd name="adj" fmla="val 145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HMI</a:t>
            </a:r>
            <a:endParaRPr lang="zh-CN" altLang="en-US" sz="1400" dirty="0"/>
          </a:p>
        </p:txBody>
      </p:sp>
      <p:sp>
        <p:nvSpPr>
          <p:cNvPr id="72" name="圆角矩形 71"/>
          <p:cNvSpPr/>
          <p:nvPr/>
        </p:nvSpPr>
        <p:spPr>
          <a:xfrm>
            <a:off x="505602" y="643712"/>
            <a:ext cx="5118472" cy="5600070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 </a:t>
            </a:r>
          </a:p>
          <a:p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75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圆角矩形 142"/>
          <p:cNvSpPr/>
          <p:nvPr/>
        </p:nvSpPr>
        <p:spPr>
          <a:xfrm>
            <a:off x="3794871" y="83606"/>
            <a:ext cx="6539300" cy="588583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未来欧标系统架构方案建议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89443" y="2225694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A7/M4</a:t>
            </a:r>
            <a:r>
              <a:rPr lang="zh-CN" altLang="en-US" sz="1400" b="1" dirty="0"/>
              <a:t>控制板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6517467" y="5000654"/>
            <a:ext cx="265050" cy="1535116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4" name="直接箭头连接符 83"/>
          <p:cNvCxnSpPr>
            <a:stCxn id="83" idx="0"/>
          </p:cNvCxnSpPr>
          <p:nvPr/>
        </p:nvCxnSpPr>
        <p:spPr>
          <a:xfrm flipV="1">
            <a:off x="6649992" y="3798656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9459687" y="5021459"/>
            <a:ext cx="265050" cy="1535116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绝缘检测模块</a:t>
            </a:r>
          </a:p>
        </p:txBody>
      </p:sp>
      <p:cxnSp>
        <p:nvCxnSpPr>
          <p:cNvPr id="87" name="直接箭头连接符 86"/>
          <p:cNvCxnSpPr>
            <a:stCxn id="86" idx="0"/>
          </p:cNvCxnSpPr>
          <p:nvPr/>
        </p:nvCxnSpPr>
        <p:spPr>
          <a:xfrm flipV="1">
            <a:off x="9592212" y="3819461"/>
            <a:ext cx="10119" cy="12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8780428" y="2075543"/>
            <a:ext cx="3193855" cy="4586515"/>
          </a:xfrm>
          <a:prstGeom prst="roundRect">
            <a:avLst>
              <a:gd name="adj" fmla="val 145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sz="1400" b="1" dirty="0"/>
          </a:p>
          <a:p>
            <a:endParaRPr lang="zh-CN" altLang="en-US" sz="14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6243946" y="434845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can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05601" y="844537"/>
            <a:ext cx="3426622" cy="3335577"/>
          </a:xfrm>
          <a:prstGeom prst="roundRect">
            <a:avLst>
              <a:gd name="adj" fmla="val 145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/>
              <a:t>A7</a:t>
            </a:r>
            <a:r>
              <a:rPr lang="zh-CN" altLang="en-US" sz="1600" b="1" dirty="0"/>
              <a:t>通讯板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32223" y="1814746"/>
            <a:ext cx="8042060" cy="2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8919728" y="2232652"/>
            <a:ext cx="2904799" cy="1568459"/>
          </a:xfrm>
          <a:prstGeom prst="roundRect">
            <a:avLst>
              <a:gd name="adj" fmla="val 145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A7/M4</a:t>
            </a:r>
            <a:r>
              <a:rPr lang="zh-CN" altLang="en-US" sz="1400" b="1" dirty="0"/>
              <a:t>控制板</a:t>
            </a:r>
          </a:p>
        </p:txBody>
      </p:sp>
      <p:cxnSp>
        <p:nvCxnSpPr>
          <p:cNvPr id="125" name="直接箭头连接符 124"/>
          <p:cNvCxnSpPr>
            <a:endCxn id="108" idx="0"/>
          </p:cNvCxnSpPr>
          <p:nvPr/>
        </p:nvCxnSpPr>
        <p:spPr>
          <a:xfrm>
            <a:off x="6153204" y="1839008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9383488" y="1844492"/>
            <a:ext cx="1" cy="846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5755446" y="2685143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A7/M4</a:t>
            </a:r>
            <a:r>
              <a:rPr lang="zh-CN" altLang="en-US" sz="1400" dirty="0"/>
              <a:t>上板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5755951" y="3248237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通用底板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9032670" y="2699376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A7/M4</a:t>
            </a:r>
            <a:r>
              <a:rPr lang="zh-CN" altLang="en-US" sz="1400" dirty="0"/>
              <a:t>上板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9033175" y="3262470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通用底板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505600" y="4927298"/>
            <a:ext cx="5339331" cy="1023559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双枪系统</a:t>
            </a:r>
            <a:r>
              <a:rPr lang="en-US" altLang="zh-CN" sz="1400" dirty="0"/>
              <a:t>PCB</a:t>
            </a:r>
            <a:r>
              <a:rPr lang="zh-CN" altLang="en-US" sz="1400" dirty="0"/>
              <a:t>板共</a:t>
            </a:r>
            <a:r>
              <a:rPr lang="en-US" altLang="zh-CN" sz="1400" dirty="0"/>
              <a:t>8</a:t>
            </a:r>
            <a:r>
              <a:rPr lang="zh-CN" altLang="en-US" sz="1400" dirty="0"/>
              <a:t>块，有单片机的</a:t>
            </a:r>
            <a:r>
              <a:rPr lang="en-US" altLang="zh-CN" sz="1400" dirty="0"/>
              <a:t>5</a:t>
            </a:r>
            <a:r>
              <a:rPr lang="zh-CN" altLang="en-US" sz="1400" dirty="0"/>
              <a:t>块；</a:t>
            </a:r>
            <a:endParaRPr lang="en-US" altLang="zh-CN" sz="1400" dirty="0"/>
          </a:p>
          <a:p>
            <a:pPr algn="ctr"/>
            <a:r>
              <a:rPr lang="zh-CN" altLang="en-US" sz="1400" dirty="0"/>
              <a:t>单枪系统</a:t>
            </a:r>
            <a:r>
              <a:rPr lang="en-US" altLang="zh-CN" sz="1400" dirty="0"/>
              <a:t>PCB</a:t>
            </a:r>
            <a:r>
              <a:rPr lang="zh-CN" altLang="en-US" sz="1400" dirty="0"/>
              <a:t>板子共</a:t>
            </a:r>
            <a:r>
              <a:rPr lang="en-US" altLang="zh-CN" sz="1400" dirty="0"/>
              <a:t>5</a:t>
            </a:r>
            <a:r>
              <a:rPr lang="zh-CN" altLang="en-US" sz="1400" dirty="0"/>
              <a:t>块，有单片机的</a:t>
            </a:r>
            <a:r>
              <a:rPr lang="en-US" altLang="zh-CN" sz="1400" dirty="0"/>
              <a:t>3</a:t>
            </a:r>
            <a:r>
              <a:rPr lang="zh-CN" altLang="en-US" sz="1400" dirty="0"/>
              <a:t>块。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54999" y="1629495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A7</a:t>
            </a:r>
            <a:r>
              <a:rPr lang="zh-CN" altLang="en-US" sz="1400" dirty="0"/>
              <a:t>上板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655504" y="2192589"/>
            <a:ext cx="1300002" cy="446048"/>
          </a:xfrm>
          <a:prstGeom prst="roundRect">
            <a:avLst>
              <a:gd name="adj" fmla="val 1459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A7</a:t>
            </a:r>
            <a:r>
              <a:rPr lang="zh-CN" altLang="en-US" sz="1400" dirty="0"/>
              <a:t>定制底板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982881" y="1347514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自定义</a:t>
            </a:r>
            <a:r>
              <a:rPr lang="en-US" altLang="zh-CN" sz="1100" dirty="0"/>
              <a:t>CAN</a:t>
            </a:r>
            <a:r>
              <a:rPr lang="zh-CN" altLang="en-US" sz="1100" dirty="0"/>
              <a:t>协议</a:t>
            </a:r>
            <a:endParaRPr lang="en-US" altLang="zh-CN" sz="1100" dirty="0"/>
          </a:p>
          <a:p>
            <a:r>
              <a:rPr lang="zh-CN" altLang="en-US" sz="1100" dirty="0"/>
              <a:t>（</a:t>
            </a:r>
            <a:r>
              <a:rPr lang="en-US" altLang="zh-CN" sz="1100" dirty="0"/>
              <a:t>can)</a:t>
            </a:r>
            <a:endParaRPr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026967" y="189467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或者以太网</a:t>
            </a:r>
          </a:p>
        </p:txBody>
      </p:sp>
    </p:spTree>
    <p:extLst>
      <p:ext uri="{BB962C8B-B14F-4D97-AF65-F5344CB8AC3E}">
        <p14:creationId xmlns:p14="http://schemas.microsoft.com/office/powerpoint/2010/main" val="46355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42281" y="2577709"/>
            <a:ext cx="11579468" cy="1023559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zh-CN" altLang="en-US" sz="2000" dirty="0"/>
              <a:t>目前</a:t>
            </a:r>
            <a:r>
              <a:rPr lang="en-US" altLang="zh-CN" sz="2000" dirty="0"/>
              <a:t>15118</a:t>
            </a:r>
            <a:r>
              <a:rPr lang="zh-CN" altLang="en-US" sz="2000" dirty="0"/>
              <a:t>移植到单片机上对于单片机的选型比较重要，因为单片机需要移植</a:t>
            </a:r>
            <a:r>
              <a:rPr lang="en-US" altLang="zh-CN" sz="2000" dirty="0"/>
              <a:t>IPV6</a:t>
            </a:r>
            <a:r>
              <a:rPr lang="zh-CN" altLang="en-US" sz="2000" dirty="0"/>
              <a:t>和</a:t>
            </a:r>
            <a:r>
              <a:rPr lang="en-US" altLang="zh-CN" sz="2000" dirty="0"/>
              <a:t>EXI</a:t>
            </a:r>
            <a:r>
              <a:rPr lang="zh-CN" altLang="en-US" sz="2000" dirty="0"/>
              <a:t>编码器，对于系统的暂用资源无法细化估量，目前只是以</a:t>
            </a:r>
            <a:r>
              <a:rPr lang="en-US" altLang="zh-CN" sz="2000" dirty="0"/>
              <a:t>RKN</a:t>
            </a:r>
            <a:r>
              <a:rPr lang="zh-CN" altLang="en-US" sz="2000" dirty="0"/>
              <a:t>的芯片做为参考依据，提出一些建议。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4396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3" y="1431611"/>
            <a:ext cx="11579468" cy="30099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86863" y="408052"/>
            <a:ext cx="11579468" cy="1023559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RKN70121 </a:t>
            </a:r>
            <a:r>
              <a:rPr lang="zh-CN" altLang="en-US" sz="1400" dirty="0"/>
              <a:t>使用的单片机为 </a:t>
            </a:r>
            <a:r>
              <a:rPr lang="en-US" altLang="zh-CN" sz="1400" b="1" dirty="0">
                <a:solidFill>
                  <a:srgbClr val="FF0000"/>
                </a:solidFill>
              </a:rPr>
              <a:t>PIC32MZ1024EFH</a:t>
            </a:r>
            <a:r>
              <a:rPr lang="zh-CN" altLang="en-US" sz="1400" b="1" dirty="0">
                <a:solidFill>
                  <a:srgbClr val="FF0000"/>
                </a:solidFill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</a:rPr>
              <a:t>1024KB flash</a:t>
            </a:r>
            <a:r>
              <a:rPr lang="zh-CN" altLang="en-US" sz="1400" b="1" dirty="0">
                <a:solidFill>
                  <a:srgbClr val="FF0000"/>
                </a:solidFill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</a:rPr>
              <a:t>512KB RAM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咨询过他们工程师，</a:t>
            </a:r>
            <a:r>
              <a:rPr lang="en-US" altLang="zh-CN" sz="1400" dirty="0"/>
              <a:t>15118</a:t>
            </a:r>
            <a:r>
              <a:rPr lang="zh-CN" altLang="en-US" sz="1400" dirty="0"/>
              <a:t>的板子的芯片存储会大，其他都一样，那就是使用的单片机可能是 </a:t>
            </a:r>
            <a:r>
              <a:rPr lang="en-US" altLang="zh-CN" sz="1400" b="1" dirty="0">
                <a:solidFill>
                  <a:srgbClr val="FF0000"/>
                </a:solidFill>
              </a:rPr>
              <a:t>PIC32MZ2048EFH</a:t>
            </a:r>
            <a:r>
              <a:rPr lang="zh-CN" altLang="en-US" sz="1400" b="1" dirty="0">
                <a:solidFill>
                  <a:srgbClr val="FF0000"/>
                </a:solidFill>
              </a:rPr>
              <a:t>， </a:t>
            </a:r>
            <a:r>
              <a:rPr lang="en-US" altLang="zh-CN" sz="1400" b="1" dirty="0">
                <a:solidFill>
                  <a:srgbClr val="FF0000"/>
                </a:solidFill>
              </a:rPr>
              <a:t>2048KB flash</a:t>
            </a:r>
            <a:r>
              <a:rPr lang="zh-CN" altLang="en-US" sz="1400" b="1" dirty="0">
                <a:solidFill>
                  <a:srgbClr val="FF0000"/>
                </a:solidFill>
              </a:rPr>
              <a:t>， </a:t>
            </a:r>
            <a:r>
              <a:rPr lang="en-US" altLang="zh-CN" sz="1400" b="1" dirty="0">
                <a:solidFill>
                  <a:srgbClr val="FF0000"/>
                </a:solidFill>
              </a:rPr>
              <a:t>512KB RAM</a:t>
            </a:r>
            <a:r>
              <a:rPr lang="zh-CN" altLang="en-US" sz="1400" dirty="0"/>
              <a:t>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6863" y="4692837"/>
            <a:ext cx="11579468" cy="1023559"/>
          </a:xfrm>
          <a:prstGeom prst="roundRect">
            <a:avLst>
              <a:gd name="adj" fmla="val 1459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zh-CN" altLang="en-US" b="1" dirty="0"/>
              <a:t>基于</a:t>
            </a:r>
            <a:r>
              <a:rPr lang="en-US" altLang="zh-CN" b="1" dirty="0"/>
              <a:t>Arm</a:t>
            </a:r>
            <a:r>
              <a:rPr lang="en-US" altLang="zh-CN" b="1" baseline="30000" dirty="0"/>
              <a:t>®</a:t>
            </a:r>
            <a:r>
              <a:rPr lang="en-US" altLang="zh-CN" b="1" dirty="0"/>
              <a:t> Cortex</a:t>
            </a:r>
            <a:r>
              <a:rPr lang="en-US" altLang="zh-CN" b="1" baseline="30000" dirty="0"/>
              <a:t>®</a:t>
            </a:r>
            <a:r>
              <a:rPr lang="en-US" altLang="zh-CN" b="1" dirty="0"/>
              <a:t>-M4</a:t>
            </a:r>
            <a:r>
              <a:rPr lang="zh-CN" altLang="en-US" b="1" dirty="0"/>
              <a:t>内核的</a:t>
            </a:r>
            <a:r>
              <a:rPr lang="en-US" altLang="zh-CN" b="1" dirty="0" err="1"/>
              <a:t>Kinetis</a:t>
            </a:r>
            <a:r>
              <a:rPr lang="en-US" altLang="zh-CN" b="1" baseline="30000" dirty="0"/>
              <a:t>®</a:t>
            </a:r>
            <a:r>
              <a:rPr lang="en-US" altLang="zh-CN" b="1" dirty="0"/>
              <a:t> K2x USB</a:t>
            </a:r>
            <a:r>
              <a:rPr lang="zh-CN" altLang="en-US" b="1" dirty="0"/>
              <a:t>微控制器</a:t>
            </a:r>
            <a:r>
              <a:rPr lang="en-US" altLang="zh-CN" b="1" dirty="0"/>
              <a:t>(MCU)</a:t>
            </a:r>
            <a:r>
              <a:rPr lang="zh-CN" altLang="en-US" sz="1400" dirty="0"/>
              <a:t>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3" y="5716396"/>
            <a:ext cx="1089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7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75000"/>
              <a:lumOff val="25000"/>
            </a:schemeClr>
          </a:solidFill>
        </a:ln>
      </a:spPr>
      <a:bodyPr rtlCol="0" anchor="t"/>
      <a:lstStyle>
        <a:defPPr algn="ctr">
          <a:defRPr sz="14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1244</Words>
  <Application>Microsoft Office PowerPoint</Application>
  <PresentationFormat>宽屏</PresentationFormat>
  <Paragraphs>398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廖海满</cp:lastModifiedBy>
  <cp:revision>201</cp:revision>
  <dcterms:created xsi:type="dcterms:W3CDTF">2018-12-02T15:21:18Z</dcterms:created>
  <dcterms:modified xsi:type="dcterms:W3CDTF">2021-08-31T09:35:08Z</dcterms:modified>
</cp:coreProperties>
</file>