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Mokoto" charset="1" panose="00000000000000000000"/>
      <p:regular r:id="rId15"/>
    </p:embeddedFont>
    <p:embeddedFont>
      <p:font typeface="Canva Sans Bold" charset="1" panose="020B0803030501040103"/>
      <p:regular r:id="rId16"/>
    </p:embeddedFont>
    <p:embeddedFont>
      <p:font typeface="Arial" charset="1" panose="020B0502020202020204"/>
      <p:regular r:id="rId17"/>
    </p:embeddedFont>
    <p:embeddedFont>
      <p:font typeface="Arial Bold" charset="1" panose="020B0802020202020204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9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9.png" Type="http://schemas.openxmlformats.org/officeDocument/2006/relationships/image"/><Relationship Id="rId13" Target="../media/image10.svg" Type="http://schemas.openxmlformats.org/officeDocument/2006/relationships/image"/><Relationship Id="rId2" Target="../media/image20.png" Type="http://schemas.openxmlformats.org/officeDocument/2006/relationships/image"/><Relationship Id="rId3" Target="../media/image21.svg" Type="http://schemas.openxmlformats.org/officeDocument/2006/relationships/image"/><Relationship Id="rId4" Target="../media/image22.png" Type="http://schemas.openxmlformats.org/officeDocument/2006/relationships/image"/><Relationship Id="rId5" Target="../media/image23.svg" Type="http://schemas.openxmlformats.org/officeDocument/2006/relationships/image"/><Relationship Id="rId6" Target="../media/image24.png" Type="http://schemas.openxmlformats.org/officeDocument/2006/relationships/image"/><Relationship Id="rId7" Target="../media/image25.svg" Type="http://schemas.openxmlformats.org/officeDocument/2006/relationships/image"/><Relationship Id="rId8" Target="../media/image3.png" Type="http://schemas.openxmlformats.org/officeDocument/2006/relationships/image"/><Relationship Id="rId9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27.svg" Type="http://schemas.openxmlformats.org/officeDocument/2006/relationships/image"/><Relationship Id="rId4" Target="../media/image28.png" Type="http://schemas.openxmlformats.org/officeDocument/2006/relationships/image"/><Relationship Id="rId5" Target="../media/image2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3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Relationship Id="rId3" Target="../media/image32.png" Type="http://schemas.openxmlformats.org/officeDocument/2006/relationships/image"/><Relationship Id="rId4" Target="../media/image3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png" Type="http://schemas.openxmlformats.org/officeDocument/2006/relationships/image"/><Relationship Id="rId3" Target="../media/image35.png" Type="http://schemas.openxmlformats.org/officeDocument/2006/relationships/image"/><Relationship Id="rId4" Target="../media/image36.png" Type="http://schemas.openxmlformats.org/officeDocument/2006/relationships/image"/><Relationship Id="rId5" Target="../media/image37.png" Type="http://schemas.openxmlformats.org/officeDocument/2006/relationships/image"/><Relationship Id="rId6" Target="../media/image3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9.png" Type="http://schemas.openxmlformats.org/officeDocument/2006/relationships/image"/><Relationship Id="rId3" Target="../media/image40.png" Type="http://schemas.openxmlformats.org/officeDocument/2006/relationships/image"/><Relationship Id="rId4" Target="../media/image41.png" Type="http://schemas.openxmlformats.org/officeDocument/2006/relationships/image"/><Relationship Id="rId5" Target="../media/image4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3.png" Type="http://schemas.openxmlformats.org/officeDocument/2006/relationships/image"/><Relationship Id="rId3" Target="../media/image44.png" Type="http://schemas.openxmlformats.org/officeDocument/2006/relationships/image"/><Relationship Id="rId4" Target="../media/image45.png" Type="http://schemas.openxmlformats.org/officeDocument/2006/relationships/image"/><Relationship Id="rId5" Target="../media/image4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6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3795915"/>
            <a:ext cx="15826460" cy="20957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6768"/>
              </a:lnSpc>
            </a:pPr>
            <a:r>
              <a:rPr lang="en-US" sz="13100" spc="-1624">
                <a:solidFill>
                  <a:srgbClr val="05061C"/>
                </a:solidFill>
                <a:latin typeface="Mokoto"/>
                <a:ea typeface="Mokoto"/>
                <a:cs typeface="Mokoto"/>
                <a:sym typeface="Mokoto"/>
              </a:rPr>
              <a:t>EQUIPO 7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08857" y="1465804"/>
            <a:ext cx="10569348" cy="657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319"/>
              </a:lnSpc>
            </a:pPr>
            <a:r>
              <a:rPr lang="en-US" b="true" sz="3999">
                <a:solidFill>
                  <a:srgbClr val="FBFEF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SQL GUAYERD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5400000">
            <a:off x="11284087" y="-1406260"/>
            <a:ext cx="2525072" cy="3773885"/>
          </a:xfrm>
          <a:custGeom>
            <a:avLst/>
            <a:gdLst/>
            <a:ahLst/>
            <a:cxnLst/>
            <a:rect r="r" b="b" t="t" l="l"/>
            <a:pathLst>
              <a:path h="3773885" w="2525072">
                <a:moveTo>
                  <a:pt x="0" y="0"/>
                </a:moveTo>
                <a:lnTo>
                  <a:pt x="2525072" y="0"/>
                </a:lnTo>
                <a:lnTo>
                  <a:pt x="2525072" y="3773885"/>
                </a:lnTo>
                <a:lnTo>
                  <a:pt x="0" y="37738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049992" y="7364372"/>
            <a:ext cx="9453842" cy="3919047"/>
          </a:xfrm>
          <a:custGeom>
            <a:avLst/>
            <a:gdLst/>
            <a:ahLst/>
            <a:cxnLst/>
            <a:rect r="r" b="b" t="t" l="l"/>
            <a:pathLst>
              <a:path h="3919047" w="9453842">
                <a:moveTo>
                  <a:pt x="0" y="0"/>
                </a:moveTo>
                <a:lnTo>
                  <a:pt x="9453842" y="0"/>
                </a:lnTo>
                <a:lnTo>
                  <a:pt x="9453842" y="3919048"/>
                </a:lnTo>
                <a:lnTo>
                  <a:pt x="0" y="39190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400000">
            <a:off x="18592438" y="1427933"/>
            <a:ext cx="956758" cy="5979735"/>
          </a:xfrm>
          <a:custGeom>
            <a:avLst/>
            <a:gdLst/>
            <a:ahLst/>
            <a:cxnLst/>
            <a:rect r="r" b="b" t="t" l="l"/>
            <a:pathLst>
              <a:path h="5979735" w="956758">
                <a:moveTo>
                  <a:pt x="0" y="0"/>
                </a:moveTo>
                <a:lnTo>
                  <a:pt x="956758" y="0"/>
                </a:lnTo>
                <a:lnTo>
                  <a:pt x="956758" y="5979735"/>
                </a:lnTo>
                <a:lnTo>
                  <a:pt x="0" y="59797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139840" y="-873347"/>
            <a:ext cx="4133590" cy="4133590"/>
          </a:xfrm>
          <a:custGeom>
            <a:avLst/>
            <a:gdLst/>
            <a:ahLst/>
            <a:cxnLst/>
            <a:rect r="r" b="b" t="t" l="l"/>
            <a:pathLst>
              <a:path h="4133590" w="4133590">
                <a:moveTo>
                  <a:pt x="0" y="0"/>
                </a:moveTo>
                <a:lnTo>
                  <a:pt x="4133590" y="0"/>
                </a:lnTo>
                <a:lnTo>
                  <a:pt x="4133590" y="4133590"/>
                </a:lnTo>
                <a:lnTo>
                  <a:pt x="0" y="413359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5400000">
            <a:off x="18843977" y="3014944"/>
            <a:ext cx="858907" cy="5979735"/>
          </a:xfrm>
          <a:custGeom>
            <a:avLst/>
            <a:gdLst/>
            <a:ahLst/>
            <a:cxnLst/>
            <a:rect r="r" b="b" t="t" l="l"/>
            <a:pathLst>
              <a:path h="5979735" w="858907">
                <a:moveTo>
                  <a:pt x="0" y="0"/>
                </a:moveTo>
                <a:lnTo>
                  <a:pt x="858907" y="0"/>
                </a:lnTo>
                <a:lnTo>
                  <a:pt x="858907" y="5979736"/>
                </a:lnTo>
                <a:lnTo>
                  <a:pt x="0" y="597973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278832" y="7229853"/>
            <a:ext cx="2487716" cy="5105388"/>
          </a:xfrm>
          <a:custGeom>
            <a:avLst/>
            <a:gdLst/>
            <a:ahLst/>
            <a:cxnLst/>
            <a:rect r="r" b="b" t="t" l="l"/>
            <a:pathLst>
              <a:path h="5105388" w="2487716">
                <a:moveTo>
                  <a:pt x="0" y="0"/>
                </a:moveTo>
                <a:lnTo>
                  <a:pt x="2487716" y="0"/>
                </a:lnTo>
                <a:lnTo>
                  <a:pt x="2487716" y="5105388"/>
                </a:lnTo>
                <a:lnTo>
                  <a:pt x="0" y="510538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022975" y="7229853"/>
            <a:ext cx="2633170" cy="3368008"/>
          </a:xfrm>
          <a:custGeom>
            <a:avLst/>
            <a:gdLst/>
            <a:ahLst/>
            <a:cxnLst/>
            <a:rect r="r" b="b" t="t" l="l"/>
            <a:pathLst>
              <a:path h="3368008" w="2633170">
                <a:moveTo>
                  <a:pt x="0" y="0"/>
                </a:moveTo>
                <a:lnTo>
                  <a:pt x="2633171" y="0"/>
                </a:lnTo>
                <a:lnTo>
                  <a:pt x="2633171" y="3368009"/>
                </a:lnTo>
                <a:lnTo>
                  <a:pt x="0" y="336800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2051031" y="7364372"/>
            <a:ext cx="2608676" cy="3368008"/>
          </a:xfrm>
          <a:custGeom>
            <a:avLst/>
            <a:gdLst/>
            <a:ahLst/>
            <a:cxnLst/>
            <a:rect r="r" b="b" t="t" l="l"/>
            <a:pathLst>
              <a:path h="3368008" w="2608676">
                <a:moveTo>
                  <a:pt x="0" y="0"/>
                </a:moveTo>
                <a:lnTo>
                  <a:pt x="2608676" y="0"/>
                </a:lnTo>
                <a:lnTo>
                  <a:pt x="2608676" y="3368009"/>
                </a:lnTo>
                <a:lnTo>
                  <a:pt x="0" y="3368009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6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96440" y="1689003"/>
            <a:ext cx="20835606" cy="2604951"/>
            <a:chOff x="0" y="0"/>
            <a:chExt cx="5487567" cy="68607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87567" cy="686078"/>
            </a:xfrm>
            <a:custGeom>
              <a:avLst/>
              <a:gdLst/>
              <a:ahLst/>
              <a:cxnLst/>
              <a:rect r="r" b="b" t="t" l="l"/>
              <a:pathLst>
                <a:path h="686078" w="5487567">
                  <a:moveTo>
                    <a:pt x="0" y="0"/>
                  </a:moveTo>
                  <a:lnTo>
                    <a:pt x="5487567" y="0"/>
                  </a:lnTo>
                  <a:lnTo>
                    <a:pt x="5487567" y="686078"/>
                  </a:lnTo>
                  <a:lnTo>
                    <a:pt x="0" y="686078"/>
                  </a:lnTo>
                  <a:close/>
                </a:path>
              </a:pathLst>
            </a:custGeom>
            <a:solidFill>
              <a:srgbClr val="4E767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487567" cy="7337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74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true" flipV="false" rot="0">
            <a:off x="-3508757" y="-1064553"/>
            <a:ext cx="9751946" cy="2563471"/>
          </a:xfrm>
          <a:custGeom>
            <a:avLst/>
            <a:gdLst/>
            <a:ahLst/>
            <a:cxnLst/>
            <a:rect r="r" b="b" t="t" l="l"/>
            <a:pathLst>
              <a:path h="2563471" w="9751946">
                <a:moveTo>
                  <a:pt x="9751946" y="0"/>
                </a:moveTo>
                <a:lnTo>
                  <a:pt x="0" y="0"/>
                </a:lnTo>
                <a:lnTo>
                  <a:pt x="0" y="2563471"/>
                </a:lnTo>
                <a:lnTo>
                  <a:pt x="9751946" y="2563471"/>
                </a:lnTo>
                <a:lnTo>
                  <a:pt x="9751946" y="0"/>
                </a:lnTo>
                <a:close/>
              </a:path>
            </a:pathLst>
          </a:custGeom>
          <a:blipFill>
            <a:blip r:embed="rId2">
              <a:alphaModFix amt="3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14994293" y="8520479"/>
            <a:ext cx="9751946" cy="2563471"/>
          </a:xfrm>
          <a:custGeom>
            <a:avLst/>
            <a:gdLst/>
            <a:ahLst/>
            <a:cxnLst/>
            <a:rect r="r" b="b" t="t" l="l"/>
            <a:pathLst>
              <a:path h="2563471" w="9751946">
                <a:moveTo>
                  <a:pt x="9751945" y="0"/>
                </a:moveTo>
                <a:lnTo>
                  <a:pt x="0" y="0"/>
                </a:lnTo>
                <a:lnTo>
                  <a:pt x="0" y="2563471"/>
                </a:lnTo>
                <a:lnTo>
                  <a:pt x="9751945" y="2563471"/>
                </a:lnTo>
                <a:lnTo>
                  <a:pt x="9751945" y="0"/>
                </a:lnTo>
                <a:close/>
              </a:path>
            </a:pathLst>
          </a:custGeom>
          <a:blipFill>
            <a:blip r:embed="rId2">
              <a:alphaModFix amt="3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505992" y="4106988"/>
            <a:ext cx="11276017" cy="5694958"/>
          </a:xfrm>
          <a:custGeom>
            <a:avLst/>
            <a:gdLst/>
            <a:ahLst/>
            <a:cxnLst/>
            <a:rect r="r" b="b" t="t" l="l"/>
            <a:pathLst>
              <a:path h="5694958" w="11276017">
                <a:moveTo>
                  <a:pt x="0" y="0"/>
                </a:moveTo>
                <a:lnTo>
                  <a:pt x="11276016" y="0"/>
                </a:lnTo>
                <a:lnTo>
                  <a:pt x="11276016" y="5694958"/>
                </a:lnTo>
                <a:lnTo>
                  <a:pt x="0" y="56949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443832" y="2563938"/>
            <a:ext cx="15400337" cy="1543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120"/>
              </a:lnSpc>
              <a:spcBef>
                <a:spcPct val="0"/>
              </a:spcBef>
            </a:pPr>
            <a:r>
              <a:rPr lang="en-US" sz="10100" spc="-606">
                <a:solidFill>
                  <a:srgbClr val="F0F6F5"/>
                </a:solidFill>
                <a:latin typeface="Mokoto"/>
                <a:ea typeface="Mokoto"/>
                <a:cs typeface="Mokoto"/>
                <a:sym typeface="Mokoto"/>
              </a:rPr>
              <a:t>Introducción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258057" y="4398729"/>
            <a:ext cx="7771887" cy="680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34"/>
              </a:lnSpc>
              <a:spcBef>
                <a:spcPct val="0"/>
              </a:spcBef>
            </a:pPr>
            <a:r>
              <a:rPr lang="en-US" sz="3937" spc="-456">
                <a:solidFill>
                  <a:srgbClr val="000000"/>
                </a:solidFill>
                <a:latin typeface="Mokoto"/>
                <a:ea typeface="Mokoto"/>
                <a:cs typeface="Mokoto"/>
                <a:sym typeface="Mokoto"/>
              </a:rPr>
              <a:t>¿Que dataset elegimos?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E767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10800000">
            <a:off x="12461598" y="-60753"/>
            <a:ext cx="8288984" cy="2178906"/>
          </a:xfrm>
          <a:custGeom>
            <a:avLst/>
            <a:gdLst/>
            <a:ahLst/>
            <a:cxnLst/>
            <a:rect r="r" b="b" t="t" l="l"/>
            <a:pathLst>
              <a:path h="2178906" w="8288984">
                <a:moveTo>
                  <a:pt x="8288984" y="0"/>
                </a:moveTo>
                <a:lnTo>
                  <a:pt x="0" y="0"/>
                </a:lnTo>
                <a:lnTo>
                  <a:pt x="0" y="2178906"/>
                </a:lnTo>
                <a:lnTo>
                  <a:pt x="8288984" y="2178906"/>
                </a:lnTo>
                <a:lnTo>
                  <a:pt x="8288984" y="0"/>
                </a:lnTo>
                <a:close/>
              </a:path>
            </a:pathLst>
          </a:custGeom>
          <a:blipFill>
            <a:blip r:embed="rId2">
              <a:alphaModFix amt="3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777208"/>
            <a:ext cx="16374040" cy="8732583"/>
            <a:chOff x="0" y="0"/>
            <a:chExt cx="4312504" cy="229994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312504" cy="2299940"/>
            </a:xfrm>
            <a:custGeom>
              <a:avLst/>
              <a:gdLst/>
              <a:ahLst/>
              <a:cxnLst/>
              <a:rect r="r" b="b" t="t" l="l"/>
              <a:pathLst>
                <a:path h="2299940" w="4312504">
                  <a:moveTo>
                    <a:pt x="0" y="0"/>
                  </a:moveTo>
                  <a:lnTo>
                    <a:pt x="4312504" y="0"/>
                  </a:lnTo>
                  <a:lnTo>
                    <a:pt x="4312504" y="2299940"/>
                  </a:lnTo>
                  <a:lnTo>
                    <a:pt x="0" y="2299940"/>
                  </a:lnTo>
                  <a:close/>
                </a:path>
              </a:pathLst>
            </a:custGeom>
            <a:solidFill>
              <a:srgbClr val="F0F6F5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312504" cy="23475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74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-811960" y="7641457"/>
            <a:ext cx="3824759" cy="3859848"/>
          </a:xfrm>
          <a:custGeom>
            <a:avLst/>
            <a:gdLst/>
            <a:ahLst/>
            <a:cxnLst/>
            <a:rect r="r" b="b" t="t" l="l"/>
            <a:pathLst>
              <a:path h="3859848" w="3824759">
                <a:moveTo>
                  <a:pt x="0" y="0"/>
                </a:moveTo>
                <a:lnTo>
                  <a:pt x="3824759" y="0"/>
                </a:lnTo>
                <a:lnTo>
                  <a:pt x="3824759" y="3859848"/>
                </a:lnTo>
                <a:lnTo>
                  <a:pt x="0" y="38598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790644" y="-279825"/>
            <a:ext cx="3080752" cy="3103322"/>
          </a:xfrm>
          <a:custGeom>
            <a:avLst/>
            <a:gdLst/>
            <a:ahLst/>
            <a:cxnLst/>
            <a:rect r="r" b="b" t="t" l="l"/>
            <a:pathLst>
              <a:path h="3103322" w="3080752">
                <a:moveTo>
                  <a:pt x="0" y="0"/>
                </a:moveTo>
                <a:lnTo>
                  <a:pt x="3080752" y="0"/>
                </a:lnTo>
                <a:lnTo>
                  <a:pt x="3080752" y="3103322"/>
                </a:lnTo>
                <a:lnTo>
                  <a:pt x="0" y="310332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970515" y="-714114"/>
            <a:ext cx="6832222" cy="2832266"/>
          </a:xfrm>
          <a:custGeom>
            <a:avLst/>
            <a:gdLst/>
            <a:ahLst/>
            <a:cxnLst/>
            <a:rect r="r" b="b" t="t" l="l"/>
            <a:pathLst>
              <a:path h="2832266" w="6832222">
                <a:moveTo>
                  <a:pt x="0" y="0"/>
                </a:moveTo>
                <a:lnTo>
                  <a:pt x="6832221" y="0"/>
                </a:lnTo>
                <a:lnTo>
                  <a:pt x="6832221" y="2832267"/>
                </a:lnTo>
                <a:lnTo>
                  <a:pt x="0" y="283226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606090" y="7217020"/>
            <a:ext cx="653210" cy="4082561"/>
          </a:xfrm>
          <a:custGeom>
            <a:avLst/>
            <a:gdLst/>
            <a:ahLst/>
            <a:cxnLst/>
            <a:rect r="r" b="b" t="t" l="l"/>
            <a:pathLst>
              <a:path h="4082561" w="653210">
                <a:moveTo>
                  <a:pt x="0" y="0"/>
                </a:moveTo>
                <a:lnTo>
                  <a:pt x="653210" y="0"/>
                </a:lnTo>
                <a:lnTo>
                  <a:pt x="653210" y="4082560"/>
                </a:lnTo>
                <a:lnTo>
                  <a:pt x="0" y="408256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496804" y="7217020"/>
            <a:ext cx="586404" cy="4082561"/>
          </a:xfrm>
          <a:custGeom>
            <a:avLst/>
            <a:gdLst/>
            <a:ahLst/>
            <a:cxnLst/>
            <a:rect r="r" b="b" t="t" l="l"/>
            <a:pathLst>
              <a:path h="4082561" w="586404">
                <a:moveTo>
                  <a:pt x="0" y="0"/>
                </a:moveTo>
                <a:lnTo>
                  <a:pt x="586404" y="0"/>
                </a:lnTo>
                <a:lnTo>
                  <a:pt x="586404" y="4082560"/>
                </a:lnTo>
                <a:lnTo>
                  <a:pt x="0" y="408256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false" rot="0">
            <a:off x="-5860783" y="2668082"/>
            <a:ext cx="8288984" cy="2178906"/>
          </a:xfrm>
          <a:custGeom>
            <a:avLst/>
            <a:gdLst/>
            <a:ahLst/>
            <a:cxnLst/>
            <a:rect r="r" b="b" t="t" l="l"/>
            <a:pathLst>
              <a:path h="2178906" w="8288984">
                <a:moveTo>
                  <a:pt x="8288984" y="0"/>
                </a:moveTo>
                <a:lnTo>
                  <a:pt x="0" y="0"/>
                </a:lnTo>
                <a:lnTo>
                  <a:pt x="0" y="2178906"/>
                </a:lnTo>
                <a:lnTo>
                  <a:pt x="8288984" y="2178906"/>
                </a:lnTo>
                <a:lnTo>
                  <a:pt x="8288984" y="0"/>
                </a:lnTo>
                <a:close/>
              </a:path>
            </a:pathLst>
          </a:custGeom>
          <a:blipFill>
            <a:blip r:embed="rId2">
              <a:alphaModFix amt="3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false" rot="0">
            <a:off x="7501660" y="8875500"/>
            <a:ext cx="8288984" cy="2178906"/>
          </a:xfrm>
          <a:custGeom>
            <a:avLst/>
            <a:gdLst/>
            <a:ahLst/>
            <a:cxnLst/>
            <a:rect r="r" b="b" t="t" l="l"/>
            <a:pathLst>
              <a:path h="2178906" w="8288984">
                <a:moveTo>
                  <a:pt x="8288984" y="0"/>
                </a:moveTo>
                <a:lnTo>
                  <a:pt x="0" y="0"/>
                </a:lnTo>
                <a:lnTo>
                  <a:pt x="0" y="2178906"/>
                </a:lnTo>
                <a:lnTo>
                  <a:pt x="8288984" y="2178906"/>
                </a:lnTo>
                <a:lnTo>
                  <a:pt x="8288984" y="0"/>
                </a:lnTo>
                <a:close/>
              </a:path>
            </a:pathLst>
          </a:custGeom>
          <a:blipFill>
            <a:blip r:embed="rId2">
              <a:alphaModFix amt="3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5591472" y="1186111"/>
            <a:ext cx="7248495" cy="680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34"/>
              </a:lnSpc>
              <a:spcBef>
                <a:spcPct val="0"/>
              </a:spcBef>
            </a:pPr>
            <a:r>
              <a:rPr lang="en-US" sz="3937" spc="-456">
                <a:solidFill>
                  <a:srgbClr val="000000"/>
                </a:solidFill>
                <a:latin typeface="Mokoto"/>
                <a:ea typeface="Mokoto"/>
                <a:cs typeface="Mokoto"/>
                <a:sym typeface="Mokoto"/>
              </a:rPr>
              <a:t>¿POR QUÉ LO ELEGIMOS?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01954" y="2233145"/>
            <a:ext cx="14688690" cy="57083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82028" indent="-391014" lvl="1">
              <a:lnSpc>
                <a:spcPts val="4998"/>
              </a:lnSpc>
              <a:spcBef>
                <a:spcPct val="0"/>
              </a:spcBef>
              <a:buFont typeface="Arial"/>
              <a:buChar char="•"/>
            </a:pPr>
            <a:r>
              <a:rPr lang="en-US" sz="3622" spc="-4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🔷 Propuesta por Microsoft como base de datos de ejemplo para prácticas profesionales y académicas.</a:t>
            </a:r>
          </a:p>
          <a:p>
            <a:pPr algn="ctr" marL="782028" indent="-391014" lvl="1">
              <a:lnSpc>
                <a:spcPts val="4998"/>
              </a:lnSpc>
              <a:spcBef>
                <a:spcPct val="0"/>
              </a:spcBef>
              <a:buFont typeface="Arial"/>
              <a:buChar char="•"/>
            </a:pPr>
            <a:r>
              <a:rPr lang="en-US" sz="3622" spc="-4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🏢 Representa el modelo de una empresa real: Adventure Works Cycles, que se dedica a manufactura y ventas.</a:t>
            </a:r>
          </a:p>
          <a:p>
            <a:pPr algn="ctr" marL="782028" indent="-391014" lvl="1">
              <a:lnSpc>
                <a:spcPts val="4998"/>
              </a:lnSpc>
              <a:spcBef>
                <a:spcPct val="0"/>
              </a:spcBef>
              <a:buFont typeface="Arial"/>
              <a:buChar char="•"/>
            </a:pPr>
            <a:r>
              <a:rPr lang="en-US" sz="3622" spc="-4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📊 Contiene múltiples áreas de negocio: productos, ventas, empleados, territorios, resellers, etc.</a:t>
            </a:r>
          </a:p>
          <a:p>
            <a:pPr algn="ctr" marL="782028" indent="-391014" lvl="1">
              <a:lnSpc>
                <a:spcPts val="4998"/>
              </a:lnSpc>
              <a:spcBef>
                <a:spcPct val="0"/>
              </a:spcBef>
              <a:buFont typeface="Arial"/>
              <a:buChar char="•"/>
            </a:pPr>
            <a:r>
              <a:rPr lang="en-US" sz="3622" spc="-4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💡 Tiene una gran variedad de tipos de datos</a:t>
            </a:r>
          </a:p>
          <a:p>
            <a:pPr algn="ctr">
              <a:lnSpc>
                <a:spcPts val="4998"/>
              </a:lnSpc>
              <a:spcBef>
                <a:spcPct val="0"/>
              </a:spcBef>
            </a:pPr>
          </a:p>
          <a:p>
            <a:pPr algn="ctr">
              <a:lnSpc>
                <a:spcPts val="4998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6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-2805621" y="8942007"/>
            <a:ext cx="8288984" cy="2178906"/>
          </a:xfrm>
          <a:custGeom>
            <a:avLst/>
            <a:gdLst/>
            <a:ahLst/>
            <a:cxnLst/>
            <a:rect r="r" b="b" t="t" l="l"/>
            <a:pathLst>
              <a:path h="2178906" w="8288984">
                <a:moveTo>
                  <a:pt x="0" y="0"/>
                </a:moveTo>
                <a:lnTo>
                  <a:pt x="8288985" y="0"/>
                </a:lnTo>
                <a:lnTo>
                  <a:pt x="8288985" y="2178906"/>
                </a:lnTo>
                <a:lnTo>
                  <a:pt x="0" y="21789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404611" y="-537405"/>
            <a:ext cx="8817711" cy="11470777"/>
            <a:chOff x="0" y="0"/>
            <a:chExt cx="2322360" cy="302111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322360" cy="3021110"/>
            </a:xfrm>
            <a:custGeom>
              <a:avLst/>
              <a:gdLst/>
              <a:ahLst/>
              <a:cxnLst/>
              <a:rect r="r" b="b" t="t" l="l"/>
              <a:pathLst>
                <a:path h="3021110" w="2322360">
                  <a:moveTo>
                    <a:pt x="0" y="0"/>
                  </a:moveTo>
                  <a:lnTo>
                    <a:pt x="2322360" y="0"/>
                  </a:lnTo>
                  <a:lnTo>
                    <a:pt x="2322360" y="3021110"/>
                  </a:lnTo>
                  <a:lnTo>
                    <a:pt x="0" y="3021110"/>
                  </a:lnTo>
                  <a:close/>
                </a:path>
              </a:pathLst>
            </a:custGeom>
            <a:solidFill>
              <a:srgbClr val="4E767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2322360" cy="30687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74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7304546" y="1689003"/>
            <a:ext cx="10489239" cy="3070924"/>
          </a:xfrm>
          <a:custGeom>
            <a:avLst/>
            <a:gdLst/>
            <a:ahLst/>
            <a:cxnLst/>
            <a:rect r="r" b="b" t="t" l="l"/>
            <a:pathLst>
              <a:path h="3070924" w="10489239">
                <a:moveTo>
                  <a:pt x="0" y="0"/>
                </a:moveTo>
                <a:lnTo>
                  <a:pt x="10489239" y="0"/>
                </a:lnTo>
                <a:lnTo>
                  <a:pt x="10489239" y="3070924"/>
                </a:lnTo>
                <a:lnTo>
                  <a:pt x="0" y="307092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697629" y="5121877"/>
            <a:ext cx="9101316" cy="4909583"/>
          </a:xfrm>
          <a:custGeom>
            <a:avLst/>
            <a:gdLst/>
            <a:ahLst/>
            <a:cxnLst/>
            <a:rect r="r" b="b" t="t" l="l"/>
            <a:pathLst>
              <a:path h="4909583" w="9101316">
                <a:moveTo>
                  <a:pt x="0" y="0"/>
                </a:moveTo>
                <a:lnTo>
                  <a:pt x="9101315" y="0"/>
                </a:lnTo>
                <a:lnTo>
                  <a:pt x="9101315" y="4909583"/>
                </a:lnTo>
                <a:lnTo>
                  <a:pt x="0" y="490958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196246" y="645513"/>
            <a:ext cx="5352919" cy="680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34"/>
              </a:lnSpc>
              <a:spcBef>
                <a:spcPct val="0"/>
              </a:spcBef>
            </a:pPr>
            <a:r>
              <a:rPr lang="en-US" sz="3937" spc="-456">
                <a:solidFill>
                  <a:srgbClr val="000000"/>
                </a:solidFill>
                <a:latin typeface="Mokoto"/>
                <a:ea typeface="Mokoto"/>
                <a:cs typeface="Mokoto"/>
                <a:sym typeface="Mokoto"/>
              </a:rPr>
              <a:t>¿Como seguimos?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88880" y="1555653"/>
            <a:ext cx="2953559" cy="679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98"/>
              </a:lnSpc>
              <a:spcBef>
                <a:spcPct val="0"/>
              </a:spcBef>
            </a:pPr>
            <a:r>
              <a:rPr lang="en-US" b="true" sz="3622" spc="-42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Paso a paso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88880" y="2319730"/>
            <a:ext cx="5853360" cy="679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98"/>
              </a:lnSpc>
              <a:spcBef>
                <a:spcPct val="0"/>
              </a:spcBef>
            </a:pPr>
            <a:r>
              <a:rPr lang="en-US" b="true" sz="3622" spc="-42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✅Descarga de archivos .CSV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15759" y="3265336"/>
            <a:ext cx="5853360" cy="679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98"/>
              </a:lnSpc>
              <a:spcBef>
                <a:spcPct val="0"/>
              </a:spcBef>
            </a:pPr>
            <a:r>
              <a:rPr lang="en-US" b="true" sz="3622" spc="-42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✅Establecer  claves primarias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88880" y="4210941"/>
            <a:ext cx="5853360" cy="679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98"/>
              </a:lnSpc>
              <a:spcBef>
                <a:spcPct val="0"/>
              </a:spcBef>
            </a:pPr>
            <a:r>
              <a:rPr lang="en-US" b="true" sz="3622" spc="-42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✅Establecer  claves foraneas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0" y="5156838"/>
            <a:ext cx="5853360" cy="679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98"/>
              </a:lnSpc>
              <a:spcBef>
                <a:spcPct val="0"/>
              </a:spcBef>
            </a:pPr>
            <a:r>
              <a:rPr lang="en-US" b="true" sz="3622" spc="-42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✅Crear diagrama E/R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6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-5603399" y="1553416"/>
            <a:ext cx="8288984" cy="2178906"/>
          </a:xfrm>
          <a:custGeom>
            <a:avLst/>
            <a:gdLst/>
            <a:ahLst/>
            <a:cxnLst/>
            <a:rect r="r" b="b" t="t" l="l"/>
            <a:pathLst>
              <a:path h="2178906" w="8288984">
                <a:moveTo>
                  <a:pt x="0" y="0"/>
                </a:moveTo>
                <a:lnTo>
                  <a:pt x="8288985" y="0"/>
                </a:lnTo>
                <a:lnTo>
                  <a:pt x="8288985" y="2178905"/>
                </a:lnTo>
                <a:lnTo>
                  <a:pt x="0" y="21789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4879630" y="-1089453"/>
            <a:ext cx="8288984" cy="2178906"/>
          </a:xfrm>
          <a:custGeom>
            <a:avLst/>
            <a:gdLst/>
            <a:ahLst/>
            <a:cxnLst/>
            <a:rect r="r" b="b" t="t" l="l"/>
            <a:pathLst>
              <a:path h="2178906" w="8288984">
                <a:moveTo>
                  <a:pt x="0" y="0"/>
                </a:moveTo>
                <a:lnTo>
                  <a:pt x="8288984" y="0"/>
                </a:lnTo>
                <a:lnTo>
                  <a:pt x="8288984" y="2178906"/>
                </a:lnTo>
                <a:lnTo>
                  <a:pt x="0" y="21789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841075" y="495865"/>
            <a:ext cx="11295109" cy="10193836"/>
          </a:xfrm>
          <a:custGeom>
            <a:avLst/>
            <a:gdLst/>
            <a:ahLst/>
            <a:cxnLst/>
            <a:rect r="r" b="b" t="t" l="l"/>
            <a:pathLst>
              <a:path h="10193836" w="11295109">
                <a:moveTo>
                  <a:pt x="0" y="0"/>
                </a:moveTo>
                <a:lnTo>
                  <a:pt x="11295110" y="0"/>
                </a:lnTo>
                <a:lnTo>
                  <a:pt x="11295110" y="10193836"/>
                </a:lnTo>
                <a:lnTo>
                  <a:pt x="0" y="1019383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6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546705"/>
            <a:ext cx="11301259" cy="3376251"/>
          </a:xfrm>
          <a:custGeom>
            <a:avLst/>
            <a:gdLst/>
            <a:ahLst/>
            <a:cxnLst/>
            <a:rect r="r" b="b" t="t" l="l"/>
            <a:pathLst>
              <a:path h="3376251" w="11301259">
                <a:moveTo>
                  <a:pt x="0" y="0"/>
                </a:moveTo>
                <a:lnTo>
                  <a:pt x="11301259" y="0"/>
                </a:lnTo>
                <a:lnTo>
                  <a:pt x="11301259" y="3376251"/>
                </a:lnTo>
                <a:lnTo>
                  <a:pt x="0" y="337625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7013868"/>
            <a:ext cx="11301259" cy="2726429"/>
          </a:xfrm>
          <a:custGeom>
            <a:avLst/>
            <a:gdLst/>
            <a:ahLst/>
            <a:cxnLst/>
            <a:rect r="r" b="b" t="t" l="l"/>
            <a:pathLst>
              <a:path h="2726429" w="11301259">
                <a:moveTo>
                  <a:pt x="0" y="0"/>
                </a:moveTo>
                <a:lnTo>
                  <a:pt x="11301259" y="0"/>
                </a:lnTo>
                <a:lnTo>
                  <a:pt x="11301259" y="2726429"/>
                </a:lnTo>
                <a:lnTo>
                  <a:pt x="0" y="272642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5156134"/>
            <a:ext cx="11301259" cy="1624556"/>
          </a:xfrm>
          <a:custGeom>
            <a:avLst/>
            <a:gdLst/>
            <a:ahLst/>
            <a:cxnLst/>
            <a:rect r="r" b="b" t="t" l="l"/>
            <a:pathLst>
              <a:path h="1624556" w="11301259">
                <a:moveTo>
                  <a:pt x="0" y="0"/>
                </a:moveTo>
                <a:lnTo>
                  <a:pt x="11301259" y="0"/>
                </a:lnTo>
                <a:lnTo>
                  <a:pt x="11301259" y="1624556"/>
                </a:lnTo>
                <a:lnTo>
                  <a:pt x="0" y="16245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553556" y="645513"/>
            <a:ext cx="12620270" cy="680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34"/>
              </a:lnSpc>
              <a:spcBef>
                <a:spcPct val="0"/>
              </a:spcBef>
            </a:pPr>
            <a:r>
              <a:rPr lang="en-US" sz="3937" spc="-456">
                <a:solidFill>
                  <a:srgbClr val="000000"/>
                </a:solidFill>
                <a:latin typeface="Mokoto"/>
                <a:ea typeface="Mokoto"/>
                <a:cs typeface="Mokoto"/>
                <a:sym typeface="Mokoto"/>
              </a:rPr>
              <a:t>Implementamos 3 campos calculados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485762" y="2509171"/>
            <a:ext cx="5376129" cy="13673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34"/>
              </a:lnSpc>
              <a:spcBef>
                <a:spcPct val="0"/>
              </a:spcBef>
            </a:pPr>
            <a:r>
              <a:rPr lang="en-US" sz="3937" spc="-456">
                <a:solidFill>
                  <a:srgbClr val="4D9FAF"/>
                </a:solidFill>
                <a:latin typeface="Mokoto"/>
                <a:ea typeface="Mokoto"/>
                <a:cs typeface="Mokoto"/>
                <a:sym typeface="Mokoto"/>
              </a:rPr>
              <a:t>PRECIO CON DESCUENTO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761213" y="5242753"/>
            <a:ext cx="5376129" cy="13673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34"/>
              </a:lnSpc>
              <a:spcBef>
                <a:spcPct val="0"/>
              </a:spcBef>
            </a:pPr>
            <a:r>
              <a:rPr lang="en-US" sz="3937" spc="-456">
                <a:solidFill>
                  <a:srgbClr val="4D9FAF"/>
                </a:solidFill>
                <a:latin typeface="Mokoto"/>
                <a:ea typeface="Mokoto"/>
                <a:cs typeface="Mokoto"/>
                <a:sym typeface="Mokoto"/>
              </a:rPr>
              <a:t>PRECIO CON IMPUESTOS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761213" y="7004812"/>
            <a:ext cx="5376129" cy="27389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34"/>
              </a:lnSpc>
              <a:spcBef>
                <a:spcPct val="0"/>
              </a:spcBef>
            </a:pPr>
            <a:r>
              <a:rPr lang="en-US" sz="3937" spc="-456">
                <a:solidFill>
                  <a:srgbClr val="4D9FAF"/>
                </a:solidFill>
                <a:latin typeface="Mokoto"/>
                <a:ea typeface="Mokoto"/>
                <a:cs typeface="Mokoto"/>
                <a:sym typeface="Mokoto"/>
              </a:rPr>
              <a:t>precio a diferentes tipos de dólares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6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4148425"/>
            <a:ext cx="9579048" cy="2457175"/>
          </a:xfrm>
          <a:custGeom>
            <a:avLst/>
            <a:gdLst/>
            <a:ahLst/>
            <a:cxnLst/>
            <a:rect r="r" b="b" t="t" l="l"/>
            <a:pathLst>
              <a:path h="2457175" w="9579048">
                <a:moveTo>
                  <a:pt x="0" y="0"/>
                </a:moveTo>
                <a:lnTo>
                  <a:pt x="9579048" y="0"/>
                </a:lnTo>
                <a:lnTo>
                  <a:pt x="9579048" y="2457175"/>
                </a:lnTo>
                <a:lnTo>
                  <a:pt x="0" y="24571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35" r="0" b="-43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1028700"/>
            <a:ext cx="8484114" cy="2513419"/>
          </a:xfrm>
          <a:custGeom>
            <a:avLst/>
            <a:gdLst/>
            <a:ahLst/>
            <a:cxnLst/>
            <a:rect r="r" b="b" t="t" l="l"/>
            <a:pathLst>
              <a:path h="2513419" w="8484114">
                <a:moveTo>
                  <a:pt x="0" y="0"/>
                </a:moveTo>
                <a:lnTo>
                  <a:pt x="8484114" y="0"/>
                </a:lnTo>
                <a:lnTo>
                  <a:pt x="8484114" y="2513419"/>
                </a:lnTo>
                <a:lnTo>
                  <a:pt x="0" y="251341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7023972"/>
            <a:ext cx="11301259" cy="2938327"/>
          </a:xfrm>
          <a:custGeom>
            <a:avLst/>
            <a:gdLst/>
            <a:ahLst/>
            <a:cxnLst/>
            <a:rect r="r" b="b" t="t" l="l"/>
            <a:pathLst>
              <a:path h="2938327" w="11301259">
                <a:moveTo>
                  <a:pt x="0" y="0"/>
                </a:moveTo>
                <a:lnTo>
                  <a:pt x="11301259" y="0"/>
                </a:lnTo>
                <a:lnTo>
                  <a:pt x="11301259" y="2938328"/>
                </a:lnTo>
                <a:lnTo>
                  <a:pt x="0" y="29383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318525" y="2285409"/>
            <a:ext cx="5850749" cy="5669907"/>
          </a:xfrm>
          <a:custGeom>
            <a:avLst/>
            <a:gdLst/>
            <a:ahLst/>
            <a:cxnLst/>
            <a:rect r="r" b="b" t="t" l="l"/>
            <a:pathLst>
              <a:path h="5669907" w="5850749">
                <a:moveTo>
                  <a:pt x="0" y="0"/>
                </a:moveTo>
                <a:lnTo>
                  <a:pt x="5850749" y="0"/>
                </a:lnTo>
                <a:lnTo>
                  <a:pt x="5850749" y="5669908"/>
                </a:lnTo>
                <a:lnTo>
                  <a:pt x="0" y="566990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2735754" y="4091275"/>
            <a:ext cx="4135541" cy="1899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65"/>
              </a:lnSpc>
              <a:spcBef>
                <a:spcPct val="0"/>
              </a:spcBef>
            </a:pPr>
            <a:r>
              <a:rPr lang="en-US" sz="2728" spc="-316">
                <a:solidFill>
                  <a:srgbClr val="FFFFFF"/>
                </a:solidFill>
                <a:latin typeface="Mokoto"/>
                <a:ea typeface="Mokoto"/>
                <a:cs typeface="Mokoto"/>
                <a:sym typeface="Mokoto"/>
              </a:rPr>
              <a:t>AGREGAMOS ALGUNAS FUNCIONALIDADES CON INNER JOIN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6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621949"/>
            <a:ext cx="16174060" cy="4521551"/>
          </a:xfrm>
          <a:custGeom>
            <a:avLst/>
            <a:gdLst/>
            <a:ahLst/>
            <a:cxnLst/>
            <a:rect r="r" b="b" t="t" l="l"/>
            <a:pathLst>
              <a:path h="4521551" w="16174060">
                <a:moveTo>
                  <a:pt x="0" y="0"/>
                </a:moveTo>
                <a:lnTo>
                  <a:pt x="16174060" y="0"/>
                </a:lnTo>
                <a:lnTo>
                  <a:pt x="16174060" y="4521551"/>
                </a:lnTo>
                <a:lnTo>
                  <a:pt x="0" y="452155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17" t="-939" r="0" b="-93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5704620"/>
            <a:ext cx="11301259" cy="3729415"/>
          </a:xfrm>
          <a:custGeom>
            <a:avLst/>
            <a:gdLst/>
            <a:ahLst/>
            <a:cxnLst/>
            <a:rect r="r" b="b" t="t" l="l"/>
            <a:pathLst>
              <a:path h="3729415" w="11301259">
                <a:moveTo>
                  <a:pt x="0" y="0"/>
                </a:moveTo>
                <a:lnTo>
                  <a:pt x="11301259" y="0"/>
                </a:lnTo>
                <a:lnTo>
                  <a:pt x="11301259" y="3729415"/>
                </a:lnTo>
                <a:lnTo>
                  <a:pt x="0" y="37294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796144" y="5511928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2796144" y="6352740"/>
            <a:ext cx="4135541" cy="2376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65"/>
              </a:lnSpc>
              <a:spcBef>
                <a:spcPct val="0"/>
              </a:spcBef>
            </a:pPr>
            <a:r>
              <a:rPr lang="en-US" sz="2728" spc="-316">
                <a:solidFill>
                  <a:srgbClr val="000000"/>
                </a:solidFill>
                <a:latin typeface="Mokoto"/>
                <a:ea typeface="Mokoto"/>
                <a:cs typeface="Mokoto"/>
                <a:sym typeface="Mokoto"/>
              </a:rPr>
              <a:t>También utilizamos subconsultas e implementamos 3 scripts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6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089699" y="645513"/>
            <a:ext cx="2108602" cy="680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34"/>
              </a:lnSpc>
              <a:spcBef>
                <a:spcPct val="0"/>
              </a:spcBef>
            </a:pPr>
            <a:r>
              <a:rPr lang="en-US" sz="3937" spc="-456">
                <a:solidFill>
                  <a:srgbClr val="000000"/>
                </a:solidFill>
                <a:latin typeface="Mokoto"/>
                <a:ea typeface="Mokoto"/>
                <a:cs typeface="Mokoto"/>
                <a:sym typeface="Mokoto"/>
              </a:rPr>
              <a:t>vistas</a:t>
            </a:r>
          </a:p>
        </p:txBody>
      </p:sp>
      <p:sp>
        <p:nvSpPr>
          <p:cNvPr name="AutoShape 3" id="3"/>
          <p:cNvSpPr/>
          <p:nvPr/>
        </p:nvSpPr>
        <p:spPr>
          <a:xfrm>
            <a:off x="10198301" y="1009650"/>
            <a:ext cx="649224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597459" y="990600"/>
            <a:ext cx="649224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597459" y="1554994"/>
            <a:ext cx="11269679" cy="2738960"/>
          </a:xfrm>
          <a:custGeom>
            <a:avLst/>
            <a:gdLst/>
            <a:ahLst/>
            <a:cxnLst/>
            <a:rect r="r" b="b" t="t" l="l"/>
            <a:pathLst>
              <a:path h="2738960" w="11269679">
                <a:moveTo>
                  <a:pt x="0" y="0"/>
                </a:moveTo>
                <a:lnTo>
                  <a:pt x="11269679" y="0"/>
                </a:lnTo>
                <a:lnTo>
                  <a:pt x="11269679" y="2738960"/>
                </a:lnTo>
                <a:lnTo>
                  <a:pt x="0" y="27389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97459" y="4522554"/>
            <a:ext cx="10896637" cy="4467942"/>
          </a:xfrm>
          <a:custGeom>
            <a:avLst/>
            <a:gdLst/>
            <a:ahLst/>
            <a:cxnLst/>
            <a:rect r="r" b="b" t="t" l="l"/>
            <a:pathLst>
              <a:path h="4467942" w="10896637">
                <a:moveTo>
                  <a:pt x="0" y="0"/>
                </a:moveTo>
                <a:lnTo>
                  <a:pt x="10896637" y="0"/>
                </a:lnTo>
                <a:lnTo>
                  <a:pt x="10896637" y="4467943"/>
                </a:lnTo>
                <a:lnTo>
                  <a:pt x="0" y="446794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170341" y="5719381"/>
            <a:ext cx="5040401" cy="4114800"/>
          </a:xfrm>
          <a:custGeom>
            <a:avLst/>
            <a:gdLst/>
            <a:ahLst/>
            <a:cxnLst/>
            <a:rect r="r" b="b" t="t" l="l"/>
            <a:pathLst>
              <a:path h="4114800" w="5040401">
                <a:moveTo>
                  <a:pt x="0" y="0"/>
                </a:moveTo>
                <a:lnTo>
                  <a:pt x="5040401" y="0"/>
                </a:lnTo>
                <a:lnTo>
                  <a:pt x="504040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3060128" y="1804496"/>
            <a:ext cx="4487473" cy="2192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20"/>
              </a:lnSpc>
              <a:spcBef>
                <a:spcPct val="0"/>
              </a:spcBef>
            </a:pPr>
            <a:r>
              <a:rPr lang="en-US" sz="2550" spc="-295">
                <a:solidFill>
                  <a:srgbClr val="4D9FAF"/>
                </a:solidFill>
                <a:latin typeface="Mokoto"/>
                <a:ea typeface="Mokoto"/>
                <a:cs typeface="Mokoto"/>
                <a:sym typeface="Mokoto"/>
              </a:rPr>
              <a:t>CREAMOS VISTAS PARA MEJORAR LA INTERACCION EN NUESTRA BASE DE DATOS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DAGphtI99co</dc:identifier>
  <dcterms:modified xsi:type="dcterms:W3CDTF">2011-08-01T06:04:30Z</dcterms:modified>
  <cp:revision>1</cp:revision>
  <dc:title>demo 1 sql </dc:title>
</cp:coreProperties>
</file>