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0" r:id="rId2"/>
    <p:sldId id="261" r:id="rId3"/>
    <p:sldId id="257" r:id="rId4"/>
    <p:sldId id="264" r:id="rId5"/>
    <p:sldId id="262" r:id="rId6"/>
    <p:sldId id="25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4"/>
    <p:restoredTop sz="94581"/>
  </p:normalViewPr>
  <p:slideViewPr>
    <p:cSldViewPr snapToGrid="0" snapToObjects="1">
      <p:cViewPr>
        <p:scale>
          <a:sx n="106" d="100"/>
          <a:sy n="106" d="100"/>
        </p:scale>
        <p:origin x="105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70CCA-1FEE-4F47-8956-D6FE2655240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87794-0AE9-3F4F-AFA3-1A3DF8D20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1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D86C-4284-B156-EAD0-0F299F6FB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31E76-9539-FB07-66CA-6BB7AACC5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653F0-EC87-597C-96DD-83119386B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FB40-2EB1-5D45-0887-99801E928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9667C-D5E0-991A-2604-39446E7E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39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0767C-BD26-5DB8-809E-FF1A3A35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476CF-CD45-551F-DB08-254794AEF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DF111-EDD4-37A0-0839-FA4C65A4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5712E-1AC9-A57C-F21F-065B26DE6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C3DBC-95B7-0FF5-8557-F6C61EAF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645DE-286D-22E0-F14E-69B2072A0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58F57-18BF-DC7C-D0E5-BBA397F55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C3F74-F16C-CDF9-A2F0-8A131381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CA3D-C502-B1C5-232D-53150651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54E1F-55A4-BAC7-3FD9-2FE5A4E0F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9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1A2C-D013-DF1C-3CD4-0ACCE12D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E9B99-4AA0-CAF3-DA04-A2B7C1FFE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4C990-8CD2-F550-E804-8264F315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C8ABA-48F0-479C-E3B2-154362881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B6130-6823-20EE-F7C8-DC970F10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5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CBBD-AABE-7BFF-A7B3-7392F70C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86583-58EB-6D65-1E79-4630627EE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795F0-35B1-45CF-E099-BEC90B05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AF190-9DEC-AA1C-6245-A358E785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BDF8-62A3-68DD-2A5A-E47B67F5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8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2EB6-8DF2-E05B-C84F-79D2EEB4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941E-DCA3-52CC-3033-DEBB638D1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3DB545-5750-DD46-ACA8-9535C7DCA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F9E94-AE26-B256-002B-71F918EF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E0546-75BD-3E6D-4B95-BEE8B4C5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489E3-BB84-A747-40E0-2B16814C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4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932B-20B1-EFCE-870A-9191D3CD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5C3CE-5DF0-354D-73ED-C64263C3C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F9C9C-D9CB-1499-A717-18D77AA63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A008D2-1778-34C7-4BFF-7A63D53F2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C62A3-1767-0EF3-E963-664B382A0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1DCE3-9BB2-85C0-253D-C608E80E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A543F-32E6-AA61-EF93-02775AAC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FAA4F9-05D5-7EE4-6F41-75CBACF2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91EC-65F1-2631-C78A-C0A71DA1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A505C-7E80-7082-51F9-7621854C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42F48-62B4-2128-2A3C-4705E68C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43D24-1BBC-2A37-ECE1-296DB6BA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34BFC1-7228-821F-F37C-3F9CC64F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87BC1-140D-CFF0-7748-DCBF201A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3A952-0A0C-D0C6-A9FC-7D04D2FA5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0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BD7E-F0D4-7656-087F-A8515B15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10B6E-DB35-A385-E7B4-BFD1DBA6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11956-D0EF-6959-DFAB-4E7FE774A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36FE9-A4F2-3FFB-20D5-883E47AC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7A28B-9EB2-72EA-86D8-D190ABDE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A2850-2FE5-FFCD-5B24-2A9BAC47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1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8AF22-FA38-68FD-9536-A80DE7869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A74E3-CC3C-149C-1165-EF46B05CA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4E13B-AC48-3586-2F6E-ED213BA97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FEC00-37F3-F267-78BE-75DF3A7B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787D4-B483-E74E-822F-CB6FFAA24EA8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A986E-73EF-46C4-88A6-4435FEF9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ADF5F-F357-5379-20A0-FAF08318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71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22DCE-C154-1BE6-7577-CADF9B952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98825-3082-FE9F-A989-54FE34046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4EC9C-66EF-06A4-81EC-FE82871C1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787D4-B483-E74E-822F-CB6FFAA24EA8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205C-469B-6BD1-7330-A46DCD386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17122-4804-C888-CEB4-F2CBFFFEE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D7BE-7340-7A4C-B3C8-24A1202E4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2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3FB8C82-8A71-EAB9-51AB-6D88EB19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33" y="4553210"/>
            <a:ext cx="9879593" cy="550435"/>
          </a:xfrm>
          <a:prstGeom prst="rect">
            <a:avLst/>
          </a:prstGeom>
        </p:spPr>
      </p:pic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BAD03D32-2A08-BC0C-58A0-AAD298619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550" y="3152673"/>
            <a:ext cx="2388893" cy="552654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AA915C5-7111-7CE4-DA07-FBBA3A750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529" y="5197850"/>
            <a:ext cx="3684942" cy="11803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574165-DDC3-6D4B-E486-FE2526F77C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3671" y="3772518"/>
            <a:ext cx="8565929" cy="7806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9CE698-5EF8-0557-BC23-A62FF3041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4" y="870114"/>
            <a:ext cx="12130426" cy="16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1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A4022AF-1AC7-2812-C3BD-E4C1250589D6}"/>
              </a:ext>
            </a:extLst>
          </p:cNvPr>
          <p:cNvSpPr txBox="1"/>
          <p:nvPr/>
        </p:nvSpPr>
        <p:spPr>
          <a:xfrm>
            <a:off x="348383" y="396242"/>
            <a:ext cx="246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C1C3B0-DF53-3069-07CC-29EB4371EABE}"/>
              </a:ext>
            </a:extLst>
          </p:cNvPr>
          <p:cNvSpPr txBox="1"/>
          <p:nvPr/>
        </p:nvSpPr>
        <p:spPr>
          <a:xfrm>
            <a:off x="736902" y="1090854"/>
            <a:ext cx="10989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concern: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arrangement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Myelin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basic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protein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human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cortex(V1)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75932A8-9D93-84BB-C3AA-90863E08556F}"/>
              </a:ext>
            </a:extLst>
          </p:cNvPr>
          <p:cNvGrpSpPr/>
          <p:nvPr/>
        </p:nvGrpSpPr>
        <p:grpSpPr>
          <a:xfrm>
            <a:off x="6599154" y="2127028"/>
            <a:ext cx="4106984" cy="3291190"/>
            <a:chOff x="6599154" y="2127028"/>
            <a:chExt cx="4106984" cy="3291190"/>
          </a:xfrm>
        </p:grpSpPr>
        <p:pic>
          <p:nvPicPr>
            <p:cNvPr id="14" name="Picture 12">
              <a:extLst>
                <a:ext uri="{FF2B5EF4-FFF2-40B4-BE49-F238E27FC236}">
                  <a16:creationId xmlns:a16="http://schemas.microsoft.com/office/drawing/2014/main" id="{A56CD80C-796F-1EFB-F74F-C4EF5D4BE1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0060" y="2127028"/>
              <a:ext cx="1286078" cy="3287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7">
              <a:extLst>
                <a:ext uri="{FF2B5EF4-FFF2-40B4-BE49-F238E27FC236}">
                  <a16:creationId xmlns:a16="http://schemas.microsoft.com/office/drawing/2014/main" id="{7ECA1162-8A15-B4D9-4A4A-4E5583227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7689" y="2131195"/>
              <a:ext cx="1502805" cy="3287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AutoShape 19">
              <a:extLst>
                <a:ext uri="{FF2B5EF4-FFF2-40B4-BE49-F238E27FC236}">
                  <a16:creationId xmlns:a16="http://schemas.microsoft.com/office/drawing/2014/main" id="{714EC5B6-94E5-264F-4078-45233E9B30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683695" y="4193911"/>
              <a:ext cx="257261" cy="246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21">
              <a:extLst>
                <a:ext uri="{FF2B5EF4-FFF2-40B4-BE49-F238E27FC236}">
                  <a16:creationId xmlns:a16="http://schemas.microsoft.com/office/drawing/2014/main" id="{BD847EC4-5227-8EE1-97B3-53278C2085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812325" y="4317196"/>
              <a:ext cx="257261" cy="246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701E9224-BC1D-D289-D4B5-6F4278428A70}"/>
                </a:ext>
              </a:extLst>
            </p:cNvPr>
            <p:cNvSpPr/>
            <p:nvPr/>
          </p:nvSpPr>
          <p:spPr>
            <a:xfrm>
              <a:off x="6599154" y="3593509"/>
              <a:ext cx="548535" cy="273549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450AFF5A-DC42-562A-E51C-71DF8399532D}"/>
                </a:ext>
              </a:extLst>
            </p:cNvPr>
            <p:cNvSpPr/>
            <p:nvPr/>
          </p:nvSpPr>
          <p:spPr>
            <a:xfrm>
              <a:off x="7899091" y="2650740"/>
              <a:ext cx="1502805" cy="271868"/>
            </a:xfrm>
            <a:prstGeom prst="rightArrow">
              <a:avLst/>
            </a:prstGeom>
            <a:solidFill>
              <a:schemeClr val="accent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Left Brace 48">
            <a:extLst>
              <a:ext uri="{FF2B5EF4-FFF2-40B4-BE49-F238E27FC236}">
                <a16:creationId xmlns:a16="http://schemas.microsoft.com/office/drawing/2014/main" id="{21BE62A9-06BC-FC61-68DE-92CBBDC0BA04}"/>
              </a:ext>
            </a:extLst>
          </p:cNvPr>
          <p:cNvSpPr/>
          <p:nvPr/>
        </p:nvSpPr>
        <p:spPr>
          <a:xfrm rot="16200000">
            <a:off x="7529461" y="2600278"/>
            <a:ext cx="413199" cy="6173876"/>
          </a:xfrm>
          <a:custGeom>
            <a:avLst/>
            <a:gdLst>
              <a:gd name="connsiteX0" fmla="*/ 592312 w 592312"/>
              <a:gd name="connsiteY0" fmla="*/ 2979726 h 2979726"/>
              <a:gd name="connsiteX1" fmla="*/ 296156 w 592312"/>
              <a:gd name="connsiteY1" fmla="*/ 2930369 h 2979726"/>
              <a:gd name="connsiteX2" fmla="*/ 296156 w 592312"/>
              <a:gd name="connsiteY2" fmla="*/ 1539220 h 2979726"/>
              <a:gd name="connsiteX3" fmla="*/ 0 w 592312"/>
              <a:gd name="connsiteY3" fmla="*/ 1489863 h 2979726"/>
              <a:gd name="connsiteX4" fmla="*/ 296156 w 592312"/>
              <a:gd name="connsiteY4" fmla="*/ 1440506 h 2979726"/>
              <a:gd name="connsiteX5" fmla="*/ 296156 w 592312"/>
              <a:gd name="connsiteY5" fmla="*/ 49357 h 2979726"/>
              <a:gd name="connsiteX6" fmla="*/ 592312 w 592312"/>
              <a:gd name="connsiteY6" fmla="*/ 0 h 2979726"/>
              <a:gd name="connsiteX7" fmla="*/ 592312 w 592312"/>
              <a:gd name="connsiteY7" fmla="*/ 2979726 h 2979726"/>
              <a:gd name="connsiteX0" fmla="*/ 592312 w 592312"/>
              <a:gd name="connsiteY0" fmla="*/ 2979726 h 2979726"/>
              <a:gd name="connsiteX1" fmla="*/ 296156 w 592312"/>
              <a:gd name="connsiteY1" fmla="*/ 2930369 h 2979726"/>
              <a:gd name="connsiteX2" fmla="*/ 296156 w 592312"/>
              <a:gd name="connsiteY2" fmla="*/ 1539220 h 2979726"/>
              <a:gd name="connsiteX3" fmla="*/ 0 w 592312"/>
              <a:gd name="connsiteY3" fmla="*/ 1489863 h 2979726"/>
              <a:gd name="connsiteX4" fmla="*/ 296156 w 592312"/>
              <a:gd name="connsiteY4" fmla="*/ 1440506 h 2979726"/>
              <a:gd name="connsiteX5" fmla="*/ 296156 w 592312"/>
              <a:gd name="connsiteY5" fmla="*/ 49357 h 2979726"/>
              <a:gd name="connsiteX6" fmla="*/ 592312 w 592312"/>
              <a:gd name="connsiteY6" fmla="*/ 0 h 2979726"/>
              <a:gd name="connsiteX0" fmla="*/ 592312 w 592312"/>
              <a:gd name="connsiteY0" fmla="*/ 2979726 h 2979726"/>
              <a:gd name="connsiteX1" fmla="*/ 296156 w 592312"/>
              <a:gd name="connsiteY1" fmla="*/ 2930369 h 2979726"/>
              <a:gd name="connsiteX2" fmla="*/ 296156 w 592312"/>
              <a:gd name="connsiteY2" fmla="*/ 1539220 h 2979726"/>
              <a:gd name="connsiteX3" fmla="*/ 0 w 592312"/>
              <a:gd name="connsiteY3" fmla="*/ 1489863 h 2979726"/>
              <a:gd name="connsiteX4" fmla="*/ 296156 w 592312"/>
              <a:gd name="connsiteY4" fmla="*/ 1440506 h 2979726"/>
              <a:gd name="connsiteX5" fmla="*/ 296156 w 592312"/>
              <a:gd name="connsiteY5" fmla="*/ 49357 h 2979726"/>
              <a:gd name="connsiteX6" fmla="*/ 592312 w 592312"/>
              <a:gd name="connsiteY6" fmla="*/ 0 h 2979726"/>
              <a:gd name="connsiteX7" fmla="*/ 592312 w 592312"/>
              <a:gd name="connsiteY7" fmla="*/ 2979726 h 2979726"/>
              <a:gd name="connsiteX0" fmla="*/ 592312 w 592312"/>
              <a:gd name="connsiteY0" fmla="*/ 2979726 h 2979726"/>
              <a:gd name="connsiteX1" fmla="*/ 296156 w 592312"/>
              <a:gd name="connsiteY1" fmla="*/ 2930369 h 2979726"/>
              <a:gd name="connsiteX2" fmla="*/ 296156 w 592312"/>
              <a:gd name="connsiteY2" fmla="*/ 1539220 h 2979726"/>
              <a:gd name="connsiteX3" fmla="*/ 0 w 592312"/>
              <a:gd name="connsiteY3" fmla="*/ 1489863 h 2979726"/>
              <a:gd name="connsiteX4" fmla="*/ 296156 w 592312"/>
              <a:gd name="connsiteY4" fmla="*/ 1372773 h 2979726"/>
              <a:gd name="connsiteX5" fmla="*/ 296156 w 592312"/>
              <a:gd name="connsiteY5" fmla="*/ 49357 h 2979726"/>
              <a:gd name="connsiteX6" fmla="*/ 592312 w 592312"/>
              <a:gd name="connsiteY6" fmla="*/ 0 h 2979726"/>
              <a:gd name="connsiteX0" fmla="*/ 592320 w 592320"/>
              <a:gd name="connsiteY0" fmla="*/ 2979726 h 2979726"/>
              <a:gd name="connsiteX1" fmla="*/ 296164 w 592320"/>
              <a:gd name="connsiteY1" fmla="*/ 2930369 h 2979726"/>
              <a:gd name="connsiteX2" fmla="*/ 296164 w 592320"/>
              <a:gd name="connsiteY2" fmla="*/ 1539220 h 2979726"/>
              <a:gd name="connsiteX3" fmla="*/ 8 w 592320"/>
              <a:gd name="connsiteY3" fmla="*/ 1489863 h 2979726"/>
              <a:gd name="connsiteX4" fmla="*/ 296164 w 592320"/>
              <a:gd name="connsiteY4" fmla="*/ 1440506 h 2979726"/>
              <a:gd name="connsiteX5" fmla="*/ 296164 w 592320"/>
              <a:gd name="connsiteY5" fmla="*/ 49357 h 2979726"/>
              <a:gd name="connsiteX6" fmla="*/ 592320 w 592320"/>
              <a:gd name="connsiteY6" fmla="*/ 0 h 2979726"/>
              <a:gd name="connsiteX7" fmla="*/ 592320 w 592320"/>
              <a:gd name="connsiteY7" fmla="*/ 2979726 h 2979726"/>
              <a:gd name="connsiteX0" fmla="*/ 592320 w 592320"/>
              <a:gd name="connsiteY0" fmla="*/ 2979726 h 2979726"/>
              <a:gd name="connsiteX1" fmla="*/ 296164 w 592320"/>
              <a:gd name="connsiteY1" fmla="*/ 2930369 h 2979726"/>
              <a:gd name="connsiteX2" fmla="*/ 307453 w 592320"/>
              <a:gd name="connsiteY2" fmla="*/ 1595665 h 2979726"/>
              <a:gd name="connsiteX3" fmla="*/ 8 w 592320"/>
              <a:gd name="connsiteY3" fmla="*/ 1489863 h 2979726"/>
              <a:gd name="connsiteX4" fmla="*/ 296164 w 592320"/>
              <a:gd name="connsiteY4" fmla="*/ 1372773 h 2979726"/>
              <a:gd name="connsiteX5" fmla="*/ 296164 w 592320"/>
              <a:gd name="connsiteY5" fmla="*/ 49357 h 2979726"/>
              <a:gd name="connsiteX6" fmla="*/ 592320 w 592320"/>
              <a:gd name="connsiteY6" fmla="*/ 0 h 297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2320" h="2979726" stroke="0" extrusionOk="0">
                <a:moveTo>
                  <a:pt x="592320" y="2979726"/>
                </a:moveTo>
                <a:cubicBezTo>
                  <a:pt x="428758" y="2979726"/>
                  <a:pt x="296164" y="2957628"/>
                  <a:pt x="296164" y="2930369"/>
                </a:cubicBezTo>
                <a:lnTo>
                  <a:pt x="296164" y="1539220"/>
                </a:lnTo>
                <a:cubicBezTo>
                  <a:pt x="296164" y="1511961"/>
                  <a:pt x="163570" y="1489863"/>
                  <a:pt x="8" y="1489863"/>
                </a:cubicBezTo>
                <a:cubicBezTo>
                  <a:pt x="163570" y="1489863"/>
                  <a:pt x="296164" y="1467765"/>
                  <a:pt x="296164" y="1440506"/>
                </a:cubicBezTo>
                <a:lnTo>
                  <a:pt x="296164" y="49357"/>
                </a:lnTo>
                <a:cubicBezTo>
                  <a:pt x="296164" y="22098"/>
                  <a:pt x="428758" y="0"/>
                  <a:pt x="592320" y="0"/>
                </a:cubicBezTo>
                <a:lnTo>
                  <a:pt x="592320" y="2979726"/>
                </a:lnTo>
                <a:close/>
              </a:path>
              <a:path w="592320" h="2979726" fill="none">
                <a:moveTo>
                  <a:pt x="592320" y="2979726"/>
                </a:moveTo>
                <a:cubicBezTo>
                  <a:pt x="428758" y="2979726"/>
                  <a:pt x="296164" y="2957628"/>
                  <a:pt x="296164" y="2930369"/>
                </a:cubicBezTo>
                <a:lnTo>
                  <a:pt x="307453" y="1595665"/>
                </a:lnTo>
                <a:cubicBezTo>
                  <a:pt x="307453" y="1568406"/>
                  <a:pt x="1889" y="1527012"/>
                  <a:pt x="8" y="1489863"/>
                </a:cubicBezTo>
                <a:cubicBezTo>
                  <a:pt x="-1873" y="1452714"/>
                  <a:pt x="296164" y="1400032"/>
                  <a:pt x="296164" y="1372773"/>
                </a:cubicBezTo>
                <a:lnTo>
                  <a:pt x="296164" y="49357"/>
                </a:lnTo>
                <a:cubicBezTo>
                  <a:pt x="296164" y="22098"/>
                  <a:pt x="428758" y="0"/>
                  <a:pt x="592320" y="0"/>
                </a:cubicBezTo>
              </a:path>
            </a:pathLst>
          </a:custGeom>
          <a:ln w="1905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0EEBC72-557A-075C-237C-A0B43C03D97B}"/>
              </a:ext>
            </a:extLst>
          </p:cNvPr>
          <p:cNvSpPr txBox="1"/>
          <p:nvPr/>
        </p:nvSpPr>
        <p:spPr>
          <a:xfrm>
            <a:off x="6534839" y="5991371"/>
            <a:ext cx="292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" name="Picture 52" descr="A picture containing text&#10;&#10;Description automatically generated">
            <a:extLst>
              <a:ext uri="{FF2B5EF4-FFF2-40B4-BE49-F238E27FC236}">
                <a16:creationId xmlns:a16="http://schemas.microsoft.com/office/drawing/2014/main" id="{42B6A30E-0E96-D52F-ACE2-967FA45B3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14" y="2610274"/>
            <a:ext cx="2404525" cy="1773473"/>
          </a:xfrm>
          <a:prstGeom prst="rect">
            <a:avLst/>
          </a:prstGeom>
        </p:spPr>
      </p:pic>
      <p:pic>
        <p:nvPicPr>
          <p:cNvPr id="55" name="Picture 54" descr="A picture containing outdoor, field&#10;&#10;Description automatically generated">
            <a:extLst>
              <a:ext uri="{FF2B5EF4-FFF2-40B4-BE49-F238E27FC236}">
                <a16:creationId xmlns:a16="http://schemas.microsoft.com/office/drawing/2014/main" id="{BCBC6774-7CC9-584D-3B0B-8E99DFD42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2896" y="2543534"/>
            <a:ext cx="1817852" cy="2647048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6DC18F8-A87E-78EB-9EA2-A95C222EC046}"/>
              </a:ext>
            </a:extLst>
          </p:cNvPr>
          <p:cNvCxnSpPr>
            <a:cxnSpLocks/>
          </p:cNvCxnSpPr>
          <p:nvPr/>
        </p:nvCxnSpPr>
        <p:spPr>
          <a:xfrm flipH="1" flipV="1">
            <a:off x="6406981" y="3958024"/>
            <a:ext cx="146022" cy="243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5D892A2-877D-A226-0D19-0A51E1415425}"/>
              </a:ext>
            </a:extLst>
          </p:cNvPr>
          <p:cNvSpPr txBox="1"/>
          <p:nvPr/>
        </p:nvSpPr>
        <p:spPr>
          <a:xfrm>
            <a:off x="6448864" y="4143554"/>
            <a:ext cx="567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V1</a:t>
            </a:r>
            <a:endParaRPr lang="en-US" sz="12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926069-692D-00B3-2AA3-FBCBCE25FFD5}"/>
              </a:ext>
            </a:extLst>
          </p:cNvPr>
          <p:cNvSpPr txBox="1"/>
          <p:nvPr/>
        </p:nvSpPr>
        <p:spPr>
          <a:xfrm>
            <a:off x="1369001" y="5494287"/>
            <a:ext cx="2645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primary</a:t>
            </a:r>
            <a:r>
              <a:rPr lang="zh-CN" altLang="en-US" dirty="0"/>
              <a:t> </a:t>
            </a:r>
            <a:r>
              <a:rPr lang="en-US" altLang="zh-CN" dirty="0"/>
              <a:t>visual</a:t>
            </a:r>
            <a:r>
              <a:rPr lang="zh-CN" altLang="en-US" dirty="0"/>
              <a:t> </a:t>
            </a:r>
            <a:r>
              <a:rPr lang="en-US" altLang="zh-CN" dirty="0"/>
              <a:t>cortex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 </a:t>
            </a:r>
            <a:r>
              <a:rPr lang="en-US" altLang="zh-CN" dirty="0"/>
              <a:t>V1</a:t>
            </a:r>
            <a:r>
              <a:rPr lang="zh-CN" altLang="en-US" dirty="0"/>
              <a:t> 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71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qr code&#10;&#10;Description automatically generated">
            <a:extLst>
              <a:ext uri="{FF2B5EF4-FFF2-40B4-BE49-F238E27FC236}">
                <a16:creationId xmlns:a16="http://schemas.microsoft.com/office/drawing/2014/main" id="{B6BDA909-9D38-23A6-92D3-589AFF284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143" t="10618" r="36716" b="13830"/>
          <a:stretch/>
        </p:blipFill>
        <p:spPr>
          <a:xfrm>
            <a:off x="702832" y="1736844"/>
            <a:ext cx="1068134" cy="2791473"/>
          </a:xfrm>
          <a:prstGeom prst="rect">
            <a:avLst/>
          </a:prstGeom>
        </p:spPr>
      </p:pic>
      <p:sp>
        <p:nvSpPr>
          <p:cNvPr id="25" name="AutoShape 2">
            <a:extLst>
              <a:ext uri="{FF2B5EF4-FFF2-40B4-BE49-F238E27FC236}">
                <a16:creationId xmlns:a16="http://schemas.microsoft.com/office/drawing/2014/main" id="{3E5355F8-8C7F-E5A5-FBAF-AE82488C9A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55106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6" name="Picture 25" descr="A picture containing chart&#10;&#10;Description automatically generated">
            <a:extLst>
              <a:ext uri="{FF2B5EF4-FFF2-40B4-BE49-F238E27FC236}">
                <a16:creationId xmlns:a16="http://schemas.microsoft.com/office/drawing/2014/main" id="{9345DB11-74AC-B120-3C7F-C245D03D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447" y="1679113"/>
            <a:ext cx="2164504" cy="2873167"/>
          </a:xfrm>
          <a:prstGeom prst="rect">
            <a:avLst/>
          </a:prstGeom>
        </p:spPr>
      </p:pic>
      <p:pic>
        <p:nvPicPr>
          <p:cNvPr id="28" name="Picture 27" descr="A picture containing text&#10;&#10;Description automatically generated">
            <a:extLst>
              <a:ext uri="{FF2B5EF4-FFF2-40B4-BE49-F238E27FC236}">
                <a16:creationId xmlns:a16="http://schemas.microsoft.com/office/drawing/2014/main" id="{29EBB79E-DD32-C3E7-89DB-B31700480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8773" y="2017663"/>
            <a:ext cx="1485900" cy="2565400"/>
          </a:xfrm>
          <a:prstGeom prst="rect">
            <a:avLst/>
          </a:prstGeom>
        </p:spPr>
      </p:pic>
      <p:sp>
        <p:nvSpPr>
          <p:cNvPr id="29" name="Right Arrow 28">
            <a:extLst>
              <a:ext uri="{FF2B5EF4-FFF2-40B4-BE49-F238E27FC236}">
                <a16:creationId xmlns:a16="http://schemas.microsoft.com/office/drawing/2014/main" id="{3A0CC961-B1EE-AB44-F5BE-B0FCADC207AF}"/>
              </a:ext>
            </a:extLst>
          </p:cNvPr>
          <p:cNvSpPr/>
          <p:nvPr/>
        </p:nvSpPr>
        <p:spPr>
          <a:xfrm>
            <a:off x="8459906" y="2931031"/>
            <a:ext cx="42764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1185E7AD-5EB2-76E0-85FC-C9E408C9D1A8}"/>
              </a:ext>
            </a:extLst>
          </p:cNvPr>
          <p:cNvSpPr/>
          <p:nvPr/>
        </p:nvSpPr>
        <p:spPr>
          <a:xfrm>
            <a:off x="4518377" y="2947914"/>
            <a:ext cx="42764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0AF99418-F5D0-AB7E-E7CD-CF532700F073}"/>
              </a:ext>
            </a:extLst>
          </p:cNvPr>
          <p:cNvSpPr/>
          <p:nvPr/>
        </p:nvSpPr>
        <p:spPr>
          <a:xfrm>
            <a:off x="1972137" y="2931031"/>
            <a:ext cx="42764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F4549C-3CCD-285E-BF72-6FE7F3BEF02B}"/>
              </a:ext>
            </a:extLst>
          </p:cNvPr>
          <p:cNvSpPr txBox="1"/>
          <p:nvPr/>
        </p:nvSpPr>
        <p:spPr>
          <a:xfrm>
            <a:off x="3101835" y="4979773"/>
            <a:ext cx="2292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density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estimation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cells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edge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correction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376D1E-FC8E-1D63-5567-0007F288A2CC}"/>
              </a:ext>
            </a:extLst>
          </p:cNvPr>
          <p:cNvSpPr txBox="1"/>
          <p:nvPr/>
        </p:nvSpPr>
        <p:spPr>
          <a:xfrm>
            <a:off x="6640250" y="4917214"/>
            <a:ext cx="373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estimated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intensity.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denotes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threshold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identify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layers.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5D60F75F-DE79-EEFE-28D6-B592CF78E96F}"/>
              </a:ext>
            </a:extLst>
          </p:cNvPr>
          <p:cNvSpPr/>
          <p:nvPr/>
        </p:nvSpPr>
        <p:spPr>
          <a:xfrm>
            <a:off x="9972902" y="2947914"/>
            <a:ext cx="42764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98FD28-AEC9-38DC-C01E-81232BA35137}"/>
              </a:ext>
            </a:extLst>
          </p:cNvPr>
          <p:cNvSpPr txBox="1"/>
          <p:nvPr/>
        </p:nvSpPr>
        <p:spPr>
          <a:xfrm>
            <a:off x="10389143" y="1101789"/>
            <a:ext cx="186111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Apply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A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segmented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pattern: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neighbor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distance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Ripley’s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Paired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F147C4-7587-7B56-A1D0-168224A817CD}"/>
              </a:ext>
            </a:extLst>
          </p:cNvPr>
          <p:cNvSpPr txBox="1"/>
          <p:nvPr/>
        </p:nvSpPr>
        <p:spPr>
          <a:xfrm>
            <a:off x="477174" y="414985"/>
            <a:ext cx="246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0D625B-BB54-735E-D23B-50E8B1AE1A95}"/>
              </a:ext>
            </a:extLst>
          </p:cNvPr>
          <p:cNvSpPr txBox="1"/>
          <p:nvPr/>
        </p:nvSpPr>
        <p:spPr>
          <a:xfrm>
            <a:off x="123736" y="5903103"/>
            <a:ext cx="281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70C0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spatstat</a:t>
            </a:r>
            <a:r>
              <a:rPr lang="en-US" altLang="zh-CN" sz="2000" dirty="0">
                <a:solidFill>
                  <a:srgbClr val="0070C0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::</a:t>
            </a:r>
            <a:r>
              <a:rPr lang="en-US" altLang="zh-CN" sz="2000" dirty="0" err="1">
                <a:solidFill>
                  <a:srgbClr val="0070C0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ppp</a:t>
            </a:r>
            <a:r>
              <a:rPr lang="zh-CN" altLang="en-US" sz="2000" dirty="0">
                <a:solidFill>
                  <a:srgbClr val="0070C0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or</a:t>
            </a:r>
          </a:p>
          <a:p>
            <a:r>
              <a:rPr lang="en-US" altLang="zh-CN" sz="2000" dirty="0" err="1">
                <a:solidFill>
                  <a:srgbClr val="0070C0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SpatialExperiment</a:t>
            </a:r>
            <a:endParaRPr lang="en-US" altLang="zh-CN" sz="2000" dirty="0">
              <a:solidFill>
                <a:srgbClr val="0070C0"/>
              </a:solidFill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737DC5-0020-392E-C630-D104696693BA}"/>
              </a:ext>
            </a:extLst>
          </p:cNvPr>
          <p:cNvSpPr txBox="1"/>
          <p:nvPr/>
        </p:nvSpPr>
        <p:spPr>
          <a:xfrm>
            <a:off x="3103346" y="5959572"/>
            <a:ext cx="239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070C0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spatstat</a:t>
            </a:r>
            <a:r>
              <a:rPr lang="en-US" altLang="zh-CN" sz="2000" dirty="0">
                <a:solidFill>
                  <a:srgbClr val="0070C0"/>
                </a:solidFill>
                <a:latin typeface="American Typewriter" panose="02090604020004020304" pitchFamily="18" charset="77"/>
                <a:cs typeface="Arial" panose="020B0604020202020204" pitchFamily="34" charset="0"/>
              </a:rPr>
              <a:t>::density</a:t>
            </a:r>
            <a:endParaRPr lang="en-US" sz="2000" dirty="0">
              <a:solidFill>
                <a:srgbClr val="0070C0"/>
              </a:solidFill>
              <a:latin typeface="American Typewriter" panose="02090604020004020304" pitchFamily="18" charset="77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72849F-4DDB-C4B7-E942-C11F759B32E2}"/>
              </a:ext>
            </a:extLst>
          </p:cNvPr>
          <p:cNvSpPr txBox="1"/>
          <p:nvPr/>
        </p:nvSpPr>
        <p:spPr>
          <a:xfrm>
            <a:off x="144518" y="4979773"/>
            <a:ext cx="214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Convert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ppp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object.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8E4A1C-D33B-1759-FB32-263A42C7DFB6}"/>
              </a:ext>
            </a:extLst>
          </p:cNvPr>
          <p:cNvSpPr txBox="1"/>
          <p:nvPr/>
        </p:nvSpPr>
        <p:spPr>
          <a:xfrm>
            <a:off x="10147803" y="6559505"/>
            <a:ext cx="3078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* </a:t>
            </a:r>
            <a:r>
              <a:rPr lang="en-US" altLang="zh-CN" sz="1200" dirty="0"/>
              <a:t>Not</a:t>
            </a:r>
            <a:r>
              <a:rPr lang="zh-CN" altLang="en-US" sz="1200" dirty="0"/>
              <a:t> </a:t>
            </a:r>
            <a:r>
              <a:rPr lang="en-US" altLang="zh-CN" sz="1200" dirty="0"/>
              <a:t>presented</a:t>
            </a:r>
            <a:r>
              <a:rPr lang="zh-CN" altLang="en-US" sz="1200" dirty="0"/>
              <a:t> </a:t>
            </a:r>
            <a:r>
              <a:rPr lang="en-US" altLang="zh-CN" sz="1200" dirty="0"/>
              <a:t>in</a:t>
            </a:r>
            <a:r>
              <a:rPr lang="zh-CN" altLang="en-US" sz="1200" dirty="0"/>
              <a:t> </a:t>
            </a:r>
            <a:r>
              <a:rPr lang="en-US" altLang="zh-CN" sz="1200" dirty="0"/>
              <a:t>the</a:t>
            </a:r>
            <a:r>
              <a:rPr lang="zh-CN" altLang="en-US" sz="1200" dirty="0"/>
              <a:t> </a:t>
            </a:r>
            <a:r>
              <a:rPr lang="en-US" altLang="zh-CN" sz="1200" dirty="0"/>
              <a:t>slides</a:t>
            </a:r>
            <a:r>
              <a:rPr lang="zh-CN" altLang="en-US" sz="1200" dirty="0"/>
              <a:t> </a:t>
            </a:r>
            <a:endParaRPr lang="en-US" sz="1200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FEB0C288-07F4-285C-629A-733650047E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044"/>
          <a:stretch/>
        </p:blipFill>
        <p:spPr>
          <a:xfrm>
            <a:off x="4984907" y="1837775"/>
            <a:ext cx="3559198" cy="28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7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B50E2-894F-8915-78B8-A853D7BC0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174" y="1253331"/>
                <a:ext cx="11451771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Identify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complete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spatial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randomness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(CSR)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Nearest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neighbor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distance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G(r):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average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MBP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cells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within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distance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r.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 </a:t>
                </a:r>
                <a:r>
                  <a:rPr lang="zh-CN" altLang="en-US" sz="2200" dirty="0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 </a:t>
                </a:r>
                <a:r>
                  <a:rPr lang="en-CA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	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 </a:t>
                </a:r>
                <a:r>
                  <a:rPr lang="en-CA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	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 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compute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this,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command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 err="1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spatstat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::Gest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.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intensity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MBP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cells</a:t>
                </a:r>
                <a:endParaRPr lang="en-CA" altLang="zh-CN" sz="2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CA" altLang="zh-CN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Kernel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density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estimation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correction.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Identify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spatial</a:t>
                </a:r>
                <a:r>
                  <a:rPr lang="zh-CN" altLang="en-US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600" dirty="0">
                    <a:latin typeface="Arial" panose="020B0604020202020204" pitchFamily="34" charset="0"/>
                    <a:cs typeface="Arial" panose="020B0604020202020204" pitchFamily="34" charset="0"/>
                  </a:rPr>
                  <a:t>dependence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20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-Ripley’s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function: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K(r)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20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l-GR" sz="2000" dirty="0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</a:rPr>
                          <m:t>λ</m:t>
                        </m:r>
                      </m:den>
                    </m:f>
                  </m:oMath>
                </a14:m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E[number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of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additional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events]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distance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CA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intensity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λ</m:t>
                    </m:r>
                  </m:oMath>
                </a14:m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-If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point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pattern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complete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pattern,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 err="1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spatstat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::</a:t>
                </a:r>
                <a:r>
                  <a:rPr lang="en-US" altLang="zh-CN" sz="2200" dirty="0" err="1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Kest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.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not,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CA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CA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:r>
                  <a:rPr lang="zh-CN" altLang="en-US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200" dirty="0" err="1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spatstat</a:t>
                </a:r>
                <a:r>
                  <a:rPr lang="en-US" altLang="zh-CN" sz="2200" dirty="0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::</a:t>
                </a:r>
                <a:r>
                  <a:rPr lang="en-US" altLang="zh-CN" sz="2200" dirty="0" err="1">
                    <a:solidFill>
                      <a:srgbClr val="0070C0"/>
                    </a:solidFill>
                    <a:latin typeface="American Typewriter" panose="02090604020004020304" pitchFamily="18" charset="77"/>
                    <a:cs typeface="Arial" panose="020B0604020202020204" pitchFamily="34" charset="0"/>
                  </a:rPr>
                  <a:t>Kinhom</a:t>
                </a:r>
                <a:r>
                  <a:rPr lang="en-US" altLang="zh-CN" sz="2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5B50E2-894F-8915-78B8-A853D7BC0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174" y="1253331"/>
                <a:ext cx="11451771" cy="4351338"/>
              </a:xfrm>
              <a:blipFill>
                <a:blip r:embed="rId2"/>
                <a:stretch>
                  <a:fillRect l="-664" t="-581" r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706A0A9-1B79-882A-702D-0EF059B5E4DD}"/>
              </a:ext>
            </a:extLst>
          </p:cNvPr>
          <p:cNvSpPr txBox="1"/>
          <p:nvPr/>
        </p:nvSpPr>
        <p:spPr>
          <a:xfrm>
            <a:off x="477174" y="414985"/>
            <a:ext cx="2462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92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AE2E1711-A770-6191-A16B-0A2BD9144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18" y="2550186"/>
            <a:ext cx="4610100" cy="33147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EAC86B-C15C-E513-23FD-618292BD0E7A}"/>
              </a:ext>
            </a:extLst>
          </p:cNvPr>
          <p:cNvSpPr/>
          <p:nvPr/>
        </p:nvSpPr>
        <p:spPr>
          <a:xfrm>
            <a:off x="548721" y="339769"/>
            <a:ext cx="1484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920BF-7C24-993B-23F5-B2A2A8705670}"/>
              </a:ext>
            </a:extLst>
          </p:cNvPr>
          <p:cNvSpPr txBox="1"/>
          <p:nvPr/>
        </p:nvSpPr>
        <p:spPr>
          <a:xfrm>
            <a:off x="1821152" y="1268565"/>
            <a:ext cx="100365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Envelope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simulation-based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envelope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homogeneous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Poisson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(HPP).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A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line –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G(r)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K(r)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under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assumption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HPP,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Black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G(r)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K(r)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computed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453B1B3D-50BA-B27B-54C5-5261B8744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522" y="2510143"/>
            <a:ext cx="4847560" cy="330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94A27D-A3E9-5AD4-6589-7B42A50807AE}"/>
              </a:ext>
            </a:extLst>
          </p:cNvPr>
          <p:cNvSpPr txBox="1"/>
          <p:nvPr/>
        </p:nvSpPr>
        <p:spPr>
          <a:xfrm>
            <a:off x="2033423" y="5658072"/>
            <a:ext cx="323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Distance(scaled)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0AE5E4-CF5A-776A-2184-975644DE3DE2}"/>
              </a:ext>
            </a:extLst>
          </p:cNvPr>
          <p:cNvSpPr txBox="1"/>
          <p:nvPr/>
        </p:nvSpPr>
        <p:spPr>
          <a:xfrm>
            <a:off x="7235350" y="5650990"/>
            <a:ext cx="3233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Distance(scaled)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248C6-D597-10E4-A907-88A3DC1C40D5}"/>
              </a:ext>
            </a:extLst>
          </p:cNvPr>
          <p:cNvSpPr txBox="1"/>
          <p:nvPr/>
        </p:nvSpPr>
        <p:spPr>
          <a:xfrm>
            <a:off x="1077721" y="873783"/>
            <a:ext cx="100365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against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theoretical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values.</a:t>
            </a:r>
          </a:p>
          <a:p>
            <a:endParaRPr lang="en-US" altLang="zh-CN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32E18B-C1A5-815F-A6BE-36BF144B606B}"/>
              </a:ext>
            </a:extLst>
          </p:cNvPr>
          <p:cNvSpPr/>
          <p:nvPr/>
        </p:nvSpPr>
        <p:spPr>
          <a:xfrm>
            <a:off x="1077721" y="6032731"/>
            <a:ext cx="107264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If there are clustering trend, we expect excess of small r compared to the envelope. We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expectation for 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5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3" descr="Chart, line chart&#10;&#10;Description automatically generated">
            <a:extLst>
              <a:ext uri="{FF2B5EF4-FFF2-40B4-BE49-F238E27FC236}">
                <a16:creationId xmlns:a16="http://schemas.microsoft.com/office/drawing/2014/main" id="{09998E90-7A69-9B03-0F13-71550D7DF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971" y="2996326"/>
            <a:ext cx="2856253" cy="22490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5990F5-D532-3FCE-DBE7-A02F4611E81D}"/>
              </a:ext>
            </a:extLst>
          </p:cNvPr>
          <p:cNvSpPr txBox="1"/>
          <p:nvPr/>
        </p:nvSpPr>
        <p:spPr>
          <a:xfrm>
            <a:off x="493761" y="320457"/>
            <a:ext cx="5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 descr="Chart&#10;&#10;Description automatically generated">
            <a:extLst>
              <a:ext uri="{FF2B5EF4-FFF2-40B4-BE49-F238E27FC236}">
                <a16:creationId xmlns:a16="http://schemas.microsoft.com/office/drawing/2014/main" id="{1CAD536F-0446-693C-2072-7A6FCE247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026" y="3095605"/>
            <a:ext cx="2994795" cy="205136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96A823A-A35E-2E4E-EE3C-FF356690F3B1}"/>
              </a:ext>
            </a:extLst>
          </p:cNvPr>
          <p:cNvSpPr txBox="1"/>
          <p:nvPr/>
        </p:nvSpPr>
        <p:spPr>
          <a:xfrm>
            <a:off x="562441" y="887775"/>
            <a:ext cx="50364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entire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observation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window: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CSR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distances.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A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dependence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distances.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210A21-36C1-70BF-99B2-73150EEC5B37}"/>
              </a:ext>
            </a:extLst>
          </p:cNvPr>
          <p:cNvSpPr txBox="1"/>
          <p:nvPr/>
        </p:nvSpPr>
        <p:spPr>
          <a:xfrm>
            <a:off x="622892" y="4049412"/>
            <a:ext cx="5036496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A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R/Bioconductor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packages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help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arrangement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primary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cortex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V1.</a:t>
            </a:r>
            <a:endParaRPr lang="en-CA" altLang="zh-CN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patterns(CSR)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therefore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dependency.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Thus,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statistical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process.</a:t>
            </a:r>
            <a:endParaRPr lang="en-CA" altLang="zh-CN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Picture 47" descr="Chart&#10;&#10;Description automatically generated">
            <a:extLst>
              <a:ext uri="{FF2B5EF4-FFF2-40B4-BE49-F238E27FC236}">
                <a16:creationId xmlns:a16="http://schemas.microsoft.com/office/drawing/2014/main" id="{C4215816-E09C-BECA-E9A7-25404F2AC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40080"/>
            <a:ext cx="2994794" cy="213913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B5529787-4CBD-56F5-B612-CC709525E378}"/>
              </a:ext>
            </a:extLst>
          </p:cNvPr>
          <p:cNvSpPr txBox="1"/>
          <p:nvPr/>
        </p:nvSpPr>
        <p:spPr>
          <a:xfrm>
            <a:off x="6000255" y="2708143"/>
            <a:ext cx="323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Distance(scaled)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8A79346-EADF-F742-806F-C3C0A0FD0861}"/>
              </a:ext>
            </a:extLst>
          </p:cNvPr>
          <p:cNvSpPr txBox="1"/>
          <p:nvPr/>
        </p:nvSpPr>
        <p:spPr>
          <a:xfrm>
            <a:off x="9084890" y="2703130"/>
            <a:ext cx="323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Distance(scaled)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DB0AA7-BA52-EA87-4171-D956B99C0AC8}"/>
              </a:ext>
            </a:extLst>
          </p:cNvPr>
          <p:cNvSpPr txBox="1"/>
          <p:nvPr/>
        </p:nvSpPr>
        <p:spPr>
          <a:xfrm>
            <a:off x="6119640" y="5087301"/>
            <a:ext cx="323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Distance(scaled)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B85479B-646D-DA4F-6F7E-7C72850DDD60}"/>
              </a:ext>
            </a:extLst>
          </p:cNvPr>
          <p:cNvSpPr txBox="1"/>
          <p:nvPr/>
        </p:nvSpPr>
        <p:spPr>
          <a:xfrm>
            <a:off x="9046304" y="5142019"/>
            <a:ext cx="32335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Distance(scaled)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B01DF2-A0AA-61D0-E546-53D9AC372697}"/>
              </a:ext>
            </a:extLst>
          </p:cNvPr>
          <p:cNvSpPr txBox="1"/>
          <p:nvPr/>
        </p:nvSpPr>
        <p:spPr>
          <a:xfrm>
            <a:off x="622892" y="2854773"/>
            <a:ext cx="5245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pattern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zh-CN" altLang="en-US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u="sng" dirty="0">
                <a:latin typeface="Arial" panose="020B0604020202020204" pitchFamily="34" charset="0"/>
                <a:cs typeface="Arial" panose="020B0604020202020204" pitchFamily="34" charset="0"/>
              </a:rPr>
              <a:t>layer: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CSR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shows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dependency.</a:t>
            </a:r>
            <a:endParaRPr lang="en-US" sz="1600" dirty="0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7BEAD687-01A1-3741-E2C2-3CA7AB0A0CB9}"/>
              </a:ext>
            </a:extLst>
          </p:cNvPr>
          <p:cNvSpPr/>
          <p:nvPr/>
        </p:nvSpPr>
        <p:spPr>
          <a:xfrm>
            <a:off x="5858890" y="1094619"/>
            <a:ext cx="328881" cy="2248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767B134E-F6FC-A4AC-5E18-35B1545B8D1A}"/>
              </a:ext>
            </a:extLst>
          </p:cNvPr>
          <p:cNvSpPr/>
          <p:nvPr/>
        </p:nvSpPr>
        <p:spPr>
          <a:xfrm>
            <a:off x="5868883" y="2996326"/>
            <a:ext cx="328881" cy="2248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Chart&#10;&#10;Description automatically generated">
            <a:extLst>
              <a:ext uri="{FF2B5EF4-FFF2-40B4-BE49-F238E27FC236}">
                <a16:creationId xmlns:a16="http://schemas.microsoft.com/office/drawing/2014/main" id="{CD1D61C1-D339-B3B3-CA5E-54D5A230C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304" y="585363"/>
            <a:ext cx="2980193" cy="21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6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2E7C2-ADD2-E1F0-6B3B-278665A6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1E08F-B33C-FC5F-1A41-9D6B388A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21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We acknowledge the support of 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funding</a:t>
            </a:r>
            <a:r>
              <a:rPr lang="zh-CN" altLang="en-US" dirty="0"/>
              <a:t> </a:t>
            </a:r>
            <a:r>
              <a:rPr lang="en-US" altLang="zh-CN" dirty="0"/>
              <a:t>agency:</a:t>
            </a:r>
          </a:p>
          <a:p>
            <a:pPr>
              <a:buFontTx/>
              <a:buChar char="-"/>
            </a:pPr>
            <a:r>
              <a:rPr lang="en-CA" dirty="0"/>
              <a:t>Natural Sciences and Engineering Research Council of Canada (NSERC)</a:t>
            </a:r>
            <a:r>
              <a:rPr lang="zh-CN" altLang="en-US" dirty="0"/>
              <a:t> </a:t>
            </a:r>
            <a:endParaRPr lang="en-US" altLang="zh-CN" dirty="0"/>
          </a:p>
          <a:p>
            <a:pPr>
              <a:buFontTx/>
              <a:buChar char="-"/>
            </a:pPr>
            <a:r>
              <a:rPr lang="zh-CN" altLang="en-US" dirty="0"/>
              <a:t> </a:t>
            </a:r>
            <a:r>
              <a:rPr lang="en-US" altLang="zh-CN" dirty="0"/>
              <a:t>Stewart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award,</a:t>
            </a:r>
            <a:r>
              <a:rPr lang="zh-CN" altLang="en-US" dirty="0"/>
              <a:t> </a:t>
            </a:r>
            <a:r>
              <a:rPr lang="en-US" altLang="zh-CN" dirty="0"/>
              <a:t>Department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Mathematics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Statistics,</a:t>
            </a:r>
            <a:r>
              <a:rPr lang="zh-CN" altLang="en-US" dirty="0"/>
              <a:t> </a:t>
            </a:r>
            <a:r>
              <a:rPr lang="en-US" altLang="zh-CN" dirty="0"/>
              <a:t>McMaster</a:t>
            </a:r>
            <a:r>
              <a:rPr lang="zh-CN" altLang="en-US" dirty="0"/>
              <a:t> </a:t>
            </a:r>
            <a:r>
              <a:rPr lang="en-US" altLang="zh-CN" dirty="0"/>
              <a:t>University.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3C9E4-BD26-EDC1-D750-E64C4C38B70C}"/>
              </a:ext>
            </a:extLst>
          </p:cNvPr>
          <p:cNvSpPr txBox="1"/>
          <p:nvPr/>
        </p:nvSpPr>
        <p:spPr>
          <a:xfrm>
            <a:off x="477174" y="414985"/>
            <a:ext cx="417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Acknowledgement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2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513</Words>
  <Application>Microsoft Macintosh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American Typewriter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Hainan Xu</dc:creator>
  <cp:lastModifiedBy>Hainan Xu</cp:lastModifiedBy>
  <cp:revision>5</cp:revision>
  <dcterms:created xsi:type="dcterms:W3CDTF">2022-07-27T01:47:40Z</dcterms:created>
  <dcterms:modified xsi:type="dcterms:W3CDTF">2022-07-28T03:45:59Z</dcterms:modified>
</cp:coreProperties>
</file>