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E20B-F6A7-752C-2625-75A36E6CAD47}"/>
              </a:ext>
            </a:extLst>
          </p:cNvPr>
          <p:cNvSpPr>
            <a:spLocks noGrp="1"/>
          </p:cNvSpPr>
          <p:nvPr>
            <p:ph type="ctrTitle"/>
          </p:nvPr>
        </p:nvSpPr>
        <p:spPr>
          <a:xfrm>
            <a:off x="1154955" y="2761257"/>
            <a:ext cx="8825658" cy="1201144"/>
          </a:xfrm>
        </p:spPr>
        <p:txBody>
          <a:bodyPr/>
          <a:lstStyle/>
          <a:p>
            <a:r>
              <a:rPr lang="en-IN" sz="5000" b="1" dirty="0"/>
              <a:t>FLIGHT PRICE PREDICTION</a:t>
            </a:r>
          </a:p>
        </p:txBody>
      </p:sp>
      <p:pic>
        <p:nvPicPr>
          <p:cNvPr id="4" name="Picture 3">
            <a:extLst>
              <a:ext uri="{FF2B5EF4-FFF2-40B4-BE49-F238E27FC236}">
                <a16:creationId xmlns:a16="http://schemas.microsoft.com/office/drawing/2014/main" id="{6F294BD4-5544-78A6-8012-C2EA0A9DC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68040" cy="2016125"/>
          </a:xfrm>
          <a:prstGeom prst="rect">
            <a:avLst/>
          </a:prstGeom>
          <a:noFill/>
          <a:ln>
            <a:noFill/>
          </a:ln>
        </p:spPr>
      </p:pic>
      <p:sp>
        <p:nvSpPr>
          <p:cNvPr id="5" name="TextBox 4">
            <a:extLst>
              <a:ext uri="{FF2B5EF4-FFF2-40B4-BE49-F238E27FC236}">
                <a16:creationId xmlns:a16="http://schemas.microsoft.com/office/drawing/2014/main" id="{B2455814-56C6-B863-4B16-7F4BC1A52E4D}"/>
              </a:ext>
            </a:extLst>
          </p:cNvPr>
          <p:cNvSpPr txBox="1"/>
          <p:nvPr/>
        </p:nvSpPr>
        <p:spPr>
          <a:xfrm>
            <a:off x="7655859" y="5602941"/>
            <a:ext cx="4536141" cy="1201144"/>
          </a:xfrm>
          <a:prstGeom prst="rect">
            <a:avLst/>
          </a:prstGeom>
          <a:noFill/>
        </p:spPr>
        <p:txBody>
          <a:bodyPr wrap="square" rtlCol="0">
            <a:spAutoFit/>
          </a:bodyPr>
          <a:lstStyle/>
          <a:p>
            <a:pPr>
              <a:lnSpc>
                <a:spcPct val="107000"/>
              </a:lnSpc>
              <a:spcAft>
                <a:spcPts val="800"/>
              </a:spcAft>
            </a:pPr>
            <a:r>
              <a:rPr lang="en-IN" dirty="0">
                <a:effectLst/>
                <a:latin typeface="Book Antiqua" panose="02040602050305030304" pitchFamily="18" charset="0"/>
                <a:ea typeface="Calibri" panose="020F0502020204030204" pitchFamily="34" charset="0"/>
                <a:cs typeface="Times New Roman" panose="02020603050405020304" pitchFamily="18" charset="0"/>
              </a:rPr>
              <a:t>Submitted by</a:t>
            </a:r>
            <a:r>
              <a:rPr lang="en-IN" b="1" dirty="0">
                <a:effectLst/>
                <a:latin typeface="Book Antiqua" panose="02040602050305030304" pitchFamily="18" charset="0"/>
                <a:ea typeface="Calibri" panose="020F0502020204030204" pitchFamily="34" charset="0"/>
                <a:cs typeface="Times New Roman" panose="02020603050405020304" pitchFamily="18" charset="0"/>
              </a:rPr>
              <a:t>: </a:t>
            </a:r>
            <a:r>
              <a:rPr lang="en-IN" b="1" dirty="0">
                <a:effectLst/>
                <a:latin typeface="Book Antiqua" panose="02040602050305030304" pitchFamily="18" charset="0"/>
                <a:ea typeface="Calibri" panose="020F0502020204030204" pitchFamily="34" charset="0"/>
                <a:cs typeface="Calibri" panose="020F0502020204030204" pitchFamily="34" charset="0"/>
              </a:rPr>
              <a:t>Haindavi Chakravarthi</a:t>
            </a:r>
            <a:endParaRPr lang="en-IN" b="1" dirty="0">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Book Antiqua" panose="02040602050305030304" pitchFamily="18" charset="0"/>
                <a:ea typeface="Calibri" panose="020F0502020204030204" pitchFamily="34" charset="0"/>
                <a:cs typeface="Times New Roman" panose="02020603050405020304" pitchFamily="18" charset="0"/>
              </a:rPr>
              <a:t>Internship      :  </a:t>
            </a:r>
            <a:r>
              <a:rPr lang="en-IN" b="1" dirty="0">
                <a:effectLst/>
                <a:latin typeface="Book Antiqua" panose="02040602050305030304" pitchFamily="18" charset="0"/>
                <a:ea typeface="Calibri" panose="020F0502020204030204" pitchFamily="34" charset="0"/>
                <a:cs typeface="Times New Roman" panose="02020603050405020304" pitchFamily="18" charset="0"/>
              </a:rPr>
              <a:t>23</a:t>
            </a:r>
            <a:endParaRPr lang="en-IN"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36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3987C-4860-2BD9-EAC0-EA4FC64B7202}"/>
              </a:ext>
            </a:extLst>
          </p:cNvPr>
          <p:cNvPicPr>
            <a:picLocks noChangeAspect="1"/>
          </p:cNvPicPr>
          <p:nvPr/>
        </p:nvPicPr>
        <p:blipFill>
          <a:blip r:embed="rId2"/>
          <a:stretch>
            <a:fillRect/>
          </a:stretch>
        </p:blipFill>
        <p:spPr>
          <a:xfrm>
            <a:off x="0" y="0"/>
            <a:ext cx="5513294" cy="3118839"/>
          </a:xfrm>
          <a:prstGeom prst="rect">
            <a:avLst/>
          </a:prstGeom>
        </p:spPr>
      </p:pic>
      <p:sp>
        <p:nvSpPr>
          <p:cNvPr id="4" name="TextBox 3">
            <a:extLst>
              <a:ext uri="{FF2B5EF4-FFF2-40B4-BE49-F238E27FC236}">
                <a16:creationId xmlns:a16="http://schemas.microsoft.com/office/drawing/2014/main" id="{588C319E-4849-9AC3-C445-2C00C9B0B224}"/>
              </a:ext>
            </a:extLst>
          </p:cNvPr>
          <p:cNvSpPr txBox="1"/>
          <p:nvPr/>
        </p:nvSpPr>
        <p:spPr>
          <a:xfrm>
            <a:off x="2366683" y="3429000"/>
            <a:ext cx="3397623" cy="369332"/>
          </a:xfrm>
          <a:prstGeom prst="rect">
            <a:avLst/>
          </a:prstGeom>
          <a:noFill/>
        </p:spPr>
        <p:txBody>
          <a:bodyPr wrap="square">
            <a:spAutoFit/>
          </a:bodyPr>
          <a:lstStyle/>
          <a:p>
            <a:r>
              <a:rPr lang="en-IN" sz="1800" b="1" dirty="0">
                <a:effectLst/>
                <a:latin typeface="Book Antiqua" panose="02040602050305030304" pitchFamily="18" charset="0"/>
                <a:ea typeface="Calibri" panose="020F0502020204030204" pitchFamily="34" charset="0"/>
                <a:cs typeface="Times New Roman" panose="02020603050405020304" pitchFamily="18" charset="0"/>
              </a:rPr>
              <a:t>Data Pre-processing Done:</a:t>
            </a:r>
            <a:endParaRPr lang="en-IN" b="1" dirty="0"/>
          </a:p>
        </p:txBody>
      </p:sp>
      <p:pic>
        <p:nvPicPr>
          <p:cNvPr id="5" name="Picture 4">
            <a:extLst>
              <a:ext uri="{FF2B5EF4-FFF2-40B4-BE49-F238E27FC236}">
                <a16:creationId xmlns:a16="http://schemas.microsoft.com/office/drawing/2014/main" id="{8A341B5D-B292-ED79-B2D9-D874FD372697}"/>
              </a:ext>
            </a:extLst>
          </p:cNvPr>
          <p:cNvPicPr>
            <a:picLocks noChangeAspect="1"/>
          </p:cNvPicPr>
          <p:nvPr/>
        </p:nvPicPr>
        <p:blipFill>
          <a:blip r:embed="rId3"/>
          <a:stretch>
            <a:fillRect/>
          </a:stretch>
        </p:blipFill>
        <p:spPr>
          <a:xfrm>
            <a:off x="0" y="4133850"/>
            <a:ext cx="5731510" cy="2724150"/>
          </a:xfrm>
          <a:prstGeom prst="rect">
            <a:avLst/>
          </a:prstGeom>
        </p:spPr>
      </p:pic>
      <p:sp>
        <p:nvSpPr>
          <p:cNvPr id="6" name="Arrow: Down 5">
            <a:extLst>
              <a:ext uri="{FF2B5EF4-FFF2-40B4-BE49-F238E27FC236}">
                <a16:creationId xmlns:a16="http://schemas.microsoft.com/office/drawing/2014/main" id="{788AA44A-21D7-6D78-807C-9DE281D03424}"/>
              </a:ext>
            </a:extLst>
          </p:cNvPr>
          <p:cNvSpPr/>
          <p:nvPr/>
        </p:nvSpPr>
        <p:spPr>
          <a:xfrm>
            <a:off x="1595718" y="3316941"/>
            <a:ext cx="224117"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4564A73-92C1-9B5F-45D2-93D33125E19D}"/>
              </a:ext>
            </a:extLst>
          </p:cNvPr>
          <p:cNvSpPr txBox="1"/>
          <p:nvPr/>
        </p:nvSpPr>
        <p:spPr>
          <a:xfrm>
            <a:off x="7189694" y="1443317"/>
            <a:ext cx="5002306" cy="1569660"/>
          </a:xfrm>
          <a:prstGeom prst="rect">
            <a:avLst/>
          </a:prstGeom>
          <a:noFill/>
        </p:spPr>
        <p:txBody>
          <a:bodyPr wrap="square" rtlCol="0">
            <a:spAutoFit/>
          </a:bodyPr>
          <a:lstStyle/>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splitted the column "Date of journey" into multiple columns and replaced the columns names as "journey_day","Journey_month","Journey_year" and finally we will be dropping the parent column "Date of Journey".</a:t>
            </a:r>
          </a:p>
          <a:p>
            <a:endParaRPr lang="en-IN" sz="1200" b="1" dirty="0">
              <a:effectLst/>
              <a:latin typeface="Book Antiqua" panose="02040602050305030304" pitchFamily="18" charset="0"/>
              <a:ea typeface="Calibri" panose="020F0502020204030204" pitchFamily="34" charset="0"/>
              <a:cs typeface="Helvetica" panose="020B0604020202020204" pitchFamily="34" charset="0"/>
            </a:endParaRPr>
          </a:p>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 Here we have seen that the "journey_year" is same in all the records and so we can drop the column as of now.</a:t>
            </a:r>
            <a:endParaRPr lang="en-IN" sz="1200" b="1"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sz="1200" dirty="0"/>
          </a:p>
        </p:txBody>
      </p:sp>
      <p:pic>
        <p:nvPicPr>
          <p:cNvPr id="8" name="Picture 7">
            <a:extLst>
              <a:ext uri="{FF2B5EF4-FFF2-40B4-BE49-F238E27FC236}">
                <a16:creationId xmlns:a16="http://schemas.microsoft.com/office/drawing/2014/main" id="{5C4B3E1B-5B85-814C-24AB-EEBAD43EF457}"/>
              </a:ext>
            </a:extLst>
          </p:cNvPr>
          <p:cNvPicPr>
            <a:picLocks noChangeAspect="1"/>
          </p:cNvPicPr>
          <p:nvPr/>
        </p:nvPicPr>
        <p:blipFill>
          <a:blip r:embed="rId4"/>
          <a:stretch>
            <a:fillRect/>
          </a:stretch>
        </p:blipFill>
        <p:spPr>
          <a:xfrm>
            <a:off x="7721077" y="4761380"/>
            <a:ext cx="3939540" cy="548640"/>
          </a:xfrm>
          <a:prstGeom prst="rect">
            <a:avLst/>
          </a:prstGeom>
        </p:spPr>
      </p:pic>
      <p:sp>
        <p:nvSpPr>
          <p:cNvPr id="9" name="Arrow: Right 8">
            <a:extLst>
              <a:ext uri="{FF2B5EF4-FFF2-40B4-BE49-F238E27FC236}">
                <a16:creationId xmlns:a16="http://schemas.microsoft.com/office/drawing/2014/main" id="{482F4610-0F10-C060-8FD4-43180A8EF74F}"/>
              </a:ext>
            </a:extLst>
          </p:cNvPr>
          <p:cNvSpPr/>
          <p:nvPr/>
        </p:nvSpPr>
        <p:spPr>
          <a:xfrm>
            <a:off x="5970494" y="4957482"/>
            <a:ext cx="1219200"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788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7EA3A-BEAD-3423-E630-CAD65CDC057C}"/>
              </a:ext>
            </a:extLst>
          </p:cNvPr>
          <p:cNvPicPr>
            <a:picLocks noChangeAspect="1"/>
          </p:cNvPicPr>
          <p:nvPr/>
        </p:nvPicPr>
        <p:blipFill>
          <a:blip r:embed="rId2"/>
          <a:stretch>
            <a:fillRect/>
          </a:stretch>
        </p:blipFill>
        <p:spPr>
          <a:xfrm>
            <a:off x="0" y="0"/>
            <a:ext cx="5913755" cy="2346960"/>
          </a:xfrm>
          <a:prstGeom prst="rect">
            <a:avLst/>
          </a:prstGeom>
        </p:spPr>
      </p:pic>
      <p:pic>
        <p:nvPicPr>
          <p:cNvPr id="4" name="Picture 3">
            <a:extLst>
              <a:ext uri="{FF2B5EF4-FFF2-40B4-BE49-F238E27FC236}">
                <a16:creationId xmlns:a16="http://schemas.microsoft.com/office/drawing/2014/main" id="{1F14C257-CF54-B038-5861-B5440F7E3764}"/>
              </a:ext>
            </a:extLst>
          </p:cNvPr>
          <p:cNvPicPr>
            <a:picLocks noChangeAspect="1"/>
          </p:cNvPicPr>
          <p:nvPr/>
        </p:nvPicPr>
        <p:blipFill>
          <a:blip r:embed="rId3"/>
          <a:stretch>
            <a:fillRect/>
          </a:stretch>
        </p:blipFill>
        <p:spPr>
          <a:xfrm>
            <a:off x="0" y="3305175"/>
            <a:ext cx="5181600" cy="3552825"/>
          </a:xfrm>
          <a:prstGeom prst="rect">
            <a:avLst/>
          </a:prstGeom>
        </p:spPr>
      </p:pic>
      <p:pic>
        <p:nvPicPr>
          <p:cNvPr id="5" name="Picture 4">
            <a:extLst>
              <a:ext uri="{FF2B5EF4-FFF2-40B4-BE49-F238E27FC236}">
                <a16:creationId xmlns:a16="http://schemas.microsoft.com/office/drawing/2014/main" id="{E7C7E6E0-0D69-18AB-2117-C09D7DB4C8BD}"/>
              </a:ext>
            </a:extLst>
          </p:cNvPr>
          <p:cNvPicPr>
            <a:picLocks noChangeAspect="1"/>
          </p:cNvPicPr>
          <p:nvPr/>
        </p:nvPicPr>
        <p:blipFill>
          <a:blip r:embed="rId4"/>
          <a:stretch>
            <a:fillRect/>
          </a:stretch>
        </p:blipFill>
        <p:spPr>
          <a:xfrm>
            <a:off x="7307580" y="3436657"/>
            <a:ext cx="4884420" cy="3425825"/>
          </a:xfrm>
          <a:prstGeom prst="rect">
            <a:avLst/>
          </a:prstGeom>
        </p:spPr>
      </p:pic>
      <p:sp>
        <p:nvSpPr>
          <p:cNvPr id="6" name="TextBox 5">
            <a:extLst>
              <a:ext uri="{FF2B5EF4-FFF2-40B4-BE49-F238E27FC236}">
                <a16:creationId xmlns:a16="http://schemas.microsoft.com/office/drawing/2014/main" id="{46C0F33A-AEBA-C2BA-32F6-C905EEB918C9}"/>
              </a:ext>
            </a:extLst>
          </p:cNvPr>
          <p:cNvSpPr txBox="1"/>
          <p:nvPr/>
        </p:nvSpPr>
        <p:spPr>
          <a:xfrm>
            <a:off x="6257365" y="439271"/>
            <a:ext cx="5432611" cy="1846659"/>
          </a:xfrm>
          <a:prstGeom prst="rect">
            <a:avLst/>
          </a:prstGeom>
          <a:noFill/>
        </p:spPr>
        <p:txBody>
          <a:bodyPr wrap="square" rtlCol="0">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splitted the column "Arival" into multiple columns and replaced the columns names as "Arival_hour","Arival_minutes" and finally we will be dropping the parent column "Arival".</a:t>
            </a:r>
          </a:p>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created an empty list and splitted the data of the column "departure" and appended that into an empty list and converted that into a dataframe</a:t>
            </a:r>
            <a:endParaRPr lang="en-IN" sz="1200" b="1" dirty="0">
              <a:effectLst/>
              <a:latin typeface="Book Antiqua" panose="02040602050305030304" pitchFamily="18"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ü"/>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Arrow: Down 6">
            <a:extLst>
              <a:ext uri="{FF2B5EF4-FFF2-40B4-BE49-F238E27FC236}">
                <a16:creationId xmlns:a16="http://schemas.microsoft.com/office/drawing/2014/main" id="{137BC573-F186-D13B-F85F-CE998ED38DE4}"/>
              </a:ext>
            </a:extLst>
          </p:cNvPr>
          <p:cNvSpPr/>
          <p:nvPr/>
        </p:nvSpPr>
        <p:spPr>
          <a:xfrm>
            <a:off x="1631576" y="2554941"/>
            <a:ext cx="251012" cy="600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2EFEADC-F394-B761-58DB-C46C83F82F32}"/>
              </a:ext>
            </a:extLst>
          </p:cNvPr>
          <p:cNvSpPr/>
          <p:nvPr/>
        </p:nvSpPr>
        <p:spPr>
          <a:xfrm>
            <a:off x="5495365" y="4840941"/>
            <a:ext cx="1515037"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236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F3B118-043C-A6FB-A6F8-BE12B7494A95}"/>
              </a:ext>
            </a:extLst>
          </p:cNvPr>
          <p:cNvPicPr>
            <a:picLocks noChangeAspect="1"/>
          </p:cNvPicPr>
          <p:nvPr/>
        </p:nvPicPr>
        <p:blipFill>
          <a:blip r:embed="rId2"/>
          <a:stretch>
            <a:fillRect/>
          </a:stretch>
        </p:blipFill>
        <p:spPr>
          <a:xfrm>
            <a:off x="0" y="0"/>
            <a:ext cx="5336563" cy="1891553"/>
          </a:xfrm>
          <a:prstGeom prst="rect">
            <a:avLst/>
          </a:prstGeom>
        </p:spPr>
      </p:pic>
      <p:sp>
        <p:nvSpPr>
          <p:cNvPr id="4" name="TextBox 3">
            <a:extLst>
              <a:ext uri="{FF2B5EF4-FFF2-40B4-BE49-F238E27FC236}">
                <a16:creationId xmlns:a16="http://schemas.microsoft.com/office/drawing/2014/main" id="{7736BF34-FE10-3A9D-711A-806E40B73E0B}"/>
              </a:ext>
            </a:extLst>
          </p:cNvPr>
          <p:cNvSpPr txBox="1"/>
          <p:nvPr/>
        </p:nvSpPr>
        <p:spPr>
          <a:xfrm>
            <a:off x="6108067" y="551800"/>
            <a:ext cx="6096000" cy="646331"/>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inserted this dataframe into our dataset and then dropped the parent column "Departure" as this column is converted into the dataframe "df" we will use it further for our pre-processing.</a:t>
            </a:r>
            <a:endParaRPr lang="en-IN" sz="1200" b="1" dirty="0"/>
          </a:p>
        </p:txBody>
      </p:sp>
      <p:pic>
        <p:nvPicPr>
          <p:cNvPr id="5" name="Picture 4">
            <a:extLst>
              <a:ext uri="{FF2B5EF4-FFF2-40B4-BE49-F238E27FC236}">
                <a16:creationId xmlns:a16="http://schemas.microsoft.com/office/drawing/2014/main" id="{09BEDA9D-B1D2-1551-443D-5BE5D014F6B5}"/>
              </a:ext>
            </a:extLst>
          </p:cNvPr>
          <p:cNvPicPr>
            <a:picLocks noChangeAspect="1"/>
          </p:cNvPicPr>
          <p:nvPr/>
        </p:nvPicPr>
        <p:blipFill>
          <a:blip r:embed="rId3"/>
          <a:stretch>
            <a:fillRect/>
          </a:stretch>
        </p:blipFill>
        <p:spPr>
          <a:xfrm>
            <a:off x="0" y="2436039"/>
            <a:ext cx="5362607" cy="2326035"/>
          </a:xfrm>
          <a:prstGeom prst="rect">
            <a:avLst/>
          </a:prstGeom>
        </p:spPr>
      </p:pic>
      <p:sp>
        <p:nvSpPr>
          <p:cNvPr id="7" name="TextBox 6">
            <a:extLst>
              <a:ext uri="{FF2B5EF4-FFF2-40B4-BE49-F238E27FC236}">
                <a16:creationId xmlns:a16="http://schemas.microsoft.com/office/drawing/2014/main" id="{C14EDE87-B6FE-8AF5-E72F-5B529F378324}"/>
              </a:ext>
            </a:extLst>
          </p:cNvPr>
          <p:cNvSpPr txBox="1"/>
          <p:nvPr/>
        </p:nvSpPr>
        <p:spPr>
          <a:xfrm>
            <a:off x="5943600" y="3122516"/>
            <a:ext cx="6100482" cy="476541"/>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column converted into dataframe as "df" is now further splitted into more columns "departure_hour" and "departure_minute".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DCC4AA5-FC4F-7895-B189-C482E9084610}"/>
              </a:ext>
            </a:extLst>
          </p:cNvPr>
          <p:cNvPicPr>
            <a:picLocks noChangeAspect="1"/>
          </p:cNvPicPr>
          <p:nvPr/>
        </p:nvPicPr>
        <p:blipFill>
          <a:blip r:embed="rId4"/>
          <a:stretch>
            <a:fillRect/>
          </a:stretch>
        </p:blipFill>
        <p:spPr>
          <a:xfrm>
            <a:off x="0" y="5408295"/>
            <a:ext cx="5731510" cy="1449705"/>
          </a:xfrm>
          <a:prstGeom prst="rect">
            <a:avLst/>
          </a:prstGeom>
        </p:spPr>
      </p:pic>
      <p:sp>
        <p:nvSpPr>
          <p:cNvPr id="10" name="TextBox 9">
            <a:extLst>
              <a:ext uri="{FF2B5EF4-FFF2-40B4-BE49-F238E27FC236}">
                <a16:creationId xmlns:a16="http://schemas.microsoft.com/office/drawing/2014/main" id="{AE34A601-8DC1-4FAE-3AA9-B3F5E9B95391}"/>
              </a:ext>
            </a:extLst>
          </p:cNvPr>
          <p:cNvSpPr txBox="1"/>
          <p:nvPr/>
        </p:nvSpPr>
        <p:spPr>
          <a:xfrm>
            <a:off x="6460492" y="6133147"/>
            <a:ext cx="5466229" cy="280782"/>
          </a:xfrm>
          <a:prstGeom prst="rect">
            <a:avLst/>
          </a:prstGeom>
          <a:noFill/>
        </p:spPr>
        <p:txBody>
          <a:bodyPr wrap="square">
            <a:spAutoFit/>
          </a:bodyPr>
          <a:lstStyle/>
          <a:p>
            <a:pPr marL="285750" lvl="0" indent="-2857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as we have dropped the column "df" now.</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Arrow: Down 12">
            <a:extLst>
              <a:ext uri="{FF2B5EF4-FFF2-40B4-BE49-F238E27FC236}">
                <a16:creationId xmlns:a16="http://schemas.microsoft.com/office/drawing/2014/main" id="{E613CF3B-B0B1-8775-C4E1-68320761FC65}"/>
              </a:ext>
            </a:extLst>
          </p:cNvPr>
          <p:cNvSpPr/>
          <p:nvPr/>
        </p:nvSpPr>
        <p:spPr>
          <a:xfrm>
            <a:off x="1918447" y="2070847"/>
            <a:ext cx="179294" cy="251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B689EC63-28B8-ACCB-E0F4-AF49336B0FA4}"/>
              </a:ext>
            </a:extLst>
          </p:cNvPr>
          <p:cNvSpPr/>
          <p:nvPr/>
        </p:nvSpPr>
        <p:spPr>
          <a:xfrm>
            <a:off x="1918447" y="4849906"/>
            <a:ext cx="179294" cy="456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371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47D0A-14B7-2632-B239-7EC9F50333FC}"/>
              </a:ext>
            </a:extLst>
          </p:cNvPr>
          <p:cNvPicPr>
            <a:picLocks noChangeAspect="1"/>
          </p:cNvPicPr>
          <p:nvPr/>
        </p:nvPicPr>
        <p:blipFill>
          <a:blip r:embed="rId2"/>
          <a:stretch>
            <a:fillRect/>
          </a:stretch>
        </p:blipFill>
        <p:spPr>
          <a:xfrm>
            <a:off x="0" y="0"/>
            <a:ext cx="5318760" cy="2617470"/>
          </a:xfrm>
          <a:prstGeom prst="rect">
            <a:avLst/>
          </a:prstGeom>
        </p:spPr>
      </p:pic>
      <p:pic>
        <p:nvPicPr>
          <p:cNvPr id="3" name="Picture 2">
            <a:extLst>
              <a:ext uri="{FF2B5EF4-FFF2-40B4-BE49-F238E27FC236}">
                <a16:creationId xmlns:a16="http://schemas.microsoft.com/office/drawing/2014/main" id="{545C2C07-8182-30DA-6FB3-987E75498F34}"/>
              </a:ext>
            </a:extLst>
          </p:cNvPr>
          <p:cNvPicPr>
            <a:picLocks noChangeAspect="1"/>
          </p:cNvPicPr>
          <p:nvPr/>
        </p:nvPicPr>
        <p:blipFill>
          <a:blip r:embed="rId3"/>
          <a:stretch>
            <a:fillRect/>
          </a:stretch>
        </p:blipFill>
        <p:spPr>
          <a:xfrm>
            <a:off x="8229600" y="0"/>
            <a:ext cx="3962400" cy="3096895"/>
          </a:xfrm>
          <a:prstGeom prst="rect">
            <a:avLst/>
          </a:prstGeom>
        </p:spPr>
      </p:pic>
      <p:pic>
        <p:nvPicPr>
          <p:cNvPr id="4" name="Picture 3">
            <a:extLst>
              <a:ext uri="{FF2B5EF4-FFF2-40B4-BE49-F238E27FC236}">
                <a16:creationId xmlns:a16="http://schemas.microsoft.com/office/drawing/2014/main" id="{D245857A-DF01-71D1-1BB3-85005239B3BC}"/>
              </a:ext>
            </a:extLst>
          </p:cNvPr>
          <p:cNvPicPr>
            <a:picLocks noChangeAspect="1"/>
          </p:cNvPicPr>
          <p:nvPr/>
        </p:nvPicPr>
        <p:blipFill>
          <a:blip r:embed="rId4"/>
          <a:stretch>
            <a:fillRect/>
          </a:stretch>
        </p:blipFill>
        <p:spPr>
          <a:xfrm>
            <a:off x="0" y="5163820"/>
            <a:ext cx="5731510" cy="1694180"/>
          </a:xfrm>
          <a:prstGeom prst="rect">
            <a:avLst/>
          </a:prstGeom>
        </p:spPr>
      </p:pic>
      <p:sp>
        <p:nvSpPr>
          <p:cNvPr id="6" name="TextBox 5">
            <a:extLst>
              <a:ext uri="{FF2B5EF4-FFF2-40B4-BE49-F238E27FC236}">
                <a16:creationId xmlns:a16="http://schemas.microsoft.com/office/drawing/2014/main" id="{514D6E7F-CFF7-7653-7D29-3A1D8A5FE5F7}"/>
              </a:ext>
            </a:extLst>
          </p:cNvPr>
          <p:cNvSpPr txBox="1"/>
          <p:nvPr/>
        </p:nvSpPr>
        <p:spPr>
          <a:xfrm>
            <a:off x="2384612" y="3133177"/>
            <a:ext cx="6096000" cy="672300"/>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created an empty list and splitted the data present in the column and then appended the data into the list and converted that into the dataframe.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35E8DF9-83CC-F9FD-434E-6D46417CC8BD}"/>
              </a:ext>
            </a:extLst>
          </p:cNvPr>
          <p:cNvSpPr txBox="1"/>
          <p:nvPr/>
        </p:nvSpPr>
        <p:spPr>
          <a:xfrm>
            <a:off x="6096000" y="5772639"/>
            <a:ext cx="6096000" cy="476541"/>
          </a:xfrm>
          <a:prstGeom prst="rect">
            <a:avLst/>
          </a:prstGeom>
          <a:noFill/>
        </p:spPr>
        <p:txBody>
          <a:bodyPr wrap="square">
            <a:spAutoFit/>
          </a:bodyPr>
          <a:lstStyle/>
          <a:p>
            <a:pPr marL="285750" lvl="0" indent="-2857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deleted the parent column "Price" as we have created a dataframe and we have inserted the dataframe "Price" into the dataset.</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rrow: Right 8">
            <a:extLst>
              <a:ext uri="{FF2B5EF4-FFF2-40B4-BE49-F238E27FC236}">
                <a16:creationId xmlns:a16="http://schemas.microsoft.com/office/drawing/2014/main" id="{8F8722E2-7982-8B84-228F-F071179C8AB7}"/>
              </a:ext>
            </a:extLst>
          </p:cNvPr>
          <p:cNvSpPr/>
          <p:nvPr/>
        </p:nvSpPr>
        <p:spPr>
          <a:xfrm>
            <a:off x="6096000" y="1111624"/>
            <a:ext cx="1703294" cy="394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270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D81D5-7FD8-9BC7-5D77-98398924F857}"/>
              </a:ext>
            </a:extLst>
          </p:cNvPr>
          <p:cNvPicPr>
            <a:picLocks noChangeAspect="1"/>
          </p:cNvPicPr>
          <p:nvPr/>
        </p:nvPicPr>
        <p:blipFill>
          <a:blip r:embed="rId2"/>
          <a:stretch>
            <a:fillRect/>
          </a:stretch>
        </p:blipFill>
        <p:spPr>
          <a:xfrm>
            <a:off x="0" y="0"/>
            <a:ext cx="3901440" cy="1143000"/>
          </a:xfrm>
          <a:prstGeom prst="rect">
            <a:avLst/>
          </a:prstGeom>
        </p:spPr>
      </p:pic>
      <p:sp>
        <p:nvSpPr>
          <p:cNvPr id="4" name="TextBox 3">
            <a:extLst>
              <a:ext uri="{FF2B5EF4-FFF2-40B4-BE49-F238E27FC236}">
                <a16:creationId xmlns:a16="http://schemas.microsoft.com/office/drawing/2014/main" id="{6E48BDAA-6F68-1F8D-7EA7-40F4CA2CBF3A}"/>
              </a:ext>
            </a:extLst>
          </p:cNvPr>
          <p:cNvSpPr txBox="1"/>
          <p:nvPr/>
        </p:nvSpPr>
        <p:spPr>
          <a:xfrm>
            <a:off x="0" y="1454137"/>
            <a:ext cx="6096000" cy="280782"/>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converted the datatype into "int" type.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66CAC2A-7E9D-1D54-BB1F-5EDB342CB74D}"/>
              </a:ext>
            </a:extLst>
          </p:cNvPr>
          <p:cNvSpPr txBox="1"/>
          <p:nvPr/>
        </p:nvSpPr>
        <p:spPr>
          <a:xfrm>
            <a:off x="3048000" y="1924118"/>
            <a:ext cx="2868706" cy="374141"/>
          </a:xfrm>
          <a:prstGeom prst="rect">
            <a:avLst/>
          </a:prstGeom>
          <a:noFill/>
        </p:spPr>
        <p:txBody>
          <a:bodyPr wrap="square">
            <a:spAutoFit/>
          </a:bodyPr>
          <a:lstStyle/>
          <a:p>
            <a:pPr marL="342900" lvl="0" indent="-342900">
              <a:lnSpc>
                <a:spcPct val="106000"/>
              </a:lnSpc>
              <a:spcAft>
                <a:spcPts val="800"/>
              </a:spcAft>
              <a:buSzPts val="1400"/>
              <a:buFont typeface="Wingdings" panose="05000000000000000000" pitchFamily="2" charset="2"/>
              <a:buChar char=""/>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Visualizations: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2CE23C6-1F92-B14C-3CB9-5C8DC789706C}"/>
              </a:ext>
            </a:extLst>
          </p:cNvPr>
          <p:cNvSpPr txBox="1"/>
          <p:nvPr/>
        </p:nvSpPr>
        <p:spPr>
          <a:xfrm>
            <a:off x="80683" y="2298258"/>
            <a:ext cx="7279341"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ook Antiqua" panose="02040602050305030304" pitchFamily="18" charset="0"/>
              </a:rPr>
              <a:t>Here we will have a look at the visualizations of few of the columns.</a:t>
            </a:r>
          </a:p>
          <a:p>
            <a:endParaRPr lang="en-IN" dirty="0">
              <a:latin typeface="Book Antiqua" panose="02040602050305030304" pitchFamily="18" charset="0"/>
            </a:endParaRPr>
          </a:p>
          <a:p>
            <a:r>
              <a:rPr lang="en-IN" b="1" dirty="0">
                <a:latin typeface="Book Antiqua" panose="02040602050305030304" pitchFamily="18" charset="0"/>
              </a:rPr>
              <a:t>Univariate Analysis:</a:t>
            </a:r>
          </a:p>
        </p:txBody>
      </p:sp>
      <p:pic>
        <p:nvPicPr>
          <p:cNvPr id="10" name="Picture 9">
            <a:extLst>
              <a:ext uri="{FF2B5EF4-FFF2-40B4-BE49-F238E27FC236}">
                <a16:creationId xmlns:a16="http://schemas.microsoft.com/office/drawing/2014/main" id="{B9695D43-E77E-17C4-C12E-E237FACCCDE1}"/>
              </a:ext>
            </a:extLst>
          </p:cNvPr>
          <p:cNvPicPr>
            <a:picLocks noChangeAspect="1"/>
          </p:cNvPicPr>
          <p:nvPr/>
        </p:nvPicPr>
        <p:blipFill>
          <a:blip r:embed="rId3"/>
          <a:stretch>
            <a:fillRect/>
          </a:stretch>
        </p:blipFill>
        <p:spPr>
          <a:xfrm>
            <a:off x="0" y="3786766"/>
            <a:ext cx="5196840" cy="1938020"/>
          </a:xfrm>
          <a:prstGeom prst="rect">
            <a:avLst/>
          </a:prstGeom>
        </p:spPr>
      </p:pic>
      <p:pic>
        <p:nvPicPr>
          <p:cNvPr id="11" name="Picture 10">
            <a:extLst>
              <a:ext uri="{FF2B5EF4-FFF2-40B4-BE49-F238E27FC236}">
                <a16:creationId xmlns:a16="http://schemas.microsoft.com/office/drawing/2014/main" id="{A8F3CB07-861C-3CE9-B90C-117A34A85711}"/>
              </a:ext>
            </a:extLst>
          </p:cNvPr>
          <p:cNvPicPr>
            <a:picLocks noChangeAspect="1"/>
          </p:cNvPicPr>
          <p:nvPr/>
        </p:nvPicPr>
        <p:blipFill>
          <a:blip r:embed="rId4"/>
          <a:stretch>
            <a:fillRect/>
          </a:stretch>
        </p:blipFill>
        <p:spPr>
          <a:xfrm>
            <a:off x="6924115" y="3786766"/>
            <a:ext cx="5067300" cy="1895475"/>
          </a:xfrm>
          <a:prstGeom prst="rect">
            <a:avLst/>
          </a:prstGeom>
        </p:spPr>
      </p:pic>
      <p:sp>
        <p:nvSpPr>
          <p:cNvPr id="13" name="TextBox 12">
            <a:extLst>
              <a:ext uri="{FF2B5EF4-FFF2-40B4-BE49-F238E27FC236}">
                <a16:creationId xmlns:a16="http://schemas.microsoft.com/office/drawing/2014/main" id="{2FB65E1E-DEA0-AE13-5557-0FA0F09391D8}"/>
              </a:ext>
            </a:extLst>
          </p:cNvPr>
          <p:cNvSpPr txBox="1"/>
          <p:nvPr/>
        </p:nvSpPr>
        <p:spPr>
          <a:xfrm>
            <a:off x="0" y="5994404"/>
            <a:ext cx="5620871"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the attribute "Vistara" followed by "Indigo" and the least count is for the attribute "AirAsia".</a:t>
            </a:r>
            <a:endParaRPr lang="en-IN" sz="1200" b="1" dirty="0"/>
          </a:p>
        </p:txBody>
      </p:sp>
      <p:sp>
        <p:nvSpPr>
          <p:cNvPr id="15" name="TextBox 14">
            <a:extLst>
              <a:ext uri="{FF2B5EF4-FFF2-40B4-BE49-F238E27FC236}">
                <a16:creationId xmlns:a16="http://schemas.microsoft.com/office/drawing/2014/main" id="{B7C52298-BAE2-9163-6BC2-8E46BE8D9A24}"/>
              </a:ext>
            </a:extLst>
          </p:cNvPr>
          <p:cNvSpPr txBox="1"/>
          <p:nvPr/>
        </p:nvSpPr>
        <p:spPr>
          <a:xfrm>
            <a:off x="5895415" y="5986967"/>
            <a:ext cx="6096000" cy="4765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"New Delhi" followed by "Goa" next by "Hyderabad Source" and least count is for the category "Bengaluru"</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0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21AEDC-9841-1BAA-3DFA-FBC629A1A3F4}"/>
              </a:ext>
            </a:extLst>
          </p:cNvPr>
          <p:cNvPicPr>
            <a:picLocks noChangeAspect="1"/>
          </p:cNvPicPr>
          <p:nvPr/>
        </p:nvPicPr>
        <p:blipFill>
          <a:blip r:embed="rId2"/>
          <a:stretch>
            <a:fillRect/>
          </a:stretch>
        </p:blipFill>
        <p:spPr>
          <a:xfrm>
            <a:off x="0" y="-35859"/>
            <a:ext cx="5271135" cy="1943100"/>
          </a:xfrm>
          <a:prstGeom prst="rect">
            <a:avLst/>
          </a:prstGeom>
        </p:spPr>
      </p:pic>
      <p:pic>
        <p:nvPicPr>
          <p:cNvPr id="3" name="Picture 2">
            <a:extLst>
              <a:ext uri="{FF2B5EF4-FFF2-40B4-BE49-F238E27FC236}">
                <a16:creationId xmlns:a16="http://schemas.microsoft.com/office/drawing/2014/main" id="{57CDEE19-8985-51F7-9758-1BE187C4C70D}"/>
              </a:ext>
            </a:extLst>
          </p:cNvPr>
          <p:cNvPicPr>
            <a:picLocks noChangeAspect="1"/>
          </p:cNvPicPr>
          <p:nvPr/>
        </p:nvPicPr>
        <p:blipFill>
          <a:blip r:embed="rId3"/>
          <a:stretch>
            <a:fillRect/>
          </a:stretch>
        </p:blipFill>
        <p:spPr>
          <a:xfrm>
            <a:off x="0" y="3429000"/>
            <a:ext cx="4145280" cy="2828290"/>
          </a:xfrm>
          <a:prstGeom prst="rect">
            <a:avLst/>
          </a:prstGeom>
        </p:spPr>
      </p:pic>
      <p:sp>
        <p:nvSpPr>
          <p:cNvPr id="5" name="TextBox 4">
            <a:extLst>
              <a:ext uri="{FF2B5EF4-FFF2-40B4-BE49-F238E27FC236}">
                <a16:creationId xmlns:a16="http://schemas.microsoft.com/office/drawing/2014/main" id="{BD9EFEA1-1843-860B-4471-D990596C1D29}"/>
              </a:ext>
            </a:extLst>
          </p:cNvPr>
          <p:cNvSpPr txBox="1"/>
          <p:nvPr/>
        </p:nvSpPr>
        <p:spPr>
          <a:xfrm>
            <a:off x="0" y="2049175"/>
            <a:ext cx="609600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the category "New Delhi" followed by "Hyderabad Destination" and the least count is for the column "Bengaluru"</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96422F4-CB7B-503D-F4C3-0B2DB44758CB}"/>
              </a:ext>
            </a:extLst>
          </p:cNvPr>
          <p:cNvSpPr txBox="1"/>
          <p:nvPr/>
        </p:nvSpPr>
        <p:spPr>
          <a:xfrm>
            <a:off x="0" y="6283842"/>
            <a:ext cx="609600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the category "27th journey_day" and least is for "23rd journey_day"</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3462EDE-897C-5C48-16F4-E6B41CF7B71C}"/>
              </a:ext>
            </a:extLst>
          </p:cNvPr>
          <p:cNvPicPr>
            <a:picLocks noChangeAspect="1"/>
          </p:cNvPicPr>
          <p:nvPr/>
        </p:nvPicPr>
        <p:blipFill>
          <a:blip r:embed="rId4"/>
          <a:stretch>
            <a:fillRect/>
          </a:stretch>
        </p:blipFill>
        <p:spPr>
          <a:xfrm>
            <a:off x="7879080" y="0"/>
            <a:ext cx="4312920" cy="2978785"/>
          </a:xfrm>
          <a:prstGeom prst="rect">
            <a:avLst/>
          </a:prstGeom>
        </p:spPr>
      </p:pic>
      <p:sp>
        <p:nvSpPr>
          <p:cNvPr id="10" name="TextBox 9">
            <a:extLst>
              <a:ext uri="{FF2B5EF4-FFF2-40B4-BE49-F238E27FC236}">
                <a16:creationId xmlns:a16="http://schemas.microsoft.com/office/drawing/2014/main" id="{6095A28C-AB2B-314E-ECCF-A8811D0A9DD4}"/>
              </a:ext>
            </a:extLst>
          </p:cNvPr>
          <p:cNvSpPr txBox="1"/>
          <p:nvPr/>
        </p:nvSpPr>
        <p:spPr>
          <a:xfrm>
            <a:off x="6096000" y="4069993"/>
            <a:ext cx="6096000"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there are no outliers in the boxplot and the distribution curve is not normal and instead it is skewed somewhat</a:t>
            </a:r>
            <a:endParaRPr lang="en-IN" sz="1200" b="1" dirty="0"/>
          </a:p>
        </p:txBody>
      </p:sp>
    </p:spTree>
    <p:extLst>
      <p:ext uri="{BB962C8B-B14F-4D97-AF65-F5344CB8AC3E}">
        <p14:creationId xmlns:p14="http://schemas.microsoft.com/office/powerpoint/2010/main" val="311886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8ABE2-C23C-7D1F-BD68-DB1D1268D6DC}"/>
              </a:ext>
            </a:extLst>
          </p:cNvPr>
          <p:cNvSpPr txBox="1"/>
          <p:nvPr/>
        </p:nvSpPr>
        <p:spPr>
          <a:xfrm>
            <a:off x="0" y="68158"/>
            <a:ext cx="3550023" cy="461665"/>
          </a:xfrm>
          <a:prstGeom prst="rect">
            <a:avLst/>
          </a:prstGeom>
          <a:noFill/>
        </p:spPr>
        <p:txBody>
          <a:bodyPr wrap="square" rtlCol="0">
            <a:spAutoFit/>
          </a:bodyPr>
          <a:lstStyle/>
          <a:p>
            <a:r>
              <a:rPr lang="en-IN" sz="2400" b="1" dirty="0">
                <a:latin typeface="Book Antiqua" panose="02040602050305030304" pitchFamily="18" charset="0"/>
              </a:rPr>
              <a:t>Bivariate Analysis:</a:t>
            </a:r>
          </a:p>
        </p:txBody>
      </p:sp>
      <p:pic>
        <p:nvPicPr>
          <p:cNvPr id="3" name="Picture 2">
            <a:extLst>
              <a:ext uri="{FF2B5EF4-FFF2-40B4-BE49-F238E27FC236}">
                <a16:creationId xmlns:a16="http://schemas.microsoft.com/office/drawing/2014/main" id="{6A3DD55F-260B-99FC-2626-684ADDB2D602}"/>
              </a:ext>
            </a:extLst>
          </p:cNvPr>
          <p:cNvPicPr>
            <a:picLocks noChangeAspect="1"/>
          </p:cNvPicPr>
          <p:nvPr/>
        </p:nvPicPr>
        <p:blipFill>
          <a:blip r:embed="rId2"/>
          <a:stretch>
            <a:fillRect/>
          </a:stretch>
        </p:blipFill>
        <p:spPr>
          <a:xfrm>
            <a:off x="0" y="706063"/>
            <a:ext cx="2727960" cy="2003425"/>
          </a:xfrm>
          <a:prstGeom prst="rect">
            <a:avLst/>
          </a:prstGeom>
        </p:spPr>
      </p:pic>
      <p:pic>
        <p:nvPicPr>
          <p:cNvPr id="4" name="Picture 3">
            <a:extLst>
              <a:ext uri="{FF2B5EF4-FFF2-40B4-BE49-F238E27FC236}">
                <a16:creationId xmlns:a16="http://schemas.microsoft.com/office/drawing/2014/main" id="{BF97A6FF-B6CC-44AC-AF4B-B69F3AA1EB2C}"/>
              </a:ext>
            </a:extLst>
          </p:cNvPr>
          <p:cNvPicPr>
            <a:picLocks noChangeAspect="1"/>
          </p:cNvPicPr>
          <p:nvPr/>
        </p:nvPicPr>
        <p:blipFill>
          <a:blip r:embed="rId3"/>
          <a:stretch>
            <a:fillRect/>
          </a:stretch>
        </p:blipFill>
        <p:spPr>
          <a:xfrm>
            <a:off x="0" y="4210703"/>
            <a:ext cx="2628900" cy="2022475"/>
          </a:xfrm>
          <a:prstGeom prst="rect">
            <a:avLst/>
          </a:prstGeom>
        </p:spPr>
      </p:pic>
      <p:sp>
        <p:nvSpPr>
          <p:cNvPr id="6" name="TextBox 5">
            <a:extLst>
              <a:ext uri="{FF2B5EF4-FFF2-40B4-BE49-F238E27FC236}">
                <a16:creationId xmlns:a16="http://schemas.microsoft.com/office/drawing/2014/main" id="{D1ACAFCD-81CD-FB39-A109-C1B62988F31A}"/>
              </a:ext>
            </a:extLst>
          </p:cNvPr>
          <p:cNvSpPr txBox="1"/>
          <p:nvPr/>
        </p:nvSpPr>
        <p:spPr>
          <a:xfrm>
            <a:off x="0" y="2871414"/>
            <a:ext cx="6145306" cy="646331"/>
          </a:xfrm>
          <a:prstGeom prst="rect">
            <a:avLst/>
          </a:prstGeom>
          <a:noFill/>
        </p:spPr>
        <p:txBody>
          <a:bodyPr wrap="square">
            <a:spAutoFit/>
          </a:bodyPr>
          <a:lstStyle/>
          <a:p>
            <a:r>
              <a:rPr lang="en-IN" sz="1200" b="1" dirty="0">
                <a:effectLst/>
                <a:latin typeface="Book Antiqua" panose="02040602050305030304" pitchFamily="18" charset="0"/>
                <a:ea typeface="Calibri" panose="020F0502020204030204" pitchFamily="34" charset="0"/>
                <a:cs typeface="Calibri" panose="020F0502020204030204" pitchFamily="34" charset="0"/>
              </a:rPr>
              <a:t>The price range of the airlines generally starts from 8000 and extends till 14000 and the highest price is for the airlines "Star Air, Indigo" and the least price is for "Air Asia".</a:t>
            </a:r>
            <a:endParaRPr lang="en-IN" sz="1200" b="1" dirty="0"/>
          </a:p>
        </p:txBody>
      </p:sp>
      <p:sp>
        <p:nvSpPr>
          <p:cNvPr id="8" name="TextBox 7">
            <a:extLst>
              <a:ext uri="{FF2B5EF4-FFF2-40B4-BE49-F238E27FC236}">
                <a16:creationId xmlns:a16="http://schemas.microsoft.com/office/drawing/2014/main" id="{ED449961-2897-8EC1-DD69-1FAF003C8E7D}"/>
              </a:ext>
            </a:extLst>
          </p:cNvPr>
          <p:cNvSpPr txBox="1"/>
          <p:nvPr/>
        </p:nvSpPr>
        <p:spPr>
          <a:xfrm>
            <a:off x="0" y="6313301"/>
            <a:ext cx="6145306" cy="4765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dirty="0">
                <a:effectLst/>
                <a:latin typeface="Book Antiqua" panose="02040602050305030304" pitchFamily="18" charset="0"/>
                <a:ea typeface="Calibri" panose="020F0502020204030204" pitchFamily="34" charset="0"/>
                <a:cs typeface="Calibri" panose="020F0502020204030204" pitchFamily="34" charset="0"/>
              </a:rPr>
              <a:t>Here we can see that the highest price range is for the "Bangalore" Airlines followed by "Pune" and the least is for "Goa" Airlines.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7AA9EBA-5DF5-1A47-BF19-951CFAB4CAFC}"/>
              </a:ext>
            </a:extLst>
          </p:cNvPr>
          <p:cNvPicPr>
            <a:picLocks noChangeAspect="1"/>
          </p:cNvPicPr>
          <p:nvPr/>
        </p:nvPicPr>
        <p:blipFill>
          <a:blip r:embed="rId4"/>
          <a:stretch>
            <a:fillRect/>
          </a:stretch>
        </p:blipFill>
        <p:spPr>
          <a:xfrm>
            <a:off x="9060180" y="0"/>
            <a:ext cx="3131820" cy="2296160"/>
          </a:xfrm>
          <a:prstGeom prst="rect">
            <a:avLst/>
          </a:prstGeom>
        </p:spPr>
      </p:pic>
      <p:sp>
        <p:nvSpPr>
          <p:cNvPr id="11" name="TextBox 10">
            <a:extLst>
              <a:ext uri="{FF2B5EF4-FFF2-40B4-BE49-F238E27FC236}">
                <a16:creationId xmlns:a16="http://schemas.microsoft.com/office/drawing/2014/main" id="{085412D9-2D16-B8E0-49D2-9AA362DF8AEA}"/>
              </a:ext>
            </a:extLst>
          </p:cNvPr>
          <p:cNvSpPr txBox="1"/>
          <p:nvPr/>
        </p:nvSpPr>
        <p:spPr>
          <a:xfrm>
            <a:off x="7602071" y="2398158"/>
            <a:ext cx="458993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Calibri" panose="020F0502020204030204" pitchFamily="34" charset="0"/>
              </a:rPr>
              <a:t>Here we can see that the high price is for the 4th journey month than the other months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C3F028E7-B11E-17EB-B0C9-B2A82BD64DE8}"/>
              </a:ext>
            </a:extLst>
          </p:cNvPr>
          <p:cNvPicPr>
            <a:picLocks noChangeAspect="1"/>
          </p:cNvPicPr>
          <p:nvPr/>
        </p:nvPicPr>
        <p:blipFill>
          <a:blip r:embed="rId5"/>
          <a:stretch>
            <a:fillRect/>
          </a:stretch>
        </p:blipFill>
        <p:spPr>
          <a:xfrm>
            <a:off x="8976360" y="3067703"/>
            <a:ext cx="3215640" cy="2286000"/>
          </a:xfrm>
          <a:prstGeom prst="rect">
            <a:avLst/>
          </a:prstGeom>
        </p:spPr>
      </p:pic>
      <p:sp>
        <p:nvSpPr>
          <p:cNvPr id="15" name="TextBox 14">
            <a:extLst>
              <a:ext uri="{FF2B5EF4-FFF2-40B4-BE49-F238E27FC236}">
                <a16:creationId xmlns:a16="http://schemas.microsoft.com/office/drawing/2014/main" id="{4C89C24B-13B1-4FF3-101D-B3075588A5D4}"/>
              </a:ext>
            </a:extLst>
          </p:cNvPr>
          <p:cNvSpPr txBox="1"/>
          <p:nvPr/>
        </p:nvSpPr>
        <p:spPr>
          <a:xfrm>
            <a:off x="6969161" y="5995196"/>
            <a:ext cx="5192807"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Calibri" panose="020F0502020204030204" pitchFamily="34" charset="0"/>
              </a:rPr>
              <a:t>Here we can see that the price range for 23rd journey day is high when compared to 27th journey day.</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829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67432C-5E6C-A9B2-1EE3-C06F183C215E}"/>
              </a:ext>
            </a:extLst>
          </p:cNvPr>
          <p:cNvPicPr>
            <a:picLocks noChangeAspect="1"/>
          </p:cNvPicPr>
          <p:nvPr/>
        </p:nvPicPr>
        <p:blipFill>
          <a:blip r:embed="rId2"/>
          <a:stretch>
            <a:fillRect/>
          </a:stretch>
        </p:blipFill>
        <p:spPr>
          <a:xfrm>
            <a:off x="0" y="0"/>
            <a:ext cx="4409440" cy="1988820"/>
          </a:xfrm>
          <a:prstGeom prst="rect">
            <a:avLst/>
          </a:prstGeom>
        </p:spPr>
      </p:pic>
      <p:sp>
        <p:nvSpPr>
          <p:cNvPr id="4" name="TextBox 3">
            <a:extLst>
              <a:ext uri="{FF2B5EF4-FFF2-40B4-BE49-F238E27FC236}">
                <a16:creationId xmlns:a16="http://schemas.microsoft.com/office/drawing/2014/main" id="{417902C6-6626-0B62-D347-FFE898DD932F}"/>
              </a:ext>
            </a:extLst>
          </p:cNvPr>
          <p:cNvSpPr txBox="1"/>
          <p:nvPr/>
        </p:nvSpPr>
        <p:spPr>
          <a:xfrm>
            <a:off x="0" y="2305784"/>
            <a:ext cx="6096000" cy="570797"/>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encoded the categorical columns into numerical columns and later proceed with correlation</a:t>
            </a:r>
            <a:r>
              <a:rPr lang="en-IN" sz="1800" dirty="0">
                <a:solidFill>
                  <a:srgbClr val="000000"/>
                </a:solidFill>
                <a:effectLst/>
                <a:latin typeface="Book Antiqua" panose="02040602050305030304" pitchFamily="18" charset="0"/>
                <a:ea typeface="Calibri" panose="020F0502020204030204" pitchFamily="34" charset="0"/>
                <a:cs typeface="Helvetica"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BEF419A-1713-5129-5005-0C6AAD561FD6}"/>
              </a:ext>
            </a:extLst>
          </p:cNvPr>
          <p:cNvSpPr txBox="1"/>
          <p:nvPr/>
        </p:nvSpPr>
        <p:spPr>
          <a:xfrm>
            <a:off x="2483224" y="2876581"/>
            <a:ext cx="2088776" cy="3741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b="1" dirty="0">
                <a:effectLst/>
                <a:latin typeface="Book Antiqua" panose="02040602050305030304" pitchFamily="18" charset="0"/>
                <a:ea typeface="Times New Roman" panose="02020603050405020304" pitchFamily="18" charset="0"/>
                <a:cs typeface="Helvetica" panose="020B0604020202020204" pitchFamily="34" charset="0"/>
              </a:rPr>
              <a:t>Correlation</a:t>
            </a:r>
            <a:r>
              <a:rPr lang="en-IN" b="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4B7A03B-A846-37A4-6D37-4B364AD367CF}"/>
              </a:ext>
            </a:extLst>
          </p:cNvPr>
          <p:cNvPicPr>
            <a:picLocks noChangeAspect="1"/>
          </p:cNvPicPr>
          <p:nvPr/>
        </p:nvPicPr>
        <p:blipFill>
          <a:blip r:embed="rId3"/>
          <a:stretch>
            <a:fillRect/>
          </a:stretch>
        </p:blipFill>
        <p:spPr>
          <a:xfrm>
            <a:off x="0" y="3447378"/>
            <a:ext cx="3101340" cy="2265680"/>
          </a:xfrm>
          <a:prstGeom prst="rect">
            <a:avLst/>
          </a:prstGeom>
        </p:spPr>
      </p:pic>
      <p:sp>
        <p:nvSpPr>
          <p:cNvPr id="9" name="TextBox 8">
            <a:extLst>
              <a:ext uri="{FF2B5EF4-FFF2-40B4-BE49-F238E27FC236}">
                <a16:creationId xmlns:a16="http://schemas.microsoft.com/office/drawing/2014/main" id="{1A89627E-27F1-2966-731D-EFF6D3864307}"/>
              </a:ext>
            </a:extLst>
          </p:cNvPr>
          <p:cNvSpPr txBox="1"/>
          <p:nvPr/>
        </p:nvSpPr>
        <p:spPr>
          <a:xfrm>
            <a:off x="0" y="6148570"/>
            <a:ext cx="6096000" cy="479234"/>
          </a:xfrm>
          <a:prstGeom prst="rect">
            <a:avLst/>
          </a:prstGeom>
          <a:noFill/>
        </p:spPr>
        <p:txBody>
          <a:bodyPr wrap="square">
            <a:spAutoFit/>
          </a:bodyPr>
          <a:lstStyle/>
          <a:p>
            <a:pPr marL="171450" lvl="0" indent="-171450">
              <a:lnSpc>
                <a:spcPct val="107000"/>
              </a:lnSpc>
              <a:spcBef>
                <a:spcPts val="765"/>
              </a:spcBef>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all the values of the columns are within the range from -0.5 to 0.5 and so there is bad correlations of the variables with the label column</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DE8DC22-38E7-66F4-7745-417E584C9C36}"/>
              </a:ext>
            </a:extLst>
          </p:cNvPr>
          <p:cNvPicPr>
            <a:picLocks noChangeAspect="1"/>
          </p:cNvPicPr>
          <p:nvPr/>
        </p:nvPicPr>
        <p:blipFill>
          <a:blip r:embed="rId4"/>
          <a:stretch>
            <a:fillRect/>
          </a:stretch>
        </p:blipFill>
        <p:spPr>
          <a:xfrm>
            <a:off x="6880860" y="0"/>
            <a:ext cx="5311140" cy="419100"/>
          </a:xfrm>
          <a:prstGeom prst="rect">
            <a:avLst/>
          </a:prstGeom>
        </p:spPr>
      </p:pic>
      <p:pic>
        <p:nvPicPr>
          <p:cNvPr id="11" name="Picture 10">
            <a:extLst>
              <a:ext uri="{FF2B5EF4-FFF2-40B4-BE49-F238E27FC236}">
                <a16:creationId xmlns:a16="http://schemas.microsoft.com/office/drawing/2014/main" id="{6BD63250-3E2B-1E2A-8062-D73D20747F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55585" y="419100"/>
            <a:ext cx="4709160" cy="3443605"/>
          </a:xfrm>
          <a:prstGeom prst="rect">
            <a:avLst/>
          </a:prstGeom>
          <a:noFill/>
          <a:ln>
            <a:noFill/>
          </a:ln>
        </p:spPr>
      </p:pic>
      <p:sp>
        <p:nvSpPr>
          <p:cNvPr id="13" name="TextBox 12">
            <a:extLst>
              <a:ext uri="{FF2B5EF4-FFF2-40B4-BE49-F238E27FC236}">
                <a16:creationId xmlns:a16="http://schemas.microsoft.com/office/drawing/2014/main" id="{3C6A7BC1-577E-248D-FDCD-28B8467102EA}"/>
              </a:ext>
            </a:extLst>
          </p:cNvPr>
          <p:cNvSpPr txBox="1"/>
          <p:nvPr/>
        </p:nvSpPr>
        <p:spPr>
          <a:xfrm>
            <a:off x="6042662" y="4245733"/>
            <a:ext cx="6096000" cy="1467325"/>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variables are with less correlation with the label column and also less than 50% and the variable columns which are with high correlation among the other are "Source" and "Destination" Columns with 44% of correlation and the variable column which is with high correlation among the other variables with the label column is "No. of Stoppage" with the 44% of correlation and the high negative correlation with the label columns compared to the other columns is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Journey_month</a:t>
            </a:r>
            <a:r>
              <a:rPr lang="en-IN" sz="1200" b="1" dirty="0">
                <a:effectLst/>
                <a:latin typeface="Book Antiqua" panose="02040602050305030304" pitchFamily="18" charset="0"/>
                <a:ea typeface="Calibri" panose="020F0502020204030204" pitchFamily="34" charset="0"/>
                <a:cs typeface="Helvetica" panose="020B0604020202020204" pitchFamily="34" charset="0"/>
              </a:rPr>
              <a:t>" which is with -31%</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19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CB0950-2B52-5968-2073-B0106F1E238B}"/>
              </a:ext>
            </a:extLst>
          </p:cNvPr>
          <p:cNvPicPr>
            <a:picLocks noChangeAspect="1"/>
          </p:cNvPicPr>
          <p:nvPr/>
        </p:nvPicPr>
        <p:blipFill>
          <a:blip r:embed="rId2"/>
          <a:stretch>
            <a:fillRect/>
          </a:stretch>
        </p:blipFill>
        <p:spPr>
          <a:xfrm>
            <a:off x="0" y="0"/>
            <a:ext cx="5128260" cy="3136265"/>
          </a:xfrm>
          <a:prstGeom prst="rect">
            <a:avLst/>
          </a:prstGeom>
        </p:spPr>
      </p:pic>
      <p:pic>
        <p:nvPicPr>
          <p:cNvPr id="3" name="Picture 2">
            <a:extLst>
              <a:ext uri="{FF2B5EF4-FFF2-40B4-BE49-F238E27FC236}">
                <a16:creationId xmlns:a16="http://schemas.microsoft.com/office/drawing/2014/main" id="{1F3BB57A-A8CD-B4ED-9D3C-AA2D43344ADD}"/>
              </a:ext>
            </a:extLst>
          </p:cNvPr>
          <p:cNvPicPr>
            <a:picLocks noChangeAspect="1"/>
          </p:cNvPicPr>
          <p:nvPr/>
        </p:nvPicPr>
        <p:blipFill>
          <a:blip r:embed="rId3"/>
          <a:stretch>
            <a:fillRect/>
          </a:stretch>
        </p:blipFill>
        <p:spPr>
          <a:xfrm>
            <a:off x="0" y="4239895"/>
            <a:ext cx="5090160" cy="2618105"/>
          </a:xfrm>
          <a:prstGeom prst="rect">
            <a:avLst/>
          </a:prstGeom>
        </p:spPr>
      </p:pic>
      <p:sp>
        <p:nvSpPr>
          <p:cNvPr id="5" name="TextBox 4">
            <a:extLst>
              <a:ext uri="{FF2B5EF4-FFF2-40B4-BE49-F238E27FC236}">
                <a16:creationId xmlns:a16="http://schemas.microsoft.com/office/drawing/2014/main" id="{CDBDEEEB-3881-0C03-25D5-701870936E1C}"/>
              </a:ext>
            </a:extLst>
          </p:cNvPr>
          <p:cNvSpPr txBox="1"/>
          <p:nvPr/>
        </p:nvSpPr>
        <p:spPr>
          <a:xfrm>
            <a:off x="6015317" y="2319725"/>
            <a:ext cx="6096000" cy="1269707"/>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are using "PCA" to check the "multicollinearity" issue among the variables and before that we have separated the dataset in between 2 variables "x" and "y" in which "x" contains all the data except the label column and "y" contains the label column and we have checked the VIF values for "x" and the highest VIF value is for "Journey_day" and the least "VIF" value is for "Journey_month"</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767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BFF218-BCD3-DDE8-A822-7AB73875C11A}"/>
              </a:ext>
            </a:extLst>
          </p:cNvPr>
          <p:cNvSpPr txBox="1"/>
          <p:nvPr/>
        </p:nvSpPr>
        <p:spPr>
          <a:xfrm>
            <a:off x="0" y="178404"/>
            <a:ext cx="3890682" cy="369332"/>
          </a:xfrm>
          <a:prstGeom prst="rect">
            <a:avLst/>
          </a:prstGeom>
          <a:noFill/>
        </p:spPr>
        <p:txBody>
          <a:bodyPr wrap="square">
            <a:spAutoFit/>
          </a:bodyPr>
          <a:lstStyle/>
          <a:p>
            <a:pPr marL="342900" lvl="0" indent="-342900">
              <a:spcBef>
                <a:spcPts val="765"/>
              </a:spcBef>
              <a:buFont typeface="Wingdings" panose="05000000000000000000" pitchFamily="2" charset="2"/>
              <a:buChar char=""/>
            </a:pPr>
            <a:r>
              <a:rPr lang="en-IN" sz="1800" b="1" dirty="0">
                <a:effectLst/>
                <a:latin typeface="Book Antiqua" panose="02040602050305030304" pitchFamily="18" charset="0"/>
                <a:ea typeface="Times New Roman" panose="02020603050405020304" pitchFamily="18" charset="0"/>
                <a:cs typeface="Helvetica" panose="020B0604020202020204" pitchFamily="34" charset="0"/>
              </a:rPr>
              <a:t>Detection of outliers:</a:t>
            </a:r>
            <a:endParaRPr lang="en-IN" sz="24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B6A3452-D2B8-C4A6-4711-CBE0A204A43C}"/>
              </a:ext>
            </a:extLst>
          </p:cNvPr>
          <p:cNvPicPr>
            <a:picLocks noChangeAspect="1"/>
          </p:cNvPicPr>
          <p:nvPr/>
        </p:nvPicPr>
        <p:blipFill>
          <a:blip r:embed="rId2"/>
          <a:stretch>
            <a:fillRect/>
          </a:stretch>
        </p:blipFill>
        <p:spPr>
          <a:xfrm>
            <a:off x="0" y="707763"/>
            <a:ext cx="4892040" cy="1569720"/>
          </a:xfrm>
          <a:prstGeom prst="rect">
            <a:avLst/>
          </a:prstGeom>
        </p:spPr>
      </p:pic>
      <p:pic>
        <p:nvPicPr>
          <p:cNvPr id="5" name="Picture 4">
            <a:extLst>
              <a:ext uri="{FF2B5EF4-FFF2-40B4-BE49-F238E27FC236}">
                <a16:creationId xmlns:a16="http://schemas.microsoft.com/office/drawing/2014/main" id="{F05AE179-6A83-B761-DF92-F3E5CBAF255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6235" y="0"/>
            <a:ext cx="4586931" cy="6194612"/>
          </a:xfrm>
          <a:prstGeom prst="rect">
            <a:avLst/>
          </a:prstGeom>
          <a:noFill/>
          <a:ln>
            <a:noFill/>
          </a:ln>
        </p:spPr>
      </p:pic>
      <p:sp>
        <p:nvSpPr>
          <p:cNvPr id="7" name="TextBox 6">
            <a:extLst>
              <a:ext uri="{FF2B5EF4-FFF2-40B4-BE49-F238E27FC236}">
                <a16:creationId xmlns:a16="http://schemas.microsoft.com/office/drawing/2014/main" id="{63B73FE6-8F1D-84D3-7EAC-06F39B603462}"/>
              </a:ext>
            </a:extLst>
          </p:cNvPr>
          <p:cNvSpPr txBox="1"/>
          <p:nvPr/>
        </p:nvSpPr>
        <p:spPr>
          <a:xfrm>
            <a:off x="609599" y="3786774"/>
            <a:ext cx="6149788" cy="479234"/>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there are not many outliers in most of the columns and there are columns with few outliers and are negligible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19C39125-C450-938A-E91E-353BE0243E29}"/>
              </a:ext>
            </a:extLst>
          </p:cNvPr>
          <p:cNvSpPr/>
          <p:nvPr/>
        </p:nvSpPr>
        <p:spPr>
          <a:xfrm>
            <a:off x="5567082" y="1335741"/>
            <a:ext cx="1577789" cy="367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117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A28BF-1F5C-D259-678B-90500C4B4A01}"/>
              </a:ext>
            </a:extLst>
          </p:cNvPr>
          <p:cNvSpPr txBox="1"/>
          <p:nvPr/>
        </p:nvSpPr>
        <p:spPr>
          <a:xfrm>
            <a:off x="2662518" y="340659"/>
            <a:ext cx="5611906" cy="523220"/>
          </a:xfrm>
          <a:prstGeom prst="rect">
            <a:avLst/>
          </a:prstGeom>
          <a:noFill/>
        </p:spPr>
        <p:txBody>
          <a:bodyPr wrap="square" rtlCol="0">
            <a:spAutoFit/>
          </a:bodyPr>
          <a:lstStyle/>
          <a:p>
            <a:r>
              <a:rPr lang="en-US" dirty="0"/>
              <a:t>                                </a:t>
            </a:r>
            <a:r>
              <a:rPr lang="en-US" sz="2800" b="1" dirty="0">
                <a:latin typeface="Book Antiqua" panose="02040602050305030304" pitchFamily="18" charset="0"/>
              </a:rPr>
              <a:t>Table of contents:</a:t>
            </a:r>
            <a:endParaRPr lang="en-IN" sz="2800" b="1" dirty="0">
              <a:latin typeface="Book Antiqua" panose="02040602050305030304" pitchFamily="18" charset="0"/>
            </a:endParaRPr>
          </a:p>
        </p:txBody>
      </p:sp>
      <p:sp>
        <p:nvSpPr>
          <p:cNvPr id="4" name="TextBox 3">
            <a:extLst>
              <a:ext uri="{FF2B5EF4-FFF2-40B4-BE49-F238E27FC236}">
                <a16:creationId xmlns:a16="http://schemas.microsoft.com/office/drawing/2014/main" id="{ED5A9AA3-E569-572A-F299-611A69F21DF1}"/>
              </a:ext>
            </a:extLst>
          </p:cNvPr>
          <p:cNvSpPr txBox="1"/>
          <p:nvPr/>
        </p:nvSpPr>
        <p:spPr>
          <a:xfrm>
            <a:off x="0" y="982612"/>
            <a:ext cx="12192000" cy="4247317"/>
          </a:xfrm>
          <a:prstGeom prst="rect">
            <a:avLst/>
          </a:prstGeom>
          <a:noFill/>
        </p:spPr>
        <p:txBody>
          <a:bodyPr wrap="square">
            <a:spAutoFit/>
          </a:bodyPr>
          <a:lstStyle/>
          <a:p>
            <a:pPr marL="285750" indent="-285750">
              <a:buFont typeface="Wingdings" panose="05000000000000000000" pitchFamily="2" charset="2"/>
              <a:buChar char="q"/>
            </a:pPr>
            <a:r>
              <a:rPr lang="en-IN" dirty="0">
                <a:latin typeface="Book Antiqua" panose="02040602050305030304" pitchFamily="18" charset="0"/>
              </a:rPr>
              <a:t>Introduction</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Analytical Problem Framing</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Data Analysis</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Pre-processing</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Visualizations</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Building the models</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Conclusion</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Limitations and Scope for Future Work</a:t>
            </a:r>
          </a:p>
        </p:txBody>
      </p:sp>
    </p:spTree>
    <p:extLst>
      <p:ext uri="{BB962C8B-B14F-4D97-AF65-F5344CB8AC3E}">
        <p14:creationId xmlns:p14="http://schemas.microsoft.com/office/powerpoint/2010/main" val="3134657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161A38-5FAF-3D2D-497B-89B2D502D44B}"/>
              </a:ext>
            </a:extLst>
          </p:cNvPr>
          <p:cNvPicPr>
            <a:picLocks noChangeAspect="1"/>
          </p:cNvPicPr>
          <p:nvPr/>
        </p:nvPicPr>
        <p:blipFill>
          <a:blip r:embed="rId2"/>
          <a:stretch>
            <a:fillRect/>
          </a:stretch>
        </p:blipFill>
        <p:spPr>
          <a:xfrm>
            <a:off x="0" y="19050"/>
            <a:ext cx="4930140" cy="3409950"/>
          </a:xfrm>
          <a:prstGeom prst="rect">
            <a:avLst/>
          </a:prstGeom>
        </p:spPr>
      </p:pic>
      <p:pic>
        <p:nvPicPr>
          <p:cNvPr id="3" name="Picture 2">
            <a:extLst>
              <a:ext uri="{FF2B5EF4-FFF2-40B4-BE49-F238E27FC236}">
                <a16:creationId xmlns:a16="http://schemas.microsoft.com/office/drawing/2014/main" id="{7E9CF59C-9C54-81CA-C3FF-95F655774EE5}"/>
              </a:ext>
            </a:extLst>
          </p:cNvPr>
          <p:cNvPicPr>
            <a:picLocks noChangeAspect="1"/>
          </p:cNvPicPr>
          <p:nvPr/>
        </p:nvPicPr>
        <p:blipFill>
          <a:blip r:embed="rId3"/>
          <a:stretch>
            <a:fillRect/>
          </a:stretch>
        </p:blipFill>
        <p:spPr>
          <a:xfrm>
            <a:off x="6995160" y="-20320"/>
            <a:ext cx="5196840" cy="1744345"/>
          </a:xfrm>
          <a:prstGeom prst="rect">
            <a:avLst/>
          </a:prstGeom>
        </p:spPr>
      </p:pic>
      <p:sp>
        <p:nvSpPr>
          <p:cNvPr id="5" name="TextBox 4">
            <a:extLst>
              <a:ext uri="{FF2B5EF4-FFF2-40B4-BE49-F238E27FC236}">
                <a16:creationId xmlns:a16="http://schemas.microsoft.com/office/drawing/2014/main" id="{5312D64D-2467-CC96-E2B1-4C6EA14A953E}"/>
              </a:ext>
            </a:extLst>
          </p:cNvPr>
          <p:cNvSpPr txBox="1"/>
          <p:nvPr/>
        </p:nvSpPr>
        <p:spPr>
          <a:xfrm>
            <a:off x="6096000" y="2163105"/>
            <a:ext cx="6096000" cy="1072666"/>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for treating the outliers we use "Z-Score" method and for that we need a threshold value which we have taken as 3 and after treating the outliers the number of records is 1636 which have decreased from 1746 and so we can believe that we have successfully treated few among the outliers and so we can proceed with our model building</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7E8E37A4-1D09-2056-F5C9-45299558CFEF}"/>
              </a:ext>
            </a:extLst>
          </p:cNvPr>
          <p:cNvSpPr/>
          <p:nvPr/>
        </p:nvSpPr>
        <p:spPr>
          <a:xfrm>
            <a:off x="5235388" y="663388"/>
            <a:ext cx="1264024" cy="349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CA0FEBC-02CB-8581-46DA-F64790DC3F7B}"/>
              </a:ext>
            </a:extLst>
          </p:cNvPr>
          <p:cNvPicPr>
            <a:picLocks noChangeAspect="1"/>
          </p:cNvPicPr>
          <p:nvPr/>
        </p:nvPicPr>
        <p:blipFill>
          <a:blip r:embed="rId4"/>
          <a:stretch>
            <a:fillRect/>
          </a:stretch>
        </p:blipFill>
        <p:spPr>
          <a:xfrm>
            <a:off x="9099176" y="5019923"/>
            <a:ext cx="3101340" cy="1275080"/>
          </a:xfrm>
          <a:prstGeom prst="rect">
            <a:avLst/>
          </a:prstGeom>
        </p:spPr>
      </p:pic>
      <p:sp>
        <p:nvSpPr>
          <p:cNvPr id="9" name="TextBox 8">
            <a:extLst>
              <a:ext uri="{FF2B5EF4-FFF2-40B4-BE49-F238E27FC236}">
                <a16:creationId xmlns:a16="http://schemas.microsoft.com/office/drawing/2014/main" id="{A59CBF3D-B495-FF2D-04BF-923172188BDD}"/>
              </a:ext>
            </a:extLst>
          </p:cNvPr>
          <p:cNvSpPr txBox="1"/>
          <p:nvPr/>
        </p:nvSpPr>
        <p:spPr>
          <a:xfrm>
            <a:off x="0" y="5195798"/>
            <a:ext cx="6096000"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number of records decreased to 1636 and the data loss% is 6.3% and is negligible and so we can proceed</a:t>
            </a:r>
            <a:endParaRPr lang="en-IN" sz="1200" b="1" dirty="0"/>
          </a:p>
        </p:txBody>
      </p:sp>
      <p:sp>
        <p:nvSpPr>
          <p:cNvPr id="10" name="Arrow: Down 9">
            <a:extLst>
              <a:ext uri="{FF2B5EF4-FFF2-40B4-BE49-F238E27FC236}">
                <a16:creationId xmlns:a16="http://schemas.microsoft.com/office/drawing/2014/main" id="{EC5614E7-8AFD-1577-1D57-EE04C0F946B5}"/>
              </a:ext>
            </a:extLst>
          </p:cNvPr>
          <p:cNvSpPr/>
          <p:nvPr/>
        </p:nvSpPr>
        <p:spPr>
          <a:xfrm>
            <a:off x="10022541" y="3235771"/>
            <a:ext cx="448235" cy="115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581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9B8D6-18FB-2B1E-EC30-E4BBC27D49B2}"/>
              </a:ext>
            </a:extLst>
          </p:cNvPr>
          <p:cNvSpPr txBox="1"/>
          <p:nvPr/>
        </p:nvSpPr>
        <p:spPr>
          <a:xfrm>
            <a:off x="0" y="67398"/>
            <a:ext cx="6096000" cy="376193"/>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800" b="1" dirty="0">
                <a:effectLst/>
                <a:latin typeface="Book Antiqua" panose="02040602050305030304" pitchFamily="18" charset="0"/>
                <a:ea typeface="Times New Roman" panose="02020603050405020304" pitchFamily="18" charset="0"/>
                <a:cs typeface="Helvetica" panose="020B0604020202020204" pitchFamily="34" charset="0"/>
              </a:rPr>
              <a:t>Checking the skewness: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40061BB-E3D1-67CA-245B-DA00719527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0791"/>
            <a:ext cx="4425120" cy="5957209"/>
          </a:xfrm>
          <a:prstGeom prst="rect">
            <a:avLst/>
          </a:prstGeom>
          <a:noFill/>
          <a:ln>
            <a:noFill/>
          </a:ln>
        </p:spPr>
      </p:pic>
      <p:pic>
        <p:nvPicPr>
          <p:cNvPr id="5" name="Picture 4">
            <a:extLst>
              <a:ext uri="{FF2B5EF4-FFF2-40B4-BE49-F238E27FC236}">
                <a16:creationId xmlns:a16="http://schemas.microsoft.com/office/drawing/2014/main" id="{3A164022-2E84-82C2-AB02-7FA605EA6BD1}"/>
              </a:ext>
            </a:extLst>
          </p:cNvPr>
          <p:cNvPicPr>
            <a:picLocks noChangeAspect="1"/>
          </p:cNvPicPr>
          <p:nvPr/>
        </p:nvPicPr>
        <p:blipFill>
          <a:blip r:embed="rId3"/>
          <a:stretch>
            <a:fillRect/>
          </a:stretch>
        </p:blipFill>
        <p:spPr>
          <a:xfrm>
            <a:off x="8686575" y="-1"/>
            <a:ext cx="2295190" cy="3713219"/>
          </a:xfrm>
          <a:prstGeom prst="rect">
            <a:avLst/>
          </a:prstGeom>
        </p:spPr>
      </p:pic>
      <p:sp>
        <p:nvSpPr>
          <p:cNvPr id="7" name="TextBox 6">
            <a:extLst>
              <a:ext uri="{FF2B5EF4-FFF2-40B4-BE49-F238E27FC236}">
                <a16:creationId xmlns:a16="http://schemas.microsoft.com/office/drawing/2014/main" id="{97CF9073-7185-C5AE-C1E2-12012E298D97}"/>
              </a:ext>
            </a:extLst>
          </p:cNvPr>
          <p:cNvSpPr txBox="1"/>
          <p:nvPr/>
        </p:nvSpPr>
        <p:spPr>
          <a:xfrm>
            <a:off x="5262282" y="3879395"/>
            <a:ext cx="6113928" cy="1200329"/>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most of the columns are either left skewed or right skewed and only few are somewhat distributed normally and so we have treated the skewness of the columns</a:t>
            </a:r>
          </a:p>
          <a:p>
            <a:pPr marL="171450" indent="-171450">
              <a:buFont typeface="Wingdings" panose="05000000000000000000" pitchFamily="2" charset="2"/>
              <a:buChar char="ü"/>
            </a:pPr>
            <a:endParaRPr lang="en-IN" sz="1200" b="1" dirty="0">
              <a:latin typeface="Book Antiqua" panose="02040602050305030304" pitchFamily="18" charset="0"/>
              <a:cs typeface="Helvetica" panose="020B0604020202020204" pitchFamily="34" charset="0"/>
            </a:endParaRPr>
          </a:p>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columns with high skewness is "Destination" and the column with less skewness is "journey_day" which has no skewness at all.</a:t>
            </a:r>
            <a:endParaRPr lang="en-IN" sz="1200" b="1" dirty="0"/>
          </a:p>
        </p:txBody>
      </p:sp>
      <p:sp>
        <p:nvSpPr>
          <p:cNvPr id="8" name="Arrow: Right 7">
            <a:extLst>
              <a:ext uri="{FF2B5EF4-FFF2-40B4-BE49-F238E27FC236}">
                <a16:creationId xmlns:a16="http://schemas.microsoft.com/office/drawing/2014/main" id="{C9D398F2-3E8A-F3E6-C01B-EB1388AA2852}"/>
              </a:ext>
            </a:extLst>
          </p:cNvPr>
          <p:cNvSpPr/>
          <p:nvPr/>
        </p:nvSpPr>
        <p:spPr>
          <a:xfrm>
            <a:off x="5656729" y="1918447"/>
            <a:ext cx="1766047" cy="37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818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A28229-73D7-6DB1-D041-0DB13991362F}"/>
              </a:ext>
            </a:extLst>
          </p:cNvPr>
          <p:cNvPicPr>
            <a:picLocks noChangeAspect="1"/>
          </p:cNvPicPr>
          <p:nvPr/>
        </p:nvPicPr>
        <p:blipFill>
          <a:blip r:embed="rId2"/>
          <a:stretch>
            <a:fillRect/>
          </a:stretch>
        </p:blipFill>
        <p:spPr>
          <a:xfrm>
            <a:off x="0" y="0"/>
            <a:ext cx="4363085" cy="3169920"/>
          </a:xfrm>
          <a:prstGeom prst="rect">
            <a:avLst/>
          </a:prstGeom>
        </p:spPr>
      </p:pic>
      <p:sp>
        <p:nvSpPr>
          <p:cNvPr id="4" name="TextBox 3">
            <a:extLst>
              <a:ext uri="{FF2B5EF4-FFF2-40B4-BE49-F238E27FC236}">
                <a16:creationId xmlns:a16="http://schemas.microsoft.com/office/drawing/2014/main" id="{80A724D8-1605-B011-A6D9-3EB3CD5F78C7}"/>
              </a:ext>
            </a:extLst>
          </p:cNvPr>
          <p:cNvSpPr txBox="1"/>
          <p:nvPr/>
        </p:nvSpPr>
        <p:spPr>
          <a:xfrm>
            <a:off x="-64117" y="3352220"/>
            <a:ext cx="4491318" cy="671722"/>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"power transform" method for treating the skewness and we can see that we have reduced the skewness of the columns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BCCCEAE-CF0B-EF37-574E-55D0B80B7298}"/>
              </a:ext>
            </a:extLst>
          </p:cNvPr>
          <p:cNvPicPr>
            <a:picLocks noChangeAspect="1"/>
          </p:cNvPicPr>
          <p:nvPr/>
        </p:nvPicPr>
        <p:blipFill>
          <a:blip r:embed="rId3"/>
          <a:stretch>
            <a:fillRect/>
          </a:stretch>
        </p:blipFill>
        <p:spPr>
          <a:xfrm>
            <a:off x="7017385" y="0"/>
            <a:ext cx="5174615" cy="2933700"/>
          </a:xfrm>
          <a:prstGeom prst="rect">
            <a:avLst/>
          </a:prstGeom>
        </p:spPr>
      </p:pic>
      <p:sp>
        <p:nvSpPr>
          <p:cNvPr id="7" name="TextBox 6">
            <a:extLst>
              <a:ext uri="{FF2B5EF4-FFF2-40B4-BE49-F238E27FC236}">
                <a16:creationId xmlns:a16="http://schemas.microsoft.com/office/drawing/2014/main" id="{F388F77D-84BC-13C5-C743-482FCCD2A3C4}"/>
              </a:ext>
            </a:extLst>
          </p:cNvPr>
          <p:cNvSpPr txBox="1"/>
          <p:nvPr/>
        </p:nvSpPr>
        <p:spPr>
          <a:xfrm>
            <a:off x="6096000" y="3169920"/>
            <a:ext cx="6096000"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scaled the data with the help of standard scaler and for the further model building this scaled data is used.</a:t>
            </a:r>
            <a:endParaRPr lang="en-IN" sz="1200" b="1" dirty="0"/>
          </a:p>
        </p:txBody>
      </p:sp>
      <p:pic>
        <p:nvPicPr>
          <p:cNvPr id="8" name="Picture 7">
            <a:extLst>
              <a:ext uri="{FF2B5EF4-FFF2-40B4-BE49-F238E27FC236}">
                <a16:creationId xmlns:a16="http://schemas.microsoft.com/office/drawing/2014/main" id="{54240863-1776-44FC-E3DE-FFC4202E370B}"/>
              </a:ext>
            </a:extLst>
          </p:cNvPr>
          <p:cNvPicPr>
            <a:picLocks noChangeAspect="1"/>
          </p:cNvPicPr>
          <p:nvPr/>
        </p:nvPicPr>
        <p:blipFill>
          <a:blip r:embed="rId4"/>
          <a:stretch>
            <a:fillRect/>
          </a:stretch>
        </p:blipFill>
        <p:spPr>
          <a:xfrm>
            <a:off x="7635240" y="4167505"/>
            <a:ext cx="4556760" cy="2690495"/>
          </a:xfrm>
          <a:prstGeom prst="rect">
            <a:avLst/>
          </a:prstGeom>
        </p:spPr>
      </p:pic>
      <p:sp>
        <p:nvSpPr>
          <p:cNvPr id="10" name="TextBox 9">
            <a:extLst>
              <a:ext uri="{FF2B5EF4-FFF2-40B4-BE49-F238E27FC236}">
                <a16:creationId xmlns:a16="http://schemas.microsoft.com/office/drawing/2014/main" id="{31261B1B-18AC-BF7B-B9CD-3D68AC6CD91F}"/>
              </a:ext>
            </a:extLst>
          </p:cNvPr>
          <p:cNvSpPr txBox="1"/>
          <p:nvPr/>
        </p:nvSpPr>
        <p:spPr>
          <a:xfrm>
            <a:off x="809326" y="5056810"/>
            <a:ext cx="6127376" cy="672300"/>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used train_test_split for separating the data into training data and testing data and we used 70% of the training data for testing 30% of the data and we got r2 score is 48% and Random_state is 100.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Right 10">
            <a:extLst>
              <a:ext uri="{FF2B5EF4-FFF2-40B4-BE49-F238E27FC236}">
                <a16:creationId xmlns:a16="http://schemas.microsoft.com/office/drawing/2014/main" id="{47333BC0-1715-E248-CC38-13FFA4576A9C}"/>
              </a:ext>
            </a:extLst>
          </p:cNvPr>
          <p:cNvSpPr/>
          <p:nvPr/>
        </p:nvSpPr>
        <p:spPr>
          <a:xfrm>
            <a:off x="4966447" y="1317812"/>
            <a:ext cx="1667435" cy="313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0F596AC6-3D17-ABAB-CB78-82375E0894F9}"/>
              </a:ext>
            </a:extLst>
          </p:cNvPr>
          <p:cNvSpPr/>
          <p:nvPr/>
        </p:nvSpPr>
        <p:spPr>
          <a:xfrm>
            <a:off x="9672918" y="3541059"/>
            <a:ext cx="277906"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393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830E4-DA26-9F22-9E2D-D62D5ED80EC1}"/>
              </a:ext>
            </a:extLst>
          </p:cNvPr>
          <p:cNvSpPr txBox="1"/>
          <p:nvPr/>
        </p:nvSpPr>
        <p:spPr>
          <a:xfrm>
            <a:off x="0" y="95318"/>
            <a:ext cx="6096000" cy="3741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Run and evaluate selected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B868F7A-E937-F418-D023-60F2D2B2B96A}"/>
              </a:ext>
            </a:extLst>
          </p:cNvPr>
          <p:cNvPicPr>
            <a:picLocks noChangeAspect="1"/>
          </p:cNvPicPr>
          <p:nvPr/>
        </p:nvPicPr>
        <p:blipFill>
          <a:blip r:embed="rId2"/>
          <a:stretch>
            <a:fillRect/>
          </a:stretch>
        </p:blipFill>
        <p:spPr>
          <a:xfrm>
            <a:off x="0" y="623047"/>
            <a:ext cx="4375785" cy="3048000"/>
          </a:xfrm>
          <a:prstGeom prst="rect">
            <a:avLst/>
          </a:prstGeom>
        </p:spPr>
      </p:pic>
      <p:pic>
        <p:nvPicPr>
          <p:cNvPr id="5" name="Picture 4">
            <a:extLst>
              <a:ext uri="{FF2B5EF4-FFF2-40B4-BE49-F238E27FC236}">
                <a16:creationId xmlns:a16="http://schemas.microsoft.com/office/drawing/2014/main" id="{795AA7E0-FC7B-D4EC-8893-FF3D5A401B9B}"/>
              </a:ext>
            </a:extLst>
          </p:cNvPr>
          <p:cNvPicPr>
            <a:picLocks noChangeAspect="1"/>
          </p:cNvPicPr>
          <p:nvPr/>
        </p:nvPicPr>
        <p:blipFill>
          <a:blip r:embed="rId3"/>
          <a:stretch>
            <a:fillRect/>
          </a:stretch>
        </p:blipFill>
        <p:spPr>
          <a:xfrm>
            <a:off x="7287260" y="0"/>
            <a:ext cx="4904740" cy="4107180"/>
          </a:xfrm>
          <a:prstGeom prst="rect">
            <a:avLst/>
          </a:prstGeom>
        </p:spPr>
      </p:pic>
      <p:sp>
        <p:nvSpPr>
          <p:cNvPr id="7" name="TextBox 6">
            <a:extLst>
              <a:ext uri="{FF2B5EF4-FFF2-40B4-BE49-F238E27FC236}">
                <a16:creationId xmlns:a16="http://schemas.microsoft.com/office/drawing/2014/main" id="{24992E7C-251C-6110-A5E6-3622CDC924DD}"/>
              </a:ext>
            </a:extLst>
          </p:cNvPr>
          <p:cNvSpPr txBox="1"/>
          <p:nvPr/>
        </p:nvSpPr>
        <p:spPr>
          <a:xfrm>
            <a:off x="2608729" y="4545123"/>
            <a:ext cx="6113928"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 Here we can see that the accuracy score is 47.9% and also we have plotted a graph between "Actual Price" and "Predicted Price" and the graph looks linear.</a:t>
            </a:r>
            <a:endParaRPr lang="en-IN" sz="1200" b="1" dirty="0"/>
          </a:p>
        </p:txBody>
      </p:sp>
      <p:sp>
        <p:nvSpPr>
          <p:cNvPr id="8" name="Arrow: Right 7">
            <a:extLst>
              <a:ext uri="{FF2B5EF4-FFF2-40B4-BE49-F238E27FC236}">
                <a16:creationId xmlns:a16="http://schemas.microsoft.com/office/drawing/2014/main" id="{B30C0F20-3F88-1598-7F85-500ED29E2892}"/>
              </a:ext>
            </a:extLst>
          </p:cNvPr>
          <p:cNvSpPr/>
          <p:nvPr/>
        </p:nvSpPr>
        <p:spPr>
          <a:xfrm>
            <a:off x="5154706" y="1855694"/>
            <a:ext cx="149710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764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B4B47-1FD0-54B3-C784-31E49FDDE302}"/>
              </a:ext>
            </a:extLst>
          </p:cNvPr>
          <p:cNvPicPr>
            <a:picLocks noChangeAspect="1"/>
          </p:cNvPicPr>
          <p:nvPr/>
        </p:nvPicPr>
        <p:blipFill>
          <a:blip r:embed="rId2"/>
          <a:stretch>
            <a:fillRect/>
          </a:stretch>
        </p:blipFill>
        <p:spPr>
          <a:xfrm>
            <a:off x="0" y="0"/>
            <a:ext cx="3379694" cy="2698132"/>
          </a:xfrm>
          <a:prstGeom prst="rect">
            <a:avLst/>
          </a:prstGeom>
        </p:spPr>
      </p:pic>
      <p:pic>
        <p:nvPicPr>
          <p:cNvPr id="3" name="Picture 2">
            <a:extLst>
              <a:ext uri="{FF2B5EF4-FFF2-40B4-BE49-F238E27FC236}">
                <a16:creationId xmlns:a16="http://schemas.microsoft.com/office/drawing/2014/main" id="{641171AE-B742-5747-64B2-D29ED64C71E5}"/>
              </a:ext>
            </a:extLst>
          </p:cNvPr>
          <p:cNvPicPr>
            <a:picLocks noChangeAspect="1"/>
          </p:cNvPicPr>
          <p:nvPr/>
        </p:nvPicPr>
        <p:blipFill>
          <a:blip r:embed="rId3"/>
          <a:stretch>
            <a:fillRect/>
          </a:stretch>
        </p:blipFill>
        <p:spPr>
          <a:xfrm>
            <a:off x="9151172" y="0"/>
            <a:ext cx="3040828" cy="3326442"/>
          </a:xfrm>
          <a:prstGeom prst="rect">
            <a:avLst/>
          </a:prstGeom>
        </p:spPr>
      </p:pic>
      <p:sp>
        <p:nvSpPr>
          <p:cNvPr id="5" name="TextBox 4">
            <a:extLst>
              <a:ext uri="{FF2B5EF4-FFF2-40B4-BE49-F238E27FC236}">
                <a16:creationId xmlns:a16="http://schemas.microsoft.com/office/drawing/2014/main" id="{7CCF3373-09F2-A9D3-A3E7-BBD980F44A29}"/>
              </a:ext>
            </a:extLst>
          </p:cNvPr>
          <p:cNvSpPr txBox="1"/>
          <p:nvPr/>
        </p:nvSpPr>
        <p:spPr>
          <a:xfrm>
            <a:off x="2499360" y="3123801"/>
            <a:ext cx="5102711" cy="766557"/>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used regularisation method "Lasso" which gives the best parameters ('alpha': 0.1,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random_state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0 and also we got less CV Score and the graph looks linear</a:t>
            </a:r>
            <a:r>
              <a:rPr lang="en-IN" sz="1800" dirty="0">
                <a:solidFill>
                  <a:srgbClr val="000000"/>
                </a:solidFill>
                <a:effectLst/>
                <a:latin typeface="Book Antiqua" panose="02040602050305030304" pitchFamily="18" charset="0"/>
                <a:ea typeface="Calibri" panose="020F0502020204030204" pitchFamily="34" charset="0"/>
                <a:cs typeface="Helvetica"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2E2C2B3-6A05-BFFD-3595-078E0F0FFD51}"/>
              </a:ext>
            </a:extLst>
          </p:cNvPr>
          <p:cNvSpPr/>
          <p:nvPr/>
        </p:nvSpPr>
        <p:spPr>
          <a:xfrm>
            <a:off x="4939553" y="1308847"/>
            <a:ext cx="1909482"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4ABF474-7C9D-8142-5393-61A45CFD42CF}"/>
              </a:ext>
            </a:extLst>
          </p:cNvPr>
          <p:cNvPicPr>
            <a:picLocks noChangeAspect="1"/>
          </p:cNvPicPr>
          <p:nvPr/>
        </p:nvPicPr>
        <p:blipFill>
          <a:blip r:embed="rId4"/>
          <a:stretch>
            <a:fillRect/>
          </a:stretch>
        </p:blipFill>
        <p:spPr>
          <a:xfrm>
            <a:off x="-6276" y="4834841"/>
            <a:ext cx="5964706" cy="1700430"/>
          </a:xfrm>
          <a:prstGeom prst="rect">
            <a:avLst/>
          </a:prstGeom>
        </p:spPr>
      </p:pic>
      <p:pic>
        <p:nvPicPr>
          <p:cNvPr id="8" name="Picture 7">
            <a:extLst>
              <a:ext uri="{FF2B5EF4-FFF2-40B4-BE49-F238E27FC236}">
                <a16:creationId xmlns:a16="http://schemas.microsoft.com/office/drawing/2014/main" id="{6A161777-CA55-D520-DAA8-56E844431F47}"/>
              </a:ext>
            </a:extLst>
          </p:cNvPr>
          <p:cNvPicPr>
            <a:picLocks noChangeAspect="1"/>
          </p:cNvPicPr>
          <p:nvPr/>
        </p:nvPicPr>
        <p:blipFill>
          <a:blip r:embed="rId5"/>
          <a:stretch>
            <a:fillRect/>
          </a:stretch>
        </p:blipFill>
        <p:spPr>
          <a:xfrm>
            <a:off x="8433148" y="3656543"/>
            <a:ext cx="3758852" cy="3242150"/>
          </a:xfrm>
          <a:prstGeom prst="rect">
            <a:avLst/>
          </a:prstGeom>
        </p:spPr>
      </p:pic>
      <p:sp>
        <p:nvSpPr>
          <p:cNvPr id="9" name="Arrow: Right 8">
            <a:extLst>
              <a:ext uri="{FF2B5EF4-FFF2-40B4-BE49-F238E27FC236}">
                <a16:creationId xmlns:a16="http://schemas.microsoft.com/office/drawing/2014/main" id="{EC6082A5-69DD-8F9F-C5ED-D1B7F7FB2D93}"/>
              </a:ext>
            </a:extLst>
          </p:cNvPr>
          <p:cNvSpPr/>
          <p:nvPr/>
        </p:nvSpPr>
        <p:spPr>
          <a:xfrm>
            <a:off x="6526306" y="5459506"/>
            <a:ext cx="1308847"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5596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74B66C-5922-CD0F-9E2A-4E4C41459AFE}"/>
              </a:ext>
            </a:extLst>
          </p:cNvPr>
          <p:cNvPicPr>
            <a:picLocks noChangeAspect="1"/>
          </p:cNvPicPr>
          <p:nvPr/>
        </p:nvPicPr>
        <p:blipFill>
          <a:blip r:embed="rId2"/>
          <a:stretch>
            <a:fillRect/>
          </a:stretch>
        </p:blipFill>
        <p:spPr>
          <a:xfrm>
            <a:off x="0" y="0"/>
            <a:ext cx="4015105" cy="2446020"/>
          </a:xfrm>
          <a:prstGeom prst="rect">
            <a:avLst/>
          </a:prstGeom>
        </p:spPr>
      </p:pic>
      <p:sp>
        <p:nvSpPr>
          <p:cNvPr id="4" name="TextBox 3">
            <a:extLst>
              <a:ext uri="{FF2B5EF4-FFF2-40B4-BE49-F238E27FC236}">
                <a16:creationId xmlns:a16="http://schemas.microsoft.com/office/drawing/2014/main" id="{87A3738A-863B-8EEC-3CCA-98B958279F27}"/>
              </a:ext>
            </a:extLst>
          </p:cNvPr>
          <p:cNvSpPr txBox="1"/>
          <p:nvPr/>
        </p:nvSpPr>
        <p:spPr>
          <a:xfrm>
            <a:off x="5342965" y="788981"/>
            <a:ext cx="6096000" cy="868058"/>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used regularisation method "Ridge" which gives the best parameters ('alpha': 0.01, 'copy_X': True, 'fit_intercept': True, 'normalize': True, 'random_state': 0,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tol</a:t>
            </a:r>
            <a:r>
              <a:rPr lang="en-IN" sz="1200" b="1" dirty="0">
                <a:effectLst/>
                <a:latin typeface="Book Antiqua" panose="02040602050305030304" pitchFamily="18" charset="0"/>
                <a:ea typeface="Calibri" panose="020F0502020204030204" pitchFamily="34" charset="0"/>
                <a:cs typeface="Helvetica" panose="020B0604020202020204" pitchFamily="34" charset="0"/>
              </a:rPr>
              <a:t>': 0.001) and the R2 Score is 47% and the plotted graph between "Actual Price"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6AB45D1-2164-C7A8-576A-BBC2A75A222F}"/>
              </a:ext>
            </a:extLst>
          </p:cNvPr>
          <p:cNvPicPr>
            <a:picLocks noChangeAspect="1"/>
          </p:cNvPicPr>
          <p:nvPr/>
        </p:nvPicPr>
        <p:blipFill>
          <a:blip r:embed="rId3"/>
          <a:stretch>
            <a:fillRect/>
          </a:stretch>
        </p:blipFill>
        <p:spPr>
          <a:xfrm>
            <a:off x="-71718" y="3417206"/>
            <a:ext cx="4679576" cy="3440794"/>
          </a:xfrm>
          <a:prstGeom prst="rect">
            <a:avLst/>
          </a:prstGeom>
        </p:spPr>
      </p:pic>
      <p:pic>
        <p:nvPicPr>
          <p:cNvPr id="6" name="Picture 5">
            <a:extLst>
              <a:ext uri="{FF2B5EF4-FFF2-40B4-BE49-F238E27FC236}">
                <a16:creationId xmlns:a16="http://schemas.microsoft.com/office/drawing/2014/main" id="{97612BEC-E45D-7AB1-4609-5A933235C159}"/>
              </a:ext>
            </a:extLst>
          </p:cNvPr>
          <p:cNvPicPr>
            <a:picLocks noChangeAspect="1"/>
          </p:cNvPicPr>
          <p:nvPr/>
        </p:nvPicPr>
        <p:blipFill>
          <a:blip r:embed="rId4"/>
          <a:stretch>
            <a:fillRect/>
          </a:stretch>
        </p:blipFill>
        <p:spPr>
          <a:xfrm>
            <a:off x="8004773" y="1938617"/>
            <a:ext cx="4258945" cy="3429000"/>
          </a:xfrm>
          <a:prstGeom prst="rect">
            <a:avLst/>
          </a:prstGeom>
        </p:spPr>
      </p:pic>
      <p:sp>
        <p:nvSpPr>
          <p:cNvPr id="7" name="Arrow: Down 6">
            <a:extLst>
              <a:ext uri="{FF2B5EF4-FFF2-40B4-BE49-F238E27FC236}">
                <a16:creationId xmlns:a16="http://schemas.microsoft.com/office/drawing/2014/main" id="{997E86B1-1348-1D5B-1068-593CE28A641C}"/>
              </a:ext>
            </a:extLst>
          </p:cNvPr>
          <p:cNvSpPr/>
          <p:nvPr/>
        </p:nvSpPr>
        <p:spPr>
          <a:xfrm>
            <a:off x="1730188" y="2599765"/>
            <a:ext cx="206188" cy="618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8E46E736-E833-BB5D-1520-52C5B5B13BC9}"/>
              </a:ext>
            </a:extLst>
          </p:cNvPr>
          <p:cNvSpPr/>
          <p:nvPr/>
        </p:nvSpPr>
        <p:spPr>
          <a:xfrm>
            <a:off x="5163671" y="3541059"/>
            <a:ext cx="1703294"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2B7FE14-3F94-9D16-B6D4-BB53D78ABCE5}"/>
              </a:ext>
            </a:extLst>
          </p:cNvPr>
          <p:cNvSpPr txBox="1"/>
          <p:nvPr/>
        </p:nvSpPr>
        <p:spPr>
          <a:xfrm>
            <a:off x="4840941" y="5641796"/>
            <a:ext cx="6167718" cy="672300"/>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used "Gradient Boosting Regressor" which gives the best parameters ('criterion':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mse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'loss': 'huber', 'n_estimators': 200) and the R2 Score is 72% with linear plotted graph between the "Actual Price" and "Predicted Price"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545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5B739-AC2D-9AF8-3B9A-2A4C8971E243}"/>
              </a:ext>
            </a:extLst>
          </p:cNvPr>
          <p:cNvPicPr>
            <a:picLocks noChangeAspect="1"/>
          </p:cNvPicPr>
          <p:nvPr/>
        </p:nvPicPr>
        <p:blipFill>
          <a:blip r:embed="rId2"/>
          <a:stretch>
            <a:fillRect/>
          </a:stretch>
        </p:blipFill>
        <p:spPr>
          <a:xfrm>
            <a:off x="-1" y="322730"/>
            <a:ext cx="6432199" cy="1595718"/>
          </a:xfrm>
          <a:prstGeom prst="rect">
            <a:avLst/>
          </a:prstGeom>
        </p:spPr>
      </p:pic>
      <p:pic>
        <p:nvPicPr>
          <p:cNvPr id="3" name="Picture 2">
            <a:extLst>
              <a:ext uri="{FF2B5EF4-FFF2-40B4-BE49-F238E27FC236}">
                <a16:creationId xmlns:a16="http://schemas.microsoft.com/office/drawing/2014/main" id="{67D46020-93D3-8E0B-B73A-E9B96F657E03}"/>
              </a:ext>
            </a:extLst>
          </p:cNvPr>
          <p:cNvPicPr>
            <a:picLocks noChangeAspect="1"/>
          </p:cNvPicPr>
          <p:nvPr/>
        </p:nvPicPr>
        <p:blipFill>
          <a:blip r:embed="rId3"/>
          <a:stretch>
            <a:fillRect/>
          </a:stretch>
        </p:blipFill>
        <p:spPr>
          <a:xfrm>
            <a:off x="-1" y="3845939"/>
            <a:ext cx="4043082" cy="2689331"/>
          </a:xfrm>
          <a:prstGeom prst="rect">
            <a:avLst/>
          </a:prstGeom>
        </p:spPr>
      </p:pic>
      <p:pic>
        <p:nvPicPr>
          <p:cNvPr id="4" name="Picture 3">
            <a:extLst>
              <a:ext uri="{FF2B5EF4-FFF2-40B4-BE49-F238E27FC236}">
                <a16:creationId xmlns:a16="http://schemas.microsoft.com/office/drawing/2014/main" id="{4D706FBB-3446-927B-52B2-74E99EFA718F}"/>
              </a:ext>
            </a:extLst>
          </p:cNvPr>
          <p:cNvPicPr>
            <a:picLocks noChangeAspect="1"/>
          </p:cNvPicPr>
          <p:nvPr/>
        </p:nvPicPr>
        <p:blipFill>
          <a:blip r:embed="rId4"/>
          <a:stretch>
            <a:fillRect/>
          </a:stretch>
        </p:blipFill>
        <p:spPr>
          <a:xfrm>
            <a:off x="8252460" y="3364865"/>
            <a:ext cx="3939540" cy="3493135"/>
          </a:xfrm>
          <a:prstGeom prst="rect">
            <a:avLst/>
          </a:prstGeom>
        </p:spPr>
      </p:pic>
      <p:sp>
        <p:nvSpPr>
          <p:cNvPr id="6" name="TextBox 5">
            <a:extLst>
              <a:ext uri="{FF2B5EF4-FFF2-40B4-BE49-F238E27FC236}">
                <a16:creationId xmlns:a16="http://schemas.microsoft.com/office/drawing/2014/main" id="{8EECA54F-E811-0C1E-690A-760441F8BB7C}"/>
              </a:ext>
            </a:extLst>
          </p:cNvPr>
          <p:cNvSpPr txBox="1"/>
          <p:nvPr/>
        </p:nvSpPr>
        <p:spPr>
          <a:xfrm>
            <a:off x="6544235" y="1120589"/>
            <a:ext cx="5647765" cy="867482"/>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used "Random Forest regressor" which gives the best parameters as ('criterion':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mae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max_features</a:t>
            </a:r>
            <a:r>
              <a:rPr lang="en-IN" sz="1200" b="1" dirty="0">
                <a:effectLst/>
                <a:latin typeface="Book Antiqua" panose="02040602050305030304" pitchFamily="18" charset="0"/>
                <a:ea typeface="Calibri" panose="020F0502020204030204" pitchFamily="34" charset="0"/>
                <a:cs typeface="Helvetica" panose="020B0604020202020204" pitchFamily="34" charset="0"/>
              </a:rPr>
              <a:t>': 'auto', 'n_estimators': 100) and which gives the R2 Score as 75% and the plotted graph between Actual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w: Down 6">
            <a:extLst>
              <a:ext uri="{FF2B5EF4-FFF2-40B4-BE49-F238E27FC236}">
                <a16:creationId xmlns:a16="http://schemas.microsoft.com/office/drawing/2014/main" id="{A7A252B3-0148-56BF-0035-80AB497CFB2C}"/>
              </a:ext>
            </a:extLst>
          </p:cNvPr>
          <p:cNvSpPr/>
          <p:nvPr/>
        </p:nvSpPr>
        <p:spPr>
          <a:xfrm>
            <a:off x="1837765" y="2268071"/>
            <a:ext cx="295835" cy="950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5B67CEE-D32A-B69D-470C-E7211E4C3D52}"/>
              </a:ext>
            </a:extLst>
          </p:cNvPr>
          <p:cNvSpPr/>
          <p:nvPr/>
        </p:nvSpPr>
        <p:spPr>
          <a:xfrm>
            <a:off x="5163671" y="4894729"/>
            <a:ext cx="1506070" cy="35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08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196E3D-276C-D7DB-E09A-9AEBF47A5725}"/>
              </a:ext>
            </a:extLst>
          </p:cNvPr>
          <p:cNvPicPr>
            <a:picLocks noChangeAspect="1"/>
          </p:cNvPicPr>
          <p:nvPr/>
        </p:nvPicPr>
        <p:blipFill>
          <a:blip r:embed="rId2"/>
          <a:stretch>
            <a:fillRect/>
          </a:stretch>
        </p:blipFill>
        <p:spPr>
          <a:xfrm>
            <a:off x="0" y="0"/>
            <a:ext cx="5047129" cy="3929773"/>
          </a:xfrm>
          <a:prstGeom prst="rect">
            <a:avLst/>
          </a:prstGeom>
        </p:spPr>
      </p:pic>
      <p:pic>
        <p:nvPicPr>
          <p:cNvPr id="3" name="Picture 2">
            <a:extLst>
              <a:ext uri="{FF2B5EF4-FFF2-40B4-BE49-F238E27FC236}">
                <a16:creationId xmlns:a16="http://schemas.microsoft.com/office/drawing/2014/main" id="{E5AB8068-CCDD-A1D7-21A9-B857EB153F69}"/>
              </a:ext>
            </a:extLst>
          </p:cNvPr>
          <p:cNvPicPr>
            <a:picLocks noChangeAspect="1"/>
          </p:cNvPicPr>
          <p:nvPr/>
        </p:nvPicPr>
        <p:blipFill>
          <a:blip r:embed="rId3"/>
          <a:stretch>
            <a:fillRect/>
          </a:stretch>
        </p:blipFill>
        <p:spPr>
          <a:xfrm>
            <a:off x="8130540" y="0"/>
            <a:ext cx="4061460" cy="3375660"/>
          </a:xfrm>
          <a:prstGeom prst="rect">
            <a:avLst/>
          </a:prstGeom>
        </p:spPr>
      </p:pic>
      <p:sp>
        <p:nvSpPr>
          <p:cNvPr id="5" name="TextBox 4">
            <a:extLst>
              <a:ext uri="{FF2B5EF4-FFF2-40B4-BE49-F238E27FC236}">
                <a16:creationId xmlns:a16="http://schemas.microsoft.com/office/drawing/2014/main" id="{A4154C88-DF5B-CD7E-7F6A-C587D6ADCC3F}"/>
              </a:ext>
            </a:extLst>
          </p:cNvPr>
          <p:cNvSpPr txBox="1"/>
          <p:nvPr/>
        </p:nvSpPr>
        <p:spPr>
          <a:xfrm>
            <a:off x="3281082" y="4676924"/>
            <a:ext cx="6096000" cy="867482"/>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"Decision Tree Regressor" which gives the best parameters as ('criterion':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mae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'max_features': 'auto', 'splitter': 'best') and the R2 Score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score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is 43.9% and the graph plotted between "Actual Price"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965F7146-5E5B-652D-BCA0-5651AF7664C5}"/>
              </a:ext>
            </a:extLst>
          </p:cNvPr>
          <p:cNvSpPr/>
          <p:nvPr/>
        </p:nvSpPr>
        <p:spPr>
          <a:xfrm>
            <a:off x="5925671" y="1443318"/>
            <a:ext cx="1389529" cy="412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9540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46C47A-7E03-3B8C-FC87-876F8E3AA0E7}"/>
              </a:ext>
            </a:extLst>
          </p:cNvPr>
          <p:cNvPicPr>
            <a:picLocks noChangeAspect="1"/>
          </p:cNvPicPr>
          <p:nvPr/>
        </p:nvPicPr>
        <p:blipFill>
          <a:blip r:embed="rId2"/>
          <a:stretch>
            <a:fillRect/>
          </a:stretch>
        </p:blipFill>
        <p:spPr>
          <a:xfrm>
            <a:off x="0" y="0"/>
            <a:ext cx="5265420" cy="3663950"/>
          </a:xfrm>
          <a:prstGeom prst="rect">
            <a:avLst/>
          </a:prstGeom>
        </p:spPr>
      </p:pic>
      <p:pic>
        <p:nvPicPr>
          <p:cNvPr id="3" name="Picture 2">
            <a:extLst>
              <a:ext uri="{FF2B5EF4-FFF2-40B4-BE49-F238E27FC236}">
                <a16:creationId xmlns:a16="http://schemas.microsoft.com/office/drawing/2014/main" id="{F03945B0-67F5-44B8-E3A3-D8D763AA8078}"/>
              </a:ext>
            </a:extLst>
          </p:cNvPr>
          <p:cNvPicPr>
            <a:picLocks noChangeAspect="1"/>
          </p:cNvPicPr>
          <p:nvPr/>
        </p:nvPicPr>
        <p:blipFill>
          <a:blip r:embed="rId3"/>
          <a:stretch>
            <a:fillRect/>
          </a:stretch>
        </p:blipFill>
        <p:spPr>
          <a:xfrm>
            <a:off x="8450580" y="0"/>
            <a:ext cx="3741420" cy="3841750"/>
          </a:xfrm>
          <a:prstGeom prst="rect">
            <a:avLst/>
          </a:prstGeom>
        </p:spPr>
      </p:pic>
      <p:sp>
        <p:nvSpPr>
          <p:cNvPr id="5" name="TextBox 4">
            <a:extLst>
              <a:ext uri="{FF2B5EF4-FFF2-40B4-BE49-F238E27FC236}">
                <a16:creationId xmlns:a16="http://schemas.microsoft.com/office/drawing/2014/main" id="{35785BC7-551A-1DB0-71DD-4EE36A4A10B5}"/>
              </a:ext>
            </a:extLst>
          </p:cNvPr>
          <p:cNvSpPr txBox="1"/>
          <p:nvPr/>
        </p:nvSpPr>
        <p:spPr>
          <a:xfrm>
            <a:off x="2217420" y="4402386"/>
            <a:ext cx="6096000" cy="867482"/>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used "Support Vector Regressor" with the best parameters of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cache_size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50, 'gamma': 'auto', 'kernel': 'linear') and the R2 Score is of 47% and also the graph plotted between the Actual Price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9227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99B894-AAF4-9BCF-DBC2-F47F05E5012A}"/>
              </a:ext>
            </a:extLst>
          </p:cNvPr>
          <p:cNvPicPr>
            <a:picLocks noChangeAspect="1"/>
          </p:cNvPicPr>
          <p:nvPr/>
        </p:nvPicPr>
        <p:blipFill>
          <a:blip r:embed="rId2"/>
          <a:stretch>
            <a:fillRect/>
          </a:stretch>
        </p:blipFill>
        <p:spPr>
          <a:xfrm>
            <a:off x="0" y="0"/>
            <a:ext cx="4541520" cy="2377440"/>
          </a:xfrm>
          <a:prstGeom prst="rect">
            <a:avLst/>
          </a:prstGeom>
        </p:spPr>
      </p:pic>
      <p:sp>
        <p:nvSpPr>
          <p:cNvPr id="4" name="TextBox 3">
            <a:extLst>
              <a:ext uri="{FF2B5EF4-FFF2-40B4-BE49-F238E27FC236}">
                <a16:creationId xmlns:a16="http://schemas.microsoft.com/office/drawing/2014/main" id="{9A0337A2-B70D-3AC2-6131-A87F6FE08BEA}"/>
              </a:ext>
            </a:extLst>
          </p:cNvPr>
          <p:cNvSpPr txBox="1"/>
          <p:nvPr/>
        </p:nvSpPr>
        <p:spPr>
          <a:xfrm>
            <a:off x="0" y="2517570"/>
            <a:ext cx="6096000" cy="476541"/>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among all the models used the highest accuracy score is for the model "Random Forest regression" with an accuracy of 75%.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F985553-CEF1-DCF8-6A9F-EC311CDD8DD7}"/>
              </a:ext>
            </a:extLst>
          </p:cNvPr>
          <p:cNvPicPr>
            <a:picLocks noChangeAspect="1"/>
          </p:cNvPicPr>
          <p:nvPr/>
        </p:nvPicPr>
        <p:blipFill>
          <a:blip r:embed="rId3"/>
          <a:stretch>
            <a:fillRect/>
          </a:stretch>
        </p:blipFill>
        <p:spPr>
          <a:xfrm>
            <a:off x="0" y="3383280"/>
            <a:ext cx="4527550" cy="3474720"/>
          </a:xfrm>
          <a:prstGeom prst="rect">
            <a:avLst/>
          </a:prstGeom>
        </p:spPr>
      </p:pic>
      <p:pic>
        <p:nvPicPr>
          <p:cNvPr id="6" name="Picture 5">
            <a:extLst>
              <a:ext uri="{FF2B5EF4-FFF2-40B4-BE49-F238E27FC236}">
                <a16:creationId xmlns:a16="http://schemas.microsoft.com/office/drawing/2014/main" id="{E6B4792D-CF99-C834-C3D2-CE4F9D18764B}"/>
              </a:ext>
            </a:extLst>
          </p:cNvPr>
          <p:cNvPicPr>
            <a:picLocks noChangeAspect="1"/>
          </p:cNvPicPr>
          <p:nvPr/>
        </p:nvPicPr>
        <p:blipFill>
          <a:blip r:embed="rId4"/>
          <a:stretch>
            <a:fillRect/>
          </a:stretch>
        </p:blipFill>
        <p:spPr>
          <a:xfrm>
            <a:off x="8925652" y="2838749"/>
            <a:ext cx="3266348" cy="4019251"/>
          </a:xfrm>
          <a:prstGeom prst="rect">
            <a:avLst/>
          </a:prstGeom>
        </p:spPr>
      </p:pic>
      <p:sp>
        <p:nvSpPr>
          <p:cNvPr id="7" name="Arrow: Down 6">
            <a:extLst>
              <a:ext uri="{FF2B5EF4-FFF2-40B4-BE49-F238E27FC236}">
                <a16:creationId xmlns:a16="http://schemas.microsoft.com/office/drawing/2014/main" id="{33564E86-9B16-94D0-CE58-CC12040ECDA6}"/>
              </a:ext>
            </a:extLst>
          </p:cNvPr>
          <p:cNvSpPr/>
          <p:nvPr/>
        </p:nvSpPr>
        <p:spPr>
          <a:xfrm>
            <a:off x="1631576" y="2994111"/>
            <a:ext cx="143436" cy="295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D1E58F4-A193-6526-CA23-41A47DE1DB98}"/>
              </a:ext>
            </a:extLst>
          </p:cNvPr>
          <p:cNvSpPr/>
          <p:nvPr/>
        </p:nvSpPr>
        <p:spPr>
          <a:xfrm>
            <a:off x="5952565" y="4634753"/>
            <a:ext cx="1613647" cy="295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699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6B041-9B85-03F0-09FF-827A6EAFB2A7}"/>
              </a:ext>
            </a:extLst>
          </p:cNvPr>
          <p:cNvSpPr txBox="1"/>
          <p:nvPr/>
        </p:nvSpPr>
        <p:spPr>
          <a:xfrm>
            <a:off x="3998259" y="143435"/>
            <a:ext cx="3756212" cy="800219"/>
          </a:xfrm>
          <a:prstGeom prst="rect">
            <a:avLst/>
          </a:prstGeom>
          <a:noFill/>
        </p:spPr>
        <p:txBody>
          <a:bodyPr wrap="square" rtlCol="0">
            <a:spAutoFit/>
          </a:bodyPr>
          <a:lstStyle/>
          <a:p>
            <a:r>
              <a:rPr lang="en-US" dirty="0"/>
              <a:t>                              </a:t>
            </a:r>
            <a:r>
              <a:rPr lang="en-US" sz="2800" b="1" dirty="0">
                <a:latin typeface="Book Antiqua" panose="02040602050305030304" pitchFamily="18" charset="0"/>
              </a:rPr>
              <a:t>INTRODUCTION:</a:t>
            </a:r>
            <a:endParaRPr lang="en-IN" sz="2800" b="1" dirty="0">
              <a:latin typeface="Book Antiqua" panose="02040602050305030304" pitchFamily="18" charset="0"/>
            </a:endParaRPr>
          </a:p>
        </p:txBody>
      </p:sp>
      <p:sp>
        <p:nvSpPr>
          <p:cNvPr id="4" name="TextBox 3">
            <a:extLst>
              <a:ext uri="{FF2B5EF4-FFF2-40B4-BE49-F238E27FC236}">
                <a16:creationId xmlns:a16="http://schemas.microsoft.com/office/drawing/2014/main" id="{5DED01BD-7D9B-28FC-92EF-B203B1CCB1F6}"/>
              </a:ext>
            </a:extLst>
          </p:cNvPr>
          <p:cNvSpPr txBox="1"/>
          <p:nvPr/>
        </p:nvSpPr>
        <p:spPr>
          <a:xfrm>
            <a:off x="0" y="1573376"/>
            <a:ext cx="12111318" cy="3139321"/>
          </a:xfrm>
          <a:prstGeom prst="rect">
            <a:avLst/>
          </a:prstGeom>
          <a:noFill/>
        </p:spPr>
        <p:txBody>
          <a:bodyPr wrap="square">
            <a:spAutoFit/>
          </a:bodyPr>
          <a:lstStyle/>
          <a:p>
            <a:r>
              <a:rPr lang="en-US" dirty="0"/>
              <a:t>Anyone who has booked a flight ticket knows how unexpectedly the prices vary. The cheapest available ticket on a given flight gets more and less expensive over time. This usually happens as an attempt to maximize revenue based on –</a:t>
            </a:r>
          </a:p>
          <a:p>
            <a:endParaRPr lang="en-US" dirty="0"/>
          </a:p>
          <a:p>
            <a:pPr marL="342900" indent="-342900">
              <a:buAutoNum type="arabicPeriod"/>
            </a:pPr>
            <a:r>
              <a:rPr lang="en-US" dirty="0"/>
              <a:t>Time of purchase patterns (making sure last-minute purchases are expensive) </a:t>
            </a:r>
          </a:p>
          <a:p>
            <a:pPr marL="342900" indent="-342900">
              <a:buAutoNum type="arabicPeriod"/>
            </a:pPr>
            <a:endParaRPr lang="en-US" dirty="0"/>
          </a:p>
          <a:p>
            <a:pPr marL="342900" indent="-342900">
              <a:buAutoNum type="arabicPeriod"/>
            </a:pPr>
            <a:r>
              <a:rPr lang="en-US" dirty="0"/>
              <a:t>Keeping the flight as full as they want it (raising prices on a flight which is filling up in order to reduce sales and hold back inventory for those expensive last-minute expensive purchases) </a:t>
            </a:r>
          </a:p>
          <a:p>
            <a:pPr marL="342900" indent="-342900">
              <a:buAutoNum type="arabicPeriod"/>
            </a:pPr>
            <a:endParaRPr lang="en-US" dirty="0"/>
          </a:p>
          <a:p>
            <a:r>
              <a:rPr lang="en-US" dirty="0"/>
              <a:t>So, you have to work on a project where you collect data of flight fares with other features and work to make a model to predict fares of flights.</a:t>
            </a:r>
            <a:endParaRPr lang="en-IN" dirty="0"/>
          </a:p>
        </p:txBody>
      </p:sp>
    </p:spTree>
    <p:extLst>
      <p:ext uri="{BB962C8B-B14F-4D97-AF65-F5344CB8AC3E}">
        <p14:creationId xmlns:p14="http://schemas.microsoft.com/office/powerpoint/2010/main" val="257366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1E933-CA02-72D4-1E18-42726583A0BE}"/>
              </a:ext>
            </a:extLst>
          </p:cNvPr>
          <p:cNvPicPr>
            <a:picLocks noChangeAspect="1"/>
          </p:cNvPicPr>
          <p:nvPr/>
        </p:nvPicPr>
        <p:blipFill>
          <a:blip r:embed="rId2"/>
          <a:stretch>
            <a:fillRect/>
          </a:stretch>
        </p:blipFill>
        <p:spPr>
          <a:xfrm>
            <a:off x="-1" y="-1"/>
            <a:ext cx="4433895" cy="2734235"/>
          </a:xfrm>
          <a:prstGeom prst="rect">
            <a:avLst/>
          </a:prstGeom>
        </p:spPr>
      </p:pic>
      <p:sp>
        <p:nvSpPr>
          <p:cNvPr id="4" name="TextBox 3">
            <a:extLst>
              <a:ext uri="{FF2B5EF4-FFF2-40B4-BE49-F238E27FC236}">
                <a16:creationId xmlns:a16="http://schemas.microsoft.com/office/drawing/2014/main" id="{17C2559B-C02D-4705-24CF-706CBEDF5F51}"/>
              </a:ext>
            </a:extLst>
          </p:cNvPr>
          <p:cNvSpPr txBox="1"/>
          <p:nvPr/>
        </p:nvSpPr>
        <p:spPr>
          <a:xfrm>
            <a:off x="5280211" y="817643"/>
            <a:ext cx="609600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made a dataframe for Original and Predicted values.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DA51DCC-2B61-79DA-3986-8157DD62DF9A}"/>
              </a:ext>
            </a:extLst>
          </p:cNvPr>
          <p:cNvSpPr txBox="1"/>
          <p:nvPr/>
        </p:nvSpPr>
        <p:spPr>
          <a:xfrm>
            <a:off x="3720353" y="2847483"/>
            <a:ext cx="3370729" cy="374141"/>
          </a:xfrm>
          <a:prstGeom prst="rect">
            <a:avLst/>
          </a:prstGeom>
          <a:noFill/>
        </p:spPr>
        <p:txBody>
          <a:bodyPr wrap="square">
            <a:spAutoFit/>
          </a:bodyPr>
          <a:lstStyle/>
          <a:p>
            <a:pPr lvl="0">
              <a:lnSpc>
                <a:spcPct val="106000"/>
              </a:lnSpc>
              <a:spcAft>
                <a:spcPts val="800"/>
              </a:spcAft>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Saving the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CAB615-2A1C-CAAB-102C-C7BF10DF51E6}"/>
              </a:ext>
            </a:extLst>
          </p:cNvPr>
          <p:cNvPicPr>
            <a:picLocks noChangeAspect="1"/>
          </p:cNvPicPr>
          <p:nvPr/>
        </p:nvPicPr>
        <p:blipFill>
          <a:blip r:embed="rId3"/>
          <a:stretch>
            <a:fillRect/>
          </a:stretch>
        </p:blipFill>
        <p:spPr>
          <a:xfrm>
            <a:off x="110041" y="3799917"/>
            <a:ext cx="4153772" cy="807942"/>
          </a:xfrm>
          <a:prstGeom prst="rect">
            <a:avLst/>
          </a:prstGeom>
        </p:spPr>
      </p:pic>
      <p:sp>
        <p:nvSpPr>
          <p:cNvPr id="9" name="TextBox 8">
            <a:extLst>
              <a:ext uri="{FF2B5EF4-FFF2-40B4-BE49-F238E27FC236}">
                <a16:creationId xmlns:a16="http://schemas.microsoft.com/office/drawing/2014/main" id="{9803AEC4-0250-4CB1-DE77-C8B37CC8D8C7}"/>
              </a:ext>
            </a:extLst>
          </p:cNvPr>
          <p:cNvSpPr txBox="1"/>
          <p:nvPr/>
        </p:nvSpPr>
        <p:spPr>
          <a:xfrm>
            <a:off x="0" y="5486471"/>
            <a:ext cx="6096000" cy="374141"/>
          </a:xfrm>
          <a:prstGeom prst="rect">
            <a:avLst/>
          </a:prstGeom>
          <a:noFill/>
        </p:spPr>
        <p:txBody>
          <a:bodyPr wrap="square">
            <a:spAutoFit/>
          </a:bodyPr>
          <a:lstStyle/>
          <a:p>
            <a:pPr marL="285750" lvl="0" indent="-285750">
              <a:lnSpc>
                <a:spcPct val="106000"/>
              </a:lnSpc>
              <a:spcAft>
                <a:spcPts val="800"/>
              </a:spcAft>
              <a:buFont typeface="Wingdings" panose="05000000000000000000" pitchFamily="2" charset="2"/>
              <a:buChar char="ü"/>
            </a:pPr>
            <a:r>
              <a:rPr lang="en-IN" sz="1800" b="1" dirty="0">
                <a:effectLst/>
                <a:latin typeface="Book Antiqua" panose="02040602050305030304" pitchFamily="18" charset="0"/>
                <a:ea typeface="Calibri" panose="020F0502020204030204" pitchFamily="34" charset="0"/>
                <a:cs typeface="Calibri" panose="020F0502020204030204" pitchFamily="34" charset="0"/>
              </a:rPr>
              <a:t>Here we have saved our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5E5C217-4600-A4DD-72C5-4035709705AF}"/>
              </a:ext>
            </a:extLst>
          </p:cNvPr>
          <p:cNvSpPr txBox="1"/>
          <p:nvPr/>
        </p:nvSpPr>
        <p:spPr>
          <a:xfrm>
            <a:off x="5405717" y="3880722"/>
            <a:ext cx="6113928" cy="707886"/>
          </a:xfrm>
          <a:prstGeom prst="rect">
            <a:avLst/>
          </a:prstGeom>
          <a:noFill/>
        </p:spPr>
        <p:txBody>
          <a:bodyPr wrap="square">
            <a:spAutoFit/>
          </a:bodyPr>
          <a:lstStyle/>
          <a:p>
            <a:pPr marL="342900" lvl="0" indent="-342900">
              <a:spcBef>
                <a:spcPts val="765"/>
              </a:spcBef>
              <a:buFont typeface="Wingdings" panose="05000000000000000000" pitchFamily="2" charset="2"/>
              <a:buChar char=""/>
            </a:pPr>
            <a:r>
              <a:rPr lang="en-IN" sz="2000" b="1" dirty="0">
                <a:effectLst/>
                <a:latin typeface="Book Antiqua" panose="02040602050305030304" pitchFamily="18" charset="0"/>
                <a:ea typeface="Times New Roman" panose="02020603050405020304" pitchFamily="18" charset="0"/>
                <a:cs typeface="Calibri" panose="020F0502020204030204" pitchFamily="34" charset="0"/>
              </a:rPr>
              <a:t>The best model is Random Forest Regressor with an accuracy score of 75%</a:t>
            </a:r>
            <a:endParaRPr lang="en-IN" sz="2000" b="1" dirty="0">
              <a:effectLst/>
              <a:latin typeface="Times New Roman" panose="02020603050405020304" pitchFamily="18" charset="0"/>
              <a:ea typeface="Times New Roman" panose="02020603050405020304" pitchFamily="18" charset="0"/>
            </a:endParaRPr>
          </a:p>
        </p:txBody>
      </p:sp>
      <p:sp>
        <p:nvSpPr>
          <p:cNvPr id="12" name="Arrow: Down 11">
            <a:extLst>
              <a:ext uri="{FF2B5EF4-FFF2-40B4-BE49-F238E27FC236}">
                <a16:creationId xmlns:a16="http://schemas.microsoft.com/office/drawing/2014/main" id="{FAAA0028-2FBC-4A7F-774E-21C21C09084F}"/>
              </a:ext>
            </a:extLst>
          </p:cNvPr>
          <p:cNvSpPr/>
          <p:nvPr/>
        </p:nvSpPr>
        <p:spPr>
          <a:xfrm>
            <a:off x="1855694" y="2847483"/>
            <a:ext cx="322730" cy="765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7312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218C5-0EEB-D5CB-EFBB-0AFCD0330D06}"/>
              </a:ext>
            </a:extLst>
          </p:cNvPr>
          <p:cNvSpPr txBox="1"/>
          <p:nvPr/>
        </p:nvSpPr>
        <p:spPr>
          <a:xfrm>
            <a:off x="457199" y="375628"/>
            <a:ext cx="7351059" cy="400110"/>
          </a:xfrm>
          <a:prstGeom prst="rect">
            <a:avLst/>
          </a:prstGeom>
          <a:noFill/>
        </p:spPr>
        <p:txBody>
          <a:bodyPr wrap="square">
            <a:spAutoFit/>
          </a:bodyPr>
          <a:lstStyle/>
          <a:p>
            <a:pPr marL="342900" lvl="0" indent="-342900">
              <a:spcBef>
                <a:spcPts val="765"/>
              </a:spcBef>
              <a:buFont typeface="Wingdings" panose="05000000000000000000" pitchFamily="2" charset="2"/>
              <a:buChar char=""/>
            </a:pPr>
            <a:r>
              <a:rPr lang="en-IN" sz="2000" b="1" dirty="0">
                <a:effectLst/>
                <a:latin typeface="Book Antiqua" panose="02040602050305030304" pitchFamily="18" charset="0"/>
                <a:ea typeface="Times New Roman" panose="02020603050405020304" pitchFamily="18" charset="0"/>
                <a:cs typeface="Calibri" panose="020F0502020204030204" pitchFamily="34" charset="0"/>
              </a:rPr>
              <a:t>Limitations of this work and Scope for Future Work:</a:t>
            </a:r>
            <a:endParaRPr lang="en-IN" sz="20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D94E086-4340-91C8-7182-DE20F996DE2F}"/>
              </a:ext>
            </a:extLst>
          </p:cNvPr>
          <p:cNvSpPr txBox="1"/>
          <p:nvPr/>
        </p:nvSpPr>
        <p:spPr>
          <a:xfrm>
            <a:off x="0" y="955696"/>
            <a:ext cx="12192000" cy="1325812"/>
          </a:xfrm>
          <a:prstGeom prst="rect">
            <a:avLst/>
          </a:prstGeom>
          <a:noFill/>
        </p:spPr>
        <p:txBody>
          <a:bodyPr wrap="square">
            <a:spAutoFit/>
          </a:bodyPr>
          <a:lstStyle/>
          <a:p>
            <a:pPr>
              <a:lnSpc>
                <a:spcPct val="106000"/>
              </a:lnSpc>
              <a:spcAft>
                <a:spcPts val="800"/>
              </a:spcAft>
            </a:pPr>
            <a:r>
              <a:rPr lang="en-IN" sz="1800" b="1" dirty="0">
                <a:effectLst/>
                <a:latin typeface="Book Antiqua" panose="02040602050305030304" pitchFamily="18"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Wingdings" panose="05000000000000000000" pitchFamily="2" charset="2"/>
              <a:buChar char=""/>
            </a:pPr>
            <a:r>
              <a:rPr lang="en-IN" sz="1800" dirty="0">
                <a:effectLst/>
                <a:latin typeface="Book Antiqua" panose="02040602050305030304" pitchFamily="18" charset="0"/>
                <a:ea typeface="Calibri" panose="020F0502020204030204" pitchFamily="34" charset="0"/>
                <a:cs typeface="Calibri" panose="020F0502020204030204" pitchFamily="34" charset="0"/>
              </a:rPr>
              <a:t>Due to unrealistic flight prices in the website, the error might be higher for certain regions and duration of flight.</a:t>
            </a:r>
          </a:p>
          <a:p>
            <a:pPr marL="342900" lvl="0" indent="-342900">
              <a:lnSpc>
                <a:spcPct val="106000"/>
              </a:lnSpc>
              <a:buFont typeface="Wingdings" panose="05000000000000000000" pitchFamily="2"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IN" sz="1800" dirty="0">
                <a:effectLst/>
                <a:latin typeface="Book Antiqua" panose="02040602050305030304" pitchFamily="18" charset="0"/>
                <a:ea typeface="Calibri" panose="020F0502020204030204" pitchFamily="34" charset="0"/>
                <a:cs typeface="Calibri" panose="020F0502020204030204" pitchFamily="34" charset="0"/>
              </a:rPr>
              <a:t>Due to this there might be good amount of difference than expected in the future prediction in a new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83D2D6-DFB1-EB72-6E0E-A24023202797}"/>
              </a:ext>
            </a:extLst>
          </p:cNvPr>
          <p:cNvSpPr txBox="1"/>
          <p:nvPr/>
        </p:nvSpPr>
        <p:spPr>
          <a:xfrm>
            <a:off x="170329" y="4187944"/>
            <a:ext cx="6113928" cy="667747"/>
          </a:xfrm>
          <a:prstGeom prst="rect">
            <a:avLst/>
          </a:prstGeom>
          <a:noFill/>
        </p:spPr>
        <p:txBody>
          <a:bodyPr wrap="square">
            <a:spAutoFit/>
          </a:bodyPr>
          <a:lstStyle/>
          <a:p>
            <a:pPr marL="285750" indent="-285750">
              <a:lnSpc>
                <a:spcPct val="106000"/>
              </a:lnSpc>
              <a:spcAft>
                <a:spcPts val="800"/>
              </a:spcAft>
              <a:buFont typeface="Wingdings" panose="05000000000000000000" pitchFamily="2" charset="2"/>
              <a:buChar char="q"/>
            </a:pPr>
            <a:r>
              <a:rPr lang="en-IN" sz="1800" b="1" dirty="0">
                <a:effectLst/>
                <a:latin typeface="Book Antiqua" panose="02040602050305030304" pitchFamily="18" charset="0"/>
                <a:ea typeface="Calibri" panose="020F0502020204030204" pitchFamily="34" charset="0"/>
                <a:cs typeface="Calibri" panose="020F0502020204030204" pitchFamily="34" charset="0"/>
              </a:rPr>
              <a:t> Other than these above limitations, I couldn’t find more scope for improvement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654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FAA ✈️ on Twitter: &quot;The #FAA extends a sky high thank you to all of our  employees! Your hard work and dedication has helped build the safest  #aviation system in the">
            <a:extLst>
              <a:ext uri="{FF2B5EF4-FFF2-40B4-BE49-F238E27FC236}">
                <a16:creationId xmlns:a16="http://schemas.microsoft.com/office/drawing/2014/main" id="{48CBC7D5-B983-A469-33F7-B72132E2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9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8DECF-511E-1A80-EE2D-06608AF249A0}"/>
              </a:ext>
            </a:extLst>
          </p:cNvPr>
          <p:cNvSpPr txBox="1"/>
          <p:nvPr/>
        </p:nvSpPr>
        <p:spPr>
          <a:xfrm>
            <a:off x="1358153" y="869576"/>
            <a:ext cx="9161930" cy="461665"/>
          </a:xfrm>
          <a:prstGeom prst="rect">
            <a:avLst/>
          </a:prstGeom>
          <a:noFill/>
        </p:spPr>
        <p:txBody>
          <a:bodyPr wrap="square" rtlCol="0">
            <a:spAutoFit/>
          </a:bodyPr>
          <a:lstStyle/>
          <a:p>
            <a:r>
              <a:rPr lang="en-IN" sz="2400" b="1" dirty="0">
                <a:effectLst/>
                <a:latin typeface="Book Antiqua" panose="02040602050305030304" pitchFamily="18" charset="0"/>
                <a:ea typeface="Calibri" panose="020F0502020204030204" pitchFamily="34" charset="0"/>
                <a:cs typeface="Times New Roman" panose="02020603050405020304" pitchFamily="18" charset="0"/>
              </a:rPr>
              <a:t>                            ANALYTICAL PROBLEM FRAMING:</a:t>
            </a:r>
            <a:endParaRPr lang="en-IN" sz="2400" dirty="0"/>
          </a:p>
        </p:txBody>
      </p:sp>
      <p:sp>
        <p:nvSpPr>
          <p:cNvPr id="4" name="TextBox 3">
            <a:extLst>
              <a:ext uri="{FF2B5EF4-FFF2-40B4-BE49-F238E27FC236}">
                <a16:creationId xmlns:a16="http://schemas.microsoft.com/office/drawing/2014/main" id="{8863F055-8F81-068F-6D9D-FCFDAA68D2FC}"/>
              </a:ext>
            </a:extLst>
          </p:cNvPr>
          <p:cNvSpPr txBox="1"/>
          <p:nvPr/>
        </p:nvSpPr>
        <p:spPr>
          <a:xfrm>
            <a:off x="0" y="1479175"/>
            <a:ext cx="12192000" cy="3139321"/>
          </a:xfrm>
          <a:prstGeom prst="rect">
            <a:avLst/>
          </a:prstGeom>
          <a:noFill/>
        </p:spPr>
        <p:txBody>
          <a:bodyPr wrap="square">
            <a:spAutoFit/>
          </a:bodyPr>
          <a:lstStyle/>
          <a:p>
            <a:pPr marL="285750" indent="-285750" algn="just">
              <a:buFont typeface="Wingdings" panose="05000000000000000000" pitchFamily="2" charset="2"/>
              <a:buChar char="q"/>
            </a:pPr>
            <a:r>
              <a:rPr lang="en-US" dirty="0"/>
              <a:t>In this analysis, we will be predicting the flight price for various class in domestic flights</a:t>
            </a:r>
          </a:p>
          <a:p>
            <a:pPr algn="just"/>
            <a:endParaRPr lang="en-US" dirty="0"/>
          </a:p>
          <a:p>
            <a:pPr algn="just"/>
            <a:endParaRPr lang="en-US" dirty="0"/>
          </a:p>
          <a:p>
            <a:pPr marL="285750" indent="-285750" algn="just">
              <a:buFont typeface="Wingdings" panose="05000000000000000000" pitchFamily="2" charset="2"/>
              <a:buChar char="q"/>
            </a:pPr>
            <a:r>
              <a:rPr lang="en-US" dirty="0"/>
              <a:t>Using this as a base, I have collected the data from few websites. The data was collected the period of two weeks. I have included various features like flight class, duration, number of stops between destination and so 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Once the data is collected, we will extract features from it, the data will 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77464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A9684-23D5-9466-BE13-60CAABDC0D1A}"/>
              </a:ext>
            </a:extLst>
          </p:cNvPr>
          <p:cNvSpPr txBox="1"/>
          <p:nvPr/>
        </p:nvSpPr>
        <p:spPr>
          <a:xfrm>
            <a:off x="2420471" y="887505"/>
            <a:ext cx="7135906" cy="461665"/>
          </a:xfrm>
          <a:prstGeom prst="rect">
            <a:avLst/>
          </a:prstGeom>
          <a:noFill/>
        </p:spPr>
        <p:txBody>
          <a:bodyPr wrap="square" rtlCol="0">
            <a:spAutoFit/>
          </a:bodyPr>
          <a:lstStyle/>
          <a:p>
            <a:r>
              <a:rPr lang="en-US" sz="2400" b="1" dirty="0">
                <a:latin typeface="Book Antiqua" panose="02040602050305030304" pitchFamily="18" charset="0"/>
              </a:rPr>
              <a:t>                         DATA ANALYSIS:</a:t>
            </a:r>
            <a:endParaRPr lang="en-IN" sz="2400" b="1" dirty="0">
              <a:latin typeface="Book Antiqua" panose="02040602050305030304" pitchFamily="18" charset="0"/>
            </a:endParaRPr>
          </a:p>
        </p:txBody>
      </p:sp>
      <p:sp>
        <p:nvSpPr>
          <p:cNvPr id="4" name="TextBox 3">
            <a:extLst>
              <a:ext uri="{FF2B5EF4-FFF2-40B4-BE49-F238E27FC236}">
                <a16:creationId xmlns:a16="http://schemas.microsoft.com/office/drawing/2014/main" id="{6D2A25CB-1A65-075C-896C-3145B599F34B}"/>
              </a:ext>
            </a:extLst>
          </p:cNvPr>
          <p:cNvSpPr txBox="1"/>
          <p:nvPr/>
        </p:nvSpPr>
        <p:spPr>
          <a:xfrm>
            <a:off x="0" y="2106706"/>
            <a:ext cx="12192000" cy="2308324"/>
          </a:xfrm>
          <a:prstGeom prst="rect">
            <a:avLst/>
          </a:prstGeom>
          <a:noFill/>
        </p:spPr>
        <p:txBody>
          <a:bodyPr wrap="square">
            <a:spAutoFit/>
          </a:bodyPr>
          <a:lstStyle/>
          <a:p>
            <a:pPr marL="285750" indent="-285750">
              <a:buFont typeface="Wingdings" panose="05000000000000000000" pitchFamily="2" charset="2"/>
              <a:buChar char="q"/>
            </a:pPr>
            <a:r>
              <a:rPr lang="en-US" dirty="0"/>
              <a:t>The dataset has 1746 rows and 9 columns. Using this dataset we will be training the Machine Learning models on 70% of the data and the models will be tested on 30% data. </a:t>
            </a:r>
          </a:p>
          <a:p>
            <a:endParaRPr lang="en-US" dirty="0"/>
          </a:p>
          <a:p>
            <a:pPr marL="285750" indent="-285750">
              <a:buFont typeface="Wingdings" panose="05000000000000000000" pitchFamily="2" charset="2"/>
              <a:buChar char="q"/>
            </a:pPr>
            <a:r>
              <a:rPr lang="en-US" dirty="0"/>
              <a:t>There are no missing values in the dataset. However, we can expect outliers and un-realistic values for certain variables</a:t>
            </a:r>
          </a:p>
          <a:p>
            <a:endParaRPr lang="en-US" dirty="0"/>
          </a:p>
          <a:p>
            <a:pPr marL="285750" indent="-285750">
              <a:buFont typeface="Wingdings" panose="05000000000000000000" pitchFamily="2" charset="2"/>
              <a:buChar char="q"/>
            </a:pPr>
            <a:r>
              <a:rPr lang="en-US" dirty="0"/>
              <a:t>I’m extracting features like day of week, sessions in a day (i.e., morning, afternoon, night and so on), month, day, departure hour, departure minute and total duration in minutes.</a:t>
            </a:r>
          </a:p>
        </p:txBody>
      </p:sp>
    </p:spTree>
    <p:extLst>
      <p:ext uri="{BB962C8B-B14F-4D97-AF65-F5344CB8AC3E}">
        <p14:creationId xmlns:p14="http://schemas.microsoft.com/office/powerpoint/2010/main" val="353408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A3880-22D7-7034-8260-441BC7A4E5CD}"/>
              </a:ext>
            </a:extLst>
          </p:cNvPr>
          <p:cNvSpPr txBox="1"/>
          <p:nvPr/>
        </p:nvSpPr>
        <p:spPr>
          <a:xfrm>
            <a:off x="0" y="122212"/>
            <a:ext cx="6096000" cy="374141"/>
          </a:xfrm>
          <a:prstGeom prst="rect">
            <a:avLst/>
          </a:prstGeom>
          <a:noFill/>
        </p:spPr>
        <p:txBody>
          <a:bodyPr wrap="square">
            <a:spAutoFit/>
          </a:bodyPr>
          <a:lstStyle/>
          <a:p>
            <a:pPr>
              <a:lnSpc>
                <a:spcPct val="106000"/>
              </a:lnSpc>
              <a:spcAft>
                <a:spcPts val="800"/>
              </a:spcAft>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Data Sources and their formats: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81A39A7-3393-5C3A-5DA6-A5D61FC34525}"/>
              </a:ext>
            </a:extLst>
          </p:cNvPr>
          <p:cNvSpPr txBox="1"/>
          <p:nvPr/>
        </p:nvSpPr>
        <p:spPr>
          <a:xfrm>
            <a:off x="0" y="496353"/>
            <a:ext cx="12192000" cy="96225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The data is scrapped from the website “yatra.com” and we have scrapped around 1746 records and 9 columns in the form of different dataframes, which are concatenated and formed into a new dataframe which is our final dataset which is used further for modelling.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F261D01-B971-9EFB-073E-102955CA9DAE}"/>
              </a:ext>
            </a:extLst>
          </p:cNvPr>
          <p:cNvSpPr txBox="1"/>
          <p:nvPr/>
        </p:nvSpPr>
        <p:spPr>
          <a:xfrm>
            <a:off x="0" y="1707939"/>
            <a:ext cx="4016188" cy="376193"/>
          </a:xfrm>
          <a:prstGeom prst="rect">
            <a:avLst/>
          </a:prstGeom>
          <a:noFill/>
        </p:spPr>
        <p:txBody>
          <a:bodyPr wrap="square">
            <a:spAutoFit/>
          </a:bodyPr>
          <a:lstStyle/>
          <a:p>
            <a:pPr lvl="0">
              <a:lnSpc>
                <a:spcPct val="107000"/>
              </a:lnSpc>
              <a:spcAft>
                <a:spcPts val="800"/>
              </a:spcAft>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Scrapping of the Data: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A51DB33-B333-B5E6-E1CD-F1B0A1FC853B}"/>
              </a:ext>
            </a:extLst>
          </p:cNvPr>
          <p:cNvPicPr>
            <a:picLocks noChangeAspect="1"/>
          </p:cNvPicPr>
          <p:nvPr/>
        </p:nvPicPr>
        <p:blipFill>
          <a:blip r:embed="rId2"/>
          <a:stretch>
            <a:fillRect/>
          </a:stretch>
        </p:blipFill>
        <p:spPr>
          <a:xfrm>
            <a:off x="179349" y="2227853"/>
            <a:ext cx="4356735" cy="1577340"/>
          </a:xfrm>
          <a:prstGeom prst="rect">
            <a:avLst/>
          </a:prstGeom>
        </p:spPr>
      </p:pic>
      <p:pic>
        <p:nvPicPr>
          <p:cNvPr id="9" name="Picture 8">
            <a:extLst>
              <a:ext uri="{FF2B5EF4-FFF2-40B4-BE49-F238E27FC236}">
                <a16:creationId xmlns:a16="http://schemas.microsoft.com/office/drawing/2014/main" id="{5D68C8AA-34A2-1EE0-85AE-0C9F602FC20B}"/>
              </a:ext>
            </a:extLst>
          </p:cNvPr>
          <p:cNvPicPr>
            <a:picLocks noChangeAspect="1"/>
          </p:cNvPicPr>
          <p:nvPr/>
        </p:nvPicPr>
        <p:blipFill>
          <a:blip r:embed="rId3"/>
          <a:stretch>
            <a:fillRect/>
          </a:stretch>
        </p:blipFill>
        <p:spPr>
          <a:xfrm>
            <a:off x="5809521" y="4075647"/>
            <a:ext cx="5503545" cy="2286000"/>
          </a:xfrm>
          <a:prstGeom prst="rect">
            <a:avLst/>
          </a:prstGeom>
        </p:spPr>
      </p:pic>
      <p:sp>
        <p:nvSpPr>
          <p:cNvPr id="10" name="Arrow: Right 9">
            <a:extLst>
              <a:ext uri="{FF2B5EF4-FFF2-40B4-BE49-F238E27FC236}">
                <a16:creationId xmlns:a16="http://schemas.microsoft.com/office/drawing/2014/main" id="{F5A43F6F-7F8A-F710-2A83-7A5590C9524A}"/>
              </a:ext>
            </a:extLst>
          </p:cNvPr>
          <p:cNvSpPr/>
          <p:nvPr/>
        </p:nvSpPr>
        <p:spPr>
          <a:xfrm>
            <a:off x="4536084" y="2447365"/>
            <a:ext cx="2492245" cy="412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E59CCDF1-F37D-E87A-E1E1-0F52870ECE2A}"/>
              </a:ext>
            </a:extLst>
          </p:cNvPr>
          <p:cNvSpPr/>
          <p:nvPr/>
        </p:nvSpPr>
        <p:spPr>
          <a:xfrm>
            <a:off x="7100047" y="2680447"/>
            <a:ext cx="295835" cy="1272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8B5586-8E78-96C1-B06E-86FCA524CF04}"/>
              </a:ext>
            </a:extLst>
          </p:cNvPr>
          <p:cNvSpPr txBox="1"/>
          <p:nvPr/>
        </p:nvSpPr>
        <p:spPr>
          <a:xfrm>
            <a:off x="179349" y="4706471"/>
            <a:ext cx="5369804" cy="830997"/>
          </a:xfrm>
          <a:prstGeom prst="rect">
            <a:avLst/>
          </a:prstGeom>
          <a:noFill/>
        </p:spPr>
        <p:txBody>
          <a:bodyPr wrap="square" rtlCol="0">
            <a:spAutoFit/>
          </a:bodyPr>
          <a:lstStyle/>
          <a:p>
            <a:pPr marL="285750" indent="-285750">
              <a:buFont typeface="Wingdings" panose="05000000000000000000" pitchFamily="2" charset="2"/>
              <a:buChar char="ü"/>
            </a:pPr>
            <a:r>
              <a:rPr lang="en-IN" sz="1200" b="1" dirty="0">
                <a:latin typeface="Book Antiqua" panose="02040602050305030304" pitchFamily="18" charset="0"/>
              </a:rPr>
              <a:t>Here we have imported the necessary libraries for scrapping the data and we have opened the driver and given the </a:t>
            </a:r>
            <a:r>
              <a:rPr lang="en-IN" sz="1200" b="1" dirty="0" err="1">
                <a:latin typeface="Book Antiqua" panose="02040602050305030304" pitchFamily="18" charset="0"/>
              </a:rPr>
              <a:t>url</a:t>
            </a:r>
            <a:r>
              <a:rPr lang="en-IN" sz="1200" b="1" dirty="0">
                <a:latin typeface="Book Antiqua" panose="02040602050305030304" pitchFamily="18" charset="0"/>
              </a:rPr>
              <a:t> and got the page for scrapping and also we have given the x-path and also selected for a particular range.</a:t>
            </a:r>
            <a:endParaRPr lang="en-IN" b="1" dirty="0">
              <a:latin typeface="Book Antiqua" panose="02040602050305030304" pitchFamily="18" charset="0"/>
            </a:endParaRPr>
          </a:p>
        </p:txBody>
      </p:sp>
    </p:spTree>
    <p:extLst>
      <p:ext uri="{BB962C8B-B14F-4D97-AF65-F5344CB8AC3E}">
        <p14:creationId xmlns:p14="http://schemas.microsoft.com/office/powerpoint/2010/main" val="254249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5DA67-8A65-1C07-D4EA-5A437837FD4F}"/>
              </a:ext>
            </a:extLst>
          </p:cNvPr>
          <p:cNvPicPr>
            <a:picLocks noChangeAspect="1"/>
          </p:cNvPicPr>
          <p:nvPr/>
        </p:nvPicPr>
        <p:blipFill>
          <a:blip r:embed="rId2"/>
          <a:stretch>
            <a:fillRect/>
          </a:stretch>
        </p:blipFill>
        <p:spPr>
          <a:xfrm>
            <a:off x="0" y="0"/>
            <a:ext cx="5573636" cy="5611906"/>
          </a:xfrm>
          <a:prstGeom prst="rect">
            <a:avLst/>
          </a:prstGeom>
        </p:spPr>
      </p:pic>
      <p:sp>
        <p:nvSpPr>
          <p:cNvPr id="4" name="TextBox 3">
            <a:extLst>
              <a:ext uri="{FF2B5EF4-FFF2-40B4-BE49-F238E27FC236}">
                <a16:creationId xmlns:a16="http://schemas.microsoft.com/office/drawing/2014/main" id="{5BA84600-B23D-6AA9-4886-7D3CE71F635E}"/>
              </a:ext>
            </a:extLst>
          </p:cNvPr>
          <p:cNvSpPr txBox="1"/>
          <p:nvPr/>
        </p:nvSpPr>
        <p:spPr>
          <a:xfrm>
            <a:off x="0" y="5853970"/>
            <a:ext cx="5573636" cy="461665"/>
          </a:xfrm>
          <a:prstGeom prst="rect">
            <a:avLst/>
          </a:prstGeom>
          <a:noFill/>
        </p:spPr>
        <p:txBody>
          <a:bodyPr wrap="square">
            <a:spAutoFit/>
          </a:bodyPr>
          <a:lstStyle/>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Times New Roman" panose="02020603050405020304" pitchFamily="18" charset="0"/>
              </a:rPr>
              <a:t>Here we have taken the x-path and scrapped the data and now we will covert the data into a dataframe for our model building.</a:t>
            </a:r>
            <a:endParaRPr lang="en-IN" sz="1200" b="1" dirty="0"/>
          </a:p>
        </p:txBody>
      </p:sp>
      <p:pic>
        <p:nvPicPr>
          <p:cNvPr id="5" name="Picture 4">
            <a:extLst>
              <a:ext uri="{FF2B5EF4-FFF2-40B4-BE49-F238E27FC236}">
                <a16:creationId xmlns:a16="http://schemas.microsoft.com/office/drawing/2014/main" id="{BFB77D07-06C9-F12C-0041-A7472E1BD8D7}"/>
              </a:ext>
            </a:extLst>
          </p:cNvPr>
          <p:cNvPicPr>
            <a:picLocks noChangeAspect="1"/>
          </p:cNvPicPr>
          <p:nvPr/>
        </p:nvPicPr>
        <p:blipFill>
          <a:blip r:embed="rId3"/>
          <a:stretch>
            <a:fillRect/>
          </a:stretch>
        </p:blipFill>
        <p:spPr>
          <a:xfrm>
            <a:off x="7246620" y="0"/>
            <a:ext cx="4945380" cy="3323590"/>
          </a:xfrm>
          <a:prstGeom prst="rect">
            <a:avLst/>
          </a:prstGeom>
        </p:spPr>
      </p:pic>
      <p:sp>
        <p:nvSpPr>
          <p:cNvPr id="7" name="TextBox 6">
            <a:extLst>
              <a:ext uri="{FF2B5EF4-FFF2-40B4-BE49-F238E27FC236}">
                <a16:creationId xmlns:a16="http://schemas.microsoft.com/office/drawing/2014/main" id="{F3FA02E9-CDD7-CAFC-4BAE-5382302FBCAB}"/>
              </a:ext>
            </a:extLst>
          </p:cNvPr>
          <p:cNvSpPr txBox="1"/>
          <p:nvPr/>
        </p:nvSpPr>
        <p:spPr>
          <a:xfrm>
            <a:off x="6096000" y="3942957"/>
            <a:ext cx="6096000" cy="4765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Times New Roman" panose="02020603050405020304" pitchFamily="18" charset="0"/>
              </a:rPr>
              <a:t>This code which I have used by changing the attributes like date and locations of journey and made a dataframe which is sufficient for our model building.</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A9B8681A-ECD8-59E1-ECB8-09BA706B7FEB}"/>
              </a:ext>
            </a:extLst>
          </p:cNvPr>
          <p:cNvSpPr/>
          <p:nvPr/>
        </p:nvSpPr>
        <p:spPr>
          <a:xfrm>
            <a:off x="5665694" y="1873624"/>
            <a:ext cx="1335741" cy="385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995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997CC-AB29-C348-16A8-0D4E0806F5BB}"/>
              </a:ext>
            </a:extLst>
          </p:cNvPr>
          <p:cNvSpPr txBox="1"/>
          <p:nvPr/>
        </p:nvSpPr>
        <p:spPr>
          <a:xfrm>
            <a:off x="0" y="94869"/>
            <a:ext cx="6096000" cy="375039"/>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Now we will continue with our model building:</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3FBF2CB-5823-1778-4139-EB41DA7C5D92}"/>
              </a:ext>
            </a:extLst>
          </p:cNvPr>
          <p:cNvPicPr>
            <a:picLocks noChangeAspect="1"/>
          </p:cNvPicPr>
          <p:nvPr/>
        </p:nvPicPr>
        <p:blipFill>
          <a:blip r:embed="rId2"/>
          <a:stretch>
            <a:fillRect/>
          </a:stretch>
        </p:blipFill>
        <p:spPr>
          <a:xfrm>
            <a:off x="0" y="586404"/>
            <a:ext cx="3352800" cy="1489710"/>
          </a:xfrm>
          <a:prstGeom prst="rect">
            <a:avLst/>
          </a:prstGeom>
        </p:spPr>
      </p:pic>
      <p:pic>
        <p:nvPicPr>
          <p:cNvPr id="6" name="Picture 5">
            <a:extLst>
              <a:ext uri="{FF2B5EF4-FFF2-40B4-BE49-F238E27FC236}">
                <a16:creationId xmlns:a16="http://schemas.microsoft.com/office/drawing/2014/main" id="{2B77A7EC-2185-C662-F7B3-F71628BA3884}"/>
              </a:ext>
            </a:extLst>
          </p:cNvPr>
          <p:cNvPicPr>
            <a:picLocks noChangeAspect="1"/>
          </p:cNvPicPr>
          <p:nvPr/>
        </p:nvPicPr>
        <p:blipFill>
          <a:blip r:embed="rId3"/>
          <a:stretch>
            <a:fillRect/>
          </a:stretch>
        </p:blipFill>
        <p:spPr>
          <a:xfrm>
            <a:off x="0" y="4758055"/>
            <a:ext cx="5052060" cy="2099945"/>
          </a:xfrm>
          <a:prstGeom prst="rect">
            <a:avLst/>
          </a:prstGeom>
        </p:spPr>
      </p:pic>
      <p:pic>
        <p:nvPicPr>
          <p:cNvPr id="7" name="Picture 6">
            <a:extLst>
              <a:ext uri="{FF2B5EF4-FFF2-40B4-BE49-F238E27FC236}">
                <a16:creationId xmlns:a16="http://schemas.microsoft.com/office/drawing/2014/main" id="{3C027FAA-3619-3985-83FD-389848F8D9D3}"/>
              </a:ext>
            </a:extLst>
          </p:cNvPr>
          <p:cNvPicPr>
            <a:picLocks noChangeAspect="1"/>
          </p:cNvPicPr>
          <p:nvPr/>
        </p:nvPicPr>
        <p:blipFill>
          <a:blip r:embed="rId4"/>
          <a:stretch>
            <a:fillRect/>
          </a:stretch>
        </p:blipFill>
        <p:spPr>
          <a:xfrm>
            <a:off x="7719060" y="4262120"/>
            <a:ext cx="4472940" cy="2595880"/>
          </a:xfrm>
          <a:prstGeom prst="rect">
            <a:avLst/>
          </a:prstGeom>
        </p:spPr>
      </p:pic>
      <p:sp>
        <p:nvSpPr>
          <p:cNvPr id="8" name="TextBox 7">
            <a:extLst>
              <a:ext uri="{FF2B5EF4-FFF2-40B4-BE49-F238E27FC236}">
                <a16:creationId xmlns:a16="http://schemas.microsoft.com/office/drawing/2014/main" id="{85A04C4F-F1CC-67B5-481C-51264D796E6A}"/>
              </a:ext>
            </a:extLst>
          </p:cNvPr>
          <p:cNvSpPr txBox="1"/>
          <p:nvPr/>
        </p:nvSpPr>
        <p:spPr>
          <a:xfrm>
            <a:off x="5450541" y="1075765"/>
            <a:ext cx="6096000" cy="830997"/>
          </a:xfrm>
          <a:prstGeom prst="rect">
            <a:avLst/>
          </a:prstGeom>
          <a:noFill/>
        </p:spPr>
        <p:txBody>
          <a:bodyPr wrap="square" rtlCol="0">
            <a:spAutoFit/>
          </a:bodyPr>
          <a:lstStyle/>
          <a:p>
            <a:pPr marL="171450" indent="-171450">
              <a:buFont typeface="Wingdings" panose="05000000000000000000" pitchFamily="2" charset="2"/>
              <a:buChar char="ü"/>
            </a:pPr>
            <a:r>
              <a:rPr lang="en-IN" sz="1200" b="1" dirty="0">
                <a:latin typeface="Book Antiqua" panose="02040602050305030304" pitchFamily="18" charset="0"/>
              </a:rPr>
              <a:t>Here we have imported the basic libraries and have collected the data in different variables and concatenated the data into a single variable and then checked the basic information of the data like “null values” and “datatype” of the variables of the data.</a:t>
            </a:r>
          </a:p>
        </p:txBody>
      </p:sp>
      <p:sp>
        <p:nvSpPr>
          <p:cNvPr id="9" name="Arrow: Down 8">
            <a:extLst>
              <a:ext uri="{FF2B5EF4-FFF2-40B4-BE49-F238E27FC236}">
                <a16:creationId xmlns:a16="http://schemas.microsoft.com/office/drawing/2014/main" id="{CBE2680C-399F-63E2-21F5-906AA5CE6909}"/>
              </a:ext>
            </a:extLst>
          </p:cNvPr>
          <p:cNvSpPr/>
          <p:nvPr/>
        </p:nvSpPr>
        <p:spPr>
          <a:xfrm>
            <a:off x="1084729" y="2223247"/>
            <a:ext cx="188259" cy="46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8F4223F8-F00B-8639-2804-F639C22D0C98}"/>
              </a:ext>
            </a:extLst>
          </p:cNvPr>
          <p:cNvSpPr/>
          <p:nvPr/>
        </p:nvSpPr>
        <p:spPr>
          <a:xfrm>
            <a:off x="1084729" y="4205497"/>
            <a:ext cx="188259" cy="495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FA8897FB-77D6-BD4E-672D-C840C7E2A765}"/>
              </a:ext>
            </a:extLst>
          </p:cNvPr>
          <p:cNvSpPr/>
          <p:nvPr/>
        </p:nvSpPr>
        <p:spPr>
          <a:xfrm>
            <a:off x="5611906" y="5602941"/>
            <a:ext cx="1281953" cy="26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2C531060-359D-7535-A7AA-9E135D5AD809}"/>
              </a:ext>
            </a:extLst>
          </p:cNvPr>
          <p:cNvPicPr>
            <a:picLocks noChangeAspect="1"/>
          </p:cNvPicPr>
          <p:nvPr/>
        </p:nvPicPr>
        <p:blipFill>
          <a:blip r:embed="rId5"/>
          <a:stretch>
            <a:fillRect/>
          </a:stretch>
        </p:blipFill>
        <p:spPr>
          <a:xfrm>
            <a:off x="0" y="2773293"/>
            <a:ext cx="4077053" cy="1234547"/>
          </a:xfrm>
          <a:prstGeom prst="rect">
            <a:avLst/>
          </a:prstGeom>
        </p:spPr>
      </p:pic>
    </p:spTree>
    <p:extLst>
      <p:ext uri="{BB962C8B-B14F-4D97-AF65-F5344CB8AC3E}">
        <p14:creationId xmlns:p14="http://schemas.microsoft.com/office/powerpoint/2010/main" val="32270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FF912D-858D-672B-EFAC-F72693994419}"/>
              </a:ext>
            </a:extLst>
          </p:cNvPr>
          <p:cNvPicPr>
            <a:picLocks noChangeAspect="1"/>
          </p:cNvPicPr>
          <p:nvPr/>
        </p:nvPicPr>
        <p:blipFill>
          <a:blip r:embed="rId2"/>
          <a:stretch>
            <a:fillRect/>
          </a:stretch>
        </p:blipFill>
        <p:spPr>
          <a:xfrm>
            <a:off x="0" y="561041"/>
            <a:ext cx="5383161" cy="927100"/>
          </a:xfrm>
          <a:prstGeom prst="rect">
            <a:avLst/>
          </a:prstGeom>
        </p:spPr>
      </p:pic>
      <p:pic>
        <p:nvPicPr>
          <p:cNvPr id="3" name="Picture 2">
            <a:extLst>
              <a:ext uri="{FF2B5EF4-FFF2-40B4-BE49-F238E27FC236}">
                <a16:creationId xmlns:a16="http://schemas.microsoft.com/office/drawing/2014/main" id="{0BB4AE7D-396F-65B9-3FED-8AC2F8962F9C}"/>
              </a:ext>
            </a:extLst>
          </p:cNvPr>
          <p:cNvPicPr>
            <a:picLocks noChangeAspect="1"/>
          </p:cNvPicPr>
          <p:nvPr/>
        </p:nvPicPr>
        <p:blipFill>
          <a:blip r:embed="rId3"/>
          <a:stretch>
            <a:fillRect/>
          </a:stretch>
        </p:blipFill>
        <p:spPr>
          <a:xfrm>
            <a:off x="0" y="3074277"/>
            <a:ext cx="4998720" cy="2825115"/>
          </a:xfrm>
          <a:prstGeom prst="rect">
            <a:avLst/>
          </a:prstGeom>
        </p:spPr>
      </p:pic>
      <p:sp>
        <p:nvSpPr>
          <p:cNvPr id="5" name="TextBox 4">
            <a:extLst>
              <a:ext uri="{FF2B5EF4-FFF2-40B4-BE49-F238E27FC236}">
                <a16:creationId xmlns:a16="http://schemas.microsoft.com/office/drawing/2014/main" id="{56C36831-1EA3-8146-17CD-EB3832CF35FF}"/>
              </a:ext>
            </a:extLst>
          </p:cNvPr>
          <p:cNvSpPr txBox="1"/>
          <p:nvPr/>
        </p:nvSpPr>
        <p:spPr>
          <a:xfrm>
            <a:off x="5961529" y="2178424"/>
            <a:ext cx="5486400" cy="2400657"/>
          </a:xfrm>
          <a:prstGeom prst="rect">
            <a:avLst/>
          </a:prstGeom>
          <a:noFill/>
        </p:spPr>
        <p:txBody>
          <a:bodyPr wrap="square" rtlCol="0">
            <a:spAutoFit/>
          </a:bodyPr>
          <a:lstStyle/>
          <a:p>
            <a:pPr marL="171450" indent="-171450">
              <a:buFont typeface="Arial" panose="020B0604020202020204" pitchFamily="34" charset="0"/>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statistical description of both of the numerical or object columns have:</a:t>
            </a:r>
          </a:p>
          <a:p>
            <a:endParaRPr lang="en-IN" sz="1200" b="1" dirty="0">
              <a:effectLst/>
              <a:latin typeface="Book Antiqua" panose="02040602050305030304" pitchFamily="18" charset="0"/>
              <a:ea typeface="Calibri" panose="020F0502020204030204" pitchFamily="34" charset="0"/>
              <a:cs typeface="Helvetica" panose="020B0604020202020204" pitchFamily="34" charset="0"/>
            </a:endParaRPr>
          </a:p>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 1) The column "No, of stoppage" which has std&lt;mean and the "min" value is 0 and the "max" value is 3 and the 25%,50%,75% quartiles are all same and have the value "1.0" Here we can see that the statistical description of the object columns have</a:t>
            </a:r>
          </a:p>
          <a:p>
            <a:pPr marL="285750" indent="-285750">
              <a:buFont typeface="Wingdings" panose="05000000000000000000" pitchFamily="2" charset="2"/>
              <a:buChar char="ü"/>
            </a:pPr>
            <a:br>
              <a:rPr lang="en-IN" sz="1200" b="1" dirty="0">
                <a:effectLst/>
                <a:latin typeface="Book Antiqua" panose="02040602050305030304" pitchFamily="18" charset="0"/>
                <a:ea typeface="Calibri" panose="020F0502020204030204" pitchFamily="34" charset="0"/>
                <a:cs typeface="Helvetica" panose="020B0604020202020204" pitchFamily="34" charset="0"/>
              </a:rPr>
            </a:br>
            <a:r>
              <a:rPr lang="en-IN" sz="1200" b="1" dirty="0">
                <a:effectLst/>
                <a:latin typeface="Book Antiqua" panose="02040602050305030304" pitchFamily="18" charset="0"/>
                <a:ea typeface="Calibri" panose="020F0502020204030204" pitchFamily="34" charset="0"/>
                <a:cs typeface="Helvetica" panose="020B0604020202020204" pitchFamily="34" charset="0"/>
              </a:rPr>
              <a:t>2) The columns have no nulls, the column with high frequency is "Date of journey" and column with least frequency is "Departure" and the "Airline Vistara" is with high count among all the others.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dirty="0">
              <a:latin typeface="Book Antiqua" panose="02040602050305030304" pitchFamily="18" charset="0"/>
            </a:endParaRPr>
          </a:p>
        </p:txBody>
      </p:sp>
      <p:sp>
        <p:nvSpPr>
          <p:cNvPr id="6" name="Arrow: Down 5">
            <a:extLst>
              <a:ext uri="{FF2B5EF4-FFF2-40B4-BE49-F238E27FC236}">
                <a16:creationId xmlns:a16="http://schemas.microsoft.com/office/drawing/2014/main" id="{D65B1E10-0278-AF7B-4239-A0ABCD60E526}"/>
              </a:ext>
            </a:extLst>
          </p:cNvPr>
          <p:cNvSpPr/>
          <p:nvPr/>
        </p:nvSpPr>
        <p:spPr>
          <a:xfrm>
            <a:off x="1757082" y="1766047"/>
            <a:ext cx="367553" cy="10309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7585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TotalTime>
  <Words>2380</Words>
  <Application>Microsoft Office PowerPoint</Application>
  <PresentationFormat>Widescreen</PresentationFormat>
  <Paragraphs>114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 Antiqua</vt:lpstr>
      <vt:lpstr>Calibri</vt:lpstr>
      <vt:lpstr>Century Gothic</vt:lpstr>
      <vt:lpstr>Times New Roman</vt:lpstr>
      <vt:lpstr>Wingdings</vt:lpstr>
      <vt:lpstr>Wingdings 3</vt:lpstr>
      <vt:lpstr>Ion</vt:lpstr>
      <vt:lpstr>FLIGHT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Akanksha Chakravarthy</dc:creator>
  <cp:lastModifiedBy>Akanksha Chakravarthy</cp:lastModifiedBy>
  <cp:revision>4</cp:revision>
  <dcterms:created xsi:type="dcterms:W3CDTF">2022-05-05T13:00:55Z</dcterms:created>
  <dcterms:modified xsi:type="dcterms:W3CDTF">2022-05-05T17:10:36Z</dcterms:modified>
</cp:coreProperties>
</file>