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D60D13-1483-4D9B-87D8-1BDEEB0743AC}"/>
              </a:ext>
            </a:extLst>
          </p:cNvPr>
          <p:cNvPicPr>
            <a:picLocks noChangeAspect="1"/>
          </p:cNvPicPr>
          <p:nvPr/>
        </p:nvPicPr>
        <p:blipFill>
          <a:blip r:embed="rId2"/>
          <a:stretch>
            <a:fillRect/>
          </a:stretch>
        </p:blipFill>
        <p:spPr>
          <a:xfrm>
            <a:off x="0" y="-172036"/>
            <a:ext cx="2944623" cy="2145978"/>
          </a:xfrm>
          <a:prstGeom prst="rect">
            <a:avLst/>
          </a:prstGeom>
        </p:spPr>
      </p:pic>
      <p:sp>
        <p:nvSpPr>
          <p:cNvPr id="5" name="Rectangle 4">
            <a:extLst>
              <a:ext uri="{FF2B5EF4-FFF2-40B4-BE49-F238E27FC236}">
                <a16:creationId xmlns:a16="http://schemas.microsoft.com/office/drawing/2014/main" id="{374B1E8E-37DF-4601-A4D0-CEE08A27A5E9}"/>
              </a:ext>
            </a:extLst>
          </p:cNvPr>
          <p:cNvSpPr/>
          <p:nvPr/>
        </p:nvSpPr>
        <p:spPr>
          <a:xfrm>
            <a:off x="2421369" y="2743218"/>
            <a:ext cx="869398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Housing Sales Price Prediction</a:t>
            </a:r>
          </a:p>
        </p:txBody>
      </p:sp>
      <p:sp>
        <p:nvSpPr>
          <p:cNvPr id="6" name="TextBox 5">
            <a:extLst>
              <a:ext uri="{FF2B5EF4-FFF2-40B4-BE49-F238E27FC236}">
                <a16:creationId xmlns:a16="http://schemas.microsoft.com/office/drawing/2014/main" id="{28299086-7224-4DF0-829B-3629B80BC520}"/>
              </a:ext>
            </a:extLst>
          </p:cNvPr>
          <p:cNvSpPr txBox="1"/>
          <p:nvPr/>
        </p:nvSpPr>
        <p:spPr>
          <a:xfrm>
            <a:off x="8238565" y="5495365"/>
            <a:ext cx="4527177" cy="646331"/>
          </a:xfrm>
          <a:prstGeom prst="rect">
            <a:avLst/>
          </a:prstGeom>
          <a:noFill/>
        </p:spPr>
        <p:txBody>
          <a:bodyPr wrap="square" rtlCol="0">
            <a:spAutoFit/>
          </a:bodyPr>
          <a:lstStyle/>
          <a:p>
            <a:r>
              <a:rPr lang="en-IN" dirty="0"/>
              <a:t>Submitted By:- Haindavi Chakravarthi</a:t>
            </a:r>
          </a:p>
          <a:p>
            <a:r>
              <a:rPr lang="en-IN" dirty="0"/>
              <a:t>     Internship:- 23</a:t>
            </a:r>
          </a:p>
        </p:txBody>
      </p:sp>
    </p:spTree>
    <p:extLst>
      <p:ext uri="{BB962C8B-B14F-4D97-AF65-F5344CB8AC3E}">
        <p14:creationId xmlns:p14="http://schemas.microsoft.com/office/powerpoint/2010/main" val="357400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F3382-7440-48D1-A106-37FB57F70F11}"/>
              </a:ext>
            </a:extLst>
          </p:cNvPr>
          <p:cNvPicPr>
            <a:picLocks noChangeAspect="1"/>
          </p:cNvPicPr>
          <p:nvPr/>
        </p:nvPicPr>
        <p:blipFill>
          <a:blip r:embed="rId2"/>
          <a:stretch>
            <a:fillRect/>
          </a:stretch>
        </p:blipFill>
        <p:spPr>
          <a:xfrm>
            <a:off x="753035" y="466164"/>
            <a:ext cx="3953477" cy="5430402"/>
          </a:xfrm>
          <a:prstGeom prst="rect">
            <a:avLst/>
          </a:prstGeom>
        </p:spPr>
      </p:pic>
      <p:pic>
        <p:nvPicPr>
          <p:cNvPr id="5" name="Picture 4">
            <a:extLst>
              <a:ext uri="{FF2B5EF4-FFF2-40B4-BE49-F238E27FC236}">
                <a16:creationId xmlns:a16="http://schemas.microsoft.com/office/drawing/2014/main" id="{A7E47FC4-88A4-4D69-B84E-2F78DD4C7870}"/>
              </a:ext>
            </a:extLst>
          </p:cNvPr>
          <p:cNvPicPr>
            <a:picLocks noChangeAspect="1"/>
          </p:cNvPicPr>
          <p:nvPr/>
        </p:nvPicPr>
        <p:blipFill>
          <a:blip r:embed="rId3"/>
          <a:stretch>
            <a:fillRect/>
          </a:stretch>
        </p:blipFill>
        <p:spPr>
          <a:xfrm>
            <a:off x="4984338" y="681351"/>
            <a:ext cx="7180728" cy="4498074"/>
          </a:xfrm>
          <a:prstGeom prst="rect">
            <a:avLst/>
          </a:prstGeom>
        </p:spPr>
      </p:pic>
      <p:sp>
        <p:nvSpPr>
          <p:cNvPr id="9" name="TextBox 8">
            <a:extLst>
              <a:ext uri="{FF2B5EF4-FFF2-40B4-BE49-F238E27FC236}">
                <a16:creationId xmlns:a16="http://schemas.microsoft.com/office/drawing/2014/main" id="{7F554CA4-6DDC-4469-B120-7FE90F6DBF0D}"/>
              </a:ext>
            </a:extLst>
          </p:cNvPr>
          <p:cNvSpPr txBox="1"/>
          <p:nvPr/>
        </p:nvSpPr>
        <p:spPr>
          <a:xfrm>
            <a:off x="5011272" y="5253319"/>
            <a:ext cx="7180728" cy="923330"/>
          </a:xfrm>
          <a:prstGeom prst="rect">
            <a:avLst/>
          </a:prstGeom>
          <a:noFill/>
        </p:spPr>
        <p:txBody>
          <a:bodyPr wrap="square" rtlCol="0">
            <a:spAutoFit/>
          </a:bodyPr>
          <a:lstStyle/>
          <a:p>
            <a:r>
              <a:rPr lang="en-US" dirty="0"/>
              <a:t>Observation : </a:t>
            </a:r>
            <a:r>
              <a:rPr lang="en-US" dirty="0">
                <a:latin typeface="Calibri" panose="020F0502020204030204" pitchFamily="34" charset="0"/>
                <a:cs typeface="Calibri" panose="020F0502020204030204" pitchFamily="34" charset="0"/>
              </a:rPr>
              <a:t>Here we have less density in the attribute 1 of the column "overallQual" at the sales price 1,00,000 and high density is from the attribute 5 to 8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966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CD6E4-85D2-4948-A1E6-4781BE99D4D3}"/>
              </a:ext>
            </a:extLst>
          </p:cNvPr>
          <p:cNvPicPr>
            <a:picLocks noChangeAspect="1"/>
          </p:cNvPicPr>
          <p:nvPr/>
        </p:nvPicPr>
        <p:blipFill>
          <a:blip r:embed="rId2"/>
          <a:stretch>
            <a:fillRect/>
          </a:stretch>
        </p:blipFill>
        <p:spPr>
          <a:xfrm>
            <a:off x="331694" y="295835"/>
            <a:ext cx="5468471" cy="3033219"/>
          </a:xfrm>
          <a:prstGeom prst="rect">
            <a:avLst/>
          </a:prstGeom>
        </p:spPr>
      </p:pic>
      <p:pic>
        <p:nvPicPr>
          <p:cNvPr id="5" name="Picture 4">
            <a:extLst>
              <a:ext uri="{FF2B5EF4-FFF2-40B4-BE49-F238E27FC236}">
                <a16:creationId xmlns:a16="http://schemas.microsoft.com/office/drawing/2014/main" id="{F3741D6C-20B3-40E3-B8A1-BD4C96FA6D77}"/>
              </a:ext>
            </a:extLst>
          </p:cNvPr>
          <p:cNvPicPr>
            <a:picLocks noChangeAspect="1"/>
          </p:cNvPicPr>
          <p:nvPr/>
        </p:nvPicPr>
        <p:blipFill>
          <a:blip r:embed="rId3"/>
          <a:stretch>
            <a:fillRect/>
          </a:stretch>
        </p:blipFill>
        <p:spPr>
          <a:xfrm>
            <a:off x="5988425" y="2617695"/>
            <a:ext cx="5997387" cy="3424518"/>
          </a:xfrm>
          <a:prstGeom prst="rect">
            <a:avLst/>
          </a:prstGeom>
        </p:spPr>
      </p:pic>
    </p:spTree>
    <p:extLst>
      <p:ext uri="{BB962C8B-B14F-4D97-AF65-F5344CB8AC3E}">
        <p14:creationId xmlns:p14="http://schemas.microsoft.com/office/powerpoint/2010/main" val="268587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E46832-B2C2-4BF0-8D07-E5B63FBE5A17}"/>
              </a:ext>
            </a:extLst>
          </p:cNvPr>
          <p:cNvPicPr>
            <a:picLocks noChangeAspect="1"/>
          </p:cNvPicPr>
          <p:nvPr/>
        </p:nvPicPr>
        <p:blipFill>
          <a:blip r:embed="rId2"/>
          <a:stretch>
            <a:fillRect/>
          </a:stretch>
        </p:blipFill>
        <p:spPr>
          <a:xfrm>
            <a:off x="277906" y="197224"/>
            <a:ext cx="5298141" cy="3335817"/>
          </a:xfrm>
          <a:prstGeom prst="rect">
            <a:avLst/>
          </a:prstGeom>
        </p:spPr>
      </p:pic>
      <p:pic>
        <p:nvPicPr>
          <p:cNvPr id="5" name="Picture 4">
            <a:extLst>
              <a:ext uri="{FF2B5EF4-FFF2-40B4-BE49-F238E27FC236}">
                <a16:creationId xmlns:a16="http://schemas.microsoft.com/office/drawing/2014/main" id="{BC3A0291-54F4-42AB-A951-6FB6390C7FBC}"/>
              </a:ext>
            </a:extLst>
          </p:cNvPr>
          <p:cNvPicPr>
            <a:picLocks noChangeAspect="1"/>
          </p:cNvPicPr>
          <p:nvPr/>
        </p:nvPicPr>
        <p:blipFill>
          <a:blip r:embed="rId3"/>
          <a:stretch>
            <a:fillRect/>
          </a:stretch>
        </p:blipFill>
        <p:spPr>
          <a:xfrm>
            <a:off x="5773272" y="2205318"/>
            <a:ext cx="6239434" cy="3858643"/>
          </a:xfrm>
          <a:prstGeom prst="rect">
            <a:avLst/>
          </a:prstGeom>
        </p:spPr>
      </p:pic>
    </p:spTree>
    <p:extLst>
      <p:ext uri="{BB962C8B-B14F-4D97-AF65-F5344CB8AC3E}">
        <p14:creationId xmlns:p14="http://schemas.microsoft.com/office/powerpoint/2010/main" val="149206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140BE1-8493-4B90-8F50-3CEA96863A40}"/>
              </a:ext>
            </a:extLst>
          </p:cNvPr>
          <p:cNvPicPr>
            <a:picLocks noChangeAspect="1"/>
          </p:cNvPicPr>
          <p:nvPr/>
        </p:nvPicPr>
        <p:blipFill>
          <a:blip r:embed="rId2"/>
          <a:stretch>
            <a:fillRect/>
          </a:stretch>
        </p:blipFill>
        <p:spPr>
          <a:xfrm>
            <a:off x="179296" y="224118"/>
            <a:ext cx="5719482" cy="3078654"/>
          </a:xfrm>
          <a:prstGeom prst="rect">
            <a:avLst/>
          </a:prstGeom>
        </p:spPr>
      </p:pic>
      <p:pic>
        <p:nvPicPr>
          <p:cNvPr id="5" name="Picture 4">
            <a:extLst>
              <a:ext uri="{FF2B5EF4-FFF2-40B4-BE49-F238E27FC236}">
                <a16:creationId xmlns:a16="http://schemas.microsoft.com/office/drawing/2014/main" id="{4BF13708-04DD-4290-9E97-0B882AA4A79C}"/>
              </a:ext>
            </a:extLst>
          </p:cNvPr>
          <p:cNvPicPr>
            <a:picLocks noChangeAspect="1"/>
          </p:cNvPicPr>
          <p:nvPr/>
        </p:nvPicPr>
        <p:blipFill>
          <a:blip r:embed="rId3"/>
          <a:stretch>
            <a:fillRect/>
          </a:stretch>
        </p:blipFill>
        <p:spPr>
          <a:xfrm>
            <a:off x="6096000" y="2922330"/>
            <a:ext cx="5782233" cy="3078655"/>
          </a:xfrm>
          <a:prstGeom prst="rect">
            <a:avLst/>
          </a:prstGeom>
        </p:spPr>
      </p:pic>
    </p:spTree>
    <p:extLst>
      <p:ext uri="{BB962C8B-B14F-4D97-AF65-F5344CB8AC3E}">
        <p14:creationId xmlns:p14="http://schemas.microsoft.com/office/powerpoint/2010/main" val="257597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5BC5F-D05E-4CD8-8D97-2B7109941EDD}"/>
              </a:ext>
            </a:extLst>
          </p:cNvPr>
          <p:cNvPicPr>
            <a:picLocks noChangeAspect="1"/>
          </p:cNvPicPr>
          <p:nvPr/>
        </p:nvPicPr>
        <p:blipFill>
          <a:blip r:embed="rId2"/>
          <a:stretch>
            <a:fillRect/>
          </a:stretch>
        </p:blipFill>
        <p:spPr>
          <a:xfrm>
            <a:off x="143436" y="194265"/>
            <a:ext cx="5370378" cy="3346794"/>
          </a:xfrm>
          <a:prstGeom prst="rect">
            <a:avLst/>
          </a:prstGeom>
        </p:spPr>
      </p:pic>
      <p:pic>
        <p:nvPicPr>
          <p:cNvPr id="5" name="Picture 4">
            <a:extLst>
              <a:ext uri="{FF2B5EF4-FFF2-40B4-BE49-F238E27FC236}">
                <a16:creationId xmlns:a16="http://schemas.microsoft.com/office/drawing/2014/main" id="{D358D75B-62D3-446D-A963-3E2C51A9840A}"/>
              </a:ext>
            </a:extLst>
          </p:cNvPr>
          <p:cNvPicPr>
            <a:picLocks noChangeAspect="1"/>
          </p:cNvPicPr>
          <p:nvPr/>
        </p:nvPicPr>
        <p:blipFill>
          <a:blip r:embed="rId3"/>
          <a:stretch>
            <a:fillRect/>
          </a:stretch>
        </p:blipFill>
        <p:spPr>
          <a:xfrm>
            <a:off x="5764306" y="2654389"/>
            <a:ext cx="6284258" cy="3409572"/>
          </a:xfrm>
          <a:prstGeom prst="rect">
            <a:avLst/>
          </a:prstGeom>
        </p:spPr>
      </p:pic>
    </p:spTree>
    <p:extLst>
      <p:ext uri="{BB962C8B-B14F-4D97-AF65-F5344CB8AC3E}">
        <p14:creationId xmlns:p14="http://schemas.microsoft.com/office/powerpoint/2010/main" val="420032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9F623-079E-4079-9AA5-745FEF4F7BE9}"/>
              </a:ext>
            </a:extLst>
          </p:cNvPr>
          <p:cNvPicPr>
            <a:picLocks noChangeAspect="1"/>
          </p:cNvPicPr>
          <p:nvPr/>
        </p:nvPicPr>
        <p:blipFill>
          <a:blip r:embed="rId2"/>
          <a:stretch>
            <a:fillRect/>
          </a:stretch>
        </p:blipFill>
        <p:spPr>
          <a:xfrm>
            <a:off x="135170" y="165847"/>
            <a:ext cx="5503631" cy="3263153"/>
          </a:xfrm>
          <a:prstGeom prst="rect">
            <a:avLst/>
          </a:prstGeom>
        </p:spPr>
      </p:pic>
      <p:pic>
        <p:nvPicPr>
          <p:cNvPr id="5" name="Picture 4">
            <a:extLst>
              <a:ext uri="{FF2B5EF4-FFF2-40B4-BE49-F238E27FC236}">
                <a16:creationId xmlns:a16="http://schemas.microsoft.com/office/drawing/2014/main" id="{BD422536-778D-4CA7-9BA8-C9878C43BD51}"/>
              </a:ext>
            </a:extLst>
          </p:cNvPr>
          <p:cNvPicPr>
            <a:picLocks noChangeAspect="1"/>
          </p:cNvPicPr>
          <p:nvPr/>
        </p:nvPicPr>
        <p:blipFill>
          <a:blip r:embed="rId3"/>
          <a:stretch>
            <a:fillRect/>
          </a:stretch>
        </p:blipFill>
        <p:spPr>
          <a:xfrm>
            <a:off x="5754642" y="2818958"/>
            <a:ext cx="6302188" cy="3263153"/>
          </a:xfrm>
          <a:prstGeom prst="rect">
            <a:avLst/>
          </a:prstGeom>
        </p:spPr>
      </p:pic>
    </p:spTree>
    <p:extLst>
      <p:ext uri="{BB962C8B-B14F-4D97-AF65-F5344CB8AC3E}">
        <p14:creationId xmlns:p14="http://schemas.microsoft.com/office/powerpoint/2010/main" val="347299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52E04-89E4-432F-9536-F183163FA579}"/>
              </a:ext>
            </a:extLst>
          </p:cNvPr>
          <p:cNvPicPr>
            <a:picLocks noChangeAspect="1"/>
          </p:cNvPicPr>
          <p:nvPr/>
        </p:nvPicPr>
        <p:blipFill>
          <a:blip r:embed="rId2"/>
          <a:stretch>
            <a:fillRect/>
          </a:stretch>
        </p:blipFill>
        <p:spPr>
          <a:xfrm>
            <a:off x="788894" y="112030"/>
            <a:ext cx="10416988" cy="5982111"/>
          </a:xfrm>
          <a:prstGeom prst="rect">
            <a:avLst/>
          </a:prstGeom>
        </p:spPr>
      </p:pic>
    </p:spTree>
    <p:extLst>
      <p:ext uri="{BB962C8B-B14F-4D97-AF65-F5344CB8AC3E}">
        <p14:creationId xmlns:p14="http://schemas.microsoft.com/office/powerpoint/2010/main" val="65012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9687D1-48C4-4411-9FE0-F1FC1587BE8C}"/>
              </a:ext>
            </a:extLst>
          </p:cNvPr>
          <p:cNvPicPr>
            <a:picLocks noChangeAspect="1"/>
          </p:cNvPicPr>
          <p:nvPr/>
        </p:nvPicPr>
        <p:blipFill>
          <a:blip r:embed="rId2"/>
          <a:stretch>
            <a:fillRect/>
          </a:stretch>
        </p:blipFill>
        <p:spPr>
          <a:xfrm>
            <a:off x="89647" y="100531"/>
            <a:ext cx="5235388" cy="3664645"/>
          </a:xfrm>
          <a:prstGeom prst="rect">
            <a:avLst/>
          </a:prstGeom>
        </p:spPr>
      </p:pic>
      <p:pic>
        <p:nvPicPr>
          <p:cNvPr id="5" name="Picture 4">
            <a:extLst>
              <a:ext uri="{FF2B5EF4-FFF2-40B4-BE49-F238E27FC236}">
                <a16:creationId xmlns:a16="http://schemas.microsoft.com/office/drawing/2014/main" id="{9AC4EC1B-9FC3-4CF2-8CCE-0BE8A0E0C5CF}"/>
              </a:ext>
            </a:extLst>
          </p:cNvPr>
          <p:cNvPicPr>
            <a:picLocks noChangeAspect="1"/>
          </p:cNvPicPr>
          <p:nvPr/>
        </p:nvPicPr>
        <p:blipFill>
          <a:blip r:embed="rId3"/>
          <a:stretch>
            <a:fillRect/>
          </a:stretch>
        </p:blipFill>
        <p:spPr>
          <a:xfrm>
            <a:off x="5513294" y="2671115"/>
            <a:ext cx="6517340" cy="3406955"/>
          </a:xfrm>
          <a:prstGeom prst="rect">
            <a:avLst/>
          </a:prstGeom>
        </p:spPr>
      </p:pic>
    </p:spTree>
    <p:extLst>
      <p:ext uri="{BB962C8B-B14F-4D97-AF65-F5344CB8AC3E}">
        <p14:creationId xmlns:p14="http://schemas.microsoft.com/office/powerpoint/2010/main" val="108220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0C80A-5853-497F-8252-4DE8F154A167}"/>
              </a:ext>
            </a:extLst>
          </p:cNvPr>
          <p:cNvPicPr>
            <a:picLocks noChangeAspect="1"/>
          </p:cNvPicPr>
          <p:nvPr/>
        </p:nvPicPr>
        <p:blipFill>
          <a:blip r:embed="rId2"/>
          <a:stretch>
            <a:fillRect/>
          </a:stretch>
        </p:blipFill>
        <p:spPr>
          <a:xfrm>
            <a:off x="112207" y="170330"/>
            <a:ext cx="5481770" cy="2721760"/>
          </a:xfrm>
          <a:prstGeom prst="rect">
            <a:avLst/>
          </a:prstGeom>
        </p:spPr>
      </p:pic>
      <p:pic>
        <p:nvPicPr>
          <p:cNvPr id="5" name="Picture 4">
            <a:extLst>
              <a:ext uri="{FF2B5EF4-FFF2-40B4-BE49-F238E27FC236}">
                <a16:creationId xmlns:a16="http://schemas.microsoft.com/office/drawing/2014/main" id="{2DF3F7DE-5147-484F-97D2-2EFB2C1659EE}"/>
              </a:ext>
            </a:extLst>
          </p:cNvPr>
          <p:cNvPicPr>
            <a:picLocks noChangeAspect="1"/>
          </p:cNvPicPr>
          <p:nvPr/>
        </p:nvPicPr>
        <p:blipFill>
          <a:blip r:embed="rId3"/>
          <a:stretch>
            <a:fillRect/>
          </a:stretch>
        </p:blipFill>
        <p:spPr>
          <a:xfrm>
            <a:off x="5607277" y="2590801"/>
            <a:ext cx="6472516" cy="3451412"/>
          </a:xfrm>
          <a:prstGeom prst="rect">
            <a:avLst/>
          </a:prstGeom>
        </p:spPr>
      </p:pic>
    </p:spTree>
    <p:extLst>
      <p:ext uri="{BB962C8B-B14F-4D97-AF65-F5344CB8AC3E}">
        <p14:creationId xmlns:p14="http://schemas.microsoft.com/office/powerpoint/2010/main" val="2059192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F3B01-2950-4BEE-9682-0EA5794CF241}"/>
              </a:ext>
            </a:extLst>
          </p:cNvPr>
          <p:cNvPicPr>
            <a:picLocks noChangeAspect="1"/>
          </p:cNvPicPr>
          <p:nvPr/>
        </p:nvPicPr>
        <p:blipFill>
          <a:blip r:embed="rId2"/>
          <a:stretch>
            <a:fillRect/>
          </a:stretch>
        </p:blipFill>
        <p:spPr>
          <a:xfrm>
            <a:off x="143436" y="106888"/>
            <a:ext cx="5480336" cy="3138335"/>
          </a:xfrm>
          <a:prstGeom prst="rect">
            <a:avLst/>
          </a:prstGeom>
        </p:spPr>
      </p:pic>
      <p:pic>
        <p:nvPicPr>
          <p:cNvPr id="5" name="Picture 4">
            <a:extLst>
              <a:ext uri="{FF2B5EF4-FFF2-40B4-BE49-F238E27FC236}">
                <a16:creationId xmlns:a16="http://schemas.microsoft.com/office/drawing/2014/main" id="{05FAB22B-775C-4276-AFCD-0059A36AA1B7}"/>
              </a:ext>
            </a:extLst>
          </p:cNvPr>
          <p:cNvPicPr>
            <a:picLocks noChangeAspect="1"/>
          </p:cNvPicPr>
          <p:nvPr/>
        </p:nvPicPr>
        <p:blipFill>
          <a:blip r:embed="rId3"/>
          <a:stretch>
            <a:fillRect/>
          </a:stretch>
        </p:blipFill>
        <p:spPr>
          <a:xfrm>
            <a:off x="5713419" y="2671482"/>
            <a:ext cx="6209640" cy="3388659"/>
          </a:xfrm>
          <a:prstGeom prst="rect">
            <a:avLst/>
          </a:prstGeom>
        </p:spPr>
      </p:pic>
    </p:spTree>
    <p:extLst>
      <p:ext uri="{BB962C8B-B14F-4D97-AF65-F5344CB8AC3E}">
        <p14:creationId xmlns:p14="http://schemas.microsoft.com/office/powerpoint/2010/main" val="28489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72A60-B4B7-4080-93D4-55164A0BDA1F}"/>
              </a:ext>
            </a:extLst>
          </p:cNvPr>
          <p:cNvSpPr txBox="1"/>
          <p:nvPr/>
        </p:nvSpPr>
        <p:spPr>
          <a:xfrm>
            <a:off x="1102659" y="1774628"/>
            <a:ext cx="10793506" cy="2308324"/>
          </a:xfrm>
          <a:prstGeom prst="rect">
            <a:avLst/>
          </a:prstGeom>
          <a:noFill/>
        </p:spPr>
        <p:txBody>
          <a:bodyPr wrap="square" rtlCol="0">
            <a:spAutoFit/>
          </a:bodyPr>
          <a:lstStyle/>
          <a:p>
            <a:pPr marL="342900" indent="-342900">
              <a:buAutoNum type="arabicPeriod"/>
            </a:pPr>
            <a:r>
              <a:rPr lang="en-IN" dirty="0"/>
              <a:t>Introduction</a:t>
            </a:r>
          </a:p>
          <a:p>
            <a:pPr marL="342900" indent="-342900">
              <a:buAutoNum type="arabicPeriod"/>
            </a:pPr>
            <a:r>
              <a:rPr lang="en-IN" dirty="0"/>
              <a:t>Business Goal</a:t>
            </a:r>
          </a:p>
          <a:p>
            <a:pPr marL="342900" indent="-342900">
              <a:buAutoNum type="arabicPeriod"/>
            </a:pPr>
            <a:r>
              <a:rPr lang="en-IN" dirty="0"/>
              <a:t>Analytical Problem Framing</a:t>
            </a:r>
          </a:p>
          <a:p>
            <a:pPr marL="342900" indent="-342900">
              <a:buAutoNum type="arabicPeriod"/>
            </a:pPr>
            <a:r>
              <a:rPr lang="en-IN" dirty="0"/>
              <a:t>Data Analysis</a:t>
            </a:r>
          </a:p>
          <a:p>
            <a:pPr marL="342900" indent="-342900">
              <a:buAutoNum type="arabicPeriod"/>
            </a:pPr>
            <a:r>
              <a:rPr lang="en-IN" dirty="0"/>
              <a:t>Exploratory Data Analysis(EDA)</a:t>
            </a:r>
          </a:p>
          <a:p>
            <a:pPr marL="342900" indent="-342900">
              <a:buAutoNum type="arabicPeriod"/>
            </a:pPr>
            <a:r>
              <a:rPr lang="en-IN" dirty="0"/>
              <a:t>Using the Machine learning models</a:t>
            </a:r>
          </a:p>
          <a:p>
            <a:pPr marL="342900" indent="-342900">
              <a:buAutoNum type="arabicPeriod"/>
            </a:pPr>
            <a:r>
              <a:rPr lang="en-IN" dirty="0"/>
              <a:t>Conclusion</a:t>
            </a:r>
          </a:p>
          <a:p>
            <a:pPr marL="342900" indent="-342900">
              <a:buAutoNum type="arabicPeriod"/>
            </a:pPr>
            <a:r>
              <a:rPr lang="en-IN" dirty="0"/>
              <a:t>Limitations of this work and Scope for the Future work</a:t>
            </a:r>
          </a:p>
        </p:txBody>
      </p:sp>
      <p:sp>
        <p:nvSpPr>
          <p:cNvPr id="6" name="TextBox 5">
            <a:extLst>
              <a:ext uri="{FF2B5EF4-FFF2-40B4-BE49-F238E27FC236}">
                <a16:creationId xmlns:a16="http://schemas.microsoft.com/office/drawing/2014/main" id="{3E701F43-8CE4-4C93-B07E-C65BF3554254}"/>
              </a:ext>
            </a:extLst>
          </p:cNvPr>
          <p:cNvSpPr txBox="1"/>
          <p:nvPr/>
        </p:nvSpPr>
        <p:spPr>
          <a:xfrm>
            <a:off x="-1281954" y="1021977"/>
            <a:ext cx="6571130"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                              Table of Contents:</a:t>
            </a:r>
          </a:p>
        </p:txBody>
      </p:sp>
    </p:spTree>
    <p:extLst>
      <p:ext uri="{BB962C8B-B14F-4D97-AF65-F5344CB8AC3E}">
        <p14:creationId xmlns:p14="http://schemas.microsoft.com/office/powerpoint/2010/main" val="269331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84FB4-AF0F-41A2-B20C-486A53258E3A}"/>
              </a:ext>
            </a:extLst>
          </p:cNvPr>
          <p:cNvPicPr>
            <a:picLocks noChangeAspect="1"/>
          </p:cNvPicPr>
          <p:nvPr/>
        </p:nvPicPr>
        <p:blipFill>
          <a:blip r:embed="rId2"/>
          <a:stretch>
            <a:fillRect/>
          </a:stretch>
        </p:blipFill>
        <p:spPr>
          <a:xfrm>
            <a:off x="700567" y="573743"/>
            <a:ext cx="10790866" cy="5513293"/>
          </a:xfrm>
          <a:prstGeom prst="rect">
            <a:avLst/>
          </a:prstGeom>
        </p:spPr>
      </p:pic>
    </p:spTree>
    <p:extLst>
      <p:ext uri="{BB962C8B-B14F-4D97-AF65-F5344CB8AC3E}">
        <p14:creationId xmlns:p14="http://schemas.microsoft.com/office/powerpoint/2010/main" val="1642346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CE4F32-D609-43C2-95F7-39C5C94B4114}"/>
              </a:ext>
            </a:extLst>
          </p:cNvPr>
          <p:cNvPicPr>
            <a:picLocks noChangeAspect="1"/>
          </p:cNvPicPr>
          <p:nvPr/>
        </p:nvPicPr>
        <p:blipFill>
          <a:blip r:embed="rId2"/>
          <a:stretch>
            <a:fillRect/>
          </a:stretch>
        </p:blipFill>
        <p:spPr>
          <a:xfrm>
            <a:off x="110467" y="843701"/>
            <a:ext cx="5734522" cy="2209799"/>
          </a:xfrm>
          <a:prstGeom prst="rect">
            <a:avLst/>
          </a:prstGeom>
        </p:spPr>
      </p:pic>
      <p:pic>
        <p:nvPicPr>
          <p:cNvPr id="7" name="Picture 6">
            <a:extLst>
              <a:ext uri="{FF2B5EF4-FFF2-40B4-BE49-F238E27FC236}">
                <a16:creationId xmlns:a16="http://schemas.microsoft.com/office/drawing/2014/main" id="{BC123911-C102-4D49-8B7E-A7CF86B09F70}"/>
              </a:ext>
            </a:extLst>
          </p:cNvPr>
          <p:cNvPicPr>
            <a:picLocks noChangeAspect="1"/>
          </p:cNvPicPr>
          <p:nvPr/>
        </p:nvPicPr>
        <p:blipFill>
          <a:blip r:embed="rId3"/>
          <a:stretch>
            <a:fillRect/>
          </a:stretch>
        </p:blipFill>
        <p:spPr>
          <a:xfrm>
            <a:off x="110467" y="3294788"/>
            <a:ext cx="5734522" cy="2285739"/>
          </a:xfrm>
          <a:prstGeom prst="rect">
            <a:avLst/>
          </a:prstGeom>
        </p:spPr>
      </p:pic>
      <p:pic>
        <p:nvPicPr>
          <p:cNvPr id="9" name="Picture 8">
            <a:extLst>
              <a:ext uri="{FF2B5EF4-FFF2-40B4-BE49-F238E27FC236}">
                <a16:creationId xmlns:a16="http://schemas.microsoft.com/office/drawing/2014/main" id="{74170D09-62E6-4A46-95B2-378C7D0ACF34}"/>
              </a:ext>
            </a:extLst>
          </p:cNvPr>
          <p:cNvPicPr>
            <a:picLocks noChangeAspect="1"/>
          </p:cNvPicPr>
          <p:nvPr/>
        </p:nvPicPr>
        <p:blipFill>
          <a:blip r:embed="rId4"/>
          <a:stretch>
            <a:fillRect/>
          </a:stretch>
        </p:blipFill>
        <p:spPr>
          <a:xfrm>
            <a:off x="5984645" y="2196352"/>
            <a:ext cx="6096888" cy="2895600"/>
          </a:xfrm>
          <a:prstGeom prst="rect">
            <a:avLst/>
          </a:prstGeom>
        </p:spPr>
      </p:pic>
      <p:sp>
        <p:nvSpPr>
          <p:cNvPr id="10" name="TextBox 9">
            <a:extLst>
              <a:ext uri="{FF2B5EF4-FFF2-40B4-BE49-F238E27FC236}">
                <a16:creationId xmlns:a16="http://schemas.microsoft.com/office/drawing/2014/main" id="{262A54BF-7A0A-4802-A8A4-EFAEBD1F1F67}"/>
              </a:ext>
            </a:extLst>
          </p:cNvPr>
          <p:cNvSpPr txBox="1"/>
          <p:nvPr/>
        </p:nvSpPr>
        <p:spPr>
          <a:xfrm>
            <a:off x="2617694" y="79193"/>
            <a:ext cx="5889813"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 Using the Machine learning models:</a:t>
            </a:r>
          </a:p>
        </p:txBody>
      </p:sp>
    </p:spTree>
    <p:extLst>
      <p:ext uri="{BB962C8B-B14F-4D97-AF65-F5344CB8AC3E}">
        <p14:creationId xmlns:p14="http://schemas.microsoft.com/office/powerpoint/2010/main" val="168372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BAD3E-550A-406F-BFF2-F992E6358761}"/>
              </a:ext>
            </a:extLst>
          </p:cNvPr>
          <p:cNvPicPr>
            <a:picLocks noChangeAspect="1"/>
          </p:cNvPicPr>
          <p:nvPr/>
        </p:nvPicPr>
        <p:blipFill>
          <a:blip r:embed="rId2"/>
          <a:stretch>
            <a:fillRect/>
          </a:stretch>
        </p:blipFill>
        <p:spPr>
          <a:xfrm>
            <a:off x="161364" y="116513"/>
            <a:ext cx="5685827" cy="3738311"/>
          </a:xfrm>
          <a:prstGeom prst="rect">
            <a:avLst/>
          </a:prstGeom>
        </p:spPr>
      </p:pic>
      <p:pic>
        <p:nvPicPr>
          <p:cNvPr id="5" name="Picture 4">
            <a:extLst>
              <a:ext uri="{FF2B5EF4-FFF2-40B4-BE49-F238E27FC236}">
                <a16:creationId xmlns:a16="http://schemas.microsoft.com/office/drawing/2014/main" id="{80499181-CD8E-43BF-8FA3-ECF5316C8F54}"/>
              </a:ext>
            </a:extLst>
          </p:cNvPr>
          <p:cNvPicPr>
            <a:picLocks noChangeAspect="1"/>
          </p:cNvPicPr>
          <p:nvPr/>
        </p:nvPicPr>
        <p:blipFill>
          <a:blip r:embed="rId3"/>
          <a:stretch>
            <a:fillRect/>
          </a:stretch>
        </p:blipFill>
        <p:spPr>
          <a:xfrm>
            <a:off x="5900491" y="2671483"/>
            <a:ext cx="5655015" cy="3424518"/>
          </a:xfrm>
          <a:prstGeom prst="rect">
            <a:avLst/>
          </a:prstGeom>
        </p:spPr>
      </p:pic>
    </p:spTree>
    <p:extLst>
      <p:ext uri="{BB962C8B-B14F-4D97-AF65-F5344CB8AC3E}">
        <p14:creationId xmlns:p14="http://schemas.microsoft.com/office/powerpoint/2010/main" val="85870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09D553-A34F-4B0E-9C3D-6B51D4C0CC4D}"/>
              </a:ext>
            </a:extLst>
          </p:cNvPr>
          <p:cNvPicPr>
            <a:picLocks noChangeAspect="1"/>
          </p:cNvPicPr>
          <p:nvPr/>
        </p:nvPicPr>
        <p:blipFill>
          <a:blip r:embed="rId2"/>
          <a:stretch>
            <a:fillRect/>
          </a:stretch>
        </p:blipFill>
        <p:spPr>
          <a:xfrm>
            <a:off x="125506" y="100270"/>
            <a:ext cx="4320988" cy="3595347"/>
          </a:xfrm>
          <a:prstGeom prst="rect">
            <a:avLst/>
          </a:prstGeom>
        </p:spPr>
      </p:pic>
      <p:pic>
        <p:nvPicPr>
          <p:cNvPr id="5" name="Picture 4">
            <a:extLst>
              <a:ext uri="{FF2B5EF4-FFF2-40B4-BE49-F238E27FC236}">
                <a16:creationId xmlns:a16="http://schemas.microsoft.com/office/drawing/2014/main" id="{219E63AF-0BE9-4ED8-B2A0-2F574B1BFBAF}"/>
              </a:ext>
            </a:extLst>
          </p:cNvPr>
          <p:cNvPicPr>
            <a:picLocks noChangeAspect="1"/>
          </p:cNvPicPr>
          <p:nvPr/>
        </p:nvPicPr>
        <p:blipFill>
          <a:blip r:embed="rId3"/>
          <a:stretch>
            <a:fillRect/>
          </a:stretch>
        </p:blipFill>
        <p:spPr>
          <a:xfrm>
            <a:off x="4984318" y="1739152"/>
            <a:ext cx="7082176" cy="4299858"/>
          </a:xfrm>
          <a:prstGeom prst="rect">
            <a:avLst/>
          </a:prstGeom>
        </p:spPr>
      </p:pic>
    </p:spTree>
    <p:extLst>
      <p:ext uri="{BB962C8B-B14F-4D97-AF65-F5344CB8AC3E}">
        <p14:creationId xmlns:p14="http://schemas.microsoft.com/office/powerpoint/2010/main" val="1001593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F0F3B8-C4E7-4B03-A83B-BA0958ABFB5A}"/>
              </a:ext>
            </a:extLst>
          </p:cNvPr>
          <p:cNvPicPr>
            <a:picLocks noChangeAspect="1"/>
          </p:cNvPicPr>
          <p:nvPr/>
        </p:nvPicPr>
        <p:blipFill>
          <a:blip r:embed="rId2"/>
          <a:stretch>
            <a:fillRect/>
          </a:stretch>
        </p:blipFill>
        <p:spPr>
          <a:xfrm>
            <a:off x="1138285" y="528918"/>
            <a:ext cx="10228961" cy="5585012"/>
          </a:xfrm>
          <a:prstGeom prst="rect">
            <a:avLst/>
          </a:prstGeom>
        </p:spPr>
      </p:pic>
    </p:spTree>
    <p:extLst>
      <p:ext uri="{BB962C8B-B14F-4D97-AF65-F5344CB8AC3E}">
        <p14:creationId xmlns:p14="http://schemas.microsoft.com/office/powerpoint/2010/main" val="35317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F18D4-E92C-4374-B554-E8B369A8C24F}"/>
              </a:ext>
            </a:extLst>
          </p:cNvPr>
          <p:cNvPicPr>
            <a:picLocks noChangeAspect="1"/>
          </p:cNvPicPr>
          <p:nvPr/>
        </p:nvPicPr>
        <p:blipFill>
          <a:blip r:embed="rId2"/>
          <a:stretch>
            <a:fillRect/>
          </a:stretch>
        </p:blipFill>
        <p:spPr>
          <a:xfrm>
            <a:off x="98460" y="71717"/>
            <a:ext cx="5549153" cy="2519083"/>
          </a:xfrm>
          <a:prstGeom prst="rect">
            <a:avLst/>
          </a:prstGeom>
        </p:spPr>
      </p:pic>
      <p:pic>
        <p:nvPicPr>
          <p:cNvPr id="5" name="Picture 4">
            <a:extLst>
              <a:ext uri="{FF2B5EF4-FFF2-40B4-BE49-F238E27FC236}">
                <a16:creationId xmlns:a16="http://schemas.microsoft.com/office/drawing/2014/main" id="{89DAF97E-E07F-435C-83B9-90F1020BA44B}"/>
              </a:ext>
            </a:extLst>
          </p:cNvPr>
          <p:cNvPicPr>
            <a:picLocks noChangeAspect="1"/>
          </p:cNvPicPr>
          <p:nvPr/>
        </p:nvPicPr>
        <p:blipFill>
          <a:blip r:embed="rId3"/>
          <a:stretch>
            <a:fillRect/>
          </a:stretch>
        </p:blipFill>
        <p:spPr>
          <a:xfrm>
            <a:off x="5504178" y="2985247"/>
            <a:ext cx="6544387" cy="3056966"/>
          </a:xfrm>
          <a:prstGeom prst="rect">
            <a:avLst/>
          </a:prstGeom>
        </p:spPr>
      </p:pic>
    </p:spTree>
    <p:extLst>
      <p:ext uri="{BB962C8B-B14F-4D97-AF65-F5344CB8AC3E}">
        <p14:creationId xmlns:p14="http://schemas.microsoft.com/office/powerpoint/2010/main" val="1573076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F159B1-6253-49DE-A97E-6582C5EE967D}"/>
              </a:ext>
            </a:extLst>
          </p:cNvPr>
          <p:cNvPicPr>
            <a:picLocks noChangeAspect="1"/>
          </p:cNvPicPr>
          <p:nvPr/>
        </p:nvPicPr>
        <p:blipFill>
          <a:blip r:embed="rId2"/>
          <a:stretch>
            <a:fillRect/>
          </a:stretch>
        </p:blipFill>
        <p:spPr>
          <a:xfrm>
            <a:off x="125507" y="175256"/>
            <a:ext cx="5778772" cy="3437520"/>
          </a:xfrm>
          <a:prstGeom prst="rect">
            <a:avLst/>
          </a:prstGeom>
        </p:spPr>
      </p:pic>
      <p:pic>
        <p:nvPicPr>
          <p:cNvPr id="7" name="Picture 6">
            <a:extLst>
              <a:ext uri="{FF2B5EF4-FFF2-40B4-BE49-F238E27FC236}">
                <a16:creationId xmlns:a16="http://schemas.microsoft.com/office/drawing/2014/main" id="{AEA68776-497D-450D-BE7A-BDD8D02A8A07}"/>
              </a:ext>
            </a:extLst>
          </p:cNvPr>
          <p:cNvPicPr>
            <a:picLocks noChangeAspect="1"/>
          </p:cNvPicPr>
          <p:nvPr/>
        </p:nvPicPr>
        <p:blipFill>
          <a:blip r:embed="rId3"/>
          <a:stretch>
            <a:fillRect/>
          </a:stretch>
        </p:blipFill>
        <p:spPr>
          <a:xfrm>
            <a:off x="6178496" y="3496235"/>
            <a:ext cx="5753527" cy="2483223"/>
          </a:xfrm>
          <a:prstGeom prst="rect">
            <a:avLst/>
          </a:prstGeom>
        </p:spPr>
      </p:pic>
    </p:spTree>
    <p:extLst>
      <p:ext uri="{BB962C8B-B14F-4D97-AF65-F5344CB8AC3E}">
        <p14:creationId xmlns:p14="http://schemas.microsoft.com/office/powerpoint/2010/main" val="2063140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5EF576-08A1-4F5E-A54A-D4F566FC01BD}"/>
              </a:ext>
            </a:extLst>
          </p:cNvPr>
          <p:cNvPicPr>
            <a:picLocks noChangeAspect="1"/>
          </p:cNvPicPr>
          <p:nvPr/>
        </p:nvPicPr>
        <p:blipFill>
          <a:blip r:embed="rId2"/>
          <a:stretch>
            <a:fillRect/>
          </a:stretch>
        </p:blipFill>
        <p:spPr>
          <a:xfrm>
            <a:off x="1479176" y="144658"/>
            <a:ext cx="9520518" cy="5963639"/>
          </a:xfrm>
          <a:prstGeom prst="rect">
            <a:avLst/>
          </a:prstGeom>
        </p:spPr>
      </p:pic>
    </p:spTree>
    <p:extLst>
      <p:ext uri="{BB962C8B-B14F-4D97-AF65-F5344CB8AC3E}">
        <p14:creationId xmlns:p14="http://schemas.microsoft.com/office/powerpoint/2010/main" val="1928064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B1E87-1407-4145-A47C-6F14F8C707E5}"/>
              </a:ext>
            </a:extLst>
          </p:cNvPr>
          <p:cNvSpPr txBox="1"/>
          <p:nvPr/>
        </p:nvSpPr>
        <p:spPr>
          <a:xfrm>
            <a:off x="923364" y="1631576"/>
            <a:ext cx="11268635" cy="1367234"/>
          </a:xfrm>
          <a:prstGeom prst="rect">
            <a:avLst/>
          </a:prstGeom>
          <a:noFill/>
        </p:spPr>
        <p:txBody>
          <a:bodyPr wrap="square">
            <a:spAutoFit/>
          </a:bodyPr>
          <a:lstStyle/>
          <a:p>
            <a:pPr>
              <a:lnSpc>
                <a:spcPct val="107000"/>
              </a:lnSpc>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 Key Findings and Conclusions of the Study:</a:t>
            </a:r>
          </a:p>
          <a:p>
            <a:pPr>
              <a:lnSpc>
                <a:spcPct val="107000"/>
              </a:lnSpc>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So, our Aim is achieved as we have successfully ticked all our parameters as mentioned in our Aim Column. It is seen that circle rate is the most effective attribute in predicting the house price and that the Random Forest Regressor is the most effective model for our Dataset with accuracy score 89.5%.</a:t>
            </a:r>
          </a:p>
        </p:txBody>
      </p:sp>
      <p:sp>
        <p:nvSpPr>
          <p:cNvPr id="4" name="TextBox 3">
            <a:extLst>
              <a:ext uri="{FF2B5EF4-FFF2-40B4-BE49-F238E27FC236}">
                <a16:creationId xmlns:a16="http://schemas.microsoft.com/office/drawing/2014/main" id="{FBF605BC-9070-4718-907E-947C205ABBEC}"/>
              </a:ext>
            </a:extLst>
          </p:cNvPr>
          <p:cNvSpPr txBox="1"/>
          <p:nvPr/>
        </p:nvSpPr>
        <p:spPr>
          <a:xfrm>
            <a:off x="986117" y="914399"/>
            <a:ext cx="4948517"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287718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61474-BD57-4BA9-AB22-90446766E20F}"/>
              </a:ext>
            </a:extLst>
          </p:cNvPr>
          <p:cNvSpPr txBox="1"/>
          <p:nvPr/>
        </p:nvSpPr>
        <p:spPr>
          <a:xfrm>
            <a:off x="1102658" y="1809480"/>
            <a:ext cx="11089342" cy="235891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Arial" panose="020B0604020202020204" pitchFamily="34" charset="0"/>
              </a:rPr>
              <a:t>The request contains a list of features, that matches the public dataset's features, that is desired to be available when the data is sent. </a:t>
            </a:r>
          </a:p>
          <a:p>
            <a:pPr marL="285750" indent="-285750">
              <a:lnSpc>
                <a:spcPct val="107000"/>
              </a:lnSpc>
              <a:spcAft>
                <a:spcPts val="800"/>
              </a:spcAft>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Arial" panose="020B0604020202020204" pitchFamily="34" charset="0"/>
              </a:rPr>
              <a:t>There is no guarantee that the data will be available in time nor contains the exact requested list of features. Thus, there might be a risk that the access will be denied or delayed. If so, the study will be accomplished based only on the public dataset. </a:t>
            </a:r>
          </a:p>
          <a:p>
            <a:pPr marL="285750" indent="-285750">
              <a:lnSpc>
                <a:spcPct val="107000"/>
              </a:lnSpc>
              <a:spcAft>
                <a:spcPts val="800"/>
              </a:spcAft>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Arial" panose="020B0604020202020204" pitchFamily="34" charset="0"/>
              </a:rPr>
              <a:t>Moreover, this study will not cover all regression algorithms; instead, it is focused on the chosen algorithm, starting from the basic regression techniques to the advanced ones.</a:t>
            </a:r>
          </a:p>
        </p:txBody>
      </p:sp>
      <p:sp>
        <p:nvSpPr>
          <p:cNvPr id="4" name="TextBox 3">
            <a:extLst>
              <a:ext uri="{FF2B5EF4-FFF2-40B4-BE49-F238E27FC236}">
                <a16:creationId xmlns:a16="http://schemas.microsoft.com/office/drawing/2014/main" id="{D0D93646-8373-4C1F-9A5C-D637793F136B}"/>
              </a:ext>
            </a:extLst>
          </p:cNvPr>
          <p:cNvSpPr txBox="1"/>
          <p:nvPr/>
        </p:nvSpPr>
        <p:spPr>
          <a:xfrm>
            <a:off x="1102658" y="1066799"/>
            <a:ext cx="7871012"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Limitations of this work and Scope for Future work:</a:t>
            </a:r>
          </a:p>
        </p:txBody>
      </p:sp>
    </p:spTree>
    <p:extLst>
      <p:ext uri="{BB962C8B-B14F-4D97-AF65-F5344CB8AC3E}">
        <p14:creationId xmlns:p14="http://schemas.microsoft.com/office/powerpoint/2010/main" val="405324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A74C8-DDF7-4AB0-8991-A8986CE93F3C}"/>
              </a:ext>
            </a:extLst>
          </p:cNvPr>
          <p:cNvSpPr txBox="1"/>
          <p:nvPr/>
        </p:nvSpPr>
        <p:spPr>
          <a:xfrm>
            <a:off x="1093694" y="917191"/>
            <a:ext cx="11098306" cy="4247317"/>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Which variables are important to predict the price of variable?</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How do these variables describe the price of the house?</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D219E8-5AFE-4CC0-BAD3-AF6DC2717C89}"/>
              </a:ext>
            </a:extLst>
          </p:cNvPr>
          <p:cNvSpPr txBox="1"/>
          <p:nvPr/>
        </p:nvSpPr>
        <p:spPr>
          <a:xfrm>
            <a:off x="-206188" y="393971"/>
            <a:ext cx="4168588" cy="52322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INTRODUCTION:</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862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09FD25-0EE0-4779-A5E7-D94AB4AB230F}"/>
              </a:ext>
            </a:extLst>
          </p:cNvPr>
          <p:cNvPicPr>
            <a:picLocks noChangeAspect="1"/>
          </p:cNvPicPr>
          <p:nvPr/>
        </p:nvPicPr>
        <p:blipFill>
          <a:blip r:embed="rId2"/>
          <a:stretch>
            <a:fillRect/>
          </a:stretch>
        </p:blipFill>
        <p:spPr>
          <a:xfrm>
            <a:off x="0" y="-259977"/>
            <a:ext cx="12233677" cy="6373906"/>
          </a:xfrm>
          <a:prstGeom prst="rect">
            <a:avLst/>
          </a:prstGeom>
        </p:spPr>
      </p:pic>
    </p:spTree>
    <p:extLst>
      <p:ext uri="{BB962C8B-B14F-4D97-AF65-F5344CB8AC3E}">
        <p14:creationId xmlns:p14="http://schemas.microsoft.com/office/powerpoint/2010/main" val="259930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3E4B9F-6A02-4E64-B18C-431B70384B50}"/>
              </a:ext>
            </a:extLst>
          </p:cNvPr>
          <p:cNvSpPr txBox="1"/>
          <p:nvPr/>
        </p:nvSpPr>
        <p:spPr>
          <a:xfrm>
            <a:off x="1264024" y="2417820"/>
            <a:ext cx="10103223"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C2F13A1-5491-4E9A-9C17-7E2E76FD8CB1}"/>
              </a:ext>
            </a:extLst>
          </p:cNvPr>
          <p:cNvSpPr txBox="1"/>
          <p:nvPr/>
        </p:nvSpPr>
        <p:spPr>
          <a:xfrm>
            <a:off x="1335742" y="1461247"/>
            <a:ext cx="232185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Business Goal:</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090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D546E-861A-45C9-A7AF-482859F7CB6D}"/>
              </a:ext>
            </a:extLst>
          </p:cNvPr>
          <p:cNvSpPr txBox="1"/>
          <p:nvPr/>
        </p:nvSpPr>
        <p:spPr>
          <a:xfrm>
            <a:off x="1434353" y="2002320"/>
            <a:ext cx="10515599" cy="2585323"/>
          </a:xfrm>
          <a:prstGeom prst="rect">
            <a:avLst/>
          </a:prstGeom>
          <a:noFill/>
        </p:spPr>
        <p:txBody>
          <a:bodyPr wrap="square">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In this Machine Learning project, I will be predicting the sale price of the houses in Australian region using the provided dataset</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The Surprise Housing company expects us to predict the sale price of the house along with the important variables which helps in prediction of the same</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Further, we will also learn on how these variables describe the sale price of the house</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The provided dataset consists of 1168 rows and 81 features (including train and test dataset)</a:t>
            </a:r>
          </a:p>
        </p:txBody>
      </p:sp>
      <p:sp>
        <p:nvSpPr>
          <p:cNvPr id="4" name="TextBox 3">
            <a:extLst>
              <a:ext uri="{FF2B5EF4-FFF2-40B4-BE49-F238E27FC236}">
                <a16:creationId xmlns:a16="http://schemas.microsoft.com/office/drawing/2014/main" id="{387908A3-C08F-4F86-A01F-4C0DD26BCE37}"/>
              </a:ext>
            </a:extLst>
          </p:cNvPr>
          <p:cNvSpPr txBox="1"/>
          <p:nvPr/>
        </p:nvSpPr>
        <p:spPr>
          <a:xfrm>
            <a:off x="1434353" y="1326777"/>
            <a:ext cx="8884024"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Analytical Problem Framing :</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593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F9416-A837-45B4-A953-E9EE3F1BC427}"/>
              </a:ext>
            </a:extLst>
          </p:cNvPr>
          <p:cNvSpPr txBox="1"/>
          <p:nvPr/>
        </p:nvSpPr>
        <p:spPr>
          <a:xfrm>
            <a:off x="1102658" y="1479176"/>
            <a:ext cx="10515601" cy="4247317"/>
          </a:xfrm>
          <a:prstGeom prst="rect">
            <a:avLst/>
          </a:prstGeom>
          <a:noFill/>
        </p:spPr>
        <p:txBody>
          <a:bodyPr wrap="square">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Before we can proceed with data analysis part, there are missing data in some of the variables which needs to be handled the variables like LotFrontage, Alley, MasVnrType, MasVnrArea, BsmtQual, BsmtCond, BsmtExposure, BsmtFinType1, BsmtFinType2, FireplaceQu, GarageType, GarageYrBlt, GarageFinish, GarageQual, GarageCond, PoolQC, Fence and MiscFeature have missing data.</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Firstly, I’m removing the variables that contains ‘missing data’ more than 80%.</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We can clearly see that for the variables 'Alley', '</a:t>
            </a:r>
            <a:r>
              <a:rPr lang="en-US" dirty="0" err="1">
                <a:latin typeface="Arial" panose="020B0604020202020204" pitchFamily="34" charset="0"/>
                <a:cs typeface="Arial" panose="020B0604020202020204" pitchFamily="34" charset="0"/>
              </a:rPr>
              <a:t>MiscFeature</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PoolQC</a:t>
            </a:r>
            <a:r>
              <a:rPr lang="en-US" dirty="0">
                <a:latin typeface="Arial" panose="020B0604020202020204" pitchFamily="34" charset="0"/>
                <a:cs typeface="Arial" panose="020B0604020202020204" pitchFamily="34" charset="0"/>
              </a:rPr>
              <a:t>', there are more than 80% data is missing, hence removing the same. Further I’m also removing ‘Id’ because it is unique for each row and will not help in the Prediction of sale price.</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Further, I’m imputing all the other variables containing null values using KNN Imputer and </a:t>
            </a:r>
            <a:r>
              <a:rPr lang="en-US" dirty="0" err="1">
                <a:latin typeface="Arial" panose="020B0604020202020204" pitchFamily="34" charset="0"/>
                <a:cs typeface="Arial" panose="020B0604020202020204" pitchFamily="34" charset="0"/>
              </a:rPr>
              <a:t>fillna</a:t>
            </a:r>
            <a:r>
              <a:rPr lang="en-US" dirty="0">
                <a:latin typeface="Arial" panose="020B0604020202020204" pitchFamily="34" charset="0"/>
                <a:cs typeface="Arial" panose="020B0604020202020204" pitchFamily="34" charset="0"/>
              </a:rPr>
              <a:t> method</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Using the above technique, I have successfully handled the null values in the dataset.</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4D630C-7A02-4876-BF8B-39E07D6B353F}"/>
              </a:ext>
            </a:extLst>
          </p:cNvPr>
          <p:cNvSpPr txBox="1"/>
          <p:nvPr/>
        </p:nvSpPr>
        <p:spPr>
          <a:xfrm>
            <a:off x="1102658" y="941294"/>
            <a:ext cx="5423647"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Data Analysis :</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951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75347-3757-48D3-B08D-4C769DFA583A}"/>
              </a:ext>
            </a:extLst>
          </p:cNvPr>
          <p:cNvSpPr txBox="1"/>
          <p:nvPr/>
        </p:nvSpPr>
        <p:spPr>
          <a:xfrm>
            <a:off x="-2026025" y="238779"/>
            <a:ext cx="11474825"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                                  Exploratory Data Analysis (EDA):</a:t>
            </a:r>
          </a:p>
        </p:txBody>
      </p:sp>
      <p:pic>
        <p:nvPicPr>
          <p:cNvPr id="4" name="Picture 3">
            <a:extLst>
              <a:ext uri="{FF2B5EF4-FFF2-40B4-BE49-F238E27FC236}">
                <a16:creationId xmlns:a16="http://schemas.microsoft.com/office/drawing/2014/main" id="{DFC7868C-437B-48D7-BE0D-ED69F1F11B01}"/>
              </a:ext>
            </a:extLst>
          </p:cNvPr>
          <p:cNvPicPr>
            <a:picLocks noChangeAspect="1"/>
          </p:cNvPicPr>
          <p:nvPr/>
        </p:nvPicPr>
        <p:blipFill>
          <a:blip r:embed="rId2"/>
          <a:stretch>
            <a:fillRect/>
          </a:stretch>
        </p:blipFill>
        <p:spPr>
          <a:xfrm>
            <a:off x="842574" y="1030941"/>
            <a:ext cx="6382979" cy="2483157"/>
          </a:xfrm>
          <a:prstGeom prst="rect">
            <a:avLst/>
          </a:prstGeom>
        </p:spPr>
      </p:pic>
      <p:pic>
        <p:nvPicPr>
          <p:cNvPr id="6" name="Picture 5">
            <a:extLst>
              <a:ext uri="{FF2B5EF4-FFF2-40B4-BE49-F238E27FC236}">
                <a16:creationId xmlns:a16="http://schemas.microsoft.com/office/drawing/2014/main" id="{18C20F22-5F61-4E3F-BD0E-CC79456CBCF8}"/>
              </a:ext>
            </a:extLst>
          </p:cNvPr>
          <p:cNvPicPr>
            <a:picLocks noChangeAspect="1"/>
          </p:cNvPicPr>
          <p:nvPr/>
        </p:nvPicPr>
        <p:blipFill>
          <a:blip r:embed="rId3"/>
          <a:stretch>
            <a:fillRect/>
          </a:stretch>
        </p:blipFill>
        <p:spPr>
          <a:xfrm>
            <a:off x="7225553" y="2501153"/>
            <a:ext cx="4966447" cy="3594848"/>
          </a:xfrm>
          <a:prstGeom prst="rect">
            <a:avLst/>
          </a:prstGeom>
        </p:spPr>
      </p:pic>
    </p:spTree>
    <p:extLst>
      <p:ext uri="{BB962C8B-B14F-4D97-AF65-F5344CB8AC3E}">
        <p14:creationId xmlns:p14="http://schemas.microsoft.com/office/powerpoint/2010/main" val="357286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2A1AB-74CA-4E24-9E67-8DBBFA225E30}"/>
              </a:ext>
            </a:extLst>
          </p:cNvPr>
          <p:cNvPicPr>
            <a:picLocks noChangeAspect="1"/>
          </p:cNvPicPr>
          <p:nvPr/>
        </p:nvPicPr>
        <p:blipFill>
          <a:blip r:embed="rId2"/>
          <a:stretch>
            <a:fillRect/>
          </a:stretch>
        </p:blipFill>
        <p:spPr>
          <a:xfrm>
            <a:off x="394356" y="1183341"/>
            <a:ext cx="5432703" cy="1936377"/>
          </a:xfrm>
          <a:prstGeom prst="rect">
            <a:avLst/>
          </a:prstGeom>
        </p:spPr>
      </p:pic>
      <p:pic>
        <p:nvPicPr>
          <p:cNvPr id="5" name="Picture 4">
            <a:extLst>
              <a:ext uri="{FF2B5EF4-FFF2-40B4-BE49-F238E27FC236}">
                <a16:creationId xmlns:a16="http://schemas.microsoft.com/office/drawing/2014/main" id="{485D6DAA-8BCA-4805-A6C3-3BE018A435FE}"/>
              </a:ext>
            </a:extLst>
          </p:cNvPr>
          <p:cNvPicPr>
            <a:picLocks noChangeAspect="1"/>
          </p:cNvPicPr>
          <p:nvPr/>
        </p:nvPicPr>
        <p:blipFill>
          <a:blip r:embed="rId3"/>
          <a:stretch>
            <a:fillRect/>
          </a:stretch>
        </p:blipFill>
        <p:spPr>
          <a:xfrm>
            <a:off x="5827058" y="2734235"/>
            <a:ext cx="6364941" cy="3325906"/>
          </a:xfrm>
          <a:prstGeom prst="rect">
            <a:avLst/>
          </a:prstGeom>
        </p:spPr>
      </p:pic>
    </p:spTree>
    <p:extLst>
      <p:ext uri="{BB962C8B-B14F-4D97-AF65-F5344CB8AC3E}">
        <p14:creationId xmlns:p14="http://schemas.microsoft.com/office/powerpoint/2010/main" val="420627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2D86E2-A4F2-4898-8B1A-F86C801253E8}"/>
              </a:ext>
            </a:extLst>
          </p:cNvPr>
          <p:cNvPicPr>
            <a:picLocks noChangeAspect="1"/>
          </p:cNvPicPr>
          <p:nvPr/>
        </p:nvPicPr>
        <p:blipFill>
          <a:blip r:embed="rId2"/>
          <a:stretch>
            <a:fillRect/>
          </a:stretch>
        </p:blipFill>
        <p:spPr>
          <a:xfrm>
            <a:off x="331428" y="528918"/>
            <a:ext cx="4877066" cy="2752164"/>
          </a:xfrm>
          <a:prstGeom prst="rect">
            <a:avLst/>
          </a:prstGeom>
        </p:spPr>
      </p:pic>
      <p:pic>
        <p:nvPicPr>
          <p:cNvPr id="5" name="Picture 4">
            <a:extLst>
              <a:ext uri="{FF2B5EF4-FFF2-40B4-BE49-F238E27FC236}">
                <a16:creationId xmlns:a16="http://schemas.microsoft.com/office/drawing/2014/main" id="{F1F288ED-7788-4B54-9762-83C93BCDA46A}"/>
              </a:ext>
            </a:extLst>
          </p:cNvPr>
          <p:cNvPicPr>
            <a:picLocks noChangeAspect="1"/>
          </p:cNvPicPr>
          <p:nvPr/>
        </p:nvPicPr>
        <p:blipFill>
          <a:blip r:embed="rId3"/>
          <a:stretch>
            <a:fillRect/>
          </a:stretch>
        </p:blipFill>
        <p:spPr>
          <a:xfrm>
            <a:off x="5553037" y="3429000"/>
            <a:ext cx="6334429" cy="1867005"/>
          </a:xfrm>
          <a:prstGeom prst="rect">
            <a:avLst/>
          </a:prstGeom>
        </p:spPr>
      </p:pic>
    </p:spTree>
    <p:extLst>
      <p:ext uri="{BB962C8B-B14F-4D97-AF65-F5344CB8AC3E}">
        <p14:creationId xmlns:p14="http://schemas.microsoft.com/office/powerpoint/2010/main" val="41587400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171</TotalTime>
  <Words>814</Words>
  <Application>Microsoft Office PowerPoint</Application>
  <PresentationFormat>Widescreen</PresentationFormat>
  <Paragraphs>48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Chakravarthy</dc:creator>
  <cp:lastModifiedBy>Akanksha Chakravarthy</cp:lastModifiedBy>
  <cp:revision>21</cp:revision>
  <dcterms:created xsi:type="dcterms:W3CDTF">2022-03-17T12:04:14Z</dcterms:created>
  <dcterms:modified xsi:type="dcterms:W3CDTF">2022-03-17T14:55:51Z</dcterms:modified>
</cp:coreProperties>
</file>