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42"/>
  </p:notesMasterIdLst>
  <p:sldIdLst>
    <p:sldId id="256" r:id="rId2"/>
    <p:sldId id="257" r:id="rId3"/>
    <p:sldId id="268" r:id="rId4"/>
    <p:sldId id="262" r:id="rId5"/>
    <p:sldId id="263" r:id="rId6"/>
    <p:sldId id="264" r:id="rId7"/>
    <p:sldId id="265" r:id="rId8"/>
    <p:sldId id="266" r:id="rId9"/>
    <p:sldId id="267" r:id="rId10"/>
    <p:sldId id="258" r:id="rId11"/>
    <p:sldId id="259" r:id="rId12"/>
    <p:sldId id="260" r:id="rId13"/>
    <p:sldId id="261" r:id="rId14"/>
    <p:sldId id="280" r:id="rId15"/>
    <p:sldId id="269" r:id="rId16"/>
    <p:sldId id="270" r:id="rId17"/>
    <p:sldId id="271" r:id="rId18"/>
    <p:sldId id="272" r:id="rId19"/>
    <p:sldId id="273" r:id="rId20"/>
    <p:sldId id="276" r:id="rId21"/>
    <p:sldId id="274" r:id="rId22"/>
    <p:sldId id="275" r:id="rId23"/>
    <p:sldId id="277" r:id="rId24"/>
    <p:sldId id="278" r:id="rId25"/>
    <p:sldId id="279" r:id="rId26"/>
    <p:sldId id="281" r:id="rId27"/>
    <p:sldId id="283" r:id="rId28"/>
    <p:sldId id="284" r:id="rId29"/>
    <p:sldId id="285" r:id="rId30"/>
    <p:sldId id="286" r:id="rId31"/>
    <p:sldId id="287" r:id="rId32"/>
    <p:sldId id="288" r:id="rId33"/>
    <p:sldId id="289" r:id="rId34"/>
    <p:sldId id="290" r:id="rId35"/>
    <p:sldId id="291" r:id="rId36"/>
    <p:sldId id="293" r:id="rId37"/>
    <p:sldId id="292" r:id="rId38"/>
    <p:sldId id="295" r:id="rId39"/>
    <p:sldId id="294" r:id="rId40"/>
    <p:sldId id="296"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46" autoAdjust="0"/>
  </p:normalViewPr>
  <p:slideViewPr>
    <p:cSldViewPr>
      <p:cViewPr varScale="1">
        <p:scale>
          <a:sx n="81" d="100"/>
          <a:sy n="81" d="100"/>
        </p:scale>
        <p:origin x="150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350C4-4763-45BE-AC4F-BB11AFA29AD8}" type="datetimeFigureOut">
              <a:rPr lang="en-IN" smtClean="0"/>
              <a:t>21-05-2022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40EF-8666-4473-9AD2-61DDDCE88CCD}" type="slidenum">
              <a:rPr lang="en-IN" smtClean="0"/>
              <a:t>‹#›</a:t>
            </a:fld>
            <a:endParaRPr lang="en-IN"/>
          </a:p>
        </p:txBody>
      </p:sp>
    </p:spTree>
    <p:extLst>
      <p:ext uri="{BB962C8B-B14F-4D97-AF65-F5344CB8AC3E}">
        <p14:creationId xmlns:p14="http://schemas.microsoft.com/office/powerpoint/2010/main" val="325142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C240EF-8666-4473-9AD2-61DDDCE88CCD}" type="slidenum">
              <a:rPr lang="en-IN" smtClean="0"/>
              <a:t>39</a:t>
            </a:fld>
            <a:endParaRPr lang="en-IN"/>
          </a:p>
        </p:txBody>
      </p:sp>
    </p:spTree>
    <p:extLst>
      <p:ext uri="{BB962C8B-B14F-4D97-AF65-F5344CB8AC3E}">
        <p14:creationId xmlns:p14="http://schemas.microsoft.com/office/powerpoint/2010/main" val="31292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54254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654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166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1653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0042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664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1499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8840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348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815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193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90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3A134-F1C3-464B-BF47-54DC2DE08F52}" type="datetimeFigureOut">
              <a:rPr lang="en-US" smtClean="0"/>
              <a:pPr/>
              <a:t>5/21/2022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280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C3A134-F1C3-464B-BF47-54DC2DE08F52}" type="datetimeFigureOut">
              <a:rPr lang="en-US" smtClean="0"/>
              <a:pPr/>
              <a:t>5/21/2022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680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5/21/2022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773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583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345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7C3A134-F1C3-464B-BF47-54DC2DE08F52}" type="datetimeFigureOut">
              <a:rPr lang="en-US" smtClean="0"/>
              <a:pPr/>
              <a:t>5/21/2022</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0"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34813953"/>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685800"/>
          </a:xfrm>
        </p:spPr>
        <p:txBody>
          <a:bodyPr>
            <a:noAutofit/>
          </a:bodyPr>
          <a:lstStyle/>
          <a:p>
            <a:r>
              <a:rPr lang="en-US" b="1" u="sng" dirty="0">
                <a:solidFill>
                  <a:srgbClr val="FFFF00"/>
                </a:solidFill>
                <a:effectLst/>
              </a:rPr>
              <a:t>MALIGNANT COMMENTS CLASSIFICATION</a:t>
            </a:r>
            <a:br>
              <a:rPr lang="en-US" b="1" u="sng" dirty="0">
                <a:solidFill>
                  <a:srgbClr val="FFFF00"/>
                </a:solidFill>
                <a:effectLst/>
              </a:rPr>
            </a:br>
            <a:endParaRPr lang="en-US" b="1" u="sng" dirty="0">
              <a:solidFill>
                <a:srgbClr val="FFFF00"/>
              </a:solidFill>
              <a:effectLst/>
            </a:endParaRPr>
          </a:p>
        </p:txBody>
      </p:sp>
      <p:sp>
        <p:nvSpPr>
          <p:cNvPr id="3" name="Subtitle 2"/>
          <p:cNvSpPr>
            <a:spLocks noGrp="1"/>
          </p:cNvSpPr>
          <p:nvPr>
            <p:ph type="subTitle" idx="1"/>
          </p:nvPr>
        </p:nvSpPr>
        <p:spPr>
          <a:xfrm>
            <a:off x="6629400" y="5532120"/>
            <a:ext cx="2514600" cy="1325880"/>
          </a:xfrm>
        </p:spPr>
        <p:txBody>
          <a:bodyPr>
            <a:normAutofit fontScale="55000" lnSpcReduction="20000"/>
          </a:bodyPr>
          <a:lstStyle/>
          <a:p>
            <a:r>
              <a:rPr lang="en-IN" sz="2800" b="1" dirty="0"/>
              <a:t>Submitted by:</a:t>
            </a:r>
            <a:endParaRPr lang="en-US" sz="2800" b="1" dirty="0"/>
          </a:p>
          <a:p>
            <a:r>
              <a:rPr lang="en-IN" sz="2800" b="1" dirty="0" err="1"/>
              <a:t>Haindavi</a:t>
            </a:r>
            <a:r>
              <a:rPr lang="en-IN" sz="2800" b="1" dirty="0"/>
              <a:t> </a:t>
            </a:r>
            <a:r>
              <a:rPr lang="en-IN" sz="2800" b="1" dirty="0" err="1"/>
              <a:t>chakravarthi</a:t>
            </a:r>
            <a:endParaRPr lang="en-US" sz="2800" b="1" dirty="0"/>
          </a:p>
          <a:p>
            <a:r>
              <a:rPr lang="en-IN" sz="2800" b="1" dirty="0"/>
              <a:t>Internship-23</a:t>
            </a:r>
            <a:endParaRPr lang="en-US" sz="2800" b="1"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4953000" cy="2971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266" y="457200"/>
            <a:ext cx="7993467" cy="914400"/>
          </a:xfrm>
        </p:spPr>
        <p:txBody>
          <a:bodyPr/>
          <a:lstStyle/>
          <a:p>
            <a:pPr lvl="0"/>
            <a:r>
              <a:rPr lang="en-IN" dirty="0"/>
              <a:t>Data Pre-processing Done</a:t>
            </a:r>
            <a:endParaRPr lang="en-US" dirty="0"/>
          </a:p>
        </p:txBody>
      </p:sp>
      <p:pic>
        <p:nvPicPr>
          <p:cNvPr id="4" name="Picture 3" descr="1_02x0FHt9JV085sA_uOaVdw.png"/>
          <p:cNvPicPr/>
          <p:nvPr/>
        </p:nvPicPr>
        <p:blipFill>
          <a:blip r:embed="rId2"/>
          <a:stretch>
            <a:fillRect/>
          </a:stretch>
        </p:blipFill>
        <p:spPr>
          <a:xfrm>
            <a:off x="0" y="3962400"/>
            <a:ext cx="9144000" cy="2917031"/>
          </a:xfrm>
          <a:prstGeom prst="rect">
            <a:avLst/>
          </a:prstGeom>
          <a:solidFill>
            <a:schemeClr val="tx2">
              <a:lumMod val="60000"/>
              <a:lumOff val="40000"/>
            </a:schemeClr>
          </a:solidFill>
        </p:spPr>
      </p:pic>
      <p:sp>
        <p:nvSpPr>
          <p:cNvPr id="5121" name="Rectangle 1"/>
          <p:cNvSpPr>
            <a:spLocks noChangeArrowheads="1"/>
          </p:cNvSpPr>
          <p:nvPr/>
        </p:nvSpPr>
        <p:spPr bwMode="auto">
          <a:xfrm>
            <a:off x="342899" y="1956137"/>
            <a:ext cx="84582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Mangal" pitchFamily="18" charset="0"/>
              </a:rPr>
              <a:t>This project is based on NLP and we have comments or string data for that we have to first convert comments into words then filter and cleaning of data using several libraries and finally convert them into int data type.</a:t>
            </a:r>
            <a:endParaRPr kumimoji="0" lang="en-US" sz="2000" b="0"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04800"/>
            <a:ext cx="8686800" cy="6400800"/>
          </a:xfrm>
        </p:spPr>
        <p:txBody>
          <a:bodyPr>
            <a:noAutofit/>
          </a:bodyPr>
          <a:lstStyle/>
          <a:p>
            <a:pPr lvl="0"/>
            <a:r>
              <a:rPr lang="en-IN" sz="2400" dirty="0">
                <a:solidFill>
                  <a:srgbClr val="FFFF00"/>
                </a:solidFill>
              </a:rPr>
              <a:t>1. Data Extraction: It is the first step of any model. most data is in CSV or excel format and for analyzing the data we use data manipulation tool pandas and </a:t>
            </a:r>
            <a:r>
              <a:rPr lang="en-IN" sz="2400" dirty="0" err="1">
                <a:solidFill>
                  <a:srgbClr val="FFFF00"/>
                </a:solidFill>
              </a:rPr>
              <a:t>NumPy</a:t>
            </a:r>
            <a:r>
              <a:rPr lang="en-IN" sz="2400" dirty="0">
                <a:solidFill>
                  <a:srgbClr val="FFFF00"/>
                </a:solidFill>
              </a:rPr>
              <a:t> after that data is converted into a data frame for analyzing the data.</a:t>
            </a:r>
            <a:endParaRPr lang="en-US" sz="2400" dirty="0">
              <a:solidFill>
                <a:srgbClr val="FFFF00"/>
              </a:solidFill>
            </a:endParaRPr>
          </a:p>
          <a:p>
            <a:r>
              <a:rPr lang="en-IN" sz="2400" dirty="0">
                <a:solidFill>
                  <a:srgbClr val="FFFF00"/>
                </a:solidFill>
              </a:rPr>
              <a:t> </a:t>
            </a:r>
            <a:endParaRPr lang="en-US" sz="2400" dirty="0">
              <a:solidFill>
                <a:srgbClr val="FFFF00"/>
              </a:solidFill>
            </a:endParaRPr>
          </a:p>
          <a:p>
            <a:pPr lvl="0"/>
            <a:r>
              <a:rPr lang="en-IN" sz="2400" dirty="0">
                <a:solidFill>
                  <a:srgbClr val="FFFF00"/>
                </a:solidFill>
              </a:rPr>
              <a:t>2. Data Cleaning: First we clean the data which have no use in prediction like the index column and Id, then we drop the data which has a high no of missing percentages.</a:t>
            </a:r>
            <a:endParaRPr lang="en-US" sz="2400" dirty="0">
              <a:solidFill>
                <a:srgbClr val="FFFF00"/>
              </a:solidFill>
            </a:endParaRPr>
          </a:p>
          <a:p>
            <a:r>
              <a:rPr lang="en-IN" sz="2400" dirty="0">
                <a:solidFill>
                  <a:srgbClr val="FFFF00"/>
                </a:solidFill>
              </a:rPr>
              <a:t> </a:t>
            </a:r>
            <a:endParaRPr lang="en-US" sz="2400" dirty="0">
              <a:solidFill>
                <a:srgbClr val="FFFF00"/>
              </a:solidFill>
            </a:endParaRPr>
          </a:p>
          <a:p>
            <a:pPr lvl="0"/>
            <a:r>
              <a:rPr lang="en-IN" sz="2400" dirty="0">
                <a:solidFill>
                  <a:srgbClr val="FFFF00"/>
                </a:solidFill>
              </a:rPr>
              <a:t>3. Stemming And Lemmatisation: The next step is to tag the words via Text Part Of Speech Tagging. Additionally, we are ready to perform Stemming And Lemmatisation In The NLP Data Science Project.</a:t>
            </a:r>
            <a:endParaRPr lang="en-US" sz="2400" dirty="0">
              <a:solidFill>
                <a:srgbClr val="FFFF00"/>
              </a:solidFill>
            </a:endParaRPr>
          </a:p>
          <a:p>
            <a:r>
              <a:rPr lang="en-IN" sz="2400" dirty="0">
                <a:solidFill>
                  <a:srgbClr val="FFFF00"/>
                </a:solidFill>
              </a:rPr>
              <a:t> </a:t>
            </a:r>
            <a:endParaRPr lang="en-US" sz="2400" dirty="0">
              <a:solidFill>
                <a:srgbClr val="FFFF00"/>
              </a:solidFill>
            </a:endParaRP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381000"/>
            <a:ext cx="9144000" cy="6477000"/>
          </a:xfrm>
        </p:spPr>
        <p:txBody>
          <a:bodyPr>
            <a:normAutofit fontScale="62500" lnSpcReduction="20000"/>
          </a:bodyPr>
          <a:lstStyle/>
          <a:p>
            <a:pPr lvl="0"/>
            <a:r>
              <a:rPr lang="en-IN" dirty="0">
                <a:solidFill>
                  <a:srgbClr val="FFFF00"/>
                </a:solidFill>
              </a:rPr>
              <a:t>4.Text Mining Algorithms: The text needs to be converted to numbers. Multiple algorithms compute and use the frequency of the words or group them to help us understand their hidden meanings.</a:t>
            </a:r>
            <a:endParaRPr lang="en-US" dirty="0">
              <a:solidFill>
                <a:srgbClr val="FFFF00"/>
              </a:solidFill>
            </a:endParaRPr>
          </a:p>
          <a:p>
            <a:pPr lvl="0"/>
            <a:endParaRPr lang="en-US" dirty="0">
              <a:solidFill>
                <a:srgbClr val="FFFF00"/>
              </a:solidFill>
            </a:endParaRPr>
          </a:p>
          <a:p>
            <a:pPr lvl="0"/>
            <a:r>
              <a:rPr lang="en-US" dirty="0">
                <a:solidFill>
                  <a:srgbClr val="FFFF00"/>
                </a:solidFill>
              </a:rPr>
              <a:t>5.Word2Vec Algorithm: Now the numerical data needs to be fed into a model so that we can start forecasting it. We can feed our data to a model. Word2Vec algorithm is gaining popularity. Let’s understand how to Predict Text Using </a:t>
            </a:r>
          </a:p>
          <a:p>
            <a:r>
              <a:rPr lang="en-IN" dirty="0">
                <a:solidFill>
                  <a:srgbClr val="FFFF00"/>
                </a:solidFill>
              </a:rPr>
              <a:t> </a:t>
            </a:r>
            <a:endParaRPr lang="en-US" dirty="0">
              <a:solidFill>
                <a:srgbClr val="FFFF00"/>
              </a:solidFill>
            </a:endParaRPr>
          </a:p>
          <a:p>
            <a:pPr lvl="0"/>
            <a:r>
              <a:rPr lang="en-IN" dirty="0">
                <a:solidFill>
                  <a:srgbClr val="FFFF00"/>
                </a:solidFill>
              </a:rPr>
              <a:t>6. Data transformation is the process of changing the format, structure, or values of data; we use a labelled encoder for coding the object data into integer data.</a:t>
            </a:r>
            <a:endParaRPr lang="en-US" dirty="0">
              <a:solidFill>
                <a:srgbClr val="FFFF00"/>
              </a:solidFill>
            </a:endParaRPr>
          </a:p>
          <a:p>
            <a:pPr lvl="0"/>
            <a:endParaRPr lang="en-IN" dirty="0">
              <a:solidFill>
                <a:srgbClr val="FFFF00"/>
              </a:solidFill>
            </a:endParaRPr>
          </a:p>
          <a:p>
            <a:pPr lvl="0"/>
            <a:r>
              <a:rPr lang="en-IN" dirty="0">
                <a:solidFill>
                  <a:srgbClr val="FFFF00"/>
                </a:solidFill>
              </a:rPr>
              <a:t>7. Data Reduction: it is the process of finding the most correlated columns, and combining them because the machine does not understand which feature columns impact the most on accuracy.</a:t>
            </a:r>
          </a:p>
          <a:p>
            <a:pPr lvl="0"/>
            <a:endParaRPr lang="en-IN" dirty="0">
              <a:solidFill>
                <a:srgbClr val="FFFF00"/>
              </a:solidFill>
            </a:endParaRPr>
          </a:p>
          <a:p>
            <a:pPr lvl="0"/>
            <a:r>
              <a:rPr lang="en-IN" dirty="0">
                <a:solidFill>
                  <a:srgbClr val="FFFF00"/>
                </a:solidFill>
              </a:rPr>
              <a:t>8. Data discretization converts a large number of data values into smaller once, so that data evaluation and data management becomes very easy, using box plots is makes a clear understanding of the data.</a:t>
            </a:r>
            <a:endParaRPr lang="en-US" dirty="0">
              <a:solidFill>
                <a:srgbClr val="FFFF00"/>
              </a:solidFill>
            </a:endParaRPr>
          </a:p>
          <a:p>
            <a:pPr lvl="0"/>
            <a:endParaRPr lang="en-US" dirty="0">
              <a:solidFill>
                <a:srgbClr val="FFFF00"/>
              </a:solidFill>
            </a:endParaRPr>
          </a:p>
          <a:p>
            <a:pPr lvl="0"/>
            <a:r>
              <a:rPr lang="en-US" dirty="0">
                <a:solidFill>
                  <a:srgbClr val="FFFF00"/>
                </a:solidFill>
              </a:rPr>
              <a:t>9.Evaluate NLP Model: Now that the NLP algorithm has started to forecast text, the last step is about assessing the accuracy of the model. Learn How To Evaluate The Model Performance</a:t>
            </a:r>
          </a:p>
          <a:p>
            <a:pPr lvl="0"/>
            <a:endParaRPr lang="en-US" dirty="0">
              <a:solidFill>
                <a:srgbClr val="FFFF00"/>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315200" cy="685800"/>
          </a:xfrm>
        </p:spPr>
        <p:txBody>
          <a:bodyPr>
            <a:normAutofit/>
          </a:bodyPr>
          <a:lstStyle/>
          <a:p>
            <a:r>
              <a:rPr lang="en-US" u="sng" dirty="0"/>
              <a:t>EDA Concluding Remark</a:t>
            </a:r>
            <a:endParaRPr lang="en-US" dirty="0"/>
          </a:p>
        </p:txBody>
      </p:sp>
      <p:sp>
        <p:nvSpPr>
          <p:cNvPr id="3" name="Text Placeholder 2"/>
          <p:cNvSpPr>
            <a:spLocks noGrp="1"/>
          </p:cNvSpPr>
          <p:nvPr>
            <p:ph type="body" idx="1"/>
          </p:nvPr>
        </p:nvSpPr>
        <p:spPr>
          <a:xfrm>
            <a:off x="0" y="1921839"/>
            <a:ext cx="9144000" cy="4919664"/>
          </a:xfrm>
        </p:spPr>
        <p:txBody>
          <a:bodyPr>
            <a:normAutofit fontScale="62500" lnSpcReduction="20000"/>
          </a:bodyPr>
          <a:lstStyle/>
          <a:p>
            <a:r>
              <a:rPr lang="en-IN" dirty="0">
                <a:solidFill>
                  <a:srgbClr val="FFFF00"/>
                </a:solidFill>
              </a:rPr>
              <a:t>As for any basic model building, we have to understand the type of target variable, the data of the target variable is continued or classified.</a:t>
            </a:r>
            <a:endParaRPr lang="en-US" dirty="0">
              <a:solidFill>
                <a:srgbClr val="FFFF00"/>
              </a:solidFill>
            </a:endParaRPr>
          </a:p>
          <a:p>
            <a:endParaRPr lang="en-IN" dirty="0">
              <a:solidFill>
                <a:srgbClr val="FFFF00"/>
              </a:solidFill>
            </a:endParaRPr>
          </a:p>
          <a:p>
            <a:r>
              <a:rPr lang="en-IN" dirty="0">
                <a:solidFill>
                  <a:srgbClr val="FFFF00"/>
                </a:solidFill>
              </a:rPr>
              <a:t>Data Analysis is always the difficult part, for better understanding different kinds of bar plots, distribution plots are created with the target Column for finding the insights of the dataset we have.</a:t>
            </a:r>
            <a:endParaRPr lang="en-US" dirty="0">
              <a:solidFill>
                <a:srgbClr val="FFFF00"/>
              </a:solidFill>
            </a:endParaRPr>
          </a:p>
          <a:p>
            <a:r>
              <a:rPr lang="en-IN" dirty="0">
                <a:solidFill>
                  <a:srgbClr val="FFFF00"/>
                </a:solidFill>
              </a:rPr>
              <a:t> </a:t>
            </a:r>
            <a:endParaRPr lang="en-US" dirty="0">
              <a:solidFill>
                <a:srgbClr val="FFFF00"/>
              </a:solidFill>
            </a:endParaRPr>
          </a:p>
          <a:p>
            <a:r>
              <a:rPr lang="en-IN" dirty="0">
                <a:solidFill>
                  <a:srgbClr val="FFFF00"/>
                </a:solidFill>
              </a:rPr>
              <a:t>Analytical Modelling always starts with the target variable we have, and in that case, our target variables are text comments first we have to filter them and make data clean then using different analysis tools select the list of toxic words which makes comments malignant, for that, we create some distribution plots with the target variable to understand which feature columns help to learn the model best and which feature columns reduce the accuracy of the model.</a:t>
            </a:r>
            <a:endParaRPr lang="en-US" dirty="0">
              <a:solidFill>
                <a:srgbClr val="FFFF00"/>
              </a:solidFill>
            </a:endParaRPr>
          </a:p>
          <a:p>
            <a:r>
              <a:rPr lang="en-IN" dirty="0">
                <a:solidFill>
                  <a:srgbClr val="FFFF00"/>
                </a:solidFill>
              </a:rPr>
              <a:t> </a:t>
            </a:r>
            <a:endParaRPr lang="en-US" dirty="0">
              <a:solidFill>
                <a:srgbClr val="FFFF00"/>
              </a:solidFill>
            </a:endParaRPr>
          </a:p>
          <a:p>
            <a:r>
              <a:rPr lang="en-IN" dirty="0">
                <a:solidFill>
                  <a:srgbClr val="FFFF00"/>
                </a:solidFill>
              </a:rPr>
              <a:t>And after finding the relation and correlation with the target variable we choose either Regression Model or Classification Model. Here in this problem, our target feature column is classified so we build our Machine Learning model on classification. </a:t>
            </a:r>
            <a:endParaRPr lang="en-US" dirty="0">
              <a:solidFill>
                <a:srgbClr val="FFFF00"/>
              </a:solidFill>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Hardware and Software Requirements and Tools Used</a:t>
            </a:r>
            <a:br>
              <a:rPr lang="en-US" dirty="0"/>
            </a:br>
            <a:endParaRPr lang="en-US" dirty="0"/>
          </a:p>
        </p:txBody>
      </p:sp>
      <p:sp>
        <p:nvSpPr>
          <p:cNvPr id="7" name="Rectangle 1"/>
          <p:cNvSpPr>
            <a:spLocks noGrp="1" noChangeArrowheads="1"/>
          </p:cNvSpPr>
          <p:nvPr>
            <p:ph type="body" idx="1"/>
          </p:nvPr>
        </p:nvSpPr>
        <p:spPr bwMode="auto">
          <a:xfrm>
            <a:off x="685800" y="228600"/>
            <a:ext cx="8229600" cy="4154984"/>
          </a:xfrm>
          <a:prstGeom prst="rect">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1. Python is widely used in scientific and numeric computing: </a:t>
            </a:r>
            <a:endParaRPr kumimoji="0" lang="en-US"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2. </a:t>
            </a:r>
            <a:r>
              <a:rPr kumimoji="0" lang="en-US" b="0" i="0" u="none" strike="noStrike" cap="none" normalizeH="0" baseline="0" dirty="0" err="1">
                <a:ln>
                  <a:noFill/>
                </a:ln>
                <a:solidFill>
                  <a:srgbClr val="FFFF00"/>
                </a:solidFill>
                <a:effectLst/>
                <a:latin typeface="Calibri" pitchFamily="34" charset="0"/>
                <a:ea typeface="Calibri" pitchFamily="34" charset="0"/>
                <a:cs typeface="Mangal" pitchFamily="18" charset="0"/>
              </a:rPr>
              <a:t>SciPy</a:t>
            </a: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 is a collection of packages for mathematics, science, and engineering.</a:t>
            </a:r>
            <a:endParaRPr kumimoji="0" lang="en-US"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3. Pandas are data analysis and modeling libraries.</a:t>
            </a:r>
            <a:endParaRPr kumimoji="0" lang="en-US"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FFFF00"/>
                </a:solidFill>
                <a:latin typeface="Calibri" pitchFamily="34" charset="0"/>
                <a:ea typeface="Calibri" pitchFamily="34" charset="0"/>
                <a:cs typeface="Mangal" pitchFamily="18" charset="0"/>
              </a:rPr>
              <a:t>4. </a:t>
            </a:r>
            <a:r>
              <a:rPr kumimoji="0" lang="en-US" b="0" i="0" u="none" strike="noStrike" cap="none" normalizeH="0" baseline="0" dirty="0">
                <a:ln>
                  <a:noFill/>
                </a:ln>
                <a:solidFill>
                  <a:srgbClr val="FFFF00"/>
                </a:solidFill>
                <a:effectLst/>
                <a:latin typeface="Calibri" pitchFamily="34" charset="0"/>
                <a:ea typeface="Calibri" pitchFamily="34" charset="0"/>
                <a:cs typeface="Calibri" pitchFamily="34" charset="0"/>
              </a:rPr>
              <a:t>Natural Language Toolkit:</a:t>
            </a: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 </a:t>
            </a:r>
            <a:r>
              <a:rPr kumimoji="0" lang="en-US" b="0" i="0" u="none" strike="noStrike" cap="none" normalizeH="0" baseline="0" dirty="0">
                <a:ln>
                  <a:noFill/>
                </a:ln>
                <a:solidFill>
                  <a:srgbClr val="FFFF00"/>
                </a:solidFill>
                <a:effectLst/>
                <a:latin typeface="Calibri" pitchFamily="34" charset="0"/>
                <a:ea typeface="Calibri" pitchFamily="34" charset="0"/>
                <a:cs typeface="Calibri" pitchFamily="34" charset="0"/>
              </a:rPr>
              <a:t>NLTK is a leading platform for building Python programs to work with human language data. It provides easy-to-use interfaces to over 50 corpora and lexical resources such as WorldNet, along with a suite of text processing libraries for classification, tokenization, stemming, tagging, parsing, and semantic reasoning, wrappers for industrial-strength NLP libraries,</a:t>
            </a:r>
            <a:endParaRPr kumimoji="0" lang="en-US" b="0" i="0" u="none" strike="noStrike" cap="none" normalizeH="0" baseline="0" dirty="0">
              <a:ln>
                <a:noFill/>
              </a:ln>
              <a:solidFill>
                <a:srgbClr val="FFFF00"/>
              </a:solidFill>
              <a:effectLst/>
              <a:latin typeface="Arial" pitchFamily="34" charset="0"/>
              <a:cs typeface="Arial" pitchFamily="34" charset="0"/>
            </a:endParaRPr>
          </a:p>
        </p:txBody>
      </p:sp>
      <p:sp>
        <p:nvSpPr>
          <p:cNvPr id="36866" name="Rectangle 2"/>
          <p:cNvSpPr>
            <a:spLocks noChangeArrowheads="1"/>
          </p:cNvSpPr>
          <p:nvPr/>
        </p:nvSpPr>
        <p:spPr bwMode="auto">
          <a:xfrm>
            <a:off x="23567" y="4651253"/>
            <a:ext cx="4191000" cy="2169825"/>
          </a:xfrm>
          <a:prstGeom prst="rect">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Libraries Used for this Project include –  </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1. Pandas</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2.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NumPy</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3.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Matplotlib</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4.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Seaborn</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5.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Scikit</a:t>
            </a: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Learn</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6.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Nltk</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7.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WordNetLemmatizer</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8. TF-IDF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vactorrization</a:t>
            </a:r>
            <a:endParaRPr kumimoji="0" lang="en-US" sz="1800" b="1"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0" y="35351"/>
            <a:ext cx="7079530" cy="1031449"/>
          </a:xfrm>
        </p:spPr>
        <p:txBody>
          <a:bodyPr/>
          <a:lstStyle/>
          <a:p>
            <a:pPr lvl="0"/>
            <a:r>
              <a:rPr lang="en-IN" u="sng" dirty="0"/>
              <a:t>Visualizations</a:t>
            </a:r>
            <a:br>
              <a:rPr lang="en-US" dirty="0"/>
            </a:br>
            <a:endParaRPr lang="en-US" dirty="0"/>
          </a:p>
        </p:txBody>
      </p:sp>
      <p:sp>
        <p:nvSpPr>
          <p:cNvPr id="3" name="Text Placeholder 2"/>
          <p:cNvSpPr>
            <a:spLocks noGrp="1"/>
          </p:cNvSpPr>
          <p:nvPr>
            <p:ph type="body" idx="1"/>
          </p:nvPr>
        </p:nvSpPr>
        <p:spPr>
          <a:xfrm>
            <a:off x="685800" y="762000"/>
            <a:ext cx="7239000" cy="2286000"/>
          </a:xfrm>
        </p:spPr>
        <p:txBody>
          <a:bodyPr>
            <a:normAutofit fontScale="77500" lnSpcReduction="20000"/>
          </a:bodyPr>
          <a:lstStyle/>
          <a:p>
            <a:r>
              <a:rPr lang="en-IN" dirty="0"/>
              <a:t>Data visualization is the graphical representation of information and data. By using charts, plots, and graphs data visualization tools provide an accessible way to see and understand trends, outliers, and patterns in data.</a:t>
            </a:r>
            <a:endParaRPr lang="en-US" dirty="0"/>
          </a:p>
          <a:p>
            <a:r>
              <a:rPr lang="en-US" dirty="0"/>
              <a:t>In the world of Big Data, data visualization tools and technologies are essential to analyze massive amounts of information and make data-driven decisions.</a:t>
            </a:r>
          </a:p>
          <a:p>
            <a:endParaRPr lang="en-US" dirty="0"/>
          </a:p>
        </p:txBody>
      </p:sp>
      <p:pic>
        <p:nvPicPr>
          <p:cNvPr id="8" name="Picture 7">
            <a:extLst>
              <a:ext uri="{FF2B5EF4-FFF2-40B4-BE49-F238E27FC236}">
                <a16:creationId xmlns:a16="http://schemas.microsoft.com/office/drawing/2014/main" id="{AAC8E303-2DAB-CED4-82DA-BEF104606DBB}"/>
              </a:ext>
            </a:extLst>
          </p:cNvPr>
          <p:cNvPicPr>
            <a:picLocks noChangeAspect="1"/>
          </p:cNvPicPr>
          <p:nvPr/>
        </p:nvPicPr>
        <p:blipFill>
          <a:blip r:embed="rId2"/>
          <a:stretch>
            <a:fillRect/>
          </a:stretch>
        </p:blipFill>
        <p:spPr>
          <a:xfrm>
            <a:off x="4648200" y="3230394"/>
            <a:ext cx="4495800" cy="36276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2" y="304801"/>
            <a:ext cx="7688667" cy="1066800"/>
          </a:xfrm>
        </p:spPr>
        <p:txBody>
          <a:bodyPr>
            <a:normAutofit/>
          </a:bodyPr>
          <a:lstStyle/>
          <a:p>
            <a:r>
              <a:rPr lang="en-US" dirty="0"/>
              <a:t>Heat Map Plotting for null values.</a:t>
            </a:r>
          </a:p>
        </p:txBody>
      </p:sp>
      <p:pic>
        <p:nvPicPr>
          <p:cNvPr id="4" name="Picture 3" descr="download (34).png"/>
          <p:cNvPicPr/>
          <p:nvPr/>
        </p:nvPicPr>
        <p:blipFill>
          <a:blip r:embed="rId2"/>
          <a:stretch>
            <a:fillRect/>
          </a:stretch>
        </p:blipFill>
        <p:spPr>
          <a:xfrm>
            <a:off x="-21210" y="1333762"/>
            <a:ext cx="5066667" cy="4190476"/>
          </a:xfrm>
          <a:prstGeom prst="rect">
            <a:avLst/>
          </a:prstGeom>
        </p:spPr>
        <p:style>
          <a:lnRef idx="1">
            <a:schemeClr val="accent5"/>
          </a:lnRef>
          <a:fillRef idx="2">
            <a:schemeClr val="accent5"/>
          </a:fillRef>
          <a:effectRef idx="1">
            <a:schemeClr val="accent5"/>
          </a:effectRef>
          <a:fontRef idx="minor">
            <a:schemeClr val="dk1"/>
          </a:fontRef>
        </p:style>
      </p:pic>
      <p:sp>
        <p:nvSpPr>
          <p:cNvPr id="27649" name="Rectangle 1"/>
          <p:cNvSpPr>
            <a:spLocks noChangeArrowheads="1"/>
          </p:cNvSpPr>
          <p:nvPr/>
        </p:nvSpPr>
        <p:spPr bwMode="auto">
          <a:xfrm>
            <a:off x="4530595" y="6027003"/>
            <a:ext cx="4613405" cy="83099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33333"/>
                </a:solidFill>
                <a:effectLst/>
                <a:latin typeface="Calibri" pitchFamily="34" charset="0"/>
                <a:ea typeface="Times New Roman" pitchFamily="18" charset="0"/>
                <a:cs typeface="Calibri" pitchFamily="34" charset="0"/>
              </a:rPr>
              <a:t>As clearly we analyze that no-null values are present.</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6477000" cy="990600"/>
          </a:xfrm>
        </p:spPr>
        <p:txBody>
          <a:bodyPr>
            <a:normAutofit/>
          </a:bodyPr>
          <a:lstStyle/>
          <a:p>
            <a:r>
              <a:rPr lang="en-US" dirty="0"/>
              <a:t>Correlation plotting</a:t>
            </a:r>
          </a:p>
        </p:txBody>
      </p:sp>
      <p:pic>
        <p:nvPicPr>
          <p:cNvPr id="5" name="Picture 4">
            <a:extLst>
              <a:ext uri="{FF2B5EF4-FFF2-40B4-BE49-F238E27FC236}">
                <a16:creationId xmlns:a16="http://schemas.microsoft.com/office/drawing/2014/main" id="{8C8EDA7D-05A3-CABD-C673-61AAA129D091}"/>
              </a:ext>
            </a:extLst>
          </p:cNvPr>
          <p:cNvPicPr>
            <a:picLocks noChangeAspect="1"/>
          </p:cNvPicPr>
          <p:nvPr/>
        </p:nvPicPr>
        <p:blipFill>
          <a:blip r:embed="rId2"/>
          <a:stretch>
            <a:fillRect/>
          </a:stretch>
        </p:blipFill>
        <p:spPr>
          <a:xfrm>
            <a:off x="1430146" y="2219227"/>
            <a:ext cx="6170636" cy="4648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966" y="53458"/>
            <a:ext cx="8222067" cy="714373"/>
          </a:xfrm>
        </p:spPr>
        <p:txBody>
          <a:bodyPr/>
          <a:lstStyle/>
          <a:p>
            <a:r>
              <a:rPr lang="en-US" dirty="0"/>
              <a:t>Correlation plotting</a:t>
            </a:r>
          </a:p>
        </p:txBody>
      </p:sp>
      <p:pic>
        <p:nvPicPr>
          <p:cNvPr id="4" name="Picture 3" descr="download (35).png"/>
          <p:cNvPicPr/>
          <p:nvPr/>
        </p:nvPicPr>
        <p:blipFill>
          <a:blip r:embed="rId2"/>
          <a:stretch>
            <a:fillRect/>
          </a:stretch>
        </p:blipFill>
        <p:spPr>
          <a:xfrm>
            <a:off x="0" y="1143000"/>
            <a:ext cx="5409524" cy="4177778"/>
          </a:xfrm>
          <a:prstGeom prst="rect">
            <a:avLst/>
          </a:prstGeom>
        </p:spPr>
        <p:style>
          <a:lnRef idx="1">
            <a:schemeClr val="accent5"/>
          </a:lnRef>
          <a:fillRef idx="2">
            <a:schemeClr val="accent5"/>
          </a:fillRef>
          <a:effectRef idx="1">
            <a:schemeClr val="accent5"/>
          </a:effectRef>
          <a:fontRef idx="minor">
            <a:schemeClr val="dk1"/>
          </a:fontRef>
        </p:style>
      </p:pic>
      <p:sp>
        <p:nvSpPr>
          <p:cNvPr id="31745" name="Rectangle 1"/>
          <p:cNvSpPr>
            <a:spLocks noChangeArrowheads="1"/>
          </p:cNvSpPr>
          <p:nvPr/>
        </p:nvSpPr>
        <p:spPr bwMode="auto">
          <a:xfrm>
            <a:off x="3733800" y="5842337"/>
            <a:ext cx="5409524" cy="1015663"/>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Calibri" pitchFamily="34" charset="0"/>
                <a:ea typeface="Times New Roman" pitchFamily="18" charset="0"/>
                <a:cs typeface="Calibri" pitchFamily="34" charset="0"/>
              </a:rPr>
              <a:t>No feature columns are negatively co-related with target columns.</a:t>
            </a:r>
            <a:endPar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Calibri" pitchFamily="34" charset="0"/>
                <a:ea typeface="Times New Roman" pitchFamily="18" charset="0"/>
                <a:cs typeface="Calibri" pitchFamily="34" charset="0"/>
              </a:rPr>
              <a:t>Abuse is highly related to malignant.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71600"/>
            <a:ext cx="8077200" cy="1066801"/>
          </a:xfrm>
        </p:spPr>
        <p:txBody>
          <a:bodyPr>
            <a:normAutofit/>
          </a:bodyPr>
          <a:lstStyle/>
          <a:p>
            <a:r>
              <a:rPr lang="en-US" dirty="0"/>
              <a:t>Plotting of different distribution plots.</a:t>
            </a:r>
          </a:p>
        </p:txBody>
      </p:sp>
      <p:pic>
        <p:nvPicPr>
          <p:cNvPr id="4" name="Picture 3">
            <a:extLst>
              <a:ext uri="{FF2B5EF4-FFF2-40B4-BE49-F238E27FC236}">
                <a16:creationId xmlns:a16="http://schemas.microsoft.com/office/drawing/2014/main" id="{40317EBC-79F7-3B45-74A8-C98A35EEC5D0}"/>
              </a:ext>
            </a:extLst>
          </p:cNvPr>
          <p:cNvPicPr>
            <a:picLocks noChangeAspect="1"/>
          </p:cNvPicPr>
          <p:nvPr/>
        </p:nvPicPr>
        <p:blipFill>
          <a:blip r:embed="rId2"/>
          <a:stretch>
            <a:fillRect/>
          </a:stretch>
        </p:blipFill>
        <p:spPr>
          <a:xfrm>
            <a:off x="1981199" y="2552700"/>
            <a:ext cx="5032079" cy="4305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736" y="228600"/>
            <a:ext cx="8382000" cy="859055"/>
          </a:xfrm>
        </p:spPr>
        <p:txBody>
          <a:bodyPr>
            <a:normAutofit fontScale="90000"/>
          </a:bodyPr>
          <a:lstStyle/>
          <a:p>
            <a:pPr algn="ctr"/>
            <a:r>
              <a:rPr lang="en-IN" sz="3600" dirty="0"/>
              <a:t>INTRODUCTION</a:t>
            </a:r>
            <a:br>
              <a:rPr lang="en-US" dirty="0"/>
            </a:br>
            <a:endParaRPr lang="en-US" dirty="0"/>
          </a:p>
        </p:txBody>
      </p:sp>
      <p:sp>
        <p:nvSpPr>
          <p:cNvPr id="2" name="Text Placeholder 1"/>
          <p:cNvSpPr>
            <a:spLocks noGrp="1"/>
          </p:cNvSpPr>
          <p:nvPr>
            <p:ph type="body" idx="1"/>
          </p:nvPr>
        </p:nvSpPr>
        <p:spPr>
          <a:xfrm>
            <a:off x="555396" y="744755"/>
            <a:ext cx="8022336" cy="685800"/>
          </a:xfrm>
        </p:spPr>
        <p:txBody>
          <a:bodyPr>
            <a:noAutofit/>
          </a:bodyPr>
          <a:lstStyle/>
          <a:p>
            <a:pPr lvl="0"/>
            <a:r>
              <a:rPr lang="en-IN" b="1" dirty="0"/>
              <a:t>Business Problem Framing</a:t>
            </a:r>
            <a:endParaRPr lang="en-US" dirty="0"/>
          </a:p>
          <a:p>
            <a:r>
              <a:rPr lang="en-IN" dirty="0"/>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US" dirty="0"/>
          </a:p>
          <a:p>
            <a:r>
              <a:rPr lang="en-IN" dirty="0"/>
              <a:t>Our goal is to build a prototype of online hate and abuse comment classifier which can be used to classify hate and offensive comments so that they can be controlled and restricted from spreading hatred and cyber bullying.</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42).png"/>
          <p:cNvPicPr/>
          <p:nvPr/>
        </p:nvPicPr>
        <p:blipFill>
          <a:blip r:embed="rId2"/>
          <a:stretch>
            <a:fillRect/>
          </a:stretch>
        </p:blipFill>
        <p:spPr>
          <a:xfrm>
            <a:off x="0" y="0"/>
            <a:ext cx="3810000" cy="3326984"/>
          </a:xfrm>
          <a:prstGeom prst="rect">
            <a:avLst/>
          </a:prstGeom>
          <a:ln/>
        </p:spPr>
        <p:style>
          <a:lnRef idx="1">
            <a:schemeClr val="accent5"/>
          </a:lnRef>
          <a:fillRef idx="2">
            <a:schemeClr val="accent5"/>
          </a:fillRef>
          <a:effectRef idx="1">
            <a:schemeClr val="accent5"/>
          </a:effectRef>
          <a:fontRef idx="minor">
            <a:schemeClr val="dk1"/>
          </a:fontRef>
        </p:style>
      </p:pic>
      <p:pic>
        <p:nvPicPr>
          <p:cNvPr id="6" name="Picture 5" descr="download (41).png"/>
          <p:cNvPicPr/>
          <p:nvPr/>
        </p:nvPicPr>
        <p:blipFill>
          <a:blip r:embed="rId3"/>
          <a:stretch>
            <a:fillRect/>
          </a:stretch>
        </p:blipFill>
        <p:spPr>
          <a:xfrm>
            <a:off x="4953000" y="0"/>
            <a:ext cx="4191000" cy="3352800"/>
          </a:xfrm>
          <a:prstGeom prst="rect">
            <a:avLst/>
          </a:prstGeom>
          <a:ln/>
        </p:spPr>
        <p:style>
          <a:lnRef idx="1">
            <a:schemeClr val="accent5"/>
          </a:lnRef>
          <a:fillRef idx="2">
            <a:schemeClr val="accent5"/>
          </a:fillRef>
          <a:effectRef idx="1">
            <a:schemeClr val="accent5"/>
          </a:effectRef>
          <a:fontRef idx="minor">
            <a:schemeClr val="dk1"/>
          </a:fontRef>
        </p:style>
      </p:pic>
      <p:pic>
        <p:nvPicPr>
          <p:cNvPr id="7" name="Picture 6" descr="download (40).png"/>
          <p:cNvPicPr/>
          <p:nvPr/>
        </p:nvPicPr>
        <p:blipFill>
          <a:blip r:embed="rId4"/>
          <a:stretch>
            <a:fillRect/>
          </a:stretch>
        </p:blipFill>
        <p:spPr>
          <a:xfrm>
            <a:off x="1" y="3531016"/>
            <a:ext cx="3810000" cy="3326984"/>
          </a:xfrm>
          <a:prstGeom prst="rect">
            <a:avLst/>
          </a:prstGeom>
          <a:ln/>
        </p:spPr>
        <p:style>
          <a:lnRef idx="1">
            <a:schemeClr val="accent5"/>
          </a:lnRef>
          <a:fillRef idx="2">
            <a:schemeClr val="accent5"/>
          </a:fillRef>
          <a:effectRef idx="1">
            <a:schemeClr val="accent5"/>
          </a:effectRef>
          <a:fontRef idx="minor">
            <a:schemeClr val="dk1"/>
          </a:fontRef>
        </p:style>
      </p:pic>
      <p:pic>
        <p:nvPicPr>
          <p:cNvPr id="8" name="Picture 7" descr="download (39).png"/>
          <p:cNvPicPr/>
          <p:nvPr/>
        </p:nvPicPr>
        <p:blipFill>
          <a:blip r:embed="rId5"/>
          <a:stretch>
            <a:fillRect/>
          </a:stretch>
        </p:blipFill>
        <p:spPr>
          <a:xfrm>
            <a:off x="4953000" y="3531016"/>
            <a:ext cx="4191000" cy="3326984"/>
          </a:xfrm>
          <a:prstGeom prst="rect">
            <a:avLst/>
          </a:prstGeom>
          <a:ln/>
        </p:spPr>
        <p:style>
          <a:lnRef idx="1">
            <a:schemeClr val="accent5"/>
          </a:lnRef>
          <a:fillRef idx="2">
            <a:schemeClr val="accent5"/>
          </a:fillRef>
          <a:effectRef idx="1">
            <a:schemeClr val="accent5"/>
          </a:effectRef>
          <a:fontRef idx="minor">
            <a:schemeClr val="dk1"/>
          </a:fontRef>
        </p:style>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37).png"/>
          <p:cNvPicPr/>
          <p:nvPr/>
        </p:nvPicPr>
        <p:blipFill>
          <a:blip r:embed="rId2"/>
          <a:stretch>
            <a:fillRect/>
          </a:stretch>
        </p:blipFill>
        <p:spPr>
          <a:xfrm>
            <a:off x="0" y="0"/>
            <a:ext cx="3962400" cy="4724400"/>
          </a:xfrm>
          <a:prstGeom prst="rect">
            <a:avLst/>
          </a:prstGeom>
          <a:ln/>
        </p:spPr>
        <p:style>
          <a:lnRef idx="1">
            <a:schemeClr val="accent5"/>
          </a:lnRef>
          <a:fillRef idx="2">
            <a:schemeClr val="accent5"/>
          </a:fillRef>
          <a:effectRef idx="1">
            <a:schemeClr val="accent5"/>
          </a:effectRef>
          <a:fontRef idx="minor">
            <a:schemeClr val="dk1"/>
          </a:fontRef>
        </p:style>
      </p:pic>
      <p:pic>
        <p:nvPicPr>
          <p:cNvPr id="6" name="Picture 5" descr="download (36).png"/>
          <p:cNvPicPr/>
          <p:nvPr/>
        </p:nvPicPr>
        <p:blipFill>
          <a:blip r:embed="rId3"/>
          <a:stretch>
            <a:fillRect/>
          </a:stretch>
        </p:blipFill>
        <p:spPr>
          <a:xfrm>
            <a:off x="4800600" y="0"/>
            <a:ext cx="4343400" cy="4724400"/>
          </a:xfrm>
          <a:prstGeom prst="rect">
            <a:avLst/>
          </a:prstGeom>
          <a:ln/>
        </p:spPr>
        <p:style>
          <a:lnRef idx="1">
            <a:schemeClr val="accent5"/>
          </a:lnRef>
          <a:fillRef idx="2">
            <a:schemeClr val="accent5"/>
          </a:fillRef>
          <a:effectRef idx="1">
            <a:schemeClr val="accent5"/>
          </a:effectRef>
          <a:fontRef idx="minor">
            <a:schemeClr val="dk1"/>
          </a:fontRef>
        </p:style>
      </p:pic>
      <p:sp>
        <p:nvSpPr>
          <p:cNvPr id="35841" name="Rectangle 1"/>
          <p:cNvSpPr>
            <a:spLocks noChangeArrowheads="1"/>
          </p:cNvSpPr>
          <p:nvPr/>
        </p:nvSpPr>
        <p:spPr bwMode="auto">
          <a:xfrm>
            <a:off x="0" y="5822698"/>
            <a:ext cx="9144000" cy="1015663"/>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Calibri" pitchFamily="34" charset="0"/>
                <a:ea typeface="Times New Roman" pitchFamily="18" charset="0"/>
                <a:cs typeface="Calibri" pitchFamily="34" charset="0"/>
              </a:rPr>
              <a:t>Distribution plotting of different features columns.</a:t>
            </a:r>
            <a:endPar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Calibri" pitchFamily="34" charset="0"/>
                <a:ea typeface="Times New Roman" pitchFamily="18" charset="0"/>
                <a:cs typeface="Calibri" pitchFamily="34" charset="0"/>
              </a:rPr>
              <a:t>And from the above plotting, it is mentioned that the count of normal comments is more than as compared to toxic comments.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371600"/>
            <a:ext cx="7391400" cy="914401"/>
          </a:xfrm>
        </p:spPr>
        <p:txBody>
          <a:bodyPr>
            <a:normAutofit fontScale="90000"/>
          </a:bodyPr>
          <a:lstStyle/>
          <a:p>
            <a:r>
              <a:rPr lang="en-US" dirty="0"/>
              <a:t>Labels distribution over comments.</a:t>
            </a:r>
          </a:p>
        </p:txBody>
      </p:sp>
      <p:pic>
        <p:nvPicPr>
          <p:cNvPr id="5" name="Picture 4">
            <a:extLst>
              <a:ext uri="{FF2B5EF4-FFF2-40B4-BE49-F238E27FC236}">
                <a16:creationId xmlns:a16="http://schemas.microsoft.com/office/drawing/2014/main" id="{9A0F8792-9446-B0A8-B6FF-630F749177A6}"/>
              </a:ext>
            </a:extLst>
          </p:cNvPr>
          <p:cNvPicPr>
            <a:picLocks noChangeAspect="1"/>
          </p:cNvPicPr>
          <p:nvPr/>
        </p:nvPicPr>
        <p:blipFill>
          <a:blip r:embed="rId2"/>
          <a:stretch>
            <a:fillRect/>
          </a:stretch>
        </p:blipFill>
        <p:spPr>
          <a:xfrm>
            <a:off x="1752600" y="2438400"/>
            <a:ext cx="5980670" cy="4267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054120"/>
          </a:xfrm>
        </p:spPr>
        <p:txBody>
          <a:bodyPr>
            <a:normAutofit/>
          </a:bodyPr>
          <a:lstStyle/>
          <a:p>
            <a:r>
              <a:rPr lang="en-US" dirty="0"/>
              <a:t>Labels distribution over comments</a:t>
            </a:r>
          </a:p>
        </p:txBody>
      </p:sp>
      <p:pic>
        <p:nvPicPr>
          <p:cNvPr id="4" name="Picture 3" descr="download (43).png"/>
          <p:cNvPicPr/>
          <p:nvPr/>
        </p:nvPicPr>
        <p:blipFill>
          <a:blip r:embed="rId2"/>
          <a:stretch>
            <a:fillRect/>
          </a:stretch>
        </p:blipFill>
        <p:spPr>
          <a:xfrm>
            <a:off x="-76200" y="1524000"/>
            <a:ext cx="5731510" cy="3400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1295400" y="6150114"/>
            <a:ext cx="7848600" cy="70788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IN" sz="2000" dirty="0"/>
              <a:t>Plotting of sections of different feature columns and we observe that malignant comments are more as compared to remaining one</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18" y="152401"/>
            <a:ext cx="8347382" cy="990600"/>
          </a:xfrm>
        </p:spPr>
        <p:txBody>
          <a:bodyPr>
            <a:normAutofit fontScale="90000"/>
          </a:bodyPr>
          <a:lstStyle/>
          <a:p>
            <a:r>
              <a:rPr lang="en-IN" u="sng" dirty="0"/>
              <a:t>Model/s Development and Evaluation </a:t>
            </a:r>
            <a:endParaRPr lang="en-US" dirty="0"/>
          </a:p>
        </p:txBody>
      </p:sp>
      <p:sp>
        <p:nvSpPr>
          <p:cNvPr id="38913" name="Rectangle 1"/>
          <p:cNvSpPr>
            <a:spLocks noChangeArrowheads="1"/>
          </p:cNvSpPr>
          <p:nvPr/>
        </p:nvSpPr>
        <p:spPr bwMode="auto">
          <a:xfrm>
            <a:off x="0" y="1750367"/>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FFC000"/>
                </a:solidFill>
                <a:effectLst/>
                <a:latin typeface="Calibri" pitchFamily="34" charset="0"/>
                <a:ea typeface="Calibri" pitchFamily="34" charset="0"/>
                <a:cs typeface="Mangal" pitchFamily="18" charset="0"/>
              </a:rPr>
              <a:t>   Identification of possible problem-solving approaches (methods)</a:t>
            </a:r>
            <a:endParaRPr kumimoji="0" lang="en-US" sz="2400" b="0" i="0" u="none" strike="noStrike" cap="none" normalizeH="0" baseline="0" dirty="0">
              <a:ln>
                <a:noFill/>
              </a:ln>
              <a:solidFill>
                <a:srgbClr val="FFC000"/>
              </a:solidFill>
              <a:effectLst/>
              <a:latin typeface="Arial" pitchFamily="34" charset="0"/>
              <a:cs typeface="Arial" pitchFamily="34" charset="0"/>
            </a:endParaRPr>
          </a:p>
        </p:txBody>
      </p:sp>
      <p:sp>
        <p:nvSpPr>
          <p:cNvPr id="38914" name="Rectangle 2"/>
          <p:cNvSpPr>
            <a:spLocks noChangeArrowheads="1"/>
          </p:cNvSpPr>
          <p:nvPr/>
        </p:nvSpPr>
        <p:spPr bwMode="auto">
          <a:xfrm>
            <a:off x="304800" y="3535500"/>
            <a:ext cx="81534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Calibri" pitchFamily="34" charset="0"/>
              </a:rPr>
              <a:t>After analyzing the dataset, I observe that many of the feature columns are int type and coment_text is string type. so first, we have to convert them into an integer so that the machine interprets the data and for that, we use the NLP toolkit for all the features columns.</a:t>
            </a:r>
            <a:endParaRPr kumimoji="0" lang="en-US" sz="2000"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Calibri" pitchFamily="34" charset="0"/>
              </a:rPr>
              <a:t>Then find the correlation between the columns with target columns and delete the non-related feature columns.</a:t>
            </a:r>
            <a:endParaRPr kumimoji="0" lang="en-US" sz="2000"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Calibri" pitchFamily="34" charset="0"/>
              </a:rPr>
              <a:t>We observe that the target column is skewed.</a:t>
            </a:r>
            <a:endParaRPr kumimoji="0" lang="en-US" sz="2000"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Calibri" pitchFamily="34" charset="0"/>
              </a:rPr>
              <a:t>After converting text into int data type and classes are defined.</a:t>
            </a:r>
            <a:endParaRPr kumimoji="0" lang="en-US" sz="2000"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Calibri" pitchFamily="34" charset="0"/>
              </a:rPr>
              <a:t>The target column is classified so we start work on Classification models building</a:t>
            </a:r>
            <a:r>
              <a:rPr kumimoji="0" lang="en-US" sz="2000" b="0" i="0" u="none" strike="noStrike" cap="none" normalizeH="0" baseline="0" dirty="0">
                <a:ln>
                  <a:noFill/>
                </a:ln>
                <a:solidFill>
                  <a:srgbClr val="FFFF00"/>
                </a:solidFill>
                <a:effectLst/>
                <a:latin typeface="Calibri" pitchFamily="34" charset="0"/>
                <a:ea typeface="Calibri" pitchFamily="34" charset="0"/>
                <a:cs typeface="Mangal" pitchFamily="18" charset="0"/>
              </a:rPr>
              <a:t>.</a:t>
            </a:r>
            <a:endParaRPr kumimoji="0" lang="en-US" sz="2000" b="0"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524000"/>
          </a:xfrm>
        </p:spPr>
        <p:txBody>
          <a:bodyPr>
            <a:normAutofit/>
          </a:bodyPr>
          <a:lstStyle/>
          <a:p>
            <a:pPr lvl="0"/>
            <a:r>
              <a:rPr lang="en-IN" dirty="0"/>
              <a:t>Testing of Identified Approaches (Algorithms)</a:t>
            </a:r>
            <a:br>
              <a:rPr lang="en-US" dirty="0"/>
            </a:br>
            <a:endParaRPr lang="en-US" dirty="0"/>
          </a:p>
        </p:txBody>
      </p:sp>
      <p:sp>
        <p:nvSpPr>
          <p:cNvPr id="3" name="Text Placeholder 2"/>
          <p:cNvSpPr>
            <a:spLocks noGrp="1"/>
          </p:cNvSpPr>
          <p:nvPr>
            <p:ph type="body" idx="1"/>
          </p:nvPr>
        </p:nvSpPr>
        <p:spPr>
          <a:xfrm>
            <a:off x="990600" y="1905000"/>
            <a:ext cx="7924800" cy="3733800"/>
          </a:xfrm>
        </p:spPr>
        <p:style>
          <a:lnRef idx="1">
            <a:schemeClr val="dk1"/>
          </a:lnRef>
          <a:fillRef idx="2">
            <a:schemeClr val="dk1"/>
          </a:fillRef>
          <a:effectRef idx="1">
            <a:schemeClr val="dk1"/>
          </a:effectRef>
          <a:fontRef idx="minor">
            <a:schemeClr val="dk1"/>
          </a:fontRef>
        </p:style>
        <p:txBody>
          <a:bodyPr>
            <a:normAutofit fontScale="92500" lnSpcReduction="20000"/>
          </a:bodyPr>
          <a:lstStyle/>
          <a:p>
            <a:r>
              <a:rPr lang="en-IN" sz="2400" b="1" dirty="0">
                <a:solidFill>
                  <a:schemeClr val="bg1"/>
                </a:solidFill>
              </a:rPr>
              <a:t>List down all the algorithms used for the training and testing. </a:t>
            </a:r>
            <a:endParaRPr lang="en-US" sz="2400" b="1" dirty="0">
              <a:solidFill>
                <a:schemeClr val="bg1"/>
              </a:solidFill>
            </a:endParaRPr>
          </a:p>
          <a:p>
            <a:pPr lvl="0"/>
            <a:r>
              <a:rPr lang="en-IN" sz="2400" b="1" dirty="0">
                <a:solidFill>
                  <a:schemeClr val="bg1"/>
                </a:solidFill>
              </a:rPr>
              <a:t>	1. Logistic Regression</a:t>
            </a:r>
            <a:endParaRPr lang="en-US" sz="2400" b="1" dirty="0">
              <a:solidFill>
                <a:schemeClr val="bg1"/>
              </a:solidFill>
            </a:endParaRPr>
          </a:p>
          <a:p>
            <a:r>
              <a:rPr lang="en-US" sz="2400" b="1" dirty="0">
                <a:solidFill>
                  <a:schemeClr val="bg1"/>
                </a:solidFill>
              </a:rPr>
              <a:t>          2. DecisionTreeClassifier</a:t>
            </a:r>
          </a:p>
          <a:p>
            <a:r>
              <a:rPr lang="en-US" sz="2400" b="1" dirty="0">
                <a:solidFill>
                  <a:schemeClr val="bg1"/>
                </a:solidFill>
              </a:rPr>
              <a:t>          3. Random forest Regression.	</a:t>
            </a:r>
          </a:p>
          <a:p>
            <a:r>
              <a:rPr lang="en-US" sz="2400" b="1" dirty="0">
                <a:solidFill>
                  <a:schemeClr val="bg1"/>
                </a:solidFill>
              </a:rPr>
              <a:t>	4. Xgboost</a:t>
            </a:r>
          </a:p>
          <a:p>
            <a:r>
              <a:rPr lang="en-US" sz="2400" b="1" dirty="0">
                <a:solidFill>
                  <a:schemeClr val="bg1"/>
                </a:solidFill>
              </a:rPr>
              <a:t>	5. AdaBoostClassifier</a:t>
            </a:r>
          </a:p>
          <a:p>
            <a:r>
              <a:rPr lang="en-US" sz="2400" b="1" dirty="0">
                <a:solidFill>
                  <a:schemeClr val="bg1"/>
                </a:solidFill>
              </a:rPr>
              <a:t>	6. KNeighborsClassifier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351"/>
            <a:ext cx="7383867" cy="942973"/>
          </a:xfrm>
        </p:spPr>
        <p:txBody>
          <a:bodyPr>
            <a:normAutofit fontScale="90000"/>
          </a:bodyPr>
          <a:lstStyle/>
          <a:p>
            <a:r>
              <a:rPr lang="en-IN" u="sng" dirty="0"/>
              <a:t>Run and Evaluate selected models</a:t>
            </a:r>
            <a:endParaRPr lang="en-US" dirty="0"/>
          </a:p>
        </p:txBody>
      </p:sp>
      <p:sp>
        <p:nvSpPr>
          <p:cNvPr id="3" name="Text Placeholder 2"/>
          <p:cNvSpPr>
            <a:spLocks noGrp="1"/>
          </p:cNvSpPr>
          <p:nvPr>
            <p:ph type="body" idx="1"/>
          </p:nvPr>
        </p:nvSpPr>
        <p:spPr>
          <a:xfrm>
            <a:off x="301033" y="1219200"/>
            <a:ext cx="8305800" cy="1871664"/>
          </a:xfrm>
        </p:spPr>
        <p:txBody>
          <a:bodyPr>
            <a:normAutofit fontScale="62500" lnSpcReduction="20000"/>
          </a:bodyPr>
          <a:lstStyle/>
          <a:p>
            <a:r>
              <a:rPr lang="en-IN" b="1" dirty="0">
                <a:solidFill>
                  <a:srgbClr val="FFFF00"/>
                </a:solidFill>
              </a:rPr>
              <a:t>Logistic Regression Model</a:t>
            </a:r>
            <a:endParaRPr lang="en-US" dirty="0">
              <a:solidFill>
                <a:srgbClr val="FFFF00"/>
              </a:solidFill>
            </a:endParaRPr>
          </a:p>
          <a:p>
            <a:r>
              <a:rPr lang="en-IN" dirty="0">
                <a:solidFill>
                  <a:srgbClr val="FFFF00"/>
                </a:solidFill>
              </a:rPr>
              <a:t>• Logistic Regression is a machine learning algorithm based on supervised learning.</a:t>
            </a:r>
            <a:endParaRPr lang="en-US" dirty="0">
              <a:solidFill>
                <a:srgbClr val="FFFF00"/>
              </a:solidFill>
            </a:endParaRPr>
          </a:p>
          <a:p>
            <a:r>
              <a:rPr lang="en-IN" dirty="0">
                <a:solidFill>
                  <a:srgbClr val="FFFF00"/>
                </a:solidFill>
              </a:rPr>
              <a:t>• It performs a regression task. Regression models a target prediction value based on independent variables.</a:t>
            </a:r>
            <a:endParaRPr lang="en-US" dirty="0">
              <a:solidFill>
                <a:srgbClr val="FFFF00"/>
              </a:solidFill>
            </a:endParaRPr>
          </a:p>
          <a:p>
            <a:r>
              <a:rPr lang="en-IN" dirty="0">
                <a:solidFill>
                  <a:srgbClr val="FFFF00"/>
                </a:solidFill>
              </a:rPr>
              <a:t> • It is mostly used for finding out the relationship between variables and forecasting.</a:t>
            </a:r>
            <a:endParaRPr lang="en-US" dirty="0">
              <a:solidFill>
                <a:srgbClr val="FFFF00"/>
              </a:solidFill>
            </a:endParaRPr>
          </a:p>
          <a:p>
            <a:endParaRPr lang="en-US" dirty="0">
              <a:solidFill>
                <a:srgbClr val="FFFF00"/>
              </a:solidFill>
            </a:endParaRPr>
          </a:p>
        </p:txBody>
      </p:sp>
      <p:pic>
        <p:nvPicPr>
          <p:cNvPr id="7" name="Picture 6">
            <a:extLst>
              <a:ext uri="{FF2B5EF4-FFF2-40B4-BE49-F238E27FC236}">
                <a16:creationId xmlns:a16="http://schemas.microsoft.com/office/drawing/2014/main" id="{A22009BC-4A91-4460-E188-630792E00610}"/>
              </a:ext>
            </a:extLst>
          </p:cNvPr>
          <p:cNvPicPr>
            <a:picLocks noChangeAspect="1"/>
          </p:cNvPicPr>
          <p:nvPr/>
        </p:nvPicPr>
        <p:blipFill>
          <a:blip r:embed="rId2"/>
          <a:stretch>
            <a:fillRect/>
          </a:stretch>
        </p:blipFill>
        <p:spPr>
          <a:xfrm>
            <a:off x="1981200" y="3200400"/>
            <a:ext cx="5029200" cy="347135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0875"/>
            <a:ext cx="9144000" cy="812125"/>
          </a:xfrm>
        </p:spPr>
        <p:txBody>
          <a:bodyPr>
            <a:normAutofit/>
          </a:bodyPr>
          <a:lstStyle/>
          <a:p>
            <a:r>
              <a:rPr lang="en-US" sz="2400" dirty="0"/>
              <a:t>Plotting of actual label and predicted label on best fit line.</a:t>
            </a:r>
          </a:p>
        </p:txBody>
      </p:sp>
      <p:pic>
        <p:nvPicPr>
          <p:cNvPr id="4" name="Picture 3" descr="download (30).png"/>
          <p:cNvPicPr/>
          <p:nvPr/>
        </p:nvPicPr>
        <p:blipFill>
          <a:blip r:embed="rId2"/>
          <a:stretch>
            <a:fillRect/>
          </a:stretch>
        </p:blipFill>
        <p:spPr>
          <a:xfrm>
            <a:off x="0" y="2322830"/>
            <a:ext cx="5731510" cy="4535170"/>
          </a:xfrm>
          <a:prstGeom prst="rect">
            <a:avLst/>
          </a:prstGeom>
          <a:ln/>
        </p:spPr>
        <p:style>
          <a:lnRef idx="1">
            <a:schemeClr val="accent5"/>
          </a:lnRef>
          <a:fillRef idx="2">
            <a:schemeClr val="accent5"/>
          </a:fillRef>
          <a:effectRef idx="1">
            <a:schemeClr val="accent5"/>
          </a:effectRef>
          <a:fontRef idx="minor">
            <a:schemeClr val="dk1"/>
          </a:fontRef>
        </p:style>
      </p:pic>
      <p:sp>
        <p:nvSpPr>
          <p:cNvPr id="5" name="TextBox 4"/>
          <p:cNvSpPr txBox="1"/>
          <p:nvPr/>
        </p:nvSpPr>
        <p:spPr>
          <a:xfrm>
            <a:off x="5867400" y="4495800"/>
            <a:ext cx="3276600" cy="923330"/>
          </a:xfrm>
          <a:prstGeom prst="rect">
            <a:avLst/>
          </a:prstGeom>
          <a:noFill/>
        </p:spPr>
        <p:txBody>
          <a:bodyPr wrap="square" rtlCol="0">
            <a:spAutoFit/>
          </a:bodyPr>
          <a:lstStyle/>
          <a:p>
            <a:r>
              <a:rPr lang="en-US" dirty="0"/>
              <a:t>As we observe that accuracy is not 100% that’s why it comes like this.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33516"/>
            <a:ext cx="9220200" cy="1323973"/>
          </a:xfrm>
        </p:spPr>
        <p:txBody>
          <a:bodyPr>
            <a:normAutofit fontScale="90000"/>
          </a:bodyPr>
          <a:lstStyle/>
          <a:p>
            <a:r>
              <a:rPr lang="en-IN" dirty="0"/>
              <a:t>Conclusion of the Logistic Regression.</a:t>
            </a:r>
            <a:br>
              <a:rPr lang="en-US" dirty="0"/>
            </a:br>
            <a:endParaRPr lang="en-US" dirty="0"/>
          </a:p>
        </p:txBody>
      </p:sp>
      <p:sp>
        <p:nvSpPr>
          <p:cNvPr id="3" name="Text Placeholder 2"/>
          <p:cNvSpPr>
            <a:spLocks noGrp="1"/>
          </p:cNvSpPr>
          <p:nvPr>
            <p:ph type="body" idx="1"/>
          </p:nvPr>
        </p:nvSpPr>
        <p:spPr>
          <a:xfrm>
            <a:off x="533400" y="4648200"/>
            <a:ext cx="8382000" cy="1262064"/>
          </a:xfrm>
        </p:spPr>
        <p:txBody>
          <a:bodyPr>
            <a:normAutofit fontScale="77500" lnSpcReduction="20000"/>
          </a:bodyPr>
          <a:lstStyle/>
          <a:p>
            <a:r>
              <a:rPr lang="en-US" sz="1600" b="1" dirty="0"/>
              <a:t>Observations:</a:t>
            </a:r>
            <a:endParaRPr lang="en-US" sz="1600" dirty="0"/>
          </a:p>
          <a:p>
            <a:pPr lvl="0"/>
            <a:r>
              <a:rPr lang="en-US" sz="1600" dirty="0"/>
              <a:t>This Logistic Regression Performs with 96% accuracy for predicting labels.</a:t>
            </a:r>
          </a:p>
          <a:p>
            <a:pPr lvl="0"/>
            <a:r>
              <a:rPr lang="en-US" sz="1600" dirty="0"/>
              <a:t>We use the best-fit line.</a:t>
            </a:r>
          </a:p>
          <a:p>
            <a:pPr lvl="0"/>
            <a:r>
              <a:rPr lang="en-US" sz="1600" dirty="0"/>
              <a:t>from sklearn.metrics import accuracy_score,confusion_matrix,classification_report</a:t>
            </a:r>
          </a:p>
          <a:p>
            <a:endParaRPr lang="en-US" sz="1600" dirty="0"/>
          </a:p>
        </p:txBody>
      </p:sp>
      <p:sp>
        <p:nvSpPr>
          <p:cNvPr id="41985" name="Rectangle 1"/>
          <p:cNvSpPr>
            <a:spLocks noChangeArrowheads="1"/>
          </p:cNvSpPr>
          <p:nvPr/>
        </p:nvSpPr>
        <p:spPr bwMode="auto">
          <a:xfrm>
            <a:off x="914400" y="1143000"/>
            <a:ext cx="7620000" cy="277637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0" tIns="82524"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[[28459   157]</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[ 1251  2048]]</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precision    recall  f1-score   support</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0       0.96      0.99      0.98     28616</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1       0.93      0.62      0.74      3299</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accuracy                           0.96     31915</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macro avg       0.94      0.81      0.86     31915</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weighted avg       0.95      0.96      0.95     31915</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from above we easily find out that </a:t>
            </a:r>
            <a:endParaRPr kumimoji="0" lang="en-US" sz="2400" b="1" i="0" u="none" strike="noStrike" cap="none" normalizeH="0" baseline="0" dirty="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a:ln>
                  <a:noFill/>
                </a:ln>
                <a:solidFill>
                  <a:srgbClr val="FFFF00"/>
                </a:solidFill>
                <a:effectLst/>
                <a:latin typeface="Arial" pitchFamily="34" charset="0"/>
                <a:ea typeface="Calibri" pitchFamily="34" charset="0"/>
                <a:cs typeface="Mangal" pitchFamily="18" charset="0"/>
              </a:rPr>
              <a:t>	Precision, recall,fl-score from the above plotting.</a:t>
            </a:r>
            <a:endParaRPr kumimoji="0" lang="en-US" sz="2400" b="1" i="0" u="none" strike="noStrike" cap="none" normalizeH="0" baseline="0" dirty="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a:ln>
                  <a:noFill/>
                </a:ln>
                <a:solidFill>
                  <a:srgbClr val="FFFF00"/>
                </a:solidFill>
                <a:effectLst/>
                <a:latin typeface="Arial" pitchFamily="34" charset="0"/>
                <a:ea typeface="Calibri" pitchFamily="34" charset="0"/>
                <a:cs typeface="Mangal" pitchFamily="18" charset="0"/>
              </a:rPr>
              <a:t>Our model performs well on the initial level,</a:t>
            </a:r>
            <a:endParaRPr kumimoji="0" lang="en-US" sz="2400" b="1" i="0" u="none" strike="noStrike" cap="none" normalizeH="0" baseline="0" dirty="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b="1"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688668" cy="714373"/>
          </a:xfrm>
        </p:spPr>
        <p:txBody>
          <a:bodyPr/>
          <a:lstStyle/>
          <a:p>
            <a:r>
              <a:rPr lang="en-IN" u="sng" dirty="0"/>
              <a:t>2. DecisionTreeClassifier</a:t>
            </a:r>
            <a:endParaRPr lang="en-US" dirty="0"/>
          </a:p>
        </p:txBody>
      </p:sp>
      <p:sp>
        <p:nvSpPr>
          <p:cNvPr id="3" name="Text Placeholder 2"/>
          <p:cNvSpPr>
            <a:spLocks noGrp="1"/>
          </p:cNvSpPr>
          <p:nvPr>
            <p:ph type="body" idx="1"/>
          </p:nvPr>
        </p:nvSpPr>
        <p:spPr>
          <a:xfrm>
            <a:off x="0" y="1633536"/>
            <a:ext cx="9144000" cy="1566864"/>
          </a:xfrm>
        </p:spPr>
        <p:txBody>
          <a:bodyPr>
            <a:normAutofit fontScale="62500" lnSpcReduction="20000"/>
          </a:bodyPr>
          <a:lstStyle/>
          <a:p>
            <a:r>
              <a:rPr lang="en-IN" dirty="0"/>
              <a:t>DecisionTreeClassifier is a class capable of performing multi-class classification on a dataset.</a:t>
            </a:r>
            <a:endParaRPr lang="en-US" dirty="0"/>
          </a:p>
          <a:p>
            <a:r>
              <a:rPr lang="en-IN" dirty="0"/>
              <a:t>	As with other classifiers, DecisionTreeClassifier takes as input two arrays: an array X, 	sparse or dense, of shape (n_samples, n_features) holding the training samples, 	and an array Y of integer values, shape (n_samples,), holding the class labels for the training samples: </a:t>
            </a:r>
            <a:endParaRPr lang="en-US" dirty="0"/>
          </a:p>
          <a:p>
            <a:endParaRPr lang="en-US" dirty="0"/>
          </a:p>
        </p:txBody>
      </p:sp>
      <p:pic>
        <p:nvPicPr>
          <p:cNvPr id="7" name="Picture 6">
            <a:extLst>
              <a:ext uri="{FF2B5EF4-FFF2-40B4-BE49-F238E27FC236}">
                <a16:creationId xmlns:a16="http://schemas.microsoft.com/office/drawing/2014/main" id="{02073E58-B7B0-3D44-312C-C287F0C81898}"/>
              </a:ext>
            </a:extLst>
          </p:cNvPr>
          <p:cNvPicPr>
            <a:picLocks noChangeAspect="1"/>
          </p:cNvPicPr>
          <p:nvPr/>
        </p:nvPicPr>
        <p:blipFill>
          <a:blip r:embed="rId2"/>
          <a:stretch>
            <a:fillRect/>
          </a:stretch>
        </p:blipFill>
        <p:spPr>
          <a:xfrm>
            <a:off x="1905000" y="3209510"/>
            <a:ext cx="5014395" cy="36579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3" y="261937"/>
            <a:ext cx="7307667" cy="1338264"/>
          </a:xfrm>
        </p:spPr>
        <p:txBody>
          <a:bodyPr>
            <a:normAutofit fontScale="90000"/>
          </a:bodyPr>
          <a:lstStyle/>
          <a:p>
            <a:r>
              <a:rPr lang="en-US" dirty="0"/>
              <a:t>The 7 Key Steps To Build Your Machine Learning Model</a:t>
            </a:r>
          </a:p>
        </p:txBody>
      </p:sp>
      <p:sp>
        <p:nvSpPr>
          <p:cNvPr id="4" name="Content Placeholder 2"/>
          <p:cNvSpPr>
            <a:spLocks noGrp="1"/>
          </p:cNvSpPr>
          <p:nvPr>
            <p:ph type="body" idx="1"/>
          </p:nvPr>
        </p:nvSpPr>
        <p:spPr>
          <a:xfrm>
            <a:off x="762000" y="1752600"/>
            <a:ext cx="7162800" cy="4157664"/>
          </a:xfrm>
        </p:spPr>
        <p:style>
          <a:lnRef idx="0">
            <a:schemeClr val="dk1"/>
          </a:lnRef>
          <a:fillRef idx="3">
            <a:schemeClr val="dk1"/>
          </a:fillRef>
          <a:effectRef idx="3">
            <a:schemeClr val="dk1"/>
          </a:effectRef>
          <a:fontRef idx="minor">
            <a:schemeClr val="lt1"/>
          </a:fontRef>
        </p:style>
        <p:txBody>
          <a:bodyPr>
            <a:normAutofit fontScale="92500" lnSpcReduction="10000"/>
          </a:bodyPr>
          <a:lstStyle/>
          <a:p>
            <a:pPr>
              <a:buNone/>
            </a:pPr>
            <a:endParaRPr lang="en-US" dirty="0"/>
          </a:p>
          <a:p>
            <a:r>
              <a:rPr lang="en-US" dirty="0">
                <a:solidFill>
                  <a:srgbClr val="FFFF00"/>
                </a:solidFill>
              </a:rPr>
              <a:t>Step 1: Collect Data. </a:t>
            </a:r>
          </a:p>
          <a:p>
            <a:r>
              <a:rPr lang="en-US" dirty="0">
                <a:solidFill>
                  <a:srgbClr val="FFFF00"/>
                </a:solidFill>
              </a:rPr>
              <a:t>Step 2: Prepare the data. </a:t>
            </a:r>
          </a:p>
          <a:p>
            <a:r>
              <a:rPr lang="en-US" dirty="0">
                <a:solidFill>
                  <a:srgbClr val="FFFF00"/>
                </a:solidFill>
              </a:rPr>
              <a:t>Step 3: Choose the model. </a:t>
            </a:r>
          </a:p>
          <a:p>
            <a:r>
              <a:rPr lang="en-US" dirty="0">
                <a:solidFill>
                  <a:srgbClr val="FFFF00"/>
                </a:solidFill>
              </a:rPr>
              <a:t>Step 4 Train your machine model. </a:t>
            </a:r>
          </a:p>
          <a:p>
            <a:r>
              <a:rPr lang="en-US" dirty="0">
                <a:solidFill>
                  <a:srgbClr val="FFFF00"/>
                </a:solidFill>
              </a:rPr>
              <a:t>Step 5: Evaluation. </a:t>
            </a:r>
          </a:p>
          <a:p>
            <a:r>
              <a:rPr lang="en-US" dirty="0">
                <a:solidFill>
                  <a:srgbClr val="FFFF00"/>
                </a:solidFill>
              </a:rPr>
              <a:t>Step 6: Parameter Tuning. </a:t>
            </a:r>
          </a:p>
          <a:p>
            <a:r>
              <a:rPr lang="en-US" dirty="0">
                <a:solidFill>
                  <a:srgbClr val="FFFF00"/>
                </a:solidFill>
              </a:rPr>
              <a:t>Step 7: Prediction or Inference.</a:t>
            </a:r>
          </a:p>
          <a:p>
            <a:endParaRPr lang="en-US" dirty="0">
              <a:solidFill>
                <a:srgbClr val="FFFF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1"/>
            <a:ext cx="8991600" cy="1447800"/>
          </a:xfrm>
        </p:spPr>
        <p:txBody>
          <a:bodyPr>
            <a:normAutofit/>
          </a:bodyPr>
          <a:lstStyle/>
          <a:p>
            <a:r>
              <a:rPr lang="en-US" dirty="0"/>
              <a:t>Plotting of actual label and predicted label on best fit line</a:t>
            </a:r>
          </a:p>
        </p:txBody>
      </p:sp>
      <p:pic>
        <p:nvPicPr>
          <p:cNvPr id="4" name="Picture 3" descr="download (31).png"/>
          <p:cNvPicPr/>
          <p:nvPr/>
        </p:nvPicPr>
        <p:blipFill>
          <a:blip r:embed="rId2"/>
          <a:stretch>
            <a:fillRect/>
          </a:stretch>
        </p:blipFill>
        <p:spPr>
          <a:xfrm>
            <a:off x="1676400" y="2590800"/>
            <a:ext cx="5729905" cy="3552825"/>
          </a:xfrm>
          <a:prstGeom prst="rect">
            <a:avLst/>
          </a:prstGeom>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423" y="152400"/>
            <a:ext cx="9067800" cy="1828800"/>
          </a:xfrm>
        </p:spPr>
        <p:txBody>
          <a:bodyPr>
            <a:normAutofit fontScale="70000" lnSpcReduction="20000"/>
          </a:bodyPr>
          <a:lstStyle/>
          <a:p>
            <a:r>
              <a:rPr lang="en-US" b="1" dirty="0"/>
              <a:t>Observations:</a:t>
            </a:r>
            <a:endParaRPr lang="en-US" dirty="0"/>
          </a:p>
          <a:p>
            <a:pPr lvl="0"/>
            <a:r>
              <a:rPr lang="en-US" dirty="0"/>
              <a:t>This Decision Tree classifier  Performs with 87% accuracy for predicting frauds.</a:t>
            </a:r>
          </a:p>
          <a:p>
            <a:pPr lvl="0"/>
            <a:r>
              <a:rPr lang="en-US" dirty="0"/>
              <a:t>After predicting and plotting the predicted data on the best fit line we observe that DT-C is not so accurate.</a:t>
            </a:r>
          </a:p>
          <a:p>
            <a:pPr lvl="0"/>
            <a:r>
              <a:rPr lang="en-US" dirty="0"/>
              <a:t>CV is not well. And does not give accurate results.</a:t>
            </a:r>
          </a:p>
          <a:p>
            <a:endParaRPr lang="en-US" dirty="0"/>
          </a:p>
        </p:txBody>
      </p:sp>
      <p:sp>
        <p:nvSpPr>
          <p:cNvPr id="46081" name="Rectangle 1"/>
          <p:cNvSpPr>
            <a:spLocks noChangeArrowheads="1"/>
          </p:cNvSpPr>
          <p:nvPr/>
        </p:nvSpPr>
        <p:spPr bwMode="auto">
          <a:xfrm>
            <a:off x="457200" y="2514600"/>
            <a:ext cx="8382000" cy="397031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0" tIns="45720" rIns="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print(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accuracy_score</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y_test,pred_decision</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b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b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print(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confusion_matrix</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y_test,pred_decision</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b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b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print(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classification_report</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y_test,pred_decision</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b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br>
            <a:b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br>
            <a:endParaRPr kumimoji="0" lang="en-US" b="1" i="0" u="none" strike="noStrike" cap="none" normalizeH="0" baseline="0" dirty="0">
              <a:ln>
                <a:noFill/>
              </a:ln>
              <a:solidFill>
                <a:srgbClr val="FFFF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[[27719   897]</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[ 1012  2287]]</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precision    recall  f1-score   support</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0       0.96      0.97      0.97     28616</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1       0.72      0.69      0.71      3299</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accuracy                           0.94     31915</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macro avg       0.84      0.83      0.84     31915</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weighted avg       0.94      0.94      0.94     31915</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0.9401848660504465 accuracy score.</a:t>
            </a:r>
            <a:endParaRPr kumimoji="0" lang="en-US" b="1"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2" y="76201"/>
            <a:ext cx="7917267" cy="1143000"/>
          </a:xfrm>
        </p:spPr>
        <p:txBody>
          <a:bodyPr>
            <a:normAutofit/>
          </a:bodyPr>
          <a:lstStyle/>
          <a:p>
            <a:r>
              <a:rPr lang="en-IN" u="sng" dirty="0" err="1"/>
              <a:t>RandomForestClassifier</a:t>
            </a:r>
            <a:br>
              <a:rPr lang="en-US" dirty="0"/>
            </a:br>
            <a:endParaRPr lang="en-US" dirty="0"/>
          </a:p>
        </p:txBody>
      </p:sp>
      <p:sp>
        <p:nvSpPr>
          <p:cNvPr id="3" name="Text Placeholder 2"/>
          <p:cNvSpPr>
            <a:spLocks noGrp="1"/>
          </p:cNvSpPr>
          <p:nvPr>
            <p:ph type="body" idx="1"/>
          </p:nvPr>
        </p:nvSpPr>
        <p:spPr>
          <a:xfrm>
            <a:off x="381000" y="838200"/>
            <a:ext cx="8382000" cy="1905000"/>
          </a:xfrm>
        </p:spPr>
        <p:txBody>
          <a:bodyPr>
            <a:normAutofit fontScale="77500" lnSpcReduction="20000"/>
          </a:bodyPr>
          <a:lstStyle/>
          <a:p>
            <a:r>
              <a:rPr lang="en-IN" dirty="0">
                <a:solidFill>
                  <a:srgbClr val="FFFF00"/>
                </a:solidFill>
              </a:rPr>
              <a:t>A random forest is a meta estimator that fits several decision tree classifiers on various sub-samples of the dataset and uses averaging to improve the predictive accuracy and control over-fitting. The sub-sample size is controlled with the max_samples parameter if bootstrap=True (default), otherwise the whole dataset is used to build each tree.</a:t>
            </a:r>
            <a:endParaRPr lang="en-US" dirty="0">
              <a:solidFill>
                <a:srgbClr val="FFFF00"/>
              </a:solidFill>
            </a:endParaRPr>
          </a:p>
          <a:p>
            <a:endParaRPr lang="en-US" dirty="0">
              <a:solidFill>
                <a:srgbClr val="FFFF00"/>
              </a:solidFill>
            </a:endParaRPr>
          </a:p>
        </p:txBody>
      </p:sp>
      <p:pic>
        <p:nvPicPr>
          <p:cNvPr id="7" name="Picture 6">
            <a:extLst>
              <a:ext uri="{FF2B5EF4-FFF2-40B4-BE49-F238E27FC236}">
                <a16:creationId xmlns:a16="http://schemas.microsoft.com/office/drawing/2014/main" id="{BACCE0AA-3985-A016-C49B-02512A1911B5}"/>
              </a:ext>
            </a:extLst>
          </p:cNvPr>
          <p:cNvPicPr>
            <a:picLocks noChangeAspect="1"/>
          </p:cNvPicPr>
          <p:nvPr/>
        </p:nvPicPr>
        <p:blipFill>
          <a:blip r:embed="rId2"/>
          <a:stretch>
            <a:fillRect/>
          </a:stretch>
        </p:blipFill>
        <p:spPr>
          <a:xfrm>
            <a:off x="1905000" y="2981228"/>
            <a:ext cx="5334000" cy="3886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32).png"/>
          <p:cNvPicPr/>
          <p:nvPr/>
        </p:nvPicPr>
        <p:blipFill>
          <a:blip r:embed="rId2"/>
          <a:stretch>
            <a:fillRect/>
          </a:stretch>
        </p:blipFill>
        <p:spPr>
          <a:xfrm>
            <a:off x="1524000" y="0"/>
            <a:ext cx="5729905" cy="2990850"/>
          </a:xfrm>
          <a:prstGeom prst="rect">
            <a:avLst/>
          </a:prstGeom>
          <a:ln>
            <a:noFill/>
          </a:ln>
          <a:effectLst>
            <a:outerShdw blurRad="292100" dist="139700" dir="2700000" algn="tl" rotWithShape="0">
              <a:srgbClr val="333333">
                <a:alpha val="65000"/>
              </a:srgbClr>
            </a:outerShdw>
          </a:effectLst>
        </p:spPr>
      </p:pic>
      <p:sp>
        <p:nvSpPr>
          <p:cNvPr id="49153" name="Rectangle 1"/>
          <p:cNvSpPr>
            <a:spLocks noChangeArrowheads="1"/>
          </p:cNvSpPr>
          <p:nvPr/>
        </p:nvSpPr>
        <p:spPr bwMode="auto">
          <a:xfrm>
            <a:off x="0" y="3352800"/>
            <a:ext cx="9144000" cy="347787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FFFF00"/>
                </a:solidFill>
                <a:effectLst/>
                <a:latin typeface="Calibri" pitchFamily="34" charset="0"/>
                <a:ea typeface="Calibri" pitchFamily="34" charset="0"/>
                <a:cs typeface="Mangal" pitchFamily="18" charset="0"/>
              </a:rPr>
              <a:t>Conclusion:</a:t>
            </a:r>
            <a:endParaRPr kumimoji="0" lang="en-US" sz="20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[[28239   377]</a:t>
            </a:r>
            <a:endParaRPr kumimoji="0" lang="en-US" sz="20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[ 1063  2236]]</a:t>
            </a:r>
            <a:endParaRPr kumimoji="0" lang="en-US" sz="20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precision    recall  f1-score   support</a:t>
            </a:r>
            <a:endParaRPr kumimoji="0" lang="en-US" sz="20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0       0.96      0.99      0.98     28616</a:t>
            </a:r>
            <a:endParaRPr kumimoji="0" lang="en-US" sz="20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1       0.86      0.68      0.76      3299</a:t>
            </a:r>
            <a:endParaRPr kumimoji="0" lang="en-US" sz="20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accuracy                           0.96     31915</a:t>
            </a:r>
            <a:endParaRPr kumimoji="0" lang="en-US" sz="20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macro avg       0.91      0.83      0.87     31915</a:t>
            </a:r>
            <a:endParaRPr kumimoji="0" lang="en-US" sz="20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weighted avg       0.95      0.95      0.95     31915</a:t>
            </a:r>
            <a:endParaRPr kumimoji="0" lang="en-US" sz="20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0.9548801503994987 Accuracy Score</a:t>
            </a:r>
            <a:endParaRPr kumimoji="0" lang="en-US" sz="20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Random forest performs the same as DTC.</a:t>
            </a:r>
            <a:endParaRPr kumimoji="0" lang="en-US" sz="2000" b="1"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766" y="152400"/>
            <a:ext cx="7917267" cy="1095373"/>
          </a:xfrm>
        </p:spPr>
        <p:txBody>
          <a:bodyPr/>
          <a:lstStyle/>
          <a:p>
            <a:r>
              <a:rPr lang="en-IN" u="sng" dirty="0"/>
              <a:t>XGBoost Classifier</a:t>
            </a:r>
            <a:br>
              <a:rPr lang="en-US" dirty="0"/>
            </a:br>
            <a:endParaRPr lang="en-US" dirty="0"/>
          </a:p>
        </p:txBody>
      </p:sp>
      <p:sp>
        <p:nvSpPr>
          <p:cNvPr id="3" name="Text Placeholder 2"/>
          <p:cNvSpPr>
            <a:spLocks noGrp="1"/>
          </p:cNvSpPr>
          <p:nvPr>
            <p:ph type="body" idx="1"/>
          </p:nvPr>
        </p:nvSpPr>
        <p:spPr>
          <a:xfrm>
            <a:off x="0" y="838200"/>
            <a:ext cx="9144000" cy="1795464"/>
          </a:xfrm>
        </p:spPr>
        <p:txBody>
          <a:bodyPr>
            <a:normAutofit fontScale="70000" lnSpcReduction="20000"/>
          </a:bodyPr>
          <a:lstStyle/>
          <a:p>
            <a:r>
              <a:rPr lang="en-IN" dirty="0">
                <a:solidFill>
                  <a:srgbClr val="FFFF00"/>
                </a:solidFill>
              </a:rPr>
              <a:t>XGBoost provides a wrapper class to allow models to be treated like classifiers or regressor in the sci-kit-learn framework. This means we can use the full </a:t>
            </a:r>
            <a:r>
              <a:rPr lang="en-IN" dirty="0" err="1">
                <a:solidFill>
                  <a:srgbClr val="FFFF00"/>
                </a:solidFill>
              </a:rPr>
              <a:t>sci</a:t>
            </a:r>
            <a:r>
              <a:rPr lang="en-IN" dirty="0">
                <a:solidFill>
                  <a:srgbClr val="FFFF00"/>
                </a:solidFill>
              </a:rPr>
              <a:t>-kit-learn library with XGBoost models. The XGBoost 	model for classification is called </a:t>
            </a:r>
            <a:r>
              <a:rPr lang="en-IN" b="1" dirty="0">
                <a:solidFill>
                  <a:srgbClr val="FFFF00"/>
                </a:solidFill>
              </a:rPr>
              <a:t>XGBClassifier</a:t>
            </a:r>
            <a:r>
              <a:rPr lang="en-IN" dirty="0">
                <a:solidFill>
                  <a:srgbClr val="FFFF00"/>
                </a:solidFill>
              </a:rPr>
              <a:t>.We can create and fit it into our training dataset. Models are fit using the </a:t>
            </a:r>
            <a:r>
              <a:rPr lang="en-IN" dirty="0" err="1">
                <a:solidFill>
                  <a:srgbClr val="FFFF00"/>
                </a:solidFill>
              </a:rPr>
              <a:t>sci</a:t>
            </a:r>
            <a:r>
              <a:rPr lang="en-IN" dirty="0">
                <a:solidFill>
                  <a:srgbClr val="FFFF00"/>
                </a:solidFill>
              </a:rPr>
              <a:t>-kit-learn API and the </a:t>
            </a:r>
            <a:r>
              <a:rPr lang="en-IN" b="1" dirty="0">
                <a:solidFill>
                  <a:srgbClr val="FFFF00"/>
                </a:solidFill>
              </a:rPr>
              <a:t>model. fit()</a:t>
            </a:r>
            <a:r>
              <a:rPr lang="en-IN" dirty="0">
                <a:solidFill>
                  <a:srgbClr val="FFFF00"/>
                </a:solidFill>
              </a:rPr>
              <a:t> function. Parameters for training the model can be passed to the model in the constructor.</a:t>
            </a:r>
            <a:endParaRPr lang="en-US" dirty="0">
              <a:solidFill>
                <a:srgbClr val="FFFF00"/>
              </a:solidFill>
            </a:endParaRPr>
          </a:p>
          <a:p>
            <a:endParaRPr lang="en-US" dirty="0"/>
          </a:p>
        </p:txBody>
      </p:sp>
      <p:pic>
        <p:nvPicPr>
          <p:cNvPr id="7" name="Picture 6">
            <a:extLst>
              <a:ext uri="{FF2B5EF4-FFF2-40B4-BE49-F238E27FC236}">
                <a16:creationId xmlns:a16="http://schemas.microsoft.com/office/drawing/2014/main" id="{CCD011F7-9AAA-CDDE-9722-7F30616FBA41}"/>
              </a:ext>
            </a:extLst>
          </p:cNvPr>
          <p:cNvPicPr>
            <a:picLocks noChangeAspect="1"/>
          </p:cNvPicPr>
          <p:nvPr/>
        </p:nvPicPr>
        <p:blipFill>
          <a:blip r:embed="rId2"/>
          <a:stretch>
            <a:fillRect/>
          </a:stretch>
        </p:blipFill>
        <p:spPr>
          <a:xfrm>
            <a:off x="1752600" y="2905027"/>
            <a:ext cx="5508702" cy="3962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33).png"/>
          <p:cNvPicPr/>
          <p:nvPr/>
        </p:nvPicPr>
        <p:blipFill>
          <a:blip r:embed="rId2"/>
          <a:stretch>
            <a:fillRect/>
          </a:stretch>
        </p:blipFill>
        <p:spPr>
          <a:xfrm>
            <a:off x="1828800" y="0"/>
            <a:ext cx="5729905" cy="3133725"/>
          </a:xfrm>
          <a:prstGeom prst="rect">
            <a:avLst/>
          </a:prstGeom>
        </p:spPr>
      </p:pic>
      <p:sp>
        <p:nvSpPr>
          <p:cNvPr id="52225" name="Rectangle 1"/>
          <p:cNvSpPr>
            <a:spLocks noChangeArrowheads="1"/>
          </p:cNvSpPr>
          <p:nvPr/>
        </p:nvSpPr>
        <p:spPr bwMode="auto">
          <a:xfrm>
            <a:off x="0" y="3352800"/>
            <a:ext cx="9144000" cy="286232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[[28431   185]</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[ 1333  1966]]</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precision    recall  f1-score   support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0       0.96      0.99      0.97     28616</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1       0.91      0.60      0.72      3299</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accuracy                           0.95     31915</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macro avg       0.93      0.79      0.85     31915</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weighted avg       0.95      0.95      0.95     31915</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0.9524361585461382 </a:t>
            </a:r>
            <a:r>
              <a:rPr kumimoji="0" lang="en-US" sz="2000" b="1" i="0" u="none" strike="noStrike" cap="none" normalizeH="0" baseline="0" dirty="0">
                <a:ln>
                  <a:noFill/>
                </a:ln>
                <a:solidFill>
                  <a:schemeClr val="bg1"/>
                </a:solidFill>
                <a:effectLst/>
                <a:latin typeface="Courier New" pitchFamily="49" charset="0"/>
                <a:ea typeface="Times New Roman" pitchFamily="18" charset="0"/>
                <a:cs typeface="Courier New" pitchFamily="49" charset="0"/>
              </a:rPr>
              <a:t>Accurac</a:t>
            </a:r>
            <a:r>
              <a:rPr kumimoji="0" lang="en-US" sz="2000" b="1" i="0" u="none" strike="noStrike" cap="none" normalizeH="0" baseline="0" dirty="0">
                <a:ln>
                  <a:noFill/>
                </a:ln>
                <a:solidFill>
                  <a:schemeClr val="bg1"/>
                </a:solidFill>
                <a:effectLst/>
                <a:latin typeface="Calibri" pitchFamily="34" charset="0"/>
                <a:ea typeface="Calibri" pitchFamily="34" charset="0"/>
                <a:cs typeface="Mangal" pitchFamily="18" charset="0"/>
              </a:rPr>
              <a:t>y score</a:t>
            </a:r>
            <a:endParaRPr kumimoji="0" lang="en-US" sz="2000" b="1"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063"/>
            <a:ext cx="9144000" cy="2014537"/>
          </a:xfrm>
        </p:spPr>
        <p:txBody>
          <a:bodyPr>
            <a:normAutofit/>
          </a:bodyPr>
          <a:lstStyle/>
          <a:p>
            <a:pPr lvl="0"/>
            <a:r>
              <a:rPr lang="en-IN" sz="2400" u="sng" dirty="0"/>
              <a:t>Key Metrics for success in solving the problem under consideration</a:t>
            </a:r>
            <a:br>
              <a:rPr lang="en-US" sz="2400" dirty="0"/>
            </a:br>
            <a:endParaRPr lang="en-US" sz="2400" dirty="0"/>
          </a:p>
        </p:txBody>
      </p:sp>
      <p:sp>
        <p:nvSpPr>
          <p:cNvPr id="3" name="Text Placeholder 2"/>
          <p:cNvSpPr>
            <a:spLocks noGrp="1"/>
          </p:cNvSpPr>
          <p:nvPr>
            <p:ph type="body" idx="1"/>
          </p:nvPr>
        </p:nvSpPr>
        <p:spPr>
          <a:xfrm>
            <a:off x="533400" y="2971800"/>
            <a:ext cx="7924800" cy="3090864"/>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pPr algn="ctr"/>
            <a:r>
              <a:rPr lang="en-IN" sz="2400" dirty="0">
                <a:solidFill>
                  <a:srgbClr val="FFFF00"/>
                </a:solidFill>
              </a:rPr>
              <a:t>Confusion matrix</a:t>
            </a:r>
          </a:p>
          <a:p>
            <a:pPr algn="ctr"/>
            <a:r>
              <a:rPr lang="en-US" sz="2400" dirty="0">
                <a:solidFill>
                  <a:srgbClr val="FFFF00"/>
                </a:solidFill>
              </a:rPr>
              <a:t>Mean Absolute Error</a:t>
            </a:r>
          </a:p>
          <a:p>
            <a:pPr algn="ctr"/>
            <a:r>
              <a:rPr lang="en-US" sz="2400" dirty="0">
                <a:solidFill>
                  <a:srgbClr val="FFFF00"/>
                </a:solidFill>
              </a:rPr>
              <a:t>Mean Squared Error</a:t>
            </a:r>
          </a:p>
          <a:p>
            <a:pPr algn="ctr"/>
            <a:r>
              <a:rPr lang="en-US" sz="2400" dirty="0">
                <a:solidFill>
                  <a:srgbClr val="FFFF00"/>
                </a:solidFill>
              </a:rPr>
              <a:t>Root Mean Square Error</a:t>
            </a:r>
          </a:p>
          <a:p>
            <a:pPr algn="ctr"/>
            <a:r>
              <a:rPr lang="en-IN" sz="2400" dirty="0">
                <a:solidFill>
                  <a:srgbClr val="FFFF00"/>
                </a:solidFill>
              </a:rPr>
              <a:t>	</a:t>
            </a:r>
          </a:p>
          <a:p>
            <a:pPr algn="ctr"/>
            <a:r>
              <a:rPr lang="en-IN" sz="2400" dirty="0">
                <a:solidFill>
                  <a:srgbClr val="FFFF00"/>
                </a:solidFill>
              </a:rPr>
              <a:t>This matrix helps to understand the model more deeply.</a:t>
            </a:r>
            <a:endParaRPr lang="en-US" sz="2400" dirty="0">
              <a:solidFill>
                <a:srgbClr val="FFFF00"/>
              </a:solidFill>
            </a:endParaRPr>
          </a:p>
          <a:p>
            <a:pPr algn="ctr"/>
            <a:endParaRPr lang="en-US"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9183"/>
            <a:ext cx="8763000" cy="1140986"/>
          </a:xfrm>
        </p:spPr>
        <p:txBody>
          <a:bodyPr>
            <a:normAutofit/>
          </a:bodyPr>
          <a:lstStyle/>
          <a:p>
            <a:pPr lvl="0"/>
            <a:r>
              <a:rPr lang="en-IN" u="sng" dirty="0"/>
              <a:t>Interpretation of the Results</a:t>
            </a:r>
            <a:br>
              <a:rPr lang="en-US" dirty="0"/>
            </a:br>
            <a:endParaRPr lang="en-US" dirty="0"/>
          </a:p>
        </p:txBody>
      </p:sp>
      <p:sp>
        <p:nvSpPr>
          <p:cNvPr id="3" name="Text Placeholder 2"/>
          <p:cNvSpPr>
            <a:spLocks noGrp="1"/>
          </p:cNvSpPr>
          <p:nvPr>
            <p:ph type="body" idx="1"/>
          </p:nvPr>
        </p:nvSpPr>
        <p:spPr>
          <a:xfrm>
            <a:off x="647700" y="914400"/>
            <a:ext cx="7620000" cy="2286000"/>
          </a:xfrm>
        </p:spPr>
        <p:txBody>
          <a:bodyPr>
            <a:normAutofit fontScale="25000" lnSpcReduction="20000"/>
          </a:bodyPr>
          <a:lstStyle/>
          <a:p>
            <a:r>
              <a:rPr lang="en-US" sz="5200" b="1" dirty="0"/>
              <a:t>List of accuracy scores of different classification models</a:t>
            </a:r>
          </a:p>
          <a:p>
            <a:pPr fontAlgn="base" latinLnBrk="1"/>
            <a:r>
              <a:rPr lang="en-US" sz="5200" b="1" dirty="0"/>
              <a:t>	</a:t>
            </a:r>
          </a:p>
          <a:p>
            <a:pPr fontAlgn="base" latinLnBrk="1"/>
            <a:r>
              <a:rPr lang="en-US" sz="5200" b="1" dirty="0"/>
              <a:t>	logistic Regression:- 0.9557888140372865</a:t>
            </a:r>
          </a:p>
          <a:p>
            <a:pPr fontAlgn="base" latinLnBrk="1"/>
            <a:r>
              <a:rPr lang="en-US" sz="5200" b="1" dirty="0"/>
              <a:t>	Decision Tree Classifier:- 0.9382422058593138</a:t>
            </a:r>
          </a:p>
          <a:p>
            <a:pPr fontAlgn="base" latinLnBrk="1"/>
            <a:r>
              <a:rPr lang="en-US" sz="5200" b="1" dirty="0"/>
              <a:t>	Random Forest classifier:- 0.9555694814350619</a:t>
            </a:r>
          </a:p>
          <a:p>
            <a:pPr fontAlgn="base" latinLnBrk="1"/>
            <a:r>
              <a:rPr lang="en-US" sz="5200" b="1" dirty="0"/>
              <a:t>	xgboost:- 0.9528434905216983</a:t>
            </a:r>
          </a:p>
          <a:p>
            <a:pPr fontAlgn="base" latinLnBrk="1"/>
            <a:r>
              <a:rPr lang="en-US" sz="5200" b="1" dirty="0"/>
              <a:t>	AdaBoostClassifier:- 0.949114836283879</a:t>
            </a:r>
          </a:p>
          <a:p>
            <a:pPr fontAlgn="base" latinLnBrk="1"/>
            <a:r>
              <a:rPr lang="en-US" sz="5200" b="1" dirty="0"/>
              <a:t>	KNeighborsClassifier:- 0.917781607394642</a:t>
            </a:r>
          </a:p>
          <a:p>
            <a:endParaRPr lang="en-US" b="1" dirty="0"/>
          </a:p>
        </p:txBody>
      </p:sp>
      <p:pic>
        <p:nvPicPr>
          <p:cNvPr id="4" name="Picture 3" descr="download (44).png"/>
          <p:cNvPicPr/>
          <p:nvPr/>
        </p:nvPicPr>
        <p:blipFill>
          <a:blip r:embed="rId2"/>
          <a:stretch>
            <a:fillRect/>
          </a:stretch>
        </p:blipFill>
        <p:spPr>
          <a:xfrm>
            <a:off x="0" y="3790950"/>
            <a:ext cx="5016500" cy="3067050"/>
          </a:xfrm>
          <a:prstGeom prst="rect">
            <a:avLst/>
          </a:prstGeom>
        </p:spPr>
        <p:style>
          <a:lnRef idx="1">
            <a:schemeClr val="accent2"/>
          </a:lnRef>
          <a:fillRef idx="2">
            <a:schemeClr val="accent2"/>
          </a:fillRef>
          <a:effectRef idx="1">
            <a:schemeClr val="accent2"/>
          </a:effectRef>
          <a:fontRef idx="minor">
            <a:schemeClr val="dk1"/>
          </a:fontRef>
        </p:style>
      </p:pic>
      <p:sp>
        <p:nvSpPr>
          <p:cNvPr id="51201" name="Rectangle 1"/>
          <p:cNvSpPr>
            <a:spLocks noChangeArrowheads="1"/>
          </p:cNvSpPr>
          <p:nvPr/>
        </p:nvSpPr>
        <p:spPr bwMode="auto">
          <a:xfrm>
            <a:off x="5257800" y="3810000"/>
            <a:ext cx="3886200" cy="2308324"/>
          </a:xfrm>
          <a:prstGeom prst="rect">
            <a:avLst/>
          </a:prstGeom>
          <a:ln>
            <a:headEnd/>
            <a:tailEnd/>
          </a:ln>
        </p:spPr>
        <p:style>
          <a:lnRef idx="1">
            <a:schemeClr val="dk1"/>
          </a:lnRef>
          <a:fillRef idx="3">
            <a:schemeClr val="dk1"/>
          </a:fillRef>
          <a:effectRef idx="2">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Observations:</a:t>
            </a:r>
            <a:endParaRPr kumimoji="0" lang="en-US" sz="16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1. Roc curve area is 0.9 which means that our model is distinguished between the malignant comment or not.</a:t>
            </a:r>
            <a:endParaRPr kumimoji="0" lang="en-US" sz="16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2. Our model understands that label 0 is 95% different than label 1, which is good.</a:t>
            </a:r>
            <a:endParaRPr kumimoji="0" lang="en-US" sz="16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3.  It means there is a 95% chance that the model will be able to distinguish between positive class and negative class.</a:t>
            </a:r>
            <a:endParaRPr kumimoji="0" lang="en-US" sz="1600" b="1"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Key Findings and Conclusions of the Study</a:t>
            </a:r>
            <a:br>
              <a:rPr lang="en-US" dirty="0"/>
            </a:br>
            <a:endParaRPr lang="en-US" dirty="0"/>
          </a:p>
        </p:txBody>
      </p:sp>
      <p:sp>
        <p:nvSpPr>
          <p:cNvPr id="3" name="Text Placeholder 2"/>
          <p:cNvSpPr>
            <a:spLocks noGrp="1"/>
          </p:cNvSpPr>
          <p:nvPr>
            <p:ph type="body" idx="1"/>
          </p:nvPr>
        </p:nvSpPr>
        <p:spPr>
          <a:xfrm>
            <a:off x="381000" y="1633536"/>
            <a:ext cx="7543800" cy="2286000"/>
          </a:xfrm>
        </p:spPr>
        <p:style>
          <a:lnRef idx="3">
            <a:schemeClr val="lt1"/>
          </a:lnRef>
          <a:fillRef idx="1">
            <a:schemeClr val="accent1"/>
          </a:fillRef>
          <a:effectRef idx="1">
            <a:schemeClr val="accent1"/>
          </a:effectRef>
          <a:fontRef idx="minor">
            <a:schemeClr val="lt1"/>
          </a:fontRef>
        </p:style>
        <p:txBody>
          <a:bodyPr>
            <a:normAutofit fontScale="92500" lnSpcReduction="20000"/>
          </a:bodyPr>
          <a:lstStyle/>
          <a:p>
            <a:r>
              <a:rPr lang="en-IN" b="1" dirty="0">
                <a:solidFill>
                  <a:schemeClr val="bg1"/>
                </a:solidFill>
              </a:rPr>
              <a:t>So, our Aim is achieved as we have successfully ticked all our parameters as mentioned in our Aim Column. It is seen that nltk libraries help us to find the outcomes. All the feature columns are positively co-related. Our model accuracy is over 95% which is good in terms of initial model building.</a:t>
            </a:r>
            <a:r>
              <a:rPr lang="en-US" b="1" dirty="0">
                <a:solidFill>
                  <a:schemeClr val="bg1"/>
                </a:solidFill>
              </a:rPr>
              <a:t> </a:t>
            </a:r>
            <a:r>
              <a:rPr lang="en-IN" b="1" dirty="0">
                <a:solidFill>
                  <a:schemeClr val="bg1"/>
                </a:solidFill>
              </a:rPr>
              <a:t> </a:t>
            </a:r>
            <a:endParaRPr lang="en-US" b="1" dirty="0">
              <a:solidFill>
                <a:schemeClr val="bg1"/>
              </a:solidFill>
            </a:endParaRPr>
          </a:p>
          <a:p>
            <a:endParaRPr lang="en-US" b="1" dirty="0">
              <a:solidFill>
                <a:schemeClr val="bg1"/>
              </a:solidFill>
            </a:endParaRPr>
          </a:p>
        </p:txBody>
      </p:sp>
      <p:sp>
        <p:nvSpPr>
          <p:cNvPr id="4" name="TextBox 3"/>
          <p:cNvSpPr txBox="1"/>
          <p:nvPr/>
        </p:nvSpPr>
        <p:spPr>
          <a:xfrm>
            <a:off x="533400" y="4648200"/>
            <a:ext cx="8001000" cy="156966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a:solidFill>
                  <a:srgbClr val="0070C0"/>
                </a:solidFill>
              </a:rPr>
              <a:t>We tested out different models for training and testing on our given dataset and after all the training and testing on different models we find out that </a:t>
            </a:r>
            <a:r>
              <a:rPr lang="en-US" sz="2400" b="1" u="sng" dirty="0">
                <a:solidFill>
                  <a:srgbClr val="0070C0"/>
                </a:solidFill>
              </a:rPr>
              <a:t>Logistic regression</a:t>
            </a:r>
            <a:r>
              <a:rPr lang="en-US" sz="2400" b="1" dirty="0">
                <a:solidFill>
                  <a:srgbClr val="0070C0"/>
                </a:solidFill>
              </a:rPr>
              <a:t> is performed above all. </a:t>
            </a:r>
            <a:endParaRPr lang="en-US" sz="2400" dirty="0">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057401"/>
          </a:xfrm>
        </p:spPr>
        <p:txBody>
          <a:bodyPr>
            <a:normAutofit/>
          </a:bodyPr>
          <a:lstStyle/>
          <a:p>
            <a:pPr lvl="0"/>
            <a:r>
              <a:rPr lang="en-IN" dirty="0"/>
              <a:t>Learning Outcomes of the Study in respect of Data Science</a:t>
            </a:r>
            <a:br>
              <a:rPr lang="en-US" dirty="0"/>
            </a:br>
            <a:endParaRPr lang="en-US" dirty="0"/>
          </a:p>
        </p:txBody>
      </p:sp>
      <p:sp>
        <p:nvSpPr>
          <p:cNvPr id="3" name="Text Placeholder 2"/>
          <p:cNvSpPr>
            <a:spLocks noGrp="1"/>
          </p:cNvSpPr>
          <p:nvPr>
            <p:ph type="body" idx="1"/>
          </p:nvPr>
        </p:nvSpPr>
        <p:spPr>
          <a:xfrm>
            <a:off x="457200" y="2514600"/>
            <a:ext cx="7696200" cy="2786064"/>
          </a:xfrm>
        </p:spPr>
        <p:style>
          <a:lnRef idx="3">
            <a:schemeClr val="lt1"/>
          </a:lnRef>
          <a:fillRef idx="1">
            <a:schemeClr val="dk1"/>
          </a:fillRef>
          <a:effectRef idx="1">
            <a:schemeClr val="dk1"/>
          </a:effectRef>
          <a:fontRef idx="minor">
            <a:schemeClr val="lt1"/>
          </a:fontRef>
        </p:style>
        <p:txBody>
          <a:bodyPr>
            <a:normAutofit fontScale="85000" lnSpcReduction="20000"/>
          </a:bodyPr>
          <a:lstStyle/>
          <a:p>
            <a:r>
              <a:rPr lang="en-US" dirty="0">
                <a:solidFill>
                  <a:srgbClr val="FFFF00"/>
                </a:solidFill>
              </a:rPr>
              <a:t>That's it! We reached the end of our exercise.</a:t>
            </a:r>
          </a:p>
          <a:p>
            <a:r>
              <a:rPr lang="en-US" dirty="0">
                <a:solidFill>
                  <a:srgbClr val="FFFF00"/>
                </a:solidFill>
              </a:rPr>
              <a:t>Throughout this kernel, we put into practice many of the strategies for predicting whether comments are malignant or not. We philosophized about the variables, we analyzed 'Comment _text' alone and with the most correlated variables, we tested some of the fundamental statistical assumptions and we even transformed text data into int32 type. That's a lot of work that Python helped us make easier.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72" y="52266"/>
            <a:ext cx="8385928" cy="1471733"/>
          </a:xfrm>
        </p:spPr>
        <p:txBody>
          <a:bodyPr>
            <a:normAutofit fontScale="90000"/>
          </a:bodyPr>
          <a:lstStyle/>
          <a:p>
            <a:pPr lvl="0"/>
            <a:r>
              <a:rPr lang="en-IN" dirty="0"/>
              <a:t>Conceptual Background of the Domain Problem</a:t>
            </a:r>
            <a:br>
              <a:rPr lang="en-US" dirty="0"/>
            </a:br>
            <a:endParaRPr lang="en-US" dirty="0"/>
          </a:p>
        </p:txBody>
      </p:sp>
      <p:sp>
        <p:nvSpPr>
          <p:cNvPr id="3" name="Text Placeholder 2"/>
          <p:cNvSpPr>
            <a:spLocks noGrp="1"/>
          </p:cNvSpPr>
          <p:nvPr>
            <p:ph type="body" idx="1"/>
          </p:nvPr>
        </p:nvSpPr>
        <p:spPr>
          <a:xfrm>
            <a:off x="762000" y="1250708"/>
            <a:ext cx="7391400" cy="1414464"/>
          </a:xfrm>
        </p:spPr>
        <p:txBody>
          <a:bodyPr>
            <a:normAutofit/>
          </a:bodyPr>
          <a:lstStyle/>
          <a:p>
            <a:r>
              <a:rPr lang="en-IN" sz="1600" dirty="0">
                <a:solidFill>
                  <a:srgbClr val="FFFF00"/>
                </a:solidFill>
              </a:rPr>
              <a:t>The conceptual background of the problem depends on the language and words which make any comment toxic or neutral, our main motto is to find those words which are highly </a:t>
            </a:r>
            <a:r>
              <a:rPr lang="en-US" sz="1600" dirty="0">
                <a:solidFill>
                  <a:srgbClr val="FFFF00"/>
                </a:solidFill>
              </a:rPr>
              <a:t>malignant.</a:t>
            </a:r>
          </a:p>
          <a:p>
            <a:endParaRPr lang="en-US" dirty="0"/>
          </a:p>
        </p:txBody>
      </p:sp>
      <p:sp>
        <p:nvSpPr>
          <p:cNvPr id="4" name="Title 1"/>
          <p:cNvSpPr txBox="1">
            <a:spLocks/>
          </p:cNvSpPr>
          <p:nvPr/>
        </p:nvSpPr>
        <p:spPr>
          <a:xfrm>
            <a:off x="533400" y="2667000"/>
            <a:ext cx="7239000" cy="1362075"/>
          </a:xfrm>
          <a:prstGeom prst="rect">
            <a:avLst/>
          </a:prstGeom>
        </p:spPr>
        <p:txBody>
          <a:bodyPr vert="horz" anchor="ctr">
            <a:normAutofit fontScale="90000" lnSpcReduction="20000"/>
          </a:bodyPr>
          <a:lstStyle/>
          <a:p>
            <a:pPr>
              <a:spcBef>
                <a:spcPct val="0"/>
              </a:spcBef>
            </a:pPr>
            <a:r>
              <a:rPr lang="en-IN" sz="3200" b="1" dirty="0">
                <a:solidFill>
                  <a:schemeClr val="accent1"/>
                </a:solidFill>
              </a:rPr>
              <a:t>Review of Literature</a:t>
            </a:r>
            <a:endParaRPr lang="en-US" sz="3200" dirty="0">
              <a:solidFill>
                <a:schemeClr val="accent1"/>
              </a:solidFill>
            </a:endParaRPr>
          </a:p>
          <a:p>
            <a:pPr marL="0" marR="0" lvl="0" indent="0" algn="l"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6350">
                  <a:solidFill>
                    <a:schemeClr val="accent1">
                      <a:shade val="43000"/>
                    </a:schemeClr>
                  </a:solidFill>
                </a:ln>
                <a:solidFill>
                  <a:schemeClr val="accent1"/>
                </a:solidFill>
                <a:effectLst>
                  <a:outerShdw blurRad="26000" dist="26000" dir="14500000" algn="tl" rotWithShape="0">
                    <a:srgbClr val="000000">
                      <a:alpha val="40000"/>
                    </a:srgbClr>
                  </a:outerShdw>
                </a:effectLst>
                <a:uLnTx/>
                <a:uFillTx/>
                <a:latin typeface="+mj-lt"/>
                <a:ea typeface="+mj-ea"/>
                <a:cs typeface="+mj-cs"/>
              </a:rPr>
            </a:br>
            <a:endParaRPr kumimoji="0" lang="en-US" sz="3600" b="1" i="0" u="none" strike="noStrike" kern="1200" cap="none" spc="0" normalizeH="0" baseline="0" noProof="0" dirty="0">
              <a:ln w="6350">
                <a:solidFill>
                  <a:schemeClr val="accent1">
                    <a:shade val="43000"/>
                  </a:schemeClr>
                </a:solidFill>
              </a:ln>
              <a:solidFill>
                <a:schemeClr val="accent1"/>
              </a:solidFill>
              <a:effectLst>
                <a:outerShdw blurRad="26000" dist="26000" dir="14500000" algn="tl" rotWithShape="0">
                  <a:srgbClr val="000000">
                    <a:alpha val="40000"/>
                  </a:srgbClr>
                </a:outerShdw>
              </a:effectLst>
              <a:uLnTx/>
              <a:uFillTx/>
              <a:latin typeface="+mj-lt"/>
              <a:ea typeface="+mj-ea"/>
              <a:cs typeface="+mj-cs"/>
            </a:endParaRPr>
          </a:p>
        </p:txBody>
      </p:sp>
      <p:sp>
        <p:nvSpPr>
          <p:cNvPr id="6" name="Text Placeholder 2"/>
          <p:cNvSpPr txBox="1">
            <a:spLocks/>
          </p:cNvSpPr>
          <p:nvPr/>
        </p:nvSpPr>
        <p:spPr>
          <a:xfrm>
            <a:off x="609600" y="3581400"/>
            <a:ext cx="7391400" cy="2895600"/>
          </a:xfrm>
          <a:prstGeom prst="rect">
            <a:avLst/>
          </a:prstGeom>
        </p:spPr>
        <p:txBody>
          <a:bodyPr vert="horz" anchor="t">
            <a:noAutofit/>
          </a:bodyPr>
          <a:lstStyle/>
          <a:p>
            <a:pPr marL="54864" lvl="0">
              <a:spcBef>
                <a:spcPct val="20000"/>
              </a:spcBef>
              <a:buClr>
                <a:schemeClr val="accent1"/>
              </a:buClr>
              <a:buSzPct val="80000"/>
            </a:pPr>
            <a:r>
              <a:rPr lang="en-IN" sz="1600" dirty="0">
                <a:solidFill>
                  <a:srgbClr val="FFFF00"/>
                </a:solidFill>
              </a:rPr>
              <a:t>Data exploration 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 Before it can analyze data collected by multiple data sources and stored in data warehouses, an organization must know how many cases are in a data set, what variables are included, how many missing values there are, and what general hypotheses the data is likely to support. An initial exploration of the data set can help answer these questions by familiarizing analysts with the data with which they are working. We divided the data 8:2 for Training and Testing purposes respectively. </a:t>
            </a:r>
            <a:endParaRPr kumimoji="0" lang="en-US" sz="16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Limitations of this work and Scope for Future Work</a:t>
            </a:r>
            <a:br>
              <a:rPr lang="en-US" dirty="0"/>
            </a:br>
            <a:endParaRPr lang="en-US" dirty="0"/>
          </a:p>
        </p:txBody>
      </p:sp>
      <p:sp>
        <p:nvSpPr>
          <p:cNvPr id="3" name="Text Placeholder 2"/>
          <p:cNvSpPr>
            <a:spLocks noGrp="1"/>
          </p:cNvSpPr>
          <p:nvPr>
            <p:ph type="body" idx="1"/>
          </p:nvPr>
        </p:nvSpPr>
        <p:spPr>
          <a:xfrm>
            <a:off x="457200" y="3124200"/>
            <a:ext cx="8305800" cy="2557464"/>
          </a:xfrm>
        </p:spPr>
        <p:style>
          <a:lnRef idx="3">
            <a:schemeClr val="lt1"/>
          </a:lnRef>
          <a:fillRef idx="1">
            <a:schemeClr val="dk1"/>
          </a:fillRef>
          <a:effectRef idx="1">
            <a:schemeClr val="dk1"/>
          </a:effectRef>
          <a:fontRef idx="minor">
            <a:schemeClr val="lt1"/>
          </a:fontRef>
        </p:style>
        <p:txBody>
          <a:bodyPr>
            <a:normAutofit fontScale="85000" lnSpcReduction="20000"/>
          </a:bodyPr>
          <a:lstStyle/>
          <a:p>
            <a:r>
              <a:rPr lang="en-IN" b="1" dirty="0">
                <a:solidFill>
                  <a:srgbClr val="FFFF00"/>
                </a:solidFill>
              </a:rPr>
              <a:t>As we do lots of research and our data set is quite big which helps us to find different toxic words from around the world which makes this study successful still as generations are evolved and continuously discovering new slag words which make comments toxic. we don’t rely on this data for too long continuously adding more </a:t>
            </a:r>
            <a:r>
              <a:rPr lang="en-IN" b="1" dirty="0" err="1">
                <a:solidFill>
                  <a:srgbClr val="FFFF00"/>
                </a:solidFill>
              </a:rPr>
              <a:t>stopwords</a:t>
            </a:r>
            <a:r>
              <a:rPr lang="en-IN" b="1" dirty="0">
                <a:solidFill>
                  <a:srgbClr val="FFFF00"/>
                </a:solidFill>
              </a:rPr>
              <a:t> in the nltk library for helping us to make more powerful models and make us future-ready.  </a:t>
            </a:r>
            <a:endParaRPr lang="en-US" b="1" dirty="0">
              <a:solidFill>
                <a:srgbClr val="FFFF00"/>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4"/>
            <a:ext cx="7772400" cy="1362075"/>
          </a:xfrm>
        </p:spPr>
        <p:txBody>
          <a:bodyPr>
            <a:normAutofit fontScale="90000"/>
          </a:bodyPr>
          <a:lstStyle/>
          <a:p>
            <a:pPr lvl="0"/>
            <a:r>
              <a:rPr lang="en-IN" dirty="0"/>
              <a:t>Motivation for the Problem Undertaken</a:t>
            </a:r>
            <a:br>
              <a:rPr lang="en-US" dirty="0"/>
            </a:br>
            <a:endParaRPr lang="en-US" dirty="0"/>
          </a:p>
        </p:txBody>
      </p:sp>
      <p:sp>
        <p:nvSpPr>
          <p:cNvPr id="3" name="Text Placeholder 2"/>
          <p:cNvSpPr>
            <a:spLocks noGrp="1"/>
          </p:cNvSpPr>
          <p:nvPr>
            <p:ph type="body" idx="1"/>
          </p:nvPr>
        </p:nvSpPr>
        <p:spPr>
          <a:xfrm>
            <a:off x="381000" y="1633536"/>
            <a:ext cx="8305800" cy="4767264"/>
          </a:xfrm>
        </p:spPr>
        <p:txBody>
          <a:bodyPr>
            <a:normAutofit fontScale="77500" lnSpcReduction="20000"/>
          </a:bodyPr>
          <a:lstStyle/>
          <a:p>
            <a:r>
              <a:rPr lang="en-IN" dirty="0">
                <a:solidFill>
                  <a:srgbClr val="FFFF00"/>
                </a:solidFill>
              </a:rPr>
              <a:t>Every problem of Machine learning gives us chance to enhance and develop problem-solving skills. These Problems do’s the same.</a:t>
            </a:r>
            <a:endParaRPr lang="en-US" dirty="0">
              <a:solidFill>
                <a:srgbClr val="FFFF00"/>
              </a:solidFill>
            </a:endParaRPr>
          </a:p>
          <a:p>
            <a:r>
              <a:rPr lang="en-IN" dirty="0">
                <a:solidFill>
                  <a:srgbClr val="FFFF00"/>
                </a:solidFill>
              </a:rPr>
              <a:t>When this real-life problem of predicting whether the comments to anybody is legal or not which kind of words are used and how much they are toxic to someone, whether to rely on old data or new data words are words they are accepted globally important and with help of A. I technology we make a completely new model of detection. As Data scientists it is our role to help and understand the market better with newer data, for constructing real-life helpful models for companies.    </a:t>
            </a:r>
            <a:endParaRPr lang="en-US" dirty="0">
              <a:solidFill>
                <a:srgbClr val="FFFF00"/>
              </a:solidFill>
            </a:endParaRPr>
          </a:p>
          <a:p>
            <a:r>
              <a:rPr lang="en-IN" dirty="0">
                <a:solidFill>
                  <a:srgbClr val="FFFF00"/>
                </a:solidFill>
              </a:rPr>
              <a:t> </a:t>
            </a:r>
            <a:endParaRPr lang="en-US" dirty="0">
              <a:solidFill>
                <a:srgbClr val="FFFF00"/>
              </a:solidFill>
            </a:endParaRPr>
          </a:p>
          <a:p>
            <a:r>
              <a:rPr lang="en-IN" dirty="0">
                <a:solidFill>
                  <a:srgbClr val="FFFF00"/>
                </a:solidFill>
              </a:rPr>
              <a:t>In this project, we have a dataset of comments and their categories of how lethal they are, for that, we have to analyze those features which make comments toxic and help companies to build the detection models for filtration and stopping such comments for plotting.</a:t>
            </a:r>
            <a:endParaRPr lang="en-US" dirty="0">
              <a:solidFill>
                <a:srgbClr val="FFFF00"/>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5707467" cy="1323973"/>
          </a:xfrm>
        </p:spPr>
        <p:txBody>
          <a:bodyPr>
            <a:normAutofit fontScale="90000"/>
          </a:bodyPr>
          <a:lstStyle/>
          <a:p>
            <a:pPr lvl="0"/>
            <a:r>
              <a:rPr lang="en-IN" dirty="0"/>
              <a:t>Data Sources and their formats</a:t>
            </a:r>
            <a:br>
              <a:rPr lang="en-US" dirty="0"/>
            </a:br>
            <a:endParaRPr lang="en-US" dirty="0"/>
          </a:p>
        </p:txBody>
      </p:sp>
      <p:sp>
        <p:nvSpPr>
          <p:cNvPr id="3" name="Text Placeholder 2"/>
          <p:cNvSpPr>
            <a:spLocks noGrp="1"/>
          </p:cNvSpPr>
          <p:nvPr>
            <p:ph type="body" idx="1"/>
          </p:nvPr>
        </p:nvSpPr>
        <p:spPr>
          <a:xfrm>
            <a:off x="0" y="1371600"/>
            <a:ext cx="9144000" cy="5486400"/>
          </a:xfrm>
        </p:spPr>
        <p:txBody>
          <a:bodyPr>
            <a:normAutofit fontScale="55000" lnSpcReduction="20000"/>
          </a:bodyPr>
          <a:lstStyle/>
          <a:p>
            <a:r>
              <a:rPr lang="en-US" dirty="0">
                <a:solidFill>
                  <a:srgbClr val="FFFF00"/>
                </a:solidFill>
              </a:rPr>
              <a:t>Data Set Description</a:t>
            </a:r>
          </a:p>
          <a:p>
            <a:r>
              <a:rPr lang="en-US" dirty="0">
                <a:solidFill>
                  <a:srgbClr val="FFFF00"/>
                </a:solidFill>
              </a:rPr>
              <a:t>The data set contains the training set, which has approximately 1,59,000 samples, and the test set which contains nearly 1,53,000 samples. All the data samples contain 8 fields which include ‘Id’, ‘Comments’, ‘Malignant’, ‘Highly malignant’, ‘Rude’, ‘Threat’, ‘Abuse’ and ‘Loathe’. The label can be either 0 or 1, where 0 denotes a NO while 1 denotes a YES. There are various comments which have multiple labels. The first attribute is a unique ID associated with each comment.</a:t>
            </a:r>
          </a:p>
          <a:p>
            <a:r>
              <a:rPr lang="en-US" dirty="0">
                <a:solidFill>
                  <a:srgbClr val="FFFF00"/>
                </a:solidFill>
              </a:rPr>
              <a:t>The data set includes:</a:t>
            </a:r>
          </a:p>
          <a:p>
            <a:r>
              <a:rPr lang="en-US" dirty="0">
                <a:solidFill>
                  <a:srgbClr val="FFFF00"/>
                </a:solidFill>
              </a:rPr>
              <a:t>Malignant: It is the Label column, which includes values 0 and 1, denoting if the comment is malignant or not.</a:t>
            </a:r>
          </a:p>
          <a:p>
            <a:r>
              <a:rPr lang="en-US" dirty="0">
                <a:solidFill>
                  <a:srgbClr val="FFFF00"/>
                </a:solidFill>
              </a:rPr>
              <a:t>Highly Malignant: It denotes comments that are highly malignant and hurtful.</a:t>
            </a:r>
          </a:p>
          <a:p>
            <a:r>
              <a:rPr lang="en-US" dirty="0">
                <a:solidFill>
                  <a:srgbClr val="FFFF00"/>
                </a:solidFill>
              </a:rPr>
              <a:t>Rude: It denotes comments that are very rude and offensive.</a:t>
            </a:r>
          </a:p>
          <a:p>
            <a:r>
              <a:rPr lang="en-US" dirty="0">
                <a:solidFill>
                  <a:srgbClr val="FFFF00"/>
                </a:solidFill>
              </a:rPr>
              <a:t>Threat: It contains an indication of the comments that are giving any threat to someone.</a:t>
            </a:r>
          </a:p>
          <a:p>
            <a:r>
              <a:rPr lang="en-US" dirty="0">
                <a:solidFill>
                  <a:srgbClr val="FFFF00"/>
                </a:solidFill>
              </a:rPr>
              <a:t>Abuse: It is for abusive comments.</a:t>
            </a:r>
          </a:p>
          <a:p>
            <a:r>
              <a:rPr lang="en-US" dirty="0">
                <a:solidFill>
                  <a:srgbClr val="FFFF00"/>
                </a:solidFill>
              </a:rPr>
              <a:t>Loathe: It describes the hateful comments and loathing in nature.</a:t>
            </a:r>
          </a:p>
          <a:p>
            <a:r>
              <a:rPr lang="en-US" dirty="0">
                <a:solidFill>
                  <a:srgbClr val="FFFF00"/>
                </a:solidFill>
              </a:rPr>
              <a:t>ID: It includes unique Ids associated with each comment text given.</a:t>
            </a:r>
          </a:p>
          <a:p>
            <a:r>
              <a:rPr lang="en-US" dirty="0">
                <a:solidFill>
                  <a:srgbClr val="FFFF00"/>
                </a:solidFill>
              </a:rPr>
              <a:t>Comment text: This column contains the comments extracted from various social media platforms.</a:t>
            </a:r>
          </a:p>
          <a:p>
            <a:r>
              <a:rPr lang="en-US" dirty="0">
                <a:solidFill>
                  <a:srgbClr val="FFFF00"/>
                </a:solidFill>
              </a:rPr>
              <a:t>This project is more about exploration, feature engineering, and classification that can be done on this data. Since the data set is huge and includes many categories of comments, we can do a good amount of data exploration and derive some interesting features using the comments text column available.</a:t>
            </a:r>
          </a:p>
          <a:p>
            <a:endParaRPr lang="en-US"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3" y="304801"/>
            <a:ext cx="7002867" cy="1219200"/>
          </a:xfrm>
        </p:spPr>
        <p:txBody>
          <a:bodyPr>
            <a:normAutofit fontScale="90000"/>
          </a:bodyPr>
          <a:lstStyle/>
          <a:p>
            <a:r>
              <a:rPr lang="en-IN" dirty="0"/>
              <a:t>Data set looks as follows.</a:t>
            </a:r>
            <a:br>
              <a:rPr lang="en-US" dirty="0"/>
            </a:br>
            <a:endParaRPr lang="en-US" dirty="0"/>
          </a:p>
        </p:txBody>
      </p:sp>
      <p:pic>
        <p:nvPicPr>
          <p:cNvPr id="5" name="Picture 4">
            <a:extLst>
              <a:ext uri="{FF2B5EF4-FFF2-40B4-BE49-F238E27FC236}">
                <a16:creationId xmlns:a16="http://schemas.microsoft.com/office/drawing/2014/main" id="{81D3CB13-7208-8381-7686-9EEB9DDC592D}"/>
              </a:ext>
            </a:extLst>
          </p:cNvPr>
          <p:cNvPicPr>
            <a:picLocks noChangeAspect="1"/>
          </p:cNvPicPr>
          <p:nvPr/>
        </p:nvPicPr>
        <p:blipFill>
          <a:blip r:embed="rId2"/>
          <a:stretch>
            <a:fillRect/>
          </a:stretch>
        </p:blipFill>
        <p:spPr>
          <a:xfrm>
            <a:off x="742618" y="1600200"/>
            <a:ext cx="7658764" cy="42294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2" y="76201"/>
            <a:ext cx="8069668" cy="1371600"/>
          </a:xfrm>
        </p:spPr>
        <p:txBody>
          <a:bodyPr>
            <a:normAutofit fontScale="90000"/>
          </a:bodyPr>
          <a:lstStyle/>
          <a:p>
            <a:r>
              <a:rPr lang="en-IN" dirty="0"/>
              <a:t>Dataset Information looks as follows-</a:t>
            </a:r>
            <a:br>
              <a:rPr lang="en-US" dirty="0"/>
            </a:br>
            <a:endParaRPr lang="en-US" dirty="0"/>
          </a:p>
        </p:txBody>
      </p:sp>
      <p:pic>
        <p:nvPicPr>
          <p:cNvPr id="5" name="Picture 4">
            <a:extLst>
              <a:ext uri="{FF2B5EF4-FFF2-40B4-BE49-F238E27FC236}">
                <a16:creationId xmlns:a16="http://schemas.microsoft.com/office/drawing/2014/main" id="{B5A0702E-A5CC-3308-2643-9C432AF8F11A}"/>
              </a:ext>
            </a:extLst>
          </p:cNvPr>
          <p:cNvPicPr>
            <a:picLocks noChangeAspect="1"/>
          </p:cNvPicPr>
          <p:nvPr/>
        </p:nvPicPr>
        <p:blipFill>
          <a:blip r:embed="rId2"/>
          <a:stretch>
            <a:fillRect/>
          </a:stretch>
        </p:blipFill>
        <p:spPr>
          <a:xfrm>
            <a:off x="0" y="1599470"/>
            <a:ext cx="9144000" cy="52585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2" y="76201"/>
            <a:ext cx="7307667" cy="1066800"/>
          </a:xfrm>
        </p:spPr>
        <p:txBody>
          <a:bodyPr>
            <a:normAutofit/>
          </a:bodyPr>
          <a:lstStyle/>
          <a:p>
            <a:r>
              <a:rPr lang="en-IN" dirty="0"/>
              <a:t>Dataset Information looks as follows-</a:t>
            </a:r>
            <a:endParaRPr lang="en-US" dirty="0"/>
          </a:p>
        </p:txBody>
      </p:sp>
      <p:pic>
        <p:nvPicPr>
          <p:cNvPr id="5" name="Picture 4">
            <a:extLst>
              <a:ext uri="{FF2B5EF4-FFF2-40B4-BE49-F238E27FC236}">
                <a16:creationId xmlns:a16="http://schemas.microsoft.com/office/drawing/2014/main" id="{FE04D8C9-AA27-140A-FC17-B3BC5EEA8FA8}"/>
              </a:ext>
            </a:extLst>
          </p:cNvPr>
          <p:cNvPicPr>
            <a:picLocks noChangeAspect="1"/>
          </p:cNvPicPr>
          <p:nvPr/>
        </p:nvPicPr>
        <p:blipFill>
          <a:blip r:embed="rId2"/>
          <a:stretch>
            <a:fillRect/>
          </a:stretch>
        </p:blipFill>
        <p:spPr>
          <a:xfrm>
            <a:off x="0" y="1964445"/>
            <a:ext cx="9144000" cy="489355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476</TotalTime>
  <Words>3019</Words>
  <Application>Microsoft Office PowerPoint</Application>
  <PresentationFormat>On-screen Show (4:3)</PresentationFormat>
  <Paragraphs>208</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Bookman Old Style</vt:lpstr>
      <vt:lpstr>Calibri</vt:lpstr>
      <vt:lpstr>Courier New</vt:lpstr>
      <vt:lpstr>Rockwell</vt:lpstr>
      <vt:lpstr>Damask</vt:lpstr>
      <vt:lpstr>MALIGNANT COMMENTS CLASSIFICATION </vt:lpstr>
      <vt:lpstr>INTRODUCTION </vt:lpstr>
      <vt:lpstr>The 7 Key Steps To Build Your Machine Learning Model</vt:lpstr>
      <vt:lpstr>Conceptual Background of the Domain Problem </vt:lpstr>
      <vt:lpstr>Motivation for the Problem Undertaken </vt:lpstr>
      <vt:lpstr>Data Sources and their formats </vt:lpstr>
      <vt:lpstr>Data set looks as follows. </vt:lpstr>
      <vt:lpstr>Dataset Information looks as follows- </vt:lpstr>
      <vt:lpstr>Dataset Information looks as follows-</vt:lpstr>
      <vt:lpstr>Data Pre-processing Done</vt:lpstr>
      <vt:lpstr>PowerPoint Presentation</vt:lpstr>
      <vt:lpstr>PowerPoint Presentation</vt:lpstr>
      <vt:lpstr>EDA Concluding Remark</vt:lpstr>
      <vt:lpstr>Hardware and Software Requirements and Tools Used </vt:lpstr>
      <vt:lpstr>Visualizations </vt:lpstr>
      <vt:lpstr>Heat Map Plotting for null values.</vt:lpstr>
      <vt:lpstr>Correlation plotting</vt:lpstr>
      <vt:lpstr>Correlation plotting</vt:lpstr>
      <vt:lpstr>Plotting of different distribution plots.</vt:lpstr>
      <vt:lpstr>PowerPoint Presentation</vt:lpstr>
      <vt:lpstr>PowerPoint Presentation</vt:lpstr>
      <vt:lpstr>Labels distribution over comments.</vt:lpstr>
      <vt:lpstr>Labels distribution over comments</vt:lpstr>
      <vt:lpstr>Model/s Development and Evaluation </vt:lpstr>
      <vt:lpstr>Testing of Identified Approaches (Algorithms) </vt:lpstr>
      <vt:lpstr>Run and Evaluate selected models</vt:lpstr>
      <vt:lpstr>Plotting of actual label and predicted label on best fit line.</vt:lpstr>
      <vt:lpstr>Conclusion of the Logistic Regression. </vt:lpstr>
      <vt:lpstr>2. DecisionTreeClassifier</vt:lpstr>
      <vt:lpstr>Plotting of actual label and predicted label on best fit line</vt:lpstr>
      <vt:lpstr>PowerPoint Presentation</vt:lpstr>
      <vt:lpstr>RandomForestClassifier </vt:lpstr>
      <vt:lpstr>PowerPoint Presentation</vt:lpstr>
      <vt:lpstr>XGBoost Classifier </vt:lpstr>
      <vt:lpstr>PowerPoint Presentation</vt:lpstr>
      <vt:lpstr>Key Metrics for success in solving the problem under consideration </vt:lpstr>
      <vt:lpstr>Interpretation of the Results </vt:lpstr>
      <vt:lpstr>Key Findings and Conclusions of the Study </vt:lpstr>
      <vt:lpstr>Learning Outcomes of the Study in respect of Data Science </vt:lpstr>
      <vt:lpstr>Limitations of this work and Scope for 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kunal chand</dc:creator>
  <cp:lastModifiedBy>Akanksha Chakravarthy</cp:lastModifiedBy>
  <cp:revision>53</cp:revision>
  <dcterms:created xsi:type="dcterms:W3CDTF">2006-08-16T00:00:00Z</dcterms:created>
  <dcterms:modified xsi:type="dcterms:W3CDTF">2022-05-21T11:33:33Z</dcterms:modified>
</cp:coreProperties>
</file>