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2264"/>
  </p:normalViewPr>
  <p:slideViewPr>
    <p:cSldViewPr snapToGrid="0" snapToObjects="1">
      <p:cViewPr varScale="1">
        <p:scale>
          <a:sx n="83" d="100"/>
          <a:sy n="83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9AE6-B01D-044D-A4A4-165F249E380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F4794-8B98-144E-9066-2CA9751D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F4794-8B98-144E-9066-2CA9751D6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Elastic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r>
              <a:rPr lang="zh-CN" altLang="en-US" dirty="0"/>
              <a:t> </a:t>
            </a:r>
            <a:r>
              <a:rPr lang="en-US" altLang="zh-CN" dirty="0"/>
              <a:t>The model with the minimum cross validation error often has</a:t>
            </a:r>
            <a:r>
              <a:rPr lang="zh-CN" altLang="en-US" dirty="0"/>
              <a:t> </a:t>
            </a:r>
            <a:r>
              <a:rPr lang="en-US" altLang="zh-CN" dirty="0"/>
              <a:t>relatively small test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F4794-8B98-144E-9066-2CA9751D6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56C7-B49C-C245-8D0C-90E4FEB0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E8E2F-878B-E643-AECF-AE55C5613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9441-21C5-A249-BDC2-5C261642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EF05-31EC-D34B-9EA8-F906EF47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87E-D283-CF47-A751-B45833C6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22B0-ABD6-AF4D-9EA8-A8E0DFCA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14F8-2311-CA44-8CF0-63213918F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7748-31DE-9942-A33D-0C2B7379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DB7D-9C06-EE45-9FB1-FE5302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6910-AF04-294D-9F53-0773F2FD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50294-70EE-1443-B308-576FE9C0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1086B-EC7F-DB42-A88F-688A5F56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63FF-5AE9-204B-9C79-97982D4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7F1E-5CAF-B648-A43B-1B661AF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DA9C-4CCA-EF4D-97DB-BC791C8A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FBF3-B36B-0148-9FEB-84B80731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E467-A23F-9C47-8791-BE14649B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44413-D1C2-D747-9525-802540F9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8EC3-E258-F34B-88B0-5BDA2873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1E03-985C-2449-831A-0CEB66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019-72F5-8443-834E-A9137289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07C0-FA47-4F4B-8372-EFB54FAE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1DD9-EF88-FC42-AB87-E6AC0FAF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DD37-C1EE-D849-ACFC-89C2D3B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6CBD-1AF3-2547-932B-A746FE35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7E9B-4C0D-2E43-8E4D-04FB34B8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51FB-67B2-7744-8BFF-4AE1C89F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28BDC-4478-0246-9DB3-6FD49208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1087-B70A-A541-A837-F36EEE55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FDE9A-ADB9-C64D-9DF9-DBD4412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DB4A-6DD0-3A4A-9392-92C3A6ED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C4D1-9077-4C42-B9DF-C73AA8CB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B703-E877-2040-BA87-1BB13C97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888A-F06F-E947-AD06-214AB1BF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EDDA9-F9FD-A24F-A1D8-C66BB9BF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F9D0-19ED-744B-97A6-1C555DF1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ADE8C-35C7-964B-B12F-014903A6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B54B1-2668-5B45-8562-EE6BEB49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3C1B1-B4AD-7840-BCCF-D91C33A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8775-D51B-A549-9160-07F2729F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762B4-CDFD-3B49-B986-5B5E5A48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548D7-19D6-1E4C-A14F-88EF01CE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F6979-3BA6-F941-9DA1-CF7094B6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BF9C5-5F68-8F45-8643-2F73929F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B0FF2-1750-D946-9DAD-2EF7448B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FBFE-EC77-5E41-9BF7-8A1D9003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395E-D379-6D40-BF30-35CBAC14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0555-7866-D34C-989C-67B43A1B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9DD35-58CC-A24C-A83A-121E234D0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8EEB-5B58-B140-89C1-FEB460C5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7244-116A-F44A-A5DC-7A97215B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DEF84-1889-CD4E-9A9B-C5FDD92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E1F-6A0B-C746-BB79-A5ADB087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8E6C2-6D17-E542-ABBD-BE19BB6A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5F3-E278-2E45-AA76-BFF8D635D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C364-8641-F24A-B5A4-3F653ECE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0EF4-1268-1F4B-97EF-1C4C0EE0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4E84-884A-424F-B3C3-30AF15C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7BD5B-5F0D-C746-BA12-61F2F95E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8C82-FAE1-4344-8E78-1270CA52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84B6-925C-A54A-A7C7-0261C750F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F68C-D00A-204C-84F8-2027B637D54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AA82-E701-2E4B-A17B-8EF3F3BD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147F-4C5E-8C4A-A31C-E14940066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574E-8E61-BA4C-92B1-F18326E0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998-063D-4E4B-95D1-43A6BEF7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Regression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Unemployment</a:t>
            </a:r>
            <a:r>
              <a:rPr lang="zh-CN" altLang="en-US" b="1" dirty="0"/>
              <a:t> </a:t>
            </a:r>
            <a:r>
              <a:rPr lang="en-US" altLang="zh-CN" b="1" dirty="0"/>
              <a:t>Rate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8167-C252-5E40-A526-3BAC057F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0922000" cy="5689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500" b="1" dirty="0"/>
              <a:t>Data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USA</a:t>
            </a:r>
            <a:r>
              <a:rPr lang="zh-CN" altLang="en-US" dirty="0"/>
              <a:t> </a:t>
            </a:r>
            <a:r>
              <a:rPr lang="en-US" altLang="zh-CN" dirty="0"/>
              <a:t>national</a:t>
            </a:r>
            <a:r>
              <a:rPr lang="zh-CN" altLang="en-US" dirty="0"/>
              <a:t> </a:t>
            </a:r>
            <a:r>
              <a:rPr lang="en-US" altLang="zh-CN" dirty="0"/>
              <a:t>economic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r>
              <a:rPr lang="en-US" altLang="zh-CN" dirty="0" err="1"/>
              <a:t>xls</a:t>
            </a:r>
            <a:r>
              <a:rPr lang="zh-CN" altLang="en-US" dirty="0"/>
              <a:t> </a:t>
            </a:r>
            <a:r>
              <a:rPr lang="en-US" altLang="zh-CN" dirty="0"/>
              <a:t>(06/1960-01/2020)</a:t>
            </a:r>
          </a:p>
          <a:p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n=721</a:t>
            </a:r>
          </a:p>
          <a:p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p=42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source:</a:t>
            </a:r>
            <a:r>
              <a:rPr lang="zh-CN" altLang="en-US" dirty="0"/>
              <a:t>  </a:t>
            </a:r>
            <a:r>
              <a:rPr lang="en-US" altLang="zh-CN" dirty="0">
                <a:hlinkClick r:id="rId2"/>
              </a:rPr>
              <a:t>https://fred.stlouisfed.org</a:t>
            </a:r>
            <a:r>
              <a:rPr lang="zh-CN" altLang="en-US" dirty="0"/>
              <a:t> </a:t>
            </a:r>
            <a:r>
              <a:rPr lang="en-US" altLang="zh-CN" dirty="0"/>
              <a:t>(FRED</a:t>
            </a:r>
            <a:r>
              <a:rPr lang="zh-CN" altLang="en-US" dirty="0"/>
              <a:t> </a:t>
            </a:r>
            <a:r>
              <a:rPr lang="en-US" altLang="zh-CN" dirty="0"/>
              <a:t>Economic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07999-78AC-954D-A06F-B2E4200F2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4" b="31183"/>
          <a:stretch/>
        </p:blipFill>
        <p:spPr>
          <a:xfrm>
            <a:off x="1066800" y="3376511"/>
            <a:ext cx="7452852" cy="27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F16-6287-FA4E-83C0-EEE8888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54" y="17303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B</a:t>
            </a:r>
            <a:r>
              <a:rPr lang="en-US" b="1" dirty="0"/>
              <a:t>oxplots of R</a:t>
            </a:r>
            <a:r>
              <a:rPr lang="en-US" altLang="zh-CN" b="1" baseline="30000" dirty="0"/>
              <a:t>2</a:t>
            </a:r>
            <a:r>
              <a:rPr lang="en-US" b="1" baseline="-25000" dirty="0"/>
              <a:t>test</a:t>
            </a:r>
            <a:r>
              <a:rPr lang="zh-CN" altLang="en-US" b="1" baseline="-25000" dirty="0"/>
              <a:t>   </a:t>
            </a:r>
            <a:r>
              <a:rPr lang="en-US" altLang="zh-CN" b="1" dirty="0"/>
              <a:t>&amp;</a:t>
            </a:r>
            <a:r>
              <a:rPr lang="zh-CN" altLang="en-US" b="1" dirty="0"/>
              <a:t>   </a:t>
            </a:r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  <a:r>
              <a:rPr lang="en-US" b="1" baseline="-25000" dirty="0"/>
              <a:t>train</a:t>
            </a:r>
            <a:r>
              <a:rPr lang="en-US" b="1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0AB446C-C6F0-D94C-AAAA-69EEBAD8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282" y="3758621"/>
            <a:ext cx="4441420" cy="274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E27A8-1B92-3447-9474-472AE74B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08" y="1276176"/>
            <a:ext cx="4202363" cy="2593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081330-777C-474D-899F-3D0E93CBC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680" y="3758621"/>
            <a:ext cx="4283950" cy="264380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49B61-DAD6-614D-83D2-E3EE07B1F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13282" y="1161767"/>
            <a:ext cx="4342043" cy="2679661"/>
          </a:xfrm>
        </p:spPr>
      </p:pic>
    </p:spTree>
    <p:extLst>
      <p:ext uri="{BB962C8B-B14F-4D97-AF65-F5344CB8AC3E}">
        <p14:creationId xmlns:p14="http://schemas.microsoft.com/office/powerpoint/2010/main" val="16110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4105-2237-914B-88A6-E79B95DA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3" y="0"/>
            <a:ext cx="9687339" cy="9276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10-fold CV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A8240-5E82-C44C-801D-9C18EF7E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44" y="690749"/>
            <a:ext cx="4589944" cy="283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D44DC-9EDA-B548-AF0F-F13661830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340" y="3785519"/>
            <a:ext cx="6186604" cy="30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49AB6-347F-DB47-A468-7740AE715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392" y="666701"/>
            <a:ext cx="4756424" cy="2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823D-FBFF-DB42-A2DD-031C5E8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16" y="198370"/>
            <a:ext cx="10515600" cy="1168400"/>
          </a:xfrm>
        </p:spPr>
        <p:txBody>
          <a:bodyPr/>
          <a:lstStyle/>
          <a:p>
            <a:pPr algn="ctr"/>
            <a:r>
              <a:rPr lang="en-US" altLang="zh-CN" b="1" dirty="0"/>
              <a:t>Residuals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Train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CE867-D38B-E845-B415-1295BD794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3696548"/>
            <a:ext cx="4733799" cy="2921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5B2AD8-E7C9-FA47-BB11-4836C24B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16" y="3575031"/>
            <a:ext cx="5127605" cy="3164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A135BC-CB03-6B46-8C88-9488A9CC3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1040388"/>
            <a:ext cx="4303962" cy="265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64B0E-5E9F-704F-96C0-2CCCAB18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342" y="1030830"/>
            <a:ext cx="4122550" cy="25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2E0E-B942-9845-AD34-E2FCB12D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58" y="-5080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Boxplot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B</a:t>
            </a:r>
            <a:r>
              <a:rPr lang="en-US" b="1" dirty="0"/>
              <a:t>ootstrapped </a:t>
            </a:r>
            <a:r>
              <a:rPr lang="en-US" altLang="zh-CN" b="1" dirty="0"/>
              <a:t>E</a:t>
            </a:r>
            <a:r>
              <a:rPr lang="en-US" b="1" dirty="0"/>
              <a:t>rror </a:t>
            </a:r>
            <a:r>
              <a:rPr lang="en-US" altLang="zh-CN" b="1" dirty="0"/>
              <a:t>B</a:t>
            </a:r>
            <a:r>
              <a:rPr lang="en-US" b="1" dirty="0"/>
              <a:t>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96E9A-0BBF-694D-8B9E-C0DC372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999308"/>
            <a:ext cx="9040518" cy="55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5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6005-A89F-2D47-BEEE-87594683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Performance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Time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5588-B4D5-4F43-969C-EED39E3D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3684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Performance: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Elastic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error(k=10)</a:t>
            </a:r>
          </a:p>
          <a:p>
            <a:r>
              <a:rPr lang="en-US" altLang="zh-CN" dirty="0"/>
              <a:t>Elastic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boxplot</a:t>
            </a:r>
            <a:endParaRPr lang="en-US" dirty="0"/>
          </a:p>
          <a:p>
            <a:r>
              <a:rPr lang="en-US" altLang="zh-CN" b="1" dirty="0"/>
              <a:t>Running</a:t>
            </a:r>
            <a:r>
              <a:rPr lang="zh-CN" altLang="en-US" b="1" dirty="0"/>
              <a:t> </a:t>
            </a:r>
            <a:r>
              <a:rPr lang="en-US" altLang="zh-CN" b="1" dirty="0"/>
              <a:t>Time:</a:t>
            </a:r>
            <a:endParaRPr lang="en-US" b="1" dirty="0"/>
          </a:p>
          <a:p>
            <a:r>
              <a:rPr lang="en-US" dirty="0"/>
              <a:t>Ridge regression: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 Lasso regression:10</a:t>
            </a:r>
          </a:p>
          <a:p>
            <a:r>
              <a:rPr lang="en-US" dirty="0"/>
              <a:t> El regression:12</a:t>
            </a:r>
          </a:p>
          <a:p>
            <a:r>
              <a:rPr lang="en-US" dirty="0"/>
              <a:t>Random forest:214</a:t>
            </a:r>
          </a:p>
          <a:p>
            <a:r>
              <a:rPr lang="en-US" altLang="zh-CN" b="1" dirty="0"/>
              <a:t>Comment: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consuming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163</Words>
  <Application>Microsoft Macintosh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Regression Analysis on Unemployment Rate</vt:lpstr>
      <vt:lpstr>Boxplots of R2test   &amp;   R2 train.</vt:lpstr>
      <vt:lpstr>10-fold CV curves</vt:lpstr>
      <vt:lpstr>Residuals For Test Model and Train Model</vt:lpstr>
      <vt:lpstr>Boxplot With Bootstrapped Error Bars</vt:lpstr>
      <vt:lpstr>Performance and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</dc:title>
  <dc:creator>鞠 湘武</dc:creator>
  <cp:lastModifiedBy>鞠 湘武</cp:lastModifiedBy>
  <cp:revision>12</cp:revision>
  <cp:lastPrinted>2020-05-21T02:31:27Z</cp:lastPrinted>
  <dcterms:created xsi:type="dcterms:W3CDTF">2020-05-21T00:49:50Z</dcterms:created>
  <dcterms:modified xsi:type="dcterms:W3CDTF">2020-05-21T03:52:30Z</dcterms:modified>
</cp:coreProperties>
</file>