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9"/>
  </p:handoutMasterIdLst>
  <p:sldIdLst>
    <p:sldId id="256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80"/>
    <a:srgbClr val="FFDF7D"/>
    <a:srgbClr val="66B3E4"/>
    <a:srgbClr val="ECECEC"/>
    <a:srgbClr val="7FA3BF"/>
    <a:srgbClr val="595959"/>
    <a:srgbClr val="F9F0E0"/>
    <a:srgbClr val="F2F7FA"/>
    <a:srgbClr val="E7E2CA"/>
    <a:srgbClr val="E1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/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/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2330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chemeClr val="bg2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6" r:id="rId4"/>
    <p:sldLayoutId id="2147483665" r:id="rId5"/>
    <p:sldLayoutId id="2147483651" r:id="rId6"/>
    <p:sldLayoutId id="2147483660" r:id="rId7"/>
    <p:sldLayoutId id="2147483652" r:id="rId8"/>
    <p:sldLayoutId id="2147483653" r:id="rId9"/>
    <p:sldLayoutId id="2147483654" r:id="rId10"/>
    <p:sldLayoutId id="2147483658" r:id="rId11"/>
    <p:sldLayoutId id="2147483656" r:id="rId12"/>
    <p:sldLayoutId id="2147483657" r:id="rId13"/>
    <p:sldLayoutId id="2147483664" r:id="rId14"/>
    <p:sldLayoutId id="2147483663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788" y="758495"/>
            <a:ext cx="9912055" cy="2852737"/>
          </a:xfrm>
        </p:spPr>
        <p:txBody>
          <a:bodyPr>
            <a:normAutofit/>
          </a:bodyPr>
          <a:lstStyle/>
          <a:p>
            <a:r>
              <a:rPr lang="en-US" sz="4800" b="0" i="1" dirty="0">
                <a:solidFill>
                  <a:schemeClr val="tx2"/>
                </a:solidFill>
              </a:rPr>
              <a:t>Parts of Speech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2800" b="0" dirty="0">
                <a:solidFill>
                  <a:schemeClr val="tx2"/>
                </a:solidFill>
              </a:rPr>
              <a:t>(</a:t>
            </a:r>
            <a:r>
              <a:rPr lang="en-US" sz="2800" b="0" i="1" dirty="0">
                <a:solidFill>
                  <a:schemeClr val="tx2"/>
                </a:solidFill>
              </a:rPr>
              <a:t>Understanding the Building Blocks of English Grammar)</a:t>
            </a:r>
            <a:endParaRPr lang="en-US" sz="2800" dirty="0">
              <a:solidFill>
                <a:schemeClr val="tx2"/>
              </a:solidFill>
              <a:latin typeface="Frutiger LT Pro 55 Roman" panose="020B060202020402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45266A-71EF-B593-72FC-079DB8D27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978" y="4374874"/>
            <a:ext cx="5864980" cy="150018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Team </a:t>
            </a:r>
            <a:r>
              <a:rPr lang="en-US" b="1" dirty="0" err="1">
                <a:solidFill>
                  <a:schemeClr val="tx2"/>
                </a:solidFill>
              </a:rPr>
              <a:t>Chillsquad</a:t>
            </a:r>
            <a:r>
              <a:rPr lang="en-US" b="1" dirty="0">
                <a:solidFill>
                  <a:schemeClr val="tx2"/>
                </a:solidFill>
              </a:rPr>
              <a:t>:</a:t>
            </a:r>
          </a:p>
          <a:p>
            <a:r>
              <a:rPr lang="en-US" dirty="0">
                <a:solidFill>
                  <a:schemeClr val="tx2"/>
                </a:solidFill>
              </a:rPr>
              <a:t>Hariram S</a:t>
            </a:r>
          </a:p>
          <a:p>
            <a:r>
              <a:rPr lang="en-US" dirty="0">
                <a:solidFill>
                  <a:schemeClr val="tx2"/>
                </a:solidFill>
              </a:rPr>
              <a:t>Adi Divya</a:t>
            </a:r>
          </a:p>
          <a:p>
            <a:r>
              <a:rPr lang="en-US" dirty="0">
                <a:solidFill>
                  <a:schemeClr val="tx2"/>
                </a:solidFill>
              </a:rPr>
              <a:t>Shaik Jasmine</a:t>
            </a:r>
          </a:p>
          <a:p>
            <a:r>
              <a:rPr lang="en-US" dirty="0">
                <a:solidFill>
                  <a:schemeClr val="tx2"/>
                </a:solidFill>
              </a:rPr>
              <a:t>Hyman Reddy Kotla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B5489D-E8D5-B54D-1D53-53B5E5F55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Interjections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986F-2B08-41BC-B2B8-D52C4C10834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 interjection is a word or phrase that expresses emotion or surprise.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Wow!, Oh!, Ouch!, Hurray!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Example: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Wow! That was amazing.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8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F204C-E8E3-EB7F-D8EC-CF680DAF09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or Activity Slide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B073-FCFC-9FD9-DEAC-2573D81603F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Identify the parts of speech in the sentence below:</a:t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"She quickly ran to the old house and shouted, 'Oh no!’”</a:t>
            </a:r>
          </a:p>
        </p:txBody>
      </p:sp>
    </p:spTree>
    <p:extLst>
      <p:ext uri="{BB962C8B-B14F-4D97-AF65-F5344CB8AC3E}">
        <p14:creationId xmlns:p14="http://schemas.microsoft.com/office/powerpoint/2010/main" val="210025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75522-49A1-2251-CE53-3D0DAACEB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6E64EC-7C7B-5949-9215-D958F0A4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or Activity Slide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E58E-3405-8FEA-5131-7CFDE95BFD1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Identify the parts of speech in the sentence below:</a:t>
            </a:r>
            <a:b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"She quickly ran to the old house and shouted, 'Oh no!’”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151B2-AF76-EEA0-081F-FCE904E67DAA}"/>
              </a:ext>
            </a:extLst>
          </p:cNvPr>
          <p:cNvSpPr txBox="1"/>
          <p:nvPr/>
        </p:nvSpPr>
        <p:spPr>
          <a:xfrm>
            <a:off x="1663792" y="2810796"/>
            <a:ext cx="52785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 – Pronoun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 – Adverb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 – Verb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 – Adjective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 – Noun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 – Conjunction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 no! – Interjection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4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868" y="1838001"/>
            <a:ext cx="6446918" cy="1573331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585B8E-356B-ECE8-5509-109D12D430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788875" y="1595521"/>
            <a:ext cx="9232331" cy="34323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Parts of Speech?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are categories that describe the function of words in a sentence.</a:t>
            </a:r>
          </a:p>
          <a:p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help us understand how words work together to form meaningful sentences.</a:t>
            </a:r>
          </a:p>
          <a:p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 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main parts of speech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English grammar.</a:t>
            </a:r>
          </a:p>
          <a:p>
            <a:pPr marL="1314450" lvl="3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8F5D48-7A5F-06D1-12C2-C9B05042E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165" y="843677"/>
            <a:ext cx="9281523" cy="43497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9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39A1B-C845-E8AE-8E2C-98D9116D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0A82C8-F009-6BAB-D581-63D841824DD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46042" y="1911405"/>
            <a:ext cx="9232331" cy="343230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noun is a word that names a person, place, thing, or idea.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teacher, city, book, freedom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Nouns: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Noun: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general name (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dog, city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Noun: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specific name (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Ravi, Mumbai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Noun: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idea or quality (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love, honesty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 Noun: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group (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team, family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14450" lvl="3" indent="0">
              <a:buNone/>
            </a:pP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35198-E552-9562-1140-AC24246B5D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1.Nouns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5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E9856-F5D4-AB60-90F9-0AC2947DC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2.Pronouns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C15D-8BB3-9CB7-56E6-CAD7AB84091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pronoun is a word that takes the place of a noun.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he, she, it, they, who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Pronouns: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you, he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Reflexive: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myself, yourself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Demonstrative: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this, that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Interrogative: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who, what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7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651DF4-8FDA-B943-1B34-73EA6C6510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3.Verbs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CECF-0E47-3AEC-4124-48EAC9AFF60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verb expresses action or a state of being.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run, jump, is, seem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Verbs: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 Verbs: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write, play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 Verbs: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is, are, seem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Helping Verbs: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has, will, can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11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190544-4431-0067-705C-0FA23AC2C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Adjectives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780A-1F9E-618F-FF13-16F18793552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 adjective describes or modifies a noun.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red, tall, five, beautiful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Adjectives: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happy, large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some, many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Demonstrative: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this, those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1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6E218-65A2-51D9-D2FE-3A2DF3C27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Adverbs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BCC3-27CF-C3D0-23B8-C3A9C90660B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 adverb modifies a verb, adjective, or another adverb.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quickly, very, well, yesterday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Adverbs: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slowly, neatly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there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soon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always, often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very, too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8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E83113-EEE0-6974-E6C9-7740C26BC1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Prepositions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DE14-870E-D3A7-7017-ADDA9E76539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preposition shows the relationship between a noun or pronoun and another word in the sentence.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in, on, at, under, between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Example: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book is </a:t>
            </a:r>
            <a:r>
              <a:rPr 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 table.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8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23CC87-C54A-CFF9-B46E-67D27692FC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7.Conjunctions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B85D-E00C-2001-083C-FE0FF9D562C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 conjunction connects words, phrases, or clauses.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but, or, because</a:t>
            </a:r>
            <a:b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Conjunctions: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Coordinating: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and, but, or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Subordinating: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because, although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Correlative:</a:t>
            </a:r>
            <a:r>
              <a:rPr lang="en-US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either...or, neither...nor</a:t>
            </a:r>
            <a:endParaRPr lang="en-US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5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 PowerPoint Template  -  Read-Only" id="{D2D078E9-0747-433B-9A53-87E4E1206723}" vid="{02E04BAB-B372-49B2-8DFC-CCA9479795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3" ma:contentTypeDescription="Create a new document." ma:contentTypeScope="" ma:versionID="4294c225a3417baf4b70885d580e1778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4f00704ce9a2416b2cdaa5d136de8e77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5CB52-33A3-4B47-8C1D-0EE24875E3D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BACBCD0B-8E49-473F-9B37-931C1D238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 PowerPoint Template</Template>
  <TotalTime>22</TotalTime>
  <Words>579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Frutiger 45 bold</vt:lpstr>
      <vt:lpstr>Frutiger 45 Light</vt:lpstr>
      <vt:lpstr>Frutiger LT Pro 45 Light</vt:lpstr>
      <vt:lpstr>Frutiger LT Pro 55 Roman</vt:lpstr>
      <vt:lpstr>Symbol</vt:lpstr>
      <vt:lpstr>Times New Roman</vt:lpstr>
      <vt:lpstr>Wingdings</vt:lpstr>
      <vt:lpstr>Office Theme</vt:lpstr>
      <vt:lpstr>Parts of Speech (Understanding the Building Blocks of English Grammar)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Hariram</dc:creator>
  <cp:lastModifiedBy>Hariram</cp:lastModifiedBy>
  <cp:revision>2</cp:revision>
  <dcterms:created xsi:type="dcterms:W3CDTF">2025-07-14T18:44:36Z</dcterms:created>
  <dcterms:modified xsi:type="dcterms:W3CDTF">2025-07-15T03:37:04Z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</Properties>
</file>