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308" r:id="rId3"/>
    <p:sldId id="307" r:id="rId4"/>
    <p:sldId id="309" r:id="rId5"/>
    <p:sldId id="257" r:id="rId6"/>
    <p:sldId id="310" r:id="rId7"/>
    <p:sldId id="311" r:id="rId8"/>
    <p:sldId id="312" r:id="rId9"/>
    <p:sldId id="313" r:id="rId10"/>
    <p:sldId id="258" r:id="rId11"/>
    <p:sldId id="259" r:id="rId12"/>
    <p:sldId id="321" r:id="rId13"/>
    <p:sldId id="314" r:id="rId14"/>
    <p:sldId id="318" r:id="rId15"/>
    <p:sldId id="315" r:id="rId16"/>
    <p:sldId id="319" r:id="rId17"/>
    <p:sldId id="316" r:id="rId18"/>
    <p:sldId id="260" r:id="rId19"/>
    <p:sldId id="317" r:id="rId20"/>
    <p:sldId id="320" r:id="rId21"/>
    <p:sldId id="261" r:id="rId22"/>
  </p:sldIdLst>
  <p:sldSz cx="9144000" cy="5143500" type="screen16x9"/>
  <p:notesSz cx="6858000" cy="9144000"/>
  <p:embeddedFontLst>
    <p:embeddedFont>
      <p:font typeface="IBM Plex Mono" panose="020B0509050203000203" pitchFamily="49" charset="0"/>
      <p:regular r:id="rId24"/>
      <p:bold r:id="rId25"/>
      <p:italic r:id="rId26"/>
      <p:boldItalic r:id="rId27"/>
    </p:embeddedFont>
    <p:embeddedFont>
      <p:font typeface="MS Reference Sans Serif" panose="020B0604030504040204" pitchFamily="34" charset="0"/>
      <p:regular r:id="rId28"/>
    </p:embeddedFont>
    <p:embeddedFont>
      <p:font typeface="Poppins" panose="00000500000000000000" pitchFamily="2" charset="0"/>
      <p:regular r:id="rId29"/>
      <p:bold r:id="rId30"/>
      <p:italic r:id="rId31"/>
      <p:boldItalic r:id="rId32"/>
    </p:embeddedFont>
    <p:embeddedFont>
      <p:font typeface="Roboto Condensed Light" panose="02000000000000000000" pitchFamily="2" charset="0"/>
      <p:regular r:id="rId33"/>
      <p:italic r:id="rId34"/>
    </p:embeddedFont>
    <p:embeddedFont>
      <p:font typeface="Source Code Pro" panose="020B050903040302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51B4B69-DFCE-4266-9A18-ADAFC51BB6CC}">
          <p14:sldIdLst>
            <p14:sldId id="256"/>
            <p14:sldId id="308"/>
            <p14:sldId id="307"/>
            <p14:sldId id="309"/>
            <p14:sldId id="257"/>
            <p14:sldId id="310"/>
            <p14:sldId id="311"/>
            <p14:sldId id="312"/>
            <p14:sldId id="313"/>
            <p14:sldId id="258"/>
          </p14:sldIdLst>
        </p14:section>
        <p14:section name="Đa ngôn ngữ và tiền tệ" id="{740817D2-2BB6-4E4D-9235-CDE2447FEF98}">
          <p14:sldIdLst>
            <p14:sldId id="259"/>
            <p14:sldId id="321"/>
          </p14:sldIdLst>
        </p14:section>
        <p14:section name="Tìm kiếm, lọc và sắp xếp" id="{1F1553FC-E2B2-427E-9E17-941D90EBB99B}">
          <p14:sldIdLst>
            <p14:sldId id="314"/>
            <p14:sldId id="318"/>
          </p14:sldIdLst>
        </p14:section>
        <p14:section name="Giỏ hàng và Coupon" id="{C9BBAB16-DB3E-4E19-862C-195564FA70FB}">
          <p14:sldIdLst>
            <p14:sldId id="315"/>
            <p14:sldId id="319"/>
          </p14:sldIdLst>
        </p14:section>
        <p14:section name="Thanh toán và Danh sách yêu thích" id="{91335996-90B9-42E8-984B-6E25067C59AC}">
          <p14:sldIdLst>
            <p14:sldId id="316"/>
            <p14:sldId id="260"/>
          </p14:sldIdLst>
        </p14:section>
        <p14:section name="Quản lý tài khoản và theo dõi đơn hàng" id="{BAA693C6-5C37-4399-AE89-1F503D0DFC0E}">
          <p14:sldIdLst>
            <p14:sldId id="317"/>
            <p14:sldId id="32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9399E0-52B6-4155-9529-491995464436}">
  <a:tblStyle styleId="{359399E0-52B6-4155-9529-4919954644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07" autoAdjust="0"/>
  </p:normalViewPr>
  <p:slideViewPr>
    <p:cSldViewPr snapToGrid="0">
      <p:cViewPr>
        <p:scale>
          <a:sx n="33" d="100"/>
          <a:sy n="33" d="100"/>
        </p:scale>
        <p:origin x="1908"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79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39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84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094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336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226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04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48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452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92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99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63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541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623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798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18" name="Google Shape;1418;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19" name="Google Shape;1419;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53" name="Google Shape;1353;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356" name="Google Shape;1356;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0" r:id="rId6"/>
    <p:sldLayoutId id="2147483665" r:id="rId7"/>
    <p:sldLayoutId id="2147483672"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26.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slide" Target="slide19.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slide" Target="slide13.xml"/><Relationship Id="rId11" Type="http://schemas.openxmlformats.org/officeDocument/2006/relationships/image" Target="../media/image31.png"/><Relationship Id="rId5" Type="http://schemas.openxmlformats.org/officeDocument/2006/relationships/image" Target="../media/image28.png"/><Relationship Id="rId10" Type="http://schemas.openxmlformats.org/officeDocument/2006/relationships/slide" Target="slide17.xml"/><Relationship Id="rId4" Type="http://schemas.openxmlformats.org/officeDocument/2006/relationships/slide" Target="slide11.xml"/><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jpeg"/><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15.png"/><Relationship Id="rId21" Type="http://schemas.openxmlformats.org/officeDocument/2006/relationships/image" Target="../media/image11.png"/><Relationship Id="rId7" Type="http://schemas.openxmlformats.org/officeDocument/2006/relationships/image" Target="../media/image19.png"/><Relationship Id="rId12" Type="http://schemas.openxmlformats.org/officeDocument/2006/relationships/image" Target="../media/image6.png"/><Relationship Id="rId1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image" Target="../media/image8.png"/><Relationship Id="rId20"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3.jpeg"/><Relationship Id="rId5" Type="http://schemas.openxmlformats.org/officeDocument/2006/relationships/image" Target="../media/image17.png"/><Relationship Id="rId15" Type="http://schemas.openxmlformats.org/officeDocument/2006/relationships/image" Target="../media/image4.png"/><Relationship Id="rId10" Type="http://schemas.openxmlformats.org/officeDocument/2006/relationships/image" Target="../media/image22.png"/><Relationship Id="rId19" Type="http://schemas.openxmlformats.org/officeDocument/2006/relationships/image" Target="../media/image5.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12.png"/><Relationship Id="rId22"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slide" Target="slide19.xml"/><Relationship Id="rId3" Type="http://schemas.openxmlformats.org/officeDocument/2006/relationships/image" Target="../media/image26.PNG"/><Relationship Id="rId7" Type="http://schemas.openxmlformats.org/officeDocument/2006/relationships/slide" Target="slide13.xml"/><Relationship Id="rId12"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slide" Target="slide17.xml"/><Relationship Id="rId5" Type="http://schemas.openxmlformats.org/officeDocument/2006/relationships/slide" Target="slide11.xm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slide" Target="slide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9"/>
        <p:cNvGrpSpPr/>
        <p:nvPr/>
      </p:nvGrpSpPr>
      <p:grpSpPr>
        <a:xfrm>
          <a:off x="0" y="0"/>
          <a:ext cx="0" cy="0"/>
          <a:chOff x="0" y="0"/>
          <a:chExt cx="0" cy="0"/>
        </a:xfrm>
      </p:grpSpPr>
      <p:sp>
        <p:nvSpPr>
          <p:cNvPr id="1430" name="Google Shape;1430;p35"/>
          <p:cNvSpPr txBox="1">
            <a:spLocks noGrp="1"/>
          </p:cNvSpPr>
          <p:nvPr>
            <p:ph type="subTitle" idx="1"/>
          </p:nvPr>
        </p:nvSpPr>
        <p:spPr>
          <a:xfrm>
            <a:off x="1096850" y="3456249"/>
            <a:ext cx="4882500" cy="7368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BM Plex Mono" panose="020B0509050203000203" pitchFamily="49" charset="0"/>
              </a:rPr>
              <a:t>Học</a:t>
            </a:r>
            <a:r>
              <a:rPr lang="en-US" b="1" dirty="0">
                <a:latin typeface="IBM Plex Mono" panose="020B0509050203000203" pitchFamily="49" charset="0"/>
              </a:rPr>
              <a:t> </a:t>
            </a:r>
            <a:r>
              <a:rPr lang="en-US" b="1" dirty="0" err="1">
                <a:latin typeface="IBM Plex Mono" panose="020B0509050203000203" pitchFamily="49" charset="0"/>
              </a:rPr>
              <a:t>Viên</a:t>
            </a:r>
            <a:r>
              <a:rPr lang="en-US" b="1" dirty="0">
                <a:latin typeface="IBM Plex Mono" panose="020B0509050203000203" pitchFamily="49" charset="0"/>
              </a:rPr>
              <a:t>: Nguyễn Lê Bảo Phước</a:t>
            </a:r>
          </a:p>
          <a:p>
            <a:pPr marL="0" lvl="0" indent="0" algn="l" rtl="0">
              <a:spcBef>
                <a:spcPts val="0"/>
              </a:spcBef>
              <a:spcAft>
                <a:spcPts val="0"/>
              </a:spcAft>
              <a:buNone/>
            </a:pPr>
            <a:r>
              <a:rPr lang="en-US" b="1" dirty="0" err="1">
                <a:latin typeface="IBM Plex Mono" panose="020B0509050203000203" pitchFamily="49" charset="0"/>
              </a:rPr>
              <a:t>Ngày</a:t>
            </a:r>
            <a:r>
              <a:rPr lang="en-US" b="1" dirty="0">
                <a:latin typeface="IBM Plex Mono" panose="020B0509050203000203" pitchFamily="49" charset="0"/>
              </a:rPr>
              <a:t> 07 </a:t>
            </a:r>
            <a:r>
              <a:rPr lang="en-US" b="1" dirty="0" err="1">
                <a:latin typeface="IBM Plex Mono" panose="020B0509050203000203" pitchFamily="49" charset="0"/>
              </a:rPr>
              <a:t>Tháng</a:t>
            </a:r>
            <a:r>
              <a:rPr lang="en-US" b="1" dirty="0">
                <a:latin typeface="IBM Plex Mono" panose="020B0509050203000203" pitchFamily="49" charset="0"/>
              </a:rPr>
              <a:t> 08 </a:t>
            </a:r>
            <a:r>
              <a:rPr lang="en-US" b="1" dirty="0" err="1">
                <a:latin typeface="IBM Plex Mono" panose="020B0509050203000203" pitchFamily="49" charset="0"/>
              </a:rPr>
              <a:t>Năm</a:t>
            </a:r>
            <a:r>
              <a:rPr lang="en-US" b="1" dirty="0">
                <a:latin typeface="IBM Plex Mono" panose="020B0509050203000203" pitchFamily="49" charset="0"/>
              </a:rPr>
              <a:t> 2025</a:t>
            </a:r>
            <a:endParaRPr b="1" dirty="0">
              <a:latin typeface="IBM Plex Mono" panose="020B0509050203000203" pitchFamily="49" charset="0"/>
            </a:endParaRPr>
          </a:p>
        </p:txBody>
      </p:sp>
      <p:sp>
        <p:nvSpPr>
          <p:cNvPr id="1431" name="Google Shape;1431;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Dự án </a:t>
            </a:r>
            <a:r>
              <a:rPr lang="en" dirty="0">
                <a:solidFill>
                  <a:schemeClr val="dk1"/>
                </a:solidFill>
              </a:rPr>
              <a:t>Serein Shop</a:t>
            </a:r>
            <a:endParaRPr dirty="0">
              <a:solidFill>
                <a:schemeClr val="dk1"/>
              </a:solidFill>
            </a:endParaRPr>
          </a:p>
        </p:txBody>
      </p:sp>
      <p:grpSp>
        <p:nvGrpSpPr>
          <p:cNvPr id="1432" name="Google Shape;1432;p35"/>
          <p:cNvGrpSpPr/>
          <p:nvPr/>
        </p:nvGrpSpPr>
        <p:grpSpPr>
          <a:xfrm>
            <a:off x="1096850" y="3242811"/>
            <a:ext cx="3936683" cy="134070"/>
            <a:chOff x="1096850" y="3242811"/>
            <a:chExt cx="3936683" cy="134070"/>
          </a:xfrm>
        </p:grpSpPr>
        <p:cxnSp>
          <p:nvCxnSpPr>
            <p:cNvPr id="1433"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4" name="Google Shape;1434;p35"/>
            <p:cNvGrpSpPr/>
            <p:nvPr/>
          </p:nvGrpSpPr>
          <p:grpSpPr>
            <a:xfrm>
              <a:off x="4899464" y="3242811"/>
              <a:ext cx="134070" cy="134070"/>
              <a:chOff x="8382514" y="1084976"/>
              <a:chExt cx="265800" cy="265800"/>
            </a:xfrm>
          </p:grpSpPr>
          <p:sp>
            <p:nvSpPr>
              <p:cNvPr id="1435"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35"/>
          <p:cNvGrpSpPr/>
          <p:nvPr/>
        </p:nvGrpSpPr>
        <p:grpSpPr>
          <a:xfrm>
            <a:off x="8004515" y="-2091294"/>
            <a:ext cx="134070" cy="1891362"/>
            <a:chOff x="8017432" y="-313900"/>
            <a:chExt cx="134070" cy="1891362"/>
          </a:xfrm>
        </p:grpSpPr>
        <p:sp>
          <p:nvSpPr>
            <p:cNvPr id="1438" name="Google Shape;1438;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9" name="Google Shape;1439;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0" name="Google Shape;1440;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35"/>
          <p:cNvGrpSpPr/>
          <p:nvPr/>
        </p:nvGrpSpPr>
        <p:grpSpPr>
          <a:xfrm>
            <a:off x="6309526" y="957475"/>
            <a:ext cx="3504715" cy="5119205"/>
            <a:chOff x="6309526" y="836950"/>
            <a:chExt cx="3504715" cy="5119205"/>
          </a:xfrm>
        </p:grpSpPr>
        <p:sp>
          <p:nvSpPr>
            <p:cNvPr id="1442" name="Google Shape;1442;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43" name="Google Shape;1443;p35"/>
            <p:cNvGrpSpPr/>
            <p:nvPr/>
          </p:nvGrpSpPr>
          <p:grpSpPr>
            <a:xfrm>
              <a:off x="7728436" y="3524084"/>
              <a:ext cx="134004" cy="134004"/>
              <a:chOff x="8356813" y="1074288"/>
              <a:chExt cx="351900" cy="351900"/>
            </a:xfrm>
          </p:grpSpPr>
          <p:sp>
            <p:nvSpPr>
              <p:cNvPr id="1444" name="Google Shape;1444;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5"/>
            <p:cNvGrpSpPr/>
            <p:nvPr/>
          </p:nvGrpSpPr>
          <p:grpSpPr>
            <a:xfrm>
              <a:off x="7344361" y="3150259"/>
              <a:ext cx="134004" cy="134004"/>
              <a:chOff x="8356813" y="1074288"/>
              <a:chExt cx="351900" cy="351900"/>
            </a:xfrm>
          </p:grpSpPr>
          <p:sp>
            <p:nvSpPr>
              <p:cNvPr id="1447" name="Google Shape;1447;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a:off x="8337811" y="2464059"/>
              <a:ext cx="134004" cy="134004"/>
              <a:chOff x="8356813" y="1074288"/>
              <a:chExt cx="351900" cy="351900"/>
            </a:xfrm>
          </p:grpSpPr>
          <p:sp>
            <p:nvSpPr>
              <p:cNvPr id="1450" name="Google Shape;1450;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431;p35">
            <a:extLst>
              <a:ext uri="{FF2B5EF4-FFF2-40B4-BE49-F238E27FC236}">
                <a16:creationId xmlns:a16="http://schemas.microsoft.com/office/drawing/2014/main" id="{87315037-24C9-4D95-BDDD-EFB459771267}"/>
              </a:ext>
            </a:extLst>
          </p:cNvPr>
          <p:cNvSpPr txBox="1">
            <a:spLocks/>
          </p:cNvSpPr>
          <p:nvPr/>
        </p:nvSpPr>
        <p:spPr>
          <a:xfrm>
            <a:off x="1097368" y="39766"/>
            <a:ext cx="6974700" cy="232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dirty="0" err="1"/>
              <a:t>Báo</a:t>
            </a:r>
            <a:r>
              <a:rPr lang="en-US" dirty="0"/>
              <a:t> </a:t>
            </a:r>
            <a:r>
              <a:rPr lang="en-US" dirty="0" err="1"/>
              <a:t>Cáo</a:t>
            </a:r>
            <a:r>
              <a:rPr lang="en-US" dirty="0"/>
              <a:t> </a:t>
            </a:r>
            <a:r>
              <a:rPr lang="en-US" dirty="0" err="1"/>
              <a:t>Và</a:t>
            </a:r>
            <a:r>
              <a:rPr lang="en-US" dirty="0"/>
              <a:t> Bảo </a:t>
            </a:r>
            <a:r>
              <a:rPr lang="en-US" dirty="0" err="1"/>
              <a:t>Vệ</a:t>
            </a:r>
            <a:endParaRPr lang="en-US" dirty="0">
              <a:solidFill>
                <a:schemeClr val="dk1"/>
              </a:solidFill>
            </a:endParaRPr>
          </a:p>
        </p:txBody>
      </p:sp>
      <p:sp>
        <p:nvSpPr>
          <p:cNvPr id="28" name="Google Shape;1530;p39">
            <a:extLst>
              <a:ext uri="{FF2B5EF4-FFF2-40B4-BE49-F238E27FC236}">
                <a16:creationId xmlns:a16="http://schemas.microsoft.com/office/drawing/2014/main" id="{05ACD8E0-2705-4D96-AD31-DB3963B49D8A}"/>
              </a:ext>
            </a:extLst>
          </p:cNvPr>
          <p:cNvSpPr txBox="1">
            <a:spLocks/>
          </p:cNvSpPr>
          <p:nvPr/>
        </p:nvSpPr>
        <p:spPr>
          <a:xfrm>
            <a:off x="-6606891" y="14169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dirty="0" err="1"/>
              <a:t>Giới</a:t>
            </a:r>
            <a:r>
              <a:rPr lang="en-US" dirty="0"/>
              <a:t> </a:t>
            </a:r>
            <a:r>
              <a:rPr lang="en-US" dirty="0" err="1"/>
              <a:t>thiệu</a:t>
            </a:r>
            <a:r>
              <a:rPr lang="en-US" dirty="0"/>
              <a:t> </a:t>
            </a:r>
            <a:r>
              <a:rPr lang="en-US" dirty="0" err="1"/>
              <a:t>dự</a:t>
            </a:r>
            <a:r>
              <a:rPr lang="en-US" dirty="0"/>
              <a:t> </a:t>
            </a:r>
            <a:r>
              <a:rPr lang="en-US" dirty="0" err="1"/>
              <a:t>án</a:t>
            </a:r>
            <a:endParaRPr lang="en-US" dirty="0"/>
          </a:p>
        </p:txBody>
      </p:sp>
      <p:sp>
        <p:nvSpPr>
          <p:cNvPr id="29" name="Google Shape;1532;p39">
            <a:extLst>
              <a:ext uri="{FF2B5EF4-FFF2-40B4-BE49-F238E27FC236}">
                <a16:creationId xmlns:a16="http://schemas.microsoft.com/office/drawing/2014/main" id="{942996E8-646D-4BC1-AEB1-B4F8C25C7047}"/>
              </a:ext>
            </a:extLst>
          </p:cNvPr>
          <p:cNvSpPr txBox="1">
            <a:spLocks/>
          </p:cNvSpPr>
          <p:nvPr/>
        </p:nvSpPr>
        <p:spPr>
          <a:xfrm>
            <a:off x="-9153870" y="990472"/>
            <a:ext cx="8859429" cy="10997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b="1" dirty="0">
                <a:latin typeface="MS Reference Sans Serif" panose="020B0604030504040204" pitchFamily="34" charset="0"/>
              </a:rPr>
              <a:t>Serein Shop</a:t>
            </a:r>
            <a:r>
              <a:rPr lang="vi-VN" dirty="0">
                <a:latin typeface="MS Reference Sans Serif" panose="020B0604030504040204" pitchFamily="34" charset="0"/>
              </a:rPr>
              <a:t> là một nền tảng thương mại điện tử </a:t>
            </a:r>
            <a:r>
              <a:rPr lang="vi-VN" b="1" dirty="0">
                <a:latin typeface="MS Reference Sans Serif" panose="020B0604030504040204" pitchFamily="34" charset="0"/>
              </a:rPr>
              <a:t>full-stack hiện đại</a:t>
            </a:r>
            <a:r>
              <a:rPr lang="vi-VN" dirty="0">
                <a:latin typeface="MS Reference Sans Serif" panose="020B0604030504040204" pitchFamily="34" charset="0"/>
              </a:rPr>
              <a:t>, được thiết kế nhằm mang </a:t>
            </a:r>
            <a:endParaRPr lang="en-US" dirty="0">
              <a:latin typeface="MS Reference Sans Serif" panose="020B0604030504040204" pitchFamily="34" charset="0"/>
            </a:endParaRPr>
          </a:p>
          <a:p>
            <a:r>
              <a:rPr lang="vi-VN" dirty="0">
                <a:latin typeface="MS Reference Sans Serif" panose="020B0604030504040204" pitchFamily="34" charset="0"/>
              </a:rPr>
              <a:t>đến </a:t>
            </a:r>
            <a:r>
              <a:rPr lang="vi-VN" b="1" dirty="0">
                <a:latin typeface="MS Reference Sans Serif" panose="020B0604030504040204" pitchFamily="34" charset="0"/>
              </a:rPr>
              <a:t>trải nghiệm mua sắm trực tuyến mượt mà, tiện lợi và cá nhân hóa</a:t>
            </a:r>
            <a:r>
              <a:rPr lang="vi-VN" dirty="0">
                <a:latin typeface="MS Reference Sans Serif" panose="020B0604030504040204" pitchFamily="34" charset="0"/>
              </a:rPr>
              <a:t> cho người dùng. Hệ </a:t>
            </a:r>
            <a:endParaRPr lang="en-US" dirty="0">
              <a:latin typeface="MS Reference Sans Serif" panose="020B0604030504040204" pitchFamily="34" charset="0"/>
            </a:endParaRPr>
          </a:p>
          <a:p>
            <a:r>
              <a:rPr lang="vi-VN" dirty="0">
                <a:latin typeface="MS Reference Sans Serif" panose="020B0604030504040204" pitchFamily="34" charset="0"/>
              </a:rPr>
              <a:t>thống hỗ trợ </a:t>
            </a:r>
            <a:r>
              <a:rPr lang="vi-VN" b="1" dirty="0">
                <a:latin typeface="MS Reference Sans Serif" panose="020B0604030504040204" pitchFamily="34" charset="0"/>
              </a:rPr>
              <a:t>đa ngôn ngữ và đa tiền tệ</a:t>
            </a:r>
            <a:r>
              <a:rPr lang="vi-VN" dirty="0">
                <a:latin typeface="MS Reference Sans Serif" panose="020B0604030504040204" pitchFamily="34" charset="0"/>
              </a:rPr>
              <a:t>, giúp khách hàng dễ dàng tiếp cận và mua sắm từ </a:t>
            </a:r>
            <a:endParaRPr lang="en-US" dirty="0">
              <a:latin typeface="MS Reference Sans Serif" panose="020B0604030504040204" pitchFamily="34" charset="0"/>
            </a:endParaRPr>
          </a:p>
          <a:p>
            <a:r>
              <a:rPr lang="vi-VN" dirty="0">
                <a:latin typeface="MS Reference Sans Serif" panose="020B0604030504040204" pitchFamily="34" charset="0"/>
              </a:rPr>
              <a:t>nhiều quốc gia khác nhau.</a:t>
            </a:r>
          </a:p>
        </p:txBody>
      </p:sp>
      <p:sp>
        <p:nvSpPr>
          <p:cNvPr id="30" name="Google Shape;1532;p39">
            <a:extLst>
              <a:ext uri="{FF2B5EF4-FFF2-40B4-BE49-F238E27FC236}">
                <a16:creationId xmlns:a16="http://schemas.microsoft.com/office/drawing/2014/main" id="{98026701-367F-4B18-9194-EDF075B647CF}"/>
              </a:ext>
            </a:extLst>
          </p:cNvPr>
          <p:cNvSpPr txBox="1">
            <a:spLocks/>
          </p:cNvSpPr>
          <p:nvPr/>
        </p:nvSpPr>
        <p:spPr>
          <a:xfrm>
            <a:off x="10080502" y="2276545"/>
            <a:ext cx="8859429" cy="846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vi-VN" dirty="0">
                <a:latin typeface="MS Reference Sans Serif" panose="020B0604030504040204" pitchFamily="34" charset="0"/>
              </a:rPr>
              <a:t>Bên cạnh trải nghiệm mua sắm cho người dùng, Serein Shop còn tích hợp </a:t>
            </a:r>
            <a:r>
              <a:rPr lang="vi-VN" b="1" dirty="0">
                <a:latin typeface="MS Reference Sans Serif" panose="020B0604030504040204" pitchFamily="34" charset="0"/>
              </a:rPr>
              <a:t>hệ thống quản trị </a:t>
            </a:r>
            <a:endParaRPr lang="en-US" b="1" dirty="0">
              <a:latin typeface="MS Reference Sans Serif" panose="020B0604030504040204" pitchFamily="34" charset="0"/>
            </a:endParaRPr>
          </a:p>
          <a:p>
            <a:r>
              <a:rPr lang="vi-VN" b="1" dirty="0">
                <a:latin typeface="MS Reference Sans Serif" panose="020B0604030504040204" pitchFamily="34" charset="0"/>
              </a:rPr>
              <a:t>toàn diện (Admin Dashboard)</a:t>
            </a:r>
            <a:r>
              <a:rPr lang="vi-VN" dirty="0">
                <a:latin typeface="MS Reference Sans Serif" panose="020B0604030504040204" pitchFamily="34" charset="0"/>
              </a:rPr>
              <a:t>, hỗ trợ quản lý </a:t>
            </a:r>
            <a:r>
              <a:rPr lang="vi-VN" b="1" dirty="0">
                <a:latin typeface="MS Reference Sans Serif" panose="020B0604030504040204" pitchFamily="34" charset="0"/>
              </a:rPr>
              <a:t>sản phẩm, đơn hàng, khách hàng, kho hàng và </a:t>
            </a:r>
            <a:endParaRPr lang="en-US" b="1" dirty="0">
              <a:latin typeface="MS Reference Sans Serif" panose="020B0604030504040204" pitchFamily="34" charset="0"/>
            </a:endParaRPr>
          </a:p>
          <a:p>
            <a:r>
              <a:rPr lang="vi-VN" b="1" dirty="0">
                <a:latin typeface="MS Reference Sans Serif" panose="020B0604030504040204" pitchFamily="34" charset="0"/>
              </a:rPr>
              <a:t>báo cáo doanh thu</a:t>
            </a:r>
            <a:r>
              <a:rPr lang="vi-VN" dirty="0">
                <a:latin typeface="MS Reference Sans Serif" panose="020B0604030504040204" pitchFamily="34" charset="0"/>
              </a:rPr>
              <a:t> một cách trực quan và hiệu quả.</a:t>
            </a:r>
          </a:p>
        </p:txBody>
      </p:sp>
      <p:sp>
        <p:nvSpPr>
          <p:cNvPr id="31" name="Google Shape;1532;p39">
            <a:extLst>
              <a:ext uri="{FF2B5EF4-FFF2-40B4-BE49-F238E27FC236}">
                <a16:creationId xmlns:a16="http://schemas.microsoft.com/office/drawing/2014/main" id="{884CB6C5-C5CF-4803-A06A-3077B48DF14D}"/>
              </a:ext>
            </a:extLst>
          </p:cNvPr>
          <p:cNvSpPr txBox="1">
            <a:spLocks/>
          </p:cNvSpPr>
          <p:nvPr/>
        </p:nvSpPr>
        <p:spPr>
          <a:xfrm>
            <a:off x="142285" y="6734825"/>
            <a:ext cx="8859429" cy="981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vi-VN" dirty="0">
                <a:latin typeface="MS Reference Sans Serif" panose="020B0604030504040204" pitchFamily="34" charset="0"/>
              </a:rPr>
              <a:t>Với </a:t>
            </a:r>
            <a:r>
              <a:rPr lang="vi-VN" b="1" dirty="0">
                <a:latin typeface="MS Reference Sans Serif" panose="020B0604030504040204" pitchFamily="34" charset="0"/>
              </a:rPr>
              <a:t>kiến trúc full-stack</a:t>
            </a:r>
            <a:r>
              <a:rPr lang="vi-VN" dirty="0">
                <a:latin typeface="MS Reference Sans Serif" panose="020B0604030504040204" pitchFamily="34" charset="0"/>
              </a:rPr>
              <a:t> tối ưu, Serein Shop không chỉ đảm bảo </a:t>
            </a:r>
            <a:r>
              <a:rPr lang="vi-VN" b="1" dirty="0">
                <a:latin typeface="MS Reference Sans Serif" panose="020B0604030504040204" pitchFamily="34" charset="0"/>
              </a:rPr>
              <a:t>hiệu suất và khả năng mở rộng</a:t>
            </a:r>
            <a:r>
              <a:rPr lang="vi-VN" dirty="0">
                <a:latin typeface="MS Reference Sans Serif" panose="020B0604030504040204" pitchFamily="34" charset="0"/>
              </a:rPr>
              <a:t>,</a:t>
            </a:r>
            <a:r>
              <a:rPr lang="en-US" dirty="0">
                <a:latin typeface="MS Reference Sans Serif" panose="020B0604030504040204" pitchFamily="34" charset="0"/>
              </a:rPr>
              <a:t> </a:t>
            </a:r>
          </a:p>
          <a:p>
            <a:r>
              <a:rPr lang="vi-VN" dirty="0">
                <a:latin typeface="MS Reference Sans Serif" panose="020B0604030504040204" pitchFamily="34" charset="0"/>
              </a:rPr>
              <a:t>mà còn sẵn sàng tích hợp với </a:t>
            </a:r>
            <a:r>
              <a:rPr lang="vi-VN" b="1" dirty="0">
                <a:latin typeface="MS Reference Sans Serif" panose="020B0604030504040204" pitchFamily="34" charset="0"/>
              </a:rPr>
              <a:t>các cổng thanh toán, dịch vụ vận chuyển và hệ thống</a:t>
            </a:r>
            <a:r>
              <a:rPr lang="en-US" b="1" dirty="0">
                <a:latin typeface="MS Reference Sans Serif" panose="020B0604030504040204" pitchFamily="34" charset="0"/>
              </a:rPr>
              <a:t> </a:t>
            </a:r>
          </a:p>
          <a:p>
            <a:r>
              <a:rPr lang="vi-VN" b="1" dirty="0">
                <a:latin typeface="MS Reference Sans Serif" panose="020B0604030504040204" pitchFamily="34" charset="0"/>
              </a:rPr>
              <a:t>marketing tự động</a:t>
            </a:r>
            <a:r>
              <a:rPr lang="vi-VN" dirty="0">
                <a:latin typeface="MS Reference Sans Serif" panose="020B0604030504040204" pitchFamily="34" charset="0"/>
              </a:rPr>
              <a:t> trong tương lai.</a:t>
            </a:r>
          </a:p>
        </p:txBody>
      </p:sp>
      <p:grpSp>
        <p:nvGrpSpPr>
          <p:cNvPr id="32" name="Google Shape;1533;p39">
            <a:extLst>
              <a:ext uri="{FF2B5EF4-FFF2-40B4-BE49-F238E27FC236}">
                <a16:creationId xmlns:a16="http://schemas.microsoft.com/office/drawing/2014/main" id="{C74C3F54-F13D-4BC3-BF8E-6A335F0BE7DC}"/>
              </a:ext>
            </a:extLst>
          </p:cNvPr>
          <p:cNvGrpSpPr/>
          <p:nvPr/>
        </p:nvGrpSpPr>
        <p:grpSpPr>
          <a:xfrm>
            <a:off x="-3135262" y="5426676"/>
            <a:ext cx="4558967" cy="1141122"/>
            <a:chOff x="-123925" y="4132283"/>
            <a:chExt cx="4558967" cy="1141122"/>
          </a:xfrm>
        </p:grpSpPr>
        <p:grpSp>
          <p:nvGrpSpPr>
            <p:cNvPr id="33" name="Google Shape;1534;p39">
              <a:extLst>
                <a:ext uri="{FF2B5EF4-FFF2-40B4-BE49-F238E27FC236}">
                  <a16:creationId xmlns:a16="http://schemas.microsoft.com/office/drawing/2014/main" id="{1FD1E062-5C2D-45EC-8BF8-E4E9ED6DC4FC}"/>
                </a:ext>
              </a:extLst>
            </p:cNvPr>
            <p:cNvGrpSpPr/>
            <p:nvPr/>
          </p:nvGrpSpPr>
          <p:grpSpPr>
            <a:xfrm>
              <a:off x="-2" y="4132283"/>
              <a:ext cx="2308406" cy="1141122"/>
              <a:chOff x="-2" y="4132283"/>
              <a:chExt cx="2308406" cy="1141122"/>
            </a:xfrm>
          </p:grpSpPr>
          <p:sp>
            <p:nvSpPr>
              <p:cNvPr id="38" name="Google Shape;1535;p39">
                <a:extLst>
                  <a:ext uri="{FF2B5EF4-FFF2-40B4-BE49-F238E27FC236}">
                    <a16:creationId xmlns:a16="http://schemas.microsoft.com/office/drawing/2014/main" id="{690A142E-C893-49C2-A7A1-EC37CEC48E8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6;p39">
                <a:extLst>
                  <a:ext uri="{FF2B5EF4-FFF2-40B4-BE49-F238E27FC236}">
                    <a16:creationId xmlns:a16="http://schemas.microsoft.com/office/drawing/2014/main" id="{89753ECB-B367-4A0C-84DC-81DF34E725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537;p39">
              <a:extLst>
                <a:ext uri="{FF2B5EF4-FFF2-40B4-BE49-F238E27FC236}">
                  <a16:creationId xmlns:a16="http://schemas.microsoft.com/office/drawing/2014/main" id="{B6210D50-D884-4857-9A28-EC7FE579EE01}"/>
                </a:ext>
              </a:extLst>
            </p:cNvPr>
            <p:cNvGrpSpPr/>
            <p:nvPr/>
          </p:nvGrpSpPr>
          <p:grpSpPr>
            <a:xfrm>
              <a:off x="-123925" y="4386226"/>
              <a:ext cx="4558967" cy="134100"/>
              <a:chOff x="796100" y="3019701"/>
              <a:chExt cx="4558967" cy="134100"/>
            </a:xfrm>
          </p:grpSpPr>
          <p:sp>
            <p:nvSpPr>
              <p:cNvPr id="35" name="Google Shape;1538;p39">
                <a:extLst>
                  <a:ext uri="{FF2B5EF4-FFF2-40B4-BE49-F238E27FC236}">
                    <a16:creationId xmlns:a16="http://schemas.microsoft.com/office/drawing/2014/main" id="{06B25399-2489-426B-9D05-F935F436E55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1539;p39">
                <a:extLst>
                  <a:ext uri="{FF2B5EF4-FFF2-40B4-BE49-F238E27FC236}">
                    <a16:creationId xmlns:a16="http://schemas.microsoft.com/office/drawing/2014/main" id="{629A58C9-FDF8-4539-A582-C9D407D2F1B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7" name="Google Shape;1540;p39">
                <a:extLst>
                  <a:ext uri="{FF2B5EF4-FFF2-40B4-BE49-F238E27FC236}">
                    <a16:creationId xmlns:a16="http://schemas.microsoft.com/office/drawing/2014/main" id="{5B669D1E-1CF6-451D-B37F-9300AAFF91D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fill="hold"/>
                                        <p:tgtEl>
                                          <p:spTgt spid="1437"/>
                                        </p:tgtEl>
                                        <p:attrNameLst>
                                          <p:attrName>ppt_x</p:attrName>
                                          <p:attrName>ppt_y</p:attrName>
                                        </p:attrNameLst>
                                      </p:cBhvr>
                                    </p:animMotion>
                                  </p:childTnLst>
                                </p:cTn>
                              </p:par>
                              <p:par>
                                <p:cTn id="7" presetID="2" presetClass="entr" presetSubtype="8"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anim calcmode="lin" valueType="num">
                                      <p:cBhvr additive="base">
                                        <p:cTn id="9" dur="1000" fill="hold"/>
                                        <p:tgtEl>
                                          <p:spTgt spid="26"/>
                                        </p:tgtEl>
                                        <p:attrNameLst>
                                          <p:attrName>ppt_x</p:attrName>
                                        </p:attrNameLst>
                                      </p:cBhvr>
                                      <p:tavLst>
                                        <p:tav tm="0">
                                          <p:val>
                                            <p:strVal val="0-#ppt_w/2"/>
                                          </p:val>
                                        </p:tav>
                                        <p:tav tm="100000">
                                          <p:val>
                                            <p:strVal val="#ppt_x"/>
                                          </p:val>
                                        </p:tav>
                                      </p:tavLst>
                                    </p:anim>
                                    <p:anim calcmode="lin" valueType="num">
                                      <p:cBhvr additive="base">
                                        <p:cTn id="10" dur="1000" fill="hold"/>
                                        <p:tgtEl>
                                          <p:spTgt spid="26"/>
                                        </p:tgtEl>
                                        <p:attrNameLst>
                                          <p:attrName>ppt_y</p:attrName>
                                        </p:attrNameLst>
                                      </p:cBhvr>
                                      <p:tavLst>
                                        <p:tav tm="0">
                                          <p:val>
                                            <p:strVal val="#ppt_y"/>
                                          </p:val>
                                        </p:tav>
                                        <p:tav tm="100000">
                                          <p:val>
                                            <p:strVal val="#ppt_y"/>
                                          </p:val>
                                        </p:tav>
                                      </p:tavLst>
                                    </p:anim>
                                  </p:childTnLst>
                                </p:cTn>
                              </p:par>
                              <p:par>
                                <p:cTn id="11" presetID="2" presetClass="entr" presetSubtype="2" fill="hold" grpId="0" nodeType="withEffect">
                                  <p:stCondLst>
                                    <p:cond delay="0"/>
                                  </p:stCondLst>
                                  <p:childTnLst>
                                    <p:set>
                                      <p:cBhvr>
                                        <p:cTn id="12" dur="1" fill="hold">
                                          <p:stCondLst>
                                            <p:cond delay="0"/>
                                          </p:stCondLst>
                                        </p:cTn>
                                        <p:tgtEl>
                                          <p:spTgt spid="1431"/>
                                        </p:tgtEl>
                                        <p:attrNameLst>
                                          <p:attrName>style.visibility</p:attrName>
                                        </p:attrNameLst>
                                      </p:cBhvr>
                                      <p:to>
                                        <p:strVal val="visible"/>
                                      </p:to>
                                    </p:set>
                                    <p:anim calcmode="lin" valueType="num">
                                      <p:cBhvr additive="base">
                                        <p:cTn id="13" dur="1000" fill="hold"/>
                                        <p:tgtEl>
                                          <p:spTgt spid="1431"/>
                                        </p:tgtEl>
                                        <p:attrNameLst>
                                          <p:attrName>ppt_x</p:attrName>
                                        </p:attrNameLst>
                                      </p:cBhvr>
                                      <p:tavLst>
                                        <p:tav tm="0">
                                          <p:val>
                                            <p:strVal val="1+#ppt_w/2"/>
                                          </p:val>
                                        </p:tav>
                                        <p:tav tm="100000">
                                          <p:val>
                                            <p:strVal val="#ppt_x"/>
                                          </p:val>
                                        </p:tav>
                                      </p:tavLst>
                                    </p:anim>
                                    <p:anim calcmode="lin" valueType="num">
                                      <p:cBhvr additive="base">
                                        <p:cTn id="14" dur="1000" fill="hold"/>
                                        <p:tgtEl>
                                          <p:spTgt spid="1431"/>
                                        </p:tgtEl>
                                        <p:attrNameLst>
                                          <p:attrName>ppt_y</p:attrName>
                                        </p:attrNameLst>
                                      </p:cBhvr>
                                      <p:tavLst>
                                        <p:tav tm="0">
                                          <p:val>
                                            <p:strVal val="#ppt_y"/>
                                          </p:val>
                                        </p:tav>
                                        <p:tav tm="100000">
                                          <p:val>
                                            <p:strVal val="#ppt_y"/>
                                          </p:val>
                                        </p:tav>
                                      </p:tavLst>
                                    </p:anim>
                                  </p:childTnLst>
                                </p:cTn>
                              </p:par>
                              <p:par>
                                <p:cTn id="15" presetID="22" presetClass="entr" presetSubtype="8" fill="hold" nodeType="withEffect">
                                  <p:stCondLst>
                                    <p:cond delay="0"/>
                                  </p:stCondLst>
                                  <p:childTnLst>
                                    <p:set>
                                      <p:cBhvr>
                                        <p:cTn id="16" dur="1" fill="hold">
                                          <p:stCondLst>
                                            <p:cond delay="0"/>
                                          </p:stCondLst>
                                        </p:cTn>
                                        <p:tgtEl>
                                          <p:spTgt spid="1432"/>
                                        </p:tgtEl>
                                        <p:attrNameLst>
                                          <p:attrName>style.visibility</p:attrName>
                                        </p:attrNameLst>
                                      </p:cBhvr>
                                      <p:to>
                                        <p:strVal val="visible"/>
                                      </p:to>
                                    </p:set>
                                    <p:animEffect transition="in" filter="wipe(left)">
                                      <p:cBhvr>
                                        <p:cTn id="17" dur="1000"/>
                                        <p:tgtEl>
                                          <p:spTgt spid="143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430">
                                            <p:txEl>
                                              <p:pRg st="0" end="0"/>
                                            </p:txEl>
                                          </p:spTgt>
                                        </p:tgtEl>
                                        <p:attrNameLst>
                                          <p:attrName>style.visibility</p:attrName>
                                        </p:attrNameLst>
                                      </p:cBhvr>
                                      <p:to>
                                        <p:strVal val="visible"/>
                                      </p:to>
                                    </p:set>
                                    <p:animEffect transition="in" filter="fade">
                                      <p:cBhvr>
                                        <p:cTn id="21" dur="500"/>
                                        <p:tgtEl>
                                          <p:spTgt spid="1430">
                                            <p:txEl>
                                              <p:pRg st="0" end="0"/>
                                            </p:txEl>
                                          </p:spTgt>
                                        </p:tgtEl>
                                      </p:cBhvr>
                                    </p:animEffect>
                                    <p:anim calcmode="lin" valueType="num">
                                      <p:cBhvr>
                                        <p:cTn id="22" dur="500" fill="hold"/>
                                        <p:tgtEl>
                                          <p:spTgt spid="143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430">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1430">
                                            <p:txEl>
                                              <p:pRg st="1" end="1"/>
                                            </p:txEl>
                                          </p:spTgt>
                                        </p:tgtEl>
                                        <p:attrNameLst>
                                          <p:attrName>style.visibility</p:attrName>
                                        </p:attrNameLst>
                                      </p:cBhvr>
                                      <p:to>
                                        <p:strVal val="visible"/>
                                      </p:to>
                                    </p:set>
                                    <p:animEffect transition="in" filter="fade">
                                      <p:cBhvr>
                                        <p:cTn id="27" dur="500"/>
                                        <p:tgtEl>
                                          <p:spTgt spid="1430">
                                            <p:txEl>
                                              <p:pRg st="1" end="1"/>
                                            </p:txEl>
                                          </p:spTgt>
                                        </p:tgtEl>
                                      </p:cBhvr>
                                    </p:animEffect>
                                    <p:anim calcmode="lin" valueType="num">
                                      <p:cBhvr>
                                        <p:cTn id="28" dur="500" fill="hold"/>
                                        <p:tgtEl>
                                          <p:spTgt spid="1430">
                                            <p:txEl>
                                              <p:pRg st="1" end="1"/>
                                            </p:txEl>
                                          </p:spTgt>
                                        </p:tgtEl>
                                        <p:attrNameLst>
                                          <p:attrName>ppt_x</p:attrName>
                                        </p:attrNameLst>
                                      </p:cBhvr>
                                      <p:tavLst>
                                        <p:tav tm="0">
                                          <p:val>
                                            <p:strVal val="#ppt_x"/>
                                          </p:val>
                                        </p:tav>
                                        <p:tav tm="100000">
                                          <p:val>
                                            <p:strVal val="#ppt_x"/>
                                          </p:val>
                                        </p:tav>
                                      </p:tavLst>
                                    </p:anim>
                                    <p:anim calcmode="lin" valueType="num">
                                      <p:cBhvr>
                                        <p:cTn id="29" dur="500" fill="hold"/>
                                        <p:tgtEl>
                                          <p:spTgt spid="14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xit" presetSubtype="1" fill="hold" nodeType="clickEffect">
                                  <p:stCondLst>
                                    <p:cond delay="0"/>
                                  </p:stCondLst>
                                  <p:childTnLst>
                                    <p:anim calcmode="lin" valueType="num">
                                      <p:cBhvr additive="base">
                                        <p:cTn id="33" dur="500"/>
                                        <p:tgtEl>
                                          <p:spTgt spid="1437"/>
                                        </p:tgtEl>
                                        <p:attrNameLst>
                                          <p:attrName>ppt_x</p:attrName>
                                        </p:attrNameLst>
                                      </p:cBhvr>
                                      <p:tavLst>
                                        <p:tav tm="0">
                                          <p:val>
                                            <p:strVal val="ppt_x"/>
                                          </p:val>
                                        </p:tav>
                                        <p:tav tm="100000">
                                          <p:val>
                                            <p:strVal val="ppt_x"/>
                                          </p:val>
                                        </p:tav>
                                      </p:tavLst>
                                    </p:anim>
                                    <p:anim calcmode="lin" valueType="num">
                                      <p:cBhvr additive="base">
                                        <p:cTn id="34" dur="500"/>
                                        <p:tgtEl>
                                          <p:spTgt spid="1437"/>
                                        </p:tgtEl>
                                        <p:attrNameLst>
                                          <p:attrName>ppt_y</p:attrName>
                                        </p:attrNameLst>
                                      </p:cBhvr>
                                      <p:tavLst>
                                        <p:tav tm="0">
                                          <p:val>
                                            <p:strVal val="ppt_y"/>
                                          </p:val>
                                        </p:tav>
                                        <p:tav tm="100000">
                                          <p:val>
                                            <p:strVal val="0-ppt_h/2"/>
                                          </p:val>
                                        </p:tav>
                                      </p:tavLst>
                                    </p:anim>
                                    <p:set>
                                      <p:cBhvr>
                                        <p:cTn id="35" dur="1" fill="hold">
                                          <p:stCondLst>
                                            <p:cond delay="499"/>
                                          </p:stCondLst>
                                        </p:cTn>
                                        <p:tgtEl>
                                          <p:spTgt spid="1437"/>
                                        </p:tgtEl>
                                        <p:attrNameLst>
                                          <p:attrName>style.visibility</p:attrName>
                                        </p:attrNameLst>
                                      </p:cBhvr>
                                      <p:to>
                                        <p:strVal val="hidden"/>
                                      </p:to>
                                    </p:set>
                                  </p:childTnLst>
                                </p:cTn>
                              </p:par>
                              <p:par>
                                <p:cTn id="36" presetID="2" presetClass="exit" presetSubtype="2" fill="hold" grpId="1" nodeType="withEffect">
                                  <p:stCondLst>
                                    <p:cond delay="0"/>
                                  </p:stCondLst>
                                  <p:childTnLst>
                                    <p:anim calcmode="lin" valueType="num">
                                      <p:cBhvr additive="base">
                                        <p:cTn id="37" dur="750"/>
                                        <p:tgtEl>
                                          <p:spTgt spid="26"/>
                                        </p:tgtEl>
                                        <p:attrNameLst>
                                          <p:attrName>ppt_x</p:attrName>
                                        </p:attrNameLst>
                                      </p:cBhvr>
                                      <p:tavLst>
                                        <p:tav tm="0">
                                          <p:val>
                                            <p:strVal val="ppt_x"/>
                                          </p:val>
                                        </p:tav>
                                        <p:tav tm="100000">
                                          <p:val>
                                            <p:strVal val="1+ppt_w/2"/>
                                          </p:val>
                                        </p:tav>
                                      </p:tavLst>
                                    </p:anim>
                                    <p:anim calcmode="lin" valueType="num">
                                      <p:cBhvr additive="base">
                                        <p:cTn id="38" dur="750"/>
                                        <p:tgtEl>
                                          <p:spTgt spid="26"/>
                                        </p:tgtEl>
                                        <p:attrNameLst>
                                          <p:attrName>ppt_y</p:attrName>
                                        </p:attrNameLst>
                                      </p:cBhvr>
                                      <p:tavLst>
                                        <p:tav tm="0">
                                          <p:val>
                                            <p:strVal val="ppt_y"/>
                                          </p:val>
                                        </p:tav>
                                        <p:tav tm="100000">
                                          <p:val>
                                            <p:strVal val="ppt_y"/>
                                          </p:val>
                                        </p:tav>
                                      </p:tavLst>
                                    </p:anim>
                                    <p:set>
                                      <p:cBhvr>
                                        <p:cTn id="39" dur="1" fill="hold">
                                          <p:stCondLst>
                                            <p:cond delay="749"/>
                                          </p:stCondLst>
                                        </p:cTn>
                                        <p:tgtEl>
                                          <p:spTgt spid="26"/>
                                        </p:tgtEl>
                                        <p:attrNameLst>
                                          <p:attrName>style.visibility</p:attrName>
                                        </p:attrNameLst>
                                      </p:cBhvr>
                                      <p:to>
                                        <p:strVal val="hidden"/>
                                      </p:to>
                                    </p:set>
                                  </p:childTnLst>
                                </p:cTn>
                              </p:par>
                              <p:par>
                                <p:cTn id="40" presetID="2" presetClass="exit" presetSubtype="8" fill="hold" grpId="1" nodeType="withEffect">
                                  <p:stCondLst>
                                    <p:cond delay="0"/>
                                  </p:stCondLst>
                                  <p:childTnLst>
                                    <p:anim calcmode="lin" valueType="num">
                                      <p:cBhvr additive="base">
                                        <p:cTn id="41" dur="750"/>
                                        <p:tgtEl>
                                          <p:spTgt spid="1431"/>
                                        </p:tgtEl>
                                        <p:attrNameLst>
                                          <p:attrName>ppt_x</p:attrName>
                                        </p:attrNameLst>
                                      </p:cBhvr>
                                      <p:tavLst>
                                        <p:tav tm="0">
                                          <p:val>
                                            <p:strVal val="ppt_x"/>
                                          </p:val>
                                        </p:tav>
                                        <p:tav tm="100000">
                                          <p:val>
                                            <p:strVal val="0-ppt_w/2"/>
                                          </p:val>
                                        </p:tav>
                                      </p:tavLst>
                                    </p:anim>
                                    <p:anim calcmode="lin" valueType="num">
                                      <p:cBhvr additive="base">
                                        <p:cTn id="42" dur="750"/>
                                        <p:tgtEl>
                                          <p:spTgt spid="1431"/>
                                        </p:tgtEl>
                                        <p:attrNameLst>
                                          <p:attrName>ppt_y</p:attrName>
                                        </p:attrNameLst>
                                      </p:cBhvr>
                                      <p:tavLst>
                                        <p:tav tm="0">
                                          <p:val>
                                            <p:strVal val="ppt_y"/>
                                          </p:val>
                                        </p:tav>
                                        <p:tav tm="100000">
                                          <p:val>
                                            <p:strVal val="ppt_y"/>
                                          </p:val>
                                        </p:tav>
                                      </p:tavLst>
                                    </p:anim>
                                    <p:set>
                                      <p:cBhvr>
                                        <p:cTn id="43" dur="1" fill="hold">
                                          <p:stCondLst>
                                            <p:cond delay="749"/>
                                          </p:stCondLst>
                                        </p:cTn>
                                        <p:tgtEl>
                                          <p:spTgt spid="1431"/>
                                        </p:tgtEl>
                                        <p:attrNameLst>
                                          <p:attrName>style.visibility</p:attrName>
                                        </p:attrNameLst>
                                      </p:cBhvr>
                                      <p:to>
                                        <p:strVal val="hidden"/>
                                      </p:to>
                                    </p:set>
                                  </p:childTnLst>
                                </p:cTn>
                              </p:par>
                              <p:par>
                                <p:cTn id="44" presetID="22" presetClass="exit" presetSubtype="2" fill="hold" nodeType="withEffect">
                                  <p:stCondLst>
                                    <p:cond delay="0"/>
                                  </p:stCondLst>
                                  <p:childTnLst>
                                    <p:animEffect transition="out" filter="wipe(right)">
                                      <p:cBhvr>
                                        <p:cTn id="45" dur="750"/>
                                        <p:tgtEl>
                                          <p:spTgt spid="1432"/>
                                        </p:tgtEl>
                                      </p:cBhvr>
                                    </p:animEffect>
                                    <p:set>
                                      <p:cBhvr>
                                        <p:cTn id="46" dur="1" fill="hold">
                                          <p:stCondLst>
                                            <p:cond delay="749"/>
                                          </p:stCondLst>
                                        </p:cTn>
                                        <p:tgtEl>
                                          <p:spTgt spid="1432"/>
                                        </p:tgtEl>
                                        <p:attrNameLst>
                                          <p:attrName>style.visibility</p:attrName>
                                        </p:attrNameLst>
                                      </p:cBhvr>
                                      <p:to>
                                        <p:strVal val="hidden"/>
                                      </p:to>
                                    </p:set>
                                  </p:childTnLst>
                                </p:cTn>
                              </p:par>
                            </p:childTnLst>
                          </p:cTn>
                        </p:par>
                        <p:par>
                          <p:cTn id="47" fill="hold">
                            <p:stCondLst>
                              <p:cond delay="750"/>
                            </p:stCondLst>
                            <p:childTnLst>
                              <p:par>
                                <p:cTn id="48" presetID="42" presetClass="exit" presetSubtype="0" fill="hold" grpId="1" nodeType="afterEffect">
                                  <p:stCondLst>
                                    <p:cond delay="0"/>
                                  </p:stCondLst>
                                  <p:childTnLst>
                                    <p:animEffect transition="out" filter="fade">
                                      <p:cBhvr>
                                        <p:cTn id="49" dur="500"/>
                                        <p:tgtEl>
                                          <p:spTgt spid="1430">
                                            <p:txEl>
                                              <p:pRg st="0" end="0"/>
                                            </p:txEl>
                                          </p:spTgt>
                                        </p:tgtEl>
                                      </p:cBhvr>
                                    </p:animEffect>
                                    <p:anim calcmode="lin" valueType="num">
                                      <p:cBhvr>
                                        <p:cTn id="50" dur="500"/>
                                        <p:tgtEl>
                                          <p:spTgt spid="1430">
                                            <p:txEl>
                                              <p:pRg st="0" end="0"/>
                                            </p:txEl>
                                          </p:spTgt>
                                        </p:tgtEl>
                                        <p:attrNameLst>
                                          <p:attrName>ppt_x</p:attrName>
                                        </p:attrNameLst>
                                      </p:cBhvr>
                                      <p:tavLst>
                                        <p:tav tm="0">
                                          <p:val>
                                            <p:strVal val="ppt_x"/>
                                          </p:val>
                                        </p:tav>
                                        <p:tav tm="100000">
                                          <p:val>
                                            <p:strVal val="ppt_x"/>
                                          </p:val>
                                        </p:tav>
                                      </p:tavLst>
                                    </p:anim>
                                    <p:anim calcmode="lin" valueType="num">
                                      <p:cBhvr>
                                        <p:cTn id="51" dur="500"/>
                                        <p:tgtEl>
                                          <p:spTgt spid="1430">
                                            <p:txEl>
                                              <p:pRg st="0" end="0"/>
                                            </p:txEl>
                                          </p:spTgt>
                                        </p:tgtEl>
                                        <p:attrNameLst>
                                          <p:attrName>ppt_y</p:attrName>
                                        </p:attrNameLst>
                                      </p:cBhvr>
                                      <p:tavLst>
                                        <p:tav tm="0">
                                          <p:val>
                                            <p:strVal val="ppt_y"/>
                                          </p:val>
                                        </p:tav>
                                        <p:tav tm="100000">
                                          <p:val>
                                            <p:strVal val="ppt_y+.1"/>
                                          </p:val>
                                        </p:tav>
                                      </p:tavLst>
                                    </p:anim>
                                    <p:set>
                                      <p:cBhvr>
                                        <p:cTn id="52" dur="1" fill="hold">
                                          <p:stCondLst>
                                            <p:cond delay="499"/>
                                          </p:stCondLst>
                                        </p:cTn>
                                        <p:tgtEl>
                                          <p:spTgt spid="1430">
                                            <p:txEl>
                                              <p:pRg st="0" end="0"/>
                                            </p:txEl>
                                          </p:spTgt>
                                        </p:tgtEl>
                                        <p:attrNameLst>
                                          <p:attrName>style.visibility</p:attrName>
                                        </p:attrNameLst>
                                      </p:cBhvr>
                                      <p:to>
                                        <p:strVal val="hidden"/>
                                      </p:to>
                                    </p:set>
                                  </p:childTnLst>
                                </p:cTn>
                              </p:par>
                            </p:childTnLst>
                          </p:cTn>
                        </p:par>
                        <p:par>
                          <p:cTn id="53" fill="hold">
                            <p:stCondLst>
                              <p:cond delay="1250"/>
                            </p:stCondLst>
                            <p:childTnLst>
                              <p:par>
                                <p:cTn id="54" presetID="42" presetClass="exit" presetSubtype="0" fill="hold" grpId="1" nodeType="afterEffect">
                                  <p:stCondLst>
                                    <p:cond delay="0"/>
                                  </p:stCondLst>
                                  <p:childTnLst>
                                    <p:animEffect transition="out" filter="fade">
                                      <p:cBhvr>
                                        <p:cTn id="55" dur="500"/>
                                        <p:tgtEl>
                                          <p:spTgt spid="1430">
                                            <p:txEl>
                                              <p:pRg st="1" end="1"/>
                                            </p:txEl>
                                          </p:spTgt>
                                        </p:tgtEl>
                                      </p:cBhvr>
                                    </p:animEffect>
                                    <p:anim calcmode="lin" valueType="num">
                                      <p:cBhvr>
                                        <p:cTn id="56" dur="500"/>
                                        <p:tgtEl>
                                          <p:spTgt spid="1430">
                                            <p:txEl>
                                              <p:pRg st="1" end="1"/>
                                            </p:txEl>
                                          </p:spTgt>
                                        </p:tgtEl>
                                        <p:attrNameLst>
                                          <p:attrName>ppt_x</p:attrName>
                                        </p:attrNameLst>
                                      </p:cBhvr>
                                      <p:tavLst>
                                        <p:tav tm="0">
                                          <p:val>
                                            <p:strVal val="ppt_x"/>
                                          </p:val>
                                        </p:tav>
                                        <p:tav tm="100000">
                                          <p:val>
                                            <p:strVal val="ppt_x"/>
                                          </p:val>
                                        </p:tav>
                                      </p:tavLst>
                                    </p:anim>
                                    <p:anim calcmode="lin" valueType="num">
                                      <p:cBhvr>
                                        <p:cTn id="57" dur="500"/>
                                        <p:tgtEl>
                                          <p:spTgt spid="1430">
                                            <p:txEl>
                                              <p:pRg st="1" end="1"/>
                                            </p:txEl>
                                          </p:spTgt>
                                        </p:tgtEl>
                                        <p:attrNameLst>
                                          <p:attrName>ppt_y</p:attrName>
                                        </p:attrNameLst>
                                      </p:cBhvr>
                                      <p:tavLst>
                                        <p:tav tm="0">
                                          <p:val>
                                            <p:strVal val="ppt_y"/>
                                          </p:val>
                                        </p:tav>
                                        <p:tav tm="100000">
                                          <p:val>
                                            <p:strVal val="ppt_y+.1"/>
                                          </p:val>
                                        </p:tav>
                                      </p:tavLst>
                                    </p:anim>
                                    <p:set>
                                      <p:cBhvr>
                                        <p:cTn id="58" dur="1" fill="hold">
                                          <p:stCondLst>
                                            <p:cond delay="499"/>
                                          </p:stCondLst>
                                        </p:cTn>
                                        <p:tgtEl>
                                          <p:spTgt spid="1430">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 grpId="0" build="p"/>
      <p:bldP spid="1430" grpId="1" build="p"/>
      <p:bldP spid="1431" grpId="0"/>
      <p:bldP spid="1431" grpId="1"/>
      <p:bldP spid="26" grpId="0"/>
      <p:bldP spid="2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latin typeface="IBM Plex Mono"/>
                <a:ea typeface="IBM Plex Mono"/>
                <a:cs typeface="IBM Plex Mono"/>
                <a:sym typeface="IBM Plex Mono"/>
              </a:rPr>
              <a:t>Chi tiết chức năng (Client)</a:t>
            </a:r>
            <a:endParaRPr sz="3200" dirty="0">
              <a:solidFill>
                <a:schemeClr val="dk2"/>
              </a:solidFill>
              <a:latin typeface="IBM Plex Mono"/>
              <a:ea typeface="IBM Plex Mono"/>
              <a:cs typeface="IBM Plex Mono"/>
              <a:sym typeface="IBM Plex Mono"/>
            </a:endParaRPr>
          </a:p>
        </p:txBody>
      </p:sp>
      <mc:AlternateContent xmlns:mc="http://schemas.openxmlformats.org/markup-compatibility/2006">
        <mc:Choice xmlns:psez="http://schemas.microsoft.com/office/powerpoint/2016/sectionzoom" Requires="psez">
          <p:graphicFrame>
            <p:nvGraphicFramePr>
              <p:cNvPr id="13" name="Section Zoom 12">
                <a:extLst>
                  <a:ext uri="{FF2B5EF4-FFF2-40B4-BE49-F238E27FC236}">
                    <a16:creationId xmlns:a16="http://schemas.microsoft.com/office/drawing/2014/main" id="{67B44856-DF0B-49EC-8682-5B488A442604}"/>
                  </a:ext>
                </a:extLst>
              </p:cNvPr>
              <p:cNvGraphicFramePr>
                <a:graphicFrameLocks noChangeAspect="1"/>
              </p:cNvGraphicFramePr>
              <p:nvPr>
                <p:extLst>
                  <p:ext uri="{D42A27DB-BD31-4B8C-83A1-F6EECF244321}">
                    <p14:modId xmlns:p14="http://schemas.microsoft.com/office/powerpoint/2010/main" val="451774660"/>
                  </p:ext>
                </p:extLst>
              </p:nvPr>
            </p:nvGraphicFramePr>
            <p:xfrm>
              <a:off x="0" y="1240003"/>
              <a:ext cx="2930096" cy="1648179"/>
            </p:xfrm>
            <a:graphic>
              <a:graphicData uri="http://schemas.microsoft.com/office/powerpoint/2016/sectionzoom">
                <psez:sectionZm>
                  <psez:sectionZmObj sectionId="{740817D2-2BB6-4E4D-9235-CDE2447FEF98}">
                    <psez:zmPr id="{8AB72972-02A0-4D5E-9EBA-CBC8D4E50ECC}" transitionDur="1000">
                      <p166:blipFill xmlns:p166="http://schemas.microsoft.com/office/powerpoint/2016/6/main">
                        <a:blip r:embed="rId3"/>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13" name="Section Zoom 12">
                <a:hlinkClick r:id="rId4" action="ppaction://hlinksldjump"/>
                <a:extLst>
                  <a:ext uri="{FF2B5EF4-FFF2-40B4-BE49-F238E27FC236}">
                    <a16:creationId xmlns:a16="http://schemas.microsoft.com/office/drawing/2014/main" id="{67B44856-DF0B-49EC-8682-5B488A442604}"/>
                  </a:ext>
                </a:extLst>
              </p:cNvPr>
              <p:cNvPicPr>
                <a:picLocks noGrp="1" noRot="1" noChangeAspect="1" noMove="1" noResize="1" noEditPoints="1" noAdjustHandles="1" noChangeArrowheads="1" noChangeShapeType="1"/>
              </p:cNvPicPr>
              <p:nvPr/>
            </p:nvPicPr>
            <p:blipFill>
              <a:blip r:embed="rId3"/>
              <a:stretch>
                <a:fillRect/>
              </a:stretch>
            </p:blipFill>
            <p:spPr>
              <a:xfrm>
                <a:off x="0" y="1240003"/>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9" name="Section Zoom 18">
                <a:extLst>
                  <a:ext uri="{FF2B5EF4-FFF2-40B4-BE49-F238E27FC236}">
                    <a16:creationId xmlns:a16="http://schemas.microsoft.com/office/drawing/2014/main" id="{1311A351-512E-446F-B9F3-546D1C88E0AD}"/>
                  </a:ext>
                </a:extLst>
              </p:cNvPr>
              <p:cNvGraphicFramePr>
                <a:graphicFrameLocks noChangeAspect="1"/>
              </p:cNvGraphicFramePr>
              <p:nvPr>
                <p:extLst>
                  <p:ext uri="{D42A27DB-BD31-4B8C-83A1-F6EECF244321}">
                    <p14:modId xmlns:p14="http://schemas.microsoft.com/office/powerpoint/2010/main" val="3485173680"/>
                  </p:ext>
                </p:extLst>
              </p:nvPr>
            </p:nvGraphicFramePr>
            <p:xfrm>
              <a:off x="3106952" y="1240003"/>
              <a:ext cx="2930096" cy="1648179"/>
            </p:xfrm>
            <a:graphic>
              <a:graphicData uri="http://schemas.microsoft.com/office/powerpoint/2016/sectionzoom">
                <psez:sectionZm>
                  <psez:sectionZmObj sectionId="{1F1553FC-E2B2-427E-9E17-941D90EBB99B}">
                    <psez:zmPr id="{564D60C0-92E7-42EF-9B7A-28F4E1C34D78}" transitionDur="1000">
                      <p166:blipFill xmlns:p166="http://schemas.microsoft.com/office/powerpoint/2016/6/main">
                        <a:blip r:embed="rId5"/>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19" name="Section Zoom 18">
                <a:hlinkClick r:id="rId6" action="ppaction://hlinksldjump"/>
                <a:extLst>
                  <a:ext uri="{FF2B5EF4-FFF2-40B4-BE49-F238E27FC236}">
                    <a16:creationId xmlns:a16="http://schemas.microsoft.com/office/drawing/2014/main" id="{1311A351-512E-446F-B9F3-546D1C88E0AD}"/>
                  </a:ext>
                </a:extLst>
              </p:cNvPr>
              <p:cNvPicPr>
                <a:picLocks noGrp="1" noRot="1" noChangeAspect="1" noMove="1" noResize="1" noEditPoints="1" noAdjustHandles="1" noChangeArrowheads="1" noChangeShapeType="1"/>
              </p:cNvPicPr>
              <p:nvPr/>
            </p:nvPicPr>
            <p:blipFill>
              <a:blip r:embed="rId5"/>
              <a:stretch>
                <a:fillRect/>
              </a:stretch>
            </p:blipFill>
            <p:spPr>
              <a:xfrm>
                <a:off x="3106952" y="1240003"/>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21" name="Section Zoom 20">
                <a:extLst>
                  <a:ext uri="{FF2B5EF4-FFF2-40B4-BE49-F238E27FC236}">
                    <a16:creationId xmlns:a16="http://schemas.microsoft.com/office/drawing/2014/main" id="{ACEF2E02-C2DC-4E01-BB41-82A0E3435570}"/>
                  </a:ext>
                </a:extLst>
              </p:cNvPr>
              <p:cNvGraphicFramePr>
                <a:graphicFrameLocks noChangeAspect="1"/>
              </p:cNvGraphicFramePr>
              <p:nvPr>
                <p:extLst>
                  <p:ext uri="{D42A27DB-BD31-4B8C-83A1-F6EECF244321}">
                    <p14:modId xmlns:p14="http://schemas.microsoft.com/office/powerpoint/2010/main" val="1750942338"/>
                  </p:ext>
                </p:extLst>
              </p:nvPr>
            </p:nvGraphicFramePr>
            <p:xfrm>
              <a:off x="6213906" y="1240003"/>
              <a:ext cx="2930096" cy="1648179"/>
            </p:xfrm>
            <a:graphic>
              <a:graphicData uri="http://schemas.microsoft.com/office/powerpoint/2016/sectionzoom">
                <psez:sectionZm>
                  <psez:sectionZmObj sectionId="{C9BBAB16-DB3E-4E19-862C-195564FA70FB}">
                    <psez:zmPr id="{63599AF1-6D78-4E28-924E-50CB1EE2A313}" transitionDur="1000">
                      <p166:blipFill xmlns:p166="http://schemas.microsoft.com/office/powerpoint/2016/6/main">
                        <a:blip r:embed="rId7"/>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21" name="Section Zoom 20">
                <a:hlinkClick r:id="rId8" action="ppaction://hlinksldjump"/>
                <a:extLst>
                  <a:ext uri="{FF2B5EF4-FFF2-40B4-BE49-F238E27FC236}">
                    <a16:creationId xmlns:a16="http://schemas.microsoft.com/office/drawing/2014/main" id="{ACEF2E02-C2DC-4E01-BB41-82A0E3435570}"/>
                  </a:ext>
                </a:extLst>
              </p:cNvPr>
              <p:cNvPicPr>
                <a:picLocks noGrp="1" noRot="1" noChangeAspect="1" noMove="1" noResize="1" noEditPoints="1" noAdjustHandles="1" noChangeArrowheads="1" noChangeShapeType="1"/>
              </p:cNvPicPr>
              <p:nvPr/>
            </p:nvPicPr>
            <p:blipFill>
              <a:blip r:embed="rId7"/>
              <a:stretch>
                <a:fillRect/>
              </a:stretch>
            </p:blipFill>
            <p:spPr>
              <a:xfrm>
                <a:off x="6213906" y="1240003"/>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25" name="Section Zoom 24">
                <a:extLst>
                  <a:ext uri="{FF2B5EF4-FFF2-40B4-BE49-F238E27FC236}">
                    <a16:creationId xmlns:a16="http://schemas.microsoft.com/office/drawing/2014/main" id="{F9A5AF86-4698-4846-80EC-08E17737F2B8}"/>
                  </a:ext>
                </a:extLst>
              </p:cNvPr>
              <p:cNvGraphicFramePr>
                <a:graphicFrameLocks noChangeAspect="1"/>
              </p:cNvGraphicFramePr>
              <p:nvPr>
                <p:extLst>
                  <p:ext uri="{D42A27DB-BD31-4B8C-83A1-F6EECF244321}">
                    <p14:modId xmlns:p14="http://schemas.microsoft.com/office/powerpoint/2010/main" val="2843712799"/>
                  </p:ext>
                </p:extLst>
              </p:nvPr>
            </p:nvGraphicFramePr>
            <p:xfrm>
              <a:off x="1088993" y="3273141"/>
              <a:ext cx="2930096" cy="1648179"/>
            </p:xfrm>
            <a:graphic>
              <a:graphicData uri="http://schemas.microsoft.com/office/powerpoint/2016/sectionzoom">
                <psez:sectionZm>
                  <psez:sectionZmObj sectionId="{91335996-90B9-42E8-984B-6E25067C59AC}">
                    <psez:zmPr id="{1490AC42-09C5-43F8-9396-3250EC13FAC7}" transitionDur="1000">
                      <p166:blipFill xmlns:p166="http://schemas.microsoft.com/office/powerpoint/2016/6/main">
                        <a:blip r:embed="rId9"/>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25" name="Section Zoom 24">
                <a:hlinkClick r:id="rId10" action="ppaction://hlinksldjump"/>
                <a:extLst>
                  <a:ext uri="{FF2B5EF4-FFF2-40B4-BE49-F238E27FC236}">
                    <a16:creationId xmlns:a16="http://schemas.microsoft.com/office/drawing/2014/main" id="{F9A5AF86-4698-4846-80EC-08E17737F2B8}"/>
                  </a:ext>
                </a:extLst>
              </p:cNvPr>
              <p:cNvPicPr>
                <a:picLocks noGrp="1" noRot="1" noChangeAspect="1" noMove="1" noResize="1" noEditPoints="1" noAdjustHandles="1" noChangeArrowheads="1" noChangeShapeType="1"/>
              </p:cNvPicPr>
              <p:nvPr/>
            </p:nvPicPr>
            <p:blipFill>
              <a:blip r:embed="rId9"/>
              <a:stretch>
                <a:fillRect/>
              </a:stretch>
            </p:blipFill>
            <p:spPr>
              <a:xfrm>
                <a:off x="1088993" y="3273141"/>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27" name="Section Zoom 26">
                <a:extLst>
                  <a:ext uri="{FF2B5EF4-FFF2-40B4-BE49-F238E27FC236}">
                    <a16:creationId xmlns:a16="http://schemas.microsoft.com/office/drawing/2014/main" id="{6881551B-0905-43E8-AA95-08E298C1E06E}"/>
                  </a:ext>
                </a:extLst>
              </p:cNvPr>
              <p:cNvGraphicFramePr>
                <a:graphicFrameLocks noChangeAspect="1"/>
              </p:cNvGraphicFramePr>
              <p:nvPr>
                <p:extLst>
                  <p:ext uri="{D42A27DB-BD31-4B8C-83A1-F6EECF244321}">
                    <p14:modId xmlns:p14="http://schemas.microsoft.com/office/powerpoint/2010/main" val="3939355183"/>
                  </p:ext>
                </p:extLst>
              </p:nvPr>
            </p:nvGraphicFramePr>
            <p:xfrm>
              <a:off x="4748858" y="3273141"/>
              <a:ext cx="2930096" cy="1648179"/>
            </p:xfrm>
            <a:graphic>
              <a:graphicData uri="http://schemas.microsoft.com/office/powerpoint/2016/sectionzoom">
                <psez:sectionZm>
                  <psez:sectionZmObj sectionId="{BAA693C6-5C37-4399-AE89-1F503D0DFC0E}">
                    <psez:zmPr id="{423DA8BB-56F6-4C32-8662-5151B235DDD5}" transitionDur="1000">
                      <p166:blipFill xmlns:p166="http://schemas.microsoft.com/office/powerpoint/2016/6/main">
                        <a:blip r:embed="rId11"/>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27" name="Section Zoom 26">
                <a:hlinkClick r:id="rId12" action="ppaction://hlinksldjump"/>
                <a:extLst>
                  <a:ext uri="{FF2B5EF4-FFF2-40B4-BE49-F238E27FC236}">
                    <a16:creationId xmlns:a16="http://schemas.microsoft.com/office/drawing/2014/main" id="{6881551B-0905-43E8-AA95-08E298C1E06E}"/>
                  </a:ext>
                </a:extLst>
              </p:cNvPr>
              <p:cNvPicPr>
                <a:picLocks noGrp="1" noRot="1" noChangeAspect="1" noMove="1" noResize="1" noEditPoints="1" noAdjustHandles="1" noChangeArrowheads="1" noChangeShapeType="1"/>
              </p:cNvPicPr>
              <p:nvPr/>
            </p:nvPicPr>
            <p:blipFill>
              <a:blip r:embed="rId11"/>
              <a:stretch>
                <a:fillRect/>
              </a:stretch>
            </p:blipFill>
            <p:spPr>
              <a:xfrm>
                <a:off x="4748858" y="3273141"/>
                <a:ext cx="2930096" cy="1648179"/>
              </a:xfrm>
              <a:prstGeom prst="rect">
                <a:avLst/>
              </a:prstGeom>
              <a:ln w="3175">
                <a:solidFill>
                  <a:prstClr val="ltGray"/>
                </a:solidFill>
              </a:ln>
            </p:spPr>
          </p:pic>
        </mc:Fallback>
      </mc:AlternateContent>
      <p:sp>
        <p:nvSpPr>
          <p:cNvPr id="53" name="Google Shape;1457;p36">
            <a:extLst>
              <a:ext uri="{FF2B5EF4-FFF2-40B4-BE49-F238E27FC236}">
                <a16:creationId xmlns:a16="http://schemas.microsoft.com/office/drawing/2014/main" id="{31CC034C-CB9C-4BF0-8824-86C0C19B0E1A}"/>
              </a:ext>
            </a:extLst>
          </p:cNvPr>
          <p:cNvSpPr txBox="1">
            <a:spLocks/>
          </p:cNvSpPr>
          <p:nvPr/>
        </p:nvSpPr>
        <p:spPr>
          <a:xfrm>
            <a:off x="543143" y="5909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a:t>Các chức năng có trong hệ thống</a:t>
            </a:r>
            <a:endParaRPr lang="en-US" dirty="0"/>
          </a:p>
        </p:txBody>
      </p:sp>
      <p:sp>
        <p:nvSpPr>
          <p:cNvPr id="54" name="Google Shape;1458;p36">
            <a:extLst>
              <a:ext uri="{FF2B5EF4-FFF2-40B4-BE49-F238E27FC236}">
                <a16:creationId xmlns:a16="http://schemas.microsoft.com/office/drawing/2014/main" id="{288A34FD-81F2-46BC-AB56-7E546BBEFC12}"/>
              </a:ext>
            </a:extLst>
          </p:cNvPr>
          <p:cNvSpPr txBox="1">
            <a:spLocks/>
          </p:cNvSpPr>
          <p:nvPr/>
        </p:nvSpPr>
        <p:spPr>
          <a:xfrm>
            <a:off x="-7561543" y="1017725"/>
            <a:ext cx="4208744"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200">
                <a:latin typeface="MS Reference Sans Serif" panose="020B0604030504040204" pitchFamily="34" charset="0"/>
              </a:rPr>
              <a:t>Sơ đồ Phân rã chức năng tổng quan của dự án:</a:t>
            </a:r>
            <a:endParaRPr lang="vi-VN" sz="1200" dirty="0">
              <a:latin typeface="MS Reference Sans Serif" panose="020B0604030504040204" pitchFamily="34" charset="0"/>
            </a:endParaRPr>
          </a:p>
        </p:txBody>
      </p:sp>
      <p:pic>
        <p:nvPicPr>
          <p:cNvPr id="55" name="Picture 54">
            <a:extLst>
              <a:ext uri="{FF2B5EF4-FFF2-40B4-BE49-F238E27FC236}">
                <a16:creationId xmlns:a16="http://schemas.microsoft.com/office/drawing/2014/main" id="{D58CB0B6-3A0C-4A8D-9C69-A012A9790423}"/>
              </a:ext>
            </a:extLst>
          </p:cNvPr>
          <p:cNvPicPr>
            <a:picLocks noChangeAspect="1"/>
          </p:cNvPicPr>
          <p:nvPr/>
        </p:nvPicPr>
        <p:blipFill>
          <a:blip r:embed="rId13"/>
          <a:stretch>
            <a:fillRect/>
          </a:stretch>
        </p:blipFill>
        <p:spPr>
          <a:xfrm>
            <a:off x="12612405" y="1537729"/>
            <a:ext cx="7929563" cy="347082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491" name="Google Shape;1491;p38"/>
          <p:cNvSpPr txBox="1">
            <a:spLocks noGrp="1"/>
          </p:cNvSpPr>
          <p:nvPr>
            <p:ph type="title"/>
          </p:nvPr>
        </p:nvSpPr>
        <p:spPr>
          <a:xfrm>
            <a:off x="737223" y="2344824"/>
            <a:ext cx="618258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Đa ngôn ngữ và tiền tệ</a:t>
            </a:r>
            <a:endParaRPr dirty="0"/>
          </a:p>
        </p:txBody>
      </p:sp>
      <p:grpSp>
        <p:nvGrpSpPr>
          <p:cNvPr id="1522" name="Google Shape;1522;p38"/>
          <p:cNvGrpSpPr/>
          <p:nvPr/>
        </p:nvGrpSpPr>
        <p:grpSpPr>
          <a:xfrm>
            <a:off x="832724" y="3614920"/>
            <a:ext cx="4558967" cy="134100"/>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530;p39">
            <a:extLst>
              <a:ext uri="{FF2B5EF4-FFF2-40B4-BE49-F238E27FC236}">
                <a16:creationId xmlns:a16="http://schemas.microsoft.com/office/drawing/2014/main" id="{4C808832-0A56-4342-9302-78B456819F13}"/>
              </a:ext>
            </a:extLst>
          </p:cNvPr>
          <p:cNvSpPr txBox="1">
            <a:spLocks/>
          </p:cNvSpPr>
          <p:nvPr/>
        </p:nvSpPr>
        <p:spPr>
          <a:xfrm>
            <a:off x="-8119670" y="301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US" sz="3000" dirty="0" err="1"/>
              <a:t>Giới</a:t>
            </a:r>
            <a:r>
              <a:rPr lang="en-US" sz="3000" dirty="0"/>
              <a:t> </a:t>
            </a:r>
            <a:r>
              <a:rPr lang="en-US" sz="3000" dirty="0" err="1"/>
              <a:t>thiệu</a:t>
            </a:r>
            <a:r>
              <a:rPr lang="en-US" sz="3000" dirty="0"/>
              <a:t> </a:t>
            </a:r>
            <a:r>
              <a:rPr lang="en-US" sz="3000" dirty="0" err="1"/>
              <a:t>chức</a:t>
            </a:r>
            <a:r>
              <a:rPr lang="en-US" sz="3000" dirty="0"/>
              <a:t> </a:t>
            </a:r>
            <a:r>
              <a:rPr lang="en-US" sz="3000" dirty="0" err="1"/>
              <a:t>năng</a:t>
            </a:r>
            <a:endParaRPr lang="en-US" sz="30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83"/>
                                        </p:tgtEl>
                                        <p:attrNameLst>
                                          <p:attrName>style.visibility</p:attrName>
                                        </p:attrNameLst>
                                      </p:cBhvr>
                                      <p:to>
                                        <p:strVal val="visible"/>
                                      </p:to>
                                    </p:set>
                                    <p:animEffect transition="in" filter="randombar(horizontal)">
                                      <p:cBhvr>
                                        <p:cTn id="7" dur="500"/>
                                        <p:tgtEl>
                                          <p:spTgt spid="148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91"/>
                                        </p:tgtEl>
                                        <p:attrNameLst>
                                          <p:attrName>style.visibility</p:attrName>
                                        </p:attrNameLst>
                                      </p:cBhvr>
                                      <p:to>
                                        <p:strVal val="visible"/>
                                      </p:to>
                                    </p:set>
                                    <p:anim calcmode="lin" valueType="num">
                                      <p:cBhvr additive="base">
                                        <p:cTn id="11" dur="500" fill="hold"/>
                                        <p:tgtEl>
                                          <p:spTgt spid="1491"/>
                                        </p:tgtEl>
                                        <p:attrNameLst>
                                          <p:attrName>ppt_x</p:attrName>
                                        </p:attrNameLst>
                                      </p:cBhvr>
                                      <p:tavLst>
                                        <p:tav tm="0">
                                          <p:val>
                                            <p:strVal val="0-#ppt_w/2"/>
                                          </p:val>
                                        </p:tav>
                                        <p:tav tm="100000">
                                          <p:val>
                                            <p:strVal val="#ppt_x"/>
                                          </p:val>
                                        </p:tav>
                                      </p:tavLst>
                                    </p:anim>
                                    <p:anim calcmode="lin" valueType="num">
                                      <p:cBhvr additive="base">
                                        <p:cTn id="12" dur="500" fill="hold"/>
                                        <p:tgtEl>
                                          <p:spTgt spid="149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522"/>
                                        </p:tgtEl>
                                        <p:attrNameLst>
                                          <p:attrName>style.visibility</p:attrName>
                                        </p:attrNameLst>
                                      </p:cBhvr>
                                      <p:to>
                                        <p:strVal val="visible"/>
                                      </p:to>
                                    </p:set>
                                    <p:animEffect transition="in" filter="wipe(left)">
                                      <p:cBhvr>
                                        <p:cTn id="16" dur="1000"/>
                                        <p:tgtEl>
                                          <p:spTgt spid="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chức năng</a:t>
            </a:r>
            <a:endParaRPr dirty="0"/>
          </a:p>
        </p:txBody>
      </p:sp>
      <p:sp>
        <p:nvSpPr>
          <p:cNvPr id="1531" name="Google Shape;1531;p3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S Reference Sans Serif" panose="020B0604030504040204" pitchFamily="34" charset="0"/>
              </a:rPr>
              <a:t>API: </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/v1/settings</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/v1/settings/rates</a:t>
            </a:r>
          </a:p>
          <a:p>
            <a:pPr marL="285750" lvl="0" indent="-285750" algn="l" rtl="0">
              <a:spcBef>
                <a:spcPts val="0"/>
              </a:spcBef>
              <a:spcAft>
                <a:spcPts val="0"/>
              </a:spcAft>
              <a:buFont typeface="Arial" panose="020B0604020202020204" pitchFamily="34" charset="0"/>
              <a:buChar char="•"/>
            </a:pPr>
            <a:r>
              <a:rPr lang="en-US" dirty="0" err="1">
                <a:latin typeface="MS Reference Sans Serif" panose="020B0604030504040204" pitchFamily="34" charset="0"/>
              </a:rPr>
              <a:t>Tất</a:t>
            </a:r>
            <a:r>
              <a:rPr lang="en-US" dirty="0">
                <a:latin typeface="MS Reference Sans Serif" panose="020B0604030504040204" pitchFamily="34" charset="0"/>
              </a:rPr>
              <a:t> </a:t>
            </a:r>
            <a:r>
              <a:rPr lang="en-US" dirty="0" err="1">
                <a:latin typeface="MS Reference Sans Serif" panose="020B0604030504040204" pitchFamily="34" charset="0"/>
              </a:rPr>
              <a:t>cả</a:t>
            </a:r>
            <a:r>
              <a:rPr lang="en-US" dirty="0">
                <a:latin typeface="MS Reference Sans Serif" panose="020B0604030504040204" pitchFamily="34" charset="0"/>
              </a:rPr>
              <a:t> </a:t>
            </a:r>
            <a:r>
              <a:rPr lang="en-US" dirty="0" err="1">
                <a:latin typeface="MS Reference Sans Serif" panose="020B0604030504040204" pitchFamily="34" charset="0"/>
              </a:rPr>
              <a:t>các</a:t>
            </a:r>
            <a:r>
              <a:rPr lang="en-US" dirty="0">
                <a:latin typeface="MS Reference Sans Serif" panose="020B0604030504040204" pitchFamily="34" charset="0"/>
              </a:rPr>
              <a:t> </a:t>
            </a:r>
            <a:r>
              <a:rPr lang="en-US" b="1" dirty="0">
                <a:latin typeface="MS Reference Sans Serif" panose="020B0604030504040204" pitchFamily="34" charset="0"/>
              </a:rPr>
              <a:t>API GET </a:t>
            </a:r>
            <a:r>
              <a:rPr lang="en-US" b="1" dirty="0" err="1">
                <a:latin typeface="MS Reference Sans Serif" panose="020B0604030504040204" pitchFamily="34" charset="0"/>
              </a:rPr>
              <a:t>dữ</a:t>
            </a:r>
            <a:r>
              <a:rPr lang="en-US" b="1" dirty="0">
                <a:latin typeface="MS Reference Sans Serif" panose="020B0604030504040204" pitchFamily="34" charset="0"/>
              </a:rPr>
              <a:t> </a:t>
            </a:r>
            <a:r>
              <a:rPr lang="en-US" b="1" dirty="0" err="1">
                <a:latin typeface="MS Reference Sans Serif" panose="020B0604030504040204" pitchFamily="34" charset="0"/>
              </a:rPr>
              <a:t>liệu</a:t>
            </a:r>
            <a:r>
              <a:rPr lang="en-US" b="1" dirty="0">
                <a:latin typeface="MS Reference Sans Serif" panose="020B0604030504040204" pitchFamily="34" charset="0"/>
              </a:rPr>
              <a:t> </a:t>
            </a:r>
            <a:r>
              <a:rPr lang="en-US" dirty="0">
                <a:latin typeface="MS Reference Sans Serif" panose="020B0604030504040204" pitchFamily="34" charset="0"/>
              </a:rPr>
              <a:t>(product, categories,…)</a:t>
            </a:r>
          </a:p>
        </p:txBody>
      </p:sp>
      <p:sp>
        <p:nvSpPr>
          <p:cNvPr id="1532" name="Google Shape;1532;p39"/>
          <p:cNvSpPr txBox="1">
            <a:spLocks noGrp="1"/>
          </p:cNvSpPr>
          <p:nvPr>
            <p:ph type="subTitle" idx="2"/>
          </p:nvPr>
        </p:nvSpPr>
        <p:spPr>
          <a:xfrm>
            <a:off x="720000" y="1786675"/>
            <a:ext cx="3852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S Reference Sans Serif" panose="020B0604030504040204" pitchFamily="34" charset="0"/>
              </a:rPr>
              <a:t>Cho </a:t>
            </a:r>
            <a:r>
              <a:rPr lang="en-US" dirty="0" err="1">
                <a:latin typeface="MS Reference Sans Serif" panose="020B0604030504040204" pitchFamily="34" charset="0"/>
              </a:rPr>
              <a:t>phép</a:t>
            </a:r>
            <a:r>
              <a:rPr lang="en-US" dirty="0">
                <a:latin typeface="MS Reference Sans Serif" panose="020B0604030504040204" pitchFamily="34" charset="0"/>
              </a:rPr>
              <a:t> </a:t>
            </a:r>
            <a:r>
              <a:rPr lang="en-US" dirty="0" err="1">
                <a:latin typeface="MS Reference Sans Serif" panose="020B0604030504040204" pitchFamily="34" charset="0"/>
              </a:rPr>
              <a:t>người</a:t>
            </a:r>
            <a:r>
              <a:rPr lang="en-US" dirty="0">
                <a:latin typeface="MS Reference Sans Serif" panose="020B0604030504040204" pitchFamily="34" charset="0"/>
              </a:rPr>
              <a:t> </a:t>
            </a:r>
            <a:r>
              <a:rPr lang="en-US" dirty="0" err="1">
                <a:latin typeface="MS Reference Sans Serif" panose="020B0604030504040204" pitchFamily="34" charset="0"/>
              </a:rPr>
              <a:t>dùng</a:t>
            </a:r>
            <a:r>
              <a:rPr lang="en-US" dirty="0">
                <a:latin typeface="MS Reference Sans Serif" panose="020B0604030504040204" pitchFamily="34" charset="0"/>
              </a:rPr>
              <a:t> </a:t>
            </a:r>
            <a:r>
              <a:rPr lang="en-US" dirty="0" err="1">
                <a:latin typeface="MS Reference Sans Serif" panose="020B0604030504040204" pitchFamily="34" charset="0"/>
              </a:rPr>
              <a:t>chuyển</a:t>
            </a:r>
            <a:r>
              <a:rPr lang="en-US" dirty="0">
                <a:latin typeface="MS Reference Sans Serif" panose="020B0604030504040204" pitchFamily="34" charset="0"/>
              </a:rPr>
              <a:t> </a:t>
            </a:r>
            <a:r>
              <a:rPr lang="en-US" dirty="0" err="1">
                <a:latin typeface="MS Reference Sans Serif" panose="020B0604030504040204" pitchFamily="34" charset="0"/>
              </a:rPr>
              <a:t>đổi</a:t>
            </a:r>
            <a:r>
              <a:rPr lang="en-US" dirty="0">
                <a:latin typeface="MS Reference Sans Serif" panose="020B0604030504040204" pitchFamily="34" charset="0"/>
              </a:rPr>
              <a:t> </a:t>
            </a:r>
            <a:r>
              <a:rPr lang="en-US" dirty="0" err="1">
                <a:latin typeface="MS Reference Sans Serif" panose="020B0604030504040204" pitchFamily="34" charset="0"/>
              </a:rPr>
              <a:t>ngôn</a:t>
            </a:r>
            <a:r>
              <a:rPr lang="en-US" dirty="0">
                <a:latin typeface="MS Reference Sans Serif" panose="020B0604030504040204" pitchFamily="34" charset="0"/>
              </a:rPr>
              <a:t> </a:t>
            </a:r>
            <a:r>
              <a:rPr lang="en-US" dirty="0" err="1">
                <a:latin typeface="MS Reference Sans Serif" panose="020B0604030504040204" pitchFamily="34" charset="0"/>
              </a:rPr>
              <a:t>ngữ</a:t>
            </a:r>
            <a:r>
              <a:rPr lang="en-US" dirty="0">
                <a:latin typeface="MS Reference Sans Serif" panose="020B0604030504040204" pitchFamily="34" charset="0"/>
              </a:rPr>
              <a:t> (VI/EN) </a:t>
            </a:r>
            <a:r>
              <a:rPr lang="en-US" dirty="0" err="1">
                <a:latin typeface="MS Reference Sans Serif" panose="020B0604030504040204" pitchFamily="34" charset="0"/>
              </a:rPr>
              <a:t>và</a:t>
            </a:r>
            <a:r>
              <a:rPr lang="en-US" dirty="0">
                <a:latin typeface="MS Reference Sans Serif" panose="020B0604030504040204" pitchFamily="34" charset="0"/>
              </a:rPr>
              <a:t> </a:t>
            </a:r>
            <a:r>
              <a:rPr lang="en-US" dirty="0" err="1">
                <a:latin typeface="MS Reference Sans Serif" panose="020B0604030504040204" pitchFamily="34" charset="0"/>
              </a:rPr>
              <a:t>tiền</a:t>
            </a:r>
            <a:r>
              <a:rPr lang="en-US" dirty="0">
                <a:latin typeface="MS Reference Sans Serif" panose="020B0604030504040204" pitchFamily="34" charset="0"/>
              </a:rPr>
              <a:t> </a:t>
            </a:r>
            <a:r>
              <a:rPr lang="en-US" dirty="0" err="1">
                <a:latin typeface="MS Reference Sans Serif" panose="020B0604030504040204" pitchFamily="34" charset="0"/>
              </a:rPr>
              <a:t>tệ</a:t>
            </a:r>
            <a:r>
              <a:rPr lang="en-US" dirty="0">
                <a:latin typeface="MS Reference Sans Serif" panose="020B0604030504040204" pitchFamily="34" charset="0"/>
              </a:rPr>
              <a:t> (VND/USD) </a:t>
            </a:r>
            <a:r>
              <a:rPr lang="en-US" dirty="0" err="1">
                <a:latin typeface="MS Reference Sans Serif" panose="020B0604030504040204" pitchFamily="34" charset="0"/>
              </a:rPr>
              <a:t>trên</a:t>
            </a:r>
            <a:r>
              <a:rPr lang="en-US" dirty="0">
                <a:latin typeface="MS Reference Sans Serif" panose="020B0604030504040204" pitchFamily="34" charset="0"/>
              </a:rPr>
              <a:t> </a:t>
            </a:r>
            <a:r>
              <a:rPr lang="en-US" dirty="0" err="1">
                <a:latin typeface="MS Reference Sans Serif" panose="020B0604030504040204" pitchFamily="34" charset="0"/>
              </a:rPr>
              <a:t>toàn</a:t>
            </a:r>
            <a:r>
              <a:rPr lang="en-US" dirty="0">
                <a:latin typeface="MS Reference Sans Serif" panose="020B0604030504040204" pitchFamily="34" charset="0"/>
              </a:rPr>
              <a:t> </a:t>
            </a:r>
            <a:r>
              <a:rPr lang="en-US" dirty="0" err="1">
                <a:latin typeface="MS Reference Sans Serif" panose="020B0604030504040204" pitchFamily="34" charset="0"/>
              </a:rPr>
              <a:t>bộ</a:t>
            </a:r>
            <a:r>
              <a:rPr lang="en-US" dirty="0">
                <a:latin typeface="MS Reference Sans Serif" panose="020B0604030504040204" pitchFamily="34" charset="0"/>
              </a:rPr>
              <a:t> </a:t>
            </a:r>
            <a:r>
              <a:rPr lang="en-US" dirty="0" err="1">
                <a:latin typeface="MS Reference Sans Serif" panose="020B0604030504040204" pitchFamily="34" charset="0"/>
              </a:rPr>
              <a:t>trang</a:t>
            </a:r>
            <a:r>
              <a:rPr lang="en-US" dirty="0">
                <a:latin typeface="MS Reference Sans Serif" panose="020B0604030504040204" pitchFamily="34" charset="0"/>
              </a:rPr>
              <a:t> web. Giao </a:t>
            </a:r>
            <a:r>
              <a:rPr lang="en-US" dirty="0" err="1">
                <a:latin typeface="MS Reference Sans Serif" panose="020B0604030504040204" pitchFamily="34" charset="0"/>
              </a:rPr>
              <a:t>diện</a:t>
            </a:r>
            <a:r>
              <a:rPr lang="en-US" dirty="0">
                <a:latin typeface="MS Reference Sans Serif" panose="020B0604030504040204" pitchFamily="34" charset="0"/>
              </a:rPr>
              <a:t>, </a:t>
            </a:r>
            <a:r>
              <a:rPr lang="en-US" dirty="0" err="1">
                <a:latin typeface="MS Reference Sans Serif" panose="020B0604030504040204" pitchFamily="34" charset="0"/>
              </a:rPr>
              <a:t>dữ</a:t>
            </a:r>
            <a:r>
              <a:rPr lang="en-US" dirty="0">
                <a:latin typeface="MS Reference Sans Serif" panose="020B0604030504040204" pitchFamily="34" charset="0"/>
              </a:rPr>
              <a:t> </a:t>
            </a:r>
            <a:r>
              <a:rPr lang="en-US" dirty="0" err="1">
                <a:latin typeface="MS Reference Sans Serif" panose="020B0604030504040204" pitchFamily="34" charset="0"/>
              </a:rPr>
              <a:t>liệu</a:t>
            </a:r>
            <a:r>
              <a:rPr lang="en-US" dirty="0">
                <a:latin typeface="MS Reference Sans Serif" panose="020B0604030504040204" pitchFamily="34" charset="0"/>
              </a:rPr>
              <a:t> </a:t>
            </a:r>
            <a:r>
              <a:rPr lang="en-US" dirty="0" err="1">
                <a:latin typeface="MS Reference Sans Serif" panose="020B0604030504040204" pitchFamily="34" charset="0"/>
              </a:rPr>
              <a:t>sản</a:t>
            </a:r>
            <a:r>
              <a:rPr lang="en-US" dirty="0">
                <a:latin typeface="MS Reference Sans Serif" panose="020B0604030504040204" pitchFamily="34" charset="0"/>
              </a:rPr>
              <a:t> </a:t>
            </a:r>
            <a:r>
              <a:rPr lang="en-US" dirty="0" err="1">
                <a:latin typeface="MS Reference Sans Serif" panose="020B0604030504040204" pitchFamily="34" charset="0"/>
              </a:rPr>
              <a:t>phẩm</a:t>
            </a:r>
            <a:r>
              <a:rPr lang="en-US" dirty="0">
                <a:latin typeface="MS Reference Sans Serif" panose="020B0604030504040204" pitchFamily="34" charset="0"/>
              </a:rPr>
              <a:t> </a:t>
            </a:r>
            <a:r>
              <a:rPr lang="en-US" dirty="0" err="1">
                <a:latin typeface="MS Reference Sans Serif" panose="020B0604030504040204" pitchFamily="34" charset="0"/>
              </a:rPr>
              <a:t>và</a:t>
            </a:r>
            <a:r>
              <a:rPr lang="en-US" dirty="0">
                <a:latin typeface="MS Reference Sans Serif" panose="020B0604030504040204" pitchFamily="34" charset="0"/>
              </a:rPr>
              <a:t> </a:t>
            </a:r>
            <a:r>
              <a:rPr lang="en-US" dirty="0" err="1">
                <a:latin typeface="MS Reference Sans Serif" panose="020B0604030504040204" pitchFamily="34" charset="0"/>
              </a:rPr>
              <a:t>giá</a:t>
            </a:r>
            <a:r>
              <a:rPr lang="en-US" dirty="0">
                <a:latin typeface="MS Reference Sans Serif" panose="020B0604030504040204" pitchFamily="34" charset="0"/>
              </a:rPr>
              <a:t> </a:t>
            </a:r>
            <a:r>
              <a:rPr lang="en-US" dirty="0" err="1">
                <a:latin typeface="MS Reference Sans Serif" panose="020B0604030504040204" pitchFamily="34" charset="0"/>
              </a:rPr>
              <a:t>cả</a:t>
            </a:r>
            <a:r>
              <a:rPr lang="en-US" dirty="0">
                <a:latin typeface="MS Reference Sans Serif" panose="020B0604030504040204" pitchFamily="34" charset="0"/>
              </a:rPr>
              <a:t> </a:t>
            </a:r>
            <a:r>
              <a:rPr lang="en-US" dirty="0" err="1">
                <a:latin typeface="MS Reference Sans Serif" panose="020B0604030504040204" pitchFamily="34" charset="0"/>
              </a:rPr>
              <a:t>đều</a:t>
            </a:r>
            <a:r>
              <a:rPr lang="en-US" dirty="0">
                <a:latin typeface="MS Reference Sans Serif" panose="020B0604030504040204" pitchFamily="34" charset="0"/>
              </a:rPr>
              <a:t> </a:t>
            </a:r>
            <a:r>
              <a:rPr lang="en-US" dirty="0" err="1">
                <a:latin typeface="MS Reference Sans Serif" panose="020B0604030504040204" pitchFamily="34" charset="0"/>
              </a:rPr>
              <a:t>được</a:t>
            </a:r>
            <a:r>
              <a:rPr lang="en-US" dirty="0">
                <a:latin typeface="MS Reference Sans Serif" panose="020B0604030504040204" pitchFamily="34" charset="0"/>
              </a:rPr>
              <a:t> </a:t>
            </a:r>
            <a:r>
              <a:rPr lang="en-US" dirty="0" err="1">
                <a:latin typeface="MS Reference Sans Serif" panose="020B0604030504040204" pitchFamily="34" charset="0"/>
              </a:rPr>
              <a:t>cập</a:t>
            </a:r>
            <a:r>
              <a:rPr lang="en-US" dirty="0">
                <a:latin typeface="MS Reference Sans Serif" panose="020B0604030504040204" pitchFamily="34" charset="0"/>
              </a:rPr>
              <a:t> </a:t>
            </a:r>
            <a:r>
              <a:rPr lang="en-US" dirty="0" err="1">
                <a:latin typeface="MS Reference Sans Serif" panose="020B0604030504040204" pitchFamily="34" charset="0"/>
              </a:rPr>
              <a:t>nhật</a:t>
            </a:r>
            <a:r>
              <a:rPr lang="en-US" dirty="0">
                <a:latin typeface="MS Reference Sans Serif" panose="020B0604030504040204" pitchFamily="34" charset="0"/>
              </a:rPr>
              <a:t> </a:t>
            </a:r>
            <a:r>
              <a:rPr lang="en-US" dirty="0" err="1">
                <a:latin typeface="MS Reference Sans Serif" panose="020B0604030504040204" pitchFamily="34" charset="0"/>
              </a:rPr>
              <a:t>tương</a:t>
            </a:r>
            <a:r>
              <a:rPr lang="en-US" dirty="0">
                <a:latin typeface="MS Reference Sans Serif" panose="020B0604030504040204" pitchFamily="34" charset="0"/>
              </a:rPr>
              <a:t> </a:t>
            </a:r>
            <a:r>
              <a:rPr lang="en-US" dirty="0" err="1">
                <a:latin typeface="MS Reference Sans Serif" panose="020B0604030504040204" pitchFamily="34" charset="0"/>
              </a:rPr>
              <a:t>ứng</a:t>
            </a:r>
            <a:r>
              <a:rPr lang="en-US" dirty="0">
                <a:latin typeface="MS Reference Sans Serif" panose="020B0604030504040204" pitchFamily="34" charset="0"/>
              </a:rPr>
              <a:t>.</a:t>
            </a: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83944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491" name="Google Shape;1491;p38"/>
          <p:cNvSpPr txBox="1">
            <a:spLocks noGrp="1"/>
          </p:cNvSpPr>
          <p:nvPr>
            <p:ph type="title"/>
          </p:nvPr>
        </p:nvSpPr>
        <p:spPr>
          <a:xfrm>
            <a:off x="737223" y="2344824"/>
            <a:ext cx="618258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Tìm kiếm, lọc và sắp xếp</a:t>
            </a:r>
            <a:endParaRPr dirty="0"/>
          </a:p>
        </p:txBody>
      </p:sp>
      <p:grpSp>
        <p:nvGrpSpPr>
          <p:cNvPr id="1522" name="Google Shape;1522;p38"/>
          <p:cNvGrpSpPr/>
          <p:nvPr/>
        </p:nvGrpSpPr>
        <p:grpSpPr>
          <a:xfrm>
            <a:off x="832724" y="3614920"/>
            <a:ext cx="4558967" cy="134100"/>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530;p39">
            <a:extLst>
              <a:ext uri="{FF2B5EF4-FFF2-40B4-BE49-F238E27FC236}">
                <a16:creationId xmlns:a16="http://schemas.microsoft.com/office/drawing/2014/main" id="{337CEC89-BB69-46D8-914B-41D70603143C}"/>
              </a:ext>
            </a:extLst>
          </p:cNvPr>
          <p:cNvSpPr txBox="1">
            <a:spLocks/>
          </p:cNvSpPr>
          <p:nvPr/>
        </p:nvSpPr>
        <p:spPr>
          <a:xfrm>
            <a:off x="-8119670" y="301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US" sz="3000" dirty="0" err="1"/>
              <a:t>Giới</a:t>
            </a:r>
            <a:r>
              <a:rPr lang="en-US" sz="3000" dirty="0"/>
              <a:t> </a:t>
            </a:r>
            <a:r>
              <a:rPr lang="en-US" sz="3000" dirty="0" err="1"/>
              <a:t>thiệu</a:t>
            </a:r>
            <a:r>
              <a:rPr lang="en-US" sz="3000" dirty="0"/>
              <a:t> </a:t>
            </a:r>
            <a:r>
              <a:rPr lang="en-US" sz="3000" dirty="0" err="1"/>
              <a:t>chức</a:t>
            </a:r>
            <a:r>
              <a:rPr lang="en-US" sz="3000" dirty="0"/>
              <a:t> </a:t>
            </a:r>
            <a:r>
              <a:rPr lang="en-US" sz="3000" dirty="0" err="1"/>
              <a:t>năng</a:t>
            </a:r>
            <a:endParaRPr lang="en-US" sz="3000" dirty="0"/>
          </a:p>
        </p:txBody>
      </p:sp>
    </p:spTree>
    <p:extLst>
      <p:ext uri="{BB962C8B-B14F-4D97-AF65-F5344CB8AC3E}">
        <p14:creationId xmlns:p14="http://schemas.microsoft.com/office/powerpoint/2010/main" val="224075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83"/>
                                        </p:tgtEl>
                                        <p:attrNameLst>
                                          <p:attrName>style.visibility</p:attrName>
                                        </p:attrNameLst>
                                      </p:cBhvr>
                                      <p:to>
                                        <p:strVal val="visible"/>
                                      </p:to>
                                    </p:set>
                                    <p:animEffect transition="in" filter="randombar(horizontal)">
                                      <p:cBhvr>
                                        <p:cTn id="7" dur="500"/>
                                        <p:tgtEl>
                                          <p:spTgt spid="148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91"/>
                                        </p:tgtEl>
                                        <p:attrNameLst>
                                          <p:attrName>style.visibility</p:attrName>
                                        </p:attrNameLst>
                                      </p:cBhvr>
                                      <p:to>
                                        <p:strVal val="visible"/>
                                      </p:to>
                                    </p:set>
                                    <p:anim calcmode="lin" valueType="num">
                                      <p:cBhvr additive="base">
                                        <p:cTn id="11" dur="500" fill="hold"/>
                                        <p:tgtEl>
                                          <p:spTgt spid="1491"/>
                                        </p:tgtEl>
                                        <p:attrNameLst>
                                          <p:attrName>ppt_x</p:attrName>
                                        </p:attrNameLst>
                                      </p:cBhvr>
                                      <p:tavLst>
                                        <p:tav tm="0">
                                          <p:val>
                                            <p:strVal val="0-#ppt_w/2"/>
                                          </p:val>
                                        </p:tav>
                                        <p:tav tm="100000">
                                          <p:val>
                                            <p:strVal val="#ppt_x"/>
                                          </p:val>
                                        </p:tav>
                                      </p:tavLst>
                                    </p:anim>
                                    <p:anim calcmode="lin" valueType="num">
                                      <p:cBhvr additive="base">
                                        <p:cTn id="12" dur="500" fill="hold"/>
                                        <p:tgtEl>
                                          <p:spTgt spid="149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522"/>
                                        </p:tgtEl>
                                        <p:attrNameLst>
                                          <p:attrName>style.visibility</p:attrName>
                                        </p:attrNameLst>
                                      </p:cBhvr>
                                      <p:to>
                                        <p:strVal val="visible"/>
                                      </p:to>
                                    </p:set>
                                    <p:animEffect transition="in" filter="wipe(left)">
                                      <p:cBhvr>
                                        <p:cTn id="16" dur="1000"/>
                                        <p:tgtEl>
                                          <p:spTgt spid="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chức năng</a:t>
            </a:r>
            <a:endParaRPr dirty="0"/>
          </a:p>
        </p:txBody>
      </p:sp>
      <p:sp>
        <p:nvSpPr>
          <p:cNvPr id="1531" name="Google Shape;1531;p3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S Reference Sans Serif" panose="020B0604030504040204" pitchFamily="34" charset="0"/>
              </a:rPr>
              <a:t>API: </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/v1/products</a:t>
            </a:r>
            <a:endParaRPr lang="en-US" dirty="0">
              <a:latin typeface="MS Reference Sans Serif" panose="020B0604030504040204" pitchFamily="34" charset="0"/>
            </a:endParaRPr>
          </a:p>
        </p:txBody>
      </p:sp>
      <p:sp>
        <p:nvSpPr>
          <p:cNvPr id="1532" name="Google Shape;1532;p39"/>
          <p:cNvSpPr txBox="1">
            <a:spLocks noGrp="1"/>
          </p:cNvSpPr>
          <p:nvPr>
            <p:ph type="subTitle" idx="2"/>
          </p:nvPr>
        </p:nvSpPr>
        <p:spPr>
          <a:xfrm>
            <a:off x="720000" y="1786675"/>
            <a:ext cx="3852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MS Reference Sans Serif" panose="020B0604030504040204" pitchFamily="34" charset="0"/>
              </a:rPr>
              <a:t>Cung</a:t>
            </a:r>
            <a:r>
              <a:rPr lang="en-US" dirty="0">
                <a:latin typeface="MS Reference Sans Serif" panose="020B0604030504040204" pitchFamily="34" charset="0"/>
              </a:rPr>
              <a:t> </a:t>
            </a:r>
            <a:r>
              <a:rPr lang="en-US" dirty="0" err="1">
                <a:latin typeface="MS Reference Sans Serif" panose="020B0604030504040204" pitchFamily="34" charset="0"/>
              </a:rPr>
              <a:t>cấp</a:t>
            </a:r>
            <a:r>
              <a:rPr lang="en-US" dirty="0">
                <a:latin typeface="MS Reference Sans Serif" panose="020B0604030504040204" pitchFamily="34" charset="0"/>
              </a:rPr>
              <a:t> </a:t>
            </a:r>
            <a:r>
              <a:rPr lang="en-US" dirty="0" err="1">
                <a:latin typeface="MS Reference Sans Serif" panose="020B0604030504040204" pitchFamily="34" charset="0"/>
              </a:rPr>
              <a:t>cho</a:t>
            </a:r>
            <a:r>
              <a:rPr lang="en-US" dirty="0">
                <a:latin typeface="MS Reference Sans Serif" panose="020B0604030504040204" pitchFamily="34" charset="0"/>
              </a:rPr>
              <a:t> </a:t>
            </a:r>
            <a:r>
              <a:rPr lang="en-US" dirty="0" err="1">
                <a:latin typeface="MS Reference Sans Serif" panose="020B0604030504040204" pitchFamily="34" charset="0"/>
              </a:rPr>
              <a:t>người</a:t>
            </a:r>
            <a:r>
              <a:rPr lang="en-US" dirty="0">
                <a:latin typeface="MS Reference Sans Serif" panose="020B0604030504040204" pitchFamily="34" charset="0"/>
              </a:rPr>
              <a:t> </a:t>
            </a:r>
            <a:r>
              <a:rPr lang="en-US" dirty="0" err="1">
                <a:latin typeface="MS Reference Sans Serif" panose="020B0604030504040204" pitchFamily="34" charset="0"/>
              </a:rPr>
              <a:t>dùng</a:t>
            </a:r>
            <a:r>
              <a:rPr lang="en-US" dirty="0">
                <a:latin typeface="MS Reference Sans Serif" panose="020B0604030504040204" pitchFamily="34" charset="0"/>
              </a:rPr>
              <a:t> </a:t>
            </a:r>
            <a:r>
              <a:rPr lang="en-US" dirty="0" err="1">
                <a:latin typeface="MS Reference Sans Serif" panose="020B0604030504040204" pitchFamily="34" charset="0"/>
              </a:rPr>
              <a:t>một</a:t>
            </a:r>
            <a:r>
              <a:rPr lang="en-US" dirty="0">
                <a:latin typeface="MS Reference Sans Serif" panose="020B0604030504040204" pitchFamily="34" charset="0"/>
              </a:rPr>
              <a:t> </a:t>
            </a:r>
            <a:r>
              <a:rPr lang="en-US" dirty="0" err="1">
                <a:latin typeface="MS Reference Sans Serif" panose="020B0604030504040204" pitchFamily="34" charset="0"/>
              </a:rPr>
              <a:t>bộ</a:t>
            </a:r>
            <a:r>
              <a:rPr lang="en-US" dirty="0">
                <a:latin typeface="MS Reference Sans Serif" panose="020B0604030504040204" pitchFamily="34" charset="0"/>
              </a:rPr>
              <a:t> </a:t>
            </a:r>
            <a:r>
              <a:rPr lang="en-US" dirty="0" err="1">
                <a:latin typeface="MS Reference Sans Serif" panose="020B0604030504040204" pitchFamily="34" charset="0"/>
              </a:rPr>
              <a:t>công</a:t>
            </a:r>
            <a:r>
              <a:rPr lang="en-US" dirty="0">
                <a:latin typeface="MS Reference Sans Serif" panose="020B0604030504040204" pitchFamily="34" charset="0"/>
              </a:rPr>
              <a:t> </a:t>
            </a:r>
            <a:r>
              <a:rPr lang="en-US" dirty="0" err="1">
                <a:latin typeface="MS Reference Sans Serif" panose="020B0604030504040204" pitchFamily="34" charset="0"/>
              </a:rPr>
              <a:t>cụ</a:t>
            </a:r>
            <a:r>
              <a:rPr lang="en-US" dirty="0">
                <a:latin typeface="MS Reference Sans Serif" panose="020B0604030504040204" pitchFamily="34" charset="0"/>
              </a:rPr>
              <a:t> </a:t>
            </a:r>
            <a:r>
              <a:rPr lang="en-US" dirty="0" err="1">
                <a:latin typeface="MS Reference Sans Serif" panose="020B0604030504040204" pitchFamily="34" charset="0"/>
              </a:rPr>
              <a:t>đa</a:t>
            </a:r>
            <a:r>
              <a:rPr lang="en-US" dirty="0">
                <a:latin typeface="MS Reference Sans Serif" panose="020B0604030504040204" pitchFamily="34" charset="0"/>
              </a:rPr>
              <a:t> </a:t>
            </a:r>
            <a:r>
              <a:rPr lang="en-US" dirty="0" err="1">
                <a:latin typeface="MS Reference Sans Serif" panose="020B0604030504040204" pitchFamily="34" charset="0"/>
              </a:rPr>
              <a:t>dạng</a:t>
            </a:r>
            <a:r>
              <a:rPr lang="en-US" dirty="0">
                <a:latin typeface="MS Reference Sans Serif" panose="020B0604030504040204" pitchFamily="34" charset="0"/>
              </a:rPr>
              <a:t> </a:t>
            </a:r>
            <a:r>
              <a:rPr lang="en-US" dirty="0" err="1">
                <a:latin typeface="MS Reference Sans Serif" panose="020B0604030504040204" pitchFamily="34" charset="0"/>
              </a:rPr>
              <a:t>để</a:t>
            </a:r>
            <a:r>
              <a:rPr lang="en-US" dirty="0">
                <a:latin typeface="MS Reference Sans Serif" panose="020B0604030504040204" pitchFamily="34" charset="0"/>
              </a:rPr>
              <a:t> </a:t>
            </a:r>
            <a:r>
              <a:rPr lang="en-US" dirty="0" err="1">
                <a:latin typeface="MS Reference Sans Serif" panose="020B0604030504040204" pitchFamily="34" charset="0"/>
              </a:rPr>
              <a:t>tìm</a:t>
            </a:r>
            <a:r>
              <a:rPr lang="en-US" dirty="0">
                <a:latin typeface="MS Reference Sans Serif" panose="020B0604030504040204" pitchFamily="34" charset="0"/>
              </a:rPr>
              <a:t> </a:t>
            </a:r>
            <a:r>
              <a:rPr lang="en-US" dirty="0" err="1">
                <a:latin typeface="MS Reference Sans Serif" panose="020B0604030504040204" pitchFamily="34" charset="0"/>
              </a:rPr>
              <a:t>kiếm</a:t>
            </a:r>
            <a:r>
              <a:rPr lang="en-US" dirty="0">
                <a:latin typeface="MS Reference Sans Serif" panose="020B0604030504040204" pitchFamily="34" charset="0"/>
              </a:rPr>
              <a:t>, </a:t>
            </a:r>
            <a:r>
              <a:rPr lang="en-US" dirty="0" err="1">
                <a:latin typeface="MS Reference Sans Serif" panose="020B0604030504040204" pitchFamily="34" charset="0"/>
              </a:rPr>
              <a:t>lọc</a:t>
            </a:r>
            <a:r>
              <a:rPr lang="en-US" dirty="0">
                <a:latin typeface="MS Reference Sans Serif" panose="020B0604030504040204" pitchFamily="34" charset="0"/>
              </a:rPr>
              <a:t> </a:t>
            </a:r>
            <a:r>
              <a:rPr lang="en-US" dirty="0" err="1">
                <a:latin typeface="MS Reference Sans Serif" panose="020B0604030504040204" pitchFamily="34" charset="0"/>
              </a:rPr>
              <a:t>sản</a:t>
            </a:r>
            <a:r>
              <a:rPr lang="en-US" dirty="0">
                <a:latin typeface="MS Reference Sans Serif" panose="020B0604030504040204" pitchFamily="34" charset="0"/>
              </a:rPr>
              <a:t> </a:t>
            </a:r>
            <a:r>
              <a:rPr lang="en-US" dirty="0" err="1">
                <a:latin typeface="MS Reference Sans Serif" panose="020B0604030504040204" pitchFamily="34" charset="0"/>
              </a:rPr>
              <a:t>phẩm</a:t>
            </a:r>
            <a:r>
              <a:rPr lang="en-US" dirty="0">
                <a:latin typeface="MS Reference Sans Serif" panose="020B0604030504040204" pitchFamily="34" charset="0"/>
              </a:rPr>
              <a:t> </a:t>
            </a:r>
            <a:r>
              <a:rPr lang="en-US" dirty="0" err="1">
                <a:latin typeface="MS Reference Sans Serif" panose="020B0604030504040204" pitchFamily="34" charset="0"/>
              </a:rPr>
              <a:t>chính</a:t>
            </a:r>
            <a:r>
              <a:rPr lang="en-US" dirty="0">
                <a:latin typeface="MS Reference Sans Serif" panose="020B0604030504040204" pitchFamily="34" charset="0"/>
              </a:rPr>
              <a:t> </a:t>
            </a:r>
            <a:r>
              <a:rPr lang="en-US" dirty="0" err="1">
                <a:latin typeface="MS Reference Sans Serif" panose="020B0604030504040204" pitchFamily="34" charset="0"/>
              </a:rPr>
              <a:t>xác</a:t>
            </a:r>
            <a:r>
              <a:rPr lang="en-US" dirty="0">
                <a:latin typeface="MS Reference Sans Serif" panose="020B0604030504040204" pitchFamily="34" charset="0"/>
              </a:rPr>
              <a:t> </a:t>
            </a:r>
            <a:r>
              <a:rPr lang="en-US" dirty="0" err="1">
                <a:latin typeface="MS Reference Sans Serif" panose="020B0604030504040204" pitchFamily="34" charset="0"/>
              </a:rPr>
              <a:t>theo</a:t>
            </a:r>
            <a:r>
              <a:rPr lang="en-US" dirty="0">
                <a:latin typeface="MS Reference Sans Serif" panose="020B0604030504040204" pitchFamily="34" charset="0"/>
              </a:rPr>
              <a:t> </a:t>
            </a:r>
            <a:r>
              <a:rPr lang="en-US" dirty="0" err="1">
                <a:latin typeface="MS Reference Sans Serif" panose="020B0604030504040204" pitchFamily="34" charset="0"/>
              </a:rPr>
              <a:t>nhu</a:t>
            </a:r>
            <a:r>
              <a:rPr lang="en-US" dirty="0">
                <a:latin typeface="MS Reference Sans Serif" panose="020B0604030504040204" pitchFamily="34" charset="0"/>
              </a:rPr>
              <a:t> </a:t>
            </a:r>
            <a:r>
              <a:rPr lang="en-US" dirty="0" err="1">
                <a:latin typeface="MS Reference Sans Serif" panose="020B0604030504040204" pitchFamily="34" charset="0"/>
              </a:rPr>
              <a:t>cầu</a:t>
            </a:r>
            <a:r>
              <a:rPr lang="en-US" dirty="0">
                <a:latin typeface="MS Reference Sans Serif" panose="020B0604030504040204" pitchFamily="34" charset="0"/>
              </a:rPr>
              <a:t>. </a:t>
            </a:r>
            <a:r>
              <a:rPr lang="en-US" dirty="0" err="1">
                <a:latin typeface="MS Reference Sans Serif" panose="020B0604030504040204" pitchFamily="34" charset="0"/>
              </a:rPr>
              <a:t>Hệ</a:t>
            </a:r>
            <a:r>
              <a:rPr lang="en-US" dirty="0">
                <a:latin typeface="MS Reference Sans Serif" panose="020B0604030504040204" pitchFamily="34" charset="0"/>
              </a:rPr>
              <a:t> </a:t>
            </a:r>
            <a:r>
              <a:rPr lang="en-US" dirty="0" err="1">
                <a:latin typeface="MS Reference Sans Serif" panose="020B0604030504040204" pitchFamily="34" charset="0"/>
              </a:rPr>
              <a:t>thống</a:t>
            </a:r>
            <a:r>
              <a:rPr lang="en-US" dirty="0">
                <a:latin typeface="MS Reference Sans Serif" panose="020B0604030504040204" pitchFamily="34" charset="0"/>
              </a:rPr>
              <a:t> </a:t>
            </a:r>
            <a:r>
              <a:rPr lang="en-US" dirty="0" err="1">
                <a:latin typeface="MS Reference Sans Serif" panose="020B0604030504040204" pitchFamily="34" charset="0"/>
              </a:rPr>
              <a:t>hỗ</a:t>
            </a:r>
            <a:r>
              <a:rPr lang="en-US" dirty="0">
                <a:latin typeface="MS Reference Sans Serif" panose="020B0604030504040204" pitchFamily="34" charset="0"/>
              </a:rPr>
              <a:t> </a:t>
            </a:r>
            <a:r>
              <a:rPr lang="en-US" dirty="0" err="1">
                <a:latin typeface="MS Reference Sans Serif" panose="020B0604030504040204" pitchFamily="34" charset="0"/>
              </a:rPr>
              <a:t>trợ</a:t>
            </a:r>
            <a:r>
              <a:rPr lang="en-US" dirty="0">
                <a:latin typeface="MS Reference Sans Serif" panose="020B0604030504040204" pitchFamily="34" charset="0"/>
              </a:rPr>
              <a:t> </a:t>
            </a:r>
            <a:r>
              <a:rPr lang="en-US" dirty="0" err="1">
                <a:latin typeface="MS Reference Sans Serif" panose="020B0604030504040204" pitchFamily="34" charset="0"/>
              </a:rPr>
              <a:t>lọc</a:t>
            </a:r>
            <a:r>
              <a:rPr lang="en-US" dirty="0">
                <a:latin typeface="MS Reference Sans Serif" panose="020B0604030504040204" pitchFamily="34" charset="0"/>
              </a:rPr>
              <a:t> </a:t>
            </a:r>
            <a:r>
              <a:rPr lang="en-US" dirty="0" err="1">
                <a:latin typeface="MS Reference Sans Serif" panose="020B0604030504040204" pitchFamily="34" charset="0"/>
              </a:rPr>
              <a:t>đa</a:t>
            </a:r>
            <a:r>
              <a:rPr lang="en-US" dirty="0">
                <a:latin typeface="MS Reference Sans Serif" panose="020B0604030504040204" pitchFamily="34" charset="0"/>
              </a:rPr>
              <a:t> </a:t>
            </a:r>
            <a:r>
              <a:rPr lang="en-US" dirty="0" err="1">
                <a:latin typeface="MS Reference Sans Serif" panose="020B0604030504040204" pitchFamily="34" charset="0"/>
              </a:rPr>
              <a:t>tiêu</a:t>
            </a:r>
            <a:r>
              <a:rPr lang="en-US" dirty="0">
                <a:latin typeface="MS Reference Sans Serif" panose="020B0604030504040204" pitchFamily="34" charset="0"/>
              </a:rPr>
              <a:t> </a:t>
            </a:r>
            <a:r>
              <a:rPr lang="en-US" dirty="0" err="1">
                <a:latin typeface="MS Reference Sans Serif" panose="020B0604030504040204" pitchFamily="34" charset="0"/>
              </a:rPr>
              <a:t>chí</a:t>
            </a:r>
            <a:r>
              <a:rPr lang="en-US" dirty="0">
                <a:latin typeface="MS Reference Sans Serif" panose="020B0604030504040204" pitchFamily="34" charset="0"/>
              </a:rPr>
              <a:t> </a:t>
            </a:r>
            <a:r>
              <a:rPr lang="en-US" dirty="0" err="1">
                <a:latin typeface="MS Reference Sans Serif" panose="020B0604030504040204" pitchFamily="34" charset="0"/>
              </a:rPr>
              <a:t>và</a:t>
            </a:r>
            <a:r>
              <a:rPr lang="en-US" dirty="0">
                <a:latin typeface="MS Reference Sans Serif" panose="020B0604030504040204" pitchFamily="34" charset="0"/>
              </a:rPr>
              <a:t> </a:t>
            </a:r>
            <a:r>
              <a:rPr lang="en-US" dirty="0" err="1">
                <a:latin typeface="MS Reference Sans Serif" panose="020B0604030504040204" pitchFamily="34" charset="0"/>
              </a:rPr>
              <a:t>sắp</a:t>
            </a:r>
            <a:r>
              <a:rPr lang="en-US" dirty="0">
                <a:latin typeface="MS Reference Sans Serif" panose="020B0604030504040204" pitchFamily="34" charset="0"/>
              </a:rPr>
              <a:t> </a:t>
            </a:r>
            <a:r>
              <a:rPr lang="en-US" dirty="0" err="1">
                <a:latin typeface="MS Reference Sans Serif" panose="020B0604030504040204" pitchFamily="34" charset="0"/>
              </a:rPr>
              <a:t>xếp</a:t>
            </a:r>
            <a:r>
              <a:rPr lang="en-US" dirty="0">
                <a:latin typeface="MS Reference Sans Serif" panose="020B0604030504040204" pitchFamily="34" charset="0"/>
              </a:rPr>
              <a:t> </a:t>
            </a:r>
            <a:r>
              <a:rPr lang="en-US" dirty="0" err="1">
                <a:latin typeface="MS Reference Sans Serif" panose="020B0604030504040204" pitchFamily="34" charset="0"/>
              </a:rPr>
              <a:t>kết</a:t>
            </a:r>
            <a:r>
              <a:rPr lang="en-US" dirty="0">
                <a:latin typeface="MS Reference Sans Serif" panose="020B0604030504040204" pitchFamily="34" charset="0"/>
              </a:rPr>
              <a:t> </a:t>
            </a:r>
            <a:r>
              <a:rPr lang="en-US" dirty="0" err="1">
                <a:latin typeface="MS Reference Sans Serif" panose="020B0604030504040204" pitchFamily="34" charset="0"/>
              </a:rPr>
              <a:t>quả</a:t>
            </a:r>
            <a:r>
              <a:rPr lang="en-US" dirty="0">
                <a:latin typeface="MS Reference Sans Serif" panose="020B0604030504040204" pitchFamily="34" charset="0"/>
              </a:rPr>
              <a:t> </a:t>
            </a:r>
            <a:r>
              <a:rPr lang="en-US" dirty="0" err="1">
                <a:latin typeface="MS Reference Sans Serif" panose="020B0604030504040204" pitchFamily="34" charset="0"/>
              </a:rPr>
              <a:t>danh</a:t>
            </a:r>
            <a:r>
              <a:rPr lang="en-US" dirty="0">
                <a:latin typeface="MS Reference Sans Serif" panose="020B0604030504040204" pitchFamily="34" charset="0"/>
              </a:rPr>
              <a:t> </a:t>
            </a:r>
            <a:r>
              <a:rPr lang="en-US" dirty="0" err="1">
                <a:latin typeface="MS Reference Sans Serif" panose="020B0604030504040204" pitchFamily="34" charset="0"/>
              </a:rPr>
              <a:t>sách</a:t>
            </a:r>
            <a:r>
              <a:rPr lang="en-US" dirty="0">
                <a:latin typeface="MS Reference Sans Serif" panose="020B0604030504040204" pitchFamily="34" charset="0"/>
              </a:rPr>
              <a:t> </a:t>
            </a:r>
            <a:r>
              <a:rPr lang="en-US" dirty="0" err="1">
                <a:latin typeface="MS Reference Sans Serif" panose="020B0604030504040204" pitchFamily="34" charset="0"/>
              </a:rPr>
              <a:t>sản</a:t>
            </a:r>
            <a:r>
              <a:rPr lang="en-US" dirty="0">
                <a:latin typeface="MS Reference Sans Serif" panose="020B0604030504040204" pitchFamily="34" charset="0"/>
              </a:rPr>
              <a:t> </a:t>
            </a:r>
            <a:r>
              <a:rPr lang="en-US" dirty="0" err="1">
                <a:latin typeface="MS Reference Sans Serif" panose="020B0604030504040204" pitchFamily="34" charset="0"/>
              </a:rPr>
              <a:t>phẩm</a:t>
            </a:r>
            <a:r>
              <a:rPr lang="en-US" dirty="0">
                <a:latin typeface="MS Reference Sans Serif" panose="020B0604030504040204" pitchFamily="34" charset="0"/>
              </a:rPr>
              <a:t> </a:t>
            </a:r>
            <a:r>
              <a:rPr lang="en-US" dirty="0" err="1">
                <a:latin typeface="MS Reference Sans Serif" panose="020B0604030504040204" pitchFamily="34" charset="0"/>
              </a:rPr>
              <a:t>một</a:t>
            </a:r>
            <a:r>
              <a:rPr lang="en-US" dirty="0">
                <a:latin typeface="MS Reference Sans Serif" panose="020B0604030504040204" pitchFamily="34" charset="0"/>
              </a:rPr>
              <a:t> </a:t>
            </a:r>
            <a:r>
              <a:rPr lang="en-US" dirty="0" err="1">
                <a:latin typeface="MS Reference Sans Serif" panose="020B0604030504040204" pitchFamily="34" charset="0"/>
              </a:rPr>
              <a:t>cách</a:t>
            </a:r>
            <a:r>
              <a:rPr lang="en-US" dirty="0">
                <a:latin typeface="MS Reference Sans Serif" panose="020B0604030504040204" pitchFamily="34" charset="0"/>
              </a:rPr>
              <a:t> </a:t>
            </a:r>
            <a:r>
              <a:rPr lang="en-US" dirty="0" err="1">
                <a:latin typeface="MS Reference Sans Serif" panose="020B0604030504040204" pitchFamily="34" charset="0"/>
              </a:rPr>
              <a:t>linh</a:t>
            </a:r>
            <a:r>
              <a:rPr lang="en-US" dirty="0">
                <a:latin typeface="MS Reference Sans Serif" panose="020B0604030504040204" pitchFamily="34" charset="0"/>
              </a:rPr>
              <a:t> </a:t>
            </a:r>
            <a:r>
              <a:rPr lang="en-US" dirty="0" err="1">
                <a:latin typeface="MS Reference Sans Serif" panose="020B0604030504040204" pitchFamily="34" charset="0"/>
              </a:rPr>
              <a:t>hoạt</a:t>
            </a:r>
            <a:r>
              <a:rPr lang="en-US" dirty="0">
                <a:latin typeface="MS Reference Sans Serif" panose="020B0604030504040204" pitchFamily="34" charset="0"/>
              </a:rPr>
              <a:t>.</a:t>
            </a: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90073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91" name="Google Shape;1491;p38"/>
          <p:cNvSpPr txBox="1">
            <a:spLocks noGrp="1"/>
          </p:cNvSpPr>
          <p:nvPr>
            <p:ph type="title"/>
          </p:nvPr>
        </p:nvSpPr>
        <p:spPr>
          <a:xfrm>
            <a:off x="737223" y="2344824"/>
            <a:ext cx="618258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Giỏ hàng và Coupon</a:t>
            </a:r>
            <a:endParaRPr dirty="0"/>
          </a:p>
        </p:txBody>
      </p:sp>
      <p:grpSp>
        <p:nvGrpSpPr>
          <p:cNvPr id="1522" name="Google Shape;1522;p38"/>
          <p:cNvGrpSpPr/>
          <p:nvPr/>
        </p:nvGrpSpPr>
        <p:grpSpPr>
          <a:xfrm>
            <a:off x="832724" y="3614920"/>
            <a:ext cx="4558967" cy="134100"/>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530;p39">
            <a:extLst>
              <a:ext uri="{FF2B5EF4-FFF2-40B4-BE49-F238E27FC236}">
                <a16:creationId xmlns:a16="http://schemas.microsoft.com/office/drawing/2014/main" id="{AE7C7662-B076-41E5-BF9F-A57D60CBFEC0}"/>
              </a:ext>
            </a:extLst>
          </p:cNvPr>
          <p:cNvSpPr txBox="1">
            <a:spLocks/>
          </p:cNvSpPr>
          <p:nvPr/>
        </p:nvSpPr>
        <p:spPr>
          <a:xfrm>
            <a:off x="-8119670" y="301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US" sz="3000" dirty="0" err="1"/>
              <a:t>Giới</a:t>
            </a:r>
            <a:r>
              <a:rPr lang="en-US" sz="3000" dirty="0"/>
              <a:t> </a:t>
            </a:r>
            <a:r>
              <a:rPr lang="en-US" sz="3000" dirty="0" err="1"/>
              <a:t>thiệu</a:t>
            </a:r>
            <a:r>
              <a:rPr lang="en-US" sz="3000" dirty="0"/>
              <a:t> </a:t>
            </a:r>
            <a:r>
              <a:rPr lang="en-US" sz="3000" dirty="0" err="1"/>
              <a:t>chức</a:t>
            </a:r>
            <a:r>
              <a:rPr lang="en-US" sz="3000" dirty="0"/>
              <a:t> </a:t>
            </a:r>
            <a:r>
              <a:rPr lang="en-US" sz="3000" dirty="0" err="1"/>
              <a:t>năng</a:t>
            </a:r>
            <a:endParaRPr lang="en-US" sz="3000" dirty="0"/>
          </a:p>
        </p:txBody>
      </p:sp>
    </p:spTree>
    <p:extLst>
      <p:ext uri="{BB962C8B-B14F-4D97-AF65-F5344CB8AC3E}">
        <p14:creationId xmlns:p14="http://schemas.microsoft.com/office/powerpoint/2010/main" val="417431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83"/>
                                        </p:tgtEl>
                                        <p:attrNameLst>
                                          <p:attrName>style.visibility</p:attrName>
                                        </p:attrNameLst>
                                      </p:cBhvr>
                                      <p:to>
                                        <p:strVal val="visible"/>
                                      </p:to>
                                    </p:set>
                                    <p:animEffect transition="in" filter="randombar(horizontal)">
                                      <p:cBhvr>
                                        <p:cTn id="7" dur="500"/>
                                        <p:tgtEl>
                                          <p:spTgt spid="148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91"/>
                                        </p:tgtEl>
                                        <p:attrNameLst>
                                          <p:attrName>style.visibility</p:attrName>
                                        </p:attrNameLst>
                                      </p:cBhvr>
                                      <p:to>
                                        <p:strVal val="visible"/>
                                      </p:to>
                                    </p:set>
                                    <p:anim calcmode="lin" valueType="num">
                                      <p:cBhvr additive="base">
                                        <p:cTn id="11" dur="500" fill="hold"/>
                                        <p:tgtEl>
                                          <p:spTgt spid="1491"/>
                                        </p:tgtEl>
                                        <p:attrNameLst>
                                          <p:attrName>ppt_x</p:attrName>
                                        </p:attrNameLst>
                                      </p:cBhvr>
                                      <p:tavLst>
                                        <p:tav tm="0">
                                          <p:val>
                                            <p:strVal val="0-#ppt_w/2"/>
                                          </p:val>
                                        </p:tav>
                                        <p:tav tm="100000">
                                          <p:val>
                                            <p:strVal val="#ppt_x"/>
                                          </p:val>
                                        </p:tav>
                                      </p:tavLst>
                                    </p:anim>
                                    <p:anim calcmode="lin" valueType="num">
                                      <p:cBhvr additive="base">
                                        <p:cTn id="12" dur="500" fill="hold"/>
                                        <p:tgtEl>
                                          <p:spTgt spid="149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522"/>
                                        </p:tgtEl>
                                        <p:attrNameLst>
                                          <p:attrName>style.visibility</p:attrName>
                                        </p:attrNameLst>
                                      </p:cBhvr>
                                      <p:to>
                                        <p:strVal val="visible"/>
                                      </p:to>
                                    </p:set>
                                    <p:animEffect transition="in" filter="wipe(left)">
                                      <p:cBhvr>
                                        <p:cTn id="16" dur="1000"/>
                                        <p:tgtEl>
                                          <p:spTgt spid="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chức năng</a:t>
            </a:r>
            <a:endParaRPr dirty="0"/>
          </a:p>
        </p:txBody>
      </p:sp>
      <p:sp>
        <p:nvSpPr>
          <p:cNvPr id="1531" name="Google Shape;1531;p3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S Reference Sans Serif" panose="020B0604030504040204" pitchFamily="34" charset="0"/>
              </a:rPr>
              <a:t>API: </a:t>
            </a:r>
          </a:p>
          <a:p>
            <a:pPr marL="285750" lvl="0" indent="-285750" algn="l" rtl="0">
              <a:spcBef>
                <a:spcPts val="0"/>
              </a:spcBef>
              <a:spcAft>
                <a:spcPts val="0"/>
              </a:spcAft>
              <a:buFont typeface="Arial" panose="020B0604020202020204" pitchFamily="34" charset="0"/>
              <a:buChar char="•"/>
            </a:pPr>
            <a:r>
              <a:rPr lang="vi-VN" b="1" dirty="0">
                <a:latin typeface="MS Reference Sans Serif" panose="020B0604030504040204" pitchFamily="34" charset="0"/>
              </a:rPr>
              <a:t>GET /api/v1/cart</a:t>
            </a:r>
            <a:endParaRPr lang="en-US" b="1" dirty="0">
              <a:latin typeface="MS Reference Sans Serif" panose="020B0604030504040204" pitchFamily="34" charset="0"/>
            </a:endParaRPr>
          </a:p>
          <a:p>
            <a:pPr marL="285750" lvl="0" indent="-285750" algn="l" rtl="0">
              <a:spcBef>
                <a:spcPts val="0"/>
              </a:spcBef>
              <a:spcAft>
                <a:spcPts val="0"/>
              </a:spcAft>
              <a:buFont typeface="Arial" panose="020B0604020202020204" pitchFamily="34" charset="0"/>
              <a:buChar char="•"/>
            </a:pPr>
            <a:r>
              <a:rPr lang="vi-VN" b="1" dirty="0">
                <a:latin typeface="MS Reference Sans Serif" panose="020B0604030504040204" pitchFamily="34" charset="0"/>
              </a:rPr>
              <a:t>POST /api/v1/cart/items</a:t>
            </a:r>
            <a:endParaRPr lang="en-US" b="1" dirty="0">
              <a:latin typeface="MS Reference Sans Serif" panose="020B0604030504040204" pitchFamily="34" charset="0"/>
            </a:endParaRPr>
          </a:p>
          <a:p>
            <a:pPr marL="285750" lvl="0" indent="-285750" algn="l" rtl="0">
              <a:spcBef>
                <a:spcPts val="0"/>
              </a:spcBef>
              <a:spcAft>
                <a:spcPts val="0"/>
              </a:spcAft>
              <a:buFont typeface="Arial" panose="020B0604020202020204" pitchFamily="34" charset="0"/>
              <a:buChar char="•"/>
            </a:pPr>
            <a:r>
              <a:rPr lang="vi-VN" b="1" dirty="0">
                <a:latin typeface="MS Reference Sans Serif" panose="020B0604030504040204" pitchFamily="34" charset="0"/>
              </a:rPr>
              <a:t>PUT /api/v1/cart/items/:itemId</a:t>
            </a:r>
            <a:endParaRPr lang="en-US" b="1" dirty="0">
              <a:latin typeface="MS Reference Sans Serif" panose="020B0604030504040204" pitchFamily="34" charset="0"/>
            </a:endParaRPr>
          </a:p>
          <a:p>
            <a:pPr marL="285750" lvl="0" indent="-285750" algn="l" rtl="0">
              <a:spcBef>
                <a:spcPts val="0"/>
              </a:spcBef>
              <a:spcAft>
                <a:spcPts val="0"/>
              </a:spcAft>
              <a:buFont typeface="Arial" panose="020B0604020202020204" pitchFamily="34" charset="0"/>
              <a:buChar char="•"/>
            </a:pPr>
            <a:r>
              <a:rPr lang="vi-VN" b="1" dirty="0">
                <a:latin typeface="MS Reference Sans Serif" panose="020B0604030504040204" pitchFamily="34" charset="0"/>
              </a:rPr>
              <a:t>POST /api/v1/cart/apply-coupon</a:t>
            </a:r>
            <a:endParaRPr lang="en-US" dirty="0">
              <a:latin typeface="MS Reference Sans Serif" panose="020B0604030504040204" pitchFamily="34" charset="0"/>
            </a:endParaRPr>
          </a:p>
        </p:txBody>
      </p:sp>
      <p:sp>
        <p:nvSpPr>
          <p:cNvPr id="1532" name="Google Shape;1532;p39"/>
          <p:cNvSpPr txBox="1">
            <a:spLocks noGrp="1"/>
          </p:cNvSpPr>
          <p:nvPr>
            <p:ph type="subTitle" idx="2"/>
          </p:nvPr>
        </p:nvSpPr>
        <p:spPr>
          <a:xfrm>
            <a:off x="720000" y="1786675"/>
            <a:ext cx="3852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S Reference Sans Serif" panose="020B0604030504040204" pitchFamily="34" charset="0"/>
              </a:rPr>
              <a:t>Cho phép người dùng thêm sản phẩm vào giỏ hàng. Giỏ hàng sẽ tự động gộp các sản phẩm trùng lặp, tính toán lại tổng tiền, và cho phép áp dụng mã giảm giá với các điều kiện phức tạp.</a:t>
            </a:r>
            <a:endParaRPr lang="en-US" dirty="0">
              <a:latin typeface="MS Reference Sans Serif" panose="020B0604030504040204" pitchFamily="34" charset="0"/>
            </a:endParaRP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69056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491" name="Google Shape;1491;p38"/>
          <p:cNvSpPr txBox="1">
            <a:spLocks noGrp="1"/>
          </p:cNvSpPr>
          <p:nvPr>
            <p:ph type="title"/>
          </p:nvPr>
        </p:nvSpPr>
        <p:spPr>
          <a:xfrm>
            <a:off x="737222" y="2344824"/>
            <a:ext cx="7187577"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Thanh toán và Danh sách yêu thích</a:t>
            </a:r>
            <a:endParaRPr dirty="0"/>
          </a:p>
        </p:txBody>
      </p:sp>
      <p:grpSp>
        <p:nvGrpSpPr>
          <p:cNvPr id="1522" name="Google Shape;1522;p38"/>
          <p:cNvGrpSpPr/>
          <p:nvPr/>
        </p:nvGrpSpPr>
        <p:grpSpPr>
          <a:xfrm>
            <a:off x="832724" y="3614920"/>
            <a:ext cx="4558967" cy="134100"/>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530;p39">
            <a:extLst>
              <a:ext uri="{FF2B5EF4-FFF2-40B4-BE49-F238E27FC236}">
                <a16:creationId xmlns:a16="http://schemas.microsoft.com/office/drawing/2014/main" id="{BBDCB2E2-0AFC-4561-BFDE-6F4BBB3576A4}"/>
              </a:ext>
            </a:extLst>
          </p:cNvPr>
          <p:cNvSpPr txBox="1">
            <a:spLocks/>
          </p:cNvSpPr>
          <p:nvPr/>
        </p:nvSpPr>
        <p:spPr>
          <a:xfrm>
            <a:off x="-8119670" y="301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US" sz="3000" dirty="0" err="1"/>
              <a:t>Giới</a:t>
            </a:r>
            <a:r>
              <a:rPr lang="en-US" sz="3000" dirty="0"/>
              <a:t> </a:t>
            </a:r>
            <a:r>
              <a:rPr lang="en-US" sz="3000" dirty="0" err="1"/>
              <a:t>thiệu</a:t>
            </a:r>
            <a:r>
              <a:rPr lang="en-US" sz="3000" dirty="0"/>
              <a:t> </a:t>
            </a:r>
            <a:r>
              <a:rPr lang="en-US" sz="3000" dirty="0" err="1"/>
              <a:t>chức</a:t>
            </a:r>
            <a:r>
              <a:rPr lang="en-US" sz="3000" dirty="0"/>
              <a:t> </a:t>
            </a:r>
            <a:r>
              <a:rPr lang="en-US" sz="3000" dirty="0" err="1"/>
              <a:t>năng</a:t>
            </a:r>
            <a:endParaRPr lang="en-US" sz="3000" dirty="0"/>
          </a:p>
        </p:txBody>
      </p:sp>
    </p:spTree>
    <p:extLst>
      <p:ext uri="{BB962C8B-B14F-4D97-AF65-F5344CB8AC3E}">
        <p14:creationId xmlns:p14="http://schemas.microsoft.com/office/powerpoint/2010/main" val="425099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22"/>
                                        </p:tgtEl>
                                        <p:attrNameLst>
                                          <p:attrName>style.visibility</p:attrName>
                                        </p:attrNameLst>
                                      </p:cBhvr>
                                      <p:to>
                                        <p:strVal val="visible"/>
                                      </p:to>
                                    </p:set>
                                    <p:animEffect transition="in" filter="wipe(left)">
                                      <p:cBhvr>
                                        <p:cTn id="7" dur="750"/>
                                        <p:tgtEl>
                                          <p:spTgt spid="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chức năng</a:t>
            </a:r>
            <a:endParaRPr dirty="0"/>
          </a:p>
        </p:txBody>
      </p:sp>
      <p:sp>
        <p:nvSpPr>
          <p:cNvPr id="1531" name="Google Shape;1531;p3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S Reference Sans Serif" panose="020B0604030504040204" pitchFamily="34" charset="0"/>
              </a:rPr>
              <a:t>API: </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POST /</a:t>
            </a:r>
            <a:r>
              <a:rPr lang="en-US" b="1" dirty="0" err="1">
                <a:latin typeface="MS Reference Sans Serif" panose="020B0604030504040204" pitchFamily="34" charset="0"/>
              </a:rPr>
              <a:t>api</a:t>
            </a:r>
            <a:r>
              <a:rPr lang="en-US" b="1" dirty="0">
                <a:latin typeface="MS Reference Sans Serif" panose="020B0604030504040204" pitchFamily="34" charset="0"/>
              </a:rPr>
              <a:t>/v1/orders</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POST /</a:t>
            </a:r>
            <a:r>
              <a:rPr lang="en-US" b="1" dirty="0" err="1">
                <a:latin typeface="MS Reference Sans Serif" panose="020B0604030504040204" pitchFamily="34" charset="0"/>
              </a:rPr>
              <a:t>api</a:t>
            </a:r>
            <a:r>
              <a:rPr lang="en-US" b="1" dirty="0">
                <a:latin typeface="MS Reference Sans Serif" panose="020B0604030504040204" pitchFamily="34" charset="0"/>
              </a:rPr>
              <a:t>/v1/orders/create-</a:t>
            </a:r>
            <a:r>
              <a:rPr lang="en-US" b="1" dirty="0" err="1">
                <a:latin typeface="MS Reference Sans Serif" panose="020B0604030504040204" pitchFamily="34" charset="0"/>
              </a:rPr>
              <a:t>paypal</a:t>
            </a:r>
            <a:r>
              <a:rPr lang="en-US" b="1" dirty="0">
                <a:latin typeface="MS Reference Sans Serif" panose="020B0604030504040204" pitchFamily="34" charset="0"/>
              </a:rPr>
              <a:t>-order</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POST /</a:t>
            </a:r>
            <a:r>
              <a:rPr lang="en-US" b="1" dirty="0" err="1">
                <a:latin typeface="MS Reference Sans Serif" panose="020B0604030504040204" pitchFamily="34" charset="0"/>
              </a:rPr>
              <a:t>api</a:t>
            </a:r>
            <a:r>
              <a:rPr lang="en-US" b="1" dirty="0">
                <a:latin typeface="MS Reference Sans Serif" panose="020B0604030504040204" pitchFamily="34" charset="0"/>
              </a:rPr>
              <a:t>/v1/orders/:id/capture-</a:t>
            </a:r>
            <a:r>
              <a:rPr lang="en-US" b="1" dirty="0" err="1">
                <a:latin typeface="MS Reference Sans Serif" panose="020B0604030504040204" pitchFamily="34" charset="0"/>
              </a:rPr>
              <a:t>paypal</a:t>
            </a:r>
            <a:endParaRPr lang="en-US" b="1" dirty="0">
              <a:latin typeface="MS Reference Sans Serif" panose="020B0604030504040204" pitchFamily="34" charset="0"/>
            </a:endParaRP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a:t>
            </a:r>
            <a:r>
              <a:rPr lang="en-US" b="1" dirty="0" err="1">
                <a:latin typeface="MS Reference Sans Serif" panose="020B0604030504040204" pitchFamily="34" charset="0"/>
              </a:rPr>
              <a:t>wishlist</a:t>
            </a:r>
            <a:endParaRPr lang="en-US" b="1" dirty="0">
              <a:latin typeface="MS Reference Sans Serif" panose="020B0604030504040204" pitchFamily="34" charset="0"/>
            </a:endParaRP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POST /</a:t>
            </a:r>
            <a:r>
              <a:rPr lang="en-US" b="1" dirty="0" err="1">
                <a:latin typeface="MS Reference Sans Serif" panose="020B0604030504040204" pitchFamily="34" charset="0"/>
              </a:rPr>
              <a:t>api</a:t>
            </a:r>
            <a:r>
              <a:rPr lang="en-US" b="1" dirty="0">
                <a:latin typeface="MS Reference Sans Serif" panose="020B0604030504040204" pitchFamily="34" charset="0"/>
              </a:rPr>
              <a:t>/v1/</a:t>
            </a:r>
            <a:r>
              <a:rPr lang="en-US" b="1" dirty="0" err="1">
                <a:latin typeface="MS Reference Sans Serif" panose="020B0604030504040204" pitchFamily="34" charset="0"/>
              </a:rPr>
              <a:t>wishlist</a:t>
            </a:r>
            <a:endParaRPr lang="en-US" b="1" dirty="0">
              <a:latin typeface="MS Reference Sans Serif" panose="020B0604030504040204" pitchFamily="34" charset="0"/>
            </a:endParaRP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DELETE /</a:t>
            </a:r>
            <a:r>
              <a:rPr lang="en-US" b="1" dirty="0" err="1">
                <a:latin typeface="MS Reference Sans Serif" panose="020B0604030504040204" pitchFamily="34" charset="0"/>
              </a:rPr>
              <a:t>api</a:t>
            </a:r>
            <a:r>
              <a:rPr lang="en-US" b="1" dirty="0">
                <a:latin typeface="MS Reference Sans Serif" panose="020B0604030504040204" pitchFamily="34" charset="0"/>
              </a:rPr>
              <a:t>/v1/</a:t>
            </a:r>
            <a:r>
              <a:rPr lang="en-US" b="1" dirty="0" err="1">
                <a:latin typeface="MS Reference Sans Serif" panose="020B0604030504040204" pitchFamily="34" charset="0"/>
              </a:rPr>
              <a:t>wishlist</a:t>
            </a:r>
            <a:endParaRPr lang="en-US" dirty="0">
              <a:latin typeface="MS Reference Sans Serif" panose="020B0604030504040204" pitchFamily="34" charset="0"/>
            </a:endParaRPr>
          </a:p>
        </p:txBody>
      </p:sp>
      <p:sp>
        <p:nvSpPr>
          <p:cNvPr id="1532" name="Google Shape;1532;p39"/>
          <p:cNvSpPr txBox="1">
            <a:spLocks noGrp="1"/>
          </p:cNvSpPr>
          <p:nvPr>
            <p:ph type="subTitle" idx="2"/>
          </p:nvPr>
        </p:nvSpPr>
        <p:spPr>
          <a:xfrm>
            <a:off x="720000" y="1786675"/>
            <a:ext cx="3852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S Reference Sans Serif" panose="020B0604030504040204" pitchFamily="34" charset="0"/>
              </a:rPr>
              <a:t>Cung cấp một quy trình thanh toán an toàn và tiện lợi. Người dùng có thể chọn địa chỉ đã lưu hoặc nhập địa chỉ mới, chọn phương thức thanh toán (COD, Chuyển khoản, PayPal), và hoàn tất đơn hàng.</a:t>
            </a:r>
            <a:r>
              <a:rPr lang="en-US" dirty="0">
                <a:latin typeface="MS Reference Sans Serif" panose="020B0604030504040204" pitchFamily="34" charset="0"/>
              </a:rPr>
              <a:t> </a:t>
            </a:r>
            <a:r>
              <a:rPr lang="en-US" dirty="0" err="1">
                <a:latin typeface="MS Reference Sans Serif" panose="020B0604030504040204" pitchFamily="34" charset="0"/>
              </a:rPr>
              <a:t>Cũng</a:t>
            </a:r>
            <a:r>
              <a:rPr lang="en-US" dirty="0">
                <a:latin typeface="MS Reference Sans Serif" panose="020B0604030504040204" pitchFamily="34" charset="0"/>
              </a:rPr>
              <a:t> </a:t>
            </a:r>
            <a:r>
              <a:rPr lang="en-US" dirty="0" err="1">
                <a:latin typeface="MS Reference Sans Serif" panose="020B0604030504040204" pitchFamily="34" charset="0"/>
              </a:rPr>
              <a:t>như</a:t>
            </a:r>
            <a:r>
              <a:rPr lang="en-US" dirty="0">
                <a:latin typeface="MS Reference Sans Serif" panose="020B0604030504040204" pitchFamily="34" charset="0"/>
              </a:rPr>
              <a:t> </a:t>
            </a:r>
            <a:r>
              <a:rPr lang="en-US" dirty="0" err="1">
                <a:latin typeface="MS Reference Sans Serif" panose="020B0604030504040204" pitchFamily="34" charset="0"/>
              </a:rPr>
              <a:t>người</a:t>
            </a:r>
            <a:r>
              <a:rPr lang="en-US" dirty="0">
                <a:latin typeface="MS Reference Sans Serif" panose="020B0604030504040204" pitchFamily="34" charset="0"/>
              </a:rPr>
              <a:t> </a:t>
            </a:r>
            <a:r>
              <a:rPr lang="en-US" dirty="0" err="1">
                <a:latin typeface="MS Reference Sans Serif" panose="020B0604030504040204" pitchFamily="34" charset="0"/>
              </a:rPr>
              <a:t>dùng</a:t>
            </a:r>
            <a:r>
              <a:rPr lang="en-US" dirty="0">
                <a:latin typeface="MS Reference Sans Serif" panose="020B0604030504040204" pitchFamily="34" charset="0"/>
              </a:rPr>
              <a:t> </a:t>
            </a:r>
            <a:r>
              <a:rPr lang="en-US" dirty="0" err="1">
                <a:latin typeface="MS Reference Sans Serif" panose="020B0604030504040204" pitchFamily="34" charset="0"/>
              </a:rPr>
              <a:t>có</a:t>
            </a:r>
            <a:r>
              <a:rPr lang="en-US" dirty="0">
                <a:latin typeface="MS Reference Sans Serif" panose="020B0604030504040204" pitchFamily="34" charset="0"/>
              </a:rPr>
              <a:t> </a:t>
            </a:r>
            <a:r>
              <a:rPr lang="en-US" dirty="0" err="1">
                <a:latin typeface="MS Reference Sans Serif" panose="020B0604030504040204" pitchFamily="34" charset="0"/>
              </a:rPr>
              <a:t>thể</a:t>
            </a:r>
            <a:r>
              <a:rPr lang="en-US" dirty="0">
                <a:latin typeface="MS Reference Sans Serif" panose="020B0604030504040204" pitchFamily="34" charset="0"/>
              </a:rPr>
              <a:t> </a:t>
            </a:r>
            <a:r>
              <a:rPr lang="en-US" dirty="0" err="1">
                <a:latin typeface="MS Reference Sans Serif" panose="020B0604030504040204" pitchFamily="34" charset="0"/>
              </a:rPr>
              <a:t>thêm</a:t>
            </a:r>
            <a:r>
              <a:rPr lang="en-US" dirty="0">
                <a:latin typeface="MS Reference Sans Serif" panose="020B0604030504040204" pitchFamily="34" charset="0"/>
              </a:rPr>
              <a:t> </a:t>
            </a:r>
            <a:r>
              <a:rPr lang="en-US" dirty="0" err="1">
                <a:latin typeface="MS Reference Sans Serif" panose="020B0604030504040204" pitchFamily="34" charset="0"/>
              </a:rPr>
              <a:t>các</a:t>
            </a:r>
            <a:r>
              <a:rPr lang="en-US" dirty="0">
                <a:latin typeface="MS Reference Sans Serif" panose="020B0604030504040204" pitchFamily="34" charset="0"/>
              </a:rPr>
              <a:t> </a:t>
            </a:r>
            <a:r>
              <a:rPr lang="en-US" dirty="0" err="1">
                <a:latin typeface="MS Reference Sans Serif" panose="020B0604030504040204" pitchFamily="34" charset="0"/>
              </a:rPr>
              <a:t>sản</a:t>
            </a:r>
            <a:r>
              <a:rPr lang="en-US" dirty="0">
                <a:latin typeface="MS Reference Sans Serif" panose="020B0604030504040204" pitchFamily="34" charset="0"/>
              </a:rPr>
              <a:t> </a:t>
            </a:r>
            <a:r>
              <a:rPr lang="en-US" dirty="0" err="1">
                <a:latin typeface="MS Reference Sans Serif" panose="020B0604030504040204" pitchFamily="34" charset="0"/>
              </a:rPr>
              <a:t>phẩm</a:t>
            </a:r>
            <a:r>
              <a:rPr lang="en-US" dirty="0">
                <a:latin typeface="MS Reference Sans Serif" panose="020B0604030504040204" pitchFamily="34" charset="0"/>
              </a:rPr>
              <a:t> </a:t>
            </a:r>
            <a:r>
              <a:rPr lang="en-US" dirty="0" err="1">
                <a:latin typeface="MS Reference Sans Serif" panose="020B0604030504040204" pitchFamily="34" charset="0"/>
              </a:rPr>
              <a:t>yêu</a:t>
            </a:r>
            <a:r>
              <a:rPr lang="en-US" dirty="0">
                <a:latin typeface="MS Reference Sans Serif" panose="020B0604030504040204" pitchFamily="34" charset="0"/>
              </a:rPr>
              <a:t> </a:t>
            </a:r>
            <a:r>
              <a:rPr lang="en-US" dirty="0" err="1">
                <a:latin typeface="MS Reference Sans Serif" panose="020B0604030504040204" pitchFamily="34" charset="0"/>
              </a:rPr>
              <a:t>thích</a:t>
            </a:r>
            <a:r>
              <a:rPr lang="en-US" dirty="0">
                <a:latin typeface="MS Reference Sans Serif" panose="020B0604030504040204" pitchFamily="34" charset="0"/>
              </a:rPr>
              <a:t> </a:t>
            </a:r>
            <a:r>
              <a:rPr lang="en-US" dirty="0" err="1">
                <a:latin typeface="MS Reference Sans Serif" panose="020B0604030504040204" pitchFamily="34" charset="0"/>
              </a:rPr>
              <a:t>vào</a:t>
            </a:r>
            <a:r>
              <a:rPr lang="en-US" dirty="0">
                <a:latin typeface="MS Reference Sans Serif" panose="020B0604030504040204" pitchFamily="34" charset="0"/>
              </a:rPr>
              <a:t> </a:t>
            </a:r>
            <a:r>
              <a:rPr lang="en-US" dirty="0" err="1">
                <a:latin typeface="MS Reference Sans Serif" panose="020B0604030504040204" pitchFamily="34" charset="0"/>
              </a:rPr>
              <a:t>danh</a:t>
            </a:r>
            <a:r>
              <a:rPr lang="en-US" dirty="0">
                <a:latin typeface="MS Reference Sans Serif" panose="020B0604030504040204" pitchFamily="34" charset="0"/>
              </a:rPr>
              <a:t> </a:t>
            </a:r>
            <a:r>
              <a:rPr lang="en-US" dirty="0" err="1">
                <a:latin typeface="MS Reference Sans Serif" panose="020B0604030504040204" pitchFamily="34" charset="0"/>
              </a:rPr>
              <a:t>sách</a:t>
            </a:r>
            <a:r>
              <a:rPr lang="en-US" dirty="0">
                <a:latin typeface="MS Reference Sans Serif" panose="020B0604030504040204" pitchFamily="34" charset="0"/>
              </a:rPr>
              <a:t>.</a:t>
            </a: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491" name="Google Shape;1491;p38"/>
          <p:cNvSpPr txBox="1">
            <a:spLocks noGrp="1"/>
          </p:cNvSpPr>
          <p:nvPr>
            <p:ph type="title"/>
          </p:nvPr>
        </p:nvSpPr>
        <p:spPr>
          <a:xfrm>
            <a:off x="737223" y="2344824"/>
            <a:ext cx="789791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Quản lý tài khoản và theo dõi đơn hàng</a:t>
            </a:r>
            <a:endParaRPr dirty="0"/>
          </a:p>
        </p:txBody>
      </p:sp>
      <p:grpSp>
        <p:nvGrpSpPr>
          <p:cNvPr id="1522" name="Google Shape;1522;p38"/>
          <p:cNvGrpSpPr/>
          <p:nvPr/>
        </p:nvGrpSpPr>
        <p:grpSpPr>
          <a:xfrm>
            <a:off x="832724" y="3614920"/>
            <a:ext cx="4558967" cy="134100"/>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530;p39">
            <a:extLst>
              <a:ext uri="{FF2B5EF4-FFF2-40B4-BE49-F238E27FC236}">
                <a16:creationId xmlns:a16="http://schemas.microsoft.com/office/drawing/2014/main" id="{5BDE965A-87FC-4BA9-A56E-80238D62ACE2}"/>
              </a:ext>
            </a:extLst>
          </p:cNvPr>
          <p:cNvSpPr txBox="1">
            <a:spLocks/>
          </p:cNvSpPr>
          <p:nvPr/>
        </p:nvSpPr>
        <p:spPr>
          <a:xfrm>
            <a:off x="-8119670" y="301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US" sz="3000" dirty="0" err="1"/>
              <a:t>Giới</a:t>
            </a:r>
            <a:r>
              <a:rPr lang="en-US" sz="3000" dirty="0"/>
              <a:t> </a:t>
            </a:r>
            <a:r>
              <a:rPr lang="en-US" sz="3000" dirty="0" err="1"/>
              <a:t>thiệu</a:t>
            </a:r>
            <a:r>
              <a:rPr lang="en-US" sz="3000" dirty="0"/>
              <a:t> </a:t>
            </a:r>
            <a:r>
              <a:rPr lang="en-US" sz="3000" dirty="0" err="1"/>
              <a:t>chức</a:t>
            </a:r>
            <a:r>
              <a:rPr lang="en-US" sz="3000" dirty="0"/>
              <a:t> </a:t>
            </a:r>
            <a:r>
              <a:rPr lang="en-US" sz="3000" dirty="0" err="1"/>
              <a:t>năng</a:t>
            </a:r>
            <a:endParaRPr lang="en-US" sz="3000" dirty="0"/>
          </a:p>
        </p:txBody>
      </p:sp>
    </p:spTree>
    <p:extLst>
      <p:ext uri="{BB962C8B-B14F-4D97-AF65-F5344CB8AC3E}">
        <p14:creationId xmlns:p14="http://schemas.microsoft.com/office/powerpoint/2010/main" val="354521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83"/>
                                        </p:tgtEl>
                                        <p:attrNameLst>
                                          <p:attrName>style.visibility</p:attrName>
                                        </p:attrNameLst>
                                      </p:cBhvr>
                                      <p:to>
                                        <p:strVal val="visible"/>
                                      </p:to>
                                    </p:set>
                                    <p:animEffect transition="in" filter="randombar(horizontal)">
                                      <p:cBhvr>
                                        <p:cTn id="7" dur="500"/>
                                        <p:tgtEl>
                                          <p:spTgt spid="148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91"/>
                                        </p:tgtEl>
                                        <p:attrNameLst>
                                          <p:attrName>style.visibility</p:attrName>
                                        </p:attrNameLst>
                                      </p:cBhvr>
                                      <p:to>
                                        <p:strVal val="visible"/>
                                      </p:to>
                                    </p:set>
                                    <p:anim calcmode="lin" valueType="num">
                                      <p:cBhvr additive="base">
                                        <p:cTn id="11" dur="500" fill="hold"/>
                                        <p:tgtEl>
                                          <p:spTgt spid="1491"/>
                                        </p:tgtEl>
                                        <p:attrNameLst>
                                          <p:attrName>ppt_x</p:attrName>
                                        </p:attrNameLst>
                                      </p:cBhvr>
                                      <p:tavLst>
                                        <p:tav tm="0">
                                          <p:val>
                                            <p:strVal val="0-#ppt_w/2"/>
                                          </p:val>
                                        </p:tav>
                                        <p:tav tm="100000">
                                          <p:val>
                                            <p:strVal val="#ppt_x"/>
                                          </p:val>
                                        </p:tav>
                                      </p:tavLst>
                                    </p:anim>
                                    <p:anim calcmode="lin" valueType="num">
                                      <p:cBhvr additive="base">
                                        <p:cTn id="12" dur="500" fill="hold"/>
                                        <p:tgtEl>
                                          <p:spTgt spid="149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522"/>
                                        </p:tgtEl>
                                        <p:attrNameLst>
                                          <p:attrName>style.visibility</p:attrName>
                                        </p:attrNameLst>
                                      </p:cBhvr>
                                      <p:to>
                                        <p:strVal val="visible"/>
                                      </p:to>
                                    </p:set>
                                    <p:animEffect transition="in" filter="wipe(left)">
                                      <p:cBhvr>
                                        <p:cTn id="16" dur="1000"/>
                                        <p:tgtEl>
                                          <p:spTgt spid="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dự án</a:t>
            </a:r>
            <a:endParaRPr dirty="0"/>
          </a:p>
        </p:txBody>
      </p:sp>
      <p:sp>
        <p:nvSpPr>
          <p:cNvPr id="1532" name="Google Shape;1532;p39"/>
          <p:cNvSpPr txBox="1">
            <a:spLocks noGrp="1"/>
          </p:cNvSpPr>
          <p:nvPr>
            <p:ph type="subTitle" idx="2"/>
          </p:nvPr>
        </p:nvSpPr>
        <p:spPr>
          <a:xfrm>
            <a:off x="142285" y="1017725"/>
            <a:ext cx="8859429" cy="1099716"/>
          </a:xfrm>
          <a:prstGeom prst="rect">
            <a:avLst/>
          </a:prstGeom>
        </p:spPr>
        <p:txBody>
          <a:bodyPr spcFirstLastPara="1" wrap="square" lIns="91425" tIns="91425" rIns="91425" bIns="91425" anchor="t" anchorCtr="0">
            <a:noAutofit/>
          </a:bodyPr>
          <a:lstStyle/>
          <a:p>
            <a:r>
              <a:rPr lang="vi-VN" b="1" dirty="0">
                <a:latin typeface="MS Reference Sans Serif" panose="020B0604030504040204" pitchFamily="34" charset="0"/>
              </a:rPr>
              <a:t>Serein Shop</a:t>
            </a:r>
            <a:r>
              <a:rPr lang="vi-VN" dirty="0">
                <a:latin typeface="MS Reference Sans Serif" panose="020B0604030504040204" pitchFamily="34" charset="0"/>
              </a:rPr>
              <a:t> là một nền tảng thương mại điện tử </a:t>
            </a:r>
            <a:r>
              <a:rPr lang="vi-VN" b="1" dirty="0">
                <a:latin typeface="MS Reference Sans Serif" panose="020B0604030504040204" pitchFamily="34" charset="0"/>
              </a:rPr>
              <a:t>full-stack hiện đại</a:t>
            </a:r>
            <a:r>
              <a:rPr lang="vi-VN" dirty="0">
                <a:latin typeface="MS Reference Sans Serif" panose="020B0604030504040204" pitchFamily="34" charset="0"/>
              </a:rPr>
              <a:t>, được thiết kế nhằm mang </a:t>
            </a:r>
            <a:endParaRPr lang="en-US" dirty="0">
              <a:latin typeface="MS Reference Sans Serif" panose="020B0604030504040204" pitchFamily="34" charset="0"/>
            </a:endParaRPr>
          </a:p>
          <a:p>
            <a:r>
              <a:rPr lang="vi-VN" dirty="0">
                <a:latin typeface="MS Reference Sans Serif" panose="020B0604030504040204" pitchFamily="34" charset="0"/>
              </a:rPr>
              <a:t>đến </a:t>
            </a:r>
            <a:r>
              <a:rPr lang="vi-VN" b="1" dirty="0">
                <a:latin typeface="MS Reference Sans Serif" panose="020B0604030504040204" pitchFamily="34" charset="0"/>
              </a:rPr>
              <a:t>trải nghiệm mua sắm trực tuyến mượt mà, tiện lợi và cá nhân hóa</a:t>
            </a:r>
            <a:r>
              <a:rPr lang="vi-VN" dirty="0">
                <a:latin typeface="MS Reference Sans Serif" panose="020B0604030504040204" pitchFamily="34" charset="0"/>
              </a:rPr>
              <a:t> cho người dùng. Hệ </a:t>
            </a:r>
            <a:endParaRPr lang="en-US" dirty="0">
              <a:latin typeface="MS Reference Sans Serif" panose="020B0604030504040204" pitchFamily="34" charset="0"/>
            </a:endParaRPr>
          </a:p>
          <a:p>
            <a:r>
              <a:rPr lang="vi-VN" dirty="0">
                <a:latin typeface="MS Reference Sans Serif" panose="020B0604030504040204" pitchFamily="34" charset="0"/>
              </a:rPr>
              <a:t>thống hỗ trợ </a:t>
            </a:r>
            <a:r>
              <a:rPr lang="vi-VN" b="1" dirty="0">
                <a:latin typeface="MS Reference Sans Serif" panose="020B0604030504040204" pitchFamily="34" charset="0"/>
              </a:rPr>
              <a:t>đa ngôn ngữ và đa tiền tệ</a:t>
            </a:r>
            <a:r>
              <a:rPr lang="vi-VN" dirty="0">
                <a:latin typeface="MS Reference Sans Serif" panose="020B0604030504040204" pitchFamily="34" charset="0"/>
              </a:rPr>
              <a:t>, giúp khách hàng dễ dàng tiếp cận và mua sắm từ </a:t>
            </a:r>
            <a:endParaRPr lang="en-US" dirty="0">
              <a:latin typeface="MS Reference Sans Serif" panose="020B0604030504040204" pitchFamily="34" charset="0"/>
            </a:endParaRPr>
          </a:p>
          <a:p>
            <a:r>
              <a:rPr lang="vi-VN" dirty="0">
                <a:latin typeface="MS Reference Sans Serif" panose="020B0604030504040204" pitchFamily="34" charset="0"/>
              </a:rPr>
              <a:t>nhiều quốc gia khác nhau.</a:t>
            </a: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1532;p39">
            <a:extLst>
              <a:ext uri="{FF2B5EF4-FFF2-40B4-BE49-F238E27FC236}">
                <a16:creationId xmlns:a16="http://schemas.microsoft.com/office/drawing/2014/main" id="{6E005351-75EC-462F-95DB-C46675790E24}"/>
              </a:ext>
            </a:extLst>
          </p:cNvPr>
          <p:cNvSpPr txBox="1">
            <a:spLocks/>
          </p:cNvSpPr>
          <p:nvPr/>
        </p:nvSpPr>
        <p:spPr>
          <a:xfrm>
            <a:off x="142284" y="2253811"/>
            <a:ext cx="8859429" cy="846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vi-VN" dirty="0">
                <a:latin typeface="MS Reference Sans Serif" panose="020B0604030504040204" pitchFamily="34" charset="0"/>
              </a:rPr>
              <a:t>Bên cạnh trải nghiệm mua sắm cho người dùng, Serein Shop còn tích hợp </a:t>
            </a:r>
            <a:r>
              <a:rPr lang="vi-VN" b="1" dirty="0">
                <a:latin typeface="MS Reference Sans Serif" panose="020B0604030504040204" pitchFamily="34" charset="0"/>
              </a:rPr>
              <a:t>hệ thống quản trị </a:t>
            </a:r>
            <a:endParaRPr lang="en-US" b="1" dirty="0">
              <a:latin typeface="MS Reference Sans Serif" panose="020B0604030504040204" pitchFamily="34" charset="0"/>
            </a:endParaRPr>
          </a:p>
          <a:p>
            <a:r>
              <a:rPr lang="vi-VN" b="1" dirty="0">
                <a:latin typeface="MS Reference Sans Serif" panose="020B0604030504040204" pitchFamily="34" charset="0"/>
              </a:rPr>
              <a:t>toàn diện (Admin Dashboard)</a:t>
            </a:r>
            <a:r>
              <a:rPr lang="vi-VN" dirty="0">
                <a:latin typeface="MS Reference Sans Serif" panose="020B0604030504040204" pitchFamily="34" charset="0"/>
              </a:rPr>
              <a:t>, hỗ trợ quản lý </a:t>
            </a:r>
            <a:r>
              <a:rPr lang="vi-VN" b="1" dirty="0">
                <a:latin typeface="MS Reference Sans Serif" panose="020B0604030504040204" pitchFamily="34" charset="0"/>
              </a:rPr>
              <a:t>sản phẩm, đơn hàng, khách hàng, kho hàng và </a:t>
            </a:r>
            <a:endParaRPr lang="en-US" b="1" dirty="0">
              <a:latin typeface="MS Reference Sans Serif" panose="020B0604030504040204" pitchFamily="34" charset="0"/>
            </a:endParaRPr>
          </a:p>
          <a:p>
            <a:r>
              <a:rPr lang="vi-VN" b="1" dirty="0">
                <a:latin typeface="MS Reference Sans Serif" panose="020B0604030504040204" pitchFamily="34" charset="0"/>
              </a:rPr>
              <a:t>báo cáo doanh thu</a:t>
            </a:r>
            <a:r>
              <a:rPr lang="vi-VN" dirty="0">
                <a:latin typeface="MS Reference Sans Serif" panose="020B0604030504040204" pitchFamily="34" charset="0"/>
              </a:rPr>
              <a:t> một cách trực quan và hiệu quả.</a:t>
            </a:r>
          </a:p>
        </p:txBody>
      </p:sp>
      <p:sp>
        <p:nvSpPr>
          <p:cNvPr id="16" name="Google Shape;1532;p39">
            <a:extLst>
              <a:ext uri="{FF2B5EF4-FFF2-40B4-BE49-F238E27FC236}">
                <a16:creationId xmlns:a16="http://schemas.microsoft.com/office/drawing/2014/main" id="{3972F887-66AB-4D86-B4F9-E66C1A2CF8B5}"/>
              </a:ext>
            </a:extLst>
          </p:cNvPr>
          <p:cNvSpPr txBox="1">
            <a:spLocks/>
          </p:cNvSpPr>
          <p:nvPr/>
        </p:nvSpPr>
        <p:spPr>
          <a:xfrm>
            <a:off x="142283" y="3242802"/>
            <a:ext cx="8859429" cy="981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vi-VN" dirty="0">
                <a:latin typeface="MS Reference Sans Serif" panose="020B0604030504040204" pitchFamily="34" charset="0"/>
              </a:rPr>
              <a:t>Với </a:t>
            </a:r>
            <a:r>
              <a:rPr lang="vi-VN" b="1" dirty="0">
                <a:latin typeface="MS Reference Sans Serif" panose="020B0604030504040204" pitchFamily="34" charset="0"/>
              </a:rPr>
              <a:t>kiến trúc full-stack</a:t>
            </a:r>
            <a:r>
              <a:rPr lang="vi-VN" dirty="0">
                <a:latin typeface="MS Reference Sans Serif" panose="020B0604030504040204" pitchFamily="34" charset="0"/>
              </a:rPr>
              <a:t> tối ưu, Serein Shop không chỉ đảm bảo </a:t>
            </a:r>
            <a:r>
              <a:rPr lang="vi-VN" b="1" dirty="0">
                <a:latin typeface="MS Reference Sans Serif" panose="020B0604030504040204" pitchFamily="34" charset="0"/>
              </a:rPr>
              <a:t>hiệu suất và khả năng mở rộng</a:t>
            </a:r>
            <a:r>
              <a:rPr lang="vi-VN" dirty="0">
                <a:latin typeface="MS Reference Sans Serif" panose="020B0604030504040204" pitchFamily="34" charset="0"/>
              </a:rPr>
              <a:t>,</a:t>
            </a:r>
            <a:r>
              <a:rPr lang="en-US" dirty="0">
                <a:latin typeface="MS Reference Sans Serif" panose="020B0604030504040204" pitchFamily="34" charset="0"/>
              </a:rPr>
              <a:t> </a:t>
            </a:r>
          </a:p>
          <a:p>
            <a:r>
              <a:rPr lang="vi-VN" dirty="0">
                <a:latin typeface="MS Reference Sans Serif" panose="020B0604030504040204" pitchFamily="34" charset="0"/>
              </a:rPr>
              <a:t>mà còn sẵn sàng tích hợp với </a:t>
            </a:r>
            <a:r>
              <a:rPr lang="vi-VN" b="1" dirty="0">
                <a:latin typeface="MS Reference Sans Serif" panose="020B0604030504040204" pitchFamily="34" charset="0"/>
              </a:rPr>
              <a:t>các cổng thanh toán, dịch vụ vận chuyển và hệ thống</a:t>
            </a:r>
            <a:r>
              <a:rPr lang="en-US" b="1" dirty="0">
                <a:latin typeface="MS Reference Sans Serif" panose="020B0604030504040204" pitchFamily="34" charset="0"/>
              </a:rPr>
              <a:t> </a:t>
            </a:r>
          </a:p>
          <a:p>
            <a:r>
              <a:rPr lang="vi-VN" b="1" dirty="0">
                <a:latin typeface="MS Reference Sans Serif" panose="020B0604030504040204" pitchFamily="34" charset="0"/>
              </a:rPr>
              <a:t>marketing tự động</a:t>
            </a:r>
            <a:r>
              <a:rPr lang="vi-VN" dirty="0">
                <a:latin typeface="MS Reference Sans Serif" panose="020B0604030504040204" pitchFamily="34" charset="0"/>
              </a:rPr>
              <a:t> trong tương lai.</a:t>
            </a:r>
          </a:p>
        </p:txBody>
      </p:sp>
      <p:sp>
        <p:nvSpPr>
          <p:cNvPr id="17" name="Google Shape;1734;p43">
            <a:extLst>
              <a:ext uri="{FF2B5EF4-FFF2-40B4-BE49-F238E27FC236}">
                <a16:creationId xmlns:a16="http://schemas.microsoft.com/office/drawing/2014/main" id="{CAB46468-E2CE-4A41-AFE3-EEA81BF2A8BC}"/>
              </a:ext>
            </a:extLst>
          </p:cNvPr>
          <p:cNvSpPr txBox="1">
            <a:spLocks/>
          </p:cNvSpPr>
          <p:nvPr/>
        </p:nvSpPr>
        <p:spPr>
          <a:xfrm>
            <a:off x="448942" y="-208678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dirty="0" err="1"/>
              <a:t>Công</a:t>
            </a:r>
            <a:r>
              <a:rPr lang="en-US" dirty="0"/>
              <a:t> </a:t>
            </a:r>
            <a:r>
              <a:rPr lang="en-US" dirty="0" err="1"/>
              <a:t>nghệ</a:t>
            </a:r>
            <a:r>
              <a:rPr lang="en-US" dirty="0"/>
              <a:t> (Frontend)</a:t>
            </a:r>
          </a:p>
        </p:txBody>
      </p:sp>
      <p:sp>
        <p:nvSpPr>
          <p:cNvPr id="116" name="Google Shape;1733;p43">
            <a:extLst>
              <a:ext uri="{FF2B5EF4-FFF2-40B4-BE49-F238E27FC236}">
                <a16:creationId xmlns:a16="http://schemas.microsoft.com/office/drawing/2014/main" id="{B73C1D2A-B827-48B8-8DCD-9632723C9421}"/>
              </a:ext>
            </a:extLst>
          </p:cNvPr>
          <p:cNvSpPr txBox="1">
            <a:spLocks/>
          </p:cNvSpPr>
          <p:nvPr/>
        </p:nvSpPr>
        <p:spPr>
          <a:xfrm>
            <a:off x="3962615" y="8591222"/>
            <a:ext cx="2102100"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IBM Plex Mono" panose="020B0509050203000203" pitchFamily="49" charset="0"/>
              </a:rPr>
              <a:t>TanStack</a:t>
            </a:r>
            <a:endParaRPr lang="en-US" sz="2000" b="1" dirty="0">
              <a:latin typeface="IBM Plex Mono" panose="020B0509050203000203" pitchFamily="49" charset="0"/>
            </a:endParaRPr>
          </a:p>
        </p:txBody>
      </p:sp>
      <p:sp>
        <p:nvSpPr>
          <p:cNvPr id="117" name="Google Shape;1735;p43">
            <a:extLst>
              <a:ext uri="{FF2B5EF4-FFF2-40B4-BE49-F238E27FC236}">
                <a16:creationId xmlns:a16="http://schemas.microsoft.com/office/drawing/2014/main" id="{3B6E3B8A-3F29-4B33-B56C-FC51209C3BFA}"/>
              </a:ext>
            </a:extLst>
          </p:cNvPr>
          <p:cNvSpPr txBox="1">
            <a:spLocks/>
          </p:cNvSpPr>
          <p:nvPr/>
        </p:nvSpPr>
        <p:spPr>
          <a:xfrm>
            <a:off x="-4342326" y="1028504"/>
            <a:ext cx="1303238"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err="1">
                <a:latin typeface="IBM Plex Mono" panose="020B0509050203000203" pitchFamily="49" charset="0"/>
              </a:rPr>
              <a:t>NextJS</a:t>
            </a:r>
            <a:endParaRPr lang="en-US" sz="2000" b="1" dirty="0">
              <a:latin typeface="IBM Plex Mono" panose="020B0509050203000203" pitchFamily="49" charset="0"/>
            </a:endParaRPr>
          </a:p>
        </p:txBody>
      </p:sp>
      <p:sp>
        <p:nvSpPr>
          <p:cNvPr id="118" name="Google Shape;1736;p43">
            <a:extLst>
              <a:ext uri="{FF2B5EF4-FFF2-40B4-BE49-F238E27FC236}">
                <a16:creationId xmlns:a16="http://schemas.microsoft.com/office/drawing/2014/main" id="{D5AB84F8-195B-44D8-823D-AF1FF1BCD914}"/>
              </a:ext>
            </a:extLst>
          </p:cNvPr>
          <p:cNvSpPr txBox="1">
            <a:spLocks/>
          </p:cNvSpPr>
          <p:nvPr/>
        </p:nvSpPr>
        <p:spPr>
          <a:xfrm>
            <a:off x="3939190" y="6440994"/>
            <a:ext cx="2102100"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IBM Plex Mono" panose="020B0509050203000203" pitchFamily="49" charset="0"/>
              </a:rPr>
              <a:t>TypeScript</a:t>
            </a:r>
            <a:endParaRPr lang="en-US" sz="2000" b="1" dirty="0">
              <a:latin typeface="IBM Plex Mono" panose="020B0509050203000203" pitchFamily="49" charset="0"/>
            </a:endParaRPr>
          </a:p>
        </p:txBody>
      </p:sp>
      <p:sp>
        <p:nvSpPr>
          <p:cNvPr id="119" name="Google Shape;1739;p43">
            <a:extLst>
              <a:ext uri="{FF2B5EF4-FFF2-40B4-BE49-F238E27FC236}">
                <a16:creationId xmlns:a16="http://schemas.microsoft.com/office/drawing/2014/main" id="{2FEDF301-CFC2-4372-9CB6-37E73CCD55D5}"/>
              </a:ext>
            </a:extLst>
          </p:cNvPr>
          <p:cNvSpPr txBox="1">
            <a:spLocks/>
          </p:cNvSpPr>
          <p:nvPr/>
        </p:nvSpPr>
        <p:spPr>
          <a:xfrm>
            <a:off x="13244016" y="1231304"/>
            <a:ext cx="2102100"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IBM Plex Mono" panose="020B0509050203000203" pitchFamily="49" charset="0"/>
              </a:rPr>
              <a:t>Tailwind CSS</a:t>
            </a:r>
            <a:endParaRPr lang="en-US" sz="2000" b="1" dirty="0">
              <a:latin typeface="IBM Plex Mono" panose="020B0509050203000203" pitchFamily="49" charset="0"/>
            </a:endParaRPr>
          </a:p>
        </p:txBody>
      </p:sp>
      <p:sp>
        <p:nvSpPr>
          <p:cNvPr id="120" name="Google Shape;1735;p43">
            <a:extLst>
              <a:ext uri="{FF2B5EF4-FFF2-40B4-BE49-F238E27FC236}">
                <a16:creationId xmlns:a16="http://schemas.microsoft.com/office/drawing/2014/main" id="{8F952806-00CA-44BB-9664-111A3B6F2A88}"/>
              </a:ext>
            </a:extLst>
          </p:cNvPr>
          <p:cNvSpPr txBox="1">
            <a:spLocks/>
          </p:cNvSpPr>
          <p:nvPr/>
        </p:nvSpPr>
        <p:spPr>
          <a:xfrm>
            <a:off x="-4342326" y="2219420"/>
            <a:ext cx="159262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latin typeface="IBM Plex Mono" panose="020B0509050203000203" pitchFamily="49" charset="0"/>
              </a:rPr>
              <a:t>Redux Toolkit</a:t>
            </a:r>
          </a:p>
        </p:txBody>
      </p:sp>
      <p:sp>
        <p:nvSpPr>
          <p:cNvPr id="121" name="Google Shape;1739;p43">
            <a:extLst>
              <a:ext uri="{FF2B5EF4-FFF2-40B4-BE49-F238E27FC236}">
                <a16:creationId xmlns:a16="http://schemas.microsoft.com/office/drawing/2014/main" id="{AC117F56-BD3D-41CA-AD51-4F5632F53C66}"/>
              </a:ext>
            </a:extLst>
          </p:cNvPr>
          <p:cNvSpPr txBox="1">
            <a:spLocks/>
          </p:cNvSpPr>
          <p:nvPr/>
        </p:nvSpPr>
        <p:spPr>
          <a:xfrm>
            <a:off x="13290865" y="328958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latin typeface="IBM Plex Mono" panose="020B0509050203000203" pitchFamily="49" charset="0"/>
              </a:rPr>
              <a:t>CoreUI</a:t>
            </a:r>
            <a:endParaRPr lang="en-US" dirty="0">
              <a:latin typeface="IBM Plex Mono" panose="020B0509050203000203" pitchFamily="49" charset="0"/>
            </a:endParaRPr>
          </a:p>
        </p:txBody>
      </p:sp>
      <p:sp>
        <p:nvSpPr>
          <p:cNvPr id="122" name="Google Shape;1739;p43">
            <a:extLst>
              <a:ext uri="{FF2B5EF4-FFF2-40B4-BE49-F238E27FC236}">
                <a16:creationId xmlns:a16="http://schemas.microsoft.com/office/drawing/2014/main" id="{2C469E18-57FE-4066-803A-7F95F9EE8A77}"/>
              </a:ext>
            </a:extLst>
          </p:cNvPr>
          <p:cNvSpPr txBox="1">
            <a:spLocks/>
          </p:cNvSpPr>
          <p:nvPr/>
        </p:nvSpPr>
        <p:spPr>
          <a:xfrm>
            <a:off x="3939190" y="742496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solidFill>
                  <a:schemeClr val="tx1"/>
                </a:solidFill>
                <a:latin typeface="IBM Plex Mono" panose="020B0509050203000203" pitchFamily="49" charset="0"/>
              </a:rPr>
              <a:t>HeadlessUI</a:t>
            </a:r>
            <a:endParaRPr lang="en-US" dirty="0">
              <a:solidFill>
                <a:schemeClr val="tx1"/>
              </a:solidFill>
              <a:latin typeface="IBM Plex Mono" panose="020B0509050203000203" pitchFamily="49" charset="0"/>
            </a:endParaRPr>
          </a:p>
        </p:txBody>
      </p:sp>
      <p:sp>
        <p:nvSpPr>
          <p:cNvPr id="123" name="Google Shape;1739;p43">
            <a:extLst>
              <a:ext uri="{FF2B5EF4-FFF2-40B4-BE49-F238E27FC236}">
                <a16:creationId xmlns:a16="http://schemas.microsoft.com/office/drawing/2014/main" id="{61285386-FD7B-4E8E-BB16-803D3C459991}"/>
              </a:ext>
            </a:extLst>
          </p:cNvPr>
          <p:cNvSpPr txBox="1">
            <a:spLocks/>
          </p:cNvSpPr>
          <p:nvPr/>
        </p:nvSpPr>
        <p:spPr>
          <a:xfrm>
            <a:off x="13238347" y="2205035"/>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latin typeface="IBM Plex Mono" panose="020B0509050203000203" pitchFamily="49" charset="0"/>
              </a:rPr>
              <a:t>Chart.js</a:t>
            </a:r>
          </a:p>
        </p:txBody>
      </p:sp>
      <p:sp>
        <p:nvSpPr>
          <p:cNvPr id="124" name="Google Shape;1739;p43">
            <a:extLst>
              <a:ext uri="{FF2B5EF4-FFF2-40B4-BE49-F238E27FC236}">
                <a16:creationId xmlns:a16="http://schemas.microsoft.com/office/drawing/2014/main" id="{38353B13-1144-4DEC-B7EC-20F671FA3CD1}"/>
              </a:ext>
            </a:extLst>
          </p:cNvPr>
          <p:cNvSpPr txBox="1">
            <a:spLocks/>
          </p:cNvSpPr>
          <p:nvPr/>
        </p:nvSpPr>
        <p:spPr>
          <a:xfrm>
            <a:off x="13290865" y="4331896"/>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latin typeface="IBM Plex Mono" panose="020B0509050203000203" pitchFamily="49" charset="0"/>
              </a:rPr>
              <a:t>Paypal</a:t>
            </a:r>
            <a:endParaRPr lang="en-US" dirty="0">
              <a:latin typeface="IBM Plex Mono" panose="020B0509050203000203" pitchFamily="49" charset="0"/>
            </a:endParaRPr>
          </a:p>
        </p:txBody>
      </p:sp>
      <p:sp>
        <p:nvSpPr>
          <p:cNvPr id="125" name="Google Shape;1739;p43">
            <a:extLst>
              <a:ext uri="{FF2B5EF4-FFF2-40B4-BE49-F238E27FC236}">
                <a16:creationId xmlns:a16="http://schemas.microsoft.com/office/drawing/2014/main" id="{F62E7812-CAAB-4223-A8A5-320080934110}"/>
              </a:ext>
            </a:extLst>
          </p:cNvPr>
          <p:cNvSpPr txBox="1">
            <a:spLocks/>
          </p:cNvSpPr>
          <p:nvPr/>
        </p:nvSpPr>
        <p:spPr>
          <a:xfrm>
            <a:off x="-4342326" y="4104814"/>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latin typeface="IBM Plex Mono" panose="020B0509050203000203" pitchFamily="49" charset="0"/>
              </a:rPr>
              <a:t>Next Intl</a:t>
            </a:r>
          </a:p>
        </p:txBody>
      </p:sp>
      <p:sp>
        <p:nvSpPr>
          <p:cNvPr id="126" name="Google Shape;1739;p43">
            <a:extLst>
              <a:ext uri="{FF2B5EF4-FFF2-40B4-BE49-F238E27FC236}">
                <a16:creationId xmlns:a16="http://schemas.microsoft.com/office/drawing/2014/main" id="{41BF00FB-0810-41FC-A0EA-ED036EEE7594}"/>
              </a:ext>
            </a:extLst>
          </p:cNvPr>
          <p:cNvSpPr txBox="1">
            <a:spLocks/>
          </p:cNvSpPr>
          <p:nvPr/>
        </p:nvSpPr>
        <p:spPr>
          <a:xfrm>
            <a:off x="-4342326" y="315286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latin typeface="IBM Plex Mono" panose="020B0509050203000203" pitchFamily="49" charset="0"/>
              </a:rPr>
              <a:t>CKEditor</a:t>
            </a:r>
            <a:r>
              <a:rPr lang="en-US" dirty="0">
                <a:latin typeface="IBM Plex Mono" panose="020B0509050203000203" pitchFamily="49" charset="0"/>
              </a:rPr>
              <a:t> 5</a:t>
            </a:r>
          </a:p>
        </p:txBody>
      </p:sp>
      <p:sp>
        <p:nvSpPr>
          <p:cNvPr id="127" name="Google Shape;1739;p43">
            <a:extLst>
              <a:ext uri="{FF2B5EF4-FFF2-40B4-BE49-F238E27FC236}">
                <a16:creationId xmlns:a16="http://schemas.microsoft.com/office/drawing/2014/main" id="{9C384458-6128-4B72-B155-0E0FF7A93969}"/>
              </a:ext>
            </a:extLst>
          </p:cNvPr>
          <p:cNvSpPr txBox="1">
            <a:spLocks/>
          </p:cNvSpPr>
          <p:nvPr/>
        </p:nvSpPr>
        <p:spPr>
          <a:xfrm>
            <a:off x="3945152" y="9549863"/>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solidFill>
                  <a:schemeClr val="tx1"/>
                </a:solidFill>
                <a:latin typeface="IBM Plex Mono" panose="020B0509050203000203" pitchFamily="49" charset="0"/>
              </a:rPr>
              <a:t>Swiper</a:t>
            </a:r>
            <a:r>
              <a:rPr lang="en-US" dirty="0">
                <a:latin typeface="IBM Plex Mono" panose="020B0509050203000203" pitchFamily="49" charset="0"/>
              </a:rPr>
              <a:t>.js</a:t>
            </a:r>
          </a:p>
        </p:txBody>
      </p:sp>
      <p:pic>
        <p:nvPicPr>
          <p:cNvPr id="128" name="Picture 2" descr="Next.js · GitHub">
            <a:extLst>
              <a:ext uri="{FF2B5EF4-FFF2-40B4-BE49-F238E27FC236}">
                <a16:creationId xmlns:a16="http://schemas.microsoft.com/office/drawing/2014/main" id="{D050296F-0EBB-475A-B676-901DEDE24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599" y="802214"/>
            <a:ext cx="762273" cy="762273"/>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4" descr="TypeScript - Wikipedia">
            <a:extLst>
              <a:ext uri="{FF2B5EF4-FFF2-40B4-BE49-F238E27FC236}">
                <a16:creationId xmlns:a16="http://schemas.microsoft.com/office/drawing/2014/main" id="{68C7A196-FEE7-4909-80DB-D39BA15D8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181" y="6223357"/>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Hire Skilled Tailwind CSS Developers | Expert Tailwind CSS Development">
            <a:extLst>
              <a:ext uri="{FF2B5EF4-FFF2-40B4-BE49-F238E27FC236}">
                <a16:creationId xmlns:a16="http://schemas.microsoft.com/office/drawing/2014/main" id="{4D0E1038-1AEF-43E5-A339-DE834BA30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2726" y="1022982"/>
            <a:ext cx="748139" cy="748139"/>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12" descr="Download Free redux-store Icons - SVG and PNG formats">
            <a:extLst>
              <a:ext uri="{FF2B5EF4-FFF2-40B4-BE49-F238E27FC236}">
                <a16:creationId xmlns:a16="http://schemas.microsoft.com/office/drawing/2014/main" id="{B81B2C63-864B-4E31-90D6-E5D5CBCBB6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5427" y="1826060"/>
            <a:ext cx="743101" cy="743101"/>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14">
            <a:extLst>
              <a:ext uri="{FF2B5EF4-FFF2-40B4-BE49-F238E27FC236}">
                <a16:creationId xmlns:a16="http://schemas.microsoft.com/office/drawing/2014/main" id="{87EBC447-C3DB-43C2-8FA3-805CCC3505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20475" y="1943937"/>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2" descr="Headlessui Icon icon - Free Download PNG &amp; SVG | Streamline">
            <a:extLst>
              <a:ext uri="{FF2B5EF4-FFF2-40B4-BE49-F238E27FC236}">
                <a16:creationId xmlns:a16="http://schemas.microsoft.com/office/drawing/2014/main" id="{9C5F248E-2950-4A65-8C4D-4190C783EE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3557" y="7195733"/>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4" descr="Strapi, the leading open-source headless CMS">
            <a:extLst>
              <a:ext uri="{FF2B5EF4-FFF2-40B4-BE49-F238E27FC236}">
                <a16:creationId xmlns:a16="http://schemas.microsoft.com/office/drawing/2014/main" id="{D4D27490-8392-472B-9262-B482D993DD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1501" y="2902892"/>
            <a:ext cx="743101" cy="743101"/>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6" descr="TanStack Router (SPA) starter kit - Saas UI">
            <a:extLst>
              <a:ext uri="{FF2B5EF4-FFF2-40B4-BE49-F238E27FC236}">
                <a16:creationId xmlns:a16="http://schemas.microsoft.com/office/drawing/2014/main" id="{F5FE1409-44AF-4C7C-AA44-FE9F95506E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5889" y="8356440"/>
            <a:ext cx="723301" cy="723301"/>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8" descr="CoreUI · GitHub">
            <a:extLst>
              <a:ext uri="{FF2B5EF4-FFF2-40B4-BE49-F238E27FC236}">
                <a16:creationId xmlns:a16="http://schemas.microsoft.com/office/drawing/2014/main" id="{0EDDBF97-2672-41EB-93EB-8DA4E1C391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29079" y="3045248"/>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30" descr="next-intl plugin | inlang">
            <a:extLst>
              <a:ext uri="{FF2B5EF4-FFF2-40B4-BE49-F238E27FC236}">
                <a16:creationId xmlns:a16="http://schemas.microsoft.com/office/drawing/2014/main" id="{3B4AA2C4-BF99-449E-B9A1-2D5A0349AA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5427" y="3817406"/>
            <a:ext cx="743101" cy="762638"/>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32" descr="vue-awesome-swiper - npm">
            <a:extLst>
              <a:ext uri="{FF2B5EF4-FFF2-40B4-BE49-F238E27FC236}">
                <a16:creationId xmlns:a16="http://schemas.microsoft.com/office/drawing/2014/main" id="{726BCC8A-B7E1-42A4-B3E5-6733D09537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5888" y="9299207"/>
            <a:ext cx="723302" cy="723302"/>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34" descr="Logo, paypal icon - Free download on Iconfinder">
            <a:extLst>
              <a:ext uri="{FF2B5EF4-FFF2-40B4-BE49-F238E27FC236}">
                <a16:creationId xmlns:a16="http://schemas.microsoft.com/office/drawing/2014/main" id="{5468D8E1-ED60-4D23-A53B-4BDAFDF429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19301" y="4037108"/>
            <a:ext cx="770426" cy="77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096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 chức năng</a:t>
            </a:r>
            <a:endParaRPr dirty="0"/>
          </a:p>
        </p:txBody>
      </p:sp>
      <p:sp>
        <p:nvSpPr>
          <p:cNvPr id="1531" name="Google Shape;1531;p3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S Reference Sans Serif" panose="020B0604030504040204" pitchFamily="34" charset="0"/>
              </a:rPr>
              <a:t>API: </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/v1/users/profile</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/v1/users/addresses</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/v1/orders/my</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/v1/orders/:id</a:t>
            </a:r>
          </a:p>
          <a:p>
            <a:pPr marL="285750" lvl="0" indent="-285750" algn="l" rtl="0">
              <a:spcBef>
                <a:spcPts val="0"/>
              </a:spcBef>
              <a:spcAft>
                <a:spcPts val="0"/>
              </a:spcAft>
              <a:buFont typeface="Arial" panose="020B0604020202020204" pitchFamily="34" charset="0"/>
              <a:buChar char="•"/>
            </a:pPr>
            <a:r>
              <a:rPr lang="en-US" b="1" dirty="0">
                <a:latin typeface="MS Reference Sans Serif" panose="020B0604030504040204" pitchFamily="34" charset="0"/>
              </a:rPr>
              <a:t>GET /</a:t>
            </a:r>
            <a:r>
              <a:rPr lang="en-US" b="1" dirty="0" err="1">
                <a:latin typeface="MS Reference Sans Serif" panose="020B0604030504040204" pitchFamily="34" charset="0"/>
              </a:rPr>
              <a:t>api</a:t>
            </a:r>
            <a:r>
              <a:rPr lang="en-US" b="1" dirty="0">
                <a:latin typeface="MS Reference Sans Serif" panose="020B0604030504040204" pitchFamily="34" charset="0"/>
              </a:rPr>
              <a:t>/v1/orders/guest-track/:</a:t>
            </a:r>
            <a:r>
              <a:rPr lang="en-US" b="1" dirty="0" err="1">
                <a:latin typeface="MS Reference Sans Serif" panose="020B0604030504040204" pitchFamily="34" charset="0"/>
              </a:rPr>
              <a:t>orderId</a:t>
            </a:r>
            <a:r>
              <a:rPr lang="en-US" b="1" dirty="0">
                <a:latin typeface="MS Reference Sans Serif" panose="020B0604030504040204" pitchFamily="34" charset="0"/>
              </a:rPr>
              <a:t>/:token</a:t>
            </a:r>
            <a:endParaRPr lang="en-US" dirty="0">
              <a:latin typeface="MS Reference Sans Serif" panose="020B0604030504040204" pitchFamily="34" charset="0"/>
            </a:endParaRPr>
          </a:p>
        </p:txBody>
      </p:sp>
      <p:sp>
        <p:nvSpPr>
          <p:cNvPr id="1532" name="Google Shape;1532;p39"/>
          <p:cNvSpPr txBox="1">
            <a:spLocks noGrp="1"/>
          </p:cNvSpPr>
          <p:nvPr>
            <p:ph type="subTitle" idx="2"/>
          </p:nvPr>
        </p:nvSpPr>
        <p:spPr>
          <a:xfrm>
            <a:off x="720000" y="1786675"/>
            <a:ext cx="3852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S Reference Sans Serif" panose="020B0604030504040204" pitchFamily="34" charset="0"/>
              </a:rPr>
              <a:t>Cung cấp cho người dùng đã đăng nhập một khu vực cá nhân để quản lý thông tin, sổ địa chỉ, xem lại lịch sử và trạng thái các đơn hàng đã đặt. Khách vãng lai cũng có thể theo dõi đơn hàng qua link đặc biệt.</a:t>
            </a:r>
            <a:endParaRPr lang="en-US" dirty="0">
              <a:latin typeface="MS Reference Sans Serif" panose="020B0604030504040204" pitchFamily="34" charset="0"/>
            </a:endParaRP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1621;p40">
            <a:extLst>
              <a:ext uri="{FF2B5EF4-FFF2-40B4-BE49-F238E27FC236}">
                <a16:creationId xmlns:a16="http://schemas.microsoft.com/office/drawing/2014/main" id="{E4A36730-EFED-4A91-9434-B278F66018C8}"/>
              </a:ext>
            </a:extLst>
          </p:cNvPr>
          <p:cNvSpPr txBox="1">
            <a:spLocks/>
          </p:cNvSpPr>
          <p:nvPr/>
        </p:nvSpPr>
        <p:spPr>
          <a:xfrm>
            <a:off x="720000" y="-2223696"/>
            <a:ext cx="6586674"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sz="8000" dirty="0">
                <a:latin typeface="IBM Plex Mono" panose="020B0509050203000203" pitchFamily="49" charset="0"/>
              </a:rPr>
              <a:t>Thanks For Watching</a:t>
            </a:r>
          </a:p>
        </p:txBody>
      </p:sp>
      <p:grpSp>
        <p:nvGrpSpPr>
          <p:cNvPr id="18" name="Google Shape;1626;p40">
            <a:extLst>
              <a:ext uri="{FF2B5EF4-FFF2-40B4-BE49-F238E27FC236}">
                <a16:creationId xmlns:a16="http://schemas.microsoft.com/office/drawing/2014/main" id="{C62F2D8B-CBAA-48B4-89EF-A07BC541CF53}"/>
              </a:ext>
            </a:extLst>
          </p:cNvPr>
          <p:cNvGrpSpPr/>
          <p:nvPr/>
        </p:nvGrpSpPr>
        <p:grpSpPr>
          <a:xfrm>
            <a:off x="-8692664" y="3392992"/>
            <a:ext cx="7010429" cy="224283"/>
            <a:chOff x="796100" y="3019701"/>
            <a:chExt cx="4558967" cy="134100"/>
          </a:xfrm>
        </p:grpSpPr>
        <p:sp>
          <p:nvSpPr>
            <p:cNvPr id="19" name="Google Shape;1627;p40">
              <a:extLst>
                <a:ext uri="{FF2B5EF4-FFF2-40B4-BE49-F238E27FC236}">
                  <a16:creationId xmlns:a16="http://schemas.microsoft.com/office/drawing/2014/main" id="{6F11B45F-45DC-4E5C-80C6-5303464917A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1628;p40">
              <a:extLst>
                <a:ext uri="{FF2B5EF4-FFF2-40B4-BE49-F238E27FC236}">
                  <a16:creationId xmlns:a16="http://schemas.microsoft.com/office/drawing/2014/main" id="{C2CFB4D0-6355-43B1-BD96-A5D12630E71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1" name="Google Shape;1629;p40">
              <a:extLst>
                <a:ext uri="{FF2B5EF4-FFF2-40B4-BE49-F238E27FC236}">
                  <a16:creationId xmlns:a16="http://schemas.microsoft.com/office/drawing/2014/main" id="{DF01453B-428E-46EE-A897-485BCBCD30EE}"/>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7200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grpSp>
        <p:nvGrpSpPr>
          <p:cNvPr id="1589" name="Google Shape;1589;p40"/>
          <p:cNvGrpSpPr/>
          <p:nvPr/>
        </p:nvGrpSpPr>
        <p:grpSpPr>
          <a:xfrm>
            <a:off x="4572000" y="2428241"/>
            <a:ext cx="5765856" cy="4103650"/>
            <a:chOff x="4452944" y="2184175"/>
            <a:chExt cx="5765856" cy="4103650"/>
          </a:xfrm>
        </p:grpSpPr>
        <p:pic>
          <p:nvPicPr>
            <p:cNvPr id="1590" name="Google Shape;1590;p40"/>
            <p:cNvPicPr preferRelativeResize="0"/>
            <p:nvPr/>
          </p:nvPicPr>
          <p:blipFill rotWithShape="1">
            <a:blip r:embed="rId3">
              <a:alphaModFix/>
            </a:blip>
            <a:srcRect l="16960" t="24718" r="7121" b="26177"/>
            <a:stretch/>
          </p:blipFill>
          <p:spPr>
            <a:xfrm rot="-5400000" flipH="1">
              <a:off x="6600975" y="2670000"/>
              <a:ext cx="4103650" cy="3132000"/>
            </a:xfrm>
            <a:prstGeom prst="rect">
              <a:avLst/>
            </a:prstGeom>
            <a:noFill/>
            <a:ln>
              <a:noFill/>
            </a:ln>
          </p:spPr>
        </p:pic>
        <p:grpSp>
          <p:nvGrpSpPr>
            <p:cNvPr id="1591" name="Google Shape;1591;p40"/>
            <p:cNvGrpSpPr/>
            <p:nvPr/>
          </p:nvGrpSpPr>
          <p:grpSpPr>
            <a:xfrm rot="-5400000" flipH="1">
              <a:off x="8074852" y="4089881"/>
              <a:ext cx="1478405" cy="1186772"/>
              <a:chOff x="7945225" y="4302000"/>
              <a:chExt cx="904666" cy="726121"/>
            </a:xfrm>
          </p:grpSpPr>
          <p:sp>
            <p:nvSpPr>
              <p:cNvPr id="1592" name="Google Shape;1592;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 name="Google Shape;1595;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6" name="Google Shape;1596;p40"/>
            <p:cNvGrpSpPr/>
            <p:nvPr/>
          </p:nvGrpSpPr>
          <p:grpSpPr>
            <a:xfrm rot="-5400000" flipH="1">
              <a:off x="7140078" y="3883230"/>
              <a:ext cx="134004" cy="134004"/>
              <a:chOff x="8356813" y="1074288"/>
              <a:chExt cx="351900" cy="351900"/>
            </a:xfrm>
          </p:grpSpPr>
          <p:sp>
            <p:nvSpPr>
              <p:cNvPr id="1597" name="Google Shape;1597;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rot="-5400000" flipH="1">
              <a:off x="6766253" y="3499155"/>
              <a:ext cx="134004" cy="134004"/>
              <a:chOff x="8356813" y="1074288"/>
              <a:chExt cx="351900" cy="351900"/>
            </a:xfrm>
          </p:grpSpPr>
          <p:sp>
            <p:nvSpPr>
              <p:cNvPr id="1600" name="Google Shape;160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40"/>
            <p:cNvGrpSpPr/>
            <p:nvPr/>
          </p:nvGrpSpPr>
          <p:grpSpPr>
            <a:xfrm rot="-5400000" flipH="1">
              <a:off x="7404606" y="3451356"/>
              <a:ext cx="582050" cy="582425"/>
              <a:chOff x="959750" y="3039275"/>
              <a:chExt cx="582050" cy="582425"/>
            </a:xfrm>
          </p:grpSpPr>
          <p:sp>
            <p:nvSpPr>
              <p:cNvPr id="1605" name="Google Shape;1605;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40"/>
            <p:cNvGrpSpPr/>
            <p:nvPr/>
          </p:nvGrpSpPr>
          <p:grpSpPr>
            <a:xfrm rot="-5400000" flipH="1">
              <a:off x="7237650" y="4201057"/>
              <a:ext cx="699928" cy="1651024"/>
              <a:chOff x="8337812" y="3492483"/>
              <a:chExt cx="699928" cy="1651024"/>
            </a:xfrm>
          </p:grpSpPr>
          <p:sp>
            <p:nvSpPr>
              <p:cNvPr id="1613" name="Google Shape;1613;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6" name="Google Shape;1616;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8" name="Google Shape;1618;p40"/>
            <p:cNvGrpSpPr/>
            <p:nvPr/>
          </p:nvGrpSpPr>
          <p:grpSpPr>
            <a:xfrm rot="-5400000" flipH="1">
              <a:off x="5819578" y="4727817"/>
              <a:ext cx="134004" cy="134004"/>
              <a:chOff x="8356813" y="1074288"/>
              <a:chExt cx="351900" cy="351900"/>
            </a:xfrm>
          </p:grpSpPr>
          <p:sp>
            <p:nvSpPr>
              <p:cNvPr id="1619" name="Google Shape;1619;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5" name="Google Shape;1545;p40"/>
          <p:cNvGrpSpPr/>
          <p:nvPr/>
        </p:nvGrpSpPr>
        <p:grpSpPr>
          <a:xfrm>
            <a:off x="-2765817" y="-2958610"/>
            <a:ext cx="8164418" cy="6343459"/>
            <a:chOff x="-2613417" y="-2806210"/>
            <a:chExt cx="8164418" cy="6343459"/>
          </a:xfrm>
        </p:grpSpPr>
        <p:grpSp>
          <p:nvGrpSpPr>
            <p:cNvPr id="1546" name="Google Shape;1546;p40"/>
            <p:cNvGrpSpPr/>
            <p:nvPr/>
          </p:nvGrpSpPr>
          <p:grpSpPr>
            <a:xfrm>
              <a:off x="-2613417" y="-2806210"/>
              <a:ext cx="8164418" cy="6343459"/>
              <a:chOff x="-2613417" y="-2806210"/>
              <a:chExt cx="8164418" cy="6343459"/>
            </a:xfrm>
          </p:grpSpPr>
          <p:grpSp>
            <p:nvGrpSpPr>
              <p:cNvPr id="1547" name="Google Shape;1547;p40"/>
              <p:cNvGrpSpPr/>
              <p:nvPr/>
            </p:nvGrpSpPr>
            <p:grpSpPr>
              <a:xfrm>
                <a:off x="-191059" y="95963"/>
                <a:ext cx="1538562" cy="971589"/>
                <a:chOff x="-191059" y="95963"/>
                <a:chExt cx="1538562" cy="971589"/>
              </a:xfrm>
            </p:grpSpPr>
            <p:grpSp>
              <p:nvGrpSpPr>
                <p:cNvPr id="1548" name="Google Shape;1548;p40"/>
                <p:cNvGrpSpPr/>
                <p:nvPr/>
              </p:nvGrpSpPr>
              <p:grpSpPr>
                <a:xfrm>
                  <a:off x="-191059" y="201619"/>
                  <a:ext cx="904284" cy="865933"/>
                  <a:chOff x="2038491" y="-937756"/>
                  <a:chExt cx="904284" cy="865933"/>
                </a:xfrm>
              </p:grpSpPr>
              <p:grpSp>
                <p:nvGrpSpPr>
                  <p:cNvPr id="1549" name="Google Shape;1549;p40"/>
                  <p:cNvGrpSpPr/>
                  <p:nvPr/>
                </p:nvGrpSpPr>
                <p:grpSpPr>
                  <a:xfrm>
                    <a:off x="2096570" y="-863491"/>
                    <a:ext cx="717621" cy="717392"/>
                    <a:chOff x="1483457" y="3953671"/>
                    <a:chExt cx="717621" cy="717392"/>
                  </a:xfrm>
                </p:grpSpPr>
                <p:sp>
                  <p:nvSpPr>
                    <p:cNvPr id="1550" name="Google Shape;1550;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5" name="Google Shape;1555;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40"/>
                <p:cNvGrpSpPr/>
                <p:nvPr/>
              </p:nvGrpSpPr>
              <p:grpSpPr>
                <a:xfrm>
                  <a:off x="584533" y="95963"/>
                  <a:ext cx="473483" cy="453403"/>
                  <a:chOff x="2038491" y="-937756"/>
                  <a:chExt cx="904284" cy="865933"/>
                </a:xfrm>
              </p:grpSpPr>
              <p:grpSp>
                <p:nvGrpSpPr>
                  <p:cNvPr id="1557" name="Google Shape;1557;p40"/>
                  <p:cNvGrpSpPr/>
                  <p:nvPr/>
                </p:nvGrpSpPr>
                <p:grpSpPr>
                  <a:xfrm>
                    <a:off x="2096570" y="-863491"/>
                    <a:ext cx="717621" cy="717392"/>
                    <a:chOff x="1483457" y="3953671"/>
                    <a:chExt cx="717621" cy="717392"/>
                  </a:xfrm>
                </p:grpSpPr>
                <p:sp>
                  <p:nvSpPr>
                    <p:cNvPr id="1558" name="Google Shape;1558;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3" name="Google Shape;1563;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0"/>
                <p:cNvGrpSpPr/>
                <p:nvPr/>
              </p:nvGrpSpPr>
              <p:grpSpPr>
                <a:xfrm>
                  <a:off x="530445" y="481913"/>
                  <a:ext cx="473483" cy="453403"/>
                  <a:chOff x="2038491" y="-937756"/>
                  <a:chExt cx="904284" cy="865933"/>
                </a:xfrm>
              </p:grpSpPr>
              <p:grpSp>
                <p:nvGrpSpPr>
                  <p:cNvPr id="1565" name="Google Shape;1565;p40"/>
                  <p:cNvGrpSpPr/>
                  <p:nvPr/>
                </p:nvGrpSpPr>
                <p:grpSpPr>
                  <a:xfrm>
                    <a:off x="2096570" y="-863491"/>
                    <a:ext cx="717621" cy="717392"/>
                    <a:chOff x="1483457" y="3953671"/>
                    <a:chExt cx="717621" cy="717392"/>
                  </a:xfrm>
                </p:grpSpPr>
                <p:sp>
                  <p:nvSpPr>
                    <p:cNvPr id="1566" name="Google Shape;1566;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0"/>
                <p:cNvGrpSpPr/>
                <p:nvPr/>
              </p:nvGrpSpPr>
              <p:grpSpPr>
                <a:xfrm>
                  <a:off x="874020" y="312788"/>
                  <a:ext cx="473483" cy="453403"/>
                  <a:chOff x="2038491" y="-937756"/>
                  <a:chExt cx="904284" cy="865933"/>
                </a:xfrm>
              </p:grpSpPr>
              <p:grpSp>
                <p:nvGrpSpPr>
                  <p:cNvPr id="1573" name="Google Shape;1573;p40"/>
                  <p:cNvGrpSpPr/>
                  <p:nvPr/>
                </p:nvGrpSpPr>
                <p:grpSpPr>
                  <a:xfrm>
                    <a:off x="2096570" y="-863491"/>
                    <a:ext cx="717621" cy="717392"/>
                    <a:chOff x="1483457" y="3953671"/>
                    <a:chExt cx="717621" cy="717392"/>
                  </a:xfrm>
                </p:grpSpPr>
                <p:sp>
                  <p:nvSpPr>
                    <p:cNvPr id="1574" name="Google Shape;1574;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0" name="Google Shape;1580;p40"/>
              <p:cNvGrpSpPr/>
              <p:nvPr/>
            </p:nvGrpSpPr>
            <p:grpSpPr>
              <a:xfrm rot="-7479050">
                <a:off x="-2051246" y="-1642948"/>
                <a:ext cx="4889863" cy="3931229"/>
                <a:chOff x="7103825" y="-713112"/>
                <a:chExt cx="3785226" cy="3043150"/>
              </a:xfrm>
            </p:grpSpPr>
            <p:sp>
              <p:nvSpPr>
                <p:cNvPr id="1581" name="Google Shape;1581;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2" name="Google Shape;1582;p40"/>
                <p:cNvPicPr preferRelativeResize="0"/>
                <p:nvPr/>
              </p:nvPicPr>
              <p:blipFill rotWithShape="1">
                <a:blip r:embed="rId4">
                  <a:alphaModFix/>
                </a:blip>
                <a:srcRect t="17657" b="17663"/>
                <a:stretch/>
              </p:blipFill>
              <p:spPr>
                <a:xfrm>
                  <a:off x="7103825" y="-713112"/>
                  <a:ext cx="3785226" cy="2888974"/>
                </a:xfrm>
                <a:prstGeom prst="rect">
                  <a:avLst/>
                </a:prstGeom>
                <a:noFill/>
                <a:ln>
                  <a:noFill/>
                </a:ln>
              </p:spPr>
            </p:pic>
          </p:grpSp>
          <p:grpSp>
            <p:nvGrpSpPr>
              <p:cNvPr id="1583" name="Google Shape;1583;p40"/>
              <p:cNvGrpSpPr/>
              <p:nvPr/>
            </p:nvGrpSpPr>
            <p:grpSpPr>
              <a:xfrm>
                <a:off x="-640220" y="-2653973"/>
                <a:ext cx="6191222" cy="6191222"/>
                <a:chOff x="-640220" y="-2502423"/>
                <a:chExt cx="6191222" cy="6191222"/>
              </a:xfrm>
            </p:grpSpPr>
            <p:sp>
              <p:nvSpPr>
                <p:cNvPr id="1584" name="Google Shape;1584;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6" name="Google Shape;1586;p40"/>
            <p:cNvGrpSpPr/>
            <p:nvPr/>
          </p:nvGrpSpPr>
          <p:grpSpPr>
            <a:xfrm>
              <a:off x="-12" y="-195650"/>
              <a:ext cx="439200" cy="439100"/>
              <a:chOff x="1101075" y="2142375"/>
              <a:chExt cx="439200" cy="439100"/>
            </a:xfrm>
          </p:grpSpPr>
          <p:sp>
            <p:nvSpPr>
              <p:cNvPr id="1587" name="Google Shape;1587;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1" name="Google Shape;1621;p40"/>
          <p:cNvSpPr txBox="1">
            <a:spLocks noGrp="1"/>
          </p:cNvSpPr>
          <p:nvPr>
            <p:ph type="title"/>
          </p:nvPr>
        </p:nvSpPr>
        <p:spPr>
          <a:xfrm>
            <a:off x="724724" y="1728872"/>
            <a:ext cx="6586674"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latin typeface="IBM Plex Mono" panose="020B0509050203000203" pitchFamily="49" charset="0"/>
              </a:rPr>
              <a:t>Thanks For Watching</a:t>
            </a:r>
          </a:p>
        </p:txBody>
      </p:sp>
      <p:grpSp>
        <p:nvGrpSpPr>
          <p:cNvPr id="1623" name="Google Shape;1623;p40"/>
          <p:cNvGrpSpPr/>
          <p:nvPr/>
        </p:nvGrpSpPr>
        <p:grpSpPr>
          <a:xfrm rot="-5400000" flipH="1">
            <a:off x="8904403" y="2929792"/>
            <a:ext cx="134004" cy="134004"/>
            <a:chOff x="8356813" y="1074288"/>
            <a:chExt cx="351900" cy="351900"/>
          </a:xfrm>
        </p:grpSpPr>
        <p:sp>
          <p:nvSpPr>
            <p:cNvPr id="1624" name="Google Shape;1624;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40"/>
          <p:cNvGrpSpPr/>
          <p:nvPr/>
        </p:nvGrpSpPr>
        <p:grpSpPr>
          <a:xfrm>
            <a:off x="8884" y="3228231"/>
            <a:ext cx="7010429" cy="224283"/>
            <a:chOff x="796100" y="3019701"/>
            <a:chExt cx="4558967" cy="134100"/>
          </a:xfrm>
        </p:grpSpPr>
        <p:sp>
          <p:nvSpPr>
            <p:cNvPr id="1627" name="Google Shape;1627;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29" name="Google Shape;1629;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3" name="Google Shape;1733;p43"/>
          <p:cNvSpPr txBox="1">
            <a:spLocks noGrp="1"/>
          </p:cNvSpPr>
          <p:nvPr>
            <p:ph type="subTitle" idx="8"/>
          </p:nvPr>
        </p:nvSpPr>
        <p:spPr>
          <a:xfrm>
            <a:off x="3925526" y="3523922"/>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TanStack</a:t>
            </a:r>
            <a:endParaRPr dirty="0"/>
          </a:p>
        </p:txBody>
      </p:sp>
      <p:sp>
        <p:nvSpPr>
          <p:cNvPr id="1734" name="Google Shape;173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Công nghệ (Frontend)</a:t>
            </a:r>
            <a:endParaRPr dirty="0"/>
          </a:p>
        </p:txBody>
      </p:sp>
      <p:sp>
        <p:nvSpPr>
          <p:cNvPr id="1735" name="Google Shape;1735;p43"/>
          <p:cNvSpPr txBox="1">
            <a:spLocks noGrp="1"/>
          </p:cNvSpPr>
          <p:nvPr>
            <p:ph type="subTitle" idx="5"/>
          </p:nvPr>
        </p:nvSpPr>
        <p:spPr>
          <a:xfrm>
            <a:off x="1329449" y="1408797"/>
            <a:ext cx="1303238"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NextJS</a:t>
            </a:r>
            <a:endParaRPr dirty="0"/>
          </a:p>
        </p:txBody>
      </p:sp>
      <p:sp>
        <p:nvSpPr>
          <p:cNvPr id="1736" name="Google Shape;1736;p43"/>
          <p:cNvSpPr txBox="1">
            <a:spLocks noGrp="1"/>
          </p:cNvSpPr>
          <p:nvPr>
            <p:ph type="subTitle" idx="6"/>
          </p:nvPr>
        </p:nvSpPr>
        <p:spPr>
          <a:xfrm>
            <a:off x="3902101" y="1373694"/>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TypeScript</a:t>
            </a:r>
            <a:endParaRPr dirty="0"/>
          </a:p>
        </p:txBody>
      </p:sp>
      <p:sp>
        <p:nvSpPr>
          <p:cNvPr id="1739" name="Google Shape;1739;p43"/>
          <p:cNvSpPr txBox="1">
            <a:spLocks noGrp="1"/>
          </p:cNvSpPr>
          <p:nvPr>
            <p:ph type="subTitle" idx="7"/>
          </p:nvPr>
        </p:nvSpPr>
        <p:spPr>
          <a:xfrm>
            <a:off x="6728916" y="1391673"/>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Tailwind CSS</a:t>
            </a:r>
            <a:endParaRPr dirty="0"/>
          </a:p>
        </p:txBody>
      </p:sp>
      <p:sp>
        <p:nvSpPr>
          <p:cNvPr id="20" name="Google Shape;1735;p43">
            <a:extLst>
              <a:ext uri="{FF2B5EF4-FFF2-40B4-BE49-F238E27FC236}">
                <a16:creationId xmlns:a16="http://schemas.microsoft.com/office/drawing/2014/main" id="{CBA35983-44D7-4274-8FBA-C77687DD3F61}"/>
              </a:ext>
            </a:extLst>
          </p:cNvPr>
          <p:cNvSpPr txBox="1">
            <a:spLocks/>
          </p:cNvSpPr>
          <p:nvPr/>
        </p:nvSpPr>
        <p:spPr>
          <a:xfrm>
            <a:off x="1329449" y="2599713"/>
            <a:ext cx="159262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Redux Toolkit</a:t>
            </a:r>
          </a:p>
        </p:txBody>
      </p:sp>
      <p:sp>
        <p:nvSpPr>
          <p:cNvPr id="21" name="Google Shape;1739;p43">
            <a:extLst>
              <a:ext uri="{FF2B5EF4-FFF2-40B4-BE49-F238E27FC236}">
                <a16:creationId xmlns:a16="http://schemas.microsoft.com/office/drawing/2014/main" id="{268EEBEB-EC45-4CAB-9793-0C31A6842432}"/>
              </a:ext>
            </a:extLst>
          </p:cNvPr>
          <p:cNvSpPr txBox="1">
            <a:spLocks/>
          </p:cNvSpPr>
          <p:nvPr/>
        </p:nvSpPr>
        <p:spPr>
          <a:xfrm>
            <a:off x="6775765" y="3449951"/>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t>CoreUI</a:t>
            </a:r>
            <a:endParaRPr lang="en-US" dirty="0"/>
          </a:p>
        </p:txBody>
      </p:sp>
      <p:sp>
        <p:nvSpPr>
          <p:cNvPr id="22" name="Google Shape;1739;p43">
            <a:extLst>
              <a:ext uri="{FF2B5EF4-FFF2-40B4-BE49-F238E27FC236}">
                <a16:creationId xmlns:a16="http://schemas.microsoft.com/office/drawing/2014/main" id="{A98B2636-B1E9-4B0D-AF9F-9000010A3AB9}"/>
              </a:ext>
            </a:extLst>
          </p:cNvPr>
          <p:cNvSpPr txBox="1">
            <a:spLocks/>
          </p:cNvSpPr>
          <p:nvPr/>
        </p:nvSpPr>
        <p:spPr>
          <a:xfrm>
            <a:off x="3902101" y="235766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t>HeadlessUI</a:t>
            </a:r>
            <a:endParaRPr lang="en-US" dirty="0"/>
          </a:p>
        </p:txBody>
      </p:sp>
      <p:sp>
        <p:nvSpPr>
          <p:cNvPr id="23" name="Google Shape;1739;p43">
            <a:extLst>
              <a:ext uri="{FF2B5EF4-FFF2-40B4-BE49-F238E27FC236}">
                <a16:creationId xmlns:a16="http://schemas.microsoft.com/office/drawing/2014/main" id="{58DDC5F2-7713-4CB6-841C-321A83F49D84}"/>
              </a:ext>
            </a:extLst>
          </p:cNvPr>
          <p:cNvSpPr txBox="1">
            <a:spLocks/>
          </p:cNvSpPr>
          <p:nvPr/>
        </p:nvSpPr>
        <p:spPr>
          <a:xfrm>
            <a:off x="6723247" y="2365404"/>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Chart.js</a:t>
            </a:r>
          </a:p>
        </p:txBody>
      </p:sp>
      <p:sp>
        <p:nvSpPr>
          <p:cNvPr id="24" name="Google Shape;1739;p43">
            <a:extLst>
              <a:ext uri="{FF2B5EF4-FFF2-40B4-BE49-F238E27FC236}">
                <a16:creationId xmlns:a16="http://schemas.microsoft.com/office/drawing/2014/main" id="{50473611-3D9C-418A-87B6-C361E4311BCB}"/>
              </a:ext>
            </a:extLst>
          </p:cNvPr>
          <p:cNvSpPr txBox="1">
            <a:spLocks/>
          </p:cNvSpPr>
          <p:nvPr/>
        </p:nvSpPr>
        <p:spPr>
          <a:xfrm>
            <a:off x="6775765" y="4492265"/>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t>Paypal</a:t>
            </a:r>
            <a:endParaRPr lang="en-US" dirty="0"/>
          </a:p>
        </p:txBody>
      </p:sp>
      <p:sp>
        <p:nvSpPr>
          <p:cNvPr id="25" name="Google Shape;1739;p43">
            <a:extLst>
              <a:ext uri="{FF2B5EF4-FFF2-40B4-BE49-F238E27FC236}">
                <a16:creationId xmlns:a16="http://schemas.microsoft.com/office/drawing/2014/main" id="{023F4450-F009-467A-9BBC-8B38D55F8501}"/>
              </a:ext>
            </a:extLst>
          </p:cNvPr>
          <p:cNvSpPr txBox="1">
            <a:spLocks/>
          </p:cNvSpPr>
          <p:nvPr/>
        </p:nvSpPr>
        <p:spPr>
          <a:xfrm>
            <a:off x="1329449" y="4485107"/>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Next Intl</a:t>
            </a:r>
          </a:p>
        </p:txBody>
      </p:sp>
      <p:sp>
        <p:nvSpPr>
          <p:cNvPr id="26" name="Google Shape;1739;p43">
            <a:extLst>
              <a:ext uri="{FF2B5EF4-FFF2-40B4-BE49-F238E27FC236}">
                <a16:creationId xmlns:a16="http://schemas.microsoft.com/office/drawing/2014/main" id="{1FA1FA2C-4CC3-4128-8AD6-CD170D96E9DF}"/>
              </a:ext>
            </a:extLst>
          </p:cNvPr>
          <p:cNvSpPr txBox="1">
            <a:spLocks/>
          </p:cNvSpPr>
          <p:nvPr/>
        </p:nvSpPr>
        <p:spPr>
          <a:xfrm>
            <a:off x="1329449" y="3533155"/>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t>CKEditor</a:t>
            </a:r>
            <a:r>
              <a:rPr lang="en-US" dirty="0"/>
              <a:t> 5</a:t>
            </a:r>
          </a:p>
        </p:txBody>
      </p:sp>
      <p:sp>
        <p:nvSpPr>
          <p:cNvPr id="27" name="Google Shape;1739;p43">
            <a:extLst>
              <a:ext uri="{FF2B5EF4-FFF2-40B4-BE49-F238E27FC236}">
                <a16:creationId xmlns:a16="http://schemas.microsoft.com/office/drawing/2014/main" id="{638E0D23-D91C-4B38-B849-CE7DB607D8B9}"/>
              </a:ext>
            </a:extLst>
          </p:cNvPr>
          <p:cNvSpPr txBox="1">
            <a:spLocks/>
          </p:cNvSpPr>
          <p:nvPr/>
        </p:nvSpPr>
        <p:spPr>
          <a:xfrm>
            <a:off x="3908063" y="4482563"/>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Swiper.js</a:t>
            </a:r>
          </a:p>
        </p:txBody>
      </p:sp>
      <p:pic>
        <p:nvPicPr>
          <p:cNvPr id="1026" name="Picture 2" descr="Next.js · GitHub">
            <a:extLst>
              <a:ext uri="{FF2B5EF4-FFF2-40B4-BE49-F238E27FC236}">
                <a16:creationId xmlns:a16="http://schemas.microsoft.com/office/drawing/2014/main" id="{5085F870-048A-4CFD-AB1E-C9305DDDB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76" y="1182507"/>
            <a:ext cx="762273" cy="7622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ypeScript - Wikipedia">
            <a:extLst>
              <a:ext uri="{FF2B5EF4-FFF2-40B4-BE49-F238E27FC236}">
                <a16:creationId xmlns:a16="http://schemas.microsoft.com/office/drawing/2014/main" id="{3970AD99-07B9-448D-918A-7C1D48266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092" y="1156057"/>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ire Skilled Tailwind CSS Developers | Expert Tailwind CSS Development">
            <a:extLst>
              <a:ext uri="{FF2B5EF4-FFF2-40B4-BE49-F238E27FC236}">
                <a16:creationId xmlns:a16="http://schemas.microsoft.com/office/drawing/2014/main" id="{F27F2E4B-F847-428A-A7B1-56AD0E8B0B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7626" y="1183351"/>
            <a:ext cx="748139" cy="7481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wnload Free redux-store Icons - SVG and PNG formats">
            <a:extLst>
              <a:ext uri="{FF2B5EF4-FFF2-40B4-BE49-F238E27FC236}">
                <a16:creationId xmlns:a16="http://schemas.microsoft.com/office/drawing/2014/main" id="{4F19FB5A-335D-4779-9A23-2A054754A0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348" y="2206353"/>
            <a:ext cx="743101" cy="7431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DA5F16B-810F-4EB6-8B4E-86C84A9709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5375" y="2104306"/>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eadlessui Icon icon - Free Download PNG &amp; SVG | Streamline">
            <a:extLst>
              <a:ext uri="{FF2B5EF4-FFF2-40B4-BE49-F238E27FC236}">
                <a16:creationId xmlns:a16="http://schemas.microsoft.com/office/drawing/2014/main" id="{91D74556-E277-466C-BE77-5DAD11AEEF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68" y="2128433"/>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Strapi, the leading open-source headless CMS">
            <a:extLst>
              <a:ext uri="{FF2B5EF4-FFF2-40B4-BE49-F238E27FC236}">
                <a16:creationId xmlns:a16="http://schemas.microsoft.com/office/drawing/2014/main" id="{FE8B5100-D56F-4975-A04A-FFA527D835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274" y="3283185"/>
            <a:ext cx="743101" cy="74310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TanStack Router (SPA) starter kit - Saas UI">
            <a:extLst>
              <a:ext uri="{FF2B5EF4-FFF2-40B4-BE49-F238E27FC236}">
                <a16:creationId xmlns:a16="http://schemas.microsoft.com/office/drawing/2014/main" id="{CEF6E854-8A74-4535-A0F7-845179D55C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8800" y="3289140"/>
            <a:ext cx="723301" cy="72330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oreUI · GitHub">
            <a:extLst>
              <a:ext uri="{FF2B5EF4-FFF2-40B4-BE49-F238E27FC236}">
                <a16:creationId xmlns:a16="http://schemas.microsoft.com/office/drawing/2014/main" id="{E866AEA8-5886-44DD-8A5C-A5ACC83446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3979" y="3205617"/>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next-intl plugin | inlang">
            <a:extLst>
              <a:ext uri="{FF2B5EF4-FFF2-40B4-BE49-F238E27FC236}">
                <a16:creationId xmlns:a16="http://schemas.microsoft.com/office/drawing/2014/main" id="{75EC4810-68A4-4F22-8276-497DE4DBFF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348" y="4197699"/>
            <a:ext cx="743101" cy="762638"/>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vue-awesome-swiper - npm">
            <a:extLst>
              <a:ext uri="{FF2B5EF4-FFF2-40B4-BE49-F238E27FC236}">
                <a16:creationId xmlns:a16="http://schemas.microsoft.com/office/drawing/2014/main" id="{EF477B38-AD33-471B-B315-217714CB7A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8799" y="4231907"/>
            <a:ext cx="723302" cy="72330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Logo, paypal icon - Free download on Iconfinder">
            <a:extLst>
              <a:ext uri="{FF2B5EF4-FFF2-40B4-BE49-F238E27FC236}">
                <a16:creationId xmlns:a16="http://schemas.microsoft.com/office/drawing/2014/main" id="{B40AC912-9BF2-46EF-BC0A-AD0D34A4B7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4201" y="4197477"/>
            <a:ext cx="770426" cy="770426"/>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1530;p39">
            <a:extLst>
              <a:ext uri="{FF2B5EF4-FFF2-40B4-BE49-F238E27FC236}">
                <a16:creationId xmlns:a16="http://schemas.microsoft.com/office/drawing/2014/main" id="{C1B9A645-A950-4B00-AAE0-DEF53A2CD051}"/>
              </a:ext>
            </a:extLst>
          </p:cNvPr>
          <p:cNvSpPr txBox="1">
            <a:spLocks/>
          </p:cNvSpPr>
          <p:nvPr/>
        </p:nvSpPr>
        <p:spPr>
          <a:xfrm>
            <a:off x="-6606891" y="14169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dirty="0" err="1"/>
              <a:t>Giới</a:t>
            </a:r>
            <a:r>
              <a:rPr lang="en-US" dirty="0"/>
              <a:t> </a:t>
            </a:r>
            <a:r>
              <a:rPr lang="en-US" dirty="0" err="1"/>
              <a:t>thiệu</a:t>
            </a:r>
            <a:r>
              <a:rPr lang="en-US" dirty="0"/>
              <a:t> </a:t>
            </a:r>
            <a:r>
              <a:rPr lang="en-US" dirty="0" err="1"/>
              <a:t>dự</a:t>
            </a:r>
            <a:r>
              <a:rPr lang="en-US" dirty="0"/>
              <a:t> </a:t>
            </a:r>
            <a:r>
              <a:rPr lang="en-US" dirty="0" err="1"/>
              <a:t>án</a:t>
            </a:r>
            <a:endParaRPr lang="en-US" dirty="0"/>
          </a:p>
        </p:txBody>
      </p:sp>
      <p:sp>
        <p:nvSpPr>
          <p:cNvPr id="36" name="Google Shape;1532;p39">
            <a:extLst>
              <a:ext uri="{FF2B5EF4-FFF2-40B4-BE49-F238E27FC236}">
                <a16:creationId xmlns:a16="http://schemas.microsoft.com/office/drawing/2014/main" id="{1FD159DA-7F1F-4746-B0EA-3171B54D24F4}"/>
              </a:ext>
            </a:extLst>
          </p:cNvPr>
          <p:cNvSpPr txBox="1">
            <a:spLocks/>
          </p:cNvSpPr>
          <p:nvPr/>
        </p:nvSpPr>
        <p:spPr>
          <a:xfrm>
            <a:off x="-9153870" y="990472"/>
            <a:ext cx="8859429" cy="10997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b="1" dirty="0">
                <a:latin typeface="MS Reference Sans Serif" panose="020B0604030504040204" pitchFamily="34" charset="0"/>
              </a:rPr>
              <a:t>Serein Shop</a:t>
            </a:r>
            <a:r>
              <a:rPr lang="vi-VN" dirty="0">
                <a:latin typeface="MS Reference Sans Serif" panose="020B0604030504040204" pitchFamily="34" charset="0"/>
              </a:rPr>
              <a:t> là một nền tảng thương mại điện tử </a:t>
            </a:r>
            <a:r>
              <a:rPr lang="vi-VN" b="1" dirty="0">
                <a:latin typeface="MS Reference Sans Serif" panose="020B0604030504040204" pitchFamily="34" charset="0"/>
              </a:rPr>
              <a:t>full-stack hiện đại</a:t>
            </a:r>
            <a:r>
              <a:rPr lang="vi-VN" dirty="0">
                <a:latin typeface="MS Reference Sans Serif" panose="020B0604030504040204" pitchFamily="34" charset="0"/>
              </a:rPr>
              <a:t>, được thiết kế nhằm mang </a:t>
            </a:r>
            <a:endParaRPr lang="en-US" dirty="0">
              <a:latin typeface="MS Reference Sans Serif" panose="020B0604030504040204" pitchFamily="34" charset="0"/>
            </a:endParaRPr>
          </a:p>
          <a:p>
            <a:r>
              <a:rPr lang="vi-VN" dirty="0">
                <a:latin typeface="MS Reference Sans Serif" panose="020B0604030504040204" pitchFamily="34" charset="0"/>
              </a:rPr>
              <a:t>đến </a:t>
            </a:r>
            <a:r>
              <a:rPr lang="vi-VN" b="1" dirty="0">
                <a:latin typeface="MS Reference Sans Serif" panose="020B0604030504040204" pitchFamily="34" charset="0"/>
              </a:rPr>
              <a:t>trải nghiệm mua sắm trực tuyến mượt mà, tiện lợi và cá nhân hóa</a:t>
            </a:r>
            <a:r>
              <a:rPr lang="vi-VN" dirty="0">
                <a:latin typeface="MS Reference Sans Serif" panose="020B0604030504040204" pitchFamily="34" charset="0"/>
              </a:rPr>
              <a:t> cho người dùng. Hệ </a:t>
            </a:r>
            <a:endParaRPr lang="en-US" dirty="0">
              <a:latin typeface="MS Reference Sans Serif" panose="020B0604030504040204" pitchFamily="34" charset="0"/>
            </a:endParaRPr>
          </a:p>
          <a:p>
            <a:r>
              <a:rPr lang="vi-VN" dirty="0">
                <a:latin typeface="MS Reference Sans Serif" panose="020B0604030504040204" pitchFamily="34" charset="0"/>
              </a:rPr>
              <a:t>thống hỗ trợ </a:t>
            </a:r>
            <a:r>
              <a:rPr lang="vi-VN" b="1" dirty="0">
                <a:latin typeface="MS Reference Sans Serif" panose="020B0604030504040204" pitchFamily="34" charset="0"/>
              </a:rPr>
              <a:t>đa ngôn ngữ và đa tiền tệ</a:t>
            </a:r>
            <a:r>
              <a:rPr lang="vi-VN" dirty="0">
                <a:latin typeface="MS Reference Sans Serif" panose="020B0604030504040204" pitchFamily="34" charset="0"/>
              </a:rPr>
              <a:t>, giúp khách hàng dễ dàng tiếp cận và mua sắm từ </a:t>
            </a:r>
            <a:endParaRPr lang="en-US" dirty="0">
              <a:latin typeface="MS Reference Sans Serif" panose="020B0604030504040204" pitchFamily="34" charset="0"/>
            </a:endParaRPr>
          </a:p>
          <a:p>
            <a:r>
              <a:rPr lang="vi-VN" dirty="0">
                <a:latin typeface="MS Reference Sans Serif" panose="020B0604030504040204" pitchFamily="34" charset="0"/>
              </a:rPr>
              <a:t>nhiều quốc gia khác nhau.</a:t>
            </a:r>
          </a:p>
        </p:txBody>
      </p:sp>
      <p:sp>
        <p:nvSpPr>
          <p:cNvPr id="37" name="Google Shape;1532;p39">
            <a:extLst>
              <a:ext uri="{FF2B5EF4-FFF2-40B4-BE49-F238E27FC236}">
                <a16:creationId xmlns:a16="http://schemas.microsoft.com/office/drawing/2014/main" id="{07A5194F-1E95-4A13-9517-849C86B16562}"/>
              </a:ext>
            </a:extLst>
          </p:cNvPr>
          <p:cNvSpPr txBox="1">
            <a:spLocks/>
          </p:cNvSpPr>
          <p:nvPr/>
        </p:nvSpPr>
        <p:spPr>
          <a:xfrm>
            <a:off x="142285" y="6734825"/>
            <a:ext cx="8859429" cy="981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vi-VN" dirty="0">
                <a:latin typeface="MS Reference Sans Serif" panose="020B0604030504040204" pitchFamily="34" charset="0"/>
              </a:rPr>
              <a:t>Với </a:t>
            </a:r>
            <a:r>
              <a:rPr lang="vi-VN" b="1" dirty="0">
                <a:latin typeface="MS Reference Sans Serif" panose="020B0604030504040204" pitchFamily="34" charset="0"/>
              </a:rPr>
              <a:t>kiến trúc full-stack</a:t>
            </a:r>
            <a:r>
              <a:rPr lang="vi-VN" dirty="0">
                <a:latin typeface="MS Reference Sans Serif" panose="020B0604030504040204" pitchFamily="34" charset="0"/>
              </a:rPr>
              <a:t> tối ưu, Serein Shop không chỉ đảm bảo </a:t>
            </a:r>
            <a:r>
              <a:rPr lang="vi-VN" b="1" dirty="0">
                <a:latin typeface="MS Reference Sans Serif" panose="020B0604030504040204" pitchFamily="34" charset="0"/>
              </a:rPr>
              <a:t>hiệu suất và khả năng mở rộng</a:t>
            </a:r>
            <a:r>
              <a:rPr lang="vi-VN" dirty="0">
                <a:latin typeface="MS Reference Sans Serif" panose="020B0604030504040204" pitchFamily="34" charset="0"/>
              </a:rPr>
              <a:t>,</a:t>
            </a:r>
            <a:r>
              <a:rPr lang="en-US" dirty="0">
                <a:latin typeface="MS Reference Sans Serif" panose="020B0604030504040204" pitchFamily="34" charset="0"/>
              </a:rPr>
              <a:t> </a:t>
            </a:r>
          </a:p>
          <a:p>
            <a:r>
              <a:rPr lang="vi-VN" dirty="0">
                <a:latin typeface="MS Reference Sans Serif" panose="020B0604030504040204" pitchFamily="34" charset="0"/>
              </a:rPr>
              <a:t>mà còn sẵn sàng tích hợp với </a:t>
            </a:r>
            <a:r>
              <a:rPr lang="vi-VN" b="1" dirty="0">
                <a:latin typeface="MS Reference Sans Serif" panose="020B0604030504040204" pitchFamily="34" charset="0"/>
              </a:rPr>
              <a:t>các cổng thanh toán, dịch vụ vận chuyển và hệ thống</a:t>
            </a:r>
            <a:r>
              <a:rPr lang="en-US" b="1" dirty="0">
                <a:latin typeface="MS Reference Sans Serif" panose="020B0604030504040204" pitchFamily="34" charset="0"/>
              </a:rPr>
              <a:t> </a:t>
            </a:r>
          </a:p>
          <a:p>
            <a:r>
              <a:rPr lang="vi-VN" b="1" dirty="0">
                <a:latin typeface="MS Reference Sans Serif" panose="020B0604030504040204" pitchFamily="34" charset="0"/>
              </a:rPr>
              <a:t>marketing tự động</a:t>
            </a:r>
            <a:r>
              <a:rPr lang="vi-VN" dirty="0">
                <a:latin typeface="MS Reference Sans Serif" panose="020B0604030504040204" pitchFamily="34" charset="0"/>
              </a:rPr>
              <a:t> trong tương lai.</a:t>
            </a:r>
          </a:p>
        </p:txBody>
      </p:sp>
      <p:grpSp>
        <p:nvGrpSpPr>
          <p:cNvPr id="38" name="Google Shape;1533;p39">
            <a:extLst>
              <a:ext uri="{FF2B5EF4-FFF2-40B4-BE49-F238E27FC236}">
                <a16:creationId xmlns:a16="http://schemas.microsoft.com/office/drawing/2014/main" id="{144E79CC-26A5-4B97-8F8D-208BBC797AEF}"/>
              </a:ext>
            </a:extLst>
          </p:cNvPr>
          <p:cNvGrpSpPr/>
          <p:nvPr/>
        </p:nvGrpSpPr>
        <p:grpSpPr>
          <a:xfrm>
            <a:off x="-3135262" y="5426676"/>
            <a:ext cx="4558967" cy="1141122"/>
            <a:chOff x="-123925" y="4132283"/>
            <a:chExt cx="4558967" cy="1141122"/>
          </a:xfrm>
        </p:grpSpPr>
        <p:grpSp>
          <p:nvGrpSpPr>
            <p:cNvPr id="39" name="Google Shape;1534;p39">
              <a:extLst>
                <a:ext uri="{FF2B5EF4-FFF2-40B4-BE49-F238E27FC236}">
                  <a16:creationId xmlns:a16="http://schemas.microsoft.com/office/drawing/2014/main" id="{ECD93678-65F1-4CF8-BCB5-FFB2434B2A0B}"/>
                </a:ext>
              </a:extLst>
            </p:cNvPr>
            <p:cNvGrpSpPr/>
            <p:nvPr/>
          </p:nvGrpSpPr>
          <p:grpSpPr>
            <a:xfrm>
              <a:off x="-2" y="4132283"/>
              <a:ext cx="2308406" cy="1141122"/>
              <a:chOff x="-2" y="4132283"/>
              <a:chExt cx="2308406" cy="1141122"/>
            </a:xfrm>
          </p:grpSpPr>
          <p:sp>
            <p:nvSpPr>
              <p:cNvPr id="44" name="Google Shape;1535;p39">
                <a:extLst>
                  <a:ext uri="{FF2B5EF4-FFF2-40B4-BE49-F238E27FC236}">
                    <a16:creationId xmlns:a16="http://schemas.microsoft.com/office/drawing/2014/main" id="{B41FEA3E-CE63-4AA8-A363-341D09AA87A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36;p39">
                <a:extLst>
                  <a:ext uri="{FF2B5EF4-FFF2-40B4-BE49-F238E27FC236}">
                    <a16:creationId xmlns:a16="http://schemas.microsoft.com/office/drawing/2014/main" id="{85B2C885-F1CE-4847-9A49-CF1DEB11789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537;p39">
              <a:extLst>
                <a:ext uri="{FF2B5EF4-FFF2-40B4-BE49-F238E27FC236}">
                  <a16:creationId xmlns:a16="http://schemas.microsoft.com/office/drawing/2014/main" id="{898A4C21-3F0D-46C7-B279-F36E3692CF4D}"/>
                </a:ext>
              </a:extLst>
            </p:cNvPr>
            <p:cNvGrpSpPr/>
            <p:nvPr/>
          </p:nvGrpSpPr>
          <p:grpSpPr>
            <a:xfrm>
              <a:off x="-123925" y="4386226"/>
              <a:ext cx="4558967" cy="134100"/>
              <a:chOff x="796100" y="3019701"/>
              <a:chExt cx="4558967" cy="134100"/>
            </a:xfrm>
          </p:grpSpPr>
          <p:sp>
            <p:nvSpPr>
              <p:cNvPr id="41" name="Google Shape;1538;p39">
                <a:extLst>
                  <a:ext uri="{FF2B5EF4-FFF2-40B4-BE49-F238E27FC236}">
                    <a16:creationId xmlns:a16="http://schemas.microsoft.com/office/drawing/2014/main" id="{24BC365A-ADD5-4B1C-9554-A5551E2378A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1539;p39">
                <a:extLst>
                  <a:ext uri="{FF2B5EF4-FFF2-40B4-BE49-F238E27FC236}">
                    <a16:creationId xmlns:a16="http://schemas.microsoft.com/office/drawing/2014/main" id="{0DE7B6A1-AD4B-4500-B143-93128B40E00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3" name="Google Shape;1540;p39">
                <a:extLst>
                  <a:ext uri="{FF2B5EF4-FFF2-40B4-BE49-F238E27FC236}">
                    <a16:creationId xmlns:a16="http://schemas.microsoft.com/office/drawing/2014/main" id="{2AC2816C-ADCB-42A1-9528-E1F70653AE1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 name="Google Shape;1532;p39">
            <a:extLst>
              <a:ext uri="{FF2B5EF4-FFF2-40B4-BE49-F238E27FC236}">
                <a16:creationId xmlns:a16="http://schemas.microsoft.com/office/drawing/2014/main" id="{53A4F3EF-4FC7-4461-A6D7-60A9EF4A2E42}"/>
              </a:ext>
            </a:extLst>
          </p:cNvPr>
          <p:cNvSpPr txBox="1">
            <a:spLocks/>
          </p:cNvSpPr>
          <p:nvPr/>
        </p:nvSpPr>
        <p:spPr>
          <a:xfrm>
            <a:off x="10080502" y="2276545"/>
            <a:ext cx="8859429" cy="846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r>
              <a:rPr lang="vi-VN" dirty="0">
                <a:latin typeface="MS Reference Sans Serif" panose="020B0604030504040204" pitchFamily="34" charset="0"/>
              </a:rPr>
              <a:t>Bên cạnh trải nghiệm mua sắm cho người dùng, Serein Shop còn tích hợp </a:t>
            </a:r>
            <a:r>
              <a:rPr lang="vi-VN" b="1" dirty="0">
                <a:latin typeface="MS Reference Sans Serif" panose="020B0604030504040204" pitchFamily="34" charset="0"/>
              </a:rPr>
              <a:t>hệ thống quản trị </a:t>
            </a:r>
            <a:endParaRPr lang="en-US" b="1" dirty="0">
              <a:latin typeface="MS Reference Sans Serif" panose="020B0604030504040204" pitchFamily="34" charset="0"/>
            </a:endParaRPr>
          </a:p>
          <a:p>
            <a:r>
              <a:rPr lang="vi-VN" b="1" dirty="0">
                <a:latin typeface="MS Reference Sans Serif" panose="020B0604030504040204" pitchFamily="34" charset="0"/>
              </a:rPr>
              <a:t>toàn diện (Admin Dashboard)</a:t>
            </a:r>
            <a:r>
              <a:rPr lang="vi-VN" dirty="0">
                <a:latin typeface="MS Reference Sans Serif" panose="020B0604030504040204" pitchFamily="34" charset="0"/>
              </a:rPr>
              <a:t>, hỗ trợ quản lý </a:t>
            </a:r>
            <a:r>
              <a:rPr lang="vi-VN" b="1" dirty="0">
                <a:latin typeface="MS Reference Sans Serif" panose="020B0604030504040204" pitchFamily="34" charset="0"/>
              </a:rPr>
              <a:t>sản phẩm, đơn hàng, khách hàng, kho hàng và </a:t>
            </a:r>
            <a:endParaRPr lang="en-US" b="1" dirty="0">
              <a:latin typeface="MS Reference Sans Serif" panose="020B0604030504040204" pitchFamily="34" charset="0"/>
            </a:endParaRPr>
          </a:p>
          <a:p>
            <a:r>
              <a:rPr lang="vi-VN" b="1" dirty="0">
                <a:latin typeface="MS Reference Sans Serif" panose="020B0604030504040204" pitchFamily="34" charset="0"/>
              </a:rPr>
              <a:t>báo cáo doanh thu</a:t>
            </a:r>
            <a:r>
              <a:rPr lang="vi-VN" dirty="0">
                <a:latin typeface="MS Reference Sans Serif" panose="020B0604030504040204" pitchFamily="34" charset="0"/>
              </a:rPr>
              <a:t> một cách trực quan và hiệu quả.</a:t>
            </a:r>
          </a:p>
        </p:txBody>
      </p:sp>
      <p:sp>
        <p:nvSpPr>
          <p:cNvPr id="57" name="Google Shape;1734;p43">
            <a:extLst>
              <a:ext uri="{FF2B5EF4-FFF2-40B4-BE49-F238E27FC236}">
                <a16:creationId xmlns:a16="http://schemas.microsoft.com/office/drawing/2014/main" id="{B38F9AD8-E75D-43FE-B9A5-6A29EC34BBF4}"/>
              </a:ext>
            </a:extLst>
          </p:cNvPr>
          <p:cNvSpPr txBox="1">
            <a:spLocks/>
          </p:cNvSpPr>
          <p:nvPr/>
        </p:nvSpPr>
        <p:spPr>
          <a:xfrm>
            <a:off x="11068874"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dirty="0" err="1"/>
              <a:t>Công</a:t>
            </a:r>
            <a:r>
              <a:rPr lang="en-US" dirty="0"/>
              <a:t> </a:t>
            </a:r>
            <a:r>
              <a:rPr lang="en-US" dirty="0" err="1"/>
              <a:t>nghệ</a:t>
            </a:r>
            <a:r>
              <a:rPr lang="en-US" dirty="0"/>
              <a:t> (Backend)</a:t>
            </a:r>
          </a:p>
        </p:txBody>
      </p:sp>
      <p:pic>
        <p:nvPicPr>
          <p:cNvPr id="58" name="Picture 14">
            <a:extLst>
              <a:ext uri="{FF2B5EF4-FFF2-40B4-BE49-F238E27FC236}">
                <a16:creationId xmlns:a16="http://schemas.microsoft.com/office/drawing/2014/main" id="{347C2B27-C2CD-4FD8-98A4-7736B528FF7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6245" y="-2447763"/>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8" descr="Nodemailer – Send e-mails with Node.JS">
            <a:extLst>
              <a:ext uri="{FF2B5EF4-FFF2-40B4-BE49-F238E27FC236}">
                <a16:creationId xmlns:a16="http://schemas.microsoft.com/office/drawing/2014/main" id="{222C3BC7-34DB-4083-AF6B-C1F7980F28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5566" y="8272238"/>
            <a:ext cx="783324" cy="668239"/>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Socket io logo - Social media &amp; Logos Icons">
            <a:extLst>
              <a:ext uri="{FF2B5EF4-FFF2-40B4-BE49-F238E27FC236}">
                <a16:creationId xmlns:a16="http://schemas.microsoft.com/office/drawing/2014/main" id="{454E1174-B8EA-4FCD-B585-034941894FC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328031" y="2913896"/>
            <a:ext cx="715695" cy="71569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2">
            <a:extLst>
              <a:ext uri="{FF2B5EF4-FFF2-40B4-BE49-F238E27FC236}">
                <a16:creationId xmlns:a16="http://schemas.microsoft.com/office/drawing/2014/main" id="{91D676DF-8436-4DBD-9F9B-090D20AF310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65227" y="-1507006"/>
            <a:ext cx="766451" cy="766451"/>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6" descr="Hire ExpressJS Developers for Seamless, High-Speed Web Application  Development">
            <a:extLst>
              <a:ext uri="{FF2B5EF4-FFF2-40B4-BE49-F238E27FC236}">
                <a16:creationId xmlns:a16="http://schemas.microsoft.com/office/drawing/2014/main" id="{A9267473-C459-4EE0-BB7A-8C23F3F5135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328031" y="1977045"/>
            <a:ext cx="721929" cy="721929"/>
          </a:xfrm>
          <a:prstGeom prst="rect">
            <a:avLst/>
          </a:prstGeom>
          <a:noFill/>
          <a:extLst>
            <a:ext uri="{909E8E84-426E-40DD-AFC4-6F175D3DCCD1}">
              <a14:hiddenFill xmlns:a14="http://schemas.microsoft.com/office/drawing/2010/main">
                <a:solidFill>
                  <a:srgbClr val="FFFFFF"/>
                </a:solidFill>
              </a14:hiddenFill>
            </a:ext>
          </a:extLst>
        </p:spPr>
      </p:pic>
      <p:sp>
        <p:nvSpPr>
          <p:cNvPr id="63" name="Google Shape;1733;p43">
            <a:extLst>
              <a:ext uri="{FF2B5EF4-FFF2-40B4-BE49-F238E27FC236}">
                <a16:creationId xmlns:a16="http://schemas.microsoft.com/office/drawing/2014/main" id="{FF913C94-D729-4658-A28B-FE3A0912C572}"/>
              </a:ext>
            </a:extLst>
          </p:cNvPr>
          <p:cNvSpPr txBox="1">
            <a:spLocks/>
          </p:cNvSpPr>
          <p:nvPr/>
        </p:nvSpPr>
        <p:spPr>
          <a:xfrm>
            <a:off x="8092950" y="8636708"/>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Cloudinary</a:t>
            </a:r>
            <a:endParaRPr lang="en-US" dirty="0"/>
          </a:p>
        </p:txBody>
      </p:sp>
      <p:sp>
        <p:nvSpPr>
          <p:cNvPr id="64" name="Google Shape;1735;p43">
            <a:extLst>
              <a:ext uri="{FF2B5EF4-FFF2-40B4-BE49-F238E27FC236}">
                <a16:creationId xmlns:a16="http://schemas.microsoft.com/office/drawing/2014/main" id="{7840902B-C15C-41FC-A53D-E40315FA154E}"/>
              </a:ext>
            </a:extLst>
          </p:cNvPr>
          <p:cNvSpPr txBox="1">
            <a:spLocks/>
          </p:cNvSpPr>
          <p:nvPr/>
        </p:nvSpPr>
        <p:spPr>
          <a:xfrm>
            <a:off x="-5443016" y="2347794"/>
            <a:ext cx="1303238"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NodeJS</a:t>
            </a:r>
            <a:endParaRPr lang="en-US" dirty="0"/>
          </a:p>
        </p:txBody>
      </p:sp>
      <p:sp>
        <p:nvSpPr>
          <p:cNvPr id="65" name="Google Shape;1736;p43">
            <a:extLst>
              <a:ext uri="{FF2B5EF4-FFF2-40B4-BE49-F238E27FC236}">
                <a16:creationId xmlns:a16="http://schemas.microsoft.com/office/drawing/2014/main" id="{6B1213AF-4B4B-48E2-96A6-0FFDA50EF06F}"/>
              </a:ext>
            </a:extLst>
          </p:cNvPr>
          <p:cNvSpPr txBox="1">
            <a:spLocks/>
          </p:cNvSpPr>
          <p:nvPr/>
        </p:nvSpPr>
        <p:spPr>
          <a:xfrm>
            <a:off x="3911879" y="-2226928"/>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JavaScript</a:t>
            </a:r>
            <a:endParaRPr lang="en-US" dirty="0"/>
          </a:p>
        </p:txBody>
      </p:sp>
      <p:sp>
        <p:nvSpPr>
          <p:cNvPr id="66" name="Google Shape;1739;p43">
            <a:extLst>
              <a:ext uri="{FF2B5EF4-FFF2-40B4-BE49-F238E27FC236}">
                <a16:creationId xmlns:a16="http://schemas.microsoft.com/office/drawing/2014/main" id="{241968F9-EFEF-40D8-8C9E-1E714335E0CB}"/>
              </a:ext>
            </a:extLst>
          </p:cNvPr>
          <p:cNvSpPr txBox="1">
            <a:spLocks/>
          </p:cNvSpPr>
          <p:nvPr/>
        </p:nvSpPr>
        <p:spPr>
          <a:xfrm>
            <a:off x="15016217" y="2185367"/>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ExpessJS</a:t>
            </a:r>
            <a:endParaRPr lang="en-US" dirty="0"/>
          </a:p>
        </p:txBody>
      </p:sp>
      <p:sp>
        <p:nvSpPr>
          <p:cNvPr id="67" name="Google Shape;1735;p43">
            <a:extLst>
              <a:ext uri="{FF2B5EF4-FFF2-40B4-BE49-F238E27FC236}">
                <a16:creationId xmlns:a16="http://schemas.microsoft.com/office/drawing/2014/main" id="{CC41C512-9E62-4A0A-BFA0-8DEDA4AC3B4B}"/>
              </a:ext>
            </a:extLst>
          </p:cNvPr>
          <p:cNvSpPr txBox="1">
            <a:spLocks/>
          </p:cNvSpPr>
          <p:nvPr/>
        </p:nvSpPr>
        <p:spPr>
          <a:xfrm>
            <a:off x="-5466441" y="3353422"/>
            <a:ext cx="159262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MongoDB</a:t>
            </a:r>
          </a:p>
        </p:txBody>
      </p:sp>
      <p:sp>
        <p:nvSpPr>
          <p:cNvPr id="68" name="Google Shape;1739;p43">
            <a:extLst>
              <a:ext uri="{FF2B5EF4-FFF2-40B4-BE49-F238E27FC236}">
                <a16:creationId xmlns:a16="http://schemas.microsoft.com/office/drawing/2014/main" id="{3CCA492A-D379-4911-9CC1-C3FFAA0966E5}"/>
              </a:ext>
            </a:extLst>
          </p:cNvPr>
          <p:cNvSpPr txBox="1">
            <a:spLocks/>
          </p:cNvSpPr>
          <p:nvPr/>
        </p:nvSpPr>
        <p:spPr>
          <a:xfrm>
            <a:off x="3911879" y="-1242960"/>
            <a:ext cx="99789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JWT</a:t>
            </a:r>
          </a:p>
        </p:txBody>
      </p:sp>
      <p:sp>
        <p:nvSpPr>
          <p:cNvPr id="69" name="Google Shape;1739;p43">
            <a:extLst>
              <a:ext uri="{FF2B5EF4-FFF2-40B4-BE49-F238E27FC236}">
                <a16:creationId xmlns:a16="http://schemas.microsoft.com/office/drawing/2014/main" id="{788D803D-52BE-4243-AD9B-BE6E993C87E7}"/>
              </a:ext>
            </a:extLst>
          </p:cNvPr>
          <p:cNvSpPr txBox="1">
            <a:spLocks/>
          </p:cNvSpPr>
          <p:nvPr/>
        </p:nvSpPr>
        <p:spPr>
          <a:xfrm>
            <a:off x="15010548" y="3159098"/>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Socket.io</a:t>
            </a:r>
          </a:p>
        </p:txBody>
      </p:sp>
      <p:sp>
        <p:nvSpPr>
          <p:cNvPr id="70" name="Google Shape;1739;p43">
            <a:extLst>
              <a:ext uri="{FF2B5EF4-FFF2-40B4-BE49-F238E27FC236}">
                <a16:creationId xmlns:a16="http://schemas.microsoft.com/office/drawing/2014/main" id="{797767D6-16C9-4DEA-8325-B124E062BAD8}"/>
              </a:ext>
            </a:extLst>
          </p:cNvPr>
          <p:cNvSpPr txBox="1">
            <a:spLocks/>
          </p:cNvSpPr>
          <p:nvPr/>
        </p:nvSpPr>
        <p:spPr>
          <a:xfrm>
            <a:off x="-67427" y="8424143"/>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t>Nodemailer</a:t>
            </a:r>
            <a:endParaRPr lang="en-US" dirty="0"/>
          </a:p>
        </p:txBody>
      </p:sp>
      <p:pic>
        <p:nvPicPr>
          <p:cNvPr id="71" name="Picture 8" descr="Node Js Logo Sticker by hipstuff">
            <a:extLst>
              <a:ext uri="{FF2B5EF4-FFF2-40B4-BE49-F238E27FC236}">
                <a16:creationId xmlns:a16="http://schemas.microsoft.com/office/drawing/2014/main" id="{8E93E9CC-F390-4AB5-AF7B-F8884FB49BE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28413" y="2140242"/>
            <a:ext cx="761972" cy="761972"/>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0" descr="MongoDB">
            <a:extLst>
              <a:ext uri="{FF2B5EF4-FFF2-40B4-BE49-F238E27FC236}">
                <a16:creationId xmlns:a16="http://schemas.microsoft.com/office/drawing/2014/main" id="{83626CB3-CE2A-4846-BB44-E8BEBD77B66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05576" y="3115308"/>
            <a:ext cx="739135" cy="7391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52" descr="Deliver Modern Visual Commerce Experiences With Cloudinary Cartridge for  B2C Commerce, Digital Asset Management, DAM, Image Management, Video  Management, Content Management, API | Salesforce AppExchange">
            <a:extLst>
              <a:ext uri="{FF2B5EF4-FFF2-40B4-BE49-F238E27FC236}">
                <a16:creationId xmlns:a16="http://schemas.microsoft.com/office/drawing/2014/main" id="{AD076430-A7FB-44BD-89F3-3642E6DC835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09644" y="8302220"/>
            <a:ext cx="850733" cy="85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12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pic>
        <p:nvPicPr>
          <p:cNvPr id="2062" name="Picture 14">
            <a:extLst>
              <a:ext uri="{FF2B5EF4-FFF2-40B4-BE49-F238E27FC236}">
                <a16:creationId xmlns:a16="http://schemas.microsoft.com/office/drawing/2014/main" id="{6BF45D13-8DAE-491B-B776-333D228F5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894" y="1530546"/>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Nodemailer – Send e-mails with Node.JS">
            <a:extLst>
              <a:ext uri="{FF2B5EF4-FFF2-40B4-BE49-F238E27FC236}">
                <a16:creationId xmlns:a16="http://schemas.microsoft.com/office/drawing/2014/main" id="{0073390D-5E71-4949-B30D-D8D67CA0C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975" y="3629810"/>
            <a:ext cx="783324" cy="668239"/>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Socket io logo - Social media &amp; Logos Icons">
            <a:extLst>
              <a:ext uri="{FF2B5EF4-FFF2-40B4-BE49-F238E27FC236}">
                <a16:creationId xmlns:a16="http://schemas.microsoft.com/office/drawing/2014/main" id="{25479FDA-E915-47EB-A0AA-A1AA7188ED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1157" y="2497889"/>
            <a:ext cx="715695" cy="715695"/>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a:extLst>
              <a:ext uri="{FF2B5EF4-FFF2-40B4-BE49-F238E27FC236}">
                <a16:creationId xmlns:a16="http://schemas.microsoft.com/office/drawing/2014/main" id="{69E95008-A411-40F9-AE29-19F5351D61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5876" y="2471303"/>
            <a:ext cx="766451" cy="76645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ire ExpressJS Developers for Seamless, High-Speed Web Application  Development">
            <a:extLst>
              <a:ext uri="{FF2B5EF4-FFF2-40B4-BE49-F238E27FC236}">
                <a16:creationId xmlns:a16="http://schemas.microsoft.com/office/drawing/2014/main" id="{59A4C44A-D7D0-464E-A1CC-22C598D0A6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1157" y="1561038"/>
            <a:ext cx="721929" cy="721929"/>
          </a:xfrm>
          <a:prstGeom prst="rect">
            <a:avLst/>
          </a:prstGeom>
          <a:noFill/>
          <a:extLst>
            <a:ext uri="{909E8E84-426E-40DD-AFC4-6F175D3DCCD1}">
              <a14:hiddenFill xmlns:a14="http://schemas.microsoft.com/office/drawing/2010/main">
                <a:solidFill>
                  <a:srgbClr val="FFFFFF"/>
                </a:solidFill>
              </a14:hiddenFill>
            </a:ext>
          </a:extLst>
        </p:spPr>
      </p:pic>
      <p:sp>
        <p:nvSpPr>
          <p:cNvPr id="1733" name="Google Shape;1733;p43"/>
          <p:cNvSpPr txBox="1">
            <a:spLocks noGrp="1"/>
          </p:cNvSpPr>
          <p:nvPr>
            <p:ph type="subTitle" idx="8"/>
          </p:nvPr>
        </p:nvSpPr>
        <p:spPr>
          <a:xfrm>
            <a:off x="5159191" y="3772482"/>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Cloudinary</a:t>
            </a:r>
            <a:endParaRPr dirty="0"/>
          </a:p>
        </p:txBody>
      </p:sp>
      <p:sp>
        <p:nvSpPr>
          <p:cNvPr id="1734" name="Google Shape;173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Công nghệ (Backend)</a:t>
            </a:r>
            <a:endParaRPr dirty="0"/>
          </a:p>
        </p:txBody>
      </p:sp>
      <p:sp>
        <p:nvSpPr>
          <p:cNvPr id="1735" name="Google Shape;1735;p43"/>
          <p:cNvSpPr txBox="1">
            <a:spLocks noGrp="1"/>
          </p:cNvSpPr>
          <p:nvPr>
            <p:ph type="subTitle" idx="5"/>
          </p:nvPr>
        </p:nvSpPr>
        <p:spPr>
          <a:xfrm>
            <a:off x="1259876" y="1786484"/>
            <a:ext cx="1303238"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NodeJS</a:t>
            </a:r>
            <a:endParaRPr dirty="0"/>
          </a:p>
        </p:txBody>
      </p:sp>
      <p:sp>
        <p:nvSpPr>
          <p:cNvPr id="1736" name="Google Shape;1736;p43"/>
          <p:cNvSpPr txBox="1">
            <a:spLocks noGrp="1"/>
          </p:cNvSpPr>
          <p:nvPr>
            <p:ph type="subTitle" idx="6"/>
          </p:nvPr>
        </p:nvSpPr>
        <p:spPr>
          <a:xfrm>
            <a:off x="3832528" y="1751381"/>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JavaScript</a:t>
            </a:r>
            <a:endParaRPr dirty="0"/>
          </a:p>
        </p:txBody>
      </p:sp>
      <p:sp>
        <p:nvSpPr>
          <p:cNvPr id="1739" name="Google Shape;1739;p43"/>
          <p:cNvSpPr txBox="1">
            <a:spLocks noGrp="1"/>
          </p:cNvSpPr>
          <p:nvPr>
            <p:ph type="subTitle" idx="7"/>
          </p:nvPr>
        </p:nvSpPr>
        <p:spPr>
          <a:xfrm>
            <a:off x="6659343" y="1769360"/>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ExpessJS</a:t>
            </a:r>
            <a:endParaRPr dirty="0"/>
          </a:p>
        </p:txBody>
      </p:sp>
      <p:sp>
        <p:nvSpPr>
          <p:cNvPr id="20" name="Google Shape;1735;p43">
            <a:extLst>
              <a:ext uri="{FF2B5EF4-FFF2-40B4-BE49-F238E27FC236}">
                <a16:creationId xmlns:a16="http://schemas.microsoft.com/office/drawing/2014/main" id="{CBA35983-44D7-4274-8FBA-C77687DD3F61}"/>
              </a:ext>
            </a:extLst>
          </p:cNvPr>
          <p:cNvSpPr txBox="1">
            <a:spLocks/>
          </p:cNvSpPr>
          <p:nvPr/>
        </p:nvSpPr>
        <p:spPr>
          <a:xfrm>
            <a:off x="1236451" y="2792112"/>
            <a:ext cx="159262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MongoDB</a:t>
            </a:r>
          </a:p>
        </p:txBody>
      </p:sp>
      <p:sp>
        <p:nvSpPr>
          <p:cNvPr id="22" name="Google Shape;1739;p43">
            <a:extLst>
              <a:ext uri="{FF2B5EF4-FFF2-40B4-BE49-F238E27FC236}">
                <a16:creationId xmlns:a16="http://schemas.microsoft.com/office/drawing/2014/main" id="{A98B2636-B1E9-4B0D-AF9F-9000010A3AB9}"/>
              </a:ext>
            </a:extLst>
          </p:cNvPr>
          <p:cNvSpPr txBox="1">
            <a:spLocks/>
          </p:cNvSpPr>
          <p:nvPr/>
        </p:nvSpPr>
        <p:spPr>
          <a:xfrm>
            <a:off x="3832528" y="2735349"/>
            <a:ext cx="99789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JWT</a:t>
            </a:r>
          </a:p>
        </p:txBody>
      </p:sp>
      <p:sp>
        <p:nvSpPr>
          <p:cNvPr id="23" name="Google Shape;1739;p43">
            <a:extLst>
              <a:ext uri="{FF2B5EF4-FFF2-40B4-BE49-F238E27FC236}">
                <a16:creationId xmlns:a16="http://schemas.microsoft.com/office/drawing/2014/main" id="{58DDC5F2-7713-4CB6-841C-321A83F49D84}"/>
              </a:ext>
            </a:extLst>
          </p:cNvPr>
          <p:cNvSpPr txBox="1">
            <a:spLocks/>
          </p:cNvSpPr>
          <p:nvPr/>
        </p:nvSpPr>
        <p:spPr>
          <a:xfrm>
            <a:off x="6653674" y="2743091"/>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Socket.io</a:t>
            </a:r>
          </a:p>
        </p:txBody>
      </p:sp>
      <p:sp>
        <p:nvSpPr>
          <p:cNvPr id="26" name="Google Shape;1739;p43">
            <a:extLst>
              <a:ext uri="{FF2B5EF4-FFF2-40B4-BE49-F238E27FC236}">
                <a16:creationId xmlns:a16="http://schemas.microsoft.com/office/drawing/2014/main" id="{1FA1FA2C-4CC3-4128-8AD6-CD170D96E9DF}"/>
              </a:ext>
            </a:extLst>
          </p:cNvPr>
          <p:cNvSpPr txBox="1">
            <a:spLocks/>
          </p:cNvSpPr>
          <p:nvPr/>
        </p:nvSpPr>
        <p:spPr>
          <a:xfrm>
            <a:off x="2563114" y="3781715"/>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t>Nodemailer</a:t>
            </a:r>
            <a:endParaRPr lang="en-US" dirty="0"/>
          </a:p>
        </p:txBody>
      </p:sp>
      <p:pic>
        <p:nvPicPr>
          <p:cNvPr id="2056" name="Picture 8" descr="Node Js Logo Sticker by hipstuff">
            <a:extLst>
              <a:ext uri="{FF2B5EF4-FFF2-40B4-BE49-F238E27FC236}">
                <a16:creationId xmlns:a16="http://schemas.microsoft.com/office/drawing/2014/main" id="{BA508D1C-050B-4FCA-8632-52F665DB9C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479" y="1578932"/>
            <a:ext cx="761972" cy="761972"/>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MongoDB">
            <a:extLst>
              <a:ext uri="{FF2B5EF4-FFF2-40B4-BE49-F238E27FC236}">
                <a16:creationId xmlns:a16="http://schemas.microsoft.com/office/drawing/2014/main" id="{DAAAB4DC-9E4E-4F3D-8146-F731BD63B9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316" y="2553998"/>
            <a:ext cx="739135" cy="739135"/>
          </a:xfrm>
          <a:prstGeom prst="rect">
            <a:avLst/>
          </a:prstGeom>
          <a:noFill/>
          <a:extLst>
            <a:ext uri="{909E8E84-426E-40DD-AFC4-6F175D3DCCD1}">
              <a14:hiddenFill xmlns:a14="http://schemas.microsoft.com/office/drawing/2010/main">
                <a:solidFill>
                  <a:srgbClr val="FFFFFF"/>
                </a:solidFill>
              </a14:hiddenFill>
            </a:ext>
          </a:extLst>
        </p:spPr>
      </p:pic>
      <p:pic>
        <p:nvPicPr>
          <p:cNvPr id="2100" name="Picture 52" descr="Deliver Modern Visual Commerce Experiences With Cloudinary Cartridge for  B2C Commerce, Digital Asset Management, DAM, Image Management, Video  Management, Content Management, API | Salesforce AppExchange">
            <a:extLst>
              <a:ext uri="{FF2B5EF4-FFF2-40B4-BE49-F238E27FC236}">
                <a16:creationId xmlns:a16="http://schemas.microsoft.com/office/drawing/2014/main" id="{D31C34CA-66FA-44B0-A863-FFDE4253CE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5885" y="3437994"/>
            <a:ext cx="850733" cy="850733"/>
          </a:xfrm>
          <a:prstGeom prst="rect">
            <a:avLst/>
          </a:prstGeom>
          <a:noFill/>
          <a:extLst>
            <a:ext uri="{909E8E84-426E-40DD-AFC4-6F175D3DCCD1}">
              <a14:hiddenFill xmlns:a14="http://schemas.microsoft.com/office/drawing/2010/main">
                <a:solidFill>
                  <a:srgbClr val="FFFFFF"/>
                </a:solidFill>
              </a14:hiddenFill>
            </a:ext>
          </a:extLst>
        </p:spPr>
      </p:pic>
      <p:sp>
        <p:nvSpPr>
          <p:cNvPr id="53" name="Google Shape;1735;p43">
            <a:extLst>
              <a:ext uri="{FF2B5EF4-FFF2-40B4-BE49-F238E27FC236}">
                <a16:creationId xmlns:a16="http://schemas.microsoft.com/office/drawing/2014/main" id="{575CD3B8-9A9E-40F9-ABD6-F6ABAA918BAA}"/>
              </a:ext>
            </a:extLst>
          </p:cNvPr>
          <p:cNvSpPr txBox="1">
            <a:spLocks/>
          </p:cNvSpPr>
          <p:nvPr/>
        </p:nvSpPr>
        <p:spPr>
          <a:xfrm>
            <a:off x="-4342326" y="1028504"/>
            <a:ext cx="1303238"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err="1">
                <a:latin typeface="IBM Plex Mono" panose="020B0509050203000203" pitchFamily="49" charset="0"/>
              </a:rPr>
              <a:t>NextJS</a:t>
            </a:r>
            <a:endParaRPr lang="en-US" sz="2000" b="1" dirty="0">
              <a:latin typeface="IBM Plex Mono" panose="020B0509050203000203" pitchFamily="49" charset="0"/>
            </a:endParaRPr>
          </a:p>
        </p:txBody>
      </p:sp>
      <p:sp>
        <p:nvSpPr>
          <p:cNvPr id="54" name="Google Shape;1735;p43">
            <a:extLst>
              <a:ext uri="{FF2B5EF4-FFF2-40B4-BE49-F238E27FC236}">
                <a16:creationId xmlns:a16="http://schemas.microsoft.com/office/drawing/2014/main" id="{4D5B4631-97FA-49B5-B810-DCEFC884054B}"/>
              </a:ext>
            </a:extLst>
          </p:cNvPr>
          <p:cNvSpPr txBox="1">
            <a:spLocks/>
          </p:cNvSpPr>
          <p:nvPr/>
        </p:nvSpPr>
        <p:spPr>
          <a:xfrm>
            <a:off x="-4342326" y="2219420"/>
            <a:ext cx="159262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latin typeface="IBM Plex Mono" panose="020B0509050203000203" pitchFamily="49" charset="0"/>
              </a:rPr>
              <a:t>Redux Toolkit</a:t>
            </a:r>
          </a:p>
        </p:txBody>
      </p:sp>
      <p:sp>
        <p:nvSpPr>
          <p:cNvPr id="55" name="Google Shape;1739;p43">
            <a:extLst>
              <a:ext uri="{FF2B5EF4-FFF2-40B4-BE49-F238E27FC236}">
                <a16:creationId xmlns:a16="http://schemas.microsoft.com/office/drawing/2014/main" id="{70AECF42-D227-4918-B65B-8C2321628CAA}"/>
              </a:ext>
            </a:extLst>
          </p:cNvPr>
          <p:cNvSpPr txBox="1">
            <a:spLocks/>
          </p:cNvSpPr>
          <p:nvPr/>
        </p:nvSpPr>
        <p:spPr>
          <a:xfrm>
            <a:off x="-4342326" y="4104814"/>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latin typeface="IBM Plex Mono" panose="020B0509050203000203" pitchFamily="49" charset="0"/>
              </a:rPr>
              <a:t>Next Intl</a:t>
            </a:r>
          </a:p>
        </p:txBody>
      </p:sp>
      <p:sp>
        <p:nvSpPr>
          <p:cNvPr id="56" name="Google Shape;1739;p43">
            <a:extLst>
              <a:ext uri="{FF2B5EF4-FFF2-40B4-BE49-F238E27FC236}">
                <a16:creationId xmlns:a16="http://schemas.microsoft.com/office/drawing/2014/main" id="{2BE65D2E-37AC-467A-ABB7-52A7C8590ACB}"/>
              </a:ext>
            </a:extLst>
          </p:cNvPr>
          <p:cNvSpPr txBox="1">
            <a:spLocks/>
          </p:cNvSpPr>
          <p:nvPr/>
        </p:nvSpPr>
        <p:spPr>
          <a:xfrm>
            <a:off x="-4342326" y="315286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latin typeface="IBM Plex Mono" panose="020B0509050203000203" pitchFamily="49" charset="0"/>
              </a:rPr>
              <a:t>CKEditor</a:t>
            </a:r>
            <a:r>
              <a:rPr lang="en-US" dirty="0">
                <a:latin typeface="IBM Plex Mono" panose="020B0509050203000203" pitchFamily="49" charset="0"/>
              </a:rPr>
              <a:t> 5</a:t>
            </a:r>
          </a:p>
        </p:txBody>
      </p:sp>
      <p:pic>
        <p:nvPicPr>
          <p:cNvPr id="57" name="Picture 2" descr="Next.js · GitHub">
            <a:extLst>
              <a:ext uri="{FF2B5EF4-FFF2-40B4-BE49-F238E27FC236}">
                <a16:creationId xmlns:a16="http://schemas.microsoft.com/office/drawing/2014/main" id="{FCEA0BA4-E388-4751-9405-5E6F1D95F79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4599" y="802214"/>
            <a:ext cx="762273" cy="76227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Download Free redux-store Icons - SVG and PNG formats">
            <a:extLst>
              <a:ext uri="{FF2B5EF4-FFF2-40B4-BE49-F238E27FC236}">
                <a16:creationId xmlns:a16="http://schemas.microsoft.com/office/drawing/2014/main" id="{0BF3B9AD-AE54-4411-B84E-A74796A539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5427" y="1826060"/>
            <a:ext cx="743101" cy="74310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4" descr="Strapi, the leading open-source headless CMS">
            <a:extLst>
              <a:ext uri="{FF2B5EF4-FFF2-40B4-BE49-F238E27FC236}">
                <a16:creationId xmlns:a16="http://schemas.microsoft.com/office/drawing/2014/main" id="{A10A31BD-3F0C-4ADF-A16E-CFBE226F63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11501" y="2902892"/>
            <a:ext cx="743101" cy="74310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0" descr="next-intl plugin | inlang">
            <a:extLst>
              <a:ext uri="{FF2B5EF4-FFF2-40B4-BE49-F238E27FC236}">
                <a16:creationId xmlns:a16="http://schemas.microsoft.com/office/drawing/2014/main" id="{97DF00EB-30BC-4F21-AD25-76DD152E60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5427" y="3817406"/>
            <a:ext cx="743101" cy="762638"/>
          </a:xfrm>
          <a:prstGeom prst="rect">
            <a:avLst/>
          </a:prstGeom>
          <a:noFill/>
          <a:extLst>
            <a:ext uri="{909E8E84-426E-40DD-AFC4-6F175D3DCCD1}">
              <a14:hiddenFill xmlns:a14="http://schemas.microsoft.com/office/drawing/2010/main">
                <a:solidFill>
                  <a:srgbClr val="FFFFFF"/>
                </a:solidFill>
              </a14:hiddenFill>
            </a:ext>
          </a:extLst>
        </p:spPr>
      </p:pic>
      <p:sp>
        <p:nvSpPr>
          <p:cNvPr id="61" name="Google Shape;1733;p43">
            <a:extLst>
              <a:ext uri="{FF2B5EF4-FFF2-40B4-BE49-F238E27FC236}">
                <a16:creationId xmlns:a16="http://schemas.microsoft.com/office/drawing/2014/main" id="{77FA25DB-2D95-41E9-AE45-20FC80DE2060}"/>
              </a:ext>
            </a:extLst>
          </p:cNvPr>
          <p:cNvSpPr txBox="1">
            <a:spLocks/>
          </p:cNvSpPr>
          <p:nvPr/>
        </p:nvSpPr>
        <p:spPr>
          <a:xfrm>
            <a:off x="3962615" y="8591222"/>
            <a:ext cx="2102100"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IBM Plex Mono" panose="020B0509050203000203" pitchFamily="49" charset="0"/>
              </a:rPr>
              <a:t>TanStack</a:t>
            </a:r>
            <a:endParaRPr lang="en-US" sz="2000" b="1" dirty="0">
              <a:latin typeface="IBM Plex Mono" panose="020B0509050203000203" pitchFamily="49" charset="0"/>
            </a:endParaRPr>
          </a:p>
        </p:txBody>
      </p:sp>
      <p:sp>
        <p:nvSpPr>
          <p:cNvPr id="62" name="Google Shape;1736;p43">
            <a:extLst>
              <a:ext uri="{FF2B5EF4-FFF2-40B4-BE49-F238E27FC236}">
                <a16:creationId xmlns:a16="http://schemas.microsoft.com/office/drawing/2014/main" id="{A679B216-6014-492E-8253-7B8FDC2CEA70}"/>
              </a:ext>
            </a:extLst>
          </p:cNvPr>
          <p:cNvSpPr txBox="1">
            <a:spLocks/>
          </p:cNvSpPr>
          <p:nvPr/>
        </p:nvSpPr>
        <p:spPr>
          <a:xfrm>
            <a:off x="3939190" y="6440994"/>
            <a:ext cx="2102100"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IBM Plex Mono" panose="020B0509050203000203" pitchFamily="49" charset="0"/>
              </a:rPr>
              <a:t>TypeScript</a:t>
            </a:r>
            <a:endParaRPr lang="en-US" sz="2000" b="1" dirty="0">
              <a:latin typeface="IBM Plex Mono" panose="020B0509050203000203" pitchFamily="49" charset="0"/>
            </a:endParaRPr>
          </a:p>
        </p:txBody>
      </p:sp>
      <p:sp>
        <p:nvSpPr>
          <p:cNvPr id="63" name="Google Shape;1739;p43">
            <a:extLst>
              <a:ext uri="{FF2B5EF4-FFF2-40B4-BE49-F238E27FC236}">
                <a16:creationId xmlns:a16="http://schemas.microsoft.com/office/drawing/2014/main" id="{37D1AF57-82DA-4242-8036-15B6722433EF}"/>
              </a:ext>
            </a:extLst>
          </p:cNvPr>
          <p:cNvSpPr txBox="1">
            <a:spLocks/>
          </p:cNvSpPr>
          <p:nvPr/>
        </p:nvSpPr>
        <p:spPr>
          <a:xfrm>
            <a:off x="3939190" y="742496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solidFill>
                  <a:schemeClr val="tx1"/>
                </a:solidFill>
                <a:latin typeface="IBM Plex Mono" panose="020B0509050203000203" pitchFamily="49" charset="0"/>
              </a:rPr>
              <a:t>HeadlessUI</a:t>
            </a:r>
            <a:endParaRPr lang="en-US" dirty="0">
              <a:solidFill>
                <a:schemeClr val="tx1"/>
              </a:solidFill>
              <a:latin typeface="IBM Plex Mono" panose="020B0509050203000203" pitchFamily="49" charset="0"/>
            </a:endParaRPr>
          </a:p>
        </p:txBody>
      </p:sp>
      <p:sp>
        <p:nvSpPr>
          <p:cNvPr id="64" name="Google Shape;1739;p43">
            <a:extLst>
              <a:ext uri="{FF2B5EF4-FFF2-40B4-BE49-F238E27FC236}">
                <a16:creationId xmlns:a16="http://schemas.microsoft.com/office/drawing/2014/main" id="{9309318A-8115-4EC8-9520-6B106ED2733C}"/>
              </a:ext>
            </a:extLst>
          </p:cNvPr>
          <p:cNvSpPr txBox="1">
            <a:spLocks/>
          </p:cNvSpPr>
          <p:nvPr/>
        </p:nvSpPr>
        <p:spPr>
          <a:xfrm>
            <a:off x="3945152" y="9549863"/>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solidFill>
                  <a:schemeClr val="tx1"/>
                </a:solidFill>
                <a:latin typeface="IBM Plex Mono" panose="020B0509050203000203" pitchFamily="49" charset="0"/>
              </a:rPr>
              <a:t>Swiper</a:t>
            </a:r>
            <a:r>
              <a:rPr lang="en-US" dirty="0">
                <a:latin typeface="IBM Plex Mono" panose="020B0509050203000203" pitchFamily="49" charset="0"/>
              </a:rPr>
              <a:t>.js</a:t>
            </a:r>
          </a:p>
        </p:txBody>
      </p:sp>
      <p:pic>
        <p:nvPicPr>
          <p:cNvPr id="65" name="Picture 4" descr="TypeScript - Wikipedia">
            <a:extLst>
              <a:ext uri="{FF2B5EF4-FFF2-40B4-BE49-F238E27FC236}">
                <a16:creationId xmlns:a16="http://schemas.microsoft.com/office/drawing/2014/main" id="{ED3458DF-7012-4E2D-891D-0FDA530BAB2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87181" y="6223357"/>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2" descr="Headlessui Icon icon - Free Download PNG &amp; SVG | Streamline">
            <a:extLst>
              <a:ext uri="{FF2B5EF4-FFF2-40B4-BE49-F238E27FC236}">
                <a16:creationId xmlns:a16="http://schemas.microsoft.com/office/drawing/2014/main" id="{C661511B-04F1-41D2-8027-6795AA96158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83557" y="7195733"/>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6" descr="TanStack Router (SPA) starter kit - Saas UI">
            <a:extLst>
              <a:ext uri="{FF2B5EF4-FFF2-40B4-BE49-F238E27FC236}">
                <a16:creationId xmlns:a16="http://schemas.microsoft.com/office/drawing/2014/main" id="{94EAD78A-6EA3-4D25-995B-396E788A5C3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5889" y="8356440"/>
            <a:ext cx="723301" cy="7233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2" descr="vue-awesome-swiper - npm">
            <a:extLst>
              <a:ext uri="{FF2B5EF4-FFF2-40B4-BE49-F238E27FC236}">
                <a16:creationId xmlns:a16="http://schemas.microsoft.com/office/drawing/2014/main" id="{257AD438-9D96-4B89-BA31-06BF5A3C05F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5888" y="9299207"/>
            <a:ext cx="723302" cy="723302"/>
          </a:xfrm>
          <a:prstGeom prst="rect">
            <a:avLst/>
          </a:prstGeom>
          <a:noFill/>
          <a:extLst>
            <a:ext uri="{909E8E84-426E-40DD-AFC4-6F175D3DCCD1}">
              <a14:hiddenFill xmlns:a14="http://schemas.microsoft.com/office/drawing/2010/main">
                <a:solidFill>
                  <a:srgbClr val="FFFFFF"/>
                </a:solidFill>
              </a14:hiddenFill>
            </a:ext>
          </a:extLst>
        </p:spPr>
      </p:pic>
      <p:sp>
        <p:nvSpPr>
          <p:cNvPr id="69" name="Google Shape;1739;p43">
            <a:extLst>
              <a:ext uri="{FF2B5EF4-FFF2-40B4-BE49-F238E27FC236}">
                <a16:creationId xmlns:a16="http://schemas.microsoft.com/office/drawing/2014/main" id="{E2D7249A-BA14-49A8-962C-F10611A08ACA}"/>
              </a:ext>
            </a:extLst>
          </p:cNvPr>
          <p:cNvSpPr txBox="1">
            <a:spLocks/>
          </p:cNvSpPr>
          <p:nvPr/>
        </p:nvSpPr>
        <p:spPr>
          <a:xfrm>
            <a:off x="13244016" y="1231304"/>
            <a:ext cx="2102100" cy="405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a:latin typeface="IBM Plex Mono" panose="020B0509050203000203" pitchFamily="49" charset="0"/>
              </a:rPr>
              <a:t>Tailwind CSS</a:t>
            </a:r>
            <a:endParaRPr lang="en-US" sz="2000" b="1" dirty="0">
              <a:latin typeface="IBM Plex Mono" panose="020B0509050203000203" pitchFamily="49" charset="0"/>
            </a:endParaRPr>
          </a:p>
        </p:txBody>
      </p:sp>
      <p:sp>
        <p:nvSpPr>
          <p:cNvPr id="70" name="Google Shape;1739;p43">
            <a:extLst>
              <a:ext uri="{FF2B5EF4-FFF2-40B4-BE49-F238E27FC236}">
                <a16:creationId xmlns:a16="http://schemas.microsoft.com/office/drawing/2014/main" id="{FD443DA9-F3D9-473E-B233-A2CE62F5D7E6}"/>
              </a:ext>
            </a:extLst>
          </p:cNvPr>
          <p:cNvSpPr txBox="1">
            <a:spLocks/>
          </p:cNvSpPr>
          <p:nvPr/>
        </p:nvSpPr>
        <p:spPr>
          <a:xfrm>
            <a:off x="13290865" y="3289582"/>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latin typeface="IBM Plex Mono" panose="020B0509050203000203" pitchFamily="49" charset="0"/>
              </a:rPr>
              <a:t>CoreUI</a:t>
            </a:r>
            <a:endParaRPr lang="en-US" dirty="0">
              <a:latin typeface="IBM Plex Mono" panose="020B0509050203000203" pitchFamily="49" charset="0"/>
            </a:endParaRPr>
          </a:p>
        </p:txBody>
      </p:sp>
      <p:sp>
        <p:nvSpPr>
          <p:cNvPr id="71" name="Google Shape;1739;p43">
            <a:extLst>
              <a:ext uri="{FF2B5EF4-FFF2-40B4-BE49-F238E27FC236}">
                <a16:creationId xmlns:a16="http://schemas.microsoft.com/office/drawing/2014/main" id="{F629CC9D-1CC7-44FB-B026-003E16CCC59A}"/>
              </a:ext>
            </a:extLst>
          </p:cNvPr>
          <p:cNvSpPr txBox="1">
            <a:spLocks/>
          </p:cNvSpPr>
          <p:nvPr/>
        </p:nvSpPr>
        <p:spPr>
          <a:xfrm>
            <a:off x="13238347" y="2205035"/>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latin typeface="IBM Plex Mono" panose="020B0509050203000203" pitchFamily="49" charset="0"/>
              </a:rPr>
              <a:t>Chart.js</a:t>
            </a:r>
          </a:p>
        </p:txBody>
      </p:sp>
      <p:sp>
        <p:nvSpPr>
          <p:cNvPr id="72" name="Google Shape;1739;p43">
            <a:extLst>
              <a:ext uri="{FF2B5EF4-FFF2-40B4-BE49-F238E27FC236}">
                <a16:creationId xmlns:a16="http://schemas.microsoft.com/office/drawing/2014/main" id="{D71A88FF-E17D-49A1-B8D3-9E91E694BEDE}"/>
              </a:ext>
            </a:extLst>
          </p:cNvPr>
          <p:cNvSpPr txBox="1">
            <a:spLocks/>
          </p:cNvSpPr>
          <p:nvPr/>
        </p:nvSpPr>
        <p:spPr>
          <a:xfrm>
            <a:off x="13290865" y="4331896"/>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latin typeface="IBM Plex Mono" panose="020B0509050203000203" pitchFamily="49" charset="0"/>
              </a:rPr>
              <a:t>Paypal</a:t>
            </a:r>
            <a:endParaRPr lang="en-US" dirty="0">
              <a:latin typeface="IBM Plex Mono" panose="020B0509050203000203" pitchFamily="49" charset="0"/>
            </a:endParaRPr>
          </a:p>
        </p:txBody>
      </p:sp>
      <p:pic>
        <p:nvPicPr>
          <p:cNvPr id="73" name="Picture 6" descr="Hire Skilled Tailwind CSS Developers | Expert Tailwind CSS Development">
            <a:extLst>
              <a:ext uri="{FF2B5EF4-FFF2-40B4-BE49-F238E27FC236}">
                <a16:creationId xmlns:a16="http://schemas.microsoft.com/office/drawing/2014/main" id="{8B0FFD9F-B64A-4A81-8B82-827963CADF2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542726" y="1022982"/>
            <a:ext cx="748139" cy="74813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4">
            <a:extLst>
              <a:ext uri="{FF2B5EF4-FFF2-40B4-BE49-F238E27FC236}">
                <a16:creationId xmlns:a16="http://schemas.microsoft.com/office/drawing/2014/main" id="{DCC9BBFA-A572-4849-B4A6-41AB91EDFC2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520475" y="1943937"/>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8" descr="CoreUI · GitHub">
            <a:extLst>
              <a:ext uri="{FF2B5EF4-FFF2-40B4-BE49-F238E27FC236}">
                <a16:creationId xmlns:a16="http://schemas.microsoft.com/office/drawing/2014/main" id="{BBDCE0BF-A6E9-4733-9CBA-F868AC7372F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529079" y="3045248"/>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34" descr="Logo, paypal icon - Free download on Iconfinder">
            <a:extLst>
              <a:ext uri="{FF2B5EF4-FFF2-40B4-BE49-F238E27FC236}">
                <a16:creationId xmlns:a16="http://schemas.microsoft.com/office/drawing/2014/main" id="{070CFC41-174D-498C-803F-6150FEFA7F7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519301" y="4037108"/>
            <a:ext cx="770426" cy="770426"/>
          </a:xfrm>
          <a:prstGeom prst="rect">
            <a:avLst/>
          </a:prstGeom>
          <a:noFill/>
          <a:extLst>
            <a:ext uri="{909E8E84-426E-40DD-AFC4-6F175D3DCCD1}">
              <a14:hiddenFill xmlns:a14="http://schemas.microsoft.com/office/drawing/2010/main">
                <a:solidFill>
                  <a:srgbClr val="FFFFFF"/>
                </a:solidFill>
              </a14:hiddenFill>
            </a:ext>
          </a:extLst>
        </p:spPr>
      </p:pic>
      <p:sp>
        <p:nvSpPr>
          <p:cNvPr id="77" name="Google Shape;1734;p43">
            <a:extLst>
              <a:ext uri="{FF2B5EF4-FFF2-40B4-BE49-F238E27FC236}">
                <a16:creationId xmlns:a16="http://schemas.microsoft.com/office/drawing/2014/main" id="{5DEA04FD-29B7-4D15-9665-303CDF7EE3B0}"/>
              </a:ext>
            </a:extLst>
          </p:cNvPr>
          <p:cNvSpPr txBox="1">
            <a:spLocks/>
          </p:cNvSpPr>
          <p:nvPr/>
        </p:nvSpPr>
        <p:spPr>
          <a:xfrm>
            <a:off x="448942" y="-208678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dirty="0" err="1"/>
              <a:t>Công</a:t>
            </a:r>
            <a:r>
              <a:rPr lang="en-US" dirty="0"/>
              <a:t> </a:t>
            </a:r>
            <a:r>
              <a:rPr lang="en-US" dirty="0" err="1"/>
              <a:t>nghệ</a:t>
            </a:r>
            <a:r>
              <a:rPr lang="en-US" dirty="0"/>
              <a:t> (Frontend)</a:t>
            </a:r>
          </a:p>
        </p:txBody>
      </p:sp>
      <p:sp>
        <p:nvSpPr>
          <p:cNvPr id="78" name="Google Shape;1457;p36">
            <a:extLst>
              <a:ext uri="{FF2B5EF4-FFF2-40B4-BE49-F238E27FC236}">
                <a16:creationId xmlns:a16="http://schemas.microsoft.com/office/drawing/2014/main" id="{BB05B5A5-743F-45B2-A297-D69A8D7BEF87}"/>
              </a:ext>
            </a:extLst>
          </p:cNvPr>
          <p:cNvSpPr txBox="1">
            <a:spLocks/>
          </p:cNvSpPr>
          <p:nvPr/>
        </p:nvSpPr>
        <p:spPr>
          <a:xfrm>
            <a:off x="720000" y="-111307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a:t>Các chức năng có trong hệ thống</a:t>
            </a:r>
            <a:endParaRPr lang="en-US" dirty="0"/>
          </a:p>
        </p:txBody>
      </p:sp>
      <p:sp>
        <p:nvSpPr>
          <p:cNvPr id="79" name="Google Shape;1458;p36">
            <a:extLst>
              <a:ext uri="{FF2B5EF4-FFF2-40B4-BE49-F238E27FC236}">
                <a16:creationId xmlns:a16="http://schemas.microsoft.com/office/drawing/2014/main" id="{74384D4C-B53E-42E8-BCC2-9CC1F2BB2ECA}"/>
              </a:ext>
            </a:extLst>
          </p:cNvPr>
          <p:cNvSpPr txBox="1">
            <a:spLocks/>
          </p:cNvSpPr>
          <p:nvPr/>
        </p:nvSpPr>
        <p:spPr>
          <a:xfrm>
            <a:off x="-8725589" y="1167632"/>
            <a:ext cx="77040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vi-VN" sz="1200">
                <a:latin typeface="MS Reference Sans Serif" panose="020B0604030504040204" pitchFamily="34" charset="0"/>
              </a:rPr>
              <a:t>Các chức năng được </a:t>
            </a:r>
            <a:r>
              <a:rPr lang="en-US" sz="1200">
                <a:latin typeface="MS Reference Sans Serif" panose="020B0604030504040204" pitchFamily="34" charset="0"/>
              </a:rPr>
              <a:t>xây dựng theo luồng trải nghiệm thực tế của người dung và quản trị viên.</a:t>
            </a:r>
            <a:endParaRPr lang="vi-VN" sz="1200" dirty="0">
              <a:latin typeface="MS Reference Sans Serif" panose="020B0604030504040204" pitchFamily="34" charset="0"/>
            </a:endParaRPr>
          </a:p>
        </p:txBody>
      </p:sp>
      <p:graphicFrame>
        <p:nvGraphicFramePr>
          <p:cNvPr id="80" name="Google Shape;1459;p36">
            <a:extLst>
              <a:ext uri="{FF2B5EF4-FFF2-40B4-BE49-F238E27FC236}">
                <a16:creationId xmlns:a16="http://schemas.microsoft.com/office/drawing/2014/main" id="{2AD32F48-F85B-4598-9C09-63D139C5CADC}"/>
              </a:ext>
            </a:extLst>
          </p:cNvPr>
          <p:cNvGraphicFramePr/>
          <p:nvPr>
            <p:extLst>
              <p:ext uri="{D42A27DB-BD31-4B8C-83A1-F6EECF244321}">
                <p14:modId xmlns:p14="http://schemas.microsoft.com/office/powerpoint/2010/main" val="3873336762"/>
              </p:ext>
            </p:extLst>
          </p:nvPr>
        </p:nvGraphicFramePr>
        <p:xfrm>
          <a:off x="813214" y="6094626"/>
          <a:ext cx="7704000" cy="2429550"/>
        </p:xfrm>
        <a:graphic>
          <a:graphicData uri="http://schemas.openxmlformats.org/drawingml/2006/table">
            <a:tbl>
              <a:tblPr>
                <a:noFill/>
                <a:tableStyleId>{359399E0-52B6-4155-9529-491995464436}</a:tableStyleId>
              </a:tblPr>
              <a:tblGrid>
                <a:gridCol w="3852000">
                  <a:extLst>
                    <a:ext uri="{9D8B030D-6E8A-4147-A177-3AD203B41FA5}">
                      <a16:colId xmlns:a16="http://schemas.microsoft.com/office/drawing/2014/main" val="20000"/>
                    </a:ext>
                  </a:extLst>
                </a:gridCol>
                <a:gridCol w="3852000">
                  <a:extLst>
                    <a:ext uri="{9D8B030D-6E8A-4147-A177-3AD203B41FA5}">
                      <a16:colId xmlns:a16="http://schemas.microsoft.com/office/drawing/2014/main" val="20001"/>
                    </a:ext>
                  </a:extLst>
                </a:gridCol>
              </a:tblGrid>
              <a:tr h="402575">
                <a:tc>
                  <a:txBody>
                    <a:bodyPr/>
                    <a:lstStyle/>
                    <a:p>
                      <a:pPr marL="0" lvl="0" indent="0" algn="l" rtl="0">
                        <a:lnSpc>
                          <a:spcPct val="115000"/>
                        </a:lnSpc>
                        <a:spcBef>
                          <a:spcPts val="0"/>
                        </a:spcBef>
                        <a:spcAft>
                          <a:spcPts val="0"/>
                        </a:spcAft>
                        <a:buNone/>
                      </a:pPr>
                      <a:r>
                        <a:rPr lang="en-US" sz="1400" b="1" u="none" dirty="0" err="1">
                          <a:solidFill>
                            <a:schemeClr val="dk1"/>
                          </a:solidFill>
                          <a:latin typeface="MS Reference Sans Serif" panose="020B0604030504040204" pitchFamily="34" charset="0"/>
                          <a:ea typeface="IBM Plex Mono"/>
                          <a:cs typeface="IBM Plex Mono"/>
                          <a:sym typeface="IBM Plex Mono"/>
                        </a:rPr>
                        <a:t>Quản</a:t>
                      </a:r>
                      <a:r>
                        <a:rPr lang="en-US" sz="1400" b="1" u="none" dirty="0">
                          <a:solidFill>
                            <a:schemeClr val="dk1"/>
                          </a:solidFill>
                          <a:latin typeface="MS Reference Sans Serif" panose="020B0604030504040204" pitchFamily="34" charset="0"/>
                          <a:ea typeface="IBM Plex Mono"/>
                          <a:cs typeface="IBM Plex Mono"/>
                          <a:sym typeface="IBM Plex Mono"/>
                        </a:rPr>
                        <a:t> </a:t>
                      </a:r>
                      <a:r>
                        <a:rPr lang="en-US" sz="1400" b="1" u="none" dirty="0" err="1">
                          <a:solidFill>
                            <a:schemeClr val="dk1"/>
                          </a:solidFill>
                          <a:latin typeface="MS Reference Sans Serif" panose="020B0604030504040204" pitchFamily="34" charset="0"/>
                          <a:ea typeface="IBM Plex Mono"/>
                          <a:cs typeface="IBM Plex Mono"/>
                          <a:sym typeface="IBM Plex Mono"/>
                        </a:rPr>
                        <a:t>Trị</a:t>
                      </a:r>
                      <a:endParaRPr sz="1400" b="1"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 sz="1400" b="1" dirty="0">
                          <a:solidFill>
                            <a:schemeClr val="dk1"/>
                          </a:solidFill>
                          <a:latin typeface="MS Reference Sans Serif" panose="020B0604030504040204" pitchFamily="34" charset="0"/>
                          <a:ea typeface="Poppins"/>
                          <a:cs typeface="Poppins"/>
                          <a:sym typeface="Poppins"/>
                        </a:rPr>
                        <a:t>Khách hàng</a:t>
                      </a:r>
                      <a:endParaRPr sz="1400" b="1"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7275">
                <a:tc>
                  <a:txBody>
                    <a:bodyPr/>
                    <a:lstStyle/>
                    <a:p>
                      <a:pPr marL="0" lvl="0" indent="0" algn="l" rtl="0">
                        <a:lnSpc>
                          <a:spcPct val="115000"/>
                        </a:lnSpc>
                        <a:spcBef>
                          <a:spcPts val="0"/>
                        </a:spcBef>
                        <a:spcAft>
                          <a:spcPts val="0"/>
                        </a:spcAft>
                        <a:buNone/>
                      </a:pPr>
                      <a:r>
                        <a:rPr lang="en" sz="1100" b="0" u="none" dirty="0">
                          <a:solidFill>
                            <a:schemeClr val="dk1"/>
                          </a:solidFill>
                          <a:latin typeface="MS Reference Sans Serif" panose="020B0604030504040204" pitchFamily="34" charset="0"/>
                          <a:ea typeface="IBM Plex Mono"/>
                          <a:cs typeface="IBM Plex Mono"/>
                          <a:sym typeface="IBM Plex Mono"/>
                        </a:rPr>
                        <a:t>Bảng điều khiển (Dashboard)</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l" rtl="0">
                        <a:lnSpc>
                          <a:spcPct val="115000"/>
                        </a:lnSpc>
                        <a:spcBef>
                          <a:spcPts val="0"/>
                        </a:spcBef>
                        <a:spcAft>
                          <a:spcPts val="1600"/>
                        </a:spcAft>
                        <a:buNone/>
                      </a:pPr>
                      <a:r>
                        <a:rPr lang="en" sz="1100" b="0" u="none" dirty="0">
                          <a:solidFill>
                            <a:schemeClr val="dk1"/>
                          </a:solidFill>
                          <a:latin typeface="MS Reference Sans Serif" panose="020B0604030504040204" pitchFamily="34" charset="0"/>
                          <a:ea typeface="Poppins"/>
                          <a:cs typeface="Poppins"/>
                          <a:sym typeface="Poppins"/>
                        </a:rPr>
                        <a:t>Trang chủ và Chi tiết sản phẩm</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25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Quản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lý</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Dữ</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Liệu</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Sản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phẩm</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danh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mục</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etc</a:t>
                      </a:r>
                      <a:r>
                        <a:rPr lang="en-US" sz="1100" b="0" u="none" dirty="0">
                          <a:solidFill>
                            <a:schemeClr val="dk1"/>
                          </a:solidFill>
                          <a:latin typeface="MS Reference Sans Serif" panose="020B0604030504040204" pitchFamily="34" charset="0"/>
                          <a:ea typeface="IBM Plex Mono"/>
                          <a:cs typeface="IBM Plex Mono"/>
                          <a:sym typeface="IBM Plex Mono"/>
                        </a:rPr>
                        <a:t>…)</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Tìm</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kiếm</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Lọc</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Sắp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xếp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nâng</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cao</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025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Quản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lý</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Vận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hành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Đơn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hàng</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Đánh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giá</a:t>
                      </a:r>
                      <a:r>
                        <a:rPr lang="en-US" sz="1100" b="0" u="none" dirty="0">
                          <a:solidFill>
                            <a:schemeClr val="dk1"/>
                          </a:solidFill>
                          <a:latin typeface="MS Reference Sans Serif" panose="020B0604030504040204" pitchFamily="34" charset="0"/>
                          <a:ea typeface="IBM Plex Mono"/>
                          <a:cs typeface="IBM Plex Mono"/>
                          <a:sym typeface="IBM Plex Mono"/>
                        </a:rPr>
                        <a:t>)</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Giỏ</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hàng</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Danh</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sách</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yêu</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th</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72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Báo</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cáo</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thống</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kê</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US" sz="1100" b="0" u="none" dirty="0">
                          <a:solidFill>
                            <a:schemeClr val="dk1"/>
                          </a:solidFill>
                          <a:latin typeface="MS Reference Sans Serif" panose="020B0604030504040204" pitchFamily="34" charset="0"/>
                          <a:ea typeface="Poppins"/>
                          <a:cs typeface="Poppins"/>
                          <a:sym typeface="Poppins"/>
                        </a:rPr>
                        <a:t>Thanh </a:t>
                      </a:r>
                      <a:r>
                        <a:rPr lang="en-US" sz="1100" b="0" u="none" dirty="0" err="1">
                          <a:solidFill>
                            <a:schemeClr val="dk1"/>
                          </a:solidFill>
                          <a:latin typeface="MS Reference Sans Serif" panose="020B0604030504040204" pitchFamily="34" charset="0"/>
                          <a:ea typeface="Poppins"/>
                          <a:cs typeface="Poppins"/>
                          <a:sym typeface="Poppins"/>
                        </a:rPr>
                        <a:t>toán</a:t>
                      </a:r>
                      <a:r>
                        <a:rPr lang="en-US" sz="1100" b="0" u="none" dirty="0">
                          <a:solidFill>
                            <a:schemeClr val="dk1"/>
                          </a:solidFill>
                          <a:latin typeface="MS Reference Sans Serif" panose="020B0604030504040204" pitchFamily="34" charset="0"/>
                          <a:ea typeface="Poppins"/>
                          <a:cs typeface="Poppins"/>
                          <a:sym typeface="Poppins"/>
                        </a:rPr>
                        <a:t> (COD, Bank, </a:t>
                      </a:r>
                      <a:r>
                        <a:rPr lang="en-US" sz="1100" b="0" u="none" dirty="0" err="1">
                          <a:solidFill>
                            <a:schemeClr val="dk1"/>
                          </a:solidFill>
                          <a:latin typeface="MS Reference Sans Serif" panose="020B0604030504040204" pitchFamily="34" charset="0"/>
                          <a:ea typeface="Poppins"/>
                          <a:cs typeface="Poppins"/>
                          <a:sym typeface="Poppins"/>
                        </a:rPr>
                        <a:t>Paypal</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Áp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dụng</a:t>
                      </a:r>
                      <a:r>
                        <a:rPr lang="en-US" sz="1100" b="0" u="none" dirty="0">
                          <a:solidFill>
                            <a:schemeClr val="dk1"/>
                          </a:solidFill>
                          <a:latin typeface="MS Reference Sans Serif" panose="020B0604030504040204" pitchFamily="34" charset="0"/>
                          <a:ea typeface="Poppins"/>
                          <a:cs typeface="Poppins"/>
                          <a:sym typeface="Poppins"/>
                        </a:rPr>
                        <a:t> Coupon</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07275">
                <a:tc>
                  <a:txBody>
                    <a:bodyPr/>
                    <a:lstStyle/>
                    <a:p>
                      <a:pPr marL="0" lvl="0" indent="0" algn="l" rtl="0">
                        <a:lnSpc>
                          <a:spcPct val="115000"/>
                        </a:lnSpc>
                        <a:spcBef>
                          <a:spcPts val="0"/>
                        </a:spcBef>
                        <a:spcAft>
                          <a:spcPts val="0"/>
                        </a:spcAft>
                        <a:buNone/>
                      </a:pPr>
                      <a:r>
                        <a:rPr lang="en" sz="1100" b="0" u="none" dirty="0">
                          <a:solidFill>
                            <a:schemeClr val="dk1"/>
                          </a:solidFill>
                          <a:latin typeface="MS Reference Sans Serif" panose="020B0604030504040204" pitchFamily="34" charset="0"/>
                          <a:ea typeface="IBM Plex Mono"/>
                          <a:cs typeface="IBM Plex Mono"/>
                          <a:sym typeface="IBM Plex Mono"/>
                        </a:rPr>
                        <a:t>Cấu hình hệ thống (Banner, Ngôn ngữ, etc…)</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Quản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lý</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tài</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khoản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Theo </a:t>
                      </a:r>
                      <a:r>
                        <a:rPr lang="en-US" sz="1100" b="0" u="none" dirty="0" err="1">
                          <a:solidFill>
                            <a:schemeClr val="dk1"/>
                          </a:solidFill>
                          <a:latin typeface="MS Reference Sans Serif" panose="020B0604030504040204" pitchFamily="34" charset="0"/>
                          <a:ea typeface="Poppins"/>
                          <a:cs typeface="Poppins"/>
                          <a:sym typeface="Poppins"/>
                        </a:rPr>
                        <a:t>dõi</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đơn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hàng</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6555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chức năng có trong hệ thống</a:t>
            </a:r>
            <a:endParaRPr dirty="0"/>
          </a:p>
        </p:txBody>
      </p:sp>
      <p:sp>
        <p:nvSpPr>
          <p:cNvPr id="1458" name="Google Shape;1458;p36"/>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solidFill>
                  <a:schemeClr val="dk1"/>
                </a:solidFill>
                <a:latin typeface="MS Reference Sans Serif" panose="020B0604030504040204" pitchFamily="34" charset="0"/>
              </a:rPr>
              <a:t>Các chức năng được </a:t>
            </a:r>
            <a:r>
              <a:rPr lang="en-US" sz="1200" dirty="0" err="1">
                <a:solidFill>
                  <a:schemeClr val="dk1"/>
                </a:solidFill>
                <a:latin typeface="MS Reference Sans Serif" panose="020B0604030504040204" pitchFamily="34" charset="0"/>
              </a:rPr>
              <a:t>xây</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dựng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theo</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luồng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trải</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nghiệm</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thực</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tế</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của</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người</a:t>
            </a:r>
            <a:r>
              <a:rPr lang="en-US" sz="1200" dirty="0">
                <a:solidFill>
                  <a:schemeClr val="dk1"/>
                </a:solidFill>
                <a:latin typeface="MS Reference Sans Serif" panose="020B0604030504040204" pitchFamily="34" charset="0"/>
              </a:rPr>
              <a:t> dung </a:t>
            </a:r>
            <a:r>
              <a:rPr lang="en-US" sz="1200" dirty="0" err="1">
                <a:solidFill>
                  <a:schemeClr val="dk1"/>
                </a:solidFill>
                <a:latin typeface="MS Reference Sans Serif" panose="020B0604030504040204" pitchFamily="34" charset="0"/>
              </a:rPr>
              <a:t>và</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quản</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trị</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viên</a:t>
            </a:r>
            <a:r>
              <a:rPr lang="en-US" sz="1200" dirty="0">
                <a:solidFill>
                  <a:schemeClr val="dk1"/>
                </a:solidFill>
                <a:latin typeface="MS Reference Sans Serif" panose="020B0604030504040204" pitchFamily="34" charset="0"/>
              </a:rPr>
              <a:t>.</a:t>
            </a:r>
            <a:endParaRPr lang="vi-VN" sz="1200" dirty="0">
              <a:solidFill>
                <a:schemeClr val="dk1"/>
              </a:solidFill>
              <a:latin typeface="MS Reference Sans Serif" panose="020B0604030504040204" pitchFamily="34" charset="0"/>
            </a:endParaRPr>
          </a:p>
        </p:txBody>
      </p:sp>
      <p:graphicFrame>
        <p:nvGraphicFramePr>
          <p:cNvPr id="1459" name="Google Shape;1459;p36"/>
          <p:cNvGraphicFramePr/>
          <p:nvPr>
            <p:extLst>
              <p:ext uri="{D42A27DB-BD31-4B8C-83A1-F6EECF244321}">
                <p14:modId xmlns:p14="http://schemas.microsoft.com/office/powerpoint/2010/main" val="3388118206"/>
              </p:ext>
            </p:extLst>
          </p:nvPr>
        </p:nvGraphicFramePr>
        <p:xfrm>
          <a:off x="720000" y="1614825"/>
          <a:ext cx="7704000" cy="2429550"/>
        </p:xfrm>
        <a:graphic>
          <a:graphicData uri="http://schemas.openxmlformats.org/drawingml/2006/table">
            <a:tbl>
              <a:tblPr>
                <a:noFill/>
                <a:tableStyleId>{359399E0-52B6-4155-9529-491995464436}</a:tableStyleId>
              </a:tblPr>
              <a:tblGrid>
                <a:gridCol w="3852000">
                  <a:extLst>
                    <a:ext uri="{9D8B030D-6E8A-4147-A177-3AD203B41FA5}">
                      <a16:colId xmlns:a16="http://schemas.microsoft.com/office/drawing/2014/main" val="20000"/>
                    </a:ext>
                  </a:extLst>
                </a:gridCol>
                <a:gridCol w="3852000">
                  <a:extLst>
                    <a:ext uri="{9D8B030D-6E8A-4147-A177-3AD203B41FA5}">
                      <a16:colId xmlns:a16="http://schemas.microsoft.com/office/drawing/2014/main" val="20001"/>
                    </a:ext>
                  </a:extLst>
                </a:gridCol>
              </a:tblGrid>
              <a:tr h="402575">
                <a:tc>
                  <a:txBody>
                    <a:bodyPr/>
                    <a:lstStyle/>
                    <a:p>
                      <a:pPr marL="0" lvl="0" indent="0" algn="l" rtl="0">
                        <a:lnSpc>
                          <a:spcPct val="115000"/>
                        </a:lnSpc>
                        <a:spcBef>
                          <a:spcPts val="0"/>
                        </a:spcBef>
                        <a:spcAft>
                          <a:spcPts val="0"/>
                        </a:spcAft>
                        <a:buNone/>
                      </a:pPr>
                      <a:r>
                        <a:rPr lang="en-US" sz="1400" b="1" u="none" dirty="0" err="1">
                          <a:solidFill>
                            <a:schemeClr val="dk1"/>
                          </a:solidFill>
                          <a:latin typeface="MS Reference Sans Serif" panose="020B0604030504040204" pitchFamily="34" charset="0"/>
                          <a:ea typeface="IBM Plex Mono"/>
                          <a:cs typeface="IBM Plex Mono"/>
                          <a:sym typeface="IBM Plex Mono"/>
                        </a:rPr>
                        <a:t>Quản</a:t>
                      </a:r>
                      <a:r>
                        <a:rPr lang="en-US" sz="1400" b="1" u="none" dirty="0">
                          <a:solidFill>
                            <a:schemeClr val="dk1"/>
                          </a:solidFill>
                          <a:latin typeface="MS Reference Sans Serif" panose="020B0604030504040204" pitchFamily="34" charset="0"/>
                          <a:ea typeface="IBM Plex Mono"/>
                          <a:cs typeface="IBM Plex Mono"/>
                          <a:sym typeface="IBM Plex Mono"/>
                        </a:rPr>
                        <a:t> </a:t>
                      </a:r>
                      <a:r>
                        <a:rPr lang="en-US" sz="1400" b="1" u="none" dirty="0" err="1">
                          <a:solidFill>
                            <a:schemeClr val="dk1"/>
                          </a:solidFill>
                          <a:latin typeface="MS Reference Sans Serif" panose="020B0604030504040204" pitchFamily="34" charset="0"/>
                          <a:ea typeface="IBM Plex Mono"/>
                          <a:cs typeface="IBM Plex Mono"/>
                          <a:sym typeface="IBM Plex Mono"/>
                        </a:rPr>
                        <a:t>Trị</a:t>
                      </a:r>
                      <a:endParaRPr sz="1400" b="1"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 sz="1400" b="1" dirty="0">
                          <a:solidFill>
                            <a:schemeClr val="dk1"/>
                          </a:solidFill>
                          <a:latin typeface="MS Reference Sans Serif" panose="020B0604030504040204" pitchFamily="34" charset="0"/>
                          <a:ea typeface="Poppins"/>
                          <a:cs typeface="Poppins"/>
                          <a:sym typeface="Poppins"/>
                        </a:rPr>
                        <a:t>Khách hàng</a:t>
                      </a:r>
                      <a:endParaRPr sz="1400" b="1"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7275">
                <a:tc>
                  <a:txBody>
                    <a:bodyPr/>
                    <a:lstStyle/>
                    <a:p>
                      <a:pPr marL="0" lvl="0" indent="0" algn="l" rtl="0">
                        <a:lnSpc>
                          <a:spcPct val="115000"/>
                        </a:lnSpc>
                        <a:spcBef>
                          <a:spcPts val="0"/>
                        </a:spcBef>
                        <a:spcAft>
                          <a:spcPts val="0"/>
                        </a:spcAft>
                        <a:buNone/>
                      </a:pPr>
                      <a:r>
                        <a:rPr lang="en" sz="1100" b="0" u="none" dirty="0">
                          <a:solidFill>
                            <a:schemeClr val="dk1"/>
                          </a:solidFill>
                          <a:latin typeface="MS Reference Sans Serif" panose="020B0604030504040204" pitchFamily="34" charset="0"/>
                          <a:ea typeface="IBM Plex Mono"/>
                          <a:cs typeface="IBM Plex Mono"/>
                          <a:sym typeface="IBM Plex Mono"/>
                        </a:rPr>
                        <a:t>Bảng điều khiển (Dashboard)</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l" rtl="0">
                        <a:lnSpc>
                          <a:spcPct val="115000"/>
                        </a:lnSpc>
                        <a:spcBef>
                          <a:spcPts val="0"/>
                        </a:spcBef>
                        <a:spcAft>
                          <a:spcPts val="1600"/>
                        </a:spcAft>
                        <a:buNone/>
                      </a:pPr>
                      <a:r>
                        <a:rPr lang="en" sz="1100" b="0" u="none" dirty="0">
                          <a:solidFill>
                            <a:schemeClr val="dk1"/>
                          </a:solidFill>
                          <a:latin typeface="MS Reference Sans Serif" panose="020B0604030504040204" pitchFamily="34" charset="0"/>
                          <a:ea typeface="Poppins"/>
                          <a:cs typeface="Poppins"/>
                          <a:sym typeface="Poppins"/>
                        </a:rPr>
                        <a:t>Trang chủ và Chi tiết sản phẩm</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25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Quản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lý</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Dữ</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Liệu</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Sản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phẩm</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danh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mục</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etc</a:t>
                      </a:r>
                      <a:r>
                        <a:rPr lang="en-US" sz="1100" b="0" u="none" dirty="0">
                          <a:solidFill>
                            <a:schemeClr val="dk1"/>
                          </a:solidFill>
                          <a:latin typeface="MS Reference Sans Serif" panose="020B0604030504040204" pitchFamily="34" charset="0"/>
                          <a:ea typeface="IBM Plex Mono"/>
                          <a:cs typeface="IBM Plex Mono"/>
                          <a:sym typeface="IBM Plex Mono"/>
                        </a:rPr>
                        <a:t>…)</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Tìm</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kiếm</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Lọc</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Sắp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xếp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nâng</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cao</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025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Quản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lý</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Vận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hành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Đơn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hàng</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Đánh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giá</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Người</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dùng</a:t>
                      </a:r>
                      <a:r>
                        <a:rPr lang="en-US" sz="1100" b="0" u="none" dirty="0">
                          <a:solidFill>
                            <a:schemeClr val="dk1"/>
                          </a:solidFill>
                          <a:latin typeface="MS Reference Sans Serif" panose="020B0604030504040204" pitchFamily="34" charset="0"/>
                          <a:ea typeface="IBM Plex Mono"/>
                          <a:cs typeface="IBM Plex Mono"/>
                          <a:sym typeface="IBM Plex Mono"/>
                        </a:rPr>
                        <a:t>)</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Giỏ</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hàng</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Danh</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sách</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yêu</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th</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72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Báo</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cáo</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thống</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kê</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US" sz="1100" b="0" u="none" dirty="0">
                          <a:solidFill>
                            <a:schemeClr val="dk1"/>
                          </a:solidFill>
                          <a:latin typeface="MS Reference Sans Serif" panose="020B0604030504040204" pitchFamily="34" charset="0"/>
                          <a:ea typeface="Poppins"/>
                          <a:cs typeface="Poppins"/>
                          <a:sym typeface="Poppins"/>
                        </a:rPr>
                        <a:t>Thanh </a:t>
                      </a:r>
                      <a:r>
                        <a:rPr lang="en-US" sz="1100" b="0" u="none" dirty="0" err="1">
                          <a:solidFill>
                            <a:schemeClr val="dk1"/>
                          </a:solidFill>
                          <a:latin typeface="MS Reference Sans Serif" panose="020B0604030504040204" pitchFamily="34" charset="0"/>
                          <a:ea typeface="Poppins"/>
                          <a:cs typeface="Poppins"/>
                          <a:sym typeface="Poppins"/>
                        </a:rPr>
                        <a:t>toán</a:t>
                      </a:r>
                      <a:r>
                        <a:rPr lang="en-US" sz="1100" b="0" u="none" dirty="0">
                          <a:solidFill>
                            <a:schemeClr val="dk1"/>
                          </a:solidFill>
                          <a:latin typeface="MS Reference Sans Serif" panose="020B0604030504040204" pitchFamily="34" charset="0"/>
                          <a:ea typeface="Poppins"/>
                          <a:cs typeface="Poppins"/>
                          <a:sym typeface="Poppins"/>
                        </a:rPr>
                        <a:t> (COD, Bank, </a:t>
                      </a:r>
                      <a:r>
                        <a:rPr lang="en-US" sz="1100" b="0" u="none" dirty="0" err="1">
                          <a:solidFill>
                            <a:schemeClr val="dk1"/>
                          </a:solidFill>
                          <a:latin typeface="MS Reference Sans Serif" panose="020B0604030504040204" pitchFamily="34" charset="0"/>
                          <a:ea typeface="Poppins"/>
                          <a:cs typeface="Poppins"/>
                          <a:sym typeface="Poppins"/>
                        </a:rPr>
                        <a:t>Paypal</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Áp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dụng</a:t>
                      </a:r>
                      <a:r>
                        <a:rPr lang="en-US" sz="1100" b="0" u="none" dirty="0">
                          <a:solidFill>
                            <a:schemeClr val="dk1"/>
                          </a:solidFill>
                          <a:latin typeface="MS Reference Sans Serif" panose="020B0604030504040204" pitchFamily="34" charset="0"/>
                          <a:ea typeface="Poppins"/>
                          <a:cs typeface="Poppins"/>
                          <a:sym typeface="Poppins"/>
                        </a:rPr>
                        <a:t> Coupon</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07275">
                <a:tc>
                  <a:txBody>
                    <a:bodyPr/>
                    <a:lstStyle/>
                    <a:p>
                      <a:pPr marL="0" lvl="0" indent="0" algn="l" rtl="0">
                        <a:lnSpc>
                          <a:spcPct val="115000"/>
                        </a:lnSpc>
                        <a:spcBef>
                          <a:spcPts val="0"/>
                        </a:spcBef>
                        <a:spcAft>
                          <a:spcPts val="0"/>
                        </a:spcAft>
                        <a:buNone/>
                      </a:pPr>
                      <a:r>
                        <a:rPr lang="en" sz="1100" b="0" u="none" dirty="0">
                          <a:solidFill>
                            <a:schemeClr val="dk1"/>
                          </a:solidFill>
                          <a:latin typeface="MS Reference Sans Serif" panose="020B0604030504040204" pitchFamily="34" charset="0"/>
                          <a:ea typeface="IBM Plex Mono"/>
                          <a:cs typeface="IBM Plex Mono"/>
                          <a:sym typeface="IBM Plex Mono"/>
                        </a:rPr>
                        <a:t>Cấu hình hệ thống (Banner, Ngôn ngữ, etc…)</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Quản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lý</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tài</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khoản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Theo </a:t>
                      </a:r>
                      <a:r>
                        <a:rPr lang="en-US" sz="1100" b="0" u="none" dirty="0" err="1">
                          <a:solidFill>
                            <a:schemeClr val="dk1"/>
                          </a:solidFill>
                          <a:latin typeface="MS Reference Sans Serif" panose="020B0604030504040204" pitchFamily="34" charset="0"/>
                          <a:ea typeface="Poppins"/>
                          <a:cs typeface="Poppins"/>
                          <a:sym typeface="Poppins"/>
                        </a:rPr>
                        <a:t>dõi</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đơn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hàng</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7" name="Google Shape;1734;p43">
            <a:extLst>
              <a:ext uri="{FF2B5EF4-FFF2-40B4-BE49-F238E27FC236}">
                <a16:creationId xmlns:a16="http://schemas.microsoft.com/office/drawing/2014/main" id="{45D80094-630E-4D9D-A59D-E955C2520869}"/>
              </a:ext>
            </a:extLst>
          </p:cNvPr>
          <p:cNvSpPr txBox="1">
            <a:spLocks/>
          </p:cNvSpPr>
          <p:nvPr/>
        </p:nvSpPr>
        <p:spPr>
          <a:xfrm>
            <a:off x="11068874"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l"/>
            <a:r>
              <a:rPr lang="en-US" dirty="0" err="1"/>
              <a:t>Công</a:t>
            </a:r>
            <a:r>
              <a:rPr lang="en-US" dirty="0"/>
              <a:t> </a:t>
            </a:r>
            <a:r>
              <a:rPr lang="en-US" dirty="0" err="1"/>
              <a:t>nghệ</a:t>
            </a:r>
            <a:r>
              <a:rPr lang="en-US" dirty="0"/>
              <a:t> (Backend)</a:t>
            </a:r>
          </a:p>
        </p:txBody>
      </p:sp>
      <p:pic>
        <p:nvPicPr>
          <p:cNvPr id="8" name="Picture 14">
            <a:extLst>
              <a:ext uri="{FF2B5EF4-FFF2-40B4-BE49-F238E27FC236}">
                <a16:creationId xmlns:a16="http://schemas.microsoft.com/office/drawing/2014/main" id="{C8514024-E199-4467-B9B6-850B118F1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245" y="-2447763"/>
            <a:ext cx="775433" cy="7754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6" descr="Socket io logo - Social media &amp; Logos Icons">
            <a:extLst>
              <a:ext uri="{FF2B5EF4-FFF2-40B4-BE49-F238E27FC236}">
                <a16:creationId xmlns:a16="http://schemas.microsoft.com/office/drawing/2014/main" id="{90B484CA-4022-4E37-AFEC-8256CFC63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8031" y="2913896"/>
            <a:ext cx="715695" cy="7156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2">
            <a:extLst>
              <a:ext uri="{FF2B5EF4-FFF2-40B4-BE49-F238E27FC236}">
                <a16:creationId xmlns:a16="http://schemas.microsoft.com/office/drawing/2014/main" id="{E8B07519-A294-4B3A-B533-60E8792D0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227" y="-1507006"/>
            <a:ext cx="766451" cy="7664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Hire ExpressJS Developers for Seamless, High-Speed Web Application  Development">
            <a:extLst>
              <a:ext uri="{FF2B5EF4-FFF2-40B4-BE49-F238E27FC236}">
                <a16:creationId xmlns:a16="http://schemas.microsoft.com/office/drawing/2014/main" id="{E61BFD44-5E4C-434C-A254-45AA95BF8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8031" y="1977045"/>
            <a:ext cx="721929" cy="721929"/>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735;p43">
            <a:extLst>
              <a:ext uri="{FF2B5EF4-FFF2-40B4-BE49-F238E27FC236}">
                <a16:creationId xmlns:a16="http://schemas.microsoft.com/office/drawing/2014/main" id="{FCD24748-19CF-4661-B384-8BF615C6FF3F}"/>
              </a:ext>
            </a:extLst>
          </p:cNvPr>
          <p:cNvSpPr txBox="1">
            <a:spLocks/>
          </p:cNvSpPr>
          <p:nvPr/>
        </p:nvSpPr>
        <p:spPr>
          <a:xfrm>
            <a:off x="-5443016" y="2347794"/>
            <a:ext cx="1303238"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NodeJS</a:t>
            </a:r>
            <a:endParaRPr lang="en-US" dirty="0"/>
          </a:p>
        </p:txBody>
      </p:sp>
      <p:sp>
        <p:nvSpPr>
          <p:cNvPr id="14" name="Google Shape;1736;p43">
            <a:extLst>
              <a:ext uri="{FF2B5EF4-FFF2-40B4-BE49-F238E27FC236}">
                <a16:creationId xmlns:a16="http://schemas.microsoft.com/office/drawing/2014/main" id="{4617326F-05C0-4C44-9721-353C11C0CFBD}"/>
              </a:ext>
            </a:extLst>
          </p:cNvPr>
          <p:cNvSpPr txBox="1">
            <a:spLocks/>
          </p:cNvSpPr>
          <p:nvPr/>
        </p:nvSpPr>
        <p:spPr>
          <a:xfrm>
            <a:off x="3911879" y="-2226928"/>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JavaScript</a:t>
            </a:r>
            <a:endParaRPr lang="en-US" dirty="0"/>
          </a:p>
        </p:txBody>
      </p:sp>
      <p:sp>
        <p:nvSpPr>
          <p:cNvPr id="15" name="Google Shape;1739;p43">
            <a:extLst>
              <a:ext uri="{FF2B5EF4-FFF2-40B4-BE49-F238E27FC236}">
                <a16:creationId xmlns:a16="http://schemas.microsoft.com/office/drawing/2014/main" id="{F0377BC7-C2B8-4B63-915D-84845DCC27DE}"/>
              </a:ext>
            </a:extLst>
          </p:cNvPr>
          <p:cNvSpPr txBox="1">
            <a:spLocks/>
          </p:cNvSpPr>
          <p:nvPr/>
        </p:nvSpPr>
        <p:spPr>
          <a:xfrm>
            <a:off x="15016217" y="2185367"/>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ExpessJS</a:t>
            </a:r>
            <a:endParaRPr lang="en-US" dirty="0"/>
          </a:p>
        </p:txBody>
      </p:sp>
      <p:sp>
        <p:nvSpPr>
          <p:cNvPr id="16" name="Google Shape;1735;p43">
            <a:extLst>
              <a:ext uri="{FF2B5EF4-FFF2-40B4-BE49-F238E27FC236}">
                <a16:creationId xmlns:a16="http://schemas.microsoft.com/office/drawing/2014/main" id="{FC948072-5A3A-4267-A8E0-E0F622921698}"/>
              </a:ext>
            </a:extLst>
          </p:cNvPr>
          <p:cNvSpPr txBox="1">
            <a:spLocks/>
          </p:cNvSpPr>
          <p:nvPr/>
        </p:nvSpPr>
        <p:spPr>
          <a:xfrm>
            <a:off x="-5466441" y="3353422"/>
            <a:ext cx="159262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MongoDB</a:t>
            </a:r>
          </a:p>
        </p:txBody>
      </p:sp>
      <p:sp>
        <p:nvSpPr>
          <p:cNvPr id="17" name="Google Shape;1739;p43">
            <a:extLst>
              <a:ext uri="{FF2B5EF4-FFF2-40B4-BE49-F238E27FC236}">
                <a16:creationId xmlns:a16="http://schemas.microsoft.com/office/drawing/2014/main" id="{EF014367-19E2-44E4-800B-78D93BBFED3E}"/>
              </a:ext>
            </a:extLst>
          </p:cNvPr>
          <p:cNvSpPr txBox="1">
            <a:spLocks/>
          </p:cNvSpPr>
          <p:nvPr/>
        </p:nvSpPr>
        <p:spPr>
          <a:xfrm>
            <a:off x="3911879" y="-1242960"/>
            <a:ext cx="99789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JWT</a:t>
            </a:r>
          </a:p>
        </p:txBody>
      </p:sp>
      <p:sp>
        <p:nvSpPr>
          <p:cNvPr id="18" name="Google Shape;1739;p43">
            <a:extLst>
              <a:ext uri="{FF2B5EF4-FFF2-40B4-BE49-F238E27FC236}">
                <a16:creationId xmlns:a16="http://schemas.microsoft.com/office/drawing/2014/main" id="{0560EE0D-0C9F-4103-AECF-6DCF20A17414}"/>
              </a:ext>
            </a:extLst>
          </p:cNvPr>
          <p:cNvSpPr txBox="1">
            <a:spLocks/>
          </p:cNvSpPr>
          <p:nvPr/>
        </p:nvSpPr>
        <p:spPr>
          <a:xfrm>
            <a:off x="15010548" y="3159098"/>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a:t>Socket.io</a:t>
            </a:r>
          </a:p>
        </p:txBody>
      </p:sp>
      <p:pic>
        <p:nvPicPr>
          <p:cNvPr id="20" name="Picture 8" descr="Node Js Logo Sticker by hipstuff">
            <a:extLst>
              <a:ext uri="{FF2B5EF4-FFF2-40B4-BE49-F238E27FC236}">
                <a16:creationId xmlns:a16="http://schemas.microsoft.com/office/drawing/2014/main" id="{BA2E3988-83F5-459E-AF53-CD392D6EA8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413" y="2140242"/>
            <a:ext cx="761972" cy="7619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descr="MongoDB">
            <a:extLst>
              <a:ext uri="{FF2B5EF4-FFF2-40B4-BE49-F238E27FC236}">
                <a16:creationId xmlns:a16="http://schemas.microsoft.com/office/drawing/2014/main" id="{DE1421AF-12E3-43CA-A9BD-DB2FAAAF97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5576" y="3115308"/>
            <a:ext cx="739135" cy="73913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8" descr="Nodemailer – Send e-mails with Node.JS">
            <a:extLst>
              <a:ext uri="{FF2B5EF4-FFF2-40B4-BE49-F238E27FC236}">
                <a16:creationId xmlns:a16="http://schemas.microsoft.com/office/drawing/2014/main" id="{771C0B74-0F9F-412D-A6A2-4FF9319B98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566" y="8272238"/>
            <a:ext cx="783324" cy="668239"/>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1733;p43">
            <a:extLst>
              <a:ext uri="{FF2B5EF4-FFF2-40B4-BE49-F238E27FC236}">
                <a16:creationId xmlns:a16="http://schemas.microsoft.com/office/drawing/2014/main" id="{885229F1-8A23-4115-94F1-5E39551D6221}"/>
              </a:ext>
            </a:extLst>
          </p:cNvPr>
          <p:cNvSpPr txBox="1">
            <a:spLocks/>
          </p:cNvSpPr>
          <p:nvPr/>
        </p:nvSpPr>
        <p:spPr>
          <a:xfrm>
            <a:off x="8092950" y="8636708"/>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a:t>Cloudinary</a:t>
            </a:r>
            <a:endParaRPr lang="en-US" dirty="0"/>
          </a:p>
        </p:txBody>
      </p:sp>
      <p:sp>
        <p:nvSpPr>
          <p:cNvPr id="24" name="Google Shape;1739;p43">
            <a:extLst>
              <a:ext uri="{FF2B5EF4-FFF2-40B4-BE49-F238E27FC236}">
                <a16:creationId xmlns:a16="http://schemas.microsoft.com/office/drawing/2014/main" id="{A4B1D54C-5E19-4FDD-B1C3-2E40B38D142C}"/>
              </a:ext>
            </a:extLst>
          </p:cNvPr>
          <p:cNvSpPr txBox="1">
            <a:spLocks/>
          </p:cNvSpPr>
          <p:nvPr/>
        </p:nvSpPr>
        <p:spPr>
          <a:xfrm>
            <a:off x="-67427" y="8424143"/>
            <a:ext cx="2102100"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US" dirty="0" err="1"/>
              <a:t>Nodemailer</a:t>
            </a:r>
            <a:endParaRPr lang="en-US" dirty="0"/>
          </a:p>
        </p:txBody>
      </p:sp>
      <p:pic>
        <p:nvPicPr>
          <p:cNvPr id="25" name="Picture 52" descr="Deliver Modern Visual Commerce Experiences With Cloudinary Cartridge for  B2C Commerce, Digital Asset Management, DAM, Image Management, Video  Management, Content Management, API | Salesforce AppExchange">
            <a:extLst>
              <a:ext uri="{FF2B5EF4-FFF2-40B4-BE49-F238E27FC236}">
                <a16:creationId xmlns:a16="http://schemas.microsoft.com/office/drawing/2014/main" id="{D8410719-136F-4861-89BA-91E8F985D0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9644" y="8302220"/>
            <a:ext cx="850733" cy="850733"/>
          </a:xfrm>
          <a:prstGeom prst="rect">
            <a:avLst/>
          </a:prstGeom>
          <a:noFill/>
          <a:extLst>
            <a:ext uri="{909E8E84-426E-40DD-AFC4-6F175D3DCCD1}">
              <a14:hiddenFill xmlns:a14="http://schemas.microsoft.com/office/drawing/2010/main">
                <a:solidFill>
                  <a:srgbClr val="FFFFFF"/>
                </a:solidFill>
              </a14:hiddenFill>
            </a:ext>
          </a:extLst>
        </p:spPr>
      </p:pic>
      <p:sp>
        <p:nvSpPr>
          <p:cNvPr id="26" name="Google Shape;1458;p36">
            <a:extLst>
              <a:ext uri="{FF2B5EF4-FFF2-40B4-BE49-F238E27FC236}">
                <a16:creationId xmlns:a16="http://schemas.microsoft.com/office/drawing/2014/main" id="{18E8C1EF-63E5-4C46-830F-A907A3EA70D1}"/>
              </a:ext>
            </a:extLst>
          </p:cNvPr>
          <p:cNvSpPr txBox="1">
            <a:spLocks/>
          </p:cNvSpPr>
          <p:nvPr/>
        </p:nvSpPr>
        <p:spPr>
          <a:xfrm>
            <a:off x="-8306437" y="933963"/>
            <a:ext cx="77040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Poppins"/>
              <a:buAutoNum type="arabicPeriod"/>
              <a:defRPr sz="1400" b="0" i="0" u="none" strike="noStrike" cap="none">
                <a:solidFill>
                  <a:srgbClr val="191919"/>
                </a:solidFill>
                <a:latin typeface="Poppins"/>
                <a:ea typeface="Poppins"/>
                <a:cs typeface="Poppins"/>
                <a:sym typeface="Poppins"/>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9pPr>
          </a:lstStyle>
          <a:p>
            <a:pPr marL="0" indent="0">
              <a:buFont typeface="Poppins"/>
              <a:buNone/>
            </a:pPr>
            <a:r>
              <a:rPr lang="en-US" sz="1200">
                <a:solidFill>
                  <a:schemeClr val="dk1"/>
                </a:solidFill>
                <a:latin typeface="MS Reference Sans Serif" panose="020B0604030504040204" pitchFamily="34" charset="0"/>
              </a:rPr>
              <a:t>Sơ đồ ERD của dự án:</a:t>
            </a:r>
            <a:endParaRPr lang="vi-VN" sz="1200" dirty="0">
              <a:solidFill>
                <a:schemeClr val="dk1"/>
              </a:solidFill>
              <a:latin typeface="MS Reference Sans Serif" panose="020B0604030504040204" pitchFamily="34" charset="0"/>
            </a:endParaRPr>
          </a:p>
        </p:txBody>
      </p:sp>
      <p:pic>
        <p:nvPicPr>
          <p:cNvPr id="27" name="Picture 26">
            <a:extLst>
              <a:ext uri="{FF2B5EF4-FFF2-40B4-BE49-F238E27FC236}">
                <a16:creationId xmlns:a16="http://schemas.microsoft.com/office/drawing/2014/main" id="{632097AB-A2F6-458A-B341-E3508D37572F}"/>
              </a:ext>
            </a:extLst>
          </p:cNvPr>
          <p:cNvPicPr>
            <a:picLocks noChangeAspect="1"/>
          </p:cNvPicPr>
          <p:nvPr/>
        </p:nvPicPr>
        <p:blipFill>
          <a:blip r:embed="rId11"/>
          <a:stretch>
            <a:fillRect/>
          </a:stretch>
        </p:blipFill>
        <p:spPr>
          <a:xfrm>
            <a:off x="715897" y="6460636"/>
            <a:ext cx="8134350" cy="368316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chức năng có trong hệ thống</a:t>
            </a:r>
            <a:endParaRPr dirty="0"/>
          </a:p>
        </p:txBody>
      </p:sp>
      <p:sp>
        <p:nvSpPr>
          <p:cNvPr id="1458" name="Google Shape;1458;p36"/>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solidFill>
                  <a:schemeClr val="dk1"/>
                </a:solidFill>
                <a:latin typeface="MS Reference Sans Serif" panose="020B0604030504040204" pitchFamily="34" charset="0"/>
              </a:rPr>
              <a:t>Sơ</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đồ</a:t>
            </a:r>
            <a:r>
              <a:rPr lang="en-US" sz="1200" dirty="0">
                <a:solidFill>
                  <a:schemeClr val="dk1"/>
                </a:solidFill>
                <a:latin typeface="MS Reference Sans Serif" panose="020B0604030504040204" pitchFamily="34" charset="0"/>
              </a:rPr>
              <a:t> ERD </a:t>
            </a:r>
            <a:r>
              <a:rPr lang="en-US" sz="1200" dirty="0" err="1">
                <a:solidFill>
                  <a:schemeClr val="dk1"/>
                </a:solidFill>
                <a:latin typeface="MS Reference Sans Serif" panose="020B0604030504040204" pitchFamily="34" charset="0"/>
              </a:rPr>
              <a:t>của</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dự</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án</a:t>
            </a:r>
            <a:r>
              <a:rPr lang="en-US" sz="1200" dirty="0">
                <a:solidFill>
                  <a:schemeClr val="dk1"/>
                </a:solidFill>
                <a:latin typeface="MS Reference Sans Serif" panose="020B0604030504040204" pitchFamily="34" charset="0"/>
              </a:rPr>
              <a:t>:</a:t>
            </a:r>
            <a:endParaRPr lang="vi-VN" sz="1200" dirty="0">
              <a:solidFill>
                <a:schemeClr val="dk1"/>
              </a:solidFill>
              <a:latin typeface="MS Reference Sans Serif" panose="020B0604030504040204" pitchFamily="34" charset="0"/>
            </a:endParaRPr>
          </a:p>
        </p:txBody>
      </p:sp>
      <p:sp>
        <p:nvSpPr>
          <p:cNvPr id="26" name="Google Shape;1458;p36">
            <a:extLst>
              <a:ext uri="{FF2B5EF4-FFF2-40B4-BE49-F238E27FC236}">
                <a16:creationId xmlns:a16="http://schemas.microsoft.com/office/drawing/2014/main" id="{934751A7-950A-4B45-9B97-866ACE10548A}"/>
              </a:ext>
            </a:extLst>
          </p:cNvPr>
          <p:cNvSpPr txBox="1">
            <a:spLocks/>
          </p:cNvSpPr>
          <p:nvPr/>
        </p:nvSpPr>
        <p:spPr>
          <a:xfrm>
            <a:off x="-8725589" y="1167632"/>
            <a:ext cx="77040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vi-VN" sz="1200" dirty="0">
                <a:latin typeface="MS Reference Sans Serif" panose="020B0604030504040204" pitchFamily="34" charset="0"/>
              </a:rPr>
              <a:t>Các chức năng được </a:t>
            </a:r>
            <a:r>
              <a:rPr lang="en-US" sz="1200" dirty="0" err="1">
                <a:latin typeface="MS Reference Sans Serif" panose="020B0604030504040204" pitchFamily="34" charset="0"/>
              </a:rPr>
              <a:t>xây</a:t>
            </a:r>
            <a:r>
              <a:rPr lang="en-US" sz="1200" dirty="0">
                <a:latin typeface="MS Reference Sans Serif" panose="020B0604030504040204" pitchFamily="34" charset="0"/>
              </a:rPr>
              <a:t> </a:t>
            </a:r>
            <a:r>
              <a:rPr lang="en-US" sz="1200" dirty="0" err="1">
                <a:latin typeface="MS Reference Sans Serif" panose="020B0604030504040204" pitchFamily="34" charset="0"/>
              </a:rPr>
              <a:t>dựng</a:t>
            </a:r>
            <a:r>
              <a:rPr lang="en-US" sz="1200" dirty="0">
                <a:latin typeface="MS Reference Sans Serif" panose="020B0604030504040204" pitchFamily="34" charset="0"/>
              </a:rPr>
              <a:t> </a:t>
            </a:r>
            <a:r>
              <a:rPr lang="en-US" sz="1200" dirty="0" err="1">
                <a:latin typeface="MS Reference Sans Serif" panose="020B0604030504040204" pitchFamily="34" charset="0"/>
              </a:rPr>
              <a:t>theo</a:t>
            </a:r>
            <a:r>
              <a:rPr lang="en-US" sz="1200" dirty="0">
                <a:latin typeface="MS Reference Sans Serif" panose="020B0604030504040204" pitchFamily="34" charset="0"/>
              </a:rPr>
              <a:t> </a:t>
            </a:r>
            <a:r>
              <a:rPr lang="en-US" sz="1200" dirty="0" err="1">
                <a:latin typeface="MS Reference Sans Serif" panose="020B0604030504040204" pitchFamily="34" charset="0"/>
              </a:rPr>
              <a:t>luồng</a:t>
            </a:r>
            <a:r>
              <a:rPr lang="en-US" sz="1200" dirty="0">
                <a:latin typeface="MS Reference Sans Serif" panose="020B0604030504040204" pitchFamily="34" charset="0"/>
              </a:rPr>
              <a:t> </a:t>
            </a:r>
            <a:r>
              <a:rPr lang="en-US" sz="1200" dirty="0" err="1">
                <a:latin typeface="MS Reference Sans Serif" panose="020B0604030504040204" pitchFamily="34" charset="0"/>
              </a:rPr>
              <a:t>trải</a:t>
            </a:r>
            <a:r>
              <a:rPr lang="en-US" sz="1200" dirty="0">
                <a:latin typeface="MS Reference Sans Serif" panose="020B0604030504040204" pitchFamily="34" charset="0"/>
              </a:rPr>
              <a:t> </a:t>
            </a:r>
            <a:r>
              <a:rPr lang="en-US" sz="1200" dirty="0" err="1">
                <a:latin typeface="MS Reference Sans Serif" panose="020B0604030504040204" pitchFamily="34" charset="0"/>
              </a:rPr>
              <a:t>nghiệm</a:t>
            </a:r>
            <a:r>
              <a:rPr lang="en-US" sz="1200" dirty="0">
                <a:latin typeface="MS Reference Sans Serif" panose="020B0604030504040204" pitchFamily="34" charset="0"/>
              </a:rPr>
              <a:t> </a:t>
            </a:r>
            <a:r>
              <a:rPr lang="en-US" sz="1200" dirty="0" err="1">
                <a:latin typeface="MS Reference Sans Serif" panose="020B0604030504040204" pitchFamily="34" charset="0"/>
              </a:rPr>
              <a:t>thực</a:t>
            </a:r>
            <a:r>
              <a:rPr lang="en-US" sz="1200" dirty="0">
                <a:latin typeface="MS Reference Sans Serif" panose="020B0604030504040204" pitchFamily="34" charset="0"/>
              </a:rPr>
              <a:t> </a:t>
            </a:r>
            <a:r>
              <a:rPr lang="en-US" sz="1200" dirty="0" err="1">
                <a:latin typeface="MS Reference Sans Serif" panose="020B0604030504040204" pitchFamily="34" charset="0"/>
              </a:rPr>
              <a:t>tế</a:t>
            </a:r>
            <a:r>
              <a:rPr lang="en-US" sz="1200" dirty="0">
                <a:latin typeface="MS Reference Sans Serif" panose="020B0604030504040204" pitchFamily="34" charset="0"/>
              </a:rPr>
              <a:t> </a:t>
            </a:r>
            <a:r>
              <a:rPr lang="en-US" sz="1200" dirty="0" err="1">
                <a:latin typeface="MS Reference Sans Serif" panose="020B0604030504040204" pitchFamily="34" charset="0"/>
              </a:rPr>
              <a:t>của</a:t>
            </a:r>
            <a:r>
              <a:rPr lang="en-US" sz="1200" dirty="0">
                <a:latin typeface="MS Reference Sans Serif" panose="020B0604030504040204" pitchFamily="34" charset="0"/>
              </a:rPr>
              <a:t> </a:t>
            </a:r>
            <a:r>
              <a:rPr lang="en-US" sz="1200" dirty="0" err="1">
                <a:latin typeface="MS Reference Sans Serif" panose="020B0604030504040204" pitchFamily="34" charset="0"/>
              </a:rPr>
              <a:t>người</a:t>
            </a:r>
            <a:r>
              <a:rPr lang="en-US" sz="1200" dirty="0">
                <a:latin typeface="MS Reference Sans Serif" panose="020B0604030504040204" pitchFamily="34" charset="0"/>
              </a:rPr>
              <a:t> dung </a:t>
            </a:r>
            <a:r>
              <a:rPr lang="en-US" sz="1200" dirty="0" err="1">
                <a:latin typeface="MS Reference Sans Serif" panose="020B0604030504040204" pitchFamily="34" charset="0"/>
              </a:rPr>
              <a:t>và</a:t>
            </a:r>
            <a:r>
              <a:rPr lang="en-US" sz="1200" dirty="0">
                <a:latin typeface="MS Reference Sans Serif" panose="020B0604030504040204" pitchFamily="34" charset="0"/>
              </a:rPr>
              <a:t> </a:t>
            </a:r>
            <a:r>
              <a:rPr lang="en-US" sz="1200" dirty="0" err="1">
                <a:latin typeface="MS Reference Sans Serif" panose="020B0604030504040204" pitchFamily="34" charset="0"/>
              </a:rPr>
              <a:t>quản</a:t>
            </a:r>
            <a:r>
              <a:rPr lang="en-US" sz="1200" dirty="0">
                <a:latin typeface="MS Reference Sans Serif" panose="020B0604030504040204" pitchFamily="34" charset="0"/>
              </a:rPr>
              <a:t> </a:t>
            </a:r>
            <a:r>
              <a:rPr lang="en-US" sz="1200" dirty="0" err="1">
                <a:latin typeface="MS Reference Sans Serif" panose="020B0604030504040204" pitchFamily="34" charset="0"/>
              </a:rPr>
              <a:t>trị</a:t>
            </a:r>
            <a:r>
              <a:rPr lang="en-US" sz="1200" dirty="0">
                <a:latin typeface="MS Reference Sans Serif" panose="020B0604030504040204" pitchFamily="34" charset="0"/>
              </a:rPr>
              <a:t> </a:t>
            </a:r>
            <a:r>
              <a:rPr lang="en-US" sz="1200" dirty="0" err="1">
                <a:latin typeface="MS Reference Sans Serif" panose="020B0604030504040204" pitchFamily="34" charset="0"/>
              </a:rPr>
              <a:t>viên</a:t>
            </a:r>
            <a:r>
              <a:rPr lang="en-US" sz="1200" dirty="0">
                <a:latin typeface="MS Reference Sans Serif" panose="020B0604030504040204" pitchFamily="34" charset="0"/>
              </a:rPr>
              <a:t>.</a:t>
            </a:r>
            <a:endParaRPr lang="vi-VN" sz="1200" dirty="0">
              <a:latin typeface="MS Reference Sans Serif" panose="020B0604030504040204" pitchFamily="34" charset="0"/>
            </a:endParaRPr>
          </a:p>
        </p:txBody>
      </p:sp>
      <p:graphicFrame>
        <p:nvGraphicFramePr>
          <p:cNvPr id="27" name="Google Shape;1459;p36">
            <a:extLst>
              <a:ext uri="{FF2B5EF4-FFF2-40B4-BE49-F238E27FC236}">
                <a16:creationId xmlns:a16="http://schemas.microsoft.com/office/drawing/2014/main" id="{DF794DAE-DE98-404F-8B89-5E185812CD66}"/>
              </a:ext>
            </a:extLst>
          </p:cNvPr>
          <p:cNvGraphicFramePr/>
          <p:nvPr>
            <p:extLst>
              <p:ext uri="{D42A27DB-BD31-4B8C-83A1-F6EECF244321}">
                <p14:modId xmlns:p14="http://schemas.microsoft.com/office/powerpoint/2010/main" val="3687562319"/>
              </p:ext>
            </p:extLst>
          </p:nvPr>
        </p:nvGraphicFramePr>
        <p:xfrm>
          <a:off x="813214" y="6094626"/>
          <a:ext cx="7704000" cy="2429550"/>
        </p:xfrm>
        <a:graphic>
          <a:graphicData uri="http://schemas.openxmlformats.org/drawingml/2006/table">
            <a:tbl>
              <a:tblPr>
                <a:noFill/>
                <a:tableStyleId>{359399E0-52B6-4155-9529-491995464436}</a:tableStyleId>
              </a:tblPr>
              <a:tblGrid>
                <a:gridCol w="3852000">
                  <a:extLst>
                    <a:ext uri="{9D8B030D-6E8A-4147-A177-3AD203B41FA5}">
                      <a16:colId xmlns:a16="http://schemas.microsoft.com/office/drawing/2014/main" val="20000"/>
                    </a:ext>
                  </a:extLst>
                </a:gridCol>
                <a:gridCol w="3852000">
                  <a:extLst>
                    <a:ext uri="{9D8B030D-6E8A-4147-A177-3AD203B41FA5}">
                      <a16:colId xmlns:a16="http://schemas.microsoft.com/office/drawing/2014/main" val="20001"/>
                    </a:ext>
                  </a:extLst>
                </a:gridCol>
              </a:tblGrid>
              <a:tr h="402575">
                <a:tc>
                  <a:txBody>
                    <a:bodyPr/>
                    <a:lstStyle/>
                    <a:p>
                      <a:pPr marL="0" lvl="0" indent="0" algn="l" rtl="0">
                        <a:lnSpc>
                          <a:spcPct val="115000"/>
                        </a:lnSpc>
                        <a:spcBef>
                          <a:spcPts val="0"/>
                        </a:spcBef>
                        <a:spcAft>
                          <a:spcPts val="0"/>
                        </a:spcAft>
                        <a:buNone/>
                      </a:pPr>
                      <a:r>
                        <a:rPr lang="en-US" sz="1400" b="1" u="none" dirty="0" err="1">
                          <a:solidFill>
                            <a:schemeClr val="dk1"/>
                          </a:solidFill>
                          <a:latin typeface="MS Reference Sans Serif" panose="020B0604030504040204" pitchFamily="34" charset="0"/>
                          <a:ea typeface="IBM Plex Mono"/>
                          <a:cs typeface="IBM Plex Mono"/>
                          <a:sym typeface="IBM Plex Mono"/>
                        </a:rPr>
                        <a:t>Quản</a:t>
                      </a:r>
                      <a:r>
                        <a:rPr lang="en-US" sz="1400" b="1" u="none" dirty="0">
                          <a:solidFill>
                            <a:schemeClr val="dk1"/>
                          </a:solidFill>
                          <a:latin typeface="MS Reference Sans Serif" panose="020B0604030504040204" pitchFamily="34" charset="0"/>
                          <a:ea typeface="IBM Plex Mono"/>
                          <a:cs typeface="IBM Plex Mono"/>
                          <a:sym typeface="IBM Plex Mono"/>
                        </a:rPr>
                        <a:t> </a:t>
                      </a:r>
                      <a:r>
                        <a:rPr lang="en-US" sz="1400" b="1" u="none" dirty="0" err="1">
                          <a:solidFill>
                            <a:schemeClr val="dk1"/>
                          </a:solidFill>
                          <a:latin typeface="MS Reference Sans Serif" panose="020B0604030504040204" pitchFamily="34" charset="0"/>
                          <a:ea typeface="IBM Plex Mono"/>
                          <a:cs typeface="IBM Plex Mono"/>
                          <a:sym typeface="IBM Plex Mono"/>
                        </a:rPr>
                        <a:t>Trị</a:t>
                      </a:r>
                      <a:endParaRPr sz="1400" b="1"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 sz="1400" b="1" dirty="0">
                          <a:solidFill>
                            <a:schemeClr val="dk1"/>
                          </a:solidFill>
                          <a:latin typeface="MS Reference Sans Serif" panose="020B0604030504040204" pitchFamily="34" charset="0"/>
                          <a:ea typeface="Poppins"/>
                          <a:cs typeface="Poppins"/>
                          <a:sym typeface="Poppins"/>
                        </a:rPr>
                        <a:t>Khách hàng</a:t>
                      </a:r>
                      <a:endParaRPr sz="1400" b="1"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7275">
                <a:tc>
                  <a:txBody>
                    <a:bodyPr/>
                    <a:lstStyle/>
                    <a:p>
                      <a:pPr marL="0" lvl="0" indent="0" algn="l" rtl="0">
                        <a:lnSpc>
                          <a:spcPct val="115000"/>
                        </a:lnSpc>
                        <a:spcBef>
                          <a:spcPts val="0"/>
                        </a:spcBef>
                        <a:spcAft>
                          <a:spcPts val="0"/>
                        </a:spcAft>
                        <a:buNone/>
                      </a:pPr>
                      <a:r>
                        <a:rPr lang="en" sz="1100" b="0" u="none" dirty="0">
                          <a:solidFill>
                            <a:schemeClr val="dk1"/>
                          </a:solidFill>
                          <a:latin typeface="MS Reference Sans Serif" panose="020B0604030504040204" pitchFamily="34" charset="0"/>
                          <a:ea typeface="IBM Plex Mono"/>
                          <a:cs typeface="IBM Plex Mono"/>
                          <a:sym typeface="IBM Plex Mono"/>
                        </a:rPr>
                        <a:t>Bảng điều khiển (Dashboard)</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l" rtl="0">
                        <a:lnSpc>
                          <a:spcPct val="115000"/>
                        </a:lnSpc>
                        <a:spcBef>
                          <a:spcPts val="0"/>
                        </a:spcBef>
                        <a:spcAft>
                          <a:spcPts val="1600"/>
                        </a:spcAft>
                        <a:buNone/>
                      </a:pPr>
                      <a:r>
                        <a:rPr lang="en" sz="1100" b="0" u="none" dirty="0">
                          <a:solidFill>
                            <a:schemeClr val="dk1"/>
                          </a:solidFill>
                          <a:latin typeface="MS Reference Sans Serif" panose="020B0604030504040204" pitchFamily="34" charset="0"/>
                          <a:ea typeface="Poppins"/>
                          <a:cs typeface="Poppins"/>
                          <a:sym typeface="Poppins"/>
                        </a:rPr>
                        <a:t>Trang chủ và Chi tiết sản phẩm</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25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Quản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lý</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Dữ</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Liệu</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Sản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phẩm</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danh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mục</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etc</a:t>
                      </a:r>
                      <a:r>
                        <a:rPr lang="en-US" sz="1100" b="0" u="none" dirty="0">
                          <a:solidFill>
                            <a:schemeClr val="dk1"/>
                          </a:solidFill>
                          <a:latin typeface="MS Reference Sans Serif" panose="020B0604030504040204" pitchFamily="34" charset="0"/>
                          <a:ea typeface="IBM Plex Mono"/>
                          <a:cs typeface="IBM Plex Mono"/>
                          <a:sym typeface="IBM Plex Mono"/>
                        </a:rPr>
                        <a:t>…)</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Tìm</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kiếm</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Lọc</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Sắp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xếp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nâng</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cao</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025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Quản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lý</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Vận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hành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Đơn</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hàng</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Đánh</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giá</a:t>
                      </a:r>
                      <a:r>
                        <a:rPr lang="en-US" sz="1100" b="0" u="none" dirty="0">
                          <a:solidFill>
                            <a:schemeClr val="dk1"/>
                          </a:solidFill>
                          <a:latin typeface="MS Reference Sans Serif" panose="020B0604030504040204" pitchFamily="34" charset="0"/>
                          <a:ea typeface="IBM Plex Mono"/>
                          <a:cs typeface="IBM Plex Mono"/>
                          <a:sym typeface="IBM Plex Mono"/>
                        </a:rPr>
                        <a:t>)</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Giỏ</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hàng</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Danh</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sách</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yêu</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th</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7275">
                <a:tc>
                  <a:txBody>
                    <a:bodyPr/>
                    <a:lstStyle/>
                    <a:p>
                      <a:pPr marL="0" lvl="0" indent="0" algn="l" rtl="0">
                        <a:lnSpc>
                          <a:spcPct val="115000"/>
                        </a:lnSpc>
                        <a:spcBef>
                          <a:spcPts val="0"/>
                        </a:spcBef>
                        <a:spcAft>
                          <a:spcPts val="0"/>
                        </a:spcAft>
                        <a:buNone/>
                      </a:pPr>
                      <a:r>
                        <a:rPr lang="en-US" sz="1100" b="0" u="none" dirty="0" err="1">
                          <a:solidFill>
                            <a:schemeClr val="dk1"/>
                          </a:solidFill>
                          <a:latin typeface="MS Reference Sans Serif" panose="020B0604030504040204" pitchFamily="34" charset="0"/>
                          <a:ea typeface="IBM Plex Mono"/>
                          <a:cs typeface="IBM Plex Mono"/>
                          <a:sym typeface="IBM Plex Mono"/>
                        </a:rPr>
                        <a:t>Báo</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cáo</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thống</a:t>
                      </a:r>
                      <a:r>
                        <a:rPr lang="en-US" sz="1100" b="0" u="none" dirty="0">
                          <a:solidFill>
                            <a:schemeClr val="dk1"/>
                          </a:solidFill>
                          <a:latin typeface="MS Reference Sans Serif" panose="020B0604030504040204" pitchFamily="34" charset="0"/>
                          <a:ea typeface="IBM Plex Mono"/>
                          <a:cs typeface="IBM Plex Mono"/>
                          <a:sym typeface="IBM Plex Mono"/>
                        </a:rPr>
                        <a:t> </a:t>
                      </a:r>
                      <a:r>
                        <a:rPr lang="en-US" sz="1100" b="0" u="none" dirty="0" err="1">
                          <a:solidFill>
                            <a:schemeClr val="dk1"/>
                          </a:solidFill>
                          <a:latin typeface="MS Reference Sans Serif" panose="020B0604030504040204" pitchFamily="34" charset="0"/>
                          <a:ea typeface="IBM Plex Mono"/>
                          <a:cs typeface="IBM Plex Mono"/>
                          <a:sym typeface="IBM Plex Mono"/>
                        </a:rPr>
                        <a:t>kê</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US" sz="1100" b="0" u="none" dirty="0">
                          <a:solidFill>
                            <a:schemeClr val="dk1"/>
                          </a:solidFill>
                          <a:latin typeface="MS Reference Sans Serif" panose="020B0604030504040204" pitchFamily="34" charset="0"/>
                          <a:ea typeface="Poppins"/>
                          <a:cs typeface="Poppins"/>
                          <a:sym typeface="Poppins"/>
                        </a:rPr>
                        <a:t>Thanh </a:t>
                      </a:r>
                      <a:r>
                        <a:rPr lang="en-US" sz="1100" b="0" u="none" dirty="0" err="1">
                          <a:solidFill>
                            <a:schemeClr val="dk1"/>
                          </a:solidFill>
                          <a:latin typeface="MS Reference Sans Serif" panose="020B0604030504040204" pitchFamily="34" charset="0"/>
                          <a:ea typeface="Poppins"/>
                          <a:cs typeface="Poppins"/>
                          <a:sym typeface="Poppins"/>
                        </a:rPr>
                        <a:t>toán</a:t>
                      </a:r>
                      <a:r>
                        <a:rPr lang="en-US" sz="1100" b="0" u="none" dirty="0">
                          <a:solidFill>
                            <a:schemeClr val="dk1"/>
                          </a:solidFill>
                          <a:latin typeface="MS Reference Sans Serif" panose="020B0604030504040204" pitchFamily="34" charset="0"/>
                          <a:ea typeface="Poppins"/>
                          <a:cs typeface="Poppins"/>
                          <a:sym typeface="Poppins"/>
                        </a:rPr>
                        <a:t> (COD, Bank, </a:t>
                      </a:r>
                      <a:r>
                        <a:rPr lang="en-US" sz="1100" b="0" u="none" dirty="0" err="1">
                          <a:solidFill>
                            <a:schemeClr val="dk1"/>
                          </a:solidFill>
                          <a:latin typeface="MS Reference Sans Serif" panose="020B0604030504040204" pitchFamily="34" charset="0"/>
                          <a:ea typeface="Poppins"/>
                          <a:cs typeface="Poppins"/>
                          <a:sym typeface="Poppins"/>
                        </a:rPr>
                        <a:t>Paypal</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Áp</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dụng</a:t>
                      </a:r>
                      <a:r>
                        <a:rPr lang="en-US" sz="1100" b="0" u="none" dirty="0">
                          <a:solidFill>
                            <a:schemeClr val="dk1"/>
                          </a:solidFill>
                          <a:latin typeface="MS Reference Sans Serif" panose="020B0604030504040204" pitchFamily="34" charset="0"/>
                          <a:ea typeface="Poppins"/>
                          <a:cs typeface="Poppins"/>
                          <a:sym typeface="Poppins"/>
                        </a:rPr>
                        <a:t> Coupon</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07275">
                <a:tc>
                  <a:txBody>
                    <a:bodyPr/>
                    <a:lstStyle/>
                    <a:p>
                      <a:pPr marL="0" lvl="0" indent="0" algn="l" rtl="0">
                        <a:lnSpc>
                          <a:spcPct val="115000"/>
                        </a:lnSpc>
                        <a:spcBef>
                          <a:spcPts val="0"/>
                        </a:spcBef>
                        <a:spcAft>
                          <a:spcPts val="0"/>
                        </a:spcAft>
                        <a:buNone/>
                      </a:pPr>
                      <a:r>
                        <a:rPr lang="en" sz="1100" b="0" u="none" dirty="0">
                          <a:solidFill>
                            <a:schemeClr val="dk1"/>
                          </a:solidFill>
                          <a:latin typeface="MS Reference Sans Serif" panose="020B0604030504040204" pitchFamily="34" charset="0"/>
                          <a:ea typeface="IBM Plex Mono"/>
                          <a:cs typeface="IBM Plex Mono"/>
                          <a:sym typeface="IBM Plex Mono"/>
                        </a:rPr>
                        <a:t>Cấu hình hệ thống (Banner, Ngôn ngữ, etc…)</a:t>
                      </a:r>
                      <a:endParaRPr sz="1100" b="0" u="none" dirty="0">
                        <a:solidFill>
                          <a:schemeClr val="dk1"/>
                        </a:solidFill>
                        <a:latin typeface="MS Reference Sans Serif" panose="020B0604030504040204" pitchFamily="34" charset="0"/>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1100" b="0" u="none" dirty="0" err="1">
                          <a:solidFill>
                            <a:schemeClr val="dk1"/>
                          </a:solidFill>
                          <a:latin typeface="MS Reference Sans Serif" panose="020B0604030504040204" pitchFamily="34" charset="0"/>
                          <a:ea typeface="Poppins"/>
                          <a:cs typeface="Poppins"/>
                          <a:sym typeface="Poppins"/>
                        </a:rPr>
                        <a:t>Quản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lý</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tài</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khoản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và</a:t>
                      </a:r>
                      <a:r>
                        <a:rPr lang="en-US" sz="1100" b="0" u="none" dirty="0">
                          <a:solidFill>
                            <a:schemeClr val="dk1"/>
                          </a:solidFill>
                          <a:latin typeface="MS Reference Sans Serif" panose="020B0604030504040204" pitchFamily="34" charset="0"/>
                          <a:ea typeface="Poppins"/>
                          <a:cs typeface="Poppins"/>
                          <a:sym typeface="Poppins"/>
                        </a:rPr>
                        <a:t> Theo </a:t>
                      </a:r>
                      <a:r>
                        <a:rPr lang="en-US" sz="1100" b="0" u="none" dirty="0" err="1">
                          <a:solidFill>
                            <a:schemeClr val="dk1"/>
                          </a:solidFill>
                          <a:latin typeface="MS Reference Sans Serif" panose="020B0604030504040204" pitchFamily="34" charset="0"/>
                          <a:ea typeface="Poppins"/>
                          <a:cs typeface="Poppins"/>
                          <a:sym typeface="Poppins"/>
                        </a:rPr>
                        <a:t>dõi</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đơn</a:t>
                      </a:r>
                      <a:r>
                        <a:rPr lang="en-US" sz="1100" b="0" u="none" dirty="0">
                          <a:solidFill>
                            <a:schemeClr val="dk1"/>
                          </a:solidFill>
                          <a:latin typeface="MS Reference Sans Serif" panose="020B0604030504040204" pitchFamily="34" charset="0"/>
                          <a:ea typeface="Poppins"/>
                          <a:cs typeface="Poppins"/>
                          <a:sym typeface="Poppins"/>
                        </a:rPr>
                        <a:t> </a:t>
                      </a:r>
                      <a:r>
                        <a:rPr lang="en-US" sz="1100" b="0" u="none" dirty="0" err="1">
                          <a:solidFill>
                            <a:schemeClr val="dk1"/>
                          </a:solidFill>
                          <a:latin typeface="MS Reference Sans Serif" panose="020B0604030504040204" pitchFamily="34" charset="0"/>
                          <a:ea typeface="Poppins"/>
                          <a:cs typeface="Poppins"/>
                          <a:sym typeface="Poppins"/>
                        </a:rPr>
                        <a:t>hàng</a:t>
                      </a:r>
                      <a:endParaRPr sz="1100" b="0" u="none" dirty="0">
                        <a:solidFill>
                          <a:schemeClr val="dk1"/>
                        </a:solidFill>
                        <a:latin typeface="MS Reference Sans Serif" panose="020B0604030504040204" pitchFamily="34" charset="0"/>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923374E2-DA6F-4119-B804-1AC8BBE0C37C}"/>
              </a:ext>
            </a:extLst>
          </p:cNvPr>
          <p:cNvPicPr>
            <a:picLocks noChangeAspect="1"/>
          </p:cNvPicPr>
          <p:nvPr/>
        </p:nvPicPr>
        <p:blipFill>
          <a:blip r:embed="rId3"/>
          <a:stretch>
            <a:fillRect/>
          </a:stretch>
        </p:blipFill>
        <p:spPr>
          <a:xfrm>
            <a:off x="600075" y="1460332"/>
            <a:ext cx="8134350" cy="3683167"/>
          </a:xfrm>
          <a:prstGeom prst="rect">
            <a:avLst/>
          </a:prstGeom>
        </p:spPr>
      </p:pic>
    </p:spTree>
    <p:extLst>
      <p:ext uri="{BB962C8B-B14F-4D97-AF65-F5344CB8AC3E}">
        <p14:creationId xmlns:p14="http://schemas.microsoft.com/office/powerpoint/2010/main" val="3642615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chức năng có trong hệ thống</a:t>
            </a:r>
            <a:endParaRPr dirty="0"/>
          </a:p>
        </p:txBody>
      </p:sp>
      <p:sp>
        <p:nvSpPr>
          <p:cNvPr id="1458" name="Google Shape;1458;p36"/>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solidFill>
                  <a:schemeClr val="dk1"/>
                </a:solidFill>
                <a:latin typeface="MS Reference Sans Serif" panose="020B0604030504040204" pitchFamily="34" charset="0"/>
              </a:rPr>
              <a:t>Sơ</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đồ</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Phân</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rã</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chức</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năng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tổng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quan</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của</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dự</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án</a:t>
            </a:r>
            <a:r>
              <a:rPr lang="en-US" sz="1200" dirty="0">
                <a:solidFill>
                  <a:schemeClr val="dk1"/>
                </a:solidFill>
                <a:latin typeface="MS Reference Sans Serif" panose="020B0604030504040204" pitchFamily="34" charset="0"/>
              </a:rPr>
              <a:t>:</a:t>
            </a:r>
            <a:endParaRPr lang="vi-VN" sz="1200" dirty="0">
              <a:solidFill>
                <a:schemeClr val="dk1"/>
              </a:solidFill>
              <a:latin typeface="MS Reference Sans Serif" panose="020B0604030504040204" pitchFamily="34" charset="0"/>
            </a:endParaRPr>
          </a:p>
        </p:txBody>
      </p:sp>
      <p:sp>
        <p:nvSpPr>
          <p:cNvPr id="7" name="Google Shape;1458;p36">
            <a:extLst>
              <a:ext uri="{FF2B5EF4-FFF2-40B4-BE49-F238E27FC236}">
                <a16:creationId xmlns:a16="http://schemas.microsoft.com/office/drawing/2014/main" id="{5F91D1A3-75DB-4DDE-A02D-706A1D26A65B}"/>
              </a:ext>
            </a:extLst>
          </p:cNvPr>
          <p:cNvSpPr txBox="1">
            <a:spLocks/>
          </p:cNvSpPr>
          <p:nvPr/>
        </p:nvSpPr>
        <p:spPr>
          <a:xfrm>
            <a:off x="-8306437" y="933963"/>
            <a:ext cx="77040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Poppins"/>
              <a:buAutoNum type="arabicPeriod"/>
              <a:defRPr sz="1400" b="0" i="0" u="none" strike="noStrike" cap="none">
                <a:solidFill>
                  <a:srgbClr val="191919"/>
                </a:solidFill>
                <a:latin typeface="Poppins"/>
                <a:ea typeface="Poppins"/>
                <a:cs typeface="Poppins"/>
                <a:sym typeface="Poppins"/>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9pPr>
          </a:lstStyle>
          <a:p>
            <a:pPr marL="0" indent="0">
              <a:buFont typeface="Poppins"/>
              <a:buNone/>
            </a:pPr>
            <a:r>
              <a:rPr lang="en-US" sz="1200">
                <a:solidFill>
                  <a:schemeClr val="dk1"/>
                </a:solidFill>
                <a:latin typeface="MS Reference Sans Serif" panose="020B0604030504040204" pitchFamily="34" charset="0"/>
              </a:rPr>
              <a:t>Sơ đồ ERD của dự án:</a:t>
            </a:r>
            <a:endParaRPr lang="vi-VN" sz="1200" dirty="0">
              <a:solidFill>
                <a:schemeClr val="dk1"/>
              </a:solidFill>
              <a:latin typeface="MS Reference Sans Serif" panose="020B0604030504040204" pitchFamily="34" charset="0"/>
            </a:endParaRPr>
          </a:p>
        </p:txBody>
      </p:sp>
      <p:pic>
        <p:nvPicPr>
          <p:cNvPr id="8" name="Picture 7">
            <a:extLst>
              <a:ext uri="{FF2B5EF4-FFF2-40B4-BE49-F238E27FC236}">
                <a16:creationId xmlns:a16="http://schemas.microsoft.com/office/drawing/2014/main" id="{BF2E7F2E-2B5D-4090-B5CC-6E4942B9AC18}"/>
              </a:ext>
            </a:extLst>
          </p:cNvPr>
          <p:cNvPicPr>
            <a:picLocks noChangeAspect="1"/>
          </p:cNvPicPr>
          <p:nvPr/>
        </p:nvPicPr>
        <p:blipFill>
          <a:blip r:embed="rId3"/>
          <a:stretch>
            <a:fillRect/>
          </a:stretch>
        </p:blipFill>
        <p:spPr>
          <a:xfrm>
            <a:off x="715897" y="6460636"/>
            <a:ext cx="8134350" cy="3683167"/>
          </a:xfrm>
          <a:prstGeom prst="rect">
            <a:avLst/>
          </a:prstGeom>
        </p:spPr>
      </p:pic>
      <p:pic>
        <p:nvPicPr>
          <p:cNvPr id="4" name="Picture 3">
            <a:extLst>
              <a:ext uri="{FF2B5EF4-FFF2-40B4-BE49-F238E27FC236}">
                <a16:creationId xmlns:a16="http://schemas.microsoft.com/office/drawing/2014/main" id="{C9200DE2-65DC-4BAD-AB19-1964CD8F3DB7}"/>
              </a:ext>
            </a:extLst>
          </p:cNvPr>
          <p:cNvPicPr>
            <a:picLocks noChangeAspect="1"/>
          </p:cNvPicPr>
          <p:nvPr/>
        </p:nvPicPr>
        <p:blipFill>
          <a:blip r:embed="rId4"/>
          <a:stretch>
            <a:fillRect/>
          </a:stretch>
        </p:blipFill>
        <p:spPr>
          <a:xfrm>
            <a:off x="0" y="1550851"/>
            <a:ext cx="9144000" cy="3178179"/>
          </a:xfrm>
          <a:prstGeom prst="rect">
            <a:avLst/>
          </a:prstGeom>
        </p:spPr>
      </p:pic>
    </p:spTree>
    <p:extLst>
      <p:ext uri="{BB962C8B-B14F-4D97-AF65-F5344CB8AC3E}">
        <p14:creationId xmlns:p14="http://schemas.microsoft.com/office/powerpoint/2010/main" val="27427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chức năng có trong hệ thống</a:t>
            </a:r>
            <a:endParaRPr dirty="0"/>
          </a:p>
        </p:txBody>
      </p:sp>
      <p:sp>
        <p:nvSpPr>
          <p:cNvPr id="1458" name="Google Shape;1458;p36"/>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solidFill>
                  <a:schemeClr val="dk1"/>
                </a:solidFill>
                <a:latin typeface="MS Reference Sans Serif" panose="020B0604030504040204" pitchFamily="34" charset="0"/>
              </a:rPr>
              <a:t>Sơ</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đồ</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Phân</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rã</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chức</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năng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tổng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quan</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của</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dự</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án</a:t>
            </a:r>
            <a:r>
              <a:rPr lang="en-US" sz="1200" dirty="0">
                <a:solidFill>
                  <a:schemeClr val="dk1"/>
                </a:solidFill>
                <a:latin typeface="MS Reference Sans Serif" panose="020B0604030504040204" pitchFamily="34" charset="0"/>
              </a:rPr>
              <a:t>:</a:t>
            </a:r>
            <a:endParaRPr lang="vi-VN" sz="1200" dirty="0">
              <a:solidFill>
                <a:schemeClr val="dk1"/>
              </a:solidFill>
              <a:latin typeface="MS Reference Sans Serif" panose="020B0604030504040204" pitchFamily="34" charset="0"/>
            </a:endParaRPr>
          </a:p>
        </p:txBody>
      </p:sp>
      <p:pic>
        <p:nvPicPr>
          <p:cNvPr id="3" name="Picture 2">
            <a:extLst>
              <a:ext uri="{FF2B5EF4-FFF2-40B4-BE49-F238E27FC236}">
                <a16:creationId xmlns:a16="http://schemas.microsoft.com/office/drawing/2014/main" id="{46DF8C9F-FAE7-41A5-89AD-E08534FAC9DF}"/>
              </a:ext>
            </a:extLst>
          </p:cNvPr>
          <p:cNvPicPr>
            <a:picLocks noChangeAspect="1"/>
          </p:cNvPicPr>
          <p:nvPr/>
        </p:nvPicPr>
        <p:blipFill>
          <a:blip r:embed="rId3"/>
          <a:stretch>
            <a:fillRect/>
          </a:stretch>
        </p:blipFill>
        <p:spPr>
          <a:xfrm>
            <a:off x="720001" y="1550850"/>
            <a:ext cx="7704000" cy="3592649"/>
          </a:xfrm>
          <a:prstGeom prst="rect">
            <a:avLst/>
          </a:prstGeom>
        </p:spPr>
      </p:pic>
    </p:spTree>
    <p:extLst>
      <p:ext uri="{BB962C8B-B14F-4D97-AF65-F5344CB8AC3E}">
        <p14:creationId xmlns:p14="http://schemas.microsoft.com/office/powerpoint/2010/main" val="3416595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chức năng có trong hệ thống</a:t>
            </a:r>
            <a:endParaRPr dirty="0"/>
          </a:p>
        </p:txBody>
      </p:sp>
      <p:sp>
        <p:nvSpPr>
          <p:cNvPr id="1458" name="Google Shape;1458;p36"/>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solidFill>
                  <a:schemeClr val="dk1"/>
                </a:solidFill>
                <a:latin typeface="MS Reference Sans Serif" panose="020B0604030504040204" pitchFamily="34" charset="0"/>
              </a:rPr>
              <a:t>Sơ</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đồ</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Phân</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rã</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chức</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năng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tổng</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quan</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của</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dự</a:t>
            </a:r>
            <a:r>
              <a:rPr lang="en-US" sz="1200" dirty="0">
                <a:solidFill>
                  <a:schemeClr val="dk1"/>
                </a:solidFill>
                <a:latin typeface="MS Reference Sans Serif" panose="020B0604030504040204" pitchFamily="34" charset="0"/>
              </a:rPr>
              <a:t> </a:t>
            </a:r>
            <a:r>
              <a:rPr lang="en-US" sz="1200" dirty="0" err="1">
                <a:solidFill>
                  <a:schemeClr val="dk1"/>
                </a:solidFill>
                <a:latin typeface="MS Reference Sans Serif" panose="020B0604030504040204" pitchFamily="34" charset="0"/>
              </a:rPr>
              <a:t>án</a:t>
            </a:r>
            <a:r>
              <a:rPr lang="en-US" sz="1200" dirty="0">
                <a:solidFill>
                  <a:schemeClr val="dk1"/>
                </a:solidFill>
                <a:latin typeface="MS Reference Sans Serif" panose="020B0604030504040204" pitchFamily="34" charset="0"/>
              </a:rPr>
              <a:t>:</a:t>
            </a:r>
            <a:endParaRPr lang="vi-VN" sz="1200" dirty="0">
              <a:solidFill>
                <a:schemeClr val="dk1"/>
              </a:solidFill>
              <a:latin typeface="MS Reference Sans Serif" panose="020B0604030504040204" pitchFamily="34" charset="0"/>
            </a:endParaRPr>
          </a:p>
        </p:txBody>
      </p:sp>
      <p:pic>
        <p:nvPicPr>
          <p:cNvPr id="3" name="Picture 2">
            <a:extLst>
              <a:ext uri="{FF2B5EF4-FFF2-40B4-BE49-F238E27FC236}">
                <a16:creationId xmlns:a16="http://schemas.microsoft.com/office/drawing/2014/main" id="{D28DA700-B2C7-45A6-B7A3-FD7822EB1197}"/>
              </a:ext>
            </a:extLst>
          </p:cNvPr>
          <p:cNvPicPr>
            <a:picLocks noChangeAspect="1"/>
          </p:cNvPicPr>
          <p:nvPr/>
        </p:nvPicPr>
        <p:blipFill>
          <a:blip r:embed="rId3"/>
          <a:stretch>
            <a:fillRect/>
          </a:stretch>
        </p:blipFill>
        <p:spPr>
          <a:xfrm>
            <a:off x="607218" y="1672676"/>
            <a:ext cx="7929563" cy="3470823"/>
          </a:xfrm>
          <a:prstGeom prst="rect">
            <a:avLst/>
          </a:prstGeom>
        </p:spPr>
      </p:pic>
      <p:sp>
        <p:nvSpPr>
          <p:cNvPr id="5" name="Google Shape;1466;p37">
            <a:extLst>
              <a:ext uri="{FF2B5EF4-FFF2-40B4-BE49-F238E27FC236}">
                <a16:creationId xmlns:a16="http://schemas.microsoft.com/office/drawing/2014/main" id="{2DED16E3-BCB1-4DFC-8E8E-25E2AC7A5BD3}"/>
              </a:ext>
            </a:extLst>
          </p:cNvPr>
          <p:cNvSpPr txBox="1">
            <a:spLocks/>
          </p:cNvSpPr>
          <p:nvPr/>
        </p:nvSpPr>
        <p:spPr>
          <a:xfrm>
            <a:off x="719999" y="-118783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US" sz="3200"/>
              <a:t>Chi tiết chức năng (Client)</a:t>
            </a:r>
            <a:endParaRPr lang="en-US" sz="3200" dirty="0"/>
          </a:p>
        </p:txBody>
      </p:sp>
      <mc:AlternateContent xmlns:mc="http://schemas.openxmlformats.org/markup-compatibility/2006">
        <mc:Choice xmlns:psez="http://schemas.microsoft.com/office/powerpoint/2016/sectionzoom" Requires="psez">
          <p:graphicFrame>
            <p:nvGraphicFramePr>
              <p:cNvPr id="6" name="Section Zoom 5">
                <a:extLst>
                  <a:ext uri="{FF2B5EF4-FFF2-40B4-BE49-F238E27FC236}">
                    <a16:creationId xmlns:a16="http://schemas.microsoft.com/office/drawing/2014/main" id="{FFBBD7B3-E175-48DF-8663-274903058225}"/>
                  </a:ext>
                </a:extLst>
              </p:cNvPr>
              <p:cNvGraphicFramePr>
                <a:graphicFrameLocks noChangeAspect="1"/>
              </p:cNvGraphicFramePr>
              <p:nvPr>
                <p:extLst>
                  <p:ext uri="{D42A27DB-BD31-4B8C-83A1-F6EECF244321}">
                    <p14:modId xmlns:p14="http://schemas.microsoft.com/office/powerpoint/2010/main" val="2499107963"/>
                  </p:ext>
                </p:extLst>
              </p:nvPr>
            </p:nvGraphicFramePr>
            <p:xfrm>
              <a:off x="-6558077" y="1240003"/>
              <a:ext cx="2930096" cy="1648179"/>
            </p:xfrm>
            <a:graphic>
              <a:graphicData uri="http://schemas.microsoft.com/office/powerpoint/2016/sectionzoom">
                <psez:sectionZm>
                  <psez:sectionZmObj sectionId="{740817D2-2BB6-4E4D-9235-CDE2447FEF98}">
                    <psez:zmPr id="{8AB72972-02A0-4D5E-9EBA-CBC8D4E50ECC}" transitionDur="1000">
                      <p166:blipFill xmlns:p166="http://schemas.microsoft.com/office/powerpoint/2016/6/main">
                        <a:blip r:embed="rId4"/>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6" name="Section Zoom 5">
                <a:hlinkClick r:id="rId5" action="ppaction://hlinksldjump"/>
                <a:extLst>
                  <a:ext uri="{FF2B5EF4-FFF2-40B4-BE49-F238E27FC236}">
                    <a16:creationId xmlns:a16="http://schemas.microsoft.com/office/drawing/2014/main" id="{FFBBD7B3-E175-48DF-8663-274903058225}"/>
                  </a:ext>
                </a:extLst>
              </p:cNvPr>
              <p:cNvPicPr>
                <a:picLocks noGrp="1" noRot="1" noChangeAspect="1" noMove="1" noResize="1" noEditPoints="1" noAdjustHandles="1" noChangeArrowheads="1" noChangeShapeType="1"/>
              </p:cNvPicPr>
              <p:nvPr/>
            </p:nvPicPr>
            <p:blipFill>
              <a:blip r:embed="rId4"/>
              <a:stretch>
                <a:fillRect/>
              </a:stretch>
            </p:blipFill>
            <p:spPr>
              <a:xfrm>
                <a:off x="-6558077" y="1240003"/>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7" name="Section Zoom 6">
                <a:extLst>
                  <a:ext uri="{FF2B5EF4-FFF2-40B4-BE49-F238E27FC236}">
                    <a16:creationId xmlns:a16="http://schemas.microsoft.com/office/drawing/2014/main" id="{E4904991-2ADF-44C8-9722-C6F657A75CFB}"/>
                  </a:ext>
                </a:extLst>
              </p:cNvPr>
              <p:cNvGraphicFramePr>
                <a:graphicFrameLocks noChangeAspect="1"/>
              </p:cNvGraphicFramePr>
              <p:nvPr>
                <p:extLst>
                  <p:ext uri="{D42A27DB-BD31-4B8C-83A1-F6EECF244321}">
                    <p14:modId xmlns:p14="http://schemas.microsoft.com/office/powerpoint/2010/main" val="3209909236"/>
                  </p:ext>
                </p:extLst>
              </p:nvPr>
            </p:nvGraphicFramePr>
            <p:xfrm>
              <a:off x="3106951" y="6607217"/>
              <a:ext cx="2930096" cy="1648179"/>
            </p:xfrm>
            <a:graphic>
              <a:graphicData uri="http://schemas.microsoft.com/office/powerpoint/2016/sectionzoom">
                <psez:sectionZm>
                  <psez:sectionZmObj sectionId="{1F1553FC-E2B2-427E-9E17-941D90EBB99B}">
                    <psez:zmPr id="{564D60C0-92E7-42EF-9B7A-28F4E1C34D78}" transitionDur="1000">
                      <p166:blipFill xmlns:p166="http://schemas.microsoft.com/office/powerpoint/2016/6/main">
                        <a:blip r:embed="rId6"/>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7" name="Section Zoom 6">
                <a:hlinkClick r:id="rId7" action="ppaction://hlinksldjump"/>
                <a:extLst>
                  <a:ext uri="{FF2B5EF4-FFF2-40B4-BE49-F238E27FC236}">
                    <a16:creationId xmlns:a16="http://schemas.microsoft.com/office/drawing/2014/main" id="{E4904991-2ADF-44C8-9722-C6F657A75CFB}"/>
                  </a:ext>
                </a:extLst>
              </p:cNvPr>
              <p:cNvPicPr>
                <a:picLocks noGrp="1" noRot="1" noChangeAspect="1" noMove="1" noResize="1" noEditPoints="1" noAdjustHandles="1" noChangeArrowheads="1" noChangeShapeType="1"/>
              </p:cNvPicPr>
              <p:nvPr/>
            </p:nvPicPr>
            <p:blipFill>
              <a:blip r:embed="rId6"/>
              <a:stretch>
                <a:fillRect/>
              </a:stretch>
            </p:blipFill>
            <p:spPr>
              <a:xfrm>
                <a:off x="3106951" y="6607217"/>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8" name="Section Zoom 7">
                <a:extLst>
                  <a:ext uri="{FF2B5EF4-FFF2-40B4-BE49-F238E27FC236}">
                    <a16:creationId xmlns:a16="http://schemas.microsoft.com/office/drawing/2014/main" id="{1E0603AE-DED7-470A-99A6-2F10CAF3B9AF}"/>
                  </a:ext>
                </a:extLst>
              </p:cNvPr>
              <p:cNvGraphicFramePr>
                <a:graphicFrameLocks noChangeAspect="1"/>
              </p:cNvGraphicFramePr>
              <p:nvPr>
                <p:extLst>
                  <p:ext uri="{D42A27DB-BD31-4B8C-83A1-F6EECF244321}">
                    <p14:modId xmlns:p14="http://schemas.microsoft.com/office/powerpoint/2010/main" val="2252044458"/>
                  </p:ext>
                </p:extLst>
              </p:nvPr>
            </p:nvGraphicFramePr>
            <p:xfrm>
              <a:off x="14237028" y="1017725"/>
              <a:ext cx="2930096" cy="1648179"/>
            </p:xfrm>
            <a:graphic>
              <a:graphicData uri="http://schemas.microsoft.com/office/powerpoint/2016/sectionzoom">
                <psez:sectionZm>
                  <psez:sectionZmObj sectionId="{C9BBAB16-DB3E-4E19-862C-195564FA70FB}">
                    <psez:zmPr id="{63599AF1-6D78-4E28-924E-50CB1EE2A313}" transitionDur="1000">
                      <p166:blipFill xmlns:p166="http://schemas.microsoft.com/office/powerpoint/2016/6/main">
                        <a:blip r:embed="rId8"/>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8" name="Section Zoom 7">
                <a:hlinkClick r:id="rId9" action="ppaction://hlinksldjump"/>
                <a:extLst>
                  <a:ext uri="{FF2B5EF4-FFF2-40B4-BE49-F238E27FC236}">
                    <a16:creationId xmlns:a16="http://schemas.microsoft.com/office/drawing/2014/main" id="{1E0603AE-DED7-470A-99A6-2F10CAF3B9AF}"/>
                  </a:ext>
                </a:extLst>
              </p:cNvPr>
              <p:cNvPicPr>
                <a:picLocks noGrp="1" noRot="1" noChangeAspect="1" noMove="1" noResize="1" noEditPoints="1" noAdjustHandles="1" noChangeArrowheads="1" noChangeShapeType="1"/>
              </p:cNvPicPr>
              <p:nvPr/>
            </p:nvPicPr>
            <p:blipFill>
              <a:blip r:embed="rId8"/>
              <a:stretch>
                <a:fillRect/>
              </a:stretch>
            </p:blipFill>
            <p:spPr>
              <a:xfrm>
                <a:off x="14237028" y="1017725"/>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9" name="Section Zoom 8">
                <a:extLst>
                  <a:ext uri="{FF2B5EF4-FFF2-40B4-BE49-F238E27FC236}">
                    <a16:creationId xmlns:a16="http://schemas.microsoft.com/office/drawing/2014/main" id="{14E805C6-321F-4A7D-8CB6-7C8C91BE70A0}"/>
                  </a:ext>
                </a:extLst>
              </p:cNvPr>
              <p:cNvGraphicFramePr>
                <a:graphicFrameLocks noChangeAspect="1"/>
              </p:cNvGraphicFramePr>
              <p:nvPr>
                <p:extLst>
                  <p:ext uri="{D42A27DB-BD31-4B8C-83A1-F6EECF244321}">
                    <p14:modId xmlns:p14="http://schemas.microsoft.com/office/powerpoint/2010/main" val="818386641"/>
                  </p:ext>
                </p:extLst>
              </p:nvPr>
            </p:nvGraphicFramePr>
            <p:xfrm>
              <a:off x="-4338414" y="6399799"/>
              <a:ext cx="2930096" cy="1648179"/>
            </p:xfrm>
            <a:graphic>
              <a:graphicData uri="http://schemas.microsoft.com/office/powerpoint/2016/sectionzoom">
                <psez:sectionZm>
                  <psez:sectionZmObj sectionId="{91335996-90B9-42E8-984B-6E25067C59AC}">
                    <psez:zmPr id="{1490AC42-09C5-43F8-9396-3250EC13FAC7}" transitionDur="1000">
                      <p166:blipFill xmlns:p166="http://schemas.microsoft.com/office/powerpoint/2016/6/main">
                        <a:blip r:embed="rId10"/>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9" name="Section Zoom 8">
                <a:hlinkClick r:id="rId11" action="ppaction://hlinksldjump"/>
                <a:extLst>
                  <a:ext uri="{FF2B5EF4-FFF2-40B4-BE49-F238E27FC236}">
                    <a16:creationId xmlns:a16="http://schemas.microsoft.com/office/drawing/2014/main" id="{14E805C6-321F-4A7D-8CB6-7C8C91BE70A0}"/>
                  </a:ext>
                </a:extLst>
              </p:cNvPr>
              <p:cNvPicPr>
                <a:picLocks noGrp="1" noRot="1" noChangeAspect="1" noMove="1" noResize="1" noEditPoints="1" noAdjustHandles="1" noChangeArrowheads="1" noChangeShapeType="1"/>
              </p:cNvPicPr>
              <p:nvPr/>
            </p:nvPicPr>
            <p:blipFill>
              <a:blip r:embed="rId10"/>
              <a:stretch>
                <a:fillRect/>
              </a:stretch>
            </p:blipFill>
            <p:spPr>
              <a:xfrm>
                <a:off x="-4338414" y="6399799"/>
                <a:ext cx="2930096" cy="1648179"/>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10" name="Section Zoom 9">
                <a:extLst>
                  <a:ext uri="{FF2B5EF4-FFF2-40B4-BE49-F238E27FC236}">
                    <a16:creationId xmlns:a16="http://schemas.microsoft.com/office/drawing/2014/main" id="{656A766D-3662-4AAF-B3EC-6EBA421DB2A5}"/>
                  </a:ext>
                </a:extLst>
              </p:cNvPr>
              <p:cNvGraphicFramePr>
                <a:graphicFrameLocks noChangeAspect="1"/>
              </p:cNvGraphicFramePr>
              <p:nvPr>
                <p:extLst>
                  <p:ext uri="{D42A27DB-BD31-4B8C-83A1-F6EECF244321}">
                    <p14:modId xmlns:p14="http://schemas.microsoft.com/office/powerpoint/2010/main" val="1676190157"/>
                  </p:ext>
                </p:extLst>
              </p:nvPr>
            </p:nvGraphicFramePr>
            <p:xfrm>
              <a:off x="10471232" y="6399798"/>
              <a:ext cx="2930096" cy="1648179"/>
            </p:xfrm>
            <a:graphic>
              <a:graphicData uri="http://schemas.microsoft.com/office/powerpoint/2016/sectionzoom">
                <psez:sectionZm>
                  <psez:sectionZmObj sectionId="{BAA693C6-5C37-4399-AE89-1F503D0DFC0E}">
                    <psez:zmPr id="{423DA8BB-56F6-4C32-8662-5151B235DDD5}" transitionDur="1000">
                      <p166:blipFill xmlns:p166="http://schemas.microsoft.com/office/powerpoint/2016/6/main">
                        <a:blip r:embed="rId12"/>
                        <a:stretch>
                          <a:fillRect/>
                        </a:stretch>
                      </p166:blipFill>
                      <p166:spPr xmlns:p166="http://schemas.microsoft.com/office/powerpoint/2016/6/main">
                        <a:xfrm>
                          <a:off x="0" y="0"/>
                          <a:ext cx="2930096" cy="1648179"/>
                        </a:xfrm>
                        <a:prstGeom prst="rect">
                          <a:avLst/>
                        </a:prstGeom>
                        <a:ln w="3175">
                          <a:solidFill>
                            <a:prstClr val="ltGray"/>
                          </a:solidFill>
                        </a:ln>
                      </p166:spPr>
                    </psez:zmPr>
                  </psez:sectionZmObj>
                </psez:sectionZm>
              </a:graphicData>
            </a:graphic>
          </p:graphicFrame>
        </mc:Choice>
        <mc:Fallback>
          <p:pic>
            <p:nvPicPr>
              <p:cNvPr id="10" name="Section Zoom 9">
                <a:hlinkClick r:id="rId13" action="ppaction://hlinksldjump"/>
                <a:extLst>
                  <a:ext uri="{FF2B5EF4-FFF2-40B4-BE49-F238E27FC236}">
                    <a16:creationId xmlns:a16="http://schemas.microsoft.com/office/drawing/2014/main" id="{656A766D-3662-4AAF-B3EC-6EBA421DB2A5}"/>
                  </a:ext>
                </a:extLst>
              </p:cNvPr>
              <p:cNvPicPr>
                <a:picLocks noGrp="1" noRot="1" noChangeAspect="1" noMove="1" noResize="1" noEditPoints="1" noAdjustHandles="1" noChangeArrowheads="1" noChangeShapeType="1"/>
              </p:cNvPicPr>
              <p:nvPr/>
            </p:nvPicPr>
            <p:blipFill>
              <a:blip r:embed="rId12"/>
              <a:stretch>
                <a:fillRect/>
              </a:stretch>
            </p:blipFill>
            <p:spPr>
              <a:xfrm>
                <a:off x="10471232" y="6399798"/>
                <a:ext cx="2930096" cy="1648179"/>
              </a:xfrm>
              <a:prstGeom prst="rect">
                <a:avLst/>
              </a:prstGeom>
              <a:ln w="3175">
                <a:solidFill>
                  <a:prstClr val="ltGray"/>
                </a:solidFill>
              </a:ln>
            </p:spPr>
          </p:pic>
        </mc:Fallback>
      </mc:AlternateContent>
    </p:spTree>
    <p:extLst>
      <p:ext uri="{BB962C8B-B14F-4D97-AF65-F5344CB8AC3E}">
        <p14:creationId xmlns:p14="http://schemas.microsoft.com/office/powerpoint/2010/main" val="2235679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1648</Words>
  <Application>Microsoft Office PowerPoint</Application>
  <PresentationFormat>On-screen Show (16:9)</PresentationFormat>
  <Paragraphs>209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Source Code Pro</vt:lpstr>
      <vt:lpstr>Poppins</vt:lpstr>
      <vt:lpstr>Roboto Condensed Light</vt:lpstr>
      <vt:lpstr>IBM Plex Mono</vt:lpstr>
      <vt:lpstr>MS Reference Sans Serif</vt:lpstr>
      <vt:lpstr>Introduction to Coding Workshop by Slidesgo</vt:lpstr>
      <vt:lpstr>Dự án Serein Shop</vt:lpstr>
      <vt:lpstr>Giới thiệu dự án</vt:lpstr>
      <vt:lpstr>Công nghệ (Frontend)</vt:lpstr>
      <vt:lpstr>Công nghệ (Backend)</vt:lpstr>
      <vt:lpstr>Các chức năng có trong hệ thống</vt:lpstr>
      <vt:lpstr>Các chức năng có trong hệ thống</vt:lpstr>
      <vt:lpstr>Các chức năng có trong hệ thống</vt:lpstr>
      <vt:lpstr>Các chức năng có trong hệ thống</vt:lpstr>
      <vt:lpstr>Các chức năng có trong hệ thống</vt:lpstr>
      <vt:lpstr>Chi tiết chức năng (Client)</vt:lpstr>
      <vt:lpstr>01</vt:lpstr>
      <vt:lpstr>Giới thiệu chức năng</vt:lpstr>
      <vt:lpstr>02</vt:lpstr>
      <vt:lpstr>Giới thiệu chức năng</vt:lpstr>
      <vt:lpstr>03</vt:lpstr>
      <vt:lpstr>Giới thiệu chức năng</vt:lpstr>
      <vt:lpstr>04</vt:lpstr>
      <vt:lpstr>Giới thiệu chức năng</vt:lpstr>
      <vt:lpstr>05</vt:lpstr>
      <vt:lpstr>Giới thiệu chức năng</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án Serein Shop</dc:title>
  <dc:creator>Nguyễn Lê Bảo Phước</dc:creator>
  <cp:lastModifiedBy>Nguyễn Lê Bảo Phước</cp:lastModifiedBy>
  <cp:revision>10</cp:revision>
  <dcterms:modified xsi:type="dcterms:W3CDTF">2025-08-05T05:36:07Z</dcterms:modified>
</cp:coreProperties>
</file>