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4" r:id="rId18"/>
    <p:sldId id="272"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422C2A-31B5-4118-8C29-6DC0CC5B87CD}">
          <p14:sldIdLst>
            <p14:sldId id="256"/>
            <p14:sldId id="273"/>
            <p14:sldId id="257"/>
            <p14:sldId id="258"/>
            <p14:sldId id="260"/>
            <p14:sldId id="259"/>
            <p14:sldId id="261"/>
            <p14:sldId id="262"/>
            <p14:sldId id="263"/>
            <p14:sldId id="264"/>
            <p14:sldId id="265"/>
            <p14:sldId id="266"/>
            <p14:sldId id="267"/>
            <p14:sldId id="268"/>
            <p14:sldId id="269"/>
            <p14:sldId id="270"/>
            <p14:sldId id="274"/>
            <p14:sldId id="272"/>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FE688-1E2F-4F99-805D-DEB8C7180378}" type="datetimeFigureOut">
              <a:rPr lang="en-US" smtClean="0"/>
              <a:t>6/21/2015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D07CB-EBBB-40F9-98F7-52F7FDD98345}" type="slidenum">
              <a:rPr lang="en-US" smtClean="0"/>
              <a:t>‹#›</a:t>
            </a:fld>
            <a:endParaRPr lang="en-US"/>
          </a:p>
        </p:txBody>
      </p:sp>
    </p:spTree>
    <p:extLst>
      <p:ext uri="{BB962C8B-B14F-4D97-AF65-F5344CB8AC3E}">
        <p14:creationId xmlns:p14="http://schemas.microsoft.com/office/powerpoint/2010/main" val="6690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6/21/2015 10:29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50954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402817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418789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66215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23710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29495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CB18F0-DF26-45CE-A95B-41AF64012CEA}" type="datetimeFigureOut">
              <a:rPr lang="en-US" smtClean="0"/>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87796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CB18F0-DF26-45CE-A95B-41AF64012CEA}" type="datetimeFigureOut">
              <a:rPr lang="en-US" smtClean="0"/>
              <a:t>6/21/2015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56506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CB18F0-DF26-45CE-A95B-41AF64012CEA}" type="datetimeFigureOut">
              <a:rPr lang="en-US" smtClean="0"/>
              <a:t>6/21/2015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09100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B18F0-DF26-45CE-A95B-41AF64012CEA}" type="datetimeFigureOut">
              <a:rPr lang="en-US" smtClean="0"/>
              <a:t>6/21/2015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58048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B18F0-DF26-45CE-A95B-41AF64012CEA}" type="datetimeFigureOut">
              <a:rPr lang="en-US" smtClean="0"/>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13895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B18F0-DF26-45CE-A95B-41AF64012CEA}" type="datetimeFigureOut">
              <a:rPr lang="en-US" smtClean="0"/>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06649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B18F0-DF26-45CE-A95B-41AF64012CEA}" type="datetimeFigureOut">
              <a:rPr lang="en-US" smtClean="0"/>
              <a:t>6/21/2015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00595-9FA3-4385-96B3-634BC7316D14}" type="slidenum">
              <a:rPr lang="en-US" smtClean="0"/>
              <a:t>‹#›</a:t>
            </a:fld>
            <a:endParaRPr lang="en-US"/>
          </a:p>
        </p:txBody>
      </p:sp>
    </p:spTree>
    <p:extLst>
      <p:ext uri="{BB962C8B-B14F-4D97-AF65-F5344CB8AC3E}">
        <p14:creationId xmlns:p14="http://schemas.microsoft.com/office/powerpoint/2010/main" val="3788374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fixme/"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rgardler/AzureDevTestDeploy.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azure.microsoft.com/en-us/pricing/free-tri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gistry.hub.docke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 Windows and Azure</a:t>
            </a:r>
            <a:endParaRPr lang="en-US" dirty="0"/>
          </a:p>
        </p:txBody>
      </p:sp>
      <p:sp>
        <p:nvSpPr>
          <p:cNvPr id="3" name="Subtitle 2"/>
          <p:cNvSpPr>
            <a:spLocks noGrp="1"/>
          </p:cNvSpPr>
          <p:nvPr>
            <p:ph type="subTitle" idx="1"/>
          </p:nvPr>
        </p:nvSpPr>
        <p:spPr/>
        <p:txBody>
          <a:bodyPr/>
          <a:lstStyle/>
          <a:p>
            <a:r>
              <a:rPr lang="en-US" dirty="0" smtClean="0"/>
              <a:t>Ross Gardler, Microsoft</a:t>
            </a:r>
          </a:p>
          <a:p>
            <a:endParaRPr lang="en-US" dirty="0"/>
          </a:p>
          <a:p>
            <a:r>
              <a:rPr lang="en-US" dirty="0" smtClean="0"/>
              <a:t>@</a:t>
            </a:r>
            <a:r>
              <a:rPr lang="en-US" dirty="0" err="1" smtClean="0"/>
              <a:t>rgardler</a:t>
            </a:r>
            <a:endParaRPr lang="en-US" dirty="0"/>
          </a:p>
        </p:txBody>
      </p:sp>
    </p:spTree>
    <p:extLst>
      <p:ext uri="{BB962C8B-B14F-4D97-AF65-F5344CB8AC3E}">
        <p14:creationId xmlns:p14="http://schemas.microsoft.com/office/powerpoint/2010/main" val="2545206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Kitematic</a:t>
            </a:r>
            <a:endParaRPr lang="en-US" dirty="0"/>
          </a:p>
        </p:txBody>
      </p:sp>
      <p:sp>
        <p:nvSpPr>
          <p:cNvPr id="3" name="Content Placeholder 2"/>
          <p:cNvSpPr>
            <a:spLocks noGrp="1"/>
          </p:cNvSpPr>
          <p:nvPr>
            <p:ph idx="1"/>
          </p:nvPr>
        </p:nvSpPr>
        <p:spPr/>
        <p:txBody>
          <a:bodyPr/>
          <a:lstStyle/>
          <a:p>
            <a:r>
              <a:rPr lang="en-US" dirty="0" smtClean="0"/>
              <a:t>Screenshot of </a:t>
            </a:r>
            <a:r>
              <a:rPr lang="en-US" dirty="0" err="1" smtClean="0"/>
              <a:t>Kitematic</a:t>
            </a:r>
            <a:endParaRPr lang="en-US" dirty="0"/>
          </a:p>
        </p:txBody>
      </p:sp>
    </p:spTree>
    <p:extLst>
      <p:ext uri="{BB962C8B-B14F-4D97-AF65-F5344CB8AC3E}">
        <p14:creationId xmlns:p14="http://schemas.microsoft.com/office/powerpoint/2010/main" val="45873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3" name="Content Placeholder 2"/>
          <p:cNvSpPr>
            <a:spLocks noGrp="1"/>
          </p:cNvSpPr>
          <p:nvPr>
            <p:ph idx="1"/>
          </p:nvPr>
        </p:nvSpPr>
        <p:spPr/>
        <p:txBody>
          <a:bodyPr/>
          <a:lstStyle/>
          <a:p>
            <a:r>
              <a:rPr lang="en-US" dirty="0" smtClean="0"/>
              <a:t>Build a two container “Hello World” App</a:t>
            </a:r>
          </a:p>
          <a:p>
            <a:pPr lvl="1"/>
            <a:r>
              <a:rPr lang="en-US" dirty="0" err="1" smtClean="0"/>
              <a:t>ASP.Net</a:t>
            </a:r>
            <a:r>
              <a:rPr lang="en-US" dirty="0" smtClean="0"/>
              <a:t> Web front end</a:t>
            </a:r>
          </a:p>
          <a:p>
            <a:pPr lvl="1"/>
            <a:r>
              <a:rPr lang="en-US" dirty="0" smtClean="0"/>
              <a:t>Java REST API</a:t>
            </a:r>
          </a:p>
          <a:p>
            <a:r>
              <a:rPr lang="en-US" dirty="0" smtClean="0"/>
              <a:t>Run on local (Windows) dev machine using Docker Machine</a:t>
            </a:r>
          </a:p>
          <a:p>
            <a:pPr lvl="1"/>
            <a:r>
              <a:rPr lang="en-US" dirty="0" smtClean="0"/>
              <a:t>Of course will also work on Linux and OSX</a:t>
            </a:r>
          </a:p>
          <a:p>
            <a:r>
              <a:rPr lang="en-US" dirty="0" smtClean="0"/>
              <a:t>Run on Azure staging or production machines using Docker Machine</a:t>
            </a:r>
          </a:p>
          <a:p>
            <a:pPr lvl="1"/>
            <a:r>
              <a:rPr lang="en-US" dirty="0" smtClean="0"/>
              <a:t>Of course will also work on other cloud providers</a:t>
            </a:r>
          </a:p>
          <a:p>
            <a:r>
              <a:rPr lang="en-US" dirty="0" smtClean="0"/>
              <a:t>Source</a:t>
            </a:r>
          </a:p>
          <a:p>
            <a:pPr lvl="1"/>
            <a:r>
              <a:rPr lang="en-US" dirty="0" smtClean="0"/>
              <a:t>http://github.com/rgardler</a:t>
            </a:r>
            <a:r>
              <a:rPr lang="en-US" dirty="0" smtClean="0"/>
              <a:t>/AzureDevTestDeploy</a:t>
            </a:r>
            <a:endParaRPr lang="en-US" dirty="0"/>
          </a:p>
        </p:txBody>
      </p:sp>
    </p:spTree>
    <p:extLst>
      <p:ext uri="{BB962C8B-B14F-4D97-AF65-F5344CB8AC3E}">
        <p14:creationId xmlns:p14="http://schemas.microsoft.com/office/powerpoint/2010/main" val="132138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REST API: </a:t>
            </a:r>
            <a:r>
              <a:rPr lang="en-US" dirty="0" smtClean="0">
                <a:hlinkClick r:id="rId2"/>
              </a:rPr>
              <a:t>http://FIXME</a:t>
            </a:r>
            <a:endParaRPr lang="en-US" dirty="0" smtClean="0"/>
          </a:p>
          <a:p>
            <a:r>
              <a:rPr lang="en-US" dirty="0" smtClean="0"/>
              <a:t>Web: </a:t>
            </a:r>
            <a:r>
              <a:rPr lang="en-US" dirty="0" smtClean="0">
                <a:hlinkClick r:id="rId2"/>
              </a:rPr>
              <a:t>http://FIXME</a:t>
            </a:r>
            <a:endParaRPr lang="en-US" dirty="0" smtClean="0"/>
          </a:p>
          <a:p>
            <a:pPr marL="0" lvl="1">
              <a:spcBef>
                <a:spcPts val="1000"/>
              </a:spcBef>
            </a:pPr>
            <a:r>
              <a:rPr lang="en-US" dirty="0" smtClean="0"/>
              <a:t>Source: </a:t>
            </a:r>
            <a:r>
              <a:rPr lang="en-US" dirty="0" smtClean="0"/>
              <a:t>http://github.com/rgardler/AzureDevTestDeploy</a:t>
            </a:r>
          </a:p>
          <a:p>
            <a:endParaRPr lang="en-US" dirty="0" smtClean="0"/>
          </a:p>
        </p:txBody>
      </p:sp>
    </p:spTree>
    <p:extLst>
      <p:ext uri="{BB962C8B-B14F-4D97-AF65-F5344CB8AC3E}">
        <p14:creationId xmlns:p14="http://schemas.microsoft.com/office/powerpoint/2010/main" val="71873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try?</a:t>
            </a:r>
            <a:endParaRPr lang="en-US" dirty="0"/>
          </a:p>
        </p:txBody>
      </p:sp>
      <p:sp>
        <p:nvSpPr>
          <p:cNvPr id="3" name="Text Placeholder 2"/>
          <p:cNvSpPr>
            <a:spLocks noGrp="1"/>
          </p:cNvSpPr>
          <p:nvPr>
            <p:ph type="body" idx="1"/>
          </p:nvPr>
        </p:nvSpPr>
        <p:spPr/>
        <p:txBody>
          <a:bodyPr/>
          <a:lstStyle/>
          <a:p>
            <a:r>
              <a:rPr lang="en-US" dirty="0" smtClean="0"/>
              <a:t>Some prep needed…</a:t>
            </a:r>
          </a:p>
          <a:p>
            <a:endParaRPr lang="en-US" dirty="0"/>
          </a:p>
        </p:txBody>
      </p:sp>
    </p:spTree>
    <p:extLst>
      <p:ext uri="{BB962C8B-B14F-4D97-AF65-F5344CB8AC3E}">
        <p14:creationId xmlns:p14="http://schemas.microsoft.com/office/powerpoint/2010/main" val="149221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 the source</a:t>
            </a:r>
            <a:endParaRPr lang="en-US" dirty="0"/>
          </a:p>
        </p:txBody>
      </p:sp>
      <p:sp>
        <p:nvSpPr>
          <p:cNvPr id="5" name="Content Placeholder 4"/>
          <p:cNvSpPr>
            <a:spLocks noGrp="1"/>
          </p:cNvSpPr>
          <p:nvPr>
            <p:ph idx="1"/>
          </p:nvPr>
        </p:nvSpPr>
        <p:spPr/>
        <p:txBody>
          <a:bodyPr/>
          <a:lstStyle/>
          <a:p>
            <a:r>
              <a:rPr lang="en-US" dirty="0" smtClean="0"/>
              <a:t>Install Git for Windows from http://msysgit.github.io</a:t>
            </a:r>
          </a:p>
          <a:p>
            <a:pPr lvl="1"/>
            <a:r>
              <a:rPr lang="en-US" dirty="0" smtClean="0"/>
              <a:t>Git	</a:t>
            </a:r>
          </a:p>
          <a:p>
            <a:pPr lvl="1"/>
            <a:r>
              <a:rPr lang="en-US" dirty="0" smtClean="0"/>
              <a:t>Bash shell</a:t>
            </a:r>
          </a:p>
          <a:p>
            <a:pPr lvl="1"/>
            <a:r>
              <a:rPr lang="en-US" dirty="0" err="1" smtClean="0"/>
              <a:t>OpenSSH</a:t>
            </a:r>
            <a:endParaRPr lang="en-US" dirty="0" smtClean="0"/>
          </a:p>
          <a:p>
            <a:pPr marL="457200" lvl="1" indent="0">
              <a:buNone/>
            </a:pPr>
            <a:endParaRPr lang="en-US" dirty="0" smtClean="0"/>
          </a:p>
          <a:p>
            <a:r>
              <a:rPr lang="en-US" dirty="0" smtClean="0"/>
              <a:t>‘</a:t>
            </a:r>
            <a:r>
              <a:rPr lang="en-US" dirty="0" err="1" smtClean="0"/>
              <a:t>git</a:t>
            </a:r>
            <a:r>
              <a:rPr lang="en-US" dirty="0" smtClean="0"/>
              <a:t> clone </a:t>
            </a:r>
            <a:r>
              <a:rPr lang="en-US" dirty="0" smtClean="0">
                <a:hlinkClick r:id="rId2"/>
              </a:rPr>
              <a:t>https://github.com/</a:t>
            </a:r>
            <a:r>
              <a:rPr lang="en-US" dirty="0" err="1" smtClean="0">
                <a:hlinkClick r:id="rId2"/>
              </a:rPr>
              <a:t>rgardler</a:t>
            </a:r>
            <a:r>
              <a:rPr lang="en-US" dirty="0" smtClean="0">
                <a:hlinkClick r:id="rId2"/>
              </a:rPr>
              <a:t>/</a:t>
            </a:r>
            <a:r>
              <a:rPr lang="en-US" dirty="0" err="1" smtClean="0">
                <a:hlinkClick r:id="rId2"/>
              </a:rPr>
              <a:t>AzureDevTestDeploy.git</a:t>
            </a:r>
            <a:r>
              <a:rPr lang="en-US" dirty="0" smtClean="0"/>
              <a:t>’</a:t>
            </a:r>
            <a:endParaRPr lang="en-US" dirty="0"/>
          </a:p>
          <a:p>
            <a:endParaRPr lang="en-US" dirty="0" smtClean="0"/>
          </a:p>
          <a:p>
            <a:r>
              <a:rPr lang="en-US" dirty="0" smtClean="0"/>
              <a:t>This deck is in ‘docs’</a:t>
            </a:r>
          </a:p>
          <a:p>
            <a:pPr lvl="1"/>
            <a:r>
              <a:rPr lang="en-US" dirty="0" smtClean="0"/>
              <a:t>Alongside two explanatory docs, one for Hyper-V and one </a:t>
            </a:r>
            <a:r>
              <a:rPr lang="en-US" smtClean="0"/>
              <a:t>for Azure</a:t>
            </a:r>
            <a:endParaRPr lang="en-US" dirty="0"/>
          </a:p>
        </p:txBody>
      </p:sp>
    </p:spTree>
    <p:extLst>
      <p:ext uri="{BB962C8B-B14F-4D97-AF65-F5344CB8AC3E}">
        <p14:creationId xmlns:p14="http://schemas.microsoft.com/office/powerpoint/2010/main" val="79154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Setup</a:t>
            </a:r>
            <a:endParaRPr lang="en-US" dirty="0"/>
          </a:p>
        </p:txBody>
      </p:sp>
      <p:sp>
        <p:nvSpPr>
          <p:cNvPr id="3" name="Content Placeholder 2"/>
          <p:cNvSpPr>
            <a:spLocks noGrp="1"/>
          </p:cNvSpPr>
          <p:nvPr>
            <p:ph idx="1"/>
          </p:nvPr>
        </p:nvSpPr>
        <p:spPr/>
        <p:txBody>
          <a:bodyPr/>
          <a:lstStyle/>
          <a:p>
            <a:r>
              <a:rPr lang="en-US" dirty="0" smtClean="0"/>
              <a:t>environmentSetup.md</a:t>
            </a:r>
          </a:p>
          <a:p>
            <a:pPr lvl="1"/>
            <a:r>
              <a:rPr lang="en-US" dirty="0" smtClean="0"/>
              <a:t>Configuring Windows Client</a:t>
            </a:r>
          </a:p>
          <a:p>
            <a:pPr lvl="1"/>
            <a:r>
              <a:rPr lang="en-US" dirty="0" smtClean="0"/>
              <a:t>Creating Dev container host on Windows Client</a:t>
            </a:r>
          </a:p>
          <a:p>
            <a:pPr lvl="1"/>
            <a:r>
              <a:rPr lang="en-US" dirty="0" smtClean="0"/>
              <a:t>Creating Staging container host on Microsoft Azure</a:t>
            </a:r>
          </a:p>
          <a:p>
            <a:pPr marL="0" indent="0">
              <a:buNone/>
            </a:pPr>
            <a:endParaRPr lang="en-US" dirty="0" smtClean="0"/>
          </a:p>
          <a:p>
            <a:r>
              <a:rPr lang="en-US" dirty="0" smtClean="0"/>
              <a:t>Let’s step through now</a:t>
            </a:r>
          </a:p>
          <a:p>
            <a:pPr lvl="1"/>
            <a:r>
              <a:rPr lang="en-US" dirty="0" smtClean="0"/>
              <a:t>Suggest you have the environmentSetup.md file open</a:t>
            </a:r>
          </a:p>
          <a:p>
            <a:pPr lvl="1"/>
            <a:r>
              <a:rPr lang="en-US" dirty="0" smtClean="0"/>
              <a:t>Cut and paste commands from there</a:t>
            </a:r>
          </a:p>
          <a:p>
            <a:pPr marL="0" indent="0">
              <a:buNone/>
            </a:pPr>
            <a:endParaRPr lang="en-US" dirty="0"/>
          </a:p>
        </p:txBody>
      </p:sp>
    </p:spTree>
    <p:extLst>
      <p:ext uri="{BB962C8B-B14F-4D97-AF65-F5344CB8AC3E}">
        <p14:creationId xmlns:p14="http://schemas.microsoft.com/office/powerpoint/2010/main" val="4160279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303"/>
            <a:ext cx="10515600" cy="1325563"/>
          </a:xfrm>
        </p:spPr>
        <p:txBody>
          <a:bodyPr/>
          <a:lstStyle/>
          <a:p>
            <a:r>
              <a:rPr lang="en-US" dirty="0" smtClean="0"/>
              <a:t>Install Docker and Docker Machine (Windows)</a:t>
            </a:r>
            <a:endParaRPr lang="en-US" dirty="0"/>
          </a:p>
        </p:txBody>
      </p:sp>
      <p:sp>
        <p:nvSpPr>
          <p:cNvPr id="3" name="Content Placeholder 2"/>
          <p:cNvSpPr>
            <a:spLocks noGrp="1"/>
          </p:cNvSpPr>
          <p:nvPr>
            <p:ph idx="1"/>
          </p:nvPr>
        </p:nvSpPr>
        <p:spPr/>
        <p:txBody>
          <a:bodyPr>
            <a:normAutofit lnSpcReduction="10000"/>
          </a:bodyPr>
          <a:lstStyle/>
          <a:p>
            <a:r>
              <a:rPr lang="de-DE" dirty="0" smtClean="0"/>
              <a:t>In bash shell (Windows Key -&gt; Unix Bash)</a:t>
            </a:r>
          </a:p>
          <a:p>
            <a:endParaRPr lang="de-DE" dirty="0"/>
          </a:p>
          <a:p>
            <a:r>
              <a:rPr lang="de-DE" dirty="0" smtClean="0"/>
              <a:t>curl -L https://get.docker.com/builds/Windows/x86_64/docker-latest.exe &gt; /bin/docker</a:t>
            </a:r>
            <a:br>
              <a:rPr lang="de-DE" dirty="0" smtClean="0"/>
            </a:br>
            <a:endParaRPr lang="de-DE" dirty="0" smtClean="0"/>
          </a:p>
          <a:p>
            <a:r>
              <a:rPr lang="de-DE" dirty="0" smtClean="0"/>
              <a:t>curl -L https://github.com/docker/machine/releases/download/v0.2.0/docker-machine_windows-amd64.exe &gt; /bin/docker-machine</a:t>
            </a:r>
          </a:p>
          <a:p>
            <a:endParaRPr lang="en-US" dirty="0" smtClean="0"/>
          </a:p>
          <a:p>
            <a:r>
              <a:rPr lang="en-US" dirty="0" smtClean="0"/>
              <a:t>Other platforms see: http://docs.docker.com/machine/</a:t>
            </a:r>
            <a:endParaRPr lang="en-US" dirty="0"/>
          </a:p>
        </p:txBody>
      </p:sp>
    </p:spTree>
    <p:extLst>
      <p:ext uri="{BB962C8B-B14F-4D97-AF65-F5344CB8AC3E}">
        <p14:creationId xmlns:p14="http://schemas.microsoft.com/office/powerpoint/2010/main" val="395394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 the Application on Client</a:t>
            </a:r>
            <a:endParaRPr lang="en-US" dirty="0"/>
          </a:p>
        </p:txBody>
      </p:sp>
      <p:sp>
        <p:nvSpPr>
          <p:cNvPr id="3" name="Content Placeholder 2"/>
          <p:cNvSpPr>
            <a:spLocks noGrp="1"/>
          </p:cNvSpPr>
          <p:nvPr>
            <p:ph idx="1"/>
          </p:nvPr>
        </p:nvSpPr>
        <p:spPr/>
        <p:txBody>
          <a:bodyPr/>
          <a:lstStyle/>
          <a:p>
            <a:r>
              <a:rPr lang="en-US" dirty="0" smtClean="0"/>
              <a:t>‘</a:t>
            </a:r>
            <a:r>
              <a:rPr lang="en-US" dirty="0" err="1" smtClean="0"/>
              <a:t>docker</a:t>
            </a:r>
            <a:r>
              <a:rPr lang="en-US" dirty="0" smtClean="0"/>
              <a:t>-machine create -d hyper-v dev’</a:t>
            </a:r>
          </a:p>
          <a:p>
            <a:pPr lvl="1"/>
            <a:r>
              <a:rPr lang="en-US" dirty="0" smtClean="0"/>
              <a:t>Where ‘dev’ is the name of the </a:t>
            </a:r>
            <a:r>
              <a:rPr lang="en-US" dirty="0" err="1" smtClean="0"/>
              <a:t>docker</a:t>
            </a:r>
            <a:r>
              <a:rPr lang="en-US" dirty="0" smtClean="0"/>
              <a:t> host</a:t>
            </a:r>
          </a:p>
          <a:p>
            <a:pPr lvl="1"/>
            <a:endParaRPr lang="en-US" dirty="0"/>
          </a:p>
          <a:p>
            <a:r>
              <a:rPr lang="en-US" dirty="0" smtClean="0"/>
              <a:t>For convenience there are scripts to build and run the containers in ‘scripts’</a:t>
            </a:r>
          </a:p>
          <a:p>
            <a:pPr lvl="1"/>
            <a:r>
              <a:rPr lang="en-US" dirty="0" smtClean="0"/>
              <a:t>Copy ‘scripts/</a:t>
            </a:r>
            <a:r>
              <a:rPr lang="en-US" dirty="0" err="1" smtClean="0"/>
              <a:t>config.tmpl</a:t>
            </a:r>
            <a:r>
              <a:rPr lang="en-US" dirty="0" smtClean="0"/>
              <a:t>/ to ‘scripts/config.sh’</a:t>
            </a:r>
          </a:p>
          <a:p>
            <a:pPr lvl="2"/>
            <a:r>
              <a:rPr lang="en-US" dirty="0" smtClean="0"/>
              <a:t>No need to edit this if you use the example machine names in this deck</a:t>
            </a:r>
          </a:p>
          <a:p>
            <a:pPr lvl="2"/>
            <a:endParaRPr lang="en-US" dirty="0"/>
          </a:p>
          <a:p>
            <a:r>
              <a:rPr lang="en-US" dirty="0" smtClean="0"/>
              <a:t>Run ‘scripts/dev.sh’</a:t>
            </a:r>
          </a:p>
          <a:p>
            <a:pPr lvl="1"/>
            <a:r>
              <a:rPr lang="en-US" dirty="0" smtClean="0"/>
              <a:t>Will build and run both containers on your dev client</a:t>
            </a:r>
            <a:endParaRPr lang="en-US" dirty="0" smtClean="0"/>
          </a:p>
          <a:p>
            <a:endParaRPr lang="en-US" dirty="0" smtClean="0"/>
          </a:p>
          <a:p>
            <a:endParaRPr lang="en-US" dirty="0"/>
          </a:p>
        </p:txBody>
      </p:sp>
    </p:spTree>
    <p:extLst>
      <p:ext uri="{BB962C8B-B14F-4D97-AF65-F5344CB8AC3E}">
        <p14:creationId xmlns:p14="http://schemas.microsoft.com/office/powerpoint/2010/main" val="4146152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an Azure Subscription and Create a Cert</a:t>
            </a:r>
            <a:endParaRPr lang="en-US" dirty="0"/>
          </a:p>
        </p:txBody>
      </p:sp>
      <p:sp>
        <p:nvSpPr>
          <p:cNvPr id="3" name="Content Placeholder 2"/>
          <p:cNvSpPr>
            <a:spLocks noGrp="1"/>
          </p:cNvSpPr>
          <p:nvPr>
            <p:ph idx="1"/>
          </p:nvPr>
        </p:nvSpPr>
        <p:spPr>
          <a:xfrm>
            <a:off x="123290" y="1825625"/>
            <a:ext cx="11774184" cy="4351338"/>
          </a:xfrm>
        </p:spPr>
        <p:txBody>
          <a:bodyPr>
            <a:normAutofit fontScale="92500" lnSpcReduction="20000"/>
          </a:bodyPr>
          <a:lstStyle/>
          <a:p>
            <a:r>
              <a:rPr lang="en-US" dirty="0" smtClean="0"/>
              <a:t>Free Trial</a:t>
            </a:r>
          </a:p>
          <a:p>
            <a:pPr lvl="1"/>
            <a:r>
              <a:rPr lang="en-US" dirty="0" smtClean="0">
                <a:hlinkClick r:id="rId2"/>
              </a:rPr>
              <a:t>http://azure.microsoft.com/en-us/pricing/free-trial/</a:t>
            </a:r>
            <a:endParaRPr lang="en-US" dirty="0" smtClean="0"/>
          </a:p>
          <a:p>
            <a:pPr lvl="1"/>
            <a:endParaRPr lang="en-US" dirty="0"/>
          </a:p>
          <a:p>
            <a:r>
              <a:rPr lang="en-US" dirty="0" smtClean="0"/>
              <a:t>Create a management cert</a:t>
            </a:r>
          </a:p>
          <a:p>
            <a:pPr marL="457200" lvl="1" indent="0">
              <a:buNone/>
            </a:pPr>
            <a:r>
              <a:rPr lang="en-US" dirty="0" err="1" smtClean="0"/>
              <a:t>openssl</a:t>
            </a:r>
            <a:r>
              <a:rPr lang="en-US" dirty="0" smtClean="0"/>
              <a:t> </a:t>
            </a:r>
            <a:r>
              <a:rPr lang="en-US" dirty="0" err="1" smtClean="0"/>
              <a:t>req</a:t>
            </a:r>
            <a:r>
              <a:rPr lang="en-US" dirty="0" smtClean="0"/>
              <a:t> -x509 -nodes -days 365 -</a:t>
            </a:r>
            <a:r>
              <a:rPr lang="en-US" dirty="0" err="1" smtClean="0"/>
              <a:t>newkey</a:t>
            </a:r>
            <a:r>
              <a:rPr lang="en-US" dirty="0" smtClean="0"/>
              <a:t> rsa:1024 -</a:t>
            </a:r>
            <a:r>
              <a:rPr lang="en-US" dirty="0" err="1" smtClean="0"/>
              <a:t>keyout</a:t>
            </a:r>
            <a:r>
              <a:rPr lang="en-US" dirty="0" smtClean="0"/>
              <a:t> </a:t>
            </a:r>
            <a:r>
              <a:rPr lang="en-US" dirty="0" err="1" smtClean="0"/>
              <a:t>mycert.pem</a:t>
            </a:r>
            <a:r>
              <a:rPr lang="en-US" dirty="0" smtClean="0"/>
              <a:t> -out </a:t>
            </a:r>
            <a:r>
              <a:rPr lang="en-US" dirty="0" err="1" smtClean="0"/>
              <a:t>mycert.pem</a:t>
            </a:r>
            <a:endParaRPr lang="en-US" dirty="0" smtClean="0"/>
          </a:p>
          <a:p>
            <a:pPr marL="457200" lvl="1" indent="0">
              <a:buNone/>
            </a:pPr>
            <a:r>
              <a:rPr lang="en-US" dirty="0" err="1" smtClean="0"/>
              <a:t>openssl</a:t>
            </a:r>
            <a:r>
              <a:rPr lang="en-US" dirty="0" smtClean="0"/>
              <a:t> pkcs12 -export -out </a:t>
            </a:r>
            <a:r>
              <a:rPr lang="en-US" dirty="0" err="1" smtClean="0"/>
              <a:t>mycert.pfx</a:t>
            </a:r>
            <a:r>
              <a:rPr lang="en-US" dirty="0" smtClean="0"/>
              <a:t> -in </a:t>
            </a:r>
            <a:r>
              <a:rPr lang="en-US" dirty="0" err="1" smtClean="0"/>
              <a:t>mycert.pem</a:t>
            </a:r>
            <a:r>
              <a:rPr lang="en-US" dirty="0" smtClean="0"/>
              <a:t> -name "My Certificate"</a:t>
            </a:r>
          </a:p>
          <a:p>
            <a:pPr marL="457200" lvl="1" indent="0">
              <a:buNone/>
            </a:pPr>
            <a:r>
              <a:rPr lang="en-US" dirty="0" err="1" smtClean="0"/>
              <a:t>openssl</a:t>
            </a:r>
            <a:r>
              <a:rPr lang="en-US" dirty="0" smtClean="0"/>
              <a:t> x509 -inform </a:t>
            </a:r>
            <a:r>
              <a:rPr lang="en-US" dirty="0" err="1" smtClean="0"/>
              <a:t>pem</a:t>
            </a:r>
            <a:r>
              <a:rPr lang="en-US" dirty="0" smtClean="0"/>
              <a:t> -in </a:t>
            </a:r>
            <a:r>
              <a:rPr lang="en-US" dirty="0" err="1" smtClean="0"/>
              <a:t>mycert.pem</a:t>
            </a:r>
            <a:r>
              <a:rPr lang="en-US" dirty="0" smtClean="0"/>
              <a:t> -</a:t>
            </a:r>
            <a:r>
              <a:rPr lang="en-US" dirty="0" err="1" smtClean="0"/>
              <a:t>outform</a:t>
            </a:r>
            <a:r>
              <a:rPr lang="en-US" dirty="0" smtClean="0"/>
              <a:t> der -out mycert.cer</a:t>
            </a:r>
          </a:p>
          <a:p>
            <a:pPr lvl="1"/>
            <a:endParaRPr lang="en-US" dirty="0" smtClean="0"/>
          </a:p>
          <a:p>
            <a:r>
              <a:rPr lang="en-US" dirty="0" smtClean="0"/>
              <a:t>Upload mycert.cer to </a:t>
            </a:r>
            <a:r>
              <a:rPr lang="en-US" dirty="0" smtClean="0">
                <a:hlinkClick r:id="rId3"/>
              </a:rPr>
              <a:t>https://portal.azure.com</a:t>
            </a:r>
            <a:endParaRPr lang="en-US" dirty="0" smtClean="0"/>
          </a:p>
          <a:p>
            <a:pPr lvl="1"/>
            <a:r>
              <a:rPr lang="en-US" dirty="0" smtClean="0"/>
              <a:t>In the "Settings" section select "Management Certificates“</a:t>
            </a:r>
          </a:p>
          <a:p>
            <a:pPr lvl="1"/>
            <a:endParaRPr lang="en-US" dirty="0"/>
          </a:p>
          <a:p>
            <a:r>
              <a:rPr lang="en-US" dirty="0" smtClean="0"/>
              <a:t>Grab subscription ID from portal and record it somewhere</a:t>
            </a:r>
          </a:p>
        </p:txBody>
      </p:sp>
    </p:spTree>
    <p:extLst>
      <p:ext uri="{BB962C8B-B14F-4D97-AF65-F5344CB8AC3E}">
        <p14:creationId xmlns:p14="http://schemas.microsoft.com/office/powerpoint/2010/main" val="133233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deploy on Azure host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a:r>
            <a:r>
              <a:rPr lang="en-US" dirty="0" err="1" smtClean="0"/>
              <a:t>docker</a:t>
            </a:r>
            <a:r>
              <a:rPr lang="en-US" dirty="0" smtClean="0"/>
              <a:t>-machine create -d azure --azure-location="Central US" --azure-subscription-id="AZURE_SUBSCRIPTION_ID" --azure-subscription-cert="</a:t>
            </a:r>
            <a:r>
              <a:rPr lang="en-US" dirty="0" err="1" smtClean="0"/>
              <a:t>mycert.pem</a:t>
            </a:r>
            <a:r>
              <a:rPr lang="en-US" dirty="0" smtClean="0"/>
              <a:t>" MACHINE_NAME’</a:t>
            </a:r>
          </a:p>
          <a:p>
            <a:pPr lvl="1"/>
            <a:r>
              <a:rPr lang="en-US" dirty="0" smtClean="0"/>
              <a:t>Replace AZURE_SUBSCRIPTION_ID with the subscription ID retrieved from the Azure portal</a:t>
            </a:r>
          </a:p>
          <a:p>
            <a:pPr lvl="1"/>
            <a:r>
              <a:rPr lang="en-US" dirty="0" smtClean="0"/>
              <a:t>Replace MACHINE_NAME with your preferred name, e.g. ‘stage’</a:t>
            </a:r>
          </a:p>
          <a:p>
            <a:pPr lvl="1"/>
            <a:endParaRPr lang="en-US" dirty="0" smtClean="0"/>
          </a:p>
          <a:p>
            <a:r>
              <a:rPr lang="en-US" dirty="0" smtClean="0"/>
              <a:t>‘scripts/stage.sh’</a:t>
            </a:r>
          </a:p>
          <a:p>
            <a:pPr lvl="1"/>
            <a:r>
              <a:rPr lang="en-US" dirty="0" smtClean="0"/>
              <a:t>Will build and run both containers in Azure</a:t>
            </a:r>
            <a:endParaRPr lang="en-US" dirty="0"/>
          </a:p>
          <a:p>
            <a:endParaRPr lang="en-US" dirty="0" smtClean="0"/>
          </a:p>
          <a:p>
            <a:r>
              <a:rPr lang="en-US" dirty="0" smtClean="0"/>
              <a:t>Open necessary ports on Azure VM</a:t>
            </a:r>
          </a:p>
          <a:p>
            <a:pPr lvl="1"/>
            <a:r>
              <a:rPr lang="en-US" dirty="0" smtClean="0"/>
              <a:t>80 for he Web interface</a:t>
            </a:r>
          </a:p>
          <a:p>
            <a:pPr lvl="1"/>
            <a:r>
              <a:rPr lang="en-US" dirty="0" smtClean="0"/>
              <a:t>5050 for the REST API (optional)</a:t>
            </a:r>
          </a:p>
        </p:txBody>
      </p:sp>
    </p:spTree>
    <p:extLst>
      <p:ext uri="{BB962C8B-B14F-4D97-AF65-F5344CB8AC3E}">
        <p14:creationId xmlns:p14="http://schemas.microsoft.com/office/powerpoint/2010/main" val="219145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Reboot needed!</a:t>
            </a:r>
            <a:endParaRPr lang="en-US" dirty="0"/>
          </a:p>
        </p:txBody>
      </p:sp>
      <p:sp>
        <p:nvSpPr>
          <p:cNvPr id="3" name="Content Placeholder 2"/>
          <p:cNvSpPr>
            <a:spLocks noGrp="1"/>
          </p:cNvSpPr>
          <p:nvPr>
            <p:ph idx="1"/>
          </p:nvPr>
        </p:nvSpPr>
        <p:spPr/>
        <p:txBody>
          <a:bodyPr/>
          <a:lstStyle/>
          <a:p>
            <a:r>
              <a:rPr lang="en-US" dirty="0" smtClean="0"/>
              <a:t>If you want to follow along with the Hyper-V example please ensure Hyper-V is turned on</a:t>
            </a:r>
          </a:p>
          <a:p>
            <a:pPr lvl="1"/>
            <a:r>
              <a:rPr lang="en-US" dirty="0" smtClean="0"/>
              <a:t>It requires a reboot, so we can do that now while I introduce the demo</a:t>
            </a:r>
          </a:p>
          <a:p>
            <a:pPr lvl="1"/>
            <a:r>
              <a:rPr lang="en-US" dirty="0" smtClean="0"/>
              <a:t>Hyper-V does not co-exist with </a:t>
            </a:r>
            <a:r>
              <a:rPr lang="en-US" dirty="0" err="1" smtClean="0"/>
              <a:t>VirtualBox</a:t>
            </a:r>
            <a:endParaRPr lang="en-US" dirty="0" smtClean="0"/>
          </a:p>
          <a:p>
            <a:pPr lvl="2"/>
            <a:r>
              <a:rPr lang="en-US" dirty="0" smtClean="0"/>
              <a:t>You can use Virtual Box instead of Hyper-V if you want</a:t>
            </a:r>
          </a:p>
          <a:p>
            <a:endParaRPr lang="en-US" dirty="0"/>
          </a:p>
          <a:p>
            <a:r>
              <a:rPr lang="en-US" dirty="0" smtClean="0"/>
              <a:t>Ensure Hyper-v is turned on</a:t>
            </a:r>
          </a:p>
          <a:p>
            <a:pPr lvl="1"/>
            <a:r>
              <a:rPr lang="en-US" dirty="0" smtClean="0"/>
              <a:t>Windows key -&gt; ’Turn Windows Features On or Off’</a:t>
            </a:r>
          </a:p>
          <a:p>
            <a:pPr lvl="1"/>
            <a:endParaRPr lang="en-US" dirty="0"/>
          </a:p>
          <a:p>
            <a:pPr lvl="1"/>
            <a:endParaRPr lang="en-US" dirty="0"/>
          </a:p>
          <a:p>
            <a:endParaRPr lang="en-US" dirty="0" smtClean="0"/>
          </a:p>
        </p:txBody>
      </p:sp>
      <p:pic>
        <p:nvPicPr>
          <p:cNvPr id="4" name="Picture 3"/>
          <p:cNvPicPr>
            <a:picLocks noChangeAspect="1"/>
          </p:cNvPicPr>
          <p:nvPr/>
        </p:nvPicPr>
        <p:blipFill>
          <a:blip r:embed="rId2"/>
          <a:stretch>
            <a:fillRect/>
          </a:stretch>
        </p:blipFill>
        <p:spPr>
          <a:xfrm>
            <a:off x="8101923" y="3312505"/>
            <a:ext cx="3981450" cy="3438525"/>
          </a:xfrm>
          <a:prstGeom prst="rect">
            <a:avLst/>
          </a:prstGeom>
        </p:spPr>
      </p:pic>
      <p:sp>
        <p:nvSpPr>
          <p:cNvPr id="5" name="Rectangle 4"/>
          <p:cNvSpPr/>
          <p:nvPr/>
        </p:nvSpPr>
        <p:spPr>
          <a:xfrm>
            <a:off x="8383712" y="5393933"/>
            <a:ext cx="924675" cy="215757"/>
          </a:xfrm>
          <a:prstGeom prst="rect">
            <a:avLst/>
          </a:prstGeom>
          <a:solidFill>
            <a:srgbClr val="FF00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54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Microsoft’s Commitment to the </a:t>
            </a:r>
            <a:br>
              <a:rPr lang="en-US" dirty="0" smtClean="0"/>
            </a:br>
            <a:r>
              <a:rPr lang="en-US" dirty="0" smtClean="0"/>
              <a:t>Docker Community</a:t>
            </a:r>
            <a:endParaRPr lang="en-US" dirty="0"/>
          </a:p>
        </p:txBody>
      </p:sp>
      <p:sp>
        <p:nvSpPr>
          <p:cNvPr id="3" name="Content Placeholder 2"/>
          <p:cNvSpPr>
            <a:spLocks noGrp="1"/>
          </p:cNvSpPr>
          <p:nvPr>
            <p:ph idx="1"/>
          </p:nvPr>
        </p:nvSpPr>
        <p:spPr/>
        <p:txBody>
          <a:bodyPr/>
          <a:lstStyle/>
          <a:p>
            <a:r>
              <a:rPr lang="en-US" dirty="0" smtClean="0"/>
              <a:t>Integrating the open-source Docker Engine with the next release of Windows Server</a:t>
            </a:r>
          </a:p>
          <a:p>
            <a:r>
              <a:rPr lang="en-US" dirty="0" smtClean="0"/>
              <a:t>Support the Docker client natively on Windows</a:t>
            </a:r>
          </a:p>
          <a:p>
            <a:r>
              <a:rPr lang="en-US" dirty="0" smtClean="0"/>
              <a:t>Docker for Windows Server container images will be available in the </a:t>
            </a:r>
            <a:r>
              <a:rPr lang="en-US" dirty="0" smtClean="0">
                <a:hlinkClick r:id="rId2"/>
              </a:rPr>
              <a:t>Docker Hub</a:t>
            </a:r>
            <a:r>
              <a:rPr lang="en-US" dirty="0" smtClean="0"/>
              <a:t> alongside the Docker for Linux container images</a:t>
            </a:r>
          </a:p>
          <a:p>
            <a:r>
              <a:rPr lang="en-US" dirty="0" smtClean="0"/>
              <a:t>Integrate </a:t>
            </a:r>
            <a:r>
              <a:rPr lang="en-US" dirty="0" smtClean="0">
                <a:hlinkClick r:id="rId2"/>
              </a:rPr>
              <a:t>Docker Hub</a:t>
            </a:r>
            <a:r>
              <a:rPr lang="en-US" dirty="0" smtClean="0"/>
              <a:t> with the Microsoft Azure Gallery and Azure Management Portal</a:t>
            </a:r>
          </a:p>
          <a:p>
            <a:r>
              <a:rPr lang="en-US" dirty="0" smtClean="0"/>
              <a:t>Aligning with Docker’s Open Orchestration APIs for containers</a:t>
            </a:r>
            <a:endParaRPr lang="en-US" dirty="0"/>
          </a:p>
        </p:txBody>
      </p:sp>
    </p:spTree>
    <p:extLst>
      <p:ext uri="{BB962C8B-B14F-4D97-AF65-F5344CB8AC3E}">
        <p14:creationId xmlns:p14="http://schemas.microsoft.com/office/powerpoint/2010/main" val="239899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2"/>
          <p:cNvSpPr txBox="1">
            <a:spLocks/>
          </p:cNvSpPr>
          <p:nvPr/>
        </p:nvSpPr>
        <p:spPr>
          <a:xfrm>
            <a:off x="2448729" y="2993384"/>
            <a:ext cx="7603992" cy="1008176"/>
          </a:xfrm>
          <a:prstGeom prst="rect">
            <a:avLst/>
          </a:prstGeom>
        </p:spPr>
        <p:txBody>
          <a:bodyPr vert="horz" wrap="square" lIns="140568" tIns="87854" rIns="140568" bIns="87854"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881" dirty="0">
                <a:solidFill>
                  <a:srgbClr val="505050">
                    <a:lumMod val="50000"/>
                  </a:srgbClr>
                </a:solidFill>
              </a:rPr>
              <a:t>Why Azure </a:t>
            </a:r>
            <a:r>
              <a:rPr lang="en-US" sz="5881" dirty="0">
                <a:solidFill>
                  <a:srgbClr val="505050">
                    <a:lumMod val="50000"/>
                  </a:srgbClr>
                </a:solidFill>
              </a:rPr>
              <a:t>Cloud?</a:t>
            </a:r>
            <a:endParaRPr lang="en-US" sz="5881" dirty="0">
              <a:solidFill>
                <a:srgbClr val="505050">
                  <a:lumMod val="50000"/>
                </a:srgbClr>
              </a:solidFill>
            </a:endParaRPr>
          </a:p>
        </p:txBody>
      </p:sp>
      <p:sp>
        <p:nvSpPr>
          <p:cNvPr id="19" name="Oval 18"/>
          <p:cNvSpPr/>
          <p:nvPr/>
        </p:nvSpPr>
        <p:spPr>
          <a:xfrm>
            <a:off x="5828953" y="2329382"/>
            <a:ext cx="2825402" cy="2825402"/>
          </a:xfrm>
          <a:prstGeom prst="ellipse">
            <a:avLst/>
          </a:prstGeom>
          <a:solidFill>
            <a:srgbClr val="FF53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0" tIns="89630" rIns="89630" bIns="89630" numCol="1" spcCol="0" rtlCol="0" fromWordArt="0" anchor="b" anchorCtr="0" forceAA="0" compatLnSpc="1">
            <a:prstTxWarp prst="textNoShape">
              <a:avLst/>
            </a:prstTxWarp>
            <a:noAutofit/>
          </a:bodyPr>
          <a:lstStyle/>
          <a:p>
            <a:pPr algn="ctr" defTabSz="914192"/>
            <a:endParaRPr lang="en-US" sz="1077" dirty="0" err="1">
              <a:solidFill>
                <a:prstClr val="white"/>
              </a:solidFill>
            </a:endParaRPr>
          </a:p>
        </p:txBody>
      </p:sp>
      <p:grpSp>
        <p:nvGrpSpPr>
          <p:cNvPr id="4" name="Group 3"/>
          <p:cNvGrpSpPr/>
          <p:nvPr/>
        </p:nvGrpSpPr>
        <p:grpSpPr>
          <a:xfrm>
            <a:off x="6572595" y="3441890"/>
            <a:ext cx="1540356" cy="1323815"/>
            <a:chOff x="8860780" y="4095818"/>
            <a:chExt cx="2154684" cy="1851782"/>
          </a:xfrm>
        </p:grpSpPr>
        <p:sp>
          <p:nvSpPr>
            <p:cNvPr id="24" name="Rectangle 23"/>
            <p:cNvSpPr/>
            <p:nvPr/>
          </p:nvSpPr>
          <p:spPr>
            <a:xfrm>
              <a:off x="8860780" y="4888660"/>
              <a:ext cx="2154684" cy="1058940"/>
            </a:xfrm>
            <a:prstGeom prst="rect">
              <a:avLst/>
            </a:prstGeom>
          </p:spPr>
          <p:txBody>
            <a:bodyPr wrap="square">
              <a:spAutoFit/>
            </a:bodyPr>
            <a:lstStyle/>
            <a:p>
              <a:pPr algn="ctr" defTabSz="913652" fontAlgn="base">
                <a:lnSpc>
                  <a:spcPct val="90000"/>
                </a:lnSpc>
                <a:spcBef>
                  <a:spcPct val="0"/>
                </a:spcBef>
                <a:spcAft>
                  <a:spcPct val="0"/>
                </a:spcAft>
              </a:pPr>
              <a:r>
                <a:rPr lang="en-US" sz="2353" dirty="0">
                  <a:solidFill>
                    <a:prstClr val="white"/>
                  </a:solidFill>
                  <a:latin typeface="Segoe UI Light"/>
                  <a:ea typeface="Segoe UI" pitchFamily="34" charset="0"/>
                  <a:cs typeface="Segoe UI" pitchFamily="34" charset="0"/>
                </a:rPr>
                <a:t>Open &amp; Hybrid</a:t>
              </a:r>
            </a:p>
          </p:txBody>
        </p:sp>
        <p:sp>
          <p:nvSpPr>
            <p:cNvPr id="25" name="Freeform 138"/>
            <p:cNvSpPr>
              <a:spLocks noEditPoints="1"/>
            </p:cNvSpPr>
            <p:nvPr/>
          </p:nvSpPr>
          <p:spPr bwMode="black">
            <a:xfrm rot="2731855">
              <a:off x="9641988" y="4022501"/>
              <a:ext cx="597877" cy="744512"/>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chemeClr val="bg1"/>
            </a:solidFill>
            <a:ln>
              <a:noFill/>
            </a:ln>
            <a:extLst/>
          </p:spPr>
          <p:txBody>
            <a:bodyPr vert="horz" wrap="square" lIns="91431" tIns="45715" rIns="91431" bIns="45715" numCol="1" anchor="t" anchorCtr="0" compatLnSpc="1">
              <a:prstTxWarp prst="textNoShape">
                <a:avLst/>
              </a:prstTxWarp>
            </a:bodyPr>
            <a:lstStyle/>
            <a:p>
              <a:pPr algn="ctr" defTabSz="914192"/>
              <a:endParaRPr lang="en-US" sz="1567" dirty="0">
                <a:solidFill>
                  <a:srgbClr val="000000"/>
                </a:solidFill>
              </a:endParaRPr>
            </a:p>
          </p:txBody>
        </p:sp>
      </p:grpSp>
      <p:sp>
        <p:nvSpPr>
          <p:cNvPr id="21" name="Oval 20"/>
          <p:cNvSpPr/>
          <p:nvPr/>
        </p:nvSpPr>
        <p:spPr>
          <a:xfrm>
            <a:off x="3832539" y="2329382"/>
            <a:ext cx="2825402" cy="2825402"/>
          </a:xfrm>
          <a:prstGeom prst="ellipse">
            <a:avLst/>
          </a:prstGeom>
          <a:solidFill>
            <a:srgbClr val="FF53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0" tIns="89630" rIns="89630" bIns="89630" numCol="1" spcCol="0" rtlCol="0" fromWordArt="0" anchor="b" anchorCtr="0" forceAA="0" compatLnSpc="1">
            <a:prstTxWarp prst="textNoShape">
              <a:avLst/>
            </a:prstTxWarp>
            <a:noAutofit/>
          </a:bodyPr>
          <a:lstStyle/>
          <a:p>
            <a:pPr algn="ctr" defTabSz="914192"/>
            <a:endParaRPr lang="en-US" sz="1077" dirty="0" err="1">
              <a:solidFill>
                <a:prstClr val="white"/>
              </a:solidFill>
            </a:endParaRPr>
          </a:p>
        </p:txBody>
      </p:sp>
      <p:sp>
        <p:nvSpPr>
          <p:cNvPr id="20" name="Oval 19"/>
          <p:cNvSpPr/>
          <p:nvPr/>
        </p:nvSpPr>
        <p:spPr>
          <a:xfrm>
            <a:off x="4821212" y="889490"/>
            <a:ext cx="2825402" cy="2825402"/>
          </a:xfrm>
          <a:prstGeom prst="ellipse">
            <a:avLst/>
          </a:prstGeom>
          <a:solidFill>
            <a:srgbClr val="FF53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0" tIns="89630" rIns="89630" bIns="89630" numCol="1" spcCol="0" rtlCol="0" fromWordArt="0" anchor="b" anchorCtr="0" forceAA="0" compatLnSpc="1">
            <a:prstTxWarp prst="textNoShape">
              <a:avLst/>
            </a:prstTxWarp>
            <a:noAutofit/>
          </a:bodyPr>
          <a:lstStyle/>
          <a:p>
            <a:pPr algn="ctr" defTabSz="914192"/>
            <a:endParaRPr lang="en-US" sz="1077" dirty="0" err="1">
              <a:solidFill>
                <a:prstClr val="white"/>
              </a:solidFill>
            </a:endParaRPr>
          </a:p>
        </p:txBody>
      </p:sp>
      <p:grpSp>
        <p:nvGrpSpPr>
          <p:cNvPr id="3" name="Group 2"/>
          <p:cNvGrpSpPr/>
          <p:nvPr/>
        </p:nvGrpSpPr>
        <p:grpSpPr>
          <a:xfrm>
            <a:off x="4213859" y="3409927"/>
            <a:ext cx="1955806" cy="1466563"/>
            <a:chOff x="5561329" y="4051104"/>
            <a:chExt cx="2735825" cy="2051461"/>
          </a:xfrm>
        </p:grpSpPr>
        <p:sp>
          <p:nvSpPr>
            <p:cNvPr id="23" name="Rectangle 22"/>
            <p:cNvSpPr/>
            <p:nvPr/>
          </p:nvSpPr>
          <p:spPr>
            <a:xfrm>
              <a:off x="5561329" y="4888657"/>
              <a:ext cx="2735825" cy="1213908"/>
            </a:xfrm>
            <a:prstGeom prst="rect">
              <a:avLst/>
            </a:prstGeom>
          </p:spPr>
          <p:txBody>
            <a:bodyPr wrap="square">
              <a:spAutoFit/>
            </a:bodyPr>
            <a:lstStyle/>
            <a:p>
              <a:pPr algn="ctr" defTabSz="913652" fontAlgn="base">
                <a:lnSpc>
                  <a:spcPct val="90000"/>
                </a:lnSpc>
                <a:spcBef>
                  <a:spcPct val="0"/>
                </a:spcBef>
                <a:spcAft>
                  <a:spcPct val="0"/>
                </a:spcAft>
              </a:pPr>
              <a:r>
                <a:rPr lang="en-US" sz="2745" dirty="0">
                  <a:solidFill>
                    <a:prstClr val="white"/>
                  </a:solidFill>
                  <a:latin typeface="Segoe UI Light"/>
                  <a:ea typeface="Segoe UI" pitchFamily="34" charset="0"/>
                  <a:cs typeface="Segoe UI" pitchFamily="34" charset="0"/>
                </a:rPr>
                <a:t>Enterprise Grade</a:t>
              </a:r>
            </a:p>
          </p:txBody>
        </p:sp>
        <p:pic>
          <p:nvPicPr>
            <p:cNvPr id="32" name="Picture 31"/>
            <p:cNvPicPr>
              <a:picLocks noChangeAspect="1"/>
            </p:cNvPicPr>
            <p:nvPr/>
          </p:nvPicPr>
          <p:blipFill>
            <a:blip r:embed="rId3"/>
            <a:stretch>
              <a:fillRect/>
            </a:stretch>
          </p:blipFill>
          <p:spPr>
            <a:xfrm>
              <a:off x="6666689" y="4051104"/>
              <a:ext cx="571040" cy="741558"/>
            </a:xfrm>
            <a:prstGeom prst="rect">
              <a:avLst/>
            </a:prstGeom>
          </p:spPr>
        </p:pic>
      </p:grpSp>
      <p:grpSp>
        <p:nvGrpSpPr>
          <p:cNvPr id="26" name="Group 25"/>
          <p:cNvGrpSpPr/>
          <p:nvPr/>
        </p:nvGrpSpPr>
        <p:grpSpPr>
          <a:xfrm>
            <a:off x="4831990" y="2327014"/>
            <a:ext cx="2814623" cy="2401580"/>
            <a:chOff x="6425668" y="2391838"/>
            <a:chExt cx="3937156" cy="3359384"/>
          </a:xfrm>
        </p:grpSpPr>
        <p:sp>
          <p:nvSpPr>
            <p:cNvPr id="27" name="Freeform 26"/>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8" name="Freeform 27"/>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8"/>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29"/>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 name="Group 1"/>
          <p:cNvGrpSpPr/>
          <p:nvPr/>
        </p:nvGrpSpPr>
        <p:grpSpPr>
          <a:xfrm>
            <a:off x="5268064" y="2020362"/>
            <a:ext cx="1965324" cy="983421"/>
            <a:chOff x="7035973" y="2107351"/>
            <a:chExt cx="2749140" cy="1375631"/>
          </a:xfrm>
        </p:grpSpPr>
        <p:sp>
          <p:nvSpPr>
            <p:cNvPr id="31" name="Rectangle 30"/>
            <p:cNvSpPr/>
            <p:nvPr/>
          </p:nvSpPr>
          <p:spPr>
            <a:xfrm>
              <a:off x="7035973" y="2811460"/>
              <a:ext cx="2749140" cy="671522"/>
            </a:xfrm>
            <a:prstGeom prst="rect">
              <a:avLst/>
            </a:prstGeom>
          </p:spPr>
          <p:txBody>
            <a:bodyPr wrap="none">
              <a:spAutoFit/>
            </a:bodyPr>
            <a:lstStyle/>
            <a:p>
              <a:pPr algn="ctr" defTabSz="913652" fontAlgn="base">
                <a:lnSpc>
                  <a:spcPct val="90000"/>
                </a:lnSpc>
                <a:spcBef>
                  <a:spcPct val="0"/>
                </a:spcBef>
                <a:spcAft>
                  <a:spcPct val="0"/>
                </a:spcAft>
              </a:pPr>
              <a:r>
                <a:rPr lang="en-US" sz="2745" dirty="0">
                  <a:solidFill>
                    <a:prstClr val="white"/>
                  </a:solidFill>
                  <a:latin typeface="Segoe UI Light"/>
                  <a:ea typeface="Segoe UI" pitchFamily="34" charset="0"/>
                  <a:cs typeface="Segoe UI" pitchFamily="34" charset="0"/>
                </a:rPr>
                <a:t>Hyper-scale</a:t>
              </a:r>
            </a:p>
          </p:txBody>
        </p:sp>
        <p:pic>
          <p:nvPicPr>
            <p:cNvPr id="33" name="Picture 32"/>
            <p:cNvPicPr>
              <a:picLocks noChangeAspect="1"/>
            </p:cNvPicPr>
            <p:nvPr/>
          </p:nvPicPr>
          <p:blipFill>
            <a:blip r:embed="rId4"/>
            <a:stretch>
              <a:fillRect/>
            </a:stretch>
          </p:blipFill>
          <p:spPr>
            <a:xfrm>
              <a:off x="8012317" y="2107351"/>
              <a:ext cx="749412" cy="593646"/>
            </a:xfrm>
            <a:prstGeom prst="rect">
              <a:avLst/>
            </a:prstGeom>
          </p:spPr>
        </p:pic>
      </p:grpSp>
    </p:spTree>
    <p:extLst>
      <p:ext uri="{BB962C8B-B14F-4D97-AF65-F5344CB8AC3E}">
        <p14:creationId xmlns:p14="http://schemas.microsoft.com/office/powerpoint/2010/main" val="2917940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19" grpId="0" animBg="1"/>
      <p:bldP spid="21"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Orchestration API</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50" y="1265227"/>
            <a:ext cx="10959141" cy="5409433"/>
          </a:xfrm>
        </p:spPr>
      </p:pic>
    </p:spTree>
    <p:extLst>
      <p:ext uri="{BB962C8B-B14F-4D97-AF65-F5344CB8AC3E}">
        <p14:creationId xmlns:p14="http://schemas.microsoft.com/office/powerpoint/2010/main" val="229272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Choice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491" y="1448081"/>
            <a:ext cx="11103104" cy="5409433"/>
          </a:xfrm>
        </p:spPr>
      </p:pic>
    </p:spTree>
    <p:extLst>
      <p:ext uri="{BB962C8B-B14F-4D97-AF65-F5344CB8AC3E}">
        <p14:creationId xmlns:p14="http://schemas.microsoft.com/office/powerpoint/2010/main" val="1778875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lstStyle/>
          <a:p>
            <a:r>
              <a:rPr lang="en-US" dirty="0" smtClean="0"/>
              <a:t>Docker 1.0 -&gt; Azure CLI</a:t>
            </a:r>
          </a:p>
          <a:p>
            <a:pPr lvl="1"/>
            <a:r>
              <a:rPr lang="en-US" dirty="0" smtClean="0"/>
              <a:t>‘azure create </a:t>
            </a:r>
            <a:r>
              <a:rPr lang="en-US" dirty="0" err="1" smtClean="0"/>
              <a:t>vm</a:t>
            </a:r>
            <a:r>
              <a:rPr lang="en-US" dirty="0" smtClean="0"/>
              <a:t> </a:t>
            </a:r>
            <a:r>
              <a:rPr lang="en-US" dirty="0" err="1" smtClean="0"/>
              <a:t>docker</a:t>
            </a:r>
            <a:r>
              <a:rPr lang="en-US" dirty="0" smtClean="0"/>
              <a:t> …’</a:t>
            </a:r>
          </a:p>
          <a:p>
            <a:pPr lvl="1"/>
            <a:r>
              <a:rPr lang="en-US" dirty="0" smtClean="0"/>
              <a:t>‘</a:t>
            </a:r>
            <a:r>
              <a:rPr lang="en-US" dirty="0" err="1" smtClean="0"/>
              <a:t>docker</a:t>
            </a:r>
            <a:r>
              <a:rPr lang="en-US" dirty="0" smtClean="0"/>
              <a:t> …’</a:t>
            </a:r>
          </a:p>
          <a:p>
            <a:pPr lvl="2"/>
            <a:r>
              <a:rPr lang="en-US" dirty="0" smtClean="0"/>
              <a:t>Linux only</a:t>
            </a:r>
          </a:p>
          <a:p>
            <a:r>
              <a:rPr lang="en-US" dirty="0" smtClean="0"/>
              <a:t>Windows port</a:t>
            </a:r>
          </a:p>
          <a:p>
            <a:pPr lvl="1"/>
            <a:r>
              <a:rPr lang="en-US" dirty="0" smtClean="0"/>
              <a:t>‘</a:t>
            </a:r>
            <a:r>
              <a:rPr lang="en-US" dirty="0" err="1" smtClean="0"/>
              <a:t>docker</a:t>
            </a:r>
            <a:r>
              <a:rPr lang="en-US" dirty="0" smtClean="0"/>
              <a:t> …’ on windows</a:t>
            </a:r>
          </a:p>
          <a:p>
            <a:r>
              <a:rPr lang="en-US" dirty="0" smtClean="0"/>
              <a:t>Docker Machine</a:t>
            </a:r>
          </a:p>
          <a:p>
            <a:pPr lvl="1"/>
            <a:r>
              <a:rPr lang="en-US" dirty="0" smtClean="0"/>
              <a:t>‘</a:t>
            </a:r>
            <a:r>
              <a:rPr lang="en-US" dirty="0" err="1" smtClean="0"/>
              <a:t>docker</a:t>
            </a:r>
            <a:r>
              <a:rPr lang="en-US" dirty="0" smtClean="0"/>
              <a:t>-machine create –d hyper-v …’</a:t>
            </a:r>
          </a:p>
          <a:p>
            <a:pPr lvl="1"/>
            <a:r>
              <a:rPr lang="en-US" dirty="0" smtClean="0"/>
              <a:t>‘</a:t>
            </a:r>
            <a:r>
              <a:rPr lang="en-US" dirty="0" err="1" smtClean="0"/>
              <a:t>docker</a:t>
            </a:r>
            <a:r>
              <a:rPr lang="en-US" dirty="0" smtClean="0"/>
              <a:t>-machine create –d azure …’</a:t>
            </a:r>
          </a:p>
          <a:p>
            <a:r>
              <a:rPr lang="en-US" dirty="0" smtClean="0"/>
              <a:t>Compose and Swarm</a:t>
            </a:r>
          </a:p>
          <a:p>
            <a:pPr lvl="1"/>
            <a:endParaRPr lang="en-US" dirty="0"/>
          </a:p>
        </p:txBody>
      </p:sp>
    </p:spTree>
    <p:extLst>
      <p:ext uri="{BB962C8B-B14F-4D97-AF65-F5344CB8AC3E}">
        <p14:creationId xmlns:p14="http://schemas.microsoft.com/office/powerpoint/2010/main" val="109468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and Windows Server</a:t>
            </a:r>
            <a:endParaRPr lang="en-US" dirty="0"/>
          </a:p>
        </p:txBody>
      </p:sp>
      <p:sp>
        <p:nvSpPr>
          <p:cNvPr id="3" name="Content Placeholder 2"/>
          <p:cNvSpPr>
            <a:spLocks noGrp="1"/>
          </p:cNvSpPr>
          <p:nvPr>
            <p:ph idx="1"/>
          </p:nvPr>
        </p:nvSpPr>
        <p:spPr/>
        <p:txBody>
          <a:bodyPr/>
          <a:lstStyle/>
          <a:p>
            <a:r>
              <a:rPr lang="en-US" dirty="0" smtClean="0"/>
              <a:t>Demo of Docker containers on Windows Server</a:t>
            </a:r>
          </a:p>
          <a:p>
            <a:r>
              <a:rPr lang="en-US" dirty="0" smtClean="0"/>
              <a:t>Docker CLI on Windows</a:t>
            </a:r>
          </a:p>
          <a:p>
            <a:r>
              <a:rPr lang="en-US" dirty="0" smtClean="0"/>
              <a:t>Nano Server</a:t>
            </a:r>
          </a:p>
          <a:p>
            <a:r>
              <a:rPr lang="en-US" dirty="0" smtClean="0"/>
              <a:t>Hyper-V Containers</a:t>
            </a:r>
          </a:p>
          <a:p>
            <a:endParaRPr lang="en-US" dirty="0"/>
          </a:p>
        </p:txBody>
      </p:sp>
    </p:spTree>
    <p:extLst>
      <p:ext uri="{BB962C8B-B14F-4D97-AF65-F5344CB8AC3E}">
        <p14:creationId xmlns:p14="http://schemas.microsoft.com/office/powerpoint/2010/main" val="180317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Portal</a:t>
            </a:r>
            <a:endParaRPr lang="en-US" dirty="0"/>
          </a:p>
        </p:txBody>
      </p:sp>
      <p:sp>
        <p:nvSpPr>
          <p:cNvPr id="3" name="Content Placeholder 2"/>
          <p:cNvSpPr>
            <a:spLocks noGrp="1"/>
          </p:cNvSpPr>
          <p:nvPr>
            <p:ph idx="1"/>
          </p:nvPr>
        </p:nvSpPr>
        <p:spPr/>
        <p:txBody>
          <a:bodyPr/>
          <a:lstStyle/>
          <a:p>
            <a:r>
              <a:rPr lang="en-US" dirty="0" smtClean="0"/>
              <a:t>Screenshot of CoreOS and Ubuntu + Docker</a:t>
            </a:r>
            <a:endParaRPr lang="en-US" dirty="0"/>
          </a:p>
        </p:txBody>
      </p:sp>
    </p:spTree>
    <p:extLst>
      <p:ext uri="{BB962C8B-B14F-4D97-AF65-F5344CB8AC3E}">
        <p14:creationId xmlns:p14="http://schemas.microsoft.com/office/powerpoint/2010/main" val="1812630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764</Words>
  <Application>Microsoft Office PowerPoint</Application>
  <PresentationFormat>Widescreen</PresentationFormat>
  <Paragraphs>125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UI</vt:lpstr>
      <vt:lpstr>Segoe UI Light</vt:lpstr>
      <vt:lpstr>Office Theme</vt:lpstr>
      <vt:lpstr>Docker, Windows and Azure</vt:lpstr>
      <vt:lpstr>Reboot needed!</vt:lpstr>
      <vt:lpstr>Microsoft’s Commitment to the  Docker Community</vt:lpstr>
      <vt:lpstr>PowerPoint Presentation</vt:lpstr>
      <vt:lpstr>Common Orchestration API</vt:lpstr>
      <vt:lpstr>Choice</vt:lpstr>
      <vt:lpstr>Status</vt:lpstr>
      <vt:lpstr>Docker and Windows Server</vt:lpstr>
      <vt:lpstr>Azure Portal</vt:lpstr>
      <vt:lpstr>Kitematic</vt:lpstr>
      <vt:lpstr>Demo Time</vt:lpstr>
      <vt:lpstr>Demo</vt:lpstr>
      <vt:lpstr>Want to try?</vt:lpstr>
      <vt:lpstr>Get the source</vt:lpstr>
      <vt:lpstr>Environment Setup</vt:lpstr>
      <vt:lpstr>Install Docker and Docker Machine (Windows)</vt:lpstr>
      <vt:lpstr>Build and Run the Application on Client</vt:lpstr>
      <vt:lpstr>Get an Azure Subscription and Create a Cert</vt:lpstr>
      <vt:lpstr>Build and deploy on Azure host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Windows and Azure</dc:title>
  <dc:creator>Ross Gardler (MS OPEN TECH)</dc:creator>
  <cp:lastModifiedBy>Ross Gardler (MS OPEN TECH)</cp:lastModifiedBy>
  <cp:revision>8</cp:revision>
  <dcterms:created xsi:type="dcterms:W3CDTF">2015-06-21T17:27:28Z</dcterms:created>
  <dcterms:modified xsi:type="dcterms:W3CDTF">2015-06-21T18:51:07Z</dcterms:modified>
</cp:coreProperties>
</file>