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73" r:id="rId3"/>
    <p:sldId id="257" r:id="rId4"/>
    <p:sldId id="258" r:id="rId5"/>
    <p:sldId id="260" r:id="rId6"/>
    <p:sldId id="259" r:id="rId7"/>
    <p:sldId id="261" r:id="rId8"/>
    <p:sldId id="262" r:id="rId9"/>
    <p:sldId id="263" r:id="rId10"/>
    <p:sldId id="264" r:id="rId11"/>
    <p:sldId id="265" r:id="rId12"/>
    <p:sldId id="266" r:id="rId13"/>
    <p:sldId id="267" r:id="rId14"/>
    <p:sldId id="268" r:id="rId15"/>
    <p:sldId id="269" r:id="rId16"/>
    <p:sldId id="270" r:id="rId17"/>
    <p:sldId id="277" r:id="rId18"/>
    <p:sldId id="272" r:id="rId19"/>
    <p:sldId id="280" r:id="rId20"/>
    <p:sldId id="275" r:id="rId21"/>
    <p:sldId id="278" r:id="rId22"/>
    <p:sldId id="276"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422C2A-31B5-4118-8C29-6DC0CC5B87CD}">
          <p14:sldIdLst>
            <p14:sldId id="256"/>
            <p14:sldId id="273"/>
            <p14:sldId id="257"/>
            <p14:sldId id="258"/>
            <p14:sldId id="260"/>
            <p14:sldId id="259"/>
            <p14:sldId id="261"/>
            <p14:sldId id="262"/>
            <p14:sldId id="263"/>
            <p14:sldId id="264"/>
            <p14:sldId id="265"/>
            <p14:sldId id="266"/>
            <p14:sldId id="267"/>
            <p14:sldId id="268"/>
            <p14:sldId id="269"/>
            <p14:sldId id="270"/>
            <p14:sldId id="277"/>
            <p14:sldId id="272"/>
            <p14:sldId id="280"/>
            <p14:sldId id="275"/>
            <p14:sldId id="278"/>
            <p14:sldId id="276"/>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3" d="100"/>
          <a:sy n="9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FE688-1E2F-4F99-805D-DEB8C7180378}" type="datetimeFigureOut">
              <a:rPr lang="en-US" smtClean="0"/>
              <a:t>6/21/2015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8D07CB-EBBB-40F9-98F7-52F7FDD98345}" type="slidenum">
              <a:rPr lang="en-US" smtClean="0"/>
              <a:t>‹#›</a:t>
            </a:fld>
            <a:endParaRPr lang="en-US"/>
          </a:p>
        </p:txBody>
      </p:sp>
    </p:spTree>
    <p:extLst>
      <p:ext uri="{BB962C8B-B14F-4D97-AF65-F5344CB8AC3E}">
        <p14:creationId xmlns:p14="http://schemas.microsoft.com/office/powerpoint/2010/main" val="66908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3292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1AE8CF-25C5-47D8-B770-9703DC946C25}" type="datetime8">
              <a:rPr lang="en-US" smtClean="0">
                <a:solidFill>
                  <a:prstClr val="black"/>
                </a:solidFill>
              </a:rPr>
              <a:pPr/>
              <a:t>6/21/2015 9:06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50954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028176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4187890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662150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23710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CB18F0-DF26-45CE-A95B-41AF64012CEA}" type="datetimeFigureOut">
              <a:rPr lang="en-US" smtClean="0"/>
              <a:t>6/21/2015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29495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877966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CB18F0-DF26-45CE-A95B-41AF64012CEA}" type="datetimeFigureOut">
              <a:rPr lang="en-US" smtClean="0"/>
              <a:t>6/21/2015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65069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CB18F0-DF26-45CE-A95B-41AF64012CEA}" type="datetimeFigureOut">
              <a:rPr lang="en-US" smtClean="0"/>
              <a:t>6/21/2015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91004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CB18F0-DF26-45CE-A95B-41AF64012CEA}" type="datetimeFigureOut">
              <a:rPr lang="en-US" smtClean="0"/>
              <a:t>6/21/2015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580489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3138957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CB18F0-DF26-45CE-A95B-41AF64012CEA}" type="datetimeFigureOut">
              <a:rPr lang="en-US" smtClean="0"/>
              <a:t>6/21/2015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000595-9FA3-4385-96B3-634BC7316D14}" type="slidenum">
              <a:rPr lang="en-US" smtClean="0"/>
              <a:t>‹#›</a:t>
            </a:fld>
            <a:endParaRPr lang="en-US"/>
          </a:p>
        </p:txBody>
      </p:sp>
    </p:spTree>
    <p:extLst>
      <p:ext uri="{BB962C8B-B14F-4D97-AF65-F5344CB8AC3E}">
        <p14:creationId xmlns:p14="http://schemas.microsoft.com/office/powerpoint/2010/main" val="2066492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B18F0-DF26-45CE-A95B-41AF64012CEA}" type="datetimeFigureOut">
              <a:rPr lang="en-US" smtClean="0"/>
              <a:t>6/21/2015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00595-9FA3-4385-96B3-634BC7316D14}" type="slidenum">
              <a:rPr lang="en-US" smtClean="0"/>
              <a:t>‹#›</a:t>
            </a:fld>
            <a:endParaRPr lang="en-US"/>
          </a:p>
        </p:txBody>
      </p:sp>
    </p:spTree>
    <p:extLst>
      <p:ext uri="{BB962C8B-B14F-4D97-AF65-F5344CB8AC3E}">
        <p14:creationId xmlns:p14="http://schemas.microsoft.com/office/powerpoint/2010/main" val="3788374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utorialstage.cloudapp.net/" TargetMode="External"/><Relationship Id="rId2" Type="http://schemas.openxmlformats.org/officeDocument/2006/relationships/hyperlink" Target="http://tutorialstage.cloudapp.net:5050/JerseyHelloWorld/rest/helloworld" TargetMode="External"/><Relationship Id="rId1" Type="http://schemas.openxmlformats.org/officeDocument/2006/relationships/slideLayout" Target="../slideLayouts/slideLayout3.xml"/><Relationship Id="rId4" Type="http://schemas.openxmlformats.org/officeDocument/2006/relationships/hyperlink" Target="http://github.com/rgardler/AzureDevTestDeploy"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rgardler/AzureDevTestDeploy.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manage.windowsazure.com/" TargetMode="External"/><Relationship Id="rId2" Type="http://schemas.openxmlformats.org/officeDocument/2006/relationships/hyperlink" Target="http://azure.microsoft.com/en-us/pricing/free-tria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manage.windowsazure.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machine_name.cloudapp.net/" TargetMode="External"/><Relationship Id="rId2" Type="http://schemas.openxmlformats.org/officeDocument/2006/relationships/hyperlink" Target="http://machine_name.cloudapp.net:5050/JerseyHelloWorld/rest/helloworl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registry.hub.docker.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Docker, Windows and Azure</a:t>
            </a:r>
            <a:endParaRPr lang="en-US" dirty="0"/>
          </a:p>
        </p:txBody>
      </p:sp>
      <p:sp>
        <p:nvSpPr>
          <p:cNvPr id="3" name="Subtitle 2"/>
          <p:cNvSpPr>
            <a:spLocks noGrp="1"/>
          </p:cNvSpPr>
          <p:nvPr>
            <p:ph type="subTitle" idx="1"/>
          </p:nvPr>
        </p:nvSpPr>
        <p:spPr/>
        <p:txBody>
          <a:bodyPr/>
          <a:lstStyle/>
          <a:p>
            <a:r>
              <a:rPr lang="en-US" dirty="0" smtClean="0"/>
              <a:t>Ross Gardler, Microsoft</a:t>
            </a:r>
          </a:p>
          <a:p>
            <a:endParaRPr lang="en-US" dirty="0"/>
          </a:p>
          <a:p>
            <a:r>
              <a:rPr lang="en-US" dirty="0" smtClean="0"/>
              <a:t>@</a:t>
            </a:r>
            <a:r>
              <a:rPr lang="en-US" dirty="0" err="1" smtClean="0"/>
              <a:t>rgardler</a:t>
            </a:r>
            <a:endParaRPr lang="en-US" dirty="0"/>
          </a:p>
        </p:txBody>
      </p:sp>
    </p:spTree>
    <p:extLst>
      <p:ext uri="{BB962C8B-B14F-4D97-AF65-F5344CB8AC3E}">
        <p14:creationId xmlns:p14="http://schemas.microsoft.com/office/powerpoint/2010/main" val="25452068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Kitematic</a:t>
            </a:r>
            <a:endParaRPr lang="en-US" dirty="0"/>
          </a:p>
        </p:txBody>
      </p:sp>
      <p:sp>
        <p:nvSpPr>
          <p:cNvPr id="3" name="Content Placeholder 2"/>
          <p:cNvSpPr>
            <a:spLocks noGrp="1"/>
          </p:cNvSpPr>
          <p:nvPr>
            <p:ph idx="1"/>
          </p:nvPr>
        </p:nvSpPr>
        <p:spPr/>
        <p:txBody>
          <a:bodyPr/>
          <a:lstStyle/>
          <a:p>
            <a:r>
              <a:rPr lang="en-US" dirty="0" smtClean="0"/>
              <a:t>Screenshot of </a:t>
            </a:r>
            <a:r>
              <a:rPr lang="en-US" dirty="0" err="1" smtClean="0"/>
              <a:t>Kitematic</a:t>
            </a:r>
            <a:endParaRPr lang="en-US" dirty="0"/>
          </a:p>
        </p:txBody>
      </p:sp>
      <p:pic>
        <p:nvPicPr>
          <p:cNvPr id="4" name="Picture 3"/>
          <p:cNvPicPr>
            <a:picLocks noChangeAspect="1"/>
          </p:cNvPicPr>
          <p:nvPr/>
        </p:nvPicPr>
        <p:blipFill>
          <a:blip r:embed="rId2"/>
          <a:stretch>
            <a:fillRect/>
          </a:stretch>
        </p:blipFill>
        <p:spPr>
          <a:xfrm>
            <a:off x="-42370" y="820016"/>
            <a:ext cx="12265901" cy="5391605"/>
          </a:xfrm>
          <a:prstGeom prst="rect">
            <a:avLst/>
          </a:prstGeom>
        </p:spPr>
      </p:pic>
    </p:spTree>
    <p:extLst>
      <p:ext uri="{BB962C8B-B14F-4D97-AF65-F5344CB8AC3E}">
        <p14:creationId xmlns:p14="http://schemas.microsoft.com/office/powerpoint/2010/main" val="4587315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Get to Work</a:t>
            </a:r>
            <a:endParaRPr lang="en-US" dirty="0"/>
          </a:p>
        </p:txBody>
      </p:sp>
      <p:sp>
        <p:nvSpPr>
          <p:cNvPr id="3" name="Content Placeholder 2"/>
          <p:cNvSpPr>
            <a:spLocks noGrp="1"/>
          </p:cNvSpPr>
          <p:nvPr>
            <p:ph idx="1"/>
          </p:nvPr>
        </p:nvSpPr>
        <p:spPr/>
        <p:txBody>
          <a:bodyPr/>
          <a:lstStyle/>
          <a:p>
            <a:r>
              <a:rPr lang="en-US" dirty="0" smtClean="0"/>
              <a:t>Build a two container “Hello World” App</a:t>
            </a:r>
          </a:p>
          <a:p>
            <a:pPr lvl="1"/>
            <a:r>
              <a:rPr lang="en-US" dirty="0" err="1" smtClean="0"/>
              <a:t>ASP.Net</a:t>
            </a:r>
            <a:r>
              <a:rPr lang="en-US" dirty="0" smtClean="0"/>
              <a:t> Web front end</a:t>
            </a:r>
          </a:p>
          <a:p>
            <a:pPr lvl="1"/>
            <a:r>
              <a:rPr lang="en-US" dirty="0" smtClean="0"/>
              <a:t>Java REST API</a:t>
            </a:r>
          </a:p>
          <a:p>
            <a:r>
              <a:rPr lang="en-US" dirty="0" smtClean="0"/>
              <a:t>Run on local (Windows) dev machine using Docker Machine</a:t>
            </a:r>
          </a:p>
          <a:p>
            <a:pPr lvl="1"/>
            <a:r>
              <a:rPr lang="en-US" dirty="0" smtClean="0"/>
              <a:t>Of course will also work on Linux and OSX</a:t>
            </a:r>
          </a:p>
          <a:p>
            <a:r>
              <a:rPr lang="en-US" dirty="0" smtClean="0"/>
              <a:t>Run on Azure staging or production machines using Docker Machine</a:t>
            </a:r>
          </a:p>
          <a:p>
            <a:pPr lvl="1"/>
            <a:r>
              <a:rPr lang="en-US" dirty="0" smtClean="0"/>
              <a:t>Of course will also work on other cloud providers</a:t>
            </a:r>
          </a:p>
          <a:p>
            <a:r>
              <a:rPr lang="en-US" dirty="0" smtClean="0"/>
              <a:t>Source</a:t>
            </a:r>
          </a:p>
          <a:p>
            <a:pPr lvl="1"/>
            <a:r>
              <a:rPr lang="en-US" dirty="0" smtClean="0"/>
              <a:t>http://github.com/rgardler/AzureDevTestDeploy</a:t>
            </a:r>
            <a:endParaRPr lang="en-US" dirty="0"/>
          </a:p>
        </p:txBody>
      </p:sp>
    </p:spTree>
    <p:extLst>
      <p:ext uri="{BB962C8B-B14F-4D97-AF65-F5344CB8AC3E}">
        <p14:creationId xmlns:p14="http://schemas.microsoft.com/office/powerpoint/2010/main" val="132138654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Demo</a:t>
            </a:r>
            <a:endParaRPr lang="en-US" dirty="0"/>
          </a:p>
        </p:txBody>
      </p:sp>
      <p:sp>
        <p:nvSpPr>
          <p:cNvPr id="5" name="Text Placeholder 4"/>
          <p:cNvSpPr>
            <a:spLocks noGrp="1"/>
          </p:cNvSpPr>
          <p:nvPr>
            <p:ph type="body" idx="1"/>
          </p:nvPr>
        </p:nvSpPr>
        <p:spPr/>
        <p:txBody>
          <a:bodyPr>
            <a:normAutofit/>
          </a:bodyPr>
          <a:lstStyle/>
          <a:p>
            <a:r>
              <a:rPr lang="en-US" dirty="0" smtClean="0"/>
              <a:t>REST API: </a:t>
            </a:r>
            <a:r>
              <a:rPr lang="en-US" dirty="0" smtClean="0">
                <a:hlinkClick r:id="rId2"/>
              </a:rPr>
              <a:t>http://tutorialstage.cloudapp.net:5050/JerseyHelloWorld/rest/helloworld</a:t>
            </a:r>
            <a:endParaRPr lang="en-US" dirty="0" smtClean="0"/>
          </a:p>
          <a:p>
            <a:r>
              <a:rPr lang="en-US" dirty="0" smtClean="0"/>
              <a:t>Web: </a:t>
            </a:r>
            <a:r>
              <a:rPr lang="en-US" dirty="0" smtClean="0">
                <a:hlinkClick r:id="rId3"/>
              </a:rPr>
              <a:t>http://tutorialstage.cloudapp.net/</a:t>
            </a:r>
            <a:endParaRPr lang="en-US" dirty="0" smtClean="0"/>
          </a:p>
          <a:p>
            <a:pPr marL="0" lvl="1">
              <a:spcBef>
                <a:spcPts val="1000"/>
              </a:spcBef>
            </a:pPr>
            <a:r>
              <a:rPr lang="en-US" dirty="0" smtClean="0"/>
              <a:t>Source: </a:t>
            </a:r>
            <a:r>
              <a:rPr lang="en-US" dirty="0" smtClean="0">
                <a:hlinkClick r:id="rId4"/>
              </a:rPr>
              <a:t>http://github.com/rgardler/AzureDevTestDeploy</a:t>
            </a:r>
            <a:endParaRPr lang="en-US" dirty="0" smtClean="0"/>
          </a:p>
          <a:p>
            <a:endParaRPr lang="en-US" dirty="0" smtClean="0"/>
          </a:p>
        </p:txBody>
      </p:sp>
    </p:spTree>
    <p:extLst>
      <p:ext uri="{BB962C8B-B14F-4D97-AF65-F5344CB8AC3E}">
        <p14:creationId xmlns:p14="http://schemas.microsoft.com/office/powerpoint/2010/main" val="7187331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Want to try?</a:t>
            </a:r>
            <a:endParaRPr lang="en-US" dirty="0"/>
          </a:p>
        </p:txBody>
      </p:sp>
      <p:sp>
        <p:nvSpPr>
          <p:cNvPr id="3" name="Text Placeholder 2"/>
          <p:cNvSpPr>
            <a:spLocks noGrp="1"/>
          </p:cNvSpPr>
          <p:nvPr>
            <p:ph type="body" idx="1"/>
          </p:nvPr>
        </p:nvSpPr>
        <p:spPr/>
        <p:txBody>
          <a:bodyPr/>
          <a:lstStyle/>
          <a:p>
            <a:r>
              <a:rPr lang="en-US" dirty="0" smtClean="0"/>
              <a:t>Some prep needed…</a:t>
            </a:r>
          </a:p>
          <a:p>
            <a:endParaRPr lang="en-US" dirty="0"/>
          </a:p>
        </p:txBody>
      </p:sp>
    </p:spTree>
    <p:extLst>
      <p:ext uri="{BB962C8B-B14F-4D97-AF65-F5344CB8AC3E}">
        <p14:creationId xmlns:p14="http://schemas.microsoft.com/office/powerpoint/2010/main" val="1492212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 the source</a:t>
            </a:r>
            <a:endParaRPr lang="en-US" dirty="0"/>
          </a:p>
        </p:txBody>
      </p:sp>
      <p:sp>
        <p:nvSpPr>
          <p:cNvPr id="5" name="Content Placeholder 4"/>
          <p:cNvSpPr>
            <a:spLocks noGrp="1"/>
          </p:cNvSpPr>
          <p:nvPr>
            <p:ph idx="1"/>
          </p:nvPr>
        </p:nvSpPr>
        <p:spPr/>
        <p:txBody>
          <a:bodyPr/>
          <a:lstStyle/>
          <a:p>
            <a:r>
              <a:rPr lang="en-US" dirty="0" smtClean="0"/>
              <a:t>Install Git for Windows from http://msysgit.github.io</a:t>
            </a:r>
          </a:p>
          <a:p>
            <a:pPr lvl="1"/>
            <a:r>
              <a:rPr lang="en-US" dirty="0" smtClean="0"/>
              <a:t>Git	</a:t>
            </a:r>
          </a:p>
          <a:p>
            <a:pPr lvl="1"/>
            <a:r>
              <a:rPr lang="en-US" dirty="0" smtClean="0"/>
              <a:t>Bash shell</a:t>
            </a:r>
          </a:p>
          <a:p>
            <a:pPr lvl="1"/>
            <a:r>
              <a:rPr lang="en-US" dirty="0" err="1" smtClean="0"/>
              <a:t>OpenSSH</a:t>
            </a:r>
            <a:endParaRPr lang="en-US" dirty="0" smtClean="0"/>
          </a:p>
          <a:p>
            <a:pPr marL="457200" lvl="1" indent="0">
              <a:buNone/>
            </a:pPr>
            <a:endParaRPr lang="en-US" dirty="0" smtClean="0"/>
          </a:p>
          <a:p>
            <a:r>
              <a:rPr lang="en-US" dirty="0" smtClean="0"/>
              <a:t>‘</a:t>
            </a:r>
            <a:r>
              <a:rPr lang="en-US" dirty="0" err="1" smtClean="0"/>
              <a:t>git</a:t>
            </a:r>
            <a:r>
              <a:rPr lang="en-US" dirty="0" smtClean="0"/>
              <a:t> clone </a:t>
            </a:r>
            <a:r>
              <a:rPr lang="en-US" dirty="0" smtClean="0">
                <a:hlinkClick r:id="rId2"/>
              </a:rPr>
              <a:t>https://github.com/</a:t>
            </a:r>
            <a:r>
              <a:rPr lang="en-US" dirty="0" err="1" smtClean="0">
                <a:hlinkClick r:id="rId2"/>
              </a:rPr>
              <a:t>rgardler</a:t>
            </a:r>
            <a:r>
              <a:rPr lang="en-US" dirty="0" smtClean="0">
                <a:hlinkClick r:id="rId2"/>
              </a:rPr>
              <a:t>/</a:t>
            </a:r>
            <a:r>
              <a:rPr lang="en-US" dirty="0" err="1" smtClean="0">
                <a:hlinkClick r:id="rId2"/>
              </a:rPr>
              <a:t>AzureDevTestDeploy.git</a:t>
            </a:r>
            <a:r>
              <a:rPr lang="en-US" dirty="0" smtClean="0"/>
              <a:t>’</a:t>
            </a:r>
            <a:endParaRPr lang="en-US" dirty="0"/>
          </a:p>
          <a:p>
            <a:endParaRPr lang="en-US" dirty="0" smtClean="0"/>
          </a:p>
          <a:p>
            <a:r>
              <a:rPr lang="en-US" dirty="0" smtClean="0"/>
              <a:t>This deck is in ‘docs’</a:t>
            </a:r>
          </a:p>
          <a:p>
            <a:pPr lvl="1"/>
            <a:r>
              <a:rPr lang="en-US" dirty="0" smtClean="0"/>
              <a:t>Alongside two explanatory docs, one for Hyper-V and one for Azure</a:t>
            </a:r>
            <a:endParaRPr lang="en-US" dirty="0"/>
          </a:p>
        </p:txBody>
      </p:sp>
    </p:spTree>
    <p:extLst>
      <p:ext uri="{BB962C8B-B14F-4D97-AF65-F5344CB8AC3E}">
        <p14:creationId xmlns:p14="http://schemas.microsoft.com/office/powerpoint/2010/main" val="791549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Environment Setup</a:t>
            </a:r>
            <a:endParaRPr lang="en-US" dirty="0"/>
          </a:p>
        </p:txBody>
      </p:sp>
      <p:sp>
        <p:nvSpPr>
          <p:cNvPr id="3" name="Content Placeholder 2"/>
          <p:cNvSpPr>
            <a:spLocks noGrp="1"/>
          </p:cNvSpPr>
          <p:nvPr>
            <p:ph idx="1"/>
          </p:nvPr>
        </p:nvSpPr>
        <p:spPr/>
        <p:txBody>
          <a:bodyPr/>
          <a:lstStyle/>
          <a:p>
            <a:r>
              <a:rPr lang="en-US" dirty="0" smtClean="0"/>
              <a:t>See environmentSetup.md</a:t>
            </a:r>
          </a:p>
          <a:p>
            <a:pPr lvl="1"/>
            <a:r>
              <a:rPr lang="en-US" dirty="0" smtClean="0"/>
              <a:t>Configuring Windows Client</a:t>
            </a:r>
          </a:p>
          <a:p>
            <a:pPr lvl="1"/>
            <a:r>
              <a:rPr lang="en-US" dirty="0" smtClean="0"/>
              <a:t>Creating Dev container host on Windows Client</a:t>
            </a:r>
          </a:p>
          <a:p>
            <a:pPr lvl="1"/>
            <a:r>
              <a:rPr lang="en-US" dirty="0" smtClean="0"/>
              <a:t>Creating Staging container host on Microsoft Azure</a:t>
            </a:r>
          </a:p>
          <a:p>
            <a:pPr marL="0" indent="0">
              <a:buNone/>
            </a:pPr>
            <a:endParaRPr lang="en-US" dirty="0" smtClean="0"/>
          </a:p>
          <a:p>
            <a:r>
              <a:rPr lang="en-US" dirty="0" smtClean="0"/>
              <a:t>Let’s step through now</a:t>
            </a:r>
          </a:p>
          <a:p>
            <a:pPr lvl="1"/>
            <a:r>
              <a:rPr lang="en-US" dirty="0" smtClean="0"/>
              <a:t>Suggest you have the environmentSetup.md file open</a:t>
            </a:r>
          </a:p>
          <a:p>
            <a:pPr lvl="1"/>
            <a:r>
              <a:rPr lang="en-US" dirty="0" smtClean="0"/>
              <a:t>Cut and paste commands from there</a:t>
            </a:r>
          </a:p>
          <a:p>
            <a:pPr marL="0" indent="0">
              <a:buNone/>
            </a:pPr>
            <a:endParaRPr lang="en-US" dirty="0"/>
          </a:p>
        </p:txBody>
      </p:sp>
    </p:spTree>
    <p:extLst>
      <p:ext uri="{BB962C8B-B14F-4D97-AF65-F5344CB8AC3E}">
        <p14:creationId xmlns:p14="http://schemas.microsoft.com/office/powerpoint/2010/main" val="41602794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4303"/>
            <a:ext cx="10515600" cy="1325563"/>
          </a:xfrm>
        </p:spPr>
        <p:txBody>
          <a:bodyPr/>
          <a:lstStyle/>
          <a:p>
            <a:r>
              <a:rPr lang="en-US" dirty="0" smtClean="0"/>
              <a:t>Install Docker and Docker Machine (Windows)</a:t>
            </a:r>
            <a:endParaRPr lang="en-US" dirty="0"/>
          </a:p>
        </p:txBody>
      </p:sp>
      <p:sp>
        <p:nvSpPr>
          <p:cNvPr id="3" name="Content Placeholder 2"/>
          <p:cNvSpPr>
            <a:spLocks noGrp="1"/>
          </p:cNvSpPr>
          <p:nvPr>
            <p:ph idx="1"/>
          </p:nvPr>
        </p:nvSpPr>
        <p:spPr/>
        <p:txBody>
          <a:bodyPr>
            <a:normAutofit lnSpcReduction="10000"/>
          </a:bodyPr>
          <a:lstStyle/>
          <a:p>
            <a:r>
              <a:rPr lang="de-DE" dirty="0" smtClean="0"/>
              <a:t>In bash shell (Windows Key -&gt; Unix Bash)</a:t>
            </a:r>
          </a:p>
          <a:p>
            <a:endParaRPr lang="de-DE" dirty="0"/>
          </a:p>
          <a:p>
            <a:r>
              <a:rPr lang="de-DE" dirty="0" smtClean="0"/>
              <a:t>curl -L https://get.docker.com/builds/Windows/x86_64/docker-latest.exe &gt; /bin/docker</a:t>
            </a:r>
            <a:br>
              <a:rPr lang="de-DE" dirty="0" smtClean="0"/>
            </a:br>
            <a:endParaRPr lang="de-DE" dirty="0" smtClean="0"/>
          </a:p>
          <a:p>
            <a:r>
              <a:rPr lang="de-DE" dirty="0" smtClean="0"/>
              <a:t>curl -L https://github.com/docker/machine/releases/download/v0.2.0/docker-machine_windows-amd64.exe &gt; /bin/docker-machine</a:t>
            </a:r>
          </a:p>
          <a:p>
            <a:endParaRPr lang="en-US" dirty="0" smtClean="0"/>
          </a:p>
          <a:p>
            <a:r>
              <a:rPr lang="en-US" dirty="0" smtClean="0"/>
              <a:t>Other platforms see: http://docs.docker.com/machine/</a:t>
            </a:r>
            <a:endParaRPr lang="en-US" dirty="0"/>
          </a:p>
        </p:txBody>
      </p:sp>
    </p:spTree>
    <p:extLst>
      <p:ext uri="{BB962C8B-B14F-4D97-AF65-F5344CB8AC3E}">
        <p14:creationId xmlns:p14="http://schemas.microsoft.com/office/powerpoint/2010/main" val="39539420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Helper Scripts</a:t>
            </a:r>
            <a:endParaRPr lang="en-US" dirty="0"/>
          </a:p>
        </p:txBody>
      </p:sp>
      <p:sp>
        <p:nvSpPr>
          <p:cNvPr id="3" name="Content Placeholder 2"/>
          <p:cNvSpPr>
            <a:spLocks noGrp="1"/>
          </p:cNvSpPr>
          <p:nvPr>
            <p:ph idx="1"/>
          </p:nvPr>
        </p:nvSpPr>
        <p:spPr/>
        <p:txBody>
          <a:bodyPr/>
          <a:lstStyle/>
          <a:p>
            <a:r>
              <a:rPr lang="en-US" dirty="0" smtClean="0"/>
              <a:t>Copy ‘script/</a:t>
            </a:r>
            <a:r>
              <a:rPr lang="en-US" dirty="0" err="1" smtClean="0"/>
              <a:t>config.tmpl</a:t>
            </a:r>
            <a:r>
              <a:rPr lang="en-US" dirty="0" smtClean="0"/>
              <a:t>’ to ‘script/config.sh’</a:t>
            </a:r>
          </a:p>
          <a:p>
            <a:endParaRPr lang="en-US" dirty="0"/>
          </a:p>
          <a:p>
            <a:r>
              <a:rPr lang="en-US" dirty="0" smtClean="0"/>
              <a:t>Edit ‘script/config.sh’</a:t>
            </a:r>
          </a:p>
          <a:p>
            <a:pPr lvl="1"/>
            <a:r>
              <a:rPr lang="en-US" dirty="0" smtClean="0"/>
              <a:t>At least change STAGE_MACHINE_NAME</a:t>
            </a:r>
          </a:p>
          <a:p>
            <a:pPr lvl="1"/>
            <a:r>
              <a:rPr lang="en-US" dirty="0" smtClean="0"/>
              <a:t>Must be world unique, e.g. stageMyInitials123</a:t>
            </a:r>
          </a:p>
          <a:p>
            <a:pPr lvl="1"/>
            <a:r>
              <a:rPr lang="en-US" dirty="0" smtClean="0"/>
              <a:t>This will be the machine name and DNS name for your Docker host in azure</a:t>
            </a:r>
            <a:endParaRPr lang="en-US" dirty="0"/>
          </a:p>
        </p:txBody>
      </p:sp>
    </p:spTree>
    <p:extLst>
      <p:ext uri="{BB962C8B-B14F-4D97-AF65-F5344CB8AC3E}">
        <p14:creationId xmlns:p14="http://schemas.microsoft.com/office/powerpoint/2010/main" val="11122660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 an Azure Subscription and Create a Cert</a:t>
            </a:r>
            <a:endParaRPr lang="en-US" dirty="0"/>
          </a:p>
        </p:txBody>
      </p:sp>
      <p:sp>
        <p:nvSpPr>
          <p:cNvPr id="3" name="Content Placeholder 2"/>
          <p:cNvSpPr>
            <a:spLocks noGrp="1"/>
          </p:cNvSpPr>
          <p:nvPr>
            <p:ph idx="1"/>
          </p:nvPr>
        </p:nvSpPr>
        <p:spPr>
          <a:xfrm>
            <a:off x="123290" y="1825625"/>
            <a:ext cx="11774184" cy="4351338"/>
          </a:xfrm>
        </p:spPr>
        <p:txBody>
          <a:bodyPr>
            <a:normAutofit fontScale="85000" lnSpcReduction="20000"/>
          </a:bodyPr>
          <a:lstStyle/>
          <a:p>
            <a:r>
              <a:rPr lang="en-US" dirty="0" smtClean="0"/>
              <a:t>Free Trial</a:t>
            </a:r>
          </a:p>
          <a:p>
            <a:pPr lvl="1"/>
            <a:r>
              <a:rPr lang="en-US" dirty="0" smtClean="0">
                <a:hlinkClick r:id="rId2"/>
              </a:rPr>
              <a:t>http://azure.microsoft.com/en-us/pricing/free-trial/</a:t>
            </a:r>
            <a:endParaRPr lang="en-US" dirty="0" smtClean="0"/>
          </a:p>
          <a:p>
            <a:pPr lvl="1"/>
            <a:endParaRPr lang="en-US" dirty="0"/>
          </a:p>
          <a:p>
            <a:r>
              <a:rPr lang="en-US" dirty="0" smtClean="0"/>
              <a:t>In project root, create </a:t>
            </a:r>
            <a:r>
              <a:rPr lang="en-US" dirty="0" smtClean="0"/>
              <a:t>a management cert</a:t>
            </a:r>
          </a:p>
          <a:p>
            <a:pPr marL="457200" lvl="1" indent="0">
              <a:buNone/>
            </a:pPr>
            <a:r>
              <a:rPr lang="en-US" dirty="0" err="1" smtClean="0"/>
              <a:t>openssl</a:t>
            </a:r>
            <a:r>
              <a:rPr lang="en-US" dirty="0" smtClean="0"/>
              <a:t> </a:t>
            </a:r>
            <a:r>
              <a:rPr lang="en-US" dirty="0" err="1" smtClean="0"/>
              <a:t>req</a:t>
            </a:r>
            <a:r>
              <a:rPr lang="en-US" dirty="0" smtClean="0"/>
              <a:t> -x509 -nodes -days 365 -</a:t>
            </a:r>
            <a:r>
              <a:rPr lang="en-US" dirty="0" err="1" smtClean="0"/>
              <a:t>newkey</a:t>
            </a:r>
            <a:r>
              <a:rPr lang="en-US" dirty="0" smtClean="0"/>
              <a:t> rsa:1024 -</a:t>
            </a:r>
            <a:r>
              <a:rPr lang="en-US" dirty="0" err="1" smtClean="0"/>
              <a:t>keyout</a:t>
            </a:r>
            <a:r>
              <a:rPr lang="en-US" dirty="0" smtClean="0"/>
              <a:t> </a:t>
            </a:r>
            <a:r>
              <a:rPr lang="en-US" dirty="0" err="1" smtClean="0"/>
              <a:t>mycert.pem</a:t>
            </a:r>
            <a:r>
              <a:rPr lang="en-US" dirty="0" smtClean="0"/>
              <a:t> -out </a:t>
            </a:r>
            <a:r>
              <a:rPr lang="en-US" dirty="0" err="1" smtClean="0"/>
              <a:t>mycert.pem</a:t>
            </a:r>
            <a:endParaRPr lang="en-US" dirty="0" smtClean="0"/>
          </a:p>
          <a:p>
            <a:pPr marL="457200" lvl="1" indent="0">
              <a:buNone/>
            </a:pPr>
            <a:r>
              <a:rPr lang="en-US" dirty="0" err="1" smtClean="0"/>
              <a:t>openssl</a:t>
            </a:r>
            <a:r>
              <a:rPr lang="en-US" dirty="0" smtClean="0"/>
              <a:t> pkcs12 -export -out </a:t>
            </a:r>
            <a:r>
              <a:rPr lang="en-US" dirty="0" err="1" smtClean="0"/>
              <a:t>mycert.pfx</a:t>
            </a:r>
            <a:r>
              <a:rPr lang="en-US" dirty="0" smtClean="0"/>
              <a:t> -in </a:t>
            </a:r>
            <a:r>
              <a:rPr lang="en-US" dirty="0" err="1" smtClean="0"/>
              <a:t>mycert.pem</a:t>
            </a:r>
            <a:r>
              <a:rPr lang="en-US" dirty="0" smtClean="0"/>
              <a:t> -name "My Certificate"</a:t>
            </a:r>
          </a:p>
          <a:p>
            <a:pPr marL="457200" lvl="1" indent="0">
              <a:buNone/>
            </a:pPr>
            <a:r>
              <a:rPr lang="en-US" dirty="0" err="1" smtClean="0"/>
              <a:t>openssl</a:t>
            </a:r>
            <a:r>
              <a:rPr lang="en-US" dirty="0" smtClean="0"/>
              <a:t> x509 -inform </a:t>
            </a:r>
            <a:r>
              <a:rPr lang="en-US" dirty="0" err="1" smtClean="0"/>
              <a:t>pem</a:t>
            </a:r>
            <a:r>
              <a:rPr lang="en-US" dirty="0" smtClean="0"/>
              <a:t> -in </a:t>
            </a:r>
            <a:r>
              <a:rPr lang="en-US" dirty="0" err="1" smtClean="0"/>
              <a:t>mycert.pem</a:t>
            </a:r>
            <a:r>
              <a:rPr lang="en-US" dirty="0" smtClean="0"/>
              <a:t> -</a:t>
            </a:r>
            <a:r>
              <a:rPr lang="en-US" dirty="0" err="1" smtClean="0"/>
              <a:t>outform</a:t>
            </a:r>
            <a:r>
              <a:rPr lang="en-US" dirty="0" smtClean="0"/>
              <a:t> der -out mycert.cer</a:t>
            </a:r>
          </a:p>
          <a:p>
            <a:pPr lvl="1"/>
            <a:endParaRPr lang="en-US" dirty="0" smtClean="0"/>
          </a:p>
          <a:p>
            <a:r>
              <a:rPr lang="en-US" dirty="0" smtClean="0"/>
              <a:t>Upload mycert.cer to </a:t>
            </a:r>
            <a:r>
              <a:rPr lang="en-US" dirty="0" smtClean="0">
                <a:hlinkClick r:id="rId3"/>
              </a:rPr>
              <a:t>http://manage.windowsazure.com</a:t>
            </a:r>
            <a:endParaRPr lang="en-US" dirty="0" smtClean="0"/>
          </a:p>
          <a:p>
            <a:pPr lvl="1"/>
            <a:r>
              <a:rPr lang="en-US" dirty="0" smtClean="0"/>
              <a:t>In the "</a:t>
            </a:r>
            <a:r>
              <a:rPr lang="en-US" dirty="0" smtClean="0"/>
              <a:t>Settings“ (at bottom of left menu) </a:t>
            </a:r>
            <a:r>
              <a:rPr lang="en-US" dirty="0" smtClean="0"/>
              <a:t>section select "Management Certificates</a:t>
            </a:r>
            <a:r>
              <a:rPr lang="en-US" dirty="0" smtClean="0"/>
              <a:t>“ (on tabs across top)</a:t>
            </a:r>
            <a:endParaRPr lang="en-US" dirty="0" smtClean="0"/>
          </a:p>
          <a:p>
            <a:pPr lvl="1"/>
            <a:endParaRPr lang="en-US" dirty="0"/>
          </a:p>
          <a:p>
            <a:r>
              <a:rPr lang="en-US" dirty="0" smtClean="0"/>
              <a:t>Grab subscription ID from portal and record it </a:t>
            </a:r>
            <a:r>
              <a:rPr lang="en-US" dirty="0" smtClean="0"/>
              <a:t>somewhere</a:t>
            </a:r>
          </a:p>
          <a:p>
            <a:pPr lvl="1"/>
            <a:r>
              <a:rPr lang="en-US" dirty="0" smtClean="0"/>
              <a:t>See the “Subscriptions” tab of the “Settings” section</a:t>
            </a:r>
            <a:endParaRPr lang="en-US" dirty="0" smtClean="0"/>
          </a:p>
        </p:txBody>
      </p:sp>
    </p:spTree>
    <p:extLst>
      <p:ext uri="{BB962C8B-B14F-4D97-AF65-F5344CB8AC3E}">
        <p14:creationId xmlns:p14="http://schemas.microsoft.com/office/powerpoint/2010/main" val="13323388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Now for the real stuff…</a:t>
            </a:r>
            <a:endParaRPr lang="en-US" dirty="0"/>
          </a:p>
        </p:txBody>
      </p:sp>
      <p:sp>
        <p:nvSpPr>
          <p:cNvPr id="5" name="Text Placeholder 4"/>
          <p:cNvSpPr>
            <a:spLocks noGrp="1"/>
          </p:cNvSpPr>
          <p:nvPr>
            <p:ph type="body" idx="1"/>
          </p:nvPr>
        </p:nvSpPr>
        <p:spPr/>
        <p:txBody>
          <a:bodyPr/>
          <a:lstStyle/>
          <a:p>
            <a:r>
              <a:rPr lang="en-US" dirty="0" smtClean="0"/>
              <a:t>It’s just Docker all the way down</a:t>
            </a:r>
            <a:endParaRPr lang="en-US" dirty="0"/>
          </a:p>
        </p:txBody>
      </p:sp>
    </p:spTree>
    <p:extLst>
      <p:ext uri="{BB962C8B-B14F-4D97-AF65-F5344CB8AC3E}">
        <p14:creationId xmlns:p14="http://schemas.microsoft.com/office/powerpoint/2010/main" val="74890637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Reboot needed!</a:t>
            </a:r>
            <a:endParaRPr lang="en-US" dirty="0"/>
          </a:p>
        </p:txBody>
      </p:sp>
      <p:sp>
        <p:nvSpPr>
          <p:cNvPr id="3" name="Content Placeholder 2"/>
          <p:cNvSpPr>
            <a:spLocks noGrp="1"/>
          </p:cNvSpPr>
          <p:nvPr>
            <p:ph idx="1"/>
          </p:nvPr>
        </p:nvSpPr>
        <p:spPr/>
        <p:txBody>
          <a:bodyPr/>
          <a:lstStyle/>
          <a:p>
            <a:r>
              <a:rPr lang="en-US" dirty="0" smtClean="0"/>
              <a:t>If you want to follow along with the Hyper-V example please ensure Hyper-V is turned on</a:t>
            </a:r>
          </a:p>
          <a:p>
            <a:pPr lvl="1"/>
            <a:r>
              <a:rPr lang="en-US" dirty="0" smtClean="0"/>
              <a:t>It requires a reboot, so we can do that now while I introduce the demo</a:t>
            </a:r>
          </a:p>
          <a:p>
            <a:pPr lvl="1"/>
            <a:r>
              <a:rPr lang="en-US" dirty="0" smtClean="0"/>
              <a:t>Hyper-V does not co-exist with </a:t>
            </a:r>
            <a:r>
              <a:rPr lang="en-US" dirty="0" err="1" smtClean="0"/>
              <a:t>VirtualBox</a:t>
            </a:r>
            <a:endParaRPr lang="en-US" dirty="0" smtClean="0"/>
          </a:p>
          <a:p>
            <a:pPr lvl="2"/>
            <a:r>
              <a:rPr lang="en-US" dirty="0" smtClean="0"/>
              <a:t>You can use Virtual Box instead of Hyper-V if you want</a:t>
            </a:r>
          </a:p>
          <a:p>
            <a:endParaRPr lang="en-US" dirty="0"/>
          </a:p>
          <a:p>
            <a:r>
              <a:rPr lang="en-US" dirty="0" smtClean="0"/>
              <a:t>Ensure Hyper-v is turned on</a:t>
            </a:r>
          </a:p>
          <a:p>
            <a:pPr lvl="1"/>
            <a:r>
              <a:rPr lang="en-US" dirty="0" smtClean="0"/>
              <a:t>Windows key -&gt; ’Turn Windows Features On or Off’</a:t>
            </a:r>
          </a:p>
          <a:p>
            <a:pPr lvl="1"/>
            <a:endParaRPr lang="en-US" dirty="0"/>
          </a:p>
          <a:p>
            <a:pPr lvl="1"/>
            <a:endParaRPr lang="en-US" dirty="0"/>
          </a:p>
          <a:p>
            <a:endParaRPr lang="en-US" dirty="0" smtClean="0"/>
          </a:p>
        </p:txBody>
      </p:sp>
      <p:pic>
        <p:nvPicPr>
          <p:cNvPr id="4" name="Picture 3"/>
          <p:cNvPicPr>
            <a:picLocks noChangeAspect="1"/>
          </p:cNvPicPr>
          <p:nvPr/>
        </p:nvPicPr>
        <p:blipFill>
          <a:blip r:embed="rId2"/>
          <a:stretch>
            <a:fillRect/>
          </a:stretch>
        </p:blipFill>
        <p:spPr>
          <a:xfrm>
            <a:off x="8101923" y="3312505"/>
            <a:ext cx="3981450" cy="3438525"/>
          </a:xfrm>
          <a:prstGeom prst="rect">
            <a:avLst/>
          </a:prstGeom>
        </p:spPr>
      </p:pic>
      <p:sp>
        <p:nvSpPr>
          <p:cNvPr id="5" name="Rectangle 4"/>
          <p:cNvSpPr/>
          <p:nvPr/>
        </p:nvSpPr>
        <p:spPr>
          <a:xfrm>
            <a:off x="8383712" y="5393933"/>
            <a:ext cx="924675" cy="215757"/>
          </a:xfrm>
          <a:prstGeom prst="rect">
            <a:avLst/>
          </a:prstGeom>
          <a:solidFill>
            <a:srgbClr val="FF0000">
              <a:alpha val="3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55417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deploy on Azure host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a:t>
            </a:r>
            <a:r>
              <a:rPr lang="en-US" dirty="0" err="1" smtClean="0"/>
              <a:t>docker</a:t>
            </a:r>
            <a:r>
              <a:rPr lang="en-US" dirty="0" smtClean="0"/>
              <a:t>-machine create -d azure --azure-location="Central US" --azure-subscription-id="AZURE_SUBSCRIPTION_ID" --azure-subscription-cert="</a:t>
            </a:r>
            <a:r>
              <a:rPr lang="en-US" dirty="0" err="1" smtClean="0"/>
              <a:t>mycert.pem</a:t>
            </a:r>
            <a:r>
              <a:rPr lang="en-US" dirty="0" smtClean="0"/>
              <a:t>" </a:t>
            </a:r>
            <a:r>
              <a:rPr lang="en-US" dirty="0" smtClean="0"/>
              <a:t>MACHINE_NAME’</a:t>
            </a:r>
            <a:endParaRPr lang="en-US" dirty="0" smtClean="0"/>
          </a:p>
          <a:p>
            <a:pPr lvl="1"/>
            <a:r>
              <a:rPr lang="en-US" dirty="0" smtClean="0"/>
              <a:t>Replace AZURE_SUBSCRIPTION_ID with the subscription ID retrieved from the Azure </a:t>
            </a:r>
            <a:r>
              <a:rPr lang="en-US" dirty="0" smtClean="0"/>
              <a:t>portal</a:t>
            </a:r>
          </a:p>
          <a:p>
            <a:pPr lvl="1"/>
            <a:r>
              <a:rPr lang="en-US" dirty="0" smtClean="0"/>
              <a:t>Replace MACHINE_NAME with whatever you used for STAGE_MACHINE_NAME in config.sh</a:t>
            </a:r>
            <a:endParaRPr lang="en-US" dirty="0" smtClean="0"/>
          </a:p>
          <a:p>
            <a:pPr lvl="1"/>
            <a:endParaRPr lang="en-US" dirty="0" smtClean="0"/>
          </a:p>
          <a:p>
            <a:r>
              <a:rPr lang="en-US" dirty="0" smtClean="0"/>
              <a:t>‘</a:t>
            </a:r>
            <a:r>
              <a:rPr lang="en-US" dirty="0" err="1" smtClean="0"/>
              <a:t>eval</a:t>
            </a:r>
            <a:r>
              <a:rPr lang="en-US" dirty="0" smtClean="0"/>
              <a:t> “$(</a:t>
            </a:r>
            <a:r>
              <a:rPr lang="en-US" dirty="0" err="1" smtClean="0"/>
              <a:t>docker</a:t>
            </a:r>
            <a:r>
              <a:rPr lang="en-US" dirty="0" smtClean="0"/>
              <a:t>-machine </a:t>
            </a:r>
            <a:r>
              <a:rPr lang="en-US" dirty="0" err="1" smtClean="0"/>
              <a:t>env</a:t>
            </a:r>
            <a:r>
              <a:rPr lang="en-US" dirty="0" smtClean="0"/>
              <a:t> </a:t>
            </a:r>
            <a:r>
              <a:rPr lang="en-US" dirty="0" smtClean="0"/>
              <a:t>MACHINE_NAME)”’</a:t>
            </a:r>
          </a:p>
          <a:p>
            <a:pPr marL="0" indent="0">
              <a:buNone/>
            </a:pPr>
            <a:endParaRPr lang="en-US" dirty="0" smtClean="0"/>
          </a:p>
          <a:p>
            <a:r>
              <a:rPr lang="en-US" dirty="0" smtClean="0"/>
              <a:t>‘</a:t>
            </a:r>
            <a:r>
              <a:rPr lang="en-US" dirty="0" smtClean="0"/>
              <a:t>scripts/stage.sh</a:t>
            </a:r>
            <a:r>
              <a:rPr lang="en-US" dirty="0" smtClean="0"/>
              <a:t>’</a:t>
            </a:r>
            <a:endParaRPr lang="en-US" dirty="0" smtClean="0"/>
          </a:p>
          <a:p>
            <a:pPr marL="0" indent="0">
              <a:buNone/>
            </a:pPr>
            <a:endParaRPr lang="en-US" dirty="0" smtClean="0"/>
          </a:p>
          <a:p>
            <a:r>
              <a:rPr lang="en-US" dirty="0" smtClean="0"/>
              <a:t>Open necessary ports on Azure VM (via </a:t>
            </a:r>
            <a:r>
              <a:rPr lang="en-US" dirty="0" smtClean="0">
                <a:hlinkClick r:id="rId2"/>
              </a:rPr>
              <a:t>http://manage.windowsazure.com</a:t>
            </a:r>
            <a:r>
              <a:rPr lang="en-US" dirty="0" smtClean="0"/>
              <a:t>)</a:t>
            </a:r>
          </a:p>
          <a:p>
            <a:pPr lvl="1"/>
            <a:r>
              <a:rPr lang="en-US" dirty="0" smtClean="0"/>
              <a:t>80:80 </a:t>
            </a:r>
            <a:r>
              <a:rPr lang="en-US" dirty="0" smtClean="0"/>
              <a:t>for </a:t>
            </a:r>
            <a:r>
              <a:rPr lang="en-US" dirty="0" smtClean="0"/>
              <a:t>the </a:t>
            </a:r>
            <a:r>
              <a:rPr lang="en-US" dirty="0" smtClean="0"/>
              <a:t>Web interface</a:t>
            </a:r>
          </a:p>
          <a:p>
            <a:pPr lvl="1"/>
            <a:r>
              <a:rPr lang="en-US" dirty="0" smtClean="0"/>
              <a:t>5050:5050 </a:t>
            </a:r>
            <a:r>
              <a:rPr lang="en-US" dirty="0" smtClean="0"/>
              <a:t>for the REST API (optional)</a:t>
            </a:r>
          </a:p>
        </p:txBody>
      </p:sp>
    </p:spTree>
    <p:extLst>
      <p:ext uri="{BB962C8B-B14F-4D97-AF65-F5344CB8AC3E}">
        <p14:creationId xmlns:p14="http://schemas.microsoft.com/office/powerpoint/2010/main" val="21914584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REST </a:t>
            </a:r>
            <a:r>
              <a:rPr lang="en-US" dirty="0" smtClean="0"/>
              <a:t>API</a:t>
            </a:r>
          </a:p>
          <a:p>
            <a:pPr marL="457200" lvl="1" indent="0">
              <a:buNone/>
            </a:pPr>
            <a:endParaRPr lang="en-US" dirty="0" smtClean="0">
              <a:hlinkClick r:id="rId2"/>
            </a:endParaRPr>
          </a:p>
          <a:p>
            <a:pPr marL="457200" lvl="1" indent="0">
              <a:buNone/>
            </a:pPr>
            <a:r>
              <a:rPr lang="en-US" dirty="0" smtClean="0">
                <a:hlinkClick r:id="rId2"/>
              </a:rPr>
              <a:t>http://MACHINE_NAME.cloudapp.net:5050/JerseyHelloWorld/rest/helloworld</a:t>
            </a:r>
            <a:endParaRPr lang="en-US" dirty="0" smtClean="0"/>
          </a:p>
          <a:p>
            <a:pPr marL="457200" lvl="1" indent="0">
              <a:buNone/>
            </a:pPr>
            <a:endParaRPr lang="en-US" dirty="0"/>
          </a:p>
          <a:p>
            <a:r>
              <a:rPr lang="en-US" dirty="0" smtClean="0"/>
              <a:t>Web</a:t>
            </a:r>
          </a:p>
          <a:p>
            <a:pPr marL="0" indent="0">
              <a:buNone/>
            </a:pPr>
            <a:endParaRPr lang="en-US" dirty="0" smtClean="0"/>
          </a:p>
          <a:p>
            <a:pPr marL="457200" lvl="1" indent="0">
              <a:buNone/>
            </a:pPr>
            <a:r>
              <a:rPr lang="en-US" dirty="0" smtClean="0">
                <a:hlinkClick r:id="rId3"/>
              </a:rPr>
              <a:t>http://MACHINE_NAME.cloudapp.net</a:t>
            </a:r>
            <a:r>
              <a:rPr lang="en-US" dirty="0">
                <a:hlinkClick r:id="rId3"/>
              </a:rPr>
              <a:t>/</a:t>
            </a:r>
            <a:endParaRPr lang="en-US" dirty="0"/>
          </a:p>
        </p:txBody>
      </p:sp>
    </p:spTree>
    <p:extLst>
      <p:ext uri="{BB962C8B-B14F-4D97-AF65-F5344CB8AC3E}">
        <p14:creationId xmlns:p14="http://schemas.microsoft.com/office/powerpoint/2010/main" val="11359835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Build and Run the Application on Client</a:t>
            </a:r>
            <a:endParaRPr lang="en-US" dirty="0"/>
          </a:p>
        </p:txBody>
      </p:sp>
      <p:sp>
        <p:nvSpPr>
          <p:cNvPr id="3" name="Content Placeholder 2"/>
          <p:cNvSpPr>
            <a:spLocks noGrp="1"/>
          </p:cNvSpPr>
          <p:nvPr>
            <p:ph idx="1"/>
          </p:nvPr>
        </p:nvSpPr>
        <p:spPr>
          <a:xfrm>
            <a:off x="838200" y="1794803"/>
            <a:ext cx="10515600" cy="4351338"/>
          </a:xfrm>
        </p:spPr>
        <p:txBody>
          <a:bodyPr>
            <a:normAutofit/>
          </a:bodyPr>
          <a:lstStyle/>
          <a:p>
            <a:r>
              <a:rPr lang="en-US" dirty="0" smtClean="0"/>
              <a:t>‘</a:t>
            </a:r>
            <a:r>
              <a:rPr lang="en-US" dirty="0" err="1" smtClean="0"/>
              <a:t>docker</a:t>
            </a:r>
            <a:r>
              <a:rPr lang="en-US" dirty="0" smtClean="0"/>
              <a:t>-machine create -d hyper-v dev’</a:t>
            </a:r>
          </a:p>
          <a:p>
            <a:pPr lvl="1"/>
            <a:r>
              <a:rPr lang="en-US" dirty="0" smtClean="0"/>
              <a:t>Must be run as an </a:t>
            </a:r>
            <a:r>
              <a:rPr lang="en-US" dirty="0" smtClean="0"/>
              <a:t>Administrator</a:t>
            </a:r>
            <a:endParaRPr lang="en-US" dirty="0" smtClean="0"/>
          </a:p>
          <a:p>
            <a:pPr lvl="1"/>
            <a:endParaRPr lang="en-US" dirty="0"/>
          </a:p>
          <a:p>
            <a:r>
              <a:rPr lang="en-US" dirty="0" smtClean="0"/>
              <a:t>‘</a:t>
            </a:r>
            <a:r>
              <a:rPr lang="en-US" dirty="0" err="1" smtClean="0"/>
              <a:t>eval</a:t>
            </a:r>
            <a:r>
              <a:rPr lang="en-US" dirty="0" smtClean="0"/>
              <a:t> “$(</a:t>
            </a:r>
            <a:r>
              <a:rPr lang="en-US" dirty="0" err="1" smtClean="0"/>
              <a:t>docker</a:t>
            </a:r>
            <a:r>
              <a:rPr lang="en-US" dirty="0" smtClean="0"/>
              <a:t>-machine </a:t>
            </a:r>
            <a:r>
              <a:rPr lang="en-US" dirty="0" err="1" smtClean="0"/>
              <a:t>env</a:t>
            </a:r>
            <a:r>
              <a:rPr lang="en-US" dirty="0" smtClean="0"/>
              <a:t> dev)”’</a:t>
            </a:r>
          </a:p>
          <a:p>
            <a:pPr marL="914400" lvl="2" indent="0">
              <a:buNone/>
            </a:pPr>
            <a:endParaRPr lang="en-US" dirty="0"/>
          </a:p>
          <a:p>
            <a:r>
              <a:rPr lang="en-US" dirty="0" smtClean="0"/>
              <a:t>Run ‘scripts/dev.sh’</a:t>
            </a:r>
          </a:p>
          <a:p>
            <a:pPr lvl="1"/>
            <a:r>
              <a:rPr lang="en-US" dirty="0" smtClean="0"/>
              <a:t>Will build and run both containers on your dev client</a:t>
            </a:r>
          </a:p>
          <a:p>
            <a:endParaRPr lang="en-US" dirty="0" smtClean="0"/>
          </a:p>
          <a:p>
            <a:endParaRPr lang="en-US" dirty="0"/>
          </a:p>
        </p:txBody>
      </p:sp>
    </p:spTree>
    <p:extLst>
      <p:ext uri="{BB962C8B-B14F-4D97-AF65-F5344CB8AC3E}">
        <p14:creationId xmlns:p14="http://schemas.microsoft.com/office/powerpoint/2010/main" val="40950317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a:t>
            </a:r>
            <a:endParaRPr lang="en-US" dirty="0"/>
          </a:p>
        </p:txBody>
      </p:sp>
      <p:sp>
        <p:nvSpPr>
          <p:cNvPr id="3" name="Content Placeholder 2"/>
          <p:cNvSpPr>
            <a:spLocks noGrp="1"/>
          </p:cNvSpPr>
          <p:nvPr>
            <p:ph idx="1"/>
          </p:nvPr>
        </p:nvSpPr>
        <p:spPr/>
        <p:txBody>
          <a:bodyPr/>
          <a:lstStyle/>
          <a:p>
            <a:r>
              <a:rPr lang="en-US" dirty="0" smtClean="0"/>
              <a:t>environmentSetup.md</a:t>
            </a:r>
          </a:p>
          <a:p>
            <a:pPr lvl="1"/>
            <a:r>
              <a:rPr lang="en-US" dirty="0" smtClean="0"/>
              <a:t>how to set up your client machine</a:t>
            </a:r>
          </a:p>
          <a:p>
            <a:pPr lvl="1"/>
            <a:endParaRPr lang="en-US" dirty="0"/>
          </a:p>
          <a:p>
            <a:r>
              <a:rPr lang="en-US" dirty="0" smtClean="0"/>
              <a:t>docs/Getting Started with Hyper-v.md</a:t>
            </a:r>
          </a:p>
          <a:p>
            <a:pPr lvl="1"/>
            <a:r>
              <a:rPr lang="en-US" dirty="0" smtClean="0"/>
              <a:t>Step by step instructions for starting a Hyper-V host and deploying the application to it</a:t>
            </a:r>
          </a:p>
          <a:p>
            <a:pPr lvl="1"/>
            <a:endParaRPr lang="en-US" dirty="0"/>
          </a:p>
          <a:p>
            <a:r>
              <a:rPr lang="en-US" dirty="0"/>
              <a:t>docs/Getting Started with </a:t>
            </a:r>
            <a:r>
              <a:rPr lang="en-US" dirty="0" smtClean="0"/>
              <a:t>Azure.md</a:t>
            </a:r>
            <a:endParaRPr lang="en-US" dirty="0"/>
          </a:p>
          <a:p>
            <a:pPr lvl="1"/>
            <a:r>
              <a:rPr lang="en-US" dirty="0"/>
              <a:t>Step by step instructions for starting </a:t>
            </a:r>
            <a:r>
              <a:rPr lang="en-US" dirty="0" smtClean="0"/>
              <a:t>an Azure </a:t>
            </a:r>
            <a:r>
              <a:rPr lang="en-US" dirty="0"/>
              <a:t>host and deploying the application to it</a:t>
            </a:r>
          </a:p>
          <a:p>
            <a:pPr lvl="1"/>
            <a:endParaRPr lang="en-US" dirty="0" smtClean="0"/>
          </a:p>
        </p:txBody>
      </p:sp>
    </p:spTree>
    <p:extLst>
      <p:ext uri="{BB962C8B-B14F-4D97-AF65-F5344CB8AC3E}">
        <p14:creationId xmlns:p14="http://schemas.microsoft.com/office/powerpoint/2010/main" val="32535952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Microsoft’s Commitment to the </a:t>
            </a:r>
            <a:br>
              <a:rPr lang="en-US" dirty="0" smtClean="0"/>
            </a:br>
            <a:r>
              <a:rPr lang="en-US" dirty="0" smtClean="0"/>
              <a:t>Docker Community</a:t>
            </a:r>
            <a:endParaRPr lang="en-US" dirty="0"/>
          </a:p>
        </p:txBody>
      </p:sp>
      <p:sp>
        <p:nvSpPr>
          <p:cNvPr id="3" name="Content Placeholder 2"/>
          <p:cNvSpPr>
            <a:spLocks noGrp="1"/>
          </p:cNvSpPr>
          <p:nvPr>
            <p:ph idx="1"/>
          </p:nvPr>
        </p:nvSpPr>
        <p:spPr/>
        <p:txBody>
          <a:bodyPr/>
          <a:lstStyle/>
          <a:p>
            <a:r>
              <a:rPr lang="en-US" dirty="0" smtClean="0"/>
              <a:t>Integrating the open-source Docker Engine with the next release of Windows Server</a:t>
            </a:r>
          </a:p>
          <a:p>
            <a:r>
              <a:rPr lang="en-US" dirty="0" smtClean="0"/>
              <a:t>Support the Docker client natively on Windows</a:t>
            </a:r>
          </a:p>
          <a:p>
            <a:r>
              <a:rPr lang="en-US" dirty="0" smtClean="0"/>
              <a:t>Docker for Windows Server container images will be available in the </a:t>
            </a:r>
            <a:r>
              <a:rPr lang="en-US" dirty="0" smtClean="0">
                <a:hlinkClick r:id="rId2"/>
              </a:rPr>
              <a:t>Docker Hub</a:t>
            </a:r>
            <a:r>
              <a:rPr lang="en-US" dirty="0" smtClean="0"/>
              <a:t> alongside the Docker for Linux container images</a:t>
            </a:r>
          </a:p>
          <a:p>
            <a:r>
              <a:rPr lang="en-US" dirty="0" smtClean="0"/>
              <a:t>Integrate </a:t>
            </a:r>
            <a:r>
              <a:rPr lang="en-US" dirty="0" smtClean="0">
                <a:hlinkClick r:id="rId2"/>
              </a:rPr>
              <a:t>Docker Hub</a:t>
            </a:r>
            <a:r>
              <a:rPr lang="en-US" dirty="0" smtClean="0"/>
              <a:t> with the Microsoft Azure Gallery and Azure Management Portal</a:t>
            </a:r>
          </a:p>
          <a:p>
            <a:r>
              <a:rPr lang="en-US" dirty="0" smtClean="0"/>
              <a:t>Aligning with Docker’s Open Orchestration APIs for containers</a:t>
            </a:r>
            <a:endParaRPr lang="en-US" dirty="0"/>
          </a:p>
        </p:txBody>
      </p:sp>
    </p:spTree>
    <p:extLst>
      <p:ext uri="{BB962C8B-B14F-4D97-AF65-F5344CB8AC3E}">
        <p14:creationId xmlns:p14="http://schemas.microsoft.com/office/powerpoint/2010/main" val="2398997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Placeholder 12"/>
          <p:cNvSpPr txBox="1">
            <a:spLocks/>
          </p:cNvSpPr>
          <p:nvPr/>
        </p:nvSpPr>
        <p:spPr>
          <a:xfrm>
            <a:off x="2448729" y="2993384"/>
            <a:ext cx="7603992" cy="1008176"/>
          </a:xfrm>
          <a:prstGeom prst="rect">
            <a:avLst/>
          </a:prstGeom>
        </p:spPr>
        <p:txBody>
          <a:bodyPr vert="horz" wrap="square" lIns="140568" tIns="87854" rIns="140568" bIns="87854" rtlCol="0">
            <a:spAutoFit/>
          </a:bodyPr>
          <a:lstStyle>
            <a:lvl1pPr marL="336111" marR="0" indent="-336111" algn="l" defTabSz="914274" rtl="0" eaLnBrk="1" fontAlgn="auto" latinLnBrk="0" hangingPunct="1">
              <a:lnSpc>
                <a:spcPct val="90000"/>
              </a:lnSpc>
              <a:spcBef>
                <a:spcPct val="20000"/>
              </a:spcBef>
              <a:spcAft>
                <a:spcPts val="0"/>
              </a:spcAft>
              <a:buClrTx/>
              <a:buSzPct val="90000"/>
              <a:buFont typeface="Arial" pitchFamily="34" charset="0"/>
              <a:buChar char="•"/>
              <a:tabLst/>
              <a:defRPr sz="3900" kern="1200" spc="0" baseline="0">
                <a:gradFill>
                  <a:gsLst>
                    <a:gs pos="1250">
                      <a:schemeClr val="tx2"/>
                    </a:gs>
                    <a:gs pos="99000">
                      <a:schemeClr val="tx2"/>
                    </a:gs>
                  </a:gsLst>
                  <a:lin ang="5400000" scaled="0"/>
                </a:gradFill>
                <a:latin typeface="+mj-lt"/>
                <a:ea typeface="+mn-ea"/>
                <a:cs typeface="+mn-cs"/>
              </a:defRPr>
            </a:lvl1pPr>
            <a:lvl2pPr marL="572633" marR="0" indent="-236522"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784258"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08332"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32405" marR="0" indent="-224074" algn="l" defTabSz="914274"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14252"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390"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527"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665" indent="-228569" algn="l" defTabSz="914274"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5881" dirty="0">
                <a:solidFill>
                  <a:srgbClr val="505050">
                    <a:lumMod val="50000"/>
                  </a:srgbClr>
                </a:solidFill>
              </a:rPr>
              <a:t>Why Azure Cloud?</a:t>
            </a:r>
          </a:p>
        </p:txBody>
      </p:sp>
      <p:sp>
        <p:nvSpPr>
          <p:cNvPr id="19" name="Oval 18"/>
          <p:cNvSpPr/>
          <p:nvPr/>
        </p:nvSpPr>
        <p:spPr>
          <a:xfrm>
            <a:off x="5828953"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4" name="Group 3"/>
          <p:cNvGrpSpPr/>
          <p:nvPr/>
        </p:nvGrpSpPr>
        <p:grpSpPr>
          <a:xfrm>
            <a:off x="6572595" y="3441890"/>
            <a:ext cx="1540356" cy="1323815"/>
            <a:chOff x="8860780" y="4095818"/>
            <a:chExt cx="2154684" cy="1851782"/>
          </a:xfrm>
        </p:grpSpPr>
        <p:sp>
          <p:nvSpPr>
            <p:cNvPr id="24" name="Rectangle 23"/>
            <p:cNvSpPr/>
            <p:nvPr/>
          </p:nvSpPr>
          <p:spPr>
            <a:xfrm>
              <a:off x="8860780" y="4888660"/>
              <a:ext cx="2154684" cy="1058940"/>
            </a:xfrm>
            <a:prstGeom prst="rect">
              <a:avLst/>
            </a:prstGeom>
          </p:spPr>
          <p:txBody>
            <a:bodyPr wrap="square">
              <a:spAutoFit/>
            </a:bodyPr>
            <a:lstStyle/>
            <a:p>
              <a:pPr algn="ctr" defTabSz="913652" fontAlgn="base">
                <a:lnSpc>
                  <a:spcPct val="90000"/>
                </a:lnSpc>
                <a:spcBef>
                  <a:spcPct val="0"/>
                </a:spcBef>
                <a:spcAft>
                  <a:spcPct val="0"/>
                </a:spcAft>
              </a:pPr>
              <a:r>
                <a:rPr lang="en-US" sz="2353" dirty="0">
                  <a:solidFill>
                    <a:prstClr val="white"/>
                  </a:solidFill>
                  <a:latin typeface="Segoe UI Light"/>
                  <a:ea typeface="Segoe UI" pitchFamily="34" charset="0"/>
                  <a:cs typeface="Segoe UI" pitchFamily="34" charset="0"/>
                </a:rPr>
                <a:t>Open &amp; Hybrid</a:t>
              </a:r>
            </a:p>
          </p:txBody>
        </p:sp>
        <p:sp>
          <p:nvSpPr>
            <p:cNvPr id="25" name="Freeform 138"/>
            <p:cNvSpPr>
              <a:spLocks noEditPoints="1"/>
            </p:cNvSpPr>
            <p:nvPr/>
          </p:nvSpPr>
          <p:spPr bwMode="black">
            <a:xfrm rot="2731855">
              <a:off x="9641988" y="4022501"/>
              <a:ext cx="597877" cy="744512"/>
            </a:xfrm>
            <a:custGeom>
              <a:avLst/>
              <a:gdLst>
                <a:gd name="T0" fmla="*/ 64 w 64"/>
                <a:gd name="T1" fmla="*/ 9 h 80"/>
                <a:gd name="T2" fmla="*/ 64 w 64"/>
                <a:gd name="T3" fmla="*/ 32 h 80"/>
                <a:gd name="T4" fmla="*/ 40 w 64"/>
                <a:gd name="T5" fmla="*/ 33 h 80"/>
                <a:gd name="T6" fmla="*/ 32 w 64"/>
                <a:gd name="T7" fmla="*/ 25 h 80"/>
                <a:gd name="T8" fmla="*/ 47 w 64"/>
                <a:gd name="T9" fmla="*/ 24 h 80"/>
                <a:gd name="T10" fmla="*/ 37 w 64"/>
                <a:gd name="T11" fmla="*/ 18 h 80"/>
                <a:gd name="T12" fmla="*/ 12 w 64"/>
                <a:gd name="T13" fmla="*/ 35 h 80"/>
                <a:gd name="T14" fmla="*/ 0 w 64"/>
                <a:gd name="T15" fmla="*/ 35 h 80"/>
                <a:gd name="T16" fmla="*/ 39 w 64"/>
                <a:gd name="T17" fmla="*/ 7 h 80"/>
                <a:gd name="T18" fmla="*/ 55 w 64"/>
                <a:gd name="T19" fmla="*/ 15 h 80"/>
                <a:gd name="T20" fmla="*/ 56 w 64"/>
                <a:gd name="T21" fmla="*/ 0 h 80"/>
                <a:gd name="T22" fmla="*/ 64 w 64"/>
                <a:gd name="T23" fmla="*/ 9 h 80"/>
                <a:gd name="T24" fmla="*/ 26 w 64"/>
                <a:gd name="T25" fmla="*/ 62 h 80"/>
                <a:gd name="T26" fmla="*/ 15 w 64"/>
                <a:gd name="T27" fmla="*/ 56 h 80"/>
                <a:gd name="T28" fmla="*/ 32 w 64"/>
                <a:gd name="T29" fmla="*/ 56 h 80"/>
                <a:gd name="T30" fmla="*/ 24 w 64"/>
                <a:gd name="T31" fmla="*/ 47 h 80"/>
                <a:gd name="T32" fmla="*/ 0 w 64"/>
                <a:gd name="T33" fmla="*/ 48 h 80"/>
                <a:gd name="T34" fmla="*/ 0 w 64"/>
                <a:gd name="T35" fmla="*/ 72 h 80"/>
                <a:gd name="T36" fmla="*/ 8 w 64"/>
                <a:gd name="T37" fmla="*/ 80 h 80"/>
                <a:gd name="T38" fmla="*/ 9 w 64"/>
                <a:gd name="T39" fmla="*/ 66 h 80"/>
                <a:gd name="T40" fmla="*/ 24 w 64"/>
                <a:gd name="T41" fmla="*/ 73 h 80"/>
                <a:gd name="T42" fmla="*/ 64 w 64"/>
                <a:gd name="T43" fmla="*/ 45 h 80"/>
                <a:gd name="T44" fmla="*/ 51 w 64"/>
                <a:gd name="T45" fmla="*/ 45 h 80"/>
                <a:gd name="T46" fmla="*/ 26 w 64"/>
                <a:gd name="T47" fmla="*/ 6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80">
                  <a:moveTo>
                    <a:pt x="64" y="9"/>
                  </a:moveTo>
                  <a:cubicBezTo>
                    <a:pt x="64" y="32"/>
                    <a:pt x="64" y="32"/>
                    <a:pt x="64" y="32"/>
                  </a:cubicBezTo>
                  <a:cubicBezTo>
                    <a:pt x="40" y="33"/>
                    <a:pt x="40" y="33"/>
                    <a:pt x="40" y="33"/>
                  </a:cubicBezTo>
                  <a:cubicBezTo>
                    <a:pt x="32" y="25"/>
                    <a:pt x="32" y="25"/>
                    <a:pt x="32" y="25"/>
                  </a:cubicBezTo>
                  <a:cubicBezTo>
                    <a:pt x="47" y="24"/>
                    <a:pt x="47" y="24"/>
                    <a:pt x="47" y="24"/>
                  </a:cubicBezTo>
                  <a:cubicBezTo>
                    <a:pt x="45" y="21"/>
                    <a:pt x="41" y="19"/>
                    <a:pt x="37" y="18"/>
                  </a:cubicBezTo>
                  <a:cubicBezTo>
                    <a:pt x="26" y="16"/>
                    <a:pt x="14" y="24"/>
                    <a:pt x="12" y="35"/>
                  </a:cubicBezTo>
                  <a:cubicBezTo>
                    <a:pt x="0" y="35"/>
                    <a:pt x="0" y="35"/>
                    <a:pt x="0" y="35"/>
                  </a:cubicBezTo>
                  <a:cubicBezTo>
                    <a:pt x="4" y="14"/>
                    <a:pt x="22" y="4"/>
                    <a:pt x="39" y="7"/>
                  </a:cubicBezTo>
                  <a:cubicBezTo>
                    <a:pt x="45" y="8"/>
                    <a:pt x="51" y="11"/>
                    <a:pt x="55" y="15"/>
                  </a:cubicBezTo>
                  <a:cubicBezTo>
                    <a:pt x="56" y="0"/>
                    <a:pt x="56" y="0"/>
                    <a:pt x="56" y="0"/>
                  </a:cubicBezTo>
                  <a:lnTo>
                    <a:pt x="64" y="9"/>
                  </a:lnTo>
                  <a:close/>
                  <a:moveTo>
                    <a:pt x="26" y="62"/>
                  </a:moveTo>
                  <a:cubicBezTo>
                    <a:pt x="22" y="61"/>
                    <a:pt x="18" y="59"/>
                    <a:pt x="15" y="56"/>
                  </a:cubicBezTo>
                  <a:cubicBezTo>
                    <a:pt x="32" y="56"/>
                    <a:pt x="32" y="56"/>
                    <a:pt x="32" y="56"/>
                  </a:cubicBezTo>
                  <a:cubicBezTo>
                    <a:pt x="24" y="47"/>
                    <a:pt x="24" y="47"/>
                    <a:pt x="24" y="47"/>
                  </a:cubicBezTo>
                  <a:cubicBezTo>
                    <a:pt x="0" y="48"/>
                    <a:pt x="0" y="48"/>
                    <a:pt x="0" y="48"/>
                  </a:cubicBezTo>
                  <a:cubicBezTo>
                    <a:pt x="0" y="72"/>
                    <a:pt x="0" y="72"/>
                    <a:pt x="0" y="72"/>
                  </a:cubicBezTo>
                  <a:cubicBezTo>
                    <a:pt x="8" y="80"/>
                    <a:pt x="8" y="80"/>
                    <a:pt x="8" y="80"/>
                  </a:cubicBezTo>
                  <a:cubicBezTo>
                    <a:pt x="9" y="66"/>
                    <a:pt x="9" y="66"/>
                    <a:pt x="9" y="66"/>
                  </a:cubicBezTo>
                  <a:cubicBezTo>
                    <a:pt x="13" y="70"/>
                    <a:pt x="18" y="72"/>
                    <a:pt x="24" y="73"/>
                  </a:cubicBezTo>
                  <a:cubicBezTo>
                    <a:pt x="42" y="77"/>
                    <a:pt x="60" y="66"/>
                    <a:pt x="64" y="45"/>
                  </a:cubicBezTo>
                  <a:cubicBezTo>
                    <a:pt x="51" y="45"/>
                    <a:pt x="51" y="45"/>
                    <a:pt x="51" y="45"/>
                  </a:cubicBezTo>
                  <a:cubicBezTo>
                    <a:pt x="49" y="57"/>
                    <a:pt x="38" y="64"/>
                    <a:pt x="26" y="62"/>
                  </a:cubicBezTo>
                  <a:close/>
                </a:path>
              </a:pathLst>
            </a:custGeom>
            <a:solidFill>
              <a:schemeClr val="bg1"/>
            </a:solidFill>
            <a:ln>
              <a:noFill/>
            </a:ln>
            <a:extLst/>
          </p:spPr>
          <p:txBody>
            <a:bodyPr vert="horz" wrap="square" lIns="91431" tIns="45715" rIns="91431" bIns="45715" numCol="1" anchor="t" anchorCtr="0" compatLnSpc="1">
              <a:prstTxWarp prst="textNoShape">
                <a:avLst/>
              </a:prstTxWarp>
            </a:bodyPr>
            <a:lstStyle/>
            <a:p>
              <a:pPr algn="ctr" defTabSz="914192"/>
              <a:endParaRPr lang="en-US" sz="1567" dirty="0">
                <a:solidFill>
                  <a:srgbClr val="000000"/>
                </a:solidFill>
              </a:endParaRPr>
            </a:p>
          </p:txBody>
        </p:sp>
      </p:grpSp>
      <p:sp>
        <p:nvSpPr>
          <p:cNvPr id="21" name="Oval 20"/>
          <p:cNvSpPr/>
          <p:nvPr/>
        </p:nvSpPr>
        <p:spPr>
          <a:xfrm>
            <a:off x="3832539" y="2329382"/>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sp>
        <p:nvSpPr>
          <p:cNvPr id="20" name="Oval 19"/>
          <p:cNvSpPr/>
          <p:nvPr/>
        </p:nvSpPr>
        <p:spPr>
          <a:xfrm>
            <a:off x="4821212" y="889490"/>
            <a:ext cx="2825402" cy="2825402"/>
          </a:xfrm>
          <a:prstGeom prst="ellipse">
            <a:avLst/>
          </a:prstGeom>
          <a:solidFill>
            <a:srgbClr val="FF533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630" tIns="89630" rIns="89630" bIns="89630" numCol="1" spcCol="0" rtlCol="0" fromWordArt="0" anchor="b" anchorCtr="0" forceAA="0" compatLnSpc="1">
            <a:prstTxWarp prst="textNoShape">
              <a:avLst/>
            </a:prstTxWarp>
            <a:noAutofit/>
          </a:bodyPr>
          <a:lstStyle/>
          <a:p>
            <a:pPr algn="ctr" defTabSz="914192"/>
            <a:endParaRPr lang="en-US" sz="1077" dirty="0" err="1">
              <a:solidFill>
                <a:prstClr val="white"/>
              </a:solidFill>
            </a:endParaRPr>
          </a:p>
        </p:txBody>
      </p:sp>
      <p:grpSp>
        <p:nvGrpSpPr>
          <p:cNvPr id="3" name="Group 2"/>
          <p:cNvGrpSpPr/>
          <p:nvPr/>
        </p:nvGrpSpPr>
        <p:grpSpPr>
          <a:xfrm>
            <a:off x="4213859" y="3409927"/>
            <a:ext cx="1955806" cy="1466563"/>
            <a:chOff x="5561329" y="4051104"/>
            <a:chExt cx="2735825" cy="2051461"/>
          </a:xfrm>
        </p:grpSpPr>
        <p:sp>
          <p:nvSpPr>
            <p:cNvPr id="23" name="Rectangle 22"/>
            <p:cNvSpPr/>
            <p:nvPr/>
          </p:nvSpPr>
          <p:spPr>
            <a:xfrm>
              <a:off x="5561329" y="4888657"/>
              <a:ext cx="2735825" cy="1213908"/>
            </a:xfrm>
            <a:prstGeom prst="rect">
              <a:avLst/>
            </a:prstGeom>
          </p:spPr>
          <p:txBody>
            <a:bodyPr wrap="squar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Enterprise Grade</a:t>
              </a:r>
            </a:p>
          </p:txBody>
        </p:sp>
        <p:pic>
          <p:nvPicPr>
            <p:cNvPr id="32" name="Picture 31"/>
            <p:cNvPicPr>
              <a:picLocks noChangeAspect="1"/>
            </p:cNvPicPr>
            <p:nvPr/>
          </p:nvPicPr>
          <p:blipFill>
            <a:blip r:embed="rId3"/>
            <a:stretch>
              <a:fillRect/>
            </a:stretch>
          </p:blipFill>
          <p:spPr>
            <a:xfrm>
              <a:off x="6666689" y="4051104"/>
              <a:ext cx="571040" cy="741558"/>
            </a:xfrm>
            <a:prstGeom prst="rect">
              <a:avLst/>
            </a:prstGeom>
          </p:spPr>
        </p:pic>
      </p:grpSp>
      <p:grpSp>
        <p:nvGrpSpPr>
          <p:cNvPr id="26" name="Group 25"/>
          <p:cNvGrpSpPr/>
          <p:nvPr/>
        </p:nvGrpSpPr>
        <p:grpSpPr>
          <a:xfrm>
            <a:off x="4831990" y="2327014"/>
            <a:ext cx="2814623" cy="2401580"/>
            <a:chOff x="6425668" y="2391838"/>
            <a:chExt cx="3937156" cy="3359384"/>
          </a:xfrm>
        </p:grpSpPr>
        <p:sp>
          <p:nvSpPr>
            <p:cNvPr id="27" name="Freeform 26"/>
            <p:cNvSpPr/>
            <p:nvPr/>
          </p:nvSpPr>
          <p:spPr bwMode="auto">
            <a:xfrm>
              <a:off x="7826083" y="2978855"/>
              <a:ext cx="1133260" cy="1360759"/>
            </a:xfrm>
            <a:custGeom>
              <a:avLst/>
              <a:gdLst>
                <a:gd name="connsiteX0" fmla="*/ 477802 w 955602"/>
                <a:gd name="connsiteY0" fmla="*/ 0 h 1147438"/>
                <a:gd name="connsiteX1" fmla="*/ 494765 w 955602"/>
                <a:gd name="connsiteY1" fmla="*/ 16857 h 1147438"/>
                <a:gd name="connsiteX2" fmla="*/ 552173 w 955602"/>
                <a:gd name="connsiteY2" fmla="*/ 80000 h 1147438"/>
                <a:gd name="connsiteX3" fmla="*/ 599237 w 955602"/>
                <a:gd name="connsiteY3" fmla="*/ 135981 h 1147438"/>
                <a:gd name="connsiteX4" fmla="*/ 638559 w 955602"/>
                <a:gd name="connsiteY4" fmla="*/ 187894 h 1147438"/>
                <a:gd name="connsiteX5" fmla="*/ 684574 w 955602"/>
                <a:gd name="connsiteY5" fmla="*/ 253832 h 1147438"/>
                <a:gd name="connsiteX6" fmla="*/ 719600 w 955602"/>
                <a:gd name="connsiteY6" fmla="*/ 309184 h 1147438"/>
                <a:gd name="connsiteX7" fmla="*/ 759616 w 955602"/>
                <a:gd name="connsiteY7" fmla="*/ 379251 h 1147438"/>
                <a:gd name="connsiteX8" fmla="*/ 789915 w 955602"/>
                <a:gd name="connsiteY8" fmla="*/ 437519 h 1147438"/>
                <a:gd name="connsiteX9" fmla="*/ 823749 w 955602"/>
                <a:gd name="connsiteY9" fmla="*/ 511739 h 1147438"/>
                <a:gd name="connsiteX10" fmla="*/ 848930 w 955602"/>
                <a:gd name="connsiteY10" fmla="*/ 572300 h 1147438"/>
                <a:gd name="connsiteX11" fmla="*/ 876332 w 955602"/>
                <a:gd name="connsiteY11" fmla="*/ 650870 h 1147438"/>
                <a:gd name="connsiteX12" fmla="*/ 896055 w 955602"/>
                <a:gd name="connsiteY12" fmla="*/ 712923 h 1147438"/>
                <a:gd name="connsiteX13" fmla="*/ 916716 w 955602"/>
                <a:gd name="connsiteY13" fmla="*/ 796478 h 1147438"/>
                <a:gd name="connsiteX14" fmla="*/ 930682 w 955602"/>
                <a:gd name="connsiteY14" fmla="*/ 858762 h 1147438"/>
                <a:gd name="connsiteX15" fmla="*/ 944174 w 955602"/>
                <a:gd name="connsiteY15" fmla="*/ 949022 h 1147438"/>
                <a:gd name="connsiteX16" fmla="*/ 952157 w 955602"/>
                <a:gd name="connsiteY16" fmla="*/ 1008853 h 1147438"/>
                <a:gd name="connsiteX17" fmla="*/ 955602 w 955602"/>
                <a:gd name="connsiteY17" fmla="*/ 1077056 h 1147438"/>
                <a:gd name="connsiteX18" fmla="*/ 865623 w 955602"/>
                <a:gd name="connsiteY18" fmla="*/ 1100183 h 1147438"/>
                <a:gd name="connsiteX19" fmla="*/ 803483 w 955602"/>
                <a:gd name="connsiteY19" fmla="*/ 1115128 h 1147438"/>
                <a:gd name="connsiteX20" fmla="*/ 696710 w 955602"/>
                <a:gd name="connsiteY20" fmla="*/ 1131418 h 1147438"/>
                <a:gd name="connsiteX21" fmla="*/ 642952 w 955602"/>
                <a:gd name="connsiteY21" fmla="*/ 1139102 h 1147438"/>
                <a:gd name="connsiteX22" fmla="*/ 477801 w 955602"/>
                <a:gd name="connsiteY22" fmla="*/ 1147438 h 1147438"/>
                <a:gd name="connsiteX23" fmla="*/ 325850 w 955602"/>
                <a:gd name="connsiteY23" fmla="*/ 1139768 h 1147438"/>
                <a:gd name="connsiteX24" fmla="*/ 284921 w 955602"/>
                <a:gd name="connsiteY24" fmla="*/ 1135389 h 1147438"/>
                <a:gd name="connsiteX25" fmla="*/ 162846 w 955602"/>
                <a:gd name="connsiteY25" fmla="*/ 1116764 h 1147438"/>
                <a:gd name="connsiteX26" fmla="*/ 135218 w 955602"/>
                <a:gd name="connsiteY26" fmla="*/ 1111811 h 1147438"/>
                <a:gd name="connsiteX27" fmla="*/ 0 w 955602"/>
                <a:gd name="connsiteY27" fmla="*/ 1077056 h 1147438"/>
                <a:gd name="connsiteX28" fmla="*/ 3487 w 955602"/>
                <a:gd name="connsiteY28" fmla="*/ 1008023 h 1147438"/>
                <a:gd name="connsiteX29" fmla="*/ 8679 w 955602"/>
                <a:gd name="connsiteY29" fmla="*/ 967412 h 1147438"/>
                <a:gd name="connsiteX30" fmla="*/ 24046 w 955602"/>
                <a:gd name="connsiteY30" fmla="*/ 864610 h 1147438"/>
                <a:gd name="connsiteX31" fmla="*/ 34381 w 955602"/>
                <a:gd name="connsiteY31" fmla="*/ 814697 h 1147438"/>
                <a:gd name="connsiteX32" fmla="*/ 57089 w 955602"/>
                <a:gd name="connsiteY32" fmla="*/ 722865 h 1147438"/>
                <a:gd name="connsiteX33" fmla="*/ 71030 w 955602"/>
                <a:gd name="connsiteY33" fmla="*/ 674499 h 1147438"/>
                <a:gd name="connsiteX34" fmla="*/ 104442 w 955602"/>
                <a:gd name="connsiteY34" fmla="*/ 578694 h 1147438"/>
                <a:gd name="connsiteX35" fmla="*/ 118306 w 955602"/>
                <a:gd name="connsiteY35" fmla="*/ 541457 h 1147438"/>
                <a:gd name="connsiteX36" fmla="*/ 176071 w 955602"/>
                <a:gd name="connsiteY36" fmla="*/ 414740 h 1147438"/>
                <a:gd name="connsiteX37" fmla="*/ 187654 w 955602"/>
                <a:gd name="connsiteY37" fmla="*/ 393841 h 1147438"/>
                <a:gd name="connsiteX38" fmla="*/ 244726 w 955602"/>
                <a:gd name="connsiteY38" fmla="*/ 293908 h 1147438"/>
                <a:gd name="connsiteX39" fmla="*/ 270282 w 955602"/>
                <a:gd name="connsiteY39" fmla="*/ 254902 h 1147438"/>
                <a:gd name="connsiteX40" fmla="*/ 323635 w 955602"/>
                <a:gd name="connsiteY40" fmla="*/ 178449 h 1147438"/>
                <a:gd name="connsiteX41" fmla="*/ 353998 w 955602"/>
                <a:gd name="connsiteY41" fmla="*/ 138797 h 1147438"/>
                <a:gd name="connsiteX42" fmla="*/ 403453 w 955602"/>
                <a:gd name="connsiteY42" fmla="*/ 79972 h 1147438"/>
                <a:gd name="connsiteX43" fmla="*/ 460818 w 955602"/>
                <a:gd name="connsiteY43" fmla="*/ 16877 h 1147438"/>
                <a:gd name="connsiteX44" fmla="*/ 477802 w 955602"/>
                <a:gd name="connsiteY44" fmla="*/ 0 h 114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55602" h="1147438">
                  <a:moveTo>
                    <a:pt x="477802" y="0"/>
                  </a:moveTo>
                  <a:lnTo>
                    <a:pt x="494765" y="16857"/>
                  </a:lnTo>
                  <a:lnTo>
                    <a:pt x="552173" y="80000"/>
                  </a:lnTo>
                  <a:lnTo>
                    <a:pt x="599237" y="135981"/>
                  </a:lnTo>
                  <a:lnTo>
                    <a:pt x="638559" y="187894"/>
                  </a:lnTo>
                  <a:lnTo>
                    <a:pt x="684574" y="253832"/>
                  </a:lnTo>
                  <a:lnTo>
                    <a:pt x="719600" y="309184"/>
                  </a:lnTo>
                  <a:lnTo>
                    <a:pt x="759616" y="379251"/>
                  </a:lnTo>
                  <a:lnTo>
                    <a:pt x="789915" y="437519"/>
                  </a:lnTo>
                  <a:lnTo>
                    <a:pt x="823749" y="511739"/>
                  </a:lnTo>
                  <a:lnTo>
                    <a:pt x="848930" y="572300"/>
                  </a:lnTo>
                  <a:lnTo>
                    <a:pt x="876332" y="650870"/>
                  </a:lnTo>
                  <a:lnTo>
                    <a:pt x="896055" y="712923"/>
                  </a:lnTo>
                  <a:lnTo>
                    <a:pt x="916716" y="796478"/>
                  </a:lnTo>
                  <a:lnTo>
                    <a:pt x="930682" y="858762"/>
                  </a:lnTo>
                  <a:lnTo>
                    <a:pt x="944174" y="949022"/>
                  </a:lnTo>
                  <a:lnTo>
                    <a:pt x="952157" y="1008853"/>
                  </a:lnTo>
                  <a:lnTo>
                    <a:pt x="955602" y="1077056"/>
                  </a:lnTo>
                  <a:lnTo>
                    <a:pt x="865623" y="1100183"/>
                  </a:lnTo>
                  <a:lnTo>
                    <a:pt x="803483" y="1115128"/>
                  </a:lnTo>
                  <a:lnTo>
                    <a:pt x="696710" y="1131418"/>
                  </a:lnTo>
                  <a:lnTo>
                    <a:pt x="642952" y="1139102"/>
                  </a:lnTo>
                  <a:lnTo>
                    <a:pt x="477801" y="1147438"/>
                  </a:lnTo>
                  <a:lnTo>
                    <a:pt x="325850" y="1139768"/>
                  </a:lnTo>
                  <a:lnTo>
                    <a:pt x="284921" y="1135389"/>
                  </a:lnTo>
                  <a:lnTo>
                    <a:pt x="162846" y="1116764"/>
                  </a:lnTo>
                  <a:lnTo>
                    <a:pt x="135218" y="1111811"/>
                  </a:lnTo>
                  <a:lnTo>
                    <a:pt x="0" y="1077056"/>
                  </a:lnTo>
                  <a:lnTo>
                    <a:pt x="3487" y="1008023"/>
                  </a:lnTo>
                  <a:lnTo>
                    <a:pt x="8679" y="967412"/>
                  </a:lnTo>
                  <a:lnTo>
                    <a:pt x="24046" y="864610"/>
                  </a:lnTo>
                  <a:lnTo>
                    <a:pt x="34381" y="814697"/>
                  </a:lnTo>
                  <a:lnTo>
                    <a:pt x="57089" y="722865"/>
                  </a:lnTo>
                  <a:lnTo>
                    <a:pt x="71030" y="674499"/>
                  </a:lnTo>
                  <a:lnTo>
                    <a:pt x="104442" y="578694"/>
                  </a:lnTo>
                  <a:lnTo>
                    <a:pt x="118306" y="541457"/>
                  </a:lnTo>
                  <a:lnTo>
                    <a:pt x="176071" y="414740"/>
                  </a:lnTo>
                  <a:lnTo>
                    <a:pt x="187654" y="393841"/>
                  </a:lnTo>
                  <a:lnTo>
                    <a:pt x="244726" y="293908"/>
                  </a:lnTo>
                  <a:lnTo>
                    <a:pt x="270282" y="254902"/>
                  </a:lnTo>
                  <a:lnTo>
                    <a:pt x="323635" y="178449"/>
                  </a:lnTo>
                  <a:lnTo>
                    <a:pt x="353998" y="138797"/>
                  </a:lnTo>
                  <a:lnTo>
                    <a:pt x="403453" y="79972"/>
                  </a:lnTo>
                  <a:lnTo>
                    <a:pt x="460818" y="16877"/>
                  </a:lnTo>
                  <a:lnTo>
                    <a:pt x="477802" y="0"/>
                  </a:lnTo>
                  <a:close/>
                </a:path>
              </a:pathLst>
            </a:custGeom>
            <a:solidFill>
              <a:srgbClr val="FFFFFF">
                <a:alpha val="4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8" name="Freeform 27"/>
            <p:cNvSpPr/>
            <p:nvPr/>
          </p:nvSpPr>
          <p:spPr bwMode="auto">
            <a:xfrm>
              <a:off x="6425668" y="2391838"/>
              <a:ext cx="1967765" cy="1864269"/>
            </a:xfrm>
            <a:custGeom>
              <a:avLst/>
              <a:gdLst>
                <a:gd name="connsiteX0" fmla="*/ 477801 w 1659284"/>
                <a:gd name="connsiteY0" fmla="*/ 0 h 1572014"/>
                <a:gd name="connsiteX1" fmla="*/ 1597178 w 1659284"/>
                <a:gd name="connsiteY1" fmla="*/ 432331 h 1572014"/>
                <a:gd name="connsiteX2" fmla="*/ 1659284 w 1659284"/>
                <a:gd name="connsiteY2" fmla="*/ 494045 h 1572014"/>
                <a:gd name="connsiteX3" fmla="*/ 1557845 w 1659284"/>
                <a:gd name="connsiteY3" fmla="*/ 605616 h 1572014"/>
                <a:gd name="connsiteX4" fmla="*/ 1184278 w 1659284"/>
                <a:gd name="connsiteY4" fmla="*/ 1515069 h 1572014"/>
                <a:gd name="connsiteX5" fmla="*/ 1181760 w 1659284"/>
                <a:gd name="connsiteY5" fmla="*/ 1572014 h 1572014"/>
                <a:gd name="connsiteX6" fmla="*/ 1049703 w 1659284"/>
                <a:gd name="connsiteY6" fmla="*/ 1526904 h 1572014"/>
                <a:gd name="connsiteX7" fmla="*/ 3935 w 1659284"/>
                <a:gd name="connsiteY7" fmla="*/ 148287 h 1572014"/>
                <a:gd name="connsiteX8" fmla="*/ 0 w 1659284"/>
                <a:gd name="connsiteY8" fmla="*/ 70383 h 1572014"/>
                <a:gd name="connsiteX9" fmla="*/ 142285 w 1659284"/>
                <a:gd name="connsiteY9" fmla="*/ 33811 h 1572014"/>
                <a:gd name="connsiteX10" fmla="*/ 477801 w 1659284"/>
                <a:gd name="connsiteY10" fmla="*/ 0 h 157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59284" h="1572014">
                  <a:moveTo>
                    <a:pt x="477801" y="0"/>
                  </a:moveTo>
                  <a:cubicBezTo>
                    <a:pt x="908791" y="0"/>
                    <a:pt x="1301530" y="163716"/>
                    <a:pt x="1597178" y="432331"/>
                  </a:cubicBezTo>
                  <a:lnTo>
                    <a:pt x="1659284" y="494045"/>
                  </a:lnTo>
                  <a:lnTo>
                    <a:pt x="1557845" y="605616"/>
                  </a:lnTo>
                  <a:cubicBezTo>
                    <a:pt x="1350038" y="857331"/>
                    <a:pt x="1214833" y="1171161"/>
                    <a:pt x="1184278" y="1515069"/>
                  </a:cubicBezTo>
                  <a:lnTo>
                    <a:pt x="1181760" y="1572014"/>
                  </a:lnTo>
                  <a:lnTo>
                    <a:pt x="1049703" y="1526904"/>
                  </a:lnTo>
                  <a:cubicBezTo>
                    <a:pt x="482660" y="1303387"/>
                    <a:pt x="67876" y="777677"/>
                    <a:pt x="3935" y="148287"/>
                  </a:cubicBezTo>
                  <a:lnTo>
                    <a:pt x="0" y="70383"/>
                  </a:lnTo>
                  <a:lnTo>
                    <a:pt x="142285" y="33811"/>
                  </a:lnTo>
                  <a:cubicBezTo>
                    <a:pt x="250660" y="11642"/>
                    <a:pt x="362870" y="0"/>
                    <a:pt x="477801" y="0"/>
                  </a:cubicBez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8"/>
            <p:cNvSpPr/>
            <p:nvPr/>
          </p:nvSpPr>
          <p:spPr bwMode="auto">
            <a:xfrm>
              <a:off x="7820556" y="4252990"/>
              <a:ext cx="1144312" cy="1498232"/>
            </a:xfrm>
            <a:custGeom>
              <a:avLst/>
              <a:gdLst>
                <a:gd name="connsiteX0" fmla="*/ 960261 w 964921"/>
                <a:gd name="connsiteY0" fmla="*/ 0 h 1263360"/>
                <a:gd name="connsiteX1" fmla="*/ 964921 w 964921"/>
                <a:gd name="connsiteY1" fmla="*/ 92243 h 1263360"/>
                <a:gd name="connsiteX2" fmla="*/ 964921 w 964921"/>
                <a:gd name="connsiteY2" fmla="*/ 92251 h 1263360"/>
                <a:gd name="connsiteX3" fmla="*/ 956816 w 964921"/>
                <a:gd name="connsiteY3" fmla="*/ 252718 h 1263360"/>
                <a:gd name="connsiteX4" fmla="*/ 949954 w 964921"/>
                <a:gd name="connsiteY4" fmla="*/ 304146 h 1263360"/>
                <a:gd name="connsiteX5" fmla="*/ 933932 w 964921"/>
                <a:gd name="connsiteY5" fmla="*/ 409088 h 1263360"/>
                <a:gd name="connsiteX6" fmla="*/ 920746 w 964921"/>
                <a:gd name="connsiteY6" fmla="*/ 467895 h 1263360"/>
                <a:gd name="connsiteX7" fmla="*/ 896850 w 964921"/>
                <a:gd name="connsiteY7" fmla="*/ 560795 h 1263360"/>
                <a:gd name="connsiteX8" fmla="*/ 877973 w 964921"/>
                <a:gd name="connsiteY8" fmla="*/ 620190 h 1263360"/>
                <a:gd name="connsiteX9" fmla="*/ 845995 w 964921"/>
                <a:gd name="connsiteY9" fmla="*/ 707526 h 1263360"/>
                <a:gd name="connsiteX10" fmla="*/ 822321 w 964921"/>
                <a:gd name="connsiteY10" fmla="*/ 764461 h 1263360"/>
                <a:gd name="connsiteX11" fmla="*/ 781407 w 964921"/>
                <a:gd name="connsiteY11" fmla="*/ 849365 h 1263360"/>
                <a:gd name="connsiteX12" fmla="*/ 754450 w 964921"/>
                <a:gd name="connsiteY12" fmla="*/ 901204 h 1263360"/>
                <a:gd name="connsiteX13" fmla="*/ 701346 w 964921"/>
                <a:gd name="connsiteY13" fmla="*/ 988586 h 1263360"/>
                <a:gd name="connsiteX14" fmla="*/ 675044 w 964921"/>
                <a:gd name="connsiteY14" fmla="*/ 1030151 h 1263360"/>
                <a:gd name="connsiteX15" fmla="*/ 584760 w 964921"/>
                <a:gd name="connsiteY15" fmla="*/ 1150841 h 1263360"/>
                <a:gd name="connsiteX16" fmla="*/ 482461 w 964921"/>
                <a:gd name="connsiteY16" fmla="*/ 1263360 h 1263360"/>
                <a:gd name="connsiteX17" fmla="*/ 380161 w 964921"/>
                <a:gd name="connsiteY17" fmla="*/ 1150841 h 1263360"/>
                <a:gd name="connsiteX18" fmla="*/ 0 w 964921"/>
                <a:gd name="connsiteY18" fmla="*/ 92250 h 1263360"/>
                <a:gd name="connsiteX19" fmla="*/ 4076 w 964921"/>
                <a:gd name="connsiteY19" fmla="*/ 57 h 1263360"/>
                <a:gd name="connsiteX20" fmla="*/ 16837 w 964921"/>
                <a:gd name="connsiteY20" fmla="*/ 4416 h 1263360"/>
                <a:gd name="connsiteX21" fmla="*/ 129199 w 964921"/>
                <a:gd name="connsiteY21" fmla="*/ 32840 h 1263360"/>
                <a:gd name="connsiteX22" fmla="*/ 152108 w 964921"/>
                <a:gd name="connsiteY22" fmla="*/ 36948 h 1263360"/>
                <a:gd name="connsiteX23" fmla="*/ 167309 w 964921"/>
                <a:gd name="connsiteY23" fmla="*/ 40603 h 1263360"/>
                <a:gd name="connsiteX24" fmla="*/ 192912 w 964921"/>
                <a:gd name="connsiteY24" fmla="*/ 44263 h 1263360"/>
                <a:gd name="connsiteX25" fmla="*/ 244451 w 964921"/>
                <a:gd name="connsiteY25" fmla="*/ 53503 h 1263360"/>
                <a:gd name="connsiteX26" fmla="*/ 296570 w 964921"/>
                <a:gd name="connsiteY26" fmla="*/ 59080 h 1263360"/>
                <a:gd name="connsiteX27" fmla="*/ 322747 w 964921"/>
                <a:gd name="connsiteY27" fmla="*/ 62822 h 1263360"/>
                <a:gd name="connsiteX28" fmla="*/ 338510 w 964921"/>
                <a:gd name="connsiteY28" fmla="*/ 63568 h 1263360"/>
                <a:gd name="connsiteX29" fmla="*/ 362302 w 964921"/>
                <a:gd name="connsiteY29" fmla="*/ 66114 h 1263360"/>
                <a:gd name="connsiteX30" fmla="*/ 482461 w 964921"/>
                <a:gd name="connsiteY30" fmla="*/ 70382 h 1263360"/>
                <a:gd name="connsiteX31" fmla="*/ 817977 w 964921"/>
                <a:gd name="connsiteY31" fmla="*/ 36571 h 1263360"/>
                <a:gd name="connsiteX32" fmla="*/ 960261 w 964921"/>
                <a:gd name="connsiteY32" fmla="*/ 0 h 1263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64921" h="1263360">
                  <a:moveTo>
                    <a:pt x="960261" y="0"/>
                  </a:moveTo>
                  <a:lnTo>
                    <a:pt x="964921" y="92243"/>
                  </a:lnTo>
                  <a:lnTo>
                    <a:pt x="964921" y="92251"/>
                  </a:lnTo>
                  <a:lnTo>
                    <a:pt x="956816" y="252718"/>
                  </a:lnTo>
                  <a:lnTo>
                    <a:pt x="949954" y="304146"/>
                  </a:lnTo>
                  <a:lnTo>
                    <a:pt x="933932" y="409088"/>
                  </a:lnTo>
                  <a:lnTo>
                    <a:pt x="920746" y="467895"/>
                  </a:lnTo>
                  <a:lnTo>
                    <a:pt x="896850" y="560795"/>
                  </a:lnTo>
                  <a:lnTo>
                    <a:pt x="877973" y="620190"/>
                  </a:lnTo>
                  <a:lnTo>
                    <a:pt x="845995" y="707526"/>
                  </a:lnTo>
                  <a:lnTo>
                    <a:pt x="822321" y="764461"/>
                  </a:lnTo>
                  <a:lnTo>
                    <a:pt x="781407" y="849365"/>
                  </a:lnTo>
                  <a:lnTo>
                    <a:pt x="754450" y="901204"/>
                  </a:lnTo>
                  <a:lnTo>
                    <a:pt x="701346" y="988586"/>
                  </a:lnTo>
                  <a:lnTo>
                    <a:pt x="675044" y="1030151"/>
                  </a:lnTo>
                  <a:lnTo>
                    <a:pt x="584760" y="1150841"/>
                  </a:lnTo>
                  <a:lnTo>
                    <a:pt x="482461" y="1263360"/>
                  </a:lnTo>
                  <a:lnTo>
                    <a:pt x="380161" y="1150841"/>
                  </a:lnTo>
                  <a:cubicBezTo>
                    <a:pt x="142667" y="863168"/>
                    <a:pt x="0" y="494364"/>
                    <a:pt x="0" y="92250"/>
                  </a:cubicBezTo>
                  <a:lnTo>
                    <a:pt x="4076" y="57"/>
                  </a:lnTo>
                  <a:lnTo>
                    <a:pt x="16837" y="4416"/>
                  </a:lnTo>
                  <a:cubicBezTo>
                    <a:pt x="53777" y="15152"/>
                    <a:pt x="91248" y="24643"/>
                    <a:pt x="129199" y="32840"/>
                  </a:cubicBezTo>
                  <a:lnTo>
                    <a:pt x="152108" y="36948"/>
                  </a:lnTo>
                  <a:lnTo>
                    <a:pt x="167309" y="40603"/>
                  </a:lnTo>
                  <a:lnTo>
                    <a:pt x="192912" y="44263"/>
                  </a:lnTo>
                  <a:lnTo>
                    <a:pt x="244451" y="53503"/>
                  </a:lnTo>
                  <a:lnTo>
                    <a:pt x="296570" y="59080"/>
                  </a:lnTo>
                  <a:lnTo>
                    <a:pt x="322747" y="62822"/>
                  </a:lnTo>
                  <a:lnTo>
                    <a:pt x="338510" y="63568"/>
                  </a:lnTo>
                  <a:lnTo>
                    <a:pt x="362302" y="66114"/>
                  </a:lnTo>
                  <a:cubicBezTo>
                    <a:pt x="401987" y="68943"/>
                    <a:pt x="442056" y="70382"/>
                    <a:pt x="482461" y="70382"/>
                  </a:cubicBezTo>
                  <a:cubicBezTo>
                    <a:pt x="597392" y="70382"/>
                    <a:pt x="709603" y="58740"/>
                    <a:pt x="817977" y="36571"/>
                  </a:cubicBezTo>
                  <a:lnTo>
                    <a:pt x="960261"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30" name="Freeform 29"/>
            <p:cNvSpPr/>
            <p:nvPr/>
          </p:nvSpPr>
          <p:spPr bwMode="auto">
            <a:xfrm>
              <a:off x="8395059" y="2396972"/>
              <a:ext cx="1967765" cy="1864026"/>
            </a:xfrm>
            <a:custGeom>
              <a:avLst/>
              <a:gdLst>
                <a:gd name="connsiteX0" fmla="*/ 1181483 w 1659284"/>
                <a:gd name="connsiteY0" fmla="*/ 0 h 1571809"/>
                <a:gd name="connsiteX1" fmla="*/ 1516999 w 1659284"/>
                <a:gd name="connsiteY1" fmla="*/ 33811 h 1571809"/>
                <a:gd name="connsiteX2" fmla="*/ 1659284 w 1659284"/>
                <a:gd name="connsiteY2" fmla="*/ 70383 h 1571809"/>
                <a:gd name="connsiteX3" fmla="*/ 1656042 w 1659284"/>
                <a:gd name="connsiteY3" fmla="*/ 134582 h 1571809"/>
                <a:gd name="connsiteX4" fmla="*/ 1645581 w 1659284"/>
                <a:gd name="connsiteY4" fmla="*/ 219043 h 1571809"/>
                <a:gd name="connsiteX5" fmla="*/ 1640074 w 1659284"/>
                <a:gd name="connsiteY5" fmla="*/ 258936 h 1571809"/>
                <a:gd name="connsiteX6" fmla="*/ 1614210 w 1659284"/>
                <a:gd name="connsiteY6" fmla="*/ 383374 h 1571809"/>
                <a:gd name="connsiteX7" fmla="*/ 1611505 w 1659284"/>
                <a:gd name="connsiteY7" fmla="*/ 392773 h 1571809"/>
                <a:gd name="connsiteX8" fmla="*/ 1578748 w 1659284"/>
                <a:gd name="connsiteY8" fmla="*/ 504150 h 1571809"/>
                <a:gd name="connsiteX9" fmla="*/ 1564317 w 1659284"/>
                <a:gd name="connsiteY9" fmla="*/ 543563 h 1571809"/>
                <a:gd name="connsiteX10" fmla="*/ 1537111 w 1659284"/>
                <a:gd name="connsiteY10" fmla="*/ 614459 h 1571809"/>
                <a:gd name="connsiteX11" fmla="*/ 1448781 w 1659284"/>
                <a:gd name="connsiteY11" fmla="*/ 794623 h 1571809"/>
                <a:gd name="connsiteX12" fmla="*/ 1430171 w 1659284"/>
                <a:gd name="connsiteY12" fmla="*/ 826755 h 1571809"/>
                <a:gd name="connsiteX13" fmla="*/ 1318820 w 1659284"/>
                <a:gd name="connsiteY13" fmla="*/ 991600 h 1571809"/>
                <a:gd name="connsiteX14" fmla="*/ 1299394 w 1659284"/>
                <a:gd name="connsiteY14" fmla="*/ 1015567 h 1571809"/>
                <a:gd name="connsiteX15" fmla="*/ 1160914 w 1659284"/>
                <a:gd name="connsiteY15" fmla="*/ 1170032 h 1571809"/>
                <a:gd name="connsiteX16" fmla="*/ 1157845 w 1659284"/>
                <a:gd name="connsiteY16" fmla="*/ 1172803 h 1571809"/>
                <a:gd name="connsiteX17" fmla="*/ 1000622 w 1659284"/>
                <a:gd name="connsiteY17" fmla="*/ 1306192 h 1571809"/>
                <a:gd name="connsiteX18" fmla="*/ 978114 w 1659284"/>
                <a:gd name="connsiteY18" fmla="*/ 1323548 h 1571809"/>
                <a:gd name="connsiteX19" fmla="*/ 809411 w 1659284"/>
                <a:gd name="connsiteY19" fmla="*/ 1430870 h 1571809"/>
                <a:gd name="connsiteX20" fmla="*/ 776906 w 1659284"/>
                <a:gd name="connsiteY20" fmla="*/ 1448646 h 1571809"/>
                <a:gd name="connsiteX21" fmla="*/ 594473 w 1659284"/>
                <a:gd name="connsiteY21" fmla="*/ 1531875 h 1571809"/>
                <a:gd name="connsiteX22" fmla="*/ 533243 w 1659284"/>
                <a:gd name="connsiteY22" fmla="*/ 1553641 h 1571809"/>
                <a:gd name="connsiteX23" fmla="*/ 481952 w 1659284"/>
                <a:gd name="connsiteY23" fmla="*/ 1570668 h 1571809"/>
                <a:gd name="connsiteX24" fmla="*/ 477514 w 1659284"/>
                <a:gd name="connsiteY24" fmla="*/ 1571809 h 1571809"/>
                <a:gd name="connsiteX25" fmla="*/ 475005 w 1659284"/>
                <a:gd name="connsiteY25" fmla="*/ 1515070 h 1571809"/>
                <a:gd name="connsiteX26" fmla="*/ 473494 w 1659284"/>
                <a:gd name="connsiteY26" fmla="*/ 1503741 h 1571809"/>
                <a:gd name="connsiteX27" fmla="*/ 473004 w 1659284"/>
                <a:gd name="connsiteY27" fmla="*/ 1494051 h 1571809"/>
                <a:gd name="connsiteX28" fmla="*/ 465521 w 1659284"/>
                <a:gd name="connsiteY28" fmla="*/ 1443988 h 1571809"/>
                <a:gd name="connsiteX29" fmla="*/ 465512 w 1659284"/>
                <a:gd name="connsiteY29" fmla="*/ 1443923 h 1571809"/>
                <a:gd name="connsiteX30" fmla="*/ 465511 w 1659284"/>
                <a:gd name="connsiteY30" fmla="*/ 1443912 h 1571809"/>
                <a:gd name="connsiteX31" fmla="*/ 455597 w 1659284"/>
                <a:gd name="connsiteY31" fmla="*/ 1369616 h 1571809"/>
                <a:gd name="connsiteX32" fmla="*/ 452020 w 1659284"/>
                <a:gd name="connsiteY32" fmla="*/ 1353664 h 1571809"/>
                <a:gd name="connsiteX33" fmla="*/ 452020 w 1659284"/>
                <a:gd name="connsiteY33" fmla="*/ 1353663 h 1571809"/>
                <a:gd name="connsiteX34" fmla="*/ 452018 w 1659284"/>
                <a:gd name="connsiteY34" fmla="*/ 1353651 h 1571809"/>
                <a:gd name="connsiteX35" fmla="*/ 449824 w 1659284"/>
                <a:gd name="connsiteY35" fmla="*/ 1338978 h 1571809"/>
                <a:gd name="connsiteX36" fmla="*/ 438064 w 1659284"/>
                <a:gd name="connsiteY36" fmla="*/ 1291420 h 1571809"/>
                <a:gd name="connsiteX37" fmla="*/ 423934 w 1659284"/>
                <a:gd name="connsiteY37" fmla="*/ 1228405 h 1571809"/>
                <a:gd name="connsiteX38" fmla="*/ 417395 w 1659284"/>
                <a:gd name="connsiteY38" fmla="*/ 1207830 h 1571809"/>
                <a:gd name="connsiteX39" fmla="*/ 417393 w 1659284"/>
                <a:gd name="connsiteY39" fmla="*/ 1207824 h 1571809"/>
                <a:gd name="connsiteX40" fmla="*/ 417388 w 1659284"/>
                <a:gd name="connsiteY40" fmla="*/ 1207808 h 1571809"/>
                <a:gd name="connsiteX41" fmla="*/ 412716 w 1659284"/>
                <a:gd name="connsiteY41" fmla="*/ 1188915 h 1571809"/>
                <a:gd name="connsiteX42" fmla="*/ 397677 w 1659284"/>
                <a:gd name="connsiteY42" fmla="*/ 1145793 h 1571809"/>
                <a:gd name="connsiteX43" fmla="*/ 397670 w 1659284"/>
                <a:gd name="connsiteY43" fmla="*/ 1145771 h 1571809"/>
                <a:gd name="connsiteX44" fmla="*/ 397670 w 1659284"/>
                <a:gd name="connsiteY44" fmla="*/ 1145770 h 1571809"/>
                <a:gd name="connsiteX45" fmla="*/ 380579 w 1659284"/>
                <a:gd name="connsiteY45" fmla="*/ 1091998 h 1571809"/>
                <a:gd name="connsiteX46" fmla="*/ 370264 w 1659284"/>
                <a:gd name="connsiteY46" fmla="*/ 1067191 h 1571809"/>
                <a:gd name="connsiteX47" fmla="*/ 362368 w 1659284"/>
                <a:gd name="connsiteY47" fmla="*/ 1044550 h 1571809"/>
                <a:gd name="connsiteX48" fmla="*/ 345093 w 1659284"/>
                <a:gd name="connsiteY48" fmla="*/ 1006655 h 1571809"/>
                <a:gd name="connsiteX49" fmla="*/ 345087 w 1659284"/>
                <a:gd name="connsiteY49" fmla="*/ 1006640 h 1571809"/>
                <a:gd name="connsiteX50" fmla="*/ 345087 w 1659284"/>
                <a:gd name="connsiteY50" fmla="*/ 1006639 h 1571809"/>
                <a:gd name="connsiteX51" fmla="*/ 326091 w 1659284"/>
                <a:gd name="connsiteY51" fmla="*/ 960955 h 1571809"/>
                <a:gd name="connsiteX52" fmla="*/ 311249 w 1659284"/>
                <a:gd name="connsiteY52" fmla="*/ 932412 h 1571809"/>
                <a:gd name="connsiteX53" fmla="*/ 299470 w 1659284"/>
                <a:gd name="connsiteY53" fmla="*/ 906573 h 1571809"/>
                <a:gd name="connsiteX54" fmla="*/ 280959 w 1659284"/>
                <a:gd name="connsiteY54" fmla="*/ 874160 h 1571809"/>
                <a:gd name="connsiteX55" fmla="*/ 261031 w 1659284"/>
                <a:gd name="connsiteY55" fmla="*/ 835837 h 1571809"/>
                <a:gd name="connsiteX56" fmla="*/ 240932 w 1659284"/>
                <a:gd name="connsiteY56" fmla="*/ 804075 h 1571809"/>
                <a:gd name="connsiteX57" fmla="*/ 224712 w 1659284"/>
                <a:gd name="connsiteY57" fmla="*/ 775674 h 1571809"/>
                <a:gd name="connsiteX58" fmla="*/ 205920 w 1659284"/>
                <a:gd name="connsiteY58" fmla="*/ 748745 h 1571809"/>
                <a:gd name="connsiteX59" fmla="*/ 205912 w 1659284"/>
                <a:gd name="connsiteY59" fmla="*/ 748733 h 1571809"/>
                <a:gd name="connsiteX60" fmla="*/ 205908 w 1659284"/>
                <a:gd name="connsiteY60" fmla="*/ 748726 h 1571809"/>
                <a:gd name="connsiteX61" fmla="*/ 185960 w 1659284"/>
                <a:gd name="connsiteY61" fmla="*/ 717204 h 1571809"/>
                <a:gd name="connsiteX62" fmla="*/ 159900 w 1659284"/>
                <a:gd name="connsiteY62" fmla="*/ 682799 h 1571809"/>
                <a:gd name="connsiteX63" fmla="*/ 159897 w 1659284"/>
                <a:gd name="connsiteY63" fmla="*/ 682795 h 1571809"/>
                <a:gd name="connsiteX64" fmla="*/ 159890 w 1659284"/>
                <a:gd name="connsiteY64" fmla="*/ 682786 h 1571809"/>
                <a:gd name="connsiteX65" fmla="*/ 138783 w 1659284"/>
                <a:gd name="connsiteY65" fmla="*/ 652540 h 1571809"/>
                <a:gd name="connsiteX66" fmla="*/ 120576 w 1659284"/>
                <a:gd name="connsiteY66" fmla="*/ 630883 h 1571809"/>
                <a:gd name="connsiteX67" fmla="*/ 101438 w 1659284"/>
                <a:gd name="connsiteY67" fmla="*/ 605617 h 1571809"/>
                <a:gd name="connsiteX68" fmla="*/ 73508 w 1659284"/>
                <a:gd name="connsiteY68" fmla="*/ 574897 h 1571809"/>
                <a:gd name="connsiteX69" fmla="*/ 42373 w 1659284"/>
                <a:gd name="connsiteY69" fmla="*/ 537863 h 1571809"/>
                <a:gd name="connsiteX70" fmla="*/ 16108 w 1659284"/>
                <a:gd name="connsiteY70" fmla="*/ 511763 h 1571809"/>
                <a:gd name="connsiteX71" fmla="*/ 16103 w 1659284"/>
                <a:gd name="connsiteY71" fmla="*/ 511758 h 1571809"/>
                <a:gd name="connsiteX72" fmla="*/ 16098 w 1659284"/>
                <a:gd name="connsiteY72" fmla="*/ 511753 h 1571809"/>
                <a:gd name="connsiteX73" fmla="*/ 0 w 1659284"/>
                <a:gd name="connsiteY73" fmla="*/ 494047 h 1571809"/>
                <a:gd name="connsiteX74" fmla="*/ 31893 w 1659284"/>
                <a:gd name="connsiteY74" fmla="*/ 462354 h 1571809"/>
                <a:gd name="connsiteX75" fmla="*/ 94866 w 1659284"/>
                <a:gd name="connsiteY75" fmla="*/ 405141 h 1571809"/>
                <a:gd name="connsiteX76" fmla="*/ 148854 w 1659284"/>
                <a:gd name="connsiteY76" fmla="*/ 360333 h 1571809"/>
                <a:gd name="connsiteX77" fmla="*/ 217287 w 1659284"/>
                <a:gd name="connsiteY77" fmla="*/ 309178 h 1571809"/>
                <a:gd name="connsiteX78" fmla="*/ 274965 w 1659284"/>
                <a:gd name="connsiteY78" fmla="*/ 269469 h 1571809"/>
                <a:gd name="connsiteX79" fmla="*/ 348742 w 1659284"/>
                <a:gd name="connsiteY79" fmla="*/ 224664 h 1571809"/>
                <a:gd name="connsiteX80" fmla="*/ 409477 w 1659284"/>
                <a:gd name="connsiteY80" fmla="*/ 190488 h 1571809"/>
                <a:gd name="connsiteX81" fmla="*/ 488707 w 1659284"/>
                <a:gd name="connsiteY81" fmla="*/ 152335 h 1571809"/>
                <a:gd name="connsiteX82" fmla="*/ 551620 w 1659284"/>
                <a:gd name="connsiteY82" fmla="*/ 124139 h 1571809"/>
                <a:gd name="connsiteX83" fmla="*/ 636876 w 1659284"/>
                <a:gd name="connsiteY83" fmla="*/ 92946 h 1571809"/>
                <a:gd name="connsiteX84" fmla="*/ 700646 w 1659284"/>
                <a:gd name="connsiteY84" fmla="*/ 71163 h 1571809"/>
                <a:gd name="connsiteX85" fmla="*/ 793631 w 1659284"/>
                <a:gd name="connsiteY85" fmla="*/ 47263 h 1571809"/>
                <a:gd name="connsiteX86" fmla="*/ 855812 w 1659284"/>
                <a:gd name="connsiteY86" fmla="*/ 32308 h 1571809"/>
                <a:gd name="connsiteX87" fmla="*/ 962470 w 1659284"/>
                <a:gd name="connsiteY87" fmla="*/ 16036 h 1571809"/>
                <a:gd name="connsiteX88" fmla="*/ 1016344 w 1659284"/>
                <a:gd name="connsiteY88" fmla="*/ 8335 h 1571809"/>
                <a:gd name="connsiteX89" fmla="*/ 1181166 w 1659284"/>
                <a:gd name="connsiteY89" fmla="*/ 15 h 1571809"/>
                <a:gd name="connsiteX90" fmla="*/ 1181483 w 1659284"/>
                <a:gd name="connsiteY90" fmla="*/ 0 h 1571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659284" h="1571809">
                  <a:moveTo>
                    <a:pt x="1181483" y="0"/>
                  </a:moveTo>
                  <a:cubicBezTo>
                    <a:pt x="1296414" y="0"/>
                    <a:pt x="1408625" y="11642"/>
                    <a:pt x="1516999" y="33811"/>
                  </a:cubicBezTo>
                  <a:lnTo>
                    <a:pt x="1659284" y="70383"/>
                  </a:lnTo>
                  <a:lnTo>
                    <a:pt x="1656042" y="134582"/>
                  </a:lnTo>
                  <a:lnTo>
                    <a:pt x="1645581" y="219043"/>
                  </a:lnTo>
                  <a:lnTo>
                    <a:pt x="1640074" y="258936"/>
                  </a:lnTo>
                  <a:lnTo>
                    <a:pt x="1614210" y="383374"/>
                  </a:lnTo>
                  <a:lnTo>
                    <a:pt x="1611505" y="392773"/>
                  </a:lnTo>
                  <a:lnTo>
                    <a:pt x="1578748" y="504150"/>
                  </a:lnTo>
                  <a:lnTo>
                    <a:pt x="1564317" y="543563"/>
                  </a:lnTo>
                  <a:lnTo>
                    <a:pt x="1537111" y="614459"/>
                  </a:lnTo>
                  <a:lnTo>
                    <a:pt x="1448781" y="794623"/>
                  </a:lnTo>
                  <a:lnTo>
                    <a:pt x="1430171" y="826755"/>
                  </a:lnTo>
                  <a:lnTo>
                    <a:pt x="1318820" y="991600"/>
                  </a:lnTo>
                  <a:lnTo>
                    <a:pt x="1299394" y="1015567"/>
                  </a:lnTo>
                  <a:lnTo>
                    <a:pt x="1160914" y="1170032"/>
                  </a:lnTo>
                  <a:lnTo>
                    <a:pt x="1157845" y="1172803"/>
                  </a:lnTo>
                  <a:lnTo>
                    <a:pt x="1000622" y="1306192"/>
                  </a:lnTo>
                  <a:lnTo>
                    <a:pt x="978114" y="1323548"/>
                  </a:lnTo>
                  <a:lnTo>
                    <a:pt x="809411" y="1430870"/>
                  </a:lnTo>
                  <a:lnTo>
                    <a:pt x="776906" y="1448646"/>
                  </a:lnTo>
                  <a:lnTo>
                    <a:pt x="594473" y="1531875"/>
                  </a:lnTo>
                  <a:lnTo>
                    <a:pt x="533243" y="1553641"/>
                  </a:lnTo>
                  <a:lnTo>
                    <a:pt x="481952" y="1570668"/>
                  </a:lnTo>
                  <a:lnTo>
                    <a:pt x="477514" y="1571809"/>
                  </a:lnTo>
                  <a:lnTo>
                    <a:pt x="475005" y="1515070"/>
                  </a:lnTo>
                  <a:lnTo>
                    <a:pt x="473494" y="1503741"/>
                  </a:lnTo>
                  <a:lnTo>
                    <a:pt x="473004" y="1494051"/>
                  </a:lnTo>
                  <a:lnTo>
                    <a:pt x="465521" y="1443988"/>
                  </a:lnTo>
                  <a:lnTo>
                    <a:pt x="465512" y="1443923"/>
                  </a:lnTo>
                  <a:lnTo>
                    <a:pt x="465511" y="1443912"/>
                  </a:lnTo>
                  <a:lnTo>
                    <a:pt x="455597" y="1369616"/>
                  </a:lnTo>
                  <a:lnTo>
                    <a:pt x="452020" y="1353664"/>
                  </a:lnTo>
                  <a:lnTo>
                    <a:pt x="452020" y="1353663"/>
                  </a:lnTo>
                  <a:lnTo>
                    <a:pt x="452018" y="1353651"/>
                  </a:lnTo>
                  <a:lnTo>
                    <a:pt x="449824" y="1338978"/>
                  </a:lnTo>
                  <a:lnTo>
                    <a:pt x="438064" y="1291420"/>
                  </a:lnTo>
                  <a:lnTo>
                    <a:pt x="423934" y="1228405"/>
                  </a:lnTo>
                  <a:lnTo>
                    <a:pt x="417395" y="1207830"/>
                  </a:lnTo>
                  <a:lnTo>
                    <a:pt x="417393" y="1207824"/>
                  </a:lnTo>
                  <a:lnTo>
                    <a:pt x="417388" y="1207808"/>
                  </a:lnTo>
                  <a:lnTo>
                    <a:pt x="412716" y="1188915"/>
                  </a:lnTo>
                  <a:lnTo>
                    <a:pt x="397677" y="1145793"/>
                  </a:lnTo>
                  <a:lnTo>
                    <a:pt x="397670" y="1145771"/>
                  </a:lnTo>
                  <a:lnTo>
                    <a:pt x="397670" y="1145770"/>
                  </a:lnTo>
                  <a:lnTo>
                    <a:pt x="380579" y="1091998"/>
                  </a:lnTo>
                  <a:lnTo>
                    <a:pt x="370264" y="1067191"/>
                  </a:lnTo>
                  <a:lnTo>
                    <a:pt x="362368" y="1044550"/>
                  </a:lnTo>
                  <a:lnTo>
                    <a:pt x="345093" y="1006655"/>
                  </a:lnTo>
                  <a:lnTo>
                    <a:pt x="345087" y="1006640"/>
                  </a:lnTo>
                  <a:lnTo>
                    <a:pt x="345087" y="1006639"/>
                  </a:lnTo>
                  <a:lnTo>
                    <a:pt x="326091" y="960955"/>
                  </a:lnTo>
                  <a:lnTo>
                    <a:pt x="311249" y="932412"/>
                  </a:lnTo>
                  <a:lnTo>
                    <a:pt x="299470" y="906573"/>
                  </a:lnTo>
                  <a:lnTo>
                    <a:pt x="280959" y="874160"/>
                  </a:lnTo>
                  <a:lnTo>
                    <a:pt x="261031" y="835837"/>
                  </a:lnTo>
                  <a:lnTo>
                    <a:pt x="240932" y="804075"/>
                  </a:lnTo>
                  <a:lnTo>
                    <a:pt x="224712" y="775674"/>
                  </a:lnTo>
                  <a:lnTo>
                    <a:pt x="205920" y="748745"/>
                  </a:lnTo>
                  <a:lnTo>
                    <a:pt x="205912" y="748733"/>
                  </a:lnTo>
                  <a:lnTo>
                    <a:pt x="205908" y="748726"/>
                  </a:lnTo>
                  <a:lnTo>
                    <a:pt x="185960" y="717204"/>
                  </a:lnTo>
                  <a:lnTo>
                    <a:pt x="159900" y="682799"/>
                  </a:lnTo>
                  <a:lnTo>
                    <a:pt x="159897" y="682795"/>
                  </a:lnTo>
                  <a:lnTo>
                    <a:pt x="159890" y="682786"/>
                  </a:lnTo>
                  <a:lnTo>
                    <a:pt x="138783" y="652540"/>
                  </a:lnTo>
                  <a:lnTo>
                    <a:pt x="120576" y="630883"/>
                  </a:lnTo>
                  <a:lnTo>
                    <a:pt x="101438" y="605617"/>
                  </a:lnTo>
                  <a:lnTo>
                    <a:pt x="73508" y="574897"/>
                  </a:lnTo>
                  <a:lnTo>
                    <a:pt x="42373" y="537863"/>
                  </a:lnTo>
                  <a:lnTo>
                    <a:pt x="16108" y="511763"/>
                  </a:lnTo>
                  <a:lnTo>
                    <a:pt x="16103" y="511758"/>
                  </a:lnTo>
                  <a:lnTo>
                    <a:pt x="16098" y="511753"/>
                  </a:lnTo>
                  <a:lnTo>
                    <a:pt x="0" y="494047"/>
                  </a:lnTo>
                  <a:lnTo>
                    <a:pt x="31893" y="462354"/>
                  </a:lnTo>
                  <a:lnTo>
                    <a:pt x="94866" y="405141"/>
                  </a:lnTo>
                  <a:lnTo>
                    <a:pt x="148854" y="360333"/>
                  </a:lnTo>
                  <a:lnTo>
                    <a:pt x="217287" y="309178"/>
                  </a:lnTo>
                  <a:lnTo>
                    <a:pt x="274965" y="269469"/>
                  </a:lnTo>
                  <a:lnTo>
                    <a:pt x="348742" y="224664"/>
                  </a:lnTo>
                  <a:lnTo>
                    <a:pt x="409477" y="190488"/>
                  </a:lnTo>
                  <a:lnTo>
                    <a:pt x="488707" y="152335"/>
                  </a:lnTo>
                  <a:lnTo>
                    <a:pt x="551620" y="124139"/>
                  </a:lnTo>
                  <a:lnTo>
                    <a:pt x="636876" y="92946"/>
                  </a:lnTo>
                  <a:lnTo>
                    <a:pt x="700646" y="71163"/>
                  </a:lnTo>
                  <a:lnTo>
                    <a:pt x="793631" y="47263"/>
                  </a:lnTo>
                  <a:lnTo>
                    <a:pt x="855812" y="32308"/>
                  </a:lnTo>
                  <a:lnTo>
                    <a:pt x="962470" y="16036"/>
                  </a:lnTo>
                  <a:lnTo>
                    <a:pt x="1016344" y="8335"/>
                  </a:lnTo>
                  <a:lnTo>
                    <a:pt x="1181166" y="15"/>
                  </a:lnTo>
                  <a:lnTo>
                    <a:pt x="1181483" y="0"/>
                  </a:lnTo>
                  <a:close/>
                </a:path>
              </a:pathLst>
            </a:custGeom>
            <a:solidFill>
              <a:srgbClr val="FFFFFF">
                <a:alpha val="25098"/>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12" tIns="143371" rIns="179212" bIns="143371" numCol="1" spcCol="0" rtlCol="0" fromWordArt="0" anchor="t" anchorCtr="0" forceAA="0" compatLnSpc="1">
              <a:prstTxWarp prst="textNoShape">
                <a:avLst/>
              </a:prstTxWarp>
              <a:noAutofit/>
            </a:bodyPr>
            <a:lstStyle/>
            <a:p>
              <a:pPr algn="ctr" defTabSz="913652" fontAlgn="base">
                <a:lnSpc>
                  <a:spcPct val="90000"/>
                </a:lnSpc>
                <a:spcBef>
                  <a:spcPct val="0"/>
                </a:spcBef>
                <a:spcAft>
                  <a:spcPct val="0"/>
                </a:spcAft>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grpSp>
      <p:grpSp>
        <p:nvGrpSpPr>
          <p:cNvPr id="2" name="Group 1"/>
          <p:cNvGrpSpPr/>
          <p:nvPr/>
        </p:nvGrpSpPr>
        <p:grpSpPr>
          <a:xfrm>
            <a:off x="5268064" y="2020362"/>
            <a:ext cx="1965324" cy="983421"/>
            <a:chOff x="7035973" y="2107351"/>
            <a:chExt cx="2749140" cy="1375631"/>
          </a:xfrm>
        </p:grpSpPr>
        <p:sp>
          <p:nvSpPr>
            <p:cNvPr id="31" name="Rectangle 30"/>
            <p:cNvSpPr/>
            <p:nvPr/>
          </p:nvSpPr>
          <p:spPr>
            <a:xfrm>
              <a:off x="7035973" y="2811460"/>
              <a:ext cx="2749140" cy="671522"/>
            </a:xfrm>
            <a:prstGeom prst="rect">
              <a:avLst/>
            </a:prstGeom>
          </p:spPr>
          <p:txBody>
            <a:bodyPr wrap="none">
              <a:spAutoFit/>
            </a:bodyPr>
            <a:lstStyle/>
            <a:p>
              <a:pPr algn="ctr" defTabSz="913652" fontAlgn="base">
                <a:lnSpc>
                  <a:spcPct val="90000"/>
                </a:lnSpc>
                <a:spcBef>
                  <a:spcPct val="0"/>
                </a:spcBef>
                <a:spcAft>
                  <a:spcPct val="0"/>
                </a:spcAft>
              </a:pPr>
              <a:r>
                <a:rPr lang="en-US" sz="2745" dirty="0">
                  <a:solidFill>
                    <a:prstClr val="white"/>
                  </a:solidFill>
                  <a:latin typeface="Segoe UI Light"/>
                  <a:ea typeface="Segoe UI" pitchFamily="34" charset="0"/>
                  <a:cs typeface="Segoe UI" pitchFamily="34" charset="0"/>
                </a:rPr>
                <a:t>Hyper-scale</a:t>
              </a:r>
            </a:p>
          </p:txBody>
        </p:sp>
        <p:pic>
          <p:nvPicPr>
            <p:cNvPr id="33" name="Picture 32"/>
            <p:cNvPicPr>
              <a:picLocks noChangeAspect="1"/>
            </p:cNvPicPr>
            <p:nvPr/>
          </p:nvPicPr>
          <p:blipFill>
            <a:blip r:embed="rId4"/>
            <a:stretch>
              <a:fillRect/>
            </a:stretch>
          </p:blipFill>
          <p:spPr>
            <a:xfrm>
              <a:off x="8012317" y="2107351"/>
              <a:ext cx="749412" cy="593646"/>
            </a:xfrm>
            <a:prstGeom prst="rect">
              <a:avLst/>
            </a:prstGeom>
          </p:spPr>
        </p:pic>
      </p:grpSp>
    </p:spTree>
    <p:extLst>
      <p:ext uri="{BB962C8B-B14F-4D97-AF65-F5344CB8AC3E}">
        <p14:creationId xmlns:p14="http://schemas.microsoft.com/office/powerpoint/2010/main" val="2917940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19" grpId="0" animBg="1"/>
      <p:bldP spid="21"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Common Orchestration API</a:t>
            </a:r>
            <a:endParaRPr lang="en-US"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150" y="1265227"/>
            <a:ext cx="10959141" cy="5409433"/>
          </a:xfrm>
        </p:spPr>
      </p:pic>
    </p:spTree>
    <p:extLst>
      <p:ext uri="{BB962C8B-B14F-4D97-AF65-F5344CB8AC3E}">
        <p14:creationId xmlns:p14="http://schemas.microsoft.com/office/powerpoint/2010/main" val="229272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Choice</a:t>
            </a:r>
            <a:endParaRPr lang="en-US" dirty="0"/>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1491" y="1448081"/>
            <a:ext cx="11103104" cy="5409433"/>
          </a:xfrm>
        </p:spPr>
      </p:pic>
    </p:spTree>
    <p:extLst>
      <p:ext uri="{BB962C8B-B14F-4D97-AF65-F5344CB8AC3E}">
        <p14:creationId xmlns:p14="http://schemas.microsoft.com/office/powerpoint/2010/main" val="1778875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Docker Tooling Status</a:t>
            </a:r>
            <a:endParaRPr lang="en-US" dirty="0"/>
          </a:p>
        </p:txBody>
      </p:sp>
      <p:sp>
        <p:nvSpPr>
          <p:cNvPr id="3" name="Content Placeholder 2"/>
          <p:cNvSpPr>
            <a:spLocks noGrp="1"/>
          </p:cNvSpPr>
          <p:nvPr>
            <p:ph idx="1"/>
          </p:nvPr>
        </p:nvSpPr>
        <p:spPr/>
        <p:txBody>
          <a:bodyPr>
            <a:normAutofit/>
          </a:bodyPr>
          <a:lstStyle/>
          <a:p>
            <a:r>
              <a:rPr lang="en-US" dirty="0" smtClean="0"/>
              <a:t>Docker 1.0 -&gt; Azure CLI</a:t>
            </a:r>
          </a:p>
          <a:p>
            <a:pPr lvl="1"/>
            <a:r>
              <a:rPr lang="en-US" dirty="0" smtClean="0"/>
              <a:t>‘azure create </a:t>
            </a:r>
            <a:r>
              <a:rPr lang="en-US" dirty="0" err="1" smtClean="0"/>
              <a:t>vm</a:t>
            </a:r>
            <a:r>
              <a:rPr lang="en-US" dirty="0" smtClean="0"/>
              <a:t> </a:t>
            </a:r>
            <a:r>
              <a:rPr lang="en-US" dirty="0" err="1" smtClean="0"/>
              <a:t>docker</a:t>
            </a:r>
            <a:r>
              <a:rPr lang="en-US" dirty="0" smtClean="0"/>
              <a:t> …’</a:t>
            </a:r>
          </a:p>
          <a:p>
            <a:pPr lvl="1"/>
            <a:r>
              <a:rPr lang="en-US" dirty="0" smtClean="0"/>
              <a:t>‘</a:t>
            </a:r>
            <a:r>
              <a:rPr lang="en-US" dirty="0" err="1" smtClean="0"/>
              <a:t>docker</a:t>
            </a:r>
            <a:r>
              <a:rPr lang="en-US" dirty="0" smtClean="0"/>
              <a:t> …’</a:t>
            </a:r>
          </a:p>
          <a:p>
            <a:pPr lvl="2"/>
            <a:r>
              <a:rPr lang="en-US" dirty="0" smtClean="0"/>
              <a:t>Linux only</a:t>
            </a:r>
          </a:p>
          <a:p>
            <a:r>
              <a:rPr lang="en-US" dirty="0" smtClean="0"/>
              <a:t>Windows port</a:t>
            </a:r>
          </a:p>
          <a:p>
            <a:pPr lvl="1"/>
            <a:r>
              <a:rPr lang="en-US" dirty="0" smtClean="0"/>
              <a:t>‘</a:t>
            </a:r>
            <a:r>
              <a:rPr lang="en-US" dirty="0" err="1" smtClean="0"/>
              <a:t>docker</a:t>
            </a:r>
            <a:r>
              <a:rPr lang="en-US" dirty="0" smtClean="0"/>
              <a:t> …’ on windows</a:t>
            </a:r>
          </a:p>
          <a:p>
            <a:r>
              <a:rPr lang="en-US" dirty="0" smtClean="0"/>
              <a:t>Docker Machine</a:t>
            </a:r>
          </a:p>
          <a:p>
            <a:pPr lvl="1"/>
            <a:r>
              <a:rPr lang="en-US" dirty="0" smtClean="0"/>
              <a:t>‘</a:t>
            </a:r>
            <a:r>
              <a:rPr lang="en-US" dirty="0" err="1" smtClean="0"/>
              <a:t>docker</a:t>
            </a:r>
            <a:r>
              <a:rPr lang="en-US" dirty="0" smtClean="0"/>
              <a:t>-machine create –d hyper-v …’</a:t>
            </a:r>
          </a:p>
          <a:p>
            <a:pPr lvl="1"/>
            <a:r>
              <a:rPr lang="en-US" dirty="0" smtClean="0"/>
              <a:t>‘</a:t>
            </a:r>
            <a:r>
              <a:rPr lang="en-US" dirty="0" err="1" smtClean="0"/>
              <a:t>docker</a:t>
            </a:r>
            <a:r>
              <a:rPr lang="en-US" dirty="0" smtClean="0"/>
              <a:t>-machine create –d azure …’</a:t>
            </a:r>
          </a:p>
          <a:p>
            <a:r>
              <a:rPr lang="en-US" dirty="0" smtClean="0"/>
              <a:t>Compose and </a:t>
            </a:r>
            <a:r>
              <a:rPr lang="en-US" dirty="0" smtClean="0"/>
              <a:t>Swarm</a:t>
            </a:r>
          </a:p>
          <a:p>
            <a:pPr lvl="1"/>
            <a:endParaRPr lang="en-US" dirty="0"/>
          </a:p>
        </p:txBody>
      </p:sp>
    </p:spTree>
    <p:extLst>
      <p:ext uri="{BB962C8B-B14F-4D97-AF65-F5344CB8AC3E}">
        <p14:creationId xmlns:p14="http://schemas.microsoft.com/office/powerpoint/2010/main" val="10946823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Microsoft Specific Status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Windows Server Containers at //build in April</a:t>
            </a:r>
          </a:p>
          <a:p>
            <a:r>
              <a:rPr lang="en-US" dirty="0" smtClean="0"/>
              <a:t>Multi-Platform Containerized application at DockerCon</a:t>
            </a:r>
          </a:p>
          <a:p>
            <a:r>
              <a:rPr lang="en-US" dirty="0" smtClean="0"/>
              <a:t>Docker VM Extension for Linux on Azure</a:t>
            </a:r>
            <a:endParaRPr lang="en-US" dirty="0" smtClean="0"/>
          </a:p>
          <a:p>
            <a:r>
              <a:rPr lang="en-US" dirty="0" smtClean="0"/>
              <a:t>Hyper-V Containers</a:t>
            </a:r>
          </a:p>
          <a:p>
            <a:r>
              <a:rPr lang="en-US" dirty="0"/>
              <a:t>Visual Studio </a:t>
            </a:r>
            <a:r>
              <a:rPr lang="en-US" dirty="0" smtClean="0"/>
              <a:t>tooling</a:t>
            </a:r>
          </a:p>
          <a:p>
            <a:r>
              <a:rPr lang="en-US" dirty="0" smtClean="0"/>
              <a:t>Visual Studio Online for CI across multiple containers using Docker Compose</a:t>
            </a:r>
          </a:p>
          <a:p>
            <a:r>
              <a:rPr lang="en-US" dirty="0" smtClean="0"/>
              <a:t>Docker Trusted Registry support in Visual Studio Online</a:t>
            </a:r>
          </a:p>
          <a:p>
            <a:r>
              <a:rPr lang="en-US" dirty="0" smtClean="0"/>
              <a:t>Azure Marketplace integration of </a:t>
            </a:r>
            <a:r>
              <a:rPr lang="en-US" dirty="0"/>
              <a:t>c</a:t>
            </a:r>
            <a:r>
              <a:rPr lang="en-US" dirty="0" smtClean="0"/>
              <a:t>ontainerized applications</a:t>
            </a:r>
          </a:p>
          <a:p>
            <a:r>
              <a:rPr lang="en-US" dirty="0" smtClean="0"/>
              <a:t>Docker Marketplace VM for Docker </a:t>
            </a:r>
            <a:r>
              <a:rPr lang="en-US" smtClean="0"/>
              <a:t>Trusted Registries</a:t>
            </a:r>
            <a:endParaRPr lang="en-US" dirty="0"/>
          </a:p>
          <a:p>
            <a:endParaRPr lang="en-US" dirty="0" smtClean="0"/>
          </a:p>
          <a:p>
            <a:endParaRPr lang="en-US" dirty="0"/>
          </a:p>
        </p:txBody>
      </p:sp>
    </p:spTree>
    <p:extLst>
      <p:ext uri="{BB962C8B-B14F-4D97-AF65-F5344CB8AC3E}">
        <p14:creationId xmlns:p14="http://schemas.microsoft.com/office/powerpoint/2010/main" val="18031783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Azure Portal</a:t>
            </a:r>
            <a:endParaRPr lang="en-US"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bwMode="auto">
          <a:xfrm>
            <a:off x="838200" y="0"/>
            <a:ext cx="10435119" cy="6858000"/>
          </a:xfrm>
          <a:prstGeom prst="rect">
            <a:avLst/>
          </a:prstGeom>
          <a:noFill/>
          <a:ln>
            <a:noFill/>
          </a:ln>
        </p:spPr>
      </p:pic>
      <p:sp>
        <p:nvSpPr>
          <p:cNvPr id="7" name="Content Placeholder 6"/>
          <p:cNvSpPr>
            <a:spLocks noGrp="1"/>
          </p:cNvSpPr>
          <p:nvPr>
            <p:ph idx="1"/>
          </p:nvPr>
        </p:nvSpPr>
        <p:spPr/>
        <p:txBody>
          <a:bodyPr/>
          <a:lstStyle/>
          <a:p>
            <a:endParaRPr lang="en-US"/>
          </a:p>
        </p:txBody>
      </p:sp>
    </p:spTree>
    <p:extLst>
      <p:ext uri="{BB962C8B-B14F-4D97-AF65-F5344CB8AC3E}">
        <p14:creationId xmlns:p14="http://schemas.microsoft.com/office/powerpoint/2010/main" val="181263064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2144</TotalTime>
  <Words>912</Words>
  <Application>Microsoft Office PowerPoint</Application>
  <PresentationFormat>Widescreen</PresentationFormat>
  <Paragraphs>154</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Segoe UI</vt:lpstr>
      <vt:lpstr>Segoe UI Light</vt:lpstr>
      <vt:lpstr>Office Theme</vt:lpstr>
      <vt:lpstr>Docker, Windows and Azure</vt:lpstr>
      <vt:lpstr>Reboot needed!</vt:lpstr>
      <vt:lpstr>Microsoft’s Commitment to the  Docker Community</vt:lpstr>
      <vt:lpstr>PowerPoint Presentation</vt:lpstr>
      <vt:lpstr>Common Orchestration API</vt:lpstr>
      <vt:lpstr>Choice</vt:lpstr>
      <vt:lpstr>Docker Tooling Status</vt:lpstr>
      <vt:lpstr>Microsoft Specific Status</vt:lpstr>
      <vt:lpstr>Azure Portal</vt:lpstr>
      <vt:lpstr>Kitematic</vt:lpstr>
      <vt:lpstr>Lets Get to Work</vt:lpstr>
      <vt:lpstr>Demo</vt:lpstr>
      <vt:lpstr>Want to try?</vt:lpstr>
      <vt:lpstr>Get the source</vt:lpstr>
      <vt:lpstr>Environment Setup</vt:lpstr>
      <vt:lpstr>Install Docker and Docker Machine (Windows)</vt:lpstr>
      <vt:lpstr>Setup Helper Scripts</vt:lpstr>
      <vt:lpstr>Get an Azure Subscription and Create a Cert</vt:lpstr>
      <vt:lpstr>Now for the real stuff…</vt:lpstr>
      <vt:lpstr>Build and deploy on Azure host</vt:lpstr>
      <vt:lpstr>PowerPoint Presentation</vt:lpstr>
      <vt:lpstr>Build and Run the Application on Client</vt:lpstr>
      <vt:lpstr>Pointers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 Windows and Azure</dc:title>
  <dc:creator>Ross Gardler (MS OPEN TECH)</dc:creator>
  <cp:lastModifiedBy>Ross Gardler (MS OPEN TECH)</cp:lastModifiedBy>
  <cp:revision>19</cp:revision>
  <dcterms:created xsi:type="dcterms:W3CDTF">2015-06-21T17:27:28Z</dcterms:created>
  <dcterms:modified xsi:type="dcterms:W3CDTF">2015-06-23T05:22:30Z</dcterms:modified>
</cp:coreProperties>
</file>