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 id="2147483803" r:id="rId2"/>
  </p:sldMasterIdLst>
  <p:notesMasterIdLst>
    <p:notesMasterId r:id="rId26"/>
  </p:notesMasterIdLst>
  <p:handoutMasterIdLst>
    <p:handoutMasterId r:id="rId27"/>
  </p:handoutMasterIdLst>
  <p:sldIdLst>
    <p:sldId id="385" r:id="rId3"/>
    <p:sldId id="418" r:id="rId4"/>
    <p:sldId id="406" r:id="rId5"/>
    <p:sldId id="419" r:id="rId6"/>
    <p:sldId id="388" r:id="rId7"/>
    <p:sldId id="417" r:id="rId8"/>
    <p:sldId id="420" r:id="rId9"/>
    <p:sldId id="391" r:id="rId10"/>
    <p:sldId id="415" r:id="rId11"/>
    <p:sldId id="393" r:id="rId12"/>
    <p:sldId id="421" r:id="rId13"/>
    <p:sldId id="395" r:id="rId14"/>
    <p:sldId id="413" r:id="rId15"/>
    <p:sldId id="412" r:id="rId16"/>
    <p:sldId id="398" r:id="rId17"/>
    <p:sldId id="411" r:id="rId18"/>
    <p:sldId id="410" r:id="rId19"/>
    <p:sldId id="422" r:id="rId20"/>
    <p:sldId id="401" r:id="rId21"/>
    <p:sldId id="402" r:id="rId22"/>
    <p:sldId id="409" r:id="rId23"/>
    <p:sldId id="404" r:id="rId24"/>
    <p:sldId id="405" r:id="rId25"/>
  </p:sldIdLst>
  <p:sldSz cx="12188825" cy="6858000"/>
  <p:notesSz cx="6858000" cy="9144000"/>
  <p:custDataLst>
    <p:tags r:id="rId2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218">
          <p15:clr>
            <a:srgbClr val="A4A3A4"/>
          </p15:clr>
        </p15:guide>
        <p15:guide id="4" orient="horz" pos="922">
          <p15:clr>
            <a:srgbClr val="A4A3A4"/>
          </p15:clr>
        </p15:guide>
        <p15:guide id="5" orient="horz" pos="3948">
          <p15:clr>
            <a:srgbClr val="A4A3A4"/>
          </p15:clr>
        </p15:guide>
        <p15:guide id="6" orient="horz" pos="1068">
          <p15:clr>
            <a:srgbClr val="A4A3A4"/>
          </p15:clr>
        </p15:guide>
        <p15:guide id="7" pos="327">
          <p15:clr>
            <a:srgbClr val="A4A3A4"/>
          </p15:clr>
        </p15:guide>
        <p15:guide id="8" pos="735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2" autoAdjust="0"/>
    <p:restoredTop sz="28737" autoAdjust="0"/>
  </p:normalViewPr>
  <p:slideViewPr>
    <p:cSldViewPr snapToGrid="0" snapToObjects="1">
      <p:cViewPr>
        <p:scale>
          <a:sx n="50" d="100"/>
          <a:sy n="50" d="100"/>
        </p:scale>
        <p:origin x="2238" y="36"/>
      </p:cViewPr>
      <p:guideLst>
        <p:guide orient="horz" pos="144"/>
        <p:guide orient="horz" pos="1241"/>
        <p:guide orient="horz" pos="4218"/>
        <p:guide orient="horz" pos="922"/>
        <p:guide orient="horz" pos="3948"/>
        <p:guide orient="horz" pos="1068"/>
        <p:guide pos="327"/>
        <p:guide pos="735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170"/>
    </p:cViewPr>
  </p:sorterViewPr>
  <p:notesViewPr>
    <p:cSldViewPr snapToGrid="0" snapToObjects="1" showGuides="1">
      <p:cViewPr varScale="1">
        <p:scale>
          <a:sx n="56" d="100"/>
          <a:sy n="56" d="100"/>
        </p:scale>
        <p:origin x="-2496"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1" i="0" dirty="0" smtClean="0"/>
              <a:t>Objective: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Set expectations that the session is going to be about identity and access control for applications targeting the Windows Azure platform,</a:t>
            </a:r>
            <a:r>
              <a:rPr lang="en-US" baseline="0" dirty="0" smtClean="0"/>
              <a:t> as opposed to the services themselves (SQL Azure, Windows Azure management calls, etc.)</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36216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Let’s </a:t>
            </a:r>
            <a:r>
              <a:rPr lang="en-US" dirty="0" smtClean="0"/>
              <a:t>make some Windows Azure specific considerations. Note that the principles of claims-based identity are absolutely the same on-premises and in the cloud, those are just implementation-bound practical considerations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88683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so </a:t>
            </a:r>
            <a:r>
              <a:rPr lang="en-US" sz="1200" dirty="0" smtClean="0"/>
              <a:t>far we considered the case in which one application has just one instance, however in most cases in windows azure you'll want to use more than one &lt;click&gt;. From the client nothing changes, as everything is always behind W.A. load balancer.</a:t>
            </a:r>
          </a:p>
          <a:p>
            <a:r>
              <a:rPr lang="en-US" sz="1200" dirty="0" smtClean="0"/>
              <a:t>let's go through the usual flow &lt;click&gt; the client tries to get to the application. Regardless of which instance he hits, he'll be redirected to the IP &lt;click&gt;. Once the user gets back the token, we get the first problem. Windows Azure applications live on different URIs depending on the environment (local simulation, staging, production). WIF specifies the return address to be used for sending back the token in the config of the application; this means you'd have to often change it, and sometimes that would even be possible (in staging the address contains a GUID which is known only after the deployment, at which point it i too late for changing the config).&lt;click&gt; this also affects the way in which you use certificates, as the browser will complain if the certificate subject does not match with the website address (of course everything should happen over https).</a:t>
            </a:r>
          </a:p>
          <a:p>
            <a:r>
              <a:rPr lang="en-US" sz="1200" dirty="0" smtClean="0"/>
              <a:t>There are various solutions to this, watch out for an incoming whitepaper that shows how to use the hosts file on development machines for handling this.</a:t>
            </a:r>
          </a:p>
          <a:p>
            <a:r>
              <a:rPr lang="en-US" sz="1200" dirty="0" smtClean="0"/>
              <a:t>&lt;click&gt; let's say that somehow we solved this and we send the token to the application &lt;click&gt;. One instance will process it and establish a session cookie &lt;click&gt;.</a:t>
            </a:r>
          </a:p>
          <a:p>
            <a:r>
              <a:rPr lang="en-US" sz="1200" dirty="0" smtClean="0"/>
              <a:t>There is no guarantee that the next request will hit the same instance &lt;click&gt;. If the cookie have been encrypted with the default method, DPAPI, then the other instance will not be able to decrypt the cookie and it will fire the authentication process again &lt;click&gt;.The solution to this is making sure that the cookie is secured in way that can be resolved by every instance, for example by using the SSL certificate already used by the web application. The hands on lab show you exactly how to do that.</a:t>
            </a:r>
          </a:p>
          <a:p>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p>
          <a:p>
            <a:r>
              <a:rPr lang="en-US" dirty="0" smtClean="0"/>
              <a:t>Let’s </a:t>
            </a:r>
            <a:r>
              <a:rPr lang="en-US" dirty="0" smtClean="0"/>
              <a:t>now</a:t>
            </a:r>
            <a:r>
              <a:rPr lang="en-US" baseline="0" dirty="0" smtClean="0"/>
              <a:t> move to consider some more articulated scenarios, which will provide the backdrop for introducing the ACS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4755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b="0" dirty="0" smtClean="0"/>
          </a:p>
          <a:p>
            <a:pPr defTabSz="914255">
              <a:defRPr/>
            </a:pPr>
            <a:r>
              <a:rPr lang="en-US" sz="1200" b="0" dirty="0" smtClean="0"/>
              <a:t>so </a:t>
            </a:r>
            <a:r>
              <a:rPr lang="en-US" sz="1200" b="0" dirty="0" smtClean="0"/>
              <a:t>far we have seen what to do when we deal with one single IP, but what happens if &lt;click&gt; we have multiple federated customers or partners?</a:t>
            </a:r>
          </a:p>
          <a:p>
            <a:pPr defTabSz="914255">
              <a:defRPr/>
            </a:pPr>
            <a:r>
              <a:rPr lang="en-US" sz="1200" b="0" dirty="0" smtClean="0"/>
              <a:t>Let's go through the flow again, staring from the blue customer.&lt;click&gt; the user attempts to get to the application. Before we redirected to the IP, we had just one hence the address was obvious from the context. Now we have two IP, how do we choose which one should be engaged? This problem is known as home realm discovery or HDR. There are many solutions, the brute force one is prompting the user to pick one entry in the list of all possible choices &lt;click&gt;. Assuming that the user makes the right choice &lt;click&gt; the flow resumes as usual and the app gets a token&lt;click&gt;.</a:t>
            </a:r>
          </a:p>
          <a:p>
            <a:pPr defTabSz="914255">
              <a:defRPr/>
            </a:pPr>
            <a:r>
              <a:rPr lang="en-US" sz="1200" b="0" dirty="0" smtClean="0"/>
              <a:t>Let's do the same for the red IP. The user goes to the app &lt;click&gt;, gets prompted &lt;click&gt;, picks his own IP &lt;click&gt; and the resulting token goes to the app &lt;click&gt;.</a:t>
            </a:r>
          </a:p>
          <a:p>
            <a:pPr defTabSz="914255">
              <a:defRPr/>
            </a:pPr>
            <a:r>
              <a:rPr lang="en-US" sz="1200" b="0" dirty="0" smtClean="0"/>
              <a:t>What can we observe here? The tokens may have been obtained with the same protocol and be of the same format, but the claims they contain are very different. As things are now, the application (or anyway something in the WIF pipeline) would have to account for those differences. Here there are just 2 customers, but in real life scenarios you can have tens of thousands of partners. How do we solve this?</a:t>
            </a:r>
          </a:p>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b="0" dirty="0" smtClean="0"/>
          </a:p>
          <a:p>
            <a:pPr defTabSz="914255">
              <a:defRPr/>
            </a:pPr>
            <a:r>
              <a:rPr lang="en-US" sz="1200" b="0" dirty="0" smtClean="0"/>
              <a:t>let's </a:t>
            </a:r>
            <a:r>
              <a:rPr lang="en-US" sz="1200" b="0" dirty="0" smtClean="0"/>
              <a:t>introduce another architectural role, the federation provider. The FP is, like the IP, implemented with an STS; however instead of authenticating users this STS transforms input tokens in output tokens. AN FP is typically placed on boundaries, so that it can decouple applications from the IPs and vice versa. The application can be configured to only accept tokens issued by the FP, which in turn will accept tokens form the actual IPs. As we will see, this arrangement brings great advantages to the application developer. Let's run through the scenario with this new element.</a:t>
            </a:r>
          </a:p>
          <a:p>
            <a:pPr defTabSz="914255">
              <a:defRPr/>
            </a:pPr>
            <a:r>
              <a:rPr lang="en-US" sz="1200" b="0" dirty="0" smtClean="0"/>
              <a:t>&lt;click&gt;the blue user accesses the application, a nd this time there are no longer any doubts: &lt;click&gt; he gets redirected to the intermediary. It is now the FP's responsibility to handle the HDR problem &lt;click&gt;. The user picks his one IP &lt;click&gt; authenticates and sends the resulting token to the FP. Here the FP processes the token, applying whatever transformation to it and reissuing the results in a new token &lt;click&gt;. Note that in the easiest case there are no transformations and the input values are rewritten in output as is.</a:t>
            </a:r>
          </a:p>
          <a:p>
            <a:pPr defTabSz="914255">
              <a:defRPr/>
            </a:pPr>
            <a:r>
              <a:rPr lang="en-US" sz="1200" b="0" dirty="0" smtClean="0"/>
              <a:t>The new token is then returned to the client &lt;click&gt; which sends it to the application.</a:t>
            </a:r>
          </a:p>
          <a:p>
            <a:pPr defTabSz="914255">
              <a:defRPr/>
            </a:pPr>
            <a:r>
              <a:rPr lang="en-US" sz="1200" b="0" dirty="0" smtClean="0"/>
              <a:t>Let's run through the other IP. The user gets to the app &lt;click&gt;, get redirected to the FP &lt;click&gt; get prompted for the HDR &lt;click&gt; pick its onw and authenticates &lt;click&gt;, get the token and send it to the FP &lt;click&gt;.</a:t>
            </a:r>
          </a:p>
          <a:p>
            <a:pPr defTabSz="914255">
              <a:defRPr/>
            </a:pPr>
            <a:r>
              <a:rPr lang="en-US" sz="1200" b="0" dirty="0" smtClean="0"/>
              <a:t>This time the FP transforms the incoming token, normalizing its claim types to match the other token &lt;click&gt;. The token gets back to the user &lt;click&gt; and is sent to the application &lt;click&gt;. As you can see, the application is no longer on point to account for differences between tokens: the FP took care of normalizing it, decoupling the app from changes.</a:t>
            </a:r>
          </a:p>
          <a:p>
            <a:pPr defTabSz="914255">
              <a:defRPr/>
            </a:pPr>
            <a:r>
              <a:rPr lang="en-US" sz="1200" b="0" dirty="0" smtClean="0"/>
              <a:t>One way in which you can implement a FP is by using the access control service. the ACS can host an STS for you and allows you to specify your trust relationships and transformation logic via an easy portal or a comprehensive set of management APIs. ACS also helps you with the HDR problem, both by automatically generating pages for the explicit selection or by offering more subtle mechanisms such as extracting the domain</a:t>
            </a:r>
            <a:r>
              <a:rPr lang="en-US" sz="1200" b="0" baseline="0" dirty="0" smtClean="0"/>
              <a:t> form the email of the user and redirecting to the appropriate IP without having to list all the possible options. </a:t>
            </a:r>
            <a:r>
              <a:rPr lang="en-US" sz="1200" b="0" dirty="0" smtClean="0"/>
              <a:t>You already heard about this in the introduction, hence I am going straight to a demonstration.</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See </a:t>
            </a:r>
            <a:r>
              <a:rPr lang="en-US" dirty="0" smtClean="0"/>
              <a:t>2</a:t>
            </a:r>
            <a:r>
              <a:rPr lang="en-US" baseline="30000" dirty="0" smtClean="0"/>
              <a:t>nd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340726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The </a:t>
            </a:r>
            <a:r>
              <a:rPr lang="en-US" dirty="0" smtClean="0"/>
              <a:t>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let's </a:t>
            </a:r>
            <a:r>
              <a:rPr lang="en-US" sz="1200" dirty="0" smtClean="0"/>
              <a:t>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let's </a:t>
            </a:r>
            <a:r>
              <a:rPr lang="en-US" sz="1200" dirty="0" smtClean="0"/>
              <a:t>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See </a:t>
            </a:r>
            <a:r>
              <a:rPr lang="en-US" dirty="0" smtClean="0"/>
              <a:t>3</a:t>
            </a:r>
            <a:r>
              <a:rPr lang="en-US" baseline="30000" dirty="0" smtClean="0"/>
              <a:t>rd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5078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025108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Here </a:t>
            </a:r>
            <a:r>
              <a:rPr lang="en-US" dirty="0" smtClean="0"/>
              <a:t>we barely scratched the surface of what can be done. There are just a couple of scenarios we are often asked about that I want to be sure to mention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149033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Most </a:t>
            </a:r>
            <a:r>
              <a:rPr lang="en-US" dirty="0" smtClean="0"/>
              <a:t>of the things I mentioned apply to SOAP web services as well. The WIF wizard works in the same way, ACS</a:t>
            </a:r>
            <a:r>
              <a:rPr lang="en-US" baseline="0" dirty="0" smtClean="0"/>
              <a:t> can handle the appropriate protocols, and so on. There are some obvious differences, both in expressive power (services can give higher guarantees thanks to the use of more advanced cryptography) and requirements (redirects are not necessary, but the requirements on the client capabilities are more stringent).</a:t>
            </a:r>
          </a:p>
          <a:p>
            <a:r>
              <a:rPr lang="en-US" baseline="0" dirty="0" smtClean="0"/>
              <a:t>It is noteworthy that at the moment Silverlight does not have the full capabilities you’d find in WCF based clients on desktop and backend applications, however most of the scenarios can be addressed in the same way with some custom code (see the Silverlight exercises in the identity developer training kit).</a:t>
            </a:r>
          </a:p>
          <a:p>
            <a:r>
              <a:rPr lang="en-US" baseline="0" dirty="0" smtClean="0"/>
              <a:t>The REST scenario is not supported out of the box for WIF. The REST protocols are so simple that you can handle those yourself,. However if you want to leverage the handily claims model and config-based authentication mechanisms there are custom extensions to WIF you can leverage.</a:t>
            </a:r>
          </a:p>
          <a:p>
            <a:r>
              <a:rPr lang="en-US" dirty="0" smtClean="0"/>
              <a:t>There are various mobile (and not only) scenarios in which you want to call a service, but the identity you want to authenticate is available only via redirect (i.e. browser based) protocols. There’s still</a:t>
            </a:r>
            <a:r>
              <a:rPr lang="en-US" baseline="0" dirty="0" smtClean="0"/>
              <a:t> work to be done there, but for early thinking about how to tackle the scenario you can refer to the windows phone 7 sample on acs.codeplex.com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23055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The </a:t>
            </a:r>
            <a:r>
              <a:rPr lang="en-US" dirty="0" smtClean="0"/>
              <a:t>session explored many different scenarios and show multiple products &amp; services in action. However those were just proof points backing a simple fact: claims-based identity is the identity and access control strategy which will yield the best results for your on-premises, cloud and hybrid solutions.</a:t>
            </a:r>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81149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68219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t>Notes:</a:t>
            </a:r>
          </a:p>
          <a:p>
            <a:r>
              <a:rPr lang="en-US" sz="900" dirty="0" smtClean="0"/>
              <a:t>The </a:t>
            </a:r>
            <a:r>
              <a:rPr lang="en-US" sz="900" dirty="0" smtClean="0"/>
              <a:t>session will explore many different scenarios</a:t>
            </a:r>
            <a:r>
              <a:rPr lang="en-US" sz="900" baseline="0" dirty="0" smtClean="0"/>
              <a:t> and show multiple products &amp; services in actions; however those will just be proof points of a simple fact, claims-based identity is the identity and access control strategy which will yield the best results for your on-premises, cloud and hybrid solutions.</a:t>
            </a:r>
            <a:endParaRPr lang="en-US" sz="9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212643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lnSpcReduction="1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Objective:</a:t>
            </a:r>
          </a:p>
          <a:p>
            <a:pPr marL="0" marR="0" indent="0" algn="l" defTabSz="914363" rtl="0" eaLnBrk="1" fontAlgn="auto" latinLnBrk="0" hangingPunct="1">
              <a:lnSpc>
                <a:spcPct val="90000"/>
              </a:lnSpc>
              <a:spcBef>
                <a:spcPts val="0"/>
              </a:spcBef>
              <a:spcAft>
                <a:spcPts val="333"/>
              </a:spcAft>
              <a:buClrTx/>
              <a:buSzTx/>
              <a:buFontTx/>
              <a:buNone/>
              <a:tabLst/>
              <a:defRPr/>
            </a:pPr>
            <a:r>
              <a:rPr lang="en-US" sz="1200" b="0" dirty="0" smtClean="0"/>
              <a:t>This</a:t>
            </a:r>
            <a:r>
              <a:rPr lang="en-US" sz="1200" b="0" baseline="0" dirty="0" smtClean="0"/>
              <a:t> slide describes the problems customers face:</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What happens to authentication when applications are exposed, or moved to cloud without AD?</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How to leverage the user resources from popular social networks?</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How to allow users from business partners to access protected resources?</a:t>
            </a:r>
          </a:p>
          <a:p>
            <a:pPr marL="171450" marR="0" indent="-17145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0" baseline="0" dirty="0" smtClean="0"/>
              <a:t>How to authenticate users on mobile devices?</a:t>
            </a:r>
            <a:endParaRPr lang="en-US" sz="1200" b="0" dirty="0" smtClean="0"/>
          </a:p>
          <a:p>
            <a:endParaRPr lang="en-US" sz="1200" b="1" dirty="0" smtClean="0"/>
          </a:p>
          <a:p>
            <a:r>
              <a:rPr lang="en-US" sz="1200" b="1" dirty="0" smtClean="0"/>
              <a:t>Notes:</a:t>
            </a:r>
          </a:p>
          <a:p>
            <a:r>
              <a:rPr lang="en-US" sz="1200" dirty="0" smtClean="0"/>
              <a:t>Here </a:t>
            </a:r>
            <a:r>
              <a:rPr lang="en-US" sz="1200" dirty="0" smtClean="0"/>
              <a:t>there’s a list of cloud scenarios we consider of interest in term of how identity is handled.</a:t>
            </a:r>
          </a:p>
          <a:p>
            <a:r>
              <a:rPr lang="en-US" sz="1200" dirty="0" smtClean="0"/>
              <a:t>&lt;click&gt; our baseline is the classic on premises scenario.</a:t>
            </a:r>
          </a:p>
          <a:p>
            <a:r>
              <a:rPr lang="en-US" sz="1200" dirty="0" smtClean="0"/>
              <a:t>&lt;click&gt; you have a data center, &lt;click&gt; a population of internal users and &lt;click&gt; some authentication infrastructure, such as Active Directory, maintaining their accounts.</a:t>
            </a:r>
          </a:p>
          <a:p>
            <a:r>
              <a:rPr lang="en-US" sz="1200" dirty="0" smtClean="0"/>
              <a:t>&lt;click&gt; applications targeting such environment will follow the current intranet practices.</a:t>
            </a:r>
          </a:p>
          <a:p>
            <a:r>
              <a:rPr lang="en-US" sz="1200" dirty="0" smtClean="0"/>
              <a:t>&lt;click&gt; We will then introduce Windows Azure in the picture and observe how things change when the application moves to the cloud; we'll consider this both from the architecture and products usage perspectives.</a:t>
            </a:r>
          </a:p>
          <a:p>
            <a:r>
              <a:rPr lang="en-US" sz="1200" dirty="0" smtClean="0"/>
              <a:t>&lt;click&gt; Then we'll move to consider what happens when the application is exposed to multiple business partners, and the implications on authentication and relationships management.</a:t>
            </a:r>
          </a:p>
          <a:p>
            <a:r>
              <a:rPr lang="en-US" sz="1200" dirty="0" smtClean="0"/>
              <a:t>&lt;click&gt; However business partners represent an important but tiny fraction of all the possible population &lt;click&gt; you an cater to if you target the internet users.</a:t>
            </a:r>
          </a:p>
          <a:p>
            <a:r>
              <a:rPr lang="en-US" sz="1200" dirty="0" smtClean="0"/>
              <a:t>&lt;click&gt; live id, Google, Facebook and </a:t>
            </a:r>
            <a:r>
              <a:rPr lang="en-US" sz="1200" dirty="0" err="1" smtClean="0"/>
              <a:t>yahoo!</a:t>
            </a:r>
            <a:r>
              <a:rPr lang="en-US" sz="1200" dirty="0" smtClean="0"/>
              <a:t> have hundreds of millions of users; the authentication requirements in those conditions are completely different than the business case, although as we will see the solutions may end up being surprisingly similar.</a:t>
            </a:r>
          </a:p>
          <a:p>
            <a:r>
              <a:rPr lang="en-US" sz="1200" dirty="0" smtClean="0"/>
              <a:t>&lt;click&gt; Finally, the mobile scenario is of great importance and again apparently a completely different problem space. Using claims-based identity makes it very easy to progressively accommodate all those different scenarios.</a:t>
            </a:r>
          </a:p>
          <a:p>
            <a:endParaRPr lang="en-US" sz="1200" dirty="0" smtClean="0"/>
          </a:p>
          <a:p>
            <a:r>
              <a:rPr lang="en-US" sz="1200" dirty="0" smtClean="0"/>
              <a:t>Without further ado, let’s get started.</a:t>
            </a:r>
            <a:endParaRPr lang="en-US" sz="1200"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66225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Transition:</a:t>
            </a:r>
          </a:p>
          <a:p>
            <a:r>
              <a:rPr lang="en-US" dirty="0" smtClean="0"/>
              <a:t>Let’s </a:t>
            </a:r>
            <a:r>
              <a:rPr lang="en-US" dirty="0" smtClean="0"/>
              <a:t>think for a moment about claims based identity in itself and at the tools we can use to implement it; we will re-introduce</a:t>
            </a:r>
            <a:r>
              <a:rPr lang="en-US" baseline="0" dirty="0" smtClean="0"/>
              <a:t> cloud-specific considerations later</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102340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Notes:</a:t>
            </a:r>
          </a:p>
          <a:p>
            <a:r>
              <a:rPr lang="en-US" sz="1200" dirty="0" smtClean="0"/>
              <a:t>&lt;</a:t>
            </a:r>
            <a:r>
              <a:rPr lang="en-US" sz="1200" dirty="0" smtClean="0"/>
              <a:t>click&gt; Identity and access management in traditional applications targeting on-premises environments tends &lt;click&gt; to live at two extremes of a continuum.</a:t>
            </a:r>
          </a:p>
          <a:p>
            <a:endParaRPr lang="en-US" sz="1200" dirty="0" smtClean="0"/>
          </a:p>
          <a:p>
            <a:r>
              <a:rPr lang="en-US" sz="12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200" dirty="0" err="1" smtClean="0"/>
              <a:t>own's</a:t>
            </a:r>
            <a:r>
              <a:rPr lang="en-US" sz="1200" dirty="0" smtClean="0"/>
              <a:t> network.</a:t>
            </a:r>
          </a:p>
          <a:p>
            <a:r>
              <a:rPr lang="en-US" sz="12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2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2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2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2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2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57741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Notes:</a:t>
            </a:r>
          </a:p>
          <a:p>
            <a:r>
              <a:rPr lang="en-US" sz="1200" dirty="0" smtClean="0"/>
              <a:t>Let's </a:t>
            </a:r>
            <a:r>
              <a:rPr lang="en-US" sz="1200" dirty="0" smtClean="0"/>
              <a:t>take a quick look at how it works.</a:t>
            </a:r>
          </a:p>
          <a:p>
            <a:r>
              <a:rPr lang="en-US" sz="1200" dirty="0" smtClean="0"/>
              <a:t>Here we have a user, its identity provider and one application running in windows azure.</a:t>
            </a:r>
          </a:p>
          <a:p>
            <a:r>
              <a:rPr lang="en-US" sz="1200" dirty="0" smtClean="0"/>
              <a:t>This application does not have to implement its own identity system, as it will use the identity provider; but it does need something that will engage it at the right moment, since it cannot rely on network software to do that automatically. This is done by &lt;click&gt; adding in front of the application some infrastructural component, a middleware module which will enforce the open authentication protocols without requiring any explicit application code.</a:t>
            </a:r>
          </a:p>
          <a:p>
            <a:r>
              <a:rPr lang="en-US" sz="1200" dirty="0" smtClean="0"/>
              <a:t>Let's say that the user opens a browser &lt;click&gt; and navigates to the application address &lt;click&gt;.</a:t>
            </a:r>
          </a:p>
          <a:p>
            <a:r>
              <a:rPr lang="en-US" sz="1200" dirty="0" smtClean="0"/>
              <a:t>The middleware will sense that the user is not authenticated yet, and will redirect him to the IP &lt;click&gt;. Here the IP will authenticate the user employing whatever authentication mechanism it chooses. Upon successful authentication, the IP will issue to the user a security token. &lt;click&gt;</a:t>
            </a:r>
          </a:p>
          <a:p>
            <a:r>
              <a:rPr lang="en-US" sz="1200" dirty="0" smtClean="0"/>
              <a:t>A security token is an artifact, , expressed in XML, binary or even JSON or other formats. It is digitally signed by the IP, so that its source and validity can be immediately assessed by anybody on the spot without requiring further round trips. Security tokens contains *claims*, attributes describing the user: name, roles, groups, email address are all valid examples. The fact that those claims travel in the security token makes it possible to verify that they are being asserted by the IP: that means that if the IP is a trusted authority, the assertions will be considered true by the application requesting the token. This is incredibly important, as it allows applications to request and obtain user information on the fly and use them in the context of a session without the need to explicitly provision the user.</a:t>
            </a:r>
          </a:p>
          <a:p>
            <a:r>
              <a:rPr lang="en-US" sz="1200" dirty="0" smtClean="0"/>
              <a:t>The browser will send the token to the application. The middleware will verify that the token &lt;click on the pentagon&gt;, and if it is it will &lt;click&gt; extract the claims and make them available to the application code; &lt;click&gt; it will also create a session cookie and send it back to the user, so that further requests will not require another token issuance.</a:t>
            </a:r>
          </a:p>
          <a:p>
            <a:r>
              <a:rPr lang="en-US" sz="1200" dirty="0" smtClean="0"/>
              <a:t>If you have AD&lt;click&gt; obtaining IP capabilities is very simple. You just need to install ADFS2, a windows server role which will add one or more STS facades to your directory and the management muscle to operate &amp; maintain it.</a:t>
            </a:r>
          </a:p>
          <a:p>
            <a:r>
              <a:rPr lang="en-US" sz="1200" dirty="0" smtClean="0"/>
              <a:t>On the application side &lt;click&gt;, what I've been calling "middleware" is in fact a collection of modules offered by WIF, an extension to the .NET framework which make claims a first class citizen in .NET development. WIF offers classes and visual studio tools which make using claims-based identity extremely easy.</a:t>
            </a:r>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dirty="0" smtClean="0"/>
              <a:t>Notes:</a:t>
            </a:r>
            <a:endParaRPr lang="en-US" dirty="0" smtClean="0"/>
          </a:p>
          <a:p>
            <a:r>
              <a:rPr lang="en-US" dirty="0" smtClean="0"/>
              <a:t>Let’s </a:t>
            </a:r>
            <a:r>
              <a:rPr lang="en-US" dirty="0" smtClean="0"/>
              <a:t>take</a:t>
            </a:r>
            <a:r>
              <a:rPr lang="en-US" baseline="0" dirty="0" smtClean="0"/>
              <a:t> a look at a very straightforward demonstration.</a:t>
            </a:r>
          </a:p>
          <a:p>
            <a:endParaRPr lang="en-US" baseline="0" dirty="0" smtClean="0"/>
          </a:p>
          <a:p>
            <a:r>
              <a:rPr lang="en-US" baseline="0" dirty="0" smtClean="0"/>
              <a:t>Requirements: </a:t>
            </a:r>
          </a:p>
          <a:p>
            <a:r>
              <a:rPr lang="en-US" baseline="0" dirty="0" smtClean="0"/>
              <a:t>-http://code.msdn.microsoft.com/</a:t>
            </a:r>
            <a:r>
              <a:rPr lang="en-US" baseline="0" dirty="0" err="1" smtClean="0"/>
              <a:t>SelfSTS</a:t>
            </a:r>
            <a:r>
              <a:rPr lang="en-US" baseline="0" dirty="0" smtClean="0"/>
              <a:t> </a:t>
            </a:r>
          </a:p>
          <a:p>
            <a:r>
              <a:rPr lang="en-US" baseline="0" dirty="0" smtClean="0"/>
              <a:t>-</a:t>
            </a:r>
            <a:r>
              <a:rPr lang="en-US" baseline="0" dirty="0" err="1" smtClean="0"/>
              <a:t>SecurityTokenVisualizerControl</a:t>
            </a:r>
            <a:r>
              <a:rPr lang="en-US" baseline="0" dirty="0" smtClean="0"/>
              <a:t> (from IntroToACSV2 lab)</a:t>
            </a:r>
          </a:p>
          <a:p>
            <a:r>
              <a:rPr lang="en-US" baseline="0" dirty="0" smtClean="0"/>
              <a:t>-</a:t>
            </a:r>
            <a:r>
              <a:rPr lang="en-US" baseline="0" dirty="0" err="1" smtClean="0"/>
              <a:t>zoomit</a:t>
            </a:r>
            <a:endParaRPr lang="en-US" baseline="0" dirty="0" smtClean="0"/>
          </a:p>
          <a:p>
            <a:endParaRPr lang="en-US" baseline="0" dirty="0" smtClean="0"/>
          </a:p>
          <a:p>
            <a:pPr marL="171450" indent="-171450">
              <a:buFont typeface="Arial" pitchFamily="34" charset="0"/>
              <a:buChar char="•"/>
            </a:pPr>
            <a:r>
              <a:rPr lang="en-US" baseline="0" dirty="0" smtClean="0"/>
              <a:t>Open Visual Studio 2010</a:t>
            </a:r>
          </a:p>
          <a:p>
            <a:pPr marL="171450" indent="-171450">
              <a:buFont typeface="Arial" pitchFamily="34" charset="0"/>
              <a:buChar char="•"/>
            </a:pPr>
            <a:r>
              <a:rPr lang="en-US" baseline="0" dirty="0" smtClean="0"/>
              <a:t>Create a cloud project with web role, leave all defaults</a:t>
            </a:r>
          </a:p>
          <a:p>
            <a:pPr marL="171450" indent="-171450">
              <a:buFont typeface="Arial" pitchFamily="34" charset="0"/>
              <a:buChar char="•"/>
            </a:pPr>
            <a:r>
              <a:rPr lang="en-US" dirty="0" smtClean="0"/>
              <a:t>Launch </a:t>
            </a:r>
            <a:r>
              <a:rPr lang="en-US" dirty="0" err="1" smtClean="0"/>
              <a:t>selfSTS</a:t>
            </a:r>
            <a:r>
              <a:rPr lang="en-US" dirty="0" smtClean="0"/>
              <a:t>, start the service, copy the metadata address</a:t>
            </a:r>
          </a:p>
          <a:p>
            <a:pPr marL="171450" indent="-171450">
              <a:buFont typeface="Arial" pitchFamily="34" charset="0"/>
              <a:buChar char="•"/>
            </a:pPr>
            <a:r>
              <a:rPr lang="en-US" dirty="0" smtClean="0"/>
              <a:t>use the add STS reference wizard pointing to the </a:t>
            </a:r>
            <a:r>
              <a:rPr lang="en-US" dirty="0" err="1" smtClean="0"/>
              <a:t>selfSTS</a:t>
            </a:r>
            <a:r>
              <a:rPr lang="en-US" dirty="0" smtClean="0"/>
              <a:t> instance</a:t>
            </a:r>
          </a:p>
          <a:p>
            <a:pPr marL="171450" indent="-171450">
              <a:buFont typeface="Arial" pitchFamily="34" charset="0"/>
              <a:buChar char="•"/>
            </a:pPr>
            <a:r>
              <a:rPr lang="en-US" dirty="0" smtClean="0"/>
              <a:t>In the web comfit:</a:t>
            </a:r>
          </a:p>
          <a:p>
            <a:pPr marL="455375" marR="0" lvl="1"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US" dirty="0" smtClean="0"/>
              <a:t>Add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httpRuntime</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requestValidationMode</a:t>
            </a:r>
            <a:r>
              <a:rPr lang="en-US" sz="1200" kern="1200" dirty="0" smtClean="0">
                <a:solidFill>
                  <a:schemeClr val="tx1"/>
                </a:solidFill>
                <a:latin typeface="Segoe UI" pitchFamily="34" charset="0"/>
                <a:ea typeface="+mn-ea"/>
                <a:cs typeface="+mn-cs"/>
              </a:rPr>
              <a:t>="2.0" /&gt;</a:t>
            </a:r>
            <a:r>
              <a:rPr lang="en-US" sz="1200" kern="1200" baseline="0" dirty="0" smtClean="0">
                <a:solidFill>
                  <a:schemeClr val="tx1"/>
                </a:solidFill>
                <a:latin typeface="Segoe UI" pitchFamily="34" charset="0"/>
                <a:ea typeface="+mn-ea"/>
                <a:cs typeface="+mn-cs"/>
              </a:rPr>
              <a:t> </a:t>
            </a:r>
            <a:r>
              <a:rPr lang="en-US" dirty="0" smtClean="0"/>
              <a:t>in &lt;</a:t>
            </a:r>
            <a:r>
              <a:rPr lang="en-US" dirty="0" err="1" smtClean="0"/>
              <a:t>system.web</a:t>
            </a:r>
            <a:r>
              <a:rPr lang="en-US" dirty="0" smtClean="0"/>
              <a:t>&gt;</a:t>
            </a:r>
          </a:p>
          <a:p>
            <a:pPr marL="455375" lvl="1" indent="-171450">
              <a:buFont typeface="Arial" pitchFamily="34" charset="0"/>
              <a:buChar char="•"/>
            </a:pPr>
            <a:r>
              <a:rPr lang="en-US" dirty="0" smtClean="0"/>
              <a:t>Add</a:t>
            </a:r>
            <a:r>
              <a:rPr lang="en-US" baseline="0" dirty="0" smtClean="0"/>
              <a:t> </a:t>
            </a:r>
            <a:r>
              <a:rPr lang="en-US" baseline="0" dirty="0" err="1" smtClean="0"/>
              <a:t>saveBootStrapToken</a:t>
            </a:r>
            <a:r>
              <a:rPr lang="en-US" baseline="0" dirty="0" smtClean="0"/>
              <a:t>=true to the &lt;service&gt; element in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microsoft.identityModel</a:t>
            </a:r>
            <a:r>
              <a:rPr lang="en-US" sz="1200" kern="1200" dirty="0" smtClean="0">
                <a:solidFill>
                  <a:schemeClr val="tx1"/>
                </a:solidFill>
                <a:latin typeface="Segoe UI" pitchFamily="34" charset="0"/>
                <a:ea typeface="+mn-ea"/>
                <a:cs typeface="+mn-cs"/>
              </a:rPr>
              <a:t>&gt;</a:t>
            </a:r>
          </a:p>
          <a:p>
            <a:pPr marL="171450" indent="-171450">
              <a:buFont typeface="Arial" pitchFamily="34" charset="0"/>
              <a:buChar char="•"/>
            </a:pPr>
            <a:r>
              <a:rPr lang="en-US" sz="1200" kern="1200" dirty="0" smtClean="0">
                <a:solidFill>
                  <a:schemeClr val="tx1"/>
                </a:solidFill>
                <a:latin typeface="Segoe UI" pitchFamily="34" charset="0"/>
                <a:ea typeface="+mn-ea"/>
                <a:cs typeface="+mn-cs"/>
              </a:rPr>
              <a:t>Drag on default.aspx a </a:t>
            </a:r>
            <a:r>
              <a:rPr lang="en-US" baseline="0" dirty="0" err="1" smtClean="0"/>
              <a:t>SecurityTokenVisualizerControl</a:t>
            </a:r>
            <a:r>
              <a:rPr lang="en-US" baseline="0" dirty="0" smtClean="0"/>
              <a:t> </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Hit F5</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If you can freeze via ctrl+1 the address of the web role before the redirect to the STS, highlight it</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Open the control, show the incoming claims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65996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200" b="1" dirty="0" smtClean="0"/>
              <a:t>Notes:</a:t>
            </a:r>
            <a:endParaRPr lang="en-US" sz="1200" dirty="0" smtClean="0"/>
          </a:p>
          <a:p>
            <a:r>
              <a:rPr lang="en-US" sz="1200" dirty="0" smtClean="0"/>
              <a:t>here </a:t>
            </a:r>
            <a:r>
              <a:rPr lang="en-US" sz="1200" dirty="0" smtClean="0"/>
              <a:t>there's a super-brief introduction to what happens when WIF processes the incoming requests. You can find many more details in the training kits (Windows Azure and Identity). Some of the extensibility points I mention here will be useful later for the Windows Azure scenario considerations.</a:t>
            </a:r>
          </a:p>
          <a:p>
            <a:r>
              <a:rPr lang="en-US" sz="1200" dirty="0" smtClean="0"/>
              <a:t>&lt;click&gt; WIF provides 3 main modules which are inserted in the ASP.NET http pipeline: the federation authentication module, the session authentication module and the claims authorization module.</a:t>
            </a:r>
          </a:p>
          <a:p>
            <a:r>
              <a:rPr lang="en-US" sz="1200" dirty="0" smtClean="0"/>
              <a:t>&lt;click&gt;The FAM is what takes care of processing tokens. &lt;click&gt; In act, even before receiving a token, the FAM is what intercepts unauthenticated calls and makes the redirect to the IP happen. </a:t>
            </a:r>
          </a:p>
          <a:p>
            <a:r>
              <a:rPr lang="en-US" sz="1200" dirty="0" smtClean="0"/>
              <a:t>Once a token is received, the FAM will select and use the appropriate classes which can </a:t>
            </a:r>
            <a:r>
              <a:rPr lang="en-US" sz="1200" dirty="0" err="1" smtClean="0"/>
              <a:t>deserialize</a:t>
            </a:r>
            <a:r>
              <a:rPr lang="en-US" sz="1200" dirty="0" smtClean="0"/>
              <a:t> and validate the incoming token type (usually SAML). The FAM also allows you to manipulate the incoming claims collection, both by extending, transforming or filtering down the incoming claims.</a:t>
            </a:r>
          </a:p>
          <a:p>
            <a:r>
              <a:rPr lang="en-US" sz="1200" dirty="0" smtClean="0"/>
              <a:t>&lt;click&gt; the outcome of this process is an </a:t>
            </a:r>
            <a:r>
              <a:rPr lang="en-US" sz="1200" dirty="0" err="1" smtClean="0"/>
              <a:t>ICLaimsPrincipal</a:t>
            </a:r>
            <a:r>
              <a:rPr lang="en-US" sz="1200" dirty="0" smtClean="0"/>
              <a:t>, a structure (deriving from </a:t>
            </a:r>
            <a:r>
              <a:rPr lang="en-US" sz="1200" dirty="0" err="1" smtClean="0"/>
              <a:t>IPrincipal</a:t>
            </a:r>
            <a:r>
              <a:rPr lang="en-US" sz="1200" dirty="0" smtClean="0"/>
              <a:t>) which is used for communicating the claim values to the application code itself.</a:t>
            </a:r>
          </a:p>
          <a:p>
            <a:r>
              <a:rPr lang="en-US" sz="1200" dirty="0" smtClean="0"/>
              <a:t>&lt;click&gt;The SAM takes care of handling sessions: creating one session cookie &lt;click&gt; if this is the first time we get the token, restoring the session content from the cookie for ongoing sessions, and executing whatever custom session logic you may want to add.</a:t>
            </a:r>
          </a:p>
          <a:p>
            <a:r>
              <a:rPr lang="en-US" sz="1200" dirty="0" smtClean="0"/>
              <a:t>&lt;click&gt; Finally, the CAM enforces claims-based authorization. WIF is completely integrated in the ASP.NET role authorization and all the usual </a:t>
            </a:r>
            <a:r>
              <a:rPr lang="en-US" sz="1200" dirty="0" err="1" smtClean="0"/>
              <a:t>IsInROle</a:t>
            </a:r>
            <a:r>
              <a:rPr lang="en-US" sz="1200" dirty="0" smtClean="0"/>
              <a:t> and &lt;authorization&gt; arsenal will keep working; however claims allow you to apply more sophisticated criteria, such as authorizing only the users older than a certain threshold age or allowing calls for users with spending allowances higher than a certain limit - things that would be simply impossible to do with roles.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208693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81414734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67472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9688453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9895565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8958433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4473791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90474647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02446314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36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50984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2075455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17553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965770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1620695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540626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234998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8370436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3022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133665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4008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5"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7181291"/>
      </p:ext>
    </p:extLst>
  </p:cSld>
  <p:clrMap bg1="lt1" tx1="dk1" bg2="lt2" tx2="dk2" accent1="accent1" accent2="accent2" accent3="accent3" accent4="accent4" accent5="accent5" accent6="accent6" hlink="hlink" folHlink="folHlink"/>
  <p:sldLayoutIdLst>
    <p:sldLayoutId id="214748380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6.png"/><Relationship Id="rId5" Type="http://schemas.microsoft.com/office/2007/relationships/hdphoto" Target="../media/hdphoto6.wdp"/><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9.png"/><Relationship Id="rId17" Type="http://schemas.openxmlformats.org/officeDocument/2006/relationships/image" Target="../media/image30.png"/><Relationship Id="rId2" Type="http://schemas.openxmlformats.org/officeDocument/2006/relationships/notesSlide" Target="../notesSlides/notesSlide18.xml"/><Relationship Id="rId16" Type="http://schemas.microsoft.com/office/2007/relationships/hdphoto" Target="../media/hdphoto8.wdp"/><Relationship Id="rId1" Type="http://schemas.openxmlformats.org/officeDocument/2006/relationships/slideLayout" Target="../slideLayouts/slideLayout6.xml"/><Relationship Id="rId6" Type="http://schemas.openxmlformats.org/officeDocument/2006/relationships/image" Target="../media/image23.png"/><Relationship Id="rId11" Type="http://schemas.microsoft.com/office/2007/relationships/hdphoto" Target="../media/hdphoto7.wdp"/><Relationship Id="rId5" Type="http://schemas.openxmlformats.org/officeDocument/2006/relationships/image" Target="../media/image22.png"/><Relationship Id="rId1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Identity &amp; Access Control in the Cloud</a:t>
            </a:r>
            <a:endParaRPr lang="en-US" dirty="0"/>
          </a:p>
        </p:txBody>
      </p:sp>
      <p:sp>
        <p:nvSpPr>
          <p:cNvPr id="6" name="Text Placeholder 5"/>
          <p:cNvSpPr>
            <a:spLocks noGrp="1"/>
          </p:cNvSpPr>
          <p:nvPr>
            <p:ph type="body" sz="quarter" idx="11"/>
          </p:nvPr>
        </p:nvSpPr>
        <p:spPr>
          <a:xfrm>
            <a:off x="519113" y="4612341"/>
            <a:ext cx="5454333" cy="1144929"/>
          </a:xfrm>
        </p:spPr>
        <p:txBody>
          <a:bodyPr/>
          <a:lstStyle/>
          <a:p>
            <a:pPr lvl="0"/>
            <a:r>
              <a:rPr lang="en-US" dirty="0">
                <a:solidFill>
                  <a:srgbClr val="FFFFFF">
                    <a:alpha val="98000"/>
                  </a:srgbClr>
                </a:solidFill>
              </a:rPr>
              <a:t>Name</a:t>
            </a:r>
          </a:p>
          <a:p>
            <a:pPr lvl="0"/>
            <a:r>
              <a:rPr lang="en-US" dirty="0">
                <a:solidFill>
                  <a:srgbClr val="FFFFFF">
                    <a:alpha val="98000"/>
                  </a:srgbClr>
                </a:solidFill>
              </a:rPr>
              <a:t>Title</a:t>
            </a:r>
          </a:p>
          <a:p>
            <a:pPr lvl="0"/>
            <a:r>
              <a:rPr lang="en-US" dirty="0" smtClean="0">
                <a:solidFill>
                  <a:srgbClr val="FFFFFF">
                    <a:alpha val="98000"/>
                  </a:srgbClr>
                </a:solidFill>
              </a:rPr>
              <a:t>Organization</a:t>
            </a:r>
            <a:endParaRPr lang="en-US" dirty="0">
              <a:solidFill>
                <a:srgbClr val="FFFFFF">
                  <a:alpha val="98000"/>
                </a:srgbClr>
              </a:solidFill>
            </a:endParaRPr>
          </a:p>
        </p:txBody>
      </p:sp>
    </p:spTree>
    <p:extLst>
      <p:ext uri="{BB962C8B-B14F-4D97-AF65-F5344CB8AC3E}">
        <p14:creationId xmlns:p14="http://schemas.microsoft.com/office/powerpoint/2010/main" val="2872061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WIF &amp; Windows Azure</a:t>
            </a:r>
          </a:p>
        </p:txBody>
      </p:sp>
    </p:spTree>
    <p:extLst>
      <p:ext uri="{BB962C8B-B14F-4D97-AF65-F5344CB8AC3E}">
        <p14:creationId xmlns:p14="http://schemas.microsoft.com/office/powerpoint/2010/main" val="33896719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ight Arrow 96"/>
          <p:cNvSpPr/>
          <p:nvPr/>
        </p:nvSpPr>
        <p:spPr bwMode="auto">
          <a:xfrm rot="924044">
            <a:off x="6510202" y="2602601"/>
            <a:ext cx="3968469"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98" name="Right Arrow 97"/>
          <p:cNvSpPr/>
          <p:nvPr/>
        </p:nvSpPr>
        <p:spPr bwMode="auto">
          <a:xfrm rot="924044">
            <a:off x="6206989" y="2795921"/>
            <a:ext cx="2478023"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2" name="Group 61"/>
          <p:cNvGrpSpPr/>
          <p:nvPr/>
        </p:nvGrpSpPr>
        <p:grpSpPr>
          <a:xfrm>
            <a:off x="8597946" y="4651997"/>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596018" y="4374301"/>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91" name="Group 90"/>
          <p:cNvGrpSpPr/>
          <p:nvPr/>
        </p:nvGrpSpPr>
        <p:grpSpPr>
          <a:xfrm>
            <a:off x="10312323" y="4391471"/>
            <a:ext cx="1119305" cy="910604"/>
            <a:chOff x="8126216" y="-1012633"/>
            <a:chExt cx="1119305" cy="910604"/>
          </a:xfrm>
        </p:grpSpPr>
        <p:sp>
          <p:nvSpPr>
            <p:cNvPr id="92"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Rectangle 57"/>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79" name="Group 78"/>
          <p:cNvGrpSpPr/>
          <p:nvPr/>
        </p:nvGrpSpPr>
        <p:grpSpPr>
          <a:xfrm>
            <a:off x="660183" y="4663861"/>
            <a:ext cx="1825832" cy="1564060"/>
            <a:chOff x="644919" y="4502608"/>
            <a:chExt cx="1926876" cy="1650617"/>
          </a:xfrm>
        </p:grpSpPr>
        <p:sp>
          <p:nvSpPr>
            <p:cNvPr id="80" name="Isosceles Triangle 7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81" name="Group 80"/>
            <p:cNvGrpSpPr/>
            <p:nvPr/>
          </p:nvGrpSpPr>
          <p:grpSpPr>
            <a:xfrm>
              <a:off x="987709" y="5108633"/>
              <a:ext cx="1037834" cy="958035"/>
              <a:chOff x="1794674" y="3936014"/>
              <a:chExt cx="1336141" cy="1233406"/>
            </a:xfrm>
          </p:grpSpPr>
          <p:sp>
            <p:nvSpPr>
              <p:cNvPr id="8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83" name="Group 82"/>
              <p:cNvGrpSpPr/>
              <p:nvPr/>
            </p:nvGrpSpPr>
            <p:grpSpPr>
              <a:xfrm>
                <a:off x="1794674" y="4339140"/>
                <a:ext cx="821570" cy="830280"/>
                <a:chOff x="5842384" y="3704919"/>
                <a:chExt cx="1032829" cy="1043779"/>
              </a:xfrm>
              <a:solidFill>
                <a:schemeClr val="bg1"/>
              </a:solidFill>
            </p:grpSpPr>
            <p:sp>
              <p:nvSpPr>
                <p:cNvPr id="8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 name="Title 1"/>
          <p:cNvSpPr>
            <a:spLocks noGrp="1"/>
          </p:cNvSpPr>
          <p:nvPr>
            <p:ph type="title"/>
          </p:nvPr>
        </p:nvSpPr>
        <p:spPr/>
        <p:txBody>
          <a:bodyPr/>
          <a:lstStyle/>
          <a:p>
            <a:r>
              <a:rPr lang="en-US" dirty="0" smtClean="0"/>
              <a:t>WIF in Windows Azure</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8553189"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pic>
        <p:nvPicPr>
          <p:cNvPr id="25"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10323762"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grpSp>
        <p:nvGrpSpPr>
          <p:cNvPr id="2049" name="Group 2048"/>
          <p:cNvGrpSpPr/>
          <p:nvPr/>
        </p:nvGrpSpPr>
        <p:grpSpPr>
          <a:xfrm>
            <a:off x="4198762" y="4073584"/>
            <a:ext cx="2880204" cy="836478"/>
            <a:chOff x="2946737" y="2918741"/>
            <a:chExt cx="2880204" cy="836478"/>
          </a:xfrm>
        </p:grpSpPr>
        <p:sp>
          <p:nvSpPr>
            <p:cNvPr id="27" name="TextBox 26"/>
            <p:cNvSpPr txBox="1"/>
            <p:nvPr/>
          </p:nvSpPr>
          <p:spPr>
            <a:xfrm>
              <a:off x="3940142" y="2921482"/>
              <a:ext cx="1886799" cy="830997"/>
            </a:xfrm>
            <a:prstGeom prst="rect">
              <a:avLst/>
            </a:prstGeom>
            <a:noFill/>
          </p:spPr>
          <p:txBody>
            <a:bodyPr wrap="none" lIns="0" tIns="0" rIns="0" bIns="0" rtlCol="0">
              <a:spAutoFit/>
            </a:bodyPr>
            <a:lstStyle/>
            <a:p>
              <a:pPr>
                <a:lnSpc>
                  <a:spcPct val="90000"/>
                </a:lnSpc>
              </a:pPr>
              <a:r>
                <a:rPr lang="en-US" sz="3000" dirty="0" smtClean="0">
                  <a:solidFill>
                    <a:schemeClr val="bg2">
                      <a:lumMod val="50000"/>
                      <a:alpha val="99000"/>
                    </a:schemeClr>
                  </a:solidFill>
                </a:rPr>
                <a:t>URI </a:t>
              </a:r>
              <a:br>
                <a:rPr lang="en-US" sz="3000" dirty="0" smtClean="0">
                  <a:solidFill>
                    <a:schemeClr val="bg2">
                      <a:lumMod val="50000"/>
                      <a:alpha val="99000"/>
                    </a:schemeClr>
                  </a:solidFill>
                </a:rPr>
              </a:br>
              <a:r>
                <a:rPr lang="en-US" sz="3000" dirty="0" smtClean="0">
                  <a:solidFill>
                    <a:schemeClr val="bg2">
                      <a:lumMod val="50000"/>
                      <a:alpha val="99000"/>
                    </a:schemeClr>
                  </a:solidFill>
                </a:rPr>
                <a:t>Certificates</a:t>
              </a:r>
              <a:endParaRPr lang="en-US" sz="3000" dirty="0">
                <a:solidFill>
                  <a:schemeClr val="bg2">
                    <a:lumMod val="50000"/>
                    <a:alpha val="99000"/>
                  </a:schemeClr>
                </a:solidFill>
              </a:endParaRPr>
            </a:p>
          </p:txBody>
        </p:sp>
        <p:pic>
          <p:nvPicPr>
            <p:cNvPr id="3076"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2946737" y="2918741"/>
              <a:ext cx="836478" cy="8364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0" name="Group 2049"/>
          <p:cNvGrpSpPr/>
          <p:nvPr/>
        </p:nvGrpSpPr>
        <p:grpSpPr>
          <a:xfrm>
            <a:off x="8650027" y="1080371"/>
            <a:ext cx="2440829" cy="836478"/>
            <a:chOff x="7326666" y="739409"/>
            <a:chExt cx="2440829" cy="836478"/>
          </a:xfrm>
        </p:grpSpPr>
        <p:sp>
          <p:nvSpPr>
            <p:cNvPr id="36" name="TextBox 35"/>
            <p:cNvSpPr txBox="1"/>
            <p:nvPr/>
          </p:nvSpPr>
          <p:spPr>
            <a:xfrm>
              <a:off x="8332807" y="926816"/>
              <a:ext cx="1434688" cy="461665"/>
            </a:xfrm>
            <a:prstGeom prst="rect">
              <a:avLst/>
            </a:prstGeom>
            <a:noFill/>
          </p:spPr>
          <p:txBody>
            <a:bodyPr wrap="none" lIns="0" tIns="0" rIns="0" bIns="0" rtlCol="0">
              <a:spAutoFit/>
            </a:bodyPr>
            <a:lstStyle/>
            <a:p>
              <a:r>
                <a:rPr lang="en-US" sz="3000" dirty="0">
                  <a:solidFill>
                    <a:schemeClr val="bg2">
                      <a:lumMod val="50000"/>
                      <a:alpha val="99000"/>
                    </a:schemeClr>
                  </a:solidFill>
                </a:rPr>
                <a:t>Sessions</a:t>
              </a:r>
            </a:p>
          </p:txBody>
        </p:sp>
        <p:pic>
          <p:nvPicPr>
            <p:cNvPr id="37"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326666" y="739409"/>
              <a:ext cx="836478" cy="83647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Up-Down Arrow 58"/>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0" name="Right Arrow 59"/>
          <p:cNvSpPr/>
          <p:nvPr/>
        </p:nvSpPr>
        <p:spPr bwMode="auto">
          <a:xfrm>
            <a:off x="2451465" y="197080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1" name="Right Arrow 60"/>
          <p:cNvSpPr/>
          <p:nvPr/>
        </p:nvSpPr>
        <p:spPr bwMode="auto">
          <a:xfrm>
            <a:off x="2451465" y="238505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9" name="Group 68"/>
          <p:cNvGrpSpPr/>
          <p:nvPr/>
        </p:nvGrpSpPr>
        <p:grpSpPr>
          <a:xfrm>
            <a:off x="1407599" y="1981132"/>
            <a:ext cx="1043866" cy="771107"/>
            <a:chOff x="-649698" y="1228115"/>
            <a:chExt cx="1168810" cy="863403"/>
          </a:xfrm>
        </p:grpSpPr>
        <p:grpSp>
          <p:nvGrpSpPr>
            <p:cNvPr id="70" name="Group 69"/>
            <p:cNvGrpSpPr/>
            <p:nvPr/>
          </p:nvGrpSpPr>
          <p:grpSpPr>
            <a:xfrm>
              <a:off x="-649698" y="1228115"/>
              <a:ext cx="1168810" cy="863403"/>
              <a:chOff x="-1631694" y="803378"/>
              <a:chExt cx="1168810" cy="863403"/>
            </a:xfrm>
          </p:grpSpPr>
          <p:sp>
            <p:nvSpPr>
              <p:cNvPr id="72" name="Rectangle 7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1" name="Picture 3"/>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838921" y="1990780"/>
            <a:ext cx="1032829" cy="1043779"/>
            <a:chOff x="4309069" y="4226808"/>
            <a:chExt cx="1032829" cy="1043779"/>
          </a:xfrm>
        </p:grpSpPr>
        <p:sp>
          <p:nvSpPr>
            <p:cNvPr id="7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4763751" y="1693794"/>
            <a:ext cx="1958518" cy="1457281"/>
            <a:chOff x="4763751" y="1693794"/>
            <a:chExt cx="1958518" cy="1457281"/>
          </a:xfrm>
        </p:grpSpPr>
        <p:sp>
          <p:nvSpPr>
            <p:cNvPr id="22" name="Rectangle 21"/>
            <p:cNvSpPr/>
            <p:nvPr/>
          </p:nvSpPr>
          <p:spPr bwMode="auto">
            <a:xfrm>
              <a:off x="6452475" y="2178843"/>
              <a:ext cx="269794" cy="167590"/>
            </a:xfrm>
            <a:custGeom>
              <a:avLst/>
              <a:gdLst>
                <a:gd name="connsiteX0" fmla="*/ 0 w 141023"/>
                <a:gd name="connsiteY0" fmla="*/ 0 h 231883"/>
                <a:gd name="connsiteX1" fmla="*/ 141023 w 141023"/>
                <a:gd name="connsiteY1" fmla="*/ 0 h 231883"/>
                <a:gd name="connsiteX2" fmla="*/ 141023 w 141023"/>
                <a:gd name="connsiteY2" fmla="*/ 231883 h 231883"/>
                <a:gd name="connsiteX3" fmla="*/ 0 w 141023"/>
                <a:gd name="connsiteY3" fmla="*/ 231883 h 231883"/>
                <a:gd name="connsiteX4" fmla="*/ 0 w 141023"/>
                <a:gd name="connsiteY4" fmla="*/ 0 h 231883"/>
                <a:gd name="connsiteX0" fmla="*/ 0 w 229130"/>
                <a:gd name="connsiteY0" fmla="*/ 0 h 231883"/>
                <a:gd name="connsiteX1" fmla="*/ 229130 w 229130"/>
                <a:gd name="connsiteY1" fmla="*/ 71437 h 231883"/>
                <a:gd name="connsiteX2" fmla="*/ 141023 w 229130"/>
                <a:gd name="connsiteY2" fmla="*/ 231883 h 231883"/>
                <a:gd name="connsiteX3" fmla="*/ 0 w 229130"/>
                <a:gd name="connsiteY3" fmla="*/ 231883 h 231883"/>
                <a:gd name="connsiteX4" fmla="*/ 0 w 229130"/>
                <a:gd name="connsiteY4" fmla="*/ 0 h 231883"/>
                <a:gd name="connsiteX0" fmla="*/ 200025 w 229130"/>
                <a:gd name="connsiteY0" fmla="*/ 0 h 200927"/>
                <a:gd name="connsiteX1" fmla="*/ 229130 w 229130"/>
                <a:gd name="connsiteY1" fmla="*/ 40481 h 200927"/>
                <a:gd name="connsiteX2" fmla="*/ 141023 w 229130"/>
                <a:gd name="connsiteY2" fmla="*/ 200927 h 200927"/>
                <a:gd name="connsiteX3" fmla="*/ 0 w 229130"/>
                <a:gd name="connsiteY3" fmla="*/ 200927 h 200927"/>
                <a:gd name="connsiteX4" fmla="*/ 200025 w 229130"/>
                <a:gd name="connsiteY4" fmla="*/ 0 h 200927"/>
                <a:gd name="connsiteX0" fmla="*/ 233362 w 262467"/>
                <a:gd name="connsiteY0" fmla="*/ 0 h 200927"/>
                <a:gd name="connsiteX1" fmla="*/ 262467 w 262467"/>
                <a:gd name="connsiteY1" fmla="*/ 40481 h 200927"/>
                <a:gd name="connsiteX2" fmla="*/ 174360 w 262467"/>
                <a:gd name="connsiteY2" fmla="*/ 200927 h 200927"/>
                <a:gd name="connsiteX3" fmla="*/ 0 w 262467"/>
                <a:gd name="connsiteY3" fmla="*/ 31859 h 200927"/>
                <a:gd name="connsiteX4" fmla="*/ 233362 w 262467"/>
                <a:gd name="connsiteY4" fmla="*/ 0 h 200927"/>
                <a:gd name="connsiteX0" fmla="*/ 243739 w 272844"/>
                <a:gd name="connsiteY0" fmla="*/ 0 h 200927"/>
                <a:gd name="connsiteX1" fmla="*/ 272844 w 272844"/>
                <a:gd name="connsiteY1" fmla="*/ 40481 h 200927"/>
                <a:gd name="connsiteX2" fmla="*/ 184737 w 272844"/>
                <a:gd name="connsiteY2" fmla="*/ 200927 h 200927"/>
                <a:gd name="connsiteX3" fmla="*/ 10377 w 272844"/>
                <a:gd name="connsiteY3" fmla="*/ 31859 h 200927"/>
                <a:gd name="connsiteX4" fmla="*/ 243739 w 272844"/>
                <a:gd name="connsiteY4" fmla="*/ 0 h 200927"/>
                <a:gd name="connsiteX0" fmla="*/ 191351 w 272844"/>
                <a:gd name="connsiteY0" fmla="*/ 0 h 177114"/>
                <a:gd name="connsiteX1" fmla="*/ 272844 w 272844"/>
                <a:gd name="connsiteY1" fmla="*/ 16668 h 177114"/>
                <a:gd name="connsiteX2" fmla="*/ 184737 w 272844"/>
                <a:gd name="connsiteY2" fmla="*/ 177114 h 177114"/>
                <a:gd name="connsiteX3" fmla="*/ 10377 w 272844"/>
                <a:gd name="connsiteY3" fmla="*/ 8046 h 177114"/>
                <a:gd name="connsiteX4" fmla="*/ 191351 w 272844"/>
                <a:gd name="connsiteY4" fmla="*/ 0 h 177114"/>
                <a:gd name="connsiteX0" fmla="*/ 248501 w 272844"/>
                <a:gd name="connsiteY0" fmla="*/ 0 h 198546"/>
                <a:gd name="connsiteX1" fmla="*/ 272844 w 272844"/>
                <a:gd name="connsiteY1" fmla="*/ 38100 h 198546"/>
                <a:gd name="connsiteX2" fmla="*/ 184737 w 272844"/>
                <a:gd name="connsiteY2" fmla="*/ 198546 h 198546"/>
                <a:gd name="connsiteX3" fmla="*/ 10377 w 272844"/>
                <a:gd name="connsiteY3" fmla="*/ 29478 h 198546"/>
                <a:gd name="connsiteX4" fmla="*/ 248501 w 272844"/>
                <a:gd name="connsiteY4" fmla="*/ 0 h 198546"/>
                <a:gd name="connsiteX0" fmla="*/ 208020 w 272844"/>
                <a:gd name="connsiteY0" fmla="*/ 0 h 210453"/>
                <a:gd name="connsiteX1" fmla="*/ 272844 w 272844"/>
                <a:gd name="connsiteY1" fmla="*/ 50007 h 210453"/>
                <a:gd name="connsiteX2" fmla="*/ 184737 w 272844"/>
                <a:gd name="connsiteY2" fmla="*/ 210453 h 210453"/>
                <a:gd name="connsiteX3" fmla="*/ 10377 w 272844"/>
                <a:gd name="connsiteY3" fmla="*/ 41385 h 210453"/>
                <a:gd name="connsiteX4" fmla="*/ 208020 w 272844"/>
                <a:gd name="connsiteY4" fmla="*/ 0 h 210453"/>
                <a:gd name="connsiteX0" fmla="*/ 208020 w 270463"/>
                <a:gd name="connsiteY0" fmla="*/ 0 h 210453"/>
                <a:gd name="connsiteX1" fmla="*/ 270463 w 270463"/>
                <a:gd name="connsiteY1" fmla="*/ 28576 h 210453"/>
                <a:gd name="connsiteX2" fmla="*/ 184737 w 270463"/>
                <a:gd name="connsiteY2" fmla="*/ 210453 h 210453"/>
                <a:gd name="connsiteX3" fmla="*/ 10377 w 270463"/>
                <a:gd name="connsiteY3" fmla="*/ 41385 h 210453"/>
                <a:gd name="connsiteX4" fmla="*/ 208020 w 270463"/>
                <a:gd name="connsiteY4" fmla="*/ 0 h 210453"/>
                <a:gd name="connsiteX0" fmla="*/ 204971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04971 w 269794"/>
                <a:gd name="connsiteY4" fmla="*/ 0 h 167590"/>
                <a:gd name="connsiteX0" fmla="*/ 221640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21640 w 269794"/>
                <a:gd name="connsiteY4" fmla="*/ 0 h 16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94" h="167590">
                  <a:moveTo>
                    <a:pt x="221640" y="0"/>
                  </a:moveTo>
                  <a:lnTo>
                    <a:pt x="267414" y="28576"/>
                  </a:lnTo>
                  <a:cubicBezTo>
                    <a:pt x="268207" y="74914"/>
                    <a:pt x="269001" y="121252"/>
                    <a:pt x="269794" y="167590"/>
                  </a:cubicBezTo>
                  <a:cubicBezTo>
                    <a:pt x="211674" y="111234"/>
                    <a:pt x="-46471" y="254903"/>
                    <a:pt x="7328" y="41385"/>
                  </a:cubicBezTo>
                  <a:lnTo>
                    <a:pt x="22164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 name="Freeform 207"/>
            <p:cNvSpPr>
              <a:spLocks noEditPoints="1"/>
            </p:cNvSpPr>
            <p:nvPr/>
          </p:nvSpPr>
          <p:spPr bwMode="black">
            <a:xfrm>
              <a:off x="4763751" y="1693794"/>
              <a:ext cx="1958249" cy="1457281"/>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sz="1600"/>
            </a:p>
          </p:txBody>
        </p:sp>
      </p:grpSp>
      <p:grpSp>
        <p:nvGrpSpPr>
          <p:cNvPr id="2048" name="Group 2047"/>
          <p:cNvGrpSpPr/>
          <p:nvPr/>
        </p:nvGrpSpPr>
        <p:grpSpPr>
          <a:xfrm>
            <a:off x="9656436" y="3618496"/>
            <a:ext cx="731520" cy="731520"/>
            <a:chOff x="6742484" y="3618496"/>
            <a:chExt cx="731520" cy="731520"/>
          </a:xfrm>
        </p:grpSpPr>
        <p:sp>
          <p:nvSpPr>
            <p:cNvPr id="109" name="Rectangle 108"/>
            <p:cNvSpPr/>
            <p:nvPr/>
          </p:nvSpPr>
          <p:spPr bwMode="auto">
            <a:xfrm>
              <a:off x="6742484"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Freeform 18"/>
            <p:cNvSpPr>
              <a:spLocks noEditPoints="1"/>
            </p:cNvSpPr>
            <p:nvPr/>
          </p:nvSpPr>
          <p:spPr bwMode="black">
            <a:xfrm>
              <a:off x="6853543" y="3673523"/>
              <a:ext cx="509403" cy="6214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8" name="Group 27"/>
          <p:cNvGrpSpPr/>
          <p:nvPr/>
        </p:nvGrpSpPr>
        <p:grpSpPr>
          <a:xfrm>
            <a:off x="11067721" y="3618496"/>
            <a:ext cx="731520" cy="731520"/>
            <a:chOff x="9733733" y="3618496"/>
            <a:chExt cx="731520" cy="731520"/>
          </a:xfrm>
        </p:grpSpPr>
        <p:sp>
          <p:nvSpPr>
            <p:cNvPr id="106" name="Rectangle 105"/>
            <p:cNvSpPr/>
            <p:nvPr/>
          </p:nvSpPr>
          <p:spPr bwMode="auto">
            <a:xfrm>
              <a:off x="9733733"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7" name="cookie"/>
            <p:cNvSpPr>
              <a:spLocks noEditPoints="1"/>
            </p:cNvSpPr>
            <p:nvPr/>
          </p:nvSpPr>
          <p:spPr bwMode="black">
            <a:xfrm>
              <a:off x="9853244" y="3689887"/>
              <a:ext cx="492497" cy="58873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88" name="Group 87"/>
          <p:cNvGrpSpPr/>
          <p:nvPr/>
        </p:nvGrpSpPr>
        <p:grpSpPr>
          <a:xfrm>
            <a:off x="859489" y="4800701"/>
            <a:ext cx="1427220" cy="1427220"/>
            <a:chOff x="3063950" y="4018671"/>
            <a:chExt cx="1427220" cy="1427220"/>
          </a:xfrm>
        </p:grpSpPr>
        <p:sp>
          <p:nvSpPr>
            <p:cNvPr id="8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75765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97"/>
                                        </p:tgtEl>
                                        <p:attrNameLst>
                                          <p:attrName>style.visibility</p:attrName>
                                        </p:attrNameLst>
                                      </p:cBhvr>
                                      <p:to>
                                        <p:strVal val="visible"/>
                                      </p:to>
                                    </p:set>
                                    <p:animEffect transition="in" filter="wipe(left)">
                                      <p:cBhvr>
                                        <p:cTn id="18" dur="500"/>
                                        <p:tgtEl>
                                          <p:spTgt spid="97"/>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500"/>
                                        <p:tgtEl>
                                          <p:spTgt spid="59"/>
                                        </p:tgtEl>
                                      </p:cBhvr>
                                    </p:animEffect>
                                  </p:childTnLst>
                                </p:cTn>
                              </p:par>
                              <p:par>
                                <p:cTn id="32" presetID="10" presetClass="entr" presetSubtype="0" fill="hold" nodeType="withEffect">
                                  <p:stCondLst>
                                    <p:cond delay="50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9"/>
                                        </p:tgtEl>
                                        <p:attrNameLst>
                                          <p:attrName>style.visibility</p:attrName>
                                        </p:attrNameLst>
                                      </p:cBhvr>
                                      <p:to>
                                        <p:strVal val="visible"/>
                                      </p:to>
                                    </p:set>
                                    <p:animEffect transition="in" filter="fade">
                                      <p:cBhvr>
                                        <p:cTn id="39" dur="500"/>
                                        <p:tgtEl>
                                          <p:spTgt spid="20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48"/>
                                        </p:tgtEl>
                                        <p:attrNameLst>
                                          <p:attrName>style.visibility</p:attrName>
                                        </p:attrNameLst>
                                      </p:cBhvr>
                                      <p:to>
                                        <p:strVal val="visible"/>
                                      </p:to>
                                    </p:set>
                                    <p:animEffect transition="in" filter="fade">
                                      <p:cBhvr>
                                        <p:cTn id="44" dur="500"/>
                                        <p:tgtEl>
                                          <p:spTgt spid="20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left)">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64" presetClass="path" presetSubtype="0" fill="hold" nodeType="clickEffect">
                                  <p:stCondLst>
                                    <p:cond delay="0"/>
                                  </p:stCondLst>
                                  <p:childTnLst>
                                    <p:animMotion origin="layout" path="M 3.75E-6 4.81481E-6 L 3.75E-6 -0.45533 " pathEditMode="relative" rAng="0" ptsTypes="AA">
                                      <p:cBhvr>
                                        <p:cTn id="53" dur="750" fill="hold"/>
                                        <p:tgtEl>
                                          <p:spTgt spid="88"/>
                                        </p:tgtEl>
                                        <p:attrNameLst>
                                          <p:attrName>ppt_x</p:attrName>
                                          <p:attrName>ppt_y</p:attrName>
                                        </p:attrNameLst>
                                      </p:cBhvr>
                                      <p:rCtr x="0" y="-22778"/>
                                    </p:animMotion>
                                  </p:childTnLst>
                                </p:cTn>
                              </p:par>
                              <p:par>
                                <p:cTn id="54" presetID="63" presetClass="path" presetSubtype="0" fill="hold" nodeType="withEffect">
                                  <p:stCondLst>
                                    <p:cond delay="750"/>
                                  </p:stCondLst>
                                  <p:childTnLst>
                                    <p:animMotion origin="layout" path="M 3.75E-6 -0.45533 L 0.34192 -0.45533 " pathEditMode="relative" rAng="0" ptsTypes="AA">
                                      <p:cBhvr>
                                        <p:cTn id="55" dur="1000" fill="hold"/>
                                        <p:tgtEl>
                                          <p:spTgt spid="88"/>
                                        </p:tgtEl>
                                        <p:attrNameLst>
                                          <p:attrName>ppt_x</p:attrName>
                                          <p:attrName>ppt_y</p:attrName>
                                        </p:attrNameLst>
                                      </p:cBhvr>
                                      <p:rCtr x="17096" y="0"/>
                                    </p:animMotion>
                                  </p:childTnLst>
                                </p:cTn>
                              </p:par>
                              <p:par>
                                <p:cTn id="56" presetID="63" presetClass="path" presetSubtype="0" decel="100000" fill="hold" nodeType="withEffect">
                                  <p:stCondLst>
                                    <p:cond delay="1750"/>
                                  </p:stCondLst>
                                  <p:childTnLst>
                                    <p:animMotion origin="layout" path="M 0.34192 -0.45533 L 0.78033 -0.39468 " pathEditMode="relative" rAng="0" ptsTypes="AA">
                                      <p:cBhvr>
                                        <p:cTn id="57" dur="1750" fill="hold"/>
                                        <p:tgtEl>
                                          <p:spTgt spid="88"/>
                                        </p:tgtEl>
                                        <p:attrNameLst>
                                          <p:attrName>ppt_x</p:attrName>
                                          <p:attrName>ppt_y</p:attrName>
                                        </p:attrNameLst>
                                      </p:cBhvr>
                                      <p:rCtr x="21914" y="3032"/>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35" presetClass="path" presetSubtype="0" fill="hold" nodeType="withEffect">
                                  <p:stCondLst>
                                    <p:cond delay="500"/>
                                  </p:stCondLst>
                                  <p:childTnLst>
                                    <p:animMotion origin="layout" path="M -4.16667E-7 2.96296E-6 L -0.46693 -0.23218 " pathEditMode="relative" rAng="0" ptsTypes="AA">
                                      <p:cBhvr>
                                        <p:cTn id="64" dur="1750" fill="hold"/>
                                        <p:tgtEl>
                                          <p:spTgt spid="28"/>
                                        </p:tgtEl>
                                        <p:attrNameLst>
                                          <p:attrName>ppt_x</p:attrName>
                                          <p:attrName>ppt_y</p:attrName>
                                        </p:attrNameLst>
                                      </p:cBhvr>
                                      <p:rCtr x="-23346" y="-11620"/>
                                    </p:animMotion>
                                  </p:childTnLst>
                                </p:cTn>
                              </p:par>
                              <p:par>
                                <p:cTn id="65" presetID="35" presetClass="path" presetSubtype="0" decel="100000" fill="hold" nodeType="withEffect">
                                  <p:stCondLst>
                                    <p:cond delay="2250"/>
                                  </p:stCondLst>
                                  <p:childTnLst>
                                    <p:animMotion origin="layout" path="M -0.46693 -0.23218 L -0.75234 -0.23218 " pathEditMode="relative" rAng="0" ptsTypes="AA">
                                      <p:cBhvr>
                                        <p:cTn id="66" dur="1250" fill="hold"/>
                                        <p:tgtEl>
                                          <p:spTgt spid="28"/>
                                        </p:tgtEl>
                                        <p:attrNameLst>
                                          <p:attrName>ppt_x</p:attrName>
                                          <p:attrName>ppt_y</p:attrName>
                                        </p:attrNameLst>
                                      </p:cBhvr>
                                      <p:rCtr x="-1427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fill="hold" nodeType="clickEffect">
                                  <p:stCondLst>
                                    <p:cond delay="0"/>
                                  </p:stCondLst>
                                  <p:childTnLst>
                                    <p:animMotion origin="layout" path="M -0.75228 -0.23219 L -0.4669 -0.23219 " pathEditMode="relative" rAng="0" ptsTypes="AA">
                                      <p:cBhvr>
                                        <p:cTn id="70" dur="1250" fill="hold"/>
                                        <p:tgtEl>
                                          <p:spTgt spid="28"/>
                                        </p:tgtEl>
                                        <p:attrNameLst>
                                          <p:attrName>ppt_x</p:attrName>
                                          <p:attrName>ppt_y</p:attrName>
                                        </p:attrNameLst>
                                      </p:cBhvr>
                                      <p:rCtr x="14269" y="0"/>
                                    </p:animMotion>
                                  </p:childTnLst>
                                </p:cTn>
                              </p:par>
                              <p:par>
                                <p:cTn id="71" presetID="63" presetClass="path" presetSubtype="0" decel="100000" fill="hold" nodeType="withEffect">
                                  <p:stCondLst>
                                    <p:cond delay="1250"/>
                                  </p:stCondLst>
                                  <p:childTnLst>
                                    <p:animMotion origin="layout" path="M -0.46729 -0.23196 L -0.18856 -0.12118 " pathEditMode="relative" rAng="0" ptsTypes="AA">
                                      <p:cBhvr>
                                        <p:cTn id="72" dur="1500" fill="hold"/>
                                        <p:tgtEl>
                                          <p:spTgt spid="28"/>
                                        </p:tgtEl>
                                        <p:attrNameLst>
                                          <p:attrName>ppt_x</p:attrName>
                                          <p:attrName>ppt_y</p:attrName>
                                        </p:attrNameLst>
                                      </p:cBhvr>
                                      <p:rCtr x="13930" y="5527"/>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0"/>
                                        </p:tgtEl>
                                        <p:attrNameLst>
                                          <p:attrName>style.visibility</p:attrName>
                                        </p:attrNameLst>
                                      </p:cBhvr>
                                      <p:to>
                                        <p:strVal val="visible"/>
                                      </p:to>
                                    </p:set>
                                    <p:animEffect transition="in" filter="fade">
                                      <p:cBhvr>
                                        <p:cTn id="7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59" grpId="0" animBg="1"/>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166462"/>
            <a:ext cx="11155680" cy="2215991"/>
          </a:xfrm>
        </p:spPr>
        <p:txBody>
          <a:bodyPr/>
          <a:lstStyle/>
          <a:p>
            <a:r>
              <a:rPr lang="en-US" sz="7200" dirty="0"/>
              <a:t>Windows </a:t>
            </a:r>
            <a:r>
              <a:rPr lang="en-US" sz="7200" dirty="0" smtClean="0"/>
              <a:t>Azure Access </a:t>
            </a:r>
            <a:r>
              <a:rPr lang="en-US" sz="7200" dirty="0"/>
              <a:t>Control service</a:t>
            </a:r>
          </a:p>
        </p:txBody>
      </p:sp>
    </p:spTree>
    <p:extLst>
      <p:ext uri="{BB962C8B-B14F-4D97-AF65-F5344CB8AC3E}">
        <p14:creationId xmlns:p14="http://schemas.microsoft.com/office/powerpoint/2010/main" val="19347453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ight Arrow 74"/>
          <p:cNvSpPr/>
          <p:nvPr/>
        </p:nvSpPr>
        <p:spPr bwMode="auto">
          <a:xfrm rot="1200000">
            <a:off x="1650765" y="1772622"/>
            <a:ext cx="2401809" cy="435526"/>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50" name="Right Arrow 149"/>
          <p:cNvSpPr/>
          <p:nvPr/>
        </p:nvSpPr>
        <p:spPr bwMode="auto">
          <a:xfrm rot="21600000">
            <a:off x="1666571" y="4172962"/>
            <a:ext cx="2213248" cy="435526"/>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90" name="Rectangle 89"/>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6" name="Rectangle 35"/>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159" name="Group 158"/>
          <p:cNvGrpSpPr>
            <a:grpSpLocks noChangeAspect="1"/>
          </p:cNvGrpSpPr>
          <p:nvPr/>
        </p:nvGrpSpPr>
        <p:grpSpPr>
          <a:xfrm>
            <a:off x="964823" y="1177146"/>
            <a:ext cx="618923" cy="457200"/>
            <a:chOff x="-649698" y="1228115"/>
            <a:chExt cx="1168810" cy="863403"/>
          </a:xfrm>
        </p:grpSpPr>
        <p:grpSp>
          <p:nvGrpSpPr>
            <p:cNvPr id="160" name="Group 159"/>
            <p:cNvGrpSpPr/>
            <p:nvPr/>
          </p:nvGrpSpPr>
          <p:grpSpPr>
            <a:xfrm>
              <a:off x="-649698" y="1228115"/>
              <a:ext cx="1168810" cy="863403"/>
              <a:chOff x="-1631694" y="803378"/>
              <a:chExt cx="1168810" cy="863403"/>
            </a:xfrm>
          </p:grpSpPr>
          <p:sp>
            <p:nvSpPr>
              <p:cNvPr id="162" name="Rectangle 16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p:cNvGrpSpPr>
            <a:grpSpLocks noChangeAspect="1"/>
          </p:cNvGrpSpPr>
          <p:nvPr/>
        </p:nvGrpSpPr>
        <p:grpSpPr>
          <a:xfrm>
            <a:off x="964823" y="4064343"/>
            <a:ext cx="618923" cy="457200"/>
            <a:chOff x="-649698" y="1228115"/>
            <a:chExt cx="1168810" cy="863403"/>
          </a:xfrm>
        </p:grpSpPr>
        <p:grpSp>
          <p:nvGrpSpPr>
            <p:cNvPr id="165" name="Group 164"/>
            <p:cNvGrpSpPr/>
            <p:nvPr/>
          </p:nvGrpSpPr>
          <p:grpSpPr>
            <a:xfrm>
              <a:off x="-649698" y="1228115"/>
              <a:ext cx="1168810" cy="863403"/>
              <a:chOff x="-1631694" y="803378"/>
              <a:chExt cx="1168810" cy="863403"/>
            </a:xfrm>
          </p:grpSpPr>
          <p:sp>
            <p:nvSpPr>
              <p:cNvPr id="167" name="Rectangle 166"/>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6"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sp>
        <p:nvSpPr>
          <p:cNvPr id="158" name="Freeform 16"/>
          <p:cNvSpPr>
            <a:spLocks noEditPoints="1"/>
          </p:cNvSpPr>
          <p:nvPr/>
        </p:nvSpPr>
        <p:spPr bwMode="auto">
          <a:xfrm>
            <a:off x="3878598" y="2103013"/>
            <a:ext cx="4354195" cy="3270652"/>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142"/>
          <p:cNvGrpSpPr/>
          <p:nvPr/>
        </p:nvGrpSpPr>
        <p:grpSpPr>
          <a:xfrm>
            <a:off x="1047166" y="4215652"/>
            <a:ext cx="620400" cy="458291"/>
            <a:chOff x="1047166" y="1259875"/>
            <a:chExt cx="620400" cy="458291"/>
          </a:xfrm>
        </p:grpSpPr>
        <p:grpSp>
          <p:nvGrpSpPr>
            <p:cNvPr id="144" name="Group 143"/>
            <p:cNvGrpSpPr/>
            <p:nvPr/>
          </p:nvGrpSpPr>
          <p:grpSpPr>
            <a:xfrm>
              <a:off x="1047166" y="1259875"/>
              <a:ext cx="620400" cy="458291"/>
              <a:chOff x="-1631694" y="803378"/>
              <a:chExt cx="1168810" cy="863403"/>
            </a:xfrm>
          </p:grpSpPr>
          <p:sp>
            <p:nvSpPr>
              <p:cNvPr id="148" name="Rectangle 1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5" name="Group 144"/>
            <p:cNvGrpSpPr/>
            <p:nvPr/>
          </p:nvGrpSpPr>
          <p:grpSpPr>
            <a:xfrm>
              <a:off x="1188965" y="1374859"/>
              <a:ext cx="336802" cy="228322"/>
              <a:chOff x="1081728" y="-1523647"/>
              <a:chExt cx="1691517" cy="1146699"/>
            </a:xfrm>
          </p:grpSpPr>
          <p:sp>
            <p:nvSpPr>
              <p:cNvPr id="146" name="Isosceles Triangle 14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7" name="Isosceles Triangle 14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 name="Group 7"/>
          <p:cNvGrpSpPr/>
          <p:nvPr/>
        </p:nvGrpSpPr>
        <p:grpSpPr>
          <a:xfrm>
            <a:off x="1047166" y="1328455"/>
            <a:ext cx="620400" cy="458291"/>
            <a:chOff x="1047166" y="1259875"/>
            <a:chExt cx="620400" cy="458291"/>
          </a:xfrm>
        </p:grpSpPr>
        <p:grpSp>
          <p:nvGrpSpPr>
            <p:cNvPr id="77" name="Group 76"/>
            <p:cNvGrpSpPr/>
            <p:nvPr/>
          </p:nvGrpSpPr>
          <p:grpSpPr>
            <a:xfrm>
              <a:off x="1047166" y="1259875"/>
              <a:ext cx="620400" cy="458291"/>
              <a:chOff x="-1631694" y="803378"/>
              <a:chExt cx="1168810" cy="863403"/>
            </a:xfrm>
          </p:grpSpPr>
          <p:sp>
            <p:nvSpPr>
              <p:cNvPr id="79" name="Rectangle 7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p:nvPr/>
          </p:nvGrpSpPr>
          <p:grpSpPr>
            <a:xfrm>
              <a:off x="1188965" y="1374859"/>
              <a:ext cx="336802" cy="228322"/>
              <a:chOff x="1081728" y="-1523647"/>
              <a:chExt cx="1691517" cy="1146699"/>
            </a:xfrm>
          </p:grpSpPr>
          <p:sp>
            <p:nvSpPr>
              <p:cNvPr id="141" name="Isosceles Triangle 140"/>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2" name="Isosceles Triangle 141"/>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sp>
        <p:nvSpPr>
          <p:cNvPr id="2" name="Title 1"/>
          <p:cNvSpPr>
            <a:spLocks noGrp="1"/>
          </p:cNvSpPr>
          <p:nvPr>
            <p:ph type="title"/>
          </p:nvPr>
        </p:nvSpPr>
        <p:spPr>
          <a:xfrm>
            <a:off x="519112" y="228600"/>
            <a:ext cx="11669713" cy="664797"/>
          </a:xfrm>
        </p:spPr>
        <p:txBody>
          <a:bodyPr/>
          <a:lstStyle/>
          <a:p>
            <a:r>
              <a:rPr lang="en-US" sz="4800" dirty="0"/>
              <a:t>Authenticating Users from Business Partners (I)</a:t>
            </a:r>
          </a:p>
        </p:txBody>
      </p:sp>
      <p:grpSp>
        <p:nvGrpSpPr>
          <p:cNvPr id="39" name="Group 38"/>
          <p:cNvGrpSpPr/>
          <p:nvPr/>
        </p:nvGrpSpPr>
        <p:grpSpPr>
          <a:xfrm>
            <a:off x="602955" y="2854299"/>
            <a:ext cx="1085145" cy="929566"/>
            <a:chOff x="644919" y="4502608"/>
            <a:chExt cx="1926876" cy="1650617"/>
          </a:xfrm>
        </p:grpSpPr>
        <p:sp>
          <p:nvSpPr>
            <p:cNvPr id="43" name="Isosceles Triangle 42"/>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45" name="Group 44"/>
            <p:cNvGrpSpPr/>
            <p:nvPr/>
          </p:nvGrpSpPr>
          <p:grpSpPr>
            <a:xfrm>
              <a:off x="987709" y="5108633"/>
              <a:ext cx="1037834" cy="958035"/>
              <a:chOff x="1794674" y="3936014"/>
              <a:chExt cx="1336141" cy="1233406"/>
            </a:xfrm>
          </p:grpSpPr>
          <p:sp>
            <p:nvSpPr>
              <p:cNvPr id="49"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60" name="Group 59"/>
              <p:cNvGrpSpPr/>
              <p:nvPr/>
            </p:nvGrpSpPr>
            <p:grpSpPr>
              <a:xfrm>
                <a:off x="1794674" y="4339140"/>
                <a:ext cx="821570" cy="830280"/>
                <a:chOff x="5842384" y="3704919"/>
                <a:chExt cx="1032829" cy="1043779"/>
              </a:xfrm>
              <a:solidFill>
                <a:schemeClr val="bg1"/>
              </a:solidFill>
            </p:grpSpPr>
            <p:sp>
              <p:nvSpPr>
                <p:cNvPr id="62"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2" name="Up-Down Arrow 71"/>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1" name="Group 80"/>
          <p:cNvGrpSpPr/>
          <p:nvPr/>
        </p:nvGrpSpPr>
        <p:grpSpPr>
          <a:xfrm>
            <a:off x="709184" y="1265609"/>
            <a:ext cx="613840" cy="620348"/>
            <a:chOff x="4309069" y="4226808"/>
            <a:chExt cx="1032829" cy="1043779"/>
          </a:xfrm>
        </p:grpSpPr>
        <p:sp>
          <p:nvSpPr>
            <p:cNvPr id="82"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90"/>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2" name="Up-Down Arrow 91"/>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5" name="Group 4"/>
          <p:cNvGrpSpPr/>
          <p:nvPr/>
        </p:nvGrpSpPr>
        <p:grpSpPr>
          <a:xfrm>
            <a:off x="709184" y="4152806"/>
            <a:ext cx="613840" cy="620348"/>
            <a:chOff x="709184" y="4152806"/>
            <a:chExt cx="613840" cy="620348"/>
          </a:xfrm>
          <a:solidFill>
            <a:schemeClr val="accent2">
              <a:lumMod val="75000"/>
            </a:schemeClr>
          </a:solidFill>
        </p:grpSpPr>
        <p:sp>
          <p:nvSpPr>
            <p:cNvPr id="98"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721408" y="5822824"/>
            <a:ext cx="848238" cy="848238"/>
            <a:chOff x="3063950" y="4018671"/>
            <a:chExt cx="1427220" cy="1427220"/>
          </a:xfrm>
        </p:grpSpPr>
        <p:sp>
          <p:nvSpPr>
            <p:cNvPr id="96"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7"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8295034" y="2637572"/>
            <a:ext cx="3373091" cy="1724548"/>
            <a:chOff x="8295034" y="1343838"/>
            <a:chExt cx="3373091" cy="1724548"/>
          </a:xfrm>
        </p:grpSpPr>
        <p:grpSp>
          <p:nvGrpSpPr>
            <p:cNvPr id="151" name="Group 150"/>
            <p:cNvGrpSpPr/>
            <p:nvPr/>
          </p:nvGrpSpPr>
          <p:grpSpPr>
            <a:xfrm>
              <a:off x="9095117" y="1343838"/>
              <a:ext cx="2573008" cy="1724548"/>
              <a:chOff x="9408951" y="-890895"/>
              <a:chExt cx="2573008" cy="1724548"/>
            </a:xfrm>
          </p:grpSpPr>
          <p:sp>
            <p:nvSpPr>
              <p:cNvPr id="152"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53" name="Rectangle 152"/>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54" name="Group 153"/>
            <p:cNvGrpSpPr/>
            <p:nvPr/>
          </p:nvGrpSpPr>
          <p:grpSpPr>
            <a:xfrm>
              <a:off x="8295034" y="1908815"/>
              <a:ext cx="1119305" cy="910604"/>
              <a:chOff x="8126216" y="-1012633"/>
              <a:chExt cx="1119305" cy="910604"/>
            </a:xfrm>
          </p:grpSpPr>
          <p:sp>
            <p:nvSpPr>
              <p:cNvPr id="155"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87" name="Group 186"/>
          <p:cNvGrpSpPr/>
          <p:nvPr/>
        </p:nvGrpSpPr>
        <p:grpSpPr>
          <a:xfrm>
            <a:off x="721408" y="2935627"/>
            <a:ext cx="848238" cy="848238"/>
            <a:chOff x="3063950" y="4018671"/>
            <a:chExt cx="1427220" cy="1427220"/>
          </a:xfrm>
        </p:grpSpPr>
        <p:sp>
          <p:nvSpPr>
            <p:cNvPr id="188"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8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43637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500"/>
                                        <p:tgtEl>
                                          <p:spTgt spid="1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500"/>
                                        <p:tgtEl>
                                          <p:spTgt spid="1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up)">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500"/>
                                        <p:tgtEl>
                                          <p:spTgt spid="95"/>
                                        </p:tgtEl>
                                      </p:cBhvr>
                                    </p:animEffect>
                                  </p:childTnLst>
                                </p:cTn>
                              </p:par>
                              <p:par>
                                <p:cTn id="37" presetID="64" presetClass="path" presetSubtype="0" fill="hold" nodeType="withEffect">
                                  <p:stCondLst>
                                    <p:cond delay="500"/>
                                  </p:stCondLst>
                                  <p:childTnLst>
                                    <p:animMotion origin="layout" path="M -2.08333E-7 3.7037E-7 L -2.08333E-7 -0.2706 " pathEditMode="relative" rAng="0" ptsTypes="AA">
                                      <p:cBhvr>
                                        <p:cTn id="38" dur="500" fill="hold"/>
                                        <p:tgtEl>
                                          <p:spTgt spid="95"/>
                                        </p:tgtEl>
                                        <p:attrNameLst>
                                          <p:attrName>ppt_x</p:attrName>
                                          <p:attrName>ppt_y</p:attrName>
                                        </p:attrNameLst>
                                      </p:cBhvr>
                                      <p:rCtr x="0" y="-13542"/>
                                    </p:animMotion>
                                  </p:childTnLst>
                                </p:cTn>
                              </p:par>
                              <p:par>
                                <p:cTn id="39" presetID="63" presetClass="path" presetSubtype="0" decel="100000" fill="hold" nodeType="withEffect">
                                  <p:stCondLst>
                                    <p:cond delay="1000"/>
                                  </p:stCondLst>
                                  <p:childTnLst>
                                    <p:animMotion origin="layout" path="M -2.08333E-7 -0.2706 L 0.25898 -0.2706 " pathEditMode="relative" rAng="0" ptsTypes="AA">
                                      <p:cBhvr>
                                        <p:cTn id="40" dur="1250" fill="hold"/>
                                        <p:tgtEl>
                                          <p:spTgt spid="95"/>
                                        </p:tgtEl>
                                        <p:attrNameLst>
                                          <p:attrName>ppt_x</p:attrName>
                                          <p:attrName>ppt_y</p:attrName>
                                        </p:attrNameLst>
                                      </p:cBhvr>
                                      <p:rCtr x="12943" y="0"/>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500"/>
                                        <p:tgtEl>
                                          <p:spTgt spid="7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up)">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7"/>
                                        </p:tgtEl>
                                        <p:attrNameLst>
                                          <p:attrName>style.visibility</p:attrName>
                                        </p:attrNameLst>
                                      </p:cBhvr>
                                      <p:to>
                                        <p:strVal val="visible"/>
                                      </p:to>
                                    </p:set>
                                    <p:animEffect transition="in" filter="fade">
                                      <p:cBhvr>
                                        <p:cTn id="60" dur="500"/>
                                        <p:tgtEl>
                                          <p:spTgt spid="187"/>
                                        </p:tgtEl>
                                      </p:cBhvr>
                                    </p:animEffect>
                                  </p:childTnLst>
                                </p:cTn>
                              </p:par>
                              <p:par>
                                <p:cTn id="61" presetID="64" presetClass="path" presetSubtype="0" fill="hold" nodeType="withEffect">
                                  <p:stCondLst>
                                    <p:cond delay="500"/>
                                  </p:stCondLst>
                                  <p:childTnLst>
                                    <p:animMotion origin="layout" path="M -2.08333E-7 3.7037E-7 L -2.08333E-7 -0.2706 " pathEditMode="relative" rAng="0" ptsTypes="AA">
                                      <p:cBhvr>
                                        <p:cTn id="62" dur="500" fill="hold"/>
                                        <p:tgtEl>
                                          <p:spTgt spid="187"/>
                                        </p:tgtEl>
                                        <p:attrNameLst>
                                          <p:attrName>ppt_x</p:attrName>
                                          <p:attrName>ppt_y</p:attrName>
                                        </p:attrNameLst>
                                      </p:cBhvr>
                                      <p:rCtr x="0" y="-13542"/>
                                    </p:animMotion>
                                  </p:childTnLst>
                                </p:cTn>
                              </p:par>
                              <p:par>
                                <p:cTn id="63" presetID="63" presetClass="path" presetSubtype="0" decel="100000" fill="hold" nodeType="withEffect">
                                  <p:stCondLst>
                                    <p:cond delay="1000"/>
                                  </p:stCondLst>
                                  <p:childTnLst>
                                    <p:animMotion origin="layout" path="M -2.08333E-7 -0.2706 L 0.25911 -0.13796 " pathEditMode="relative" rAng="0" ptsTypes="AA">
                                      <p:cBhvr>
                                        <p:cTn id="64" dur="1250" fill="hold"/>
                                        <p:tgtEl>
                                          <p:spTgt spid="187"/>
                                        </p:tgtEl>
                                        <p:attrNameLst>
                                          <p:attrName>ppt_x</p:attrName>
                                          <p:attrName>ppt_y</p:attrName>
                                        </p:attrNameLst>
                                      </p:cBhvr>
                                      <p:rCtr x="12956"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50" grpId="0" animBg="1"/>
      <p:bldP spid="36" grpId="0" animBg="1"/>
      <p:bldP spid="72" grpId="0" animBg="1"/>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ight Arrow 140"/>
          <p:cNvSpPr/>
          <p:nvPr/>
        </p:nvSpPr>
        <p:spPr bwMode="auto">
          <a:xfrm rot="1275726" flipV="1">
            <a:off x="1486110" y="2067748"/>
            <a:ext cx="478419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2" name="Right Arrow 141"/>
          <p:cNvSpPr/>
          <p:nvPr/>
        </p:nvSpPr>
        <p:spPr bwMode="auto">
          <a:xfrm rot="2554856" flipV="1">
            <a:off x="1388380" y="1932330"/>
            <a:ext cx="150930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 name="Freeform 11"/>
          <p:cNvSpPr>
            <a:spLocks noEditPoints="1"/>
          </p:cNvSpPr>
          <p:nvPr/>
        </p:nvSpPr>
        <p:spPr bwMode="auto">
          <a:xfrm>
            <a:off x="2410923" y="2473709"/>
            <a:ext cx="2094526" cy="1508301"/>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ight Arrow 138"/>
          <p:cNvSpPr/>
          <p:nvPr/>
        </p:nvSpPr>
        <p:spPr bwMode="auto">
          <a:xfrm rot="21362627">
            <a:off x="1666570" y="4201986"/>
            <a:ext cx="443074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0" name="Right Arrow 139"/>
          <p:cNvSpPr/>
          <p:nvPr/>
        </p:nvSpPr>
        <p:spPr bwMode="auto">
          <a:xfrm rot="19651616">
            <a:off x="1604508" y="3840010"/>
            <a:ext cx="120283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2" name="Title 1"/>
          <p:cNvSpPr>
            <a:spLocks noGrp="1"/>
          </p:cNvSpPr>
          <p:nvPr>
            <p:ph type="title"/>
          </p:nvPr>
        </p:nvSpPr>
        <p:spPr>
          <a:xfrm>
            <a:off x="519112" y="228600"/>
            <a:ext cx="11669713" cy="664797"/>
          </a:xfrm>
        </p:spPr>
        <p:txBody>
          <a:bodyPr/>
          <a:lstStyle/>
          <a:p>
            <a:r>
              <a:rPr lang="en-US" sz="4800" dirty="0" smtClean="0"/>
              <a:t>Authenticating Users from Business Partners (II)</a:t>
            </a:r>
            <a:endParaRPr lang="en-US" sz="4800" dirty="0"/>
          </a:p>
        </p:txBody>
      </p:sp>
      <p:sp>
        <p:nvSpPr>
          <p:cNvPr id="44" name="Rectangle 43"/>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45" name="Rectangle 44"/>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49" name="Group 48"/>
          <p:cNvGrpSpPr>
            <a:grpSpLocks noChangeAspect="1"/>
          </p:cNvGrpSpPr>
          <p:nvPr/>
        </p:nvGrpSpPr>
        <p:grpSpPr>
          <a:xfrm>
            <a:off x="964823" y="1177146"/>
            <a:ext cx="618923" cy="457200"/>
            <a:chOff x="-649698" y="1228115"/>
            <a:chExt cx="1168810" cy="863403"/>
          </a:xfrm>
        </p:grpSpPr>
        <p:grpSp>
          <p:nvGrpSpPr>
            <p:cNvPr id="50" name="Group 49"/>
            <p:cNvGrpSpPr/>
            <p:nvPr/>
          </p:nvGrpSpPr>
          <p:grpSpPr>
            <a:xfrm>
              <a:off x="-649698" y="1228115"/>
              <a:ext cx="1168810" cy="863403"/>
              <a:chOff x="-1631694" y="803378"/>
              <a:chExt cx="1168810" cy="863403"/>
            </a:xfrm>
          </p:grpSpPr>
          <p:sp>
            <p:nvSpPr>
              <p:cNvPr id="56" name="Rectangle 5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p:cNvGrpSpPr>
            <a:grpSpLocks noChangeAspect="1"/>
          </p:cNvGrpSpPr>
          <p:nvPr/>
        </p:nvGrpSpPr>
        <p:grpSpPr>
          <a:xfrm>
            <a:off x="964823" y="4064343"/>
            <a:ext cx="618923" cy="457200"/>
            <a:chOff x="-649698" y="1228115"/>
            <a:chExt cx="1168810" cy="863403"/>
          </a:xfrm>
        </p:grpSpPr>
        <p:grpSp>
          <p:nvGrpSpPr>
            <p:cNvPr id="62" name="Group 61"/>
            <p:cNvGrpSpPr/>
            <p:nvPr/>
          </p:nvGrpSpPr>
          <p:grpSpPr>
            <a:xfrm>
              <a:off x="-649698" y="1228115"/>
              <a:ext cx="1168810" cy="863403"/>
              <a:chOff x="-1631694" y="803378"/>
              <a:chExt cx="1168810" cy="863403"/>
            </a:xfrm>
          </p:grpSpPr>
          <p:sp>
            <p:nvSpPr>
              <p:cNvPr id="69" name="Rectangle 6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1047166" y="4215652"/>
            <a:ext cx="620400" cy="458291"/>
            <a:chOff x="1047166" y="1259875"/>
            <a:chExt cx="620400" cy="458291"/>
          </a:xfrm>
        </p:grpSpPr>
        <p:grpSp>
          <p:nvGrpSpPr>
            <p:cNvPr id="74" name="Group 73"/>
            <p:cNvGrpSpPr/>
            <p:nvPr/>
          </p:nvGrpSpPr>
          <p:grpSpPr>
            <a:xfrm>
              <a:off x="1047166" y="1259875"/>
              <a:ext cx="620400" cy="458291"/>
              <a:chOff x="-1631694" y="803378"/>
              <a:chExt cx="1168810" cy="863403"/>
            </a:xfrm>
          </p:grpSpPr>
          <p:sp>
            <p:nvSpPr>
              <p:cNvPr id="78" name="Rectangle 7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1188965" y="1374859"/>
              <a:ext cx="336802" cy="228322"/>
              <a:chOff x="1081728" y="-1523647"/>
              <a:chExt cx="1691517" cy="1146699"/>
            </a:xfrm>
          </p:grpSpPr>
          <p:sp>
            <p:nvSpPr>
              <p:cNvPr id="76" name="Isosceles Triangle 7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77" name="Isosceles Triangle 7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2" name="Group 81"/>
          <p:cNvGrpSpPr/>
          <p:nvPr/>
        </p:nvGrpSpPr>
        <p:grpSpPr>
          <a:xfrm>
            <a:off x="1047166" y="1328455"/>
            <a:ext cx="620400" cy="458291"/>
            <a:chOff x="1047166" y="1259875"/>
            <a:chExt cx="620400" cy="458291"/>
          </a:xfrm>
        </p:grpSpPr>
        <p:grpSp>
          <p:nvGrpSpPr>
            <p:cNvPr id="83" name="Group 82"/>
            <p:cNvGrpSpPr/>
            <p:nvPr/>
          </p:nvGrpSpPr>
          <p:grpSpPr>
            <a:xfrm>
              <a:off x="1047166" y="1259875"/>
              <a:ext cx="620400" cy="458291"/>
              <a:chOff x="-1631694" y="803378"/>
              <a:chExt cx="1168810" cy="863403"/>
            </a:xfrm>
          </p:grpSpPr>
          <p:sp>
            <p:nvSpPr>
              <p:cNvPr id="88" name="Rectangle 8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88965" y="1374859"/>
              <a:ext cx="336802" cy="228322"/>
              <a:chOff x="1081728" y="-1523647"/>
              <a:chExt cx="1691517" cy="1146699"/>
            </a:xfrm>
          </p:grpSpPr>
          <p:sp>
            <p:nvSpPr>
              <p:cNvPr id="86" name="Isosceles Triangle 8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87" name="Isosceles Triangle 8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90" name="Group 89"/>
          <p:cNvGrpSpPr/>
          <p:nvPr/>
        </p:nvGrpSpPr>
        <p:grpSpPr>
          <a:xfrm>
            <a:off x="602955" y="2854299"/>
            <a:ext cx="1085145" cy="929566"/>
            <a:chOff x="644919" y="4502608"/>
            <a:chExt cx="1926876" cy="1650617"/>
          </a:xfrm>
        </p:grpSpPr>
        <p:sp>
          <p:nvSpPr>
            <p:cNvPr id="91" name="Isosceles Triangle 90"/>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92" name="Group 91"/>
            <p:cNvGrpSpPr/>
            <p:nvPr/>
          </p:nvGrpSpPr>
          <p:grpSpPr>
            <a:xfrm>
              <a:off x="987709" y="5108633"/>
              <a:ext cx="1037834" cy="958035"/>
              <a:chOff x="1794674" y="3936014"/>
              <a:chExt cx="1336141" cy="1233406"/>
            </a:xfrm>
          </p:grpSpPr>
          <p:sp>
            <p:nvSpPr>
              <p:cNvPr id="93"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94" name="Group 93"/>
              <p:cNvGrpSpPr/>
              <p:nvPr/>
            </p:nvGrpSpPr>
            <p:grpSpPr>
              <a:xfrm>
                <a:off x="1794674" y="4339140"/>
                <a:ext cx="821570" cy="830280"/>
                <a:chOff x="5842384" y="3704919"/>
                <a:chExt cx="1032829" cy="1043779"/>
              </a:xfrm>
              <a:solidFill>
                <a:schemeClr val="bg1"/>
              </a:solidFill>
            </p:grpSpPr>
            <p:sp>
              <p:nvSpPr>
                <p:cNvPr id="95"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9" name="Up-Down Arrow 98"/>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00" name="Group 99"/>
          <p:cNvGrpSpPr/>
          <p:nvPr/>
        </p:nvGrpSpPr>
        <p:grpSpPr>
          <a:xfrm>
            <a:off x="709184" y="1265609"/>
            <a:ext cx="613840" cy="620348"/>
            <a:chOff x="4309069" y="4226808"/>
            <a:chExt cx="1032829" cy="1043779"/>
          </a:xfrm>
        </p:grpSpPr>
        <p:sp>
          <p:nvSpPr>
            <p:cNvPr id="101"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14" name="Up-Down Arrow 113"/>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15" name="Group 114"/>
          <p:cNvGrpSpPr/>
          <p:nvPr/>
        </p:nvGrpSpPr>
        <p:grpSpPr>
          <a:xfrm>
            <a:off x="709184" y="4152806"/>
            <a:ext cx="613840" cy="620348"/>
            <a:chOff x="709184" y="4152806"/>
            <a:chExt cx="613840" cy="620348"/>
          </a:xfrm>
          <a:solidFill>
            <a:schemeClr val="accent2">
              <a:lumMod val="75000"/>
            </a:schemeClr>
          </a:solidFill>
        </p:grpSpPr>
        <p:sp>
          <p:nvSpPr>
            <p:cNvPr id="116"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721408" y="5822824"/>
            <a:ext cx="848238" cy="848238"/>
            <a:chOff x="3063950" y="4018671"/>
            <a:chExt cx="1427220" cy="1427220"/>
          </a:xfrm>
        </p:grpSpPr>
        <p:sp>
          <p:nvSpPr>
            <p:cNvPr id="121"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22"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23" name="Group 122"/>
          <p:cNvGrpSpPr/>
          <p:nvPr/>
        </p:nvGrpSpPr>
        <p:grpSpPr>
          <a:xfrm>
            <a:off x="721408" y="2935627"/>
            <a:ext cx="848238" cy="848238"/>
            <a:chOff x="3063950" y="4018671"/>
            <a:chExt cx="1427220" cy="1427220"/>
          </a:xfrm>
        </p:grpSpPr>
        <p:sp>
          <p:nvSpPr>
            <p:cNvPr id="124"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25"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26" name="Freeform 16"/>
          <p:cNvSpPr>
            <a:spLocks noEditPoints="1"/>
          </p:cNvSpPr>
          <p:nvPr/>
        </p:nvSpPr>
        <p:spPr bwMode="auto">
          <a:xfrm>
            <a:off x="6097312" y="2931554"/>
            <a:ext cx="2148134" cy="1613570"/>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7" name="Group 126"/>
          <p:cNvGrpSpPr/>
          <p:nvPr/>
        </p:nvGrpSpPr>
        <p:grpSpPr>
          <a:xfrm>
            <a:off x="8295034" y="2637572"/>
            <a:ext cx="3373091" cy="1724548"/>
            <a:chOff x="8295034" y="1343838"/>
            <a:chExt cx="3373091" cy="1724548"/>
          </a:xfrm>
        </p:grpSpPr>
        <p:grpSp>
          <p:nvGrpSpPr>
            <p:cNvPr id="128" name="Group 127"/>
            <p:cNvGrpSpPr/>
            <p:nvPr/>
          </p:nvGrpSpPr>
          <p:grpSpPr>
            <a:xfrm>
              <a:off x="9095117" y="1343838"/>
              <a:ext cx="2573008" cy="1724548"/>
              <a:chOff x="9408951" y="-890895"/>
              <a:chExt cx="2573008" cy="1724548"/>
            </a:xfrm>
          </p:grpSpPr>
          <p:sp>
            <p:nvSpPr>
              <p:cNvPr id="13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4" name="Rectangle 13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29" name="Group 128"/>
            <p:cNvGrpSpPr/>
            <p:nvPr/>
          </p:nvGrpSpPr>
          <p:grpSpPr>
            <a:xfrm>
              <a:off x="8295034" y="1908815"/>
              <a:ext cx="1119305" cy="910604"/>
              <a:chOff x="8126216" y="-1012633"/>
              <a:chExt cx="1119305" cy="910604"/>
            </a:xfrm>
          </p:grpSpPr>
          <p:sp>
            <p:nvSpPr>
              <p:cNvPr id="130"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4" name="green id"/>
          <p:cNvGrpSpPr/>
          <p:nvPr/>
        </p:nvGrpSpPr>
        <p:grpSpPr>
          <a:xfrm>
            <a:off x="2713130" y="2800130"/>
            <a:ext cx="848238" cy="848238"/>
            <a:chOff x="2713130" y="2800130"/>
            <a:chExt cx="848238" cy="848238"/>
          </a:xfrm>
        </p:grpSpPr>
        <p:sp>
          <p:nvSpPr>
            <p:cNvPr id="136"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37"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50" name="green id"/>
          <p:cNvGrpSpPr/>
          <p:nvPr/>
        </p:nvGrpSpPr>
        <p:grpSpPr>
          <a:xfrm>
            <a:off x="2713130" y="2800130"/>
            <a:ext cx="848238" cy="848238"/>
            <a:chOff x="2713130" y="2800130"/>
            <a:chExt cx="848238" cy="848238"/>
          </a:xfrm>
        </p:grpSpPr>
        <p:sp>
          <p:nvSpPr>
            <p:cNvPr id="151"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2"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53" name="Rectangle 152"/>
          <p:cNvSpPr/>
          <p:nvPr/>
        </p:nvSpPr>
        <p:spPr bwMode="auto">
          <a:xfrm>
            <a:off x="4764972" y="4667273"/>
            <a:ext cx="6887346" cy="2081834"/>
          </a:xfrm>
          <a:prstGeom prst="rect">
            <a:avLst/>
          </a:prstGeom>
          <a:solidFill>
            <a:schemeClr val="bg1">
              <a:lumMod val="85000"/>
              <a:alpha val="78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dirty="0">
                <a:solidFill>
                  <a:schemeClr val="bg2">
                    <a:lumMod val="50000"/>
                    <a:alpha val="99000"/>
                  </a:schemeClr>
                </a:solidFill>
              </a:rPr>
              <a:t>Windows </a:t>
            </a:r>
            <a:r>
              <a:rPr lang="en-US" dirty="0" smtClean="0">
                <a:solidFill>
                  <a:schemeClr val="bg2">
                    <a:lumMod val="50000"/>
                    <a:alpha val="99000"/>
                  </a:schemeClr>
                </a:solidFill>
              </a:rPr>
              <a:t>Azure</a:t>
            </a:r>
            <a:endParaRPr lang="en-US" dirty="0">
              <a:solidFill>
                <a:schemeClr val="bg2">
                  <a:lumMod val="50000"/>
                  <a:alpha val="99000"/>
                </a:schemeClr>
              </a:solidFill>
            </a:endParaRPr>
          </a:p>
          <a:p>
            <a:pPr defTabSz="913788" fontAlgn="base">
              <a:lnSpc>
                <a:spcPct val="90000"/>
              </a:lnSpc>
              <a:spcAft>
                <a:spcPts val="600"/>
              </a:spcAft>
            </a:pPr>
            <a:r>
              <a:rPr lang="en-US" sz="4000" dirty="0">
                <a:solidFill>
                  <a:schemeClr val="accent2">
                    <a:alpha val="99000"/>
                  </a:schemeClr>
                </a:solidFill>
                <a:latin typeface="Segoe UI Light" pitchFamily="34" charset="0"/>
              </a:rPr>
              <a:t>Access Control Service</a:t>
            </a:r>
          </a:p>
          <a:p>
            <a:pPr defTabSz="913788" fontAlgn="base">
              <a:spcAft>
                <a:spcPts val="600"/>
              </a:spcAft>
            </a:pPr>
            <a:r>
              <a:rPr lang="en-US" sz="2000" dirty="0">
                <a:solidFill>
                  <a:schemeClr val="bg2">
                    <a:lumMod val="50000"/>
                    <a:alpha val="99000"/>
                  </a:schemeClr>
                </a:solidFill>
              </a:rPr>
              <a:t>Host an STS in cloud for you</a:t>
            </a:r>
          </a:p>
          <a:p>
            <a:pPr defTabSz="913788" fontAlgn="base">
              <a:spcAft>
                <a:spcPts val="600"/>
              </a:spcAft>
            </a:pPr>
            <a:r>
              <a:rPr lang="en-US" sz="2000" dirty="0">
                <a:solidFill>
                  <a:schemeClr val="bg2">
                    <a:lumMod val="50000"/>
                    <a:alpha val="99000"/>
                  </a:schemeClr>
                </a:solidFill>
              </a:rPr>
              <a:t>Handles relationships with business and social </a:t>
            </a:r>
            <a:r>
              <a:rPr lang="en-US" sz="2000" dirty="0" err="1">
                <a:solidFill>
                  <a:schemeClr val="bg2">
                    <a:lumMod val="50000"/>
                    <a:alpha val="99000"/>
                  </a:schemeClr>
                </a:solidFill>
              </a:rPr>
              <a:t>Ips</a:t>
            </a:r>
            <a:endParaRPr lang="en-US" sz="2000" dirty="0">
              <a:solidFill>
                <a:schemeClr val="bg2">
                  <a:lumMod val="50000"/>
                  <a:alpha val="99000"/>
                </a:schemeClr>
              </a:solidFill>
            </a:endParaRPr>
          </a:p>
          <a:p>
            <a:pPr defTabSz="913788" fontAlgn="base">
              <a:spcAft>
                <a:spcPts val="600"/>
              </a:spcAft>
            </a:pPr>
            <a:r>
              <a:rPr lang="en-US" sz="2000" dirty="0">
                <a:solidFill>
                  <a:schemeClr val="bg2">
                    <a:lumMod val="50000"/>
                    <a:alpha val="99000"/>
                  </a:schemeClr>
                </a:solidFill>
              </a:rPr>
              <a:t>WS-Federation, WS-Trust, Open ID, </a:t>
            </a:r>
            <a:r>
              <a:rPr lang="en-US" sz="2000" dirty="0" err="1">
                <a:solidFill>
                  <a:schemeClr val="bg2">
                    <a:lumMod val="50000"/>
                    <a:alpha val="99000"/>
                  </a:schemeClr>
                </a:solidFill>
              </a:rPr>
              <a:t>OAuth</a:t>
            </a:r>
            <a:endParaRPr lang="en-US" sz="2000" dirty="0">
              <a:solidFill>
                <a:schemeClr val="bg2">
                  <a:lumMod val="50000"/>
                  <a:alpha val="99000"/>
                </a:schemeClr>
              </a:solidFill>
            </a:endParaRPr>
          </a:p>
        </p:txBody>
      </p:sp>
    </p:spTree>
    <p:extLst>
      <p:ext uri="{BB962C8B-B14F-4D97-AF65-F5344CB8AC3E}">
        <p14:creationId xmlns:p14="http://schemas.microsoft.com/office/powerpoint/2010/main" val="501013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left)">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left)">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up)">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500"/>
                                        <p:tgtEl>
                                          <p:spTgt spid="120"/>
                                        </p:tgtEl>
                                      </p:cBhvr>
                                    </p:animEffect>
                                  </p:childTnLst>
                                </p:cTn>
                              </p:par>
                              <p:par>
                                <p:cTn id="33" presetID="64" presetClass="path" presetSubtype="0" fill="hold" nodeType="withEffect">
                                  <p:stCondLst>
                                    <p:cond delay="500"/>
                                  </p:stCondLst>
                                  <p:childTnLst>
                                    <p:animMotion origin="layout" path="M -2.08333E-7 3.7037E-7 L -2.08333E-7 -0.2706 " pathEditMode="relative" rAng="0" ptsTypes="AA">
                                      <p:cBhvr>
                                        <p:cTn id="34" dur="500" fill="hold"/>
                                        <p:tgtEl>
                                          <p:spTgt spid="120"/>
                                        </p:tgtEl>
                                        <p:attrNameLst>
                                          <p:attrName>ppt_x</p:attrName>
                                          <p:attrName>ppt_y</p:attrName>
                                        </p:attrNameLst>
                                      </p:cBhvr>
                                      <p:rCtr x="0" y="-13542"/>
                                    </p:animMotion>
                                  </p:childTnLst>
                                </p:cTn>
                              </p:par>
                              <p:par>
                                <p:cTn id="35" presetID="63" presetClass="path" presetSubtype="0" decel="100000" fill="hold" nodeType="withEffect">
                                  <p:stCondLst>
                                    <p:cond delay="1000"/>
                                  </p:stCondLst>
                                  <p:childTnLst>
                                    <p:animMotion origin="layout" path="M -2.08333E-7 -0.2706 L 0.16341 -0.44074 " pathEditMode="relative" rAng="0" ptsTypes="AA">
                                      <p:cBhvr>
                                        <p:cTn id="36" dur="750" fill="hold"/>
                                        <p:tgtEl>
                                          <p:spTgt spid="120"/>
                                        </p:tgtEl>
                                        <p:attrNameLst>
                                          <p:attrName>ppt_x</p:attrName>
                                          <p:attrName>ppt_y</p:attrName>
                                        </p:attrNameLst>
                                      </p:cBhvr>
                                      <p:rCtr x="8164" y="-851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childTnLst>
                                </p:cTn>
                              </p:par>
                              <p:par>
                                <p:cTn id="42" presetID="10" presetClass="exit" presetSubtype="0" fill="hold" nodeType="withEffect">
                                  <p:stCondLst>
                                    <p:cond delay="0"/>
                                  </p:stCondLst>
                                  <p:childTnLst>
                                    <p:animEffect transition="out" filter="fade">
                                      <p:cBhvr>
                                        <p:cTn id="43" dur="1000"/>
                                        <p:tgtEl>
                                          <p:spTgt spid="120"/>
                                        </p:tgtEl>
                                      </p:cBhvr>
                                    </p:animEffect>
                                    <p:set>
                                      <p:cBhvr>
                                        <p:cTn id="44" dur="1" fill="hold">
                                          <p:stCondLst>
                                            <p:cond delay="999"/>
                                          </p:stCondLst>
                                        </p:cTn>
                                        <p:tgtEl>
                                          <p:spTgt spid="1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4" presetClass="path" presetSubtype="0" decel="100000" fill="hold" nodeType="clickEffect">
                                  <p:stCondLst>
                                    <p:cond delay="0"/>
                                  </p:stCondLst>
                                  <p:childTnLst>
                                    <p:animMotion origin="layout" path="M -1.66667E-6 1.11111E-6 L -0.16341 0.17014 " pathEditMode="relative" rAng="0" ptsTypes="AA">
                                      <p:cBhvr>
                                        <p:cTn id="48" dur="1000" fill="hold"/>
                                        <p:tgtEl>
                                          <p:spTgt spid="14"/>
                                        </p:tgtEl>
                                        <p:attrNameLst>
                                          <p:attrName>ppt_x</p:attrName>
                                          <p:attrName>ppt_y</p:attrName>
                                        </p:attrNameLst>
                                      </p:cBhvr>
                                      <p:rCtr x="-8177" y="8495"/>
                                    </p:animMotion>
                                  </p:childTnLst>
                                </p:cTn>
                              </p:par>
                            </p:childTnLst>
                          </p:cTn>
                        </p:par>
                      </p:childTnLst>
                    </p:cTn>
                  </p:par>
                  <p:par>
                    <p:cTn id="49" fill="hold">
                      <p:stCondLst>
                        <p:cond delay="indefinite"/>
                      </p:stCondLst>
                      <p:childTnLst>
                        <p:par>
                          <p:cTn id="50" fill="hold">
                            <p:stCondLst>
                              <p:cond delay="0"/>
                            </p:stCondLst>
                            <p:childTnLst>
                              <p:par>
                                <p:cTn id="51" presetID="63" presetClass="path" presetSubtype="0" decel="100000" fill="hold" nodeType="clickEffect">
                                  <p:stCondLst>
                                    <p:cond delay="0"/>
                                  </p:stCondLst>
                                  <p:childTnLst>
                                    <p:animMotion origin="layout" path="M -0.16341 0.17014 L 0.2655 0.1493 " pathEditMode="relative" rAng="0" ptsTypes="AA">
                                      <p:cBhvr>
                                        <p:cTn id="52" dur="2000" fill="hold"/>
                                        <p:tgtEl>
                                          <p:spTgt spid="14"/>
                                        </p:tgtEl>
                                        <p:attrNameLst>
                                          <p:attrName>ppt_x</p:attrName>
                                          <p:attrName>ppt_y</p:attrName>
                                        </p:attrNameLst>
                                      </p:cBhvr>
                                      <p:rCtr x="21445" y="-1042"/>
                                    </p:animMotion>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wipe(left)">
                                      <p:cBhvr>
                                        <p:cTn id="57" dur="500"/>
                                        <p:tgtEl>
                                          <p:spTgt spid="1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
                                        </p:tgtEl>
                                        <p:attrNameLst>
                                          <p:attrName>style.visibility</p:attrName>
                                        </p:attrNameLst>
                                      </p:cBhvr>
                                      <p:to>
                                        <p:strVal val="visible"/>
                                      </p:to>
                                    </p:set>
                                    <p:animEffect transition="in" filter="wipe(left)">
                                      <p:cBhvr>
                                        <p:cTn id="62" dur="500"/>
                                        <p:tgtEl>
                                          <p:spTgt spid="1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wipe(up)">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64" presetClass="path" presetSubtype="0" fill="hold" nodeType="withEffect">
                                  <p:stCondLst>
                                    <p:cond delay="500"/>
                                  </p:stCondLst>
                                  <p:childTnLst>
                                    <p:animMotion origin="layout" path="M -2.08333E-7 3.7037E-7 L -2.08333E-7 -0.2706 " pathEditMode="relative" rAng="0" ptsTypes="AA">
                                      <p:cBhvr>
                                        <p:cTn id="79" dur="750" fill="hold"/>
                                        <p:tgtEl>
                                          <p:spTgt spid="123"/>
                                        </p:tgtEl>
                                        <p:attrNameLst>
                                          <p:attrName>ppt_x</p:attrName>
                                          <p:attrName>ppt_y</p:attrName>
                                        </p:attrNameLst>
                                      </p:cBhvr>
                                      <p:rCtr x="0" y="-13542"/>
                                    </p:animMotion>
                                  </p:childTnLst>
                                </p:cTn>
                              </p:par>
                              <p:par>
                                <p:cTn id="80" presetID="63" presetClass="path" presetSubtype="0" decel="100000" fill="hold" nodeType="withEffect">
                                  <p:stCondLst>
                                    <p:cond delay="1250"/>
                                  </p:stCondLst>
                                  <p:childTnLst>
                                    <p:animMotion origin="layout" path="M -2.08333E-7 -0.2706 L 0.16341 -0.01967 " pathEditMode="relative" rAng="0" ptsTypes="AA">
                                      <p:cBhvr>
                                        <p:cTn id="81" dur="1000" fill="hold"/>
                                        <p:tgtEl>
                                          <p:spTgt spid="123"/>
                                        </p:tgtEl>
                                        <p:attrNameLst>
                                          <p:attrName>ppt_x</p:attrName>
                                          <p:attrName>ppt_y</p:attrName>
                                        </p:attrNameLst>
                                      </p:cBhvr>
                                      <p:rCtr x="8164" y="12546"/>
                                    </p:animMotion>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1000"/>
                                        <p:tgtEl>
                                          <p:spTgt spid="123"/>
                                        </p:tgtEl>
                                      </p:cBhvr>
                                    </p:animEffect>
                                    <p:set>
                                      <p:cBhvr>
                                        <p:cTn id="86" dur="1" fill="hold">
                                          <p:stCondLst>
                                            <p:cond delay="999"/>
                                          </p:stCondLst>
                                        </p:cTn>
                                        <p:tgtEl>
                                          <p:spTgt spid="123"/>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150"/>
                                        </p:tgtEl>
                                        <p:attrNameLst>
                                          <p:attrName>style.visibility</p:attrName>
                                        </p:attrNameLst>
                                      </p:cBhvr>
                                      <p:to>
                                        <p:strVal val="visible"/>
                                      </p:to>
                                    </p:set>
                                    <p:animEffect transition="in" filter="fade">
                                      <p:cBhvr>
                                        <p:cTn id="89" dur="1000"/>
                                        <p:tgtEl>
                                          <p:spTgt spid="150"/>
                                        </p:tgtEl>
                                      </p:cBhvr>
                                    </p:animEffect>
                                  </p:childTnLst>
                                </p:cTn>
                              </p:par>
                            </p:childTnLst>
                          </p:cTn>
                        </p:par>
                      </p:childTnLst>
                    </p:cTn>
                  </p:par>
                  <p:par>
                    <p:cTn id="90" fill="hold">
                      <p:stCondLst>
                        <p:cond delay="indefinite"/>
                      </p:stCondLst>
                      <p:childTnLst>
                        <p:par>
                          <p:cTn id="91" fill="hold">
                            <p:stCondLst>
                              <p:cond delay="0"/>
                            </p:stCondLst>
                            <p:childTnLst>
                              <p:par>
                                <p:cTn id="92" presetID="64" presetClass="path" presetSubtype="0" decel="100000" fill="hold" nodeType="clickEffect">
                                  <p:stCondLst>
                                    <p:cond delay="0"/>
                                  </p:stCondLst>
                                  <p:childTnLst>
                                    <p:animMotion origin="layout" path="M -1.66667E-6 1.11111E-6 L -0.16341 -0.25093 " pathEditMode="relative" rAng="0" ptsTypes="AA">
                                      <p:cBhvr>
                                        <p:cTn id="93" dur="1000" fill="hold"/>
                                        <p:tgtEl>
                                          <p:spTgt spid="150"/>
                                        </p:tgtEl>
                                        <p:attrNameLst>
                                          <p:attrName>ppt_x</p:attrName>
                                          <p:attrName>ppt_y</p:attrName>
                                        </p:attrNameLst>
                                      </p:cBhvr>
                                      <p:rCtr x="-8177" y="-12546"/>
                                    </p:animMotion>
                                  </p:childTnLst>
                                </p:cTn>
                              </p:par>
                            </p:childTnLst>
                          </p:cTn>
                        </p:par>
                      </p:childTnLst>
                    </p:cTn>
                  </p:par>
                  <p:par>
                    <p:cTn id="94" fill="hold">
                      <p:stCondLst>
                        <p:cond delay="indefinite"/>
                      </p:stCondLst>
                      <p:childTnLst>
                        <p:par>
                          <p:cTn id="95" fill="hold">
                            <p:stCondLst>
                              <p:cond delay="0"/>
                            </p:stCondLst>
                            <p:childTnLst>
                              <p:par>
                                <p:cTn id="96" presetID="63" presetClass="path" presetSubtype="0" decel="100000" fill="hold" nodeType="clickEffect">
                                  <p:stCondLst>
                                    <p:cond delay="0"/>
                                  </p:stCondLst>
                                  <p:childTnLst>
                                    <p:animMotion origin="layout" path="M -0.16341 -0.25093 L 0.2655 1.11111E-6 " pathEditMode="relative" rAng="0" ptsTypes="AA">
                                      <p:cBhvr>
                                        <p:cTn id="97" dur="2500" fill="hold"/>
                                        <p:tgtEl>
                                          <p:spTgt spid="150"/>
                                        </p:tgtEl>
                                        <p:attrNameLst>
                                          <p:attrName>ppt_x</p:attrName>
                                          <p:attrName>ppt_y</p:attrName>
                                        </p:attrNameLst>
                                      </p:cBhvr>
                                      <p:rCtr x="21445" y="12546"/>
                                    </p:animMotion>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53"/>
                                        </p:tgtEl>
                                        <p:attrNameLst>
                                          <p:attrName>style.visibility</p:attrName>
                                        </p:attrNameLst>
                                      </p:cBhvr>
                                      <p:to>
                                        <p:strVal val="visible"/>
                                      </p:to>
                                    </p:set>
                                    <p:animEffect transition="in" filter="fade">
                                      <p:cBhvr>
                                        <p:cTn id="10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1" grpId="0" animBg="1"/>
      <p:bldP spid="139" grpId="0" animBg="1"/>
      <p:bldP spid="140" grpId="0" animBg="1"/>
      <p:bldP spid="99" grpId="0" animBg="1"/>
      <p:bldP spid="114" grpId="0" animBg="1"/>
      <p:bldP spid="1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a:t>Using ACS for </a:t>
            </a:r>
            <a:br>
              <a:rPr lang="en-US" sz="3600" dirty="0"/>
            </a:br>
            <a:r>
              <a:rPr lang="en-US" sz="3600" dirty="0"/>
              <a:t>Managing Relationships, </a:t>
            </a:r>
            <a:br>
              <a:rPr lang="en-US" sz="3600" dirty="0"/>
            </a:br>
            <a:r>
              <a:rPr lang="en-US" sz="3600" dirty="0"/>
              <a:t>Home Realm Discovery</a:t>
            </a:r>
            <a:br>
              <a:rPr lang="en-US" sz="3600" dirty="0"/>
            </a:br>
            <a:r>
              <a:rPr lang="en-US" sz="3600" dirty="0"/>
              <a:t>and token normalization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04968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4294578"/>
            <a:ext cx="8295050" cy="2562667"/>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126424" y="5391248"/>
              <a:ext cx="1838185"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Server 2 Server</a:t>
              </a:r>
            </a:p>
          </p:txBody>
        </p:sp>
      </p:grpSp>
      <p:grpSp>
        <p:nvGrpSpPr>
          <p:cNvPr id="4124" name="Group 4123"/>
          <p:cNvGrpSpPr/>
          <p:nvPr/>
        </p:nvGrpSpPr>
        <p:grpSpPr>
          <a:xfrm>
            <a:off x="5135636" y="215900"/>
            <a:ext cx="2571201" cy="6641346"/>
            <a:chOff x="5135636" y="215900"/>
            <a:chExt cx="25712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6089351" y="215900"/>
              <a:ext cx="583996"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ACS</a:t>
              </a:r>
            </a:p>
          </p:txBody>
        </p:sp>
      </p:grpSp>
      <p:sp>
        <p:nvSpPr>
          <p:cNvPr id="5" name="Title 4"/>
          <p:cNvSpPr>
            <a:spLocks noGrp="1"/>
          </p:cNvSpPr>
          <p:nvPr>
            <p:ph type="title"/>
          </p:nvPr>
        </p:nvSpPr>
        <p:spPr>
          <a:xfrm>
            <a:off x="519112" y="228600"/>
            <a:ext cx="1326351" cy="747897"/>
          </a:xfrm>
        </p:spPr>
        <p:txBody>
          <a:bodyPr/>
          <a:lstStyle/>
          <a:p>
            <a:r>
              <a:rPr lang="en-US" spc="0" dirty="0" smtClean="0"/>
              <a:t>ACS</a:t>
            </a:r>
            <a:endParaRPr lang="en-US" spc="0" dirty="0"/>
          </a:p>
        </p:txBody>
      </p:sp>
      <p:sp>
        <p:nvSpPr>
          <p:cNvPr id="21" name="TextBox 20"/>
          <p:cNvSpPr txBox="1"/>
          <p:nvPr/>
        </p:nvSpPr>
        <p:spPr>
          <a:xfrm>
            <a:off x="3898364" y="39152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215900"/>
            <a:ext cx="2346589" cy="6641346"/>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3316341" y="215900"/>
            <a:ext cx="1783243" cy="6641346"/>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839966"/>
            <a:ext cx="8295053" cy="3367528"/>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2516324" y="4289915"/>
            <a:ext cx="7624188"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19527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8182073" y="13350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988340" y="13350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811247" flipV="1">
            <a:off x="4273040" y="1280597"/>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883381" flipV="1">
            <a:off x="4389670" y="1769781"/>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6896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229723"/>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185771"/>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133299"/>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88156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759165"/>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50743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3850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229723"/>
            <a:ext cx="3037988"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909218" y="4835736"/>
            <a:ext cx="223129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746989" y="4289914"/>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89670" y="4475239"/>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98364" y="4907130"/>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98364" y="4386946"/>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85950" y="4436706"/>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160915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Tree>
    <p:extLst>
      <p:ext uri="{BB962C8B-B14F-4D97-AF65-F5344CB8AC3E}">
        <p14:creationId xmlns:p14="http://schemas.microsoft.com/office/powerpoint/2010/main" val="65433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3"/>
                                        </p:tgtEl>
                                        <p:attrNameLst>
                                          <p:attrName>style.visibility</p:attrName>
                                        </p:attrNameLst>
                                      </p:cBhvr>
                                      <p:to>
                                        <p:strVal val="visible"/>
                                      </p:to>
                                    </p:set>
                                    <p:animEffect transition="in" filter="fade">
                                      <p:cBhvr>
                                        <p:cTn id="7" dur="500"/>
                                        <p:tgtEl>
                                          <p:spTgt spid="4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5"/>
                                        </p:tgtEl>
                                        <p:attrNameLst>
                                          <p:attrName>style.visibility</p:attrName>
                                        </p:attrNameLst>
                                      </p:cBhvr>
                                      <p:to>
                                        <p:strVal val="visible"/>
                                      </p:to>
                                    </p:set>
                                    <p:animEffect transition="in" filter="fade">
                                      <p:cBhvr>
                                        <p:cTn id="12" dur="500"/>
                                        <p:tgtEl>
                                          <p:spTgt spid="4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6"/>
                                        </p:tgtEl>
                                        <p:attrNameLst>
                                          <p:attrName>style.visibility</p:attrName>
                                        </p:attrNameLst>
                                      </p:cBhvr>
                                      <p:to>
                                        <p:strVal val="visible"/>
                                      </p:to>
                                    </p:set>
                                    <p:animEffect transition="in" filter="fade">
                                      <p:cBhvr>
                                        <p:cTn id="17" dur="500"/>
                                        <p:tgtEl>
                                          <p:spTgt spid="4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par>
                                <p:cTn id="23" presetID="10"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500"/>
                                        <p:tgtEl>
                                          <p:spTgt spid="1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fade">
                                      <p:cBhvr>
                                        <p:cTn id="37" dur="500"/>
                                        <p:tgtEl>
                                          <p:spTgt spid="179"/>
                                        </p:tgtEl>
                                      </p:cBhvr>
                                    </p:animEffect>
                                  </p:childTnLst>
                                </p:cTn>
                              </p:par>
                              <p:par>
                                <p:cTn id="38" presetID="10" presetClass="entr" presetSubtype="0" fill="hold" nodeType="withEffect">
                                  <p:stCondLst>
                                    <p:cond delay="0"/>
                                  </p:stCondLst>
                                  <p:childTnLst>
                                    <p:set>
                                      <p:cBhvr>
                                        <p:cTn id="39" dur="1" fill="hold">
                                          <p:stCondLst>
                                            <p:cond delay="0"/>
                                          </p:stCondLst>
                                        </p:cTn>
                                        <p:tgtEl>
                                          <p:spTgt spid="4120"/>
                                        </p:tgtEl>
                                        <p:attrNameLst>
                                          <p:attrName>style.visibility</p:attrName>
                                        </p:attrNameLst>
                                      </p:cBhvr>
                                      <p:to>
                                        <p:strVal val="visible"/>
                                      </p:to>
                                    </p:set>
                                    <p:animEffect transition="in" filter="fade">
                                      <p:cBhvr>
                                        <p:cTn id="40" dur="500"/>
                                        <p:tgtEl>
                                          <p:spTgt spid="41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4116"/>
                                        </p:tgtEl>
                                        <p:attrNameLst>
                                          <p:attrName>style.visibility</p:attrName>
                                        </p:attrNameLst>
                                      </p:cBhvr>
                                      <p:to>
                                        <p:strVal val="visible"/>
                                      </p:to>
                                    </p:set>
                                    <p:animEffect transition="in" filter="fade">
                                      <p:cBhvr>
                                        <p:cTn id="49" dur="500"/>
                                        <p:tgtEl>
                                          <p:spTgt spid="41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500"/>
                                        <p:tgtEl>
                                          <p:spTgt spid="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2"/>
                                        </p:tgtEl>
                                        <p:attrNameLst>
                                          <p:attrName>style.visibility</p:attrName>
                                        </p:attrNameLst>
                                      </p:cBhvr>
                                      <p:to>
                                        <p:strVal val="visible"/>
                                      </p:to>
                                    </p:set>
                                    <p:animEffect transition="in" filter="fade">
                                      <p:cBhvr>
                                        <p:cTn id="57" dur="500"/>
                                        <p:tgtEl>
                                          <p:spTgt spid="18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0"/>
                                        </p:tgtEl>
                                        <p:attrNameLst>
                                          <p:attrName>style.visibility</p:attrName>
                                        </p:attrNameLst>
                                      </p:cBhvr>
                                      <p:to>
                                        <p:strVal val="visible"/>
                                      </p:to>
                                    </p:set>
                                    <p:animEffect transition="in" filter="fade">
                                      <p:cBhvr>
                                        <p:cTn id="60" dur="500"/>
                                        <p:tgtEl>
                                          <p:spTgt spid="18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500"/>
                                        <p:tgtEl>
                                          <p:spTgt spid="181"/>
                                        </p:tgtEl>
                                      </p:cBhvr>
                                    </p:animEffect>
                                  </p:childTnLst>
                                </p:cTn>
                              </p:par>
                              <p:par>
                                <p:cTn id="64" presetID="10" presetClass="entr" presetSubtype="0" fill="hold"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4"/>
                                        </p:tgtEl>
                                        <p:attrNameLst>
                                          <p:attrName>style.visibility</p:attrName>
                                        </p:attrNameLst>
                                      </p:cBhvr>
                                      <p:to>
                                        <p:strVal val="visible"/>
                                      </p:to>
                                    </p:set>
                                    <p:animEffect transition="in" filter="fade">
                                      <p:cBhvr>
                                        <p:cTn id="69" dur="500"/>
                                        <p:tgtEl>
                                          <p:spTgt spid="19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127"/>
                                        </p:tgtEl>
                                        <p:attrNameLst>
                                          <p:attrName>style.visibility</p:attrName>
                                        </p:attrNameLst>
                                      </p:cBhvr>
                                      <p:to>
                                        <p:strVal val="visible"/>
                                      </p:to>
                                    </p:set>
                                    <p:animEffect transition="in" filter="fade">
                                      <p:cBhvr>
                                        <p:cTn id="74" dur="500"/>
                                        <p:tgtEl>
                                          <p:spTgt spid="41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78" grpId="0" animBg="1"/>
      <p:bldP spid="180" grpId="0" animBg="1"/>
      <p:bldP spid="179" grpId="0" animBg="1"/>
      <p:bldP spid="181" grpId="0" animBg="1"/>
      <p:bldP spid="182" grpId="0" animBg="1"/>
      <p:bldP spid="19" grpId="0"/>
      <p:bldP spid="20" grpId="0"/>
      <p:bldP spid="177" grpId="0" animBg="1"/>
      <p:bldP spid="1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ight Arrow 80"/>
          <p:cNvSpPr/>
          <p:nvPr/>
        </p:nvSpPr>
        <p:spPr bwMode="auto">
          <a:xfrm rot="20730103">
            <a:off x="2112068" y="4630174"/>
            <a:ext cx="5126183"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41" name="Right Arrow 140"/>
          <p:cNvSpPr/>
          <p:nvPr/>
        </p:nvSpPr>
        <p:spPr bwMode="auto">
          <a:xfrm rot="20140915">
            <a:off x="2010228" y="4373741"/>
            <a:ext cx="3334718"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05"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30" name="Oval 40"/>
          <p:cNvSpPr/>
          <p:nvPr/>
        </p:nvSpPr>
        <p:spPr bwMode="auto">
          <a:xfrm rot="16200000">
            <a:off x="7318414" y="3178869"/>
            <a:ext cx="878275"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grpSp>
        <p:nvGrpSpPr>
          <p:cNvPr id="14" name="Group 13"/>
          <p:cNvGrpSpPr/>
          <p:nvPr/>
        </p:nvGrpSpPr>
        <p:grpSpPr>
          <a:xfrm>
            <a:off x="5086299" y="4194867"/>
            <a:ext cx="3693175" cy="2190515"/>
            <a:chOff x="5086299" y="4194867"/>
            <a:chExt cx="3693175" cy="2190515"/>
          </a:xfrm>
        </p:grpSpPr>
        <p:sp>
          <p:nvSpPr>
            <p:cNvPr id="152" name="Rectangle 151"/>
            <p:cNvSpPr/>
            <p:nvPr/>
          </p:nvSpPr>
          <p:spPr bwMode="auto">
            <a:xfrm>
              <a:off x="5086299" y="5314320"/>
              <a:ext cx="3693175" cy="991303"/>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noAutofit/>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6" name="Down Arrow 15"/>
            <p:cNvSpPr/>
            <p:nvPr/>
          </p:nvSpPr>
          <p:spPr bwMode="auto">
            <a:xfrm flipV="1">
              <a:off x="5639571" y="4194867"/>
              <a:ext cx="484632" cy="1119453"/>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71" name="Down Arrow 70"/>
            <p:cNvSpPr/>
            <p:nvPr/>
          </p:nvSpPr>
          <p:spPr bwMode="auto">
            <a:xfrm flipV="1">
              <a:off x="7515235" y="4194867"/>
              <a:ext cx="484632" cy="1119452"/>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7" name="TextBox 16"/>
            <p:cNvSpPr txBox="1"/>
            <p:nvPr/>
          </p:nvSpPr>
          <p:spPr>
            <a:xfrm>
              <a:off x="5086299" y="5314320"/>
              <a:ext cx="3449983" cy="1071062"/>
            </a:xfrm>
            <a:prstGeom prst="rect">
              <a:avLst/>
            </a:prstGeom>
            <a:noFill/>
          </p:spPr>
          <p:txBody>
            <a:bodyPr wrap="none" lIns="91440" tIns="91440" rIns="91440" bIns="91440" rtlCol="0">
              <a:spAutoFit/>
            </a:bodyPr>
            <a:lstStyle/>
            <a:p>
              <a:pPr>
                <a:lnSpc>
                  <a:spcPct val="80000"/>
                </a:lnSpc>
              </a:pPr>
              <a:r>
                <a:rPr lang="en-US" sz="3600" spc="-100" dirty="0">
                  <a:ln>
                    <a:solidFill>
                      <a:schemeClr val="bg1">
                        <a:alpha val="0"/>
                      </a:schemeClr>
                    </a:solidFill>
                  </a:ln>
                  <a:solidFill>
                    <a:schemeClr val="accent2">
                      <a:alpha val="99000"/>
                    </a:schemeClr>
                  </a:solidFill>
                  <a:latin typeface="Segoe UI Light" pitchFamily="34" charset="0"/>
                </a:rPr>
                <a:t>Sign-up </a:t>
              </a:r>
              <a:r>
                <a:rPr lang="en-US" sz="3600" spc="-100" dirty="0" smtClean="0">
                  <a:ln>
                    <a:solidFill>
                      <a:schemeClr val="bg1">
                        <a:alpha val="0"/>
                      </a:schemeClr>
                    </a:solidFill>
                  </a:ln>
                  <a:solidFill>
                    <a:schemeClr val="accent2">
                      <a:alpha val="99000"/>
                    </a:schemeClr>
                  </a:solidFill>
                  <a:latin typeface="Segoe UI Light" pitchFamily="34" charset="0"/>
                </a:rPr>
                <a:t>and </a:t>
              </a:r>
              <a:br>
                <a:rPr lang="en-US" sz="3600" spc="-100" dirty="0" smtClean="0">
                  <a:ln>
                    <a:solidFill>
                      <a:schemeClr val="bg1">
                        <a:alpha val="0"/>
                      </a:schemeClr>
                    </a:solidFill>
                  </a:ln>
                  <a:solidFill>
                    <a:schemeClr val="accent2">
                      <a:alpha val="99000"/>
                    </a:schemeClr>
                  </a:solidFill>
                  <a:latin typeface="Segoe UI Light" pitchFamily="34" charset="0"/>
                </a:rPr>
              </a:br>
              <a:r>
                <a:rPr lang="en-US" sz="3600" spc="-100" dirty="0" smtClean="0">
                  <a:ln>
                    <a:solidFill>
                      <a:schemeClr val="bg1">
                        <a:alpha val="0"/>
                      </a:schemeClr>
                    </a:solidFill>
                  </a:ln>
                  <a:solidFill>
                    <a:schemeClr val="accent2">
                      <a:alpha val="99000"/>
                    </a:schemeClr>
                  </a:solidFill>
                  <a:latin typeface="Segoe UI Light" pitchFamily="34" charset="0"/>
                </a:rPr>
                <a:t>claims enrichment</a:t>
              </a:r>
              <a:endParaRPr lang="en-US" sz="3600" spc="-100" dirty="0">
                <a:ln>
                  <a:solidFill>
                    <a:schemeClr val="bg1">
                      <a:alpha val="0"/>
                    </a:schemeClr>
                  </a:solidFill>
                </a:ln>
                <a:solidFill>
                  <a:schemeClr val="accent2">
                    <a:alpha val="99000"/>
                  </a:schemeClr>
                </a:solidFill>
                <a:latin typeface="Segoe UI Light" pitchFamily="34" charset="0"/>
              </a:endParaRPr>
            </a:p>
          </p:txBody>
        </p:sp>
      </p:grpSp>
      <p:grpSp>
        <p:nvGrpSpPr>
          <p:cNvPr id="54" name="Group 53"/>
          <p:cNvGrpSpPr/>
          <p:nvPr/>
        </p:nvGrpSpPr>
        <p:grpSpPr>
          <a:xfrm>
            <a:off x="519110" y="1912927"/>
            <a:ext cx="986817" cy="986816"/>
            <a:chOff x="1546018" y="1304764"/>
            <a:chExt cx="763524" cy="763524"/>
          </a:xfrm>
        </p:grpSpPr>
        <p:sp>
          <p:nvSpPr>
            <p:cNvPr id="55"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57" name="Group 56"/>
            <p:cNvGrpSpPr/>
            <p:nvPr/>
          </p:nvGrpSpPr>
          <p:grpSpPr bwMode="black">
            <a:xfrm>
              <a:off x="1729258" y="1488056"/>
              <a:ext cx="397044" cy="396940"/>
              <a:chOff x="3249834" y="963808"/>
              <a:chExt cx="1000896" cy="1000896"/>
            </a:xfrm>
          </p:grpSpPr>
          <p:sp>
            <p:nvSpPr>
              <p:cNvPr id="60"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61"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63" name="Group 62"/>
          <p:cNvGrpSpPr/>
          <p:nvPr/>
        </p:nvGrpSpPr>
        <p:grpSpPr>
          <a:xfrm>
            <a:off x="1643441" y="1912927"/>
            <a:ext cx="986817" cy="986816"/>
            <a:chOff x="4079927" y="1556792"/>
            <a:chExt cx="763524" cy="763524"/>
          </a:xfrm>
        </p:grpSpPr>
        <p:sp>
          <p:nvSpPr>
            <p:cNvPr id="68"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69" name="Group 68"/>
            <p:cNvGrpSpPr/>
            <p:nvPr/>
          </p:nvGrpSpPr>
          <p:grpSpPr>
            <a:xfrm>
              <a:off x="4146687" y="1706533"/>
              <a:ext cx="505841" cy="476163"/>
              <a:chOff x="4985657" y="7068129"/>
              <a:chExt cx="592808" cy="558028"/>
            </a:xfrm>
          </p:grpSpPr>
          <p:sp>
            <p:nvSpPr>
              <p:cNvPr id="70"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72" name="Right Arrow 7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73" name="Group 72"/>
          <p:cNvGrpSpPr/>
          <p:nvPr/>
        </p:nvGrpSpPr>
        <p:grpSpPr>
          <a:xfrm>
            <a:off x="3892103" y="1912927"/>
            <a:ext cx="986817" cy="986816"/>
            <a:chOff x="9928721" y="1628800"/>
            <a:chExt cx="763524" cy="763524"/>
          </a:xfrm>
        </p:grpSpPr>
        <p:sp>
          <p:nvSpPr>
            <p:cNvPr id="7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2767772" y="1912927"/>
            <a:ext cx="986817" cy="986816"/>
            <a:chOff x="9928721" y="1088740"/>
            <a:chExt cx="763524" cy="763524"/>
          </a:xfrm>
        </p:grpSpPr>
        <p:sp>
          <p:nvSpPr>
            <p:cNvPr id="77"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8"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79" name="Rectangle 78"/>
          <p:cNvSpPr/>
          <p:nvPr/>
        </p:nvSpPr>
        <p:spPr bwMode="auto">
          <a:xfrm>
            <a:off x="519112" y="4202504"/>
            <a:ext cx="2103120" cy="2103120"/>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82" name="Right Arrow 81"/>
          <p:cNvSpPr/>
          <p:nvPr/>
        </p:nvSpPr>
        <p:spPr bwMode="auto">
          <a:xfrm rot="16200000">
            <a:off x="456642" y="3588239"/>
            <a:ext cx="1812514"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3" name="Group 82"/>
          <p:cNvGrpSpPr/>
          <p:nvPr/>
        </p:nvGrpSpPr>
        <p:grpSpPr>
          <a:xfrm>
            <a:off x="1211943" y="4689841"/>
            <a:ext cx="1043866" cy="771107"/>
            <a:chOff x="-649698" y="1228115"/>
            <a:chExt cx="1168810" cy="863403"/>
          </a:xfrm>
        </p:grpSpPr>
        <p:grpSp>
          <p:nvGrpSpPr>
            <p:cNvPr id="84" name="Group 83"/>
            <p:cNvGrpSpPr/>
            <p:nvPr/>
          </p:nvGrpSpPr>
          <p:grpSpPr>
            <a:xfrm>
              <a:off x="-649698" y="1228115"/>
              <a:ext cx="1168810" cy="863403"/>
              <a:chOff x="-1631694" y="803378"/>
              <a:chExt cx="1168810" cy="863403"/>
            </a:xfrm>
          </p:grpSpPr>
          <p:sp>
            <p:nvSpPr>
              <p:cNvPr id="86" name="Rectangle 8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5" name="Picture 3"/>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380759" y="4928768"/>
            <a:ext cx="1043866" cy="771107"/>
            <a:chOff x="1380759" y="4928768"/>
            <a:chExt cx="1043866" cy="771107"/>
          </a:xfrm>
        </p:grpSpPr>
        <p:grpSp>
          <p:nvGrpSpPr>
            <p:cNvPr id="107" name="Group 106"/>
            <p:cNvGrpSpPr/>
            <p:nvPr/>
          </p:nvGrpSpPr>
          <p:grpSpPr>
            <a:xfrm>
              <a:off x="1380759" y="4928768"/>
              <a:ext cx="1043866" cy="771107"/>
              <a:chOff x="-1631694" y="803378"/>
              <a:chExt cx="1168810" cy="863403"/>
            </a:xfrm>
          </p:grpSpPr>
          <p:sp>
            <p:nvSpPr>
              <p:cNvPr id="109" name="Rectangle 10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5" name="Group 124"/>
            <p:cNvGrpSpPr/>
            <p:nvPr/>
          </p:nvGrpSpPr>
          <p:grpSpPr bwMode="black">
            <a:xfrm>
              <a:off x="1558054" y="5119916"/>
              <a:ext cx="236079" cy="236017"/>
              <a:chOff x="3249834" y="963808"/>
              <a:chExt cx="1000896" cy="1000896"/>
            </a:xfrm>
          </p:grpSpPr>
          <p:sp>
            <p:nvSpPr>
              <p:cNvPr id="126"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27"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nvGrpSpPr>
            <p:cNvPr id="121" name="Group 120"/>
            <p:cNvGrpSpPr/>
            <p:nvPr/>
          </p:nvGrpSpPr>
          <p:grpSpPr>
            <a:xfrm>
              <a:off x="1934597" y="5099967"/>
              <a:ext cx="300768" cy="283121"/>
              <a:chOff x="4985657" y="7068129"/>
              <a:chExt cx="592808" cy="558028"/>
            </a:xfrm>
          </p:grpSpPr>
          <p:sp>
            <p:nvSpPr>
              <p:cNvPr id="122"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23" name="Right Arrow 122"/>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pic>
          <p:nvPicPr>
            <p:cNvPr id="119"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891" y="5420071"/>
              <a:ext cx="338544" cy="21442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7"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164" y="5348538"/>
              <a:ext cx="349773" cy="349773"/>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643265" y="4699489"/>
            <a:ext cx="1032829" cy="1043779"/>
            <a:chOff x="4309069" y="4226808"/>
            <a:chExt cx="1032829" cy="1043779"/>
          </a:xfrm>
        </p:grpSpPr>
        <p:sp>
          <p:nvSpPr>
            <p:cNvPr id="89"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Freeform 11"/>
          <p:cNvSpPr>
            <a:spLocks noEditPoints="1"/>
          </p:cNvSpPr>
          <p:nvPr/>
        </p:nvSpPr>
        <p:spPr bwMode="auto">
          <a:xfrm>
            <a:off x="5001232" y="2899745"/>
            <a:ext cx="1761309" cy="1268347"/>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0" name="Group 129"/>
          <p:cNvGrpSpPr/>
          <p:nvPr/>
        </p:nvGrpSpPr>
        <p:grpSpPr>
          <a:xfrm>
            <a:off x="8295034" y="2637572"/>
            <a:ext cx="3373091" cy="1724548"/>
            <a:chOff x="8295034" y="1343838"/>
            <a:chExt cx="3373091" cy="1724548"/>
          </a:xfrm>
        </p:grpSpPr>
        <p:grpSp>
          <p:nvGrpSpPr>
            <p:cNvPr id="131" name="Group 130"/>
            <p:cNvGrpSpPr/>
            <p:nvPr/>
          </p:nvGrpSpPr>
          <p:grpSpPr>
            <a:xfrm>
              <a:off x="9095117" y="1343838"/>
              <a:ext cx="2573008" cy="1724548"/>
              <a:chOff x="9408951" y="-890895"/>
              <a:chExt cx="2573008" cy="1724548"/>
            </a:xfrm>
          </p:grpSpPr>
          <p:sp>
            <p:nvSpPr>
              <p:cNvPr id="136"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7" name="Rectangle 136"/>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32" name="Group 131"/>
            <p:cNvGrpSpPr/>
            <p:nvPr/>
          </p:nvGrpSpPr>
          <p:grpSpPr>
            <a:xfrm>
              <a:off x="8295034" y="1908815"/>
              <a:ext cx="1119305" cy="910604"/>
              <a:chOff x="8126216" y="-1012633"/>
              <a:chExt cx="1119305" cy="910604"/>
            </a:xfrm>
          </p:grpSpPr>
          <p:sp>
            <p:nvSpPr>
              <p:cNvPr id="1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38" name="green id"/>
          <p:cNvGrpSpPr/>
          <p:nvPr/>
        </p:nvGrpSpPr>
        <p:grpSpPr>
          <a:xfrm>
            <a:off x="5205630" y="3075727"/>
            <a:ext cx="848238" cy="848238"/>
            <a:chOff x="2713130" y="2800130"/>
            <a:chExt cx="848238" cy="848238"/>
          </a:xfrm>
        </p:grpSpPr>
        <p:sp>
          <p:nvSpPr>
            <p:cNvPr id="139"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0"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4120" name="Picture 6" descr="C:\Users\vittorib\Desktop\PDCPics\96. FshippingHo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8674" y="2074375"/>
            <a:ext cx="1885894" cy="10711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773994" y="3075727"/>
            <a:ext cx="848238" cy="848238"/>
            <a:chOff x="2818048" y="3075727"/>
            <a:chExt cx="848238" cy="848238"/>
          </a:xfrm>
        </p:grpSpPr>
        <p:sp>
          <p:nvSpPr>
            <p:cNvPr id="143" name="Oval Blue"/>
            <p:cNvSpPr>
              <a:spLocks noChangeAspect="1"/>
            </p:cNvSpPr>
            <p:nvPr/>
          </p:nvSpPr>
          <p:spPr bwMode="auto">
            <a:xfrm>
              <a:off x="2818048" y="3075727"/>
              <a:ext cx="848238" cy="848238"/>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5" name="Octagon 144"/>
            <p:cNvSpPr/>
            <p:nvPr/>
          </p:nvSpPr>
          <p:spPr bwMode="auto">
            <a:xfrm>
              <a:off x="2940149" y="3219989"/>
              <a:ext cx="604037" cy="559714"/>
            </a:xfrm>
            <a:prstGeom prst="octagon">
              <a:avLst/>
            </a:prstGeom>
            <a:solidFill>
              <a:schemeClr val="bg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Tree>
    <p:extLst>
      <p:ext uri="{BB962C8B-B14F-4D97-AF65-F5344CB8AC3E}">
        <p14:creationId xmlns:p14="http://schemas.microsoft.com/office/powerpoint/2010/main" val="2895489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wipe(left)">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wipe(left)">
                                      <p:cBhvr>
                                        <p:cTn id="29" dur="500"/>
                                        <p:tgtEl>
                                          <p:spTgt spid="1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fill="hold" nodeType="clickEffect">
                                  <p:stCondLst>
                                    <p:cond delay="0"/>
                                  </p:stCondLst>
                                  <p:childTnLst>
                                    <p:animMotion origin="layout" path="M 1.66667E-6 4.81481E-6 L 1.66667E-6 0.23541 " pathEditMode="relative" rAng="0" ptsTypes="AA">
                                      <p:cBhvr>
                                        <p:cTn id="47" dur="500" fill="hold"/>
                                        <p:tgtEl>
                                          <p:spTgt spid="13"/>
                                        </p:tgtEl>
                                        <p:attrNameLst>
                                          <p:attrName>ppt_x</p:attrName>
                                          <p:attrName>ppt_y</p:attrName>
                                        </p:attrNameLst>
                                      </p:cBhvr>
                                      <p:rCtr x="0" y="11759"/>
                                    </p:animMotion>
                                  </p:childTnLst>
                                </p:cTn>
                              </p:par>
                              <p:par>
                                <p:cTn id="48" presetID="63" presetClass="path" presetSubtype="0" decel="100000" fill="hold" nodeType="withEffect">
                                  <p:stCondLst>
                                    <p:cond delay="500"/>
                                  </p:stCondLst>
                                  <p:childTnLst>
                                    <p:animMotion origin="layout" path="M 1.66667E-6 0.23541 L 0.28151 4.81481E-6 " pathEditMode="relative" rAng="0" ptsTypes="AA">
                                      <p:cBhvr>
                                        <p:cTn id="49" dur="1500" fill="hold"/>
                                        <p:tgtEl>
                                          <p:spTgt spid="13"/>
                                        </p:tgtEl>
                                        <p:attrNameLst>
                                          <p:attrName>ppt_x</p:attrName>
                                          <p:attrName>ppt_y</p:attrName>
                                        </p:attrNameLst>
                                      </p:cBhvr>
                                      <p:rCtr x="14076" y="-11782"/>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10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64" presetClass="path" presetSubtype="0" fill="hold" nodeType="clickEffect">
                                  <p:stCondLst>
                                    <p:cond delay="0"/>
                                  </p:stCondLst>
                                  <p:childTnLst>
                                    <p:animMotion origin="layout" path="M 1.25E-6 4.81481E-6 L -0.28151 0.23541 " pathEditMode="relative" rAng="0" ptsTypes="AA">
                                      <p:cBhvr>
                                        <p:cTn id="61" dur="1250" fill="hold"/>
                                        <p:tgtEl>
                                          <p:spTgt spid="138"/>
                                        </p:tgtEl>
                                        <p:attrNameLst>
                                          <p:attrName>ppt_x</p:attrName>
                                          <p:attrName>ppt_y</p:attrName>
                                        </p:attrNameLst>
                                      </p:cBhvr>
                                      <p:rCtr x="-14076" y="11759"/>
                                    </p:animMotion>
                                  </p:childTnLst>
                                </p:cTn>
                              </p:par>
                              <p:par>
                                <p:cTn id="62" presetID="63" presetClass="path" presetSubtype="0" decel="100000" fill="hold" nodeType="withEffect">
                                  <p:stCondLst>
                                    <p:cond delay="1250"/>
                                  </p:stCondLst>
                                  <p:childTnLst>
                                    <p:animMotion origin="layout" path="M -0.28151 0.23541 L 0.13307 0.04907 " pathEditMode="relative" rAng="0" ptsTypes="AA">
                                      <p:cBhvr>
                                        <p:cTn id="63" dur="2000" fill="hold"/>
                                        <p:tgtEl>
                                          <p:spTgt spid="138"/>
                                        </p:tgtEl>
                                        <p:attrNameLst>
                                          <p:attrName>ppt_x</p:attrName>
                                          <p:attrName>ppt_y</p:attrName>
                                        </p:attrNameLst>
                                      </p:cBhvr>
                                      <p:rCtr x="20729" y="-9329"/>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120"/>
                                        </p:tgtEl>
                                        <p:attrNameLst>
                                          <p:attrName>style.visibility</p:attrName>
                                        </p:attrNameLst>
                                      </p:cBhvr>
                                      <p:to>
                                        <p:strVal val="visible"/>
                                      </p:to>
                                    </p:set>
                                    <p:animEffect transition="in" filter="fade">
                                      <p:cBhvr>
                                        <p:cTn id="73"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4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loud 2"/>
          <p:cNvSpPr/>
          <p:nvPr/>
        </p:nvSpPr>
        <p:spPr bwMode="auto">
          <a:xfrm>
            <a:off x="8601338" y="3109926"/>
            <a:ext cx="3369939" cy="1435566"/>
          </a:xfrm>
          <a:prstGeom prst="cloud">
            <a:avLst/>
          </a:prstGeom>
          <a:solidFill>
            <a:schemeClr val="accent2">
              <a:lumMod val="20000"/>
              <a:lumOff val="80000"/>
            </a:schemeClr>
          </a:solidFill>
          <a:ln>
            <a:solidFill>
              <a:schemeClr val="accent2">
                <a:shade val="95000"/>
                <a:satMod val="105000"/>
                <a:alpha val="15000"/>
              </a:schemeClr>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0" name="Oval 40"/>
          <p:cNvSpPr/>
          <p:nvPr/>
        </p:nvSpPr>
        <p:spPr bwMode="auto">
          <a:xfrm rot="16200000">
            <a:off x="8353337" y="3123101"/>
            <a:ext cx="766740"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cxnSp>
        <p:nvCxnSpPr>
          <p:cNvPr id="62" name="arrow 3"/>
          <p:cNvCxnSpPr>
            <a:endCxn id="4098" idx="2"/>
          </p:cNvCxnSpPr>
          <p:nvPr/>
        </p:nvCxnSpPr>
        <p:spPr>
          <a:xfrm rot="16200000" flipV="1">
            <a:off x="-331920" y="3317295"/>
            <a:ext cx="3497890" cy="988706"/>
          </a:xfrm>
          <a:prstGeom prst="bentConnector3">
            <a:avLst>
              <a:gd name="adj1" fmla="val 50000"/>
            </a:avLst>
          </a:prstGeom>
          <a:ln w="57150">
            <a:solidFill>
              <a:schemeClr val="accent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pic>
        <p:nvPicPr>
          <p:cNvPr id="4098"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6" y="1552672"/>
            <a:ext cx="510031" cy="51003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090" y="1471118"/>
            <a:ext cx="673139" cy="6731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085" y="1555894"/>
            <a:ext cx="479607" cy="503587"/>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browser"/>
          <p:cNvGrpSpPr/>
          <p:nvPr/>
        </p:nvGrpSpPr>
        <p:grpSpPr>
          <a:xfrm>
            <a:off x="912812" y="4891087"/>
            <a:ext cx="1195388" cy="976313"/>
            <a:chOff x="4899025" y="2452687"/>
            <a:chExt cx="2390775" cy="1952625"/>
          </a:xfrm>
          <a:scene3d>
            <a:camera prst="perspectiveHeroicExtremeLeftFacing"/>
            <a:lightRig rig="threePt" dir="t"/>
          </a:scene3d>
        </p:grpSpPr>
        <p:pic>
          <p:nvPicPr>
            <p:cNvPr id="34"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9025" y="2452687"/>
              <a:ext cx="239077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DVD_Art_Sept-2-2010\Artwork_Imagery\Icons - Illustrations\_ WINDOWS SERVER ICONS\Search\Globe earth internet world web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962" y="2824162"/>
              <a:ext cx="1104900" cy="1209675"/>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Use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flipH="1">
            <a:off x="376911" y="5016498"/>
            <a:ext cx="922098" cy="108675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arrow 3"/>
          <p:cNvCxnSpPr/>
          <p:nvPr/>
        </p:nvCxnSpPr>
        <p:spPr>
          <a:xfrm flipV="1">
            <a:off x="1606574" y="3891403"/>
            <a:ext cx="6540950" cy="1074107"/>
          </a:xfrm>
          <a:prstGeom prst="bentConnector3">
            <a:avLst>
              <a:gd name="adj1" fmla="val 87429"/>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6" name="Picture 3" descr="C:\Users\vittorib\Desktop\TEChinaPics\93. STS-R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8612" y="3078111"/>
            <a:ext cx="1362693" cy="1412176"/>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arrow 3"/>
          <p:cNvCxnSpPr>
            <a:endCxn id="56" idx="1"/>
          </p:cNvCxnSpPr>
          <p:nvPr/>
        </p:nvCxnSpPr>
        <p:spPr>
          <a:xfrm flipV="1">
            <a:off x="1758974" y="3784199"/>
            <a:ext cx="3649638" cy="1333712"/>
          </a:xfrm>
          <a:prstGeom prst="bentConnector3">
            <a:avLst>
              <a:gd name="adj1" fmla="val 73438"/>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9" name="Token" descr="C:\Users\vittorib\Desktop\PDCPics\6. Token.png"/>
          <p:cNvPicPr>
            <a:picLocks noChangeAspect="1" noChangeArrowheads="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13437" y="3784197"/>
            <a:ext cx="1126134" cy="10378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3198627" y="1563729"/>
            <a:ext cx="770331" cy="487916"/>
          </a:xfrm>
          <a:prstGeom prst="rect">
            <a:avLst/>
          </a:prstGeom>
          <a:noFill/>
          <a:extLst>
            <a:ext uri="{909E8E84-426E-40DD-AFC4-6F175D3DCCD1}">
              <a14:hiddenFill xmlns:a14="http://schemas.microsoft.com/office/drawing/2010/main">
                <a:solidFill>
                  <a:srgbClr val="FFFFFF"/>
                </a:solidFill>
              </a14:hiddenFill>
            </a:ext>
          </a:extLst>
        </p:spPr>
      </p:pic>
      <p:sp>
        <p:nvSpPr>
          <p:cNvPr id="12" name="Octagon 11"/>
          <p:cNvSpPr/>
          <p:nvPr/>
        </p:nvSpPr>
        <p:spPr bwMode="auto">
          <a:xfrm>
            <a:off x="1024731" y="2631953"/>
            <a:ext cx="762000" cy="706086"/>
          </a:xfrm>
          <a:prstGeom prst="octagon">
            <a:avLst/>
          </a:prstGeom>
          <a:solidFill>
            <a:schemeClr val="accent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5" name="Group 14"/>
          <p:cNvGrpSpPr/>
          <p:nvPr/>
        </p:nvGrpSpPr>
        <p:grpSpPr>
          <a:xfrm>
            <a:off x="1141412" y="5101818"/>
            <a:ext cx="1195388" cy="994182"/>
            <a:chOff x="4166248" y="5364905"/>
            <a:chExt cx="1195388" cy="994182"/>
          </a:xfrm>
          <a:scene3d>
            <a:camera prst="perspectiveHeroicExtremeLeftFacing"/>
            <a:lightRig rig="threePt" dir="t"/>
          </a:scene3d>
        </p:grpSpPr>
        <p:pic>
          <p:nvPicPr>
            <p:cNvPr id="48"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248" y="5364905"/>
              <a:ext cx="1195388" cy="97631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521" y="5511317"/>
              <a:ext cx="355091" cy="35509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612" y="5831100"/>
              <a:ext cx="527987" cy="52798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34" y="5518146"/>
              <a:ext cx="331678" cy="34826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vittorib\Desktop\PDCPics\95. logo 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2812" y="5902266"/>
              <a:ext cx="565132" cy="33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20" name="Picture 6" descr="C:\Users\vittorib\Desktop\PDCPics\96. FshippingHom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7882" y="2133600"/>
            <a:ext cx="2509130" cy="1425186"/>
          </a:xfrm>
          <a:prstGeom prst="rect">
            <a:avLst/>
          </a:prstGeom>
          <a:noFill/>
          <a:extLst>
            <a:ext uri="{909E8E84-426E-40DD-AFC4-6F175D3DCCD1}">
              <a14:hiddenFill xmlns:a14="http://schemas.microsoft.com/office/drawing/2010/main">
                <a:solidFill>
                  <a:srgbClr val="FFFFFF"/>
                </a:solidFill>
              </a14:hiddenFill>
            </a:ext>
          </a:extLst>
        </p:spPr>
      </p:pic>
      <p:pic>
        <p:nvPicPr>
          <p:cNvPr id="32" name="App" descr="C:\Users\vittorib\Desktop\PDCPics\3. Application.png"/>
          <p:cNvPicPr>
            <a:picLocks noChangeAspect="1" noChangeArrowheads="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990012" y="3197970"/>
            <a:ext cx="1045703" cy="1172456"/>
          </a:xfrm>
          <a:prstGeom prst="rect">
            <a:avLst/>
          </a:prstGeom>
          <a:noFill/>
          <a:extLst>
            <a:ext uri="{909E8E84-426E-40DD-AFC4-6F175D3DCCD1}">
              <a14:hiddenFill xmlns:a14="http://schemas.microsoft.com/office/drawing/2010/main">
                <a:solidFill>
                  <a:srgbClr val="FFFFFF"/>
                </a:solidFill>
              </a14:hiddenFill>
            </a:ext>
          </a:extLst>
        </p:spPr>
      </p:pic>
      <p:sp>
        <p:nvSpPr>
          <p:cNvPr id="16" name="Down Arrow 15"/>
          <p:cNvSpPr/>
          <p:nvPr/>
        </p:nvSpPr>
        <p:spPr bwMode="auto">
          <a:xfrm flipV="1">
            <a:off x="5639571" y="4343400"/>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sp>
        <p:nvSpPr>
          <p:cNvPr id="71" name="Down Arrow 70"/>
          <p:cNvSpPr/>
          <p:nvPr/>
        </p:nvSpPr>
        <p:spPr bwMode="auto">
          <a:xfrm flipV="1">
            <a:off x="8368232" y="4194869"/>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17" name="TextBox 16"/>
          <p:cNvSpPr txBox="1"/>
          <p:nvPr/>
        </p:nvSpPr>
        <p:spPr>
          <a:xfrm>
            <a:off x="4949891" y="5271794"/>
            <a:ext cx="5615320" cy="553998"/>
          </a:xfrm>
          <a:prstGeom prst="rect">
            <a:avLst/>
          </a:prstGeom>
          <a:noFill/>
        </p:spPr>
        <p:txBody>
          <a:bodyPr wrap="none" lIns="0" tIns="0" rIns="0" bIns="0" rtlCol="0">
            <a:spAutoFit/>
          </a:bodyPr>
          <a:lstStyle/>
          <a:p>
            <a:r>
              <a:rPr lang="en-US" sz="3600" spc="-100" dirty="0">
                <a:ln>
                  <a:solidFill>
                    <a:schemeClr val="bg1">
                      <a:alpha val="0"/>
                    </a:schemeClr>
                  </a:solidFill>
                </a:ln>
                <a:solidFill>
                  <a:schemeClr val="accent2"/>
                </a:solidFill>
                <a:latin typeface="Segoe UI Light" pitchFamily="34" charset="0"/>
              </a:rPr>
              <a:t>Sign-up and claims enrichment</a:t>
            </a: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2486" y="3770869"/>
            <a:ext cx="1936751" cy="93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989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down)">
                                      <p:cBhvr>
                                        <p:cTn id="41" dur="500"/>
                                        <p:tgtEl>
                                          <p:spTgt spid="62"/>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0 0 L 0.0069 0.28538 L 0.02241 0.36332 L 0.01759 0.28191 L 0.30215 0.20236 " pathEditMode="relative" ptsTypes="AAAAA">
                                      <p:cBhvr>
                                        <p:cTn id="51" dur="2000" fill="hold"/>
                                        <p:tgtEl>
                                          <p:spTgt spid="12"/>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2" nodeType="clickEffect">
                                  <p:stCondLst>
                                    <p:cond delay="0"/>
                                  </p:stCondLst>
                                  <p:childTnLst>
                                    <p:animEffect transition="out" filter="randombar(horizontal)">
                                      <p:cBhvr>
                                        <p:cTn id="55" dur="1250"/>
                                        <p:tgtEl>
                                          <p:spTgt spid="12"/>
                                        </p:tgtEl>
                                      </p:cBhvr>
                                    </p:animEffect>
                                    <p:set>
                                      <p:cBhvr>
                                        <p:cTn id="56" dur="1" fill="hold">
                                          <p:stCondLst>
                                            <p:cond delay="1249"/>
                                          </p:stCondLst>
                                        </p:cTn>
                                        <p:tgtEl>
                                          <p:spTgt spid="12"/>
                                        </p:tgtEl>
                                        <p:attrNameLst>
                                          <p:attrName>style.visibility</p:attrName>
                                        </p:attrNameLst>
                                      </p:cBhvr>
                                      <p:to>
                                        <p:strVal val="hidden"/>
                                      </p:to>
                                    </p:set>
                                  </p:childTnLst>
                                </p:cTn>
                              </p:par>
                              <p:par>
                                <p:cTn id="57" presetID="14" presetClass="entr" presetSubtype="1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175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4.72313E-6 -5.20814E-6 L -0.29133 0.15216 L 0.21733 0.02589 " pathEditMode="relative" ptsTypes="AAA">
                                      <p:cBhvr>
                                        <p:cTn id="63" dur="2000" fill="hold"/>
                                        <p:tgtEl>
                                          <p:spTgt spid="59"/>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down)">
                                      <p:cBhvr>
                                        <p:cTn id="68" dur="500"/>
                                        <p:tgtEl>
                                          <p:spTgt spid="17"/>
                                        </p:tgtEl>
                                      </p:cBhvr>
                                    </p:animEffect>
                                  </p:childTnLst>
                                </p:cTn>
                              </p:par>
                              <p:par>
                                <p:cTn id="69" presetID="22" presetClass="entr" presetSubtype="4" fill="hold" grpId="0" nodeType="withEffect" nodePh="1">
                                  <p:stCondLst>
                                    <p:cond delay="0"/>
                                  </p:stCondLst>
                                  <p:endCondLst>
                                    <p:cond evt="begin" delay="0">
                                      <p:tn val="69"/>
                                    </p:cond>
                                  </p:end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down)">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120"/>
                                        </p:tgtEl>
                                        <p:attrNameLst>
                                          <p:attrName>style.visibility</p:attrName>
                                        </p:attrNameLst>
                                      </p:cBhvr>
                                      <p:to>
                                        <p:strVal val="visible"/>
                                      </p:to>
                                    </p:set>
                                    <p:anim calcmode="lin" valueType="num">
                                      <p:cBhvr>
                                        <p:cTn id="79" dur="500" fill="hold"/>
                                        <p:tgtEl>
                                          <p:spTgt spid="4120"/>
                                        </p:tgtEl>
                                        <p:attrNameLst>
                                          <p:attrName>ppt_w</p:attrName>
                                        </p:attrNameLst>
                                      </p:cBhvr>
                                      <p:tavLst>
                                        <p:tav tm="0">
                                          <p:val>
                                            <p:fltVal val="0"/>
                                          </p:val>
                                        </p:tav>
                                        <p:tav tm="100000">
                                          <p:val>
                                            <p:strVal val="#ppt_w"/>
                                          </p:val>
                                        </p:tav>
                                      </p:tavLst>
                                    </p:anim>
                                    <p:anim calcmode="lin" valueType="num">
                                      <p:cBhvr>
                                        <p:cTn id="80" dur="500" fill="hold"/>
                                        <p:tgtEl>
                                          <p:spTgt spid="4120"/>
                                        </p:tgtEl>
                                        <p:attrNameLst>
                                          <p:attrName>ppt_h</p:attrName>
                                        </p:attrNameLst>
                                      </p:cBhvr>
                                      <p:tavLst>
                                        <p:tav tm="0">
                                          <p:val>
                                            <p:fltVal val="0"/>
                                          </p:val>
                                        </p:tav>
                                        <p:tav tm="100000">
                                          <p:val>
                                            <p:strVal val="#ppt_h"/>
                                          </p:val>
                                        </p:tav>
                                      </p:tavLst>
                                    </p:anim>
                                    <p:animEffect transition="in" filter="fade">
                                      <p:cBhvr>
                                        <p:cTn id="81"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6" grpId="0" animBg="1"/>
      <p:bldP spid="71"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err="1"/>
              <a:t>FabrikamShipping</a:t>
            </a:r>
            <a:r>
              <a:rPr lang="en-US" sz="3600" dirty="0"/>
              <a:t>: </a:t>
            </a:r>
            <a:br>
              <a:rPr lang="en-US" sz="3600" dirty="0"/>
            </a:br>
            <a:r>
              <a:rPr lang="en-US" sz="3600" dirty="0"/>
              <a:t>Automating Customer Sign-up from Social Providers via ACS</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3635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730277"/>
            <a:ext cx="6945312" cy="4616648"/>
          </a:xfrm>
        </p:spPr>
        <p:txBody>
          <a:bodyPr/>
          <a:lstStyle/>
          <a:p>
            <a:r>
              <a:rPr lang="en-US" sz="4000" dirty="0"/>
              <a:t>Claims Will Get the Job Done</a:t>
            </a:r>
          </a:p>
          <a:p>
            <a:r>
              <a:rPr lang="en-US" sz="4000" dirty="0"/>
              <a:t>Claims Based Identity &amp; WIF</a:t>
            </a:r>
          </a:p>
          <a:p>
            <a:r>
              <a:rPr lang="en-US" sz="4000" dirty="0"/>
              <a:t>WIF &amp; Windows Azure</a:t>
            </a:r>
          </a:p>
          <a:p>
            <a:pPr marL="0" indent="3175"/>
            <a:r>
              <a:rPr lang="en-US" sz="4000" dirty="0"/>
              <a:t>Windows Azure </a:t>
            </a:r>
            <a:r>
              <a:rPr lang="en-US" sz="4000" dirty="0" smtClean="0"/>
              <a:t>Access </a:t>
            </a:r>
            <a:r>
              <a:rPr lang="en-US" sz="4000" dirty="0"/>
              <a:t>Control service</a:t>
            </a:r>
          </a:p>
          <a:p>
            <a:r>
              <a:rPr lang="en-US" sz="4000" dirty="0"/>
              <a:t>More </a:t>
            </a:r>
            <a:r>
              <a:rPr lang="en-US" sz="4000" dirty="0" smtClean="0"/>
              <a:t>Scenarios</a:t>
            </a:r>
            <a:endParaRPr lang="en-US" sz="4000" dirty="0"/>
          </a:p>
        </p:txBody>
      </p:sp>
    </p:spTree>
    <p:extLst>
      <p:ext uri="{BB962C8B-B14F-4D97-AF65-F5344CB8AC3E}">
        <p14:creationId xmlns:p14="http://schemas.microsoft.com/office/powerpoint/2010/main" val="15531184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More Scenarios</a:t>
            </a:r>
          </a:p>
        </p:txBody>
      </p:sp>
    </p:spTree>
    <p:extLst>
      <p:ext uri="{BB962C8B-B14F-4D97-AF65-F5344CB8AC3E}">
        <p14:creationId xmlns:p14="http://schemas.microsoft.com/office/powerpoint/2010/main" val="11533429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[Almost</a:t>
            </a:r>
            <a:r>
              <a:rPr lang="en-US" sz="4800" dirty="0"/>
              <a:t>]</a:t>
            </a:r>
            <a:r>
              <a:rPr lang="en-US" sz="4800" dirty="0" smtClean="0"/>
              <a:t> the Same Applies to Web Services</a:t>
            </a:r>
            <a:endParaRPr lang="en-US" sz="4800" dirty="0"/>
          </a:p>
        </p:txBody>
      </p:sp>
      <p:sp>
        <p:nvSpPr>
          <p:cNvPr id="4" name="Content Placeholder 3"/>
          <p:cNvSpPr>
            <a:spLocks noGrp="1"/>
          </p:cNvSpPr>
          <p:nvPr>
            <p:ph sz="quarter" idx="10"/>
          </p:nvPr>
        </p:nvSpPr>
        <p:spPr>
          <a:xfrm>
            <a:off x="519113" y="1463674"/>
            <a:ext cx="11155680" cy="4016484"/>
          </a:xfrm>
          <a:prstGeom prst="rect">
            <a:avLst/>
          </a:prstGeom>
        </p:spPr>
        <p:txBody>
          <a:bodyPr/>
          <a:lstStyle/>
          <a:p>
            <a:pPr>
              <a:spcBef>
                <a:spcPts val="0"/>
              </a:spcBef>
              <a:spcAft>
                <a:spcPts val="600"/>
              </a:spcAft>
            </a:pPr>
            <a:r>
              <a:rPr lang="en-US" sz="3600" dirty="0">
                <a:solidFill>
                  <a:schemeClr val="accent2">
                    <a:alpha val="99000"/>
                  </a:schemeClr>
                </a:solidFill>
              </a:rPr>
              <a:t>Native WCF Integration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WS-Trust/WS-Security</a:t>
            </a:r>
            <a:endParaRPr lang="en-US" sz="3600" dirty="0">
              <a:solidFill>
                <a:schemeClr val="accent2">
                  <a:alpha val="99000"/>
                </a:schemeClr>
              </a:solidFill>
            </a:endParaRPr>
          </a:p>
          <a:p>
            <a:pPr lvl="1">
              <a:spcBef>
                <a:spcPts val="0"/>
              </a:spcBef>
              <a:spcAft>
                <a:spcPts val="600"/>
              </a:spcAft>
            </a:pPr>
            <a:r>
              <a:rPr lang="en-US" sz="2400" dirty="0">
                <a:solidFill>
                  <a:schemeClr val="tx1">
                    <a:lumMod val="75000"/>
                    <a:lumOff val="25000"/>
                    <a:alpha val="99000"/>
                  </a:schemeClr>
                </a:solidFill>
              </a:rPr>
              <a:t>Some gimmicks necessary in Silverlight</a:t>
            </a:r>
          </a:p>
          <a:p>
            <a:pPr>
              <a:spcBef>
                <a:spcPts val="1800"/>
              </a:spcBef>
              <a:spcAft>
                <a:spcPts val="600"/>
              </a:spcAft>
            </a:pPr>
            <a:r>
              <a:rPr lang="en-US" sz="3600" dirty="0">
                <a:solidFill>
                  <a:schemeClr val="accent2">
                    <a:alpha val="99000"/>
                  </a:schemeClr>
                </a:solidFill>
              </a:rPr>
              <a:t>Custom WIF extensions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handling </a:t>
            </a:r>
            <a:r>
              <a:rPr lang="en-US" sz="3600" dirty="0">
                <a:solidFill>
                  <a:schemeClr val="accent2">
                    <a:alpha val="99000"/>
                  </a:schemeClr>
                </a:solidFill>
              </a:rPr>
              <a:t>REST/OAuth</a:t>
            </a:r>
          </a:p>
          <a:p>
            <a:pPr>
              <a:spcBef>
                <a:spcPts val="1800"/>
              </a:spcBef>
              <a:spcAft>
                <a:spcPts val="600"/>
              </a:spcAft>
            </a:pPr>
            <a:r>
              <a:rPr lang="en-US" sz="3600" dirty="0">
                <a:solidFill>
                  <a:schemeClr val="accent2">
                    <a:alpha val="99000"/>
                  </a:schemeClr>
                </a:solidFill>
              </a:rPr>
              <a:t>Variations of protocol transition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patterns </a:t>
            </a:r>
            <a:r>
              <a:rPr lang="en-US" sz="3600" dirty="0">
                <a:solidFill>
                  <a:schemeClr val="accent2">
                    <a:alpha val="99000"/>
                  </a:schemeClr>
                </a:solidFill>
              </a:rPr>
              <a:t>for handling mobile scenarios</a:t>
            </a:r>
          </a:p>
        </p:txBody>
      </p:sp>
      <p:sp>
        <p:nvSpPr>
          <p:cNvPr id="6" name="Freeform 74"/>
          <p:cNvSpPr>
            <a:spLocks noEditPoints="1"/>
          </p:cNvSpPr>
          <p:nvPr/>
        </p:nvSpPr>
        <p:spPr bwMode="black">
          <a:xfrm>
            <a:off x="7990589" y="2441300"/>
            <a:ext cx="3337181" cy="2854600"/>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2360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9"/>
            <a:ext cx="11155680" cy="1107996"/>
          </a:xfrm>
        </p:spPr>
        <p:txBody>
          <a:bodyPr/>
          <a:lstStyle/>
          <a:p>
            <a:r>
              <a:rPr lang="en-US" sz="7200" dirty="0"/>
              <a:t>Claims Will Get the Job Done</a:t>
            </a:r>
          </a:p>
        </p:txBody>
      </p:sp>
    </p:spTree>
    <p:extLst>
      <p:ext uri="{BB962C8B-B14F-4D97-AF65-F5344CB8AC3E}">
        <p14:creationId xmlns:p14="http://schemas.microsoft.com/office/powerpoint/2010/main" val="31513405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291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7200" dirty="0" smtClean="0"/>
              <a:t>Claims Will Get the Job Done</a:t>
            </a:r>
            <a:endParaRPr lang="en-US" sz="7200" dirty="0"/>
          </a:p>
        </p:txBody>
      </p:sp>
    </p:spTree>
    <p:extLst>
      <p:ext uri="{BB962C8B-B14F-4D97-AF65-F5344CB8AC3E}">
        <p14:creationId xmlns:p14="http://schemas.microsoft.com/office/powerpoint/2010/main" val="41295633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215153" y="6197518"/>
            <a:ext cx="2094389" cy="6604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1546018" y="5807356"/>
            <a:ext cx="763524" cy="763524"/>
            <a:chOff x="1546018" y="1304764"/>
            <a:chExt cx="763524" cy="763524"/>
          </a:xfrm>
        </p:grpSpPr>
        <p:sp>
          <p:nvSpPr>
            <p:cNvPr id="113"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114" name="Group 113"/>
            <p:cNvGrpSpPr/>
            <p:nvPr/>
          </p:nvGrpSpPr>
          <p:grpSpPr bwMode="black">
            <a:xfrm>
              <a:off x="1729258" y="1488056"/>
              <a:ext cx="397044" cy="396940"/>
              <a:chOff x="3249834" y="963808"/>
              <a:chExt cx="1000896" cy="1000896"/>
            </a:xfrm>
          </p:grpSpPr>
          <p:sp>
            <p:nvSpPr>
              <p:cNvPr id="115"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16"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13" name="Group 12"/>
          <p:cNvGrpSpPr/>
          <p:nvPr/>
        </p:nvGrpSpPr>
        <p:grpSpPr>
          <a:xfrm>
            <a:off x="4079927" y="3274392"/>
            <a:ext cx="763524" cy="763524"/>
            <a:chOff x="4079927" y="1556792"/>
            <a:chExt cx="763524" cy="763524"/>
          </a:xfrm>
        </p:grpSpPr>
        <p:sp>
          <p:nvSpPr>
            <p:cNvPr id="97"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98" name="Group 97"/>
            <p:cNvGrpSpPr/>
            <p:nvPr/>
          </p:nvGrpSpPr>
          <p:grpSpPr>
            <a:xfrm>
              <a:off x="4146687" y="1706533"/>
              <a:ext cx="505841" cy="476163"/>
              <a:chOff x="4985657" y="7068129"/>
              <a:chExt cx="592808" cy="558028"/>
            </a:xfrm>
          </p:grpSpPr>
          <p:sp>
            <p:nvSpPr>
              <p:cNvPr id="99"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12" name="Right Arrow 11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12" name="Group 11"/>
          <p:cNvGrpSpPr/>
          <p:nvPr/>
        </p:nvGrpSpPr>
        <p:grpSpPr>
          <a:xfrm>
            <a:off x="9928721" y="3274392"/>
            <a:ext cx="763524" cy="763524"/>
            <a:chOff x="9928721" y="1628800"/>
            <a:chExt cx="763524" cy="763524"/>
          </a:xfrm>
        </p:grpSpPr>
        <p:sp>
          <p:nvSpPr>
            <p:cNvPr id="9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9928721" y="5807356"/>
            <a:ext cx="763524" cy="763524"/>
            <a:chOff x="9928721" y="1088740"/>
            <a:chExt cx="763524" cy="763524"/>
          </a:xfrm>
        </p:grpSpPr>
        <p:sp>
          <p:nvSpPr>
            <p:cNvPr id="91"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2"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430743" y="2510868"/>
            <a:ext cx="1527048" cy="1527048"/>
            <a:chOff x="2430743" y="692696"/>
            <a:chExt cx="1527048" cy="1527048"/>
          </a:xfrm>
        </p:grpSpPr>
        <p:sp>
          <p:nvSpPr>
            <p:cNvPr id="86"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87"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782494" y="2510868"/>
            <a:ext cx="1527048" cy="1527048"/>
            <a:chOff x="782494" y="656692"/>
            <a:chExt cx="1527048" cy="1527048"/>
          </a:xfrm>
        </p:grpSpPr>
        <p:sp>
          <p:nvSpPr>
            <p:cNvPr id="79"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0"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928721" y="4161942"/>
            <a:ext cx="1527048" cy="1527048"/>
            <a:chOff x="9928721" y="548680"/>
            <a:chExt cx="1527048" cy="1527048"/>
          </a:xfrm>
        </p:grpSpPr>
        <p:sp>
          <p:nvSpPr>
            <p:cNvPr id="76" name="Oval Blue"/>
            <p:cNvSpPr/>
            <p:nvPr/>
          </p:nvSpPr>
          <p:spPr bwMode="auto">
            <a:xfrm>
              <a:off x="9928721" y="548680"/>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7"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0272588" y="69972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9" name="Group 158"/>
          <p:cNvGrpSpPr>
            <a:grpSpLocks noChangeAspect="1"/>
          </p:cNvGrpSpPr>
          <p:nvPr/>
        </p:nvGrpSpPr>
        <p:grpSpPr>
          <a:xfrm>
            <a:off x="8285026" y="4161942"/>
            <a:ext cx="1527048" cy="1527048"/>
            <a:chOff x="2742604" y="2165877"/>
            <a:chExt cx="1014984" cy="1014984"/>
          </a:xfrm>
        </p:grpSpPr>
        <p:sp>
          <p:nvSpPr>
            <p:cNvPr id="16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61" name="Isosceles Triangle 160"/>
            <p:cNvSpPr/>
            <p:nvPr/>
          </p:nvSpPr>
          <p:spPr bwMode="auto">
            <a:xfrm>
              <a:off x="2864387" y="2339613"/>
              <a:ext cx="771419" cy="66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hidden="1"/>
          <p:cNvGrpSpPr>
            <a:grpSpLocks noChangeAspect="1"/>
          </p:cNvGrpSpPr>
          <p:nvPr/>
        </p:nvGrpSpPr>
        <p:grpSpPr>
          <a:xfrm>
            <a:off x="4079927" y="4161332"/>
            <a:ext cx="4097762" cy="1527658"/>
            <a:chOff x="3732212" y="4977172"/>
            <a:chExt cx="5463683" cy="2036877"/>
          </a:xfrm>
        </p:grpSpPr>
        <p:sp>
          <p:nvSpPr>
            <p:cNvPr id="164" name="Oval Green"/>
            <p:cNvSpPr/>
            <p:nvPr/>
          </p:nvSpPr>
          <p:spPr bwMode="auto">
            <a:xfrm>
              <a:off x="3732212" y="4977172"/>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65" name="Group 164"/>
            <p:cNvGrpSpPr/>
            <p:nvPr/>
          </p:nvGrpSpPr>
          <p:grpSpPr>
            <a:xfrm>
              <a:off x="3981313" y="5388395"/>
              <a:ext cx="1201690" cy="1214430"/>
              <a:chOff x="6198396" y="6858000"/>
              <a:chExt cx="898525" cy="908050"/>
            </a:xfrm>
            <a:solidFill>
              <a:schemeClr val="accent6">
                <a:lumMod val="75000"/>
              </a:schemeClr>
            </a:solidFill>
          </p:grpSpPr>
          <p:sp>
            <p:nvSpPr>
              <p:cNvPr id="170"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6" name="auth"/>
            <p:cNvGrpSpPr/>
            <p:nvPr/>
          </p:nvGrpSpPr>
          <p:grpSpPr>
            <a:xfrm>
              <a:off x="5589488" y="5324722"/>
              <a:ext cx="1553207" cy="1341776"/>
              <a:chOff x="9793236" y="790417"/>
              <a:chExt cx="1553207" cy="1341776"/>
            </a:xfrm>
          </p:grpSpPr>
          <p:pic>
            <p:nvPicPr>
              <p:cNvPr id="168"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69"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67" name="Freeform 6"/>
            <p:cNvSpPr>
              <a:spLocks noEditPoints="1"/>
            </p:cNvSpPr>
            <p:nvPr/>
          </p:nvSpPr>
          <p:spPr bwMode="auto">
            <a:xfrm>
              <a:off x="7549180" y="5305317"/>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a:grpSpLocks noChangeAspect="1"/>
          </p:cNvGrpSpPr>
          <p:nvPr/>
        </p:nvGrpSpPr>
        <p:grpSpPr>
          <a:xfrm>
            <a:off x="8285026" y="2510868"/>
            <a:ext cx="1527048" cy="1527048"/>
            <a:chOff x="2742604" y="2165877"/>
            <a:chExt cx="1014984" cy="1014984"/>
          </a:xfrm>
        </p:grpSpPr>
        <p:sp>
          <p:nvSpPr>
            <p:cNvPr id="15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20" name="Isosceles Triangle 19"/>
            <p:cNvSpPr/>
            <p:nvPr/>
          </p:nvSpPr>
          <p:spPr bwMode="auto">
            <a:xfrm>
              <a:off x="2864387" y="2339613"/>
              <a:ext cx="771419" cy="665016"/>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5" name="Group 154"/>
          <p:cNvGrpSpPr>
            <a:grpSpLocks noChangeAspect="1"/>
          </p:cNvGrpSpPr>
          <p:nvPr/>
        </p:nvGrpSpPr>
        <p:grpSpPr>
          <a:xfrm>
            <a:off x="6650641" y="2510868"/>
            <a:ext cx="1527048" cy="1527048"/>
            <a:chOff x="2742604" y="2165877"/>
            <a:chExt cx="1014984" cy="1014984"/>
          </a:xfrm>
        </p:grpSpPr>
        <p:sp>
          <p:nvSpPr>
            <p:cNvPr id="156"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7" name="Isosceles Triangle 156"/>
            <p:cNvSpPr/>
            <p:nvPr/>
          </p:nvSpPr>
          <p:spPr bwMode="auto">
            <a:xfrm>
              <a:off x="2864387" y="2339613"/>
              <a:ext cx="771419" cy="665016"/>
            </a:xfrm>
            <a:prstGeom prst="triangl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3402163" y="3906723"/>
            <a:ext cx="5463683" cy="2036877"/>
            <a:chOff x="3884612" y="4059123"/>
            <a:chExt cx="5463683" cy="2036877"/>
          </a:xfrm>
        </p:grpSpPr>
        <p:sp>
          <p:nvSpPr>
            <p:cNvPr id="106" name="Oval Green"/>
            <p:cNvSpPr/>
            <p:nvPr/>
          </p:nvSpPr>
          <p:spPr bwMode="auto">
            <a:xfrm>
              <a:off x="3884612" y="40591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07" name="Group 106"/>
            <p:cNvGrpSpPr/>
            <p:nvPr/>
          </p:nvGrpSpPr>
          <p:grpSpPr>
            <a:xfrm>
              <a:off x="4133713" y="4470346"/>
              <a:ext cx="1201690" cy="1214430"/>
              <a:chOff x="6198396" y="6858000"/>
              <a:chExt cx="898525" cy="908050"/>
            </a:xfrm>
            <a:solidFill>
              <a:schemeClr val="accent6">
                <a:lumMod val="75000"/>
              </a:schemeClr>
            </a:solidFill>
          </p:grpSpPr>
          <p:sp>
            <p:nvSpPr>
              <p:cNvPr id="10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auth"/>
            <p:cNvGrpSpPr/>
            <p:nvPr/>
          </p:nvGrpSpPr>
          <p:grpSpPr>
            <a:xfrm>
              <a:off x="5741888" y="4406673"/>
              <a:ext cx="1553207" cy="1341776"/>
              <a:chOff x="9793236" y="790417"/>
              <a:chExt cx="1553207" cy="1341776"/>
            </a:xfrm>
          </p:grpSpPr>
          <p:pic>
            <p:nvPicPr>
              <p:cNvPr id="127"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28"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29" name="Freeform 6"/>
            <p:cNvSpPr>
              <a:spLocks noEditPoints="1"/>
            </p:cNvSpPr>
            <p:nvPr/>
          </p:nvSpPr>
          <p:spPr bwMode="auto">
            <a:xfrm>
              <a:off x="7701580" y="43872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dirty="0" smtClean="0"/>
              <a:t>Scenarios</a:t>
            </a:r>
            <a:endParaRPr lang="en-US" dirty="0"/>
          </a:p>
        </p:txBody>
      </p:sp>
      <p:sp>
        <p:nvSpPr>
          <p:cNvPr id="42"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5" name="Rectangle 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sp>
        <p:nvSpPr>
          <p:cNvPr id="226" name="Oval Green"/>
          <p:cNvSpPr/>
          <p:nvPr/>
        </p:nvSpPr>
        <p:spPr bwMode="auto">
          <a:xfrm>
            <a:off x="3402163" y="39067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8" name="Group 7"/>
          <p:cNvGrpSpPr/>
          <p:nvPr/>
        </p:nvGrpSpPr>
        <p:grpSpPr>
          <a:xfrm>
            <a:off x="3651264" y="4317946"/>
            <a:ext cx="1201690" cy="1214430"/>
            <a:chOff x="6198396" y="6858000"/>
            <a:chExt cx="898525" cy="908050"/>
          </a:xfrm>
          <a:solidFill>
            <a:schemeClr val="accent6">
              <a:lumMod val="75000"/>
            </a:schemeClr>
          </a:solidFill>
        </p:grpSpPr>
        <p:sp>
          <p:nvSpPr>
            <p:cNvPr id="56"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auth"/>
          <p:cNvGrpSpPr/>
          <p:nvPr/>
        </p:nvGrpSpPr>
        <p:grpSpPr>
          <a:xfrm>
            <a:off x="5259439" y="4254273"/>
            <a:ext cx="1553207" cy="1341776"/>
            <a:chOff x="9793236" y="790417"/>
            <a:chExt cx="1553207" cy="1341776"/>
          </a:xfrm>
        </p:grpSpPr>
        <p:pic>
          <p:nvPicPr>
            <p:cNvPr id="85"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Freeform 6"/>
          <p:cNvSpPr>
            <a:spLocks noEditPoints="1"/>
          </p:cNvSpPr>
          <p:nvPr/>
        </p:nvSpPr>
        <p:spPr bwMode="auto">
          <a:xfrm>
            <a:off x="7219131" y="42348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02" name="Group 101"/>
          <p:cNvGrpSpPr/>
          <p:nvPr/>
        </p:nvGrpSpPr>
        <p:grpSpPr bwMode="black">
          <a:xfrm>
            <a:off x="7467756" y="3510352"/>
            <a:ext cx="1119305" cy="910604"/>
            <a:chOff x="5184775" y="225425"/>
            <a:chExt cx="1500188" cy="1220788"/>
          </a:xfrm>
          <a:solidFill>
            <a:schemeClr val="accent4"/>
          </a:solidFill>
        </p:grpSpPr>
        <p:sp>
          <p:nvSpPr>
            <p:cNvPr id="10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82" name="Group 81"/>
          <p:cNvGrpSpPr/>
          <p:nvPr/>
        </p:nvGrpSpPr>
        <p:grpSpPr>
          <a:xfrm>
            <a:off x="782494" y="4161332"/>
            <a:ext cx="1527048" cy="1527048"/>
            <a:chOff x="782494" y="656692"/>
            <a:chExt cx="1527048" cy="1527048"/>
          </a:xfrm>
        </p:grpSpPr>
        <p:sp>
          <p:nvSpPr>
            <p:cNvPr id="83"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4"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2430743" y="4161332"/>
            <a:ext cx="1527048" cy="1527048"/>
            <a:chOff x="2430743" y="692696"/>
            <a:chExt cx="1527048" cy="1527048"/>
          </a:xfrm>
        </p:grpSpPr>
        <p:sp>
          <p:nvSpPr>
            <p:cNvPr id="89"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198714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1000"/>
                                        <p:tgtEl>
                                          <p:spTgt spid="102"/>
                                        </p:tgtEl>
                                      </p:cBhvr>
                                    </p:animEffect>
                                    <p:anim calcmode="lin" valueType="num">
                                      <p:cBhvr>
                                        <p:cTn id="28" dur="1000" fill="hold"/>
                                        <p:tgtEl>
                                          <p:spTgt spid="102"/>
                                        </p:tgtEl>
                                        <p:attrNameLst>
                                          <p:attrName>ppt_x</p:attrName>
                                        </p:attrNameLst>
                                      </p:cBhvr>
                                      <p:tavLst>
                                        <p:tav tm="0">
                                          <p:val>
                                            <p:strVal val="#ppt_x"/>
                                          </p:val>
                                        </p:tav>
                                        <p:tav tm="100000">
                                          <p:val>
                                            <p:strVal val="#ppt_x"/>
                                          </p:val>
                                        </p:tav>
                                      </p:tavLst>
                                    </p:anim>
                                    <p:anim calcmode="lin" valueType="num">
                                      <p:cBhvr>
                                        <p:cTn id="2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500"/>
                            </p:stCondLst>
                            <p:childTnLst>
                              <p:par>
                                <p:cTn id="39" presetID="42" presetClass="path" presetSubtype="0" decel="100000" fill="hold" nodeType="afterEffect">
                                  <p:stCondLst>
                                    <p:cond delay="0"/>
                                  </p:stCondLst>
                                  <p:childTnLst>
                                    <p:animMotion origin="layout" path="M -5.95285E-7 4.17206E-6 L 0.03009 -0.29418 " pathEditMode="relative" rAng="0" ptsTypes="AA">
                                      <p:cBhvr>
                                        <p:cTn id="40" dur="1000" fill="hold"/>
                                        <p:tgtEl>
                                          <p:spTgt spid="102"/>
                                        </p:tgtEl>
                                        <p:attrNameLst>
                                          <p:attrName>ppt_x</p:attrName>
                                          <p:attrName>ppt_y</p:attrName>
                                        </p:attrNameLst>
                                      </p:cBhvr>
                                      <p:rCtr x="1498" y="-1470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0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1250" fill="hold"/>
                                        <p:tgtEl>
                                          <p:spTgt spid="14"/>
                                        </p:tgtEl>
                                      </p:cBhvr>
                                      <p:by x="75000" y="75000"/>
                                    </p:animScale>
                                  </p:childTnLst>
                                </p:cTn>
                              </p:par>
                            </p:childTnLst>
                          </p:cTn>
                        </p:par>
                        <p:par>
                          <p:cTn id="55" fill="hold">
                            <p:stCondLst>
                              <p:cond delay="1250"/>
                            </p:stCondLst>
                            <p:childTnLst>
                              <p:par>
                                <p:cTn id="56" presetID="10" presetClass="entr" presetSubtype="0" fill="hold" nodeType="after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fade">
                                      <p:cBhvr>
                                        <p:cTn id="58" dur="500"/>
                                        <p:tgtEl>
                                          <p:spTgt spid="155"/>
                                        </p:tgtEl>
                                      </p:cBhvr>
                                    </p:animEffect>
                                  </p:childTnLst>
                                </p:cTn>
                              </p:par>
                            </p:childTnLst>
                          </p:cTn>
                        </p:par>
                        <p:par>
                          <p:cTn id="59" fill="hold">
                            <p:stCondLst>
                              <p:cond delay="1750"/>
                            </p:stCondLst>
                            <p:childTnLst>
                              <p:par>
                                <p:cTn id="60" presetID="10" presetClass="entr" presetSubtype="0"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par>
                          <p:cTn id="63" fill="hold">
                            <p:stCondLst>
                              <p:cond delay="2250"/>
                            </p:stCondLst>
                            <p:childTnLst>
                              <p:par>
                                <p:cTn id="64" presetID="10" presetClass="entr" presetSubtype="0" fill="hold" nodeType="after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500"/>
                                        <p:tgtEl>
                                          <p:spTgt spid="159"/>
                                        </p:tgtEl>
                                      </p:cBhvr>
                                    </p:animEffect>
                                  </p:childTnLst>
                                </p:cTn>
                              </p:par>
                            </p:childTnLst>
                          </p:cTn>
                        </p:par>
                        <p:par>
                          <p:cTn id="67" fill="hold">
                            <p:stCondLst>
                              <p:cond delay="275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3250"/>
                            </p:stCondLst>
                            <p:childTnLst>
                              <p:par>
                                <p:cTn id="72" presetID="10" presetClass="entr" presetSubtype="0"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par>
                          <p:cTn id="75" fill="hold">
                            <p:stCondLst>
                              <p:cond delay="3750"/>
                            </p:stCondLst>
                            <p:childTnLst>
                              <p:par>
                                <p:cTn id="76" presetID="10" presetClass="entr" presetSubtype="0" fill="hold"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fade">
                                      <p:cBhvr>
                                        <p:cTn id="78" dur="500"/>
                                        <p:tgtEl>
                                          <p:spTgt spid="8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par>
                          <p:cTn id="92" fill="hold">
                            <p:stCondLst>
                              <p:cond delay="15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p:bldP spid="226" grpId="0" animBg="1"/>
      <p:bldP spid="226" grpId="1" animBg="1"/>
      <p:bldP spid="101" grpId="0" animBg="1"/>
      <p:bldP spid="10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572" y="2720459"/>
            <a:ext cx="11155680" cy="1107996"/>
          </a:xfrm>
        </p:spPr>
        <p:txBody>
          <a:bodyPr/>
          <a:lstStyle/>
          <a:p>
            <a:r>
              <a:rPr lang="en-US" sz="7200" dirty="0"/>
              <a:t>Claims Based Identity &amp; WIF</a:t>
            </a:r>
          </a:p>
        </p:txBody>
      </p:sp>
    </p:spTree>
    <p:extLst>
      <p:ext uri="{BB962C8B-B14F-4D97-AF65-F5344CB8AC3E}">
        <p14:creationId xmlns:p14="http://schemas.microsoft.com/office/powerpoint/2010/main" val="3415825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63"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4"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56"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55"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4880461" y="1203903"/>
            <a:ext cx="2573008" cy="1724548"/>
            <a:chOff x="6166920" y="367485"/>
            <a:chExt cx="2573008" cy="1724548"/>
          </a:xfrm>
        </p:grpSpPr>
        <p:sp>
          <p:nvSpPr>
            <p:cNvPr id="3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7" name="Rectangle 36"/>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7" name="Isosceles Triangle 26"/>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6" name="Left-Right Arrow 25"/>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p:txBody>
          <a:bodyPr/>
          <a:lstStyle/>
          <a:p>
            <a:r>
              <a:rPr lang="en-US" dirty="0" smtClean="0"/>
              <a:t>A Service-Oriented Approach to Identity</a:t>
            </a:r>
            <a:endParaRPr lang="en-US" dirty="0"/>
          </a:p>
        </p:txBody>
      </p:sp>
      <p:sp>
        <p:nvSpPr>
          <p:cNvPr id="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endParaRPr lang="en-US" sz="2000" dirty="0">
              <a:ln>
                <a:solidFill>
                  <a:schemeClr val="bg1">
                    <a:alpha val="0"/>
                  </a:schemeClr>
                </a:solidFill>
              </a:ln>
              <a:solidFill>
                <a:schemeClr val="bg1">
                  <a:alpha val="99000"/>
                </a:schemeClr>
              </a:solidFill>
            </a:endParaRPr>
          </a:p>
        </p:txBody>
      </p:sp>
      <p:sp>
        <p:nvSpPr>
          <p:cNvPr id="32"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10" name="question left"/>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35" name="question"/>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36"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3" name="Group 2"/>
          <p:cNvGrpSpPr/>
          <p:nvPr/>
        </p:nvGrpSpPr>
        <p:grpSpPr>
          <a:xfrm>
            <a:off x="1362430" y="2630453"/>
            <a:ext cx="1119305" cy="910604"/>
            <a:chOff x="7467756" y="3510352"/>
            <a:chExt cx="1119305" cy="910604"/>
          </a:xfrm>
        </p:grpSpPr>
        <p:sp>
          <p:nvSpPr>
            <p:cNvPr id="30"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 name="Group 5"/>
          <p:cNvGrpSpPr/>
          <p:nvPr/>
        </p:nvGrpSpPr>
        <p:grpSpPr>
          <a:xfrm>
            <a:off x="8208151" y="2630453"/>
            <a:ext cx="1119305" cy="910604"/>
            <a:chOff x="9874832" y="2630453"/>
            <a:chExt cx="1119305" cy="910604"/>
          </a:xfrm>
        </p:grpSpPr>
        <p:sp>
          <p:nvSpPr>
            <p:cNvPr id="3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47" name="Group 46"/>
          <p:cNvGrpSpPr/>
          <p:nvPr/>
        </p:nvGrpSpPr>
        <p:grpSpPr>
          <a:xfrm>
            <a:off x="3423839" y="3704919"/>
            <a:ext cx="1032829" cy="1043779"/>
            <a:chOff x="6198396" y="6858000"/>
            <a:chExt cx="898525" cy="908050"/>
          </a:xfrm>
          <a:solidFill>
            <a:schemeClr val="accent6">
              <a:lumMod val="75000"/>
            </a:schemeClr>
          </a:solidFill>
        </p:grpSpPr>
        <p:sp>
          <p:nvSpPr>
            <p:cNvPr id="4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9856766" y="3704919"/>
            <a:ext cx="1032829" cy="1043779"/>
            <a:chOff x="6198396" y="6858000"/>
            <a:chExt cx="898525" cy="908050"/>
          </a:xfrm>
          <a:solidFill>
            <a:schemeClr val="tx1">
              <a:lumMod val="75000"/>
              <a:lumOff val="25000"/>
            </a:schemeClr>
          </a:solidFill>
        </p:grpSpPr>
        <p:sp>
          <p:nvSpPr>
            <p:cNvPr id="5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Rectangle 24"/>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3" name="Group 12"/>
          <p:cNvGrpSpPr/>
          <p:nvPr/>
        </p:nvGrpSpPr>
        <p:grpSpPr>
          <a:xfrm>
            <a:off x="3265858" y="3372493"/>
            <a:ext cx="1336141" cy="1233406"/>
            <a:chOff x="3303905" y="3301794"/>
            <a:chExt cx="1336141" cy="1233406"/>
          </a:xfrm>
        </p:grpSpPr>
        <p:sp>
          <p:nvSpPr>
            <p:cNvPr id="6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2" name="Group 11"/>
            <p:cNvGrpSpPr/>
            <p:nvPr/>
          </p:nvGrpSpPr>
          <p:grpSpPr>
            <a:xfrm>
              <a:off x="3303905" y="3704920"/>
              <a:ext cx="821570" cy="830280"/>
              <a:chOff x="5842384" y="3704919"/>
              <a:chExt cx="1032829" cy="1043779"/>
            </a:xfrm>
            <a:solidFill>
              <a:schemeClr val="bg1"/>
            </a:solidFill>
          </p:grpSpPr>
          <p:sp>
            <p:nvSpPr>
              <p:cNvPr id="67"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91443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out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3.65117E-6 -3.71878E-6 L 0.26235 -0.1894 " pathEditMode="relative" rAng="0" ptsTypes="AA">
                                      <p:cBhvr>
                                        <p:cTn id="45" dur="1000" fill="hold"/>
                                        <p:tgtEl>
                                          <p:spTgt spid="3"/>
                                        </p:tgtEl>
                                        <p:attrNameLst>
                                          <p:attrName>ppt_x</p:attrName>
                                          <p:attrName>ppt_y</p:attrName>
                                        </p:attrNameLst>
                                      </p:cBhvr>
                                      <p:rCtr x="13117" y="-9482"/>
                                    </p:animMotion>
                                  </p:childTnLst>
                                </p:cTn>
                              </p:par>
                              <p:par>
                                <p:cTn id="46" presetID="42" presetClass="path" presetSubtype="0" decel="100000" fill="hold" nodeType="withEffect">
                                  <p:stCondLst>
                                    <p:cond delay="0"/>
                                  </p:stCondLst>
                                  <p:childTnLst>
                                    <p:animMotion origin="layout" path="M -1.64908E-6 -3.71878E-6 L -0.12036 -0.1894 " pathEditMode="relative" rAng="0" ptsTypes="AA">
                                      <p:cBhvr>
                                        <p:cTn id="47" dur="1000" fill="hold"/>
                                        <p:tgtEl>
                                          <p:spTgt spid="6"/>
                                        </p:tgtEl>
                                        <p:attrNameLst>
                                          <p:attrName>ppt_x</p:attrName>
                                          <p:attrName>ppt_y</p:attrName>
                                        </p:attrNameLst>
                                      </p:cBhvr>
                                      <p:rCtr x="-6018" y="-9482"/>
                                    </p:animMotion>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5"/>
                                        </p:tgtEl>
                                      </p:cBhvr>
                                    </p:animEffect>
                                    <p:set>
                                      <p:cBhvr>
                                        <p:cTn id="68" dur="1" fill="hold">
                                          <p:stCondLst>
                                            <p:cond delay="499"/>
                                          </p:stCondLst>
                                        </p:cTn>
                                        <p:tgtEl>
                                          <p:spTgt spid="35"/>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57"/>
                                        </p:tgtEl>
                                      </p:cBhvr>
                                    </p:animEffect>
                                    <p:set>
                                      <p:cBhvr>
                                        <p:cTn id="74" dur="1" fill="hold">
                                          <p:stCondLst>
                                            <p:cond delay="499"/>
                                          </p:stCondLst>
                                        </p:cTn>
                                        <p:tgtEl>
                                          <p:spTgt spid="57"/>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par>
                          <p:cTn id="78" fill="hold">
                            <p:stCondLst>
                              <p:cond delay="500"/>
                            </p:stCondLst>
                            <p:childTnLst>
                              <p:par>
                                <p:cTn id="79" presetID="10" presetClass="exit" presetSubtype="0" fill="hold" grpId="1" nodeType="after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56"/>
                                        </p:tgtEl>
                                      </p:cBhvr>
                                    </p:animEffect>
                                    <p:set>
                                      <p:cBhvr>
                                        <p:cTn id="84" dur="1" fill="hold">
                                          <p:stCondLst>
                                            <p:cond delay="499"/>
                                          </p:stCondLst>
                                        </p:cTn>
                                        <p:tgtEl>
                                          <p:spTgt spid="56"/>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42"/>
                                        </p:tgtEl>
                                      </p:cBhvr>
                                    </p:animEffect>
                                    <p:set>
                                      <p:cBhvr>
                                        <p:cTn id="87" dur="1" fill="hold">
                                          <p:stCondLst>
                                            <p:cond delay="499"/>
                                          </p:stCondLst>
                                        </p:cTn>
                                        <p:tgtEl>
                                          <p:spTgt spid="4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3" grpId="0" animBg="1"/>
      <p:bldP spid="63" grpId="1" animBg="1"/>
      <p:bldP spid="64" grpId="0" animBg="1"/>
      <p:bldP spid="64" grpId="1" animBg="1"/>
      <p:bldP spid="56" grpId="0" animBg="1"/>
      <p:bldP spid="27" grpId="0" animBg="1"/>
      <p:bldP spid="26" grpId="0" animBg="1"/>
      <p:bldP spid="9" grpId="0"/>
      <p:bldP spid="32" grpId="0"/>
      <p:bldP spid="36"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2050" name="Up-Down Arrow 2049"/>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3" name="Right Arrow 72"/>
          <p:cNvSpPr/>
          <p:nvPr/>
        </p:nvSpPr>
        <p:spPr bwMode="auto">
          <a:xfrm>
            <a:off x="2451465" y="197080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4" name="Right Arrow 73"/>
          <p:cNvSpPr/>
          <p:nvPr/>
        </p:nvSpPr>
        <p:spPr bwMode="auto">
          <a:xfrm>
            <a:off x="2451465" y="238505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 name="Group 2"/>
          <p:cNvGrpSpPr/>
          <p:nvPr/>
        </p:nvGrpSpPr>
        <p:grpSpPr>
          <a:xfrm>
            <a:off x="9095117" y="1343838"/>
            <a:ext cx="2573008" cy="1724548"/>
            <a:chOff x="9408951" y="-890895"/>
            <a:chExt cx="2573008" cy="1724548"/>
          </a:xfrm>
        </p:grpSpPr>
        <p:sp>
          <p:nvSpPr>
            <p:cNvPr id="29"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0" name="Rectangle 29"/>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 name="Title 1"/>
          <p:cNvSpPr>
            <a:spLocks noGrp="1"/>
          </p:cNvSpPr>
          <p:nvPr>
            <p:ph type="title"/>
          </p:nvPr>
        </p:nvSpPr>
        <p:spPr>
          <a:xfrm>
            <a:off x="519112" y="228600"/>
            <a:ext cx="11149013" cy="747897"/>
          </a:xfrm>
        </p:spPr>
        <p:txBody>
          <a:bodyPr/>
          <a:lstStyle/>
          <a:p>
            <a:r>
              <a:rPr lang="en-US" dirty="0" smtClean="0"/>
              <a:t>Claims-Based Identity</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2063" y="1908815"/>
            <a:ext cx="1167440" cy="97376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auto">
          <a:xfrm>
            <a:off x="8268262" y="874896"/>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sp>
        <p:nvSpPr>
          <p:cNvPr id="26" name="Rectangle 25"/>
          <p:cNvSpPr/>
          <p:nvPr/>
        </p:nvSpPr>
        <p:spPr bwMode="auto">
          <a:xfrm>
            <a:off x="2730500" y="3856630"/>
            <a:ext cx="8921818" cy="2502606"/>
          </a:xfrm>
          <a:prstGeom prst="rect">
            <a:avLst/>
          </a:prstGeom>
          <a:solidFill>
            <a:schemeClr val="bg1">
              <a:lumMod val="85000"/>
              <a:alpha val="90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sz="2000" dirty="0">
                <a:solidFill>
                  <a:schemeClr val="bg2">
                    <a:lumMod val="50000"/>
                    <a:alpha val="99000"/>
                  </a:schemeClr>
                </a:solidFill>
              </a:rPr>
              <a:t>Active Directory</a:t>
            </a:r>
          </a:p>
          <a:p>
            <a:pPr defTabSz="913788" fontAlgn="base">
              <a:lnSpc>
                <a:spcPct val="90000"/>
              </a:lnSpc>
              <a:spcAft>
                <a:spcPts val="600"/>
              </a:spcAft>
            </a:pPr>
            <a:r>
              <a:rPr lang="en-US" sz="4400" dirty="0" smtClean="0">
                <a:solidFill>
                  <a:schemeClr val="accent2">
                    <a:alpha val="99000"/>
                  </a:schemeClr>
                </a:solidFill>
                <a:latin typeface="Segoe UI Light" pitchFamily="34" charset="0"/>
              </a:rPr>
              <a:t>Federation Services 2</a:t>
            </a:r>
            <a:endParaRPr lang="en-US" sz="4400" dirty="0">
              <a:solidFill>
                <a:schemeClr val="accent2">
                  <a:alpha val="99000"/>
                </a:schemeClr>
              </a:solidFill>
              <a:latin typeface="Segoe UI Light" pitchFamily="34" charset="0"/>
            </a:endParaRPr>
          </a:p>
          <a:p>
            <a:pPr defTabSz="913788" fontAlgn="base"/>
            <a:r>
              <a:rPr lang="en-US" sz="2800" dirty="0" smtClean="0">
                <a:solidFill>
                  <a:schemeClr val="bg2">
                    <a:lumMod val="50000"/>
                    <a:alpha val="99000"/>
                  </a:schemeClr>
                </a:solidFill>
              </a:rPr>
              <a:t>Windows Server Role</a:t>
            </a:r>
          </a:p>
          <a:p>
            <a:pPr defTabSz="913788" fontAlgn="base"/>
            <a:r>
              <a:rPr lang="en-US" sz="2800" dirty="0" smtClean="0">
                <a:solidFill>
                  <a:schemeClr val="bg2">
                    <a:lumMod val="50000"/>
                    <a:alpha val="99000"/>
                  </a:schemeClr>
                </a:solidFill>
              </a:rPr>
              <a:t>An STS for AD</a:t>
            </a:r>
          </a:p>
          <a:p>
            <a:pPr defTabSz="913788" fontAlgn="base"/>
            <a:r>
              <a:rPr lang="en-US" sz="2800" dirty="0" smtClean="0">
                <a:solidFill>
                  <a:schemeClr val="bg2">
                    <a:lumMod val="50000"/>
                    <a:alpha val="99000"/>
                  </a:schemeClr>
                </a:solidFill>
              </a:rPr>
              <a:t>WS-Federation, WS-Trust, SAML</a:t>
            </a:r>
            <a:endParaRPr lang="en-US" sz="2800" dirty="0">
              <a:solidFill>
                <a:schemeClr val="bg2">
                  <a:lumMod val="50000"/>
                  <a:alpha val="99000"/>
                </a:schemeClr>
              </a:solidFill>
            </a:endParaRPr>
          </a:p>
        </p:txBody>
      </p:sp>
      <p:grpSp>
        <p:nvGrpSpPr>
          <p:cNvPr id="7" name="Group 6"/>
          <p:cNvGrpSpPr/>
          <p:nvPr/>
        </p:nvGrpSpPr>
        <p:grpSpPr>
          <a:xfrm>
            <a:off x="8295034" y="1908815"/>
            <a:ext cx="1119305" cy="910604"/>
            <a:chOff x="8126216" y="-1012633"/>
            <a:chExt cx="1119305" cy="910604"/>
          </a:xfrm>
        </p:grpSpPr>
        <p:sp>
          <p:nvSpPr>
            <p:cNvPr id="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0" name="Group 49"/>
          <p:cNvGrpSpPr/>
          <p:nvPr/>
        </p:nvGrpSpPr>
        <p:grpSpPr>
          <a:xfrm>
            <a:off x="1407599" y="1981132"/>
            <a:ext cx="1043866" cy="771107"/>
            <a:chOff x="-649698" y="1228115"/>
            <a:chExt cx="1168810" cy="863403"/>
          </a:xfrm>
        </p:grpSpPr>
        <p:grpSp>
          <p:nvGrpSpPr>
            <p:cNvPr id="49" name="Group 48"/>
            <p:cNvGrpSpPr/>
            <p:nvPr/>
          </p:nvGrpSpPr>
          <p:grpSpPr>
            <a:xfrm>
              <a:off x="-649698" y="1228115"/>
              <a:ext cx="1168810" cy="863403"/>
              <a:chOff x="-1631694" y="803378"/>
              <a:chExt cx="1168810" cy="863403"/>
            </a:xfrm>
          </p:grpSpPr>
          <p:sp>
            <p:nvSpPr>
              <p:cNvPr id="48" name="Rectangle 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838921" y="1990780"/>
            <a:ext cx="1032829" cy="1043779"/>
            <a:chOff x="4309069" y="4226808"/>
            <a:chExt cx="1032829" cy="1043779"/>
          </a:xfrm>
        </p:grpSpPr>
        <p:sp>
          <p:nvSpPr>
            <p:cNvPr id="44"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660183" y="4663861"/>
            <a:ext cx="1825832" cy="1564060"/>
            <a:chOff x="644919" y="4502608"/>
            <a:chExt cx="1926876" cy="1650617"/>
          </a:xfrm>
        </p:grpSpPr>
        <p:sp>
          <p:nvSpPr>
            <p:cNvPr id="63" name="Isosceles Triangle 62"/>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2" name="Group 51"/>
            <p:cNvGrpSpPr/>
            <p:nvPr/>
          </p:nvGrpSpPr>
          <p:grpSpPr>
            <a:xfrm>
              <a:off x="987709" y="5108633"/>
              <a:ext cx="1037834" cy="958035"/>
              <a:chOff x="1794674" y="3936014"/>
              <a:chExt cx="1336141" cy="1233406"/>
            </a:xfrm>
          </p:grpSpPr>
          <p:sp>
            <p:nvSpPr>
              <p:cNvPr id="57"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8" name="Group 57"/>
              <p:cNvGrpSpPr/>
              <p:nvPr/>
            </p:nvGrpSpPr>
            <p:grpSpPr>
              <a:xfrm>
                <a:off x="1794674" y="4339140"/>
                <a:ext cx="821570" cy="830280"/>
                <a:chOff x="5842384" y="3704919"/>
                <a:chExt cx="1032829" cy="1043779"/>
              </a:xfrm>
              <a:solidFill>
                <a:schemeClr val="bg1"/>
              </a:solidFill>
            </p:grpSpPr>
            <p:sp>
              <p:nvSpPr>
                <p:cNvPr id="59"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5" name="Group 54"/>
          <p:cNvGrpSpPr/>
          <p:nvPr/>
        </p:nvGrpSpPr>
        <p:grpSpPr>
          <a:xfrm>
            <a:off x="859489" y="4800701"/>
            <a:ext cx="1427220" cy="1427220"/>
            <a:chOff x="3063950" y="4018671"/>
            <a:chExt cx="1427220" cy="1427220"/>
          </a:xfrm>
        </p:grpSpPr>
        <p:sp>
          <p:nvSpPr>
            <p:cNvPr id="68"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2054" name="Group 2053"/>
          <p:cNvGrpSpPr/>
          <p:nvPr/>
        </p:nvGrpSpPr>
        <p:grpSpPr>
          <a:xfrm>
            <a:off x="7633825" y="1681077"/>
            <a:ext cx="600109" cy="600109"/>
            <a:chOff x="6591300" y="3068386"/>
            <a:chExt cx="600109" cy="600109"/>
          </a:xfrm>
        </p:grpSpPr>
        <p:sp>
          <p:nvSpPr>
            <p:cNvPr id="2051" name="Rectangle 205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055" name="Group 2054" hidden="1"/>
          <p:cNvGrpSpPr/>
          <p:nvPr/>
        </p:nvGrpSpPr>
        <p:grpSpPr>
          <a:xfrm>
            <a:off x="2730500" y="1678105"/>
            <a:ext cx="5451549" cy="2056235"/>
            <a:chOff x="2730500" y="1678105"/>
            <a:chExt cx="5451549" cy="2056235"/>
          </a:xfrm>
        </p:grpSpPr>
        <p:sp>
          <p:nvSpPr>
            <p:cNvPr id="27" name="Rectangle 26"/>
            <p:cNvSpPr/>
            <p:nvPr/>
          </p:nvSpPr>
          <p:spPr bwMode="auto">
            <a:xfrm>
              <a:off x="2730500" y="1678105"/>
              <a:ext cx="5451549" cy="2056235"/>
            </a:xfrm>
            <a:prstGeom prst="rect">
              <a:avLst/>
            </a:prstGeom>
            <a:solidFill>
              <a:schemeClr val="bg1">
                <a:lumMod val="8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noAutofit/>
            </a:bodyPr>
            <a:lstStyle/>
            <a:p>
              <a:pPr marL="177800" defTabSz="913788" fontAlgn="base">
                <a:spcAft>
                  <a:spcPts val="600"/>
                </a:spcAft>
              </a:pPr>
              <a:r>
                <a:rPr lang="en-US" sz="1600" dirty="0" smtClean="0">
                  <a:solidFill>
                    <a:schemeClr val="bg2">
                      <a:lumMod val="50000"/>
                      <a:alpha val="99000"/>
                    </a:schemeClr>
                  </a:solidFill>
                </a:rPr>
                <a:t>.NET Framework Extension</a:t>
              </a:r>
            </a:p>
            <a:p>
              <a:pPr marL="177800" defTabSz="913788" fontAlgn="base">
                <a:spcAft>
                  <a:spcPts val="600"/>
                </a:spcAft>
              </a:pPr>
              <a:r>
                <a:rPr lang="en-US" sz="1600" dirty="0" smtClean="0">
                  <a:solidFill>
                    <a:schemeClr val="bg2">
                      <a:lumMod val="50000"/>
                      <a:alpha val="99000"/>
                    </a:schemeClr>
                  </a:solidFill>
                </a:rPr>
                <a:t>Programming model for claims</a:t>
              </a:r>
            </a:p>
            <a:p>
              <a:pPr marL="177800" defTabSz="913788" fontAlgn="base">
                <a:spcAft>
                  <a:spcPts val="600"/>
                </a:spcAft>
              </a:pPr>
              <a:r>
                <a:rPr lang="en-US" sz="1600" dirty="0" smtClean="0">
                  <a:solidFill>
                    <a:schemeClr val="bg2">
                      <a:lumMod val="50000"/>
                      <a:alpha val="99000"/>
                    </a:schemeClr>
                  </a:solidFill>
                </a:rPr>
                <a:t>Visual Studio Tools &amp; Templates</a:t>
              </a:r>
              <a:endParaRPr lang="en-US" sz="1600" dirty="0">
                <a:solidFill>
                  <a:schemeClr val="bg2">
                    <a:lumMod val="50000"/>
                    <a:alpha val="99000"/>
                  </a:schemeClr>
                </a:solidFill>
              </a:endParaRPr>
            </a:p>
          </p:txBody>
        </p:sp>
        <p:grpSp>
          <p:nvGrpSpPr>
            <p:cNvPr id="2048" name="Group 2047"/>
            <p:cNvGrpSpPr/>
            <p:nvPr/>
          </p:nvGrpSpPr>
          <p:grpSpPr>
            <a:xfrm>
              <a:off x="3051289" y="1884620"/>
              <a:ext cx="4749617" cy="805310"/>
              <a:chOff x="3051289" y="1884620"/>
              <a:chExt cx="4749617" cy="805310"/>
            </a:xfrm>
          </p:grpSpPr>
          <p:pic>
            <p:nvPicPr>
              <p:cNvPr id="1026" name="Picture 2" descr="E:\PPT\Power Point\Microsoft Clip Organizer\Microsoft Logos\microsoft-dot-net-new-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9" y="1884620"/>
                <a:ext cx="3032089" cy="7487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6175734" y="1890662"/>
                <a:ext cx="0" cy="780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87875" y="1942033"/>
                <a:ext cx="1513031" cy="747897"/>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Windows Identity Foundation</a:t>
                </a:r>
                <a:endParaRPr lang="en-US" dirty="0">
                  <a:gradFill>
                    <a:gsLst>
                      <a:gs pos="0">
                        <a:srgbClr val="292929">
                          <a:lumMod val="90000"/>
                          <a:lumOff val="10000"/>
                        </a:srgbClr>
                      </a:gs>
                      <a:gs pos="86000">
                        <a:srgbClr val="292929">
                          <a:lumMod val="90000"/>
                          <a:lumOff val="10000"/>
                        </a:srgbClr>
                      </a:gs>
                    </a:gsLst>
                    <a:lin ang="5400000" scaled="0"/>
                  </a:gradFill>
                </a:endParaRPr>
              </a:p>
            </p:txBody>
          </p:sp>
        </p:grpSp>
      </p:grpSp>
    </p:spTree>
    <p:extLst>
      <p:ext uri="{BB962C8B-B14F-4D97-AF65-F5344CB8AC3E}">
        <p14:creationId xmlns:p14="http://schemas.microsoft.com/office/powerpoint/2010/main" val="320744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up)">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64" presetClass="path" presetSubtype="0" decel="100000" fill="hold" nodeType="clickEffect">
                                  <p:stCondLst>
                                    <p:cond delay="0"/>
                                  </p:stCondLst>
                                  <p:childTnLst>
                                    <p:animMotion origin="layout" path="M 3.75E-6 4.81481E-6 L 3.75E-6 -0.45533 " pathEditMode="relative" rAng="0" ptsTypes="AA">
                                      <p:cBhvr>
                                        <p:cTn id="31" dur="750" fill="hold"/>
                                        <p:tgtEl>
                                          <p:spTgt spid="55"/>
                                        </p:tgtEl>
                                        <p:attrNameLst>
                                          <p:attrName>ppt_x</p:attrName>
                                          <p:attrName>ppt_y</p:attrName>
                                        </p:attrNameLst>
                                      </p:cBhvr>
                                      <p:rCtr x="0" y="-22778"/>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decel="100000" fill="hold" nodeType="clickEffect">
                                  <p:stCondLst>
                                    <p:cond delay="250"/>
                                  </p:stCondLst>
                                  <p:childTnLst>
                                    <p:animMotion origin="layout" path="M 3.75E-6 -0.45533 L 0.37005 -0.45533 " pathEditMode="relative" rAng="0" ptsTypes="AA">
                                      <p:cBhvr>
                                        <p:cTn id="35" dur="1500" fill="hold"/>
                                        <p:tgtEl>
                                          <p:spTgt spid="55"/>
                                        </p:tgtEl>
                                        <p:attrNameLst>
                                          <p:attrName>ppt_x</p:attrName>
                                          <p:attrName>ppt_y</p:attrName>
                                        </p:attrNameLst>
                                      </p:cBhvr>
                                      <p:rCtr x="18503" y="0"/>
                                    </p:animMotion>
                                  </p:childTnLst>
                                </p:cTn>
                              </p:par>
                              <p:par>
                                <p:cTn id="36" presetID="22" presetClass="entr" presetSubtype="8"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left)">
                                      <p:cBhvr>
                                        <p:cTn id="38" dur="75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4"/>
                                        </p:tgtEl>
                                        <p:attrNameLst>
                                          <p:attrName>style.visibility</p:attrName>
                                        </p:attrNameLst>
                                      </p:cBhvr>
                                      <p:to>
                                        <p:strVal val="visible"/>
                                      </p:to>
                                    </p:set>
                                    <p:animEffect transition="in" filter="fade">
                                      <p:cBhvr>
                                        <p:cTn id="48" dur="500"/>
                                        <p:tgtEl>
                                          <p:spTgt spid="2054"/>
                                        </p:tgtEl>
                                      </p:cBhvr>
                                    </p:animEffect>
                                  </p:childTnLst>
                                </p:cTn>
                              </p:par>
                              <p:par>
                                <p:cTn id="49" presetID="35" presetClass="path" presetSubtype="0" decel="100000" fill="hold" nodeType="withEffect">
                                  <p:stCondLst>
                                    <p:cond delay="250"/>
                                  </p:stCondLst>
                                  <p:childTnLst>
                                    <p:animMotion origin="layout" path="M -1.25E-6 1.11111E-6 L -0.45989 1.11111E-6 " pathEditMode="relative" rAng="0" ptsTypes="AA">
                                      <p:cBhvr>
                                        <p:cTn id="50" dur="1500" fill="hold"/>
                                        <p:tgtEl>
                                          <p:spTgt spid="2054"/>
                                        </p:tgtEl>
                                        <p:attrNameLst>
                                          <p:attrName>ppt_x</p:attrName>
                                          <p:attrName>ppt_y</p:attrName>
                                        </p:attrNameLst>
                                      </p:cBhvr>
                                      <p:rCtr x="-22995" y="0"/>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55"/>
                                        </p:tgtEl>
                                        <p:attrNameLst>
                                          <p:attrName>style.visibility</p:attrName>
                                        </p:attrNameLst>
                                      </p:cBhvr>
                                      <p:to>
                                        <p:strVal val="visible"/>
                                      </p:to>
                                    </p:set>
                                    <p:animEffect transition="in" filter="fade">
                                      <p:cBhvr>
                                        <p:cTn id="60"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73" grpId="0" animBg="1"/>
      <p:bldP spid="74" grpId="0" animBg="1"/>
      <p:bldP spid="21"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Basic Use of WIF with a Web Role</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390711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reeform 16"/>
          <p:cNvSpPr>
            <a:spLocks noEditPoints="1"/>
          </p:cNvSpPr>
          <p:nvPr/>
        </p:nvSpPr>
        <p:spPr bwMode="auto">
          <a:xfrm>
            <a:off x="2729552" y="1678106"/>
            <a:ext cx="5817014" cy="4369448"/>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WIF Pipeline for ASP.NET</a:t>
            </a:r>
            <a:endParaRPr lang="en-US" dirty="0"/>
          </a:p>
        </p:txBody>
      </p:sp>
      <p:sp>
        <p:nvSpPr>
          <p:cNvPr id="9" name="TextBox 8"/>
          <p:cNvSpPr txBox="1"/>
          <p:nvPr/>
        </p:nvSpPr>
        <p:spPr>
          <a:xfrm>
            <a:off x="3942812" y="2976534"/>
            <a:ext cx="891704"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FAM</a:t>
            </a:r>
          </a:p>
        </p:txBody>
      </p:sp>
      <p:sp>
        <p:nvSpPr>
          <p:cNvPr id="25" name="TextBox 24"/>
          <p:cNvSpPr txBox="1"/>
          <p:nvPr/>
        </p:nvSpPr>
        <p:spPr>
          <a:xfrm>
            <a:off x="5661753" y="2976534"/>
            <a:ext cx="1040420"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SAM</a:t>
            </a:r>
          </a:p>
        </p:txBody>
      </p:sp>
      <p:sp>
        <p:nvSpPr>
          <p:cNvPr id="26" name="TextBox 25"/>
          <p:cNvSpPr txBox="1"/>
          <p:nvPr/>
        </p:nvSpPr>
        <p:spPr>
          <a:xfrm>
            <a:off x="6886338" y="2976534"/>
            <a:ext cx="1050511"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CAM</a:t>
            </a:r>
          </a:p>
        </p:txBody>
      </p:sp>
      <p:sp>
        <p:nvSpPr>
          <p:cNvPr id="16" name="TextBox 15"/>
          <p:cNvSpPr txBox="1"/>
          <p:nvPr/>
        </p:nvSpPr>
        <p:spPr>
          <a:xfrm>
            <a:off x="3942812" y="3525283"/>
            <a:ext cx="1784525" cy="738664"/>
          </a:xfrm>
          <a:prstGeom prst="rect">
            <a:avLst/>
          </a:prstGeom>
          <a:noFill/>
        </p:spPr>
        <p:txBody>
          <a:bodyPr wrap="square" lIns="0" tIns="0" rIns="0" bIns="0" rtlCol="0">
            <a:spAutoFit/>
          </a:bodyPr>
          <a:lstStyle/>
          <a:p>
            <a:r>
              <a:rPr lang="en-US" sz="1600" dirty="0" smtClean="0">
                <a:solidFill>
                  <a:schemeClr val="bg1">
                    <a:alpha val="99000"/>
                  </a:schemeClr>
                </a:solidFill>
              </a:rPr>
              <a:t>Redirect</a:t>
            </a:r>
            <a:endParaRPr lang="en-US" sz="1600" dirty="0">
              <a:solidFill>
                <a:schemeClr val="bg1">
                  <a:alpha val="99000"/>
                </a:schemeClr>
              </a:solidFill>
            </a:endParaRPr>
          </a:p>
          <a:p>
            <a:r>
              <a:rPr lang="en-US" sz="1600" dirty="0" smtClean="0">
                <a:solidFill>
                  <a:schemeClr val="bg1">
                    <a:alpha val="99000"/>
                  </a:schemeClr>
                </a:solidFill>
              </a:rPr>
              <a:t>Token </a:t>
            </a:r>
            <a:r>
              <a:rPr lang="en-US" sz="1600" dirty="0">
                <a:solidFill>
                  <a:schemeClr val="bg1">
                    <a:alpha val="99000"/>
                  </a:schemeClr>
                </a:solidFill>
              </a:rPr>
              <a:t>handling</a:t>
            </a:r>
          </a:p>
          <a:p>
            <a:r>
              <a:rPr lang="en-US" sz="1600" dirty="0" smtClean="0">
                <a:solidFill>
                  <a:schemeClr val="bg1">
                    <a:alpha val="99000"/>
                  </a:schemeClr>
                </a:solidFill>
              </a:rPr>
              <a:t>Claims </a:t>
            </a:r>
            <a:r>
              <a:rPr lang="en-US" sz="1600" dirty="0">
                <a:solidFill>
                  <a:schemeClr val="bg1">
                    <a:alpha val="99000"/>
                  </a:schemeClr>
                </a:solidFill>
              </a:rPr>
              <a:t>filtering</a:t>
            </a:r>
          </a:p>
        </p:txBody>
      </p:sp>
      <p:sp>
        <p:nvSpPr>
          <p:cNvPr id="29" name="TextBox 28"/>
          <p:cNvSpPr txBox="1"/>
          <p:nvPr/>
        </p:nvSpPr>
        <p:spPr>
          <a:xfrm>
            <a:off x="5661753" y="3525283"/>
            <a:ext cx="925258" cy="246221"/>
          </a:xfrm>
          <a:prstGeom prst="rect">
            <a:avLst/>
          </a:prstGeom>
          <a:noFill/>
        </p:spPr>
        <p:txBody>
          <a:bodyPr wrap="square" lIns="0" tIns="0" rIns="0" bIns="0" rtlCol="0">
            <a:spAutoFit/>
          </a:bodyPr>
          <a:lstStyle/>
          <a:p>
            <a:r>
              <a:rPr lang="en-US" sz="1600" dirty="0" smtClean="0">
                <a:solidFill>
                  <a:schemeClr val="bg1">
                    <a:alpha val="99000"/>
                  </a:schemeClr>
                </a:solidFill>
              </a:rPr>
              <a:t>Session</a:t>
            </a:r>
            <a:endParaRPr lang="en-US" sz="1600" dirty="0">
              <a:solidFill>
                <a:schemeClr val="bg1">
                  <a:alpha val="99000"/>
                </a:schemeClr>
              </a:solidFill>
            </a:endParaRPr>
          </a:p>
        </p:txBody>
      </p:sp>
      <p:sp>
        <p:nvSpPr>
          <p:cNvPr id="30" name="TextBox 29"/>
          <p:cNvSpPr txBox="1"/>
          <p:nvPr/>
        </p:nvSpPr>
        <p:spPr>
          <a:xfrm>
            <a:off x="6886338" y="3525283"/>
            <a:ext cx="1478142" cy="492443"/>
          </a:xfrm>
          <a:prstGeom prst="rect">
            <a:avLst/>
          </a:prstGeom>
          <a:noFill/>
        </p:spPr>
        <p:txBody>
          <a:bodyPr wrap="square" lIns="0" tIns="0" rIns="0" bIns="0" rtlCol="0">
            <a:spAutoFit/>
          </a:bodyPr>
          <a:lstStyle/>
          <a:p>
            <a:r>
              <a:rPr lang="en-US" sz="1600" dirty="0">
                <a:solidFill>
                  <a:schemeClr val="bg1">
                    <a:alpha val="99000"/>
                  </a:schemeClr>
                </a:solidFill>
              </a:rPr>
              <a:t>Claims-Based</a:t>
            </a:r>
          </a:p>
          <a:p>
            <a:r>
              <a:rPr lang="en-US" sz="1600" dirty="0">
                <a:solidFill>
                  <a:schemeClr val="bg1">
                    <a:alpha val="99000"/>
                  </a:schemeClr>
                </a:solidFill>
              </a:rPr>
              <a:t>Authorization</a:t>
            </a:r>
          </a:p>
        </p:txBody>
      </p:sp>
      <p:sp>
        <p:nvSpPr>
          <p:cNvPr id="32" name="Rectangle 3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3" name="Up-Down Arrow 32"/>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7" name="Group 36"/>
          <p:cNvGrpSpPr/>
          <p:nvPr/>
        </p:nvGrpSpPr>
        <p:grpSpPr>
          <a:xfrm>
            <a:off x="1407599" y="1981132"/>
            <a:ext cx="1043866" cy="771107"/>
            <a:chOff x="-649698" y="1228115"/>
            <a:chExt cx="1168810" cy="863403"/>
          </a:xfrm>
        </p:grpSpPr>
        <p:grpSp>
          <p:nvGrpSpPr>
            <p:cNvPr id="40" name="Group 39"/>
            <p:cNvGrpSpPr/>
            <p:nvPr/>
          </p:nvGrpSpPr>
          <p:grpSpPr>
            <a:xfrm>
              <a:off x="-649698" y="1228115"/>
              <a:ext cx="1168810" cy="863403"/>
              <a:chOff x="-1631694" y="803378"/>
              <a:chExt cx="1168810" cy="863403"/>
            </a:xfrm>
          </p:grpSpPr>
          <p:sp>
            <p:nvSpPr>
              <p:cNvPr id="42" name="Rectangle 4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838921" y="1990780"/>
            <a:ext cx="1032829" cy="1043779"/>
            <a:chOff x="4309069" y="4226808"/>
            <a:chExt cx="1032829" cy="1043779"/>
          </a:xfrm>
        </p:grpSpPr>
        <p:sp>
          <p:nvSpPr>
            <p:cNvPr id="4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660183" y="4663861"/>
            <a:ext cx="1825832" cy="1564060"/>
            <a:chOff x="644919" y="4502608"/>
            <a:chExt cx="1926876" cy="1650617"/>
          </a:xfrm>
        </p:grpSpPr>
        <p:sp>
          <p:nvSpPr>
            <p:cNvPr id="50" name="Isosceles Triangle 4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1" name="Group 50"/>
            <p:cNvGrpSpPr/>
            <p:nvPr/>
          </p:nvGrpSpPr>
          <p:grpSpPr>
            <a:xfrm>
              <a:off x="987709" y="5108633"/>
              <a:ext cx="1037834" cy="958035"/>
              <a:chOff x="1794674" y="3936014"/>
              <a:chExt cx="1336141" cy="1233406"/>
            </a:xfrm>
          </p:grpSpPr>
          <p:sp>
            <p:nvSpPr>
              <p:cNvPr id="5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3" name="Group 52"/>
              <p:cNvGrpSpPr/>
              <p:nvPr/>
            </p:nvGrpSpPr>
            <p:grpSpPr>
              <a:xfrm>
                <a:off x="1794674" y="4339140"/>
                <a:ext cx="821570" cy="830280"/>
                <a:chOff x="5842384" y="3704919"/>
                <a:chExt cx="1032829" cy="1043779"/>
              </a:xfrm>
              <a:solidFill>
                <a:schemeClr val="bg1"/>
              </a:solidFill>
            </p:grpSpPr>
            <p:sp>
              <p:nvSpPr>
                <p:cNvPr id="5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8" name="Group 57"/>
          <p:cNvGrpSpPr/>
          <p:nvPr/>
        </p:nvGrpSpPr>
        <p:grpSpPr>
          <a:xfrm>
            <a:off x="4219071" y="4562263"/>
            <a:ext cx="731520" cy="731520"/>
            <a:chOff x="3063950" y="4018671"/>
            <a:chExt cx="1427220" cy="1427220"/>
          </a:xfrm>
        </p:grpSpPr>
        <p:sp>
          <p:nvSpPr>
            <p:cNvPr id="5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61" name="Right Arrow 60"/>
          <p:cNvSpPr/>
          <p:nvPr/>
        </p:nvSpPr>
        <p:spPr bwMode="auto">
          <a:xfrm>
            <a:off x="2451465" y="2385059"/>
            <a:ext cx="83764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4" name="Group 13"/>
          <p:cNvGrpSpPr/>
          <p:nvPr/>
        </p:nvGrpSpPr>
        <p:grpSpPr>
          <a:xfrm>
            <a:off x="8295034" y="2746371"/>
            <a:ext cx="3373091" cy="1724548"/>
            <a:chOff x="8295034" y="1343838"/>
            <a:chExt cx="3373091" cy="1724548"/>
          </a:xfrm>
        </p:grpSpPr>
        <p:grpSp>
          <p:nvGrpSpPr>
            <p:cNvPr id="62" name="Group 61"/>
            <p:cNvGrpSpPr/>
            <p:nvPr/>
          </p:nvGrpSpPr>
          <p:grpSpPr>
            <a:xfrm>
              <a:off x="9095117" y="1343838"/>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295034" y="1908815"/>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69" name="Rectangle 68"/>
          <p:cNvSpPr/>
          <p:nvPr/>
        </p:nvSpPr>
        <p:spPr bwMode="auto">
          <a:xfrm>
            <a:off x="5719809" y="4562263"/>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grpSp>
        <p:nvGrpSpPr>
          <p:cNvPr id="70" name="Group 69"/>
          <p:cNvGrpSpPr/>
          <p:nvPr/>
        </p:nvGrpSpPr>
        <p:grpSpPr>
          <a:xfrm>
            <a:off x="7205646" y="4562263"/>
            <a:ext cx="731520" cy="731520"/>
            <a:chOff x="6591300" y="3068386"/>
            <a:chExt cx="600109" cy="600109"/>
          </a:xfrm>
        </p:grpSpPr>
        <p:sp>
          <p:nvSpPr>
            <p:cNvPr id="71" name="Rectangle 7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spTree>
    <p:extLst>
      <p:ext uri="{BB962C8B-B14F-4D97-AF65-F5344CB8AC3E}">
        <p14:creationId xmlns:p14="http://schemas.microsoft.com/office/powerpoint/2010/main" val="2177924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fade">
                                      <p:cBhvr>
                                        <p:cTn id="30" dur="500"/>
                                        <p:tgtEl>
                                          <p:spTgt spid="1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500"/>
                                        <p:tgtEl>
                                          <p:spTgt spid="1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16" grpId="0" uiExpand="1" build="p"/>
      <p:bldP spid="29" grpId="0"/>
      <p:bldP spid="30" grpId="0"/>
      <p:bldP spid="6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1855</TotalTime>
  <Words>5087</Words>
  <Application>Microsoft Office PowerPoint</Application>
  <PresentationFormat>Custom</PresentationFormat>
  <Paragraphs>286</Paragraphs>
  <Slides>23</Slides>
  <Notes>23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Segoe Condensed</vt:lpstr>
      <vt:lpstr>Segoe Light</vt:lpstr>
      <vt:lpstr>Arial</vt:lpstr>
      <vt:lpstr>Consolas</vt:lpstr>
      <vt:lpstr>Segoe UI</vt:lpstr>
      <vt:lpstr>Segoe UI Light</vt:lpstr>
      <vt:lpstr>1_MS1444_Windows Azure Template 16x9_r08b</vt:lpstr>
      <vt:lpstr>1_White with Consolas font for code slides</vt:lpstr>
      <vt:lpstr>Identity &amp; Access Control in the Cloud</vt:lpstr>
      <vt:lpstr>Agenda</vt:lpstr>
      <vt:lpstr>PowerPoint Presentation</vt:lpstr>
      <vt:lpstr>Scenarios</vt:lpstr>
      <vt:lpstr>PowerPoint Presentation</vt:lpstr>
      <vt:lpstr>A Service-Oriented Approach to Identity</vt:lpstr>
      <vt:lpstr>Claims-Based Identity</vt:lpstr>
      <vt:lpstr>Basic Use of WIF with a Web Role</vt:lpstr>
      <vt:lpstr>WIF Pipeline for ASP.NET</vt:lpstr>
      <vt:lpstr>PowerPoint Presentation</vt:lpstr>
      <vt:lpstr>WIF in Windows Azure</vt:lpstr>
      <vt:lpstr>PowerPoint Presentation</vt:lpstr>
      <vt:lpstr>Authenticating Users from Business Partners (I)</vt:lpstr>
      <vt:lpstr>Authenticating Users from Business Partners (II)</vt:lpstr>
      <vt:lpstr>Using ACS for  Managing Relationships,  Home Realm Discovery and token normalization</vt:lpstr>
      <vt:lpstr>ACS</vt:lpstr>
      <vt:lpstr>Authenticating Users from Web and Social Providers</vt:lpstr>
      <vt:lpstr>Authenticating Users from Web and Social Providers</vt:lpstr>
      <vt:lpstr>FabrikamShipping:  Automating Customer Sign-up from Social Providers via ACS</vt:lpstr>
      <vt:lpstr>PowerPoint Presentation</vt:lpstr>
      <vt:lpstr>[Almost] the Same Applies to Web Services</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and Access Control</dc:title>
  <dc:subject>&lt;Event Name Here&gt;</dc:subject>
  <dc:creator>Greg Flowers (Artitudes Design Inc)</dc:creator>
  <dc:description>Template: Greg Flowers, Artitudes Design
Formatting:
Event Date:
Event Location:
Audience Type:</dc:description>
  <cp:lastModifiedBy>Haishi Bai</cp:lastModifiedBy>
  <cp:revision>206</cp:revision>
  <dcterms:created xsi:type="dcterms:W3CDTF">2011-12-07T03:47:39Z</dcterms:created>
  <dcterms:modified xsi:type="dcterms:W3CDTF">2012-09-13T00:52:59Z</dcterms:modified>
</cp:coreProperties>
</file>