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1.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59" r:id="rId4"/>
    <p:sldMasterId id="2147483779" r:id="rId5"/>
  </p:sldMasterIdLst>
  <p:notesMasterIdLst>
    <p:notesMasterId r:id="rId40"/>
  </p:notesMasterIdLst>
  <p:handoutMasterIdLst>
    <p:handoutMasterId r:id="rId41"/>
  </p:handoutMasterIdLst>
  <p:sldIdLst>
    <p:sldId id="399" r:id="rId6"/>
    <p:sldId id="442" r:id="rId7"/>
    <p:sldId id="410" r:id="rId8"/>
    <p:sldId id="418" r:id="rId9"/>
    <p:sldId id="411" r:id="rId10"/>
    <p:sldId id="412" r:id="rId11"/>
    <p:sldId id="419" r:id="rId12"/>
    <p:sldId id="420" r:id="rId13"/>
    <p:sldId id="421" r:id="rId14"/>
    <p:sldId id="439" r:id="rId15"/>
    <p:sldId id="433" r:id="rId16"/>
    <p:sldId id="435" r:id="rId17"/>
    <p:sldId id="436" r:id="rId18"/>
    <p:sldId id="424" r:id="rId19"/>
    <p:sldId id="425" r:id="rId20"/>
    <p:sldId id="426" r:id="rId21"/>
    <p:sldId id="414" r:id="rId22"/>
    <p:sldId id="415" r:id="rId23"/>
    <p:sldId id="416" r:id="rId24"/>
    <p:sldId id="450" r:id="rId25"/>
    <p:sldId id="451" r:id="rId26"/>
    <p:sldId id="427" r:id="rId27"/>
    <p:sldId id="447" r:id="rId28"/>
    <p:sldId id="448" r:id="rId29"/>
    <p:sldId id="449" r:id="rId30"/>
    <p:sldId id="446" r:id="rId31"/>
    <p:sldId id="428" r:id="rId32"/>
    <p:sldId id="429" r:id="rId33"/>
    <p:sldId id="444" r:id="rId34"/>
    <p:sldId id="445" r:id="rId35"/>
    <p:sldId id="441" r:id="rId36"/>
    <p:sldId id="430" r:id="rId37"/>
    <p:sldId id="438" r:id="rId38"/>
    <p:sldId id="443" r:id="rId39"/>
  </p:sldIdLst>
  <p:sldSz cx="12188825" cy="6858000"/>
  <p:notesSz cx="6858000" cy="9296400"/>
  <p:embeddedFontLst>
    <p:embeddedFont>
      <p:font typeface="Consolas" panose="020B0609020204030204" pitchFamily="49" charset="0"/>
      <p:regular r:id="rId42"/>
      <p:bold r:id="rId43"/>
      <p:italic r:id="rId44"/>
      <p:boldItalic r:id="rId45"/>
    </p:embeddedFont>
    <p:embeddedFont>
      <p:font typeface="Segoe UI Light" panose="020B0502040204020203" pitchFamily="34" charset="0"/>
      <p:regular r:id="rId46"/>
      <p:italic r:id="rId47"/>
    </p:embeddedFont>
    <p:embeddedFont>
      <p:font typeface="Segoe UI" panose="020B0502040204020203" pitchFamily="34" charset="0"/>
      <p:regular r:id="rId48"/>
      <p:bold r:id="rId49"/>
      <p:italic r:id="rId50"/>
      <p:boldItalic r:id="rId51"/>
    </p:embeddedFont>
  </p:embeddedFontLst>
  <p:custDataLst>
    <p:tags r:id="rId5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EE7498-9CE3-47C3-8C1D-3DD4B95F1131}">
          <p14:sldIdLst>
            <p14:sldId id="399"/>
            <p14:sldId id="442"/>
            <p14:sldId id="410"/>
          </p14:sldIdLst>
        </p14:section>
        <p14:section name="Reliability" id="{2430939B-0F1C-44C7-A7AF-E6F8CE79379F}">
          <p14:sldIdLst>
            <p14:sldId id="418"/>
            <p14:sldId id="411"/>
            <p14:sldId id="412"/>
            <p14:sldId id="419"/>
            <p14:sldId id="420"/>
            <p14:sldId id="421"/>
            <p14:sldId id="439"/>
            <p14:sldId id="433"/>
            <p14:sldId id="435"/>
            <p14:sldId id="436"/>
            <p14:sldId id="424"/>
            <p14:sldId id="425"/>
            <p14:sldId id="426"/>
          </p14:sldIdLst>
        </p14:section>
        <p14:section name="Scalability" id="{A936A128-37E8-48AA-B8BE-D8F06856D6ED}">
          <p14:sldIdLst>
            <p14:sldId id="414"/>
            <p14:sldId id="415"/>
            <p14:sldId id="416"/>
            <p14:sldId id="450"/>
            <p14:sldId id="451"/>
          </p14:sldIdLst>
        </p14:section>
        <p14:section name="Performance" id="{3E30C3D3-508F-46BD-B10E-4BFA3C36C8F2}">
          <p14:sldIdLst>
            <p14:sldId id="427"/>
            <p14:sldId id="447"/>
            <p14:sldId id="448"/>
            <p14:sldId id="449"/>
            <p14:sldId id="446"/>
            <p14:sldId id="428"/>
            <p14:sldId id="429"/>
            <p14:sldId id="444"/>
            <p14:sldId id="445"/>
            <p14:sldId id="441"/>
            <p14:sldId id="430"/>
          </p14:sldIdLst>
        </p14:section>
        <p14:section name="Summary" id="{520CA4DD-2369-43B6-B532-BBB01510D5E7}">
          <p14:sldIdLst>
            <p14:sldId id="438"/>
            <p14:sldId id="443"/>
          </p14:sldIdLst>
        </p14:section>
        <p14:section name="Appendix" id="{348606F5-3632-402C-981B-6CD0A532E3AC}">
          <p14:sldIdLst/>
        </p14:section>
      </p14:sectionLst>
    </p:ex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76">
          <p15:clr>
            <a:srgbClr val="A4A3A4"/>
          </p15:clr>
        </p15:guide>
        <p15:guide id="4" orient="horz" pos="3937">
          <p15:clr>
            <a:srgbClr val="A4A3A4"/>
          </p15:clr>
        </p15:guide>
        <p15:guide id="5" orient="horz" pos="510">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348" autoAdjust="0"/>
    <p:restoredTop sz="57039" autoAdjust="0"/>
  </p:normalViewPr>
  <p:slideViewPr>
    <p:cSldViewPr snapToGrid="0">
      <p:cViewPr varScale="1">
        <p:scale>
          <a:sx n="50" d="100"/>
          <a:sy n="50" d="100"/>
        </p:scale>
        <p:origin x="516" y="102"/>
      </p:cViewPr>
      <p:guideLst>
        <p:guide orient="horz" pos="895"/>
        <p:guide orient="horz" pos="719"/>
        <p:guide orient="horz" pos="4176"/>
        <p:guide orient="horz" pos="3937"/>
        <p:guide orient="horz" pos="510"/>
        <p:guide pos="326"/>
        <p:guide pos="7355"/>
      </p:guideLst>
    </p:cSldViewPr>
  </p:slideViewPr>
  <p:notesTextViewPr>
    <p:cViewPr>
      <p:scale>
        <a:sx n="100" d="100"/>
        <a:sy n="100" d="100"/>
      </p:scale>
      <p:origin x="0" y="0"/>
    </p:cViewPr>
  </p:notesTextViewPr>
  <p:sorterViewPr>
    <p:cViewPr>
      <p:scale>
        <a:sx n="60" d="100"/>
        <a:sy n="60" d="100"/>
      </p:scale>
      <p:origin x="0" y="330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8.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3.fntdata"/><Relationship Id="rId52"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font" Target="fonts/font10.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9/27/2012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9/27/2012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Notes</a:t>
            </a:r>
          </a:p>
          <a:p>
            <a:pPr marL="285750" indent="-285750">
              <a:buFont typeface="Arial" panose="020B0604020202020204" pitchFamily="34" charset="0"/>
              <a:buChar char="•"/>
            </a:pPr>
            <a:r>
              <a:rPr lang="en-US" dirty="0" smtClean="0"/>
              <a:t>Original presentation by David Aiken: http://channel9.msdn.com/Events/BUILD/BUILD2011/SAC-869T</a:t>
            </a:r>
          </a:p>
          <a:p>
            <a:pPr marL="285750" indent="-285750">
              <a:buFont typeface="Arial" panose="020B0604020202020204" pitchFamily="34" charset="0"/>
              <a:buChar char="•"/>
            </a:pPr>
            <a:r>
              <a:rPr lang="en-US" dirty="0" smtClean="0"/>
              <a:t>This deck</a:t>
            </a:r>
            <a:r>
              <a:rPr lang="en-US" baseline="0" dirty="0" smtClean="0"/>
              <a:t> incorporated additional contents:</a:t>
            </a:r>
          </a:p>
          <a:p>
            <a:pPr marL="895243" lvl="1" indent="-285750">
              <a:buFont typeface="Arial" panose="020B0604020202020204" pitchFamily="34" charset="0"/>
              <a:buChar char="•"/>
            </a:pPr>
            <a:r>
              <a:rPr lang="en-US" dirty="0" smtClean="0"/>
              <a:t>Caching (preview)</a:t>
            </a:r>
          </a:p>
          <a:p>
            <a:pPr marL="895243" lvl="1" indent="-285750">
              <a:buFont typeface="Arial" panose="020B0604020202020204" pitchFamily="34" charset="0"/>
              <a:buChar char="•"/>
            </a:pPr>
            <a:r>
              <a:rPr lang="en-US" smtClean="0"/>
              <a:t>Asynchronous pattern</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1856583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Introduces how VIP works</a:t>
            </a:r>
          </a:p>
          <a:p>
            <a:endParaRPr lang="en-US" dirty="0" smtClean="0"/>
          </a:p>
          <a:p>
            <a:r>
              <a:rPr lang="en-US" b="1" dirty="0" smtClean="0"/>
              <a:t>Speaker Notes:</a:t>
            </a:r>
          </a:p>
          <a:p>
            <a:pPr marL="342900" indent="-342900">
              <a:buFont typeface="+mj-lt"/>
              <a:buAutoNum type="arabicPeriod"/>
            </a:pPr>
            <a:r>
              <a:rPr lang="en-US" b="0" baseline="0" dirty="0" smtClean="0"/>
              <a:t>V2 is deployed on staging environment.</a:t>
            </a:r>
          </a:p>
          <a:p>
            <a:pPr marL="342900" indent="-342900">
              <a:buFont typeface="+mj-lt"/>
              <a:buAutoNum type="arabicPeriod"/>
            </a:pPr>
            <a:r>
              <a:rPr lang="en-US" b="0" baseline="0" dirty="0" smtClean="0"/>
              <a:t>Test is performed on V2.</a:t>
            </a:r>
          </a:p>
          <a:p>
            <a:pPr marL="342900" indent="-342900">
              <a:buFont typeface="+mj-lt"/>
              <a:buAutoNum type="arabicPeriod"/>
            </a:pPr>
            <a:r>
              <a:rPr lang="en-US" b="0" baseline="0" dirty="0" smtClean="0"/>
              <a:t>When V2 is ready, load balancer is repointed to V2 by VIP Swap, which updates DNS records to point the domain name to the staging machine.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1700458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a:t>
            </a:r>
            <a:r>
              <a:rPr lang="en-US" b="0" baseline="0" dirty="0" smtClean="0"/>
              <a:t> how upgrades are rolled out across upgrade domains</a:t>
            </a:r>
            <a:endParaRPr lang="en-US" b="0" dirty="0" smtClean="0"/>
          </a:p>
          <a:p>
            <a:endParaRPr lang="en-US" dirty="0" smtClean="0"/>
          </a:p>
          <a:p>
            <a:r>
              <a:rPr lang="en-US" b="1" dirty="0" smtClean="0"/>
              <a:t>Speaker Notes:</a:t>
            </a:r>
          </a:p>
          <a:p>
            <a:pPr marL="171450" indent="-171450">
              <a:buFont typeface="Arial" pitchFamily="34" charset="0"/>
              <a:buChar char="•"/>
            </a:pPr>
            <a:r>
              <a:rPr lang="en-US" baseline="0" dirty="0" smtClean="0"/>
              <a:t>Upgrade domains are to ensure application’s availability during upgrade</a:t>
            </a:r>
          </a:p>
          <a:p>
            <a:pPr marL="171450" indent="-171450">
              <a:buFont typeface="Arial" pitchFamily="34" charset="0"/>
              <a:buChar char="•"/>
            </a:pPr>
            <a:r>
              <a:rPr lang="en-US" baseline="0" dirty="0" smtClean="0"/>
              <a:t>You can control how many upgrade domains you have</a:t>
            </a:r>
          </a:p>
          <a:p>
            <a:pPr marL="171450" indent="-171450">
              <a:buFont typeface="Arial" pitchFamily="34" charset="0"/>
              <a:buChar char="•"/>
            </a:pPr>
            <a:r>
              <a:rPr lang="en-US" baseline="0" dirty="0" smtClean="0"/>
              <a:t>When an upgrade is rolled out, upgrade domains are taken down one-by-one, ensuring there are some active instances receiving requests at any given time.</a:t>
            </a:r>
          </a:p>
          <a:p>
            <a:pPr marL="0" indent="0">
              <a:buFont typeface="Arial" pitchFamily="34" charset="0"/>
              <a:buNone/>
            </a:pPr>
            <a:endParaRPr lang="en-US" baseline="0" dirty="0" smtClean="0"/>
          </a:p>
          <a:p>
            <a:r>
              <a:rPr lang="en-US" b="1" baseline="0" dirty="0" smtClean="0"/>
              <a:t>Notes:</a:t>
            </a:r>
          </a:p>
          <a:p>
            <a:pPr marL="171450" indent="-171450">
              <a:buFont typeface="Arial" pitchFamily="34" charset="0"/>
              <a:buChar char="•"/>
            </a:pPr>
            <a:r>
              <a:rPr lang="en-US" baseline="0" dirty="0" smtClean="0"/>
              <a:t>During upgrade there might be instances from multiple versions accepting request at the same time.</a:t>
            </a:r>
          </a:p>
          <a:p>
            <a:pPr marL="171450" indent="-171450">
              <a:buFont typeface="Arial" pitchFamily="34" charset="0"/>
              <a:buChar char="•"/>
            </a:pPr>
            <a:r>
              <a:rPr lang="en-US" baseline="0" dirty="0" smtClean="0"/>
              <a:t>For breaking changes VIP swap is better due to above reason.</a:t>
            </a:r>
          </a:p>
          <a:p>
            <a:pPr marL="171450" indent="-171450">
              <a:buFont typeface="Arial" pitchFamily="34" charset="0"/>
              <a:buChar char="•"/>
            </a:pPr>
            <a:r>
              <a:rPr lang="en-US" baseline="0" smtClean="0"/>
              <a:t>http://blogs.technet.com/b/yungchou/archive/2011/05/16/window-azure-fault-domain-and-update-domain-explained-for-it-pros.aspx</a:t>
            </a:r>
          </a:p>
          <a:p>
            <a:pPr marL="0" indent="0">
              <a:buFont typeface="Arial" pitchFamily="34" charset="0"/>
              <a:buNone/>
            </a:pPr>
            <a:endParaRPr lang="en-US" baseline="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4288311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493" lvl="1" indent="0">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271954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Introduce importance of scaling data</a:t>
            </a:r>
            <a:r>
              <a:rPr lang="en-NZ" b="0" baseline="0" dirty="0" smtClean="0"/>
              <a:t> layer along with your application</a:t>
            </a:r>
            <a:endParaRPr lang="en-NZ" b="0" dirty="0" smtClean="0"/>
          </a:p>
          <a:p>
            <a:endParaRPr lang="en-NZ" b="1" dirty="0" smtClean="0"/>
          </a:p>
          <a:p>
            <a:r>
              <a:rPr lang="en-NZ" b="1" dirty="0" smtClean="0"/>
              <a:t>Slide Notes</a:t>
            </a:r>
          </a:p>
          <a:p>
            <a:pPr marL="171450" indent="-171450">
              <a:buFont typeface="Arial" pitchFamily="34" charset="0"/>
              <a:buChar char="•"/>
            </a:pPr>
            <a:r>
              <a:rPr lang="en-NZ" baseline="0" dirty="0" smtClean="0"/>
              <a:t>Getting a new database is not a daunting task on the cloud. It’s much easier and cheaper to get a great number of database instances to scale-out. </a:t>
            </a:r>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188104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System</a:t>
            </a:r>
            <a:r>
              <a:rPr lang="en-NZ" b="0" baseline="0" dirty="0" smtClean="0"/>
              <a:t> architects need to be able to spot bottlenecks in a design – in this case the singular queue. </a:t>
            </a:r>
            <a:endParaRPr lang="en-NZ" b="0" dirty="0" smtClean="0"/>
          </a:p>
          <a:p>
            <a:endParaRPr lang="en-NZ" b="1" dirty="0" smtClean="0"/>
          </a:p>
          <a:p>
            <a:r>
              <a:rPr lang="en-NZ" b="1" dirty="0" smtClean="0"/>
              <a:t>Slide Notes</a:t>
            </a:r>
          </a:p>
          <a:p>
            <a:pPr marL="171450" indent="-171450">
              <a:buFont typeface="Arial" pitchFamily="34" charset="0"/>
              <a:buChar char="•"/>
            </a:pPr>
            <a:r>
              <a:rPr lang="en-NZ" baseline="0" dirty="0" smtClean="0"/>
              <a:t>Scale-out key components to avoid bottleneck.</a:t>
            </a:r>
          </a:p>
          <a:p>
            <a:pPr marL="171450" indent="-171450">
              <a:buFont typeface="Arial" pitchFamily="34" charset="0"/>
              <a:buChar char="•"/>
            </a:pPr>
            <a:r>
              <a:rPr lang="en-NZ" baseline="0" dirty="0" smtClean="0"/>
              <a:t>Many services, such as storages, have promised throughputs. If that doesn’t satisfy your workloads, plan ahead and get those parts scaled out.</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2343069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9/27/2012 1:24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extLst>
      <p:ext uri="{BB962C8B-B14F-4D97-AF65-F5344CB8AC3E}">
        <p14:creationId xmlns:p14="http://schemas.microsoft.com/office/powerpoint/2010/main" val="1632310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r>
              <a:rPr lang="en-NZ" b="1" dirty="0" smtClean="0"/>
              <a:t>Slide Objective</a:t>
            </a:r>
          </a:p>
          <a:p>
            <a:pPr marL="171450" indent="-171450">
              <a:buFont typeface="Arial" pitchFamily="34" charset="0"/>
              <a:buChar char="•"/>
            </a:pPr>
            <a:r>
              <a:rPr lang="en-NZ" b="0" dirty="0" smtClean="0"/>
              <a:t>Compare Windows Azure Cache (previously Windows Cache Preview) with Shared Cache (previously Caching service).</a:t>
            </a:r>
          </a:p>
          <a:p>
            <a:endParaRPr lang="en-NZ" b="1" dirty="0" smtClean="0"/>
          </a:p>
          <a:p>
            <a:r>
              <a:rPr lang="en-NZ" b="1" dirty="0" smtClean="0"/>
              <a:t>Slide Notes</a:t>
            </a:r>
          </a:p>
          <a:p>
            <a:pPr marL="171450" indent="-171450">
              <a:buFont typeface="Arial" pitchFamily="34" charset="0"/>
              <a:buChar char="•"/>
            </a:pPr>
            <a:r>
              <a:rPr lang="en-US" baseline="0" dirty="0" smtClean="0"/>
              <a:t>“More reliable” needs some explanation: Because the cache is co-located with your Cloud Service, the cache is available as long as your service is running, comparing to Shared Cache that may, however unlikely, becomes unavailable, either for lengthy period of time (service outage), or temporarily (throttling and transient errors).</a:t>
            </a:r>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9/27/2012 1:24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extLst>
      <p:ext uri="{BB962C8B-B14F-4D97-AF65-F5344CB8AC3E}">
        <p14:creationId xmlns:p14="http://schemas.microsoft.com/office/powerpoint/2010/main" val="3812275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Objectives</a:t>
            </a:r>
          </a:p>
          <a:p>
            <a:pPr marL="171450" indent="-171450">
              <a:buFont typeface="Arial" pitchFamily="34" charset="0"/>
              <a:buChar char="•"/>
            </a:pPr>
            <a:r>
              <a:rPr lang="en-US" baseline="0" dirty="0" smtClean="0"/>
              <a:t>This diagram is a simple illustration to show that the further away you are from a data center, the longer it takes to serve up data.</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2711809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861509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93515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039217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r>
              <a:rPr lang="en-NZ" b="0" dirty="0" smtClean="0"/>
              <a:t>Introduce common sources of failures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186136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Provide definition</a:t>
            </a:r>
            <a:r>
              <a:rPr lang="en-NZ" b="0" baseline="0" dirty="0" smtClean="0"/>
              <a:t> of “Availability”</a:t>
            </a:r>
            <a:endParaRPr lang="en-NZ" b="1" dirty="0" smtClean="0"/>
          </a:p>
          <a:p>
            <a:r>
              <a:rPr lang="en-NZ" b="1" dirty="0" smtClean="0"/>
              <a:t>Slide Notes</a:t>
            </a:r>
          </a:p>
          <a:p>
            <a:pPr marL="171450" indent="-171450">
              <a:buFont typeface="Arial" pitchFamily="34" charset="0"/>
              <a:buChar char="•"/>
            </a:pPr>
            <a:r>
              <a:rPr lang="en-NZ" dirty="0" smtClean="0"/>
              <a:t>Application designers need to define what “Availability” means for their application. Some applications have stricter</a:t>
            </a:r>
            <a:r>
              <a:rPr lang="en-NZ" baseline="0" dirty="0" smtClean="0"/>
              <a:t> requirements than others</a:t>
            </a:r>
            <a:endParaRPr lang="en-NZ" dirty="0" smtClean="0"/>
          </a:p>
          <a:p>
            <a:pPr marL="780943" lvl="1" indent="-171450">
              <a:buFont typeface="Arial" pitchFamily="34" charset="0"/>
              <a:buChar char="•"/>
            </a:pPr>
            <a:r>
              <a:rPr lang="en-NZ" dirty="0" smtClean="0"/>
              <a:t>Same functionality – work normally</a:t>
            </a:r>
          </a:p>
          <a:p>
            <a:pPr marL="780943" lvl="1" indent="-171450">
              <a:buFont typeface="Arial" pitchFamily="34" charset="0"/>
              <a:buChar char="•"/>
            </a:pPr>
            <a:r>
              <a:rPr lang="en-NZ" dirty="0" smtClean="0"/>
              <a:t>Degraded functionality – continue</a:t>
            </a:r>
            <a:r>
              <a:rPr lang="en-NZ" baseline="0" dirty="0" smtClean="0"/>
              <a:t> to work with reduced functionality</a:t>
            </a:r>
            <a:endParaRPr lang="en-NZ" dirty="0" smtClean="0"/>
          </a:p>
          <a:p>
            <a:pPr marL="780943" lvl="1" indent="-171450">
              <a:buFont typeface="Arial" pitchFamily="34" charset="0"/>
              <a:buChar char="•"/>
            </a:pPr>
            <a:r>
              <a:rPr lang="en-NZ" dirty="0" smtClean="0"/>
              <a:t>Failsafe – graceful notification of service</a:t>
            </a:r>
            <a:r>
              <a:rPr lang="en-NZ" baseline="0" dirty="0" smtClean="0"/>
              <a:t> outages</a:t>
            </a:r>
            <a:r>
              <a:rPr lang="en-NZ" dirty="0" smtClean="0"/>
              <a:t> or failures</a:t>
            </a:r>
          </a:p>
          <a:p>
            <a:pPr marL="171450" lvl="0" indent="-171450">
              <a:buFont typeface="Arial" pitchFamily="34" charset="0"/>
              <a:buChar char="•"/>
            </a:pPr>
            <a:endParaRPr lang="en-NZ" dirty="0" smtClean="0"/>
          </a:p>
          <a:p>
            <a:pPr marL="609493" lvl="1" indent="0">
              <a:buFont typeface="Arial" pitchFamily="34" charset="0"/>
              <a:buNone/>
            </a:pPr>
            <a:endParaRPr lang="en-NZ"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875283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Default scalability and reliability capabilities provided by Windows Azure out-of-box.</a:t>
            </a:r>
            <a:endParaRPr lang="en-NZ" b="1" dirty="0" smtClean="0"/>
          </a:p>
          <a:p>
            <a:pPr marL="171450" indent="-171450">
              <a:buFont typeface="Arial" pitchFamily="34" charset="0"/>
              <a:buChar char="•"/>
            </a:pPr>
            <a:endParaRPr lang="en-NZ" b="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3950726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Design</a:t>
            </a:r>
            <a:r>
              <a:rPr lang="en-NZ" b="0" baseline="0" dirty="0" smtClean="0"/>
              <a:t> your service to recover from failure.</a:t>
            </a:r>
            <a:endParaRPr lang="en-NZ" b="0" dirty="0" smtClean="0"/>
          </a:p>
          <a:p>
            <a:endParaRPr lang="en-NZ" b="1" dirty="0" smtClean="0"/>
          </a:p>
          <a:p>
            <a:r>
              <a:rPr lang="en-NZ" b="1" dirty="0" smtClean="0"/>
              <a:t>Slide Notes</a:t>
            </a:r>
          </a:p>
          <a:p>
            <a:pPr marL="171450" indent="-171450">
              <a:buFont typeface="Arial" pitchFamily="34" charset="0"/>
              <a:buChar char="•"/>
            </a:pPr>
            <a:r>
              <a:rPr lang="en-US" baseline="0" dirty="0" smtClean="0"/>
              <a:t>Decide what’s the acceptable outrage you can tolerate. As you goes towards zero outrage, the cost increases exponentially – you spent more money for much less return. </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313877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369265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931677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14912744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dirty="0"/>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grpSp>
        <p:nvGrpSpPr>
          <p:cNvPr id="11" name="Group 10"/>
          <p:cNvGrpSpPr/>
          <p:nvPr userDrawn="1"/>
        </p:nvGrpSpPr>
        <p:grpSpPr bwMode="black">
          <a:xfrm>
            <a:off x="7904572" y="2242931"/>
            <a:ext cx="3176914" cy="1934622"/>
            <a:chOff x="10387012" y="4179358"/>
            <a:chExt cx="974726" cy="593725"/>
          </a:xfrm>
          <a:solidFill>
            <a:srgbClr val="FFFFFF"/>
          </a:solidFill>
        </p:grpSpPr>
        <p:sp>
          <p:nvSpPr>
            <p:cNvPr id="13"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7"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8"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9"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20"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6"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p:cNvGrpSpPr/>
          <p:nvPr userDrawn="1"/>
        </p:nvGrpSpPr>
        <p:grpSpPr>
          <a:xfrm>
            <a:off x="8882758" y="1905000"/>
            <a:ext cx="1277596" cy="3245368"/>
            <a:chOff x="7558088" y="1685925"/>
            <a:chExt cx="1322387" cy="3359150"/>
          </a:xfrm>
          <a:solidFill>
            <a:schemeClr val="bg1"/>
          </a:solidFill>
        </p:grpSpPr>
        <p:sp>
          <p:nvSpPr>
            <p:cNvPr id="10"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5"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16510"/>
            <a:ext cx="11155680" cy="997196"/>
          </a:xfrm>
        </p:spPr>
        <p:txBody>
          <a:bodyPr anchor="b"/>
          <a:lstStyle>
            <a:lvl1pPr marL="0" indent="0">
              <a:buNone/>
              <a:defRPr lang="en-US" sz="72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2" y="4267200"/>
            <a:ext cx="9144000" cy="443198"/>
          </a:xfrm>
        </p:spPr>
        <p:txBody>
          <a:bodyPr/>
          <a:lstStyle>
            <a:lvl1pPr marL="0" indent="0">
              <a:lnSpc>
                <a:spcPct val="100000"/>
              </a:lnSpc>
              <a:spcBef>
                <a:spcPts val="0"/>
              </a:spcBef>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61581141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046199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
        <p:nvSpPr>
          <p:cNvPr id="6" name="Rectangle 5"/>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 name="Freeform 6"/>
          <p:cNvSpPr>
            <a:spLocks/>
          </p:cNvSpPr>
          <p:nvPr userDrawn="1"/>
        </p:nvSpPr>
        <p:spPr bwMode="auto">
          <a:xfrm>
            <a:off x="8711534" y="2136044"/>
            <a:ext cx="2500979" cy="13402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6" r:id="rId16"/>
    <p:sldLayoutId id="2147483777" r:id="rId17"/>
    <p:sldLayoutId id="2147483778" r:id="rId18"/>
    <p:sldLayoutId id="214748378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6.xml"/><Relationship Id="rId3" Type="http://schemas.openxmlformats.org/officeDocument/2006/relationships/tags" Target="../tags/tag3.xml"/><Relationship Id="rId21" Type="http://schemas.openxmlformats.org/officeDocument/2006/relationships/image" Target="../media/image9.emf"/><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oleObject" Target="../embeddings/oleObject1.bin"/><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notesSlide" Target="../notesSlides/notesSlide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5.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tags" Target="../tags/tag20.xml"/><Relationship Id="rId21" Type="http://schemas.openxmlformats.org/officeDocument/2006/relationships/slideLayout" Target="../slideLayouts/slideLayout6.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tags" Target="../tags/tag37.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tags" Target="../tags/tag3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notesSlide" Target="../notesSlides/notesSlide12.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slideLayout" Target="../slideLayouts/slideLayout6.xml"/><Relationship Id="rId5" Type="http://schemas.openxmlformats.org/officeDocument/2006/relationships/tags" Target="../tags/tag42.xml"/><Relationship Id="rId4" Type="http://schemas.openxmlformats.org/officeDocument/2006/relationships/tags" Target="../tags/tag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notesSlide" Target="../notesSlides/notesSlide13.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slideLayout" Target="../slideLayouts/slideLayout6.xml"/><Relationship Id="rId2" Type="http://schemas.openxmlformats.org/officeDocument/2006/relationships/tags" Target="../tags/tag43.xml"/><Relationship Id="rId16" Type="http://schemas.openxmlformats.org/officeDocument/2006/relationships/tags" Target="../tags/tag57.xml"/><Relationship Id="rId20" Type="http://schemas.openxmlformats.org/officeDocument/2006/relationships/image" Target="../media/image9.emf"/><Relationship Id="rId1" Type="http://schemas.openxmlformats.org/officeDocument/2006/relationships/vmlDrawing" Target="../drawings/vmlDrawing2.v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5" Type="http://schemas.openxmlformats.org/officeDocument/2006/relationships/tags" Target="../tags/tag56.xml"/><Relationship Id="rId10" Type="http://schemas.openxmlformats.org/officeDocument/2006/relationships/tags" Target="../tags/tag51.xml"/><Relationship Id="rId19" Type="http://schemas.openxmlformats.org/officeDocument/2006/relationships/oleObject" Target="../embeddings/oleObject2.bin"/><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s>
</file>

<file path=ppt/slides/_rels/slide19.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image" Target="../media/image9.emf"/><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1" Type="http://schemas.openxmlformats.org/officeDocument/2006/relationships/vmlDrawing" Target="../drawings/vmlDrawing3.v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oleObject" Target="../embeddings/oleObject3.bin"/><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notesSlide" Target="../notesSlides/notesSlide14.xml"/><Relationship Id="rId10" Type="http://schemas.openxmlformats.org/officeDocument/2006/relationships/tags" Target="../tags/tag66.xml"/><Relationship Id="rId19" Type="http://schemas.openxmlformats.org/officeDocument/2006/relationships/tags" Target="../tags/tag75.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ally.blob.cdn.core.windows.net/" TargetMode="External"/><Relationship Id="rId2" Type="http://schemas.openxmlformats.org/officeDocument/2006/relationships/hyperlink" Target="http://images.blob.core.windows.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79.xml"/><Relationship Id="rId7" Type="http://schemas.openxmlformats.org/officeDocument/2006/relationships/image" Target="../media/image9.emf"/><Relationship Id="rId2" Type="http://schemas.openxmlformats.org/officeDocument/2006/relationships/tags" Target="../tags/tag7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8.xml"/><Relationship Id="rId4" Type="http://schemas.openxmlformats.org/officeDocument/2006/relationships/slideLayout" Target="../slideLayouts/slideLayout6.xml"/><Relationship Id="rId9"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indowsazurecat.com/2011/02/transient-fault-handling-framework/"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ctrTitle"/>
          </p:nvPr>
        </p:nvSpPr>
        <p:spPr>
          <a:xfrm>
            <a:off x="519113" y="2234114"/>
            <a:ext cx="11181051" cy="1359196"/>
          </a:xfrm>
        </p:spPr>
        <p:txBody>
          <a:bodyPr/>
          <a:lstStyle/>
          <a:p>
            <a:r>
              <a:rPr lang="en-US" dirty="0"/>
              <a:t>Building Scalable, Global, and Highly </a:t>
            </a:r>
            <a:r>
              <a:rPr lang="en-US" dirty="0" smtClean="0"/>
              <a:t>Available </a:t>
            </a:r>
            <a:r>
              <a:rPr lang="en-US" dirty="0"/>
              <a:t>Web Apps</a:t>
            </a:r>
          </a:p>
        </p:txBody>
      </p:sp>
      <p:sp>
        <p:nvSpPr>
          <p:cNvPr id="22" name="Text Placeholder 21"/>
          <p:cNvSpPr>
            <a:spLocks noGrp="1"/>
          </p:cNvSpPr>
          <p:nvPr>
            <p:ph type="body" sz="quarter" idx="11"/>
          </p:nvPr>
        </p:nvSpPr>
        <p:spPr/>
        <p:txBody>
          <a:bodyPr/>
          <a:lstStyle/>
          <a:p>
            <a:r>
              <a:rPr lang="en-US" dirty="0"/>
              <a:t>Name</a:t>
            </a:r>
          </a:p>
          <a:p>
            <a:r>
              <a:rPr lang="en-US" dirty="0"/>
              <a:t>Title</a:t>
            </a:r>
          </a:p>
          <a:p>
            <a:r>
              <a:rPr lang="en-US" dirty="0"/>
              <a:t>Microsoft Corporation</a:t>
            </a:r>
          </a:p>
        </p:txBody>
      </p:sp>
    </p:spTree>
    <p:extLst>
      <p:ext uri="{BB962C8B-B14F-4D97-AF65-F5344CB8AC3E}">
        <p14:creationId xmlns:p14="http://schemas.microsoft.com/office/powerpoint/2010/main" val="1749121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953697"/>
            <a:ext cx="5943600" cy="1169551"/>
          </a:xfrm>
        </p:spPr>
        <p:txBody>
          <a:bodyPr/>
          <a:lstStyle/>
          <a:p>
            <a:r>
              <a:rPr lang="en-US" dirty="0" smtClean="0"/>
              <a:t>Retry</a:t>
            </a:r>
            <a:endParaRPr lang="en-US" sz="2800" dirty="0">
              <a:latin typeface="+mn-lt"/>
            </a:endParaRP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02451365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Specific Implementations</a:t>
            </a:r>
          </a:p>
        </p:txBody>
      </p:sp>
      <p:sp>
        <p:nvSpPr>
          <p:cNvPr id="3" name="Content Placeholder 2"/>
          <p:cNvSpPr>
            <a:spLocks noGrp="1"/>
          </p:cNvSpPr>
          <p:nvPr>
            <p:ph type="body" sz="quarter" idx="10"/>
          </p:nvPr>
        </p:nvSpPr>
        <p:spPr>
          <a:xfrm>
            <a:off x="516572" y="1420812"/>
            <a:ext cx="8984616" cy="3877985"/>
          </a:xfrm>
        </p:spPr>
        <p:txBody>
          <a:bodyPr/>
          <a:lstStyle/>
          <a:p>
            <a:r>
              <a:rPr lang="en-US" sz="4000" dirty="0">
                <a:solidFill>
                  <a:schemeClr val="accent2">
                    <a:alpha val="99000"/>
                  </a:schemeClr>
                </a:solidFill>
                <a:latin typeface="Segoe UI Light" pitchFamily="34" charset="0"/>
              </a:rPr>
              <a:t>Does your service fail without that platform service</a:t>
            </a:r>
            <a:r>
              <a:rPr lang="en-US" sz="4000" dirty="0" smtClean="0">
                <a:solidFill>
                  <a:schemeClr val="accent2">
                    <a:alpha val="99000"/>
                  </a:schemeClr>
                </a:solidFill>
                <a:latin typeface="Segoe UI Light" pitchFamily="34" charset="0"/>
              </a:rPr>
              <a:t>?</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Can your service use the same platform services from another data center</a:t>
            </a:r>
            <a:r>
              <a:rPr lang="en-US" sz="4000" dirty="0" smtClean="0">
                <a:solidFill>
                  <a:schemeClr val="accent2">
                    <a:alpha val="99000"/>
                  </a:schemeClr>
                </a:solidFill>
                <a:latin typeface="Segoe UI Light" pitchFamily="34" charset="0"/>
              </a:rPr>
              <a:t>?</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Can your service not use that platform service temporarily</a:t>
            </a:r>
            <a:r>
              <a:rPr lang="en-US" sz="4000" dirty="0" smtClean="0">
                <a:solidFill>
                  <a:schemeClr val="accent2">
                    <a:alpha val="99000"/>
                  </a:schemeClr>
                </a:solidFill>
                <a:latin typeface="Segoe UI Light" pitchFamily="34" charset="0"/>
              </a:rPr>
              <a:t>?</a:t>
            </a:r>
            <a:endParaRPr lang="en-US" sz="4000"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133484126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Failover</a:t>
            </a:r>
          </a:p>
        </p:txBody>
      </p:sp>
      <p:sp>
        <p:nvSpPr>
          <p:cNvPr id="3" name="Content Placeholder 2"/>
          <p:cNvSpPr>
            <a:spLocks noGrp="1"/>
          </p:cNvSpPr>
          <p:nvPr>
            <p:ph type="body" sz="quarter" idx="10"/>
          </p:nvPr>
        </p:nvSpPr>
        <p:spPr>
          <a:xfrm>
            <a:off x="516572" y="1420812"/>
            <a:ext cx="7855903" cy="2769989"/>
          </a:xfrm>
        </p:spPr>
        <p:txBody>
          <a:bodyPr vert="horz" wrap="square" lIns="0" tIns="0" rIns="0" bIns="0" rtlCol="0">
            <a:spAutoFit/>
          </a:bodyPr>
          <a:lstStyle/>
          <a:p>
            <a:r>
              <a:rPr lang="en-US" sz="4000" dirty="0">
                <a:solidFill>
                  <a:schemeClr val="accent2">
                    <a:alpha val="99000"/>
                  </a:schemeClr>
                </a:solidFill>
                <a:latin typeface="Segoe UI Light" pitchFamily="34" charset="0"/>
              </a:rPr>
              <a:t>If a site specific dependency is out, fail over to another </a:t>
            </a:r>
            <a:r>
              <a:rPr lang="en-US" sz="4000" dirty="0" smtClean="0">
                <a:solidFill>
                  <a:schemeClr val="accent2">
                    <a:alpha val="99000"/>
                  </a:schemeClr>
                </a:solidFill>
                <a:latin typeface="Segoe UI Light" pitchFamily="34" charset="0"/>
              </a:rPr>
              <a:t>site</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Easy: Use Traffic </a:t>
            </a:r>
            <a:r>
              <a:rPr lang="en-US" sz="4000" dirty="0" smtClean="0">
                <a:solidFill>
                  <a:schemeClr val="accent2">
                    <a:alpha val="99000"/>
                  </a:schemeClr>
                </a:solidFill>
                <a:latin typeface="Segoe UI Light" pitchFamily="34" charset="0"/>
              </a:rPr>
              <a:t>Manager</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Hard: Code your own</a:t>
            </a:r>
          </a:p>
        </p:txBody>
      </p:sp>
      <p:sp>
        <p:nvSpPr>
          <p:cNvPr id="4" name="Freeform 81"/>
          <p:cNvSpPr>
            <a:spLocks/>
          </p:cNvSpPr>
          <p:nvPr/>
        </p:nvSpPr>
        <p:spPr bwMode="black">
          <a:xfrm>
            <a:off x="8258176" y="1566899"/>
            <a:ext cx="2557462" cy="3482303"/>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16745313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Site Failover</a:t>
            </a:r>
            <a:endParaRPr lang="en-US" dirty="0"/>
          </a:p>
        </p:txBody>
      </p:sp>
      <p:sp>
        <p:nvSpPr>
          <p:cNvPr id="7" name="Subtitle 6"/>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37373741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293085178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543"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a:t>Upgrade Strategies: VIP Swap</a:t>
            </a:r>
          </a:p>
        </p:txBody>
      </p:sp>
      <p:sp>
        <p:nvSpPr>
          <p:cNvPr id="4" name="Rectangle 3"/>
          <p:cNvSpPr/>
          <p:nvPr>
            <p:custDataLst>
              <p:tags r:id="rId4"/>
            </p:custDataLst>
          </p:nvPr>
        </p:nvSpPr>
        <p:spPr bwMode="auto">
          <a:xfrm>
            <a:off x="517525" y="1697677"/>
            <a:ext cx="1859280" cy="133794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DNS</a:t>
            </a:r>
            <a:br>
              <a:rPr lang="en-US" dirty="0">
                <a:ln>
                  <a:solidFill>
                    <a:schemeClr val="bg1">
                      <a:alpha val="0"/>
                    </a:schemeClr>
                  </a:solidFill>
                </a:ln>
                <a:solidFill>
                  <a:schemeClr val="bg1">
                    <a:alpha val="99000"/>
                  </a:schemeClr>
                </a:solidFill>
              </a:rPr>
            </a:br>
            <a:r>
              <a:rPr lang="en-US" dirty="0">
                <a:ln>
                  <a:solidFill>
                    <a:schemeClr val="bg1">
                      <a:alpha val="0"/>
                    </a:schemeClr>
                  </a:solidFill>
                </a:ln>
                <a:solidFill>
                  <a:schemeClr val="bg1">
                    <a:alpha val="99000"/>
                  </a:schemeClr>
                </a:solidFill>
              </a:rPr>
              <a:t>foo.com</a:t>
            </a:r>
          </a:p>
        </p:txBody>
      </p:sp>
      <p:sp>
        <p:nvSpPr>
          <p:cNvPr id="6" name="Rectangle 5"/>
          <p:cNvSpPr/>
          <p:nvPr>
            <p:custDataLst>
              <p:tags r:id="rId5"/>
            </p:custDataLst>
          </p:nvPr>
        </p:nvSpPr>
        <p:spPr bwMode="auto">
          <a:xfrm>
            <a:off x="8686164" y="1697677"/>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200" rIns="91436" bIns="45718" numCol="1" rtlCol="0" anchor="t" anchorCtr="0" compatLnSpc="1">
            <a:prstTxWarp prst="textNoShape">
              <a:avLst/>
            </a:prstTxWarp>
            <a:noAutofit/>
          </a:bodyPr>
          <a:lstStyle/>
          <a:p>
            <a:pPr algn="ctr" defTabSz="913788" fontAlgn="base">
              <a:spcBef>
                <a:spcPct val="0"/>
              </a:spcBef>
              <a:spcAft>
                <a:spcPct val="0"/>
              </a:spcAft>
            </a:pPr>
            <a:endParaRPr lang="en-US" sz="2000" dirty="0" smtClean="0">
              <a:ln>
                <a:solidFill>
                  <a:schemeClr val="bg1">
                    <a:alpha val="0"/>
                  </a:schemeClr>
                </a:solidFill>
              </a:ln>
              <a:solidFill>
                <a:schemeClr val="bg1">
                  <a:alpha val="99000"/>
                </a:schemeClr>
              </a:solidFill>
            </a:endParaRPr>
          </a:p>
        </p:txBody>
      </p:sp>
      <p:sp>
        <p:nvSpPr>
          <p:cNvPr id="7" name="Rectangle 6"/>
          <p:cNvSpPr/>
          <p:nvPr>
            <p:custDataLst>
              <p:tags r:id="rId6"/>
            </p:custDataLst>
          </p:nvPr>
        </p:nvSpPr>
        <p:spPr bwMode="auto">
          <a:xfrm>
            <a:off x="8686162" y="3653471"/>
            <a:ext cx="2621915" cy="13805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200" rIns="91436" bIns="45718" numCol="1" rtlCol="0" anchor="t" anchorCtr="0" compatLnSpc="1">
            <a:prstTxWarp prst="textNoShape">
              <a:avLst/>
            </a:prstTxWarp>
            <a:noAutofit/>
          </a:bodyPr>
          <a:lstStyle/>
          <a:p>
            <a:pPr algn="ctr" defTabSz="913788" fontAlgn="base">
              <a:spcBef>
                <a:spcPct val="0"/>
              </a:spcBef>
              <a:spcAft>
                <a:spcPct val="0"/>
              </a:spcAft>
            </a:pPr>
            <a:endParaRPr lang="en-US" sz="2000" dirty="0" smtClean="0">
              <a:ln>
                <a:solidFill>
                  <a:schemeClr val="bg1">
                    <a:alpha val="0"/>
                  </a:schemeClr>
                </a:solidFill>
              </a:ln>
              <a:solidFill>
                <a:schemeClr val="bg1">
                  <a:alpha val="99000"/>
                </a:schemeClr>
              </a:solidFill>
            </a:endParaRPr>
          </a:p>
        </p:txBody>
      </p:sp>
      <p:sp>
        <p:nvSpPr>
          <p:cNvPr id="8" name="Right Arrow 7"/>
          <p:cNvSpPr/>
          <p:nvPr>
            <p:custDataLst>
              <p:tags r:id="rId7"/>
            </p:custDataLst>
          </p:nvPr>
        </p:nvSpPr>
        <p:spPr bwMode="auto">
          <a:xfrm>
            <a:off x="2414904" y="2183770"/>
            <a:ext cx="1463040" cy="365761"/>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9" name="Right Arrow 8"/>
          <p:cNvSpPr/>
          <p:nvPr>
            <p:custDataLst>
              <p:tags r:id="rId8"/>
            </p:custDataLst>
          </p:nvPr>
        </p:nvSpPr>
        <p:spPr bwMode="auto">
          <a:xfrm>
            <a:off x="6643687" y="2170054"/>
            <a:ext cx="1886245" cy="393192"/>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0" name="Rectangle 9"/>
          <p:cNvSpPr/>
          <p:nvPr>
            <p:custDataLst>
              <p:tags r:id="rId9"/>
            </p:custDataLst>
          </p:nvPr>
        </p:nvSpPr>
        <p:spPr>
          <a:xfrm>
            <a:off x="9206777" y="2494871"/>
            <a:ext cx="1580689" cy="400110"/>
          </a:xfrm>
          <a:prstGeom prst="rect">
            <a:avLst/>
          </a:prstGeom>
        </p:spPr>
        <p:txBody>
          <a:bodyPr wrap="none">
            <a:spAutoFit/>
          </a:bodyPr>
          <a:lstStyle/>
          <a:p>
            <a:pPr algn="ctr" defTabSz="913788" fontAlgn="base">
              <a:spcBef>
                <a:spcPct val="0"/>
              </a:spcBef>
              <a:spcAft>
                <a:spcPct val="0"/>
              </a:spcAft>
            </a:pPr>
            <a:r>
              <a:rPr lang="en-US" sz="2000" dirty="0">
                <a:ln>
                  <a:solidFill>
                    <a:schemeClr val="bg1">
                      <a:alpha val="0"/>
                    </a:schemeClr>
                  </a:solidFill>
                </a:ln>
                <a:solidFill>
                  <a:schemeClr val="bg1"/>
                </a:solidFill>
              </a:rPr>
              <a:t>(Production)</a:t>
            </a:r>
          </a:p>
        </p:txBody>
      </p:sp>
      <p:sp>
        <p:nvSpPr>
          <p:cNvPr id="11" name="Rectangle 10"/>
          <p:cNvSpPr/>
          <p:nvPr>
            <p:custDataLst>
              <p:tags r:id="rId10"/>
            </p:custDataLst>
          </p:nvPr>
        </p:nvSpPr>
        <p:spPr>
          <a:xfrm>
            <a:off x="9400770" y="4449166"/>
            <a:ext cx="1192699" cy="400110"/>
          </a:xfrm>
          <a:prstGeom prst="rect">
            <a:avLst/>
          </a:prstGeom>
        </p:spPr>
        <p:txBody>
          <a:bodyPr wrap="none">
            <a:spAutoFit/>
          </a:bodyPr>
          <a:lstStyle/>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(Staging)</a:t>
            </a:r>
          </a:p>
        </p:txBody>
      </p:sp>
      <p:sp>
        <p:nvSpPr>
          <p:cNvPr id="12" name="Oval 11"/>
          <p:cNvSpPr/>
          <p:nvPr>
            <p:custDataLst>
              <p:tags r:id="rId11"/>
            </p:custDataLst>
          </p:nvPr>
        </p:nvSpPr>
        <p:spPr bwMode="auto">
          <a:xfrm>
            <a:off x="9677081" y="1439272"/>
            <a:ext cx="640080" cy="640080"/>
          </a:xfrm>
          <a:prstGeom prst="ellipse">
            <a:avLst/>
          </a:prstGeom>
          <a:solidFill>
            <a:schemeClr val="accent1"/>
          </a:solidFill>
          <a:ln w="25400">
            <a:solidFill>
              <a:schemeClr val="bg1">
                <a:alpha val="98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13" name="Oval 12"/>
          <p:cNvSpPr/>
          <p:nvPr>
            <p:custDataLst>
              <p:tags r:id="rId12"/>
            </p:custDataLst>
          </p:nvPr>
        </p:nvSpPr>
        <p:spPr bwMode="auto">
          <a:xfrm>
            <a:off x="9677079" y="3234410"/>
            <a:ext cx="640080" cy="640080"/>
          </a:xfrm>
          <a:prstGeom prst="ellipse">
            <a:avLst/>
          </a:prstGeom>
          <a:solidFill>
            <a:schemeClr val="accent1"/>
          </a:solidFill>
          <a:ln w="25400">
            <a:solidFill>
              <a:schemeClr val="bg1">
                <a:alpha val="98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V2</a:t>
            </a:r>
          </a:p>
        </p:txBody>
      </p:sp>
      <p:sp>
        <p:nvSpPr>
          <p:cNvPr id="14" name="Right Arrow 13"/>
          <p:cNvSpPr/>
          <p:nvPr>
            <p:custDataLst>
              <p:tags r:id="rId13"/>
            </p:custDataLst>
          </p:nvPr>
        </p:nvSpPr>
        <p:spPr bwMode="auto">
          <a:xfrm>
            <a:off x="7081180" y="4211040"/>
            <a:ext cx="1463040" cy="822960"/>
          </a:xfrm>
          <a:prstGeom prst="rightArrow">
            <a:avLst>
              <a:gd name="adj1" fmla="val 55402"/>
              <a:gd name="adj2" fmla="val 50000"/>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Test</a:t>
            </a:r>
          </a:p>
        </p:txBody>
      </p:sp>
      <p:sp>
        <p:nvSpPr>
          <p:cNvPr id="18" name="Bent-Up Arrow 17"/>
          <p:cNvSpPr/>
          <p:nvPr>
            <p:custDataLst>
              <p:tags r:id="rId14"/>
            </p:custDataLst>
          </p:nvPr>
        </p:nvSpPr>
        <p:spPr bwMode="auto">
          <a:xfrm rot="5400000">
            <a:off x="6819104" y="2391272"/>
            <a:ext cx="1050570" cy="2399662"/>
          </a:xfrm>
          <a:prstGeom prst="bentUpArrow">
            <a:avLst>
              <a:gd name="adj1" fmla="val 16457"/>
              <a:gd name="adj2" fmla="val 18429"/>
              <a:gd name="adj3" fmla="val 1808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5" name="Rectangle 4"/>
          <p:cNvSpPr/>
          <p:nvPr>
            <p:custDataLst>
              <p:tags r:id="rId15"/>
            </p:custDataLst>
          </p:nvPr>
        </p:nvSpPr>
        <p:spPr bwMode="auto">
          <a:xfrm>
            <a:off x="3916044" y="1697677"/>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Load Balancer</a:t>
            </a:r>
          </a:p>
        </p:txBody>
      </p:sp>
      <p:sp>
        <p:nvSpPr>
          <p:cNvPr id="16" name="Rectangle 15"/>
          <p:cNvSpPr/>
          <p:nvPr>
            <p:custDataLst>
              <p:tags r:id="rId16"/>
            </p:custDataLst>
          </p:nvPr>
        </p:nvSpPr>
        <p:spPr>
          <a:xfrm>
            <a:off x="8922144" y="2123346"/>
            <a:ext cx="2149949" cy="400110"/>
          </a:xfrm>
          <a:prstGeom prst="rect">
            <a:avLst/>
          </a:prstGeom>
        </p:spPr>
        <p:txBody>
          <a:bodyPr wrap="none">
            <a:spAutoFit/>
          </a:bodyPr>
          <a:lstStyle/>
          <a:p>
            <a:pPr algn="ctr" defTabSz="913788" fontAlgn="base">
              <a:spcBef>
                <a:spcPct val="0"/>
              </a:spcBef>
              <a:spcAft>
                <a:spcPct val="0"/>
              </a:spcAft>
            </a:pPr>
            <a:r>
              <a:rPr lang="en-US" sz="2000" dirty="0" smtClean="0">
                <a:ln>
                  <a:solidFill>
                    <a:schemeClr val="bg1">
                      <a:alpha val="0"/>
                    </a:schemeClr>
                  </a:solidFill>
                </a:ln>
                <a:solidFill>
                  <a:schemeClr val="bg1"/>
                </a:solidFill>
              </a:rPr>
              <a:t>Foo.cloudapp.net</a:t>
            </a:r>
            <a:endParaRPr lang="en-US" sz="2000" dirty="0">
              <a:ln>
                <a:solidFill>
                  <a:schemeClr val="bg1">
                    <a:alpha val="0"/>
                  </a:schemeClr>
                </a:solidFill>
              </a:ln>
              <a:solidFill>
                <a:schemeClr val="bg1"/>
              </a:solidFill>
            </a:endParaRPr>
          </a:p>
        </p:txBody>
      </p:sp>
      <p:sp>
        <p:nvSpPr>
          <p:cNvPr id="20" name="Rectangle 19"/>
          <p:cNvSpPr/>
          <p:nvPr>
            <p:custDataLst>
              <p:tags r:id="rId17"/>
            </p:custDataLst>
          </p:nvPr>
        </p:nvSpPr>
        <p:spPr>
          <a:xfrm>
            <a:off x="8842859" y="4093496"/>
            <a:ext cx="2308517" cy="400110"/>
          </a:xfrm>
          <a:prstGeom prst="rect">
            <a:avLst/>
          </a:prstGeom>
        </p:spPr>
        <p:txBody>
          <a:bodyPr wrap="none">
            <a:spAutoFit/>
          </a:bodyPr>
          <a:lstStyle/>
          <a:p>
            <a:pPr algn="ctr" defTabSz="913788" fontAlgn="base">
              <a:spcBef>
                <a:spcPct val="0"/>
              </a:spcBef>
              <a:spcAft>
                <a:spcPct val="0"/>
              </a:spcAft>
            </a:pPr>
            <a:r>
              <a:rPr lang="en-US" sz="2000" i="1" dirty="0" smtClean="0">
                <a:ln>
                  <a:solidFill>
                    <a:schemeClr val="bg1">
                      <a:alpha val="0"/>
                    </a:schemeClr>
                  </a:solidFill>
                </a:ln>
                <a:solidFill>
                  <a:schemeClr val="bg1">
                    <a:alpha val="99000"/>
                  </a:schemeClr>
                </a:solidFill>
              </a:rPr>
              <a:t>GUID</a:t>
            </a:r>
            <a:r>
              <a:rPr lang="en-US" sz="2000" dirty="0" smtClean="0">
                <a:ln>
                  <a:solidFill>
                    <a:schemeClr val="bg1">
                      <a:alpha val="0"/>
                    </a:schemeClr>
                  </a:solidFill>
                </a:ln>
                <a:solidFill>
                  <a:schemeClr val="bg1">
                    <a:alpha val="99000"/>
                  </a:schemeClr>
                </a:solidFill>
              </a:rPr>
              <a:t>.cloudapp.net</a:t>
            </a:r>
            <a:endParaRPr lang="en-US" sz="20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27124215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37" presetClass="path" presetSubtype="0" accel="50000" decel="50000" fill="hold" grpId="0" nodeType="withEffect">
                                  <p:stCondLst>
                                    <p:cond delay="0"/>
                                  </p:stCondLst>
                                  <p:childTnLst>
                                    <p:animMotion origin="layout" path="M -3.95833E-6 -4.07407E-6 L 0.12448 -0.07708 C 0.15196 -0.09351 0.16589 -0.11782 0.16589 -0.14328 C 0.16589 -0.17199 0.15196 -0.19513 0.12448 -0.2118 L -3.95833E-6 -0.28981 " pathEditMode="relative" rAng="16200000" ptsTypes="FffFF">
                                      <p:cBhvr>
                                        <p:cTn id="19" dur="2000" fill="hold"/>
                                        <p:tgtEl>
                                          <p:spTgt spid="11"/>
                                        </p:tgtEl>
                                        <p:attrNameLst>
                                          <p:attrName>ppt_x</p:attrName>
                                          <p:attrName>ppt_y</p:attrName>
                                        </p:attrNameLst>
                                      </p:cBhvr>
                                      <p:rCtr x="8294" y="-14491"/>
                                    </p:animMotion>
                                  </p:childTnLst>
                                </p:cTn>
                              </p:par>
                              <p:par>
                                <p:cTn id="20" presetID="37" presetClass="path" presetSubtype="0" accel="50000" decel="50000" fill="hold" grpId="0" nodeType="withEffect">
                                  <p:stCondLst>
                                    <p:cond delay="0"/>
                                  </p:stCondLst>
                                  <p:childTnLst>
                                    <p:animMotion origin="layout" path="M -3.33333E-6 -0.00486 L -0.12018 0.07199 C -0.14661 0.08866 -0.16119 0.11204 -0.16119 0.13704 C -0.16119 0.1669 -0.14674 0.19005 -0.12018 0.20625 L -0.00013 0.28542 " pathEditMode="relative" rAng="5400000" ptsTypes="FffFF">
                                      <p:cBhvr>
                                        <p:cTn id="21" dur="2000" fill="hold"/>
                                        <p:tgtEl>
                                          <p:spTgt spid="10"/>
                                        </p:tgtEl>
                                        <p:attrNameLst>
                                          <p:attrName>ppt_x</p:attrName>
                                          <p:attrName>ppt_y</p:attrName>
                                        </p:attrNameLst>
                                      </p:cBhvr>
                                      <p:rCtr x="-8060" y="14514"/>
                                    </p:animMotion>
                                  </p:childTnLst>
                                </p:cTn>
                              </p:par>
                              <p:par>
                                <p:cTn id="22" presetID="37" presetClass="path" presetSubtype="0" accel="50000" decel="50000" fill="hold" grpId="0" nodeType="withEffect">
                                  <p:stCondLst>
                                    <p:cond delay="0"/>
                                  </p:stCondLst>
                                  <p:childTnLst>
                                    <p:animMotion origin="layout" path="M -0.00209 -0.00857 L -0.1223 0.06829 C -0.14874 0.08495 -0.16333 0.10833 -0.16333 0.13333 C -0.16333 0.16319 -0.14887 0.18634 -0.1223 0.20255 L -0.00222 0.28171 " pathEditMode="relative" rAng="5400000" ptsTypes="AAAAA">
                                      <p:cBhvr>
                                        <p:cTn id="23" dur="2000" fill="hold"/>
                                        <p:tgtEl>
                                          <p:spTgt spid="16"/>
                                        </p:tgtEl>
                                        <p:attrNameLst>
                                          <p:attrName>ppt_x</p:attrName>
                                          <p:attrName>ppt_y</p:attrName>
                                        </p:attrNameLst>
                                      </p:cBhvr>
                                      <p:rCtr x="-8062" y="14514"/>
                                    </p:animMotion>
                                  </p:childTnLst>
                                </p:cTn>
                              </p:par>
                              <p:par>
                                <p:cTn id="24" presetID="37" presetClass="path" presetSubtype="0" accel="50000" decel="50000" fill="hold" grpId="0" nodeType="withEffect">
                                  <p:stCondLst>
                                    <p:cond delay="0"/>
                                  </p:stCondLst>
                                  <p:childTnLst>
                                    <p:animMotion origin="layout" path="M -0.00027 2.59259E-6 L 0.12425 -0.07709 C 0.15173 -0.09352 0.16566 -0.11783 0.16566 -0.14329 C 0.16566 -0.17199 0.15173 -0.19514 0.12425 -0.21181 L -0.00027 -0.28982 " pathEditMode="relative" rAng="16200000" ptsTypes="AAAAA">
                                      <p:cBhvr>
                                        <p:cTn id="25" dur="2000" fill="hold"/>
                                        <p:tgtEl>
                                          <p:spTgt spid="20"/>
                                        </p:tgtEl>
                                        <p:attrNameLst>
                                          <p:attrName>ppt_x</p:attrName>
                                          <p:attrName>ppt_y</p:attrName>
                                        </p:attrNameLst>
                                      </p:cBhvr>
                                      <p:rCtr x="8296" y="-14491"/>
                                    </p:animMotion>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xit" presetSubtype="0" fill="hold" grpId="0"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3" grpId="0" animBg="1"/>
      <p:bldP spid="14" grpId="0" animBg="1"/>
      <p:bldP spid="14" grpId="1" animBg="1"/>
      <p:bldP spid="18" grpId="0" animBg="1"/>
      <p:bldP spid="16"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Strategies: Upgrade</a:t>
            </a:r>
          </a:p>
        </p:txBody>
      </p:sp>
      <p:sp>
        <p:nvSpPr>
          <p:cNvPr id="7" name="Rectangle 6"/>
          <p:cNvSpPr/>
          <p:nvPr>
            <p:custDataLst>
              <p:tags r:id="rId1"/>
            </p:custDataLst>
          </p:nvPr>
        </p:nvSpPr>
        <p:spPr bwMode="auto">
          <a:xfrm>
            <a:off x="1111885" y="1420813"/>
            <a:ext cx="1859280" cy="133794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DNS</a:t>
            </a:r>
            <a:br>
              <a:rPr lang="en-US" dirty="0">
                <a:ln>
                  <a:solidFill>
                    <a:schemeClr val="bg1">
                      <a:alpha val="0"/>
                    </a:schemeClr>
                  </a:solidFill>
                </a:ln>
                <a:solidFill>
                  <a:schemeClr val="bg1">
                    <a:alpha val="99000"/>
                  </a:schemeClr>
                </a:solidFill>
              </a:rPr>
            </a:br>
            <a:r>
              <a:rPr lang="en-US" dirty="0">
                <a:ln>
                  <a:solidFill>
                    <a:schemeClr val="bg1">
                      <a:alpha val="0"/>
                    </a:schemeClr>
                  </a:solidFill>
                </a:ln>
                <a:solidFill>
                  <a:schemeClr val="bg1">
                    <a:alpha val="99000"/>
                  </a:schemeClr>
                </a:solidFill>
              </a:rPr>
              <a:t>foo.com</a:t>
            </a:r>
          </a:p>
        </p:txBody>
      </p:sp>
      <p:sp>
        <p:nvSpPr>
          <p:cNvPr id="8" name="Rectangle 7"/>
          <p:cNvSpPr/>
          <p:nvPr>
            <p:custDataLst>
              <p:tags r:id="rId2"/>
            </p:custDataLst>
          </p:nvPr>
        </p:nvSpPr>
        <p:spPr bwMode="auto">
          <a:xfrm>
            <a:off x="8686164" y="1420813"/>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20" rIns="91436" bIns="45718" numCol="1" rtlCol="0" anchor="ctr" anchorCtr="0" compatLnSpc="1">
            <a:prstTxWarp prst="textNoShape">
              <a:avLst/>
            </a:prstTxWarp>
            <a:noAutofit/>
          </a:bodyPr>
          <a:lstStyle/>
          <a:p>
            <a:pPr algn="ctr" defTabSz="913788" fontAlgn="base">
              <a:spcBef>
                <a:spcPct val="0"/>
              </a:spcBef>
              <a:spcAft>
                <a:spcPct val="0"/>
              </a:spcAft>
            </a:pPr>
            <a:r>
              <a:rPr lang="en-US" sz="2000" dirty="0" smtClean="0">
                <a:ln>
                  <a:solidFill>
                    <a:schemeClr val="bg1">
                      <a:alpha val="0"/>
                    </a:schemeClr>
                  </a:solidFill>
                </a:ln>
                <a:solidFill>
                  <a:schemeClr val="bg1">
                    <a:alpha val="99000"/>
                  </a:schemeClr>
                </a:solidFill>
              </a:rPr>
              <a:t>Foo1.cloudapp.net</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(Production</a:t>
            </a:r>
            <a:r>
              <a:rPr lang="en-US" sz="2000" dirty="0" smtClean="0">
                <a:ln>
                  <a:solidFill>
                    <a:schemeClr val="bg1">
                      <a:alpha val="0"/>
                    </a:schemeClr>
                  </a:solidFill>
                </a:ln>
                <a:solidFill>
                  <a:schemeClr val="bg1">
                    <a:alpha val="99000"/>
                  </a:schemeClr>
                </a:solidFill>
              </a:rPr>
              <a:t>)</a:t>
            </a:r>
            <a:endParaRPr lang="en-US" sz="2000" dirty="0">
              <a:ln>
                <a:solidFill>
                  <a:schemeClr val="bg1">
                    <a:alpha val="0"/>
                  </a:schemeClr>
                </a:solidFill>
              </a:ln>
              <a:solidFill>
                <a:schemeClr val="bg1">
                  <a:alpha val="99000"/>
                </a:schemeClr>
              </a:solidFill>
            </a:endParaRPr>
          </a:p>
        </p:txBody>
      </p:sp>
      <p:sp>
        <p:nvSpPr>
          <p:cNvPr id="9" name="Right Arrow 8"/>
          <p:cNvSpPr/>
          <p:nvPr>
            <p:custDataLst>
              <p:tags r:id="rId3"/>
            </p:custDataLst>
          </p:nvPr>
        </p:nvSpPr>
        <p:spPr bwMode="auto">
          <a:xfrm>
            <a:off x="3058636" y="1923102"/>
            <a:ext cx="1371600" cy="365761"/>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1" name="Rectangle 10"/>
          <p:cNvSpPr/>
          <p:nvPr>
            <p:custDataLst>
              <p:tags r:id="rId4"/>
            </p:custDataLst>
          </p:nvPr>
        </p:nvSpPr>
        <p:spPr bwMode="auto">
          <a:xfrm>
            <a:off x="4517707" y="1420813"/>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Load Balancer</a:t>
            </a:r>
          </a:p>
        </p:txBody>
      </p:sp>
      <p:sp>
        <p:nvSpPr>
          <p:cNvPr id="12" name="Right Arrow 11"/>
          <p:cNvSpPr/>
          <p:nvPr>
            <p:custDataLst>
              <p:tags r:id="rId5"/>
            </p:custDataLst>
          </p:nvPr>
        </p:nvSpPr>
        <p:spPr bwMode="auto">
          <a:xfrm>
            <a:off x="7227093" y="1939299"/>
            <a:ext cx="1371600" cy="365761"/>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3" name="Rectangle 12"/>
          <p:cNvSpPr/>
          <p:nvPr/>
        </p:nvSpPr>
        <p:spPr>
          <a:xfrm>
            <a:off x="2703503" y="3220315"/>
            <a:ext cx="700833"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Web</a:t>
            </a:r>
          </a:p>
        </p:txBody>
      </p:sp>
      <p:sp>
        <p:nvSpPr>
          <p:cNvPr id="14" name="Rectangle 13"/>
          <p:cNvSpPr/>
          <p:nvPr/>
        </p:nvSpPr>
        <p:spPr>
          <a:xfrm>
            <a:off x="4005140" y="3213331"/>
            <a:ext cx="1204177"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Worker</a:t>
            </a:r>
          </a:p>
        </p:txBody>
      </p:sp>
      <p:sp>
        <p:nvSpPr>
          <p:cNvPr id="16" name="Rectangle 15"/>
          <p:cNvSpPr/>
          <p:nvPr/>
        </p:nvSpPr>
        <p:spPr>
          <a:xfrm>
            <a:off x="6994413" y="3220315"/>
            <a:ext cx="700833"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Web</a:t>
            </a:r>
          </a:p>
        </p:txBody>
      </p:sp>
      <p:sp>
        <p:nvSpPr>
          <p:cNvPr id="17" name="Rectangle 16"/>
          <p:cNvSpPr/>
          <p:nvPr/>
        </p:nvSpPr>
        <p:spPr>
          <a:xfrm>
            <a:off x="8367144" y="3213331"/>
            <a:ext cx="1204177"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Worker</a:t>
            </a:r>
          </a:p>
        </p:txBody>
      </p:sp>
      <p:sp>
        <p:nvSpPr>
          <p:cNvPr id="18" name="Rectangle 17"/>
          <p:cNvSpPr/>
          <p:nvPr>
            <p:custDataLst>
              <p:tags r:id="rId6"/>
            </p:custDataLst>
          </p:nvPr>
        </p:nvSpPr>
        <p:spPr bwMode="auto">
          <a:xfrm>
            <a:off x="2520632"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19" name="Rectangle 18"/>
          <p:cNvSpPr/>
          <p:nvPr>
            <p:custDataLst>
              <p:tags r:id="rId7"/>
            </p:custDataLst>
          </p:nvPr>
        </p:nvSpPr>
        <p:spPr bwMode="auto">
          <a:xfrm>
            <a:off x="2520632"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0" name="Rectangle 19"/>
          <p:cNvSpPr/>
          <p:nvPr>
            <p:custDataLst>
              <p:tags r:id="rId8"/>
            </p:custDataLst>
          </p:nvPr>
        </p:nvSpPr>
        <p:spPr bwMode="auto">
          <a:xfrm>
            <a:off x="2520632"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1" name="Rectangle 20"/>
          <p:cNvSpPr/>
          <p:nvPr>
            <p:custDataLst>
              <p:tags r:id="rId9"/>
            </p:custDataLst>
          </p:nvPr>
        </p:nvSpPr>
        <p:spPr bwMode="auto">
          <a:xfrm>
            <a:off x="4073943"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2" name="Rectangle 21"/>
          <p:cNvSpPr/>
          <p:nvPr>
            <p:custDataLst>
              <p:tags r:id="rId10"/>
            </p:custDataLst>
          </p:nvPr>
        </p:nvSpPr>
        <p:spPr bwMode="auto">
          <a:xfrm>
            <a:off x="4073943"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3" name="Rectangle 22"/>
          <p:cNvSpPr/>
          <p:nvPr>
            <p:custDataLst>
              <p:tags r:id="rId11"/>
            </p:custDataLst>
          </p:nvPr>
        </p:nvSpPr>
        <p:spPr bwMode="auto">
          <a:xfrm>
            <a:off x="4073943"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4" name="Rectangle 23"/>
          <p:cNvSpPr/>
          <p:nvPr>
            <p:custDataLst>
              <p:tags r:id="rId12"/>
            </p:custDataLst>
          </p:nvPr>
        </p:nvSpPr>
        <p:spPr bwMode="auto">
          <a:xfrm>
            <a:off x="6811544"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V2</a:t>
            </a:r>
          </a:p>
        </p:txBody>
      </p:sp>
      <p:sp>
        <p:nvSpPr>
          <p:cNvPr id="25" name="Rectangle 24"/>
          <p:cNvSpPr/>
          <p:nvPr>
            <p:custDataLst>
              <p:tags r:id="rId13"/>
            </p:custDataLst>
          </p:nvPr>
        </p:nvSpPr>
        <p:spPr bwMode="auto">
          <a:xfrm>
            <a:off x="6811544"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6" name="Rectangle 25"/>
          <p:cNvSpPr/>
          <p:nvPr>
            <p:custDataLst>
              <p:tags r:id="rId14"/>
            </p:custDataLst>
          </p:nvPr>
        </p:nvSpPr>
        <p:spPr bwMode="auto">
          <a:xfrm>
            <a:off x="6811544"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7" name="Rectangle 26"/>
          <p:cNvSpPr/>
          <p:nvPr>
            <p:custDataLst>
              <p:tags r:id="rId15"/>
            </p:custDataLst>
          </p:nvPr>
        </p:nvSpPr>
        <p:spPr bwMode="auto">
          <a:xfrm>
            <a:off x="8435947"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8" name="Rectangle 27"/>
          <p:cNvSpPr/>
          <p:nvPr>
            <p:custDataLst>
              <p:tags r:id="rId16"/>
            </p:custDataLst>
          </p:nvPr>
        </p:nvSpPr>
        <p:spPr bwMode="auto">
          <a:xfrm>
            <a:off x="8435947"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9" name="Rectangle 28"/>
          <p:cNvSpPr/>
          <p:nvPr>
            <p:custDataLst>
              <p:tags r:id="rId17"/>
            </p:custDataLst>
          </p:nvPr>
        </p:nvSpPr>
        <p:spPr bwMode="auto">
          <a:xfrm>
            <a:off x="8435947"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31" name="Right Arrow 30"/>
          <p:cNvSpPr/>
          <p:nvPr>
            <p:custDataLst>
              <p:tags r:id="rId18"/>
            </p:custDataLst>
          </p:nvPr>
        </p:nvSpPr>
        <p:spPr bwMode="auto">
          <a:xfrm>
            <a:off x="5473109" y="3756340"/>
            <a:ext cx="1005840" cy="457200"/>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32" name="Right Arrow 31"/>
          <p:cNvSpPr/>
          <p:nvPr>
            <p:custDataLst>
              <p:tags r:id="rId19"/>
            </p:custDataLst>
          </p:nvPr>
        </p:nvSpPr>
        <p:spPr bwMode="auto">
          <a:xfrm>
            <a:off x="5473109" y="4710044"/>
            <a:ext cx="1005840" cy="457200"/>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33" name="Right Arrow 32"/>
          <p:cNvSpPr/>
          <p:nvPr>
            <p:custDataLst>
              <p:tags r:id="rId20"/>
            </p:custDataLst>
          </p:nvPr>
        </p:nvSpPr>
        <p:spPr bwMode="auto">
          <a:xfrm>
            <a:off x="5473109" y="5663749"/>
            <a:ext cx="1005840" cy="457200"/>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3" name="Multiply 2"/>
          <p:cNvSpPr/>
          <p:nvPr/>
        </p:nvSpPr>
        <p:spPr bwMode="auto">
          <a:xfrm>
            <a:off x="2685253" y="3670629"/>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4" name="Multiply 33"/>
          <p:cNvSpPr/>
          <p:nvPr/>
        </p:nvSpPr>
        <p:spPr bwMode="auto">
          <a:xfrm>
            <a:off x="4238564" y="3674155"/>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Multiply 34"/>
          <p:cNvSpPr/>
          <p:nvPr/>
        </p:nvSpPr>
        <p:spPr bwMode="auto">
          <a:xfrm>
            <a:off x="2685253" y="4623293"/>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Multiply 36"/>
          <p:cNvSpPr/>
          <p:nvPr/>
        </p:nvSpPr>
        <p:spPr bwMode="auto">
          <a:xfrm>
            <a:off x="4238564" y="4623293"/>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Multiply 42"/>
          <p:cNvSpPr/>
          <p:nvPr/>
        </p:nvSpPr>
        <p:spPr bwMode="auto">
          <a:xfrm>
            <a:off x="2685253" y="5564290"/>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Multiply 43"/>
          <p:cNvSpPr/>
          <p:nvPr/>
        </p:nvSpPr>
        <p:spPr bwMode="auto">
          <a:xfrm>
            <a:off x="4238564" y="5564290"/>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769177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500"/>
                                        <p:tgtEl>
                                          <p:spTgt spid="32"/>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500"/>
                                        <p:tgtEl>
                                          <p:spTgt spid="44"/>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500"/>
                                        <p:tgtEl>
                                          <p:spTgt spid="33"/>
                                        </p:tgtEl>
                                      </p:cBhvr>
                                    </p:animEffect>
                                  </p:childTnLst>
                                </p:cTn>
                              </p:par>
                            </p:childTnLst>
                          </p:cTn>
                        </p:par>
                        <p:par>
                          <p:cTn id="85" fill="hold">
                            <p:stCondLst>
                              <p:cond delay="1000"/>
                            </p:stCondLst>
                            <p:childTnLst>
                              <p:par>
                                <p:cTn id="86" presetID="10" presetClass="entr" presetSubtype="0" fill="hold" grpId="0" nodeType="after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1" grpId="0" animBg="1"/>
      <p:bldP spid="32" grpId="0" animBg="1"/>
      <p:bldP spid="33" grpId="0" animBg="1"/>
      <p:bldP spid="3" grpId="0" animBg="1"/>
      <p:bldP spid="34" grpId="0" animBg="1"/>
      <p:bldP spid="35" grpId="0" animBg="1"/>
      <p:bldP spid="37" grpId="0" animBg="1"/>
      <p:bldP spid="43" grpId="0" animBg="1"/>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135696"/>
          </a:xfrm>
        </p:spPr>
        <p:txBody>
          <a:bodyPr/>
          <a:lstStyle/>
          <a:p>
            <a:r>
              <a:rPr lang="en-US" dirty="0"/>
              <a:t>Upgrade Strategies</a:t>
            </a:r>
            <a:br>
              <a:rPr lang="en-US" dirty="0"/>
            </a:br>
            <a:r>
              <a:rPr lang="en-US" sz="2800" dirty="0">
                <a:solidFill>
                  <a:schemeClr val="accent4">
                    <a:alpha val="99000"/>
                  </a:schemeClr>
                </a:solidFill>
              </a:rPr>
              <a:t>New Service &amp; Swap </a:t>
            </a:r>
            <a:r>
              <a:rPr lang="en-US" sz="2800" dirty="0" smtClean="0">
                <a:solidFill>
                  <a:schemeClr val="accent4">
                    <a:alpha val="99000"/>
                  </a:schemeClr>
                </a:solidFill>
              </a:rPr>
              <a:t>DNS</a:t>
            </a:r>
            <a:endParaRPr lang="en-US" dirty="0">
              <a:solidFill>
                <a:schemeClr val="accent4">
                  <a:alpha val="99000"/>
                </a:schemeClr>
              </a:solidFill>
            </a:endParaRPr>
          </a:p>
        </p:txBody>
      </p:sp>
      <p:sp>
        <p:nvSpPr>
          <p:cNvPr id="4" name="Rectangle 3"/>
          <p:cNvSpPr/>
          <p:nvPr>
            <p:custDataLst>
              <p:tags r:id="rId1"/>
            </p:custDataLst>
          </p:nvPr>
        </p:nvSpPr>
        <p:spPr bwMode="auto">
          <a:xfrm>
            <a:off x="1240472" y="1695449"/>
            <a:ext cx="2998068" cy="29992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sz="3200" dirty="0">
                <a:ln>
                  <a:solidFill>
                    <a:schemeClr val="bg1">
                      <a:alpha val="0"/>
                    </a:schemeClr>
                  </a:solidFill>
                </a:ln>
                <a:solidFill>
                  <a:schemeClr val="bg1">
                    <a:alpha val="99000"/>
                  </a:schemeClr>
                </a:solidFill>
              </a:rPr>
              <a:t>DNS</a:t>
            </a:r>
            <a:br>
              <a:rPr lang="en-US" sz="3200" dirty="0">
                <a:ln>
                  <a:solidFill>
                    <a:schemeClr val="bg1">
                      <a:alpha val="0"/>
                    </a:schemeClr>
                  </a:solidFill>
                </a:ln>
                <a:solidFill>
                  <a:schemeClr val="bg1">
                    <a:alpha val="99000"/>
                  </a:schemeClr>
                </a:solidFill>
              </a:rPr>
            </a:br>
            <a:r>
              <a:rPr lang="en-US" sz="3200" dirty="0">
                <a:ln>
                  <a:solidFill>
                    <a:schemeClr val="bg1">
                      <a:alpha val="0"/>
                    </a:schemeClr>
                  </a:solidFill>
                </a:ln>
                <a:solidFill>
                  <a:schemeClr val="bg1">
                    <a:alpha val="99000"/>
                  </a:schemeClr>
                </a:solidFill>
              </a:rPr>
              <a:t>foo.com</a:t>
            </a:r>
          </a:p>
        </p:txBody>
      </p:sp>
      <p:sp>
        <p:nvSpPr>
          <p:cNvPr id="5" name="Right Arrow 4"/>
          <p:cNvSpPr/>
          <p:nvPr>
            <p:custDataLst>
              <p:tags r:id="rId2"/>
            </p:custDataLst>
          </p:nvPr>
        </p:nvSpPr>
        <p:spPr bwMode="auto">
          <a:xfrm>
            <a:off x="4389119" y="2266585"/>
            <a:ext cx="1271452" cy="503648"/>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6" name="Rectangle 5"/>
          <p:cNvSpPr/>
          <p:nvPr>
            <p:custDataLst>
              <p:tags r:id="rId3"/>
            </p:custDataLst>
          </p:nvPr>
        </p:nvSpPr>
        <p:spPr bwMode="auto">
          <a:xfrm>
            <a:off x="5822017" y="1695449"/>
            <a:ext cx="4114800" cy="136706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Foo1.cloudapp.net</a:t>
            </a:r>
          </a:p>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(Production)</a:t>
            </a:r>
          </a:p>
        </p:txBody>
      </p:sp>
      <p:sp>
        <p:nvSpPr>
          <p:cNvPr id="7" name="Rectangle 6"/>
          <p:cNvSpPr/>
          <p:nvPr>
            <p:custDataLst>
              <p:tags r:id="rId4"/>
            </p:custDataLst>
          </p:nvPr>
        </p:nvSpPr>
        <p:spPr bwMode="auto">
          <a:xfrm>
            <a:off x="5822017" y="3323081"/>
            <a:ext cx="4114800"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Foo2.cloudapp.net</a:t>
            </a:r>
          </a:p>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(Production)</a:t>
            </a:r>
          </a:p>
        </p:txBody>
      </p:sp>
      <p:sp>
        <p:nvSpPr>
          <p:cNvPr id="8" name="Right Arrow 7"/>
          <p:cNvSpPr/>
          <p:nvPr>
            <p:custDataLst>
              <p:tags r:id="rId5"/>
            </p:custDataLst>
          </p:nvPr>
        </p:nvSpPr>
        <p:spPr bwMode="auto">
          <a:xfrm>
            <a:off x="4389120" y="3752006"/>
            <a:ext cx="1271451" cy="503648"/>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Tree>
    <p:extLst>
      <p:ext uri="{BB962C8B-B14F-4D97-AF65-F5344CB8AC3E}">
        <p14:creationId xmlns:p14="http://schemas.microsoft.com/office/powerpoint/2010/main" val="26219373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Scalability</a:t>
            </a:r>
            <a:endParaRPr lang="en-US" dirty="0"/>
          </a:p>
        </p:txBody>
      </p:sp>
    </p:spTree>
    <p:extLst>
      <p:ext uri="{BB962C8B-B14F-4D97-AF65-F5344CB8AC3E}">
        <p14:creationId xmlns:p14="http://schemas.microsoft.com/office/powerpoint/2010/main" val="70272825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93283179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507" name="think-cell Slide" r:id="rId19" imgW="270" imgH="270" progId="TCLayout.ActiveDocument.1">
                  <p:embed/>
                </p:oleObj>
              </mc:Choice>
              <mc:Fallback>
                <p:oleObj name="think-cell Slide" r:id="rId19" imgW="270" imgH="270" progId="TCLayout.ActiveDocument.1">
                  <p:embed/>
                  <p:pic>
                    <p:nvPicPr>
                      <p:cNvPr id="0" name=""/>
                      <p:cNvPicPr/>
                      <p:nvPr/>
                    </p:nvPicPr>
                    <p:blipFill>
                      <a:blip r:embed="rId20"/>
                      <a:stretch>
                        <a:fillRect/>
                      </a:stretch>
                    </p:blipFill>
                    <p:spPr>
                      <a:xfrm>
                        <a:off x="0" y="0"/>
                        <a:ext cx="158750" cy="158750"/>
                      </a:xfrm>
                      <a:prstGeom prst="rect">
                        <a:avLst/>
                      </a:prstGeom>
                    </p:spPr>
                  </p:pic>
                </p:oleObj>
              </mc:Fallback>
            </mc:AlternateContent>
          </a:graphicData>
        </a:graphic>
      </p:graphicFrame>
      <p:sp>
        <p:nvSpPr>
          <p:cNvPr id="26" name="Rectangle 25"/>
          <p:cNvSpPr/>
          <p:nvPr>
            <p:custDataLst>
              <p:tags r:id="rId3"/>
            </p:custDataLst>
          </p:nvPr>
        </p:nvSpPr>
        <p:spPr bwMode="auto">
          <a:xfrm>
            <a:off x="517525" y="1149341"/>
            <a:ext cx="11158537" cy="48139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b" anchorCtr="0" compatLnSpc="1">
            <a:prstTxWarp prst="textNoShape">
              <a:avLst/>
            </a:prstTxWarp>
          </a:bodyPr>
          <a:lstStyle/>
          <a:p>
            <a:pPr lvl="0" algn="ctr" defTabSz="913788" fontAlgn="base">
              <a:spcBef>
                <a:spcPct val="0"/>
              </a:spcBef>
              <a:spcAft>
                <a:spcPct val="0"/>
              </a:spcAft>
            </a:pPr>
            <a:r>
              <a:rPr lang="en-US" dirty="0">
                <a:ln>
                  <a:solidFill>
                    <a:srgbClr val="FFFFFF">
                      <a:alpha val="0"/>
                    </a:srgbClr>
                  </a:solidFill>
                </a:ln>
                <a:solidFill>
                  <a:srgbClr val="595959">
                    <a:alpha val="99000"/>
                  </a:srgbClr>
                </a:solidFill>
              </a:rPr>
              <a:t>It is better to have 50 x 1GB database than 1 x 50GB </a:t>
            </a:r>
            <a:r>
              <a:rPr lang="en-US" dirty="0" smtClean="0">
                <a:ln>
                  <a:solidFill>
                    <a:srgbClr val="FFFFFF">
                      <a:alpha val="0"/>
                    </a:srgbClr>
                  </a:solidFill>
                </a:ln>
                <a:solidFill>
                  <a:srgbClr val="595959">
                    <a:alpha val="99000"/>
                  </a:srgbClr>
                </a:solidFill>
              </a:rPr>
              <a:t>database</a:t>
            </a:r>
            <a:endParaRPr lang="en-US" dirty="0">
              <a:ln>
                <a:solidFill>
                  <a:srgbClr val="FFFFFF">
                    <a:alpha val="0"/>
                  </a:srgbClr>
                </a:solidFill>
              </a:ln>
              <a:solidFill>
                <a:srgbClr val="595959">
                  <a:alpha val="99000"/>
                </a:srgbClr>
              </a:solidFill>
            </a:endParaRPr>
          </a:p>
        </p:txBody>
      </p:sp>
      <p:sp>
        <p:nvSpPr>
          <p:cNvPr id="3" name="Title 2"/>
          <p:cNvSpPr>
            <a:spLocks noGrp="1"/>
          </p:cNvSpPr>
          <p:nvPr>
            <p:ph type="title"/>
            <p:custDataLst>
              <p:tags r:id="rId4"/>
            </p:custDataLst>
          </p:nvPr>
        </p:nvSpPr>
        <p:spPr/>
        <p:txBody>
          <a:bodyPr/>
          <a:lstStyle/>
          <a:p>
            <a:r>
              <a:rPr lang="en-US" dirty="0"/>
              <a:t>What is wrong with this?</a:t>
            </a:r>
          </a:p>
        </p:txBody>
      </p:sp>
      <p:sp>
        <p:nvSpPr>
          <p:cNvPr id="16" name="Left-Right Arrow 15"/>
          <p:cNvSpPr/>
          <p:nvPr>
            <p:custDataLst>
              <p:tags r:id="rId5"/>
            </p:custDataLst>
          </p:nvPr>
        </p:nvSpPr>
        <p:spPr bwMode="auto">
          <a:xfrm flipH="1">
            <a:off x="4880880" y="2599448"/>
            <a:ext cx="1767841" cy="548640"/>
          </a:xfrm>
          <a:prstGeom prst="leftRightArrow">
            <a:avLst>
              <a:gd name="adj1" fmla="val 50000"/>
              <a:gd name="adj2" fmla="val 52778"/>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0" name="Rectangle 19"/>
          <p:cNvSpPr/>
          <p:nvPr>
            <p:custDataLst>
              <p:tags r:id="rId6"/>
            </p:custDataLst>
          </p:nvPr>
        </p:nvSpPr>
        <p:spPr>
          <a:xfrm>
            <a:off x="9105569" y="2397209"/>
            <a:ext cx="2357134" cy="954107"/>
          </a:xfrm>
          <a:prstGeom prst="rect">
            <a:avLst/>
          </a:prstGeom>
        </p:spPr>
        <p:txBody>
          <a:bodyPr wrap="square">
            <a:spAutoFit/>
          </a:bodyPr>
          <a:lstStyle/>
          <a:p>
            <a:pPr algn="ctr" defTabSz="914099" fontAlgn="base">
              <a:spcBef>
                <a:spcPct val="0"/>
              </a:spcBef>
              <a:spcAft>
                <a:spcPct val="0"/>
              </a:spcAft>
            </a:pPr>
            <a:r>
              <a:rPr lang="en-US" sz="2800" dirty="0" smtClean="0">
                <a:ln>
                  <a:solidFill>
                    <a:schemeClr val="bg1">
                      <a:alpha val="0"/>
                    </a:schemeClr>
                  </a:solidFill>
                </a:ln>
                <a:solidFill>
                  <a:schemeClr val="tx2">
                    <a:alpha val="99000"/>
                  </a:schemeClr>
                </a:solidFill>
                <a:latin typeface="Segoe UI" pitchFamily="34" charset="0"/>
                <a:ea typeface="Segoe UI" pitchFamily="34" charset="0"/>
                <a:cs typeface="Segoe UI" pitchFamily="34" charset="0"/>
              </a:rPr>
              <a:t>Scale me </a:t>
            </a:r>
            <a:br>
              <a:rPr lang="en-US" sz="2800" dirty="0" smtClean="0">
                <a:ln>
                  <a:solidFill>
                    <a:schemeClr val="bg1">
                      <a:alpha val="0"/>
                    </a:schemeClr>
                  </a:solidFill>
                </a:ln>
                <a:solidFill>
                  <a:schemeClr val="tx2">
                    <a:alpha val="99000"/>
                  </a:schemeClr>
                </a:solidFill>
                <a:latin typeface="Segoe UI" pitchFamily="34" charset="0"/>
                <a:ea typeface="Segoe UI" pitchFamily="34" charset="0"/>
                <a:cs typeface="Segoe UI" pitchFamily="34" charset="0"/>
              </a:rPr>
            </a:br>
            <a:r>
              <a:rPr lang="en-US" sz="2800" dirty="0" smtClean="0">
                <a:ln>
                  <a:solidFill>
                    <a:schemeClr val="bg1">
                      <a:alpha val="0"/>
                    </a:schemeClr>
                  </a:solidFill>
                </a:ln>
                <a:solidFill>
                  <a:schemeClr val="tx2">
                    <a:alpha val="99000"/>
                  </a:schemeClr>
                </a:solidFill>
                <a:latin typeface="Segoe UI" pitchFamily="34" charset="0"/>
                <a:ea typeface="Segoe UI" pitchFamily="34" charset="0"/>
                <a:cs typeface="Segoe UI" pitchFamily="34" charset="0"/>
              </a:rPr>
              <a:t>out too</a:t>
            </a:r>
            <a:endParaRPr lang="en-US" sz="4400" b="1" cap="all" dirty="0">
              <a:ln>
                <a:solidFill>
                  <a:schemeClr val="bg1">
                    <a:alpha val="0"/>
                  </a:schemeClr>
                </a:solidFill>
              </a:ln>
              <a:solidFill>
                <a:schemeClr val="tx2">
                  <a:alpha val="99000"/>
                </a:schemeClr>
              </a:solidFill>
              <a:latin typeface="Segoe UI" pitchFamily="34" charset="0"/>
              <a:ea typeface="Segoe UI" pitchFamily="34" charset="0"/>
              <a:cs typeface="Segoe UI" pitchFamily="34" charset="0"/>
            </a:endParaRPr>
          </a:p>
        </p:txBody>
      </p:sp>
      <p:grpSp>
        <p:nvGrpSpPr>
          <p:cNvPr id="10" name="Group 9"/>
          <p:cNvGrpSpPr/>
          <p:nvPr>
            <p:custDataLst>
              <p:tags r:id="rId7"/>
            </p:custDataLst>
          </p:nvPr>
        </p:nvGrpSpPr>
        <p:grpSpPr>
          <a:xfrm>
            <a:off x="2072555" y="2160545"/>
            <a:ext cx="2629846" cy="1363980"/>
            <a:chOff x="2001115" y="2160545"/>
            <a:chExt cx="2629846" cy="1363980"/>
          </a:xfrm>
        </p:grpSpPr>
        <p:sp>
          <p:nvSpPr>
            <p:cNvPr id="36" name="Rectangle 35"/>
            <p:cNvSpPr/>
            <p:nvPr>
              <p:custDataLst>
                <p:tags r:id="rId14"/>
              </p:custDataLst>
            </p:nvPr>
          </p:nvSpPr>
          <p:spPr bwMode="auto">
            <a:xfrm>
              <a:off x="2425644" y="248312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7" name="Rectangle 36"/>
            <p:cNvSpPr/>
            <p:nvPr>
              <p:custDataLst>
                <p:tags r:id="rId15"/>
              </p:custDataLst>
            </p:nvPr>
          </p:nvSpPr>
          <p:spPr bwMode="auto">
            <a:xfrm>
              <a:off x="2213379" y="232183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8" name="Rectangle 37"/>
            <p:cNvSpPr/>
            <p:nvPr>
              <p:custDataLst>
                <p:tags r:id="rId16"/>
              </p:custDataLst>
            </p:nvPr>
          </p:nvSpPr>
          <p:spPr bwMode="auto">
            <a:xfrm>
              <a:off x="2001115" y="216054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Web Role</a:t>
              </a:r>
            </a:p>
          </p:txBody>
        </p:sp>
      </p:grpSp>
      <p:grpSp>
        <p:nvGrpSpPr>
          <p:cNvPr id="2" name="Group 1"/>
          <p:cNvGrpSpPr/>
          <p:nvPr/>
        </p:nvGrpSpPr>
        <p:grpSpPr>
          <a:xfrm>
            <a:off x="3059818" y="3518074"/>
            <a:ext cx="457200" cy="1465406"/>
            <a:chOff x="2988378" y="3518074"/>
            <a:chExt cx="457200" cy="1465406"/>
          </a:xfrm>
        </p:grpSpPr>
        <p:sp>
          <p:nvSpPr>
            <p:cNvPr id="18" name="Oval 17"/>
            <p:cNvSpPr/>
            <p:nvPr>
              <p:custDataLst>
                <p:tags r:id="rId12"/>
              </p:custDataLst>
            </p:nvPr>
          </p:nvSpPr>
          <p:spPr bwMode="auto">
            <a:xfrm>
              <a:off x="2988378" y="4526280"/>
              <a:ext cx="457200" cy="457200"/>
            </a:xfrm>
            <a:prstGeom prst="ellipse">
              <a:avLst/>
            </a:prstGeom>
            <a:solidFill>
              <a:schemeClr val="tx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solidFill>
                    <a:schemeClr val="bg1">
                      <a:alpha val="99000"/>
                    </a:schemeClr>
                  </a:solidFill>
                  <a:latin typeface="Segoe UI Light" pitchFamily="34" charset="0"/>
                </a:rPr>
                <a:t>n</a:t>
              </a:r>
            </a:p>
          </p:txBody>
        </p:sp>
        <p:cxnSp>
          <p:nvCxnSpPr>
            <p:cNvPr id="6" name="Straight Arrow Connector 5"/>
            <p:cNvCxnSpPr/>
            <p:nvPr>
              <p:custDataLst>
                <p:tags r:id="rId13"/>
              </p:custDataLst>
            </p:nvPr>
          </p:nvCxnSpPr>
          <p:spPr>
            <a:xfrm>
              <a:off x="3216978" y="3518074"/>
              <a:ext cx="0" cy="1008206"/>
            </a:xfrm>
            <a:prstGeom prst="straightConnector1">
              <a:avLst/>
            </a:prstGeom>
            <a:ln w="25400">
              <a:solidFill>
                <a:schemeClr val="bg2">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7808695" y="3508099"/>
            <a:ext cx="457200" cy="1465406"/>
            <a:chOff x="7547443" y="3508099"/>
            <a:chExt cx="457200" cy="1465406"/>
          </a:xfrm>
        </p:grpSpPr>
        <p:sp>
          <p:nvSpPr>
            <p:cNvPr id="19" name="Oval 18"/>
            <p:cNvSpPr/>
            <p:nvPr>
              <p:custDataLst>
                <p:tags r:id="rId10"/>
              </p:custDataLst>
            </p:nvPr>
          </p:nvSpPr>
          <p:spPr bwMode="auto">
            <a:xfrm>
              <a:off x="7547443" y="4516305"/>
              <a:ext cx="457200" cy="457200"/>
            </a:xfrm>
            <a:prstGeom prst="ellipse">
              <a:avLst/>
            </a:prstGeom>
            <a:solidFill>
              <a:schemeClr val="tx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solidFill>
                    <a:schemeClr val="bg1">
                      <a:alpha val="98000"/>
                    </a:schemeClr>
                  </a:solidFill>
                  <a:latin typeface="Segoe UI Light" pitchFamily="34" charset="0"/>
                </a:rPr>
                <a:t>1</a:t>
              </a:r>
            </a:p>
          </p:txBody>
        </p:sp>
        <p:cxnSp>
          <p:nvCxnSpPr>
            <p:cNvPr id="23" name="Straight Arrow Connector 22"/>
            <p:cNvCxnSpPr/>
            <p:nvPr>
              <p:custDataLst>
                <p:tags r:id="rId11"/>
              </p:custDataLst>
            </p:nvPr>
          </p:nvCxnSpPr>
          <p:spPr>
            <a:xfrm>
              <a:off x="7776043" y="3508099"/>
              <a:ext cx="0" cy="1008206"/>
            </a:xfrm>
            <a:prstGeom prst="straightConnector1">
              <a:avLst/>
            </a:prstGeom>
            <a:ln w="25400">
              <a:solidFill>
                <a:schemeClr val="bg2">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grpSp>
      <p:sp>
        <p:nvSpPr>
          <p:cNvPr id="27" name="Freeform 29"/>
          <p:cNvSpPr>
            <a:spLocks/>
          </p:cNvSpPr>
          <p:nvPr>
            <p:custDataLst>
              <p:tags r:id="rId8"/>
            </p:custDataLst>
          </p:nvPr>
        </p:nvSpPr>
        <p:spPr bwMode="gray">
          <a:xfrm flipH="1">
            <a:off x="6707095" y="1458796"/>
            <a:ext cx="2609944" cy="2910004"/>
          </a:xfrm>
          <a:custGeom>
            <a:avLst/>
            <a:gdLst>
              <a:gd name="T0" fmla="*/ 23253905 w 3884"/>
              <a:gd name="T1" fmla="*/ 593235946 h 1600"/>
              <a:gd name="T2" fmla="*/ 180863955 w 3884"/>
              <a:gd name="T3" fmla="*/ 638191309 h 1600"/>
              <a:gd name="T4" fmla="*/ 298307991 w 3884"/>
              <a:gd name="T5" fmla="*/ 389614247 h 1600"/>
              <a:gd name="T6" fmla="*/ 152285697 w 3884"/>
              <a:gd name="T7" fmla="*/ 60381450 h 1600"/>
              <a:gd name="T8" fmla="*/ 5793878 w 3884"/>
              <a:gd name="T9" fmla="*/ 319095654 h 1600"/>
              <a:gd name="T10" fmla="*/ 61149293 w 3884"/>
              <a:gd name="T11" fmla="*/ 472473047 h 1600"/>
              <a:gd name="T12" fmla="*/ 0 w 3884"/>
              <a:gd name="T13" fmla="*/ 319095654 h 1600"/>
              <a:gd name="T14" fmla="*/ 152755501 w 3884"/>
              <a:gd name="T15" fmla="*/ 29970020 h 1600"/>
              <a:gd name="T16" fmla="*/ 303632065 w 3884"/>
              <a:gd name="T17" fmla="*/ 389614247 h 1600"/>
              <a:gd name="T18" fmla="*/ 178201919 w 3884"/>
              <a:gd name="T19" fmla="*/ 671247210 h 1600"/>
              <a:gd name="T20" fmla="*/ 23253905 w 3884"/>
              <a:gd name="T21" fmla="*/ 593235946 h 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84"/>
              <a:gd name="T34" fmla="*/ 0 h 1600"/>
              <a:gd name="T35" fmla="*/ 3884 w 3884"/>
              <a:gd name="T36" fmla="*/ 1600 h 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84" h="1600">
                <a:moveTo>
                  <a:pt x="297" y="1346"/>
                </a:moveTo>
                <a:cubicBezTo>
                  <a:pt x="918" y="1523"/>
                  <a:pt x="1726" y="1533"/>
                  <a:pt x="2310" y="1448"/>
                </a:cubicBezTo>
                <a:cubicBezTo>
                  <a:pt x="3125" y="1334"/>
                  <a:pt x="3798" y="1192"/>
                  <a:pt x="3810" y="884"/>
                </a:cubicBezTo>
                <a:cubicBezTo>
                  <a:pt x="3822" y="576"/>
                  <a:pt x="3114" y="204"/>
                  <a:pt x="1945" y="137"/>
                </a:cubicBezTo>
                <a:cubicBezTo>
                  <a:pt x="645" y="63"/>
                  <a:pt x="74" y="564"/>
                  <a:pt x="74" y="724"/>
                </a:cubicBezTo>
                <a:cubicBezTo>
                  <a:pt x="74" y="884"/>
                  <a:pt x="394" y="1032"/>
                  <a:pt x="781" y="1072"/>
                </a:cubicBezTo>
                <a:cubicBezTo>
                  <a:pt x="280" y="1135"/>
                  <a:pt x="0" y="912"/>
                  <a:pt x="0" y="724"/>
                </a:cubicBezTo>
                <a:cubicBezTo>
                  <a:pt x="0" y="536"/>
                  <a:pt x="473" y="0"/>
                  <a:pt x="1951" y="68"/>
                </a:cubicBezTo>
                <a:cubicBezTo>
                  <a:pt x="2863" y="110"/>
                  <a:pt x="3884" y="433"/>
                  <a:pt x="3878" y="884"/>
                </a:cubicBezTo>
                <a:cubicBezTo>
                  <a:pt x="3872" y="1335"/>
                  <a:pt x="2873" y="1446"/>
                  <a:pt x="2276" y="1523"/>
                </a:cubicBezTo>
                <a:cubicBezTo>
                  <a:pt x="1679" y="1600"/>
                  <a:pt x="553" y="1580"/>
                  <a:pt x="297" y="1346"/>
                </a:cubicBezTo>
                <a:close/>
              </a:path>
            </a:pathLst>
          </a:custGeom>
          <a:solidFill>
            <a:schemeClr val="accent1"/>
          </a:solidFill>
          <a:ln w="3175">
            <a:noFill/>
            <a:round/>
            <a:headEnd/>
            <a:tailEnd/>
          </a:ln>
        </p:spPr>
        <p:txBody>
          <a:bodyPr tIns="91440" bIns="91440" anchor="ctr"/>
          <a:lstStyle/>
          <a:p>
            <a:endParaRPr lang="en-US" dirty="0"/>
          </a:p>
        </p:txBody>
      </p:sp>
      <p:sp>
        <p:nvSpPr>
          <p:cNvPr id="24" name="Freeform 6"/>
          <p:cNvSpPr>
            <a:spLocks noEditPoints="1"/>
          </p:cNvSpPr>
          <p:nvPr/>
        </p:nvSpPr>
        <p:spPr bwMode="auto">
          <a:xfrm>
            <a:off x="7453779" y="1835086"/>
            <a:ext cx="1167031" cy="20993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Rectangle 16"/>
          <p:cNvSpPr/>
          <p:nvPr>
            <p:custDataLst>
              <p:tags r:id="rId9"/>
            </p:custDataLst>
          </p:nvPr>
        </p:nvSpPr>
        <p:spPr>
          <a:xfrm>
            <a:off x="7401231" y="2514694"/>
            <a:ext cx="1231236" cy="707886"/>
          </a:xfrm>
          <a:prstGeom prst="rect">
            <a:avLst/>
          </a:prstGeom>
        </p:spPr>
        <p:txBody>
          <a:bodyPr wrap="none">
            <a:spAutoFit/>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 SQL </a:t>
            </a:r>
          </a:p>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Database</a:t>
            </a:r>
            <a:endParaRPr lang="en-US" sz="20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3039488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750"/>
                            </p:stCondLst>
                            <p:childTnLst>
                              <p:par>
                                <p:cTn id="13" presetID="10" presetClass="entr" presetSubtype="0" fill="hold" grpId="0" nodeType="afterEffect">
                                  <p:stCondLst>
                                    <p:cond delay="75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3000"/>
                            </p:stCondLst>
                            <p:childTnLst>
                              <p:par>
                                <p:cTn id="17" presetID="10" presetClass="entr" presetSubtype="0" fill="hold" grpId="0" nodeType="afterEffect">
                                  <p:stCondLst>
                                    <p:cond delay="75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4250"/>
                            </p:stCondLst>
                            <p:childTnLst>
                              <p:par>
                                <p:cTn id="21" presetID="10" presetClass="entr" presetSubtype="0" fill="hold" nodeType="afterEffect">
                                  <p:stCondLst>
                                    <p:cond delay="750"/>
                                  </p:stCondLst>
                                  <p:childTnLst>
                                    <p:set>
                                      <p:cBhvr>
                                        <p:cTn id="22" dur="1" fill="hold">
                                          <p:stCondLst>
                                            <p:cond delay="0"/>
                                          </p:stCondLst>
                                        </p:cTn>
                                        <p:tgtEl>
                                          <p:spTgt spid="26">
                                            <p:txEl>
                                              <p:pRg st="0" end="0"/>
                                            </p:txEl>
                                          </p:spTgt>
                                        </p:tgtEl>
                                        <p:attrNameLst>
                                          <p:attrName>style.visibility</p:attrName>
                                        </p:attrNameLst>
                                      </p:cBhvr>
                                      <p:to>
                                        <p:strVal val="visible"/>
                                      </p:to>
                                    </p:set>
                                    <p:animEffect transition="in" filter="fade">
                                      <p:cBhvr>
                                        <p:cTn id="23"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p:custDataLst>
              <p:tags r:id="rId2"/>
            </p:custDataLst>
            <p:extLst>
              <p:ext uri="{D42A27DB-BD31-4B8C-83A1-F6EECF244321}">
                <p14:modId xmlns:p14="http://schemas.microsoft.com/office/powerpoint/2010/main" val="192313747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529"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30" name="Rectangle 29"/>
          <p:cNvSpPr/>
          <p:nvPr>
            <p:custDataLst>
              <p:tags r:id="rId3"/>
            </p:custDataLst>
          </p:nvPr>
        </p:nvSpPr>
        <p:spPr bwMode="auto">
          <a:xfrm>
            <a:off x="517525" y="1281060"/>
            <a:ext cx="11158538" cy="51403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r>
              <a:rPr lang="en-US" sz="2800" dirty="0">
                <a:ln>
                  <a:solidFill>
                    <a:schemeClr val="bg1">
                      <a:alpha val="0"/>
                    </a:schemeClr>
                  </a:solidFill>
                </a:ln>
                <a:solidFill>
                  <a:srgbClr val="595959">
                    <a:alpha val="99000"/>
                  </a:srgbClr>
                </a:solidFill>
              </a:rPr>
              <a:t>Everything needs to </a:t>
            </a:r>
            <a:r>
              <a:rPr lang="en-US" sz="2800" dirty="0" smtClean="0">
                <a:ln>
                  <a:solidFill>
                    <a:schemeClr val="bg1">
                      <a:alpha val="0"/>
                    </a:schemeClr>
                  </a:solidFill>
                </a:ln>
                <a:solidFill>
                  <a:srgbClr val="595959">
                    <a:alpha val="99000"/>
                  </a:srgbClr>
                </a:solidFill>
              </a:rPr>
              <a:t>scale</a:t>
            </a:r>
            <a:endParaRPr lang="en-US" sz="2800" dirty="0">
              <a:ln>
                <a:solidFill>
                  <a:schemeClr val="bg1">
                    <a:alpha val="0"/>
                  </a:schemeClr>
                </a:solidFill>
              </a:ln>
              <a:solidFill>
                <a:srgbClr val="595959">
                  <a:alpha val="99000"/>
                </a:srgbClr>
              </a:solidFill>
            </a:endParaRPr>
          </a:p>
        </p:txBody>
      </p:sp>
      <p:sp>
        <p:nvSpPr>
          <p:cNvPr id="2" name="Title 1"/>
          <p:cNvSpPr>
            <a:spLocks noGrp="1"/>
          </p:cNvSpPr>
          <p:nvPr>
            <p:ph type="title"/>
            <p:custDataLst>
              <p:tags r:id="rId4"/>
            </p:custDataLst>
          </p:nvPr>
        </p:nvSpPr>
        <p:spPr/>
        <p:txBody>
          <a:bodyPr/>
          <a:lstStyle/>
          <a:p>
            <a:r>
              <a:rPr lang="en-US" dirty="0"/>
              <a:t>What about this?		</a:t>
            </a:r>
          </a:p>
        </p:txBody>
      </p:sp>
      <p:sp>
        <p:nvSpPr>
          <p:cNvPr id="7" name="Left-Right Arrow 6"/>
          <p:cNvSpPr/>
          <p:nvPr>
            <p:custDataLst>
              <p:tags r:id="rId5"/>
            </p:custDataLst>
          </p:nvPr>
        </p:nvSpPr>
        <p:spPr bwMode="auto">
          <a:xfrm flipH="1">
            <a:off x="4864206" y="2456853"/>
            <a:ext cx="5227584" cy="365760"/>
          </a:xfrm>
          <a:prstGeom prst="leftRightArrow">
            <a:avLst>
              <a:gd name="adj1" fmla="val 49257"/>
              <a:gd name="adj2" fmla="val 50000"/>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2" name="Rectangle 11"/>
          <p:cNvSpPr/>
          <p:nvPr>
            <p:custDataLst>
              <p:tags r:id="rId6"/>
            </p:custDataLst>
          </p:nvPr>
        </p:nvSpPr>
        <p:spPr bwMode="auto">
          <a:xfrm>
            <a:off x="5032214" y="4253089"/>
            <a:ext cx="2205317" cy="976949"/>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13" name="Rectangle 12"/>
          <p:cNvSpPr/>
          <p:nvPr>
            <p:custDataLst>
              <p:tags r:id="rId7"/>
            </p:custDataLst>
          </p:nvPr>
        </p:nvSpPr>
        <p:spPr bwMode="auto">
          <a:xfrm>
            <a:off x="4864206" y="4106826"/>
            <a:ext cx="2205317" cy="976949"/>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Worker Role</a:t>
            </a:r>
          </a:p>
        </p:txBody>
      </p:sp>
      <p:sp>
        <p:nvSpPr>
          <p:cNvPr id="15" name="Left-Right Arrow 14"/>
          <p:cNvSpPr/>
          <p:nvPr>
            <p:custDataLst>
              <p:tags r:id="rId8"/>
            </p:custDataLst>
          </p:nvPr>
        </p:nvSpPr>
        <p:spPr bwMode="auto">
          <a:xfrm flipH="1">
            <a:off x="1313555" y="5575561"/>
            <a:ext cx="8778240" cy="365760"/>
          </a:xfrm>
          <a:prstGeom prst="leftRightArrow">
            <a:avLst>
              <a:gd name="adj1" fmla="val 55556"/>
              <a:gd name="adj2" fmla="val 43750"/>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6" name="Left-Right Arrow 15"/>
          <p:cNvSpPr/>
          <p:nvPr>
            <p:custDataLst>
              <p:tags r:id="rId9"/>
            </p:custDataLst>
          </p:nvPr>
        </p:nvSpPr>
        <p:spPr bwMode="auto">
          <a:xfrm flipH="1">
            <a:off x="7452741" y="4027115"/>
            <a:ext cx="2639054" cy="365760"/>
          </a:xfrm>
          <a:prstGeom prst="leftRightArrow">
            <a:avLst>
              <a:gd name="adj1" fmla="val 55556"/>
              <a:gd name="adj2" fmla="val 4166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7" name="Left-Right Arrow 16"/>
          <p:cNvSpPr/>
          <p:nvPr>
            <p:custDataLst>
              <p:tags r:id="rId10"/>
            </p:custDataLst>
          </p:nvPr>
        </p:nvSpPr>
        <p:spPr bwMode="auto">
          <a:xfrm flipH="1">
            <a:off x="7452739" y="4899220"/>
            <a:ext cx="2639056" cy="365760"/>
          </a:xfrm>
          <a:prstGeom prst="leftRightArrow">
            <a:avLst>
              <a:gd name="adj1" fmla="val 55556"/>
              <a:gd name="adj2" fmla="val 4166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2" name="Left-Up Arrow 21"/>
          <p:cNvSpPr/>
          <p:nvPr>
            <p:custDataLst>
              <p:tags r:id="rId11"/>
            </p:custDataLst>
          </p:nvPr>
        </p:nvSpPr>
        <p:spPr bwMode="auto">
          <a:xfrm rot="10800000">
            <a:off x="6217262" y="2951755"/>
            <a:ext cx="3869835" cy="1075360"/>
          </a:xfrm>
          <a:prstGeom prst="leftUpArrow">
            <a:avLst>
              <a:gd name="adj1" fmla="val 19560"/>
              <a:gd name="adj2" fmla="val 18136"/>
              <a:gd name="adj3" fmla="val 1711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3" name="Rectangle 22"/>
          <p:cNvSpPr/>
          <p:nvPr>
            <p:custDataLst>
              <p:tags r:id="rId12"/>
            </p:custDataLst>
          </p:nvPr>
        </p:nvSpPr>
        <p:spPr bwMode="auto">
          <a:xfrm>
            <a:off x="10183235" y="3798813"/>
            <a:ext cx="1353064" cy="9769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Table Storage</a:t>
            </a:r>
          </a:p>
        </p:txBody>
      </p:sp>
      <p:sp>
        <p:nvSpPr>
          <p:cNvPr id="24" name="Rectangle 23"/>
          <p:cNvSpPr/>
          <p:nvPr>
            <p:custDataLst>
              <p:tags r:id="rId13"/>
            </p:custDataLst>
          </p:nvPr>
        </p:nvSpPr>
        <p:spPr bwMode="auto">
          <a:xfrm>
            <a:off x="10183235" y="4942111"/>
            <a:ext cx="1353064" cy="12077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Blob Storage</a:t>
            </a:r>
          </a:p>
        </p:txBody>
      </p:sp>
      <p:sp>
        <p:nvSpPr>
          <p:cNvPr id="25" name="Left-Up Arrow 24"/>
          <p:cNvSpPr/>
          <p:nvPr>
            <p:custDataLst>
              <p:tags r:id="rId14"/>
            </p:custDataLst>
          </p:nvPr>
        </p:nvSpPr>
        <p:spPr bwMode="auto">
          <a:xfrm rot="5400000">
            <a:off x="3577663" y="3281949"/>
            <a:ext cx="1005840" cy="1529091"/>
          </a:xfrm>
          <a:prstGeom prst="leftUpArrow">
            <a:avLst>
              <a:gd name="adj1" fmla="val 18691"/>
              <a:gd name="adj2" fmla="val 19003"/>
              <a:gd name="adj3" fmla="val 18220"/>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6" name="Left-Right Arrow 25"/>
          <p:cNvSpPr/>
          <p:nvPr>
            <p:custDataLst>
              <p:tags r:id="rId15"/>
            </p:custDataLst>
          </p:nvPr>
        </p:nvSpPr>
        <p:spPr bwMode="auto">
          <a:xfrm flipH="1">
            <a:off x="1097279" y="2408218"/>
            <a:ext cx="919075" cy="365760"/>
          </a:xfrm>
          <a:prstGeom prst="leftRightArrow">
            <a:avLst>
              <a:gd name="adj1" fmla="val 55556"/>
              <a:gd name="adj2" fmla="val 4166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7" name="Rectangle 26"/>
          <p:cNvSpPr/>
          <p:nvPr>
            <p:custDataLst>
              <p:tags r:id="rId16"/>
            </p:custDataLst>
          </p:nvPr>
        </p:nvSpPr>
        <p:spPr bwMode="auto">
          <a:xfrm rot="16200000">
            <a:off x="-206337" y="2418995"/>
            <a:ext cx="2088440" cy="51879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Load Balancer</a:t>
            </a:r>
          </a:p>
        </p:txBody>
      </p:sp>
      <p:sp>
        <p:nvSpPr>
          <p:cNvPr id="28" name="Rounded Rectangle 27"/>
          <p:cNvSpPr/>
          <p:nvPr>
            <p:custDataLst>
              <p:tags r:id="rId17"/>
            </p:custDataLst>
          </p:nvPr>
        </p:nvSpPr>
        <p:spPr bwMode="auto">
          <a:xfrm>
            <a:off x="2880506" y="4775762"/>
            <a:ext cx="1691832" cy="448702"/>
          </a:xfrm>
          <a:prstGeom prst="roundRect">
            <a:avLst>
              <a:gd name="adj" fmla="val 50000"/>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Q</a:t>
            </a:r>
          </a:p>
        </p:txBody>
      </p:sp>
      <p:cxnSp>
        <p:nvCxnSpPr>
          <p:cNvPr id="37" name="Elbow Connector 36"/>
          <p:cNvCxnSpPr/>
          <p:nvPr/>
        </p:nvCxnSpPr>
        <p:spPr>
          <a:xfrm rot="16200000" flipH="1">
            <a:off x="1850076" y="3967344"/>
            <a:ext cx="1608337" cy="457200"/>
          </a:xfrm>
          <a:prstGeom prst="bentConnector2">
            <a:avLst/>
          </a:prstGeom>
          <a:ln w="22225">
            <a:solidFill>
              <a:schemeClr val="bg2">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8" idx="3"/>
            <a:endCxn id="13" idx="1"/>
          </p:cNvCxnSpPr>
          <p:nvPr/>
        </p:nvCxnSpPr>
        <p:spPr>
          <a:xfrm flipV="1">
            <a:off x="4572338" y="4595301"/>
            <a:ext cx="291868" cy="404812"/>
          </a:xfrm>
          <a:prstGeom prst="bentConnector3">
            <a:avLst/>
          </a:prstGeom>
          <a:ln w="22225">
            <a:solidFill>
              <a:schemeClr val="bg2">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0" name="Oval 39"/>
          <p:cNvSpPr/>
          <p:nvPr/>
        </p:nvSpPr>
        <p:spPr bwMode="auto">
          <a:xfrm>
            <a:off x="4123906" y="4775762"/>
            <a:ext cx="448702" cy="448702"/>
          </a:xfrm>
          <a:prstGeom prst="ellipse">
            <a:avLst/>
          </a:prstGeom>
          <a:solidFill>
            <a:schemeClr val="accent4"/>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grpSp>
        <p:nvGrpSpPr>
          <p:cNvPr id="32" name="Group 31"/>
          <p:cNvGrpSpPr/>
          <p:nvPr/>
        </p:nvGrpSpPr>
        <p:grpSpPr>
          <a:xfrm>
            <a:off x="2072555" y="2160545"/>
            <a:ext cx="2629846" cy="1363980"/>
            <a:chOff x="2001115" y="2160545"/>
            <a:chExt cx="2629846" cy="1363980"/>
          </a:xfrm>
        </p:grpSpPr>
        <p:sp>
          <p:nvSpPr>
            <p:cNvPr id="33" name="Rectangle 32"/>
            <p:cNvSpPr/>
            <p:nvPr>
              <p:custDataLst>
                <p:tags r:id="rId19"/>
              </p:custDataLst>
            </p:nvPr>
          </p:nvSpPr>
          <p:spPr bwMode="auto">
            <a:xfrm>
              <a:off x="2425644" y="248312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4" name="Rectangle 33"/>
            <p:cNvSpPr/>
            <p:nvPr>
              <p:custDataLst>
                <p:tags r:id="rId20"/>
              </p:custDataLst>
            </p:nvPr>
          </p:nvSpPr>
          <p:spPr bwMode="auto">
            <a:xfrm>
              <a:off x="2213379" y="232183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5" name="Rectangle 34"/>
            <p:cNvSpPr/>
            <p:nvPr>
              <p:custDataLst>
                <p:tags r:id="rId21"/>
              </p:custDataLst>
            </p:nvPr>
          </p:nvSpPr>
          <p:spPr bwMode="auto">
            <a:xfrm>
              <a:off x="2001115" y="216054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Web Role</a:t>
              </a:r>
            </a:p>
          </p:txBody>
        </p:sp>
      </p:grpSp>
      <p:sp>
        <p:nvSpPr>
          <p:cNvPr id="29" name="Freeform 6"/>
          <p:cNvSpPr>
            <a:spLocks noEditPoints="1"/>
          </p:cNvSpPr>
          <p:nvPr/>
        </p:nvSpPr>
        <p:spPr bwMode="auto">
          <a:xfrm>
            <a:off x="10241291" y="1563097"/>
            <a:ext cx="1167031" cy="20993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Rectangle 35"/>
          <p:cNvSpPr/>
          <p:nvPr>
            <p:custDataLst>
              <p:tags r:id="rId18"/>
            </p:custDataLst>
          </p:nvPr>
        </p:nvSpPr>
        <p:spPr>
          <a:xfrm>
            <a:off x="10188743" y="2344303"/>
            <a:ext cx="1231236" cy="707886"/>
          </a:xfrm>
          <a:prstGeom prst="rect">
            <a:avLst/>
          </a:prstGeom>
        </p:spPr>
        <p:txBody>
          <a:bodyPr wrap="none">
            <a:spAutoFit/>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 SQL </a:t>
            </a:r>
          </a:p>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Database</a:t>
            </a:r>
            <a:endParaRPr lang="en-US" sz="20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23370340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1"/>
          </p:nvPr>
        </p:nvSpPr>
        <p:spPr>
          <a:xfrm>
            <a:off x="3473803" y="2972712"/>
            <a:ext cx="7397397" cy="2019014"/>
          </a:xfrm>
        </p:spPr>
        <p:txBody>
          <a:bodyPr/>
          <a:lstStyle/>
          <a:p>
            <a:pPr marL="0" indent="0"/>
            <a:r>
              <a:rPr lang="en-US" sz="3200" dirty="0" smtClean="0"/>
              <a:t>Design for High Availability</a:t>
            </a:r>
          </a:p>
          <a:p>
            <a:pPr marL="0" indent="0"/>
            <a:r>
              <a:rPr lang="en-US" sz="3200" dirty="0" smtClean="0"/>
              <a:t>Design for High Scalability</a:t>
            </a:r>
          </a:p>
          <a:p>
            <a:pPr marL="0" indent="0"/>
            <a:r>
              <a:rPr lang="en-US" sz="3200" dirty="0" smtClean="0"/>
              <a:t>Design for Performance</a:t>
            </a:r>
            <a:endParaRPr lang="en-US" sz="3200" dirty="0"/>
          </a:p>
        </p:txBody>
      </p:sp>
    </p:spTree>
    <p:extLst>
      <p:ext uri="{BB962C8B-B14F-4D97-AF65-F5344CB8AC3E}">
        <p14:creationId xmlns:p14="http://schemas.microsoft.com/office/powerpoint/2010/main" val="69455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Design Pattern</a:t>
            </a:r>
            <a:endParaRPr lang="en-US" dirty="0"/>
          </a:p>
        </p:txBody>
      </p:sp>
      <p:sp>
        <p:nvSpPr>
          <p:cNvPr id="4" name="Content Placeholder 3"/>
          <p:cNvSpPr>
            <a:spLocks noGrp="1"/>
          </p:cNvSpPr>
          <p:nvPr>
            <p:ph type="body" sz="quarter" idx="10"/>
          </p:nvPr>
        </p:nvSpPr>
        <p:spPr>
          <a:xfrm>
            <a:off x="519112" y="1443038"/>
            <a:ext cx="11149013" cy="4439677"/>
          </a:xfrm>
        </p:spPr>
        <p:txBody>
          <a:bodyPr/>
          <a:lstStyle/>
          <a:p>
            <a:pPr>
              <a:spcAft>
                <a:spcPts val="600"/>
              </a:spcAft>
            </a:pPr>
            <a:r>
              <a:rPr lang="en-IN" sz="2800" dirty="0" smtClean="0">
                <a:solidFill>
                  <a:srgbClr val="595959">
                    <a:alpha val="99000"/>
                  </a:srgbClr>
                </a:solidFill>
              </a:rPr>
              <a:t>Each thread dedicated to one outstanding request</a:t>
            </a:r>
          </a:p>
          <a:p>
            <a:pPr lvl="1"/>
            <a:r>
              <a:rPr lang="en-IN" dirty="0" smtClean="0"/>
              <a:t>Block on each step of “the work” done for each request, then respond &amp; repeat</a:t>
            </a:r>
          </a:p>
          <a:p>
            <a:endParaRPr lang="en-IN" dirty="0" smtClean="0"/>
          </a:p>
          <a:p>
            <a:endParaRPr lang="en-IN" dirty="0" smtClean="0"/>
          </a:p>
          <a:p>
            <a:endParaRPr lang="en-IN" dirty="0" smtClean="0"/>
          </a:p>
          <a:p>
            <a:pPr>
              <a:spcAft>
                <a:spcPts val="600"/>
              </a:spcAft>
            </a:pPr>
            <a:r>
              <a:rPr lang="en-IN" sz="2800" dirty="0" smtClean="0">
                <a:solidFill>
                  <a:srgbClr val="595959">
                    <a:alpha val="99000"/>
                  </a:srgbClr>
                </a:solidFill>
              </a:rPr>
              <a:t/>
            </a:r>
            <a:br>
              <a:rPr lang="en-IN" sz="2800" dirty="0" smtClean="0">
                <a:solidFill>
                  <a:srgbClr val="595959">
                    <a:alpha val="99000"/>
                  </a:srgbClr>
                </a:solidFill>
              </a:rPr>
            </a:br>
            <a:r>
              <a:rPr lang="en-IN" sz="2800" dirty="0" smtClean="0">
                <a:solidFill>
                  <a:srgbClr val="595959">
                    <a:alpha val="99000"/>
                  </a:srgbClr>
                </a:solidFill>
              </a:rPr>
              <a:t>This </a:t>
            </a:r>
            <a:r>
              <a:rPr lang="en-IN" sz="2800" dirty="0">
                <a:solidFill>
                  <a:srgbClr val="595959">
                    <a:alpha val="99000"/>
                  </a:srgbClr>
                </a:solidFill>
              </a:rPr>
              <a:t>approach scales poorly</a:t>
            </a:r>
          </a:p>
          <a:p>
            <a:pPr lvl="1"/>
            <a:r>
              <a:rPr lang="en-IN" dirty="0" smtClean="0"/>
              <a:t>Each outstanding request is stored on a thread stack</a:t>
            </a:r>
          </a:p>
          <a:p>
            <a:pPr lvl="1"/>
            <a:r>
              <a:rPr lang="en-IN" dirty="0" smtClean="0"/>
              <a:t>Threads block even when there is work to be done</a:t>
            </a:r>
          </a:p>
          <a:p>
            <a:pPr lvl="1"/>
            <a:r>
              <a:rPr lang="en-IN" dirty="0" smtClean="0"/>
              <a:t>Adding a thread enables only one additional concurrent request</a:t>
            </a:r>
            <a:endParaRPr lang="en-US" dirty="0"/>
          </a:p>
        </p:txBody>
      </p:sp>
      <p:sp>
        <p:nvSpPr>
          <p:cNvPr id="15" name="Rectangle 14"/>
          <p:cNvSpPr/>
          <p:nvPr/>
        </p:nvSpPr>
        <p:spPr bwMode="auto">
          <a:xfrm>
            <a:off x="529182" y="2378934"/>
            <a:ext cx="11138943" cy="197897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solidFill>
                <a:schemeClr val="bg2">
                  <a:lumMod val="50000"/>
                  <a:alpha val="99000"/>
                </a:schemeClr>
              </a:solidFill>
            </a:endParaRPr>
          </a:p>
        </p:txBody>
      </p:sp>
      <p:sp>
        <p:nvSpPr>
          <p:cNvPr id="5" name="TextBox 4"/>
          <p:cNvSpPr txBox="1"/>
          <p:nvPr/>
        </p:nvSpPr>
        <p:spPr>
          <a:xfrm>
            <a:off x="623778" y="2791964"/>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Request #1</a:t>
            </a:r>
          </a:p>
        </p:txBody>
      </p:sp>
      <p:sp>
        <p:nvSpPr>
          <p:cNvPr id="6" name="Rectangle 5"/>
          <p:cNvSpPr/>
          <p:nvPr/>
        </p:nvSpPr>
        <p:spPr>
          <a:xfrm>
            <a:off x="3011862" y="2547598"/>
            <a:ext cx="2680138" cy="1607431"/>
          </a:xfrm>
          <a:prstGeom prst="rect">
            <a:avLst/>
          </a:prstGeom>
          <a:solidFill>
            <a:schemeClr val="accent2">
              <a:lumMod val="20000"/>
              <a:lumOff val="80000"/>
            </a:schemeClr>
          </a:solidFill>
          <a:ln w="9525" cap="flat" cmpd="sng" algn="ctr">
            <a:noFill/>
            <a:prstDash val="solid"/>
          </a:ln>
          <a:effectLst/>
        </p:spPr>
        <p:txBody>
          <a:bodyPr rtlCol="0" anchor="t" anchorCtr="0"/>
          <a:lstStyle/>
          <a:p>
            <a:pPr algn="ctr">
              <a:spcBef>
                <a:spcPts val="1200"/>
              </a:spcBef>
              <a:buSzPct val="80000"/>
            </a:pPr>
            <a:r>
              <a:rPr lang="en-US" sz="1600" dirty="0">
                <a:ln>
                  <a:solidFill>
                    <a:schemeClr val="bg1">
                      <a:alpha val="0"/>
                    </a:schemeClr>
                  </a:solidFill>
                </a:ln>
                <a:gradFill>
                  <a:gsLst>
                    <a:gs pos="0">
                      <a:srgbClr val="595959"/>
                    </a:gs>
                    <a:gs pos="86000">
                      <a:srgbClr val="595959"/>
                    </a:gs>
                  </a:gsLst>
                  <a:lin ang="5400000" scaled="0"/>
                </a:gradFill>
              </a:rPr>
              <a:t>Web App Front End</a:t>
            </a:r>
          </a:p>
        </p:txBody>
      </p:sp>
      <p:sp>
        <p:nvSpPr>
          <p:cNvPr id="8" name="Rectangle 7"/>
          <p:cNvSpPr/>
          <p:nvPr/>
        </p:nvSpPr>
        <p:spPr>
          <a:xfrm>
            <a:off x="9849550" y="2547598"/>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SQL Azure</a:t>
            </a:r>
          </a:p>
        </p:txBody>
      </p:sp>
      <p:sp>
        <p:nvSpPr>
          <p:cNvPr id="9" name="Rectangle 8"/>
          <p:cNvSpPr/>
          <p:nvPr/>
        </p:nvSpPr>
        <p:spPr>
          <a:xfrm>
            <a:off x="9849550" y="3697829"/>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WA Storage</a:t>
            </a:r>
          </a:p>
        </p:txBody>
      </p:sp>
      <p:sp>
        <p:nvSpPr>
          <p:cNvPr id="7" name="Rectangle 6"/>
          <p:cNvSpPr/>
          <p:nvPr/>
        </p:nvSpPr>
        <p:spPr>
          <a:xfrm>
            <a:off x="8667136" y="3122713"/>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Middle Tier</a:t>
            </a:r>
          </a:p>
        </p:txBody>
      </p:sp>
      <p:sp>
        <p:nvSpPr>
          <p:cNvPr id="10" name="TextBox 9"/>
          <p:cNvSpPr txBox="1"/>
          <p:nvPr/>
        </p:nvSpPr>
        <p:spPr>
          <a:xfrm>
            <a:off x="623778" y="3297834"/>
            <a:ext cx="1723933"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Response #1</a:t>
            </a:r>
          </a:p>
        </p:txBody>
      </p:sp>
      <p:sp>
        <p:nvSpPr>
          <p:cNvPr id="11" name="TextBox 10"/>
          <p:cNvSpPr txBox="1"/>
          <p:nvPr/>
        </p:nvSpPr>
        <p:spPr>
          <a:xfrm>
            <a:off x="623778" y="3908808"/>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a:t>
            </a:r>
            <a:r>
              <a:rPr lang="en-US" sz="1600" dirty="0" smtClean="0">
                <a:ln>
                  <a:solidFill>
                    <a:schemeClr val="bg1">
                      <a:alpha val="0"/>
                    </a:schemeClr>
                  </a:solidFill>
                </a:ln>
                <a:gradFill>
                  <a:gsLst>
                    <a:gs pos="0">
                      <a:srgbClr val="595959"/>
                    </a:gs>
                    <a:gs pos="86000">
                      <a:srgbClr val="595959"/>
                    </a:gs>
                  </a:gsLst>
                  <a:lin ang="5400000" scaled="0"/>
                </a:gradFill>
              </a:rPr>
              <a:t>Request #2</a:t>
            </a:r>
            <a:endParaRPr lang="en-US" sz="1600" dirty="0">
              <a:ln>
                <a:solidFill>
                  <a:schemeClr val="bg1">
                    <a:alpha val="0"/>
                  </a:schemeClr>
                </a:solidFill>
              </a:ln>
              <a:gradFill>
                <a:gsLst>
                  <a:gs pos="0">
                    <a:srgbClr val="595959"/>
                  </a:gs>
                  <a:gs pos="86000">
                    <a:srgbClr val="595959"/>
                  </a:gs>
                </a:gsLst>
                <a:lin ang="5400000" scaled="0"/>
              </a:gradFill>
            </a:endParaRPr>
          </a:p>
        </p:txBody>
      </p:sp>
      <p:sp>
        <p:nvSpPr>
          <p:cNvPr id="12" name="TextBox 11"/>
          <p:cNvSpPr txBox="1"/>
          <p:nvPr/>
        </p:nvSpPr>
        <p:spPr>
          <a:xfrm>
            <a:off x="6184455" y="2670708"/>
            <a:ext cx="1375441"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“The  Work” #1</a:t>
            </a:r>
          </a:p>
        </p:txBody>
      </p:sp>
      <p:sp>
        <p:nvSpPr>
          <p:cNvPr id="13" name="TextBox 12"/>
          <p:cNvSpPr txBox="1"/>
          <p:nvPr/>
        </p:nvSpPr>
        <p:spPr>
          <a:xfrm>
            <a:off x="6184455" y="3289576"/>
            <a:ext cx="1150058"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Response #1</a:t>
            </a:r>
          </a:p>
        </p:txBody>
      </p:sp>
      <p:sp>
        <p:nvSpPr>
          <p:cNvPr id="14" name="TextBox 13"/>
          <p:cNvSpPr txBox="1"/>
          <p:nvPr/>
        </p:nvSpPr>
        <p:spPr>
          <a:xfrm>
            <a:off x="6184455" y="3956106"/>
            <a:ext cx="1236429"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Time passes…</a:t>
            </a:r>
          </a:p>
        </p:txBody>
      </p:sp>
      <p:sp>
        <p:nvSpPr>
          <p:cNvPr id="16" name="Oval 15"/>
          <p:cNvSpPr/>
          <p:nvPr/>
        </p:nvSpPr>
        <p:spPr bwMode="auto">
          <a:xfrm>
            <a:off x="3275012" y="2988664"/>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Oval 16"/>
          <p:cNvSpPr/>
          <p:nvPr/>
        </p:nvSpPr>
        <p:spPr bwMode="auto">
          <a:xfrm>
            <a:off x="5072281" y="2988664"/>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8" name="Straight Arrow Connector 17"/>
          <p:cNvCxnSpPr/>
          <p:nvPr/>
        </p:nvCxnSpPr>
        <p:spPr bwMode="auto">
          <a:xfrm>
            <a:off x="5392321" y="3122713"/>
            <a:ext cx="3274815"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1" name="Straight Arrow Connector 20"/>
          <p:cNvCxnSpPr/>
          <p:nvPr/>
        </p:nvCxnSpPr>
        <p:spPr bwMode="auto">
          <a:xfrm>
            <a:off x="677917" y="3122713"/>
            <a:ext cx="2612138"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bwMode="auto">
          <a:xfrm>
            <a:off x="677917" y="3266302"/>
            <a:ext cx="2612138"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bwMode="auto">
          <a:xfrm>
            <a:off x="677917" y="3886532"/>
            <a:ext cx="2612138" cy="0"/>
          </a:xfrm>
          <a:prstGeom prst="straightConnector1">
            <a:avLst/>
          </a:prstGeom>
          <a:ln w="25400">
            <a:solidFill>
              <a:schemeClr val="accent4">
                <a:lumMod val="75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5" name="Straight Arrow Connector 24"/>
          <p:cNvCxnSpPr>
            <a:stCxn id="17" idx="5"/>
            <a:endCxn id="7" idx="1"/>
          </p:cNvCxnSpPr>
          <p:nvPr/>
        </p:nvCxnSpPr>
        <p:spPr bwMode="auto">
          <a:xfrm>
            <a:off x="5345452" y="3258786"/>
            <a:ext cx="3321684"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sp>
        <p:nvSpPr>
          <p:cNvPr id="28" name="TextBox 27"/>
          <p:cNvSpPr txBox="1"/>
          <p:nvPr/>
        </p:nvSpPr>
        <p:spPr>
          <a:xfrm>
            <a:off x="3115371" y="3333692"/>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29" name="TextBox 28"/>
          <p:cNvSpPr txBox="1"/>
          <p:nvPr/>
        </p:nvSpPr>
        <p:spPr>
          <a:xfrm>
            <a:off x="4912640" y="3333692"/>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30" name="TextBox 29"/>
          <p:cNvSpPr txBox="1"/>
          <p:nvPr/>
        </p:nvSpPr>
        <p:spPr>
          <a:xfrm>
            <a:off x="3427412" y="3763421"/>
            <a:ext cx="843564"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solidFill>
                  <a:srgbClr val="FF0000"/>
                </a:solidFill>
              </a:rPr>
              <a:t>Waiting…</a:t>
            </a:r>
          </a:p>
        </p:txBody>
      </p:sp>
      <p:sp>
        <p:nvSpPr>
          <p:cNvPr id="31" name="TextBox 30"/>
          <p:cNvSpPr txBox="1"/>
          <p:nvPr/>
        </p:nvSpPr>
        <p:spPr>
          <a:xfrm>
            <a:off x="4912640" y="3579913"/>
            <a:ext cx="5738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solidFill>
                  <a:srgbClr val="FF0000"/>
                </a:solidFill>
              </a:rPr>
              <a:t>blocks</a:t>
            </a:r>
          </a:p>
        </p:txBody>
      </p:sp>
      <p:pic>
        <p:nvPicPr>
          <p:cNvPr id="32" name="Picture 39" descr="C:\Users\sakuu\Documents\Ballmer WPC\PNGS\Timer.png"/>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black">
          <a:xfrm>
            <a:off x="6673850" y="3579041"/>
            <a:ext cx="282575" cy="425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349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xit" presetSubtype="0" fill="hold" grpId="1" nodeType="withEffect">
                                  <p:stCondLst>
                                    <p:cond delay="0"/>
                                  </p:stCondLst>
                                  <p:childTnLst>
                                    <p:animEffect transition="out" filter="fade">
                                      <p:cBhvr>
                                        <p:cTn id="44" dur="500"/>
                                        <p:tgtEl>
                                          <p:spTgt spid="16"/>
                                        </p:tgtEl>
                                      </p:cBhvr>
                                    </p:animEffect>
                                    <p:set>
                                      <p:cBhvr>
                                        <p:cTn id="45" dur="1" fill="hold">
                                          <p:stCondLst>
                                            <p:cond delay="499"/>
                                          </p:stCondLst>
                                        </p:cTn>
                                        <p:tgtEl>
                                          <p:spTgt spid="16"/>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8"/>
                                        </p:tgtEl>
                                      </p:cBhvr>
                                    </p:animEffect>
                                    <p:set>
                                      <p:cBhvr>
                                        <p:cTn id="48" dur="1" fill="hold">
                                          <p:stCondLst>
                                            <p:cond delay="499"/>
                                          </p:stCondLst>
                                        </p:cTn>
                                        <p:tgtEl>
                                          <p:spTgt spid="2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par>
                                <p:cTn id="54" presetID="10" presetClass="entr" presetSubtype="0"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12"/>
                                        </p:tgtEl>
                                      </p:cBhvr>
                                    </p:animEffect>
                                    <p:set>
                                      <p:cBhvr>
                                        <p:cTn id="72" dur="1" fill="hold">
                                          <p:stCondLst>
                                            <p:cond delay="499"/>
                                          </p:stCondLst>
                                        </p:cTn>
                                        <p:tgtEl>
                                          <p:spTgt spid="12"/>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ntr" presetSubtype="0"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fade">
                                      <p:cBhvr>
                                        <p:cTn id="86" dur="500"/>
                                        <p:tgtEl>
                                          <p:spTgt spid="1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4"/>
                                        </p:tgtEl>
                                        <p:attrNameLst>
                                          <p:attrName>style.visibility</p:attrName>
                                        </p:attrNameLst>
                                      </p:cBhvr>
                                      <p:to>
                                        <p:strVal val="visible"/>
                                      </p:to>
                                    </p:set>
                                    <p:animEffect transition="in" filter="fade">
                                      <p:cBhvr>
                                        <p:cTn id="96" dur="500"/>
                                        <p:tgtEl>
                                          <p:spTgt spid="14"/>
                                        </p:tgtEl>
                                      </p:cBhvr>
                                    </p:animEffect>
                                  </p:childTnLst>
                                </p:cTn>
                              </p:par>
                              <p:par>
                                <p:cTn id="97" presetID="10" presetClass="entr" presetSubtype="0" fill="hold"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fade">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3"/>
                                        </p:tgtEl>
                                        <p:attrNameLst>
                                          <p:attrName>style.visibility</p:attrName>
                                        </p:attrNameLst>
                                      </p:cBhvr>
                                      <p:to>
                                        <p:strVal val="visible"/>
                                      </p:to>
                                    </p:set>
                                    <p:animEffect transition="in" filter="fade">
                                      <p:cBhvr>
                                        <p:cTn id="104" dur="500"/>
                                        <p:tgtEl>
                                          <p:spTgt spid="13"/>
                                        </p:tgtEl>
                                      </p:cBhvr>
                                    </p:animEffect>
                                  </p:childTnLst>
                                </p:cTn>
                              </p:par>
                              <p:par>
                                <p:cTn id="105" presetID="10" presetClass="entr" presetSubtype="0" fill="hold" nodeType="with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500"/>
                                        <p:tgtEl>
                                          <p:spTgt spid="25"/>
                                        </p:tgtEl>
                                      </p:cBhvr>
                                    </p:animEffect>
                                  </p:childTnLst>
                                </p:cTn>
                              </p:par>
                              <p:par>
                                <p:cTn id="108" presetID="10" presetClass="exit" presetSubtype="0" fill="hold" grpId="1" nodeType="withEffect">
                                  <p:stCondLst>
                                    <p:cond delay="0"/>
                                  </p:stCondLst>
                                  <p:childTnLst>
                                    <p:animEffect transition="out" filter="fade">
                                      <p:cBhvr>
                                        <p:cTn id="109" dur="500"/>
                                        <p:tgtEl>
                                          <p:spTgt spid="14"/>
                                        </p:tgtEl>
                                      </p:cBhvr>
                                    </p:animEffect>
                                    <p:set>
                                      <p:cBhvr>
                                        <p:cTn id="110" dur="1" fill="hold">
                                          <p:stCondLst>
                                            <p:cond delay="499"/>
                                          </p:stCondLst>
                                        </p:cTn>
                                        <p:tgtEl>
                                          <p:spTgt spid="14"/>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32"/>
                                        </p:tgtEl>
                                      </p:cBhvr>
                                    </p:animEffect>
                                    <p:set>
                                      <p:cBhvr>
                                        <p:cTn id="113" dur="1" fill="hold">
                                          <p:stCondLst>
                                            <p:cond delay="499"/>
                                          </p:stCondLst>
                                        </p:cTn>
                                        <p:tgtEl>
                                          <p:spTgt spid="32"/>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31"/>
                                        </p:tgtEl>
                                      </p:cBhvr>
                                    </p:animEffect>
                                    <p:set>
                                      <p:cBhvr>
                                        <p:cTn id="118" dur="1" fill="hold">
                                          <p:stCondLst>
                                            <p:cond delay="499"/>
                                          </p:stCondLst>
                                        </p:cTn>
                                        <p:tgtEl>
                                          <p:spTgt spid="31"/>
                                        </p:tgtEl>
                                        <p:attrNameLst>
                                          <p:attrName>style.visibility</p:attrName>
                                        </p:attrNameLst>
                                      </p:cBhvr>
                                      <p:to>
                                        <p:strVal val="hidden"/>
                                      </p:to>
                                    </p:set>
                                  </p:childTnLst>
                                </p:cTn>
                              </p:par>
                              <p:par>
                                <p:cTn id="119" presetID="10" presetClass="exit" presetSubtype="0" fill="hold" grpId="2" nodeType="withEffect">
                                  <p:stCondLst>
                                    <p:cond delay="0"/>
                                  </p:stCondLst>
                                  <p:childTnLst>
                                    <p:animEffect transition="out" filter="fade">
                                      <p:cBhvr>
                                        <p:cTn id="120" dur="500"/>
                                        <p:tgtEl>
                                          <p:spTgt spid="12"/>
                                        </p:tgtEl>
                                      </p:cBhvr>
                                    </p:animEffect>
                                    <p:set>
                                      <p:cBhvr>
                                        <p:cTn id="121" dur="1" fill="hold">
                                          <p:stCondLst>
                                            <p:cond delay="499"/>
                                          </p:stCondLst>
                                        </p:cTn>
                                        <p:tgtEl>
                                          <p:spTgt spid="12"/>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18"/>
                                        </p:tgtEl>
                                      </p:cBhvr>
                                    </p:animEffect>
                                    <p:set>
                                      <p:cBhvr>
                                        <p:cTn id="124" dur="1" fill="hold">
                                          <p:stCondLst>
                                            <p:cond delay="499"/>
                                          </p:stCondLst>
                                        </p:cTn>
                                        <p:tgtEl>
                                          <p:spTgt spid="18"/>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13"/>
                                        </p:tgtEl>
                                      </p:cBhvr>
                                    </p:animEffect>
                                    <p:set>
                                      <p:cBhvr>
                                        <p:cTn id="127" dur="1" fill="hold">
                                          <p:stCondLst>
                                            <p:cond delay="499"/>
                                          </p:stCondLst>
                                        </p:cTn>
                                        <p:tgtEl>
                                          <p:spTgt spid="13"/>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25"/>
                                        </p:tgtEl>
                                      </p:cBhvr>
                                    </p:animEffect>
                                    <p:set>
                                      <p:cBhvr>
                                        <p:cTn id="130" dur="1" fill="hold">
                                          <p:stCondLst>
                                            <p:cond delay="499"/>
                                          </p:stCondLst>
                                        </p:cTn>
                                        <p:tgtEl>
                                          <p:spTgt spid="25"/>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2" nodeType="clickEffect">
                                  <p:stCondLst>
                                    <p:cond delay="0"/>
                                  </p:stCondLst>
                                  <p:childTnLst>
                                    <p:set>
                                      <p:cBhvr>
                                        <p:cTn id="134" dur="1" fill="hold">
                                          <p:stCondLst>
                                            <p:cond delay="0"/>
                                          </p:stCondLst>
                                        </p:cTn>
                                        <p:tgtEl>
                                          <p:spTgt spid="16"/>
                                        </p:tgtEl>
                                        <p:attrNameLst>
                                          <p:attrName>style.visibility</p:attrName>
                                        </p:attrNameLst>
                                      </p:cBhvr>
                                      <p:to>
                                        <p:strVal val="visible"/>
                                      </p:to>
                                    </p:set>
                                    <p:animEffect transition="in" filter="fade">
                                      <p:cBhvr>
                                        <p:cTn id="135" dur="500"/>
                                        <p:tgtEl>
                                          <p:spTgt spid="16"/>
                                        </p:tgtEl>
                                      </p:cBhvr>
                                    </p:animEffect>
                                  </p:childTnLst>
                                </p:cTn>
                              </p:par>
                              <p:par>
                                <p:cTn id="136" presetID="10" presetClass="entr" presetSubtype="0" fill="hold" grpId="2" nodeType="withEffect">
                                  <p:stCondLst>
                                    <p:cond delay="0"/>
                                  </p:stCondLst>
                                  <p:childTnLst>
                                    <p:set>
                                      <p:cBhvr>
                                        <p:cTn id="137" dur="1" fill="hold">
                                          <p:stCondLst>
                                            <p:cond delay="0"/>
                                          </p:stCondLst>
                                        </p:cTn>
                                        <p:tgtEl>
                                          <p:spTgt spid="28"/>
                                        </p:tgtEl>
                                        <p:attrNameLst>
                                          <p:attrName>style.visibility</p:attrName>
                                        </p:attrNameLst>
                                      </p:cBhvr>
                                      <p:to>
                                        <p:strVal val="visible"/>
                                      </p:to>
                                    </p:set>
                                    <p:animEffect transition="in" filter="fade">
                                      <p:cBhvr>
                                        <p:cTn id="138" dur="500"/>
                                        <p:tgtEl>
                                          <p:spTgt spid="28"/>
                                        </p:tgtEl>
                                      </p:cBhvr>
                                    </p:animEffect>
                                  </p:childTnLst>
                                </p:cTn>
                              </p:par>
                              <p:par>
                                <p:cTn id="139" presetID="10" presetClass="exit" presetSubtype="0" fill="hold" grpId="1" nodeType="withEffect">
                                  <p:stCondLst>
                                    <p:cond delay="0"/>
                                  </p:stCondLst>
                                  <p:childTnLst>
                                    <p:animEffect transition="out" filter="fade">
                                      <p:cBhvr>
                                        <p:cTn id="140" dur="500"/>
                                        <p:tgtEl>
                                          <p:spTgt spid="17"/>
                                        </p:tgtEl>
                                      </p:cBhvr>
                                    </p:animEffect>
                                    <p:set>
                                      <p:cBhvr>
                                        <p:cTn id="141" dur="1" fill="hold">
                                          <p:stCondLst>
                                            <p:cond delay="499"/>
                                          </p:stCondLst>
                                        </p:cTn>
                                        <p:tgtEl>
                                          <p:spTgt spid="17"/>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29"/>
                                        </p:tgtEl>
                                      </p:cBhvr>
                                    </p:animEffect>
                                    <p:set>
                                      <p:cBhvr>
                                        <p:cTn id="144" dur="1" fill="hold">
                                          <p:stCondLst>
                                            <p:cond delay="499"/>
                                          </p:stCondLst>
                                        </p:cTn>
                                        <p:tgtEl>
                                          <p:spTgt spid="29"/>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10"/>
                                        </p:tgtEl>
                                        <p:attrNameLst>
                                          <p:attrName>style.visibility</p:attrName>
                                        </p:attrNameLst>
                                      </p:cBhvr>
                                      <p:to>
                                        <p:strVal val="visible"/>
                                      </p:to>
                                    </p:set>
                                    <p:animEffect transition="in" filter="fade">
                                      <p:cBhvr>
                                        <p:cTn id="149" dur="500"/>
                                        <p:tgtEl>
                                          <p:spTgt spid="10"/>
                                        </p:tgtEl>
                                      </p:cBhvr>
                                    </p:animEffect>
                                  </p:childTnLst>
                                </p:cTn>
                              </p:par>
                              <p:par>
                                <p:cTn id="150" presetID="10" presetClass="entr" presetSubtype="0" fill="hold" nodeType="withEffect">
                                  <p:stCondLst>
                                    <p:cond delay="0"/>
                                  </p:stCondLst>
                                  <p:childTnLst>
                                    <p:set>
                                      <p:cBhvr>
                                        <p:cTn id="151" dur="1" fill="hold">
                                          <p:stCondLst>
                                            <p:cond delay="0"/>
                                          </p:stCondLst>
                                        </p:cTn>
                                        <p:tgtEl>
                                          <p:spTgt spid="23"/>
                                        </p:tgtEl>
                                        <p:attrNameLst>
                                          <p:attrName>style.visibility</p:attrName>
                                        </p:attrNameLst>
                                      </p:cBhvr>
                                      <p:to>
                                        <p:strVal val="visible"/>
                                      </p:to>
                                    </p:set>
                                    <p:animEffect transition="in" filter="fade">
                                      <p:cBhvr>
                                        <p:cTn id="152" dur="500"/>
                                        <p:tgtEl>
                                          <p:spTgt spid="23"/>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4">
                                            <p:txEl>
                                              <p:pRg st="5" end="5"/>
                                            </p:txEl>
                                          </p:spTgt>
                                        </p:tgtEl>
                                        <p:attrNameLst>
                                          <p:attrName>style.visibility</p:attrName>
                                        </p:attrNameLst>
                                      </p:cBhvr>
                                      <p:to>
                                        <p:strVal val="visible"/>
                                      </p:to>
                                    </p:set>
                                    <p:animEffect transition="in" filter="fade">
                                      <p:cBhvr>
                                        <p:cTn id="157" dur="500"/>
                                        <p:tgtEl>
                                          <p:spTgt spid="4">
                                            <p:txEl>
                                              <p:pRg st="5" end="5"/>
                                            </p:txEl>
                                          </p:spTgt>
                                        </p:tgtEl>
                                      </p:cBhvr>
                                    </p:animEffect>
                                  </p:childTnLst>
                                </p:cTn>
                              </p:par>
                              <p:par>
                                <p:cTn id="158" presetID="10" presetClass="entr" presetSubtype="0" fill="hold" nodeType="withEffect">
                                  <p:stCondLst>
                                    <p:cond delay="0"/>
                                  </p:stCondLst>
                                  <p:childTnLst>
                                    <p:set>
                                      <p:cBhvr>
                                        <p:cTn id="159" dur="1" fill="hold">
                                          <p:stCondLst>
                                            <p:cond delay="0"/>
                                          </p:stCondLst>
                                        </p:cTn>
                                        <p:tgtEl>
                                          <p:spTgt spid="4">
                                            <p:txEl>
                                              <p:pRg st="6" end="6"/>
                                            </p:txEl>
                                          </p:spTgt>
                                        </p:tgtEl>
                                        <p:attrNameLst>
                                          <p:attrName>style.visibility</p:attrName>
                                        </p:attrNameLst>
                                      </p:cBhvr>
                                      <p:to>
                                        <p:strVal val="visible"/>
                                      </p:to>
                                    </p:set>
                                    <p:animEffect transition="in" filter="fade">
                                      <p:cBhvr>
                                        <p:cTn id="160" dur="500"/>
                                        <p:tgtEl>
                                          <p:spTgt spid="4">
                                            <p:txEl>
                                              <p:pRg st="6" end="6"/>
                                            </p:txEl>
                                          </p:spTgt>
                                        </p:tgtEl>
                                      </p:cBhvr>
                                    </p:animEffect>
                                  </p:childTnLst>
                                </p:cTn>
                              </p:par>
                              <p:par>
                                <p:cTn id="161" presetID="10" presetClass="entr" presetSubtype="0" fill="hold" nodeType="withEffect">
                                  <p:stCondLst>
                                    <p:cond delay="0"/>
                                  </p:stCondLst>
                                  <p:childTnLst>
                                    <p:set>
                                      <p:cBhvr>
                                        <p:cTn id="162" dur="1" fill="hold">
                                          <p:stCondLst>
                                            <p:cond delay="0"/>
                                          </p:stCondLst>
                                        </p:cTn>
                                        <p:tgtEl>
                                          <p:spTgt spid="4">
                                            <p:txEl>
                                              <p:pRg st="7" end="7"/>
                                            </p:txEl>
                                          </p:spTgt>
                                        </p:tgtEl>
                                        <p:attrNameLst>
                                          <p:attrName>style.visibility</p:attrName>
                                        </p:attrNameLst>
                                      </p:cBhvr>
                                      <p:to>
                                        <p:strVal val="visible"/>
                                      </p:to>
                                    </p:set>
                                    <p:animEffect transition="in" filter="fade">
                                      <p:cBhvr>
                                        <p:cTn id="163" dur="500"/>
                                        <p:tgtEl>
                                          <p:spTgt spid="4">
                                            <p:txEl>
                                              <p:pRg st="7" end="7"/>
                                            </p:txEl>
                                          </p:spTgt>
                                        </p:tgtEl>
                                      </p:cBhvr>
                                    </p:animEffect>
                                  </p:childTnLst>
                                </p:cTn>
                              </p:par>
                              <p:par>
                                <p:cTn id="164" presetID="10" presetClass="entr" presetSubtype="0" fill="hold" nodeType="withEffect">
                                  <p:stCondLst>
                                    <p:cond delay="0"/>
                                  </p:stCondLst>
                                  <p:childTnLst>
                                    <p:set>
                                      <p:cBhvr>
                                        <p:cTn id="165" dur="1" fill="hold">
                                          <p:stCondLst>
                                            <p:cond delay="0"/>
                                          </p:stCondLst>
                                        </p:cTn>
                                        <p:tgtEl>
                                          <p:spTgt spid="4">
                                            <p:txEl>
                                              <p:pRg st="8" end="8"/>
                                            </p:txEl>
                                          </p:spTgt>
                                        </p:tgtEl>
                                        <p:attrNameLst>
                                          <p:attrName>style.visibility</p:attrName>
                                        </p:attrNameLst>
                                      </p:cBhvr>
                                      <p:to>
                                        <p:strVal val="visible"/>
                                      </p:to>
                                    </p:set>
                                    <p:animEffect transition="in" filter="fade">
                                      <p:cBhvr>
                                        <p:cTn id="16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p:bldP spid="6" grpId="0" animBg="1"/>
      <p:bldP spid="8" grpId="0" animBg="1"/>
      <p:bldP spid="9" grpId="0" animBg="1"/>
      <p:bldP spid="7" grpId="0" animBg="1"/>
      <p:bldP spid="10" grpId="0"/>
      <p:bldP spid="11" grpId="0"/>
      <p:bldP spid="12" grpId="0"/>
      <p:bldP spid="12" grpId="1"/>
      <p:bldP spid="12" grpId="2"/>
      <p:bldP spid="13" grpId="0"/>
      <p:bldP spid="13" grpId="1"/>
      <p:bldP spid="14" grpId="0"/>
      <p:bldP spid="14" grpId="1"/>
      <p:bldP spid="16" grpId="0" animBg="1"/>
      <p:bldP spid="16" grpId="1" animBg="1"/>
      <p:bldP spid="16" grpId="2" animBg="1"/>
      <p:bldP spid="17" grpId="0" animBg="1"/>
      <p:bldP spid="17" grpId="1" animBg="1"/>
      <p:bldP spid="28" grpId="0"/>
      <p:bldP spid="28" grpId="1"/>
      <p:bldP spid="28" grpId="2"/>
      <p:bldP spid="29" grpId="0"/>
      <p:bldP spid="29" grpId="1"/>
      <p:bldP spid="30" grpId="0"/>
      <p:bldP spid="31" grpId="0"/>
      <p:bldP spid="3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29182" y="2305659"/>
            <a:ext cx="11138943" cy="196850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solidFill>
                <a:schemeClr val="bg2">
                  <a:lumMod val="50000"/>
                  <a:alpha val="99000"/>
                </a:schemeClr>
              </a:solidFill>
            </a:endParaRPr>
          </a:p>
        </p:txBody>
      </p:sp>
      <p:sp>
        <p:nvSpPr>
          <p:cNvPr id="2" name="Title 1"/>
          <p:cNvSpPr>
            <a:spLocks noGrp="1"/>
          </p:cNvSpPr>
          <p:nvPr>
            <p:ph type="title"/>
          </p:nvPr>
        </p:nvSpPr>
        <p:spPr/>
        <p:txBody>
          <a:bodyPr/>
          <a:lstStyle/>
          <a:p>
            <a:r>
              <a:rPr lang="en-US" dirty="0" smtClean="0"/>
              <a:t>Asynchronous Design Pattern</a:t>
            </a:r>
            <a:endParaRPr lang="en-US" dirty="0"/>
          </a:p>
        </p:txBody>
      </p:sp>
      <p:sp>
        <p:nvSpPr>
          <p:cNvPr id="4" name="Content Placeholder 3"/>
          <p:cNvSpPr>
            <a:spLocks noGrp="1"/>
          </p:cNvSpPr>
          <p:nvPr>
            <p:ph type="body" sz="quarter" idx="10"/>
          </p:nvPr>
        </p:nvSpPr>
        <p:spPr>
          <a:xfrm>
            <a:off x="519112" y="1443038"/>
            <a:ext cx="11149013" cy="784830"/>
          </a:xfrm>
        </p:spPr>
        <p:txBody>
          <a:bodyPr/>
          <a:lstStyle/>
          <a:p>
            <a:pPr>
              <a:spcAft>
                <a:spcPts val="600"/>
              </a:spcAft>
            </a:pPr>
            <a:r>
              <a:rPr lang="en-IN" sz="2800" dirty="0">
                <a:solidFill>
                  <a:srgbClr val="595959">
                    <a:alpha val="99000"/>
                  </a:srgbClr>
                </a:solidFill>
              </a:rPr>
              <a:t>Each thread picks up work whenever it is ready</a:t>
            </a:r>
          </a:p>
          <a:p>
            <a:pPr lvl="1"/>
            <a:r>
              <a:rPr lang="en-IN" sz="1800" dirty="0" smtClean="0"/>
              <a:t>A thread handling one request may handle another before the first one completes</a:t>
            </a:r>
            <a:endParaRPr lang="en-IN" sz="1800" dirty="0"/>
          </a:p>
        </p:txBody>
      </p:sp>
      <p:sp>
        <p:nvSpPr>
          <p:cNvPr id="5" name="TextBox 4"/>
          <p:cNvSpPr txBox="1"/>
          <p:nvPr/>
        </p:nvSpPr>
        <p:spPr>
          <a:xfrm>
            <a:off x="623778" y="2685029"/>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Request #1</a:t>
            </a:r>
          </a:p>
        </p:txBody>
      </p:sp>
      <p:sp>
        <p:nvSpPr>
          <p:cNvPr id="6" name="Rectangle 5"/>
          <p:cNvSpPr/>
          <p:nvPr/>
        </p:nvSpPr>
        <p:spPr>
          <a:xfrm>
            <a:off x="3011862" y="2440663"/>
            <a:ext cx="2680138" cy="1607431"/>
          </a:xfrm>
          <a:prstGeom prst="rect">
            <a:avLst/>
          </a:prstGeom>
          <a:solidFill>
            <a:schemeClr val="accent2">
              <a:lumMod val="20000"/>
              <a:lumOff val="80000"/>
            </a:schemeClr>
          </a:solidFill>
          <a:ln w="9525" cap="flat" cmpd="sng" algn="ctr">
            <a:noFill/>
            <a:prstDash val="solid"/>
          </a:ln>
          <a:effectLst/>
        </p:spPr>
        <p:txBody>
          <a:bodyPr rtlCol="0" anchor="t" anchorCtr="0"/>
          <a:lstStyle/>
          <a:p>
            <a:pPr algn="ctr">
              <a:spcBef>
                <a:spcPts val="1200"/>
              </a:spcBef>
              <a:buSzPct val="80000"/>
            </a:pPr>
            <a:r>
              <a:rPr lang="en-US" sz="1600" dirty="0">
                <a:ln>
                  <a:solidFill>
                    <a:schemeClr val="bg1">
                      <a:alpha val="0"/>
                    </a:schemeClr>
                  </a:solidFill>
                </a:ln>
                <a:gradFill>
                  <a:gsLst>
                    <a:gs pos="0">
                      <a:srgbClr val="595959"/>
                    </a:gs>
                    <a:gs pos="86000">
                      <a:srgbClr val="595959"/>
                    </a:gs>
                  </a:gsLst>
                  <a:lin ang="5400000" scaled="0"/>
                </a:gradFill>
              </a:rPr>
              <a:t>Web App Front End</a:t>
            </a:r>
          </a:p>
        </p:txBody>
      </p:sp>
      <p:sp>
        <p:nvSpPr>
          <p:cNvPr id="8" name="Rectangle 7"/>
          <p:cNvSpPr/>
          <p:nvPr/>
        </p:nvSpPr>
        <p:spPr>
          <a:xfrm>
            <a:off x="9849550" y="2440663"/>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SQL Azure</a:t>
            </a:r>
          </a:p>
        </p:txBody>
      </p:sp>
      <p:sp>
        <p:nvSpPr>
          <p:cNvPr id="9" name="Rectangle 8"/>
          <p:cNvSpPr/>
          <p:nvPr/>
        </p:nvSpPr>
        <p:spPr>
          <a:xfrm>
            <a:off x="9849550" y="3590894"/>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WA Storage</a:t>
            </a:r>
          </a:p>
        </p:txBody>
      </p:sp>
      <p:sp>
        <p:nvSpPr>
          <p:cNvPr id="7" name="Rectangle 6"/>
          <p:cNvSpPr/>
          <p:nvPr/>
        </p:nvSpPr>
        <p:spPr>
          <a:xfrm>
            <a:off x="8667136" y="3015778"/>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Middle Tier</a:t>
            </a:r>
          </a:p>
        </p:txBody>
      </p:sp>
      <p:sp>
        <p:nvSpPr>
          <p:cNvPr id="10" name="TextBox 9"/>
          <p:cNvSpPr txBox="1"/>
          <p:nvPr/>
        </p:nvSpPr>
        <p:spPr>
          <a:xfrm>
            <a:off x="623778" y="3190899"/>
            <a:ext cx="1723933"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Response #1</a:t>
            </a:r>
          </a:p>
        </p:txBody>
      </p:sp>
      <p:sp>
        <p:nvSpPr>
          <p:cNvPr id="11" name="TextBox 10"/>
          <p:cNvSpPr txBox="1"/>
          <p:nvPr/>
        </p:nvSpPr>
        <p:spPr>
          <a:xfrm>
            <a:off x="623778" y="3443950"/>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a:t>
            </a:r>
            <a:r>
              <a:rPr lang="en-US" sz="1600" dirty="0" smtClean="0">
                <a:ln>
                  <a:solidFill>
                    <a:schemeClr val="bg1">
                      <a:alpha val="0"/>
                    </a:schemeClr>
                  </a:solidFill>
                </a:ln>
                <a:gradFill>
                  <a:gsLst>
                    <a:gs pos="0">
                      <a:srgbClr val="595959"/>
                    </a:gs>
                    <a:gs pos="86000">
                      <a:srgbClr val="595959"/>
                    </a:gs>
                  </a:gsLst>
                  <a:lin ang="5400000" scaled="0"/>
                </a:gradFill>
              </a:rPr>
              <a:t>Request #2</a:t>
            </a:r>
            <a:endParaRPr lang="en-US" sz="1600" dirty="0">
              <a:ln>
                <a:solidFill>
                  <a:schemeClr val="bg1">
                    <a:alpha val="0"/>
                  </a:schemeClr>
                </a:solidFill>
              </a:ln>
              <a:gradFill>
                <a:gsLst>
                  <a:gs pos="0">
                    <a:srgbClr val="595959"/>
                  </a:gs>
                  <a:gs pos="86000">
                    <a:srgbClr val="595959"/>
                  </a:gs>
                </a:gsLst>
                <a:lin ang="5400000" scaled="0"/>
              </a:gradFill>
            </a:endParaRPr>
          </a:p>
        </p:txBody>
      </p:sp>
      <p:sp>
        <p:nvSpPr>
          <p:cNvPr id="12" name="TextBox 11"/>
          <p:cNvSpPr txBox="1"/>
          <p:nvPr/>
        </p:nvSpPr>
        <p:spPr>
          <a:xfrm>
            <a:off x="6184455" y="2563773"/>
            <a:ext cx="1375441"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“The  Work” #1</a:t>
            </a:r>
          </a:p>
        </p:txBody>
      </p:sp>
      <p:sp>
        <p:nvSpPr>
          <p:cNvPr id="13" name="TextBox 12"/>
          <p:cNvSpPr txBox="1"/>
          <p:nvPr/>
        </p:nvSpPr>
        <p:spPr>
          <a:xfrm>
            <a:off x="6184455" y="3182641"/>
            <a:ext cx="1150058"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Response #1</a:t>
            </a:r>
          </a:p>
        </p:txBody>
      </p:sp>
      <p:sp>
        <p:nvSpPr>
          <p:cNvPr id="16" name="Oval 15"/>
          <p:cNvSpPr/>
          <p:nvPr/>
        </p:nvSpPr>
        <p:spPr bwMode="auto">
          <a:xfrm>
            <a:off x="3275012" y="3118219"/>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7" name="Oval 16"/>
          <p:cNvSpPr/>
          <p:nvPr/>
        </p:nvSpPr>
        <p:spPr bwMode="auto">
          <a:xfrm>
            <a:off x="5056515" y="3118219"/>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cxnSp>
        <p:nvCxnSpPr>
          <p:cNvPr id="18" name="Straight Arrow Connector 17"/>
          <p:cNvCxnSpPr/>
          <p:nvPr/>
        </p:nvCxnSpPr>
        <p:spPr bwMode="auto">
          <a:xfrm>
            <a:off x="5457825" y="3015778"/>
            <a:ext cx="3209311"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1" name="Straight Arrow Connector 20"/>
          <p:cNvCxnSpPr/>
          <p:nvPr/>
        </p:nvCxnSpPr>
        <p:spPr bwMode="auto">
          <a:xfrm>
            <a:off x="677917" y="3015778"/>
            <a:ext cx="2612138"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bwMode="auto">
          <a:xfrm>
            <a:off x="677917" y="3130339"/>
            <a:ext cx="2612138"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bwMode="auto">
          <a:xfrm>
            <a:off x="677917" y="3750569"/>
            <a:ext cx="2612138" cy="0"/>
          </a:xfrm>
          <a:prstGeom prst="straightConnector1">
            <a:avLst/>
          </a:prstGeom>
          <a:ln w="25400">
            <a:solidFill>
              <a:schemeClr val="accent4">
                <a:lumMod val="75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5" name="Straight Arrow Connector 24"/>
          <p:cNvCxnSpPr/>
          <p:nvPr/>
        </p:nvCxnSpPr>
        <p:spPr bwMode="auto">
          <a:xfrm>
            <a:off x="5457825" y="3130339"/>
            <a:ext cx="3209311"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sp>
        <p:nvSpPr>
          <p:cNvPr id="28" name="TextBox 27"/>
          <p:cNvSpPr txBox="1"/>
          <p:nvPr/>
        </p:nvSpPr>
        <p:spPr>
          <a:xfrm>
            <a:off x="3115371" y="3463247"/>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29" name="TextBox 28"/>
          <p:cNvSpPr txBox="1"/>
          <p:nvPr/>
        </p:nvSpPr>
        <p:spPr>
          <a:xfrm>
            <a:off x="4941215" y="3463247"/>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33" name="TextBox 32"/>
          <p:cNvSpPr txBox="1"/>
          <p:nvPr/>
        </p:nvSpPr>
        <p:spPr>
          <a:xfrm>
            <a:off x="623778" y="3892938"/>
            <a:ext cx="1723933"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gradFill>
                  <a:gsLst>
                    <a:gs pos="0">
                      <a:srgbClr val="595959"/>
                    </a:gs>
                    <a:gs pos="86000">
                      <a:srgbClr val="595959"/>
                    </a:gs>
                  </a:gsLst>
                  <a:lin ang="5400000" scaled="0"/>
                </a:gradFill>
              </a:rPr>
              <a:t>Client </a:t>
            </a:r>
            <a:r>
              <a:rPr lang="en-US" sz="1600" dirty="0">
                <a:ln>
                  <a:solidFill>
                    <a:schemeClr val="bg1">
                      <a:alpha val="0"/>
                    </a:schemeClr>
                  </a:solidFill>
                </a:ln>
                <a:gradFill>
                  <a:gsLst>
                    <a:gs pos="0">
                      <a:srgbClr val="595959"/>
                    </a:gs>
                    <a:gs pos="86000">
                      <a:srgbClr val="595959"/>
                    </a:gs>
                  </a:gsLst>
                  <a:lin ang="5400000" scaled="0"/>
                </a:gradFill>
              </a:rPr>
              <a:t>Response</a:t>
            </a:r>
            <a:r>
              <a:rPr lang="en-US" sz="1600" dirty="0">
                <a:gradFill>
                  <a:gsLst>
                    <a:gs pos="0">
                      <a:srgbClr val="595959"/>
                    </a:gs>
                    <a:gs pos="86000">
                      <a:srgbClr val="595959"/>
                    </a:gs>
                  </a:gsLst>
                  <a:lin ang="5400000" scaled="0"/>
                </a:gradFill>
              </a:rPr>
              <a:t> </a:t>
            </a:r>
            <a:r>
              <a:rPr lang="en-US" sz="1600" dirty="0" smtClean="0">
                <a:gradFill>
                  <a:gsLst>
                    <a:gs pos="0">
                      <a:srgbClr val="595959"/>
                    </a:gs>
                    <a:gs pos="86000">
                      <a:srgbClr val="595959"/>
                    </a:gs>
                  </a:gsLst>
                  <a:lin ang="5400000" scaled="0"/>
                </a:gradFill>
              </a:rPr>
              <a:t>#2</a:t>
            </a:r>
            <a:endParaRPr lang="en-US" sz="1600" dirty="0">
              <a:gradFill>
                <a:gsLst>
                  <a:gs pos="0">
                    <a:srgbClr val="595959"/>
                  </a:gs>
                  <a:gs pos="86000">
                    <a:srgbClr val="595959"/>
                  </a:gs>
                </a:gsLst>
                <a:lin ang="5400000" scaled="0"/>
              </a:gradFill>
            </a:endParaRPr>
          </a:p>
        </p:txBody>
      </p:sp>
      <p:sp>
        <p:nvSpPr>
          <p:cNvPr id="34" name="TextBox 33"/>
          <p:cNvSpPr txBox="1"/>
          <p:nvPr/>
        </p:nvSpPr>
        <p:spPr>
          <a:xfrm>
            <a:off x="6184455" y="3475320"/>
            <a:ext cx="1375441"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“The  Work” </a:t>
            </a:r>
            <a:r>
              <a:rPr lang="en-US" sz="1600" dirty="0" smtClean="0">
                <a:ln>
                  <a:solidFill>
                    <a:schemeClr val="bg1">
                      <a:alpha val="0"/>
                    </a:schemeClr>
                  </a:solidFill>
                </a:ln>
                <a:gradFill>
                  <a:gsLst>
                    <a:gs pos="0">
                      <a:srgbClr val="595959"/>
                    </a:gs>
                    <a:gs pos="86000">
                      <a:srgbClr val="595959"/>
                    </a:gs>
                  </a:gsLst>
                  <a:lin ang="5400000" scaled="0"/>
                </a:gradFill>
              </a:rPr>
              <a:t>#2</a:t>
            </a:r>
            <a:endParaRPr lang="en-US" sz="1600" dirty="0">
              <a:ln>
                <a:solidFill>
                  <a:schemeClr val="bg1">
                    <a:alpha val="0"/>
                  </a:schemeClr>
                </a:solidFill>
              </a:ln>
              <a:gradFill>
                <a:gsLst>
                  <a:gs pos="0">
                    <a:srgbClr val="595959"/>
                  </a:gs>
                  <a:gs pos="86000">
                    <a:srgbClr val="595959"/>
                  </a:gs>
                </a:gsLst>
                <a:lin ang="5400000" scaled="0"/>
              </a:gradFill>
            </a:endParaRPr>
          </a:p>
        </p:txBody>
      </p:sp>
      <p:sp>
        <p:nvSpPr>
          <p:cNvPr id="35" name="TextBox 34"/>
          <p:cNvSpPr txBox="1"/>
          <p:nvPr/>
        </p:nvSpPr>
        <p:spPr>
          <a:xfrm>
            <a:off x="6184455" y="3892938"/>
            <a:ext cx="1150058"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Response</a:t>
            </a:r>
            <a:r>
              <a:rPr lang="en-US" sz="1600" dirty="0">
                <a:gradFill>
                  <a:gsLst>
                    <a:gs pos="0">
                      <a:srgbClr val="595959"/>
                    </a:gs>
                    <a:gs pos="86000">
                      <a:srgbClr val="595959"/>
                    </a:gs>
                  </a:gsLst>
                  <a:lin ang="5400000" scaled="0"/>
                </a:gradFill>
              </a:rPr>
              <a:t> </a:t>
            </a:r>
            <a:r>
              <a:rPr lang="en-US" sz="1600" dirty="0" smtClean="0">
                <a:gradFill>
                  <a:gsLst>
                    <a:gs pos="0">
                      <a:srgbClr val="595959"/>
                    </a:gs>
                    <a:gs pos="86000">
                      <a:srgbClr val="595959"/>
                    </a:gs>
                  </a:gsLst>
                  <a:lin ang="5400000" scaled="0"/>
                </a:gradFill>
              </a:rPr>
              <a:t>#2</a:t>
            </a:r>
            <a:endParaRPr lang="en-US" sz="1600" dirty="0">
              <a:gradFill>
                <a:gsLst>
                  <a:gs pos="0">
                    <a:srgbClr val="595959"/>
                  </a:gs>
                  <a:gs pos="86000">
                    <a:srgbClr val="595959"/>
                  </a:gs>
                </a:gsLst>
                <a:lin ang="5400000" scaled="0"/>
              </a:gradFill>
            </a:endParaRPr>
          </a:p>
        </p:txBody>
      </p:sp>
      <p:cxnSp>
        <p:nvCxnSpPr>
          <p:cNvPr id="36" name="Straight Arrow Connector 35"/>
          <p:cNvCxnSpPr/>
          <p:nvPr/>
        </p:nvCxnSpPr>
        <p:spPr bwMode="auto">
          <a:xfrm>
            <a:off x="5457825" y="3750569"/>
            <a:ext cx="3209311" cy="0"/>
          </a:xfrm>
          <a:prstGeom prst="straightConnector1">
            <a:avLst/>
          </a:prstGeom>
          <a:ln w="25400">
            <a:solidFill>
              <a:schemeClr val="accent4">
                <a:lumMod val="75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7" name="Straight Arrow Connector 36"/>
          <p:cNvCxnSpPr/>
          <p:nvPr/>
        </p:nvCxnSpPr>
        <p:spPr bwMode="auto">
          <a:xfrm>
            <a:off x="5457825" y="3885815"/>
            <a:ext cx="3209311" cy="0"/>
          </a:xfrm>
          <a:prstGeom prst="straightConnector1">
            <a:avLst/>
          </a:prstGeom>
          <a:ln w="25400">
            <a:solidFill>
              <a:schemeClr val="accent4">
                <a:lumMod val="50000"/>
              </a:schemeClr>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cxnSp>
        <p:nvCxnSpPr>
          <p:cNvPr id="38" name="Straight Arrow Connector 37"/>
          <p:cNvCxnSpPr/>
          <p:nvPr/>
        </p:nvCxnSpPr>
        <p:spPr bwMode="auto">
          <a:xfrm>
            <a:off x="677917" y="3885815"/>
            <a:ext cx="2597095" cy="0"/>
          </a:xfrm>
          <a:prstGeom prst="straightConnector1">
            <a:avLst/>
          </a:prstGeom>
          <a:ln w="25400">
            <a:solidFill>
              <a:schemeClr val="accent4">
                <a:lumMod val="50000"/>
              </a:schemeClr>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sp>
        <p:nvSpPr>
          <p:cNvPr id="39" name="Rectangle 38"/>
          <p:cNvSpPr/>
          <p:nvPr/>
        </p:nvSpPr>
        <p:spPr>
          <a:xfrm>
            <a:off x="3809358" y="2809994"/>
            <a:ext cx="1085146" cy="1082944"/>
          </a:xfrm>
          <a:prstGeom prst="rect">
            <a:avLst/>
          </a:prstGeom>
          <a:solidFill>
            <a:schemeClr val="accent1"/>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Context</a:t>
            </a:r>
          </a:p>
        </p:txBody>
      </p:sp>
      <p:sp>
        <p:nvSpPr>
          <p:cNvPr id="40" name="Pentagon 39"/>
          <p:cNvSpPr/>
          <p:nvPr/>
        </p:nvSpPr>
        <p:spPr bwMode="auto">
          <a:xfrm>
            <a:off x="4166555" y="3162153"/>
            <a:ext cx="370751" cy="228600"/>
          </a:xfrm>
          <a:prstGeom prst="homePlate">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1" name="Pentagon 40"/>
          <p:cNvSpPr/>
          <p:nvPr/>
        </p:nvSpPr>
        <p:spPr bwMode="auto">
          <a:xfrm>
            <a:off x="4156306" y="3543153"/>
            <a:ext cx="370751" cy="228600"/>
          </a:xfrm>
          <a:prstGeom prst="homePlate">
            <a:avLst/>
          </a:prstGeom>
          <a:solidFill>
            <a:schemeClr val="accent4">
              <a:lumMod val="40000"/>
              <a:lumOff val="6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2" name="Content Placeholder 3"/>
          <p:cNvSpPr txBox="1">
            <a:spLocks/>
          </p:cNvSpPr>
          <p:nvPr/>
        </p:nvSpPr>
        <p:spPr>
          <a:xfrm>
            <a:off x="519112" y="4276780"/>
            <a:ext cx="11149013" cy="2085186"/>
          </a:xfrm>
          <a:prstGeom prst="rect">
            <a:avLst/>
          </a:prstGeom>
        </p:spPr>
        <p:txBody>
          <a:bodyPr vert="horz" wrap="square" lIns="0" tIns="0" rIns="0" bIns="0" rtlCol="0">
            <a:spAutoFit/>
          </a:bodyPr>
          <a:lstStyle>
            <a:lvl1pPr marL="3175" indent="0" algn="l" defTabSz="914363" rtl="0" eaLnBrk="1" latinLnBrk="0" hangingPunct="1">
              <a:lnSpc>
                <a:spcPct val="100000"/>
              </a:lnSpc>
              <a:spcBef>
                <a:spcPts val="0"/>
              </a:spcBef>
              <a:spcAft>
                <a:spcPts val="900"/>
              </a:spcAft>
              <a:buSzPct val="80000"/>
              <a:buFont typeface="Arial" pitchFamily="34" charset="0"/>
              <a:buNone/>
              <a:defRPr sz="4000" kern="1200" spc="-100" baseline="0">
                <a:ln>
                  <a:solidFill>
                    <a:schemeClr val="bg1">
                      <a:alpha val="0"/>
                    </a:schemeClr>
                  </a:solidFill>
                </a:ln>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100000"/>
              </a:lnSpc>
              <a:spcBef>
                <a:spcPts val="0"/>
              </a:spcBef>
              <a:buSzPct val="80000"/>
              <a:buFont typeface="Arial" pitchFamily="34" charset="0"/>
              <a:buNone/>
              <a:defRPr sz="2000" kern="1200" spc="-50" baseline="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100000"/>
              </a:lnSpc>
              <a:spcBef>
                <a:spcPts val="300"/>
              </a:spcBef>
              <a:buSzPct val="80000"/>
              <a:buFontTx/>
              <a:buBlip>
                <a:blip r:embed="rId2"/>
              </a:buBlip>
              <a:defRPr sz="24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100000"/>
              </a:lnSpc>
              <a:spcBef>
                <a:spcPts val="300"/>
              </a:spcBef>
              <a:buSzPct val="80000"/>
              <a:buFontTx/>
              <a:buBlip>
                <a:blip r:embed="rId2"/>
              </a:buBlip>
              <a:defRPr sz="20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100000"/>
              </a:lnSpc>
              <a:spcBef>
                <a:spcPts val="300"/>
              </a:spcBef>
              <a:buSzPct val="80000"/>
              <a:buFontTx/>
              <a:buBlip>
                <a:blip r:embed="rId2"/>
              </a:buBlip>
              <a:defRPr sz="20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Aft>
                <a:spcPts val="600"/>
              </a:spcAft>
            </a:pPr>
            <a:r>
              <a:rPr lang="en-IN" sz="2800" spc="-100" dirty="0">
                <a:solidFill>
                  <a:srgbClr val="595959">
                    <a:alpha val="99000"/>
                  </a:srgbClr>
                </a:solidFill>
                <a:latin typeface="Segoe UI Light" pitchFamily="34" charset="0"/>
              </a:rPr>
              <a:t>This approach scales well</a:t>
            </a:r>
          </a:p>
          <a:p>
            <a:pPr lvl="1"/>
            <a:r>
              <a:rPr lang="en-IN" sz="1800" dirty="0">
                <a:ln>
                  <a:solidFill>
                    <a:srgbClr val="FFFFFF">
                      <a:alpha val="0"/>
                    </a:srgbClr>
                  </a:solidFill>
                </a:ln>
              </a:rPr>
              <a:t>Client requests tracked explicitly in app’s data structures</a:t>
            </a:r>
          </a:p>
          <a:p>
            <a:pPr lvl="1"/>
            <a:r>
              <a:rPr lang="en-IN" sz="1800" dirty="0">
                <a:ln>
                  <a:solidFill>
                    <a:srgbClr val="FFFFFF">
                      <a:alpha val="0"/>
                    </a:srgbClr>
                  </a:solidFill>
                </a:ln>
              </a:rPr>
              <a:t>Threads never block while there is work to be done</a:t>
            </a:r>
          </a:p>
          <a:p>
            <a:pPr lvl="1"/>
            <a:r>
              <a:rPr lang="en-IN" sz="1800" dirty="0">
                <a:ln>
                  <a:solidFill>
                    <a:srgbClr val="FFFFFF">
                      <a:alpha val="0"/>
                    </a:srgbClr>
                  </a:solidFill>
                </a:ln>
              </a:rPr>
              <a:t>Each thread can handle possibly many concurrent requests</a:t>
            </a:r>
          </a:p>
          <a:p>
            <a:pPr lvl="1"/>
            <a:endParaRPr lang="en-IN" sz="1800" dirty="0">
              <a:ln>
                <a:solidFill>
                  <a:srgbClr val="FFFFFF">
                    <a:alpha val="0"/>
                  </a:srgbClr>
                </a:solidFill>
              </a:ln>
            </a:endParaRPr>
          </a:p>
          <a:p>
            <a:pPr lvl="0">
              <a:spcAft>
                <a:spcPts val="600"/>
              </a:spcAft>
            </a:pPr>
            <a:r>
              <a:rPr lang="en-IN" sz="2800" dirty="0">
                <a:solidFill>
                  <a:srgbClr val="595959">
                    <a:alpha val="99000"/>
                  </a:srgbClr>
                </a:solidFill>
              </a:rPr>
              <a:t>But bookkeeping &amp; synchronization can be difficult…</a:t>
            </a:r>
            <a:endParaRPr lang="en-US" sz="2800" dirty="0">
              <a:solidFill>
                <a:srgbClr val="595959">
                  <a:alpha val="99000"/>
                </a:srgbClr>
              </a:solidFill>
            </a:endParaRPr>
          </a:p>
        </p:txBody>
      </p:sp>
    </p:spTree>
    <p:extLst>
      <p:ext uri="{BB962C8B-B14F-4D97-AF65-F5344CB8AC3E}">
        <p14:creationId xmlns:p14="http://schemas.microsoft.com/office/powerpoint/2010/main" val="7113719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xit" presetSubtype="0" fill="hold" grpId="1" nodeType="with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28"/>
                                        </p:tgtEl>
                                      </p:cBhvr>
                                    </p:animEffect>
                                    <p:set>
                                      <p:cBhvr>
                                        <p:cTn id="45" dur="1" fill="hold">
                                          <p:stCondLst>
                                            <p:cond delay="499"/>
                                          </p:stCondLst>
                                        </p:cTn>
                                        <p:tgtEl>
                                          <p:spTgt spid="2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par>
                                <p:cTn id="51" presetID="10"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2"/>
                                        </p:tgtEl>
                                      </p:cBhvr>
                                    </p:animEffect>
                                    <p:set>
                                      <p:cBhvr>
                                        <p:cTn id="70" dur="1" fill="hold">
                                          <p:stCondLst>
                                            <p:cond delay="499"/>
                                          </p:stCondLst>
                                        </p:cTn>
                                        <p:tgtEl>
                                          <p:spTgt spid="1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29"/>
                                        </p:tgtEl>
                                      </p:cBhvr>
                                    </p:animEffect>
                                    <p:set>
                                      <p:cBhvr>
                                        <p:cTn id="85" dur="1" fill="hold">
                                          <p:stCondLst>
                                            <p:cond delay="499"/>
                                          </p:stCondLst>
                                        </p:cTn>
                                        <p:tgtEl>
                                          <p:spTgt spid="29"/>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17"/>
                                        </p:tgtEl>
                                      </p:cBhvr>
                                    </p:animEffect>
                                    <p:set>
                                      <p:cBhvr>
                                        <p:cTn id="88" dur="1" fill="hold">
                                          <p:stCondLst>
                                            <p:cond delay="499"/>
                                          </p:stCondLst>
                                        </p:cTn>
                                        <p:tgtEl>
                                          <p:spTgt spid="17"/>
                                        </p:tgtEl>
                                        <p:attrNameLst>
                                          <p:attrName>style.visibility</p:attrName>
                                        </p:attrNameLst>
                                      </p:cBhvr>
                                      <p:to>
                                        <p:strVal val="hidden"/>
                                      </p:to>
                                    </p:set>
                                  </p:childTnLst>
                                </p:cTn>
                              </p:par>
                              <p:par>
                                <p:cTn id="89" presetID="10" presetClass="entr" presetSubtype="0" fill="hold" grpId="2" nodeType="with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500"/>
                                        <p:tgtEl>
                                          <p:spTgt spid="1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500"/>
                                        <p:tgtEl>
                                          <p:spTgt spid="24"/>
                                        </p:tgtEl>
                                      </p:cBhvr>
                                    </p:animEffect>
                                  </p:childTnLst>
                                </p:cTn>
                              </p:par>
                              <p:par>
                                <p:cTn id="97" presetID="10" presetClass="entr" presetSubtype="0" fill="hold" grpId="2" nodeType="with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fade">
                                      <p:cBhvr>
                                        <p:cTn id="99" dur="500"/>
                                        <p:tgtEl>
                                          <p:spTgt spid="28"/>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fade">
                                      <p:cBhvr>
                                        <p:cTn id="104" dur="500"/>
                                        <p:tgtEl>
                                          <p:spTgt spid="11"/>
                                        </p:tgtEl>
                                      </p:cBhvr>
                                    </p:animEffect>
                                  </p:childTnLst>
                                </p:cTn>
                              </p:par>
                              <p:par>
                                <p:cTn id="105" presetID="10" presetClass="entr" presetSubtype="0" fill="hold" grpId="2" nodeType="with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fade">
                                      <p:cBhvr>
                                        <p:cTn id="107" dur="500"/>
                                        <p:tgtEl>
                                          <p:spTgt spid="17"/>
                                        </p:tgtEl>
                                      </p:cBhvr>
                                    </p:animEffect>
                                  </p:childTnLst>
                                </p:cTn>
                              </p:par>
                              <p:par>
                                <p:cTn id="108" presetID="10" presetClass="exit" presetSubtype="0" fill="hold" grpId="3" nodeType="withEffect">
                                  <p:stCondLst>
                                    <p:cond delay="0"/>
                                  </p:stCondLst>
                                  <p:childTnLst>
                                    <p:animEffect transition="out" filter="fade">
                                      <p:cBhvr>
                                        <p:cTn id="109" dur="500"/>
                                        <p:tgtEl>
                                          <p:spTgt spid="16"/>
                                        </p:tgtEl>
                                      </p:cBhvr>
                                    </p:animEffect>
                                    <p:set>
                                      <p:cBhvr>
                                        <p:cTn id="110" dur="1" fill="hold">
                                          <p:stCondLst>
                                            <p:cond delay="499"/>
                                          </p:stCondLst>
                                        </p:cTn>
                                        <p:tgtEl>
                                          <p:spTgt spid="16"/>
                                        </p:tgtEl>
                                        <p:attrNameLst>
                                          <p:attrName>style.visibility</p:attrName>
                                        </p:attrNameLst>
                                      </p:cBhvr>
                                      <p:to>
                                        <p:strVal val="hidden"/>
                                      </p:to>
                                    </p:set>
                                  </p:childTnLst>
                                </p:cTn>
                              </p:par>
                              <p:par>
                                <p:cTn id="111" presetID="10" presetClass="exit" presetSubtype="0" fill="hold" grpId="3" nodeType="withEffect">
                                  <p:stCondLst>
                                    <p:cond delay="0"/>
                                  </p:stCondLst>
                                  <p:childTnLst>
                                    <p:animEffect transition="out" filter="fade">
                                      <p:cBhvr>
                                        <p:cTn id="112" dur="500"/>
                                        <p:tgtEl>
                                          <p:spTgt spid="28"/>
                                        </p:tgtEl>
                                      </p:cBhvr>
                                    </p:animEffect>
                                    <p:set>
                                      <p:cBhvr>
                                        <p:cTn id="113" dur="1" fill="hold">
                                          <p:stCondLst>
                                            <p:cond delay="499"/>
                                          </p:stCondLst>
                                        </p:cTn>
                                        <p:tgtEl>
                                          <p:spTgt spid="28"/>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4"/>
                                        </p:tgtEl>
                                        <p:attrNameLst>
                                          <p:attrName>style.visibility</p:attrName>
                                        </p:attrNameLst>
                                      </p:cBhvr>
                                      <p:to>
                                        <p:strVal val="visible"/>
                                      </p:to>
                                    </p:set>
                                    <p:animEffect transition="in" filter="fade">
                                      <p:cBhvr>
                                        <p:cTn id="118" dur="500"/>
                                        <p:tgtEl>
                                          <p:spTgt spid="34"/>
                                        </p:tgtEl>
                                      </p:cBhvr>
                                    </p:animEffect>
                                  </p:childTnLst>
                                </p:cTn>
                              </p:par>
                              <p:par>
                                <p:cTn id="119" presetID="10" presetClass="entr" presetSubtype="0" fill="hold"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fade">
                                      <p:cBhvr>
                                        <p:cTn id="121" dur="500"/>
                                        <p:tgtEl>
                                          <p:spTgt spid="36"/>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xit" presetSubtype="0" fill="hold" grpId="1" nodeType="clickEffect">
                                  <p:stCondLst>
                                    <p:cond delay="0"/>
                                  </p:stCondLst>
                                  <p:childTnLst>
                                    <p:animEffect transition="out" filter="fade">
                                      <p:cBhvr>
                                        <p:cTn id="125" dur="500"/>
                                        <p:tgtEl>
                                          <p:spTgt spid="34"/>
                                        </p:tgtEl>
                                      </p:cBhvr>
                                    </p:animEffect>
                                    <p:set>
                                      <p:cBhvr>
                                        <p:cTn id="126" dur="1" fill="hold">
                                          <p:stCondLst>
                                            <p:cond delay="499"/>
                                          </p:stCondLst>
                                        </p:cTn>
                                        <p:tgtEl>
                                          <p:spTgt spid="34"/>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36"/>
                                        </p:tgtEl>
                                      </p:cBhvr>
                                    </p:animEffect>
                                    <p:set>
                                      <p:cBhvr>
                                        <p:cTn id="129" dur="1" fill="hold">
                                          <p:stCondLst>
                                            <p:cond delay="499"/>
                                          </p:stCondLst>
                                        </p:cTn>
                                        <p:tgtEl>
                                          <p:spTgt spid="3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41"/>
                                        </p:tgtEl>
                                        <p:attrNameLst>
                                          <p:attrName>style.visibility</p:attrName>
                                        </p:attrNameLst>
                                      </p:cBhvr>
                                      <p:to>
                                        <p:strVal val="visible"/>
                                      </p:to>
                                    </p:set>
                                    <p:animEffect transition="in" filter="fade">
                                      <p:cBhvr>
                                        <p:cTn id="134" dur="500"/>
                                        <p:tgtEl>
                                          <p:spTgt spid="4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nodeType="with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fade">
                                      <p:cBhvr>
                                        <p:cTn id="142" dur="500"/>
                                        <p:tgtEl>
                                          <p:spTgt spid="37"/>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1" nodeType="clickEffect">
                                  <p:stCondLst>
                                    <p:cond delay="0"/>
                                  </p:stCondLst>
                                  <p:childTnLst>
                                    <p:animEffect transition="out" filter="fade">
                                      <p:cBhvr>
                                        <p:cTn id="146" dur="500"/>
                                        <p:tgtEl>
                                          <p:spTgt spid="35"/>
                                        </p:tgtEl>
                                      </p:cBhvr>
                                    </p:animEffect>
                                    <p:set>
                                      <p:cBhvr>
                                        <p:cTn id="147" dur="1" fill="hold">
                                          <p:stCondLst>
                                            <p:cond delay="499"/>
                                          </p:stCondLst>
                                        </p:cTn>
                                        <p:tgtEl>
                                          <p:spTgt spid="35"/>
                                        </p:tgtEl>
                                        <p:attrNameLst>
                                          <p:attrName>style.visibility</p:attrName>
                                        </p:attrNameLst>
                                      </p:cBhvr>
                                      <p:to>
                                        <p:strVal val="hidden"/>
                                      </p:to>
                                    </p:set>
                                  </p:childTnLst>
                                </p:cTn>
                              </p:par>
                              <p:par>
                                <p:cTn id="148" presetID="10" presetClass="exit" presetSubtype="0" fill="hold" nodeType="withEffect">
                                  <p:stCondLst>
                                    <p:cond delay="0"/>
                                  </p:stCondLst>
                                  <p:childTnLst>
                                    <p:animEffect transition="out" filter="fade">
                                      <p:cBhvr>
                                        <p:cTn id="149" dur="500"/>
                                        <p:tgtEl>
                                          <p:spTgt spid="37"/>
                                        </p:tgtEl>
                                      </p:cBhvr>
                                    </p:animEffect>
                                    <p:set>
                                      <p:cBhvr>
                                        <p:cTn id="150" dur="1" fill="hold">
                                          <p:stCondLst>
                                            <p:cond delay="499"/>
                                          </p:stCondLst>
                                        </p:cTn>
                                        <p:tgtEl>
                                          <p:spTgt spid="37"/>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2" nodeType="clickEffect">
                                  <p:stCondLst>
                                    <p:cond delay="0"/>
                                  </p:stCondLst>
                                  <p:childTnLst>
                                    <p:animEffect transition="out" filter="fade">
                                      <p:cBhvr>
                                        <p:cTn id="154" dur="500"/>
                                        <p:tgtEl>
                                          <p:spTgt spid="29"/>
                                        </p:tgtEl>
                                      </p:cBhvr>
                                    </p:animEffect>
                                    <p:set>
                                      <p:cBhvr>
                                        <p:cTn id="155" dur="1" fill="hold">
                                          <p:stCondLst>
                                            <p:cond delay="499"/>
                                          </p:stCondLst>
                                        </p:cTn>
                                        <p:tgtEl>
                                          <p:spTgt spid="29"/>
                                        </p:tgtEl>
                                        <p:attrNameLst>
                                          <p:attrName>style.visibility</p:attrName>
                                        </p:attrNameLst>
                                      </p:cBhvr>
                                      <p:to>
                                        <p:strVal val="hidden"/>
                                      </p:to>
                                    </p:set>
                                  </p:childTnLst>
                                </p:cTn>
                              </p:par>
                              <p:par>
                                <p:cTn id="156" presetID="10" presetClass="exit" presetSubtype="0" fill="hold" grpId="3" nodeType="withEffect">
                                  <p:stCondLst>
                                    <p:cond delay="0"/>
                                  </p:stCondLst>
                                  <p:childTnLst>
                                    <p:animEffect transition="out" filter="fade">
                                      <p:cBhvr>
                                        <p:cTn id="157" dur="500"/>
                                        <p:tgtEl>
                                          <p:spTgt spid="17"/>
                                        </p:tgtEl>
                                      </p:cBhvr>
                                    </p:animEffect>
                                    <p:set>
                                      <p:cBhvr>
                                        <p:cTn id="158" dur="1" fill="hold">
                                          <p:stCondLst>
                                            <p:cond delay="499"/>
                                          </p:stCondLst>
                                        </p:cTn>
                                        <p:tgtEl>
                                          <p:spTgt spid="17"/>
                                        </p:tgtEl>
                                        <p:attrNameLst>
                                          <p:attrName>style.visibility</p:attrName>
                                        </p:attrNameLst>
                                      </p:cBhvr>
                                      <p:to>
                                        <p:strVal val="hidden"/>
                                      </p:to>
                                    </p:set>
                                  </p:childTnLst>
                                </p:cTn>
                              </p:par>
                              <p:par>
                                <p:cTn id="159" presetID="10" presetClass="entr" presetSubtype="0" fill="hold" grpId="4" nodeType="withEffect">
                                  <p:stCondLst>
                                    <p:cond delay="0"/>
                                  </p:stCondLst>
                                  <p:childTnLst>
                                    <p:set>
                                      <p:cBhvr>
                                        <p:cTn id="160" dur="1" fill="hold">
                                          <p:stCondLst>
                                            <p:cond delay="0"/>
                                          </p:stCondLst>
                                        </p:cTn>
                                        <p:tgtEl>
                                          <p:spTgt spid="16"/>
                                        </p:tgtEl>
                                        <p:attrNameLst>
                                          <p:attrName>style.visibility</p:attrName>
                                        </p:attrNameLst>
                                      </p:cBhvr>
                                      <p:to>
                                        <p:strVal val="visible"/>
                                      </p:to>
                                    </p:set>
                                    <p:animEffect transition="in" filter="fade">
                                      <p:cBhvr>
                                        <p:cTn id="161" dur="500"/>
                                        <p:tgtEl>
                                          <p:spTgt spid="16"/>
                                        </p:tgtEl>
                                      </p:cBhvr>
                                    </p:animEffect>
                                  </p:childTnLst>
                                </p:cTn>
                              </p:par>
                              <p:par>
                                <p:cTn id="162" presetID="10" presetClass="entr" presetSubtype="0" fill="hold" grpId="4" nodeType="withEffect">
                                  <p:stCondLst>
                                    <p:cond delay="0"/>
                                  </p:stCondLst>
                                  <p:childTnLst>
                                    <p:set>
                                      <p:cBhvr>
                                        <p:cTn id="163" dur="1" fill="hold">
                                          <p:stCondLst>
                                            <p:cond delay="0"/>
                                          </p:stCondLst>
                                        </p:cTn>
                                        <p:tgtEl>
                                          <p:spTgt spid="28"/>
                                        </p:tgtEl>
                                        <p:attrNameLst>
                                          <p:attrName>style.visibility</p:attrName>
                                        </p:attrNameLst>
                                      </p:cBhvr>
                                      <p:to>
                                        <p:strVal val="visible"/>
                                      </p:to>
                                    </p:set>
                                    <p:animEffect transition="in" filter="fade">
                                      <p:cBhvr>
                                        <p:cTn id="164" dur="500"/>
                                        <p:tgtEl>
                                          <p:spTgt spid="28"/>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38"/>
                                        </p:tgtEl>
                                        <p:attrNameLst>
                                          <p:attrName>style.visibility</p:attrName>
                                        </p:attrNameLst>
                                      </p:cBhvr>
                                      <p:to>
                                        <p:strVal val="visible"/>
                                      </p:to>
                                    </p:set>
                                    <p:animEffect transition="in" filter="fade">
                                      <p:cBhvr>
                                        <p:cTn id="169" dur="500"/>
                                        <p:tgtEl>
                                          <p:spTgt spid="38"/>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33"/>
                                        </p:tgtEl>
                                        <p:attrNameLst>
                                          <p:attrName>style.visibility</p:attrName>
                                        </p:attrNameLst>
                                      </p:cBhvr>
                                      <p:to>
                                        <p:strVal val="visible"/>
                                      </p:to>
                                    </p:set>
                                    <p:animEffect transition="in" filter="fade">
                                      <p:cBhvr>
                                        <p:cTn id="172" dur="500"/>
                                        <p:tgtEl>
                                          <p:spTgt spid="33"/>
                                        </p:tgtEl>
                                      </p:cBhvr>
                                    </p:animEffect>
                                  </p:childTnLst>
                                </p:cTn>
                              </p:par>
                              <p:par>
                                <p:cTn id="173" presetID="10" presetClass="exit" presetSubtype="0" fill="hold" grpId="1" nodeType="withEffect">
                                  <p:stCondLst>
                                    <p:cond delay="0"/>
                                  </p:stCondLst>
                                  <p:childTnLst>
                                    <p:animEffect transition="out" filter="fade">
                                      <p:cBhvr>
                                        <p:cTn id="174" dur="500"/>
                                        <p:tgtEl>
                                          <p:spTgt spid="41"/>
                                        </p:tgtEl>
                                      </p:cBhvr>
                                    </p:animEffect>
                                    <p:set>
                                      <p:cBhvr>
                                        <p:cTn id="175" dur="1" fill="hold">
                                          <p:stCondLst>
                                            <p:cond delay="499"/>
                                          </p:stCondLst>
                                        </p:cTn>
                                        <p:tgtEl>
                                          <p:spTgt spid="41"/>
                                        </p:tgtEl>
                                        <p:attrNameLst>
                                          <p:attrName>style.visibility</p:attrName>
                                        </p:attrNameLst>
                                      </p:cBhvr>
                                      <p:to>
                                        <p:strVal val="hidden"/>
                                      </p:to>
                                    </p:set>
                                  </p:childTnLst>
                                </p:cTn>
                              </p:par>
                              <p:par>
                                <p:cTn id="176" presetID="10" presetClass="exit" presetSubtype="0" fill="hold" grpId="1" nodeType="withEffect">
                                  <p:stCondLst>
                                    <p:cond delay="0"/>
                                  </p:stCondLst>
                                  <p:childTnLst>
                                    <p:animEffect transition="out" filter="fade">
                                      <p:cBhvr>
                                        <p:cTn id="177" dur="500"/>
                                        <p:tgtEl>
                                          <p:spTgt spid="11"/>
                                        </p:tgtEl>
                                      </p:cBhvr>
                                    </p:animEffect>
                                    <p:set>
                                      <p:cBhvr>
                                        <p:cTn id="178" dur="1" fill="hold">
                                          <p:stCondLst>
                                            <p:cond delay="499"/>
                                          </p:stCondLst>
                                        </p:cTn>
                                        <p:tgtEl>
                                          <p:spTgt spid="11"/>
                                        </p:tgtEl>
                                        <p:attrNameLst>
                                          <p:attrName>style.visibility</p:attrName>
                                        </p:attrNameLst>
                                      </p:cBhvr>
                                      <p:to>
                                        <p:strVal val="hidden"/>
                                      </p:to>
                                    </p:set>
                                  </p:childTnLst>
                                </p:cTn>
                              </p:par>
                              <p:par>
                                <p:cTn id="179" presetID="10" presetClass="exit" presetSubtype="0" fill="hold" nodeType="withEffect">
                                  <p:stCondLst>
                                    <p:cond delay="0"/>
                                  </p:stCondLst>
                                  <p:childTnLst>
                                    <p:animEffect transition="out" filter="fade">
                                      <p:cBhvr>
                                        <p:cTn id="180" dur="500"/>
                                        <p:tgtEl>
                                          <p:spTgt spid="24"/>
                                        </p:tgtEl>
                                      </p:cBhvr>
                                    </p:animEffect>
                                    <p:set>
                                      <p:cBhvr>
                                        <p:cTn id="181" dur="1" fill="hold">
                                          <p:stCondLst>
                                            <p:cond delay="499"/>
                                          </p:stCondLst>
                                        </p:cTn>
                                        <p:tgtEl>
                                          <p:spTgt spid="24"/>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grpId="0" nodeType="clickEffect">
                                  <p:stCondLst>
                                    <p:cond delay="0"/>
                                  </p:stCondLst>
                                  <p:childTnLst>
                                    <p:set>
                                      <p:cBhvr>
                                        <p:cTn id="185" dur="1" fill="hold">
                                          <p:stCondLst>
                                            <p:cond delay="0"/>
                                          </p:stCondLst>
                                        </p:cTn>
                                        <p:tgtEl>
                                          <p:spTgt spid="13"/>
                                        </p:tgtEl>
                                        <p:attrNameLst>
                                          <p:attrName>style.visibility</p:attrName>
                                        </p:attrNameLst>
                                      </p:cBhvr>
                                      <p:to>
                                        <p:strVal val="visible"/>
                                      </p:to>
                                    </p:set>
                                    <p:animEffect transition="in" filter="fade">
                                      <p:cBhvr>
                                        <p:cTn id="186" dur="500"/>
                                        <p:tgtEl>
                                          <p:spTgt spid="13"/>
                                        </p:tgtEl>
                                      </p:cBhvr>
                                    </p:animEffect>
                                  </p:childTnLst>
                                </p:cTn>
                              </p:par>
                              <p:par>
                                <p:cTn id="187" presetID="10" presetClass="entr" presetSubtype="0" fill="hold" nodeType="withEffect">
                                  <p:stCondLst>
                                    <p:cond delay="0"/>
                                  </p:stCondLst>
                                  <p:childTnLst>
                                    <p:set>
                                      <p:cBhvr>
                                        <p:cTn id="188" dur="1" fill="hold">
                                          <p:stCondLst>
                                            <p:cond delay="0"/>
                                          </p:stCondLst>
                                        </p:cTn>
                                        <p:tgtEl>
                                          <p:spTgt spid="25"/>
                                        </p:tgtEl>
                                        <p:attrNameLst>
                                          <p:attrName>style.visibility</p:attrName>
                                        </p:attrNameLst>
                                      </p:cBhvr>
                                      <p:to>
                                        <p:strVal val="visible"/>
                                      </p:to>
                                    </p:set>
                                    <p:animEffect transition="in" filter="fade">
                                      <p:cBhvr>
                                        <p:cTn id="189" dur="500"/>
                                        <p:tgtEl>
                                          <p:spTgt spid="25"/>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xit" presetSubtype="0" fill="hold" grpId="1" nodeType="clickEffect">
                                  <p:stCondLst>
                                    <p:cond delay="0"/>
                                  </p:stCondLst>
                                  <p:childTnLst>
                                    <p:animEffect transition="out" filter="fade">
                                      <p:cBhvr>
                                        <p:cTn id="193" dur="500"/>
                                        <p:tgtEl>
                                          <p:spTgt spid="13"/>
                                        </p:tgtEl>
                                      </p:cBhvr>
                                    </p:animEffect>
                                    <p:set>
                                      <p:cBhvr>
                                        <p:cTn id="194" dur="1" fill="hold">
                                          <p:stCondLst>
                                            <p:cond delay="499"/>
                                          </p:stCondLst>
                                        </p:cTn>
                                        <p:tgtEl>
                                          <p:spTgt spid="13"/>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25"/>
                                        </p:tgtEl>
                                      </p:cBhvr>
                                    </p:animEffect>
                                    <p:set>
                                      <p:cBhvr>
                                        <p:cTn id="197" dur="1" fill="hold">
                                          <p:stCondLst>
                                            <p:cond delay="499"/>
                                          </p:stCondLst>
                                        </p:cTn>
                                        <p:tgtEl>
                                          <p:spTgt spid="25"/>
                                        </p:tgtEl>
                                        <p:attrNameLst>
                                          <p:attrName>style.visibility</p:attrName>
                                        </p:attrNameLst>
                                      </p:cBhvr>
                                      <p:to>
                                        <p:strVal val="hidden"/>
                                      </p:to>
                                    </p:set>
                                  </p:childTnLst>
                                </p:cTn>
                              </p:par>
                              <p:par>
                                <p:cTn id="198" presetID="10" presetClass="exit" presetSubtype="0" fill="hold" grpId="3" nodeType="withEffect">
                                  <p:stCondLst>
                                    <p:cond delay="0"/>
                                  </p:stCondLst>
                                  <p:childTnLst>
                                    <p:animEffect transition="out" filter="fade">
                                      <p:cBhvr>
                                        <p:cTn id="199" dur="500"/>
                                        <p:tgtEl>
                                          <p:spTgt spid="29"/>
                                        </p:tgtEl>
                                      </p:cBhvr>
                                    </p:animEffect>
                                    <p:set>
                                      <p:cBhvr>
                                        <p:cTn id="200" dur="1" fill="hold">
                                          <p:stCondLst>
                                            <p:cond delay="499"/>
                                          </p:stCondLst>
                                        </p:cTn>
                                        <p:tgtEl>
                                          <p:spTgt spid="29"/>
                                        </p:tgtEl>
                                        <p:attrNameLst>
                                          <p:attrName>style.visibility</p:attrName>
                                        </p:attrNameLst>
                                      </p:cBhvr>
                                      <p:to>
                                        <p:strVal val="hidden"/>
                                      </p:to>
                                    </p:set>
                                  </p:childTnLst>
                                </p:cTn>
                              </p:par>
                              <p:par>
                                <p:cTn id="201" presetID="10" presetClass="exit" presetSubtype="0" fill="hold" grpId="4" nodeType="withEffect">
                                  <p:stCondLst>
                                    <p:cond delay="0"/>
                                  </p:stCondLst>
                                  <p:childTnLst>
                                    <p:animEffect transition="out" filter="fade">
                                      <p:cBhvr>
                                        <p:cTn id="202" dur="500"/>
                                        <p:tgtEl>
                                          <p:spTgt spid="17"/>
                                        </p:tgtEl>
                                      </p:cBhvr>
                                    </p:animEffect>
                                    <p:set>
                                      <p:cBhvr>
                                        <p:cTn id="203" dur="1" fill="hold">
                                          <p:stCondLst>
                                            <p:cond delay="499"/>
                                          </p:stCondLst>
                                        </p:cTn>
                                        <p:tgtEl>
                                          <p:spTgt spid="17"/>
                                        </p:tgtEl>
                                        <p:attrNameLst>
                                          <p:attrName>style.visibility</p:attrName>
                                        </p:attrNameLst>
                                      </p:cBhvr>
                                      <p:to>
                                        <p:strVal val="hidden"/>
                                      </p:to>
                                    </p:set>
                                  </p:childTnLst>
                                </p:cTn>
                              </p:par>
                              <p:par>
                                <p:cTn id="204" presetID="10" presetClass="entr" presetSubtype="0" fill="hold" grpId="5" nodeType="withEffect">
                                  <p:stCondLst>
                                    <p:cond delay="0"/>
                                  </p:stCondLst>
                                  <p:childTnLst>
                                    <p:set>
                                      <p:cBhvr>
                                        <p:cTn id="205" dur="1" fill="hold">
                                          <p:stCondLst>
                                            <p:cond delay="0"/>
                                          </p:stCondLst>
                                        </p:cTn>
                                        <p:tgtEl>
                                          <p:spTgt spid="16"/>
                                        </p:tgtEl>
                                        <p:attrNameLst>
                                          <p:attrName>style.visibility</p:attrName>
                                        </p:attrNameLst>
                                      </p:cBhvr>
                                      <p:to>
                                        <p:strVal val="visible"/>
                                      </p:to>
                                    </p:set>
                                    <p:animEffect transition="in" filter="fade">
                                      <p:cBhvr>
                                        <p:cTn id="206" dur="500"/>
                                        <p:tgtEl>
                                          <p:spTgt spid="16"/>
                                        </p:tgtEl>
                                      </p:cBhvr>
                                    </p:animEffect>
                                  </p:childTnLst>
                                </p:cTn>
                              </p:par>
                              <p:par>
                                <p:cTn id="207" presetID="10" presetClass="entr" presetSubtype="0" fill="hold" grpId="5" nodeType="withEffect">
                                  <p:stCondLst>
                                    <p:cond delay="0"/>
                                  </p:stCondLst>
                                  <p:childTnLst>
                                    <p:set>
                                      <p:cBhvr>
                                        <p:cTn id="208" dur="1" fill="hold">
                                          <p:stCondLst>
                                            <p:cond delay="0"/>
                                          </p:stCondLst>
                                        </p:cTn>
                                        <p:tgtEl>
                                          <p:spTgt spid="28"/>
                                        </p:tgtEl>
                                        <p:attrNameLst>
                                          <p:attrName>style.visibility</p:attrName>
                                        </p:attrNameLst>
                                      </p:cBhvr>
                                      <p:to>
                                        <p:strVal val="visible"/>
                                      </p:to>
                                    </p:set>
                                    <p:animEffect transition="in" filter="fade">
                                      <p:cBhvr>
                                        <p:cTn id="209" dur="500"/>
                                        <p:tgtEl>
                                          <p:spTgt spid="28"/>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23"/>
                                        </p:tgtEl>
                                        <p:attrNameLst>
                                          <p:attrName>style.visibility</p:attrName>
                                        </p:attrNameLst>
                                      </p:cBhvr>
                                      <p:to>
                                        <p:strVal val="visible"/>
                                      </p:to>
                                    </p:set>
                                    <p:animEffect transition="in" filter="fade">
                                      <p:cBhvr>
                                        <p:cTn id="214" dur="500"/>
                                        <p:tgtEl>
                                          <p:spTgt spid="23"/>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0"/>
                                        </p:tgtEl>
                                        <p:attrNameLst>
                                          <p:attrName>style.visibility</p:attrName>
                                        </p:attrNameLst>
                                      </p:cBhvr>
                                      <p:to>
                                        <p:strVal val="visible"/>
                                      </p:to>
                                    </p:set>
                                    <p:animEffect transition="in" filter="fade">
                                      <p:cBhvr>
                                        <p:cTn id="217" dur="500"/>
                                        <p:tgtEl>
                                          <p:spTgt spid="10"/>
                                        </p:tgtEl>
                                      </p:cBhvr>
                                    </p:animEffect>
                                  </p:childTnLst>
                                </p:cTn>
                              </p:par>
                              <p:par>
                                <p:cTn id="218" presetID="10" presetClass="exit" presetSubtype="0" fill="hold" grpId="1" nodeType="withEffect">
                                  <p:stCondLst>
                                    <p:cond delay="0"/>
                                  </p:stCondLst>
                                  <p:childTnLst>
                                    <p:animEffect transition="out" filter="fade">
                                      <p:cBhvr>
                                        <p:cTn id="219" dur="500"/>
                                        <p:tgtEl>
                                          <p:spTgt spid="40"/>
                                        </p:tgtEl>
                                      </p:cBhvr>
                                    </p:animEffect>
                                    <p:set>
                                      <p:cBhvr>
                                        <p:cTn id="220" dur="1" fill="hold">
                                          <p:stCondLst>
                                            <p:cond delay="499"/>
                                          </p:stCondLst>
                                        </p:cTn>
                                        <p:tgtEl>
                                          <p:spTgt spid="40"/>
                                        </p:tgtEl>
                                        <p:attrNameLst>
                                          <p:attrName>style.visibility</p:attrName>
                                        </p:attrNameLst>
                                      </p:cBhvr>
                                      <p:to>
                                        <p:strVal val="hidden"/>
                                      </p:to>
                                    </p:set>
                                  </p:childTnLst>
                                </p:cTn>
                              </p:par>
                              <p:par>
                                <p:cTn id="221" presetID="10" presetClass="exit" presetSubtype="0" fill="hold" grpId="1" nodeType="withEffect">
                                  <p:stCondLst>
                                    <p:cond delay="0"/>
                                  </p:stCondLst>
                                  <p:childTnLst>
                                    <p:animEffect transition="out" filter="fade">
                                      <p:cBhvr>
                                        <p:cTn id="222" dur="500"/>
                                        <p:tgtEl>
                                          <p:spTgt spid="5"/>
                                        </p:tgtEl>
                                      </p:cBhvr>
                                    </p:animEffect>
                                    <p:set>
                                      <p:cBhvr>
                                        <p:cTn id="223" dur="1" fill="hold">
                                          <p:stCondLst>
                                            <p:cond delay="499"/>
                                          </p:stCondLst>
                                        </p:cTn>
                                        <p:tgtEl>
                                          <p:spTgt spid="5"/>
                                        </p:tgtEl>
                                        <p:attrNameLst>
                                          <p:attrName>style.visibility</p:attrName>
                                        </p:attrNameLst>
                                      </p:cBhvr>
                                      <p:to>
                                        <p:strVal val="hidden"/>
                                      </p:to>
                                    </p:set>
                                  </p:childTnLst>
                                </p:cTn>
                              </p:par>
                              <p:par>
                                <p:cTn id="224" presetID="10" presetClass="exit" presetSubtype="0" fill="hold" nodeType="withEffect">
                                  <p:stCondLst>
                                    <p:cond delay="0"/>
                                  </p:stCondLst>
                                  <p:childTnLst>
                                    <p:animEffect transition="out" filter="fade">
                                      <p:cBhvr>
                                        <p:cTn id="225" dur="500"/>
                                        <p:tgtEl>
                                          <p:spTgt spid="21"/>
                                        </p:tgtEl>
                                      </p:cBhvr>
                                    </p:animEffect>
                                    <p:set>
                                      <p:cBhvr>
                                        <p:cTn id="226" dur="1" fill="hold">
                                          <p:stCondLst>
                                            <p:cond delay="499"/>
                                          </p:stCondLst>
                                        </p:cTn>
                                        <p:tgtEl>
                                          <p:spTgt spid="21"/>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nodeType="clickEffect">
                                  <p:stCondLst>
                                    <p:cond delay="0"/>
                                  </p:stCondLst>
                                  <p:childTnLst>
                                    <p:set>
                                      <p:cBhvr>
                                        <p:cTn id="230" dur="1" fill="hold">
                                          <p:stCondLst>
                                            <p:cond delay="0"/>
                                          </p:stCondLst>
                                        </p:cTn>
                                        <p:tgtEl>
                                          <p:spTgt spid="42">
                                            <p:txEl>
                                              <p:pRg st="0" end="0"/>
                                            </p:txEl>
                                          </p:spTgt>
                                        </p:tgtEl>
                                        <p:attrNameLst>
                                          <p:attrName>style.visibility</p:attrName>
                                        </p:attrNameLst>
                                      </p:cBhvr>
                                      <p:to>
                                        <p:strVal val="visible"/>
                                      </p:to>
                                    </p:set>
                                    <p:animEffect transition="in" filter="fade">
                                      <p:cBhvr>
                                        <p:cTn id="231" dur="500"/>
                                        <p:tgtEl>
                                          <p:spTgt spid="42">
                                            <p:txEl>
                                              <p:pRg st="0" end="0"/>
                                            </p:txEl>
                                          </p:spTgt>
                                        </p:tgtEl>
                                      </p:cBhvr>
                                    </p:animEffect>
                                  </p:childTnLst>
                                </p:cTn>
                              </p:par>
                              <p:par>
                                <p:cTn id="232" presetID="10" presetClass="entr" presetSubtype="0" fill="hold" nodeType="withEffect">
                                  <p:stCondLst>
                                    <p:cond delay="0"/>
                                  </p:stCondLst>
                                  <p:childTnLst>
                                    <p:set>
                                      <p:cBhvr>
                                        <p:cTn id="233" dur="1" fill="hold">
                                          <p:stCondLst>
                                            <p:cond delay="0"/>
                                          </p:stCondLst>
                                        </p:cTn>
                                        <p:tgtEl>
                                          <p:spTgt spid="42">
                                            <p:txEl>
                                              <p:pRg st="1" end="1"/>
                                            </p:txEl>
                                          </p:spTgt>
                                        </p:tgtEl>
                                        <p:attrNameLst>
                                          <p:attrName>style.visibility</p:attrName>
                                        </p:attrNameLst>
                                      </p:cBhvr>
                                      <p:to>
                                        <p:strVal val="visible"/>
                                      </p:to>
                                    </p:set>
                                    <p:animEffect transition="in" filter="fade">
                                      <p:cBhvr>
                                        <p:cTn id="234" dur="500"/>
                                        <p:tgtEl>
                                          <p:spTgt spid="42">
                                            <p:txEl>
                                              <p:pRg st="1" end="1"/>
                                            </p:txEl>
                                          </p:spTgt>
                                        </p:tgtEl>
                                      </p:cBhvr>
                                    </p:animEffect>
                                  </p:childTnLst>
                                </p:cTn>
                              </p:par>
                              <p:par>
                                <p:cTn id="235" presetID="10" presetClass="entr" presetSubtype="0" fill="hold" nodeType="withEffect">
                                  <p:stCondLst>
                                    <p:cond delay="0"/>
                                  </p:stCondLst>
                                  <p:childTnLst>
                                    <p:set>
                                      <p:cBhvr>
                                        <p:cTn id="236" dur="1" fill="hold">
                                          <p:stCondLst>
                                            <p:cond delay="0"/>
                                          </p:stCondLst>
                                        </p:cTn>
                                        <p:tgtEl>
                                          <p:spTgt spid="42">
                                            <p:txEl>
                                              <p:pRg st="2" end="2"/>
                                            </p:txEl>
                                          </p:spTgt>
                                        </p:tgtEl>
                                        <p:attrNameLst>
                                          <p:attrName>style.visibility</p:attrName>
                                        </p:attrNameLst>
                                      </p:cBhvr>
                                      <p:to>
                                        <p:strVal val="visible"/>
                                      </p:to>
                                    </p:set>
                                    <p:animEffect transition="in" filter="fade">
                                      <p:cBhvr>
                                        <p:cTn id="237" dur="500"/>
                                        <p:tgtEl>
                                          <p:spTgt spid="42">
                                            <p:txEl>
                                              <p:pRg st="2" end="2"/>
                                            </p:txEl>
                                          </p:spTgt>
                                        </p:tgtEl>
                                      </p:cBhvr>
                                    </p:animEffect>
                                  </p:childTnLst>
                                </p:cTn>
                              </p:par>
                              <p:par>
                                <p:cTn id="238" presetID="10" presetClass="entr" presetSubtype="0" fill="hold" nodeType="withEffect">
                                  <p:stCondLst>
                                    <p:cond delay="0"/>
                                  </p:stCondLst>
                                  <p:childTnLst>
                                    <p:set>
                                      <p:cBhvr>
                                        <p:cTn id="239" dur="1" fill="hold">
                                          <p:stCondLst>
                                            <p:cond delay="0"/>
                                          </p:stCondLst>
                                        </p:cTn>
                                        <p:tgtEl>
                                          <p:spTgt spid="42">
                                            <p:txEl>
                                              <p:pRg st="3" end="3"/>
                                            </p:txEl>
                                          </p:spTgt>
                                        </p:tgtEl>
                                        <p:attrNameLst>
                                          <p:attrName>style.visibility</p:attrName>
                                        </p:attrNameLst>
                                      </p:cBhvr>
                                      <p:to>
                                        <p:strVal val="visible"/>
                                      </p:to>
                                    </p:set>
                                    <p:animEffect transition="in" filter="fade">
                                      <p:cBhvr>
                                        <p:cTn id="240" dur="500"/>
                                        <p:tgtEl>
                                          <p:spTgt spid="42">
                                            <p:txEl>
                                              <p:pRg st="3" end="3"/>
                                            </p:txEl>
                                          </p:spTgt>
                                        </p:tgtEl>
                                      </p:cBhvr>
                                    </p:animEffect>
                                  </p:childTnLst>
                                </p:cTn>
                              </p:par>
                            </p:childTnLst>
                          </p:cTn>
                        </p:par>
                        <p:par>
                          <p:cTn id="241" fill="hold">
                            <p:stCondLst>
                              <p:cond delay="500"/>
                            </p:stCondLst>
                            <p:childTnLst>
                              <p:par>
                                <p:cTn id="242" presetID="10" presetClass="entr" presetSubtype="0" fill="hold" nodeType="afterEffect">
                                  <p:stCondLst>
                                    <p:cond delay="0"/>
                                  </p:stCondLst>
                                  <p:childTnLst>
                                    <p:set>
                                      <p:cBhvr>
                                        <p:cTn id="243" dur="1" fill="hold">
                                          <p:stCondLst>
                                            <p:cond delay="0"/>
                                          </p:stCondLst>
                                        </p:cTn>
                                        <p:tgtEl>
                                          <p:spTgt spid="42">
                                            <p:txEl>
                                              <p:pRg st="5" end="5"/>
                                            </p:txEl>
                                          </p:spTgt>
                                        </p:tgtEl>
                                        <p:attrNameLst>
                                          <p:attrName>style.visibility</p:attrName>
                                        </p:attrNameLst>
                                      </p:cBhvr>
                                      <p:to>
                                        <p:strVal val="visible"/>
                                      </p:to>
                                    </p:set>
                                    <p:animEffect transition="in" filter="fade">
                                      <p:cBhvr>
                                        <p:cTn id="244" dur="500"/>
                                        <p:tgtEl>
                                          <p:spTgt spid="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p:bldP spid="5" grpId="1"/>
      <p:bldP spid="6" grpId="0" animBg="1"/>
      <p:bldP spid="8" grpId="0" animBg="1"/>
      <p:bldP spid="9" grpId="0" animBg="1"/>
      <p:bldP spid="7" grpId="0" animBg="1"/>
      <p:bldP spid="10" grpId="0"/>
      <p:bldP spid="11" grpId="0"/>
      <p:bldP spid="11" grpId="1"/>
      <p:bldP spid="12" grpId="0"/>
      <p:bldP spid="12" grpId="1"/>
      <p:bldP spid="13" grpId="0"/>
      <p:bldP spid="13" grpId="1"/>
      <p:bldP spid="16" grpId="0" animBg="1"/>
      <p:bldP spid="16" grpId="1" animBg="1"/>
      <p:bldP spid="16" grpId="2" animBg="1"/>
      <p:bldP spid="16" grpId="3" animBg="1"/>
      <p:bldP spid="16" grpId="4" animBg="1"/>
      <p:bldP spid="16" grpId="5" animBg="1"/>
      <p:bldP spid="17" grpId="0" animBg="1"/>
      <p:bldP spid="17" grpId="1" animBg="1"/>
      <p:bldP spid="17" grpId="2" animBg="1"/>
      <p:bldP spid="17" grpId="3" animBg="1"/>
      <p:bldP spid="17" grpId="4" animBg="1"/>
      <p:bldP spid="28" grpId="0"/>
      <p:bldP spid="28" grpId="1"/>
      <p:bldP spid="28" grpId="2"/>
      <p:bldP spid="28" grpId="3"/>
      <p:bldP spid="28" grpId="4"/>
      <p:bldP spid="28" grpId="5"/>
      <p:bldP spid="29" grpId="0"/>
      <p:bldP spid="29" grpId="1"/>
      <p:bldP spid="29" grpId="2"/>
      <p:bldP spid="29" grpId="3"/>
      <p:bldP spid="33" grpId="0"/>
      <p:bldP spid="34" grpId="0"/>
      <p:bldP spid="34" grpId="1"/>
      <p:bldP spid="35" grpId="0"/>
      <p:bldP spid="35" grpId="1"/>
      <p:bldP spid="39" grpId="0" animBg="1"/>
      <p:bldP spid="40" grpId="0" animBg="1"/>
      <p:bldP spid="40" grpId="1" animBg="1"/>
      <p:bldP spid="41" grpId="0" animBg="1"/>
      <p:bldP spid="4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Performance </a:t>
            </a:r>
            <a:endParaRPr lang="en-US" dirty="0"/>
          </a:p>
        </p:txBody>
      </p:sp>
    </p:spTree>
    <p:extLst>
      <p:ext uri="{BB962C8B-B14F-4D97-AF65-F5344CB8AC3E}">
        <p14:creationId xmlns:p14="http://schemas.microsoft.com/office/powerpoint/2010/main" val="113916672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Windows Azure Cache?</a:t>
            </a:r>
            <a:endParaRPr lang="en-US" dirty="0"/>
          </a:p>
        </p:txBody>
      </p:sp>
      <p:sp>
        <p:nvSpPr>
          <p:cNvPr id="3" name="Text Placeholder 2"/>
          <p:cNvSpPr>
            <a:spLocks noGrp="1"/>
          </p:cNvSpPr>
          <p:nvPr>
            <p:ph type="body" sz="quarter" idx="10"/>
          </p:nvPr>
        </p:nvSpPr>
        <p:spPr>
          <a:xfrm>
            <a:off x="519112" y="1447799"/>
            <a:ext cx="11149013" cy="4247317"/>
          </a:xfrm>
        </p:spPr>
        <p:txBody>
          <a:bodyPr/>
          <a:lstStyle/>
          <a:p>
            <a:pPr marL="574675" indent="-571500">
              <a:buFont typeface="Arial" pitchFamily="34" charset="0"/>
              <a:buChar char="•"/>
            </a:pPr>
            <a:r>
              <a:rPr lang="en-US" dirty="0" smtClean="0">
                <a:solidFill>
                  <a:schemeClr val="accent2">
                    <a:alpha val="99000"/>
                  </a:schemeClr>
                </a:solidFill>
                <a:latin typeface="Segoe UI Light" pitchFamily="34" charset="0"/>
                <a:cs typeface="Segoe UI Light" pitchFamily="34" charset="0"/>
              </a:rPr>
              <a:t>Use spare memory on your VMs as high-performance cache</a:t>
            </a:r>
          </a:p>
          <a:p>
            <a:pPr marL="574675" indent="-571500">
              <a:buFont typeface="Arial" pitchFamily="34" charset="0"/>
              <a:buChar char="•"/>
            </a:pPr>
            <a:r>
              <a:rPr lang="en-US" dirty="0" smtClean="0">
                <a:solidFill>
                  <a:schemeClr val="accent2">
                    <a:alpha val="99000"/>
                  </a:schemeClr>
                </a:solidFill>
                <a:latin typeface="Segoe UI Light" pitchFamily="34" charset="0"/>
                <a:cs typeface="Segoe UI Light" pitchFamily="34" charset="0"/>
              </a:rPr>
              <a:t>Distributed </a:t>
            </a:r>
            <a:r>
              <a:rPr lang="en-US" dirty="0">
                <a:solidFill>
                  <a:schemeClr val="accent2">
                    <a:alpha val="99000"/>
                  </a:schemeClr>
                </a:solidFill>
                <a:latin typeface="Segoe UI Light" pitchFamily="34" charset="0"/>
                <a:cs typeface="Segoe UI Light" pitchFamily="34" charset="0"/>
              </a:rPr>
              <a:t>cache </a:t>
            </a:r>
            <a:r>
              <a:rPr lang="en-US" dirty="0" smtClean="0">
                <a:solidFill>
                  <a:schemeClr val="accent2">
                    <a:alpha val="99000"/>
                  </a:schemeClr>
                </a:solidFill>
                <a:latin typeface="Segoe UI Light" pitchFamily="34" charset="0"/>
                <a:cs typeface="Segoe UI Light" pitchFamily="34" charset="0"/>
              </a:rPr>
              <a:t>cluster </a:t>
            </a:r>
            <a:r>
              <a:rPr lang="en-US" dirty="0">
                <a:solidFill>
                  <a:schemeClr val="accent2">
                    <a:alpha val="99000"/>
                  </a:schemeClr>
                </a:solidFill>
                <a:latin typeface="Segoe UI Light" pitchFamily="34" charset="0"/>
                <a:cs typeface="Segoe UI Light" pitchFamily="34" charset="0"/>
              </a:rPr>
              <a:t>c</a:t>
            </a:r>
            <a:r>
              <a:rPr lang="en-US" dirty="0" smtClean="0">
                <a:solidFill>
                  <a:schemeClr val="accent2">
                    <a:alpha val="99000"/>
                  </a:schemeClr>
                </a:solidFill>
                <a:latin typeface="Segoe UI Light" pitchFamily="34" charset="0"/>
                <a:cs typeface="Segoe UI Light" pitchFamily="34" charset="0"/>
              </a:rPr>
              <a:t>o-located with existing roles, or use dedicated roles</a:t>
            </a:r>
          </a:p>
          <a:p>
            <a:pPr marL="574675" indent="-571500">
              <a:buFont typeface="Arial" pitchFamily="34" charset="0"/>
              <a:buChar char="•"/>
            </a:pPr>
            <a:r>
              <a:rPr lang="en-US" dirty="0" smtClean="0">
                <a:solidFill>
                  <a:schemeClr val="accent2">
                    <a:alpha val="99000"/>
                  </a:schemeClr>
                </a:solidFill>
                <a:latin typeface="Segoe UI Light" pitchFamily="34" charset="0"/>
                <a:cs typeface="Segoe UI Light" pitchFamily="34" charset="0"/>
              </a:rPr>
              <a:t>Named caches with high availability option and notifications</a:t>
            </a:r>
          </a:p>
          <a:p>
            <a:pPr marL="574675" indent="-571500">
              <a:buFont typeface="Arial" pitchFamily="34" charset="0"/>
              <a:buChar char="•"/>
            </a:pPr>
            <a:r>
              <a:rPr lang="en-US" dirty="0" smtClean="0">
                <a:solidFill>
                  <a:schemeClr val="accent2">
                    <a:alpha val="99000"/>
                  </a:schemeClr>
                </a:solidFill>
                <a:latin typeface="Segoe UI Light" pitchFamily="34" charset="0"/>
                <a:cs typeface="Segoe UI Light" pitchFamily="34" charset="0"/>
              </a:rPr>
              <a:t>Support </a:t>
            </a:r>
            <a:r>
              <a:rPr lang="en-US" dirty="0" err="1" smtClean="0">
                <a:solidFill>
                  <a:schemeClr val="accent2">
                    <a:alpha val="99000"/>
                  </a:schemeClr>
                </a:solidFill>
                <a:latin typeface="Segoe UI Light" pitchFamily="34" charset="0"/>
                <a:cs typeface="Segoe UI Light" pitchFamily="34" charset="0"/>
              </a:rPr>
              <a:t>Memcached</a:t>
            </a:r>
            <a:r>
              <a:rPr lang="en-US" dirty="0" smtClean="0">
                <a:solidFill>
                  <a:schemeClr val="accent2">
                    <a:alpha val="99000"/>
                  </a:schemeClr>
                </a:solidFill>
                <a:latin typeface="Segoe UI Light" pitchFamily="34" charset="0"/>
                <a:cs typeface="Segoe UI Light" pitchFamily="34" charset="0"/>
              </a:rPr>
              <a:t> protocol</a:t>
            </a:r>
          </a:p>
        </p:txBody>
      </p:sp>
    </p:spTree>
    <p:extLst>
      <p:ext uri="{BB962C8B-B14F-4D97-AF65-F5344CB8AC3E}">
        <p14:creationId xmlns:p14="http://schemas.microsoft.com/office/powerpoint/2010/main" val="412748688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Windows Azure Cache?</a:t>
            </a:r>
            <a:endParaRPr lang="en-US" dirty="0"/>
          </a:p>
        </p:txBody>
      </p:sp>
      <p:sp>
        <p:nvSpPr>
          <p:cNvPr id="3" name="Text Placeholder 2"/>
          <p:cNvSpPr>
            <a:spLocks noGrp="1"/>
          </p:cNvSpPr>
          <p:nvPr>
            <p:ph type="body" sz="quarter" idx="10"/>
          </p:nvPr>
        </p:nvSpPr>
        <p:spPr>
          <a:xfrm>
            <a:off x="519112" y="1447799"/>
            <a:ext cx="11149013" cy="4481227"/>
          </a:xfrm>
        </p:spPr>
        <p:txBody>
          <a:bodyPr/>
          <a:lstStyle/>
          <a:p>
            <a:pPr marL="0">
              <a:spcBef>
                <a:spcPct val="20000"/>
              </a:spcBef>
              <a:spcAft>
                <a:spcPts val="0"/>
              </a:spcAft>
              <a:buSzPct val="90000"/>
            </a:pPr>
            <a:r>
              <a:rPr lang="en-US" spc="-70" dirty="0" smtClean="0">
                <a:solidFill>
                  <a:schemeClr val="accent2">
                    <a:alpha val="99000"/>
                  </a:schemeClr>
                </a:solidFill>
                <a:latin typeface="Segoe UI Light" pitchFamily="34" charset="0"/>
                <a:cs typeface="Segoe UI Light" pitchFamily="34" charset="0"/>
              </a:rPr>
              <a:t>Faster</a:t>
            </a:r>
            <a:endParaRPr lang="en-US" spc="-70" dirty="0">
              <a:solidFill>
                <a:schemeClr val="accent2">
                  <a:alpha val="99000"/>
                </a:schemeClr>
              </a:solidFill>
              <a:latin typeface="Segoe UI Light" pitchFamily="34" charset="0"/>
              <a:cs typeface="Segoe UI Light" pitchFamily="34" charset="0"/>
            </a:endParaRPr>
          </a:p>
          <a:p>
            <a:pPr marL="0" lvl="1">
              <a:spcBef>
                <a:spcPct val="20000"/>
              </a:spcBef>
              <a:buSzPct val="90000"/>
            </a:pPr>
            <a:r>
              <a:rPr lang="en-US" sz="2000" spc="0" dirty="0">
                <a:solidFill>
                  <a:schemeClr val="tx1">
                    <a:alpha val="99000"/>
                  </a:schemeClr>
                </a:solidFill>
              </a:rPr>
              <a:t>No external service calls (additional network hops)</a:t>
            </a:r>
          </a:p>
          <a:p>
            <a:pPr marL="0" lvl="1">
              <a:spcBef>
                <a:spcPct val="20000"/>
              </a:spcBef>
              <a:buSzPct val="90000"/>
            </a:pPr>
            <a:r>
              <a:rPr lang="en-US" sz="2000" spc="0" dirty="0">
                <a:solidFill>
                  <a:schemeClr val="tx1">
                    <a:alpha val="99000"/>
                  </a:schemeClr>
                </a:solidFill>
              </a:rPr>
              <a:t>Co-located in roles</a:t>
            </a:r>
          </a:p>
          <a:p>
            <a:pPr marL="0">
              <a:spcBef>
                <a:spcPct val="20000"/>
              </a:spcBef>
              <a:spcAft>
                <a:spcPts val="0"/>
              </a:spcAft>
              <a:buSzPct val="90000"/>
            </a:pPr>
            <a:r>
              <a:rPr lang="en-US" spc="-70" dirty="0" smtClean="0">
                <a:solidFill>
                  <a:schemeClr val="accent2">
                    <a:alpha val="99000"/>
                  </a:schemeClr>
                </a:solidFill>
                <a:latin typeface="Segoe UI Light" pitchFamily="34" charset="0"/>
                <a:cs typeface="Segoe UI Light" pitchFamily="34" charset="0"/>
              </a:rPr>
              <a:t>Cheaper</a:t>
            </a:r>
            <a:endParaRPr lang="en-US" spc="-70" dirty="0">
              <a:solidFill>
                <a:schemeClr val="accent2">
                  <a:alpha val="99000"/>
                </a:schemeClr>
              </a:solidFill>
              <a:latin typeface="Segoe UI Light" pitchFamily="34" charset="0"/>
              <a:cs typeface="Segoe UI Light" pitchFamily="34" charset="0"/>
            </a:endParaRPr>
          </a:p>
          <a:p>
            <a:pPr marL="0" lvl="1">
              <a:spcBef>
                <a:spcPct val="20000"/>
              </a:spcBef>
              <a:buSzPct val="90000"/>
            </a:pPr>
            <a:r>
              <a:rPr lang="en-US" sz="2000" spc="0" dirty="0">
                <a:solidFill>
                  <a:schemeClr val="tx1">
                    <a:alpha val="99000"/>
                  </a:schemeClr>
                </a:solidFill>
              </a:rPr>
              <a:t>No external service calls (additional cost)</a:t>
            </a:r>
          </a:p>
          <a:p>
            <a:pPr marL="0" lvl="1">
              <a:spcBef>
                <a:spcPct val="20000"/>
              </a:spcBef>
              <a:buSzPct val="90000"/>
            </a:pPr>
            <a:r>
              <a:rPr lang="en-US" sz="2000" spc="0" dirty="0">
                <a:solidFill>
                  <a:schemeClr val="tx1">
                    <a:alpha val="99000"/>
                  </a:schemeClr>
                </a:solidFill>
              </a:rPr>
              <a:t>Use spare memory that you already paid for</a:t>
            </a:r>
          </a:p>
          <a:p>
            <a:pPr marL="0">
              <a:spcBef>
                <a:spcPct val="20000"/>
              </a:spcBef>
              <a:spcAft>
                <a:spcPts val="0"/>
              </a:spcAft>
              <a:buSzPct val="90000"/>
            </a:pPr>
            <a:r>
              <a:rPr lang="en-US" spc="-70" dirty="0" smtClean="0">
                <a:solidFill>
                  <a:schemeClr val="accent2">
                    <a:alpha val="99000"/>
                  </a:schemeClr>
                </a:solidFill>
                <a:latin typeface="Segoe UI Light" pitchFamily="34" charset="0"/>
                <a:cs typeface="Segoe UI Light" pitchFamily="34" charset="0"/>
              </a:rPr>
              <a:t>More </a:t>
            </a:r>
            <a:r>
              <a:rPr lang="en-US" spc="-70" dirty="0">
                <a:solidFill>
                  <a:schemeClr val="accent2">
                    <a:alpha val="99000"/>
                  </a:schemeClr>
                </a:solidFill>
                <a:latin typeface="Segoe UI Light" pitchFamily="34" charset="0"/>
                <a:cs typeface="Segoe UI Light" pitchFamily="34" charset="0"/>
              </a:rPr>
              <a:t>reliable</a:t>
            </a:r>
          </a:p>
          <a:p>
            <a:pPr marL="0" lvl="1">
              <a:spcBef>
                <a:spcPct val="20000"/>
              </a:spcBef>
              <a:buSzPct val="90000"/>
            </a:pPr>
            <a:r>
              <a:rPr lang="en-US" sz="2000" spc="0" dirty="0">
                <a:solidFill>
                  <a:schemeClr val="tx1">
                    <a:alpha val="99000"/>
                  </a:schemeClr>
                </a:solidFill>
              </a:rPr>
              <a:t>Your service is running = cache is available</a:t>
            </a:r>
          </a:p>
          <a:p>
            <a:pPr marL="0" lvl="1">
              <a:spcBef>
                <a:spcPct val="20000"/>
              </a:spcBef>
              <a:buSzPct val="90000"/>
            </a:pPr>
            <a:r>
              <a:rPr lang="en-US" sz="2000" spc="0" dirty="0">
                <a:solidFill>
                  <a:schemeClr val="tx1">
                    <a:alpha val="99000"/>
                  </a:schemeClr>
                </a:solidFill>
              </a:rPr>
              <a:t>No throttling as in cotenant environment</a:t>
            </a:r>
          </a:p>
          <a:p>
            <a:pPr marL="574675" lvl="1" indent="-571500">
              <a:buFont typeface="Arial" pitchFamily="34" charset="0"/>
              <a:buChar char="•"/>
            </a:pPr>
            <a:endParaRPr lang="en-US" dirty="0" smtClean="0"/>
          </a:p>
        </p:txBody>
      </p:sp>
    </p:spTree>
    <p:extLst>
      <p:ext uri="{BB962C8B-B14F-4D97-AF65-F5344CB8AC3E}">
        <p14:creationId xmlns:p14="http://schemas.microsoft.com/office/powerpoint/2010/main" val="74614880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Cache</a:t>
            </a:r>
            <a:endParaRPr lang="en-US" dirty="0"/>
          </a:p>
        </p:txBody>
      </p:sp>
      <p:sp>
        <p:nvSpPr>
          <p:cNvPr id="10" name="Subtitle 9"/>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92891573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Performance Matters</a:t>
            </a:r>
            <a:endParaRPr lang="en-US" dirty="0"/>
          </a:p>
        </p:txBody>
      </p:sp>
      <p:sp>
        <p:nvSpPr>
          <p:cNvPr id="3" name="Content Placeholder 2"/>
          <p:cNvSpPr>
            <a:spLocks noGrp="1"/>
          </p:cNvSpPr>
          <p:nvPr>
            <p:ph type="body" sz="quarter" idx="10"/>
          </p:nvPr>
        </p:nvSpPr>
        <p:spPr>
          <a:xfrm>
            <a:off x="519112" y="1447799"/>
            <a:ext cx="11149013" cy="2950038"/>
          </a:xfrm>
        </p:spPr>
        <p:txBody>
          <a:bodyPr/>
          <a:lstStyle/>
          <a:p>
            <a:r>
              <a:rPr lang="en-US" sz="3600" dirty="0" smtClean="0">
                <a:solidFill>
                  <a:schemeClr val="accent2">
                    <a:alpha val="99000"/>
                  </a:schemeClr>
                </a:solidFill>
              </a:rPr>
              <a:t>More responsive applications</a:t>
            </a:r>
          </a:p>
          <a:p>
            <a:r>
              <a:rPr lang="en-US" sz="3600" dirty="0" smtClean="0">
                <a:solidFill>
                  <a:schemeClr val="accent2">
                    <a:alpha val="99000"/>
                  </a:schemeClr>
                </a:solidFill>
              </a:rPr>
              <a:t>Faster page load times</a:t>
            </a:r>
          </a:p>
          <a:p>
            <a:pPr lvl="1"/>
            <a:r>
              <a:rPr lang="en-US" dirty="0" smtClean="0"/>
              <a:t>8 seconds vs. 3 seconds?</a:t>
            </a:r>
          </a:p>
          <a:p>
            <a:pPr lvl="1"/>
            <a:endParaRPr lang="en-US" dirty="0" smtClean="0"/>
          </a:p>
          <a:p>
            <a:r>
              <a:rPr lang="en-US" sz="3600" dirty="0" smtClean="0">
                <a:solidFill>
                  <a:schemeClr val="accent2">
                    <a:alpha val="99000"/>
                  </a:schemeClr>
                </a:solidFill>
              </a:rPr>
              <a:t>Higher interactivity – new type of applications</a:t>
            </a:r>
          </a:p>
          <a:p>
            <a:r>
              <a:rPr lang="en-US" sz="3600" dirty="0" smtClean="0">
                <a:solidFill>
                  <a:schemeClr val="accent2">
                    <a:alpha val="99000"/>
                  </a:schemeClr>
                </a:solidFill>
              </a:rPr>
              <a:t>Better user experience – more $$$</a:t>
            </a:r>
            <a:endParaRPr lang="en-US" sz="3600" dirty="0">
              <a:solidFill>
                <a:schemeClr val="accent2">
                  <a:alpha val="99000"/>
                </a:schemeClr>
              </a:solidFill>
            </a:endParaRPr>
          </a:p>
        </p:txBody>
      </p:sp>
      <p:pic>
        <p:nvPicPr>
          <p:cNvPr id="7" name="Picture 39" descr="C:\Users\sakuu\Documents\Ballmer WPC\PNGS\Timer.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73000"/>
                    </a14:imgEffect>
                  </a14:imgLayer>
                </a14:imgProps>
              </a:ext>
              <a:ext uri="{28A0092B-C50C-407E-A947-70E740481C1C}">
                <a14:useLocalDpi xmlns:a14="http://schemas.microsoft.com/office/drawing/2010/main" val="0"/>
              </a:ext>
            </a:extLst>
          </a:blip>
          <a:srcRect/>
          <a:stretch>
            <a:fillRect/>
          </a:stretch>
        </p:blipFill>
        <p:spPr bwMode="black">
          <a:xfrm>
            <a:off x="8967727" y="3545518"/>
            <a:ext cx="1551402" cy="2336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859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Thinking Globally</a:t>
            </a:r>
          </a:p>
        </p:txBody>
      </p:sp>
      <p:sp>
        <p:nvSpPr>
          <p:cNvPr id="4" name="Content Placeholder 3"/>
          <p:cNvSpPr>
            <a:spLocks noGrp="1"/>
          </p:cNvSpPr>
          <p:nvPr>
            <p:ph type="body" sz="quarter" idx="10"/>
          </p:nvPr>
        </p:nvSpPr>
        <p:spPr>
          <a:xfrm>
            <a:off x="516572" y="1420812"/>
            <a:ext cx="11155680" cy="2685351"/>
          </a:xfrm>
        </p:spPr>
        <p:txBody>
          <a:bodyPr/>
          <a:lstStyle/>
          <a:p>
            <a:r>
              <a:rPr lang="en-US" sz="4000" dirty="0">
                <a:solidFill>
                  <a:schemeClr val="accent2">
                    <a:alpha val="99000"/>
                  </a:schemeClr>
                </a:solidFill>
                <a:latin typeface="Segoe UI Light" pitchFamily="34" charset="0"/>
              </a:rPr>
              <a:t>Network </a:t>
            </a:r>
            <a:r>
              <a:rPr lang="en-US" sz="4000" dirty="0" smtClean="0">
                <a:solidFill>
                  <a:schemeClr val="accent2">
                    <a:alpha val="99000"/>
                  </a:schemeClr>
                </a:solidFill>
                <a:latin typeface="Segoe UI Light" pitchFamily="34" charset="0"/>
              </a:rPr>
              <a:t>latency</a:t>
            </a:r>
            <a:endParaRPr lang="en-US" sz="4000" dirty="0">
              <a:solidFill>
                <a:schemeClr val="accent2">
                  <a:alpha val="99000"/>
                </a:schemeClr>
              </a:solidFill>
              <a:latin typeface="Segoe UI Light" pitchFamily="34" charset="0"/>
            </a:endParaRPr>
          </a:p>
          <a:p>
            <a:pPr>
              <a:spcBef>
                <a:spcPts val="300"/>
              </a:spcBef>
            </a:pPr>
            <a:r>
              <a:rPr lang="en-US" sz="2000" dirty="0"/>
              <a:t>Put compute closer to user.</a:t>
            </a:r>
          </a:p>
          <a:p>
            <a:pPr>
              <a:spcBef>
                <a:spcPts val="300"/>
              </a:spcBef>
            </a:pPr>
            <a:r>
              <a:rPr lang="en-US" sz="2000" dirty="0"/>
              <a:t>Put data closer to user</a:t>
            </a:r>
            <a:r>
              <a:rPr lang="en-US" sz="2000" dirty="0" smtClean="0"/>
              <a:t>.</a:t>
            </a:r>
          </a:p>
          <a:p>
            <a:pPr marL="457200">
              <a:spcBef>
                <a:spcPts val="300"/>
              </a:spcBef>
            </a:pPr>
            <a:endParaRPr lang="en-US" sz="2000" dirty="0"/>
          </a:p>
          <a:p>
            <a:r>
              <a:rPr lang="en-US" sz="4000" dirty="0">
                <a:solidFill>
                  <a:schemeClr val="accent2">
                    <a:alpha val="99000"/>
                  </a:schemeClr>
                </a:solidFill>
                <a:latin typeface="Segoe UI Light" pitchFamily="34" charset="0"/>
              </a:rPr>
              <a:t>Global </a:t>
            </a:r>
            <a:r>
              <a:rPr lang="en-US" sz="4000" dirty="0" smtClean="0">
                <a:solidFill>
                  <a:schemeClr val="accent2">
                    <a:alpha val="99000"/>
                  </a:schemeClr>
                </a:solidFill>
                <a:latin typeface="Segoe UI Light" pitchFamily="34" charset="0"/>
              </a:rPr>
              <a:t>availability</a:t>
            </a:r>
            <a:endParaRPr lang="en-US" sz="4000" dirty="0">
              <a:solidFill>
                <a:schemeClr val="accent2">
                  <a:alpha val="99000"/>
                </a:schemeClr>
              </a:solidFill>
              <a:latin typeface="Segoe UI Light" pitchFamily="34" charset="0"/>
            </a:endParaRPr>
          </a:p>
          <a:p>
            <a:pPr>
              <a:spcBef>
                <a:spcPts val="300"/>
              </a:spcBef>
            </a:pPr>
            <a:r>
              <a:rPr lang="en-US" sz="2000" dirty="0"/>
              <a:t>Datacenter outages.</a:t>
            </a:r>
          </a:p>
          <a:p>
            <a:pPr>
              <a:spcBef>
                <a:spcPts val="300"/>
              </a:spcBef>
            </a:pPr>
            <a:r>
              <a:rPr lang="en-US" sz="2000" dirty="0"/>
              <a:t>Synchronizing data.</a:t>
            </a:r>
          </a:p>
        </p:txBody>
      </p:sp>
      <p:sp>
        <p:nvSpPr>
          <p:cNvPr id="5" name="Freeform 62"/>
          <p:cNvSpPr>
            <a:spLocks noEditPoints="1"/>
          </p:cNvSpPr>
          <p:nvPr/>
        </p:nvSpPr>
        <p:spPr bwMode="black">
          <a:xfrm>
            <a:off x="7270101" y="1870369"/>
            <a:ext cx="3616974" cy="361603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1544170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Latency</a:t>
            </a:r>
          </a:p>
        </p:txBody>
      </p:sp>
      <p:pic>
        <p:nvPicPr>
          <p:cNvPr id="4" name="Picture 3" descr="http://www.ivcmedia.co.uk/flash/resources/world-map.png"/>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504885" y="1213984"/>
            <a:ext cx="9179055" cy="5078412"/>
          </a:xfrm>
          <a:prstGeom prst="rect">
            <a:avLst/>
          </a:prstGeom>
          <a:noFill/>
          <a:ln>
            <a:noFill/>
          </a:ln>
          <a:extLst/>
        </p:spPr>
      </p:pic>
      <p:sp>
        <p:nvSpPr>
          <p:cNvPr id="6" name="Oval 5"/>
          <p:cNvSpPr/>
          <p:nvPr/>
        </p:nvSpPr>
        <p:spPr bwMode="auto">
          <a:xfrm>
            <a:off x="2438295" y="2016662"/>
            <a:ext cx="2059382" cy="2059382"/>
          </a:xfrm>
          <a:prstGeom prst="ellipse">
            <a:avLst/>
          </a:prstGeom>
          <a:solidFill>
            <a:schemeClr val="accent2">
              <a:alpha val="39000"/>
            </a:schemeClr>
          </a:solidFill>
          <a:ln>
            <a:no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7" name="Oval 6"/>
          <p:cNvSpPr/>
          <p:nvPr/>
        </p:nvSpPr>
        <p:spPr bwMode="auto">
          <a:xfrm>
            <a:off x="2953141" y="2531508"/>
            <a:ext cx="1029691" cy="1029691"/>
          </a:xfrm>
          <a:prstGeom prst="ellipse">
            <a:avLst/>
          </a:prstGeom>
          <a:solidFill>
            <a:schemeClr val="accent2">
              <a:lumMod val="75000"/>
              <a:alpha val="39000"/>
            </a:schemeClr>
          </a:solidFill>
          <a:ln w="25400">
            <a:solidFill>
              <a:schemeClr val="bg1">
                <a:alpha val="38000"/>
              </a:schemeClr>
            </a:solid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8" name="5-Point Star 7"/>
          <p:cNvSpPr/>
          <p:nvPr/>
        </p:nvSpPr>
        <p:spPr bwMode="auto">
          <a:xfrm>
            <a:off x="3239386" y="2817753"/>
            <a:ext cx="457200" cy="457200"/>
          </a:xfrm>
          <a:prstGeom prst="star5">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0" name="Oval 9"/>
          <p:cNvSpPr/>
          <p:nvPr/>
        </p:nvSpPr>
        <p:spPr bwMode="auto">
          <a:xfrm>
            <a:off x="8112520" y="1966579"/>
            <a:ext cx="2059382" cy="2059382"/>
          </a:xfrm>
          <a:prstGeom prst="ellipse">
            <a:avLst/>
          </a:prstGeom>
          <a:solidFill>
            <a:schemeClr val="accent2">
              <a:alpha val="39000"/>
            </a:schemeClr>
          </a:solidFill>
          <a:ln>
            <a:no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1" name="Oval 10"/>
          <p:cNvSpPr/>
          <p:nvPr/>
        </p:nvSpPr>
        <p:spPr bwMode="auto">
          <a:xfrm>
            <a:off x="8627366" y="2481425"/>
            <a:ext cx="1029691" cy="1029691"/>
          </a:xfrm>
          <a:prstGeom prst="ellipse">
            <a:avLst/>
          </a:prstGeom>
          <a:solidFill>
            <a:schemeClr val="accent2">
              <a:lumMod val="75000"/>
              <a:alpha val="40000"/>
            </a:schemeClr>
          </a:solidFill>
          <a:ln w="25400">
            <a:solidFill>
              <a:schemeClr val="bg1">
                <a:alpha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12" name="5-Point Star 11"/>
          <p:cNvSpPr/>
          <p:nvPr/>
        </p:nvSpPr>
        <p:spPr bwMode="auto">
          <a:xfrm>
            <a:off x="8913611" y="2767670"/>
            <a:ext cx="457200" cy="457200"/>
          </a:xfrm>
          <a:prstGeom prst="star5">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4" name="Oval 13"/>
          <p:cNvSpPr/>
          <p:nvPr/>
        </p:nvSpPr>
        <p:spPr bwMode="auto">
          <a:xfrm>
            <a:off x="5180833" y="1672360"/>
            <a:ext cx="2059382" cy="2059382"/>
          </a:xfrm>
          <a:prstGeom prst="ellipse">
            <a:avLst/>
          </a:prstGeom>
          <a:solidFill>
            <a:schemeClr val="accent2">
              <a:alpha val="39000"/>
            </a:schemeClr>
          </a:solidFill>
          <a:ln>
            <a:no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5" name="Oval 14"/>
          <p:cNvSpPr/>
          <p:nvPr/>
        </p:nvSpPr>
        <p:spPr bwMode="auto">
          <a:xfrm>
            <a:off x="5695679" y="2187206"/>
            <a:ext cx="1029691" cy="1029691"/>
          </a:xfrm>
          <a:prstGeom prst="ellipse">
            <a:avLst/>
          </a:prstGeom>
          <a:solidFill>
            <a:schemeClr val="accent2">
              <a:alpha val="39000"/>
            </a:schemeClr>
          </a:solidFill>
          <a:ln w="25400">
            <a:solidFill>
              <a:schemeClr val="bg1">
                <a:alpha val="45000"/>
              </a:schemeClr>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6" name="5-Point Star 15"/>
          <p:cNvSpPr/>
          <p:nvPr/>
        </p:nvSpPr>
        <p:spPr bwMode="auto">
          <a:xfrm>
            <a:off x="5981924" y="2473451"/>
            <a:ext cx="457200" cy="457200"/>
          </a:xfrm>
          <a:prstGeom prst="star5">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Tree>
    <p:extLst>
      <p:ext uri="{BB962C8B-B14F-4D97-AF65-F5344CB8AC3E}">
        <p14:creationId xmlns:p14="http://schemas.microsoft.com/office/powerpoint/2010/main" val="135220710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Delivery Network (CDN)</a:t>
            </a:r>
            <a:endParaRPr lang="en-US" dirty="0"/>
          </a:p>
        </p:txBody>
      </p:sp>
      <p:sp>
        <p:nvSpPr>
          <p:cNvPr id="3" name="Content Placeholder 2"/>
          <p:cNvSpPr>
            <a:spLocks noGrp="1"/>
          </p:cNvSpPr>
          <p:nvPr>
            <p:ph type="body" sz="quarter" idx="10"/>
          </p:nvPr>
        </p:nvSpPr>
        <p:spPr>
          <a:xfrm>
            <a:off x="519112" y="1447799"/>
            <a:ext cx="11149013" cy="3277820"/>
          </a:xfrm>
        </p:spPr>
        <p:txBody>
          <a:bodyPr/>
          <a:lstStyle/>
          <a:p>
            <a:r>
              <a:rPr lang="en-US" dirty="0" smtClean="0">
                <a:solidFill>
                  <a:schemeClr val="accent2">
                    <a:alpha val="99000"/>
                  </a:schemeClr>
                </a:solidFill>
              </a:rPr>
              <a:t>High-bandwidth global blob content delivery</a:t>
            </a:r>
          </a:p>
          <a:p>
            <a:pPr lvl="1"/>
            <a:r>
              <a:rPr lang="en-US" dirty="0" smtClean="0"/>
              <a:t>24 locations globally (US, Europe, Asia, Australia and South America), and growing</a:t>
            </a:r>
          </a:p>
          <a:p>
            <a:pPr lvl="1"/>
            <a:r>
              <a:rPr lang="en-US" dirty="0" smtClean="0"/>
              <a:t>Same experience for users no matter how far they are from the geo-location where </a:t>
            </a:r>
            <a:br>
              <a:rPr lang="en-US" dirty="0" smtClean="0"/>
            </a:br>
            <a:r>
              <a:rPr lang="en-US" dirty="0" smtClean="0"/>
              <a:t>the storage account is hosted</a:t>
            </a:r>
          </a:p>
          <a:p>
            <a:pPr lvl="1"/>
            <a:endParaRPr lang="en-US" dirty="0" smtClean="0"/>
          </a:p>
          <a:p>
            <a:r>
              <a:rPr lang="en-US" dirty="0" smtClean="0">
                <a:solidFill>
                  <a:schemeClr val="accent2">
                    <a:alpha val="99000"/>
                  </a:schemeClr>
                </a:solidFill>
              </a:rPr>
              <a:t>Blob service URL vs CDN URL:</a:t>
            </a:r>
          </a:p>
          <a:p>
            <a:pPr lvl="1"/>
            <a:r>
              <a:rPr lang="en-US" dirty="0" smtClean="0"/>
              <a:t>Windows Azure Blob URL: </a:t>
            </a:r>
            <a:r>
              <a:rPr lang="en-US" dirty="0" smtClean="0">
                <a:hlinkClick r:id="rId2"/>
              </a:rPr>
              <a:t>http://images.blob.core.windows.net/</a:t>
            </a:r>
            <a:endParaRPr lang="en-US" dirty="0" smtClean="0"/>
          </a:p>
          <a:p>
            <a:pPr lvl="1"/>
            <a:r>
              <a:rPr lang="en-US" dirty="0" smtClean="0"/>
              <a:t>Windows Azure CDN URL: </a:t>
            </a:r>
            <a:r>
              <a:rPr lang="en-US" dirty="0" smtClean="0">
                <a:hlinkClick r:id="rId3"/>
              </a:rPr>
              <a:t>http://&lt;id&gt;.vo.msecnd.net/ </a:t>
            </a:r>
            <a:endParaRPr lang="en-US" dirty="0" smtClean="0"/>
          </a:p>
          <a:p>
            <a:pPr lvl="1"/>
            <a:r>
              <a:rPr lang="en-US" dirty="0" smtClean="0"/>
              <a:t>Custom Domain Name for CDN: </a:t>
            </a:r>
            <a:r>
              <a:rPr lang="en-US" dirty="0" smtClean="0">
                <a:hlinkClick r:id="rId3"/>
              </a:rPr>
              <a:t>http://cdn.contoso.com/ </a:t>
            </a:r>
            <a:endParaRPr lang="en-US" dirty="0"/>
          </a:p>
        </p:txBody>
      </p:sp>
    </p:spTree>
    <p:extLst>
      <p:ext uri="{BB962C8B-B14F-4D97-AF65-F5344CB8AC3E}">
        <p14:creationId xmlns:p14="http://schemas.microsoft.com/office/powerpoint/2010/main" val="70250378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Assumptions</a:t>
            </a:r>
            <a:endParaRPr lang="en-US" dirty="0"/>
          </a:p>
        </p:txBody>
      </p:sp>
      <p:sp>
        <p:nvSpPr>
          <p:cNvPr id="6" name="Content Placeholder 5"/>
          <p:cNvSpPr>
            <a:spLocks noGrp="1"/>
          </p:cNvSpPr>
          <p:nvPr>
            <p:ph type="body" sz="quarter" idx="10"/>
          </p:nvPr>
        </p:nvSpPr>
        <p:spPr>
          <a:xfrm>
            <a:off x="516572" y="1420812"/>
            <a:ext cx="11155680" cy="3831818"/>
          </a:xfrm>
        </p:spPr>
        <p:txBody>
          <a:bodyPr/>
          <a:lstStyle/>
          <a:p>
            <a:r>
              <a:rPr lang="en-US" sz="4000" dirty="0" smtClean="0">
                <a:solidFill>
                  <a:schemeClr val="accent2">
                    <a:alpha val="99000"/>
                  </a:schemeClr>
                </a:solidFill>
                <a:latin typeface="Segoe UI Light" pitchFamily="34" charset="0"/>
              </a:rPr>
              <a:t>You know the basics</a:t>
            </a:r>
          </a:p>
          <a:p>
            <a:pPr>
              <a:spcBef>
                <a:spcPts val="300"/>
              </a:spcBef>
            </a:pPr>
            <a:r>
              <a:rPr lang="en-US" sz="2000" dirty="0" smtClean="0"/>
              <a:t>Windows Azure Web/Worker Roles</a:t>
            </a:r>
          </a:p>
          <a:p>
            <a:pPr>
              <a:spcBef>
                <a:spcPts val="300"/>
              </a:spcBef>
            </a:pPr>
            <a:r>
              <a:rPr lang="en-US" sz="2000" dirty="0" smtClean="0"/>
              <a:t>SQL Database</a:t>
            </a:r>
          </a:p>
          <a:p>
            <a:pPr>
              <a:spcBef>
                <a:spcPts val="300"/>
              </a:spcBef>
            </a:pPr>
            <a:r>
              <a:rPr lang="en-US" sz="2000" dirty="0" smtClean="0"/>
              <a:t>Windows Azure Storage</a:t>
            </a:r>
          </a:p>
          <a:p>
            <a:pPr>
              <a:spcBef>
                <a:spcPts val="300"/>
              </a:spcBef>
            </a:pPr>
            <a:r>
              <a:rPr lang="en-US" sz="2000" dirty="0" smtClean="0"/>
              <a:t>Asynchronous Programming</a:t>
            </a:r>
          </a:p>
          <a:p>
            <a:pPr>
              <a:spcBef>
                <a:spcPts val="300"/>
              </a:spcBef>
            </a:pPr>
            <a:r>
              <a:rPr lang="en-US" sz="2000" dirty="0" smtClean="0"/>
              <a:t>Windows Azure diagnostics</a:t>
            </a:r>
          </a:p>
          <a:p>
            <a:pPr>
              <a:spcBef>
                <a:spcPts val="300"/>
              </a:spcBef>
            </a:pPr>
            <a:endParaRPr lang="en-US" sz="2000" dirty="0" smtClean="0"/>
          </a:p>
          <a:p>
            <a:r>
              <a:rPr lang="en-US" sz="4000" dirty="0" smtClean="0">
                <a:solidFill>
                  <a:schemeClr val="accent2">
                    <a:alpha val="99000"/>
                  </a:schemeClr>
                </a:solidFill>
                <a:latin typeface="Segoe UI Light" pitchFamily="34" charset="0"/>
              </a:rPr>
              <a:t>You have deployed a service to Windows Azure</a:t>
            </a:r>
          </a:p>
          <a:p>
            <a:endParaRPr lang="en-US" sz="2000" dirty="0" smtClean="0">
              <a:solidFill>
                <a:schemeClr val="accent2">
                  <a:alpha val="99000"/>
                </a:schemeClr>
              </a:solidFill>
              <a:latin typeface="Segoe UI Light" pitchFamily="34" charset="0"/>
            </a:endParaRPr>
          </a:p>
          <a:p>
            <a:r>
              <a:rPr lang="en-US" sz="4000" dirty="0" smtClean="0">
                <a:solidFill>
                  <a:schemeClr val="accent2">
                    <a:alpha val="99000"/>
                  </a:schemeClr>
                </a:solidFill>
                <a:latin typeface="Segoe UI Light" pitchFamily="34" charset="0"/>
              </a:rPr>
              <a:t>Everything can and will (eventually) break</a:t>
            </a:r>
            <a:endParaRPr lang="en-US" sz="4000"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84556791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471937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49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smtClean="0"/>
              <a:t>Windows Azure CDN</a:t>
            </a:r>
            <a:endParaRPr lang="en-US" dirty="0"/>
          </a:p>
        </p:txBody>
      </p:sp>
      <p:sp>
        <p:nvSpPr>
          <p:cNvPr id="37" name="Freeform 6"/>
          <p:cNvSpPr>
            <a:spLocks/>
          </p:cNvSpPr>
          <p:nvPr/>
        </p:nvSpPr>
        <p:spPr bwMode="auto">
          <a:xfrm>
            <a:off x="6462275" y="1807779"/>
            <a:ext cx="3817592" cy="25587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40" name="Freeform 6"/>
          <p:cNvSpPr>
            <a:spLocks/>
          </p:cNvSpPr>
          <p:nvPr/>
        </p:nvSpPr>
        <p:spPr bwMode="auto">
          <a:xfrm>
            <a:off x="6683742" y="4430633"/>
            <a:ext cx="3275804" cy="219559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41" name="Rectangle 40"/>
          <p:cNvSpPr/>
          <p:nvPr/>
        </p:nvSpPr>
        <p:spPr bwMode="auto">
          <a:xfrm>
            <a:off x="7206836" y="5243465"/>
            <a:ext cx="658586" cy="201168"/>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sp>
        <p:nvSpPr>
          <p:cNvPr id="42" name="Text Placeholder 4"/>
          <p:cNvSpPr txBox="1">
            <a:spLocks/>
          </p:cNvSpPr>
          <p:nvPr/>
        </p:nvSpPr>
        <p:spPr>
          <a:xfrm>
            <a:off x="1343378" y="2360614"/>
            <a:ext cx="4751035" cy="1559634"/>
          </a:xfrm>
          <a:prstGeom prst="rect">
            <a:avLst/>
          </a:prstGeom>
        </p:spPr>
        <p:txBody>
          <a:bodyPr vert="horz" wrap="square" lIns="0" tIns="0" rIns="0" bIns="0" rtlCol="0">
            <a:normAutofit/>
          </a:bodyPr>
          <a:lstStyle>
            <a:lvl1pPr marL="533307" indent="-533307" algn="l" defTabSz="1218937" rtl="0" eaLnBrk="1" latinLnBrk="0" hangingPunct="1">
              <a:lnSpc>
                <a:spcPct val="90000"/>
              </a:lnSpc>
              <a:spcBef>
                <a:spcPct val="20000"/>
              </a:spcBef>
              <a:buSzPct val="90000"/>
              <a:buFontTx/>
              <a:buBlip>
                <a:blip r:embed="rId8"/>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9"/>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9"/>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9"/>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9"/>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sz="4000" spc="-100" dirty="0">
                <a:solidFill>
                  <a:schemeClr val="accent2">
                    <a:alpha val="99000"/>
                  </a:schemeClr>
                </a:solidFill>
                <a:latin typeface="Segoe UI Light" pitchFamily="34" charset="0"/>
              </a:rPr>
              <a:t>To Enable CDN:</a:t>
            </a:r>
          </a:p>
          <a:p>
            <a:pPr marL="57150" indent="0">
              <a:buNone/>
              <a:defRPr/>
            </a:pPr>
            <a:r>
              <a:rPr lang="en-US" sz="2400" spc="-51" dirty="0">
                <a:gradFill>
                  <a:gsLst>
                    <a:gs pos="0">
                      <a:srgbClr val="595959"/>
                    </a:gs>
                    <a:gs pos="86000">
                      <a:srgbClr val="595959"/>
                    </a:gs>
                  </a:gsLst>
                  <a:lin ang="5400000" scaled="0"/>
                </a:gradFill>
              </a:rPr>
              <a:t>Register for CDN via Dev Portal</a:t>
            </a:r>
          </a:p>
          <a:p>
            <a:pPr marL="57150" indent="0">
              <a:buNone/>
              <a:defRPr/>
            </a:pPr>
            <a:r>
              <a:rPr lang="en-US" sz="2400" spc="-51" dirty="0">
                <a:gradFill>
                  <a:gsLst>
                    <a:gs pos="0">
                      <a:srgbClr val="595959"/>
                    </a:gs>
                    <a:gs pos="86000">
                      <a:srgbClr val="595959"/>
                    </a:gs>
                  </a:gsLst>
                  <a:lin ang="5400000" scaled="0"/>
                </a:gradFill>
              </a:rPr>
              <a:t>Set container images to public</a:t>
            </a:r>
          </a:p>
        </p:txBody>
      </p:sp>
      <p:sp>
        <p:nvSpPr>
          <p:cNvPr id="44" name="Rectangle 43"/>
          <p:cNvSpPr/>
          <p:nvPr/>
        </p:nvSpPr>
        <p:spPr bwMode="auto">
          <a:xfrm>
            <a:off x="7188622" y="5215696"/>
            <a:ext cx="1146085" cy="3398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1600" dirty="0">
                <a:solidFill>
                  <a:schemeClr val="bg1">
                    <a:alpha val="99000"/>
                  </a:schemeClr>
                </a:solidFill>
              </a:rPr>
              <a:t>pic1.jpg</a:t>
            </a:r>
            <a:endParaRPr lang="en-US" sz="1800" dirty="0">
              <a:solidFill>
                <a:schemeClr val="bg1">
                  <a:alpha val="99000"/>
                </a:schemeClr>
              </a:solidFill>
            </a:endParaRPr>
          </a:p>
        </p:txBody>
      </p:sp>
      <p:cxnSp>
        <p:nvCxnSpPr>
          <p:cNvPr id="45" name="Straight Arrow Connector 44"/>
          <p:cNvCxnSpPr/>
          <p:nvPr/>
        </p:nvCxnSpPr>
        <p:spPr>
          <a:xfrm>
            <a:off x="6978869" y="1797269"/>
            <a:ext cx="55344" cy="48873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46" name="TextBox 45"/>
          <p:cNvSpPr txBox="1"/>
          <p:nvPr/>
        </p:nvSpPr>
        <p:spPr>
          <a:xfrm>
            <a:off x="7374179" y="926049"/>
            <a:ext cx="3782767" cy="640175"/>
          </a:xfrm>
          <a:prstGeom prst="rect">
            <a:avLst/>
          </a:prstGeom>
          <a:noFill/>
        </p:spPr>
        <p:txBody>
          <a:bodyPr wrap="none" lIns="0" tIns="0" rIns="0" bIns="0" rtlCol="0">
            <a:spAutoFit/>
          </a:bodyPr>
          <a:lstStyle/>
          <a:p>
            <a:r>
              <a:rPr lang="en-US" dirty="0" smtClean="0">
                <a:solidFill>
                  <a:srgbClr val="595959">
                    <a:alpha val="99000"/>
                  </a:srgbClr>
                </a:solidFill>
              </a:rPr>
              <a:t>GET</a:t>
            </a:r>
          </a:p>
          <a:p>
            <a:pPr defTabSz="1218937">
              <a:lnSpc>
                <a:spcPct val="90000"/>
              </a:lnSpc>
              <a:spcBef>
                <a:spcPct val="20000"/>
              </a:spcBef>
              <a:buSzPct val="90000"/>
              <a:defRPr/>
            </a:pPr>
            <a:r>
              <a:rPr lang="en-US" sz="1600" spc="-51" dirty="0">
                <a:solidFill>
                  <a:srgbClr val="595959">
                    <a:alpha val="99000"/>
                  </a:srgbClr>
                </a:solidFill>
              </a:rPr>
              <a:t>http://guid01.vo.msecnd.net/images/pic.1jpg</a:t>
            </a:r>
          </a:p>
        </p:txBody>
      </p:sp>
      <p:sp>
        <p:nvSpPr>
          <p:cNvPr id="47" name="TextBox 46"/>
          <p:cNvSpPr txBox="1"/>
          <p:nvPr/>
        </p:nvSpPr>
        <p:spPr>
          <a:xfrm>
            <a:off x="6784182" y="5794909"/>
            <a:ext cx="3174205" cy="153888"/>
          </a:xfrm>
          <a:prstGeom prst="rect">
            <a:avLst/>
          </a:prstGeom>
          <a:noFill/>
        </p:spPr>
        <p:txBody>
          <a:bodyPr wrap="square" lIns="0" tIns="0" rIns="0" bIns="0" rtlCol="0">
            <a:spAutoFit/>
          </a:bodyPr>
          <a:lstStyle/>
          <a:p>
            <a:r>
              <a:rPr lang="en-US" sz="1000" b="1" dirty="0">
                <a:solidFill>
                  <a:srgbClr val="595959">
                    <a:alpha val="99000"/>
                  </a:srgbClr>
                </a:solidFill>
              </a:rPr>
              <a:t>http://sally.blob.core.windows.net/images/pic1.jpg</a:t>
            </a:r>
          </a:p>
        </p:txBody>
      </p:sp>
      <p:sp>
        <p:nvSpPr>
          <p:cNvPr id="48" name="TextBox 47"/>
          <p:cNvSpPr txBox="1"/>
          <p:nvPr/>
        </p:nvSpPr>
        <p:spPr>
          <a:xfrm>
            <a:off x="7557863" y="3305522"/>
            <a:ext cx="2342882" cy="498598"/>
          </a:xfrm>
          <a:prstGeom prst="rect">
            <a:avLst/>
          </a:prstGeom>
          <a:noFill/>
        </p:spPr>
        <p:txBody>
          <a:bodyPr wrap="square" lIns="0" tIns="0" rIns="0" bIns="0" rtlCol="0">
            <a:spAutoFit/>
          </a:bodyPr>
          <a:lstStyle/>
          <a:p>
            <a:pPr defTabSz="1218937">
              <a:lnSpc>
                <a:spcPct val="90000"/>
              </a:lnSpc>
              <a:buSzPct val="90000"/>
              <a:defRPr/>
            </a:pPr>
            <a:r>
              <a:rPr lang="en-US" sz="1200" spc="-51" dirty="0">
                <a:gradFill>
                  <a:gsLst>
                    <a:gs pos="0">
                      <a:srgbClr val="595959"/>
                    </a:gs>
                    <a:gs pos="86000">
                      <a:srgbClr val="595959"/>
                    </a:gs>
                  </a:gsLst>
                  <a:lin ang="5400000" scaled="0"/>
                </a:gradFill>
              </a:rPr>
              <a:t>http://sally.blob.core.windows.net/ </a:t>
            </a:r>
            <a:endParaRPr lang="en-US" sz="1200" spc="-51" dirty="0" smtClean="0">
              <a:gradFill>
                <a:gsLst>
                  <a:gs pos="0">
                    <a:srgbClr val="595959"/>
                  </a:gs>
                  <a:gs pos="86000">
                    <a:srgbClr val="595959"/>
                  </a:gs>
                </a:gsLst>
                <a:lin ang="5400000" scaled="0"/>
              </a:gradFill>
            </a:endParaRPr>
          </a:p>
          <a:p>
            <a:pPr defTabSz="1218937">
              <a:lnSpc>
                <a:spcPct val="90000"/>
              </a:lnSpc>
              <a:buSzPct val="90000"/>
              <a:defRPr/>
            </a:pPr>
            <a:r>
              <a:rPr lang="en-US" sz="1200" spc="-51" dirty="0">
                <a:gradFill>
                  <a:gsLst>
                    <a:gs pos="0">
                      <a:srgbClr val="595959"/>
                    </a:gs>
                    <a:gs pos="86000">
                      <a:srgbClr val="595959"/>
                    </a:gs>
                  </a:gsLst>
                  <a:lin ang="5400000" scaled="0"/>
                </a:gradFill>
                <a:sym typeface="Wingdings" pitchFamily="2" charset="2"/>
              </a:rPr>
              <a:t> </a:t>
            </a:r>
            <a:r>
              <a:rPr lang="en-US" sz="1200" spc="-51" dirty="0" smtClean="0">
                <a:gradFill>
                  <a:gsLst>
                    <a:gs pos="0">
                      <a:srgbClr val="595959"/>
                    </a:gs>
                    <a:gs pos="86000">
                      <a:srgbClr val="595959"/>
                    </a:gs>
                  </a:gsLst>
                  <a:lin ang="5400000" scaled="0"/>
                </a:gradFill>
                <a:sym typeface="Wingdings" pitchFamily="2" charset="2"/>
              </a:rPr>
              <a:t>                       </a:t>
            </a:r>
          </a:p>
          <a:p>
            <a:pPr defTabSz="1218937">
              <a:lnSpc>
                <a:spcPct val="90000"/>
              </a:lnSpc>
              <a:buSzPct val="90000"/>
              <a:defRPr/>
            </a:pPr>
            <a:r>
              <a:rPr lang="en-US" sz="1200" spc="-51" dirty="0" smtClean="0">
                <a:gradFill>
                  <a:gsLst>
                    <a:gs pos="0">
                      <a:srgbClr val="595959"/>
                    </a:gs>
                    <a:gs pos="86000">
                      <a:srgbClr val="595959"/>
                    </a:gs>
                  </a:gsLst>
                  <a:lin ang="5400000" scaled="0"/>
                </a:gradFill>
                <a:sym typeface="Wingdings" pitchFamily="2" charset="2"/>
              </a:rPr>
              <a:t>http</a:t>
            </a:r>
            <a:r>
              <a:rPr lang="en-US" sz="1200" spc="-51" dirty="0">
                <a:gradFill>
                  <a:gsLst>
                    <a:gs pos="0">
                      <a:srgbClr val="595959"/>
                    </a:gs>
                    <a:gs pos="86000">
                      <a:srgbClr val="595959"/>
                    </a:gs>
                  </a:gsLst>
                  <a:lin ang="5400000" scaled="0"/>
                </a:gradFill>
                <a:sym typeface="Wingdings" pitchFamily="2" charset="2"/>
              </a:rPr>
              <a:t>://guid01.vo.msecnd.net/</a:t>
            </a:r>
            <a:endParaRPr lang="en-US" sz="1200" spc="-51" dirty="0">
              <a:gradFill>
                <a:gsLst>
                  <a:gs pos="0">
                    <a:srgbClr val="595959"/>
                  </a:gs>
                  <a:gs pos="86000">
                    <a:srgbClr val="595959"/>
                  </a:gs>
                </a:gsLst>
                <a:lin ang="5400000" scaled="0"/>
              </a:gradFill>
            </a:endParaRPr>
          </a:p>
        </p:txBody>
      </p:sp>
      <p:cxnSp>
        <p:nvCxnSpPr>
          <p:cNvPr id="49" name="Straight Arrow Connector 48"/>
          <p:cNvCxnSpPr/>
          <p:nvPr/>
        </p:nvCxnSpPr>
        <p:spPr>
          <a:xfrm>
            <a:off x="7177088" y="3052763"/>
            <a:ext cx="538162" cy="2141537"/>
          </a:xfrm>
          <a:prstGeom prst="straightConnector1">
            <a:avLst/>
          </a:prstGeom>
          <a:ln w="19050">
            <a:prstDash val="dash"/>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flipH="1" flipV="1">
            <a:off x="7010400" y="3038475"/>
            <a:ext cx="561978" cy="2143126"/>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1" name="Rectangle 50"/>
          <p:cNvSpPr/>
          <p:nvPr/>
        </p:nvSpPr>
        <p:spPr bwMode="auto">
          <a:xfrm>
            <a:off x="7384066" y="5291319"/>
            <a:ext cx="657238" cy="1890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cxnSp>
        <p:nvCxnSpPr>
          <p:cNvPr id="52" name="Straight Arrow Connector 51"/>
          <p:cNvCxnSpPr/>
          <p:nvPr/>
        </p:nvCxnSpPr>
        <p:spPr>
          <a:xfrm flipH="1" flipV="1">
            <a:off x="6872288" y="1781175"/>
            <a:ext cx="64541" cy="49957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3" name="TextBox 52"/>
          <p:cNvSpPr txBox="1"/>
          <p:nvPr/>
        </p:nvSpPr>
        <p:spPr>
          <a:xfrm>
            <a:off x="6490285" y="2237502"/>
            <a:ext cx="331822" cy="246221"/>
          </a:xfrm>
          <a:prstGeom prst="rect">
            <a:avLst/>
          </a:prstGeom>
          <a:noFill/>
        </p:spPr>
        <p:txBody>
          <a:bodyPr wrap="none" lIns="0" tIns="0" rIns="0" bIns="0" rtlCol="0">
            <a:spAutoFit/>
          </a:bodyPr>
          <a:lstStyle/>
          <a:p>
            <a:r>
              <a:rPr lang="en-US" sz="1600" dirty="0" smtClean="0">
                <a:solidFill>
                  <a:srgbClr val="595959">
                    <a:alpha val="99000"/>
                  </a:srgbClr>
                </a:solidFill>
              </a:rPr>
              <a:t>404</a:t>
            </a:r>
          </a:p>
        </p:txBody>
      </p:sp>
      <p:sp>
        <p:nvSpPr>
          <p:cNvPr id="54" name="TextBox 53"/>
          <p:cNvSpPr txBox="1"/>
          <p:nvPr/>
        </p:nvSpPr>
        <p:spPr>
          <a:xfrm>
            <a:off x="5857457" y="2838112"/>
            <a:ext cx="473912" cy="369332"/>
          </a:xfrm>
          <a:prstGeom prst="rect">
            <a:avLst/>
          </a:prstGeom>
          <a:noFill/>
        </p:spPr>
        <p:txBody>
          <a:bodyPr wrap="none" lIns="0" tIns="0" rIns="0" bIns="0" rtlCol="0">
            <a:spAutoFit/>
          </a:bodyPr>
          <a:lstStyle/>
          <a:p>
            <a:r>
              <a:rPr lang="en-US" dirty="0" smtClean="0">
                <a:solidFill>
                  <a:srgbClr val="595959">
                    <a:alpha val="99000"/>
                  </a:srgbClr>
                </a:solidFill>
              </a:rPr>
              <a:t>TTL</a:t>
            </a:r>
          </a:p>
        </p:txBody>
      </p:sp>
      <p:sp>
        <p:nvSpPr>
          <p:cNvPr id="56" name="Oval 55"/>
          <p:cNvSpPr/>
          <p:nvPr/>
        </p:nvSpPr>
        <p:spPr bwMode="auto">
          <a:xfrm>
            <a:off x="7361878" y="2920401"/>
            <a:ext cx="2362890" cy="1206756"/>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1800" dirty="0">
              <a:solidFill>
                <a:schemeClr val="tx1"/>
              </a:solidFill>
            </a:endParaRPr>
          </a:p>
        </p:txBody>
      </p:sp>
      <p:sp>
        <p:nvSpPr>
          <p:cNvPr id="57" name="Oval 56"/>
          <p:cNvSpPr/>
          <p:nvPr/>
        </p:nvSpPr>
        <p:spPr bwMode="auto">
          <a:xfrm>
            <a:off x="8628749" y="5718550"/>
            <a:ext cx="793490" cy="33166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58" name="Oval 57"/>
          <p:cNvSpPr/>
          <p:nvPr/>
        </p:nvSpPr>
        <p:spPr bwMode="auto">
          <a:xfrm>
            <a:off x="7044373" y="1070279"/>
            <a:ext cx="4362744" cy="57124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grpSp>
        <p:nvGrpSpPr>
          <p:cNvPr id="59" name="Group 58"/>
          <p:cNvGrpSpPr/>
          <p:nvPr/>
        </p:nvGrpSpPr>
        <p:grpSpPr>
          <a:xfrm>
            <a:off x="6756564" y="812827"/>
            <a:ext cx="331995" cy="843336"/>
            <a:chOff x="1171557" y="1055314"/>
            <a:chExt cx="331995" cy="843336"/>
          </a:xfrm>
        </p:grpSpPr>
        <p:sp>
          <p:nvSpPr>
            <p:cNvPr id="60" name="Oval 6"/>
            <p:cNvSpPr>
              <a:spLocks noChangeArrowheads="1"/>
            </p:cNvSpPr>
            <p:nvPr/>
          </p:nvSpPr>
          <p:spPr bwMode="auto">
            <a:xfrm>
              <a:off x="1268405" y="1055314"/>
              <a:ext cx="137501" cy="140290"/>
            </a:xfrm>
            <a:prstGeom prst="ellipse">
              <a:avLst/>
            </a:pr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sp>
          <p:nvSpPr>
            <p:cNvPr id="61" name="Freeform 60"/>
            <p:cNvSpPr>
              <a:spLocks/>
            </p:cNvSpPr>
            <p:nvPr/>
          </p:nvSpPr>
          <p:spPr bwMode="auto">
            <a:xfrm>
              <a:off x="1171557" y="1211546"/>
              <a:ext cx="331995" cy="687104"/>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grpSp>
      <p:sp>
        <p:nvSpPr>
          <p:cNvPr id="62" name="Rectangle 61"/>
          <p:cNvSpPr/>
          <p:nvPr/>
        </p:nvSpPr>
        <p:spPr>
          <a:xfrm>
            <a:off x="10424869" y="2828835"/>
            <a:ext cx="1115626" cy="1015663"/>
          </a:xfrm>
          <a:prstGeom prst="rect">
            <a:avLst/>
          </a:prstGeom>
        </p:spPr>
        <p:txBody>
          <a:bodyPr wrap="none">
            <a:spAutoFit/>
          </a:bodyPr>
          <a:lstStyle/>
          <a:p>
            <a:r>
              <a:rPr lang="en-US" sz="2000" spc="-51" dirty="0">
                <a:solidFill>
                  <a:schemeClr val="accent2">
                    <a:alpha val="99000"/>
                  </a:schemeClr>
                </a:solidFill>
              </a:rPr>
              <a:t>Content </a:t>
            </a:r>
            <a:br>
              <a:rPr lang="en-US" sz="2000" spc="-51" dirty="0">
                <a:solidFill>
                  <a:schemeClr val="accent2">
                    <a:alpha val="99000"/>
                  </a:schemeClr>
                </a:solidFill>
              </a:rPr>
            </a:br>
            <a:r>
              <a:rPr lang="en-US" sz="2000" spc="-51" dirty="0">
                <a:solidFill>
                  <a:schemeClr val="accent2">
                    <a:alpha val="99000"/>
                  </a:schemeClr>
                </a:solidFill>
              </a:rPr>
              <a:t>Delivery </a:t>
            </a:r>
            <a:br>
              <a:rPr lang="en-US" sz="2000" spc="-51" dirty="0">
                <a:solidFill>
                  <a:schemeClr val="accent2">
                    <a:alpha val="99000"/>
                  </a:schemeClr>
                </a:solidFill>
              </a:rPr>
            </a:br>
            <a:r>
              <a:rPr lang="en-US" sz="2000" spc="-51" dirty="0">
                <a:solidFill>
                  <a:schemeClr val="accent2">
                    <a:alpha val="99000"/>
                  </a:schemeClr>
                </a:solidFill>
              </a:rPr>
              <a:t>Network</a:t>
            </a:r>
          </a:p>
        </p:txBody>
      </p:sp>
      <p:sp>
        <p:nvSpPr>
          <p:cNvPr id="63" name="Rectangle 62"/>
          <p:cNvSpPr/>
          <p:nvPr/>
        </p:nvSpPr>
        <p:spPr>
          <a:xfrm>
            <a:off x="10424869" y="5139286"/>
            <a:ext cx="1246431" cy="1323439"/>
          </a:xfrm>
          <a:prstGeom prst="rect">
            <a:avLst/>
          </a:prstGeom>
        </p:spPr>
        <p:txBody>
          <a:bodyPr wrap="none">
            <a:spAutoFit/>
          </a:bodyPr>
          <a:lstStyle/>
          <a:p>
            <a:r>
              <a:rPr lang="en-US" sz="2000" spc="-51" dirty="0">
                <a:solidFill>
                  <a:schemeClr val="accent2">
                    <a:alpha val="99000"/>
                  </a:schemeClr>
                </a:solidFill>
              </a:rPr>
              <a:t>Windows </a:t>
            </a:r>
            <a:r>
              <a:rPr lang="en-US" sz="2000" spc="-51" dirty="0" smtClean="0">
                <a:solidFill>
                  <a:schemeClr val="accent2">
                    <a:alpha val="99000"/>
                  </a:schemeClr>
                </a:solidFill>
              </a:rPr>
              <a:t/>
            </a:r>
            <a:br>
              <a:rPr lang="en-US" sz="2000" spc="-51" dirty="0" smtClean="0">
                <a:solidFill>
                  <a:schemeClr val="accent2">
                    <a:alpha val="99000"/>
                  </a:schemeClr>
                </a:solidFill>
              </a:rPr>
            </a:br>
            <a:r>
              <a:rPr lang="en-US" sz="2000" spc="-51" dirty="0" smtClean="0">
                <a:solidFill>
                  <a:schemeClr val="accent2">
                    <a:alpha val="99000"/>
                  </a:schemeClr>
                </a:solidFill>
              </a:rPr>
              <a:t>Azure </a:t>
            </a:r>
            <a:br>
              <a:rPr lang="en-US" sz="2000" spc="-51" dirty="0" smtClean="0">
                <a:solidFill>
                  <a:schemeClr val="accent2">
                    <a:alpha val="99000"/>
                  </a:schemeClr>
                </a:solidFill>
              </a:rPr>
            </a:br>
            <a:r>
              <a:rPr lang="en-US" sz="2000" spc="-51" dirty="0" smtClean="0">
                <a:solidFill>
                  <a:schemeClr val="accent2">
                    <a:alpha val="99000"/>
                  </a:schemeClr>
                </a:solidFill>
              </a:rPr>
              <a:t>Blob </a:t>
            </a:r>
            <a:br>
              <a:rPr lang="en-US" sz="2000" spc="-51" dirty="0" smtClean="0">
                <a:solidFill>
                  <a:schemeClr val="accent2">
                    <a:alpha val="99000"/>
                  </a:schemeClr>
                </a:solidFill>
              </a:rPr>
            </a:br>
            <a:r>
              <a:rPr lang="en-US" sz="2000" spc="-51" dirty="0" smtClean="0">
                <a:solidFill>
                  <a:schemeClr val="accent2">
                    <a:alpha val="99000"/>
                  </a:schemeClr>
                </a:solidFill>
              </a:rPr>
              <a:t>Service</a:t>
            </a:r>
            <a:endParaRPr lang="en-US" sz="2000" spc="-51" dirty="0">
              <a:solidFill>
                <a:schemeClr val="accent2">
                  <a:alpha val="99000"/>
                </a:schemeClr>
              </a:solidFill>
            </a:endParaRPr>
          </a:p>
        </p:txBody>
      </p:sp>
      <p:sp>
        <p:nvSpPr>
          <p:cNvPr id="64" name="Freeform 108"/>
          <p:cNvSpPr>
            <a:spLocks noEditPoints="1"/>
          </p:cNvSpPr>
          <p:nvPr/>
        </p:nvSpPr>
        <p:spPr bwMode="black">
          <a:xfrm>
            <a:off x="6361268" y="2798436"/>
            <a:ext cx="255468" cy="286566"/>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65" name="Group 64"/>
          <p:cNvGrpSpPr/>
          <p:nvPr/>
        </p:nvGrpSpPr>
        <p:grpSpPr>
          <a:xfrm>
            <a:off x="6903277" y="2360613"/>
            <a:ext cx="1090309" cy="581070"/>
            <a:chOff x="9475898" y="2480441"/>
            <a:chExt cx="1090309" cy="581070"/>
          </a:xfrm>
        </p:grpSpPr>
        <p:sp>
          <p:nvSpPr>
            <p:cNvPr id="66" name="Rectangle 65"/>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67"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8" name="Group 67"/>
          <p:cNvGrpSpPr/>
          <p:nvPr/>
        </p:nvGrpSpPr>
        <p:grpSpPr>
          <a:xfrm>
            <a:off x="8204145" y="1898650"/>
            <a:ext cx="1090309" cy="581070"/>
            <a:chOff x="9475898" y="2480441"/>
            <a:chExt cx="1090309" cy="581070"/>
          </a:xfrm>
        </p:grpSpPr>
        <p:sp>
          <p:nvSpPr>
            <p:cNvPr id="69" name="Rectangle 68"/>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0"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1" name="Group 70"/>
          <p:cNvGrpSpPr/>
          <p:nvPr/>
        </p:nvGrpSpPr>
        <p:grpSpPr>
          <a:xfrm>
            <a:off x="9412835" y="2360613"/>
            <a:ext cx="1090309" cy="581070"/>
            <a:chOff x="9475898" y="2480441"/>
            <a:chExt cx="1090309" cy="581070"/>
          </a:xfrm>
        </p:grpSpPr>
        <p:sp>
          <p:nvSpPr>
            <p:cNvPr id="72" name="Rectangle 71"/>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3"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664480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
                                            <p:txEl>
                                              <p:pRg st="1" end="1"/>
                                            </p:txEl>
                                          </p:spTgt>
                                        </p:tgtEl>
                                        <p:attrNameLst>
                                          <p:attrName>style.visibility</p:attrName>
                                        </p:attrNameLst>
                                      </p:cBhvr>
                                      <p:to>
                                        <p:strVal val="visible"/>
                                      </p:to>
                                    </p:set>
                                    <p:animEffect transition="in" filter="fade">
                                      <p:cBhvr>
                                        <p:cTn id="7" dur="500"/>
                                        <p:tgtEl>
                                          <p:spTgt spid="42">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750"/>
                                        <p:tgtEl>
                                          <p:spTgt spid="4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2" nodeType="click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2">
                                            <p:txEl>
                                              <p:pRg st="2" end="2"/>
                                            </p:txEl>
                                          </p:spTgt>
                                        </p:tgtEl>
                                        <p:attrNameLst>
                                          <p:attrName>style.visibility</p:attrName>
                                        </p:attrNameLst>
                                      </p:cBhvr>
                                      <p:to>
                                        <p:strVal val="visible"/>
                                      </p:to>
                                    </p:set>
                                    <p:animEffect transition="in" filter="fade">
                                      <p:cBhvr>
                                        <p:cTn id="20" dur="500"/>
                                        <p:tgtEl>
                                          <p:spTgt spid="42">
                                            <p:txEl>
                                              <p:pRg st="2" end="2"/>
                                            </p:txEl>
                                          </p:spTgt>
                                        </p:tgtEl>
                                      </p:cBhvr>
                                    </p:animEffect>
                                  </p:childTnLst>
                                </p:cTn>
                              </p:par>
                              <p:par>
                                <p:cTn id="21" presetID="10" presetClass="exit" presetSubtype="0" fill="hold" grpId="3" nodeType="withEffect">
                                  <p:stCondLst>
                                    <p:cond delay="0"/>
                                  </p:stCondLst>
                                  <p:childTnLst>
                                    <p:animEffect transition="out" filter="fade">
                                      <p:cBhvr>
                                        <p:cTn id="22" dur="500"/>
                                        <p:tgtEl>
                                          <p:spTgt spid="56"/>
                                        </p:tgtEl>
                                      </p:cBhvr>
                                    </p:animEffect>
                                    <p:set>
                                      <p:cBhvr>
                                        <p:cTn id="23" dur="1" fill="hold">
                                          <p:stCondLst>
                                            <p:cond delay="499"/>
                                          </p:stCondLst>
                                        </p:cTn>
                                        <p:tgtEl>
                                          <p:spTgt spid="56"/>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5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par>
                                <p:cTn id="32" presetID="10" presetClass="exit" presetSubtype="0" fill="hold" grpId="1" nodeType="withEffect">
                                  <p:stCondLst>
                                    <p:cond delay="0"/>
                                  </p:stCondLst>
                                  <p:childTnLst>
                                    <p:animEffect transition="out" filter="fade">
                                      <p:cBhvr>
                                        <p:cTn id="33" dur="500"/>
                                        <p:tgtEl>
                                          <p:spTgt spid="57"/>
                                        </p:tgtEl>
                                      </p:cBhvr>
                                    </p:animEffect>
                                    <p:set>
                                      <p:cBhvr>
                                        <p:cTn id="34" dur="1" fill="hold">
                                          <p:stCondLst>
                                            <p:cond delay="499"/>
                                          </p:stCondLst>
                                        </p:cTn>
                                        <p:tgtEl>
                                          <p:spTgt spid="57"/>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58"/>
                                        </p:tgtEl>
                                      </p:cBhvr>
                                    </p:animEffect>
                                    <p:set>
                                      <p:cBhvr>
                                        <p:cTn id="42" dur="1" fill="hold">
                                          <p:stCondLst>
                                            <p:cond delay="499"/>
                                          </p:stCondLst>
                                        </p:cTn>
                                        <p:tgtEl>
                                          <p:spTgt spid="5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par>
                                <p:cTn id="58" presetID="10" presetClass="exit" presetSubtype="0" fill="hold" grpId="1" nodeType="withEffect">
                                  <p:stCondLst>
                                    <p:cond delay="0"/>
                                  </p:stCondLst>
                                  <p:childTnLst>
                                    <p:animEffect transition="out" filter="fade">
                                      <p:cBhvr>
                                        <p:cTn id="59" dur="500"/>
                                        <p:tgtEl>
                                          <p:spTgt spid="56"/>
                                        </p:tgtEl>
                                      </p:cBhvr>
                                    </p:animEffect>
                                    <p:set>
                                      <p:cBhvr>
                                        <p:cTn id="60" dur="1" fill="hold">
                                          <p:stCondLst>
                                            <p:cond delay="499"/>
                                          </p:stCondLst>
                                        </p:cTn>
                                        <p:tgtEl>
                                          <p:spTgt spid="56"/>
                                        </p:tgtEl>
                                        <p:attrNameLst>
                                          <p:attrName>style.visibility</p:attrName>
                                        </p:attrNameLst>
                                      </p:cBhvr>
                                      <p:to>
                                        <p:strVal val="hidden"/>
                                      </p:to>
                                    </p:se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500"/>
                                        <p:tgtEl>
                                          <p:spTgt spid="5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0" presetClass="path" presetSubtype="0" decel="100000" fill="hold" grpId="1" nodeType="withEffect">
                                  <p:stCondLst>
                                    <p:cond delay="0"/>
                                  </p:stCondLst>
                                  <p:childTnLst>
                                    <p:animMotion origin="layout" path="M -4.16938E-6 4.81481E-6 L -0.11413 -0.41042 " pathEditMode="relative" rAng="0" ptsTypes="AA">
                                      <p:cBhvr>
                                        <p:cTn id="69" dur="1000" fill="hold"/>
                                        <p:tgtEl>
                                          <p:spTgt spid="51"/>
                                        </p:tgtEl>
                                        <p:attrNameLst>
                                          <p:attrName>ppt_x</p:attrName>
                                          <p:attrName>ppt_y</p:attrName>
                                        </p:attrNameLst>
                                      </p:cBhvr>
                                      <p:rCtr x="-5707" y="-20532"/>
                                    </p:animMotion>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par>
                                <p:cTn id="75" presetID="10" presetClass="entr" presetSubtype="0" fill="hold" nodeType="withEffect">
                                  <p:stCondLst>
                                    <p:cond delay="0"/>
                                  </p:stCondLst>
                                  <p:childTnLst>
                                    <p:set>
                                      <p:cBhvr>
                                        <p:cTn id="76" dur="1" fill="hold">
                                          <p:stCondLst>
                                            <p:cond delay="0"/>
                                          </p:stCondLst>
                                        </p:cTn>
                                        <p:tgtEl>
                                          <p:spTgt spid="54">
                                            <p:txEl>
                                              <p:pRg st="0" end="0"/>
                                            </p:txEl>
                                          </p:spTgt>
                                        </p:tgtEl>
                                        <p:attrNameLst>
                                          <p:attrName>style.visibility</p:attrName>
                                        </p:attrNameLst>
                                      </p:cBhvr>
                                      <p:to>
                                        <p:strVal val="visible"/>
                                      </p:to>
                                    </p:set>
                                    <p:animEffect transition="in" filter="fade">
                                      <p:cBhvr>
                                        <p:cTn id="77" dur="500"/>
                                        <p:tgtEl>
                                          <p:spTgt spid="54">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52"/>
                                        </p:tgtEl>
                                      </p:cBhvr>
                                    </p:animEffect>
                                    <p:set>
                                      <p:cBhvr>
                                        <p:cTn id="87" dur="1" fill="hold">
                                          <p:stCondLst>
                                            <p:cond delay="499"/>
                                          </p:stCondLst>
                                        </p:cTn>
                                        <p:tgtEl>
                                          <p:spTgt spid="52"/>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5"/>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49"/>
                                        </p:tgtEl>
                                      </p:cBhvr>
                                    </p:animEffect>
                                    <p:set>
                                      <p:cBhvr>
                                        <p:cTn id="92" dur="1" fill="hold">
                                          <p:stCondLst>
                                            <p:cond delay="499"/>
                                          </p:stCondLst>
                                        </p:cTn>
                                        <p:tgtEl>
                                          <p:spTgt spid="49"/>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50"/>
                                        </p:tgtEl>
                                      </p:cBhvr>
                                    </p:animEffect>
                                    <p:set>
                                      <p:cBhvr>
                                        <p:cTn id="95" dur="1" fill="hold">
                                          <p:stCondLst>
                                            <p:cond delay="499"/>
                                          </p:stCondLst>
                                        </p:cTn>
                                        <p:tgtEl>
                                          <p:spTgt spid="5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childTnLst>
                          </p:cTn>
                        </p:par>
                        <p:par>
                          <p:cTn id="101" fill="hold">
                            <p:stCondLst>
                              <p:cond delay="500"/>
                            </p:stCondLst>
                            <p:childTnLst>
                              <p:par>
                                <p:cTn id="102" presetID="26" presetClass="emph" presetSubtype="0" fill="hold" grpId="2" nodeType="afterEffect">
                                  <p:stCondLst>
                                    <p:cond delay="0"/>
                                  </p:stCondLst>
                                  <p:childTnLst>
                                    <p:animEffect transition="out" filter="fade">
                                      <p:cBhvr>
                                        <p:cTn id="103" dur="500" tmFilter="0, 0; .2, .5; .8, .5; 1, 0"/>
                                        <p:tgtEl>
                                          <p:spTgt spid="51"/>
                                        </p:tgtEl>
                                      </p:cBhvr>
                                    </p:animEffect>
                                    <p:animScale>
                                      <p:cBhvr>
                                        <p:cTn id="104" dur="250" autoRev="1" fill="hold"/>
                                        <p:tgtEl>
                                          <p:spTgt spid="51"/>
                                        </p:tgtEl>
                                      </p:cBhvr>
                                      <p:by x="105000" y="105000"/>
                                    </p:animScale>
                                  </p:childTnLst>
                                </p:cTn>
                              </p:par>
                            </p:childTnLst>
                          </p:cTn>
                        </p:par>
                        <p:par>
                          <p:cTn id="105" fill="hold">
                            <p:stCondLst>
                              <p:cond delay="1000"/>
                            </p:stCondLst>
                            <p:childTnLst>
                              <p:par>
                                <p:cTn id="106" presetID="10" presetClass="entr" presetSubtype="0" fill="hold" nodeType="afterEffect">
                                  <p:stCondLst>
                                    <p:cond delay="0"/>
                                  </p:stCondLst>
                                  <p:childTnLst>
                                    <p:set>
                                      <p:cBhvr>
                                        <p:cTn id="107" dur="1" fill="hold">
                                          <p:stCondLst>
                                            <p:cond delay="0"/>
                                          </p:stCondLst>
                                        </p:cTn>
                                        <p:tgtEl>
                                          <p:spTgt spid="52"/>
                                        </p:tgtEl>
                                        <p:attrNameLst>
                                          <p:attrName>style.visibility</p:attrName>
                                        </p:attrNameLst>
                                      </p:cBhvr>
                                      <p:to>
                                        <p:strVal val="visible"/>
                                      </p:to>
                                    </p:set>
                                    <p:animEffect transition="in" filter="fade">
                                      <p:cBhvr>
                                        <p:cTn id="108" dur="500"/>
                                        <p:tgtEl>
                                          <p:spTgt spid="52"/>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nodeType="clickEffect">
                                  <p:stCondLst>
                                    <p:cond delay="0"/>
                                  </p:stCondLst>
                                  <p:childTnLst>
                                    <p:animEffect transition="out" filter="fade">
                                      <p:cBhvr>
                                        <p:cTn id="112" dur="500"/>
                                        <p:tgtEl>
                                          <p:spTgt spid="52"/>
                                        </p:tgtEl>
                                      </p:cBhvr>
                                    </p:animEffect>
                                    <p:set>
                                      <p:cBhvr>
                                        <p:cTn id="113" dur="1" fill="hold">
                                          <p:stCondLst>
                                            <p:cond delay="499"/>
                                          </p:stCondLst>
                                        </p:cTn>
                                        <p:tgtEl>
                                          <p:spTgt spid="52"/>
                                        </p:tgtEl>
                                        <p:attrNameLst>
                                          <p:attrName>style.visibility</p:attrName>
                                        </p:attrNameLst>
                                      </p:cBhvr>
                                      <p:to>
                                        <p:strVal val="hidden"/>
                                      </p:to>
                                    </p:set>
                                  </p:childTnLst>
                                </p:cTn>
                              </p:par>
                              <p:par>
                                <p:cTn id="114" presetID="10" presetClass="exit" presetSubtype="0" fill="hold" nodeType="withEffect">
                                  <p:stCondLst>
                                    <p:cond delay="0"/>
                                  </p:stCondLst>
                                  <p:childTnLst>
                                    <p:animEffect transition="out" filter="fade">
                                      <p:cBhvr>
                                        <p:cTn id="115" dur="500"/>
                                        <p:tgtEl>
                                          <p:spTgt spid="45"/>
                                        </p:tgtEl>
                                      </p:cBhvr>
                                    </p:animEffect>
                                    <p:set>
                                      <p:cBhvr>
                                        <p:cTn id="116" dur="1" fill="hold">
                                          <p:stCondLst>
                                            <p:cond delay="499"/>
                                          </p:stCondLst>
                                        </p:cTn>
                                        <p:tgtEl>
                                          <p:spTgt spid="45"/>
                                        </p:tgtEl>
                                        <p:attrNameLst>
                                          <p:attrName>style.visibility</p:attrName>
                                        </p:attrNameLst>
                                      </p:cBhvr>
                                      <p:to>
                                        <p:strVal val="hidden"/>
                                      </p:to>
                                    </p:set>
                                  </p:childTnLst>
                                </p:cTn>
                              </p:par>
                            </p:childTnLst>
                          </p:cTn>
                        </p:par>
                        <p:par>
                          <p:cTn id="117" fill="hold">
                            <p:stCondLst>
                              <p:cond delay="500"/>
                            </p:stCondLst>
                            <p:childTnLst>
                              <p:par>
                                <p:cTn id="118" presetID="10" presetClass="exit" presetSubtype="0" fill="hold" grpId="1" nodeType="afterEffect">
                                  <p:stCondLst>
                                    <p:cond delay="0"/>
                                  </p:stCondLst>
                                  <p:childTnLst>
                                    <p:animEffect transition="out" filter="fade">
                                      <p:cBhvr>
                                        <p:cTn id="119" dur="500"/>
                                        <p:tgtEl>
                                          <p:spTgt spid="64"/>
                                        </p:tgtEl>
                                      </p:cBhvr>
                                    </p:animEffect>
                                    <p:set>
                                      <p:cBhvr>
                                        <p:cTn id="120" dur="1" fill="hold">
                                          <p:stCondLst>
                                            <p:cond delay="499"/>
                                          </p:stCondLst>
                                        </p:cTn>
                                        <p:tgtEl>
                                          <p:spTgt spid="64"/>
                                        </p:tgtEl>
                                        <p:attrNameLst>
                                          <p:attrName>style.visibility</p:attrName>
                                        </p:attrNameLst>
                                      </p:cBhvr>
                                      <p:to>
                                        <p:strVal val="hidden"/>
                                      </p:to>
                                    </p:set>
                                  </p:childTnLst>
                                </p:cTn>
                              </p:par>
                              <p:par>
                                <p:cTn id="121" presetID="10" presetClass="exit" presetSubtype="0" fill="hold" grpId="0" nodeType="withEffect">
                                  <p:stCondLst>
                                    <p:cond delay="0"/>
                                  </p:stCondLst>
                                  <p:childTnLst>
                                    <p:animEffect transition="out" filter="fade">
                                      <p:cBhvr>
                                        <p:cTn id="122" dur="500"/>
                                        <p:tgtEl>
                                          <p:spTgt spid="54">
                                            <p:txEl>
                                              <p:pRg st="0" end="0"/>
                                            </p:txEl>
                                          </p:spTgt>
                                        </p:tgtEl>
                                      </p:cBhvr>
                                    </p:animEffect>
                                    <p:set>
                                      <p:cBhvr>
                                        <p:cTn id="123" dur="1" fill="hold">
                                          <p:stCondLst>
                                            <p:cond delay="499"/>
                                          </p:stCondLst>
                                        </p:cTn>
                                        <p:tgtEl>
                                          <p:spTgt spid="54">
                                            <p:txEl>
                                              <p:pRg st="0" end="0"/>
                                            </p:txEl>
                                          </p:spTgt>
                                        </p:tgtEl>
                                        <p:attrNameLst>
                                          <p:attrName>style.visibility</p:attrName>
                                        </p:attrNameLst>
                                      </p:cBhvr>
                                      <p:to>
                                        <p:strVal val="hidden"/>
                                      </p:to>
                                    </p:set>
                                  </p:childTnLst>
                                </p:cTn>
                              </p:par>
                              <p:par>
                                <p:cTn id="124" presetID="10" presetClass="exit" presetSubtype="0" fill="hold" grpId="3" nodeType="withEffect">
                                  <p:stCondLst>
                                    <p:cond delay="0"/>
                                  </p:stCondLst>
                                  <p:childTnLst>
                                    <p:animEffect transition="out" filter="fade">
                                      <p:cBhvr>
                                        <p:cTn id="125" dur="500"/>
                                        <p:tgtEl>
                                          <p:spTgt spid="51"/>
                                        </p:tgtEl>
                                      </p:cBhvr>
                                    </p:animEffect>
                                    <p:set>
                                      <p:cBhvr>
                                        <p:cTn id="126" dur="1" fill="hold">
                                          <p:stCondLst>
                                            <p:cond delay="499"/>
                                          </p:stCondLst>
                                        </p:cTn>
                                        <p:tgtEl>
                                          <p:spTgt spid="51"/>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fade">
                                      <p:cBhvr>
                                        <p:cTn id="131" dur="500"/>
                                        <p:tgtEl>
                                          <p:spTgt spid="45"/>
                                        </p:tgtEl>
                                      </p:cBhvr>
                                    </p:animEffect>
                                  </p:childTnLst>
                                </p:cTn>
                              </p:par>
                            </p:childTnLst>
                          </p:cTn>
                        </p:par>
                        <p:par>
                          <p:cTn id="132" fill="hold">
                            <p:stCondLst>
                              <p:cond delay="500"/>
                            </p:stCondLst>
                            <p:childTnLst>
                              <p:par>
                                <p:cTn id="133" presetID="10" presetClass="entr" presetSubtype="0" fill="hold"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500"/>
                                        <p:tgtEl>
                                          <p:spTgt spid="49"/>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childTnLst>
                          </p:cTn>
                        </p:par>
                        <p:par>
                          <p:cTn id="141" fill="hold">
                            <p:stCondLst>
                              <p:cond delay="500"/>
                            </p:stCondLst>
                            <p:childTnLst>
                              <p:par>
                                <p:cTn id="142" presetID="1" presetClass="entr" presetSubtype="0" fill="hold" grpId="0" nodeType="afterEffect">
                                  <p:stCondLst>
                                    <p:cond delay="0"/>
                                  </p:stCondLst>
                                  <p:childTnLst>
                                    <p:set>
                                      <p:cBhvr>
                                        <p:cTn id="143" dur="1" fill="hold">
                                          <p:stCondLst>
                                            <p:cond delay="0"/>
                                          </p:stCondLst>
                                        </p:cTn>
                                        <p:tgtEl>
                                          <p:spTgt spid="41"/>
                                        </p:tgtEl>
                                        <p:attrNameLst>
                                          <p:attrName>style.visibility</p:attrName>
                                        </p:attrNameLst>
                                      </p:cBhvr>
                                      <p:to>
                                        <p:strVal val="visible"/>
                                      </p:to>
                                    </p:set>
                                  </p:childTnLst>
                                </p:cTn>
                              </p:par>
                            </p:childTnLst>
                          </p:cTn>
                        </p:par>
                        <p:par>
                          <p:cTn id="144" fill="hold">
                            <p:stCondLst>
                              <p:cond delay="500"/>
                            </p:stCondLst>
                            <p:childTnLst>
                              <p:par>
                                <p:cTn id="145" presetID="0" presetClass="path" presetSubtype="0" accel="50000" decel="50000" fill="hold" grpId="1" nodeType="afterEffect">
                                  <p:stCondLst>
                                    <p:cond delay="0"/>
                                  </p:stCondLst>
                                  <p:childTnLst>
                                    <p:animMotion origin="layout" path="M -4.9759E-7 -3.7037E-7 L -0.10225 -0.40509 " pathEditMode="relative" rAng="0" ptsTypes="AA">
                                      <p:cBhvr>
                                        <p:cTn id="146" dur="750" fill="hold"/>
                                        <p:tgtEl>
                                          <p:spTgt spid="41"/>
                                        </p:tgtEl>
                                        <p:attrNameLst>
                                          <p:attrName>ppt_x</p:attrName>
                                          <p:attrName>ppt_y</p:attrName>
                                        </p:attrNameLst>
                                      </p:cBhvr>
                                      <p:rCtr x="-5119" y="-20255"/>
                                    </p:animMotion>
                                  </p:childTnLst>
                                </p:cTn>
                              </p:par>
                            </p:childTnLst>
                          </p:cTn>
                        </p:par>
                        <p:par>
                          <p:cTn id="147" fill="hold">
                            <p:stCondLst>
                              <p:cond delay="1250"/>
                            </p:stCondLst>
                            <p:childTnLst>
                              <p:par>
                                <p:cTn id="148" presetID="10" presetClass="entr" presetSubtype="0" fill="hold" grpId="2" nodeType="afterEffect">
                                  <p:stCondLst>
                                    <p:cond delay="0"/>
                                  </p:stCondLst>
                                  <p:childTnLst>
                                    <p:set>
                                      <p:cBhvr>
                                        <p:cTn id="149" dur="1" fill="hold">
                                          <p:stCondLst>
                                            <p:cond delay="0"/>
                                          </p:stCondLst>
                                        </p:cTn>
                                        <p:tgtEl>
                                          <p:spTgt spid="64"/>
                                        </p:tgtEl>
                                        <p:attrNameLst>
                                          <p:attrName>style.visibility</p:attrName>
                                        </p:attrNameLst>
                                      </p:cBhvr>
                                      <p:to>
                                        <p:strVal val="visible"/>
                                      </p:to>
                                    </p:set>
                                    <p:animEffect transition="in" filter="fade">
                                      <p:cBhvr>
                                        <p:cTn id="150" dur="500"/>
                                        <p:tgtEl>
                                          <p:spTgt spid="64"/>
                                        </p:tgtEl>
                                      </p:cBhvr>
                                    </p:animEffect>
                                  </p:childTnLst>
                                </p:cTn>
                              </p:par>
                              <p:par>
                                <p:cTn id="151" presetID="10" presetClass="entr" presetSubtype="0" fill="hold" grpId="1" nodeType="withEffect">
                                  <p:stCondLst>
                                    <p:cond delay="0"/>
                                  </p:stCondLst>
                                  <p:childTnLst>
                                    <p:set>
                                      <p:cBhvr>
                                        <p:cTn id="152" dur="1" fill="hold">
                                          <p:stCondLst>
                                            <p:cond delay="0"/>
                                          </p:stCondLst>
                                        </p:cTn>
                                        <p:tgtEl>
                                          <p:spTgt spid="54">
                                            <p:txEl>
                                              <p:pRg st="0" end="0"/>
                                            </p:txEl>
                                          </p:spTgt>
                                        </p:tgtEl>
                                        <p:attrNameLst>
                                          <p:attrName>style.visibility</p:attrName>
                                        </p:attrNameLst>
                                      </p:cBhvr>
                                      <p:to>
                                        <p:strVal val="visible"/>
                                      </p:to>
                                    </p:set>
                                    <p:animEffect transition="in" filter="fade">
                                      <p:cBhvr>
                                        <p:cTn id="153" dur="500"/>
                                        <p:tgtEl>
                                          <p:spTgt spid="54">
                                            <p:txEl>
                                              <p:pRg st="0" end="0"/>
                                            </p:txEl>
                                          </p:spTgt>
                                        </p:tgtEl>
                                      </p:cBhvr>
                                    </p:animEffect>
                                  </p:childTnLst>
                                </p:cTn>
                              </p:par>
                            </p:childTnLst>
                          </p:cTn>
                        </p:par>
                        <p:par>
                          <p:cTn id="154" fill="hold">
                            <p:stCondLst>
                              <p:cond delay="1750"/>
                            </p:stCondLst>
                            <p:childTnLst>
                              <p:par>
                                <p:cTn id="155" presetID="10" presetClass="entr" presetSubtype="0" fill="hold" nodeType="afterEffect">
                                  <p:stCondLst>
                                    <p:cond delay="0"/>
                                  </p:stCondLst>
                                  <p:childTnLst>
                                    <p:set>
                                      <p:cBhvr>
                                        <p:cTn id="156" dur="1" fill="hold">
                                          <p:stCondLst>
                                            <p:cond delay="0"/>
                                          </p:stCondLst>
                                        </p:cTn>
                                        <p:tgtEl>
                                          <p:spTgt spid="52"/>
                                        </p:tgtEl>
                                        <p:attrNameLst>
                                          <p:attrName>style.visibility</p:attrName>
                                        </p:attrNameLst>
                                      </p:cBhvr>
                                      <p:to>
                                        <p:strVal val="visible"/>
                                      </p:to>
                                    </p:set>
                                    <p:animEffect transition="in" filter="fade">
                                      <p:cBhvr>
                                        <p:cTn id="157" dur="500"/>
                                        <p:tgtEl>
                                          <p:spTgt spid="52"/>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xit" presetSubtype="0" fill="hold" nodeType="clickEffect">
                                  <p:stCondLst>
                                    <p:cond delay="0"/>
                                  </p:stCondLst>
                                  <p:childTnLst>
                                    <p:animEffect transition="out" filter="fade">
                                      <p:cBhvr>
                                        <p:cTn id="161" dur="500"/>
                                        <p:tgtEl>
                                          <p:spTgt spid="50"/>
                                        </p:tgtEl>
                                      </p:cBhvr>
                                    </p:animEffect>
                                    <p:set>
                                      <p:cBhvr>
                                        <p:cTn id="162" dur="1" fill="hold">
                                          <p:stCondLst>
                                            <p:cond delay="499"/>
                                          </p:stCondLst>
                                        </p:cTn>
                                        <p:tgtEl>
                                          <p:spTgt spid="50"/>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500"/>
                                        <p:tgtEl>
                                          <p:spTgt spid="49"/>
                                        </p:tgtEl>
                                      </p:cBhvr>
                                    </p:animEffect>
                                    <p:set>
                                      <p:cBhvr>
                                        <p:cTn id="165" dur="1" fill="hold">
                                          <p:stCondLst>
                                            <p:cond delay="499"/>
                                          </p:stCondLst>
                                        </p:cTn>
                                        <p:tgtEl>
                                          <p:spTgt spid="49"/>
                                        </p:tgtEl>
                                        <p:attrNameLst>
                                          <p:attrName>style.visibility</p:attrName>
                                        </p:attrNameLst>
                                      </p:cBhvr>
                                      <p:to>
                                        <p:strVal val="hidden"/>
                                      </p:to>
                                    </p:set>
                                  </p:childTnLst>
                                </p:cTn>
                              </p:par>
                              <p:par>
                                <p:cTn id="166" presetID="10" presetClass="exit" presetSubtype="0" fill="hold" nodeType="withEffect">
                                  <p:stCondLst>
                                    <p:cond delay="0"/>
                                  </p:stCondLst>
                                  <p:childTnLst>
                                    <p:animEffect transition="out" filter="fade">
                                      <p:cBhvr>
                                        <p:cTn id="167" dur="500"/>
                                        <p:tgtEl>
                                          <p:spTgt spid="52"/>
                                        </p:tgtEl>
                                      </p:cBhvr>
                                    </p:animEffect>
                                    <p:set>
                                      <p:cBhvr>
                                        <p:cTn id="168" dur="1" fill="hold">
                                          <p:stCondLst>
                                            <p:cond delay="499"/>
                                          </p:stCondLst>
                                        </p:cTn>
                                        <p:tgtEl>
                                          <p:spTgt spid="52"/>
                                        </p:tgtEl>
                                        <p:attrNameLst>
                                          <p:attrName>style.visibility</p:attrName>
                                        </p:attrNameLst>
                                      </p:cBhvr>
                                      <p:to>
                                        <p:strVal val="hidden"/>
                                      </p:to>
                                    </p:set>
                                  </p:childTnLst>
                                </p:cTn>
                              </p:par>
                              <p:par>
                                <p:cTn id="169" presetID="10" presetClass="exit" presetSubtype="0" fill="hold" nodeType="withEffect">
                                  <p:stCondLst>
                                    <p:cond delay="0"/>
                                  </p:stCondLst>
                                  <p:childTnLst>
                                    <p:animEffect transition="out" filter="fade">
                                      <p:cBhvr>
                                        <p:cTn id="170" dur="500"/>
                                        <p:tgtEl>
                                          <p:spTgt spid="45"/>
                                        </p:tgtEl>
                                      </p:cBhvr>
                                    </p:animEffect>
                                    <p:set>
                                      <p:cBhvr>
                                        <p:cTn id="171" dur="1" fill="hold">
                                          <p:stCondLst>
                                            <p:cond delay="499"/>
                                          </p:stCondLst>
                                        </p:cTn>
                                        <p:tgtEl>
                                          <p:spTgt spid="45"/>
                                        </p:tgtEl>
                                        <p:attrNameLst>
                                          <p:attrName>style.visibility</p:attrName>
                                        </p:attrNameLst>
                                      </p:cBhvr>
                                      <p:to>
                                        <p:strVal val="hidden"/>
                                      </p:to>
                                    </p:set>
                                  </p:childTnLst>
                                </p:cTn>
                              </p:par>
                            </p:childTnLst>
                          </p:cTn>
                        </p:par>
                        <p:par>
                          <p:cTn id="172" fill="hold">
                            <p:stCondLst>
                              <p:cond delay="500"/>
                            </p:stCondLst>
                            <p:childTnLst>
                              <p:par>
                                <p:cTn id="173" presetID="10" presetClass="exit" presetSubtype="0" fill="hold" grpId="0" nodeType="afterEffect">
                                  <p:stCondLst>
                                    <p:cond delay="0"/>
                                  </p:stCondLst>
                                  <p:childTnLst>
                                    <p:animEffect transition="out" filter="fade">
                                      <p:cBhvr>
                                        <p:cTn id="174" dur="750"/>
                                        <p:tgtEl>
                                          <p:spTgt spid="44"/>
                                        </p:tgtEl>
                                      </p:cBhvr>
                                    </p:animEffect>
                                    <p:set>
                                      <p:cBhvr>
                                        <p:cTn id="175" dur="1" fill="hold">
                                          <p:stCondLst>
                                            <p:cond delay="749"/>
                                          </p:stCondLst>
                                        </p:cTn>
                                        <p:tgtEl>
                                          <p:spTgt spid="44"/>
                                        </p:tgtEl>
                                        <p:attrNameLst>
                                          <p:attrName>style.visibility</p:attrName>
                                        </p:attrNameLst>
                                      </p:cBhvr>
                                      <p:to>
                                        <p:strVal val="hidden"/>
                                      </p:to>
                                    </p:set>
                                  </p:childTnLst>
                                </p:cTn>
                              </p:par>
                              <p:par>
                                <p:cTn id="176" presetID="10" presetClass="exit" presetSubtype="0" fill="hold" grpId="0" nodeType="withEffect">
                                  <p:stCondLst>
                                    <p:cond delay="0"/>
                                  </p:stCondLst>
                                  <p:childTnLst>
                                    <p:animEffect transition="out" filter="fade">
                                      <p:cBhvr>
                                        <p:cTn id="177" dur="750"/>
                                        <p:tgtEl>
                                          <p:spTgt spid="47"/>
                                        </p:tgtEl>
                                      </p:cBhvr>
                                    </p:animEffect>
                                    <p:set>
                                      <p:cBhvr>
                                        <p:cTn id="178" dur="1" fill="hold">
                                          <p:stCondLst>
                                            <p:cond delay="749"/>
                                          </p:stCondLst>
                                        </p:cTn>
                                        <p:tgtEl>
                                          <p:spTgt spid="47"/>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nodeType="clickEffect">
                                  <p:stCondLst>
                                    <p:cond delay="0"/>
                                  </p:stCondLst>
                                  <p:childTnLst>
                                    <p:set>
                                      <p:cBhvr>
                                        <p:cTn id="182" dur="1" fill="hold">
                                          <p:stCondLst>
                                            <p:cond delay="0"/>
                                          </p:stCondLst>
                                        </p:cTn>
                                        <p:tgtEl>
                                          <p:spTgt spid="45"/>
                                        </p:tgtEl>
                                        <p:attrNameLst>
                                          <p:attrName>style.visibility</p:attrName>
                                        </p:attrNameLst>
                                      </p:cBhvr>
                                      <p:to>
                                        <p:strVal val="visible"/>
                                      </p:to>
                                    </p:set>
                                    <p:animEffect transition="in" filter="fade">
                                      <p:cBhvr>
                                        <p:cTn id="183" dur="500"/>
                                        <p:tgtEl>
                                          <p:spTgt spid="45"/>
                                        </p:tgtEl>
                                      </p:cBhvr>
                                    </p:animEffect>
                                  </p:childTnLst>
                                </p:cTn>
                              </p:par>
                            </p:childTnLst>
                          </p:cTn>
                        </p:par>
                        <p:par>
                          <p:cTn id="184" fill="hold">
                            <p:stCondLst>
                              <p:cond delay="500"/>
                            </p:stCondLst>
                            <p:childTnLst>
                              <p:par>
                                <p:cTn id="185" presetID="26" presetClass="emph" presetSubtype="0" fill="hold" grpId="2" nodeType="afterEffect">
                                  <p:stCondLst>
                                    <p:cond delay="0"/>
                                  </p:stCondLst>
                                  <p:childTnLst>
                                    <p:animEffect transition="out" filter="fade">
                                      <p:cBhvr>
                                        <p:cTn id="186" dur="500" tmFilter="0, 0; .2, .5; .8, .5; 1, 0"/>
                                        <p:tgtEl>
                                          <p:spTgt spid="41"/>
                                        </p:tgtEl>
                                      </p:cBhvr>
                                    </p:animEffect>
                                    <p:animScale>
                                      <p:cBhvr>
                                        <p:cTn id="187" dur="250" autoRev="1" fill="hold"/>
                                        <p:tgtEl>
                                          <p:spTgt spid="41"/>
                                        </p:tgtEl>
                                      </p:cBhvr>
                                      <p:by x="105000" y="105000"/>
                                    </p:animScale>
                                  </p:childTnLst>
                                </p:cTn>
                              </p:par>
                            </p:childTnLst>
                          </p:cTn>
                        </p:par>
                        <p:par>
                          <p:cTn id="188" fill="hold">
                            <p:stCondLst>
                              <p:cond delay="1000"/>
                            </p:stCondLst>
                            <p:childTnLst>
                              <p:par>
                                <p:cTn id="189" presetID="10" presetClass="entr" presetSubtype="0" fill="hold" nodeType="afterEffect">
                                  <p:stCondLst>
                                    <p:cond delay="0"/>
                                  </p:stCondLst>
                                  <p:childTnLst>
                                    <p:set>
                                      <p:cBhvr>
                                        <p:cTn id="190" dur="1" fill="hold">
                                          <p:stCondLst>
                                            <p:cond delay="0"/>
                                          </p:stCondLst>
                                        </p:cTn>
                                        <p:tgtEl>
                                          <p:spTgt spid="52"/>
                                        </p:tgtEl>
                                        <p:attrNameLst>
                                          <p:attrName>style.visibility</p:attrName>
                                        </p:attrNameLst>
                                      </p:cBhvr>
                                      <p:to>
                                        <p:strVal val="visible"/>
                                      </p:to>
                                    </p:set>
                                    <p:animEffect transition="in" filter="fade">
                                      <p:cBhvr>
                                        <p:cTn id="191" dur="500"/>
                                        <p:tgtEl>
                                          <p:spTgt spid="52"/>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xit" presetSubtype="0" fill="hold" nodeType="clickEffect">
                                  <p:stCondLst>
                                    <p:cond delay="0"/>
                                  </p:stCondLst>
                                  <p:childTnLst>
                                    <p:animEffect transition="out" filter="fade">
                                      <p:cBhvr>
                                        <p:cTn id="195" dur="500"/>
                                        <p:tgtEl>
                                          <p:spTgt spid="52"/>
                                        </p:tgtEl>
                                      </p:cBhvr>
                                    </p:animEffect>
                                    <p:set>
                                      <p:cBhvr>
                                        <p:cTn id="196" dur="1" fill="hold">
                                          <p:stCondLst>
                                            <p:cond delay="499"/>
                                          </p:stCondLst>
                                        </p:cTn>
                                        <p:tgtEl>
                                          <p:spTgt spid="52"/>
                                        </p:tgtEl>
                                        <p:attrNameLst>
                                          <p:attrName>style.visibility</p:attrName>
                                        </p:attrNameLst>
                                      </p:cBhvr>
                                      <p:to>
                                        <p:strVal val="hidden"/>
                                      </p:to>
                                    </p:set>
                                  </p:childTnLst>
                                </p:cTn>
                              </p:par>
                              <p:par>
                                <p:cTn id="197" presetID="10" presetClass="exit" presetSubtype="0" fill="hold" nodeType="withEffect">
                                  <p:stCondLst>
                                    <p:cond delay="0"/>
                                  </p:stCondLst>
                                  <p:childTnLst>
                                    <p:animEffect transition="out" filter="fade">
                                      <p:cBhvr>
                                        <p:cTn id="198" dur="500"/>
                                        <p:tgtEl>
                                          <p:spTgt spid="45"/>
                                        </p:tgtEl>
                                      </p:cBhvr>
                                    </p:animEffect>
                                    <p:set>
                                      <p:cBhvr>
                                        <p:cTn id="199" dur="1" fill="hold">
                                          <p:stCondLst>
                                            <p:cond delay="499"/>
                                          </p:stCondLst>
                                        </p:cTn>
                                        <p:tgtEl>
                                          <p:spTgt spid="45"/>
                                        </p:tgtEl>
                                        <p:attrNameLst>
                                          <p:attrName>style.visibility</p:attrName>
                                        </p:attrNameLst>
                                      </p:cBhvr>
                                      <p:to>
                                        <p:strVal val="hidden"/>
                                      </p:to>
                                    </p:set>
                                  </p:childTnLst>
                                </p:cTn>
                              </p:par>
                            </p:childTnLst>
                          </p:cTn>
                        </p:par>
                        <p:par>
                          <p:cTn id="200" fill="hold">
                            <p:stCondLst>
                              <p:cond delay="500"/>
                            </p:stCondLst>
                            <p:childTnLst>
                              <p:par>
                                <p:cTn id="201" presetID="10" presetClass="exit" presetSubtype="0" fill="hold" grpId="3" nodeType="afterEffect">
                                  <p:stCondLst>
                                    <p:cond delay="0"/>
                                  </p:stCondLst>
                                  <p:childTnLst>
                                    <p:animEffect transition="out" filter="fade">
                                      <p:cBhvr>
                                        <p:cTn id="202" dur="500"/>
                                        <p:tgtEl>
                                          <p:spTgt spid="64"/>
                                        </p:tgtEl>
                                      </p:cBhvr>
                                    </p:animEffect>
                                    <p:set>
                                      <p:cBhvr>
                                        <p:cTn id="203" dur="1" fill="hold">
                                          <p:stCondLst>
                                            <p:cond delay="499"/>
                                          </p:stCondLst>
                                        </p:cTn>
                                        <p:tgtEl>
                                          <p:spTgt spid="64"/>
                                        </p:tgtEl>
                                        <p:attrNameLst>
                                          <p:attrName>style.visibility</p:attrName>
                                        </p:attrNameLst>
                                      </p:cBhvr>
                                      <p:to>
                                        <p:strVal val="hidden"/>
                                      </p:to>
                                    </p:set>
                                  </p:childTnLst>
                                </p:cTn>
                              </p:par>
                              <p:par>
                                <p:cTn id="204" presetID="10" presetClass="exit" presetSubtype="0" fill="hold" grpId="2" nodeType="withEffect">
                                  <p:stCondLst>
                                    <p:cond delay="0"/>
                                  </p:stCondLst>
                                  <p:childTnLst>
                                    <p:animEffect transition="out" filter="fade">
                                      <p:cBhvr>
                                        <p:cTn id="205" dur="500"/>
                                        <p:tgtEl>
                                          <p:spTgt spid="54">
                                            <p:txEl>
                                              <p:pRg st="0" end="0"/>
                                            </p:txEl>
                                          </p:spTgt>
                                        </p:tgtEl>
                                      </p:cBhvr>
                                    </p:animEffect>
                                    <p:set>
                                      <p:cBhvr>
                                        <p:cTn id="206" dur="1" fill="hold">
                                          <p:stCondLst>
                                            <p:cond delay="499"/>
                                          </p:stCondLst>
                                        </p:cTn>
                                        <p:tgtEl>
                                          <p:spTgt spid="54">
                                            <p:txEl>
                                              <p:pRg st="0" end="0"/>
                                            </p:txEl>
                                          </p:spTgt>
                                        </p:tgtEl>
                                        <p:attrNameLst>
                                          <p:attrName>style.visibility</p:attrName>
                                        </p:attrNameLst>
                                      </p:cBhvr>
                                      <p:to>
                                        <p:strVal val="hidden"/>
                                      </p:to>
                                    </p:set>
                                  </p:childTnLst>
                                </p:cTn>
                              </p:par>
                              <p:par>
                                <p:cTn id="207" presetID="10" presetClass="exit" presetSubtype="0" fill="hold" grpId="3" nodeType="withEffect">
                                  <p:stCondLst>
                                    <p:cond delay="0"/>
                                  </p:stCondLst>
                                  <p:childTnLst>
                                    <p:animEffect transition="out" filter="fade">
                                      <p:cBhvr>
                                        <p:cTn id="208" dur="500"/>
                                        <p:tgtEl>
                                          <p:spTgt spid="41"/>
                                        </p:tgtEl>
                                      </p:cBhvr>
                                    </p:animEffect>
                                    <p:set>
                                      <p:cBhvr>
                                        <p:cTn id="209" dur="1" fill="hold">
                                          <p:stCondLst>
                                            <p:cond delay="499"/>
                                          </p:stCondLst>
                                        </p:cTn>
                                        <p:tgtEl>
                                          <p:spTgt spid="41"/>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45"/>
                                        </p:tgtEl>
                                        <p:attrNameLst>
                                          <p:attrName>style.visibility</p:attrName>
                                        </p:attrNameLst>
                                      </p:cBhvr>
                                      <p:to>
                                        <p:strVal val="visible"/>
                                      </p:to>
                                    </p:set>
                                    <p:animEffect transition="in" filter="fade">
                                      <p:cBhvr>
                                        <p:cTn id="214" dur="500"/>
                                        <p:tgtEl>
                                          <p:spTgt spid="45"/>
                                        </p:tgtEl>
                                      </p:cBhvr>
                                    </p:animEffect>
                                  </p:childTnLst>
                                </p:cTn>
                              </p:par>
                              <p:par>
                                <p:cTn id="215" presetID="10" presetClass="entr" presetSubtype="0" fill="hold" nodeType="withEffect">
                                  <p:stCondLst>
                                    <p:cond delay="1000"/>
                                  </p:stCondLst>
                                  <p:childTnLst>
                                    <p:set>
                                      <p:cBhvr>
                                        <p:cTn id="216" dur="1" fill="hold">
                                          <p:stCondLst>
                                            <p:cond delay="0"/>
                                          </p:stCondLst>
                                        </p:cTn>
                                        <p:tgtEl>
                                          <p:spTgt spid="49"/>
                                        </p:tgtEl>
                                        <p:attrNameLst>
                                          <p:attrName>style.visibility</p:attrName>
                                        </p:attrNameLst>
                                      </p:cBhvr>
                                      <p:to>
                                        <p:strVal val="visible"/>
                                      </p:to>
                                    </p:set>
                                    <p:animEffect transition="in" filter="fade">
                                      <p:cBhvr>
                                        <p:cTn id="217" dur="500"/>
                                        <p:tgtEl>
                                          <p:spTgt spid="49"/>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nodeType="clickEffect">
                                  <p:stCondLst>
                                    <p:cond delay="0"/>
                                  </p:stCondLst>
                                  <p:childTnLst>
                                    <p:set>
                                      <p:cBhvr>
                                        <p:cTn id="221" dur="1" fill="hold">
                                          <p:stCondLst>
                                            <p:cond delay="0"/>
                                          </p:stCondLst>
                                        </p:cTn>
                                        <p:tgtEl>
                                          <p:spTgt spid="53">
                                            <p:txEl>
                                              <p:pRg st="0" end="0"/>
                                            </p:txEl>
                                          </p:spTgt>
                                        </p:tgtEl>
                                        <p:attrNameLst>
                                          <p:attrName>style.visibility</p:attrName>
                                        </p:attrNameLst>
                                      </p:cBhvr>
                                      <p:to>
                                        <p:strVal val="visible"/>
                                      </p:to>
                                    </p:set>
                                    <p:animEffect transition="in" filter="fade">
                                      <p:cBhvr>
                                        <p:cTn id="222" dur="500"/>
                                        <p:tgtEl>
                                          <p:spTgt spid="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1" grpId="3" animBg="1"/>
      <p:bldP spid="44" grpId="0" animBg="1"/>
      <p:bldP spid="46" grpId="0"/>
      <p:bldP spid="47" grpId="0"/>
      <p:bldP spid="48" grpId="0"/>
      <p:bldP spid="51" grpId="0" animBg="1"/>
      <p:bldP spid="51" grpId="1" animBg="1"/>
      <p:bldP spid="51" grpId="2" animBg="1"/>
      <p:bldP spid="51" grpId="3" animBg="1"/>
      <p:bldP spid="54" grpId="0" build="allAtOnce"/>
      <p:bldP spid="54" grpId="1" build="allAtOnce"/>
      <p:bldP spid="54" grpId="2" build="allAtOnce"/>
      <p:bldP spid="56" grpId="0" animBg="1"/>
      <p:bldP spid="56" grpId="1" animBg="1"/>
      <p:bldP spid="56" grpId="2" animBg="1"/>
      <p:bldP spid="56" grpId="3" animBg="1"/>
      <p:bldP spid="57" grpId="0" animBg="1"/>
      <p:bldP spid="57" grpId="1" animBg="1"/>
      <p:bldP spid="58" grpId="0" animBg="1"/>
      <p:bldP spid="58" grpId="1" animBg="1"/>
      <p:bldP spid="64" grpId="0" animBg="1"/>
      <p:bldP spid="64" grpId="1" animBg="1"/>
      <p:bldP spid="64" grpId="2" animBg="1"/>
      <p:bldP spid="64" grpId="3"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Azure Traffic Manager</a:t>
            </a:r>
          </a:p>
        </p:txBody>
      </p:sp>
      <p:sp>
        <p:nvSpPr>
          <p:cNvPr id="21" name="Rectangle 20"/>
          <p:cNvSpPr/>
          <p:nvPr/>
        </p:nvSpPr>
        <p:spPr bwMode="auto">
          <a:xfrm>
            <a:off x="529182" y="2501168"/>
            <a:ext cx="11138943" cy="374882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ln>
                <a:solidFill>
                  <a:schemeClr val="bg1">
                    <a:alpha val="0"/>
                  </a:schemeClr>
                </a:solidFill>
              </a:ln>
              <a:solidFill>
                <a:schemeClr val="bg2">
                  <a:lumMod val="50000"/>
                  <a:alpha val="99000"/>
                </a:schemeClr>
              </a:solidFill>
            </a:endParaRPr>
          </a:p>
        </p:txBody>
      </p:sp>
      <p:sp>
        <p:nvSpPr>
          <p:cNvPr id="19" name="Content Placeholder 18"/>
          <p:cNvSpPr>
            <a:spLocks noGrp="1"/>
          </p:cNvSpPr>
          <p:nvPr>
            <p:ph type="body" sz="quarter" idx="10"/>
          </p:nvPr>
        </p:nvSpPr>
        <p:spPr>
          <a:xfrm>
            <a:off x="516572" y="1420812"/>
            <a:ext cx="11155680" cy="664797"/>
          </a:xfrm>
        </p:spPr>
        <p:txBody>
          <a:bodyPr/>
          <a:lstStyle/>
          <a:p>
            <a:r>
              <a:rPr lang="en-US" sz="2400" dirty="0"/>
              <a:t>Direct users to the service in the closest region </a:t>
            </a:r>
            <a:r>
              <a:rPr lang="en-US" sz="2400" dirty="0" smtClean="0"/>
              <a:t/>
            </a:r>
            <a:br>
              <a:rPr lang="en-US" sz="2400" dirty="0" smtClean="0"/>
            </a:br>
            <a:r>
              <a:rPr lang="en-US" sz="2400" dirty="0" smtClean="0"/>
              <a:t>with </a:t>
            </a:r>
            <a:r>
              <a:rPr lang="en-US" sz="2400" dirty="0"/>
              <a:t>the Windows Azure Traffic Manager</a:t>
            </a:r>
          </a:p>
        </p:txBody>
      </p:sp>
      <p:sp>
        <p:nvSpPr>
          <p:cNvPr id="8" name="Rectangle 7"/>
          <p:cNvSpPr/>
          <p:nvPr/>
        </p:nvSpPr>
        <p:spPr>
          <a:xfrm>
            <a:off x="7829550" y="3118572"/>
            <a:ext cx="3651249" cy="797641"/>
          </a:xfrm>
          <a:prstGeom prst="rect">
            <a:avLst/>
          </a:prstGeom>
          <a:solidFill>
            <a:schemeClr val="accent4"/>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2000" dirty="0">
                <a:ln>
                  <a:solidFill>
                    <a:schemeClr val="bg1">
                      <a:alpha val="0"/>
                    </a:schemeClr>
                  </a:solidFill>
                </a:ln>
                <a:solidFill>
                  <a:schemeClr val="bg1">
                    <a:alpha val="99000"/>
                  </a:schemeClr>
                </a:solidFill>
              </a:rPr>
              <a:t>foo-us.cloudapp.net</a:t>
            </a:r>
          </a:p>
        </p:txBody>
      </p:sp>
      <p:sp>
        <p:nvSpPr>
          <p:cNvPr id="9" name="Rectangle 8"/>
          <p:cNvSpPr/>
          <p:nvPr/>
        </p:nvSpPr>
        <p:spPr>
          <a:xfrm>
            <a:off x="7829550" y="4014571"/>
            <a:ext cx="3651249" cy="797641"/>
          </a:xfrm>
          <a:prstGeom prst="rect">
            <a:avLst/>
          </a:prstGeom>
          <a:solidFill>
            <a:schemeClr val="accent4"/>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2000" dirty="0">
                <a:ln>
                  <a:solidFill>
                    <a:schemeClr val="bg1">
                      <a:alpha val="0"/>
                    </a:schemeClr>
                  </a:solidFill>
                </a:ln>
                <a:solidFill>
                  <a:schemeClr val="bg1">
                    <a:alpha val="99000"/>
                  </a:schemeClr>
                </a:solidFill>
              </a:rPr>
              <a:t>foo-europe.cloudapp.net</a:t>
            </a:r>
          </a:p>
        </p:txBody>
      </p:sp>
      <p:sp>
        <p:nvSpPr>
          <p:cNvPr id="10" name="Rectangle 9"/>
          <p:cNvSpPr/>
          <p:nvPr/>
        </p:nvSpPr>
        <p:spPr>
          <a:xfrm>
            <a:off x="7829550" y="4910566"/>
            <a:ext cx="3651249" cy="797641"/>
          </a:xfrm>
          <a:prstGeom prst="rect">
            <a:avLst/>
          </a:prstGeom>
          <a:solidFill>
            <a:schemeClr val="accent4"/>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2000" dirty="0">
                <a:ln>
                  <a:solidFill>
                    <a:schemeClr val="bg1">
                      <a:alpha val="0"/>
                    </a:schemeClr>
                  </a:solidFill>
                </a:ln>
                <a:solidFill>
                  <a:schemeClr val="bg1">
                    <a:alpha val="99000"/>
                  </a:schemeClr>
                </a:solidFill>
              </a:rPr>
              <a:t>foo-asia.cloudapp.net</a:t>
            </a:r>
          </a:p>
        </p:txBody>
      </p:sp>
      <p:sp>
        <p:nvSpPr>
          <p:cNvPr id="11" name="Rectangle 10"/>
          <p:cNvSpPr/>
          <p:nvPr/>
        </p:nvSpPr>
        <p:spPr>
          <a:xfrm>
            <a:off x="4443413" y="3118572"/>
            <a:ext cx="3166248" cy="1693640"/>
          </a:xfrm>
          <a:prstGeom prst="rect">
            <a:avLst/>
          </a:prstGeom>
          <a:solidFill>
            <a:schemeClr val="accent2"/>
          </a:solidFill>
          <a:ln w="9525" cap="flat" cmpd="sng" algn="ctr">
            <a:noFill/>
            <a:prstDash val="solid"/>
          </a:ln>
          <a:effectLst/>
        </p:spPr>
        <p:txBody>
          <a:bodyPr lIns="0" tIns="36576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2000" dirty="0">
                <a:ln>
                  <a:solidFill>
                    <a:schemeClr val="bg1">
                      <a:alpha val="0"/>
                    </a:schemeClr>
                  </a:solidFill>
                </a:ln>
                <a:solidFill>
                  <a:schemeClr val="bg1">
                    <a:alpha val="99000"/>
                  </a:schemeClr>
                </a:solidFill>
                <a:ea typeface="Segoe UI" pitchFamily="34" charset="0"/>
                <a:cs typeface="Segoe UI" pitchFamily="34" charset="0"/>
              </a:rPr>
              <a:t>Traffic Manager</a:t>
            </a:r>
          </a:p>
        </p:txBody>
      </p:sp>
      <p:sp>
        <p:nvSpPr>
          <p:cNvPr id="12" name="Rectangle 11"/>
          <p:cNvSpPr/>
          <p:nvPr/>
        </p:nvSpPr>
        <p:spPr>
          <a:xfrm>
            <a:off x="4586284" y="4081555"/>
            <a:ext cx="1371600" cy="569745"/>
          </a:xfrm>
          <a:prstGeom prst="rect">
            <a:avLst/>
          </a:prstGeom>
          <a:solidFill>
            <a:schemeClr val="accent2">
              <a:lumMod val="20000"/>
              <a:lumOff val="80000"/>
            </a:schemeClr>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dirty="0">
                <a:ln>
                  <a:solidFill>
                    <a:schemeClr val="bg1">
                      <a:alpha val="0"/>
                    </a:schemeClr>
                  </a:solidFill>
                </a:ln>
                <a:gradFill>
                  <a:gsLst>
                    <a:gs pos="0">
                      <a:srgbClr val="595959"/>
                    </a:gs>
                    <a:gs pos="86000">
                      <a:srgbClr val="595959"/>
                    </a:gs>
                  </a:gsLst>
                  <a:lin ang="5400000" scaled="0"/>
                </a:gradFill>
              </a:rPr>
              <a:t>Policies</a:t>
            </a:r>
          </a:p>
        </p:txBody>
      </p:sp>
      <p:grpSp>
        <p:nvGrpSpPr>
          <p:cNvPr id="3" name="Group 2"/>
          <p:cNvGrpSpPr/>
          <p:nvPr/>
        </p:nvGrpSpPr>
        <p:grpSpPr>
          <a:xfrm>
            <a:off x="662111" y="3705512"/>
            <a:ext cx="1736861" cy="1045934"/>
            <a:chOff x="614416" y="3798520"/>
            <a:chExt cx="1112066" cy="669684"/>
          </a:xfrm>
        </p:grpSpPr>
        <p:sp>
          <p:nvSpPr>
            <p:cNvPr id="22" name="Rectangle 21"/>
            <p:cNvSpPr/>
            <p:nvPr/>
          </p:nvSpPr>
          <p:spPr bwMode="black">
            <a:xfrm>
              <a:off x="631223" y="3806390"/>
              <a:ext cx="749405" cy="552180"/>
            </a:xfrm>
            <a:prstGeom prst="rect">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sp>
          <p:nvSpPr>
            <p:cNvPr id="23" name="Freeform 22"/>
            <p:cNvSpPr>
              <a:spLocks noEditPoints="1"/>
            </p:cNvSpPr>
            <p:nvPr/>
          </p:nvSpPr>
          <p:spPr bwMode="black">
            <a:xfrm>
              <a:off x="1449869" y="3910392"/>
              <a:ext cx="276613" cy="557812"/>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sp>
          <p:nvSpPr>
            <p:cNvPr id="24" name="Freeform 88"/>
            <p:cNvSpPr>
              <a:spLocks noEditPoints="1"/>
            </p:cNvSpPr>
            <p:nvPr/>
          </p:nvSpPr>
          <p:spPr bwMode="black">
            <a:xfrm>
              <a:off x="614416" y="3798520"/>
              <a:ext cx="789728" cy="66968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grpSp>
      <p:sp>
        <p:nvSpPr>
          <p:cNvPr id="13" name="Rectangle 12"/>
          <p:cNvSpPr/>
          <p:nvPr/>
        </p:nvSpPr>
        <p:spPr>
          <a:xfrm>
            <a:off x="6100756" y="4081559"/>
            <a:ext cx="1371600" cy="569745"/>
          </a:xfrm>
          <a:prstGeom prst="rect">
            <a:avLst/>
          </a:prstGeom>
          <a:solidFill>
            <a:schemeClr val="accent2">
              <a:lumMod val="20000"/>
              <a:lumOff val="80000"/>
            </a:schemeClr>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dirty="0">
                <a:ln>
                  <a:solidFill>
                    <a:schemeClr val="bg1">
                      <a:alpha val="0"/>
                    </a:schemeClr>
                  </a:solidFill>
                </a:ln>
                <a:gradFill>
                  <a:gsLst>
                    <a:gs pos="0">
                      <a:srgbClr val="595959"/>
                    </a:gs>
                    <a:gs pos="86000">
                      <a:srgbClr val="595959"/>
                    </a:gs>
                  </a:gsLst>
                  <a:lin ang="5400000" scaled="0"/>
                </a:gradFill>
              </a:rPr>
              <a:t>Monitoring</a:t>
            </a:r>
          </a:p>
        </p:txBody>
      </p:sp>
      <p:sp>
        <p:nvSpPr>
          <p:cNvPr id="14" name="Rectangle 13"/>
          <p:cNvSpPr/>
          <p:nvPr/>
        </p:nvSpPr>
        <p:spPr>
          <a:xfrm>
            <a:off x="2289875" y="3500154"/>
            <a:ext cx="2105063" cy="400110"/>
          </a:xfrm>
          <a:prstGeom prst="rect">
            <a:avLst/>
          </a:prstGeom>
        </p:spPr>
        <p:txBody>
          <a:bodyPr wrap="none">
            <a:spAutoFit/>
          </a:bodyPr>
          <a:lstStyle/>
          <a:p>
            <a:pPr>
              <a:spcBef>
                <a:spcPts val="1000"/>
              </a:spcBef>
              <a:buSzPct val="80000"/>
            </a:pPr>
            <a:r>
              <a:rPr lang="en-US" sz="2000" dirty="0">
                <a:ln>
                  <a:solidFill>
                    <a:schemeClr val="bg1">
                      <a:alpha val="0"/>
                    </a:schemeClr>
                  </a:solidFill>
                </a:ln>
                <a:gradFill>
                  <a:gsLst>
                    <a:gs pos="0">
                      <a:srgbClr val="595959"/>
                    </a:gs>
                    <a:gs pos="86000">
                      <a:srgbClr val="595959"/>
                    </a:gs>
                  </a:gsLst>
                  <a:lin ang="5400000" scaled="0"/>
                </a:gradFill>
              </a:rPr>
              <a:t>foo.cloudapp.net</a:t>
            </a:r>
          </a:p>
        </p:txBody>
      </p:sp>
      <p:sp>
        <p:nvSpPr>
          <p:cNvPr id="15" name="Rectangle 14"/>
          <p:cNvSpPr/>
          <p:nvPr/>
        </p:nvSpPr>
        <p:spPr>
          <a:xfrm>
            <a:off x="2522345" y="4337850"/>
            <a:ext cx="1784271" cy="400110"/>
          </a:xfrm>
          <a:prstGeom prst="rect">
            <a:avLst/>
          </a:prstGeom>
        </p:spPr>
        <p:txBody>
          <a:bodyPr wrap="none">
            <a:spAutoFit/>
          </a:bodyPr>
          <a:lstStyle/>
          <a:p>
            <a:pPr>
              <a:spcBef>
                <a:spcPts val="1000"/>
              </a:spcBef>
              <a:buSzPct val="80000"/>
            </a:pPr>
            <a:r>
              <a:rPr lang="en-US" sz="2000" dirty="0">
                <a:ln>
                  <a:solidFill>
                    <a:schemeClr val="bg1">
                      <a:alpha val="0"/>
                    </a:schemeClr>
                  </a:solidFill>
                </a:ln>
                <a:gradFill>
                  <a:gsLst>
                    <a:gs pos="0">
                      <a:srgbClr val="595959"/>
                    </a:gs>
                    <a:gs pos="86000">
                      <a:srgbClr val="595959"/>
                    </a:gs>
                  </a:gsLst>
                  <a:lin ang="5400000" scaled="0"/>
                </a:gradFill>
              </a:rPr>
              <a:t>DNS response</a:t>
            </a:r>
          </a:p>
        </p:txBody>
      </p:sp>
      <p:cxnSp>
        <p:nvCxnSpPr>
          <p:cNvPr id="16" name="Straight Arrow Connector 15"/>
          <p:cNvCxnSpPr/>
          <p:nvPr/>
        </p:nvCxnSpPr>
        <p:spPr bwMode="auto">
          <a:xfrm>
            <a:off x="2522345" y="3924913"/>
            <a:ext cx="1810916" cy="0"/>
          </a:xfrm>
          <a:prstGeom prst="straightConnector1">
            <a:avLst/>
          </a:prstGeom>
          <a:ln w="25400">
            <a:solidFill>
              <a:schemeClr val="bg1">
                <a:lumMod val="50000"/>
              </a:schemeClr>
            </a:solidFill>
            <a:headEnd type="none" w="lg" len="lg"/>
            <a:tailEnd type="stealth" w="lg" len="lg"/>
          </a:ln>
          <a:effectLst/>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bwMode="auto">
          <a:xfrm flipH="1">
            <a:off x="2522345" y="4249982"/>
            <a:ext cx="1810917" cy="0"/>
          </a:xfrm>
          <a:prstGeom prst="straightConnector1">
            <a:avLst/>
          </a:prstGeom>
          <a:ln w="25400">
            <a:solidFill>
              <a:schemeClr val="bg1">
                <a:lumMod val="50000"/>
              </a:schemeClr>
            </a:solidFill>
            <a:headEnd type="none" w="lg" len="lg"/>
            <a:tailEnd type="stealth" w="lg" len="lg"/>
          </a:ln>
          <a:effectLst/>
        </p:spPr>
        <p:style>
          <a:lnRef idx="3">
            <a:schemeClr val="accent3"/>
          </a:lnRef>
          <a:fillRef idx="0">
            <a:schemeClr val="accent3"/>
          </a:fillRef>
          <a:effectRef idx="2">
            <a:schemeClr val="accent3"/>
          </a:effectRef>
          <a:fontRef idx="minor">
            <a:schemeClr val="tx1"/>
          </a:fontRef>
        </p:style>
      </p:cxnSp>
      <p:cxnSp>
        <p:nvCxnSpPr>
          <p:cNvPr id="18" name="Elbow Connector 17"/>
          <p:cNvCxnSpPr>
            <a:endCxn id="10" idx="1"/>
          </p:cNvCxnSpPr>
          <p:nvPr/>
        </p:nvCxnSpPr>
        <p:spPr>
          <a:xfrm>
            <a:off x="2522345" y="4910566"/>
            <a:ext cx="5307205" cy="398821"/>
          </a:xfrm>
          <a:prstGeom prst="straightConnector1">
            <a:avLst/>
          </a:prstGeom>
          <a:ln w="25400">
            <a:solidFill>
              <a:schemeClr val="bg1">
                <a:lumMod val="5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22888" y="4792248"/>
            <a:ext cx="904415" cy="400110"/>
          </a:xfrm>
          <a:prstGeom prst="rect">
            <a:avLst/>
          </a:prstGeom>
        </p:spPr>
        <p:txBody>
          <a:bodyPr wrap="none">
            <a:spAutoFit/>
          </a:bodyPr>
          <a:lstStyle/>
          <a:p>
            <a:pPr>
              <a:spcBef>
                <a:spcPts val="1000"/>
              </a:spcBef>
              <a:buSzPct val="80000"/>
            </a:pPr>
            <a:r>
              <a:rPr lang="en-US" sz="2000" dirty="0">
                <a:ln>
                  <a:solidFill>
                    <a:schemeClr val="bg1">
                      <a:alpha val="0"/>
                    </a:schemeClr>
                  </a:solidFill>
                </a:ln>
                <a:gradFill>
                  <a:gsLst>
                    <a:gs pos="0">
                      <a:srgbClr val="595959"/>
                    </a:gs>
                    <a:gs pos="86000">
                      <a:srgbClr val="595959"/>
                    </a:gs>
                  </a:gsLst>
                  <a:lin ang="5400000" scaled="0"/>
                </a:gradFill>
              </a:rPr>
              <a:t>1.2.3.4</a:t>
            </a:r>
          </a:p>
        </p:txBody>
      </p:sp>
    </p:spTree>
    <p:extLst>
      <p:ext uri="{BB962C8B-B14F-4D97-AF65-F5344CB8AC3E}">
        <p14:creationId xmlns:p14="http://schemas.microsoft.com/office/powerpoint/2010/main" val="2834096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9" grpId="0" build="p"/>
      <p:bldP spid="8" grpId="0" animBg="1"/>
      <p:bldP spid="9" grpId="0" animBg="1"/>
      <p:bldP spid="10" grpId="0" animBg="1"/>
      <p:bldP spid="11" grpId="0" animBg="1"/>
      <p:bldP spid="12" grpId="0" animBg="1"/>
      <p:bldP spid="13" grpId="0" animBg="1"/>
      <p:bldP spid="14" grpId="0"/>
      <p:bldP spid="15" grpId="0"/>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Traffic Manager</a:t>
            </a:r>
            <a:endParaRPr lang="en-US" dirty="0"/>
          </a:p>
        </p:txBody>
      </p:sp>
      <p:sp>
        <p:nvSpPr>
          <p:cNvPr id="10" name="Subtitle 9"/>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54143011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6" name="Content Placeholder 5"/>
          <p:cNvSpPr>
            <a:spLocks noGrp="1"/>
          </p:cNvSpPr>
          <p:nvPr>
            <p:ph type="body" sz="quarter" idx="10"/>
          </p:nvPr>
        </p:nvSpPr>
        <p:spPr>
          <a:xfrm>
            <a:off x="516572" y="1420812"/>
            <a:ext cx="7055803" cy="4645887"/>
          </a:xfrm>
        </p:spPr>
        <p:txBody>
          <a:bodyPr/>
          <a:lstStyle/>
          <a:p>
            <a:r>
              <a:rPr lang="en-US" sz="4000" dirty="0">
                <a:solidFill>
                  <a:schemeClr val="accent2">
                    <a:alpha val="99000"/>
                  </a:schemeClr>
                </a:solidFill>
                <a:latin typeface="Segoe UI Light" pitchFamily="34" charset="0"/>
              </a:rPr>
              <a:t>Windows Azure gives you high availability capabilities for free</a:t>
            </a:r>
          </a:p>
          <a:p>
            <a:pPr>
              <a:spcBef>
                <a:spcPts val="300"/>
              </a:spcBef>
            </a:pPr>
            <a:r>
              <a:rPr lang="en-US" sz="2000" dirty="0"/>
              <a:t>Think about scaling out</a:t>
            </a:r>
          </a:p>
          <a:p>
            <a:pPr>
              <a:spcBef>
                <a:spcPts val="300"/>
              </a:spcBef>
            </a:pPr>
            <a:r>
              <a:rPr lang="en-US" sz="2000" dirty="0"/>
              <a:t>Handle transient </a:t>
            </a:r>
            <a:r>
              <a:rPr lang="en-US" sz="2000" dirty="0" smtClean="0"/>
              <a:t>conditions</a:t>
            </a:r>
          </a:p>
          <a:p>
            <a:pPr>
              <a:spcBef>
                <a:spcPts val="300"/>
              </a:spcBef>
            </a:pPr>
            <a:endParaRPr lang="en-US" sz="800" dirty="0"/>
          </a:p>
          <a:p>
            <a:r>
              <a:rPr lang="en-US" sz="4000" dirty="0" smtClean="0">
                <a:solidFill>
                  <a:schemeClr val="accent2">
                    <a:alpha val="99000"/>
                  </a:schemeClr>
                </a:solidFill>
                <a:latin typeface="Segoe UI Light" pitchFamily="34" charset="0"/>
              </a:rPr>
              <a:t>Design for scalability</a:t>
            </a:r>
            <a:endParaRPr lang="en-US" sz="4000" dirty="0">
              <a:solidFill>
                <a:schemeClr val="accent2">
                  <a:alpha val="99000"/>
                </a:schemeClr>
              </a:solidFill>
              <a:latin typeface="Segoe UI Light" pitchFamily="34" charset="0"/>
            </a:endParaRPr>
          </a:p>
          <a:p>
            <a:pPr>
              <a:spcBef>
                <a:spcPts val="300"/>
              </a:spcBef>
            </a:pPr>
            <a:r>
              <a:rPr lang="en-US" sz="2000" dirty="0" smtClean="0"/>
              <a:t>Asynchronous pattern</a:t>
            </a:r>
          </a:p>
          <a:p>
            <a:pPr>
              <a:spcBef>
                <a:spcPts val="300"/>
              </a:spcBef>
            </a:pPr>
            <a:r>
              <a:rPr lang="en-US" sz="2000" dirty="0" smtClean="0"/>
              <a:t>Scale out</a:t>
            </a:r>
            <a:endParaRPr lang="en-US" sz="800" dirty="0"/>
          </a:p>
          <a:p>
            <a:r>
              <a:rPr lang="en-US" sz="4000" dirty="0" smtClean="0">
                <a:solidFill>
                  <a:schemeClr val="accent2">
                    <a:alpha val="99000"/>
                  </a:schemeClr>
                </a:solidFill>
                <a:latin typeface="Segoe UI Light" pitchFamily="34" charset="0"/>
              </a:rPr>
              <a:t>Design </a:t>
            </a:r>
            <a:r>
              <a:rPr lang="en-US" sz="4000" dirty="0">
                <a:solidFill>
                  <a:schemeClr val="accent2">
                    <a:alpha val="99000"/>
                  </a:schemeClr>
                </a:solidFill>
                <a:latin typeface="Segoe UI Light" pitchFamily="34" charset="0"/>
              </a:rPr>
              <a:t>for maximum </a:t>
            </a:r>
            <a:r>
              <a:rPr lang="en-US" sz="4000" dirty="0" smtClean="0">
                <a:solidFill>
                  <a:schemeClr val="accent2">
                    <a:alpha val="99000"/>
                  </a:schemeClr>
                </a:solidFill>
                <a:latin typeface="Segoe UI Light" pitchFamily="34" charset="0"/>
              </a:rPr>
              <a:t>performance &amp; </a:t>
            </a:r>
            <a:r>
              <a:rPr lang="en-US" sz="4000" dirty="0">
                <a:solidFill>
                  <a:schemeClr val="accent2">
                    <a:alpha val="99000"/>
                  </a:schemeClr>
                </a:solidFill>
                <a:latin typeface="Segoe UI Light" pitchFamily="34" charset="0"/>
              </a:rPr>
              <a:t>reach</a:t>
            </a:r>
          </a:p>
          <a:p>
            <a:pPr>
              <a:spcBef>
                <a:spcPts val="300"/>
              </a:spcBef>
            </a:pPr>
            <a:r>
              <a:rPr lang="en-US" sz="2000" dirty="0" smtClean="0"/>
              <a:t>Caching, CDN, Traffic Manager, etc.</a:t>
            </a:r>
            <a:endParaRPr lang="en-US" sz="2000" dirty="0"/>
          </a:p>
        </p:txBody>
      </p:sp>
      <p:sp>
        <p:nvSpPr>
          <p:cNvPr id="4" name="Freeform 18"/>
          <p:cNvSpPr>
            <a:spLocks noEditPoints="1"/>
          </p:cNvSpPr>
          <p:nvPr/>
        </p:nvSpPr>
        <p:spPr bwMode="black">
          <a:xfrm>
            <a:off x="8084880" y="2589388"/>
            <a:ext cx="2359778" cy="287890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8934332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065600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en-US" dirty="0" smtClean="0"/>
              <a:t>Availability</a:t>
            </a:r>
            <a:endParaRPr lang="en-US" dirty="0"/>
          </a:p>
        </p:txBody>
      </p:sp>
    </p:spTree>
    <p:extLst>
      <p:ext uri="{BB962C8B-B14F-4D97-AF65-F5344CB8AC3E}">
        <p14:creationId xmlns:p14="http://schemas.microsoft.com/office/powerpoint/2010/main" val="363512120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services fail?</a:t>
            </a:r>
          </a:p>
        </p:txBody>
      </p:sp>
      <p:sp>
        <p:nvSpPr>
          <p:cNvPr id="3" name="Content Placeholder 2"/>
          <p:cNvSpPr>
            <a:spLocks noGrp="1"/>
          </p:cNvSpPr>
          <p:nvPr>
            <p:ph type="body" sz="quarter" idx="10"/>
          </p:nvPr>
        </p:nvSpPr>
        <p:spPr>
          <a:xfrm>
            <a:off x="516572" y="1420812"/>
            <a:ext cx="11155680" cy="3831818"/>
          </a:xfrm>
        </p:spPr>
        <p:txBody>
          <a:bodyPr/>
          <a:lstStyle/>
          <a:p>
            <a:r>
              <a:rPr lang="en-US" sz="4000" dirty="0">
                <a:solidFill>
                  <a:schemeClr val="accent2">
                    <a:alpha val="99000"/>
                  </a:schemeClr>
                </a:solidFill>
                <a:latin typeface="Segoe UI Light" pitchFamily="34" charset="0"/>
              </a:rPr>
              <a:t>Increased </a:t>
            </a:r>
            <a:r>
              <a:rPr lang="en-US" sz="4000" dirty="0" smtClean="0">
                <a:solidFill>
                  <a:schemeClr val="accent2">
                    <a:alpha val="99000"/>
                  </a:schemeClr>
                </a:solidFill>
                <a:latin typeface="Segoe UI Light" pitchFamily="34" charset="0"/>
              </a:rPr>
              <a:t>workload</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Failure</a:t>
            </a:r>
          </a:p>
          <a:p>
            <a:pPr>
              <a:spcBef>
                <a:spcPts val="300"/>
              </a:spcBef>
            </a:pPr>
            <a:r>
              <a:rPr lang="en-US" sz="2000" dirty="0"/>
              <a:t>Hardware</a:t>
            </a:r>
          </a:p>
          <a:p>
            <a:pPr>
              <a:spcBef>
                <a:spcPts val="300"/>
              </a:spcBef>
            </a:pPr>
            <a:r>
              <a:rPr lang="en-US" sz="2000" dirty="0"/>
              <a:t>Network </a:t>
            </a:r>
          </a:p>
          <a:p>
            <a:pPr>
              <a:spcBef>
                <a:spcPts val="300"/>
              </a:spcBef>
            </a:pPr>
            <a:r>
              <a:rPr lang="en-US" sz="2000" dirty="0"/>
              <a:t>Platform Service</a:t>
            </a:r>
          </a:p>
          <a:p>
            <a:pPr>
              <a:spcBef>
                <a:spcPts val="300"/>
              </a:spcBef>
            </a:pPr>
            <a:r>
              <a:rPr lang="en-US" sz="2000" dirty="0"/>
              <a:t>Transient </a:t>
            </a:r>
            <a:r>
              <a:rPr lang="en-US" sz="2000" dirty="0" smtClean="0"/>
              <a:t>conditions</a:t>
            </a:r>
          </a:p>
          <a:p>
            <a:pPr>
              <a:spcBef>
                <a:spcPts val="300"/>
              </a:spcBef>
            </a:pPr>
            <a:endParaRPr lang="en-US" sz="2000" dirty="0"/>
          </a:p>
          <a:p>
            <a:r>
              <a:rPr lang="en-US" sz="4000" dirty="0">
                <a:solidFill>
                  <a:schemeClr val="accent2">
                    <a:alpha val="99000"/>
                  </a:schemeClr>
                </a:solidFill>
                <a:latin typeface="Segoe UI Light" pitchFamily="34" charset="0"/>
              </a:rPr>
              <a:t>Human</a:t>
            </a:r>
          </a:p>
          <a:p>
            <a:pPr>
              <a:spcBef>
                <a:spcPts val="300"/>
              </a:spcBef>
            </a:pPr>
            <a:r>
              <a:rPr lang="en-US" sz="2000" dirty="0"/>
              <a:t>Upgrades</a:t>
            </a:r>
          </a:p>
        </p:txBody>
      </p:sp>
      <p:sp>
        <p:nvSpPr>
          <p:cNvPr id="4" name="Freeform 7"/>
          <p:cNvSpPr>
            <a:spLocks noEditPoints="1"/>
          </p:cNvSpPr>
          <p:nvPr/>
        </p:nvSpPr>
        <p:spPr bwMode="auto">
          <a:xfrm>
            <a:off x="7395524" y="1962150"/>
            <a:ext cx="3520126" cy="2876000"/>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333819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mean by available?</a:t>
            </a:r>
          </a:p>
        </p:txBody>
      </p:sp>
      <p:sp>
        <p:nvSpPr>
          <p:cNvPr id="3" name="Content Placeholder 2"/>
          <p:cNvSpPr>
            <a:spLocks noGrp="1"/>
          </p:cNvSpPr>
          <p:nvPr>
            <p:ph type="body" sz="quarter" idx="10"/>
          </p:nvPr>
        </p:nvSpPr>
        <p:spPr>
          <a:xfrm>
            <a:off x="516572" y="1420812"/>
            <a:ext cx="11155680" cy="2215991"/>
          </a:xfrm>
        </p:spPr>
        <p:txBody>
          <a:bodyPr/>
          <a:lstStyle/>
          <a:p>
            <a:r>
              <a:rPr lang="en-US" sz="4000" dirty="0">
                <a:solidFill>
                  <a:schemeClr val="accent2">
                    <a:alpha val="99000"/>
                  </a:schemeClr>
                </a:solidFill>
                <a:latin typeface="Segoe UI Light" pitchFamily="34" charset="0"/>
              </a:rPr>
              <a:t>Same functionality</a:t>
            </a:r>
          </a:p>
          <a:p>
            <a:endParaRPr lang="en-US" sz="2000" dirty="0" smtClean="0">
              <a:solidFill>
                <a:schemeClr val="accent2">
                  <a:alpha val="99000"/>
                </a:schemeClr>
              </a:solidFill>
              <a:latin typeface="Segoe UI Light" pitchFamily="34" charset="0"/>
            </a:endParaRPr>
          </a:p>
          <a:p>
            <a:r>
              <a:rPr lang="en-US" sz="4000" dirty="0" smtClean="0">
                <a:solidFill>
                  <a:schemeClr val="accent2">
                    <a:alpha val="99000"/>
                  </a:schemeClr>
                </a:solidFill>
                <a:latin typeface="Segoe UI Light" pitchFamily="34" charset="0"/>
              </a:rPr>
              <a:t>Degraded </a:t>
            </a:r>
            <a:r>
              <a:rPr lang="en-US" sz="4000" dirty="0">
                <a:solidFill>
                  <a:schemeClr val="accent2">
                    <a:alpha val="99000"/>
                  </a:schemeClr>
                </a:solidFill>
                <a:latin typeface="Segoe UI Light" pitchFamily="34" charset="0"/>
              </a:rPr>
              <a:t>functionality</a:t>
            </a:r>
          </a:p>
          <a:p>
            <a:endParaRPr lang="en-US" sz="2000" dirty="0" smtClean="0">
              <a:solidFill>
                <a:schemeClr val="accent2">
                  <a:alpha val="99000"/>
                </a:schemeClr>
              </a:solidFill>
              <a:latin typeface="Segoe UI Light" pitchFamily="34" charset="0"/>
            </a:endParaRPr>
          </a:p>
          <a:p>
            <a:r>
              <a:rPr lang="en-US" sz="4000" dirty="0" smtClean="0">
                <a:solidFill>
                  <a:schemeClr val="accent2">
                    <a:alpha val="99000"/>
                  </a:schemeClr>
                </a:solidFill>
                <a:latin typeface="Segoe UI Light" pitchFamily="34" charset="0"/>
              </a:rPr>
              <a:t>Failsafe</a:t>
            </a:r>
            <a:endParaRPr lang="en-US" sz="4000" dirty="0">
              <a:solidFill>
                <a:schemeClr val="accent2">
                  <a:alpha val="99000"/>
                </a:schemeClr>
              </a:solidFill>
              <a:latin typeface="Segoe UI Light" pitchFamily="34" charset="0"/>
            </a:endParaRPr>
          </a:p>
        </p:txBody>
      </p:sp>
      <p:grpSp>
        <p:nvGrpSpPr>
          <p:cNvPr id="4" name="Group 3"/>
          <p:cNvGrpSpPr/>
          <p:nvPr/>
        </p:nvGrpSpPr>
        <p:grpSpPr bwMode="black">
          <a:xfrm>
            <a:off x="7258051" y="2142024"/>
            <a:ext cx="3609570" cy="2936543"/>
            <a:chOff x="5184775" y="225425"/>
            <a:chExt cx="1500188" cy="1220788"/>
          </a:xfrm>
          <a:solidFill>
            <a:schemeClr val="tx2"/>
          </a:solidFill>
        </p:grpSpPr>
        <p:sp>
          <p:nvSpPr>
            <p:cNvPr id="5"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406946583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Basics – what you get for free</a:t>
            </a:r>
          </a:p>
        </p:txBody>
      </p:sp>
      <p:sp>
        <p:nvSpPr>
          <p:cNvPr id="5" name="Content Placeholder 4"/>
          <p:cNvSpPr>
            <a:spLocks noGrp="1"/>
          </p:cNvSpPr>
          <p:nvPr>
            <p:ph type="body" sz="quarter" idx="10"/>
          </p:nvPr>
        </p:nvSpPr>
        <p:spPr>
          <a:xfrm>
            <a:off x="516572" y="1420812"/>
            <a:ext cx="11155680" cy="4535088"/>
          </a:xfrm>
        </p:spPr>
        <p:txBody>
          <a:bodyPr/>
          <a:lstStyle/>
          <a:p>
            <a:r>
              <a:rPr lang="en-US" sz="4000" dirty="0">
                <a:solidFill>
                  <a:schemeClr val="accent2">
                    <a:alpha val="99000"/>
                  </a:schemeClr>
                </a:solidFill>
                <a:latin typeface="Segoe UI Light" pitchFamily="34" charset="0"/>
              </a:rPr>
              <a:t>Elasticity</a:t>
            </a:r>
          </a:p>
          <a:p>
            <a:pPr>
              <a:spcBef>
                <a:spcPts val="300"/>
              </a:spcBef>
            </a:pPr>
            <a:r>
              <a:rPr lang="en-US" sz="2000" dirty="0"/>
              <a:t>Easily deploy compute resources and scale up and </a:t>
            </a:r>
            <a:r>
              <a:rPr lang="en-US" sz="2000" dirty="0" smtClean="0"/>
              <a:t>down</a:t>
            </a:r>
          </a:p>
          <a:p>
            <a:pPr>
              <a:spcBef>
                <a:spcPts val="300"/>
              </a:spcBef>
            </a:pPr>
            <a:endParaRPr lang="en-US" sz="2000" dirty="0"/>
          </a:p>
          <a:p>
            <a:r>
              <a:rPr lang="en-US" sz="4000" dirty="0">
                <a:solidFill>
                  <a:schemeClr val="accent2">
                    <a:alpha val="99000"/>
                  </a:schemeClr>
                </a:solidFill>
                <a:latin typeface="Segoe UI Light" pitchFamily="34" charset="0"/>
              </a:rPr>
              <a:t>Automated Service Management</a:t>
            </a:r>
          </a:p>
          <a:p>
            <a:pPr>
              <a:spcBef>
                <a:spcPts val="300"/>
              </a:spcBef>
            </a:pPr>
            <a:r>
              <a:rPr lang="en-US" sz="2000" dirty="0"/>
              <a:t>Windows Azure will (automatically) recover bad </a:t>
            </a:r>
            <a:r>
              <a:rPr lang="en-US" sz="2000" dirty="0" smtClean="0"/>
              <a:t>nodes</a:t>
            </a:r>
          </a:p>
          <a:p>
            <a:pPr>
              <a:spcBef>
                <a:spcPts val="300"/>
              </a:spcBef>
            </a:pPr>
            <a:endParaRPr lang="en-US" sz="2000" dirty="0"/>
          </a:p>
          <a:p>
            <a:r>
              <a:rPr lang="en-US" sz="4000" dirty="0">
                <a:solidFill>
                  <a:schemeClr val="accent2">
                    <a:alpha val="99000"/>
                  </a:schemeClr>
                </a:solidFill>
                <a:latin typeface="Segoe UI Light" pitchFamily="34" charset="0"/>
              </a:rPr>
              <a:t>Fault Domains</a:t>
            </a:r>
          </a:p>
          <a:p>
            <a:pPr>
              <a:spcBef>
                <a:spcPts val="300"/>
              </a:spcBef>
            </a:pPr>
            <a:r>
              <a:rPr lang="en-US" sz="2000" dirty="0"/>
              <a:t>Windows Azure deploys services across fault </a:t>
            </a:r>
            <a:r>
              <a:rPr lang="en-US" sz="2000" dirty="0" smtClean="0"/>
              <a:t>boundaries</a:t>
            </a:r>
          </a:p>
          <a:p>
            <a:pPr>
              <a:spcBef>
                <a:spcPts val="300"/>
              </a:spcBef>
            </a:pPr>
            <a:endParaRPr lang="en-US" sz="2000" dirty="0"/>
          </a:p>
          <a:p>
            <a:r>
              <a:rPr lang="en-US" sz="4000" dirty="0">
                <a:solidFill>
                  <a:schemeClr val="accent2">
                    <a:alpha val="99000"/>
                  </a:schemeClr>
                </a:solidFill>
                <a:latin typeface="Segoe UI Light" pitchFamily="34" charset="0"/>
              </a:rPr>
              <a:t>Storage Resilience</a:t>
            </a:r>
          </a:p>
          <a:p>
            <a:pPr>
              <a:spcBef>
                <a:spcPts val="300"/>
              </a:spcBef>
            </a:pPr>
            <a:r>
              <a:rPr lang="en-US" sz="2000" dirty="0"/>
              <a:t>3 copies of storage maintained</a:t>
            </a:r>
          </a:p>
        </p:txBody>
      </p:sp>
      <p:sp>
        <p:nvSpPr>
          <p:cNvPr id="6" name="Freeform 25"/>
          <p:cNvSpPr>
            <a:spLocks noEditPoints="1"/>
          </p:cNvSpPr>
          <p:nvPr/>
        </p:nvSpPr>
        <p:spPr bwMode="black">
          <a:xfrm>
            <a:off x="8162634" y="2242737"/>
            <a:ext cx="2853029" cy="2429276"/>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542063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a:t>
            </a:r>
          </a:p>
        </p:txBody>
      </p:sp>
      <p:sp>
        <p:nvSpPr>
          <p:cNvPr id="3" name="Content Placeholder 2"/>
          <p:cNvSpPr>
            <a:spLocks noGrp="1"/>
          </p:cNvSpPr>
          <p:nvPr>
            <p:ph type="body" sz="quarter" idx="10"/>
          </p:nvPr>
        </p:nvSpPr>
        <p:spPr>
          <a:xfrm>
            <a:off x="516572" y="1420812"/>
            <a:ext cx="11155680" cy="4322722"/>
          </a:xfrm>
        </p:spPr>
        <p:txBody>
          <a:bodyPr/>
          <a:lstStyle/>
          <a:p>
            <a:r>
              <a:rPr lang="en-US" sz="3600" dirty="0">
                <a:solidFill>
                  <a:schemeClr val="accent2">
                    <a:alpha val="99000"/>
                  </a:schemeClr>
                </a:solidFill>
                <a:latin typeface="Segoe UI Light" pitchFamily="34" charset="0"/>
              </a:rPr>
              <a:t>When Windows Azure breaks, it fixes itself!</a:t>
            </a:r>
          </a:p>
          <a:p>
            <a:pPr>
              <a:spcBef>
                <a:spcPts val="300"/>
              </a:spcBef>
            </a:pPr>
            <a:r>
              <a:rPr lang="en-US" sz="2000" dirty="0"/>
              <a:t>Can your service</a:t>
            </a:r>
            <a:r>
              <a:rPr lang="en-US" sz="2000" dirty="0" smtClean="0"/>
              <a:t>?</a:t>
            </a:r>
          </a:p>
          <a:p>
            <a:pPr>
              <a:spcBef>
                <a:spcPts val="300"/>
              </a:spcBef>
            </a:pPr>
            <a:endParaRPr lang="en-US" sz="800" dirty="0"/>
          </a:p>
          <a:p>
            <a:pPr>
              <a:spcAft>
                <a:spcPts val="1200"/>
              </a:spcAft>
            </a:pPr>
            <a:r>
              <a:rPr lang="en-US" sz="3600" dirty="0">
                <a:solidFill>
                  <a:schemeClr val="accent2">
                    <a:alpha val="99000"/>
                  </a:schemeClr>
                </a:solidFill>
                <a:latin typeface="Segoe UI Light" pitchFamily="34" charset="0"/>
              </a:rPr>
              <a:t>Codifying </a:t>
            </a:r>
            <a:r>
              <a:rPr lang="en-US" sz="3600" dirty="0" smtClean="0">
                <a:solidFill>
                  <a:schemeClr val="accent2">
                    <a:alpha val="99000"/>
                  </a:schemeClr>
                </a:solidFill>
                <a:latin typeface="Segoe UI Light" pitchFamily="34" charset="0"/>
              </a:rPr>
              <a:t>Operations</a:t>
            </a:r>
            <a:endParaRPr lang="en-US" sz="3600" dirty="0">
              <a:solidFill>
                <a:schemeClr val="accent2">
                  <a:alpha val="99000"/>
                </a:schemeClr>
              </a:solidFill>
              <a:latin typeface="Segoe UI Light" pitchFamily="34" charset="0"/>
            </a:endParaRPr>
          </a:p>
          <a:p>
            <a:pPr>
              <a:spcAft>
                <a:spcPts val="1200"/>
              </a:spcAft>
            </a:pPr>
            <a:r>
              <a:rPr lang="en-US" sz="3600" dirty="0">
                <a:solidFill>
                  <a:schemeClr val="accent2">
                    <a:alpha val="99000"/>
                  </a:schemeClr>
                </a:solidFill>
                <a:latin typeface="Segoe UI Light" pitchFamily="34" charset="0"/>
              </a:rPr>
              <a:t>Upgrade Domains</a:t>
            </a:r>
          </a:p>
          <a:p>
            <a:r>
              <a:rPr lang="en-US" sz="3600" dirty="0">
                <a:solidFill>
                  <a:schemeClr val="accent2">
                    <a:alpha val="99000"/>
                  </a:schemeClr>
                </a:solidFill>
                <a:latin typeface="Segoe UI Light" pitchFamily="34" charset="0"/>
              </a:rPr>
              <a:t>Configure in ServiceDefinition.csdef</a:t>
            </a:r>
          </a:p>
          <a:p>
            <a:pPr>
              <a:spcBef>
                <a:spcPts val="300"/>
              </a:spcBef>
            </a:pPr>
            <a:r>
              <a:rPr lang="en-US" sz="2000" dirty="0">
                <a:solidFill>
                  <a:schemeClr val="accent1">
                    <a:lumMod val="75000"/>
                    <a:alpha val="99000"/>
                  </a:schemeClr>
                </a:solidFill>
                <a:latin typeface="Consolas" pitchFamily="49" charset="0"/>
                <a:cs typeface="Consolas" pitchFamily="49" charset="0"/>
              </a:rPr>
              <a:t>&lt;ServiceDefinition name="</a:t>
            </a:r>
            <a:r>
              <a:rPr lang="en-US" sz="2000" dirty="0" err="1">
                <a:solidFill>
                  <a:schemeClr val="accent1">
                    <a:lumMod val="75000"/>
                    <a:alpha val="99000"/>
                  </a:schemeClr>
                </a:solidFill>
                <a:latin typeface="Consolas" pitchFamily="49" charset="0"/>
                <a:cs typeface="Consolas" pitchFamily="49" charset="0"/>
              </a:rPr>
              <a:t>RedDir"xmlns</a:t>
            </a:r>
            <a:r>
              <a:rPr lang="en-US" sz="2000" dirty="0" smtClean="0">
                <a:solidFill>
                  <a:schemeClr val="accent1">
                    <a:lumMod val="75000"/>
                    <a:alpha val="99000"/>
                  </a:schemeClr>
                </a:solidFill>
                <a:latin typeface="Consolas" pitchFamily="49" charset="0"/>
                <a:cs typeface="Consolas" pitchFamily="49" charset="0"/>
              </a:rPr>
              <a:t>="http</a:t>
            </a:r>
            <a:r>
              <a:rPr lang="en-US" sz="2000" dirty="0">
                <a:solidFill>
                  <a:schemeClr val="accent1">
                    <a:lumMod val="75000"/>
                    <a:alpha val="99000"/>
                  </a:schemeClr>
                </a:solidFill>
                <a:latin typeface="Consolas" pitchFamily="49" charset="0"/>
                <a:cs typeface="Consolas" pitchFamily="49" charset="0"/>
              </a:rPr>
              <a:t>://</a:t>
            </a:r>
            <a:r>
              <a:rPr lang="en-US" sz="2000" dirty="0" smtClean="0">
                <a:solidFill>
                  <a:schemeClr val="accent1">
                    <a:lumMod val="75000"/>
                    <a:alpha val="99000"/>
                  </a:schemeClr>
                </a:solidFill>
                <a:latin typeface="Consolas" pitchFamily="49" charset="0"/>
                <a:cs typeface="Consolas" pitchFamily="49" charset="0"/>
              </a:rPr>
              <a:t>schemas.microsoft.com/</a:t>
            </a:r>
            <a:br>
              <a:rPr lang="en-US" sz="2000" dirty="0" smtClean="0">
                <a:solidFill>
                  <a:schemeClr val="accent1">
                    <a:lumMod val="75000"/>
                    <a:alpha val="99000"/>
                  </a:schemeClr>
                </a:solidFill>
                <a:latin typeface="Consolas" pitchFamily="49" charset="0"/>
                <a:cs typeface="Consolas" pitchFamily="49" charset="0"/>
              </a:rPr>
            </a:br>
            <a:r>
              <a:rPr lang="en-US" sz="2000" dirty="0" err="1" smtClean="0">
                <a:solidFill>
                  <a:schemeClr val="accent1">
                    <a:lumMod val="75000"/>
                    <a:alpha val="99000"/>
                  </a:schemeClr>
                </a:solidFill>
                <a:latin typeface="Consolas" pitchFamily="49" charset="0"/>
                <a:cs typeface="Consolas" pitchFamily="49" charset="0"/>
              </a:rPr>
              <a:t>ServiceHosting</a:t>
            </a:r>
            <a:r>
              <a:rPr lang="en-US" sz="2000" dirty="0" smtClean="0">
                <a:solidFill>
                  <a:schemeClr val="accent1">
                    <a:lumMod val="75000"/>
                    <a:alpha val="99000"/>
                  </a:schemeClr>
                </a:solidFill>
                <a:latin typeface="Consolas" pitchFamily="49" charset="0"/>
                <a:cs typeface="Consolas" pitchFamily="49" charset="0"/>
              </a:rPr>
              <a:t>/2008/10/</a:t>
            </a:r>
            <a:r>
              <a:rPr lang="en-US" sz="2000" dirty="0" err="1" smtClean="0">
                <a:solidFill>
                  <a:schemeClr val="accent1">
                    <a:lumMod val="75000"/>
                    <a:alpha val="99000"/>
                  </a:schemeClr>
                </a:solidFill>
                <a:latin typeface="Consolas" pitchFamily="49" charset="0"/>
                <a:cs typeface="Consolas" pitchFamily="49" charset="0"/>
              </a:rPr>
              <a:t>ServiceDefinition</a:t>
            </a:r>
            <a:r>
              <a:rPr lang="en-US" sz="2000" dirty="0" smtClean="0">
                <a:solidFill>
                  <a:schemeClr val="accent1">
                    <a:lumMod val="75000"/>
                    <a:alpha val="99000"/>
                  </a:schemeClr>
                </a:solidFill>
                <a:latin typeface="Consolas" pitchFamily="49" charset="0"/>
                <a:cs typeface="Consolas" pitchFamily="49" charset="0"/>
              </a:rPr>
              <a:t>" upgradeDomainCount</a:t>
            </a:r>
            <a:r>
              <a:rPr lang="en-US" sz="2000" dirty="0">
                <a:solidFill>
                  <a:schemeClr val="accent1">
                    <a:lumMod val="75000"/>
                    <a:alpha val="99000"/>
                  </a:schemeClr>
                </a:solidFill>
                <a:latin typeface="Consolas" pitchFamily="49" charset="0"/>
                <a:cs typeface="Consolas" pitchFamily="49" charset="0"/>
              </a:rPr>
              <a:t>="3</a:t>
            </a:r>
            <a:r>
              <a:rPr lang="en-US" sz="2000" dirty="0" smtClean="0">
                <a:solidFill>
                  <a:schemeClr val="accent1">
                    <a:lumMod val="75000"/>
                    <a:alpha val="99000"/>
                  </a:schemeClr>
                </a:solidFill>
                <a:latin typeface="Consolas" pitchFamily="49" charset="0"/>
                <a:cs typeface="Consolas" pitchFamily="49" charset="0"/>
              </a:rPr>
              <a:t>"&gt;</a:t>
            </a:r>
          </a:p>
          <a:p>
            <a:pPr>
              <a:spcBef>
                <a:spcPts val="300"/>
              </a:spcBef>
            </a:pPr>
            <a:endParaRPr lang="en-US" sz="800" dirty="0"/>
          </a:p>
          <a:p>
            <a:r>
              <a:rPr lang="en-US" sz="3600" dirty="0">
                <a:solidFill>
                  <a:schemeClr val="accent2">
                    <a:alpha val="99000"/>
                  </a:schemeClr>
                </a:solidFill>
                <a:latin typeface="Segoe UI Light" pitchFamily="34" charset="0"/>
              </a:rPr>
              <a:t>Transient Datacenter Conditions</a:t>
            </a:r>
          </a:p>
          <a:p>
            <a:pPr>
              <a:spcBef>
                <a:spcPts val="300"/>
              </a:spcBef>
            </a:pPr>
            <a:r>
              <a:rPr lang="en-US" sz="2000" dirty="0"/>
              <a:t>Do you have Retry Logic?</a:t>
            </a:r>
          </a:p>
        </p:txBody>
      </p:sp>
    </p:spTree>
    <p:extLst>
      <p:ext uri="{BB962C8B-B14F-4D97-AF65-F5344CB8AC3E}">
        <p14:creationId xmlns:p14="http://schemas.microsoft.com/office/powerpoint/2010/main" val="33296570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you mean, retry logic?</a:t>
            </a:r>
          </a:p>
        </p:txBody>
      </p:sp>
      <p:sp>
        <p:nvSpPr>
          <p:cNvPr id="3" name="Content Placeholder 2"/>
          <p:cNvSpPr>
            <a:spLocks noGrp="1"/>
          </p:cNvSpPr>
          <p:nvPr>
            <p:ph type="body" sz="quarter" idx="10"/>
          </p:nvPr>
        </p:nvSpPr>
        <p:spPr>
          <a:xfrm>
            <a:off x="516572" y="1420812"/>
            <a:ext cx="11155680" cy="4664354"/>
          </a:xfrm>
        </p:spPr>
        <p:txBody>
          <a:bodyPr/>
          <a:lstStyle/>
          <a:p>
            <a:r>
              <a:rPr lang="en-US" dirty="0">
                <a:solidFill>
                  <a:schemeClr val="accent2">
                    <a:alpha val="99000"/>
                  </a:schemeClr>
                </a:solidFill>
                <a:latin typeface="Segoe UI Light" pitchFamily="34" charset="0"/>
              </a:rPr>
              <a:t>Transient conditions in the </a:t>
            </a:r>
            <a:r>
              <a:rPr lang="en-US" dirty="0" smtClean="0">
                <a:solidFill>
                  <a:schemeClr val="accent2">
                    <a:alpha val="99000"/>
                  </a:schemeClr>
                </a:solidFill>
                <a:latin typeface="Segoe UI Light" pitchFamily="34" charset="0"/>
              </a:rPr>
              <a:t>datacenter/network/service</a:t>
            </a:r>
          </a:p>
          <a:p>
            <a:endParaRPr lang="en-US" sz="800" dirty="0">
              <a:solidFill>
                <a:schemeClr val="accent2">
                  <a:alpha val="99000"/>
                </a:schemeClr>
              </a:solidFill>
              <a:latin typeface="Segoe UI Light" pitchFamily="34" charset="0"/>
            </a:endParaRPr>
          </a:p>
          <a:p>
            <a:r>
              <a:rPr lang="en-US" dirty="0">
                <a:solidFill>
                  <a:schemeClr val="accent2">
                    <a:alpha val="99000"/>
                  </a:schemeClr>
                </a:solidFill>
                <a:latin typeface="Segoe UI Light" pitchFamily="34" charset="0"/>
              </a:rPr>
              <a:t>Example:</a:t>
            </a:r>
          </a:p>
          <a:p>
            <a:pPr marL="0" lvl="1" indent="0">
              <a:buNone/>
            </a:pPr>
            <a:r>
              <a:rPr lang="en-US" sz="2000" dirty="0"/>
              <a:t>SQL Azure Error 40501</a:t>
            </a:r>
            <a:br>
              <a:rPr lang="en-US" sz="2000" dirty="0"/>
            </a:br>
            <a:r>
              <a:rPr lang="en-US" sz="2000" dirty="0"/>
              <a:t>The service is currently busy. Retry the request after 10 seconds.</a:t>
            </a:r>
          </a:p>
          <a:p>
            <a:pPr marL="0" lvl="1" indent="0">
              <a:spcBef>
                <a:spcPts val="300"/>
              </a:spcBef>
              <a:buNone/>
            </a:pPr>
            <a:endParaRPr lang="en-US" sz="800" dirty="0"/>
          </a:p>
          <a:p>
            <a:r>
              <a:rPr lang="en-US" dirty="0">
                <a:solidFill>
                  <a:schemeClr val="accent2">
                    <a:alpha val="99000"/>
                  </a:schemeClr>
                </a:solidFill>
                <a:latin typeface="Segoe UI Light" pitchFamily="34" charset="0"/>
              </a:rPr>
              <a:t>Transient Fault Handling </a:t>
            </a:r>
            <a:r>
              <a:rPr lang="en-US" dirty="0" smtClean="0">
                <a:solidFill>
                  <a:schemeClr val="accent2">
                    <a:alpha val="99000"/>
                  </a:schemeClr>
                </a:solidFill>
                <a:latin typeface="Segoe UI Light" pitchFamily="34" charset="0"/>
              </a:rPr>
              <a:t>Framework</a:t>
            </a:r>
          </a:p>
          <a:p>
            <a:r>
              <a:rPr lang="en-US" sz="2400" dirty="0" smtClean="0">
                <a:solidFill>
                  <a:schemeClr val="accent6">
                    <a:alpha val="99000"/>
                  </a:schemeClr>
                </a:solidFill>
                <a:latin typeface="+mj-lt"/>
                <a:cs typeface="Consolas" pitchFamily="49" charset="0"/>
                <a:hlinkClick r:id="rId3"/>
              </a:rPr>
              <a:t>http</a:t>
            </a:r>
            <a:r>
              <a:rPr lang="en-US" sz="2400" dirty="0">
                <a:solidFill>
                  <a:schemeClr val="accent6">
                    <a:alpha val="99000"/>
                  </a:schemeClr>
                </a:solidFill>
                <a:latin typeface="+mj-lt"/>
                <a:cs typeface="Consolas" pitchFamily="49" charset="0"/>
                <a:hlinkClick r:id="rId3"/>
              </a:rPr>
              <a:t>://windowsazurecat.com/2011/02/transient-fault-handling-framework/ </a:t>
            </a:r>
            <a:endParaRPr lang="en-US" sz="2400" dirty="0" smtClean="0">
              <a:solidFill>
                <a:schemeClr val="accent6">
                  <a:alpha val="99000"/>
                </a:schemeClr>
              </a:solidFill>
              <a:latin typeface="+mj-lt"/>
              <a:cs typeface="Consolas" pitchFamily="49" charset="0"/>
            </a:endParaRPr>
          </a:p>
          <a:p>
            <a:endParaRPr lang="en-US" sz="1200" dirty="0">
              <a:solidFill>
                <a:schemeClr val="tx1">
                  <a:lumMod val="75000"/>
                  <a:lumOff val="25000"/>
                  <a:alpha val="99000"/>
                </a:schemeClr>
              </a:solidFill>
            </a:endParaRPr>
          </a:p>
          <a:p>
            <a:r>
              <a:rPr lang="en-US" dirty="0">
                <a:solidFill>
                  <a:schemeClr val="accent2">
                    <a:alpha val="99000"/>
                  </a:schemeClr>
                </a:solidFill>
                <a:latin typeface="Segoe UI Light" pitchFamily="34" charset="0"/>
              </a:rPr>
              <a:t>Retry against anything that might be external </a:t>
            </a:r>
            <a:r>
              <a:rPr lang="en-US" dirty="0" smtClean="0">
                <a:solidFill>
                  <a:schemeClr val="accent2">
                    <a:alpha val="99000"/>
                  </a:schemeClr>
                </a:solidFill>
                <a:latin typeface="Segoe UI Light" pitchFamily="34" charset="0"/>
              </a:rPr>
              <a:t/>
            </a:r>
            <a:br>
              <a:rPr lang="en-US" dirty="0" smtClean="0">
                <a:solidFill>
                  <a:schemeClr val="accent2">
                    <a:alpha val="99000"/>
                  </a:schemeClr>
                </a:solidFill>
                <a:latin typeface="Segoe UI Light" pitchFamily="34" charset="0"/>
              </a:rPr>
            </a:br>
            <a:r>
              <a:rPr lang="en-US" dirty="0" smtClean="0">
                <a:solidFill>
                  <a:schemeClr val="accent2">
                    <a:alpha val="99000"/>
                  </a:schemeClr>
                </a:solidFill>
                <a:latin typeface="Segoe UI Light" pitchFamily="34" charset="0"/>
              </a:rPr>
              <a:t>and </a:t>
            </a:r>
            <a:r>
              <a:rPr lang="en-US" dirty="0">
                <a:solidFill>
                  <a:schemeClr val="accent2">
                    <a:alpha val="99000"/>
                  </a:schemeClr>
                </a:solidFill>
                <a:latin typeface="Segoe UI Light" pitchFamily="34" charset="0"/>
              </a:rPr>
              <a:t>have transient conditions</a:t>
            </a:r>
            <a:r>
              <a:rPr lang="en-US" dirty="0" smtClean="0">
                <a:solidFill>
                  <a:schemeClr val="accent2">
                    <a:alpha val="99000"/>
                  </a:schemeClr>
                </a:solidFill>
                <a:latin typeface="Segoe UI Light" pitchFamily="34" charset="0"/>
              </a:rPr>
              <a:t>*:</a:t>
            </a:r>
          </a:p>
          <a:p>
            <a:r>
              <a:rPr lang="en-US" sz="2000" dirty="0" smtClean="0"/>
              <a:t>SQL Database</a:t>
            </a:r>
          </a:p>
          <a:p>
            <a:r>
              <a:rPr lang="en-US" sz="2000" dirty="0" smtClean="0"/>
              <a:t>Windows </a:t>
            </a:r>
            <a:r>
              <a:rPr lang="en-US" sz="2000" dirty="0"/>
              <a:t>Azure </a:t>
            </a:r>
            <a:r>
              <a:rPr lang="en-US" sz="2000" dirty="0" smtClean="0"/>
              <a:t>Storage</a:t>
            </a:r>
          </a:p>
          <a:p>
            <a:r>
              <a:rPr lang="en-US" sz="2000" dirty="0" smtClean="0"/>
              <a:t>Service Bus</a:t>
            </a:r>
          </a:p>
          <a:p>
            <a:r>
              <a:rPr lang="en-US" sz="2000" dirty="0" smtClean="0"/>
              <a:t>3</a:t>
            </a:r>
            <a:r>
              <a:rPr lang="en-US" sz="2000" baseline="30000" dirty="0" smtClean="0"/>
              <a:t>rd</a:t>
            </a:r>
            <a:r>
              <a:rPr lang="en-US" sz="2000" dirty="0" smtClean="0"/>
              <a:t> Party </a:t>
            </a:r>
            <a:r>
              <a:rPr lang="en-US" sz="2000" dirty="0"/>
              <a:t>Services</a:t>
            </a:r>
          </a:p>
        </p:txBody>
      </p:sp>
    </p:spTree>
    <p:extLst>
      <p:ext uri="{BB962C8B-B14F-4D97-AF65-F5344CB8AC3E}">
        <p14:creationId xmlns:p14="http://schemas.microsoft.com/office/powerpoint/2010/main" val="365249093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WL1r7Bi90SjntNdAmHnX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Zd_3NsKF.EWPgqknIv9tK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gcg7Vm0t0aEihQibf3q6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6L_nkPniXUS3xXWBaqoKi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6c_FQg3tEumh4JZYmVnR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WL1r7Bi90SjntNdAmHnX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zTMCz300KoGTcT9T7aN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ycyC2LvRUO7D1LCfk8Y4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hgMxarYVEuXiWtKWlh0z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g.zTMCz300KoGTcT9T7aN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g.zTMCz300KoGTcT9T7a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bHRNfUUOD0WwSp813GtrA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gYX1hMpxDEedVQdOXU5P7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EfFu.ju7EaL6xpJbVjz4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mpxY0A_yEC32OV4Q.pdM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dsM3yjPqn0eKjTmHtxrBf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Rpo7S4CvcUekDO4nCHc6H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ycyC2LvRUO7D1LCfk8Y4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bxC8soViU2jMoR_lQpY7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6NuT6W4NiUyh.OLhgdzDj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53m_dxc8i0.HSARw0h0eY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8AeyqV8OB0WM1GNPcqVgp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bxL2klsnZk2brxaWZ8cf.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URKgXa_gUCPwBxIaaK_y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5b2V89fv2UKD8llFpAgFj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kYLTsvOK10.Egc4UnayCf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vKhukhwXKECSxDlHxaeU.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IojUYYp1EK4sCGheSg2i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AJ8ghvh76Umkh5ExotbcL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dx3_GTuuFk6sa6g.vwjJV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5b2V89fv2UKD8llFpAgFj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kYLTsvOK10.Egc4UnayCf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VgKuEgeiqk.7WwXCHgYmr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ngMSVowqo0CCDq28CN2t8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fJJLGnszgU.9BmbZJ5Buh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dkn._hU_WEOAkRL_0uiVZ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OH9qziN7XUGadFKV8mGiJ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sFvJfUiaME.vKqPmq3epN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2mQePOnzSkSatnurMXATt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fQUhQWA22kGnKBRLgWv39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ufVQiS04pUSx_Zkc74E04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lVgFCII5.kispE_78H0_d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obxC8soViU2jMoR_lQpY7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HURKgXa_gUCPwBxIaaK_y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5b2V89fv2UKD8llFpAgFj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kYLTsvOK10.Egc4UnayCf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t5ZCyqz.V0OJKi6eN2jkz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Vi0MXOsxTUaUjhKfLwpkI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6c_FQg3tEumh4JZYmVnR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www.w3.org/XML/1998/namespace"/>
    <ds:schemaRef ds:uri="http://schemas.microsoft.com/office/2006/documentManagement/types"/>
    <ds:schemaRef ds:uri="230e9df3-be65-4c73-a93b-d1236ebd677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3532</TotalTime>
  <Words>1556</Words>
  <Application>Microsoft Office PowerPoint</Application>
  <PresentationFormat>Custom</PresentationFormat>
  <Paragraphs>364</Paragraphs>
  <Slides>34</Slides>
  <Notes>19</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2" baseType="lpstr">
      <vt:lpstr>Consolas</vt:lpstr>
      <vt:lpstr>Wingdings</vt:lpstr>
      <vt:lpstr>Arial</vt:lpstr>
      <vt:lpstr>Segoe UI Light</vt:lpstr>
      <vt:lpstr>Segoe UI</vt:lpstr>
      <vt:lpstr>MS1444_Windows Azure Template 16x9_r08b</vt:lpstr>
      <vt:lpstr>1_White with Consolas font for code slides</vt:lpstr>
      <vt:lpstr>think-cell Slide</vt:lpstr>
      <vt:lpstr>Building Scalable, Global, and Highly Available Web Apps</vt:lpstr>
      <vt:lpstr>Agenda</vt:lpstr>
      <vt:lpstr>Assumptions</vt:lpstr>
      <vt:lpstr>PowerPoint Presentation</vt:lpstr>
      <vt:lpstr>Why do services fail?</vt:lpstr>
      <vt:lpstr>What do we mean by available?</vt:lpstr>
      <vt:lpstr>Basics – what you get for free</vt:lpstr>
      <vt:lpstr>Fault Tolerance</vt:lpstr>
      <vt:lpstr>What did you mean, retry logic?</vt:lpstr>
      <vt:lpstr>Retry</vt:lpstr>
      <vt:lpstr>Service Specific Implementations</vt:lpstr>
      <vt:lpstr>Site Failover</vt:lpstr>
      <vt:lpstr>Site Failover</vt:lpstr>
      <vt:lpstr>Upgrade Strategies: VIP Swap</vt:lpstr>
      <vt:lpstr>Upgrade Strategies: Upgrade</vt:lpstr>
      <vt:lpstr>Upgrade Strategies New Service &amp; Swap DNS</vt:lpstr>
      <vt:lpstr>PowerPoint Presentation</vt:lpstr>
      <vt:lpstr>What is wrong with this?</vt:lpstr>
      <vt:lpstr>What about this?  </vt:lpstr>
      <vt:lpstr>Synchronous Design Pattern</vt:lpstr>
      <vt:lpstr>Asynchronous Design Pattern</vt:lpstr>
      <vt:lpstr>PowerPoint Presentation</vt:lpstr>
      <vt:lpstr>What’s Windows Azure Cache?</vt:lpstr>
      <vt:lpstr>Why Windows Azure Cache?</vt:lpstr>
      <vt:lpstr>Cache</vt:lpstr>
      <vt:lpstr>Why Performance Matters</vt:lpstr>
      <vt:lpstr>Thinking Globally</vt:lpstr>
      <vt:lpstr>Network Latency</vt:lpstr>
      <vt:lpstr>Content Delivery Network (CDN)</vt:lpstr>
      <vt:lpstr>Windows Azure CDN</vt:lpstr>
      <vt:lpstr>Windows Azure Traffic Manager</vt:lpstr>
      <vt:lpstr>Traffic Manager</vt:lpstr>
      <vt:lpstr>Summary</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Greg Flowers</dc:creator>
  <cp:lastModifiedBy>Haishi Bai</cp:lastModifiedBy>
  <cp:revision>280</cp:revision>
  <cp:lastPrinted>2011-10-11T14:25:22Z</cp:lastPrinted>
  <dcterms:created xsi:type="dcterms:W3CDTF">2011-03-29T16:07:22Z</dcterms:created>
  <dcterms:modified xsi:type="dcterms:W3CDTF">2012-09-27T20:46:18Z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