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59" r:id="rId4"/>
    <p:sldMasterId id="2147483779" r:id="rId5"/>
  </p:sldMasterIdLst>
  <p:notesMasterIdLst>
    <p:notesMasterId r:id="rId40"/>
  </p:notesMasterIdLst>
  <p:handoutMasterIdLst>
    <p:handoutMasterId r:id="rId41"/>
  </p:handoutMasterIdLst>
  <p:sldIdLst>
    <p:sldId id="399" r:id="rId6"/>
    <p:sldId id="442" r:id="rId7"/>
    <p:sldId id="410" r:id="rId8"/>
    <p:sldId id="418" r:id="rId9"/>
    <p:sldId id="411" r:id="rId10"/>
    <p:sldId id="412" r:id="rId11"/>
    <p:sldId id="419" r:id="rId12"/>
    <p:sldId id="420" r:id="rId13"/>
    <p:sldId id="421" r:id="rId14"/>
    <p:sldId id="439" r:id="rId15"/>
    <p:sldId id="433" r:id="rId16"/>
    <p:sldId id="435" r:id="rId17"/>
    <p:sldId id="436" r:id="rId18"/>
    <p:sldId id="424" r:id="rId19"/>
    <p:sldId id="425" r:id="rId20"/>
    <p:sldId id="426" r:id="rId21"/>
    <p:sldId id="414" r:id="rId22"/>
    <p:sldId id="415" r:id="rId23"/>
    <p:sldId id="416" r:id="rId24"/>
    <p:sldId id="450" r:id="rId25"/>
    <p:sldId id="451" r:id="rId26"/>
    <p:sldId id="427" r:id="rId27"/>
    <p:sldId id="447" r:id="rId28"/>
    <p:sldId id="448" r:id="rId29"/>
    <p:sldId id="449" r:id="rId30"/>
    <p:sldId id="446" r:id="rId31"/>
    <p:sldId id="428" r:id="rId32"/>
    <p:sldId id="429" r:id="rId33"/>
    <p:sldId id="444" r:id="rId34"/>
    <p:sldId id="445" r:id="rId35"/>
    <p:sldId id="441" r:id="rId36"/>
    <p:sldId id="430" r:id="rId37"/>
    <p:sldId id="438" r:id="rId38"/>
    <p:sldId id="443" r:id="rId39"/>
  </p:sldIdLst>
  <p:sldSz cx="12188825" cy="6858000"/>
  <p:notesSz cx="6858000" cy="9296400"/>
  <p:embeddedFontLst>
    <p:embeddedFont>
      <p:font typeface="Segoe UI Light" panose="020B0502040204020203" pitchFamily="34" charset="0"/>
      <p:regular r:id="rId42"/>
      <p:italic r:id="rId43"/>
    </p:embeddedFont>
    <p:embeddedFont>
      <p:font typeface="Segoe UI" panose="020B0502040204020203"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Lst>
  <p:custDataLst>
    <p:tags r:id="rId5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EE7498-9CE3-47C3-8C1D-3DD4B95F1131}">
          <p14:sldIdLst>
            <p14:sldId id="399"/>
            <p14:sldId id="442"/>
            <p14:sldId id="410"/>
          </p14:sldIdLst>
        </p14:section>
        <p14:section name="Reliability" id="{2430939B-0F1C-44C7-A7AF-E6F8CE79379F}">
          <p14:sldIdLst>
            <p14:sldId id="418"/>
            <p14:sldId id="411"/>
            <p14:sldId id="412"/>
            <p14:sldId id="419"/>
            <p14:sldId id="420"/>
            <p14:sldId id="421"/>
            <p14:sldId id="439"/>
            <p14:sldId id="433"/>
            <p14:sldId id="435"/>
            <p14:sldId id="436"/>
            <p14:sldId id="424"/>
            <p14:sldId id="425"/>
            <p14:sldId id="426"/>
          </p14:sldIdLst>
        </p14:section>
        <p14:section name="Scalability" id="{A936A128-37E8-48AA-B8BE-D8F06856D6ED}">
          <p14:sldIdLst>
            <p14:sldId id="414"/>
            <p14:sldId id="415"/>
            <p14:sldId id="416"/>
            <p14:sldId id="450"/>
            <p14:sldId id="451"/>
          </p14:sldIdLst>
        </p14:section>
        <p14:section name="Performance" id="{3E30C3D3-508F-46BD-B10E-4BFA3C36C8F2}">
          <p14:sldIdLst>
            <p14:sldId id="427"/>
            <p14:sldId id="447"/>
            <p14:sldId id="448"/>
            <p14:sldId id="449"/>
            <p14:sldId id="446"/>
            <p14:sldId id="428"/>
            <p14:sldId id="429"/>
            <p14:sldId id="444"/>
            <p14:sldId id="445"/>
            <p14:sldId id="441"/>
            <p14:sldId id="430"/>
          </p14:sldIdLst>
        </p14:section>
        <p14:section name="Summary" id="{520CA4DD-2369-43B6-B532-BBB01510D5E7}">
          <p14:sldIdLst>
            <p14:sldId id="438"/>
            <p14:sldId id="443"/>
          </p14:sldIdLst>
        </p14:section>
        <p14:section name="Appendix" id="{348606F5-3632-402C-981B-6CD0A532E3AC}">
          <p14:sldIdLst/>
        </p14:section>
      </p14:sectionLst>
    </p:ex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76">
          <p15:clr>
            <a:srgbClr val="A4A3A4"/>
          </p15:clr>
        </p15:guide>
        <p15:guide id="4" orient="horz" pos="3937">
          <p15:clr>
            <a:srgbClr val="A4A3A4"/>
          </p15:clr>
        </p15:guide>
        <p15:guide id="5" orient="horz" pos="510">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348" autoAdjust="0"/>
    <p:restoredTop sz="57039" autoAdjust="0"/>
  </p:normalViewPr>
  <p:slideViewPr>
    <p:cSldViewPr snapToGrid="0">
      <p:cViewPr varScale="1">
        <p:scale>
          <a:sx n="74" d="100"/>
          <a:sy n="74" d="100"/>
        </p:scale>
        <p:origin x="258" y="96"/>
      </p:cViewPr>
      <p:guideLst>
        <p:guide orient="horz" pos="895"/>
        <p:guide orient="horz" pos="719"/>
        <p:guide orient="horz" pos="4176"/>
        <p:guide orient="horz" pos="3937"/>
        <p:guide orient="horz" pos="510"/>
        <p:guide pos="326"/>
        <p:guide pos="7355"/>
      </p:guideLst>
    </p:cSldViewPr>
  </p:slideViewPr>
  <p:notesTextViewPr>
    <p:cViewPr>
      <p:scale>
        <a:sx n="100" d="100"/>
        <a:sy n="100" d="100"/>
      </p:scale>
      <p:origin x="0" y="0"/>
    </p:cViewPr>
  </p:notesTextViewPr>
  <p:sorterViewPr>
    <p:cViewPr>
      <p:scale>
        <a:sx n="60" d="100"/>
        <a:sy n="60" d="100"/>
      </p:scale>
      <p:origin x="0" y="330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9/10/2012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9/10/2012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Notes</a:t>
            </a:r>
          </a:p>
          <a:p>
            <a:pPr marL="285750" indent="-285750">
              <a:buFont typeface="Arial" panose="020B0604020202020204" pitchFamily="34" charset="0"/>
              <a:buChar char="•"/>
            </a:pPr>
            <a:r>
              <a:rPr lang="en-US" dirty="0" smtClean="0"/>
              <a:t>Original presentation by David Aiken: http://channel9.msdn.com/Events/BUILD/BUILD2011/SAC-869T</a:t>
            </a:r>
          </a:p>
          <a:p>
            <a:pPr marL="285750" indent="-285750">
              <a:buFont typeface="Arial" panose="020B0604020202020204" pitchFamily="34" charset="0"/>
              <a:buChar char="•"/>
            </a:pPr>
            <a:r>
              <a:rPr lang="en-US" dirty="0" smtClean="0"/>
              <a:t>This deck</a:t>
            </a:r>
            <a:r>
              <a:rPr lang="en-US" baseline="0" dirty="0" smtClean="0"/>
              <a:t> incorporated additional contents:</a:t>
            </a:r>
          </a:p>
          <a:p>
            <a:pPr marL="895243" lvl="1" indent="-285750">
              <a:buFont typeface="Arial" panose="020B0604020202020204" pitchFamily="34" charset="0"/>
              <a:buChar char="•"/>
            </a:pPr>
            <a:r>
              <a:rPr lang="en-US" dirty="0" smtClean="0"/>
              <a:t>Caching (preview)</a:t>
            </a:r>
          </a:p>
          <a:p>
            <a:pPr marL="895243" lvl="1" indent="-285750">
              <a:buFont typeface="Arial" panose="020B0604020202020204" pitchFamily="34" charset="0"/>
              <a:buChar char="•"/>
            </a:pPr>
            <a:r>
              <a:rPr lang="en-US" smtClean="0"/>
              <a:t>Asynchronous pattern</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85658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Notes</a:t>
            </a:r>
          </a:p>
          <a:p>
            <a:pPr marL="171450" indent="-171450">
              <a:buFont typeface="Arial" pitchFamily="34" charset="0"/>
              <a:buChar char="•"/>
            </a:pPr>
            <a:r>
              <a:rPr lang="en-US" baseline="0" dirty="0" smtClean="0"/>
              <a:t>During upgrade there might be instances from multiple versions accepting request at the same time.</a:t>
            </a:r>
          </a:p>
          <a:p>
            <a:pPr marL="171450" indent="-171450">
              <a:buFont typeface="Arial" pitchFamily="34" charset="0"/>
              <a:buChar char="•"/>
            </a:pPr>
            <a:r>
              <a:rPr lang="en-US" baseline="0" dirty="0" smtClean="0"/>
              <a:t>For breaking changes VIP swap is better due to above reason.</a:t>
            </a:r>
          </a:p>
          <a:p>
            <a:pPr marL="171450" indent="-171450">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428831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493" lvl="1"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27195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Introduce importance of scaling data</a:t>
            </a:r>
            <a:r>
              <a:rPr lang="en-NZ" b="0" baseline="0" dirty="0" smtClean="0"/>
              <a:t> layer along with your application</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Getting a new database is not a daunting task on the cloud. It’s much easier and cheaper to get a great number of database instances to scale-out. </a:t>
            </a: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8810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System</a:t>
            </a:r>
            <a:r>
              <a:rPr lang="en-NZ" b="0" baseline="0" dirty="0" smtClean="0"/>
              <a:t> architects need to be able to spot bottlenecks in a design – in this case the singular queue. </a:t>
            </a:r>
            <a:endParaRPr lang="en-NZ" b="0" dirty="0" smtClean="0"/>
          </a:p>
          <a:p>
            <a:endParaRPr lang="en-NZ" b="1" dirty="0" smtClean="0"/>
          </a:p>
          <a:p>
            <a:r>
              <a:rPr lang="en-NZ" b="1" dirty="0" smtClean="0"/>
              <a:t>Slide Notes</a:t>
            </a:r>
          </a:p>
          <a:p>
            <a:pPr marL="171450" indent="-171450">
              <a:buFont typeface="Arial" pitchFamily="34" charset="0"/>
              <a:buChar char="•"/>
            </a:pPr>
            <a:r>
              <a:rPr lang="en-NZ" baseline="0" dirty="0" smtClean="0"/>
              <a:t>Scale-out key components to avoid bottleneck.</a:t>
            </a:r>
          </a:p>
          <a:p>
            <a:pPr marL="171450" indent="-171450">
              <a:buFont typeface="Arial" pitchFamily="34" charset="0"/>
              <a:buChar char="•"/>
            </a:pPr>
            <a:r>
              <a:rPr lang="en-NZ" baseline="0" dirty="0" smtClean="0"/>
              <a:t>Many services, such as storages, have promised throughputs. If that doesn’t satisfy your workloads, plan ahead and get those parts scaled out.</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234306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9/10/2012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632310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normAutofit/>
          </a:bodyPr>
          <a:lstStyle/>
          <a:p>
            <a:r>
              <a:rPr lang="en-NZ" b="1" dirty="0" smtClean="0"/>
              <a:t>Slide Objective</a:t>
            </a:r>
          </a:p>
          <a:p>
            <a:pPr marL="171450" indent="-171450">
              <a:buFont typeface="Arial" pitchFamily="34" charset="0"/>
              <a:buChar char="•"/>
            </a:pPr>
            <a:r>
              <a:rPr lang="en-NZ" b="0" dirty="0" smtClean="0"/>
              <a:t>Compare Windows Azure Cache (previously Windows Cache Preview) with Shared Cache (previously Caching service).</a:t>
            </a:r>
          </a:p>
          <a:p>
            <a:endParaRPr lang="en-NZ" b="1" dirty="0" smtClean="0"/>
          </a:p>
          <a:p>
            <a:r>
              <a:rPr lang="en-NZ" b="1" dirty="0" smtClean="0"/>
              <a:t>Slide Notes</a:t>
            </a:r>
          </a:p>
          <a:p>
            <a:pPr marL="171450" indent="-171450">
              <a:buFont typeface="Arial" pitchFamily="34" charset="0"/>
              <a:buChar char="•"/>
            </a:pPr>
            <a:r>
              <a:rPr lang="en-US" baseline="0" dirty="0" smtClean="0"/>
              <a:t>“More reliable” needs some explanation: Because the cache is co-located with your Cloud Service, the cache is available as long as your service is running, comparing to Shared Cache that may, however unlikely, becomes unavailable, either for lengthy period of time (service outage), or temporarily (throttling and transient errors).</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9/10/2012 5:04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812275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Objectives</a:t>
            </a:r>
          </a:p>
          <a:p>
            <a:pPr marL="171450" indent="-171450">
              <a:buFont typeface="Arial" pitchFamily="34" charset="0"/>
              <a:buChar char="•"/>
            </a:pPr>
            <a:r>
              <a:rPr lang="en-US" baseline="0" dirty="0" smtClean="0"/>
              <a:t>This diagram is a simple illustration to show that the further away you are from a data center, the longer it takes to serve up data.</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71180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61509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9351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Introduce common sources of failures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218613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Provide definition</a:t>
            </a:r>
            <a:r>
              <a:rPr lang="en-NZ" b="0" baseline="0" dirty="0" smtClean="0"/>
              <a:t> of “Availability”</a:t>
            </a:r>
            <a:endParaRPr lang="en-NZ" b="1" dirty="0" smtClean="0"/>
          </a:p>
          <a:p>
            <a:r>
              <a:rPr lang="en-NZ" b="1" dirty="0" smtClean="0"/>
              <a:t>Slide Notes</a:t>
            </a:r>
          </a:p>
          <a:p>
            <a:pPr marL="171450" indent="-171450">
              <a:buFont typeface="Arial" pitchFamily="34" charset="0"/>
              <a:buChar char="•"/>
            </a:pPr>
            <a:r>
              <a:rPr lang="en-NZ" dirty="0" smtClean="0"/>
              <a:t>Application designers need to define what “Availability” means for their application. Some applications have stricter</a:t>
            </a:r>
            <a:r>
              <a:rPr lang="en-NZ" baseline="0" dirty="0" smtClean="0"/>
              <a:t> requirements than others</a:t>
            </a:r>
            <a:endParaRPr lang="en-NZ" dirty="0" smtClean="0"/>
          </a:p>
          <a:p>
            <a:pPr marL="780943" lvl="1" indent="-171450">
              <a:buFont typeface="Arial" pitchFamily="34" charset="0"/>
              <a:buChar char="•"/>
            </a:pPr>
            <a:r>
              <a:rPr lang="en-NZ" dirty="0" smtClean="0"/>
              <a:t>Same functionality – work normally</a:t>
            </a:r>
          </a:p>
          <a:p>
            <a:pPr marL="780943" lvl="1" indent="-171450">
              <a:buFont typeface="Arial" pitchFamily="34" charset="0"/>
              <a:buChar char="•"/>
            </a:pPr>
            <a:r>
              <a:rPr lang="en-NZ" dirty="0" smtClean="0"/>
              <a:t>Degraded functionality – continue</a:t>
            </a:r>
            <a:r>
              <a:rPr lang="en-NZ" baseline="0" dirty="0" smtClean="0"/>
              <a:t> to work with reduced functionality</a:t>
            </a:r>
            <a:endParaRPr lang="en-NZ" dirty="0" smtClean="0"/>
          </a:p>
          <a:p>
            <a:pPr marL="780943" lvl="1" indent="-171450">
              <a:buFont typeface="Arial" pitchFamily="34" charset="0"/>
              <a:buChar char="•"/>
            </a:pPr>
            <a:r>
              <a:rPr lang="en-NZ" dirty="0" smtClean="0"/>
              <a:t>Failsafe – graceful notification of service</a:t>
            </a:r>
            <a:r>
              <a:rPr lang="en-NZ" baseline="0" dirty="0" smtClean="0"/>
              <a:t> outages</a:t>
            </a:r>
            <a:r>
              <a:rPr lang="en-NZ" dirty="0" smtClean="0"/>
              <a:t> or failures</a:t>
            </a:r>
          </a:p>
          <a:p>
            <a:pPr marL="171450" lvl="0" indent="-171450">
              <a:buFont typeface="Arial" pitchFamily="34" charset="0"/>
              <a:buChar char="•"/>
            </a:pPr>
            <a:endParaRPr lang="en-NZ" dirty="0" smtClean="0"/>
          </a:p>
          <a:p>
            <a:pPr marL="609493" lvl="1" indent="0">
              <a:buFont typeface="Arial" pitchFamily="34" charset="0"/>
              <a:buNone/>
            </a:pPr>
            <a:endParaRPr lang="en-NZ"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87528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Default scalability and reliability capabilities provided by Windows Azure out-of-box.</a:t>
            </a:r>
            <a:endParaRPr lang="en-NZ" b="1" dirty="0" smtClean="0"/>
          </a:p>
          <a:p>
            <a:pPr marL="171450" indent="-171450">
              <a:buFont typeface="Arial" pitchFamily="34" charset="0"/>
              <a:buChar char="•"/>
            </a:pPr>
            <a:endParaRPr lang="en-NZ" b="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95072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Design</a:t>
            </a:r>
            <a:r>
              <a:rPr lang="en-NZ" b="0" baseline="0" dirty="0" smtClean="0"/>
              <a:t> your service to recover from failure.</a:t>
            </a:r>
            <a:endParaRPr lang="en-NZ" b="0" dirty="0" smtClean="0"/>
          </a:p>
          <a:p>
            <a:endParaRPr lang="en-NZ" b="1" dirty="0" smtClean="0"/>
          </a:p>
          <a:p>
            <a:r>
              <a:rPr lang="en-NZ" b="1" dirty="0" smtClean="0"/>
              <a:t>Slide Notes</a:t>
            </a:r>
          </a:p>
          <a:p>
            <a:pPr marL="171450" indent="-171450">
              <a:buFont typeface="Arial" pitchFamily="34" charset="0"/>
              <a:buChar char="•"/>
            </a:pPr>
            <a:r>
              <a:rPr lang="en-US" baseline="0" dirty="0" smtClean="0"/>
              <a:t>Decide what’s the acceptable outrage you can tolerate. As you goes towards zero outrage, the cost increases exponentially – you spent more money for much less return.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313877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69265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93167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491274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11" name="Group 10"/>
          <p:cNvGrpSpPr/>
          <p:nvPr userDrawn="1"/>
        </p:nvGrpSpPr>
        <p:grpSpPr bwMode="black">
          <a:xfrm>
            <a:off x="7904572" y="2242931"/>
            <a:ext cx="3176914" cy="1934622"/>
            <a:chOff x="10387012" y="4179358"/>
            <a:chExt cx="974726" cy="593725"/>
          </a:xfrm>
          <a:solidFill>
            <a:srgbClr val="FFFFFF"/>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userDrawn="1"/>
        </p:nvGrpSpPr>
        <p:grpSpPr>
          <a:xfrm>
            <a:off x="8882758" y="1905000"/>
            <a:ext cx="1277596" cy="3245368"/>
            <a:chOff x="7558088" y="1685925"/>
            <a:chExt cx="1322387" cy="3359150"/>
          </a:xfrm>
          <a:solidFill>
            <a:schemeClr val="bg1"/>
          </a:solidFill>
        </p:grpSpPr>
        <p:sp>
          <p:nvSpPr>
            <p:cNvPr id="10"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5"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16510"/>
            <a:ext cx="11155680" cy="997196"/>
          </a:xfrm>
        </p:spPr>
        <p:txBody>
          <a:bodyPr anchor="b"/>
          <a:lstStyle>
            <a:lvl1pPr marL="0" indent="0">
              <a:buNone/>
              <a:defRPr lang="en-US" sz="72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2" y="4267200"/>
            <a:ext cx="9144000" cy="443198"/>
          </a:xfrm>
        </p:spPr>
        <p:txBody>
          <a:bodyPr/>
          <a:lstStyle>
            <a:lvl1pPr marL="0" indent="0">
              <a:lnSpc>
                <a:spcPct val="100000"/>
              </a:lnSpc>
              <a:spcBef>
                <a:spcPts val="0"/>
              </a:spcBef>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61581141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4619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
        <p:nvSpPr>
          <p:cNvPr id="6" name="Rectangle 5"/>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Freeform 6"/>
          <p:cNvSpPr>
            <a:spLocks/>
          </p:cNvSpPr>
          <p:nvPr userDrawn="1"/>
        </p:nvSpPr>
        <p:spPr bwMode="auto">
          <a:xfrm>
            <a:off x="8711534" y="2136044"/>
            <a:ext cx="2500979" cy="13402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oleObject" Target="../embeddings/oleObject1.bin"/><Relationship Id="rId2" Type="http://schemas.openxmlformats.org/officeDocument/2006/relationships/tags" Target="../tags/tag2.xml"/><Relationship Id="rId16"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tags" Target="../tags/tag18.xml"/><Relationship Id="rId21" Type="http://schemas.openxmlformats.org/officeDocument/2006/relationships/slideLayout" Target="../slideLayouts/slideLayout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notesSlide" Target="../notesSlides/notesSlide1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notesSlide" Target="../notesSlides/notesSlide1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slideLayout" Target="../slideLayouts/slideLayout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oleObject" Target="../embeddings/oleObject2.bin"/><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19.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image" Target="../media/image9.emf"/><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vmlDrawing" Target="../drawings/vmlDrawing3.v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oleObject" Target="../embeddings/oleObject3.bin"/><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notesSlide" Target="../notesSlides/notesSlide13.xml"/><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ally.blob.cdn.core.windows.net/" TargetMode="External"/><Relationship Id="rId2" Type="http://schemas.openxmlformats.org/officeDocument/2006/relationships/hyperlink" Target="http://images.blob.core.windows.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77.xml"/><Relationship Id="rId7" Type="http://schemas.openxmlformats.org/officeDocument/2006/relationships/image" Target="../media/image9.emf"/><Relationship Id="rId2" Type="http://schemas.openxmlformats.org/officeDocument/2006/relationships/tags" Target="../tags/tag7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7.xml"/><Relationship Id="rId4" Type="http://schemas.openxmlformats.org/officeDocument/2006/relationships/slideLayout" Target="../slideLayouts/slideLayout6.xm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indowsazurecat.com/2011/02/transient-fault-handling-framework/"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519113" y="2234114"/>
            <a:ext cx="11181051" cy="1359196"/>
          </a:xfrm>
        </p:spPr>
        <p:txBody>
          <a:bodyPr/>
          <a:lstStyle/>
          <a:p>
            <a:r>
              <a:rPr lang="en-US" dirty="0"/>
              <a:t>Building Scalable, Global, and Highly </a:t>
            </a:r>
            <a:r>
              <a:rPr lang="en-US" dirty="0" smtClean="0"/>
              <a:t>Available </a:t>
            </a:r>
            <a:r>
              <a:rPr lang="en-US" dirty="0"/>
              <a:t>Web Apps</a:t>
            </a:r>
          </a:p>
        </p:txBody>
      </p:sp>
      <p:sp>
        <p:nvSpPr>
          <p:cNvPr id="22" name="Text Placeholder 21"/>
          <p:cNvSpPr>
            <a:spLocks noGrp="1"/>
          </p:cNvSpPr>
          <p:nvPr>
            <p:ph type="body" sz="quarter" idx="11"/>
          </p:nvPr>
        </p:nvSpPr>
        <p:spPr/>
        <p:txBody>
          <a:bodyPr/>
          <a:lstStyle/>
          <a:p>
            <a:r>
              <a:rPr lang="en-US" dirty="0"/>
              <a:t>Name</a:t>
            </a:r>
          </a:p>
          <a:p>
            <a:r>
              <a:rPr lang="en-US" dirty="0"/>
              <a:t>Title</a:t>
            </a:r>
          </a:p>
          <a:p>
            <a:r>
              <a:rPr lang="en-US" dirty="0"/>
              <a:t>Microsoft Corporation</a:t>
            </a:r>
          </a:p>
        </p:txBody>
      </p:sp>
    </p:spTree>
    <p:extLst>
      <p:ext uri="{BB962C8B-B14F-4D97-AF65-F5344CB8AC3E}">
        <p14:creationId xmlns:p14="http://schemas.microsoft.com/office/powerpoint/2010/main" val="1749121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953697"/>
            <a:ext cx="5943600" cy="1169551"/>
          </a:xfrm>
        </p:spPr>
        <p:txBody>
          <a:bodyPr/>
          <a:lstStyle/>
          <a:p>
            <a:r>
              <a:rPr lang="en-US" dirty="0" smtClean="0"/>
              <a:t>Retry</a:t>
            </a:r>
            <a:endParaRPr lang="en-US" sz="2800" dirty="0">
              <a:latin typeface="+mn-lt"/>
            </a:endParaRP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0245136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Specific Implementations</a:t>
            </a:r>
          </a:p>
        </p:txBody>
      </p:sp>
      <p:sp>
        <p:nvSpPr>
          <p:cNvPr id="3" name="Content Placeholder 2"/>
          <p:cNvSpPr>
            <a:spLocks noGrp="1"/>
          </p:cNvSpPr>
          <p:nvPr>
            <p:ph type="body" sz="quarter" idx="10"/>
          </p:nvPr>
        </p:nvSpPr>
        <p:spPr>
          <a:xfrm>
            <a:off x="516572" y="1420812"/>
            <a:ext cx="8984616" cy="3877985"/>
          </a:xfrm>
        </p:spPr>
        <p:txBody>
          <a:bodyPr/>
          <a:lstStyle/>
          <a:p>
            <a:r>
              <a:rPr lang="en-US" sz="4000" dirty="0">
                <a:solidFill>
                  <a:schemeClr val="accent2">
                    <a:alpha val="99000"/>
                  </a:schemeClr>
                </a:solidFill>
                <a:latin typeface="Segoe UI Light" pitchFamily="34" charset="0"/>
              </a:rPr>
              <a:t>Does your service fail without that platform service</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use the same platform services from another data center</a:t>
            </a:r>
            <a:r>
              <a:rPr lang="en-US" sz="4000" dirty="0" smtClean="0">
                <a:solidFill>
                  <a:schemeClr val="accent2">
                    <a:alpha val="99000"/>
                  </a:schemeClr>
                </a:solidFill>
                <a:latin typeface="Segoe UI Light" pitchFamily="34" charset="0"/>
              </a:rPr>
              <a:t>?</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Can your service not use that platform service temporarily</a:t>
            </a:r>
            <a:r>
              <a:rPr lang="en-US" sz="4000" dirty="0" smtClean="0">
                <a:solidFill>
                  <a:schemeClr val="accent2">
                    <a:alpha val="99000"/>
                  </a:schemeClr>
                </a:solidFill>
                <a:latin typeface="Segoe UI Light" pitchFamily="34" charset="0"/>
              </a:rPr>
              <a:t>?</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34841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Failover</a:t>
            </a:r>
          </a:p>
        </p:txBody>
      </p:sp>
      <p:sp>
        <p:nvSpPr>
          <p:cNvPr id="3" name="Content Placeholder 2"/>
          <p:cNvSpPr>
            <a:spLocks noGrp="1"/>
          </p:cNvSpPr>
          <p:nvPr>
            <p:ph type="body" sz="quarter" idx="10"/>
          </p:nvPr>
        </p:nvSpPr>
        <p:spPr>
          <a:xfrm>
            <a:off x="516572" y="1420812"/>
            <a:ext cx="7855903" cy="2769989"/>
          </a:xfrm>
        </p:spPr>
        <p:txBody>
          <a:bodyPr vert="horz" wrap="square" lIns="0" tIns="0" rIns="0" bIns="0" rtlCol="0">
            <a:spAutoFit/>
          </a:bodyPr>
          <a:lstStyle/>
          <a:p>
            <a:r>
              <a:rPr lang="en-US" sz="4000" dirty="0">
                <a:solidFill>
                  <a:schemeClr val="accent2">
                    <a:alpha val="99000"/>
                  </a:schemeClr>
                </a:solidFill>
                <a:latin typeface="Segoe UI Light" pitchFamily="34" charset="0"/>
              </a:rPr>
              <a:t>If a site specific dependency is out, fail over to another </a:t>
            </a:r>
            <a:r>
              <a:rPr lang="en-US" sz="4000" dirty="0" smtClean="0">
                <a:solidFill>
                  <a:schemeClr val="accent2">
                    <a:alpha val="99000"/>
                  </a:schemeClr>
                </a:solidFill>
                <a:latin typeface="Segoe UI Light" pitchFamily="34" charset="0"/>
              </a:rPr>
              <a:t>site</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Easy: Use Traffic </a:t>
            </a:r>
            <a:r>
              <a:rPr lang="en-US" sz="4000" dirty="0" smtClean="0">
                <a:solidFill>
                  <a:schemeClr val="accent2">
                    <a:alpha val="99000"/>
                  </a:schemeClr>
                </a:solidFill>
                <a:latin typeface="Segoe UI Light" pitchFamily="34" charset="0"/>
              </a:rPr>
              <a:t>Manager</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Hard: Code your own</a:t>
            </a:r>
          </a:p>
        </p:txBody>
      </p:sp>
      <p:sp>
        <p:nvSpPr>
          <p:cNvPr id="4" name="Freeform 81"/>
          <p:cNvSpPr>
            <a:spLocks/>
          </p:cNvSpPr>
          <p:nvPr/>
        </p:nvSpPr>
        <p:spPr bwMode="black">
          <a:xfrm>
            <a:off x="8258176" y="1566899"/>
            <a:ext cx="2557462" cy="3482303"/>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6745313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Site Failover</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737374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extLst>
              <p:ext uri="{D42A27DB-BD31-4B8C-83A1-F6EECF244321}">
                <p14:modId xmlns:p14="http://schemas.microsoft.com/office/powerpoint/2010/main" val="29308517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40"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a:t>Upgrade Strategies: VIP Swap</a:t>
            </a:r>
          </a:p>
        </p:txBody>
      </p:sp>
      <p:sp>
        <p:nvSpPr>
          <p:cNvPr id="4" name="Rectangle 3"/>
          <p:cNvSpPr/>
          <p:nvPr>
            <p:custDataLst>
              <p:tags r:id="rId4"/>
            </p:custDataLst>
          </p:nvPr>
        </p:nvSpPr>
        <p:spPr bwMode="auto">
          <a:xfrm>
            <a:off x="517525" y="1697677"/>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6" name="Rectangle 5"/>
          <p:cNvSpPr/>
          <p:nvPr>
            <p:custDataLst>
              <p:tags r:id="rId5"/>
            </p:custDataLst>
          </p:nvPr>
        </p:nvSpPr>
        <p:spPr bwMode="auto">
          <a:xfrm>
            <a:off x="868616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p:txBody>
      </p:sp>
      <p:sp>
        <p:nvSpPr>
          <p:cNvPr id="7" name="Rectangle 6"/>
          <p:cNvSpPr/>
          <p:nvPr>
            <p:custDataLst>
              <p:tags r:id="rId6"/>
            </p:custDataLst>
          </p:nvPr>
        </p:nvSpPr>
        <p:spPr bwMode="auto">
          <a:xfrm>
            <a:off x="8686162" y="3653471"/>
            <a:ext cx="2621915" cy="13805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0" rIns="91436" bIns="45718" numCol="1" rtlCol="0" anchor="t" anchorCtr="0" compatLnSpc="1">
            <a:prstTxWarp prst="textNoShape">
              <a:avLst/>
            </a:prstTxWarp>
            <a:noAutofit/>
          </a:bodyPr>
          <a:lstStyle/>
          <a:p>
            <a:pPr algn="ctr" defTabSz="913788" fontAlgn="base">
              <a:spcBef>
                <a:spcPct val="0"/>
              </a:spcBef>
              <a:spcAft>
                <a:spcPct val="0"/>
              </a:spcAft>
            </a:pPr>
            <a:r>
              <a:rPr lang="en-US" sz="2000" i="1" dirty="0" smtClean="0">
                <a:ln>
                  <a:solidFill>
                    <a:schemeClr val="bg1">
                      <a:alpha val="0"/>
                    </a:schemeClr>
                  </a:solidFill>
                </a:ln>
                <a:solidFill>
                  <a:schemeClr val="bg1">
                    <a:alpha val="99000"/>
                  </a:schemeClr>
                </a:solidFill>
              </a:rPr>
              <a:t>GUID</a:t>
            </a:r>
            <a:r>
              <a:rPr lang="en-US" sz="2000" dirty="0" smtClean="0">
                <a:ln>
                  <a:solidFill>
                    <a:schemeClr val="bg1">
                      <a:alpha val="0"/>
                    </a:schemeClr>
                  </a:solidFill>
                </a:ln>
                <a:solidFill>
                  <a:schemeClr val="bg1">
                    <a:alpha val="99000"/>
                  </a:schemeClr>
                </a:solidFill>
              </a:rPr>
              <a:t>.cloudapp.net</a:t>
            </a:r>
          </a:p>
        </p:txBody>
      </p:sp>
      <p:sp>
        <p:nvSpPr>
          <p:cNvPr id="8" name="Right Arrow 7"/>
          <p:cNvSpPr/>
          <p:nvPr>
            <p:custDataLst>
              <p:tags r:id="rId7"/>
            </p:custDataLst>
          </p:nvPr>
        </p:nvSpPr>
        <p:spPr bwMode="auto">
          <a:xfrm>
            <a:off x="2414904" y="2183770"/>
            <a:ext cx="146304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9" name="Right Arrow 8"/>
          <p:cNvSpPr/>
          <p:nvPr>
            <p:custDataLst>
              <p:tags r:id="rId8"/>
            </p:custDataLst>
          </p:nvPr>
        </p:nvSpPr>
        <p:spPr bwMode="auto">
          <a:xfrm>
            <a:off x="6643687" y="2170054"/>
            <a:ext cx="1886245" cy="393192"/>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0" name="Rectangle 9"/>
          <p:cNvSpPr/>
          <p:nvPr>
            <p:custDataLst>
              <p:tags r:id="rId9"/>
            </p:custDataLst>
          </p:nvPr>
        </p:nvSpPr>
        <p:spPr>
          <a:xfrm>
            <a:off x="9206777" y="2494871"/>
            <a:ext cx="158068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solidFill>
              </a:rPr>
              <a:t>(Production)</a:t>
            </a:r>
          </a:p>
        </p:txBody>
      </p:sp>
      <p:sp>
        <p:nvSpPr>
          <p:cNvPr id="11" name="Rectangle 10"/>
          <p:cNvSpPr/>
          <p:nvPr>
            <p:custDataLst>
              <p:tags r:id="rId10"/>
            </p:custDataLst>
          </p:nvPr>
        </p:nvSpPr>
        <p:spPr>
          <a:xfrm>
            <a:off x="9400770" y="4449166"/>
            <a:ext cx="1192699" cy="400110"/>
          </a:xfrm>
          <a:prstGeom prst="rect">
            <a:avLst/>
          </a:prstGeom>
        </p:spPr>
        <p:txBody>
          <a:bodyPr wrap="none">
            <a:spAutoFit/>
          </a:bodyPr>
          <a:lstStyle/>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(Staging)</a:t>
            </a:r>
          </a:p>
        </p:txBody>
      </p:sp>
      <p:sp>
        <p:nvSpPr>
          <p:cNvPr id="12" name="Oval 11"/>
          <p:cNvSpPr/>
          <p:nvPr>
            <p:custDataLst>
              <p:tags r:id="rId11"/>
            </p:custDataLst>
          </p:nvPr>
        </p:nvSpPr>
        <p:spPr bwMode="auto">
          <a:xfrm>
            <a:off x="9677081" y="1439272"/>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3" name="Oval 12"/>
          <p:cNvSpPr/>
          <p:nvPr>
            <p:custDataLst>
              <p:tags r:id="rId12"/>
            </p:custDataLst>
          </p:nvPr>
        </p:nvSpPr>
        <p:spPr bwMode="auto">
          <a:xfrm>
            <a:off x="9677079" y="3234410"/>
            <a:ext cx="640080" cy="640080"/>
          </a:xfrm>
          <a:prstGeom prst="ellipse">
            <a:avLst/>
          </a:prstGeom>
          <a:solidFill>
            <a:schemeClr val="accent1"/>
          </a:solidFill>
          <a:ln w="25400">
            <a:solidFill>
              <a:schemeClr val="bg1">
                <a:alpha val="98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14" name="Right Arrow 13"/>
          <p:cNvSpPr/>
          <p:nvPr>
            <p:custDataLst>
              <p:tags r:id="rId13"/>
            </p:custDataLst>
          </p:nvPr>
        </p:nvSpPr>
        <p:spPr bwMode="auto">
          <a:xfrm>
            <a:off x="7081180" y="4211040"/>
            <a:ext cx="1463040" cy="822960"/>
          </a:xfrm>
          <a:prstGeom prst="rightArrow">
            <a:avLst>
              <a:gd name="adj1" fmla="val 55402"/>
              <a:gd name="adj2" fmla="val 50000"/>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Test</a:t>
            </a:r>
          </a:p>
        </p:txBody>
      </p:sp>
      <p:sp>
        <p:nvSpPr>
          <p:cNvPr id="18" name="Bent-Up Arrow 17"/>
          <p:cNvSpPr/>
          <p:nvPr>
            <p:custDataLst>
              <p:tags r:id="rId14"/>
            </p:custDataLst>
          </p:nvPr>
        </p:nvSpPr>
        <p:spPr bwMode="auto">
          <a:xfrm rot="5400000">
            <a:off x="6819104" y="2391272"/>
            <a:ext cx="1050570" cy="2399662"/>
          </a:xfrm>
          <a:prstGeom prst="bentUpArrow">
            <a:avLst>
              <a:gd name="adj1" fmla="val 16457"/>
              <a:gd name="adj2" fmla="val 18429"/>
              <a:gd name="adj3" fmla="val 1808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5" name="Rectangle 4"/>
          <p:cNvSpPr/>
          <p:nvPr>
            <p:custDataLst>
              <p:tags r:id="rId15"/>
            </p:custDataLst>
          </p:nvPr>
        </p:nvSpPr>
        <p:spPr bwMode="auto">
          <a:xfrm>
            <a:off x="3916044" y="1697677"/>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Tree>
    <p:extLst>
      <p:ext uri="{BB962C8B-B14F-4D97-AF65-F5344CB8AC3E}">
        <p14:creationId xmlns:p14="http://schemas.microsoft.com/office/powerpoint/2010/main" val="2712421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7" presetClass="path" presetSubtype="0" accel="50000" decel="50000" fill="hold" grpId="0" nodeType="withEffect">
                                  <p:stCondLst>
                                    <p:cond delay="0"/>
                                  </p:stCondLst>
                                  <p:childTnLst>
                                    <p:animMotion origin="layout" path="M -3.95833E-6 -4.07407E-6 L 0.12448 -0.07708 C 0.15196 -0.09351 0.16589 -0.11782 0.16589 -0.14328 C 0.16589 -0.17199 0.15196 -0.19513 0.12448 -0.2118 L -3.95833E-6 -0.28981 " pathEditMode="relative" rAng="16200000" ptsTypes="FffFF">
                                      <p:cBhvr>
                                        <p:cTn id="19" dur="2000" fill="hold"/>
                                        <p:tgtEl>
                                          <p:spTgt spid="11"/>
                                        </p:tgtEl>
                                        <p:attrNameLst>
                                          <p:attrName>ppt_x</p:attrName>
                                          <p:attrName>ppt_y</p:attrName>
                                        </p:attrNameLst>
                                      </p:cBhvr>
                                      <p:rCtr x="8294" y="-14491"/>
                                    </p:animMotion>
                                  </p:childTnLst>
                                </p:cTn>
                              </p:par>
                              <p:par>
                                <p:cTn id="20" presetID="37" presetClass="path" presetSubtype="0" accel="50000" decel="50000" fill="hold" grpId="0" nodeType="withEffect">
                                  <p:stCondLst>
                                    <p:cond delay="0"/>
                                  </p:stCondLst>
                                  <p:childTnLst>
                                    <p:animMotion origin="layout" path="M -3.33333E-6 -0.00486 L -0.12018 0.07199 C -0.14661 0.08866 -0.16119 0.11204 -0.16119 0.13704 C -0.16119 0.1669 -0.14674 0.19005 -0.12018 0.20625 L -0.00013 0.28542 " pathEditMode="relative" rAng="5400000" ptsTypes="FffFF">
                                      <p:cBhvr>
                                        <p:cTn id="21" dur="2000" fill="hold"/>
                                        <p:tgtEl>
                                          <p:spTgt spid="10"/>
                                        </p:tgtEl>
                                        <p:attrNameLst>
                                          <p:attrName>ppt_x</p:attrName>
                                          <p:attrName>ppt_y</p:attrName>
                                        </p:attrNameLst>
                                      </p:cBhvr>
                                      <p:rCtr x="-8060" y="14514"/>
                                    </p:animMotion>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xit" presetSubtype="0" fill="hold" grpId="0"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3" grpId="0" animBg="1"/>
      <p:bldP spid="14" grpId="0" animBg="1"/>
      <p:bldP spid="14" grpId="1"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Strategies: Upgrade</a:t>
            </a:r>
          </a:p>
        </p:txBody>
      </p:sp>
      <p:sp>
        <p:nvSpPr>
          <p:cNvPr id="7" name="Rectangle 6"/>
          <p:cNvSpPr/>
          <p:nvPr>
            <p:custDataLst>
              <p:tags r:id="rId1"/>
            </p:custDataLst>
          </p:nvPr>
        </p:nvSpPr>
        <p:spPr bwMode="auto">
          <a:xfrm>
            <a:off x="1111885" y="1420813"/>
            <a:ext cx="1859280" cy="133794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DNS</a:t>
            </a:r>
            <a:br>
              <a:rPr lang="en-US" dirty="0">
                <a:ln>
                  <a:solidFill>
                    <a:schemeClr val="bg1">
                      <a:alpha val="0"/>
                    </a:schemeClr>
                  </a:solidFill>
                </a:ln>
                <a:solidFill>
                  <a:schemeClr val="bg1">
                    <a:alpha val="99000"/>
                  </a:schemeClr>
                </a:solidFill>
              </a:rPr>
            </a:br>
            <a:r>
              <a:rPr lang="en-US" dirty="0">
                <a:ln>
                  <a:solidFill>
                    <a:schemeClr val="bg1">
                      <a:alpha val="0"/>
                    </a:schemeClr>
                  </a:solidFill>
                </a:ln>
                <a:solidFill>
                  <a:schemeClr val="bg1">
                    <a:alpha val="99000"/>
                  </a:schemeClr>
                </a:solidFill>
              </a:rPr>
              <a:t>foo.com</a:t>
            </a:r>
          </a:p>
        </p:txBody>
      </p:sp>
      <p:sp>
        <p:nvSpPr>
          <p:cNvPr id="8" name="Rectangle 7"/>
          <p:cNvSpPr/>
          <p:nvPr>
            <p:custDataLst>
              <p:tags r:id="rId2"/>
            </p:custDataLst>
          </p:nvPr>
        </p:nvSpPr>
        <p:spPr bwMode="auto">
          <a:xfrm>
            <a:off x="8686164"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20" rIns="91436" bIns="45718" numCol="1" rtlCol="0" anchor="ctr" anchorCtr="0" compatLnSpc="1">
            <a:prstTxWarp prst="textNoShape">
              <a:avLst/>
            </a:prstTxWarp>
            <a:noAutofit/>
          </a:bodyPr>
          <a:lstStyle/>
          <a:p>
            <a:pPr algn="ctr" defTabSz="913788" fontAlgn="base">
              <a:spcBef>
                <a:spcPct val="0"/>
              </a:spcBef>
              <a:spcAft>
                <a:spcPct val="0"/>
              </a:spcAft>
            </a:pPr>
            <a:r>
              <a:rPr lang="en-US" sz="2000" dirty="0" smtClean="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000" dirty="0">
                <a:ln>
                  <a:solidFill>
                    <a:schemeClr val="bg1">
                      <a:alpha val="0"/>
                    </a:schemeClr>
                  </a:solidFill>
                </a:ln>
                <a:solidFill>
                  <a:schemeClr val="bg1">
                    <a:alpha val="99000"/>
                  </a:schemeClr>
                </a:solidFill>
              </a:rPr>
              <a:t>(Production</a:t>
            </a:r>
            <a:r>
              <a:rPr lang="en-US" sz="2000" dirty="0" smtClean="0">
                <a:ln>
                  <a:solidFill>
                    <a:schemeClr val="bg1">
                      <a:alpha val="0"/>
                    </a:schemeClr>
                  </a:solidFill>
                </a:ln>
                <a:solidFill>
                  <a:schemeClr val="bg1">
                    <a:alpha val="99000"/>
                  </a:schemeClr>
                </a:solidFill>
              </a:rPr>
              <a:t>)</a:t>
            </a:r>
            <a:endParaRPr lang="en-US" sz="2000" dirty="0">
              <a:ln>
                <a:solidFill>
                  <a:schemeClr val="bg1">
                    <a:alpha val="0"/>
                  </a:schemeClr>
                </a:solidFill>
              </a:ln>
              <a:solidFill>
                <a:schemeClr val="bg1">
                  <a:alpha val="99000"/>
                </a:schemeClr>
              </a:solidFill>
            </a:endParaRPr>
          </a:p>
        </p:txBody>
      </p:sp>
      <p:sp>
        <p:nvSpPr>
          <p:cNvPr id="9" name="Right Arrow 8"/>
          <p:cNvSpPr/>
          <p:nvPr>
            <p:custDataLst>
              <p:tags r:id="rId3"/>
            </p:custDataLst>
          </p:nvPr>
        </p:nvSpPr>
        <p:spPr bwMode="auto">
          <a:xfrm>
            <a:off x="3058636" y="1923102"/>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1" name="Rectangle 10"/>
          <p:cNvSpPr/>
          <p:nvPr>
            <p:custDataLst>
              <p:tags r:id="rId4"/>
            </p:custDataLst>
          </p:nvPr>
        </p:nvSpPr>
        <p:spPr bwMode="auto">
          <a:xfrm>
            <a:off x="4517707" y="1420813"/>
            <a:ext cx="2621915" cy="133794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chemeClr val="bg1">
                      <a:alpha val="0"/>
                    </a:schemeClr>
                  </a:solidFill>
                </a:ln>
                <a:solidFill>
                  <a:schemeClr val="bg1">
                    <a:alpha val="99000"/>
                  </a:schemeClr>
                </a:solidFill>
              </a:rPr>
              <a:t>Load Balancer</a:t>
            </a:r>
          </a:p>
        </p:txBody>
      </p:sp>
      <p:sp>
        <p:nvSpPr>
          <p:cNvPr id="12" name="Right Arrow 11"/>
          <p:cNvSpPr/>
          <p:nvPr>
            <p:custDataLst>
              <p:tags r:id="rId5"/>
            </p:custDataLst>
          </p:nvPr>
        </p:nvSpPr>
        <p:spPr bwMode="auto">
          <a:xfrm>
            <a:off x="7227093" y="1939299"/>
            <a:ext cx="1371600" cy="365761"/>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3" name="Rectangle 12"/>
          <p:cNvSpPr/>
          <p:nvPr/>
        </p:nvSpPr>
        <p:spPr>
          <a:xfrm>
            <a:off x="270350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4" name="Rectangle 13"/>
          <p:cNvSpPr/>
          <p:nvPr/>
        </p:nvSpPr>
        <p:spPr>
          <a:xfrm>
            <a:off x="4005140"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6" name="Rectangle 15"/>
          <p:cNvSpPr/>
          <p:nvPr/>
        </p:nvSpPr>
        <p:spPr>
          <a:xfrm>
            <a:off x="6994413" y="3220315"/>
            <a:ext cx="700833"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Web</a:t>
            </a:r>
          </a:p>
        </p:txBody>
      </p:sp>
      <p:sp>
        <p:nvSpPr>
          <p:cNvPr id="17" name="Rectangle 16"/>
          <p:cNvSpPr/>
          <p:nvPr/>
        </p:nvSpPr>
        <p:spPr>
          <a:xfrm>
            <a:off x="8367144" y="3213331"/>
            <a:ext cx="1204177" cy="400110"/>
          </a:xfrm>
          <a:prstGeom prst="rect">
            <a:avLst/>
          </a:prstGeom>
        </p:spPr>
        <p:txBody>
          <a:bodyPr wrap="none">
            <a:spAutoFit/>
          </a:bodyPr>
          <a:lstStyle/>
          <a:p>
            <a:pPr algn="ctr" defTabSz="913788" fontAlgn="base">
              <a:spcBef>
                <a:spcPct val="0"/>
              </a:spcBef>
              <a:spcAft>
                <a:spcPct val="0"/>
              </a:spcAft>
            </a:pPr>
            <a:r>
              <a:rPr lang="en-US" sz="2000" cap="all" dirty="0">
                <a:ln>
                  <a:solidFill>
                    <a:schemeClr val="bg1">
                      <a:alpha val="0"/>
                    </a:schemeClr>
                  </a:solidFill>
                </a:ln>
                <a:solidFill>
                  <a:srgbClr val="595959">
                    <a:alpha val="99000"/>
                  </a:srgbClr>
                </a:solidFill>
              </a:rPr>
              <a:t>Worker</a:t>
            </a:r>
          </a:p>
        </p:txBody>
      </p:sp>
      <p:sp>
        <p:nvSpPr>
          <p:cNvPr id="18" name="Rectangle 17"/>
          <p:cNvSpPr/>
          <p:nvPr>
            <p:custDataLst>
              <p:tags r:id="rId6"/>
            </p:custDataLst>
          </p:nvPr>
        </p:nvSpPr>
        <p:spPr bwMode="auto">
          <a:xfrm>
            <a:off x="2520632"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19" name="Rectangle 18"/>
          <p:cNvSpPr/>
          <p:nvPr>
            <p:custDataLst>
              <p:tags r:id="rId7"/>
            </p:custDataLst>
          </p:nvPr>
        </p:nvSpPr>
        <p:spPr bwMode="auto">
          <a:xfrm>
            <a:off x="2520632"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0" name="Rectangle 19"/>
          <p:cNvSpPr/>
          <p:nvPr>
            <p:custDataLst>
              <p:tags r:id="rId8"/>
            </p:custDataLst>
          </p:nvPr>
        </p:nvSpPr>
        <p:spPr bwMode="auto">
          <a:xfrm>
            <a:off x="2520632"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1" name="Rectangle 20"/>
          <p:cNvSpPr/>
          <p:nvPr>
            <p:custDataLst>
              <p:tags r:id="rId9"/>
            </p:custDataLst>
          </p:nvPr>
        </p:nvSpPr>
        <p:spPr bwMode="auto">
          <a:xfrm>
            <a:off x="4073943"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2" name="Rectangle 21"/>
          <p:cNvSpPr/>
          <p:nvPr>
            <p:custDataLst>
              <p:tags r:id="rId10"/>
            </p:custDataLst>
          </p:nvPr>
        </p:nvSpPr>
        <p:spPr bwMode="auto">
          <a:xfrm>
            <a:off x="4073943"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3" name="Rectangle 22"/>
          <p:cNvSpPr/>
          <p:nvPr>
            <p:custDataLst>
              <p:tags r:id="rId11"/>
            </p:custDataLst>
          </p:nvPr>
        </p:nvSpPr>
        <p:spPr bwMode="auto">
          <a:xfrm>
            <a:off x="4073943"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V1</a:t>
            </a:r>
          </a:p>
        </p:txBody>
      </p:sp>
      <p:sp>
        <p:nvSpPr>
          <p:cNvPr id="24" name="Rectangle 23"/>
          <p:cNvSpPr/>
          <p:nvPr>
            <p:custDataLst>
              <p:tags r:id="rId12"/>
            </p:custDataLst>
          </p:nvPr>
        </p:nvSpPr>
        <p:spPr bwMode="auto">
          <a:xfrm>
            <a:off x="6811544"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gradFill>
                  <a:gsLst>
                    <a:gs pos="0">
                      <a:srgbClr val="FFFFFF"/>
                    </a:gs>
                    <a:gs pos="100000">
                      <a:srgbClr val="FFFFFF"/>
                    </a:gs>
                  </a:gsLst>
                  <a:lin ang="5400000" scaled="0"/>
                </a:gradFill>
              </a:rPr>
              <a:t>V2</a:t>
            </a:r>
          </a:p>
        </p:txBody>
      </p:sp>
      <p:sp>
        <p:nvSpPr>
          <p:cNvPr id="25" name="Rectangle 24"/>
          <p:cNvSpPr/>
          <p:nvPr>
            <p:custDataLst>
              <p:tags r:id="rId13"/>
            </p:custDataLst>
          </p:nvPr>
        </p:nvSpPr>
        <p:spPr bwMode="auto">
          <a:xfrm>
            <a:off x="6811544"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6" name="Rectangle 25"/>
          <p:cNvSpPr/>
          <p:nvPr>
            <p:custDataLst>
              <p:tags r:id="rId14"/>
            </p:custDataLst>
          </p:nvPr>
        </p:nvSpPr>
        <p:spPr bwMode="auto">
          <a:xfrm>
            <a:off x="6811544"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7" name="Rectangle 26"/>
          <p:cNvSpPr/>
          <p:nvPr>
            <p:custDataLst>
              <p:tags r:id="rId15"/>
            </p:custDataLst>
          </p:nvPr>
        </p:nvSpPr>
        <p:spPr bwMode="auto">
          <a:xfrm>
            <a:off x="8435947" y="3627301"/>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8" name="Rectangle 27"/>
          <p:cNvSpPr/>
          <p:nvPr>
            <p:custDataLst>
              <p:tags r:id="rId16"/>
            </p:custDataLst>
          </p:nvPr>
        </p:nvSpPr>
        <p:spPr bwMode="auto">
          <a:xfrm>
            <a:off x="8435947" y="4581005"/>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29" name="Rectangle 28"/>
          <p:cNvSpPr/>
          <p:nvPr>
            <p:custDataLst>
              <p:tags r:id="rId17"/>
            </p:custDataLst>
          </p:nvPr>
        </p:nvSpPr>
        <p:spPr bwMode="auto">
          <a:xfrm>
            <a:off x="8435947" y="5534710"/>
            <a:ext cx="1066571" cy="71527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V2</a:t>
            </a:r>
          </a:p>
        </p:txBody>
      </p:sp>
      <p:sp>
        <p:nvSpPr>
          <p:cNvPr id="31" name="Right Arrow 30"/>
          <p:cNvSpPr/>
          <p:nvPr>
            <p:custDataLst>
              <p:tags r:id="rId18"/>
            </p:custDataLst>
          </p:nvPr>
        </p:nvSpPr>
        <p:spPr bwMode="auto">
          <a:xfrm>
            <a:off x="5473109" y="3756340"/>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2" name="Right Arrow 31"/>
          <p:cNvSpPr/>
          <p:nvPr>
            <p:custDataLst>
              <p:tags r:id="rId19"/>
            </p:custDataLst>
          </p:nvPr>
        </p:nvSpPr>
        <p:spPr bwMode="auto">
          <a:xfrm>
            <a:off x="5473109" y="4710044"/>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3" name="Right Arrow 32"/>
          <p:cNvSpPr/>
          <p:nvPr>
            <p:custDataLst>
              <p:tags r:id="rId20"/>
            </p:custDataLst>
          </p:nvPr>
        </p:nvSpPr>
        <p:spPr bwMode="auto">
          <a:xfrm>
            <a:off x="5473109" y="5663749"/>
            <a:ext cx="1005840" cy="457200"/>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3" name="Multiply 2"/>
          <p:cNvSpPr/>
          <p:nvPr/>
        </p:nvSpPr>
        <p:spPr bwMode="auto">
          <a:xfrm>
            <a:off x="2685253" y="3670629"/>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Multiply 33"/>
          <p:cNvSpPr/>
          <p:nvPr/>
        </p:nvSpPr>
        <p:spPr bwMode="auto">
          <a:xfrm>
            <a:off x="4238564" y="3674155"/>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Multiply 34"/>
          <p:cNvSpPr/>
          <p:nvPr/>
        </p:nvSpPr>
        <p:spPr bwMode="auto">
          <a:xfrm>
            <a:off x="2685253"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Multiply 36"/>
          <p:cNvSpPr/>
          <p:nvPr/>
        </p:nvSpPr>
        <p:spPr bwMode="auto">
          <a:xfrm>
            <a:off x="4238564" y="4623293"/>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Multiply 42"/>
          <p:cNvSpPr/>
          <p:nvPr/>
        </p:nvSpPr>
        <p:spPr bwMode="auto">
          <a:xfrm>
            <a:off x="2685253"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Multiply 43"/>
          <p:cNvSpPr/>
          <p:nvPr/>
        </p:nvSpPr>
        <p:spPr bwMode="auto">
          <a:xfrm>
            <a:off x="4238564" y="5564290"/>
            <a:ext cx="734365" cy="642833"/>
          </a:xfrm>
          <a:prstGeom prst="mathMultiply">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69177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 grpId="0" animBg="1"/>
      <p:bldP spid="34" grpId="0" animBg="1"/>
      <p:bldP spid="35" grpId="0" animBg="1"/>
      <p:bldP spid="37"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35696"/>
          </a:xfrm>
        </p:spPr>
        <p:txBody>
          <a:bodyPr/>
          <a:lstStyle/>
          <a:p>
            <a:r>
              <a:rPr lang="en-US" dirty="0"/>
              <a:t>Upgrade Strategies</a:t>
            </a:r>
            <a:br>
              <a:rPr lang="en-US" dirty="0"/>
            </a:br>
            <a:r>
              <a:rPr lang="en-US" sz="2800" dirty="0">
                <a:solidFill>
                  <a:schemeClr val="accent4">
                    <a:alpha val="99000"/>
                  </a:schemeClr>
                </a:solidFill>
              </a:rPr>
              <a:t>New Service &amp; Swap </a:t>
            </a:r>
            <a:r>
              <a:rPr lang="en-US" sz="2800" dirty="0" smtClean="0">
                <a:solidFill>
                  <a:schemeClr val="accent4">
                    <a:alpha val="99000"/>
                  </a:schemeClr>
                </a:solidFill>
              </a:rPr>
              <a:t>DNS</a:t>
            </a:r>
            <a:endParaRPr lang="en-US" dirty="0">
              <a:solidFill>
                <a:schemeClr val="accent4">
                  <a:alpha val="99000"/>
                </a:schemeClr>
              </a:solidFill>
            </a:endParaRPr>
          </a:p>
        </p:txBody>
      </p:sp>
      <p:sp>
        <p:nvSpPr>
          <p:cNvPr id="4" name="Rectangle 3"/>
          <p:cNvSpPr/>
          <p:nvPr>
            <p:custDataLst>
              <p:tags r:id="rId1"/>
            </p:custDataLst>
          </p:nvPr>
        </p:nvSpPr>
        <p:spPr bwMode="auto">
          <a:xfrm>
            <a:off x="1240472" y="1695449"/>
            <a:ext cx="2998068" cy="29992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3200" dirty="0">
                <a:ln>
                  <a:solidFill>
                    <a:schemeClr val="bg1">
                      <a:alpha val="0"/>
                    </a:schemeClr>
                  </a:solidFill>
                </a:ln>
                <a:solidFill>
                  <a:schemeClr val="bg1">
                    <a:alpha val="99000"/>
                  </a:schemeClr>
                </a:solidFill>
              </a:rPr>
              <a:t>DNS</a:t>
            </a:r>
            <a:br>
              <a:rPr lang="en-US" sz="3200" dirty="0">
                <a:ln>
                  <a:solidFill>
                    <a:schemeClr val="bg1">
                      <a:alpha val="0"/>
                    </a:schemeClr>
                  </a:solidFill>
                </a:ln>
                <a:solidFill>
                  <a:schemeClr val="bg1">
                    <a:alpha val="99000"/>
                  </a:schemeClr>
                </a:solidFill>
              </a:rPr>
            </a:br>
            <a:r>
              <a:rPr lang="en-US" sz="3200" dirty="0">
                <a:ln>
                  <a:solidFill>
                    <a:schemeClr val="bg1">
                      <a:alpha val="0"/>
                    </a:schemeClr>
                  </a:solidFill>
                </a:ln>
                <a:solidFill>
                  <a:schemeClr val="bg1">
                    <a:alpha val="99000"/>
                  </a:schemeClr>
                </a:solidFill>
              </a:rPr>
              <a:t>foo.com</a:t>
            </a:r>
          </a:p>
        </p:txBody>
      </p:sp>
      <p:sp>
        <p:nvSpPr>
          <p:cNvPr id="5" name="Right Arrow 4"/>
          <p:cNvSpPr/>
          <p:nvPr>
            <p:custDataLst>
              <p:tags r:id="rId2"/>
            </p:custDataLst>
          </p:nvPr>
        </p:nvSpPr>
        <p:spPr bwMode="auto">
          <a:xfrm>
            <a:off x="4389119" y="2266585"/>
            <a:ext cx="1271452"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6" name="Rectangle 5"/>
          <p:cNvSpPr/>
          <p:nvPr>
            <p:custDataLst>
              <p:tags r:id="rId3"/>
            </p:custDataLst>
          </p:nvPr>
        </p:nvSpPr>
        <p:spPr bwMode="auto">
          <a:xfrm>
            <a:off x="5822017" y="1695449"/>
            <a:ext cx="4114800" cy="136706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Foo1.cloudapp.net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7" name="Rectangle 6"/>
          <p:cNvSpPr/>
          <p:nvPr>
            <p:custDataLst>
              <p:tags r:id="rId4"/>
            </p:custDataLst>
          </p:nvPr>
        </p:nvSpPr>
        <p:spPr bwMode="auto">
          <a:xfrm>
            <a:off x="5822017" y="3323081"/>
            <a:ext cx="4114800"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Foo2.cloudapp.net</a:t>
            </a:r>
          </a:p>
          <a:p>
            <a:pPr algn="ctr" defTabSz="913788" fontAlgn="base">
              <a:spcBef>
                <a:spcPct val="0"/>
              </a:spcBef>
              <a:spcAft>
                <a:spcPct val="0"/>
              </a:spcAft>
            </a:pPr>
            <a:r>
              <a:rPr lang="en-US" sz="2800" dirty="0">
                <a:ln>
                  <a:solidFill>
                    <a:schemeClr val="bg1">
                      <a:alpha val="0"/>
                    </a:schemeClr>
                  </a:solidFill>
                </a:ln>
                <a:solidFill>
                  <a:schemeClr val="bg1">
                    <a:alpha val="99000"/>
                  </a:schemeClr>
                </a:solidFill>
              </a:rPr>
              <a:t>(Production)</a:t>
            </a:r>
          </a:p>
        </p:txBody>
      </p:sp>
      <p:sp>
        <p:nvSpPr>
          <p:cNvPr id="8" name="Right Arrow 7"/>
          <p:cNvSpPr/>
          <p:nvPr>
            <p:custDataLst>
              <p:tags r:id="rId5"/>
            </p:custDataLst>
          </p:nvPr>
        </p:nvSpPr>
        <p:spPr bwMode="auto">
          <a:xfrm>
            <a:off x="4389120" y="3752006"/>
            <a:ext cx="1271451" cy="503648"/>
          </a:xfrm>
          <a:prstGeom prst="rightArrow">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Tree>
    <p:extLst>
      <p:ext uri="{BB962C8B-B14F-4D97-AF65-F5344CB8AC3E}">
        <p14:creationId xmlns:p14="http://schemas.microsoft.com/office/powerpoint/2010/main" val="2621937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Scalability</a:t>
            </a:r>
            <a:endParaRPr lang="en-US" dirty="0"/>
          </a:p>
        </p:txBody>
      </p:sp>
    </p:spTree>
    <p:extLst>
      <p:ext uri="{BB962C8B-B14F-4D97-AF65-F5344CB8AC3E}">
        <p14:creationId xmlns:p14="http://schemas.microsoft.com/office/powerpoint/2010/main" val="7027282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93283179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505"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26" name="Rectangle 25"/>
          <p:cNvSpPr/>
          <p:nvPr>
            <p:custDataLst>
              <p:tags r:id="rId3"/>
            </p:custDataLst>
          </p:nvPr>
        </p:nvSpPr>
        <p:spPr bwMode="auto">
          <a:xfrm>
            <a:off x="517525" y="1149341"/>
            <a:ext cx="11158537" cy="48139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lvl="0" algn="ctr" defTabSz="913788" fontAlgn="base">
              <a:spcBef>
                <a:spcPct val="0"/>
              </a:spcBef>
              <a:spcAft>
                <a:spcPct val="0"/>
              </a:spcAft>
            </a:pPr>
            <a:r>
              <a:rPr lang="en-US" dirty="0">
                <a:ln>
                  <a:solidFill>
                    <a:srgbClr val="FFFFFF">
                      <a:alpha val="0"/>
                    </a:srgbClr>
                  </a:solidFill>
                </a:ln>
                <a:solidFill>
                  <a:srgbClr val="595959">
                    <a:alpha val="99000"/>
                  </a:srgbClr>
                </a:solidFill>
              </a:rPr>
              <a:t>It is better to have 50 x 1GB database than 1 x 50GB </a:t>
            </a:r>
            <a:r>
              <a:rPr lang="en-US" dirty="0" smtClean="0">
                <a:ln>
                  <a:solidFill>
                    <a:srgbClr val="FFFFFF">
                      <a:alpha val="0"/>
                    </a:srgbClr>
                  </a:solidFill>
                </a:ln>
                <a:solidFill>
                  <a:srgbClr val="595959">
                    <a:alpha val="99000"/>
                  </a:srgbClr>
                </a:solidFill>
              </a:rPr>
              <a:t>database</a:t>
            </a:r>
            <a:endParaRPr lang="en-US" dirty="0">
              <a:ln>
                <a:solidFill>
                  <a:srgbClr val="FFFFFF">
                    <a:alpha val="0"/>
                  </a:srgbClr>
                </a:solidFill>
              </a:ln>
              <a:solidFill>
                <a:srgbClr val="595959">
                  <a:alpha val="99000"/>
                </a:srgbClr>
              </a:solidFill>
            </a:endParaRPr>
          </a:p>
        </p:txBody>
      </p:sp>
      <p:sp>
        <p:nvSpPr>
          <p:cNvPr id="3" name="Title 2"/>
          <p:cNvSpPr>
            <a:spLocks noGrp="1"/>
          </p:cNvSpPr>
          <p:nvPr>
            <p:ph type="title"/>
            <p:custDataLst>
              <p:tags r:id="rId4"/>
            </p:custDataLst>
          </p:nvPr>
        </p:nvSpPr>
        <p:spPr/>
        <p:txBody>
          <a:bodyPr/>
          <a:lstStyle/>
          <a:p>
            <a:r>
              <a:rPr lang="en-US" dirty="0"/>
              <a:t>What is wrong with this?</a:t>
            </a:r>
          </a:p>
        </p:txBody>
      </p:sp>
      <p:sp>
        <p:nvSpPr>
          <p:cNvPr id="16" name="Left-Right Arrow 15"/>
          <p:cNvSpPr/>
          <p:nvPr>
            <p:custDataLst>
              <p:tags r:id="rId5"/>
            </p:custDataLst>
          </p:nvPr>
        </p:nvSpPr>
        <p:spPr bwMode="auto">
          <a:xfrm flipH="1">
            <a:off x="4880880" y="2599448"/>
            <a:ext cx="1767841" cy="548640"/>
          </a:xfrm>
          <a:prstGeom prst="leftRightArrow">
            <a:avLst>
              <a:gd name="adj1" fmla="val 50000"/>
              <a:gd name="adj2" fmla="val 5277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0" name="Rectangle 19"/>
          <p:cNvSpPr/>
          <p:nvPr>
            <p:custDataLst>
              <p:tags r:id="rId6"/>
            </p:custDataLst>
          </p:nvPr>
        </p:nvSpPr>
        <p:spPr>
          <a:xfrm>
            <a:off x="9105569" y="2397209"/>
            <a:ext cx="2357134" cy="954107"/>
          </a:xfrm>
          <a:prstGeom prst="rect">
            <a:avLst/>
          </a:prstGeom>
        </p:spPr>
        <p:txBody>
          <a:bodyPr wrap="square">
            <a:spAutoFit/>
          </a:bodyPr>
          <a:lstStyle/>
          <a:p>
            <a:pPr algn="ctr" defTabSz="914099" fontAlgn="base">
              <a:spcBef>
                <a:spcPct val="0"/>
              </a:spcBef>
              <a:spcAft>
                <a:spcPct val="0"/>
              </a:spcAft>
            </a:pP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Scale me </a:t>
            </a:r>
            <a:b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br>
            <a:r>
              <a:rPr lang="en-US" sz="2800" dirty="0" smtClean="0">
                <a:ln>
                  <a:solidFill>
                    <a:schemeClr val="bg1">
                      <a:alpha val="0"/>
                    </a:schemeClr>
                  </a:solidFill>
                </a:ln>
                <a:solidFill>
                  <a:schemeClr val="tx2">
                    <a:alpha val="99000"/>
                  </a:schemeClr>
                </a:solidFill>
                <a:latin typeface="Segoe UI" pitchFamily="34" charset="0"/>
                <a:ea typeface="Segoe UI" pitchFamily="34" charset="0"/>
                <a:cs typeface="Segoe UI" pitchFamily="34" charset="0"/>
              </a:rPr>
              <a:t>out too</a:t>
            </a:r>
            <a:endParaRPr lang="en-US" sz="4400" b="1" cap="all" dirty="0">
              <a:ln>
                <a:solidFill>
                  <a:schemeClr val="bg1">
                    <a:alpha val="0"/>
                  </a:schemeClr>
                </a:solidFill>
              </a:ln>
              <a:solidFill>
                <a:schemeClr val="tx2">
                  <a:alpha val="99000"/>
                </a:schemeClr>
              </a:solidFill>
              <a:latin typeface="Segoe UI" pitchFamily="34" charset="0"/>
              <a:ea typeface="Segoe UI" pitchFamily="34" charset="0"/>
              <a:cs typeface="Segoe UI" pitchFamily="34" charset="0"/>
            </a:endParaRPr>
          </a:p>
        </p:txBody>
      </p:sp>
      <p:grpSp>
        <p:nvGrpSpPr>
          <p:cNvPr id="10" name="Group 9"/>
          <p:cNvGrpSpPr/>
          <p:nvPr>
            <p:custDataLst>
              <p:tags r:id="rId7"/>
            </p:custDataLst>
          </p:nvPr>
        </p:nvGrpSpPr>
        <p:grpSpPr>
          <a:xfrm>
            <a:off x="2072555" y="2160545"/>
            <a:ext cx="2629846" cy="1363980"/>
            <a:chOff x="2001115" y="2160545"/>
            <a:chExt cx="2629846" cy="1363980"/>
          </a:xfrm>
        </p:grpSpPr>
        <p:sp>
          <p:nvSpPr>
            <p:cNvPr id="36" name="Rectangle 35"/>
            <p:cNvSpPr/>
            <p:nvPr>
              <p:custDataLst>
                <p:tags r:id="rId14"/>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7" name="Rectangle 36"/>
            <p:cNvSpPr/>
            <p:nvPr>
              <p:custDataLst>
                <p:tags r:id="rId15"/>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8" name="Rectangle 37"/>
            <p:cNvSpPr/>
            <p:nvPr>
              <p:custDataLst>
                <p:tags r:id="rId16"/>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grpSp>
        <p:nvGrpSpPr>
          <p:cNvPr id="2" name="Group 1"/>
          <p:cNvGrpSpPr/>
          <p:nvPr/>
        </p:nvGrpSpPr>
        <p:grpSpPr>
          <a:xfrm>
            <a:off x="3059818" y="3518074"/>
            <a:ext cx="457200" cy="1465406"/>
            <a:chOff x="2988378" y="3518074"/>
            <a:chExt cx="457200" cy="1465406"/>
          </a:xfrm>
        </p:grpSpPr>
        <p:sp>
          <p:nvSpPr>
            <p:cNvPr id="18" name="Oval 17"/>
            <p:cNvSpPr/>
            <p:nvPr>
              <p:custDataLst>
                <p:tags r:id="rId12"/>
              </p:custDataLst>
            </p:nvPr>
          </p:nvSpPr>
          <p:spPr bwMode="auto">
            <a:xfrm>
              <a:off x="2988378" y="4526280"/>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9000"/>
                    </a:schemeClr>
                  </a:solidFill>
                  <a:latin typeface="Segoe UI Light" pitchFamily="34" charset="0"/>
                </a:rPr>
                <a:t>n</a:t>
              </a:r>
            </a:p>
          </p:txBody>
        </p:sp>
        <p:cxnSp>
          <p:nvCxnSpPr>
            <p:cNvPr id="6" name="Straight Arrow Connector 5"/>
            <p:cNvCxnSpPr/>
            <p:nvPr>
              <p:custDataLst>
                <p:tags r:id="rId13"/>
              </p:custDataLst>
            </p:nvPr>
          </p:nvCxnSpPr>
          <p:spPr>
            <a:xfrm>
              <a:off x="3216978" y="3518074"/>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808695" y="3508099"/>
            <a:ext cx="457200" cy="1465406"/>
            <a:chOff x="7547443" y="3508099"/>
            <a:chExt cx="457200" cy="1465406"/>
          </a:xfrm>
        </p:grpSpPr>
        <p:sp>
          <p:nvSpPr>
            <p:cNvPr id="19" name="Oval 18"/>
            <p:cNvSpPr/>
            <p:nvPr>
              <p:custDataLst>
                <p:tags r:id="rId10"/>
              </p:custDataLst>
            </p:nvPr>
          </p:nvSpPr>
          <p:spPr bwMode="auto">
            <a:xfrm>
              <a:off x="7547443" y="4516305"/>
              <a:ext cx="457200" cy="457200"/>
            </a:xfrm>
            <a:prstGeom prst="ellipse">
              <a:avLst/>
            </a:prstGeom>
            <a:solidFill>
              <a:schemeClr val="tx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ln>
                    <a:solidFill>
                      <a:schemeClr val="bg1">
                        <a:alpha val="0"/>
                      </a:schemeClr>
                    </a:solidFill>
                  </a:ln>
                  <a:solidFill>
                    <a:schemeClr val="bg1">
                      <a:alpha val="98000"/>
                    </a:schemeClr>
                  </a:solidFill>
                  <a:latin typeface="Segoe UI Light" pitchFamily="34" charset="0"/>
                </a:rPr>
                <a:t>1</a:t>
              </a:r>
            </a:p>
          </p:txBody>
        </p:sp>
        <p:cxnSp>
          <p:nvCxnSpPr>
            <p:cNvPr id="23" name="Straight Arrow Connector 22"/>
            <p:cNvCxnSpPr/>
            <p:nvPr>
              <p:custDataLst>
                <p:tags r:id="rId11"/>
              </p:custDataLst>
            </p:nvPr>
          </p:nvCxnSpPr>
          <p:spPr>
            <a:xfrm>
              <a:off x="7776043" y="3508099"/>
              <a:ext cx="0" cy="1008206"/>
            </a:xfrm>
            <a:prstGeom prst="straightConnector1">
              <a:avLst/>
            </a:prstGeom>
            <a:ln w="25400">
              <a:solidFill>
                <a:schemeClr val="bg2">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Freeform 29"/>
          <p:cNvSpPr>
            <a:spLocks/>
          </p:cNvSpPr>
          <p:nvPr>
            <p:custDataLst>
              <p:tags r:id="rId8"/>
            </p:custDataLst>
          </p:nvPr>
        </p:nvSpPr>
        <p:spPr bwMode="gray">
          <a:xfrm flipH="1">
            <a:off x="6707095" y="1458796"/>
            <a:ext cx="2609944" cy="2910004"/>
          </a:xfrm>
          <a:custGeom>
            <a:avLst/>
            <a:gdLst>
              <a:gd name="T0" fmla="*/ 23253905 w 3884"/>
              <a:gd name="T1" fmla="*/ 593235946 h 1600"/>
              <a:gd name="T2" fmla="*/ 180863955 w 3884"/>
              <a:gd name="T3" fmla="*/ 638191309 h 1600"/>
              <a:gd name="T4" fmla="*/ 298307991 w 3884"/>
              <a:gd name="T5" fmla="*/ 389614247 h 1600"/>
              <a:gd name="T6" fmla="*/ 152285697 w 3884"/>
              <a:gd name="T7" fmla="*/ 60381450 h 1600"/>
              <a:gd name="T8" fmla="*/ 5793878 w 3884"/>
              <a:gd name="T9" fmla="*/ 319095654 h 1600"/>
              <a:gd name="T10" fmla="*/ 61149293 w 3884"/>
              <a:gd name="T11" fmla="*/ 472473047 h 1600"/>
              <a:gd name="T12" fmla="*/ 0 w 3884"/>
              <a:gd name="T13" fmla="*/ 319095654 h 1600"/>
              <a:gd name="T14" fmla="*/ 152755501 w 3884"/>
              <a:gd name="T15" fmla="*/ 29970020 h 1600"/>
              <a:gd name="T16" fmla="*/ 303632065 w 3884"/>
              <a:gd name="T17" fmla="*/ 389614247 h 1600"/>
              <a:gd name="T18" fmla="*/ 178201919 w 3884"/>
              <a:gd name="T19" fmla="*/ 671247210 h 1600"/>
              <a:gd name="T20" fmla="*/ 23253905 w 3884"/>
              <a:gd name="T21" fmla="*/ 593235946 h 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84"/>
              <a:gd name="T34" fmla="*/ 0 h 1600"/>
              <a:gd name="T35" fmla="*/ 3884 w 3884"/>
              <a:gd name="T36" fmla="*/ 1600 h 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84" h="1600">
                <a:moveTo>
                  <a:pt x="297" y="1346"/>
                </a:moveTo>
                <a:cubicBezTo>
                  <a:pt x="918" y="1523"/>
                  <a:pt x="1726" y="1533"/>
                  <a:pt x="2310" y="1448"/>
                </a:cubicBezTo>
                <a:cubicBezTo>
                  <a:pt x="3125" y="1334"/>
                  <a:pt x="3798" y="1192"/>
                  <a:pt x="3810" y="884"/>
                </a:cubicBezTo>
                <a:cubicBezTo>
                  <a:pt x="3822" y="576"/>
                  <a:pt x="3114" y="204"/>
                  <a:pt x="1945" y="137"/>
                </a:cubicBezTo>
                <a:cubicBezTo>
                  <a:pt x="645" y="63"/>
                  <a:pt x="74" y="564"/>
                  <a:pt x="74" y="724"/>
                </a:cubicBezTo>
                <a:cubicBezTo>
                  <a:pt x="74" y="884"/>
                  <a:pt x="394" y="1032"/>
                  <a:pt x="781" y="1072"/>
                </a:cubicBezTo>
                <a:cubicBezTo>
                  <a:pt x="280" y="1135"/>
                  <a:pt x="0" y="912"/>
                  <a:pt x="0" y="724"/>
                </a:cubicBezTo>
                <a:cubicBezTo>
                  <a:pt x="0" y="536"/>
                  <a:pt x="473" y="0"/>
                  <a:pt x="1951" y="68"/>
                </a:cubicBezTo>
                <a:cubicBezTo>
                  <a:pt x="2863" y="110"/>
                  <a:pt x="3884" y="433"/>
                  <a:pt x="3878" y="884"/>
                </a:cubicBezTo>
                <a:cubicBezTo>
                  <a:pt x="3872" y="1335"/>
                  <a:pt x="2873" y="1446"/>
                  <a:pt x="2276" y="1523"/>
                </a:cubicBezTo>
                <a:cubicBezTo>
                  <a:pt x="1679" y="1600"/>
                  <a:pt x="553" y="1580"/>
                  <a:pt x="297" y="1346"/>
                </a:cubicBezTo>
                <a:close/>
              </a:path>
            </a:pathLst>
          </a:custGeom>
          <a:solidFill>
            <a:schemeClr val="accent1"/>
          </a:solidFill>
          <a:ln w="3175">
            <a:noFill/>
            <a:round/>
            <a:headEnd/>
            <a:tailEnd/>
          </a:ln>
        </p:spPr>
        <p:txBody>
          <a:bodyPr tIns="91440" bIns="91440" anchor="ctr"/>
          <a:lstStyle/>
          <a:p>
            <a:endParaRPr lang="en-US" dirty="0"/>
          </a:p>
        </p:txBody>
      </p:sp>
      <p:sp>
        <p:nvSpPr>
          <p:cNvPr id="24" name="Freeform 6"/>
          <p:cNvSpPr>
            <a:spLocks noEditPoints="1"/>
          </p:cNvSpPr>
          <p:nvPr/>
        </p:nvSpPr>
        <p:spPr bwMode="auto">
          <a:xfrm>
            <a:off x="7453779" y="1835086"/>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p:custDataLst>
              <p:tags r:id="rId9"/>
            </p:custDataLst>
          </p:nvPr>
        </p:nvSpPr>
        <p:spPr>
          <a:xfrm>
            <a:off x="7401231" y="2514694"/>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39488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4250"/>
                            </p:stCondLst>
                            <p:childTnLst>
                              <p:par>
                                <p:cTn id="21" presetID="10" presetClass="entr" presetSubtype="0" fill="hold" nodeType="afterEffect">
                                  <p:stCondLst>
                                    <p:cond delay="75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p:custDataLst>
              <p:tags r:id="rId2"/>
            </p:custDataLst>
            <p:extLst>
              <p:ext uri="{D42A27DB-BD31-4B8C-83A1-F6EECF244321}">
                <p14:modId xmlns:p14="http://schemas.microsoft.com/office/powerpoint/2010/main" val="192313747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27"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30" name="Rectangle 29"/>
          <p:cNvSpPr/>
          <p:nvPr>
            <p:custDataLst>
              <p:tags r:id="rId3"/>
            </p:custDataLst>
          </p:nvPr>
        </p:nvSpPr>
        <p:spPr bwMode="auto">
          <a:xfrm>
            <a:off x="517525" y="1281060"/>
            <a:ext cx="11158538" cy="51403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sz="2800" dirty="0">
                <a:ln>
                  <a:solidFill>
                    <a:schemeClr val="bg1">
                      <a:alpha val="0"/>
                    </a:schemeClr>
                  </a:solidFill>
                </a:ln>
                <a:solidFill>
                  <a:srgbClr val="595959">
                    <a:alpha val="99000"/>
                  </a:srgbClr>
                </a:solidFill>
              </a:rPr>
              <a:t>Everything needs to </a:t>
            </a:r>
            <a:r>
              <a:rPr lang="en-US" sz="2800" dirty="0" smtClean="0">
                <a:ln>
                  <a:solidFill>
                    <a:schemeClr val="bg1">
                      <a:alpha val="0"/>
                    </a:schemeClr>
                  </a:solidFill>
                </a:ln>
                <a:solidFill>
                  <a:srgbClr val="595959">
                    <a:alpha val="99000"/>
                  </a:srgbClr>
                </a:solidFill>
              </a:rPr>
              <a:t>scale</a:t>
            </a:r>
            <a:endParaRPr lang="en-US" sz="2800" dirty="0">
              <a:ln>
                <a:solidFill>
                  <a:schemeClr val="bg1">
                    <a:alpha val="0"/>
                  </a:schemeClr>
                </a:solidFill>
              </a:ln>
              <a:solidFill>
                <a:srgbClr val="595959">
                  <a:alpha val="99000"/>
                </a:srgbClr>
              </a:solidFill>
            </a:endParaRPr>
          </a:p>
        </p:txBody>
      </p:sp>
      <p:sp>
        <p:nvSpPr>
          <p:cNvPr id="2" name="Title 1"/>
          <p:cNvSpPr>
            <a:spLocks noGrp="1"/>
          </p:cNvSpPr>
          <p:nvPr>
            <p:ph type="title"/>
            <p:custDataLst>
              <p:tags r:id="rId4"/>
            </p:custDataLst>
          </p:nvPr>
        </p:nvSpPr>
        <p:spPr/>
        <p:txBody>
          <a:bodyPr/>
          <a:lstStyle/>
          <a:p>
            <a:r>
              <a:rPr lang="en-US" dirty="0"/>
              <a:t>What about this?		</a:t>
            </a:r>
          </a:p>
        </p:txBody>
      </p:sp>
      <p:sp>
        <p:nvSpPr>
          <p:cNvPr id="7" name="Left-Right Arrow 6"/>
          <p:cNvSpPr/>
          <p:nvPr>
            <p:custDataLst>
              <p:tags r:id="rId5"/>
            </p:custDataLst>
          </p:nvPr>
        </p:nvSpPr>
        <p:spPr bwMode="auto">
          <a:xfrm flipH="1">
            <a:off x="4864206" y="2456853"/>
            <a:ext cx="5227584" cy="365760"/>
          </a:xfrm>
          <a:prstGeom prst="leftRightArrow">
            <a:avLst>
              <a:gd name="adj1" fmla="val 49257"/>
              <a:gd name="adj2" fmla="val 5000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2" name="Rectangle 11"/>
          <p:cNvSpPr/>
          <p:nvPr>
            <p:custDataLst>
              <p:tags r:id="rId6"/>
            </p:custDataLst>
          </p:nvPr>
        </p:nvSpPr>
        <p:spPr bwMode="auto">
          <a:xfrm>
            <a:off x="5032214" y="4253089"/>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3" name="Rectangle 12"/>
          <p:cNvSpPr/>
          <p:nvPr>
            <p:custDataLst>
              <p:tags r:id="rId7"/>
            </p:custDataLst>
          </p:nvPr>
        </p:nvSpPr>
        <p:spPr bwMode="auto">
          <a:xfrm>
            <a:off x="4864206" y="4106826"/>
            <a:ext cx="2205317" cy="976949"/>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Worker Role</a:t>
            </a:r>
          </a:p>
        </p:txBody>
      </p:sp>
      <p:sp>
        <p:nvSpPr>
          <p:cNvPr id="15" name="Left-Right Arrow 14"/>
          <p:cNvSpPr/>
          <p:nvPr>
            <p:custDataLst>
              <p:tags r:id="rId8"/>
            </p:custDataLst>
          </p:nvPr>
        </p:nvSpPr>
        <p:spPr bwMode="auto">
          <a:xfrm flipH="1">
            <a:off x="1313555" y="5575561"/>
            <a:ext cx="8778240" cy="365760"/>
          </a:xfrm>
          <a:prstGeom prst="leftRightArrow">
            <a:avLst>
              <a:gd name="adj1" fmla="val 55556"/>
              <a:gd name="adj2" fmla="val 4375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6" name="Left-Right Arrow 15"/>
          <p:cNvSpPr/>
          <p:nvPr>
            <p:custDataLst>
              <p:tags r:id="rId9"/>
            </p:custDataLst>
          </p:nvPr>
        </p:nvSpPr>
        <p:spPr bwMode="auto">
          <a:xfrm flipH="1">
            <a:off x="7452741" y="4027115"/>
            <a:ext cx="2639054"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17" name="Left-Right Arrow 16"/>
          <p:cNvSpPr/>
          <p:nvPr>
            <p:custDataLst>
              <p:tags r:id="rId10"/>
            </p:custDataLst>
          </p:nvPr>
        </p:nvSpPr>
        <p:spPr bwMode="auto">
          <a:xfrm flipH="1">
            <a:off x="7452739" y="4899220"/>
            <a:ext cx="2639056"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2" name="Left-Up Arrow 21"/>
          <p:cNvSpPr/>
          <p:nvPr>
            <p:custDataLst>
              <p:tags r:id="rId11"/>
            </p:custDataLst>
          </p:nvPr>
        </p:nvSpPr>
        <p:spPr bwMode="auto">
          <a:xfrm rot="10800000">
            <a:off x="6217262" y="2951755"/>
            <a:ext cx="3869835" cy="1075360"/>
          </a:xfrm>
          <a:prstGeom prst="leftUpArrow">
            <a:avLst>
              <a:gd name="adj1" fmla="val 19560"/>
              <a:gd name="adj2" fmla="val 18136"/>
              <a:gd name="adj3" fmla="val 1711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3" name="Rectangle 22"/>
          <p:cNvSpPr/>
          <p:nvPr>
            <p:custDataLst>
              <p:tags r:id="rId12"/>
            </p:custDataLst>
          </p:nvPr>
        </p:nvSpPr>
        <p:spPr bwMode="auto">
          <a:xfrm>
            <a:off x="10183235" y="3798813"/>
            <a:ext cx="1353064" cy="9769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Table Storage</a:t>
            </a:r>
          </a:p>
        </p:txBody>
      </p:sp>
      <p:sp>
        <p:nvSpPr>
          <p:cNvPr id="24" name="Rectangle 23"/>
          <p:cNvSpPr/>
          <p:nvPr>
            <p:custDataLst>
              <p:tags r:id="rId13"/>
            </p:custDataLst>
          </p:nvPr>
        </p:nvSpPr>
        <p:spPr bwMode="auto">
          <a:xfrm>
            <a:off x="10183235" y="4942111"/>
            <a:ext cx="1353064" cy="12077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Blob Storage</a:t>
            </a:r>
          </a:p>
        </p:txBody>
      </p:sp>
      <p:sp>
        <p:nvSpPr>
          <p:cNvPr id="25" name="Left-Up Arrow 24"/>
          <p:cNvSpPr/>
          <p:nvPr>
            <p:custDataLst>
              <p:tags r:id="rId14"/>
            </p:custDataLst>
          </p:nvPr>
        </p:nvSpPr>
        <p:spPr bwMode="auto">
          <a:xfrm rot="5400000">
            <a:off x="3577663" y="3281949"/>
            <a:ext cx="1005840" cy="1529091"/>
          </a:xfrm>
          <a:prstGeom prst="leftUpArrow">
            <a:avLst>
              <a:gd name="adj1" fmla="val 18691"/>
              <a:gd name="adj2" fmla="val 19003"/>
              <a:gd name="adj3" fmla="val 18220"/>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6" name="Left-Right Arrow 25"/>
          <p:cNvSpPr/>
          <p:nvPr>
            <p:custDataLst>
              <p:tags r:id="rId15"/>
            </p:custDataLst>
          </p:nvPr>
        </p:nvSpPr>
        <p:spPr bwMode="auto">
          <a:xfrm flipH="1">
            <a:off x="1097279" y="2408218"/>
            <a:ext cx="919075" cy="365760"/>
          </a:xfrm>
          <a:prstGeom prst="leftRightArrow">
            <a:avLst>
              <a:gd name="adj1" fmla="val 55556"/>
              <a:gd name="adj2" fmla="val 41667"/>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ln>
                <a:solidFill>
                  <a:schemeClr val="bg1">
                    <a:alpha val="0"/>
                  </a:schemeClr>
                </a:solidFill>
              </a:ln>
              <a:solidFill>
                <a:schemeClr val="bg1"/>
              </a:solidFill>
            </a:endParaRPr>
          </a:p>
        </p:txBody>
      </p:sp>
      <p:sp>
        <p:nvSpPr>
          <p:cNvPr id="27" name="Rectangle 26"/>
          <p:cNvSpPr/>
          <p:nvPr>
            <p:custDataLst>
              <p:tags r:id="rId16"/>
            </p:custDataLst>
          </p:nvPr>
        </p:nvSpPr>
        <p:spPr bwMode="auto">
          <a:xfrm rot="16200000">
            <a:off x="-206337" y="2418995"/>
            <a:ext cx="2088440" cy="5187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Load Balancer</a:t>
            </a:r>
          </a:p>
        </p:txBody>
      </p:sp>
      <p:sp>
        <p:nvSpPr>
          <p:cNvPr id="28" name="Rounded Rectangle 27"/>
          <p:cNvSpPr/>
          <p:nvPr>
            <p:custDataLst>
              <p:tags r:id="rId17"/>
            </p:custDataLst>
          </p:nvPr>
        </p:nvSpPr>
        <p:spPr bwMode="auto">
          <a:xfrm>
            <a:off x="2880506" y="4775762"/>
            <a:ext cx="1691832" cy="448702"/>
          </a:xfrm>
          <a:prstGeom prst="roundRect">
            <a:avLst>
              <a:gd name="adj" fmla="val 50000"/>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Q</a:t>
            </a:r>
          </a:p>
        </p:txBody>
      </p:sp>
      <p:cxnSp>
        <p:nvCxnSpPr>
          <p:cNvPr id="37" name="Elbow Connector 36"/>
          <p:cNvCxnSpPr/>
          <p:nvPr/>
        </p:nvCxnSpPr>
        <p:spPr>
          <a:xfrm rot="16200000" flipH="1">
            <a:off x="1850076" y="3967344"/>
            <a:ext cx="1608337" cy="457200"/>
          </a:xfrm>
          <a:prstGeom prst="bentConnector2">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13" idx="1"/>
          </p:cNvCxnSpPr>
          <p:nvPr/>
        </p:nvCxnSpPr>
        <p:spPr>
          <a:xfrm flipV="1">
            <a:off x="4572338" y="4595301"/>
            <a:ext cx="291868" cy="404812"/>
          </a:xfrm>
          <a:prstGeom prst="bentConnector3">
            <a:avLst/>
          </a:prstGeom>
          <a:ln w="22225">
            <a:solidFill>
              <a:schemeClr val="bg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0" name="Oval 39"/>
          <p:cNvSpPr/>
          <p:nvPr/>
        </p:nvSpPr>
        <p:spPr bwMode="auto">
          <a:xfrm>
            <a:off x="4123906" y="4775762"/>
            <a:ext cx="448702" cy="448702"/>
          </a:xfrm>
          <a:prstGeom prst="ellipse">
            <a:avLst/>
          </a:prstGeom>
          <a:solidFill>
            <a:schemeClr val="accent4"/>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32" name="Group 31"/>
          <p:cNvGrpSpPr/>
          <p:nvPr/>
        </p:nvGrpSpPr>
        <p:grpSpPr>
          <a:xfrm>
            <a:off x="2072555" y="2160545"/>
            <a:ext cx="2629846" cy="1363980"/>
            <a:chOff x="2001115" y="2160545"/>
            <a:chExt cx="2629846" cy="1363980"/>
          </a:xfrm>
        </p:grpSpPr>
        <p:sp>
          <p:nvSpPr>
            <p:cNvPr id="33" name="Rectangle 32"/>
            <p:cNvSpPr/>
            <p:nvPr>
              <p:custDataLst>
                <p:tags r:id="rId19"/>
              </p:custDataLst>
            </p:nvPr>
          </p:nvSpPr>
          <p:spPr bwMode="auto">
            <a:xfrm>
              <a:off x="2425644" y="248312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4" name="Rectangle 33"/>
            <p:cNvSpPr/>
            <p:nvPr>
              <p:custDataLst>
                <p:tags r:id="rId20"/>
              </p:custDataLst>
            </p:nvPr>
          </p:nvSpPr>
          <p:spPr bwMode="auto">
            <a:xfrm>
              <a:off x="2213379" y="232183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35" name="Rectangle 34"/>
            <p:cNvSpPr/>
            <p:nvPr>
              <p:custDataLst>
                <p:tags r:id="rId21"/>
              </p:custDataLst>
            </p:nvPr>
          </p:nvSpPr>
          <p:spPr bwMode="auto">
            <a:xfrm>
              <a:off x="2001115" y="2160545"/>
              <a:ext cx="2205317" cy="1041400"/>
            </a:xfrm>
            <a:prstGeom prst="rect">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alpha val="99000"/>
                    </a:schemeClr>
                  </a:solidFill>
                </a:rPr>
                <a:t>Web Role</a:t>
              </a:r>
            </a:p>
          </p:txBody>
        </p:sp>
      </p:grpSp>
      <p:sp>
        <p:nvSpPr>
          <p:cNvPr id="29" name="Freeform 6"/>
          <p:cNvSpPr>
            <a:spLocks noEditPoints="1"/>
          </p:cNvSpPr>
          <p:nvPr/>
        </p:nvSpPr>
        <p:spPr bwMode="auto">
          <a:xfrm>
            <a:off x="10241291" y="1563097"/>
            <a:ext cx="1167031" cy="20993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p:cNvSpPr/>
          <p:nvPr>
            <p:custDataLst>
              <p:tags r:id="rId18"/>
            </p:custDataLst>
          </p:nvPr>
        </p:nvSpPr>
        <p:spPr>
          <a:xfrm>
            <a:off x="10188743" y="2344303"/>
            <a:ext cx="1231236" cy="707886"/>
          </a:xfrm>
          <a:prstGeom prst="rect">
            <a:avLst/>
          </a:prstGeom>
        </p:spPr>
        <p:txBody>
          <a:bodyPr wrap="none">
            <a:spAutoFit/>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 SQL </a:t>
            </a:r>
          </a:p>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Database</a:t>
            </a:r>
            <a:endParaRPr lang="en-US" sz="20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2337034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2972712"/>
            <a:ext cx="7397397" cy="2019014"/>
          </a:xfrm>
        </p:spPr>
        <p:txBody>
          <a:bodyPr/>
          <a:lstStyle/>
          <a:p>
            <a:pPr marL="0" indent="0"/>
            <a:r>
              <a:rPr lang="en-US" sz="3200" dirty="0" smtClean="0"/>
              <a:t>Design for High Availability</a:t>
            </a:r>
          </a:p>
          <a:p>
            <a:pPr marL="0" indent="0"/>
            <a:r>
              <a:rPr lang="en-US" sz="3200" dirty="0" smtClean="0"/>
              <a:t>Design for High Scalability</a:t>
            </a:r>
          </a:p>
          <a:p>
            <a:pPr marL="0" indent="0"/>
            <a:r>
              <a:rPr lang="en-US" sz="3200" dirty="0" smtClean="0"/>
              <a:t>Design for Performance</a:t>
            </a:r>
            <a:endParaRPr lang="en-US" sz="3200" dirty="0"/>
          </a:p>
        </p:txBody>
      </p:sp>
    </p:spTree>
    <p:extLst>
      <p:ext uri="{BB962C8B-B14F-4D97-AF65-F5344CB8AC3E}">
        <p14:creationId xmlns:p14="http://schemas.microsoft.com/office/powerpoint/2010/main" val="6945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Design Pattern</a:t>
            </a:r>
            <a:endParaRPr lang="en-US" dirty="0"/>
          </a:p>
        </p:txBody>
      </p:sp>
      <p:sp>
        <p:nvSpPr>
          <p:cNvPr id="4" name="Content Placeholder 3"/>
          <p:cNvSpPr>
            <a:spLocks noGrp="1"/>
          </p:cNvSpPr>
          <p:nvPr>
            <p:ph type="body" sz="quarter" idx="10"/>
          </p:nvPr>
        </p:nvSpPr>
        <p:spPr>
          <a:xfrm>
            <a:off x="519112" y="1443038"/>
            <a:ext cx="11149013" cy="4439677"/>
          </a:xfrm>
        </p:spPr>
        <p:txBody>
          <a:bodyPr/>
          <a:lstStyle/>
          <a:p>
            <a:pPr>
              <a:spcAft>
                <a:spcPts val="600"/>
              </a:spcAft>
            </a:pPr>
            <a:r>
              <a:rPr lang="en-IN" sz="2800" dirty="0" smtClean="0">
                <a:solidFill>
                  <a:srgbClr val="595959">
                    <a:alpha val="99000"/>
                  </a:srgbClr>
                </a:solidFill>
              </a:rPr>
              <a:t>Each thread dedicated to one outstanding request</a:t>
            </a:r>
          </a:p>
          <a:p>
            <a:pPr lvl="1"/>
            <a:r>
              <a:rPr lang="en-IN" dirty="0" smtClean="0"/>
              <a:t>Block on each step of “the work” done for each request, then respond &amp; repeat</a:t>
            </a:r>
          </a:p>
          <a:p>
            <a:endParaRPr lang="en-IN" dirty="0" smtClean="0"/>
          </a:p>
          <a:p>
            <a:endParaRPr lang="en-IN" dirty="0" smtClean="0"/>
          </a:p>
          <a:p>
            <a:endParaRPr lang="en-IN" dirty="0" smtClean="0"/>
          </a:p>
          <a:p>
            <a:pPr>
              <a:spcAft>
                <a:spcPts val="600"/>
              </a:spcAft>
            </a:pPr>
            <a:r>
              <a:rPr lang="en-IN" sz="2800" dirty="0" smtClean="0">
                <a:solidFill>
                  <a:srgbClr val="595959">
                    <a:alpha val="99000"/>
                  </a:srgbClr>
                </a:solidFill>
              </a:rPr>
              <a:t/>
            </a:r>
            <a:br>
              <a:rPr lang="en-IN" sz="2800" dirty="0" smtClean="0">
                <a:solidFill>
                  <a:srgbClr val="595959">
                    <a:alpha val="99000"/>
                  </a:srgbClr>
                </a:solidFill>
              </a:rPr>
            </a:br>
            <a:r>
              <a:rPr lang="en-IN" sz="2800" dirty="0" smtClean="0">
                <a:solidFill>
                  <a:srgbClr val="595959">
                    <a:alpha val="99000"/>
                  </a:srgbClr>
                </a:solidFill>
              </a:rPr>
              <a:t>This </a:t>
            </a:r>
            <a:r>
              <a:rPr lang="en-IN" sz="2800" dirty="0">
                <a:solidFill>
                  <a:srgbClr val="595959">
                    <a:alpha val="99000"/>
                  </a:srgbClr>
                </a:solidFill>
              </a:rPr>
              <a:t>approach scales poorly</a:t>
            </a:r>
          </a:p>
          <a:p>
            <a:pPr lvl="1"/>
            <a:r>
              <a:rPr lang="en-IN" dirty="0" smtClean="0"/>
              <a:t>Each outstanding request is stored on a thread stack</a:t>
            </a:r>
          </a:p>
          <a:p>
            <a:pPr lvl="1"/>
            <a:r>
              <a:rPr lang="en-IN" dirty="0" smtClean="0"/>
              <a:t>Threads block even when there is work to be done</a:t>
            </a:r>
          </a:p>
          <a:p>
            <a:pPr lvl="1"/>
            <a:r>
              <a:rPr lang="en-IN" dirty="0" smtClean="0"/>
              <a:t>Adding a thread enables only one additional concurrent request</a:t>
            </a:r>
            <a:endParaRPr lang="en-US" dirty="0"/>
          </a:p>
        </p:txBody>
      </p:sp>
      <p:sp>
        <p:nvSpPr>
          <p:cNvPr id="15" name="Rectangle 14"/>
          <p:cNvSpPr/>
          <p:nvPr/>
        </p:nvSpPr>
        <p:spPr bwMode="auto">
          <a:xfrm>
            <a:off x="529182" y="2378934"/>
            <a:ext cx="11138943" cy="19789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5" name="TextBox 4"/>
          <p:cNvSpPr txBox="1"/>
          <p:nvPr/>
        </p:nvSpPr>
        <p:spPr>
          <a:xfrm>
            <a:off x="623778" y="2791964"/>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547598"/>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54759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697829"/>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12271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297834"/>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908808"/>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670708"/>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289576"/>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4" name="TextBox 13"/>
          <p:cNvSpPr txBox="1"/>
          <p:nvPr/>
        </p:nvSpPr>
        <p:spPr>
          <a:xfrm>
            <a:off x="6184455" y="3956106"/>
            <a:ext cx="1236429"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Time passes…</a:t>
            </a:r>
          </a:p>
        </p:txBody>
      </p:sp>
      <p:sp>
        <p:nvSpPr>
          <p:cNvPr id="16" name="Oval 15"/>
          <p:cNvSpPr/>
          <p:nvPr/>
        </p:nvSpPr>
        <p:spPr bwMode="auto">
          <a:xfrm>
            <a:off x="3275012"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Oval 16"/>
          <p:cNvSpPr/>
          <p:nvPr/>
        </p:nvSpPr>
        <p:spPr bwMode="auto">
          <a:xfrm>
            <a:off x="5072281" y="2988664"/>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Straight Arrow Connector 17"/>
          <p:cNvCxnSpPr/>
          <p:nvPr/>
        </p:nvCxnSpPr>
        <p:spPr bwMode="auto">
          <a:xfrm>
            <a:off x="5392321" y="3122713"/>
            <a:ext cx="3274815"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122713"/>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266302"/>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886532"/>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a:stCxn id="17" idx="5"/>
            <a:endCxn id="7" idx="1"/>
          </p:cNvCxnSpPr>
          <p:nvPr/>
        </p:nvCxnSpPr>
        <p:spPr bwMode="auto">
          <a:xfrm>
            <a:off x="5345452" y="3258786"/>
            <a:ext cx="3321684"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12640" y="3333692"/>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0" name="TextBox 29"/>
          <p:cNvSpPr txBox="1"/>
          <p:nvPr/>
        </p:nvSpPr>
        <p:spPr>
          <a:xfrm>
            <a:off x="3427412" y="3763421"/>
            <a:ext cx="843564"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Waiting…</a:t>
            </a:r>
          </a:p>
        </p:txBody>
      </p:sp>
      <p:sp>
        <p:nvSpPr>
          <p:cNvPr id="31" name="TextBox 30"/>
          <p:cNvSpPr txBox="1"/>
          <p:nvPr/>
        </p:nvSpPr>
        <p:spPr>
          <a:xfrm>
            <a:off x="4912640" y="3579913"/>
            <a:ext cx="5738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solidFill>
                  <a:srgbClr val="FF0000"/>
                </a:solidFill>
              </a:rPr>
              <a:t>blocks</a:t>
            </a:r>
          </a:p>
        </p:txBody>
      </p:sp>
      <p:pic>
        <p:nvPicPr>
          <p:cNvPr id="32" name="Picture 39" descr="C:\Users\sakuu\Documents\Ballmer WPC\PNGS\Timer.png"/>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black">
          <a:xfrm>
            <a:off x="6673850" y="3579041"/>
            <a:ext cx="282575" cy="425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49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xit" presetSubtype="0" fill="hold" grpId="1" nodeType="withEffect">
                                  <p:stCondLst>
                                    <p:cond delay="0"/>
                                  </p:stCondLst>
                                  <p:childTnLst>
                                    <p:animEffect transition="out" filter="fade">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500"/>
                                        <p:tgtEl>
                                          <p:spTgt spid="14"/>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500"/>
                                        <p:tgtEl>
                                          <p:spTgt spid="13"/>
                                        </p:tgtEl>
                                      </p:cBhvr>
                                    </p:animEffect>
                                  </p:childTnLst>
                                </p:cTn>
                              </p:par>
                              <p:par>
                                <p:cTn id="105" presetID="10" presetClass="entr" presetSubtype="0" fill="hold"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2"/>
                                        </p:tgtEl>
                                      </p:cBhvr>
                                    </p:animEffect>
                                    <p:set>
                                      <p:cBhvr>
                                        <p:cTn id="113" dur="1" fill="hold">
                                          <p:stCondLst>
                                            <p:cond delay="499"/>
                                          </p:stCondLst>
                                        </p:cTn>
                                        <p:tgtEl>
                                          <p:spTgt spid="3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31"/>
                                        </p:tgtEl>
                                      </p:cBhvr>
                                    </p:animEffect>
                                    <p:set>
                                      <p:cBhvr>
                                        <p:cTn id="118" dur="1" fill="hold">
                                          <p:stCondLst>
                                            <p:cond delay="499"/>
                                          </p:stCondLst>
                                        </p:cTn>
                                        <p:tgtEl>
                                          <p:spTgt spid="31"/>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12"/>
                                        </p:tgtEl>
                                      </p:cBhvr>
                                    </p:animEffect>
                                    <p:set>
                                      <p:cBhvr>
                                        <p:cTn id="121" dur="1" fill="hold">
                                          <p:stCondLst>
                                            <p:cond delay="499"/>
                                          </p:stCondLst>
                                        </p:cTn>
                                        <p:tgtEl>
                                          <p:spTgt spid="1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18"/>
                                        </p:tgtEl>
                                      </p:cBhvr>
                                    </p:animEffect>
                                    <p:set>
                                      <p:cBhvr>
                                        <p:cTn id="124" dur="1" fill="hold">
                                          <p:stCondLst>
                                            <p:cond delay="499"/>
                                          </p:stCondLst>
                                        </p:cTn>
                                        <p:tgtEl>
                                          <p:spTgt spid="18"/>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5"/>
                                        </p:tgtEl>
                                      </p:cBhvr>
                                    </p:animEffect>
                                    <p:set>
                                      <p:cBhvr>
                                        <p:cTn id="130" dur="1" fill="hold">
                                          <p:stCondLst>
                                            <p:cond delay="499"/>
                                          </p:stCondLst>
                                        </p:cTn>
                                        <p:tgtEl>
                                          <p:spTgt spid="2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2" nodeType="click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fade">
                                      <p:cBhvr>
                                        <p:cTn id="135" dur="500"/>
                                        <p:tgtEl>
                                          <p:spTgt spid="16"/>
                                        </p:tgtEl>
                                      </p:cBhvr>
                                    </p:animEffect>
                                  </p:childTnLst>
                                </p:cTn>
                              </p:par>
                              <p:par>
                                <p:cTn id="136" presetID="10" presetClass="entr" presetSubtype="0" fill="hold" grpId="2"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fade">
                                      <p:cBhvr>
                                        <p:cTn id="138" dur="500"/>
                                        <p:tgtEl>
                                          <p:spTgt spid="28"/>
                                        </p:tgtEl>
                                      </p:cBhvr>
                                    </p:animEffect>
                                  </p:childTnLst>
                                </p:cTn>
                              </p:par>
                              <p:par>
                                <p:cTn id="139" presetID="10" presetClass="exit" presetSubtype="0" fill="hold" grpId="1" nodeType="withEffect">
                                  <p:stCondLst>
                                    <p:cond delay="0"/>
                                  </p:stCondLst>
                                  <p:childTnLst>
                                    <p:animEffect transition="out" filter="fade">
                                      <p:cBhvr>
                                        <p:cTn id="140" dur="500"/>
                                        <p:tgtEl>
                                          <p:spTgt spid="17"/>
                                        </p:tgtEl>
                                      </p:cBhvr>
                                    </p:animEffect>
                                    <p:set>
                                      <p:cBhvr>
                                        <p:cTn id="141" dur="1" fill="hold">
                                          <p:stCondLst>
                                            <p:cond delay="499"/>
                                          </p:stCondLst>
                                        </p:cTn>
                                        <p:tgtEl>
                                          <p:spTgt spid="1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29"/>
                                        </p:tgtEl>
                                      </p:cBhvr>
                                    </p:animEffect>
                                    <p:set>
                                      <p:cBhvr>
                                        <p:cTn id="144" dur="1" fill="hold">
                                          <p:stCondLst>
                                            <p:cond delay="499"/>
                                          </p:stCondLst>
                                        </p:cTn>
                                        <p:tgtEl>
                                          <p:spTgt spid="2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Effect transition="in" filter="fade">
                                      <p:cBhvr>
                                        <p:cTn id="149" dur="500"/>
                                        <p:tgtEl>
                                          <p:spTgt spid="10"/>
                                        </p:tgtEl>
                                      </p:cBhvr>
                                    </p:animEffect>
                                  </p:childTnLst>
                                </p:cTn>
                              </p:par>
                              <p:par>
                                <p:cTn id="150" presetID="10"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500"/>
                                        <p:tgtEl>
                                          <p:spTgt spid="2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4">
                                            <p:txEl>
                                              <p:pRg st="5" end="5"/>
                                            </p:txEl>
                                          </p:spTgt>
                                        </p:tgtEl>
                                        <p:attrNameLst>
                                          <p:attrName>style.visibility</p:attrName>
                                        </p:attrNameLst>
                                      </p:cBhvr>
                                      <p:to>
                                        <p:strVal val="visible"/>
                                      </p:to>
                                    </p:set>
                                    <p:animEffect transition="in" filter="fade">
                                      <p:cBhvr>
                                        <p:cTn id="157" dur="500"/>
                                        <p:tgtEl>
                                          <p:spTgt spid="4">
                                            <p:txEl>
                                              <p:pRg st="5" end="5"/>
                                            </p:txEl>
                                          </p:spTgt>
                                        </p:tgtEl>
                                      </p:cBhvr>
                                    </p:animEffect>
                                  </p:childTnLst>
                                </p:cTn>
                              </p:par>
                              <p:par>
                                <p:cTn id="158" presetID="10" presetClass="entr" presetSubtype="0" fill="hold" nodeType="withEffect">
                                  <p:stCondLst>
                                    <p:cond delay="0"/>
                                  </p:stCondLst>
                                  <p:childTnLst>
                                    <p:set>
                                      <p:cBhvr>
                                        <p:cTn id="159" dur="1" fill="hold">
                                          <p:stCondLst>
                                            <p:cond delay="0"/>
                                          </p:stCondLst>
                                        </p:cTn>
                                        <p:tgtEl>
                                          <p:spTgt spid="4">
                                            <p:txEl>
                                              <p:pRg st="6" end="6"/>
                                            </p:txEl>
                                          </p:spTgt>
                                        </p:tgtEl>
                                        <p:attrNameLst>
                                          <p:attrName>style.visibility</p:attrName>
                                        </p:attrNameLst>
                                      </p:cBhvr>
                                      <p:to>
                                        <p:strVal val="visible"/>
                                      </p:to>
                                    </p:set>
                                    <p:animEffect transition="in" filter="fade">
                                      <p:cBhvr>
                                        <p:cTn id="160" dur="500"/>
                                        <p:tgtEl>
                                          <p:spTgt spid="4">
                                            <p:txEl>
                                              <p:pRg st="6" end="6"/>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4">
                                            <p:txEl>
                                              <p:pRg st="7" end="7"/>
                                            </p:txEl>
                                          </p:spTgt>
                                        </p:tgtEl>
                                        <p:attrNameLst>
                                          <p:attrName>style.visibility</p:attrName>
                                        </p:attrNameLst>
                                      </p:cBhvr>
                                      <p:to>
                                        <p:strVal val="visible"/>
                                      </p:to>
                                    </p:set>
                                    <p:animEffect transition="in" filter="fade">
                                      <p:cBhvr>
                                        <p:cTn id="163" dur="500"/>
                                        <p:tgtEl>
                                          <p:spTgt spid="4">
                                            <p:txEl>
                                              <p:pRg st="7" end="7"/>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4">
                                            <p:txEl>
                                              <p:pRg st="8" end="8"/>
                                            </p:txEl>
                                          </p:spTgt>
                                        </p:tgtEl>
                                        <p:attrNameLst>
                                          <p:attrName>style.visibility</p:attrName>
                                        </p:attrNameLst>
                                      </p:cBhvr>
                                      <p:to>
                                        <p:strVal val="visible"/>
                                      </p:to>
                                    </p:set>
                                    <p:animEffect transition="in" filter="fade">
                                      <p:cBhvr>
                                        <p:cTn id="1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6" grpId="0" animBg="1"/>
      <p:bldP spid="8" grpId="0" animBg="1"/>
      <p:bldP spid="9" grpId="0" animBg="1"/>
      <p:bldP spid="7" grpId="0" animBg="1"/>
      <p:bldP spid="10" grpId="0"/>
      <p:bldP spid="11" grpId="0"/>
      <p:bldP spid="12" grpId="0"/>
      <p:bldP spid="12" grpId="1"/>
      <p:bldP spid="12" grpId="2"/>
      <p:bldP spid="13" grpId="0"/>
      <p:bldP spid="13" grpId="1"/>
      <p:bldP spid="14" grpId="0"/>
      <p:bldP spid="14" grpId="1"/>
      <p:bldP spid="16" grpId="0" animBg="1"/>
      <p:bldP spid="16" grpId="1" animBg="1"/>
      <p:bldP spid="16" grpId="2" animBg="1"/>
      <p:bldP spid="17" grpId="0" animBg="1"/>
      <p:bldP spid="17" grpId="1" animBg="1"/>
      <p:bldP spid="28" grpId="0"/>
      <p:bldP spid="28" grpId="1"/>
      <p:bldP spid="28" grpId="2"/>
      <p:bldP spid="29" grpId="0"/>
      <p:bldP spid="29" grpId="1"/>
      <p:bldP spid="30" grpId="0"/>
      <p:bldP spid="31" grpId="0"/>
      <p:bldP spid="3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29182" y="2305659"/>
            <a:ext cx="11138943" cy="196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solidFill>
                <a:schemeClr val="bg2">
                  <a:lumMod val="50000"/>
                  <a:alpha val="99000"/>
                </a:schemeClr>
              </a:solidFill>
            </a:endParaRPr>
          </a:p>
        </p:txBody>
      </p:sp>
      <p:sp>
        <p:nvSpPr>
          <p:cNvPr id="2" name="Title 1"/>
          <p:cNvSpPr>
            <a:spLocks noGrp="1"/>
          </p:cNvSpPr>
          <p:nvPr>
            <p:ph type="title"/>
          </p:nvPr>
        </p:nvSpPr>
        <p:spPr/>
        <p:txBody>
          <a:bodyPr/>
          <a:lstStyle/>
          <a:p>
            <a:r>
              <a:rPr lang="en-US" dirty="0" smtClean="0"/>
              <a:t>Asynchronous Design Pattern</a:t>
            </a:r>
            <a:endParaRPr lang="en-US" dirty="0"/>
          </a:p>
        </p:txBody>
      </p:sp>
      <p:sp>
        <p:nvSpPr>
          <p:cNvPr id="4" name="Content Placeholder 3"/>
          <p:cNvSpPr>
            <a:spLocks noGrp="1"/>
          </p:cNvSpPr>
          <p:nvPr>
            <p:ph type="body" sz="quarter" idx="10"/>
          </p:nvPr>
        </p:nvSpPr>
        <p:spPr>
          <a:xfrm>
            <a:off x="519112" y="1443038"/>
            <a:ext cx="11149013" cy="784830"/>
          </a:xfrm>
        </p:spPr>
        <p:txBody>
          <a:bodyPr/>
          <a:lstStyle/>
          <a:p>
            <a:pPr>
              <a:spcAft>
                <a:spcPts val="600"/>
              </a:spcAft>
            </a:pPr>
            <a:r>
              <a:rPr lang="en-IN" sz="2800" dirty="0">
                <a:solidFill>
                  <a:srgbClr val="595959">
                    <a:alpha val="99000"/>
                  </a:srgbClr>
                </a:solidFill>
              </a:rPr>
              <a:t>Each thread picks up work whenever it is ready</a:t>
            </a:r>
          </a:p>
          <a:p>
            <a:pPr lvl="1"/>
            <a:r>
              <a:rPr lang="en-IN" sz="1800" dirty="0" smtClean="0"/>
              <a:t>A thread handling one request may handle another before the first one completes</a:t>
            </a:r>
            <a:endParaRPr lang="en-IN" sz="1800" dirty="0"/>
          </a:p>
        </p:txBody>
      </p:sp>
      <p:sp>
        <p:nvSpPr>
          <p:cNvPr id="5" name="TextBox 4"/>
          <p:cNvSpPr txBox="1"/>
          <p:nvPr/>
        </p:nvSpPr>
        <p:spPr>
          <a:xfrm>
            <a:off x="623778" y="2685029"/>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Request #1</a:t>
            </a:r>
          </a:p>
        </p:txBody>
      </p:sp>
      <p:sp>
        <p:nvSpPr>
          <p:cNvPr id="6" name="Rectangle 5"/>
          <p:cNvSpPr/>
          <p:nvPr/>
        </p:nvSpPr>
        <p:spPr>
          <a:xfrm>
            <a:off x="3011862" y="2440663"/>
            <a:ext cx="2680138" cy="1607431"/>
          </a:xfrm>
          <a:prstGeom prst="rect">
            <a:avLst/>
          </a:prstGeom>
          <a:solidFill>
            <a:schemeClr val="accent2">
              <a:lumMod val="20000"/>
              <a:lumOff val="80000"/>
            </a:schemeClr>
          </a:solidFill>
          <a:ln w="9525" cap="flat" cmpd="sng" algn="ctr">
            <a:noFill/>
            <a:prstDash val="solid"/>
          </a:ln>
          <a:effectLst/>
        </p:spPr>
        <p:txBody>
          <a:bodyPr rtlCol="0" anchor="t" anchorCtr="0"/>
          <a:lstStyle/>
          <a:p>
            <a:pPr algn="ctr">
              <a:spcBef>
                <a:spcPts val="1200"/>
              </a:spcBef>
              <a:buSzPct val="80000"/>
            </a:pPr>
            <a:r>
              <a:rPr lang="en-US" sz="1600" dirty="0">
                <a:ln>
                  <a:solidFill>
                    <a:schemeClr val="bg1">
                      <a:alpha val="0"/>
                    </a:schemeClr>
                  </a:solidFill>
                </a:ln>
                <a:gradFill>
                  <a:gsLst>
                    <a:gs pos="0">
                      <a:srgbClr val="595959"/>
                    </a:gs>
                    <a:gs pos="86000">
                      <a:srgbClr val="595959"/>
                    </a:gs>
                  </a:gsLst>
                  <a:lin ang="5400000" scaled="0"/>
                </a:gradFill>
              </a:rPr>
              <a:t>Web App Front End</a:t>
            </a:r>
          </a:p>
        </p:txBody>
      </p:sp>
      <p:sp>
        <p:nvSpPr>
          <p:cNvPr id="8" name="Rectangle 7"/>
          <p:cNvSpPr/>
          <p:nvPr/>
        </p:nvSpPr>
        <p:spPr>
          <a:xfrm>
            <a:off x="9849550" y="2440663"/>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SQL Azure</a:t>
            </a:r>
          </a:p>
        </p:txBody>
      </p:sp>
      <p:sp>
        <p:nvSpPr>
          <p:cNvPr id="9" name="Rectangle 8"/>
          <p:cNvSpPr/>
          <p:nvPr/>
        </p:nvSpPr>
        <p:spPr>
          <a:xfrm>
            <a:off x="9849550" y="3590894"/>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WA Storage</a:t>
            </a:r>
          </a:p>
        </p:txBody>
      </p:sp>
      <p:sp>
        <p:nvSpPr>
          <p:cNvPr id="7" name="Rectangle 6"/>
          <p:cNvSpPr/>
          <p:nvPr/>
        </p:nvSpPr>
        <p:spPr>
          <a:xfrm>
            <a:off x="8667136" y="3015778"/>
            <a:ext cx="1638241" cy="457200"/>
          </a:xfrm>
          <a:prstGeom prst="rect">
            <a:avLst/>
          </a:prstGeom>
          <a:solidFill>
            <a:schemeClr val="accent2"/>
          </a:solidFill>
          <a:ln w="9525" cap="flat" cmpd="sng" algn="ctr">
            <a:noFill/>
            <a:prstDash val="solid"/>
          </a:ln>
          <a:effectLst/>
        </p:spPr>
        <p:txBody>
          <a:bodyPr lIns="0" rIns="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600" dirty="0">
                <a:ln>
                  <a:solidFill>
                    <a:schemeClr val="bg1">
                      <a:alpha val="0"/>
                    </a:schemeClr>
                  </a:solidFill>
                </a:ln>
                <a:solidFill>
                  <a:schemeClr val="bg1">
                    <a:alpha val="99000"/>
                  </a:schemeClr>
                </a:solidFill>
                <a:ea typeface="Segoe UI" pitchFamily="34" charset="0"/>
                <a:cs typeface="Segoe UI" pitchFamily="34" charset="0"/>
              </a:rPr>
              <a:t>Middle Tier</a:t>
            </a:r>
          </a:p>
        </p:txBody>
      </p:sp>
      <p:sp>
        <p:nvSpPr>
          <p:cNvPr id="10" name="TextBox 9"/>
          <p:cNvSpPr txBox="1"/>
          <p:nvPr/>
        </p:nvSpPr>
        <p:spPr>
          <a:xfrm>
            <a:off x="623778" y="3190899"/>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Response #1</a:t>
            </a:r>
          </a:p>
        </p:txBody>
      </p:sp>
      <p:sp>
        <p:nvSpPr>
          <p:cNvPr id="11" name="TextBox 10"/>
          <p:cNvSpPr txBox="1"/>
          <p:nvPr/>
        </p:nvSpPr>
        <p:spPr>
          <a:xfrm>
            <a:off x="623778" y="3443950"/>
            <a:ext cx="1586075"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Client </a:t>
            </a:r>
            <a:r>
              <a:rPr lang="en-US" sz="1600" dirty="0" smtClean="0">
                <a:ln>
                  <a:solidFill>
                    <a:schemeClr val="bg1">
                      <a:alpha val="0"/>
                    </a:schemeClr>
                  </a:solidFill>
                </a:ln>
                <a:gradFill>
                  <a:gsLst>
                    <a:gs pos="0">
                      <a:srgbClr val="595959"/>
                    </a:gs>
                    <a:gs pos="86000">
                      <a:srgbClr val="595959"/>
                    </a:gs>
                  </a:gsLst>
                  <a:lin ang="5400000" scaled="0"/>
                </a:gradFill>
              </a:rPr>
              <a:t>Request #2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12" name="TextBox 11"/>
          <p:cNvSpPr txBox="1"/>
          <p:nvPr/>
        </p:nvSpPr>
        <p:spPr>
          <a:xfrm>
            <a:off x="6184455" y="2563773"/>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#1</a:t>
            </a:r>
          </a:p>
        </p:txBody>
      </p:sp>
      <p:sp>
        <p:nvSpPr>
          <p:cNvPr id="13" name="TextBox 12"/>
          <p:cNvSpPr txBox="1"/>
          <p:nvPr/>
        </p:nvSpPr>
        <p:spPr>
          <a:xfrm>
            <a:off x="6184455" y="3182641"/>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 #1</a:t>
            </a:r>
          </a:p>
        </p:txBody>
      </p:sp>
      <p:sp>
        <p:nvSpPr>
          <p:cNvPr id="16" name="Oval 15"/>
          <p:cNvSpPr/>
          <p:nvPr/>
        </p:nvSpPr>
        <p:spPr bwMode="auto">
          <a:xfrm>
            <a:off x="3275012"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Oval 16"/>
          <p:cNvSpPr/>
          <p:nvPr/>
        </p:nvSpPr>
        <p:spPr bwMode="auto">
          <a:xfrm>
            <a:off x="5056515" y="3118219"/>
            <a:ext cx="320040" cy="316468"/>
          </a:xfrm>
          <a:prstGeom prst="ellipse">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8" name="Straight Arrow Connector 17"/>
          <p:cNvCxnSpPr/>
          <p:nvPr/>
        </p:nvCxnSpPr>
        <p:spPr bwMode="auto">
          <a:xfrm>
            <a:off x="5457825" y="3015778"/>
            <a:ext cx="3209311"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1" name="Straight Arrow Connector 20"/>
          <p:cNvCxnSpPr/>
          <p:nvPr/>
        </p:nvCxnSpPr>
        <p:spPr bwMode="auto">
          <a:xfrm>
            <a:off x="677917" y="3015778"/>
            <a:ext cx="2612138" cy="0"/>
          </a:xfrm>
          <a:prstGeom prst="straightConnector1">
            <a:avLst/>
          </a:prstGeom>
          <a:ln w="25400">
            <a:solidFill>
              <a:schemeClr val="bg1">
                <a:lumMod val="50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bwMode="auto">
          <a:xfrm>
            <a:off x="677917" y="3130339"/>
            <a:ext cx="2612138"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bwMode="auto">
          <a:xfrm>
            <a:off x="677917" y="3750569"/>
            <a:ext cx="2612138"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5" name="Straight Arrow Connector 24"/>
          <p:cNvCxnSpPr/>
          <p:nvPr/>
        </p:nvCxnSpPr>
        <p:spPr bwMode="auto">
          <a:xfrm>
            <a:off x="5457825" y="3130339"/>
            <a:ext cx="3209311" cy="0"/>
          </a:xfrm>
          <a:prstGeom prst="straightConnector1">
            <a:avLst/>
          </a:prstGeom>
          <a:ln w="25400">
            <a:solidFill>
              <a:schemeClr val="accent4"/>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3115371"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29" name="TextBox 28"/>
          <p:cNvSpPr txBox="1"/>
          <p:nvPr/>
        </p:nvSpPr>
        <p:spPr>
          <a:xfrm>
            <a:off x="4941215" y="3463247"/>
            <a:ext cx="624082"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Thread</a:t>
            </a:r>
          </a:p>
        </p:txBody>
      </p:sp>
      <p:sp>
        <p:nvSpPr>
          <p:cNvPr id="33" name="TextBox 32"/>
          <p:cNvSpPr txBox="1"/>
          <p:nvPr/>
        </p:nvSpPr>
        <p:spPr>
          <a:xfrm>
            <a:off x="623778" y="3892938"/>
            <a:ext cx="1723933"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gradFill>
                  <a:gsLst>
                    <a:gs pos="0">
                      <a:srgbClr val="595959"/>
                    </a:gs>
                    <a:gs pos="86000">
                      <a:srgbClr val="595959"/>
                    </a:gs>
                  </a:gsLst>
                  <a:lin ang="5400000" scaled="0"/>
                </a:gradFill>
              </a:rPr>
              <a:t>Client </a:t>
            </a: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sp>
        <p:nvSpPr>
          <p:cNvPr id="34" name="TextBox 33"/>
          <p:cNvSpPr txBox="1"/>
          <p:nvPr/>
        </p:nvSpPr>
        <p:spPr>
          <a:xfrm>
            <a:off x="6184455" y="3475320"/>
            <a:ext cx="1375441"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“The  Work” </a:t>
            </a:r>
            <a:r>
              <a:rPr lang="en-US" sz="1600" dirty="0" smtClean="0">
                <a:ln>
                  <a:solidFill>
                    <a:schemeClr val="bg1">
                      <a:alpha val="0"/>
                    </a:schemeClr>
                  </a:solidFill>
                </a:ln>
                <a:gradFill>
                  <a:gsLst>
                    <a:gs pos="0">
                      <a:srgbClr val="595959"/>
                    </a:gs>
                    <a:gs pos="86000">
                      <a:srgbClr val="595959"/>
                    </a:gs>
                  </a:gsLst>
                  <a:lin ang="5400000" scaled="0"/>
                </a:gradFill>
              </a:rPr>
              <a:t>#2</a:t>
            </a:r>
            <a:endParaRPr lang="en-US" sz="1600" dirty="0">
              <a:ln>
                <a:solidFill>
                  <a:schemeClr val="bg1">
                    <a:alpha val="0"/>
                  </a:schemeClr>
                </a:solidFill>
              </a:ln>
              <a:gradFill>
                <a:gsLst>
                  <a:gs pos="0">
                    <a:srgbClr val="595959"/>
                  </a:gs>
                  <a:gs pos="86000">
                    <a:srgbClr val="595959"/>
                  </a:gs>
                </a:gsLst>
                <a:lin ang="5400000" scaled="0"/>
              </a:gradFill>
            </a:endParaRPr>
          </a:p>
        </p:txBody>
      </p:sp>
      <p:sp>
        <p:nvSpPr>
          <p:cNvPr id="35" name="TextBox 34"/>
          <p:cNvSpPr txBox="1"/>
          <p:nvPr/>
        </p:nvSpPr>
        <p:spPr>
          <a:xfrm>
            <a:off x="6184455" y="3892938"/>
            <a:ext cx="1150058" cy="246221"/>
          </a:xfrm>
          <a:prstGeom prst="rect">
            <a:avLst/>
          </a:prstGeom>
          <a:noFill/>
        </p:spPr>
        <p:txBody>
          <a:bodyPr wrap="none" lIns="0" tIns="0" rIns="0" bIns="0" rtlCol="0">
            <a:spAutoFit/>
          </a:bodyPr>
          <a:lstStyle/>
          <a:p>
            <a:pPr marR="0" lvl="0" fontAlgn="auto">
              <a:spcBef>
                <a:spcPts val="1200"/>
              </a:spcBef>
              <a:buClrTx/>
              <a:buSzPct val="80000"/>
              <a:tabLst/>
              <a:defRPr/>
            </a:pPr>
            <a:r>
              <a:rPr lang="en-US" sz="1600" dirty="0">
                <a:ln>
                  <a:solidFill>
                    <a:schemeClr val="bg1">
                      <a:alpha val="0"/>
                    </a:schemeClr>
                  </a:solidFill>
                </a:ln>
                <a:gradFill>
                  <a:gsLst>
                    <a:gs pos="0">
                      <a:srgbClr val="595959"/>
                    </a:gs>
                    <a:gs pos="86000">
                      <a:srgbClr val="595959"/>
                    </a:gs>
                  </a:gsLst>
                  <a:lin ang="5400000" scaled="0"/>
                </a:gradFill>
              </a:rPr>
              <a:t>Response</a:t>
            </a:r>
            <a:r>
              <a:rPr lang="en-US" sz="1600" dirty="0">
                <a:gradFill>
                  <a:gsLst>
                    <a:gs pos="0">
                      <a:srgbClr val="595959"/>
                    </a:gs>
                    <a:gs pos="86000">
                      <a:srgbClr val="595959"/>
                    </a:gs>
                  </a:gsLst>
                  <a:lin ang="5400000" scaled="0"/>
                </a:gradFill>
              </a:rPr>
              <a:t> </a:t>
            </a:r>
            <a:r>
              <a:rPr lang="en-US" sz="1600" dirty="0" smtClean="0">
                <a:gradFill>
                  <a:gsLst>
                    <a:gs pos="0">
                      <a:srgbClr val="595959"/>
                    </a:gs>
                    <a:gs pos="86000">
                      <a:srgbClr val="595959"/>
                    </a:gs>
                  </a:gsLst>
                  <a:lin ang="5400000" scaled="0"/>
                </a:gradFill>
              </a:rPr>
              <a:t>#2</a:t>
            </a:r>
            <a:endParaRPr lang="en-US" sz="1600" dirty="0">
              <a:gradFill>
                <a:gsLst>
                  <a:gs pos="0">
                    <a:srgbClr val="595959"/>
                  </a:gs>
                  <a:gs pos="86000">
                    <a:srgbClr val="595959"/>
                  </a:gs>
                </a:gsLst>
                <a:lin ang="5400000" scaled="0"/>
              </a:gradFill>
            </a:endParaRPr>
          </a:p>
        </p:txBody>
      </p:sp>
      <p:cxnSp>
        <p:nvCxnSpPr>
          <p:cNvPr id="36" name="Straight Arrow Connector 35"/>
          <p:cNvCxnSpPr/>
          <p:nvPr/>
        </p:nvCxnSpPr>
        <p:spPr bwMode="auto">
          <a:xfrm>
            <a:off x="5457825" y="3750569"/>
            <a:ext cx="3209311" cy="0"/>
          </a:xfrm>
          <a:prstGeom prst="straightConnector1">
            <a:avLst/>
          </a:prstGeom>
          <a:ln w="25400">
            <a:solidFill>
              <a:schemeClr val="accent4">
                <a:lumMod val="75000"/>
              </a:schemeClr>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bwMode="auto">
          <a:xfrm>
            <a:off x="5457825" y="3885815"/>
            <a:ext cx="3209311"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p:nvPr/>
        </p:nvCxnSpPr>
        <p:spPr bwMode="auto">
          <a:xfrm>
            <a:off x="677917" y="3885815"/>
            <a:ext cx="2597095" cy="0"/>
          </a:xfrm>
          <a:prstGeom prst="straightConnector1">
            <a:avLst/>
          </a:prstGeom>
          <a:ln w="25400">
            <a:solidFill>
              <a:schemeClr val="accent4">
                <a:lumMod val="50000"/>
              </a:schemeClr>
            </a:solidFill>
            <a:headEnd type="triangle" w="med" len="med"/>
            <a:tailEnd type="none"/>
          </a:ln>
          <a:effectLst/>
        </p:spPr>
        <p:style>
          <a:lnRef idx="3">
            <a:schemeClr val="accent3"/>
          </a:lnRef>
          <a:fillRef idx="0">
            <a:schemeClr val="accent3"/>
          </a:fillRef>
          <a:effectRef idx="2">
            <a:schemeClr val="accent3"/>
          </a:effectRef>
          <a:fontRef idx="minor">
            <a:schemeClr val="tx1"/>
          </a:fontRef>
        </p:style>
      </p:cxnSp>
      <p:sp>
        <p:nvSpPr>
          <p:cNvPr id="39" name="Rectangle 38"/>
          <p:cNvSpPr/>
          <p:nvPr/>
        </p:nvSpPr>
        <p:spPr>
          <a:xfrm>
            <a:off x="3809358" y="2809994"/>
            <a:ext cx="1085146" cy="1082944"/>
          </a:xfrm>
          <a:prstGeom prst="rect">
            <a:avLst/>
          </a:prstGeom>
          <a:solidFill>
            <a:schemeClr val="accent1"/>
          </a:solidFill>
          <a:ln w="9525" cap="flat" cmpd="sng" algn="ctr">
            <a:noFill/>
            <a:prstDash val="solid"/>
          </a:ln>
          <a:effectLst/>
        </p:spPr>
        <p:txBody>
          <a:bodyPr rtlCol="0" anchor="t" anchorCtr="0"/>
          <a:lstStyle/>
          <a:p>
            <a:pPr algn="ctr" defTabSz="1218936"/>
            <a:r>
              <a:rPr lang="en-US" sz="1500" dirty="0">
                <a:ln>
                  <a:solidFill>
                    <a:schemeClr val="bg1">
                      <a:alpha val="0"/>
                    </a:schemeClr>
                  </a:solidFill>
                </a:ln>
                <a:solidFill>
                  <a:schemeClr val="bg1">
                    <a:alpha val="99000"/>
                  </a:schemeClr>
                </a:solidFill>
                <a:ea typeface="Segoe UI" pitchFamily="34" charset="0"/>
                <a:cs typeface="Segoe UI" pitchFamily="34" charset="0"/>
              </a:rPr>
              <a:t>Context</a:t>
            </a:r>
          </a:p>
        </p:txBody>
      </p:sp>
      <p:sp>
        <p:nvSpPr>
          <p:cNvPr id="40" name="Pentagon 39"/>
          <p:cNvSpPr/>
          <p:nvPr/>
        </p:nvSpPr>
        <p:spPr bwMode="auto">
          <a:xfrm>
            <a:off x="4166555" y="3162153"/>
            <a:ext cx="370751" cy="228600"/>
          </a:xfrm>
          <a:prstGeom prst="homePlat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1" name="Pentagon 40"/>
          <p:cNvSpPr/>
          <p:nvPr/>
        </p:nvSpPr>
        <p:spPr bwMode="auto">
          <a:xfrm>
            <a:off x="4156306" y="3543153"/>
            <a:ext cx="370751" cy="228600"/>
          </a:xfrm>
          <a:prstGeom prst="homePlate">
            <a:avLst/>
          </a:prstGeom>
          <a:solidFill>
            <a:schemeClr val="accent4">
              <a:lumMod val="40000"/>
              <a:lumOff val="6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Content Placeholder 3"/>
          <p:cNvSpPr txBox="1">
            <a:spLocks/>
          </p:cNvSpPr>
          <p:nvPr/>
        </p:nvSpPr>
        <p:spPr>
          <a:xfrm>
            <a:off x="519112" y="4276780"/>
            <a:ext cx="11149013" cy="2085186"/>
          </a:xfrm>
          <a:prstGeom prst="rect">
            <a:avLst/>
          </a:prstGeom>
        </p:spPr>
        <p:txBody>
          <a:bodyPr vert="horz" wrap="square" lIns="0" tIns="0" rIns="0" bIns="0" rtlCol="0">
            <a:spAutoFit/>
          </a:bodyPr>
          <a:lstStyle>
            <a:lvl1pPr marL="3175" indent="0" algn="l" defTabSz="914363" rtl="0" eaLnBrk="1" latinLnBrk="0" hangingPunct="1">
              <a:lnSpc>
                <a:spcPct val="100000"/>
              </a:lnSpc>
              <a:spcBef>
                <a:spcPts val="0"/>
              </a:spcBef>
              <a:spcAft>
                <a:spcPts val="900"/>
              </a:spcAft>
              <a:buSzPct val="80000"/>
              <a:buFont typeface="Arial" pitchFamily="34" charset="0"/>
              <a:buNone/>
              <a:defRPr sz="4000" kern="1200" spc="-100" baseline="0">
                <a:ln>
                  <a:solidFill>
                    <a:schemeClr val="bg1">
                      <a:alpha val="0"/>
                    </a:schemeClr>
                  </a:solidFill>
                </a:ln>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100000"/>
              </a:lnSpc>
              <a:spcBef>
                <a:spcPts val="0"/>
              </a:spcBef>
              <a:buSzPct val="80000"/>
              <a:buFont typeface="Arial" pitchFamily="34" charset="0"/>
              <a:buNone/>
              <a:defRPr sz="2000" kern="1200" spc="-50" baseline="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100000"/>
              </a:lnSpc>
              <a:spcBef>
                <a:spcPts val="300"/>
              </a:spcBef>
              <a:buSzPct val="80000"/>
              <a:buFontTx/>
              <a:buBlip>
                <a:blip r:embed="rId2"/>
              </a:buBlip>
              <a:defRPr sz="24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100000"/>
              </a:lnSpc>
              <a:spcBef>
                <a:spcPts val="300"/>
              </a:spcBef>
              <a:buSzPct val="80000"/>
              <a:buFontTx/>
              <a:buBlip>
                <a:blip r:embed="rId2"/>
              </a:buBlip>
              <a:defRPr sz="2000" kern="1200">
                <a:ln>
                  <a:solidFill>
                    <a:schemeClr val="bg1">
                      <a:alpha val="0"/>
                    </a:schemeClr>
                  </a:solidFill>
                </a:ln>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600"/>
              </a:spcAft>
            </a:pPr>
            <a:r>
              <a:rPr lang="en-IN" sz="2800" spc="-100" dirty="0">
                <a:solidFill>
                  <a:srgbClr val="595959">
                    <a:alpha val="99000"/>
                  </a:srgbClr>
                </a:solidFill>
                <a:latin typeface="Segoe UI Light" pitchFamily="34" charset="0"/>
              </a:rPr>
              <a:t>This approach scales well</a:t>
            </a:r>
          </a:p>
          <a:p>
            <a:pPr lvl="1"/>
            <a:r>
              <a:rPr lang="en-IN" sz="1800" dirty="0">
                <a:ln>
                  <a:solidFill>
                    <a:srgbClr val="FFFFFF">
                      <a:alpha val="0"/>
                    </a:srgbClr>
                  </a:solidFill>
                </a:ln>
              </a:rPr>
              <a:t>Client requests tracked explicitly in app’s data structures</a:t>
            </a:r>
          </a:p>
          <a:p>
            <a:pPr lvl="1"/>
            <a:r>
              <a:rPr lang="en-IN" sz="1800" dirty="0">
                <a:ln>
                  <a:solidFill>
                    <a:srgbClr val="FFFFFF">
                      <a:alpha val="0"/>
                    </a:srgbClr>
                  </a:solidFill>
                </a:ln>
              </a:rPr>
              <a:t>Threads never block while there is work to be done</a:t>
            </a:r>
          </a:p>
          <a:p>
            <a:pPr lvl="1"/>
            <a:r>
              <a:rPr lang="en-IN" sz="1800" dirty="0">
                <a:ln>
                  <a:solidFill>
                    <a:srgbClr val="FFFFFF">
                      <a:alpha val="0"/>
                    </a:srgbClr>
                  </a:solidFill>
                </a:ln>
              </a:rPr>
              <a:t>Each thread can handle possibly many concurrent requests</a:t>
            </a:r>
          </a:p>
          <a:p>
            <a:pPr lvl="1"/>
            <a:endParaRPr lang="en-IN" sz="1800" dirty="0">
              <a:ln>
                <a:solidFill>
                  <a:srgbClr val="FFFFFF">
                    <a:alpha val="0"/>
                  </a:srgbClr>
                </a:solidFill>
              </a:ln>
            </a:endParaRPr>
          </a:p>
          <a:p>
            <a:pPr lvl="0">
              <a:spcAft>
                <a:spcPts val="600"/>
              </a:spcAft>
            </a:pPr>
            <a:r>
              <a:rPr lang="en-IN" sz="2800" dirty="0">
                <a:solidFill>
                  <a:srgbClr val="595959">
                    <a:alpha val="99000"/>
                  </a:srgbClr>
                </a:solidFill>
              </a:rPr>
              <a:t>But bookkeeping &amp; synchronization can be difficult…</a:t>
            </a:r>
            <a:endParaRPr lang="en-US" sz="2800" dirty="0">
              <a:solidFill>
                <a:srgbClr val="595959">
                  <a:alpha val="99000"/>
                </a:srgbClr>
              </a:solidFill>
            </a:endParaRPr>
          </a:p>
        </p:txBody>
      </p:sp>
    </p:spTree>
    <p:extLst>
      <p:ext uri="{BB962C8B-B14F-4D97-AF65-F5344CB8AC3E}">
        <p14:creationId xmlns:p14="http://schemas.microsoft.com/office/powerpoint/2010/main" val="711371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2"/>
                                        </p:tgtEl>
                                      </p:cBhvr>
                                    </p:animEffect>
                                    <p:set>
                                      <p:cBhvr>
                                        <p:cTn id="70" dur="1" fill="hold">
                                          <p:stCondLst>
                                            <p:cond delay="499"/>
                                          </p:stCondLst>
                                        </p:cTn>
                                        <p:tgtEl>
                                          <p:spTgt spid="1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17"/>
                                        </p:tgtEl>
                                      </p:cBhvr>
                                    </p:animEffect>
                                    <p:set>
                                      <p:cBhvr>
                                        <p:cTn id="88" dur="1" fill="hold">
                                          <p:stCondLst>
                                            <p:cond delay="499"/>
                                          </p:stCondLst>
                                        </p:cTn>
                                        <p:tgtEl>
                                          <p:spTgt spid="17"/>
                                        </p:tgtEl>
                                        <p:attrNameLst>
                                          <p:attrName>style.visibility</p:attrName>
                                        </p:attrNameLst>
                                      </p:cBhvr>
                                      <p:to>
                                        <p:strVal val="hidden"/>
                                      </p:to>
                                    </p:set>
                                  </p:childTnLst>
                                </p:cTn>
                              </p:par>
                              <p:par>
                                <p:cTn id="89" presetID="10" presetClass="entr" presetSubtype="0" fill="hold" grpId="2"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par>
                                <p:cTn id="97" presetID="10" presetClass="entr" presetSubtype="0" fill="hold" grpId="2"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500"/>
                                        <p:tgtEl>
                                          <p:spTgt spid="17"/>
                                        </p:tgtEl>
                                      </p:cBhvr>
                                    </p:animEffect>
                                  </p:childTnLst>
                                </p:cTn>
                              </p:par>
                              <p:par>
                                <p:cTn id="108" presetID="10" presetClass="exit" presetSubtype="0" fill="hold" grpId="3"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8"/>
                                        </p:tgtEl>
                                      </p:cBhvr>
                                    </p:animEffect>
                                    <p:set>
                                      <p:cBhvr>
                                        <p:cTn id="113" dur="1" fill="hold">
                                          <p:stCondLst>
                                            <p:cond delay="499"/>
                                          </p:stCondLst>
                                        </p:cTn>
                                        <p:tgtEl>
                                          <p:spTgt spid="2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0" presetClass="entr" presetSubtype="0" fill="hold"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500"/>
                                        <p:tgtEl>
                                          <p:spTgt spid="36"/>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35"/>
                                        </p:tgtEl>
                                      </p:cBhvr>
                                    </p:animEffect>
                                    <p:set>
                                      <p:cBhvr>
                                        <p:cTn id="147" dur="1" fill="hold">
                                          <p:stCondLst>
                                            <p:cond delay="499"/>
                                          </p:stCondLst>
                                        </p:cTn>
                                        <p:tgtEl>
                                          <p:spTgt spid="35"/>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7"/>
                                        </p:tgtEl>
                                      </p:cBhvr>
                                    </p:animEffect>
                                    <p:set>
                                      <p:cBhvr>
                                        <p:cTn id="150" dur="1" fill="hold">
                                          <p:stCondLst>
                                            <p:cond delay="499"/>
                                          </p:stCondLst>
                                        </p:cTn>
                                        <p:tgtEl>
                                          <p:spTgt spid="3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2" nodeType="clickEffect">
                                  <p:stCondLst>
                                    <p:cond delay="0"/>
                                  </p:stCondLst>
                                  <p:childTnLst>
                                    <p:animEffect transition="out" filter="fade">
                                      <p:cBhvr>
                                        <p:cTn id="154" dur="500"/>
                                        <p:tgtEl>
                                          <p:spTgt spid="29"/>
                                        </p:tgtEl>
                                      </p:cBhvr>
                                    </p:animEffect>
                                    <p:set>
                                      <p:cBhvr>
                                        <p:cTn id="155" dur="1" fill="hold">
                                          <p:stCondLst>
                                            <p:cond delay="499"/>
                                          </p:stCondLst>
                                        </p:cTn>
                                        <p:tgtEl>
                                          <p:spTgt spid="29"/>
                                        </p:tgtEl>
                                        <p:attrNameLst>
                                          <p:attrName>style.visibility</p:attrName>
                                        </p:attrNameLst>
                                      </p:cBhvr>
                                      <p:to>
                                        <p:strVal val="hidden"/>
                                      </p:to>
                                    </p:set>
                                  </p:childTnLst>
                                </p:cTn>
                              </p:par>
                              <p:par>
                                <p:cTn id="156" presetID="10" presetClass="exit" presetSubtype="0" fill="hold" grpId="3" nodeType="withEffect">
                                  <p:stCondLst>
                                    <p:cond delay="0"/>
                                  </p:stCondLst>
                                  <p:childTnLst>
                                    <p:animEffect transition="out" filter="fade">
                                      <p:cBhvr>
                                        <p:cTn id="157" dur="500"/>
                                        <p:tgtEl>
                                          <p:spTgt spid="17"/>
                                        </p:tgtEl>
                                      </p:cBhvr>
                                    </p:animEffect>
                                    <p:set>
                                      <p:cBhvr>
                                        <p:cTn id="158" dur="1" fill="hold">
                                          <p:stCondLst>
                                            <p:cond delay="499"/>
                                          </p:stCondLst>
                                        </p:cTn>
                                        <p:tgtEl>
                                          <p:spTgt spid="17"/>
                                        </p:tgtEl>
                                        <p:attrNameLst>
                                          <p:attrName>style.visibility</p:attrName>
                                        </p:attrNameLst>
                                      </p:cBhvr>
                                      <p:to>
                                        <p:strVal val="hidden"/>
                                      </p:to>
                                    </p:set>
                                  </p:childTnLst>
                                </p:cTn>
                              </p:par>
                              <p:par>
                                <p:cTn id="159" presetID="10" presetClass="entr" presetSubtype="0" fill="hold" grpId="4" nodeType="withEffect">
                                  <p:stCondLst>
                                    <p:cond delay="0"/>
                                  </p:stCondLst>
                                  <p:childTnLst>
                                    <p:set>
                                      <p:cBhvr>
                                        <p:cTn id="160" dur="1" fill="hold">
                                          <p:stCondLst>
                                            <p:cond delay="0"/>
                                          </p:stCondLst>
                                        </p:cTn>
                                        <p:tgtEl>
                                          <p:spTgt spid="16"/>
                                        </p:tgtEl>
                                        <p:attrNameLst>
                                          <p:attrName>style.visibility</p:attrName>
                                        </p:attrNameLst>
                                      </p:cBhvr>
                                      <p:to>
                                        <p:strVal val="visible"/>
                                      </p:to>
                                    </p:set>
                                    <p:animEffect transition="in" filter="fade">
                                      <p:cBhvr>
                                        <p:cTn id="161" dur="500"/>
                                        <p:tgtEl>
                                          <p:spTgt spid="16"/>
                                        </p:tgtEl>
                                      </p:cBhvr>
                                    </p:animEffect>
                                  </p:childTnLst>
                                </p:cTn>
                              </p:par>
                              <p:par>
                                <p:cTn id="162" presetID="10" presetClass="entr" presetSubtype="0" fill="hold" grpId="4" nodeType="withEffect">
                                  <p:stCondLst>
                                    <p:cond delay="0"/>
                                  </p:stCondLst>
                                  <p:childTnLst>
                                    <p:set>
                                      <p:cBhvr>
                                        <p:cTn id="163" dur="1" fill="hold">
                                          <p:stCondLst>
                                            <p:cond delay="0"/>
                                          </p:stCondLst>
                                        </p:cTn>
                                        <p:tgtEl>
                                          <p:spTgt spid="28"/>
                                        </p:tgtEl>
                                        <p:attrNameLst>
                                          <p:attrName>style.visibility</p:attrName>
                                        </p:attrNameLst>
                                      </p:cBhvr>
                                      <p:to>
                                        <p:strVal val="visible"/>
                                      </p:to>
                                    </p:set>
                                    <p:animEffect transition="in" filter="fade">
                                      <p:cBhvr>
                                        <p:cTn id="164" dur="500"/>
                                        <p:tgtEl>
                                          <p:spTgt spid="28"/>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fade">
                                      <p:cBhvr>
                                        <p:cTn id="169" dur="500"/>
                                        <p:tgtEl>
                                          <p:spTgt spid="38"/>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3"/>
                                        </p:tgtEl>
                                        <p:attrNameLst>
                                          <p:attrName>style.visibility</p:attrName>
                                        </p:attrNameLst>
                                      </p:cBhvr>
                                      <p:to>
                                        <p:strVal val="visible"/>
                                      </p:to>
                                    </p:set>
                                    <p:animEffect transition="in" filter="fade">
                                      <p:cBhvr>
                                        <p:cTn id="172" dur="500"/>
                                        <p:tgtEl>
                                          <p:spTgt spid="33"/>
                                        </p:tgtEl>
                                      </p:cBhvr>
                                    </p:animEffect>
                                  </p:childTnLst>
                                </p:cTn>
                              </p:par>
                              <p:par>
                                <p:cTn id="173" presetID="10" presetClass="exit" presetSubtype="0" fill="hold" grpId="1"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1"/>
                                        </p:tgtEl>
                                      </p:cBhvr>
                                    </p:animEffect>
                                    <p:set>
                                      <p:cBhvr>
                                        <p:cTn id="178" dur="1" fill="hold">
                                          <p:stCondLst>
                                            <p:cond delay="499"/>
                                          </p:stCondLst>
                                        </p:cTn>
                                        <p:tgtEl>
                                          <p:spTgt spid="1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0" nodeType="clickEffect">
                                  <p:stCondLst>
                                    <p:cond delay="0"/>
                                  </p:stCondLst>
                                  <p:childTnLst>
                                    <p:set>
                                      <p:cBhvr>
                                        <p:cTn id="185" dur="1" fill="hold">
                                          <p:stCondLst>
                                            <p:cond delay="0"/>
                                          </p:stCondLst>
                                        </p:cTn>
                                        <p:tgtEl>
                                          <p:spTgt spid="13"/>
                                        </p:tgtEl>
                                        <p:attrNameLst>
                                          <p:attrName>style.visibility</p:attrName>
                                        </p:attrNameLst>
                                      </p:cBhvr>
                                      <p:to>
                                        <p:strVal val="visible"/>
                                      </p:to>
                                    </p:set>
                                    <p:animEffect transition="in" filter="fade">
                                      <p:cBhvr>
                                        <p:cTn id="186" dur="500"/>
                                        <p:tgtEl>
                                          <p:spTgt spid="13"/>
                                        </p:tgtEl>
                                      </p:cBhvr>
                                    </p:animEffect>
                                  </p:childTnLst>
                                </p:cTn>
                              </p:par>
                              <p:par>
                                <p:cTn id="187" presetID="10" presetClass="entr" presetSubtype="0" fill="hold" nodeType="withEffect">
                                  <p:stCondLst>
                                    <p:cond delay="0"/>
                                  </p:stCondLst>
                                  <p:childTnLst>
                                    <p:set>
                                      <p:cBhvr>
                                        <p:cTn id="188" dur="1" fill="hold">
                                          <p:stCondLst>
                                            <p:cond delay="0"/>
                                          </p:stCondLst>
                                        </p:cTn>
                                        <p:tgtEl>
                                          <p:spTgt spid="25"/>
                                        </p:tgtEl>
                                        <p:attrNameLst>
                                          <p:attrName>style.visibility</p:attrName>
                                        </p:attrNameLst>
                                      </p:cBhvr>
                                      <p:to>
                                        <p:strVal val="visible"/>
                                      </p:to>
                                    </p:set>
                                    <p:animEffect transition="in" filter="fade">
                                      <p:cBhvr>
                                        <p:cTn id="189" dur="500"/>
                                        <p:tgtEl>
                                          <p:spTgt spid="25"/>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13"/>
                                        </p:tgtEl>
                                      </p:cBhvr>
                                    </p:animEffect>
                                    <p:set>
                                      <p:cBhvr>
                                        <p:cTn id="194" dur="1" fill="hold">
                                          <p:stCondLst>
                                            <p:cond delay="499"/>
                                          </p:stCondLst>
                                        </p:cTn>
                                        <p:tgtEl>
                                          <p:spTgt spid="1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25"/>
                                        </p:tgtEl>
                                      </p:cBhvr>
                                    </p:animEffect>
                                    <p:set>
                                      <p:cBhvr>
                                        <p:cTn id="197" dur="1" fill="hold">
                                          <p:stCondLst>
                                            <p:cond delay="499"/>
                                          </p:stCondLst>
                                        </p:cTn>
                                        <p:tgtEl>
                                          <p:spTgt spid="25"/>
                                        </p:tgtEl>
                                        <p:attrNameLst>
                                          <p:attrName>style.visibility</p:attrName>
                                        </p:attrNameLst>
                                      </p:cBhvr>
                                      <p:to>
                                        <p:strVal val="hidden"/>
                                      </p:to>
                                    </p:set>
                                  </p:childTnLst>
                                </p:cTn>
                              </p:par>
                              <p:par>
                                <p:cTn id="198" presetID="10" presetClass="exit" presetSubtype="0" fill="hold" grpId="3" nodeType="withEffect">
                                  <p:stCondLst>
                                    <p:cond delay="0"/>
                                  </p:stCondLst>
                                  <p:childTnLst>
                                    <p:animEffect transition="out" filter="fade">
                                      <p:cBhvr>
                                        <p:cTn id="199" dur="500"/>
                                        <p:tgtEl>
                                          <p:spTgt spid="29"/>
                                        </p:tgtEl>
                                      </p:cBhvr>
                                    </p:animEffect>
                                    <p:set>
                                      <p:cBhvr>
                                        <p:cTn id="200" dur="1" fill="hold">
                                          <p:stCondLst>
                                            <p:cond delay="499"/>
                                          </p:stCondLst>
                                        </p:cTn>
                                        <p:tgtEl>
                                          <p:spTgt spid="29"/>
                                        </p:tgtEl>
                                        <p:attrNameLst>
                                          <p:attrName>style.visibility</p:attrName>
                                        </p:attrNameLst>
                                      </p:cBhvr>
                                      <p:to>
                                        <p:strVal val="hidden"/>
                                      </p:to>
                                    </p:set>
                                  </p:childTnLst>
                                </p:cTn>
                              </p:par>
                              <p:par>
                                <p:cTn id="201" presetID="10" presetClass="exit" presetSubtype="0" fill="hold" grpId="4" nodeType="withEffect">
                                  <p:stCondLst>
                                    <p:cond delay="0"/>
                                  </p:stCondLst>
                                  <p:childTnLst>
                                    <p:animEffect transition="out" filter="fade">
                                      <p:cBhvr>
                                        <p:cTn id="202" dur="500"/>
                                        <p:tgtEl>
                                          <p:spTgt spid="17"/>
                                        </p:tgtEl>
                                      </p:cBhvr>
                                    </p:animEffect>
                                    <p:set>
                                      <p:cBhvr>
                                        <p:cTn id="203" dur="1" fill="hold">
                                          <p:stCondLst>
                                            <p:cond delay="499"/>
                                          </p:stCondLst>
                                        </p:cTn>
                                        <p:tgtEl>
                                          <p:spTgt spid="17"/>
                                        </p:tgtEl>
                                        <p:attrNameLst>
                                          <p:attrName>style.visibility</p:attrName>
                                        </p:attrNameLst>
                                      </p:cBhvr>
                                      <p:to>
                                        <p:strVal val="hidden"/>
                                      </p:to>
                                    </p:set>
                                  </p:childTnLst>
                                </p:cTn>
                              </p:par>
                              <p:par>
                                <p:cTn id="204" presetID="10" presetClass="entr" presetSubtype="0" fill="hold" grpId="5" nodeType="withEffect">
                                  <p:stCondLst>
                                    <p:cond delay="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par>
                                <p:cTn id="207" presetID="10" presetClass="entr" presetSubtype="0" fill="hold" grpId="5"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23"/>
                                        </p:tgtEl>
                                        <p:attrNameLst>
                                          <p:attrName>style.visibility</p:attrName>
                                        </p:attrNameLst>
                                      </p:cBhvr>
                                      <p:to>
                                        <p:strVal val="visible"/>
                                      </p:to>
                                    </p:set>
                                    <p:animEffect transition="in" filter="fade">
                                      <p:cBhvr>
                                        <p:cTn id="214" dur="500"/>
                                        <p:tgtEl>
                                          <p:spTgt spid="23"/>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fade">
                                      <p:cBhvr>
                                        <p:cTn id="217" dur="500"/>
                                        <p:tgtEl>
                                          <p:spTgt spid="10"/>
                                        </p:tgtEl>
                                      </p:cBhvr>
                                    </p:animEffect>
                                  </p:childTnLst>
                                </p:cTn>
                              </p:par>
                              <p:par>
                                <p:cTn id="218" presetID="10" presetClass="exit" presetSubtype="0" fill="hold" grpId="1" nodeType="withEffect">
                                  <p:stCondLst>
                                    <p:cond delay="0"/>
                                  </p:stCondLst>
                                  <p:childTnLst>
                                    <p:animEffect transition="out" filter="fade">
                                      <p:cBhvr>
                                        <p:cTn id="219" dur="500"/>
                                        <p:tgtEl>
                                          <p:spTgt spid="40"/>
                                        </p:tgtEl>
                                      </p:cBhvr>
                                    </p:animEffect>
                                    <p:set>
                                      <p:cBhvr>
                                        <p:cTn id="220" dur="1" fill="hold">
                                          <p:stCondLst>
                                            <p:cond delay="499"/>
                                          </p:stCondLst>
                                        </p:cTn>
                                        <p:tgtEl>
                                          <p:spTgt spid="40"/>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5"/>
                                        </p:tgtEl>
                                      </p:cBhvr>
                                    </p:animEffect>
                                    <p:set>
                                      <p:cBhvr>
                                        <p:cTn id="223" dur="1" fill="hold">
                                          <p:stCondLst>
                                            <p:cond delay="499"/>
                                          </p:stCondLst>
                                        </p:cTn>
                                        <p:tgtEl>
                                          <p:spTgt spid="5"/>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21"/>
                                        </p:tgtEl>
                                      </p:cBhvr>
                                    </p:animEffect>
                                    <p:set>
                                      <p:cBhvr>
                                        <p:cTn id="226" dur="1" fill="hold">
                                          <p:stCondLst>
                                            <p:cond delay="499"/>
                                          </p:stCondLst>
                                        </p:cTn>
                                        <p:tgtEl>
                                          <p:spTgt spid="21"/>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42">
                                            <p:txEl>
                                              <p:pRg st="0" end="0"/>
                                            </p:txEl>
                                          </p:spTgt>
                                        </p:tgtEl>
                                        <p:attrNameLst>
                                          <p:attrName>style.visibility</p:attrName>
                                        </p:attrNameLst>
                                      </p:cBhvr>
                                      <p:to>
                                        <p:strVal val="visible"/>
                                      </p:to>
                                    </p:set>
                                    <p:animEffect transition="in" filter="fade">
                                      <p:cBhvr>
                                        <p:cTn id="231" dur="500"/>
                                        <p:tgtEl>
                                          <p:spTgt spid="42">
                                            <p:txEl>
                                              <p:pRg st="0" end="0"/>
                                            </p:txEl>
                                          </p:spTgt>
                                        </p:tgtEl>
                                      </p:cBhvr>
                                    </p:animEffect>
                                  </p:childTnLst>
                                </p:cTn>
                              </p:par>
                              <p:par>
                                <p:cTn id="232" presetID="10" presetClass="entr" presetSubtype="0" fill="hold" nodeType="withEffect">
                                  <p:stCondLst>
                                    <p:cond delay="0"/>
                                  </p:stCondLst>
                                  <p:childTnLst>
                                    <p:set>
                                      <p:cBhvr>
                                        <p:cTn id="233" dur="1" fill="hold">
                                          <p:stCondLst>
                                            <p:cond delay="0"/>
                                          </p:stCondLst>
                                        </p:cTn>
                                        <p:tgtEl>
                                          <p:spTgt spid="42">
                                            <p:txEl>
                                              <p:pRg st="1" end="1"/>
                                            </p:txEl>
                                          </p:spTgt>
                                        </p:tgtEl>
                                        <p:attrNameLst>
                                          <p:attrName>style.visibility</p:attrName>
                                        </p:attrNameLst>
                                      </p:cBhvr>
                                      <p:to>
                                        <p:strVal val="visible"/>
                                      </p:to>
                                    </p:set>
                                    <p:animEffect transition="in" filter="fade">
                                      <p:cBhvr>
                                        <p:cTn id="234" dur="500"/>
                                        <p:tgtEl>
                                          <p:spTgt spid="42">
                                            <p:txEl>
                                              <p:pRg st="1" end="1"/>
                                            </p:txEl>
                                          </p:spTgt>
                                        </p:tgtEl>
                                      </p:cBhvr>
                                    </p:animEffect>
                                  </p:childTnLst>
                                </p:cTn>
                              </p:par>
                              <p:par>
                                <p:cTn id="235" presetID="10" presetClass="entr" presetSubtype="0" fill="hold" nodeType="withEffect">
                                  <p:stCondLst>
                                    <p:cond delay="0"/>
                                  </p:stCondLst>
                                  <p:childTnLst>
                                    <p:set>
                                      <p:cBhvr>
                                        <p:cTn id="236" dur="1" fill="hold">
                                          <p:stCondLst>
                                            <p:cond delay="0"/>
                                          </p:stCondLst>
                                        </p:cTn>
                                        <p:tgtEl>
                                          <p:spTgt spid="42">
                                            <p:txEl>
                                              <p:pRg st="2" end="2"/>
                                            </p:txEl>
                                          </p:spTgt>
                                        </p:tgtEl>
                                        <p:attrNameLst>
                                          <p:attrName>style.visibility</p:attrName>
                                        </p:attrNameLst>
                                      </p:cBhvr>
                                      <p:to>
                                        <p:strVal val="visible"/>
                                      </p:to>
                                    </p:set>
                                    <p:animEffect transition="in" filter="fade">
                                      <p:cBhvr>
                                        <p:cTn id="237" dur="500"/>
                                        <p:tgtEl>
                                          <p:spTgt spid="42">
                                            <p:txEl>
                                              <p:pRg st="2" end="2"/>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42">
                                            <p:txEl>
                                              <p:pRg st="3" end="3"/>
                                            </p:txEl>
                                          </p:spTgt>
                                        </p:tgtEl>
                                        <p:attrNameLst>
                                          <p:attrName>style.visibility</p:attrName>
                                        </p:attrNameLst>
                                      </p:cBhvr>
                                      <p:to>
                                        <p:strVal val="visible"/>
                                      </p:to>
                                    </p:set>
                                    <p:animEffect transition="in" filter="fade">
                                      <p:cBhvr>
                                        <p:cTn id="240" dur="500"/>
                                        <p:tgtEl>
                                          <p:spTgt spid="42">
                                            <p:txEl>
                                              <p:pRg st="3" end="3"/>
                                            </p:txEl>
                                          </p:spTgt>
                                        </p:tgtEl>
                                      </p:cBhvr>
                                    </p:animEffect>
                                  </p:childTnLst>
                                </p:cTn>
                              </p:par>
                            </p:childTnLst>
                          </p:cTn>
                        </p:par>
                        <p:par>
                          <p:cTn id="241" fill="hold">
                            <p:stCondLst>
                              <p:cond delay="500"/>
                            </p:stCondLst>
                            <p:childTnLst>
                              <p:par>
                                <p:cTn id="242" presetID="10" presetClass="entr" presetSubtype="0" fill="hold" nodeType="afterEffect">
                                  <p:stCondLst>
                                    <p:cond delay="0"/>
                                  </p:stCondLst>
                                  <p:childTnLst>
                                    <p:set>
                                      <p:cBhvr>
                                        <p:cTn id="243" dur="1" fill="hold">
                                          <p:stCondLst>
                                            <p:cond delay="0"/>
                                          </p:stCondLst>
                                        </p:cTn>
                                        <p:tgtEl>
                                          <p:spTgt spid="42">
                                            <p:txEl>
                                              <p:pRg st="5" end="5"/>
                                            </p:txEl>
                                          </p:spTgt>
                                        </p:tgtEl>
                                        <p:attrNameLst>
                                          <p:attrName>style.visibility</p:attrName>
                                        </p:attrNameLst>
                                      </p:cBhvr>
                                      <p:to>
                                        <p:strVal val="visible"/>
                                      </p:to>
                                    </p:set>
                                    <p:animEffect transition="in" filter="fade">
                                      <p:cBhvr>
                                        <p:cTn id="244" dur="500"/>
                                        <p:tgtEl>
                                          <p:spTgt spid="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p:bldP spid="5" grpId="1"/>
      <p:bldP spid="6" grpId="0" animBg="1"/>
      <p:bldP spid="8" grpId="0" animBg="1"/>
      <p:bldP spid="9" grpId="0" animBg="1"/>
      <p:bldP spid="7" grpId="0" animBg="1"/>
      <p:bldP spid="10" grpId="0"/>
      <p:bldP spid="11" grpId="0"/>
      <p:bldP spid="11" grpId="1"/>
      <p:bldP spid="12" grpId="0"/>
      <p:bldP spid="12" grpId="1"/>
      <p:bldP spid="13" grpId="0"/>
      <p:bldP spid="13" grpId="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28" grpId="0"/>
      <p:bldP spid="28" grpId="1"/>
      <p:bldP spid="28" grpId="2"/>
      <p:bldP spid="28" grpId="3"/>
      <p:bldP spid="28" grpId="4"/>
      <p:bldP spid="28" grpId="5"/>
      <p:bldP spid="29" grpId="0"/>
      <p:bldP spid="29" grpId="1"/>
      <p:bldP spid="29" grpId="2"/>
      <p:bldP spid="29" grpId="3"/>
      <p:bldP spid="33" grpId="0"/>
      <p:bldP spid="34" grpId="0"/>
      <p:bldP spid="34" grpId="1"/>
      <p:bldP spid="35" grpId="0"/>
      <p:bldP spid="35" grpId="1"/>
      <p:bldP spid="39" grpId="0" animBg="1"/>
      <p:bldP spid="40" grpId="0" animBg="1"/>
      <p:bldP spid="40" grpId="1" animBg="1"/>
      <p:bldP spid="41" grpId="0" animBg="1"/>
      <p:bldP spid="4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Performance </a:t>
            </a:r>
            <a:endParaRPr lang="en-US" dirty="0"/>
          </a:p>
        </p:txBody>
      </p:sp>
    </p:spTree>
    <p:extLst>
      <p:ext uri="{BB962C8B-B14F-4D97-AF65-F5344CB8AC3E}">
        <p14:creationId xmlns:p14="http://schemas.microsoft.com/office/powerpoint/2010/main" val="11391667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Windows Azure Cache?</a:t>
            </a:r>
            <a:endParaRPr lang="en-US" dirty="0"/>
          </a:p>
        </p:txBody>
      </p:sp>
      <p:sp>
        <p:nvSpPr>
          <p:cNvPr id="3" name="Text Placeholder 2"/>
          <p:cNvSpPr>
            <a:spLocks noGrp="1"/>
          </p:cNvSpPr>
          <p:nvPr>
            <p:ph type="body" sz="quarter" idx="10"/>
          </p:nvPr>
        </p:nvSpPr>
        <p:spPr>
          <a:xfrm>
            <a:off x="519112" y="1447799"/>
            <a:ext cx="11149013" cy="4247317"/>
          </a:xfrm>
        </p:spPr>
        <p:txBody>
          <a:bodyPr/>
          <a:lstStyle/>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Use spare memory on your VMs as high-performance cache</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Distributed </a:t>
            </a:r>
            <a:r>
              <a:rPr lang="en-US" dirty="0">
                <a:solidFill>
                  <a:schemeClr val="accent2">
                    <a:alpha val="99000"/>
                  </a:schemeClr>
                </a:solidFill>
                <a:latin typeface="Segoe UI Light" pitchFamily="34" charset="0"/>
                <a:cs typeface="Segoe UI Light" pitchFamily="34" charset="0"/>
              </a:rPr>
              <a:t>cache </a:t>
            </a:r>
            <a:r>
              <a:rPr lang="en-US" dirty="0" smtClean="0">
                <a:solidFill>
                  <a:schemeClr val="accent2">
                    <a:alpha val="99000"/>
                  </a:schemeClr>
                </a:solidFill>
                <a:latin typeface="Segoe UI Light" pitchFamily="34" charset="0"/>
                <a:cs typeface="Segoe UI Light" pitchFamily="34" charset="0"/>
              </a:rPr>
              <a:t>cluster </a:t>
            </a:r>
            <a:r>
              <a:rPr lang="en-US" dirty="0">
                <a:solidFill>
                  <a:schemeClr val="accent2">
                    <a:alpha val="99000"/>
                  </a:schemeClr>
                </a:solidFill>
                <a:latin typeface="Segoe UI Light" pitchFamily="34" charset="0"/>
                <a:cs typeface="Segoe UI Light" pitchFamily="34" charset="0"/>
              </a:rPr>
              <a:t>c</a:t>
            </a:r>
            <a:r>
              <a:rPr lang="en-US" dirty="0" smtClean="0">
                <a:solidFill>
                  <a:schemeClr val="accent2">
                    <a:alpha val="99000"/>
                  </a:schemeClr>
                </a:solidFill>
                <a:latin typeface="Segoe UI Light" pitchFamily="34" charset="0"/>
                <a:cs typeface="Segoe UI Light" pitchFamily="34" charset="0"/>
              </a:rPr>
              <a:t>o-located with existing roles, or use dedicated roles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Named caches with high availability option and notifications</a:t>
            </a:r>
          </a:p>
          <a:p>
            <a:pPr marL="574675" indent="-571500">
              <a:buFont typeface="Arial" pitchFamily="34" charset="0"/>
              <a:buChar char="•"/>
            </a:pPr>
            <a:r>
              <a:rPr lang="en-US" dirty="0" smtClean="0">
                <a:solidFill>
                  <a:schemeClr val="accent2">
                    <a:alpha val="99000"/>
                  </a:schemeClr>
                </a:solidFill>
                <a:latin typeface="Segoe UI Light" pitchFamily="34" charset="0"/>
                <a:cs typeface="Segoe UI Light" pitchFamily="34" charset="0"/>
              </a:rPr>
              <a:t>Support </a:t>
            </a:r>
            <a:r>
              <a:rPr lang="en-US" dirty="0" err="1" smtClean="0">
                <a:solidFill>
                  <a:schemeClr val="accent2">
                    <a:alpha val="99000"/>
                  </a:schemeClr>
                </a:solidFill>
                <a:latin typeface="Segoe UI Light" pitchFamily="34" charset="0"/>
                <a:cs typeface="Segoe UI Light" pitchFamily="34" charset="0"/>
              </a:rPr>
              <a:t>Memcached</a:t>
            </a:r>
            <a:r>
              <a:rPr lang="en-US" dirty="0" smtClean="0">
                <a:solidFill>
                  <a:schemeClr val="accent2">
                    <a:alpha val="99000"/>
                  </a:schemeClr>
                </a:solidFill>
                <a:latin typeface="Segoe UI Light" pitchFamily="34" charset="0"/>
                <a:cs typeface="Segoe UI Light" pitchFamily="34" charset="0"/>
              </a:rPr>
              <a:t> protocol</a:t>
            </a:r>
          </a:p>
        </p:txBody>
      </p:sp>
    </p:spTree>
    <p:extLst>
      <p:ext uri="{BB962C8B-B14F-4D97-AF65-F5344CB8AC3E}">
        <p14:creationId xmlns:p14="http://schemas.microsoft.com/office/powerpoint/2010/main" val="41274868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Windows Azure Cache?</a:t>
            </a:r>
            <a:endParaRPr lang="en-US" dirty="0"/>
          </a:p>
        </p:txBody>
      </p:sp>
      <p:sp>
        <p:nvSpPr>
          <p:cNvPr id="3" name="Text Placeholder 2"/>
          <p:cNvSpPr>
            <a:spLocks noGrp="1"/>
          </p:cNvSpPr>
          <p:nvPr>
            <p:ph type="body" sz="quarter" idx="10"/>
          </p:nvPr>
        </p:nvSpPr>
        <p:spPr>
          <a:xfrm>
            <a:off x="519112" y="1447799"/>
            <a:ext cx="11149013" cy="4481227"/>
          </a:xfrm>
        </p:spPr>
        <p:txBody>
          <a:bodyPr/>
          <a:lstStyle/>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Faster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network hops)</a:t>
            </a:r>
          </a:p>
          <a:p>
            <a:pPr marL="0" lvl="1">
              <a:spcBef>
                <a:spcPct val="20000"/>
              </a:spcBef>
              <a:buSzPct val="90000"/>
            </a:pPr>
            <a:r>
              <a:rPr lang="en-US" sz="2000"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Cheaper</a:t>
            </a:r>
            <a:endParaRPr lang="en-US" spc="-70" dirty="0">
              <a:solidFill>
                <a:schemeClr val="accent2">
                  <a:alpha val="99000"/>
                </a:schemeClr>
              </a:solidFill>
              <a:latin typeface="Segoe UI Light" pitchFamily="34" charset="0"/>
              <a:cs typeface="Segoe UI Light" pitchFamily="34" charset="0"/>
            </a:endParaRPr>
          </a:p>
          <a:p>
            <a:pPr marL="0" lvl="1">
              <a:spcBef>
                <a:spcPct val="20000"/>
              </a:spcBef>
              <a:buSzPct val="90000"/>
            </a:pPr>
            <a:r>
              <a:rPr lang="en-US" sz="2000" spc="0" dirty="0">
                <a:solidFill>
                  <a:schemeClr val="tx1">
                    <a:alpha val="99000"/>
                  </a:schemeClr>
                </a:solidFill>
              </a:rPr>
              <a:t>No external service calls (additional cost)</a:t>
            </a:r>
          </a:p>
          <a:p>
            <a:pPr marL="0" lvl="1">
              <a:spcBef>
                <a:spcPct val="20000"/>
              </a:spcBef>
              <a:buSzPct val="90000"/>
            </a:pPr>
            <a:r>
              <a:rPr lang="en-US" sz="2000"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latin typeface="Segoe UI Light" pitchFamily="34" charset="0"/>
                <a:cs typeface="Segoe UI Light" pitchFamily="34" charset="0"/>
              </a:rPr>
              <a:t>More </a:t>
            </a:r>
            <a:r>
              <a:rPr lang="en-US" spc="-70" dirty="0">
                <a:solidFill>
                  <a:schemeClr val="accent2">
                    <a:alpha val="99000"/>
                  </a:schemeClr>
                </a:solidFill>
                <a:latin typeface="Segoe UI Light" pitchFamily="34" charset="0"/>
                <a:cs typeface="Segoe UI Light" pitchFamily="34" charset="0"/>
              </a:rPr>
              <a:t>reliable</a:t>
            </a:r>
          </a:p>
          <a:p>
            <a:pPr marL="0" lvl="1">
              <a:spcBef>
                <a:spcPct val="20000"/>
              </a:spcBef>
              <a:buSzPct val="90000"/>
            </a:pPr>
            <a:r>
              <a:rPr lang="en-US" sz="2000" spc="0" dirty="0">
                <a:solidFill>
                  <a:schemeClr val="tx1">
                    <a:alpha val="99000"/>
                  </a:schemeClr>
                </a:solidFill>
              </a:rPr>
              <a:t>Your service is running = cache is available</a:t>
            </a:r>
          </a:p>
          <a:p>
            <a:pPr marL="0" lvl="1">
              <a:spcBef>
                <a:spcPct val="20000"/>
              </a:spcBef>
              <a:buSzPct val="90000"/>
            </a:pPr>
            <a:r>
              <a:rPr lang="en-US" sz="2000"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7461488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Cache</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89157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Matters</a:t>
            </a:r>
            <a:endParaRPr lang="en-US" dirty="0"/>
          </a:p>
        </p:txBody>
      </p:sp>
      <p:sp>
        <p:nvSpPr>
          <p:cNvPr id="3" name="Content Placeholder 2"/>
          <p:cNvSpPr>
            <a:spLocks noGrp="1"/>
          </p:cNvSpPr>
          <p:nvPr>
            <p:ph type="body" sz="quarter" idx="10"/>
          </p:nvPr>
        </p:nvSpPr>
        <p:spPr>
          <a:xfrm>
            <a:off x="519112" y="1447799"/>
            <a:ext cx="11149013" cy="2950038"/>
          </a:xfrm>
        </p:spPr>
        <p:txBody>
          <a:bodyPr/>
          <a:lstStyle/>
          <a:p>
            <a:r>
              <a:rPr lang="en-US" sz="3600" dirty="0" smtClean="0">
                <a:solidFill>
                  <a:schemeClr val="accent2">
                    <a:alpha val="99000"/>
                  </a:schemeClr>
                </a:solidFill>
              </a:rPr>
              <a:t>More responsive applications</a:t>
            </a:r>
          </a:p>
          <a:p>
            <a:r>
              <a:rPr lang="en-US" sz="3600" dirty="0" smtClean="0">
                <a:solidFill>
                  <a:schemeClr val="accent2">
                    <a:alpha val="99000"/>
                  </a:schemeClr>
                </a:solidFill>
              </a:rPr>
              <a:t>Faster page load times</a:t>
            </a:r>
          </a:p>
          <a:p>
            <a:pPr lvl="1"/>
            <a:r>
              <a:rPr lang="en-US" dirty="0" smtClean="0"/>
              <a:t>8 seconds vs. 3 seconds?</a:t>
            </a:r>
          </a:p>
          <a:p>
            <a:pPr lvl="1"/>
            <a:endParaRPr lang="en-US" dirty="0" smtClean="0"/>
          </a:p>
          <a:p>
            <a:r>
              <a:rPr lang="en-US" sz="3600" dirty="0" smtClean="0">
                <a:solidFill>
                  <a:schemeClr val="accent2">
                    <a:alpha val="99000"/>
                  </a:schemeClr>
                </a:solidFill>
              </a:rPr>
              <a:t>Higher interactivity – new type of applications</a:t>
            </a:r>
          </a:p>
          <a:p>
            <a:r>
              <a:rPr lang="en-US" sz="3600" dirty="0" smtClean="0">
                <a:solidFill>
                  <a:schemeClr val="accent2">
                    <a:alpha val="99000"/>
                  </a:schemeClr>
                </a:solidFill>
              </a:rPr>
              <a:t>Better user experience – more $$$</a:t>
            </a:r>
            <a:endParaRPr lang="en-US" sz="3600" dirty="0">
              <a:solidFill>
                <a:schemeClr val="accent2">
                  <a:alpha val="99000"/>
                </a:schemeClr>
              </a:solidFill>
            </a:endParaRPr>
          </a:p>
        </p:txBody>
      </p:sp>
      <p:pic>
        <p:nvPicPr>
          <p:cNvPr id="7" name="Picture 39" descr="C:\Users\sakuu\Documents\Ballmer WPC\PNGS\Timer.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73000"/>
                    </a14:imgEffect>
                  </a14:imgLayer>
                </a14:imgProps>
              </a:ext>
              <a:ext uri="{28A0092B-C50C-407E-A947-70E740481C1C}">
                <a14:useLocalDpi xmlns:a14="http://schemas.microsoft.com/office/drawing/2010/main" val="0"/>
              </a:ext>
            </a:extLst>
          </a:blip>
          <a:srcRect/>
          <a:stretch>
            <a:fillRect/>
          </a:stretch>
        </p:blipFill>
        <p:spPr bwMode="black">
          <a:xfrm>
            <a:off x="8967727" y="3545518"/>
            <a:ext cx="1551402" cy="2336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85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Thinking Globally</a:t>
            </a:r>
          </a:p>
        </p:txBody>
      </p:sp>
      <p:sp>
        <p:nvSpPr>
          <p:cNvPr id="4" name="Content Placeholder 3"/>
          <p:cNvSpPr>
            <a:spLocks noGrp="1"/>
          </p:cNvSpPr>
          <p:nvPr>
            <p:ph type="body" sz="quarter" idx="10"/>
          </p:nvPr>
        </p:nvSpPr>
        <p:spPr>
          <a:xfrm>
            <a:off x="516572" y="1420812"/>
            <a:ext cx="11155680" cy="2685351"/>
          </a:xfrm>
        </p:spPr>
        <p:txBody>
          <a:bodyPr/>
          <a:lstStyle/>
          <a:p>
            <a:r>
              <a:rPr lang="en-US" sz="4000" dirty="0">
                <a:solidFill>
                  <a:schemeClr val="accent2">
                    <a:alpha val="99000"/>
                  </a:schemeClr>
                </a:solidFill>
                <a:latin typeface="Segoe UI Light" pitchFamily="34" charset="0"/>
              </a:rPr>
              <a:t>Network </a:t>
            </a:r>
            <a:r>
              <a:rPr lang="en-US" sz="4000" dirty="0" smtClean="0">
                <a:solidFill>
                  <a:schemeClr val="accent2">
                    <a:alpha val="99000"/>
                  </a:schemeClr>
                </a:solidFill>
                <a:latin typeface="Segoe UI Light" pitchFamily="34" charset="0"/>
              </a:rPr>
              <a:t>latency</a:t>
            </a:r>
            <a:endParaRPr lang="en-US" sz="4000" dirty="0">
              <a:solidFill>
                <a:schemeClr val="accent2">
                  <a:alpha val="99000"/>
                </a:schemeClr>
              </a:solidFill>
              <a:latin typeface="Segoe UI Light" pitchFamily="34" charset="0"/>
            </a:endParaRPr>
          </a:p>
          <a:p>
            <a:pPr>
              <a:spcBef>
                <a:spcPts val="300"/>
              </a:spcBef>
            </a:pPr>
            <a:r>
              <a:rPr lang="en-US" sz="2000" dirty="0"/>
              <a:t>Put compute closer to user.</a:t>
            </a:r>
          </a:p>
          <a:p>
            <a:pPr>
              <a:spcBef>
                <a:spcPts val="300"/>
              </a:spcBef>
            </a:pPr>
            <a:r>
              <a:rPr lang="en-US" sz="2000" dirty="0"/>
              <a:t>Put data closer to user</a:t>
            </a:r>
            <a:r>
              <a:rPr lang="en-US" sz="2000" dirty="0" smtClean="0"/>
              <a:t>.</a:t>
            </a:r>
          </a:p>
          <a:p>
            <a:pPr marL="457200">
              <a:spcBef>
                <a:spcPts val="300"/>
              </a:spcBef>
            </a:pPr>
            <a:endParaRPr lang="en-US" sz="2000" dirty="0"/>
          </a:p>
          <a:p>
            <a:r>
              <a:rPr lang="en-US" sz="4000" dirty="0">
                <a:solidFill>
                  <a:schemeClr val="accent2">
                    <a:alpha val="99000"/>
                  </a:schemeClr>
                </a:solidFill>
                <a:latin typeface="Segoe UI Light" pitchFamily="34" charset="0"/>
              </a:rPr>
              <a:t>Global </a:t>
            </a:r>
            <a:r>
              <a:rPr lang="en-US" sz="4000" dirty="0" smtClean="0">
                <a:solidFill>
                  <a:schemeClr val="accent2">
                    <a:alpha val="99000"/>
                  </a:schemeClr>
                </a:solidFill>
                <a:latin typeface="Segoe UI Light" pitchFamily="34" charset="0"/>
              </a:rPr>
              <a:t>availability</a:t>
            </a:r>
            <a:endParaRPr lang="en-US" sz="4000" dirty="0">
              <a:solidFill>
                <a:schemeClr val="accent2">
                  <a:alpha val="99000"/>
                </a:schemeClr>
              </a:solidFill>
              <a:latin typeface="Segoe UI Light" pitchFamily="34" charset="0"/>
            </a:endParaRPr>
          </a:p>
          <a:p>
            <a:pPr>
              <a:spcBef>
                <a:spcPts val="300"/>
              </a:spcBef>
            </a:pPr>
            <a:r>
              <a:rPr lang="en-US" sz="2000" dirty="0"/>
              <a:t>Datacenter outages.</a:t>
            </a:r>
          </a:p>
          <a:p>
            <a:pPr>
              <a:spcBef>
                <a:spcPts val="300"/>
              </a:spcBef>
            </a:pPr>
            <a:r>
              <a:rPr lang="en-US" sz="2000" dirty="0"/>
              <a:t>Synchronizing data.</a:t>
            </a:r>
          </a:p>
        </p:txBody>
      </p:sp>
      <p:sp>
        <p:nvSpPr>
          <p:cNvPr id="5" name="Freeform 62"/>
          <p:cNvSpPr>
            <a:spLocks noEditPoints="1"/>
          </p:cNvSpPr>
          <p:nvPr/>
        </p:nvSpPr>
        <p:spPr bwMode="black">
          <a:xfrm>
            <a:off x="7270101" y="1870369"/>
            <a:ext cx="3616974" cy="361603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544170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Latency</a:t>
            </a:r>
          </a:p>
        </p:txBody>
      </p:sp>
      <p:pic>
        <p:nvPicPr>
          <p:cNvPr id="4" name="Picture 3" descr="http://www.ivcmedia.co.uk/flash/resources/world-map.pn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504885" y="1213984"/>
            <a:ext cx="9179055" cy="5078412"/>
          </a:xfrm>
          <a:prstGeom prst="rect">
            <a:avLst/>
          </a:prstGeom>
          <a:noFill/>
          <a:ln>
            <a:noFill/>
          </a:ln>
          <a:extLst/>
        </p:spPr>
      </p:pic>
      <p:sp>
        <p:nvSpPr>
          <p:cNvPr id="6" name="Oval 5"/>
          <p:cNvSpPr/>
          <p:nvPr/>
        </p:nvSpPr>
        <p:spPr bwMode="auto">
          <a:xfrm>
            <a:off x="2438295" y="2016662"/>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7" name="Oval 6"/>
          <p:cNvSpPr/>
          <p:nvPr/>
        </p:nvSpPr>
        <p:spPr bwMode="auto">
          <a:xfrm>
            <a:off x="2953141" y="2531508"/>
            <a:ext cx="1029691" cy="1029691"/>
          </a:xfrm>
          <a:prstGeom prst="ellipse">
            <a:avLst/>
          </a:prstGeom>
          <a:solidFill>
            <a:schemeClr val="accent2">
              <a:lumMod val="75000"/>
              <a:alpha val="39000"/>
            </a:schemeClr>
          </a:solidFill>
          <a:ln w="25400">
            <a:solidFill>
              <a:schemeClr val="bg1">
                <a:alpha val="38000"/>
              </a:schemeClr>
            </a:solid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8" name="5-Point Star 7"/>
          <p:cNvSpPr/>
          <p:nvPr/>
        </p:nvSpPr>
        <p:spPr bwMode="auto">
          <a:xfrm>
            <a:off x="3239386" y="2817753"/>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0" name="Oval 9"/>
          <p:cNvSpPr/>
          <p:nvPr/>
        </p:nvSpPr>
        <p:spPr bwMode="auto">
          <a:xfrm>
            <a:off x="8112520" y="1966579"/>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1" name="Oval 10"/>
          <p:cNvSpPr/>
          <p:nvPr/>
        </p:nvSpPr>
        <p:spPr bwMode="auto">
          <a:xfrm>
            <a:off x="8627366" y="2481425"/>
            <a:ext cx="1029691" cy="1029691"/>
          </a:xfrm>
          <a:prstGeom prst="ellipse">
            <a:avLst/>
          </a:prstGeom>
          <a:solidFill>
            <a:schemeClr val="accent2">
              <a:lumMod val="75000"/>
              <a:alpha val="40000"/>
            </a:schemeClr>
          </a:solidFill>
          <a:ln w="25400">
            <a:solidFill>
              <a:schemeClr val="bg1">
                <a:alpha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ln>
                <a:solidFill>
                  <a:schemeClr val="bg1">
                    <a:alpha val="0"/>
                  </a:schemeClr>
                </a:solidFill>
              </a:ln>
              <a:solidFill>
                <a:srgbClr val="595959">
                  <a:alpha val="99000"/>
                </a:srgbClr>
              </a:solidFill>
            </a:endParaRPr>
          </a:p>
        </p:txBody>
      </p:sp>
      <p:sp>
        <p:nvSpPr>
          <p:cNvPr id="12" name="5-Point Star 11"/>
          <p:cNvSpPr/>
          <p:nvPr/>
        </p:nvSpPr>
        <p:spPr bwMode="auto">
          <a:xfrm>
            <a:off x="8913611" y="2767670"/>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4" name="Oval 13"/>
          <p:cNvSpPr/>
          <p:nvPr/>
        </p:nvSpPr>
        <p:spPr bwMode="auto">
          <a:xfrm>
            <a:off x="5180833" y="1672360"/>
            <a:ext cx="2059382" cy="2059382"/>
          </a:xfrm>
          <a:prstGeom prst="ellipse">
            <a:avLst/>
          </a:prstGeom>
          <a:solidFill>
            <a:schemeClr val="accent2">
              <a:alpha val="39000"/>
            </a:schemeClr>
          </a:solidFill>
          <a:ln>
            <a:no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5" name="Oval 14"/>
          <p:cNvSpPr/>
          <p:nvPr/>
        </p:nvSpPr>
        <p:spPr bwMode="auto">
          <a:xfrm>
            <a:off x="5695679" y="2187206"/>
            <a:ext cx="1029691" cy="1029691"/>
          </a:xfrm>
          <a:prstGeom prst="ellipse">
            <a:avLst/>
          </a:prstGeom>
          <a:solidFill>
            <a:schemeClr val="accent2">
              <a:alpha val="39000"/>
            </a:schemeClr>
          </a:solidFill>
          <a:ln w="25400">
            <a:solidFill>
              <a:schemeClr val="bg1">
                <a:alpha val="45000"/>
              </a:schemeClr>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
        <p:nvSpPr>
          <p:cNvPr id="16" name="5-Point Star 15"/>
          <p:cNvSpPr/>
          <p:nvPr/>
        </p:nvSpPr>
        <p:spPr bwMode="auto">
          <a:xfrm>
            <a:off x="5981924" y="2473451"/>
            <a:ext cx="457200" cy="457200"/>
          </a:xfrm>
          <a:prstGeom prst="star5">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pc="-50" dirty="0">
              <a:gradFill>
                <a:gsLst>
                  <a:gs pos="0">
                    <a:srgbClr val="000000"/>
                  </a:gs>
                  <a:gs pos="100000">
                    <a:srgbClr val="000000"/>
                  </a:gs>
                </a:gsLst>
                <a:lin ang="5400000" scaled="0"/>
              </a:gradFill>
            </a:endParaRPr>
          </a:p>
        </p:txBody>
      </p:sp>
    </p:spTree>
    <p:extLst>
      <p:ext uri="{BB962C8B-B14F-4D97-AF65-F5344CB8AC3E}">
        <p14:creationId xmlns:p14="http://schemas.microsoft.com/office/powerpoint/2010/main" val="13522071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Delivery Network (CDN)</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High-bandwidth global blob content delivery</a:t>
            </a:r>
          </a:p>
          <a:p>
            <a:pPr lvl="1"/>
            <a:r>
              <a:rPr lang="en-US" dirty="0" smtClean="0"/>
              <a:t>24 locations globally (US, Europe, Asia, Australia and South America), and growing</a:t>
            </a:r>
          </a:p>
          <a:p>
            <a:pPr lvl="1"/>
            <a:r>
              <a:rPr lang="en-US" dirty="0" smtClean="0"/>
              <a:t>Same experience for users no matter how far they are from the geo-location where </a:t>
            </a:r>
            <a:br>
              <a:rPr lang="en-US" dirty="0" smtClean="0"/>
            </a:br>
            <a:r>
              <a:rPr lang="en-US" dirty="0" smtClean="0"/>
              <a:t>the storage account is hosted</a:t>
            </a:r>
          </a:p>
          <a:p>
            <a:pPr lvl="1"/>
            <a:endParaRPr lang="en-US" dirty="0" smtClean="0"/>
          </a:p>
          <a:p>
            <a:r>
              <a:rPr lang="en-US" dirty="0" smtClean="0">
                <a:solidFill>
                  <a:schemeClr val="accent2">
                    <a:alpha val="99000"/>
                  </a:schemeClr>
                </a:solidFill>
              </a:rPr>
              <a:t>Blob service URL vs CDN URL:</a:t>
            </a:r>
          </a:p>
          <a:p>
            <a:pPr lvl="1"/>
            <a:r>
              <a:rPr lang="en-US" dirty="0" smtClean="0"/>
              <a:t>Windows Azure Blob URL: </a:t>
            </a:r>
            <a:r>
              <a:rPr lang="en-US" dirty="0" smtClean="0">
                <a:hlinkClick r:id="rId2"/>
              </a:rPr>
              <a:t>http://images.blob.core.windows.net/</a:t>
            </a:r>
            <a:endParaRPr lang="en-US" dirty="0" smtClean="0"/>
          </a:p>
          <a:p>
            <a:pPr lvl="1"/>
            <a:r>
              <a:rPr lang="en-US" dirty="0" smtClean="0"/>
              <a:t>Windows Azure CDN URL: </a:t>
            </a:r>
            <a:r>
              <a:rPr lang="en-US" dirty="0" smtClean="0">
                <a:hlinkClick r:id="rId3"/>
              </a:rPr>
              <a:t>http://&lt;id&gt;.vo.msecnd.net/ </a:t>
            </a:r>
            <a:endParaRPr lang="en-US" dirty="0" smtClean="0"/>
          </a:p>
          <a:p>
            <a:pPr lvl="1"/>
            <a:r>
              <a:rPr lang="en-US" dirty="0" smtClean="0"/>
              <a:t>Custom Domain Name for CDN: </a:t>
            </a:r>
            <a:r>
              <a:rPr lang="en-US" dirty="0" smtClean="0">
                <a:hlinkClick r:id="rId3"/>
              </a:rPr>
              <a:t>http://cdn.contoso.com/ </a:t>
            </a:r>
            <a:endParaRPr lang="en-US" dirty="0"/>
          </a:p>
        </p:txBody>
      </p:sp>
    </p:spTree>
    <p:extLst>
      <p:ext uri="{BB962C8B-B14F-4D97-AF65-F5344CB8AC3E}">
        <p14:creationId xmlns:p14="http://schemas.microsoft.com/office/powerpoint/2010/main" val="7025037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Assumptions</a:t>
            </a:r>
            <a:endParaRPr lang="en-US" dirty="0"/>
          </a:p>
        </p:txBody>
      </p:sp>
      <p:sp>
        <p:nvSpPr>
          <p:cNvPr id="6" name="Content Placeholder 5"/>
          <p:cNvSpPr>
            <a:spLocks noGrp="1"/>
          </p:cNvSpPr>
          <p:nvPr>
            <p:ph type="body" sz="quarter" idx="10"/>
          </p:nvPr>
        </p:nvSpPr>
        <p:spPr>
          <a:xfrm>
            <a:off x="516572" y="1420812"/>
            <a:ext cx="11155680" cy="3831818"/>
          </a:xfrm>
        </p:spPr>
        <p:txBody>
          <a:bodyPr/>
          <a:lstStyle/>
          <a:p>
            <a:r>
              <a:rPr lang="en-US" sz="4000" dirty="0" smtClean="0">
                <a:solidFill>
                  <a:schemeClr val="accent2">
                    <a:alpha val="99000"/>
                  </a:schemeClr>
                </a:solidFill>
                <a:latin typeface="Segoe UI Light" pitchFamily="34" charset="0"/>
              </a:rPr>
              <a:t>You know the basics</a:t>
            </a:r>
          </a:p>
          <a:p>
            <a:pPr>
              <a:spcBef>
                <a:spcPts val="300"/>
              </a:spcBef>
            </a:pPr>
            <a:r>
              <a:rPr lang="en-US" sz="2000" dirty="0" smtClean="0"/>
              <a:t>Windows Azure Web/Worker Roles</a:t>
            </a:r>
          </a:p>
          <a:p>
            <a:pPr>
              <a:spcBef>
                <a:spcPts val="300"/>
              </a:spcBef>
            </a:pPr>
            <a:r>
              <a:rPr lang="en-US" sz="2000" dirty="0" smtClean="0"/>
              <a:t>SQL Database</a:t>
            </a:r>
          </a:p>
          <a:p>
            <a:pPr>
              <a:spcBef>
                <a:spcPts val="300"/>
              </a:spcBef>
            </a:pPr>
            <a:r>
              <a:rPr lang="en-US" sz="2000" dirty="0" smtClean="0"/>
              <a:t>Windows Azure Storage</a:t>
            </a:r>
          </a:p>
          <a:p>
            <a:pPr>
              <a:spcBef>
                <a:spcPts val="300"/>
              </a:spcBef>
            </a:pPr>
            <a:r>
              <a:rPr lang="en-US" sz="2000" dirty="0" smtClean="0"/>
              <a:t>Asynchronous Programming</a:t>
            </a:r>
          </a:p>
          <a:p>
            <a:pPr>
              <a:spcBef>
                <a:spcPts val="300"/>
              </a:spcBef>
            </a:pPr>
            <a:r>
              <a:rPr lang="en-US" sz="2000" dirty="0" smtClean="0"/>
              <a:t>Windows Azure diagnostics</a:t>
            </a:r>
          </a:p>
          <a:p>
            <a:pPr>
              <a:spcBef>
                <a:spcPts val="300"/>
              </a:spcBef>
            </a:pPr>
            <a:endParaRPr lang="en-US" sz="2000" dirty="0" smtClean="0"/>
          </a:p>
          <a:p>
            <a:r>
              <a:rPr lang="en-US" sz="4000" dirty="0" smtClean="0">
                <a:solidFill>
                  <a:schemeClr val="accent2">
                    <a:alpha val="99000"/>
                  </a:schemeClr>
                </a:solidFill>
                <a:latin typeface="Segoe UI Light" pitchFamily="34" charset="0"/>
              </a:rPr>
              <a:t>You have deployed a service to Windows Azure</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Everything can and will (eventually) break</a:t>
            </a:r>
            <a:endParaRPr lang="en-US" sz="40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8455679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471937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smtClean="0"/>
              <a:t>Windows Azure CDN</a:t>
            </a:r>
            <a:endParaRPr lang="en-US" dirty="0"/>
          </a:p>
        </p:txBody>
      </p:sp>
      <p:sp>
        <p:nvSpPr>
          <p:cNvPr id="37"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0"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1" name="Rectangle 40"/>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42"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8"/>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9"/>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9"/>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9"/>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7150" indent="0">
              <a:buNone/>
              <a:defRPr/>
            </a:pPr>
            <a:r>
              <a:rPr lang="en-US" sz="2400" spc="-51" dirty="0">
                <a:gradFill>
                  <a:gsLst>
                    <a:gs pos="0">
                      <a:srgbClr val="595959"/>
                    </a:gs>
                    <a:gs pos="86000">
                      <a:srgbClr val="595959"/>
                    </a:gs>
                  </a:gsLst>
                  <a:lin ang="5400000" scaled="0"/>
                </a:gradFill>
              </a:rPr>
              <a:t>Register for CDN via Dev Portal</a:t>
            </a:r>
          </a:p>
          <a:p>
            <a:pPr marL="57150" indent="0">
              <a:buNone/>
              <a:defRPr/>
            </a:pPr>
            <a:r>
              <a:rPr lang="en-US" sz="2400" spc="-51" dirty="0">
                <a:gradFill>
                  <a:gsLst>
                    <a:gs pos="0">
                      <a:srgbClr val="595959"/>
                    </a:gs>
                    <a:gs pos="86000">
                      <a:srgbClr val="595959"/>
                    </a:gs>
                  </a:gsLst>
                  <a:lin ang="5400000" scaled="0"/>
                </a:gradFill>
              </a:rPr>
              <a:t>Set container images to public</a:t>
            </a:r>
          </a:p>
        </p:txBody>
      </p:sp>
      <p:sp>
        <p:nvSpPr>
          <p:cNvPr id="44" name="Rectangle 43"/>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5" name="Straight Arrow Connector 44"/>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46" name="TextBox 45"/>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47" name="TextBox 46"/>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48" name="TextBox 47"/>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49" name="Straight Arrow Connector 48"/>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1" name="Rectangle 50"/>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2" name="Straight Arrow Connector 51"/>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3" name="TextBox 52"/>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54" name="TextBox 53"/>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56" name="Oval 55"/>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57" name="Oval 56"/>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58" name="Oval 57"/>
          <p:cNvSpPr/>
          <p:nvPr/>
        </p:nvSpPr>
        <p:spPr bwMode="auto">
          <a:xfrm>
            <a:off x="7044373" y="1070279"/>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59" name="Group 58"/>
          <p:cNvGrpSpPr/>
          <p:nvPr/>
        </p:nvGrpSpPr>
        <p:grpSpPr>
          <a:xfrm>
            <a:off x="6756564" y="812827"/>
            <a:ext cx="331995" cy="843336"/>
            <a:chOff x="1171557" y="1055314"/>
            <a:chExt cx="331995" cy="843336"/>
          </a:xfrm>
        </p:grpSpPr>
        <p:sp>
          <p:nvSpPr>
            <p:cNvPr id="60"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61" name="Freeform 60"/>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62" name="Rectangle 61"/>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3" name="Rectangle 62"/>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4"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6903277" y="2360613"/>
            <a:ext cx="1090309" cy="581070"/>
            <a:chOff x="9475898" y="2480441"/>
            <a:chExt cx="1090309" cy="581070"/>
          </a:xfrm>
        </p:grpSpPr>
        <p:sp>
          <p:nvSpPr>
            <p:cNvPr id="66" name="Rectangle 65"/>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67"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8204145" y="1898650"/>
            <a:ext cx="1090309" cy="581070"/>
            <a:chOff x="9475898" y="2480441"/>
            <a:chExt cx="1090309" cy="581070"/>
          </a:xfrm>
        </p:grpSpPr>
        <p:sp>
          <p:nvSpPr>
            <p:cNvPr id="69" name="Rectangle 68"/>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0"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9412835" y="2360613"/>
            <a:ext cx="1090309" cy="581070"/>
            <a:chOff x="9475898" y="2480441"/>
            <a:chExt cx="1090309" cy="581070"/>
          </a:xfrm>
        </p:grpSpPr>
        <p:sp>
          <p:nvSpPr>
            <p:cNvPr id="72" name="Rectangle 71"/>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3"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66448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Effect transition="in" filter="fade">
                                      <p:cBhvr>
                                        <p:cTn id="7" dur="500"/>
                                        <p:tgtEl>
                                          <p:spTgt spid="42">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75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2">
                                            <p:txEl>
                                              <p:pRg st="2" end="2"/>
                                            </p:txEl>
                                          </p:spTgt>
                                        </p:tgtEl>
                                        <p:attrNameLst>
                                          <p:attrName>style.visibility</p:attrName>
                                        </p:attrNameLst>
                                      </p:cBhvr>
                                      <p:to>
                                        <p:strVal val="visible"/>
                                      </p:to>
                                    </p:set>
                                    <p:animEffect transition="in" filter="fade">
                                      <p:cBhvr>
                                        <p:cTn id="20" dur="500"/>
                                        <p:tgtEl>
                                          <p:spTgt spid="42">
                                            <p:txEl>
                                              <p:pRg st="2" end="2"/>
                                            </p:txEl>
                                          </p:spTgt>
                                        </p:tgtEl>
                                      </p:cBhvr>
                                    </p:animEffect>
                                  </p:childTnLst>
                                </p:cTn>
                              </p:par>
                              <p:par>
                                <p:cTn id="21" presetID="10" presetClass="exit" presetSubtype="0" fill="hold" grpId="3" nodeType="withEffect">
                                  <p:stCondLst>
                                    <p:cond delay="0"/>
                                  </p:stCondLst>
                                  <p:childTnLst>
                                    <p:animEffect transition="out" filter="fade">
                                      <p:cBhvr>
                                        <p:cTn id="22" dur="500"/>
                                        <p:tgtEl>
                                          <p:spTgt spid="56"/>
                                        </p:tgtEl>
                                      </p:cBhvr>
                                    </p:animEffect>
                                    <p:set>
                                      <p:cBhvr>
                                        <p:cTn id="23" dur="1" fill="hold">
                                          <p:stCondLst>
                                            <p:cond delay="499"/>
                                          </p:stCondLst>
                                        </p:cTn>
                                        <p:tgtEl>
                                          <p:spTgt spid="5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xit" presetSubtype="0" fill="hold" grpId="1"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8"/>
                                        </p:tgtEl>
                                      </p:cBhvr>
                                    </p:animEffect>
                                    <p:set>
                                      <p:cBhvr>
                                        <p:cTn id="42" dur="1" fill="hold">
                                          <p:stCondLst>
                                            <p:cond delay="499"/>
                                          </p:stCondLst>
                                        </p:cTn>
                                        <p:tgtEl>
                                          <p:spTgt spid="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xit" presetSubtype="0" fill="hold" grpId="1" nodeType="withEffect">
                                  <p:stCondLst>
                                    <p:cond delay="0"/>
                                  </p:stCondLst>
                                  <p:childTnLst>
                                    <p:animEffect transition="out" filter="fade">
                                      <p:cBhvr>
                                        <p:cTn id="59" dur="500"/>
                                        <p:tgtEl>
                                          <p:spTgt spid="56"/>
                                        </p:tgtEl>
                                      </p:cBhvr>
                                    </p:animEffect>
                                    <p:set>
                                      <p:cBhvr>
                                        <p:cTn id="60" dur="1" fill="hold">
                                          <p:stCondLst>
                                            <p:cond delay="499"/>
                                          </p:stCondLst>
                                        </p:cTn>
                                        <p:tgtEl>
                                          <p:spTgt spid="56"/>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0" presetClass="path" presetSubtype="0" decel="100000" fill="hold" grpId="1" nodeType="withEffect">
                                  <p:stCondLst>
                                    <p:cond delay="0"/>
                                  </p:stCondLst>
                                  <p:childTnLst>
                                    <p:animMotion origin="layout" path="M -4.16938E-6 4.81481E-6 L -0.11413 -0.41042 " pathEditMode="relative" rAng="0" ptsTypes="AA">
                                      <p:cBhvr>
                                        <p:cTn id="69" dur="1000" fill="hold"/>
                                        <p:tgtEl>
                                          <p:spTgt spid="51"/>
                                        </p:tgtEl>
                                        <p:attrNameLst>
                                          <p:attrName>ppt_x</p:attrName>
                                          <p:attrName>ppt_y</p:attrName>
                                        </p:attrNameLst>
                                      </p:cBhvr>
                                      <p:rCtr x="-5707" y="-20532"/>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xEl>
                                              <p:pRg st="0" end="0"/>
                                            </p:txEl>
                                          </p:spTgt>
                                        </p:tgtEl>
                                        <p:attrNameLst>
                                          <p:attrName>style.visibility</p:attrName>
                                        </p:attrNameLst>
                                      </p:cBhvr>
                                      <p:to>
                                        <p:strVal val="visible"/>
                                      </p:to>
                                    </p:set>
                                    <p:animEffect transition="in" filter="fade">
                                      <p:cBhvr>
                                        <p:cTn id="77" dur="500"/>
                                        <p:tgtEl>
                                          <p:spTgt spid="5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52"/>
                                        </p:tgtEl>
                                      </p:cBhvr>
                                    </p:animEffect>
                                    <p:set>
                                      <p:cBhvr>
                                        <p:cTn id="87" dur="1" fill="hold">
                                          <p:stCondLst>
                                            <p:cond delay="499"/>
                                          </p:stCondLst>
                                        </p:cTn>
                                        <p:tgtEl>
                                          <p:spTgt spid="52"/>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50"/>
                                        </p:tgtEl>
                                      </p:cBhvr>
                                    </p:animEffect>
                                    <p:set>
                                      <p:cBhvr>
                                        <p:cTn id="95" dur="1" fill="hold">
                                          <p:stCondLst>
                                            <p:cond delay="499"/>
                                          </p:stCondLst>
                                        </p:cTn>
                                        <p:tgtEl>
                                          <p:spTgt spid="5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par>
                          <p:cTn id="101" fill="hold">
                            <p:stCondLst>
                              <p:cond delay="500"/>
                            </p:stCondLst>
                            <p:childTnLst>
                              <p:par>
                                <p:cTn id="102" presetID="26" presetClass="emph" presetSubtype="0" fill="hold" grpId="2" nodeType="afterEffect">
                                  <p:stCondLst>
                                    <p:cond delay="0"/>
                                  </p:stCondLst>
                                  <p:childTnLst>
                                    <p:animEffect transition="out" filter="fade">
                                      <p:cBhvr>
                                        <p:cTn id="103" dur="500" tmFilter="0, 0; .2, .5; .8, .5; 1, 0"/>
                                        <p:tgtEl>
                                          <p:spTgt spid="51"/>
                                        </p:tgtEl>
                                      </p:cBhvr>
                                    </p:animEffect>
                                    <p:animScale>
                                      <p:cBhvr>
                                        <p:cTn id="104" dur="250" autoRev="1" fill="hold"/>
                                        <p:tgtEl>
                                          <p:spTgt spid="51"/>
                                        </p:tgtEl>
                                      </p:cBhvr>
                                      <p:by x="105000" y="105000"/>
                                    </p:animScale>
                                  </p:childTnLst>
                                </p:cTn>
                              </p:par>
                            </p:childTnLst>
                          </p:cTn>
                        </p:par>
                        <p:par>
                          <p:cTn id="105" fill="hold">
                            <p:stCondLst>
                              <p:cond delay="1000"/>
                            </p:stCondLst>
                            <p:childTnLst>
                              <p:par>
                                <p:cTn id="106" presetID="10" presetClass="entr" presetSubtype="0" fill="hold"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52"/>
                                        </p:tgtEl>
                                      </p:cBhvr>
                                    </p:animEffect>
                                    <p:set>
                                      <p:cBhvr>
                                        <p:cTn id="113" dur="1" fill="hold">
                                          <p:stCondLst>
                                            <p:cond delay="499"/>
                                          </p:stCondLst>
                                        </p:cTn>
                                        <p:tgtEl>
                                          <p:spTgt spid="52"/>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45"/>
                                        </p:tgtEl>
                                      </p:cBhvr>
                                    </p:animEffect>
                                    <p:set>
                                      <p:cBhvr>
                                        <p:cTn id="116" dur="1" fill="hold">
                                          <p:stCondLst>
                                            <p:cond delay="499"/>
                                          </p:stCondLst>
                                        </p:cTn>
                                        <p:tgtEl>
                                          <p:spTgt spid="45"/>
                                        </p:tgtEl>
                                        <p:attrNameLst>
                                          <p:attrName>style.visibility</p:attrName>
                                        </p:attrNameLst>
                                      </p:cBhvr>
                                      <p:to>
                                        <p:strVal val="hidden"/>
                                      </p:to>
                                    </p:set>
                                  </p:childTnLst>
                                </p:cTn>
                              </p:par>
                            </p:childTnLst>
                          </p:cTn>
                        </p:par>
                        <p:par>
                          <p:cTn id="117" fill="hold">
                            <p:stCondLst>
                              <p:cond delay="500"/>
                            </p:stCondLst>
                            <p:childTnLst>
                              <p:par>
                                <p:cTn id="118" presetID="10" presetClass="exit" presetSubtype="0" fill="hold" grpId="1" nodeType="afterEffect">
                                  <p:stCondLst>
                                    <p:cond delay="0"/>
                                  </p:stCondLst>
                                  <p:childTnLst>
                                    <p:animEffect transition="out" filter="fade">
                                      <p:cBhvr>
                                        <p:cTn id="119" dur="500"/>
                                        <p:tgtEl>
                                          <p:spTgt spid="64"/>
                                        </p:tgtEl>
                                      </p:cBhvr>
                                    </p:animEffect>
                                    <p:set>
                                      <p:cBhvr>
                                        <p:cTn id="120" dur="1" fill="hold">
                                          <p:stCondLst>
                                            <p:cond delay="499"/>
                                          </p:stCondLst>
                                        </p:cTn>
                                        <p:tgtEl>
                                          <p:spTgt spid="64"/>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54">
                                            <p:txEl>
                                              <p:pRg st="0" end="0"/>
                                            </p:txEl>
                                          </p:spTgt>
                                        </p:tgtEl>
                                      </p:cBhvr>
                                    </p:animEffect>
                                    <p:set>
                                      <p:cBhvr>
                                        <p:cTn id="123" dur="1" fill="hold">
                                          <p:stCondLst>
                                            <p:cond delay="499"/>
                                          </p:stCondLst>
                                        </p:cTn>
                                        <p:tgtEl>
                                          <p:spTgt spid="54">
                                            <p:txEl>
                                              <p:pRg st="0" end="0"/>
                                            </p:txEl>
                                          </p:spTgt>
                                        </p:tgtEl>
                                        <p:attrNameLst>
                                          <p:attrName>style.visibility</p:attrName>
                                        </p:attrNameLst>
                                      </p:cBhvr>
                                      <p:to>
                                        <p:strVal val="hidden"/>
                                      </p:to>
                                    </p:set>
                                  </p:childTnLst>
                                </p:cTn>
                              </p:par>
                              <p:par>
                                <p:cTn id="124" presetID="10" presetClass="exit" presetSubtype="0" fill="hold" grpId="3" nodeType="withEffect">
                                  <p:stCondLst>
                                    <p:cond delay="0"/>
                                  </p:stCondLst>
                                  <p:childTnLst>
                                    <p:animEffect transition="out" filter="fade">
                                      <p:cBhvr>
                                        <p:cTn id="125" dur="500"/>
                                        <p:tgtEl>
                                          <p:spTgt spid="51"/>
                                        </p:tgtEl>
                                      </p:cBhvr>
                                    </p:animEffect>
                                    <p:set>
                                      <p:cBhvr>
                                        <p:cTn id="126" dur="1" fill="hold">
                                          <p:stCondLst>
                                            <p:cond delay="499"/>
                                          </p:stCondLst>
                                        </p:cTn>
                                        <p:tgtEl>
                                          <p:spTgt spid="5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fade">
                                      <p:cBhvr>
                                        <p:cTn id="131" dur="500"/>
                                        <p:tgtEl>
                                          <p:spTgt spid="45"/>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500"/>
                                        <p:tgtEl>
                                          <p:spTgt spid="4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41"/>
                                        </p:tgtEl>
                                        <p:attrNameLst>
                                          <p:attrName>style.visibility</p:attrName>
                                        </p:attrNameLst>
                                      </p:cBhvr>
                                      <p:to>
                                        <p:strVal val="visible"/>
                                      </p:to>
                                    </p:set>
                                  </p:childTnLst>
                                </p:cTn>
                              </p:par>
                            </p:childTnLst>
                          </p:cTn>
                        </p:par>
                        <p:par>
                          <p:cTn id="144" fill="hold">
                            <p:stCondLst>
                              <p:cond delay="500"/>
                            </p:stCondLst>
                            <p:childTnLst>
                              <p:par>
                                <p:cTn id="145" presetID="0" presetClass="path" presetSubtype="0" accel="50000" decel="50000" fill="hold" grpId="1" nodeType="afterEffect">
                                  <p:stCondLst>
                                    <p:cond delay="0"/>
                                  </p:stCondLst>
                                  <p:childTnLst>
                                    <p:animMotion origin="layout" path="M -4.9759E-7 -3.7037E-7 L -0.10225 -0.40509 " pathEditMode="relative" rAng="0" ptsTypes="AA">
                                      <p:cBhvr>
                                        <p:cTn id="146" dur="750" fill="hold"/>
                                        <p:tgtEl>
                                          <p:spTgt spid="41"/>
                                        </p:tgtEl>
                                        <p:attrNameLst>
                                          <p:attrName>ppt_x</p:attrName>
                                          <p:attrName>ppt_y</p:attrName>
                                        </p:attrNameLst>
                                      </p:cBhvr>
                                      <p:rCtr x="-5119" y="-20255"/>
                                    </p:animMotion>
                                  </p:childTnLst>
                                </p:cTn>
                              </p:par>
                            </p:childTnLst>
                          </p:cTn>
                        </p:par>
                        <p:par>
                          <p:cTn id="147" fill="hold">
                            <p:stCondLst>
                              <p:cond delay="1250"/>
                            </p:stCondLst>
                            <p:childTnLst>
                              <p:par>
                                <p:cTn id="148" presetID="10" presetClass="entr" presetSubtype="0" fill="hold" grpId="2"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fade">
                                      <p:cBhvr>
                                        <p:cTn id="150" dur="500"/>
                                        <p:tgtEl>
                                          <p:spTgt spid="64"/>
                                        </p:tgtEl>
                                      </p:cBhvr>
                                    </p:animEffect>
                                  </p:childTnLst>
                                </p:cTn>
                              </p:par>
                              <p:par>
                                <p:cTn id="151" presetID="10" presetClass="entr" presetSubtype="0" fill="hold" grpId="1" nodeType="withEffect">
                                  <p:stCondLst>
                                    <p:cond delay="0"/>
                                  </p:stCondLst>
                                  <p:childTnLst>
                                    <p:set>
                                      <p:cBhvr>
                                        <p:cTn id="152" dur="1" fill="hold">
                                          <p:stCondLst>
                                            <p:cond delay="0"/>
                                          </p:stCondLst>
                                        </p:cTn>
                                        <p:tgtEl>
                                          <p:spTgt spid="54">
                                            <p:txEl>
                                              <p:pRg st="0" end="0"/>
                                            </p:txEl>
                                          </p:spTgt>
                                        </p:tgtEl>
                                        <p:attrNameLst>
                                          <p:attrName>style.visibility</p:attrName>
                                        </p:attrNameLst>
                                      </p:cBhvr>
                                      <p:to>
                                        <p:strVal val="visible"/>
                                      </p:to>
                                    </p:set>
                                    <p:animEffect transition="in" filter="fade">
                                      <p:cBhvr>
                                        <p:cTn id="153" dur="500"/>
                                        <p:tgtEl>
                                          <p:spTgt spid="54">
                                            <p:txEl>
                                              <p:pRg st="0" end="0"/>
                                            </p:txEl>
                                          </p:spTgt>
                                        </p:tgtEl>
                                      </p:cBhvr>
                                    </p:animEffect>
                                  </p:childTnLst>
                                </p:cTn>
                              </p:par>
                            </p:childTnLst>
                          </p:cTn>
                        </p:par>
                        <p:par>
                          <p:cTn id="154" fill="hold">
                            <p:stCondLst>
                              <p:cond delay="1750"/>
                            </p:stCondLst>
                            <p:childTnLst>
                              <p:par>
                                <p:cTn id="155" presetID="10" presetClass="entr" presetSubtype="0" fill="hold" nodeType="after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49"/>
                                        </p:tgtEl>
                                      </p:cBhvr>
                                    </p:animEffect>
                                    <p:set>
                                      <p:cBhvr>
                                        <p:cTn id="165" dur="1" fill="hold">
                                          <p:stCondLst>
                                            <p:cond delay="499"/>
                                          </p:stCondLst>
                                        </p:cTn>
                                        <p:tgtEl>
                                          <p:spTgt spid="4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childTnLst>
                          </p:cTn>
                        </p:par>
                        <p:par>
                          <p:cTn id="172" fill="hold">
                            <p:stCondLst>
                              <p:cond delay="500"/>
                            </p:stCondLst>
                            <p:childTnLst>
                              <p:par>
                                <p:cTn id="173" presetID="10" presetClass="exit" presetSubtype="0" fill="hold" grpId="0" nodeType="afterEffect">
                                  <p:stCondLst>
                                    <p:cond delay="0"/>
                                  </p:stCondLst>
                                  <p:childTnLst>
                                    <p:animEffect transition="out" filter="fade">
                                      <p:cBhvr>
                                        <p:cTn id="174" dur="750"/>
                                        <p:tgtEl>
                                          <p:spTgt spid="44"/>
                                        </p:tgtEl>
                                      </p:cBhvr>
                                    </p:animEffect>
                                    <p:set>
                                      <p:cBhvr>
                                        <p:cTn id="175" dur="1" fill="hold">
                                          <p:stCondLst>
                                            <p:cond delay="749"/>
                                          </p:stCondLst>
                                        </p:cTn>
                                        <p:tgtEl>
                                          <p:spTgt spid="44"/>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750"/>
                                        <p:tgtEl>
                                          <p:spTgt spid="47"/>
                                        </p:tgtEl>
                                      </p:cBhvr>
                                    </p:animEffect>
                                    <p:set>
                                      <p:cBhvr>
                                        <p:cTn id="178" dur="1" fill="hold">
                                          <p:stCondLst>
                                            <p:cond delay="749"/>
                                          </p:stCondLst>
                                        </p:cTn>
                                        <p:tgtEl>
                                          <p:spTgt spid="4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500"/>
                                        <p:tgtEl>
                                          <p:spTgt spid="45"/>
                                        </p:tgtEl>
                                      </p:cBhvr>
                                    </p:animEffect>
                                  </p:childTnLst>
                                </p:cTn>
                              </p:par>
                            </p:childTnLst>
                          </p:cTn>
                        </p:par>
                        <p:par>
                          <p:cTn id="184" fill="hold">
                            <p:stCondLst>
                              <p:cond delay="500"/>
                            </p:stCondLst>
                            <p:childTnLst>
                              <p:par>
                                <p:cTn id="185" presetID="26" presetClass="emph" presetSubtype="0" fill="hold" grpId="2" nodeType="afterEffect">
                                  <p:stCondLst>
                                    <p:cond delay="0"/>
                                  </p:stCondLst>
                                  <p:childTnLst>
                                    <p:animEffect transition="out" filter="fade">
                                      <p:cBhvr>
                                        <p:cTn id="186" dur="500" tmFilter="0, 0; .2, .5; .8, .5; 1, 0"/>
                                        <p:tgtEl>
                                          <p:spTgt spid="41"/>
                                        </p:tgtEl>
                                      </p:cBhvr>
                                    </p:animEffect>
                                    <p:animScale>
                                      <p:cBhvr>
                                        <p:cTn id="187" dur="250" autoRev="1" fill="hold"/>
                                        <p:tgtEl>
                                          <p:spTgt spid="41"/>
                                        </p:tgtEl>
                                      </p:cBhvr>
                                      <p:by x="105000" y="105000"/>
                                    </p:animScale>
                                  </p:childTnLst>
                                </p:cTn>
                              </p:par>
                            </p:childTnLst>
                          </p:cTn>
                        </p:par>
                        <p:par>
                          <p:cTn id="188" fill="hold">
                            <p:stCondLst>
                              <p:cond delay="1000"/>
                            </p:stCondLst>
                            <p:childTnLst>
                              <p:par>
                                <p:cTn id="189" presetID="10" presetClass="entr" presetSubtype="0" fill="hold" nodeType="afterEffect">
                                  <p:stCondLst>
                                    <p:cond delay="0"/>
                                  </p:stCondLst>
                                  <p:childTnLst>
                                    <p:set>
                                      <p:cBhvr>
                                        <p:cTn id="190" dur="1" fill="hold">
                                          <p:stCondLst>
                                            <p:cond delay="0"/>
                                          </p:stCondLst>
                                        </p:cTn>
                                        <p:tgtEl>
                                          <p:spTgt spid="52"/>
                                        </p:tgtEl>
                                        <p:attrNameLst>
                                          <p:attrName>style.visibility</p:attrName>
                                        </p:attrNameLst>
                                      </p:cBhvr>
                                      <p:to>
                                        <p:strVal val="visible"/>
                                      </p:to>
                                    </p:set>
                                    <p:animEffect transition="in" filter="fade">
                                      <p:cBhvr>
                                        <p:cTn id="191" dur="500"/>
                                        <p:tgtEl>
                                          <p:spTgt spid="52"/>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nodeType="clickEffect">
                                  <p:stCondLst>
                                    <p:cond delay="0"/>
                                  </p:stCondLst>
                                  <p:childTnLst>
                                    <p:animEffect transition="out" filter="fade">
                                      <p:cBhvr>
                                        <p:cTn id="195" dur="500"/>
                                        <p:tgtEl>
                                          <p:spTgt spid="52"/>
                                        </p:tgtEl>
                                      </p:cBhvr>
                                    </p:animEffect>
                                    <p:set>
                                      <p:cBhvr>
                                        <p:cTn id="196" dur="1" fill="hold">
                                          <p:stCondLst>
                                            <p:cond delay="499"/>
                                          </p:stCondLst>
                                        </p:cTn>
                                        <p:tgtEl>
                                          <p:spTgt spid="52"/>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45"/>
                                        </p:tgtEl>
                                      </p:cBhvr>
                                    </p:animEffect>
                                    <p:set>
                                      <p:cBhvr>
                                        <p:cTn id="199" dur="1" fill="hold">
                                          <p:stCondLst>
                                            <p:cond delay="499"/>
                                          </p:stCondLst>
                                        </p:cTn>
                                        <p:tgtEl>
                                          <p:spTgt spid="45"/>
                                        </p:tgtEl>
                                        <p:attrNameLst>
                                          <p:attrName>style.visibility</p:attrName>
                                        </p:attrNameLst>
                                      </p:cBhvr>
                                      <p:to>
                                        <p:strVal val="hidden"/>
                                      </p:to>
                                    </p:set>
                                  </p:childTnLst>
                                </p:cTn>
                              </p:par>
                            </p:childTnLst>
                          </p:cTn>
                        </p:par>
                        <p:par>
                          <p:cTn id="200" fill="hold">
                            <p:stCondLst>
                              <p:cond delay="500"/>
                            </p:stCondLst>
                            <p:childTnLst>
                              <p:par>
                                <p:cTn id="201" presetID="10" presetClass="exit" presetSubtype="0" fill="hold" grpId="3" nodeType="afterEffect">
                                  <p:stCondLst>
                                    <p:cond delay="0"/>
                                  </p:stCondLst>
                                  <p:childTnLst>
                                    <p:animEffect transition="out" filter="fade">
                                      <p:cBhvr>
                                        <p:cTn id="202" dur="500"/>
                                        <p:tgtEl>
                                          <p:spTgt spid="64"/>
                                        </p:tgtEl>
                                      </p:cBhvr>
                                    </p:animEffect>
                                    <p:set>
                                      <p:cBhvr>
                                        <p:cTn id="203" dur="1" fill="hold">
                                          <p:stCondLst>
                                            <p:cond delay="499"/>
                                          </p:stCondLst>
                                        </p:cTn>
                                        <p:tgtEl>
                                          <p:spTgt spid="64"/>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54">
                                            <p:txEl>
                                              <p:pRg st="0" end="0"/>
                                            </p:txEl>
                                          </p:spTgt>
                                        </p:tgtEl>
                                      </p:cBhvr>
                                    </p:animEffect>
                                    <p:set>
                                      <p:cBhvr>
                                        <p:cTn id="206" dur="1" fill="hold">
                                          <p:stCondLst>
                                            <p:cond delay="499"/>
                                          </p:stCondLst>
                                        </p:cTn>
                                        <p:tgtEl>
                                          <p:spTgt spid="54">
                                            <p:txEl>
                                              <p:pRg st="0" end="0"/>
                                            </p:txEl>
                                          </p:spTgt>
                                        </p:tgtEl>
                                        <p:attrNameLst>
                                          <p:attrName>style.visibility</p:attrName>
                                        </p:attrNameLst>
                                      </p:cBhvr>
                                      <p:to>
                                        <p:strVal val="hidden"/>
                                      </p:to>
                                    </p:set>
                                  </p:childTnLst>
                                </p:cTn>
                              </p:par>
                              <p:par>
                                <p:cTn id="207" presetID="10" presetClass="exit" presetSubtype="0" fill="hold" grpId="3" nodeType="withEffect">
                                  <p:stCondLst>
                                    <p:cond delay="0"/>
                                  </p:stCondLst>
                                  <p:childTnLst>
                                    <p:animEffect transition="out" filter="fade">
                                      <p:cBhvr>
                                        <p:cTn id="208" dur="500"/>
                                        <p:tgtEl>
                                          <p:spTgt spid="41"/>
                                        </p:tgtEl>
                                      </p:cBhvr>
                                    </p:animEffect>
                                    <p:set>
                                      <p:cBhvr>
                                        <p:cTn id="209" dur="1" fill="hold">
                                          <p:stCondLst>
                                            <p:cond delay="499"/>
                                          </p:stCondLst>
                                        </p:cTn>
                                        <p:tgtEl>
                                          <p:spTgt spid="41"/>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nodeType="click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fade">
                                      <p:cBhvr>
                                        <p:cTn id="214" dur="500"/>
                                        <p:tgtEl>
                                          <p:spTgt spid="45"/>
                                        </p:tgtEl>
                                      </p:cBhvr>
                                    </p:animEffect>
                                  </p:childTnLst>
                                </p:cTn>
                              </p:par>
                              <p:par>
                                <p:cTn id="215" presetID="10" presetClass="entr" presetSubtype="0" fill="hold" nodeType="withEffect">
                                  <p:stCondLst>
                                    <p:cond delay="1000"/>
                                  </p:stCondLst>
                                  <p:childTnLst>
                                    <p:set>
                                      <p:cBhvr>
                                        <p:cTn id="216" dur="1" fill="hold">
                                          <p:stCondLst>
                                            <p:cond delay="0"/>
                                          </p:stCondLst>
                                        </p:cTn>
                                        <p:tgtEl>
                                          <p:spTgt spid="49"/>
                                        </p:tgtEl>
                                        <p:attrNameLst>
                                          <p:attrName>style.visibility</p:attrName>
                                        </p:attrNameLst>
                                      </p:cBhvr>
                                      <p:to>
                                        <p:strVal val="visible"/>
                                      </p:to>
                                    </p:set>
                                    <p:animEffect transition="in" filter="fade">
                                      <p:cBhvr>
                                        <p:cTn id="217" dur="500"/>
                                        <p:tgtEl>
                                          <p:spTgt spid="4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53">
                                            <p:txEl>
                                              <p:pRg st="0" end="0"/>
                                            </p:txEl>
                                          </p:spTgt>
                                        </p:tgtEl>
                                        <p:attrNameLst>
                                          <p:attrName>style.visibility</p:attrName>
                                        </p:attrNameLst>
                                      </p:cBhvr>
                                      <p:to>
                                        <p:strVal val="visible"/>
                                      </p:to>
                                    </p:set>
                                    <p:animEffect transition="in" filter="fade">
                                      <p:cBhvr>
                                        <p:cTn id="222" dur="500"/>
                                        <p:tgtEl>
                                          <p:spTgt spid="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4" grpId="0" animBg="1"/>
      <p:bldP spid="46" grpId="0"/>
      <p:bldP spid="47" grpId="0"/>
      <p:bldP spid="48" grpId="0"/>
      <p:bldP spid="51" grpId="0" animBg="1"/>
      <p:bldP spid="51" grpId="1" animBg="1"/>
      <p:bldP spid="51" grpId="2" animBg="1"/>
      <p:bldP spid="51" grpId="3" animBg="1"/>
      <p:bldP spid="54" grpId="0" build="allAtOnce"/>
      <p:bldP spid="54" grpId="1" build="allAtOnce"/>
      <p:bldP spid="54" grpId="2" build="allAtOnce"/>
      <p:bldP spid="56" grpId="0" animBg="1"/>
      <p:bldP spid="56" grpId="1" animBg="1"/>
      <p:bldP spid="56" grpId="2" animBg="1"/>
      <p:bldP spid="56" grpId="3" animBg="1"/>
      <p:bldP spid="57" grpId="0" animBg="1"/>
      <p:bldP spid="57" grpId="1" animBg="1"/>
      <p:bldP spid="58" grpId="0" animBg="1"/>
      <p:bldP spid="58" grpId="1" animBg="1"/>
      <p:bldP spid="64" grpId="0" animBg="1"/>
      <p:bldP spid="64" grpId="1" animBg="1"/>
      <p:bldP spid="64" grpId="2" animBg="1"/>
      <p:bldP spid="64"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Traffic Manager</a:t>
            </a:r>
          </a:p>
        </p:txBody>
      </p:sp>
      <p:sp>
        <p:nvSpPr>
          <p:cNvPr id="21" name="Rectangle 20"/>
          <p:cNvSpPr/>
          <p:nvPr/>
        </p:nvSpPr>
        <p:spPr bwMode="auto">
          <a:xfrm>
            <a:off x="529182" y="2501168"/>
            <a:ext cx="11138943" cy="374882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ts val="600"/>
              </a:spcBef>
              <a:spcAft>
                <a:spcPts val="600"/>
              </a:spcAft>
            </a:pPr>
            <a:endParaRPr lang="en-US" sz="2000" dirty="0">
              <a:ln>
                <a:solidFill>
                  <a:schemeClr val="bg1">
                    <a:alpha val="0"/>
                  </a:schemeClr>
                </a:solidFill>
              </a:ln>
              <a:solidFill>
                <a:schemeClr val="bg2">
                  <a:lumMod val="50000"/>
                  <a:alpha val="99000"/>
                </a:schemeClr>
              </a:solidFill>
            </a:endParaRPr>
          </a:p>
        </p:txBody>
      </p:sp>
      <p:sp>
        <p:nvSpPr>
          <p:cNvPr id="19" name="Content Placeholder 18"/>
          <p:cNvSpPr>
            <a:spLocks noGrp="1"/>
          </p:cNvSpPr>
          <p:nvPr>
            <p:ph type="body" sz="quarter" idx="10"/>
          </p:nvPr>
        </p:nvSpPr>
        <p:spPr>
          <a:xfrm>
            <a:off x="516572" y="1420812"/>
            <a:ext cx="11155680" cy="664797"/>
          </a:xfrm>
        </p:spPr>
        <p:txBody>
          <a:bodyPr/>
          <a:lstStyle/>
          <a:p>
            <a:r>
              <a:rPr lang="en-US" sz="2400" dirty="0"/>
              <a:t>Direct users to the service in the closest region </a:t>
            </a:r>
            <a:r>
              <a:rPr lang="en-US" sz="2400" dirty="0" smtClean="0"/>
              <a:t/>
            </a:r>
            <a:br>
              <a:rPr lang="en-US" sz="2400" dirty="0" smtClean="0"/>
            </a:br>
            <a:r>
              <a:rPr lang="en-US" sz="2400" dirty="0" smtClean="0"/>
              <a:t>with </a:t>
            </a:r>
            <a:r>
              <a:rPr lang="en-US" sz="2400" dirty="0"/>
              <a:t>the Windows Azure Traffic Manager</a:t>
            </a:r>
          </a:p>
        </p:txBody>
      </p:sp>
      <p:sp>
        <p:nvSpPr>
          <p:cNvPr id="8" name="Rectangle 7"/>
          <p:cNvSpPr/>
          <p:nvPr/>
        </p:nvSpPr>
        <p:spPr>
          <a:xfrm>
            <a:off x="7829550" y="3118572"/>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foo-us.cloudapp.net</a:t>
            </a:r>
          </a:p>
        </p:txBody>
      </p:sp>
      <p:sp>
        <p:nvSpPr>
          <p:cNvPr id="9" name="Rectangle 8"/>
          <p:cNvSpPr/>
          <p:nvPr/>
        </p:nvSpPr>
        <p:spPr>
          <a:xfrm>
            <a:off x="7829550" y="4014571"/>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foo-europe.cloudapp.net</a:t>
            </a:r>
          </a:p>
        </p:txBody>
      </p:sp>
      <p:sp>
        <p:nvSpPr>
          <p:cNvPr id="10" name="Rectangle 9"/>
          <p:cNvSpPr/>
          <p:nvPr/>
        </p:nvSpPr>
        <p:spPr>
          <a:xfrm>
            <a:off x="7829550" y="4910566"/>
            <a:ext cx="3651249" cy="797641"/>
          </a:xfrm>
          <a:prstGeom prst="rect">
            <a:avLst/>
          </a:prstGeom>
          <a:solidFill>
            <a:schemeClr val="accent4"/>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sz="2000" dirty="0">
                <a:ln>
                  <a:solidFill>
                    <a:schemeClr val="bg1">
                      <a:alpha val="0"/>
                    </a:schemeClr>
                  </a:solidFill>
                </a:ln>
                <a:solidFill>
                  <a:schemeClr val="bg1">
                    <a:alpha val="99000"/>
                  </a:schemeClr>
                </a:solidFill>
              </a:rPr>
              <a:t>foo-asia.cloudapp.net</a:t>
            </a:r>
          </a:p>
        </p:txBody>
      </p:sp>
      <p:sp>
        <p:nvSpPr>
          <p:cNvPr id="11" name="Rectangle 10"/>
          <p:cNvSpPr/>
          <p:nvPr/>
        </p:nvSpPr>
        <p:spPr>
          <a:xfrm>
            <a:off x="4443413" y="3118572"/>
            <a:ext cx="3166248" cy="1693640"/>
          </a:xfrm>
          <a:prstGeom prst="rect">
            <a:avLst/>
          </a:prstGeom>
          <a:solidFill>
            <a:schemeClr val="accent2"/>
          </a:solidFill>
          <a:ln w="9525" cap="flat" cmpd="sng" algn="ctr">
            <a:noFill/>
            <a:prstDash val="solid"/>
          </a:ln>
          <a:effectLst/>
        </p:spPr>
        <p:txBody>
          <a:bodyPr lIns="0" tIns="36576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2000" dirty="0">
                <a:ln>
                  <a:solidFill>
                    <a:schemeClr val="bg1">
                      <a:alpha val="0"/>
                    </a:schemeClr>
                  </a:solidFill>
                </a:ln>
                <a:solidFill>
                  <a:schemeClr val="bg1">
                    <a:alpha val="99000"/>
                  </a:schemeClr>
                </a:solidFill>
                <a:ea typeface="Segoe UI" pitchFamily="34" charset="0"/>
                <a:cs typeface="Segoe UI" pitchFamily="34" charset="0"/>
              </a:rPr>
              <a:t>Traffic Manager</a:t>
            </a:r>
          </a:p>
        </p:txBody>
      </p:sp>
      <p:sp>
        <p:nvSpPr>
          <p:cNvPr id="12" name="Rectangle 11"/>
          <p:cNvSpPr/>
          <p:nvPr/>
        </p:nvSpPr>
        <p:spPr>
          <a:xfrm>
            <a:off x="4586284" y="4081555"/>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Policies</a:t>
            </a:r>
          </a:p>
        </p:txBody>
      </p:sp>
      <p:grpSp>
        <p:nvGrpSpPr>
          <p:cNvPr id="3" name="Group 2"/>
          <p:cNvGrpSpPr/>
          <p:nvPr/>
        </p:nvGrpSpPr>
        <p:grpSpPr>
          <a:xfrm>
            <a:off x="662111" y="3705512"/>
            <a:ext cx="1736861" cy="1045934"/>
            <a:chOff x="614416" y="3798520"/>
            <a:chExt cx="1112066" cy="669684"/>
          </a:xfrm>
        </p:grpSpPr>
        <p:sp>
          <p:nvSpPr>
            <p:cNvPr id="22" name="Rectangle 21"/>
            <p:cNvSpPr/>
            <p:nvPr/>
          </p:nvSpPr>
          <p:spPr bwMode="black">
            <a:xfrm>
              <a:off x="631223" y="3806390"/>
              <a:ext cx="749405" cy="552180"/>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dirty="0">
                <a:gradFill>
                  <a:gsLst>
                    <a:gs pos="0">
                      <a:srgbClr val="FFFFFF"/>
                    </a:gs>
                    <a:gs pos="100000">
                      <a:srgbClr val="FFFFFF"/>
                    </a:gs>
                  </a:gsLst>
                  <a:lin ang="5400000" scaled="0"/>
                </a:gradFill>
              </a:endParaRPr>
            </a:p>
          </p:txBody>
        </p:sp>
        <p:sp>
          <p:nvSpPr>
            <p:cNvPr id="23" name="Freeform 22"/>
            <p:cNvSpPr>
              <a:spLocks noEditPoints="1"/>
            </p:cNvSpPr>
            <p:nvPr/>
          </p:nvSpPr>
          <p:spPr bwMode="black">
            <a:xfrm>
              <a:off x="1449869" y="3910392"/>
              <a:ext cx="276613" cy="557812"/>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sp>
          <p:nvSpPr>
            <p:cNvPr id="24" name="Freeform 88"/>
            <p:cNvSpPr>
              <a:spLocks noEditPoints="1"/>
            </p:cNvSpPr>
            <p:nvPr/>
          </p:nvSpPr>
          <p:spPr bwMode="black">
            <a:xfrm>
              <a:off x="614416" y="3798520"/>
              <a:ext cx="789728" cy="66968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sp>
        <p:nvSpPr>
          <p:cNvPr id="13" name="Rectangle 12"/>
          <p:cNvSpPr/>
          <p:nvPr/>
        </p:nvSpPr>
        <p:spPr>
          <a:xfrm>
            <a:off x="6100756" y="4081559"/>
            <a:ext cx="1371600" cy="569745"/>
          </a:xfrm>
          <a:prstGeom prst="rect">
            <a:avLst/>
          </a:prstGeom>
          <a:solidFill>
            <a:schemeClr val="accent2">
              <a:lumMod val="20000"/>
              <a:lumOff val="80000"/>
            </a:schemeClr>
          </a:solidFill>
          <a:ln w="9525" cap="flat" cmpd="sng" algn="ctr">
            <a:noFill/>
            <a:prstDash val="solid"/>
          </a:ln>
          <a:effectLst/>
        </p:spPr>
        <p:txBody>
          <a:bodyPr lIns="45720" rIns="45720"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363">
              <a:spcBef>
                <a:spcPts val="1000"/>
              </a:spcBef>
              <a:buSzPct val="80000"/>
            </a:pPr>
            <a:r>
              <a:rPr lang="en-IN" dirty="0">
                <a:ln>
                  <a:solidFill>
                    <a:schemeClr val="bg1">
                      <a:alpha val="0"/>
                    </a:schemeClr>
                  </a:solidFill>
                </a:ln>
                <a:gradFill>
                  <a:gsLst>
                    <a:gs pos="0">
                      <a:srgbClr val="595959"/>
                    </a:gs>
                    <a:gs pos="86000">
                      <a:srgbClr val="595959"/>
                    </a:gs>
                  </a:gsLst>
                  <a:lin ang="5400000" scaled="0"/>
                </a:gradFill>
              </a:rPr>
              <a:t>Monitoring</a:t>
            </a:r>
          </a:p>
        </p:txBody>
      </p:sp>
      <p:sp>
        <p:nvSpPr>
          <p:cNvPr id="14" name="Rectangle 13"/>
          <p:cNvSpPr/>
          <p:nvPr/>
        </p:nvSpPr>
        <p:spPr>
          <a:xfrm>
            <a:off x="2289875" y="3500154"/>
            <a:ext cx="2105063"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foo.cloudapp.net</a:t>
            </a:r>
          </a:p>
        </p:txBody>
      </p:sp>
      <p:sp>
        <p:nvSpPr>
          <p:cNvPr id="15" name="Rectangle 14"/>
          <p:cNvSpPr/>
          <p:nvPr/>
        </p:nvSpPr>
        <p:spPr>
          <a:xfrm>
            <a:off x="2522345" y="4337850"/>
            <a:ext cx="1784271"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DNS response</a:t>
            </a:r>
          </a:p>
        </p:txBody>
      </p:sp>
      <p:cxnSp>
        <p:nvCxnSpPr>
          <p:cNvPr id="16" name="Straight Arrow Connector 15"/>
          <p:cNvCxnSpPr/>
          <p:nvPr/>
        </p:nvCxnSpPr>
        <p:spPr bwMode="auto">
          <a:xfrm>
            <a:off x="2522345" y="3924913"/>
            <a:ext cx="1810916"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bwMode="auto">
          <a:xfrm flipH="1">
            <a:off x="2522345" y="4249982"/>
            <a:ext cx="1810917" cy="0"/>
          </a:xfrm>
          <a:prstGeom prst="straightConnector1">
            <a:avLst/>
          </a:prstGeom>
          <a:ln w="25400">
            <a:solidFill>
              <a:schemeClr val="bg1">
                <a:lumMod val="50000"/>
              </a:schemeClr>
            </a:solidFill>
            <a:headEnd type="none" w="lg" len="lg"/>
            <a:tailEnd type="stealth" w="lg" len="lg"/>
          </a:ln>
          <a:effectLst/>
        </p:spPr>
        <p:style>
          <a:lnRef idx="3">
            <a:schemeClr val="accent3"/>
          </a:lnRef>
          <a:fillRef idx="0">
            <a:schemeClr val="accent3"/>
          </a:fillRef>
          <a:effectRef idx="2">
            <a:schemeClr val="accent3"/>
          </a:effectRef>
          <a:fontRef idx="minor">
            <a:schemeClr val="tx1"/>
          </a:fontRef>
        </p:style>
      </p:cxnSp>
      <p:cxnSp>
        <p:nvCxnSpPr>
          <p:cNvPr id="18" name="Elbow Connector 17"/>
          <p:cNvCxnSpPr>
            <a:endCxn id="10" idx="1"/>
          </p:cNvCxnSpPr>
          <p:nvPr/>
        </p:nvCxnSpPr>
        <p:spPr>
          <a:xfrm>
            <a:off x="2522345" y="4910566"/>
            <a:ext cx="5307205" cy="398821"/>
          </a:xfrm>
          <a:prstGeom prst="straightConnector1">
            <a:avLst/>
          </a:prstGeom>
          <a:ln w="25400">
            <a:solidFill>
              <a:schemeClr val="bg1">
                <a:lumMod val="5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2888" y="4792248"/>
            <a:ext cx="904415" cy="400110"/>
          </a:xfrm>
          <a:prstGeom prst="rect">
            <a:avLst/>
          </a:prstGeom>
        </p:spPr>
        <p:txBody>
          <a:bodyPr wrap="none">
            <a:spAutoFit/>
          </a:bodyPr>
          <a:lstStyle/>
          <a:p>
            <a:pPr>
              <a:spcBef>
                <a:spcPts val="1000"/>
              </a:spcBef>
              <a:buSzPct val="80000"/>
            </a:pPr>
            <a:r>
              <a:rPr lang="en-US" sz="2000" dirty="0">
                <a:ln>
                  <a:solidFill>
                    <a:schemeClr val="bg1">
                      <a:alpha val="0"/>
                    </a:schemeClr>
                  </a:solidFill>
                </a:ln>
                <a:gradFill>
                  <a:gsLst>
                    <a:gs pos="0">
                      <a:srgbClr val="595959"/>
                    </a:gs>
                    <a:gs pos="86000">
                      <a:srgbClr val="595959"/>
                    </a:gs>
                  </a:gsLst>
                  <a:lin ang="5400000" scaled="0"/>
                </a:gradFill>
              </a:rPr>
              <a:t>1.2.3.4</a:t>
            </a:r>
          </a:p>
        </p:txBody>
      </p:sp>
    </p:spTree>
    <p:extLst>
      <p:ext uri="{BB962C8B-B14F-4D97-AF65-F5344CB8AC3E}">
        <p14:creationId xmlns:p14="http://schemas.microsoft.com/office/powerpoint/2010/main" val="2834096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9" grpId="0" build="p"/>
      <p:bldP spid="8" grpId="0" animBg="1"/>
      <p:bldP spid="9" grpId="0" animBg="1"/>
      <p:bldP spid="10" grpId="0" animBg="1"/>
      <p:bldP spid="11" grpId="0" animBg="1"/>
      <p:bldP spid="12" grpId="0" animBg="1"/>
      <p:bldP spid="13" grpId="0" animBg="1"/>
      <p:bldP spid="14" grpId="0"/>
      <p:bldP spid="15"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Traffic Manager</a:t>
            </a:r>
            <a:endParaRPr lang="en-US" dirty="0"/>
          </a:p>
        </p:txBody>
      </p:sp>
      <p:sp>
        <p:nvSpPr>
          <p:cNvPr id="10" name="Subtitle 9"/>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4143011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type="body" sz="quarter" idx="10"/>
          </p:nvPr>
        </p:nvSpPr>
        <p:spPr>
          <a:xfrm>
            <a:off x="516572" y="1420812"/>
            <a:ext cx="7055803" cy="4645887"/>
          </a:xfrm>
        </p:spPr>
        <p:txBody>
          <a:bodyPr/>
          <a:lstStyle/>
          <a:p>
            <a:r>
              <a:rPr lang="en-US" sz="4000" dirty="0">
                <a:solidFill>
                  <a:schemeClr val="accent2">
                    <a:alpha val="99000"/>
                  </a:schemeClr>
                </a:solidFill>
                <a:latin typeface="Segoe UI Light" pitchFamily="34" charset="0"/>
              </a:rPr>
              <a:t>Windows Azure gives you high availability capabilities for free</a:t>
            </a:r>
          </a:p>
          <a:p>
            <a:pPr>
              <a:spcBef>
                <a:spcPts val="300"/>
              </a:spcBef>
            </a:pPr>
            <a:r>
              <a:rPr lang="en-US" sz="2000" dirty="0"/>
              <a:t>Think about scaling out</a:t>
            </a:r>
          </a:p>
          <a:p>
            <a:pPr>
              <a:spcBef>
                <a:spcPts val="300"/>
              </a:spcBef>
            </a:pPr>
            <a:r>
              <a:rPr lang="en-US" sz="2000" dirty="0"/>
              <a:t>Handle transient </a:t>
            </a:r>
            <a:r>
              <a:rPr lang="en-US" sz="2000" dirty="0" smtClean="0"/>
              <a:t>conditions</a:t>
            </a:r>
          </a:p>
          <a:p>
            <a:pPr>
              <a:spcBef>
                <a:spcPts val="300"/>
              </a:spcBef>
            </a:pPr>
            <a:endParaRPr lang="en-US" sz="800" dirty="0"/>
          </a:p>
          <a:p>
            <a:r>
              <a:rPr lang="en-US" sz="4000" dirty="0" smtClean="0">
                <a:solidFill>
                  <a:schemeClr val="accent2">
                    <a:alpha val="99000"/>
                  </a:schemeClr>
                </a:solidFill>
                <a:latin typeface="Segoe UI Light" pitchFamily="34" charset="0"/>
              </a:rPr>
              <a:t>Design for scalability</a:t>
            </a:r>
            <a:endParaRPr lang="en-US" sz="4000" dirty="0">
              <a:solidFill>
                <a:schemeClr val="accent2">
                  <a:alpha val="99000"/>
                </a:schemeClr>
              </a:solidFill>
              <a:latin typeface="Segoe UI Light" pitchFamily="34" charset="0"/>
            </a:endParaRPr>
          </a:p>
          <a:p>
            <a:pPr>
              <a:spcBef>
                <a:spcPts val="300"/>
              </a:spcBef>
            </a:pPr>
            <a:r>
              <a:rPr lang="en-US" sz="2000" dirty="0" smtClean="0"/>
              <a:t>Asynchronous pattern</a:t>
            </a:r>
          </a:p>
          <a:p>
            <a:pPr>
              <a:spcBef>
                <a:spcPts val="300"/>
              </a:spcBef>
            </a:pPr>
            <a:r>
              <a:rPr lang="en-US" sz="2000" dirty="0" smtClean="0"/>
              <a:t>Scale out</a:t>
            </a:r>
            <a:endParaRPr lang="en-US" sz="800" dirty="0"/>
          </a:p>
          <a:p>
            <a:r>
              <a:rPr lang="en-US" sz="4000" dirty="0" smtClean="0">
                <a:solidFill>
                  <a:schemeClr val="accent2">
                    <a:alpha val="99000"/>
                  </a:schemeClr>
                </a:solidFill>
                <a:latin typeface="Segoe UI Light" pitchFamily="34" charset="0"/>
              </a:rPr>
              <a:t>Design </a:t>
            </a:r>
            <a:r>
              <a:rPr lang="en-US" sz="4000" dirty="0">
                <a:solidFill>
                  <a:schemeClr val="accent2">
                    <a:alpha val="99000"/>
                  </a:schemeClr>
                </a:solidFill>
                <a:latin typeface="Segoe UI Light" pitchFamily="34" charset="0"/>
              </a:rPr>
              <a:t>for maximum </a:t>
            </a:r>
            <a:r>
              <a:rPr lang="en-US" sz="4000" dirty="0" smtClean="0">
                <a:solidFill>
                  <a:schemeClr val="accent2">
                    <a:alpha val="99000"/>
                  </a:schemeClr>
                </a:solidFill>
                <a:latin typeface="Segoe UI Light" pitchFamily="34" charset="0"/>
              </a:rPr>
              <a:t>performance &amp; </a:t>
            </a:r>
            <a:r>
              <a:rPr lang="en-US" sz="4000" dirty="0">
                <a:solidFill>
                  <a:schemeClr val="accent2">
                    <a:alpha val="99000"/>
                  </a:schemeClr>
                </a:solidFill>
                <a:latin typeface="Segoe UI Light" pitchFamily="34" charset="0"/>
              </a:rPr>
              <a:t>reach</a:t>
            </a:r>
          </a:p>
          <a:p>
            <a:pPr>
              <a:spcBef>
                <a:spcPts val="300"/>
              </a:spcBef>
            </a:pPr>
            <a:r>
              <a:rPr lang="en-US" sz="2000" dirty="0" smtClean="0"/>
              <a:t>Caching, CDN, Traffic Manager, etc.</a:t>
            </a:r>
            <a:endParaRPr lang="en-US" sz="2000" dirty="0"/>
          </a:p>
        </p:txBody>
      </p:sp>
      <p:sp>
        <p:nvSpPr>
          <p:cNvPr id="4" name="Freeform 18"/>
          <p:cNvSpPr>
            <a:spLocks noEditPoints="1"/>
          </p:cNvSpPr>
          <p:nvPr/>
        </p:nvSpPr>
        <p:spPr bwMode="black">
          <a:xfrm>
            <a:off x="8084880" y="2589388"/>
            <a:ext cx="2359778" cy="287890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89343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6560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5000"/>
            <a:ext cx="10103249" cy="1378644"/>
          </a:xfrm>
        </p:spPr>
        <p:txBody>
          <a:bodyPr/>
          <a:lstStyle/>
          <a:p>
            <a:r>
              <a:rPr lang="en-US" dirty="0" smtClean="0"/>
              <a:t>Availability</a:t>
            </a:r>
            <a:endParaRPr lang="en-US" dirty="0"/>
          </a:p>
        </p:txBody>
      </p:sp>
    </p:spTree>
    <p:extLst>
      <p:ext uri="{BB962C8B-B14F-4D97-AF65-F5344CB8AC3E}">
        <p14:creationId xmlns:p14="http://schemas.microsoft.com/office/powerpoint/2010/main" val="3635121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services fail?</a:t>
            </a:r>
          </a:p>
        </p:txBody>
      </p:sp>
      <p:sp>
        <p:nvSpPr>
          <p:cNvPr id="3" name="Content Placeholder 2"/>
          <p:cNvSpPr>
            <a:spLocks noGrp="1"/>
          </p:cNvSpPr>
          <p:nvPr>
            <p:ph type="body" sz="quarter" idx="10"/>
          </p:nvPr>
        </p:nvSpPr>
        <p:spPr>
          <a:xfrm>
            <a:off x="516572" y="1420812"/>
            <a:ext cx="11155680" cy="3831818"/>
          </a:xfrm>
        </p:spPr>
        <p:txBody>
          <a:bodyPr/>
          <a:lstStyle/>
          <a:p>
            <a:r>
              <a:rPr lang="en-US" sz="4000" dirty="0">
                <a:solidFill>
                  <a:schemeClr val="accent2">
                    <a:alpha val="99000"/>
                  </a:schemeClr>
                </a:solidFill>
                <a:latin typeface="Segoe UI Light" pitchFamily="34" charset="0"/>
              </a:rPr>
              <a:t>Increased </a:t>
            </a:r>
            <a:r>
              <a:rPr lang="en-US" sz="4000" dirty="0" smtClean="0">
                <a:solidFill>
                  <a:schemeClr val="accent2">
                    <a:alpha val="99000"/>
                  </a:schemeClr>
                </a:solidFill>
                <a:latin typeface="Segoe UI Light" pitchFamily="34" charset="0"/>
              </a:rPr>
              <a:t>workload</a:t>
            </a:r>
          </a:p>
          <a:p>
            <a:endParaRPr lang="en-US" sz="2000" dirty="0">
              <a:solidFill>
                <a:schemeClr val="accent2">
                  <a:alpha val="99000"/>
                </a:schemeClr>
              </a:solidFill>
              <a:latin typeface="Segoe UI Light" pitchFamily="34" charset="0"/>
            </a:endParaRPr>
          </a:p>
          <a:p>
            <a:r>
              <a:rPr lang="en-US" sz="4000" dirty="0">
                <a:solidFill>
                  <a:schemeClr val="accent2">
                    <a:alpha val="99000"/>
                  </a:schemeClr>
                </a:solidFill>
                <a:latin typeface="Segoe UI Light" pitchFamily="34" charset="0"/>
              </a:rPr>
              <a:t>Failure</a:t>
            </a:r>
          </a:p>
          <a:p>
            <a:pPr>
              <a:spcBef>
                <a:spcPts val="300"/>
              </a:spcBef>
            </a:pPr>
            <a:r>
              <a:rPr lang="en-US" sz="2000" dirty="0"/>
              <a:t>Hardware</a:t>
            </a:r>
          </a:p>
          <a:p>
            <a:pPr>
              <a:spcBef>
                <a:spcPts val="300"/>
              </a:spcBef>
            </a:pPr>
            <a:r>
              <a:rPr lang="en-US" sz="2000" dirty="0"/>
              <a:t>Network </a:t>
            </a:r>
          </a:p>
          <a:p>
            <a:pPr>
              <a:spcBef>
                <a:spcPts val="300"/>
              </a:spcBef>
            </a:pPr>
            <a:r>
              <a:rPr lang="en-US" sz="2000" dirty="0"/>
              <a:t>Platform Service</a:t>
            </a:r>
          </a:p>
          <a:p>
            <a:pPr>
              <a:spcBef>
                <a:spcPts val="300"/>
              </a:spcBef>
            </a:pPr>
            <a:r>
              <a:rPr lang="en-US" sz="2000" dirty="0"/>
              <a:t>Transient </a:t>
            </a:r>
            <a:r>
              <a:rPr lang="en-US" sz="2000" dirty="0" smtClean="0"/>
              <a:t>conditions</a:t>
            </a:r>
          </a:p>
          <a:p>
            <a:pPr>
              <a:spcBef>
                <a:spcPts val="300"/>
              </a:spcBef>
            </a:pPr>
            <a:endParaRPr lang="en-US" sz="2000" dirty="0"/>
          </a:p>
          <a:p>
            <a:r>
              <a:rPr lang="en-US" sz="4000" dirty="0">
                <a:solidFill>
                  <a:schemeClr val="accent2">
                    <a:alpha val="99000"/>
                  </a:schemeClr>
                </a:solidFill>
                <a:latin typeface="Segoe UI Light" pitchFamily="34" charset="0"/>
              </a:rPr>
              <a:t>Human</a:t>
            </a:r>
          </a:p>
          <a:p>
            <a:pPr>
              <a:spcBef>
                <a:spcPts val="300"/>
              </a:spcBef>
            </a:pPr>
            <a:r>
              <a:rPr lang="en-US" sz="2000" dirty="0"/>
              <a:t>Upgrades</a:t>
            </a:r>
          </a:p>
        </p:txBody>
      </p:sp>
      <p:sp>
        <p:nvSpPr>
          <p:cNvPr id="4" name="Freeform 7"/>
          <p:cNvSpPr>
            <a:spLocks noEditPoints="1"/>
          </p:cNvSpPr>
          <p:nvPr/>
        </p:nvSpPr>
        <p:spPr bwMode="auto">
          <a:xfrm>
            <a:off x="7395524" y="1962150"/>
            <a:ext cx="3520126" cy="28760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338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available?</a:t>
            </a:r>
          </a:p>
        </p:txBody>
      </p:sp>
      <p:sp>
        <p:nvSpPr>
          <p:cNvPr id="3" name="Content Placeholder 2"/>
          <p:cNvSpPr>
            <a:spLocks noGrp="1"/>
          </p:cNvSpPr>
          <p:nvPr>
            <p:ph type="body" sz="quarter" idx="10"/>
          </p:nvPr>
        </p:nvSpPr>
        <p:spPr>
          <a:xfrm>
            <a:off x="516572" y="1420812"/>
            <a:ext cx="11155680" cy="2215991"/>
          </a:xfrm>
        </p:spPr>
        <p:txBody>
          <a:bodyPr/>
          <a:lstStyle/>
          <a:p>
            <a:r>
              <a:rPr lang="en-US" sz="4000" dirty="0">
                <a:solidFill>
                  <a:schemeClr val="accent2">
                    <a:alpha val="99000"/>
                  </a:schemeClr>
                </a:solidFill>
                <a:latin typeface="Segoe UI Light" pitchFamily="34" charset="0"/>
              </a:rPr>
              <a:t>Same 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Degraded </a:t>
            </a:r>
            <a:r>
              <a:rPr lang="en-US" sz="4000" dirty="0">
                <a:solidFill>
                  <a:schemeClr val="accent2">
                    <a:alpha val="99000"/>
                  </a:schemeClr>
                </a:solidFill>
                <a:latin typeface="Segoe UI Light" pitchFamily="34" charset="0"/>
              </a:rPr>
              <a:t>functionality</a:t>
            </a:r>
          </a:p>
          <a:p>
            <a:endParaRPr lang="en-US" sz="2000" dirty="0" smtClean="0">
              <a:solidFill>
                <a:schemeClr val="accent2">
                  <a:alpha val="99000"/>
                </a:schemeClr>
              </a:solidFill>
              <a:latin typeface="Segoe UI Light" pitchFamily="34" charset="0"/>
            </a:endParaRPr>
          </a:p>
          <a:p>
            <a:r>
              <a:rPr lang="en-US" sz="4000" dirty="0" smtClean="0">
                <a:solidFill>
                  <a:schemeClr val="accent2">
                    <a:alpha val="99000"/>
                  </a:schemeClr>
                </a:solidFill>
                <a:latin typeface="Segoe UI Light" pitchFamily="34" charset="0"/>
              </a:rPr>
              <a:t>Failsafe</a:t>
            </a:r>
            <a:endParaRPr lang="en-US" sz="4000" dirty="0">
              <a:solidFill>
                <a:schemeClr val="accent2">
                  <a:alpha val="99000"/>
                </a:schemeClr>
              </a:solidFill>
              <a:latin typeface="Segoe UI Light" pitchFamily="34" charset="0"/>
            </a:endParaRPr>
          </a:p>
        </p:txBody>
      </p:sp>
      <p:grpSp>
        <p:nvGrpSpPr>
          <p:cNvPr id="4" name="Group 3"/>
          <p:cNvGrpSpPr/>
          <p:nvPr/>
        </p:nvGrpSpPr>
        <p:grpSpPr bwMode="black">
          <a:xfrm>
            <a:off x="7258051" y="2142024"/>
            <a:ext cx="3609570" cy="2936543"/>
            <a:chOff x="5184775" y="225425"/>
            <a:chExt cx="1500188" cy="1220788"/>
          </a:xfrm>
          <a:solidFill>
            <a:schemeClr val="tx2"/>
          </a:solidFill>
        </p:grpSpPr>
        <p:sp>
          <p:nvSpPr>
            <p:cNvPr id="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0694658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Basics – what you get for free</a:t>
            </a:r>
          </a:p>
        </p:txBody>
      </p:sp>
      <p:sp>
        <p:nvSpPr>
          <p:cNvPr id="5" name="Content Placeholder 4"/>
          <p:cNvSpPr>
            <a:spLocks noGrp="1"/>
          </p:cNvSpPr>
          <p:nvPr>
            <p:ph type="body" sz="quarter" idx="10"/>
          </p:nvPr>
        </p:nvSpPr>
        <p:spPr>
          <a:xfrm>
            <a:off x="516572" y="1420812"/>
            <a:ext cx="11155680" cy="4535088"/>
          </a:xfrm>
        </p:spPr>
        <p:txBody>
          <a:bodyPr/>
          <a:lstStyle/>
          <a:p>
            <a:r>
              <a:rPr lang="en-US" sz="4000" dirty="0">
                <a:solidFill>
                  <a:schemeClr val="accent2">
                    <a:alpha val="99000"/>
                  </a:schemeClr>
                </a:solidFill>
                <a:latin typeface="Segoe UI Light" pitchFamily="34" charset="0"/>
              </a:rPr>
              <a:t>Elasticity</a:t>
            </a:r>
          </a:p>
          <a:p>
            <a:pPr>
              <a:spcBef>
                <a:spcPts val="300"/>
              </a:spcBef>
            </a:pPr>
            <a:r>
              <a:rPr lang="en-US" sz="2000" dirty="0"/>
              <a:t>Easily deploy compute resources and scale up and </a:t>
            </a:r>
            <a:r>
              <a:rPr lang="en-US" sz="2000" dirty="0" smtClean="0"/>
              <a:t>down</a:t>
            </a:r>
          </a:p>
          <a:p>
            <a:pPr>
              <a:spcBef>
                <a:spcPts val="300"/>
              </a:spcBef>
            </a:pPr>
            <a:endParaRPr lang="en-US" sz="2000" dirty="0"/>
          </a:p>
          <a:p>
            <a:r>
              <a:rPr lang="en-US" sz="4000" dirty="0">
                <a:solidFill>
                  <a:schemeClr val="accent2">
                    <a:alpha val="99000"/>
                  </a:schemeClr>
                </a:solidFill>
                <a:latin typeface="Segoe UI Light" pitchFamily="34" charset="0"/>
              </a:rPr>
              <a:t>Automated Service Management</a:t>
            </a:r>
          </a:p>
          <a:p>
            <a:pPr>
              <a:spcBef>
                <a:spcPts val="300"/>
              </a:spcBef>
            </a:pPr>
            <a:r>
              <a:rPr lang="en-US" sz="2000" dirty="0"/>
              <a:t>Windows Azure will (automatically) recover bad </a:t>
            </a:r>
            <a:r>
              <a:rPr lang="en-US" sz="2000" dirty="0" smtClean="0"/>
              <a:t>nodes</a:t>
            </a:r>
          </a:p>
          <a:p>
            <a:pPr>
              <a:spcBef>
                <a:spcPts val="300"/>
              </a:spcBef>
            </a:pPr>
            <a:endParaRPr lang="en-US" sz="2000" dirty="0"/>
          </a:p>
          <a:p>
            <a:r>
              <a:rPr lang="en-US" sz="4000" dirty="0">
                <a:solidFill>
                  <a:schemeClr val="accent2">
                    <a:alpha val="99000"/>
                  </a:schemeClr>
                </a:solidFill>
                <a:latin typeface="Segoe UI Light" pitchFamily="34" charset="0"/>
              </a:rPr>
              <a:t>Fault Domains</a:t>
            </a:r>
          </a:p>
          <a:p>
            <a:pPr>
              <a:spcBef>
                <a:spcPts val="300"/>
              </a:spcBef>
            </a:pPr>
            <a:r>
              <a:rPr lang="en-US" sz="2000" dirty="0"/>
              <a:t>Windows Azure deploys services across fault </a:t>
            </a:r>
            <a:r>
              <a:rPr lang="en-US" sz="2000" dirty="0" smtClean="0"/>
              <a:t>boundaries</a:t>
            </a:r>
          </a:p>
          <a:p>
            <a:pPr>
              <a:spcBef>
                <a:spcPts val="300"/>
              </a:spcBef>
            </a:pPr>
            <a:endParaRPr lang="en-US" sz="2000" dirty="0"/>
          </a:p>
          <a:p>
            <a:r>
              <a:rPr lang="en-US" sz="4000" dirty="0">
                <a:solidFill>
                  <a:schemeClr val="accent2">
                    <a:alpha val="99000"/>
                  </a:schemeClr>
                </a:solidFill>
                <a:latin typeface="Segoe UI Light" pitchFamily="34" charset="0"/>
              </a:rPr>
              <a:t>Storage Resilience</a:t>
            </a:r>
          </a:p>
          <a:p>
            <a:pPr>
              <a:spcBef>
                <a:spcPts val="300"/>
              </a:spcBef>
            </a:pPr>
            <a:r>
              <a:rPr lang="en-US" sz="2000" dirty="0"/>
              <a:t>3 copies of storage maintained</a:t>
            </a:r>
          </a:p>
        </p:txBody>
      </p:sp>
      <p:sp>
        <p:nvSpPr>
          <p:cNvPr id="6" name="Freeform 25"/>
          <p:cNvSpPr>
            <a:spLocks noEditPoints="1"/>
          </p:cNvSpPr>
          <p:nvPr/>
        </p:nvSpPr>
        <p:spPr bwMode="black">
          <a:xfrm>
            <a:off x="8162634" y="2242737"/>
            <a:ext cx="2853029" cy="24292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4206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sp>
        <p:nvSpPr>
          <p:cNvPr id="3" name="Content Placeholder 2"/>
          <p:cNvSpPr>
            <a:spLocks noGrp="1"/>
          </p:cNvSpPr>
          <p:nvPr>
            <p:ph type="body" sz="quarter" idx="10"/>
          </p:nvPr>
        </p:nvSpPr>
        <p:spPr>
          <a:xfrm>
            <a:off x="516572" y="1420812"/>
            <a:ext cx="11155680" cy="4322722"/>
          </a:xfrm>
        </p:spPr>
        <p:txBody>
          <a:bodyPr/>
          <a:lstStyle/>
          <a:p>
            <a:r>
              <a:rPr lang="en-US" sz="3600" dirty="0">
                <a:solidFill>
                  <a:schemeClr val="accent2">
                    <a:alpha val="99000"/>
                  </a:schemeClr>
                </a:solidFill>
                <a:latin typeface="Segoe UI Light" pitchFamily="34" charset="0"/>
              </a:rPr>
              <a:t>When Windows Azure breaks, it fixes itself!</a:t>
            </a:r>
          </a:p>
          <a:p>
            <a:pPr>
              <a:spcBef>
                <a:spcPts val="300"/>
              </a:spcBef>
            </a:pPr>
            <a:r>
              <a:rPr lang="en-US" sz="2000" dirty="0"/>
              <a:t>Can your service</a:t>
            </a:r>
            <a:r>
              <a:rPr lang="en-US" sz="2000" dirty="0" smtClean="0"/>
              <a:t>?</a:t>
            </a:r>
          </a:p>
          <a:p>
            <a:pPr>
              <a:spcBef>
                <a:spcPts val="300"/>
              </a:spcBef>
            </a:pPr>
            <a:endParaRPr lang="en-US" sz="800" dirty="0"/>
          </a:p>
          <a:p>
            <a:pPr>
              <a:spcAft>
                <a:spcPts val="1200"/>
              </a:spcAft>
            </a:pPr>
            <a:r>
              <a:rPr lang="en-US" sz="3600" dirty="0">
                <a:solidFill>
                  <a:schemeClr val="accent2">
                    <a:alpha val="99000"/>
                  </a:schemeClr>
                </a:solidFill>
                <a:latin typeface="Segoe UI Light" pitchFamily="34" charset="0"/>
              </a:rPr>
              <a:t>Codifying </a:t>
            </a:r>
            <a:r>
              <a:rPr lang="en-US" sz="3600" dirty="0" smtClean="0">
                <a:solidFill>
                  <a:schemeClr val="accent2">
                    <a:alpha val="99000"/>
                  </a:schemeClr>
                </a:solidFill>
                <a:latin typeface="Segoe UI Light" pitchFamily="34" charset="0"/>
              </a:rPr>
              <a:t>Operations</a:t>
            </a:r>
            <a:endParaRPr lang="en-US" sz="3600" dirty="0">
              <a:solidFill>
                <a:schemeClr val="accent2">
                  <a:alpha val="99000"/>
                </a:schemeClr>
              </a:solidFill>
              <a:latin typeface="Segoe UI Light" pitchFamily="34" charset="0"/>
            </a:endParaRPr>
          </a:p>
          <a:p>
            <a:pPr>
              <a:spcAft>
                <a:spcPts val="1200"/>
              </a:spcAft>
            </a:pPr>
            <a:r>
              <a:rPr lang="en-US" sz="3600" dirty="0">
                <a:solidFill>
                  <a:schemeClr val="accent2">
                    <a:alpha val="99000"/>
                  </a:schemeClr>
                </a:solidFill>
                <a:latin typeface="Segoe UI Light" pitchFamily="34" charset="0"/>
              </a:rPr>
              <a:t>Upgrade Domains</a:t>
            </a:r>
          </a:p>
          <a:p>
            <a:r>
              <a:rPr lang="en-US" sz="3600" dirty="0">
                <a:solidFill>
                  <a:schemeClr val="accent2">
                    <a:alpha val="99000"/>
                  </a:schemeClr>
                </a:solidFill>
                <a:latin typeface="Segoe UI Light" pitchFamily="34" charset="0"/>
              </a:rPr>
              <a:t>Configure in ServiceDefinition.csdef</a:t>
            </a:r>
          </a:p>
          <a:p>
            <a:pPr>
              <a:spcBef>
                <a:spcPts val="300"/>
              </a:spcBef>
            </a:pPr>
            <a:r>
              <a:rPr lang="en-US" sz="2000" dirty="0">
                <a:solidFill>
                  <a:schemeClr val="accent1">
                    <a:lumMod val="75000"/>
                    <a:alpha val="99000"/>
                  </a:schemeClr>
                </a:solidFill>
                <a:latin typeface="Consolas" pitchFamily="49" charset="0"/>
                <a:cs typeface="Consolas" pitchFamily="49" charset="0"/>
              </a:rPr>
              <a:t>&lt;ServiceDefinition name="</a:t>
            </a:r>
            <a:r>
              <a:rPr lang="en-US" sz="2000" dirty="0" err="1">
                <a:solidFill>
                  <a:schemeClr val="accent1">
                    <a:lumMod val="75000"/>
                    <a:alpha val="99000"/>
                  </a:schemeClr>
                </a:solidFill>
                <a:latin typeface="Consolas" pitchFamily="49" charset="0"/>
                <a:cs typeface="Consolas" pitchFamily="49" charset="0"/>
              </a:rPr>
              <a:t>RedDir"xmlns</a:t>
            </a:r>
            <a:r>
              <a:rPr lang="en-US" sz="2000" dirty="0" smtClean="0">
                <a:solidFill>
                  <a:schemeClr val="accent1">
                    <a:lumMod val="75000"/>
                    <a:alpha val="99000"/>
                  </a:schemeClr>
                </a:solidFill>
                <a:latin typeface="Consolas" pitchFamily="49" charset="0"/>
                <a:cs typeface="Consolas" pitchFamily="49" charset="0"/>
              </a:rPr>
              <a:t>="http</a:t>
            </a:r>
            <a:r>
              <a:rPr lang="en-US" sz="2000" dirty="0">
                <a:solidFill>
                  <a:schemeClr val="accent1">
                    <a:lumMod val="75000"/>
                    <a:alpha val="99000"/>
                  </a:schemeClr>
                </a:solidFill>
                <a:latin typeface="Consolas" pitchFamily="49" charset="0"/>
                <a:cs typeface="Consolas" pitchFamily="49" charset="0"/>
              </a:rPr>
              <a:t>://</a:t>
            </a:r>
            <a:r>
              <a:rPr lang="en-US" sz="2000" dirty="0" smtClean="0">
                <a:solidFill>
                  <a:schemeClr val="accent1">
                    <a:lumMod val="75000"/>
                    <a:alpha val="99000"/>
                  </a:schemeClr>
                </a:solidFill>
                <a:latin typeface="Consolas" pitchFamily="49" charset="0"/>
                <a:cs typeface="Consolas" pitchFamily="49" charset="0"/>
              </a:rPr>
              <a:t>schemas.microsoft.com/</a:t>
            </a:r>
            <a:br>
              <a:rPr lang="en-US" sz="2000" dirty="0" smtClean="0">
                <a:solidFill>
                  <a:schemeClr val="accent1">
                    <a:lumMod val="75000"/>
                    <a:alpha val="99000"/>
                  </a:schemeClr>
                </a:solidFill>
                <a:latin typeface="Consolas" pitchFamily="49" charset="0"/>
                <a:cs typeface="Consolas" pitchFamily="49" charset="0"/>
              </a:rPr>
            </a:br>
            <a:r>
              <a:rPr lang="en-US" sz="2000" dirty="0" err="1" smtClean="0">
                <a:solidFill>
                  <a:schemeClr val="accent1">
                    <a:lumMod val="75000"/>
                    <a:alpha val="99000"/>
                  </a:schemeClr>
                </a:solidFill>
                <a:latin typeface="Consolas" pitchFamily="49" charset="0"/>
                <a:cs typeface="Consolas" pitchFamily="49" charset="0"/>
              </a:rPr>
              <a:t>ServiceHosting</a:t>
            </a:r>
            <a:r>
              <a:rPr lang="en-US" sz="2000" dirty="0" smtClean="0">
                <a:solidFill>
                  <a:schemeClr val="accent1">
                    <a:lumMod val="75000"/>
                    <a:alpha val="99000"/>
                  </a:schemeClr>
                </a:solidFill>
                <a:latin typeface="Consolas" pitchFamily="49" charset="0"/>
                <a:cs typeface="Consolas" pitchFamily="49" charset="0"/>
              </a:rPr>
              <a:t>/2008/10/</a:t>
            </a:r>
            <a:r>
              <a:rPr lang="en-US" sz="2000" dirty="0" err="1" smtClean="0">
                <a:solidFill>
                  <a:schemeClr val="accent1">
                    <a:lumMod val="75000"/>
                    <a:alpha val="99000"/>
                  </a:schemeClr>
                </a:solidFill>
                <a:latin typeface="Consolas" pitchFamily="49" charset="0"/>
                <a:cs typeface="Consolas" pitchFamily="49" charset="0"/>
              </a:rPr>
              <a:t>ServiceDefinition</a:t>
            </a:r>
            <a:r>
              <a:rPr lang="en-US" sz="2000" dirty="0" smtClean="0">
                <a:solidFill>
                  <a:schemeClr val="accent1">
                    <a:lumMod val="75000"/>
                    <a:alpha val="99000"/>
                  </a:schemeClr>
                </a:solidFill>
                <a:latin typeface="Consolas" pitchFamily="49" charset="0"/>
                <a:cs typeface="Consolas" pitchFamily="49" charset="0"/>
              </a:rPr>
              <a:t>" upgradeDomainCount</a:t>
            </a:r>
            <a:r>
              <a:rPr lang="en-US" sz="2000" dirty="0">
                <a:solidFill>
                  <a:schemeClr val="accent1">
                    <a:lumMod val="75000"/>
                    <a:alpha val="99000"/>
                  </a:schemeClr>
                </a:solidFill>
                <a:latin typeface="Consolas" pitchFamily="49" charset="0"/>
                <a:cs typeface="Consolas" pitchFamily="49" charset="0"/>
              </a:rPr>
              <a:t>="3</a:t>
            </a:r>
            <a:r>
              <a:rPr lang="en-US" sz="2000" dirty="0" smtClean="0">
                <a:solidFill>
                  <a:schemeClr val="accent1">
                    <a:lumMod val="75000"/>
                    <a:alpha val="99000"/>
                  </a:schemeClr>
                </a:solidFill>
                <a:latin typeface="Consolas" pitchFamily="49" charset="0"/>
                <a:cs typeface="Consolas" pitchFamily="49" charset="0"/>
              </a:rPr>
              <a:t>"&gt;</a:t>
            </a:r>
          </a:p>
          <a:p>
            <a:pPr>
              <a:spcBef>
                <a:spcPts val="300"/>
              </a:spcBef>
            </a:pPr>
            <a:endParaRPr lang="en-US" sz="800" dirty="0"/>
          </a:p>
          <a:p>
            <a:r>
              <a:rPr lang="en-US" sz="3600" dirty="0">
                <a:solidFill>
                  <a:schemeClr val="accent2">
                    <a:alpha val="99000"/>
                  </a:schemeClr>
                </a:solidFill>
                <a:latin typeface="Segoe UI Light" pitchFamily="34" charset="0"/>
              </a:rPr>
              <a:t>Transient Datacenter Conditions</a:t>
            </a:r>
          </a:p>
          <a:p>
            <a:pPr>
              <a:spcBef>
                <a:spcPts val="300"/>
              </a:spcBef>
            </a:pPr>
            <a:r>
              <a:rPr lang="en-US" sz="2000" dirty="0"/>
              <a:t>Do you have Retry Logic?</a:t>
            </a:r>
          </a:p>
        </p:txBody>
      </p:sp>
    </p:spTree>
    <p:extLst>
      <p:ext uri="{BB962C8B-B14F-4D97-AF65-F5344CB8AC3E}">
        <p14:creationId xmlns:p14="http://schemas.microsoft.com/office/powerpoint/2010/main" val="33296570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you mean, retry logic?</a:t>
            </a:r>
          </a:p>
        </p:txBody>
      </p:sp>
      <p:sp>
        <p:nvSpPr>
          <p:cNvPr id="3" name="Content Placeholder 2"/>
          <p:cNvSpPr>
            <a:spLocks noGrp="1"/>
          </p:cNvSpPr>
          <p:nvPr>
            <p:ph type="body" sz="quarter" idx="10"/>
          </p:nvPr>
        </p:nvSpPr>
        <p:spPr>
          <a:xfrm>
            <a:off x="516572" y="1420812"/>
            <a:ext cx="11155680" cy="4664354"/>
          </a:xfrm>
        </p:spPr>
        <p:txBody>
          <a:bodyPr/>
          <a:lstStyle/>
          <a:p>
            <a:r>
              <a:rPr lang="en-US" dirty="0">
                <a:solidFill>
                  <a:schemeClr val="accent2">
                    <a:alpha val="99000"/>
                  </a:schemeClr>
                </a:solidFill>
                <a:latin typeface="Segoe UI Light" pitchFamily="34" charset="0"/>
              </a:rPr>
              <a:t>Transient conditions in the </a:t>
            </a:r>
            <a:r>
              <a:rPr lang="en-US" dirty="0" smtClean="0">
                <a:solidFill>
                  <a:schemeClr val="accent2">
                    <a:alpha val="99000"/>
                  </a:schemeClr>
                </a:solidFill>
                <a:latin typeface="Segoe UI Light" pitchFamily="34" charset="0"/>
              </a:rPr>
              <a:t>datacenter/network/service</a:t>
            </a:r>
          </a:p>
          <a:p>
            <a:endParaRPr lang="en-US" sz="800" dirty="0">
              <a:solidFill>
                <a:schemeClr val="accent2">
                  <a:alpha val="99000"/>
                </a:schemeClr>
              </a:solidFill>
              <a:latin typeface="Segoe UI Light" pitchFamily="34" charset="0"/>
            </a:endParaRPr>
          </a:p>
          <a:p>
            <a:r>
              <a:rPr lang="en-US" dirty="0">
                <a:solidFill>
                  <a:schemeClr val="accent2">
                    <a:alpha val="99000"/>
                  </a:schemeClr>
                </a:solidFill>
                <a:latin typeface="Segoe UI Light" pitchFamily="34" charset="0"/>
              </a:rPr>
              <a:t>Example:</a:t>
            </a:r>
          </a:p>
          <a:p>
            <a:pPr marL="0" lvl="1" indent="0">
              <a:buNone/>
            </a:pPr>
            <a:r>
              <a:rPr lang="en-US" sz="2000" dirty="0"/>
              <a:t>SQL Azure Error 40501</a:t>
            </a:r>
            <a:br>
              <a:rPr lang="en-US" sz="2000" dirty="0"/>
            </a:br>
            <a:r>
              <a:rPr lang="en-US" sz="2000" dirty="0"/>
              <a:t>The service is currently busy. Retry the request after 10 seconds.</a:t>
            </a:r>
          </a:p>
          <a:p>
            <a:pPr marL="0" lvl="1" indent="0">
              <a:spcBef>
                <a:spcPts val="300"/>
              </a:spcBef>
              <a:buNone/>
            </a:pPr>
            <a:endParaRPr lang="en-US" sz="800" dirty="0"/>
          </a:p>
          <a:p>
            <a:r>
              <a:rPr lang="en-US" dirty="0">
                <a:solidFill>
                  <a:schemeClr val="accent2">
                    <a:alpha val="99000"/>
                  </a:schemeClr>
                </a:solidFill>
                <a:latin typeface="Segoe UI Light" pitchFamily="34" charset="0"/>
              </a:rPr>
              <a:t>Transient Fault Handling </a:t>
            </a:r>
            <a:r>
              <a:rPr lang="en-US" dirty="0" smtClean="0">
                <a:solidFill>
                  <a:schemeClr val="accent2">
                    <a:alpha val="99000"/>
                  </a:schemeClr>
                </a:solidFill>
                <a:latin typeface="Segoe UI Light" pitchFamily="34" charset="0"/>
              </a:rPr>
              <a:t>Framework</a:t>
            </a:r>
          </a:p>
          <a:p>
            <a:r>
              <a:rPr lang="en-US" sz="2400" dirty="0" smtClean="0">
                <a:solidFill>
                  <a:schemeClr val="accent6">
                    <a:alpha val="99000"/>
                  </a:schemeClr>
                </a:solidFill>
                <a:latin typeface="+mj-lt"/>
                <a:cs typeface="Consolas" pitchFamily="49" charset="0"/>
                <a:hlinkClick r:id="rId3"/>
              </a:rPr>
              <a:t>http</a:t>
            </a:r>
            <a:r>
              <a:rPr lang="en-US" sz="2400" dirty="0">
                <a:solidFill>
                  <a:schemeClr val="accent6">
                    <a:alpha val="99000"/>
                  </a:schemeClr>
                </a:solidFill>
                <a:latin typeface="+mj-lt"/>
                <a:cs typeface="Consolas" pitchFamily="49" charset="0"/>
                <a:hlinkClick r:id="rId3"/>
              </a:rPr>
              <a:t>://windowsazurecat.com/2011/02/transient-fault-handling-framework/ </a:t>
            </a:r>
            <a:endParaRPr lang="en-US" sz="2400" dirty="0" smtClean="0">
              <a:solidFill>
                <a:schemeClr val="accent6">
                  <a:alpha val="99000"/>
                </a:schemeClr>
              </a:solidFill>
              <a:latin typeface="+mj-lt"/>
              <a:cs typeface="Consolas" pitchFamily="49" charset="0"/>
            </a:endParaRPr>
          </a:p>
          <a:p>
            <a:endParaRPr lang="en-US" sz="1200" dirty="0">
              <a:solidFill>
                <a:schemeClr val="tx1">
                  <a:lumMod val="75000"/>
                  <a:lumOff val="25000"/>
                  <a:alpha val="99000"/>
                </a:schemeClr>
              </a:solidFill>
            </a:endParaRPr>
          </a:p>
          <a:p>
            <a:r>
              <a:rPr lang="en-US" dirty="0">
                <a:solidFill>
                  <a:schemeClr val="accent2">
                    <a:alpha val="99000"/>
                  </a:schemeClr>
                </a:solidFill>
                <a:latin typeface="Segoe UI Light" pitchFamily="34" charset="0"/>
              </a:rPr>
              <a:t>Retry against anything that might be external </a:t>
            </a:r>
            <a:r>
              <a:rPr lang="en-US" dirty="0" smtClean="0">
                <a:solidFill>
                  <a:schemeClr val="accent2">
                    <a:alpha val="99000"/>
                  </a:schemeClr>
                </a:solidFill>
                <a:latin typeface="Segoe UI Light" pitchFamily="34" charset="0"/>
              </a:rPr>
              <a:t/>
            </a:r>
            <a:br>
              <a:rPr lang="en-US" dirty="0" smtClean="0">
                <a:solidFill>
                  <a:schemeClr val="accent2">
                    <a:alpha val="99000"/>
                  </a:schemeClr>
                </a:solidFill>
                <a:latin typeface="Segoe UI Light" pitchFamily="34" charset="0"/>
              </a:rPr>
            </a:br>
            <a:r>
              <a:rPr lang="en-US" dirty="0" smtClean="0">
                <a:solidFill>
                  <a:schemeClr val="accent2">
                    <a:alpha val="99000"/>
                  </a:schemeClr>
                </a:solidFill>
                <a:latin typeface="Segoe UI Light" pitchFamily="34" charset="0"/>
              </a:rPr>
              <a:t>and </a:t>
            </a:r>
            <a:r>
              <a:rPr lang="en-US" dirty="0">
                <a:solidFill>
                  <a:schemeClr val="accent2">
                    <a:alpha val="99000"/>
                  </a:schemeClr>
                </a:solidFill>
                <a:latin typeface="Segoe UI Light" pitchFamily="34" charset="0"/>
              </a:rPr>
              <a:t>have transient conditions</a:t>
            </a:r>
            <a:r>
              <a:rPr lang="en-US" dirty="0" smtClean="0">
                <a:solidFill>
                  <a:schemeClr val="accent2">
                    <a:alpha val="99000"/>
                  </a:schemeClr>
                </a:solidFill>
                <a:latin typeface="Segoe UI Light" pitchFamily="34" charset="0"/>
              </a:rPr>
              <a:t>*:</a:t>
            </a:r>
          </a:p>
          <a:p>
            <a:r>
              <a:rPr lang="en-US" sz="2000" dirty="0" smtClean="0"/>
              <a:t>SQL Database</a:t>
            </a:r>
          </a:p>
          <a:p>
            <a:r>
              <a:rPr lang="en-US" sz="2000" dirty="0" smtClean="0"/>
              <a:t>Windows </a:t>
            </a:r>
            <a:r>
              <a:rPr lang="en-US" sz="2000" dirty="0"/>
              <a:t>Azure </a:t>
            </a:r>
            <a:r>
              <a:rPr lang="en-US" sz="2000" dirty="0" smtClean="0"/>
              <a:t>Storage</a:t>
            </a:r>
          </a:p>
          <a:p>
            <a:r>
              <a:rPr lang="en-US" sz="2000" dirty="0" smtClean="0"/>
              <a:t>Service Bus</a:t>
            </a:r>
          </a:p>
          <a:p>
            <a:r>
              <a:rPr lang="en-US" sz="2000" dirty="0" smtClean="0"/>
              <a:t>3</a:t>
            </a:r>
            <a:r>
              <a:rPr lang="en-US" sz="2000" baseline="30000" dirty="0" smtClean="0"/>
              <a:t>rd</a:t>
            </a:r>
            <a:r>
              <a:rPr lang="en-US" sz="2000" dirty="0" smtClean="0"/>
              <a:t> Party </a:t>
            </a:r>
            <a:r>
              <a:rPr lang="en-US" sz="2000" dirty="0"/>
              <a:t>Services</a:t>
            </a:r>
          </a:p>
        </p:txBody>
      </p:sp>
    </p:spTree>
    <p:extLst>
      <p:ext uri="{BB962C8B-B14F-4D97-AF65-F5344CB8AC3E}">
        <p14:creationId xmlns:p14="http://schemas.microsoft.com/office/powerpoint/2010/main" val="365249093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WL1r7Bi90SjntNdAmH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_3NsKF.EWPgqknIv9t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gcg7Vm0t0aEihQibf3q6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L_nkPniXUS3xXWBaqoK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hgMxarYVEuXiWtKWlh0z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PsbkO3Md0qNHJHayGu.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GZS9IrXj0SvAy8iz.wdU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zTMCz300KoGTcT9T7a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bHRNfUUOD0WwSp813GtrA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YX1hMpxDEedVQdOXU5P7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EfFu.ju7EaL6xpJbVjz4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mpxY0A_yEC32OV4Q.pdM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sM3yjPqn0eKjTmHtxrB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po7S4CvcUekDO4nCHc6H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NuT6W4NiUyh.OLhgdzD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cyC2LvRUO7D1LCfk8Y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53m_dxc8i0.HSARw0h0e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8AeyqV8OB0WM1GNPcqVg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bxL2klsnZk2brxaWZ8c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vKhukhwXKECSxDlHxaeU.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J8ghvh76Umkh5ExotbcL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x3_GTuuFk6sa6g.vwjJ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IojUYYp1EK4sCGheSg2i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gKuEgeiqk.7WwXCHgYm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gMSVowqo0CCDq28CN2t8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JJLGnszgU.9BmbZJ5Bu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kn._hU_WEOAkRL_0uiVZ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OH9qziN7XUGadFKV8mGiJ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FvJfUiaME.vKqPmq3ep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mQePOnzSkSatnurMXAT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QUhQWA22kGnKBRLgWv3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iq_6zk18US8bzvNdS2ss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fVQiS04pUSx_Zkc74E04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VgFCII5.kispE_78H0_d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bxC8soViU2jMoR_lQpY7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URKgXa_gUCPwBxIaaK_y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5b2V89fv2UKD8llFpAgFj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kYLTsvOK10.Egc4UnayCf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5ZCyqz.V0OJKi6eN2jkz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i0MXOsxTUaUjhKfLwpk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6c_FQg3tEumh4JZYmVnR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www.w3.org/XML/1998/namespace"/>
    <ds:schemaRef ds:uri="http://schemas.microsoft.com/office/2006/documentManagement/types"/>
    <ds:schemaRef ds:uri="230e9df3-be65-4c73-a93b-d1236ebd677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3511</TotalTime>
  <Words>1440</Words>
  <Application>Microsoft Office PowerPoint</Application>
  <PresentationFormat>Custom</PresentationFormat>
  <Paragraphs>347</Paragraphs>
  <Slides>34</Slides>
  <Notes>18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Wingdings</vt:lpstr>
      <vt:lpstr>Arial</vt:lpstr>
      <vt:lpstr>Segoe UI Light</vt:lpstr>
      <vt:lpstr>Segoe UI</vt:lpstr>
      <vt:lpstr>Consolas</vt:lpstr>
      <vt:lpstr>MS1444_Windows Azure Template 16x9_r08b</vt:lpstr>
      <vt:lpstr>1_White with Consolas font for code slides</vt:lpstr>
      <vt:lpstr>think-cell Slide</vt:lpstr>
      <vt:lpstr>Building Scalable, Global, and Highly Available Web Apps</vt:lpstr>
      <vt:lpstr>Agenda</vt:lpstr>
      <vt:lpstr>Assumptions</vt:lpstr>
      <vt:lpstr>PowerPoint Presentation</vt:lpstr>
      <vt:lpstr>Why do services fail?</vt:lpstr>
      <vt:lpstr>What do we mean by available?</vt:lpstr>
      <vt:lpstr>Basics – what you get for free</vt:lpstr>
      <vt:lpstr>Fault Tolerance</vt:lpstr>
      <vt:lpstr>What did you mean, retry logic?</vt:lpstr>
      <vt:lpstr>Retry</vt:lpstr>
      <vt:lpstr>Service Specific Implementations</vt:lpstr>
      <vt:lpstr>Site Failover</vt:lpstr>
      <vt:lpstr>Site Failover</vt:lpstr>
      <vt:lpstr>Upgrade Strategies: VIP Swap</vt:lpstr>
      <vt:lpstr>Upgrade Strategies: Upgrade</vt:lpstr>
      <vt:lpstr>Upgrade Strategies New Service &amp; Swap DNS</vt:lpstr>
      <vt:lpstr>PowerPoint Presentation</vt:lpstr>
      <vt:lpstr>What is wrong with this?</vt:lpstr>
      <vt:lpstr>What about this?  </vt:lpstr>
      <vt:lpstr>Synchronous Design Pattern</vt:lpstr>
      <vt:lpstr>Asynchronous Design Pattern</vt:lpstr>
      <vt:lpstr>PowerPoint Presentation</vt:lpstr>
      <vt:lpstr>What’s Windows Azure Cache?</vt:lpstr>
      <vt:lpstr>Why Windows Azure Cache?</vt:lpstr>
      <vt:lpstr>Cache</vt:lpstr>
      <vt:lpstr>Why Performance Matters</vt:lpstr>
      <vt:lpstr>Thinking Globally</vt:lpstr>
      <vt:lpstr>Network Latency</vt:lpstr>
      <vt:lpstr>Content Delivery Network (CDN)</vt:lpstr>
      <vt:lpstr>Windows Azure CDN</vt:lpstr>
      <vt:lpstr>Windows Azure Traffic Manager</vt:lpstr>
      <vt:lpstr>Traffic Manager</vt:lpstr>
      <vt:lpstr>Summary</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Haishi Bai</cp:lastModifiedBy>
  <cp:revision>277</cp:revision>
  <cp:lastPrinted>2011-10-11T14:25:22Z</cp:lastPrinted>
  <dcterms:created xsi:type="dcterms:W3CDTF">2011-03-29T16:07:22Z</dcterms:created>
  <dcterms:modified xsi:type="dcterms:W3CDTF">2012-09-11T00:06:59Z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