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73" r:id="rId2"/>
    <p:sldId id="274" r:id="rId3"/>
    <p:sldId id="342" r:id="rId4"/>
    <p:sldId id="275" r:id="rId5"/>
    <p:sldId id="295" r:id="rId6"/>
    <p:sldId id="296" r:id="rId7"/>
    <p:sldId id="341" r:id="rId8"/>
    <p:sldId id="297" r:id="rId9"/>
    <p:sldId id="337" r:id="rId10"/>
    <p:sldId id="280" r:id="rId11"/>
    <p:sldId id="323" r:id="rId12"/>
    <p:sldId id="322" r:id="rId13"/>
    <p:sldId id="327" r:id="rId14"/>
    <p:sldId id="339" r:id="rId15"/>
    <p:sldId id="325" r:id="rId16"/>
    <p:sldId id="326" r:id="rId17"/>
    <p:sldId id="343" r:id="rId18"/>
    <p:sldId id="331" r:id="rId1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44" autoAdjust="0"/>
    <p:restoredTop sz="86364" autoAdjust="0"/>
  </p:normalViewPr>
  <p:slideViewPr>
    <p:cSldViewPr>
      <p:cViewPr varScale="1">
        <p:scale>
          <a:sx n="131" d="100"/>
          <a:sy n="131" d="100"/>
        </p:scale>
        <p:origin x="1440" y="126"/>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3976" tIns="46988" rIns="93976" bIns="46988" rtlCol="0"/>
          <a:lstStyle>
            <a:lvl1pPr algn="l">
              <a:defRPr sz="1200"/>
            </a:lvl1pPr>
          </a:lstStyle>
          <a:p>
            <a:pPr>
              <a:defRPr/>
            </a:pPr>
            <a:endParaRPr lang="sv-SE"/>
          </a:p>
        </p:txBody>
      </p:sp>
      <p:sp>
        <p:nvSpPr>
          <p:cNvPr id="3" name="Date Placeholder 2"/>
          <p:cNvSpPr>
            <a:spLocks noGrp="1"/>
          </p:cNvSpPr>
          <p:nvPr>
            <p:ph type="dt" sz="quarter" idx="1"/>
          </p:nvPr>
        </p:nvSpPr>
        <p:spPr>
          <a:xfrm>
            <a:off x="4020725" y="0"/>
            <a:ext cx="3076917" cy="511731"/>
          </a:xfrm>
          <a:prstGeom prst="rect">
            <a:avLst/>
          </a:prstGeom>
        </p:spPr>
        <p:txBody>
          <a:bodyPr vert="horz" lIns="93976" tIns="46988" rIns="93976" bIns="46988" rtlCol="0"/>
          <a:lstStyle>
            <a:lvl1pPr algn="r">
              <a:defRPr sz="1200"/>
            </a:lvl1pPr>
          </a:lstStyle>
          <a:p>
            <a:pPr>
              <a:defRPr/>
            </a:pPr>
            <a:fld id="{4EF42D83-1292-419F-A9BD-A253F84006D5}" type="datetimeFigureOut">
              <a:rPr lang="sv-SE"/>
              <a:pPr>
                <a:defRPr/>
              </a:pPr>
              <a:t>2020-09-01</a:t>
            </a:fld>
            <a:endParaRPr lang="sv-SE"/>
          </a:p>
        </p:txBody>
      </p:sp>
      <p:sp>
        <p:nvSpPr>
          <p:cNvPr id="4" name="Footer Placeholder 3"/>
          <p:cNvSpPr>
            <a:spLocks noGrp="1"/>
          </p:cNvSpPr>
          <p:nvPr>
            <p:ph type="ftr" sz="quarter" idx="2"/>
          </p:nvPr>
        </p:nvSpPr>
        <p:spPr>
          <a:xfrm>
            <a:off x="0" y="9721243"/>
            <a:ext cx="3076917" cy="511731"/>
          </a:xfrm>
          <a:prstGeom prst="rect">
            <a:avLst/>
          </a:prstGeom>
        </p:spPr>
        <p:txBody>
          <a:bodyPr vert="horz" lIns="93976" tIns="46988" rIns="93976" bIns="46988" rtlCol="0" anchor="b"/>
          <a:lstStyle>
            <a:lvl1pPr algn="l">
              <a:defRPr sz="1200"/>
            </a:lvl1pPr>
          </a:lstStyle>
          <a:p>
            <a:pPr>
              <a:defRPr/>
            </a:pPr>
            <a:endParaRPr lang="sv-SE"/>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3976" tIns="46988" rIns="93976" bIns="46988" rtlCol="0" anchor="b"/>
          <a:lstStyle>
            <a:lvl1pPr algn="r">
              <a:defRPr sz="1200"/>
            </a:lvl1pPr>
          </a:lstStyle>
          <a:p>
            <a:pPr>
              <a:defRPr/>
            </a:pPr>
            <a:fld id="{01970DBF-5C17-4898-A6D4-93B37709A087}" type="slidenum">
              <a:rPr lang="sv-SE"/>
              <a:pPr>
                <a:defRPr/>
              </a:pPr>
              <a:t>‹#›</a:t>
            </a:fld>
            <a:endParaRPr lang="sv-SE"/>
          </a:p>
        </p:txBody>
      </p:sp>
    </p:spTree>
    <p:extLst>
      <p:ext uri="{BB962C8B-B14F-4D97-AF65-F5344CB8AC3E}">
        <p14:creationId xmlns:p14="http://schemas.microsoft.com/office/powerpoint/2010/main" val="1115830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4020725"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4020725"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lgn="r">
              <a:defRPr sz="1200"/>
            </a:lvl1pPr>
          </a:lstStyle>
          <a:p>
            <a:pPr>
              <a:defRPr/>
            </a:pPr>
            <a:fld id="{BFA8A872-BC5E-4D3B-9F89-1704F1DBBAEA}" type="slidenum">
              <a:rPr lang="en-US"/>
              <a:pPr>
                <a:defRPr/>
              </a:pPr>
              <a:t>‹#›</a:t>
            </a:fld>
            <a:endParaRPr lang="en-US"/>
          </a:p>
        </p:txBody>
      </p:sp>
    </p:spTree>
    <p:extLst>
      <p:ext uri="{BB962C8B-B14F-4D97-AF65-F5344CB8AC3E}">
        <p14:creationId xmlns:p14="http://schemas.microsoft.com/office/powerpoint/2010/main" val="14613638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D143EF38-A595-4EA6-B988-C65BB3376E2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ECAAD15B-AB9A-43B9-830B-FC0A77B9A36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CDEB807D-EA7A-47AB-934E-F2457FFF037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4AC78373-BCA7-4791-AC67-C0E12E65CC2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C3BADEA9-4A27-4607-9A4D-D592F9F85D8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5D25AC8F-4F07-495B-AF51-9A8442F56EB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CF47A6B2-F467-4C11-B8BF-FE94BEDC49A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8BC8CF80-00D6-493A-8EDC-D7BCED3AE8B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D6250AF5-668F-47C1-A372-E79D9BCE933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C6DBFA0B-DE7D-4BDC-A3A4-3567E9AB4F3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97C8C384-D767-43A4-8596-E210B6F2CDA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bwMode="auto">
          <a:xfrm>
            <a:off x="457200" y="4143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457200" y="1773238"/>
            <a:ext cx="82296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mn-lt"/>
              </a:defRPr>
            </a:lvl1pPr>
          </a:lstStyle>
          <a:p>
            <a:pPr>
              <a:defRPr/>
            </a:pPr>
            <a:endParaRPr lang="en-US"/>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mn-lt"/>
              </a:defRPr>
            </a:lvl1pPr>
          </a:lstStyle>
          <a:p>
            <a:pPr>
              <a:defRPr/>
            </a:pPr>
            <a:endParaRPr lang="en-US"/>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mn-lt"/>
              </a:defRPr>
            </a:lvl1pPr>
          </a:lstStyle>
          <a:p>
            <a:pPr>
              <a:defRPr/>
            </a:pPr>
            <a:fld id="{54ABD718-D56B-462C-A881-0D0AA327F02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cs.bgu.ac.il/~dolev/book/book.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agunita.stanford.edu/courses/Engineering/Networking-SP/SelfPaced/" TargetMode="External"/><Relationship Id="rId2" Type="http://schemas.openxmlformats.org/officeDocument/2006/relationships/hyperlink" Target="mailto:elad@chalmers.se" TargetMode="External"/><Relationship Id="rId1" Type="http://schemas.openxmlformats.org/officeDocument/2006/relationships/slideLayout" Target="../slideLayouts/slideLayout2.xml"/><Relationship Id="rId4" Type="http://schemas.openxmlformats.org/officeDocument/2006/relationships/hyperlink" Target="https://eu.udacity.com/course/computer-networking--ud436"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youtube.com/watch?v=8KQ1TFZcTpM" TargetMode="External"/><Relationship Id="rId2" Type="http://schemas.openxmlformats.org/officeDocument/2006/relationships/hyperlink" Target="http://vimeo.com/2696386" TargetMode="External"/><Relationship Id="rId1" Type="http://schemas.openxmlformats.org/officeDocument/2006/relationships/slideLayout" Target="../slideLayouts/slideLayout3.xml"/><Relationship Id="rId4" Type="http://schemas.openxmlformats.org/officeDocument/2006/relationships/hyperlink" Target="http://www.youtube.com/watch?v=O7CuFlM4V5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a:latin typeface="Times" pitchFamily="18" charset="0"/>
              </a:rPr>
              <a:t>Computer Networks</a:t>
            </a:r>
            <a:r>
              <a:rPr lang="en-US">
                <a:latin typeface="Times" pitchFamily="18" charset="0"/>
              </a:rPr>
              <a:t/>
            </a:r>
            <a:br>
              <a:rPr lang="en-US">
                <a:latin typeface="Times" pitchFamily="18" charset="0"/>
              </a:rPr>
            </a:br>
            <a:r>
              <a:rPr lang="en-US" sz="2400">
                <a:latin typeface="Times" pitchFamily="18" charset="0"/>
              </a:rPr>
              <a:t>EDA387/DIT660</a:t>
            </a:r>
            <a:endParaRPr lang="en-US" sz="2400" dirty="0">
              <a:latin typeface="Times" pitchFamily="18" charset="0"/>
            </a:endParaRPr>
          </a:p>
        </p:txBody>
      </p:sp>
      <p:sp>
        <p:nvSpPr>
          <p:cNvPr id="2051" name="Rectangle 3"/>
          <p:cNvSpPr>
            <a:spLocks noGrp="1" noChangeArrowheads="1"/>
          </p:cNvSpPr>
          <p:nvPr>
            <p:ph type="subTitle" idx="1"/>
          </p:nvPr>
        </p:nvSpPr>
        <p:spPr>
          <a:xfrm>
            <a:off x="1403648" y="3861048"/>
            <a:ext cx="6400800" cy="1752600"/>
          </a:xfrm>
        </p:spPr>
        <p:txBody>
          <a:bodyPr/>
          <a:lstStyle/>
          <a:p>
            <a:pPr eaLnBrk="1" hangingPunct="1"/>
            <a:r>
              <a:rPr lang="en-US" sz="3600" dirty="0">
                <a:latin typeface="+mj-lt"/>
              </a:rPr>
              <a:t>Introduction </a:t>
            </a:r>
          </a:p>
          <a:p>
            <a:pPr eaLnBrk="1" hangingPunct="1"/>
            <a:r>
              <a:rPr lang="en-US" dirty="0">
                <a:latin typeface="Times" pitchFamily="18" charset="0"/>
              </a:rPr>
              <a:t>Elad Michael Schiller</a:t>
            </a:r>
          </a:p>
          <a:p>
            <a:pPr eaLnBrk="1" hangingPunct="1"/>
            <a:r>
              <a:rPr lang="en-US" dirty="0">
                <a:latin typeface="Times" pitchFamily="18" charset="0"/>
              </a:rPr>
              <a:t>elad@chalmers.se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latin typeface="Times" pitchFamily="18" charset="0"/>
              </a:rPr>
              <a:t>Lecture Outline</a:t>
            </a:r>
          </a:p>
        </p:txBody>
      </p:sp>
      <p:sp>
        <p:nvSpPr>
          <p:cNvPr id="11267" name="Rectangle 3"/>
          <p:cNvSpPr>
            <a:spLocks noGrp="1" noChangeArrowheads="1"/>
          </p:cNvSpPr>
          <p:nvPr>
            <p:ph type="body" idx="1"/>
          </p:nvPr>
        </p:nvSpPr>
        <p:spPr>
          <a:xfrm>
            <a:off x="251520" y="1773238"/>
            <a:ext cx="8784976" cy="4535487"/>
          </a:xfrm>
        </p:spPr>
        <p:txBody>
          <a:bodyPr/>
          <a:lstStyle/>
          <a:p>
            <a:pPr eaLnBrk="1" hangingPunct="1">
              <a:buFontTx/>
              <a:buNone/>
            </a:pPr>
            <a:r>
              <a:rPr lang="en-US" dirty="0">
                <a:latin typeface="Times" pitchFamily="18" charset="0"/>
              </a:rPr>
              <a:t>15 lectures (including two service meetings and six backups)</a:t>
            </a:r>
          </a:p>
          <a:p>
            <a:pPr eaLnBrk="1" hangingPunct="1"/>
            <a:r>
              <a:rPr lang="en-US" dirty="0">
                <a:latin typeface="Times" pitchFamily="18" charset="0"/>
              </a:rPr>
              <a:t>Review of Internet Technologies (3.5) </a:t>
            </a:r>
          </a:p>
          <a:p>
            <a:pPr eaLnBrk="1" hangingPunct="1"/>
            <a:r>
              <a:rPr lang="en-US" dirty="0">
                <a:latin typeface="Times" pitchFamily="18" charset="0"/>
              </a:rPr>
              <a:t>﻿﻿Algorithms for computer networks (10)</a:t>
            </a:r>
          </a:p>
          <a:p>
            <a:pPr eaLnBrk="1" hangingPunct="1"/>
            <a:r>
              <a:rPr lang="en-US" dirty="0">
                <a:latin typeface="Times" pitchFamily="18" charset="0"/>
              </a:rPr>
              <a:t>Other activities</a:t>
            </a:r>
            <a:r>
              <a:rPr lang="en-US">
                <a:latin typeface="Times" pitchFamily="18" charset="0"/>
              </a:rPr>
              <a:t>: </a:t>
            </a:r>
            <a:r>
              <a:rPr lang="en-US" smtClean="0">
                <a:latin typeface="Times" pitchFamily="18" charset="0"/>
              </a:rPr>
              <a:t>introduction </a:t>
            </a:r>
            <a:r>
              <a:rPr lang="en-US" dirty="0">
                <a:latin typeface="Times" pitchFamily="18" charset="0"/>
              </a:rPr>
              <a:t>and summary meetings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latin typeface="Times" pitchFamily="18" charset="0"/>
              </a:rPr>
              <a:t>Schedule</a:t>
            </a:r>
          </a:p>
        </p:txBody>
      </p:sp>
      <p:sp>
        <p:nvSpPr>
          <p:cNvPr id="2" name="Content Placeholder 1"/>
          <p:cNvSpPr>
            <a:spLocks noGrp="1"/>
          </p:cNvSpPr>
          <p:nvPr>
            <p:ph idx="1"/>
          </p:nvPr>
        </p:nvSpPr>
        <p:spPr/>
        <p:txBody>
          <a:bodyPr/>
          <a:lstStyle/>
          <a:p>
            <a:r>
              <a:rPr lang="sv-SE" dirty="0"/>
              <a:t>See TimeEdit and Canvas </a:t>
            </a:r>
          </a:p>
        </p:txBody>
      </p:sp>
      <p:sp>
        <p:nvSpPr>
          <p:cNvPr id="12291"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sv-S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latin typeface="Times" pitchFamily="18" charset="0"/>
              </a:rPr>
              <a:t>Examination</a:t>
            </a:r>
          </a:p>
        </p:txBody>
      </p:sp>
      <p:sp>
        <p:nvSpPr>
          <p:cNvPr id="13315" name="Rectangle 3"/>
          <p:cNvSpPr>
            <a:spLocks noGrp="1" noChangeArrowheads="1"/>
          </p:cNvSpPr>
          <p:nvPr>
            <p:ph type="body" idx="1"/>
          </p:nvPr>
        </p:nvSpPr>
        <p:spPr/>
        <p:txBody>
          <a:bodyPr/>
          <a:lstStyle/>
          <a:p>
            <a:pPr eaLnBrk="1" hangingPunct="1"/>
            <a:r>
              <a:rPr lang="en-US" dirty="0"/>
              <a:t>To pass the course you need to pass a written exam at the end of the course and approved all mandatory labs and home assignments, see Canvas for details.</a:t>
            </a:r>
          </a:p>
          <a:p>
            <a:pPr eaLnBrk="1" hangingPunct="1"/>
            <a:r>
              <a:rPr lang="en-US" dirty="0">
                <a:latin typeface="Times" pitchFamily="18" charset="0"/>
              </a:rPr>
              <a:t>Written exams: </a:t>
            </a:r>
          </a:p>
          <a:p>
            <a:pPr lvl="1" eaLnBrk="1" hangingPunct="1"/>
            <a:r>
              <a:rPr lang="en-US" dirty="0">
                <a:latin typeface="Times" pitchFamily="18" charset="0"/>
              </a:rPr>
              <a:t>There will be three written exam possibilities:</a:t>
            </a:r>
          </a:p>
          <a:p>
            <a:pPr lvl="1" eaLnBrk="1" hangingPunct="1"/>
            <a:r>
              <a:rPr lang="en-US" dirty="0">
                <a:latin typeface="Times" pitchFamily="18" charset="0"/>
              </a:rPr>
              <a:t>29 Oct 2020 am, 	05 Jan 2021 pm, 	26 Aug 2021 pm </a:t>
            </a:r>
          </a:p>
          <a:p>
            <a:pPr lvl="1" eaLnBrk="1" hangingPunct="1"/>
            <a:r>
              <a:rPr lang="en-US" dirty="0">
                <a:latin typeface="Times" pitchFamily="18" charset="0"/>
              </a:rPr>
              <a:t>The knowledge base which will be tested at the exam consists of the course books, the papers given above, the labs (and their related literature), lecture preparation materials, class presentation materials, and API programming knowledge.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pitchFamily="18" charset="0"/>
              </a:rPr>
              <a:t>Literature</a:t>
            </a:r>
          </a:p>
        </p:txBody>
      </p:sp>
      <p:sp>
        <p:nvSpPr>
          <p:cNvPr id="3" name="Content Placeholder 2"/>
          <p:cNvSpPr>
            <a:spLocks noGrp="1"/>
          </p:cNvSpPr>
          <p:nvPr>
            <p:ph idx="1"/>
          </p:nvPr>
        </p:nvSpPr>
        <p:spPr/>
        <p:txBody>
          <a:bodyPr/>
          <a:lstStyle/>
          <a:p>
            <a:r>
              <a:rPr lang="en-US" dirty="0"/>
              <a:t>Shlomi Dolev, </a:t>
            </a:r>
            <a:r>
              <a:rPr lang="en-US" i="1" dirty="0"/>
              <a:t>Self-Stabilization</a:t>
            </a:r>
            <a:r>
              <a:rPr lang="en-US" dirty="0"/>
              <a:t>, 1st edition, The MIT Press, ISBN-10:0-26-204178-2. We use this book in the methods in computer networks part. </a:t>
            </a:r>
            <a:r>
              <a:rPr lang="en-US" dirty="0">
                <a:hlinkClick r:id="rId2"/>
              </a:rPr>
              <a:t>Here</a:t>
            </a:r>
            <a:r>
              <a:rPr lang="en-US" dirty="0"/>
              <a:t> you can find some additional materiel. This book is going in at least ten lectures and several home assignments.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pitchFamily="18" charset="0"/>
              </a:rPr>
              <a:t>Literature</a:t>
            </a:r>
          </a:p>
        </p:txBody>
      </p:sp>
      <p:sp>
        <p:nvSpPr>
          <p:cNvPr id="3" name="Content Placeholder 2"/>
          <p:cNvSpPr>
            <a:spLocks noGrp="1"/>
          </p:cNvSpPr>
          <p:nvPr>
            <p:ph idx="1"/>
          </p:nvPr>
        </p:nvSpPr>
        <p:spPr/>
        <p:txBody>
          <a:bodyPr/>
          <a:lstStyle/>
          <a:p>
            <a:r>
              <a:rPr lang="en-US" dirty="0"/>
              <a:t>W. Richard Stevens, Bill </a:t>
            </a:r>
            <a:r>
              <a:rPr lang="en-US" dirty="0" err="1"/>
              <a:t>Fenner</a:t>
            </a:r>
            <a:r>
              <a:rPr lang="en-US" dirty="0"/>
              <a:t>, Andrew M. </a:t>
            </a:r>
            <a:r>
              <a:rPr lang="en-US" dirty="0" err="1"/>
              <a:t>Rudoff</a:t>
            </a:r>
            <a:r>
              <a:rPr lang="en-US" dirty="0"/>
              <a:t>, </a:t>
            </a:r>
            <a:r>
              <a:rPr lang="en-US" i="1" dirty="0"/>
              <a:t>Unix Network Programming, Volume 1: The Sockets Networking API</a:t>
            </a:r>
            <a:r>
              <a:rPr lang="en-US" dirty="0"/>
              <a:t>, 3rd edition, Addison-Wesley Professional, ISBN-10: 0-13-141155-1. We use this book in the networking API part --- not mandatory.</a:t>
            </a:r>
          </a:p>
        </p:txBody>
      </p:sp>
    </p:spTree>
    <p:extLst>
      <p:ext uri="{BB962C8B-B14F-4D97-AF65-F5344CB8AC3E}">
        <p14:creationId xmlns:p14="http://schemas.microsoft.com/office/powerpoint/2010/main" val="3879379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latin typeface="Times" pitchFamily="18" charset="0"/>
              </a:rPr>
              <a:t>Course Evaluation</a:t>
            </a:r>
          </a:p>
        </p:txBody>
      </p:sp>
      <p:sp>
        <p:nvSpPr>
          <p:cNvPr id="15363" name="Rectangle 3"/>
          <p:cNvSpPr>
            <a:spLocks noGrp="1" noChangeArrowheads="1"/>
          </p:cNvSpPr>
          <p:nvPr>
            <p:ph type="body" idx="1"/>
          </p:nvPr>
        </p:nvSpPr>
        <p:spPr/>
        <p:txBody>
          <a:bodyPr/>
          <a:lstStyle/>
          <a:p>
            <a:pPr eaLnBrk="1" hangingPunct="1"/>
            <a:r>
              <a:rPr lang="en-US"/>
              <a:t>The course evaluation is following the standard Chalmers procedure</a:t>
            </a:r>
          </a:p>
          <a:p>
            <a:pPr eaLnBrk="1" hangingPunct="1">
              <a:buFontTx/>
              <a:buNone/>
            </a:pPr>
            <a:r>
              <a:rPr lang="en-US"/>
              <a:t> </a:t>
            </a:r>
          </a:p>
          <a:p>
            <a:pPr eaLnBrk="1" hangingPunct="1"/>
            <a:endParaRPr lang="en-US"/>
          </a:p>
          <a:p>
            <a:pPr eaLnBrk="1" hangingPunct="1"/>
            <a:endParaRPr lang="en-US"/>
          </a:p>
          <a:p>
            <a:pPr eaLnBrk="1" hangingPunct="1"/>
            <a:endParaRPr lang="en-US"/>
          </a:p>
          <a:p>
            <a:pPr eaLnBrk="1" hangingPunct="1"/>
            <a:r>
              <a:rPr lang="en-US"/>
              <a:t>Students that wish to become evaluators are invited to contact the course responsible.</a:t>
            </a:r>
            <a:endParaRPr lang="en-US">
              <a:latin typeface="Times" pitchFamily="18" charset="0"/>
            </a:endParaRPr>
          </a:p>
        </p:txBody>
      </p:sp>
      <p:pic>
        <p:nvPicPr>
          <p:cNvPr id="15364" name="Picture 2"/>
          <p:cNvPicPr>
            <a:picLocks noChangeAspect="1" noChangeArrowheads="1"/>
          </p:cNvPicPr>
          <p:nvPr/>
        </p:nvPicPr>
        <p:blipFill>
          <a:blip r:embed="rId2" cstate="print"/>
          <a:srcRect/>
          <a:stretch>
            <a:fillRect/>
          </a:stretch>
        </p:blipFill>
        <p:spPr bwMode="auto">
          <a:xfrm>
            <a:off x="1103313" y="2733675"/>
            <a:ext cx="7069137" cy="251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latin typeface="Times" pitchFamily="18" charset="0"/>
              </a:rPr>
              <a:t>Tips From the Past</a:t>
            </a:r>
          </a:p>
        </p:txBody>
      </p:sp>
      <p:sp>
        <p:nvSpPr>
          <p:cNvPr id="16387" name="Content Placeholder 2"/>
          <p:cNvSpPr>
            <a:spLocks noGrp="1"/>
          </p:cNvSpPr>
          <p:nvPr>
            <p:ph idx="1"/>
          </p:nvPr>
        </p:nvSpPr>
        <p:spPr/>
        <p:txBody>
          <a:bodyPr/>
          <a:lstStyle/>
          <a:p>
            <a:r>
              <a:rPr lang="en-US" dirty="0"/>
              <a:t>Self-study the review course and watch the videos</a:t>
            </a:r>
          </a:p>
          <a:p>
            <a:r>
              <a:rPr lang="en-US" dirty="0"/>
              <a:t>Prepare before and after each lecture</a:t>
            </a:r>
          </a:p>
          <a:p>
            <a:pPr lvl="1"/>
            <a:r>
              <a:rPr lang="en-US" dirty="0"/>
              <a:t>Read the assigned chapters before and answer the questions</a:t>
            </a:r>
          </a:p>
          <a:p>
            <a:pPr lvl="1"/>
            <a:r>
              <a:rPr lang="en-US" dirty="0"/>
              <a:t>Review each lecture by the end of its week</a:t>
            </a:r>
          </a:p>
          <a:p>
            <a:pPr lvl="1"/>
            <a:r>
              <a:rPr lang="en-US" dirty="0"/>
              <a:t>Read the slides, the assigned chapters and answer the questions</a:t>
            </a:r>
          </a:p>
          <a:p>
            <a:r>
              <a:rPr lang="en-US" dirty="0"/>
              <a:t>Do not procrastinate your lab duties  </a:t>
            </a:r>
          </a:p>
          <a:p>
            <a:pPr lvl="1"/>
            <a:r>
              <a:rPr lang="en-US" dirty="0"/>
              <a:t>Find a lab partner that doesn’t procrastinate</a:t>
            </a:r>
          </a:p>
          <a:p>
            <a:r>
              <a:rPr lang="sv-SE" dirty="0"/>
              <a:t>Visit </a:t>
            </a:r>
            <a:r>
              <a:rPr lang="en-US" dirty="0"/>
              <a:t>our Canvas page every other day</a:t>
            </a:r>
            <a:r>
              <a:rPr lang="sv-SE" dirty="0"/>
              <a:t>.</a:t>
            </a:r>
            <a:endParaRPr lang="en-US" dirty="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What you need to do next?</a:t>
            </a:r>
          </a:p>
        </p:txBody>
      </p:sp>
      <p:sp>
        <p:nvSpPr>
          <p:cNvPr id="3" name="Content Placeholder 2"/>
          <p:cNvSpPr>
            <a:spLocks noGrp="1"/>
          </p:cNvSpPr>
          <p:nvPr>
            <p:ph idx="1"/>
          </p:nvPr>
        </p:nvSpPr>
        <p:spPr/>
        <p:txBody>
          <a:bodyPr/>
          <a:lstStyle/>
          <a:p>
            <a:r>
              <a:rPr lang="sv-SE" dirty="0"/>
              <a:t>Login to Canvas and check the site.</a:t>
            </a:r>
          </a:p>
          <a:p>
            <a:pPr lvl="1"/>
            <a:r>
              <a:rPr lang="sv-SE" dirty="0"/>
              <a:t>If you have problems logining to Canvas, please send contact the student center now.</a:t>
            </a:r>
          </a:p>
          <a:p>
            <a:pPr lvl="1"/>
            <a:r>
              <a:rPr lang="sv-SE" dirty="0"/>
              <a:t>If you cannot see the course page, please email me </a:t>
            </a:r>
            <a:r>
              <a:rPr lang="sv-SE" dirty="0">
                <a:hlinkClick r:id="rId2"/>
              </a:rPr>
              <a:t>elad@chalmers.se</a:t>
            </a:r>
            <a:r>
              <a:rPr lang="sv-SE" dirty="0"/>
              <a:t> </a:t>
            </a:r>
          </a:p>
          <a:p>
            <a:r>
              <a:rPr lang="sv-SE" dirty="0"/>
              <a:t>Start working on the review courses:</a:t>
            </a:r>
          </a:p>
          <a:p>
            <a:pPr lvl="1"/>
            <a:r>
              <a:rPr lang="en-US" dirty="0"/>
              <a:t>Stanford's course </a:t>
            </a:r>
            <a:r>
              <a:rPr lang="en-US" dirty="0">
                <a:hlinkClick r:id="rId3"/>
              </a:rPr>
              <a:t>Networking - SELF PACED Introduction to Computer Networking</a:t>
            </a:r>
            <a:r>
              <a:rPr lang="en-US" dirty="0"/>
              <a:t>. </a:t>
            </a:r>
          </a:p>
          <a:p>
            <a:pPr lvl="1"/>
            <a:r>
              <a:rPr lang="en-US" dirty="0">
                <a:hlinkClick r:id="rId4"/>
              </a:rPr>
              <a:t>Computer Networking</a:t>
            </a:r>
            <a:r>
              <a:rPr lang="en-US" dirty="0"/>
              <a:t> by Georgia Tech.</a:t>
            </a:r>
          </a:p>
          <a:p>
            <a:endParaRPr lang="sv-SE" dirty="0"/>
          </a:p>
          <a:p>
            <a:endParaRPr lang="sv-SE" dirty="0"/>
          </a:p>
        </p:txBody>
      </p:sp>
    </p:spTree>
    <p:extLst>
      <p:ext uri="{BB962C8B-B14F-4D97-AF65-F5344CB8AC3E}">
        <p14:creationId xmlns:p14="http://schemas.microsoft.com/office/powerpoint/2010/main" val="2717114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5841553"/>
            <a:ext cx="7772400" cy="683791"/>
          </a:xfrm>
        </p:spPr>
        <p:txBody>
          <a:bodyPr/>
          <a:lstStyle/>
          <a:p>
            <a:r>
              <a:rPr lang="en-US" dirty="0"/>
              <a:t>Questions</a:t>
            </a:r>
            <a:r>
              <a:rPr lang="sv-SE" dirty="0"/>
              <a:t>? </a:t>
            </a:r>
          </a:p>
        </p:txBody>
      </p:sp>
      <p:sp>
        <p:nvSpPr>
          <p:cNvPr id="5" name="Text Placeholder 4"/>
          <p:cNvSpPr>
            <a:spLocks noGrp="1"/>
          </p:cNvSpPr>
          <p:nvPr>
            <p:ph type="body" idx="1"/>
          </p:nvPr>
        </p:nvSpPr>
        <p:spPr>
          <a:xfrm>
            <a:off x="683568" y="1196752"/>
            <a:ext cx="7772400" cy="4608512"/>
          </a:xfrm>
        </p:spPr>
        <p:txBody>
          <a:bodyPr/>
          <a:lstStyle/>
          <a:p>
            <a:r>
              <a:rPr lang="en-US" dirty="0"/>
              <a:t>Please watch:</a:t>
            </a:r>
          </a:p>
          <a:p>
            <a:pPr marL="457200" indent="-457200">
              <a:buFont typeface="+mj-lt"/>
              <a:buAutoNum type="arabicPeriod"/>
            </a:pPr>
            <a:r>
              <a:rPr lang="sv-SE" dirty="0" err="1">
                <a:solidFill>
                  <a:schemeClr val="accent1">
                    <a:lumMod val="50000"/>
                  </a:schemeClr>
                </a:solidFill>
                <a:hlinkClick r:id="rId2"/>
              </a:rPr>
              <a:t>History</a:t>
            </a:r>
            <a:r>
              <a:rPr lang="sv-SE" dirty="0">
                <a:solidFill>
                  <a:schemeClr val="accent1">
                    <a:lumMod val="50000"/>
                  </a:schemeClr>
                </a:solidFill>
                <a:hlinkClick r:id="rId2"/>
              </a:rPr>
              <a:t> </a:t>
            </a:r>
            <a:r>
              <a:rPr lang="sv-SE" dirty="0" err="1">
                <a:solidFill>
                  <a:schemeClr val="accent1">
                    <a:lumMod val="50000"/>
                  </a:schemeClr>
                </a:solidFill>
                <a:hlinkClick r:id="rId2"/>
              </a:rPr>
              <a:t>of</a:t>
            </a:r>
            <a:r>
              <a:rPr lang="sv-SE" dirty="0">
                <a:solidFill>
                  <a:schemeClr val="accent1">
                    <a:lumMod val="50000"/>
                  </a:schemeClr>
                </a:solidFill>
                <a:hlinkClick r:id="rId2"/>
              </a:rPr>
              <a:t> the Internet</a:t>
            </a:r>
            <a:r>
              <a:rPr lang="sv-SE" dirty="0">
                <a:solidFill>
                  <a:schemeClr val="accent1">
                    <a:lumMod val="50000"/>
                  </a:schemeClr>
                </a:solidFill>
              </a:rPr>
              <a:t> </a:t>
            </a:r>
            <a:r>
              <a:rPr lang="sv-SE" dirty="0"/>
              <a:t>http://vimeo.com/2696386</a:t>
            </a:r>
            <a:endParaRPr lang="sv-SE" dirty="0">
              <a:solidFill>
                <a:schemeClr val="accent1">
                  <a:lumMod val="50000"/>
                </a:schemeClr>
              </a:solidFill>
            </a:endParaRPr>
          </a:p>
          <a:p>
            <a:pPr marL="457200" indent="-457200">
              <a:buFont typeface="+mj-lt"/>
              <a:buAutoNum type="arabicPeriod"/>
            </a:pPr>
            <a:r>
              <a:rPr lang="en-US" dirty="0">
                <a:solidFill>
                  <a:schemeClr val="accent1">
                    <a:lumMod val="50000"/>
                  </a:schemeClr>
                </a:solidFill>
                <a:hlinkClick r:id="rId3"/>
              </a:rPr>
              <a:t>Conditions leading to start of internet</a:t>
            </a:r>
            <a:r>
              <a:rPr lang="en-US" dirty="0">
                <a:solidFill>
                  <a:schemeClr val="accent1">
                    <a:lumMod val="50000"/>
                  </a:schemeClr>
                </a:solidFill>
              </a:rPr>
              <a:t> </a:t>
            </a:r>
            <a:r>
              <a:rPr lang="sv-SE" dirty="0"/>
              <a:t>http://www.youtube.com/watch?v=8KQ1TFZcTpM</a:t>
            </a:r>
            <a:endParaRPr lang="en-US" dirty="0">
              <a:solidFill>
                <a:schemeClr val="accent1">
                  <a:lumMod val="50000"/>
                </a:schemeClr>
              </a:solidFill>
            </a:endParaRPr>
          </a:p>
          <a:p>
            <a:r>
              <a:rPr lang="en-US" dirty="0" smtClean="0"/>
              <a:t>You </a:t>
            </a:r>
            <a:r>
              <a:rPr lang="en-US" dirty="0"/>
              <a:t>can also watch:</a:t>
            </a:r>
            <a:endParaRPr lang="sv-SE" dirty="0"/>
          </a:p>
          <a:p>
            <a:pPr marL="457200" indent="-457200">
              <a:buFont typeface="+mj-lt"/>
              <a:buAutoNum type="arabicPeriod" startAt="4"/>
            </a:pPr>
            <a:r>
              <a:rPr lang="en-US" dirty="0">
                <a:solidFill>
                  <a:schemeClr val="accent1">
                    <a:lumMod val="50000"/>
                  </a:schemeClr>
                </a:solidFill>
                <a:hlinkClick r:id="rId4"/>
              </a:rPr>
              <a:t>How a packet moves through network</a:t>
            </a:r>
            <a:r>
              <a:rPr lang="en-US" dirty="0">
                <a:solidFill>
                  <a:schemeClr val="accent1">
                    <a:lumMod val="50000"/>
                  </a:schemeClr>
                </a:solidFill>
              </a:rPr>
              <a:t> </a:t>
            </a:r>
            <a:r>
              <a:rPr lang="sv-SE" dirty="0"/>
              <a:t>http://</a:t>
            </a:r>
            <a:r>
              <a:rPr lang="sv-SE" dirty="0" smtClean="0"/>
              <a:t>www.youtube.com/watch?v=O7CuFlM4V54</a:t>
            </a:r>
            <a:endParaRPr lang="en-US" dirty="0">
              <a:solidFill>
                <a:schemeClr val="accent1">
                  <a:lumMod val="50000"/>
                </a:schemeClr>
              </a:solidFill>
            </a:endParaRPr>
          </a:p>
        </p:txBody>
      </p:sp>
    </p:spTree>
    <p:extLst>
      <p:ext uri="{BB962C8B-B14F-4D97-AF65-F5344CB8AC3E}">
        <p14:creationId xmlns:p14="http://schemas.microsoft.com/office/powerpoint/2010/main" val="2964464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a:latin typeface="Times" pitchFamily="18" charset="0"/>
              </a:rPr>
              <a:t>Aim</a:t>
            </a:r>
          </a:p>
        </p:txBody>
      </p:sp>
      <p:sp>
        <p:nvSpPr>
          <p:cNvPr id="3075" name="Rectangle 3"/>
          <p:cNvSpPr>
            <a:spLocks noGrp="1" noChangeArrowheads="1"/>
          </p:cNvSpPr>
          <p:nvPr>
            <p:ph type="body" idx="1"/>
          </p:nvPr>
        </p:nvSpPr>
        <p:spPr/>
        <p:txBody>
          <a:bodyPr/>
          <a:lstStyle/>
          <a:p>
            <a:r>
              <a:rPr lang="en-US" dirty="0"/>
              <a:t>Computer networks cover a range of sub-specialties including: self-stabilizing algorithms for computer networks, programming using the BSD socket API, and communication concepts and protocols. </a:t>
            </a:r>
          </a:p>
          <a:p>
            <a:pPr lvl="1"/>
            <a:r>
              <a:rPr lang="en-US" dirty="0"/>
              <a:t>Mastery of computer network involves both theory and practice in the design, implementation and use of network protocols and services.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a:latin typeface="Times" pitchFamily="18" charset="0"/>
              </a:rPr>
              <a:t>Aim</a:t>
            </a:r>
          </a:p>
        </p:txBody>
      </p:sp>
      <p:sp>
        <p:nvSpPr>
          <p:cNvPr id="3075" name="Rectangle 3"/>
          <p:cNvSpPr>
            <a:spLocks noGrp="1" noChangeArrowheads="1"/>
          </p:cNvSpPr>
          <p:nvPr>
            <p:ph type="body" idx="1"/>
          </p:nvPr>
        </p:nvSpPr>
        <p:spPr/>
        <p:txBody>
          <a:bodyPr/>
          <a:lstStyle/>
          <a:p>
            <a:r>
              <a:rPr lang="en-US" dirty="0"/>
              <a:t>Design and analyze self-stabilizing algorithms for network protocols, to have experience in socket programming and to gain knowledge in existing communication networks including supporting systems and protocols fundamental tasks. </a:t>
            </a:r>
          </a:p>
          <a:p>
            <a:pPr lvl="1"/>
            <a:r>
              <a:rPr lang="en-US" dirty="0"/>
              <a:t>Provide in-depth knowledge of designing and analyzing fault-tolerant network-oriented algorithms and to gain knowledge in existing communication networks, such as the Internet technology with example of core supporting hardware, communication protocols, fundamental services and methods in communicating data. </a:t>
            </a:r>
          </a:p>
        </p:txBody>
      </p:sp>
    </p:spTree>
    <p:extLst>
      <p:ext uri="{BB962C8B-B14F-4D97-AF65-F5344CB8AC3E}">
        <p14:creationId xmlns:p14="http://schemas.microsoft.com/office/powerpoint/2010/main" val="684587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latin typeface="Times" pitchFamily="18" charset="0"/>
              </a:rPr>
              <a:t>Prerequisites</a:t>
            </a:r>
          </a:p>
        </p:txBody>
      </p:sp>
      <p:sp>
        <p:nvSpPr>
          <p:cNvPr id="4099" name="Rectangle 3"/>
          <p:cNvSpPr>
            <a:spLocks noGrp="1" noChangeArrowheads="1"/>
          </p:cNvSpPr>
          <p:nvPr>
            <p:ph type="body" idx="1"/>
          </p:nvPr>
        </p:nvSpPr>
        <p:spPr/>
        <p:txBody>
          <a:bodyPr/>
          <a:lstStyle/>
          <a:p>
            <a:pPr eaLnBrk="1" hangingPunct="1"/>
            <a:r>
              <a:rPr lang="en-US" dirty="0"/>
              <a:t>You should have a Bachelor's degree or equivalent. </a:t>
            </a:r>
          </a:p>
          <a:p>
            <a:pPr eaLnBrk="1" hangingPunct="1"/>
            <a:r>
              <a:rPr lang="en-US" dirty="0"/>
              <a:t>You should have taken at least one course in computer programming. </a:t>
            </a:r>
          </a:p>
          <a:p>
            <a:pPr eaLnBrk="1" hangingPunct="1"/>
            <a:r>
              <a:rPr lang="en-US" dirty="0"/>
              <a:t>7.5hp or equivalent in one of the five areas: </a:t>
            </a:r>
          </a:p>
          <a:p>
            <a:pPr lvl="1" eaLnBrk="1" hangingPunct="1"/>
            <a:r>
              <a:rPr lang="en-US" dirty="0">
                <a:latin typeface="Times" pitchFamily="18" charset="0"/>
              </a:rPr>
              <a:t>Computer communication (DIT420/EDA343)</a:t>
            </a:r>
            <a:r>
              <a:rPr lang="en-US" dirty="0"/>
              <a:t>, Operating Systems, Algorithms and/or Data Structures, Programming (C or C++) and Mathematics (Discrete Mathematics).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p:txBody>
          <a:bodyPr/>
          <a:lstStyle/>
          <a:p>
            <a:pPr eaLnBrk="1" hangingPunct="1"/>
            <a:r>
              <a:rPr lang="en-US" dirty="0">
                <a:latin typeface="Times" pitchFamily="18" charset="0"/>
              </a:rPr>
              <a:t>Expected Outcome </a:t>
            </a:r>
          </a:p>
        </p:txBody>
      </p:sp>
      <p:sp>
        <p:nvSpPr>
          <p:cNvPr id="8195" name="Content Placeholder 2"/>
          <p:cNvSpPr>
            <a:spLocks noGrp="1"/>
          </p:cNvSpPr>
          <p:nvPr>
            <p:ph idx="4294967295"/>
          </p:nvPr>
        </p:nvSpPr>
        <p:spPr/>
        <p:txBody>
          <a:bodyPr/>
          <a:lstStyle/>
          <a:p>
            <a:pPr>
              <a:buFontTx/>
              <a:buNone/>
            </a:pPr>
            <a:r>
              <a:rPr lang="en-US" b="1" dirty="0"/>
              <a:t>Knowledge and understanding</a:t>
            </a:r>
            <a:r>
              <a:rPr lang="en-US" dirty="0"/>
              <a:t> </a:t>
            </a:r>
          </a:p>
          <a:p>
            <a:r>
              <a:rPr lang="sv-SE" dirty="0"/>
              <a:t>Internet technology and the domain name systems. </a:t>
            </a:r>
          </a:p>
          <a:p>
            <a:r>
              <a:rPr lang="sv-SE" dirty="0"/>
              <a:t>Technical knowhow about IPv6.</a:t>
            </a:r>
          </a:p>
          <a:p>
            <a:r>
              <a:rPr lang="sv-SE" dirty="0"/>
              <a:t>Core protocols, global routing, services as well as their limitations of networks, such as the Internet. </a:t>
            </a:r>
          </a:p>
          <a:p>
            <a:r>
              <a:rPr lang="sv-SE" dirty="0"/>
              <a:t>Contemporary networking problems, such as TCP connections, contention, performance </a:t>
            </a:r>
            <a:r>
              <a:rPr lang="en-US" dirty="0"/>
              <a:t>&amp;</a:t>
            </a:r>
            <a:r>
              <a:rPr lang="sv-SE" dirty="0"/>
              <a:t> flow control.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pPr eaLnBrk="1" hangingPunct="1"/>
            <a:r>
              <a:rPr lang="en-US" dirty="0">
                <a:latin typeface="Times" pitchFamily="18" charset="0"/>
              </a:rPr>
              <a:t>Expected Outcome </a:t>
            </a:r>
          </a:p>
        </p:txBody>
      </p:sp>
      <p:sp>
        <p:nvSpPr>
          <p:cNvPr id="9219" name="Content Placeholder 2"/>
          <p:cNvSpPr>
            <a:spLocks noGrp="1"/>
          </p:cNvSpPr>
          <p:nvPr>
            <p:ph idx="4294967295"/>
          </p:nvPr>
        </p:nvSpPr>
        <p:spPr>
          <a:xfrm>
            <a:off x="323528" y="1773238"/>
            <a:ext cx="8568952" cy="4535487"/>
          </a:xfrm>
        </p:spPr>
        <p:txBody>
          <a:bodyPr/>
          <a:lstStyle/>
          <a:p>
            <a:pPr>
              <a:buFontTx/>
              <a:buNone/>
            </a:pPr>
            <a:r>
              <a:rPr lang="en-US" b="1" dirty="0"/>
              <a:t>Skills and abilities</a:t>
            </a:r>
            <a:endParaRPr lang="en-US" dirty="0"/>
          </a:p>
          <a:p>
            <a:r>
              <a:rPr lang="sv-SE" dirty="0"/>
              <a:t>define systematically and analyze a computer network in terms of communication graphs and as a distributed system. </a:t>
            </a:r>
          </a:p>
          <a:p>
            <a:r>
              <a:rPr lang="sv-SE" dirty="0"/>
              <a:t>analyze the effect of failures, such as transient faults, message omission and topology changes, on the system and how can such failures propagate and effect computer networks.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pPr eaLnBrk="1" hangingPunct="1"/>
            <a:r>
              <a:rPr lang="en-US" dirty="0">
                <a:latin typeface="Times" pitchFamily="18" charset="0"/>
              </a:rPr>
              <a:t>Expected Outcome </a:t>
            </a:r>
          </a:p>
        </p:txBody>
      </p:sp>
      <p:sp>
        <p:nvSpPr>
          <p:cNvPr id="9219" name="Content Placeholder 2"/>
          <p:cNvSpPr>
            <a:spLocks noGrp="1"/>
          </p:cNvSpPr>
          <p:nvPr>
            <p:ph idx="4294967295"/>
          </p:nvPr>
        </p:nvSpPr>
        <p:spPr>
          <a:xfrm>
            <a:off x="323528" y="1773238"/>
            <a:ext cx="8568952" cy="4535487"/>
          </a:xfrm>
        </p:spPr>
        <p:txBody>
          <a:bodyPr/>
          <a:lstStyle/>
          <a:p>
            <a:pPr>
              <a:buFontTx/>
              <a:buNone/>
            </a:pPr>
            <a:r>
              <a:rPr lang="en-US" b="1" dirty="0"/>
              <a:t>Skills and abilities</a:t>
            </a:r>
            <a:endParaRPr lang="en-US" dirty="0"/>
          </a:p>
          <a:p>
            <a:r>
              <a:rPr lang="sv-SE" dirty="0"/>
              <a:t>develop small scale network applications using fundamental networking techniques. </a:t>
            </a:r>
          </a:p>
          <a:p>
            <a:r>
              <a:rPr lang="sv-SE" dirty="0"/>
              <a:t>written communication skills: write up of lab reports and the demonstration of protocol correctness. </a:t>
            </a:r>
          </a:p>
          <a:p>
            <a:r>
              <a:rPr lang="sv-SE" dirty="0"/>
              <a:t>show correctness of protocols as well as clearly describe the network algorithms that you design yourself. </a:t>
            </a:r>
          </a:p>
        </p:txBody>
      </p:sp>
    </p:spTree>
    <p:extLst>
      <p:ext uri="{BB962C8B-B14F-4D97-AF65-F5344CB8AC3E}">
        <p14:creationId xmlns:p14="http://schemas.microsoft.com/office/powerpoint/2010/main" val="2615248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p:txBody>
          <a:bodyPr/>
          <a:lstStyle/>
          <a:p>
            <a:pPr eaLnBrk="1" hangingPunct="1"/>
            <a:r>
              <a:rPr lang="en-US" dirty="0">
                <a:latin typeface="Times" pitchFamily="18" charset="0"/>
              </a:rPr>
              <a:t>Expected Outcome </a:t>
            </a:r>
          </a:p>
        </p:txBody>
      </p:sp>
      <p:sp>
        <p:nvSpPr>
          <p:cNvPr id="10243" name="Content Placeholder 2"/>
          <p:cNvSpPr>
            <a:spLocks noGrp="1"/>
          </p:cNvSpPr>
          <p:nvPr>
            <p:ph idx="4294967295"/>
          </p:nvPr>
        </p:nvSpPr>
        <p:spPr/>
        <p:txBody>
          <a:bodyPr/>
          <a:lstStyle/>
          <a:p>
            <a:pPr>
              <a:buFontTx/>
              <a:buNone/>
            </a:pPr>
            <a:r>
              <a:rPr lang="en-US" b="1" dirty="0"/>
              <a:t>Judgment and approach</a:t>
            </a:r>
            <a:endParaRPr lang="en-US" dirty="0"/>
          </a:p>
          <a:p>
            <a:r>
              <a:rPr lang="en-US" dirty="0"/>
              <a:t>the ability to describe, design and analyze existing and new algorithms for network protocols with a very strong emphasis on self-stabilizing algorithms for computer networks.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US" dirty="0">
                <a:latin typeface="Times" pitchFamily="18" charset="0"/>
              </a:rPr>
              <a:t>Content</a:t>
            </a:r>
          </a:p>
        </p:txBody>
      </p:sp>
      <p:sp>
        <p:nvSpPr>
          <p:cNvPr id="6147" name="Rectangle 3"/>
          <p:cNvSpPr>
            <a:spLocks noGrp="1" noChangeArrowheads="1"/>
          </p:cNvSpPr>
          <p:nvPr>
            <p:ph type="body" idx="4294967295"/>
          </p:nvPr>
        </p:nvSpPr>
        <p:spPr>
          <a:xfrm>
            <a:off x="179512" y="1773238"/>
            <a:ext cx="8856984" cy="4535487"/>
          </a:xfrm>
        </p:spPr>
        <p:txBody>
          <a:bodyPr/>
          <a:lstStyle/>
          <a:p>
            <a:r>
              <a:rPr lang="sv-SE" dirty="0"/>
              <a:t>hands-on experimentation and analysis as they reinforce student understanding of concepts and their application to real-world problems</a:t>
            </a:r>
          </a:p>
          <a:p>
            <a:r>
              <a:rPr lang="sv-SE" dirty="0"/>
              <a:t>Labs: </a:t>
            </a:r>
          </a:p>
          <a:p>
            <a:pPr marL="514350" indent="-457200">
              <a:buFont typeface="+mj-lt"/>
              <a:buAutoNum type="arabicPeriod"/>
            </a:pPr>
            <a:r>
              <a:rPr lang="en-US" sz="2400" dirty="0"/>
              <a:t>Labs on socket API (mandatory w. exceptions) </a:t>
            </a:r>
          </a:p>
          <a:p>
            <a:pPr marL="514350" indent="-457200">
              <a:buFont typeface="+mj-lt"/>
              <a:buAutoNum type="arabicPeriod"/>
            </a:pPr>
            <a:r>
              <a:rPr lang="en-US" sz="2400" dirty="0"/>
              <a:t>Labs on algorithms for computer networks (mandatory)</a:t>
            </a:r>
          </a:p>
          <a:p>
            <a:pPr marL="514350" indent="-457200">
              <a:buFont typeface="+mj-lt"/>
              <a:buAutoNum type="arabicPeriod"/>
            </a:pPr>
            <a:r>
              <a:rPr lang="en-US" sz="2400" dirty="0"/>
              <a:t>Labs on advanced internet technologies (mandatory w. exceptions)</a:t>
            </a:r>
          </a:p>
          <a:p>
            <a:pPr marL="514350" indent="-457200">
              <a:buFont typeface="+mj-lt"/>
              <a:buAutoNum type="arabicPeriod"/>
            </a:pPr>
            <a:r>
              <a:rPr lang="en-US" sz="2400" dirty="0"/>
              <a:t>Labs on self-stabilizing SDN (mandatory w. exceptions)</a:t>
            </a:r>
          </a:p>
        </p:txBody>
      </p:sp>
    </p:spTree>
    <p:extLst>
      <p:ext uri="{BB962C8B-B14F-4D97-AF65-F5344CB8AC3E}">
        <p14:creationId xmlns:p14="http://schemas.microsoft.com/office/powerpoint/2010/main" val="3250919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3334</TotalTime>
  <Words>879</Words>
  <Application>Microsoft Office PowerPoint</Application>
  <PresentationFormat>On-screen Show (4:3)</PresentationFormat>
  <Paragraphs>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vt:lpstr>
      <vt:lpstr>Times New Roman</vt:lpstr>
      <vt:lpstr>1_Default Design</vt:lpstr>
      <vt:lpstr>Computer Networks EDA387/DIT660</vt:lpstr>
      <vt:lpstr>Aim</vt:lpstr>
      <vt:lpstr>Aim</vt:lpstr>
      <vt:lpstr>Prerequisites</vt:lpstr>
      <vt:lpstr>Expected Outcome </vt:lpstr>
      <vt:lpstr>Expected Outcome </vt:lpstr>
      <vt:lpstr>Expected Outcome </vt:lpstr>
      <vt:lpstr>Expected Outcome </vt:lpstr>
      <vt:lpstr>Content</vt:lpstr>
      <vt:lpstr>Lecture Outline</vt:lpstr>
      <vt:lpstr>Schedule</vt:lpstr>
      <vt:lpstr>Examination</vt:lpstr>
      <vt:lpstr>Literature</vt:lpstr>
      <vt:lpstr>Literature</vt:lpstr>
      <vt:lpstr>Course Evaluation</vt:lpstr>
      <vt:lpstr>Tips From the Past</vt:lpstr>
      <vt:lpstr>What you need to do next?</vt:lpstr>
      <vt:lpstr>Questions? </vt:lpstr>
    </vt:vector>
  </TitlesOfParts>
  <Company>Chalmers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communication programming</dc:title>
  <dc:creator>Elad Michael Schiller</dc:creator>
  <cp:lastModifiedBy>Elad Schiller</cp:lastModifiedBy>
  <cp:revision>250</cp:revision>
  <cp:lastPrinted>2016-08-30T12:48:00Z</cp:lastPrinted>
  <dcterms:created xsi:type="dcterms:W3CDTF">2008-09-02T19:14:38Z</dcterms:created>
  <dcterms:modified xsi:type="dcterms:W3CDTF">2020-09-01T15:37:36Z</dcterms:modified>
</cp:coreProperties>
</file>