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12"/>
  </p:notesMasterIdLst>
  <p:handoutMasterIdLst>
    <p:handoutMasterId r:id="rId113"/>
  </p:handoutMasterIdLst>
  <p:sldIdLst>
    <p:sldId id="765" r:id="rId2"/>
    <p:sldId id="766" r:id="rId3"/>
    <p:sldId id="487" r:id="rId4"/>
    <p:sldId id="488" r:id="rId5"/>
    <p:sldId id="767" r:id="rId6"/>
    <p:sldId id="768" r:id="rId7"/>
    <p:sldId id="565" r:id="rId8"/>
    <p:sldId id="570" r:id="rId9"/>
    <p:sldId id="575" r:id="rId10"/>
    <p:sldId id="769" r:id="rId11"/>
    <p:sldId id="298" r:id="rId12"/>
    <p:sldId id="527" r:id="rId13"/>
    <p:sldId id="528" r:id="rId14"/>
    <p:sldId id="530" r:id="rId15"/>
    <p:sldId id="531" r:id="rId16"/>
    <p:sldId id="534" r:id="rId17"/>
    <p:sldId id="535" r:id="rId18"/>
    <p:sldId id="602" r:id="rId19"/>
    <p:sldId id="537" r:id="rId20"/>
    <p:sldId id="538" r:id="rId21"/>
    <p:sldId id="585" r:id="rId22"/>
    <p:sldId id="539" r:id="rId23"/>
    <p:sldId id="541" r:id="rId24"/>
    <p:sldId id="542" r:id="rId25"/>
    <p:sldId id="543" r:id="rId26"/>
    <p:sldId id="544" r:id="rId27"/>
    <p:sldId id="546" r:id="rId28"/>
    <p:sldId id="607" r:id="rId29"/>
    <p:sldId id="548" r:id="rId30"/>
    <p:sldId id="549" r:id="rId31"/>
    <p:sldId id="551" r:id="rId32"/>
    <p:sldId id="552" r:id="rId33"/>
    <p:sldId id="611" r:id="rId34"/>
    <p:sldId id="612" r:id="rId35"/>
    <p:sldId id="555" r:id="rId36"/>
    <p:sldId id="606" r:id="rId37"/>
    <p:sldId id="556" r:id="rId38"/>
    <p:sldId id="557" r:id="rId39"/>
    <p:sldId id="558" r:id="rId40"/>
    <p:sldId id="560" r:id="rId41"/>
    <p:sldId id="561" r:id="rId42"/>
    <p:sldId id="562" r:id="rId43"/>
    <p:sldId id="563" r:id="rId44"/>
    <p:sldId id="605" r:id="rId45"/>
    <p:sldId id="321" r:id="rId46"/>
    <p:sldId id="701" r:id="rId47"/>
    <p:sldId id="702" r:id="rId48"/>
    <p:sldId id="703" r:id="rId49"/>
    <p:sldId id="706" r:id="rId50"/>
    <p:sldId id="707" r:id="rId51"/>
    <p:sldId id="708" r:id="rId52"/>
    <p:sldId id="709" r:id="rId53"/>
    <p:sldId id="710" r:id="rId54"/>
    <p:sldId id="711" r:id="rId55"/>
    <p:sldId id="712" r:id="rId56"/>
    <p:sldId id="713" r:id="rId57"/>
    <p:sldId id="714" r:id="rId58"/>
    <p:sldId id="716" r:id="rId59"/>
    <p:sldId id="717" r:id="rId60"/>
    <p:sldId id="718" r:id="rId61"/>
    <p:sldId id="721" r:id="rId62"/>
    <p:sldId id="660" r:id="rId63"/>
    <p:sldId id="663" r:id="rId64"/>
    <p:sldId id="664" r:id="rId65"/>
    <p:sldId id="665" r:id="rId66"/>
    <p:sldId id="666" r:id="rId67"/>
    <p:sldId id="667" r:id="rId68"/>
    <p:sldId id="668" r:id="rId69"/>
    <p:sldId id="669" r:id="rId70"/>
    <p:sldId id="670" r:id="rId71"/>
    <p:sldId id="725" r:id="rId72"/>
    <p:sldId id="726" r:id="rId73"/>
    <p:sldId id="728" r:id="rId74"/>
    <p:sldId id="674" r:id="rId75"/>
    <p:sldId id="579" r:id="rId76"/>
    <p:sldId id="729" r:id="rId77"/>
    <p:sldId id="730" r:id="rId78"/>
    <p:sldId id="731" r:id="rId79"/>
    <p:sldId id="732" r:id="rId80"/>
    <p:sldId id="733" r:id="rId81"/>
    <p:sldId id="734" r:id="rId82"/>
    <p:sldId id="735" r:id="rId83"/>
    <p:sldId id="736" r:id="rId84"/>
    <p:sldId id="737" r:id="rId85"/>
    <p:sldId id="738" r:id="rId86"/>
    <p:sldId id="740" r:id="rId87"/>
    <p:sldId id="741" r:id="rId88"/>
    <p:sldId id="742" r:id="rId89"/>
    <p:sldId id="743" r:id="rId90"/>
    <p:sldId id="744" r:id="rId91"/>
    <p:sldId id="745" r:id="rId92"/>
    <p:sldId id="746" r:id="rId93"/>
    <p:sldId id="747" r:id="rId94"/>
    <p:sldId id="748" r:id="rId95"/>
    <p:sldId id="749" r:id="rId96"/>
    <p:sldId id="750" r:id="rId97"/>
    <p:sldId id="751" r:id="rId98"/>
    <p:sldId id="752" r:id="rId99"/>
    <p:sldId id="753" r:id="rId100"/>
    <p:sldId id="754" r:id="rId101"/>
    <p:sldId id="755" r:id="rId102"/>
    <p:sldId id="756" r:id="rId103"/>
    <p:sldId id="757" r:id="rId104"/>
    <p:sldId id="758" r:id="rId105"/>
    <p:sldId id="759" r:id="rId106"/>
    <p:sldId id="760" r:id="rId107"/>
    <p:sldId id="761" r:id="rId108"/>
    <p:sldId id="762" r:id="rId109"/>
    <p:sldId id="763" r:id="rId110"/>
    <p:sldId id="764" r:id="rId111"/>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24" autoAdjust="0"/>
    <p:restoredTop sz="90537" autoAdjust="0"/>
  </p:normalViewPr>
  <p:slideViewPr>
    <p:cSldViewPr>
      <p:cViewPr>
        <p:scale>
          <a:sx n="130" d="100"/>
          <a:sy n="130" d="100"/>
        </p:scale>
        <p:origin x="1744" y="24"/>
      </p:cViewPr>
      <p:guideLst>
        <p:guide orient="horz" pos="2160"/>
        <p:guide pos="2880"/>
      </p:guideLst>
    </p:cSldViewPr>
  </p:slideViewPr>
  <p:outlineViewPr>
    <p:cViewPr>
      <p:scale>
        <a:sx n="33" d="100"/>
        <a:sy n="33" d="100"/>
      </p:scale>
      <p:origin x="48" y="30404"/>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_rels/viewProps.xml.rels><?xml version="1.0" encoding="UTF-8" standalone="yes"?>
<Relationships xmlns="http://schemas.openxmlformats.org/package/2006/relationships"><Relationship Id="rId3" Type="http://schemas.openxmlformats.org/officeDocument/2006/relationships/slide" Target="slides/slide48.xml"/><Relationship Id="rId2" Type="http://schemas.openxmlformats.org/officeDocument/2006/relationships/slide" Target="slides/slide9.xml"/><Relationship Id="rId1"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917" cy="511731"/>
          </a:xfrm>
          <a:prstGeom prst="rect">
            <a:avLst/>
          </a:prstGeom>
        </p:spPr>
        <p:txBody>
          <a:bodyPr vert="horz" lIns="93976" tIns="46988" rIns="93976" bIns="46988" rtlCol="0"/>
          <a:lstStyle>
            <a:lvl1pPr algn="l">
              <a:defRPr sz="1200">
                <a:cs typeface="+mn-cs"/>
              </a:defRPr>
            </a:lvl1pPr>
          </a:lstStyle>
          <a:p>
            <a:pPr>
              <a:defRPr/>
            </a:pPr>
            <a:endParaRPr lang="sv-SE"/>
          </a:p>
        </p:txBody>
      </p:sp>
      <p:sp>
        <p:nvSpPr>
          <p:cNvPr id="3" name="Date Placeholder 2"/>
          <p:cNvSpPr>
            <a:spLocks noGrp="1"/>
          </p:cNvSpPr>
          <p:nvPr>
            <p:ph type="dt" sz="quarter" idx="1"/>
          </p:nvPr>
        </p:nvSpPr>
        <p:spPr>
          <a:xfrm>
            <a:off x="4020725" y="0"/>
            <a:ext cx="3076917" cy="511731"/>
          </a:xfrm>
          <a:prstGeom prst="rect">
            <a:avLst/>
          </a:prstGeom>
        </p:spPr>
        <p:txBody>
          <a:bodyPr vert="horz" lIns="93976" tIns="46988" rIns="93976" bIns="46988" rtlCol="0"/>
          <a:lstStyle>
            <a:lvl1pPr algn="r">
              <a:defRPr sz="1200">
                <a:cs typeface="+mn-cs"/>
              </a:defRPr>
            </a:lvl1pPr>
          </a:lstStyle>
          <a:p>
            <a:pPr>
              <a:defRPr/>
            </a:pPr>
            <a:fld id="{2EA99D6E-465B-4065-AA6E-EB546D7236BA}" type="datetimeFigureOut">
              <a:rPr lang="sv-SE"/>
              <a:pPr>
                <a:defRPr/>
              </a:pPr>
              <a:t>2021-07-26</a:t>
            </a:fld>
            <a:endParaRPr lang="sv-SE"/>
          </a:p>
        </p:txBody>
      </p:sp>
      <p:sp>
        <p:nvSpPr>
          <p:cNvPr id="4" name="Footer Placeholder 3"/>
          <p:cNvSpPr>
            <a:spLocks noGrp="1"/>
          </p:cNvSpPr>
          <p:nvPr>
            <p:ph type="ftr" sz="quarter" idx="2"/>
          </p:nvPr>
        </p:nvSpPr>
        <p:spPr>
          <a:xfrm>
            <a:off x="0" y="9721243"/>
            <a:ext cx="3076917" cy="511731"/>
          </a:xfrm>
          <a:prstGeom prst="rect">
            <a:avLst/>
          </a:prstGeom>
        </p:spPr>
        <p:txBody>
          <a:bodyPr vert="horz" lIns="93976" tIns="46988" rIns="93976" bIns="46988" rtlCol="0" anchor="b"/>
          <a:lstStyle>
            <a:lvl1pPr algn="l">
              <a:defRPr sz="1200">
                <a:cs typeface="+mn-cs"/>
              </a:defRPr>
            </a:lvl1pPr>
          </a:lstStyle>
          <a:p>
            <a:pPr>
              <a:defRPr/>
            </a:pPr>
            <a:endParaRPr lang="sv-SE"/>
          </a:p>
        </p:txBody>
      </p:sp>
      <p:sp>
        <p:nvSpPr>
          <p:cNvPr id="5" name="Slide Number Placeholder 4"/>
          <p:cNvSpPr>
            <a:spLocks noGrp="1"/>
          </p:cNvSpPr>
          <p:nvPr>
            <p:ph type="sldNum" sz="quarter" idx="3"/>
          </p:nvPr>
        </p:nvSpPr>
        <p:spPr>
          <a:xfrm>
            <a:off x="4020725" y="9721243"/>
            <a:ext cx="3076917" cy="511731"/>
          </a:xfrm>
          <a:prstGeom prst="rect">
            <a:avLst/>
          </a:prstGeom>
        </p:spPr>
        <p:txBody>
          <a:bodyPr vert="horz" lIns="93976" tIns="46988" rIns="93976" bIns="46988" rtlCol="0" anchor="b"/>
          <a:lstStyle>
            <a:lvl1pPr algn="r">
              <a:defRPr sz="1200">
                <a:cs typeface="+mn-cs"/>
              </a:defRPr>
            </a:lvl1pPr>
          </a:lstStyle>
          <a:p>
            <a:pPr>
              <a:defRPr/>
            </a:pPr>
            <a:fld id="{D5285945-0CC5-425E-95AD-C9CDED6746FF}" type="slidenum">
              <a:rPr lang="sv-SE"/>
              <a:pPr>
                <a:defRPr/>
              </a:pPr>
              <a:t>‹#›</a:t>
            </a:fld>
            <a:endParaRPr lang="sv-SE"/>
          </a:p>
        </p:txBody>
      </p:sp>
    </p:spTree>
    <p:extLst>
      <p:ext uri="{BB962C8B-B14F-4D97-AF65-F5344CB8AC3E}">
        <p14:creationId xmlns:p14="http://schemas.microsoft.com/office/powerpoint/2010/main" val="30657517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917" cy="511731"/>
          </a:xfrm>
          <a:prstGeom prst="rect">
            <a:avLst/>
          </a:prstGeom>
          <a:noFill/>
          <a:ln w="9525">
            <a:noFill/>
            <a:miter lim="800000"/>
            <a:headEnd/>
            <a:tailEnd/>
          </a:ln>
          <a:effectLst/>
        </p:spPr>
        <p:txBody>
          <a:bodyPr vert="horz" wrap="square" lIns="94896" tIns="47449" rIns="94896" bIns="47449" numCol="1" anchor="t" anchorCtr="0" compatLnSpc="1">
            <a:prstTxWarp prst="textNoShape">
              <a:avLst/>
            </a:prstTxWarp>
          </a:bodyPr>
          <a:lstStyle>
            <a:lvl1pPr>
              <a:defRPr sz="1200">
                <a:cs typeface="+mn-cs"/>
              </a:defRPr>
            </a:lvl1pPr>
          </a:lstStyle>
          <a:p>
            <a:pPr>
              <a:defRPr/>
            </a:pPr>
            <a:endParaRPr lang="en-US"/>
          </a:p>
        </p:txBody>
      </p:sp>
      <p:sp>
        <p:nvSpPr>
          <p:cNvPr id="3075" name="Rectangle 3"/>
          <p:cNvSpPr>
            <a:spLocks noGrp="1" noChangeArrowheads="1"/>
          </p:cNvSpPr>
          <p:nvPr>
            <p:ph type="dt" idx="1"/>
          </p:nvPr>
        </p:nvSpPr>
        <p:spPr bwMode="auto">
          <a:xfrm>
            <a:off x="4020725" y="0"/>
            <a:ext cx="3076917" cy="511731"/>
          </a:xfrm>
          <a:prstGeom prst="rect">
            <a:avLst/>
          </a:prstGeom>
          <a:noFill/>
          <a:ln w="9525">
            <a:noFill/>
            <a:miter lim="800000"/>
            <a:headEnd/>
            <a:tailEnd/>
          </a:ln>
          <a:effectLst/>
        </p:spPr>
        <p:txBody>
          <a:bodyPr vert="horz" wrap="square" lIns="94896" tIns="47449" rIns="94896" bIns="47449" numCol="1" anchor="t" anchorCtr="0" compatLnSpc="1">
            <a:prstTxWarp prst="textNoShape">
              <a:avLst/>
            </a:prstTxWarp>
          </a:bodyPr>
          <a:lstStyle>
            <a:lvl1pPr algn="r">
              <a:defRPr sz="1200">
                <a:cs typeface="+mn-cs"/>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4896" tIns="47449" rIns="94896" bIns="4744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721243"/>
            <a:ext cx="3076917" cy="511731"/>
          </a:xfrm>
          <a:prstGeom prst="rect">
            <a:avLst/>
          </a:prstGeom>
          <a:noFill/>
          <a:ln w="9525">
            <a:noFill/>
            <a:miter lim="800000"/>
            <a:headEnd/>
            <a:tailEnd/>
          </a:ln>
          <a:effectLst/>
        </p:spPr>
        <p:txBody>
          <a:bodyPr vert="horz" wrap="square" lIns="94896" tIns="47449" rIns="94896" bIns="47449" numCol="1" anchor="b" anchorCtr="0" compatLnSpc="1">
            <a:prstTxWarp prst="textNoShape">
              <a:avLst/>
            </a:prstTxWarp>
          </a:bodyPr>
          <a:lstStyle>
            <a:lvl1pPr>
              <a:defRPr sz="1200">
                <a:cs typeface="+mn-cs"/>
              </a:defRPr>
            </a:lvl1pPr>
          </a:lstStyle>
          <a:p>
            <a:pPr>
              <a:defRPr/>
            </a:pPr>
            <a:endParaRPr lang="en-US"/>
          </a:p>
        </p:txBody>
      </p:sp>
      <p:sp>
        <p:nvSpPr>
          <p:cNvPr id="3079" name="Rectangle 7"/>
          <p:cNvSpPr>
            <a:spLocks noGrp="1" noChangeArrowheads="1"/>
          </p:cNvSpPr>
          <p:nvPr>
            <p:ph type="sldNum" sz="quarter" idx="5"/>
          </p:nvPr>
        </p:nvSpPr>
        <p:spPr bwMode="auto">
          <a:xfrm>
            <a:off x="4020725" y="9721243"/>
            <a:ext cx="3076917" cy="511731"/>
          </a:xfrm>
          <a:prstGeom prst="rect">
            <a:avLst/>
          </a:prstGeom>
          <a:noFill/>
          <a:ln w="9525">
            <a:noFill/>
            <a:miter lim="800000"/>
            <a:headEnd/>
            <a:tailEnd/>
          </a:ln>
          <a:effectLst/>
        </p:spPr>
        <p:txBody>
          <a:bodyPr vert="horz" wrap="square" lIns="94896" tIns="47449" rIns="94896" bIns="47449" numCol="1" anchor="b" anchorCtr="0" compatLnSpc="1">
            <a:prstTxWarp prst="textNoShape">
              <a:avLst/>
            </a:prstTxWarp>
          </a:bodyPr>
          <a:lstStyle>
            <a:lvl1pPr algn="r">
              <a:defRPr sz="1200">
                <a:cs typeface="+mn-cs"/>
              </a:defRPr>
            </a:lvl1pPr>
          </a:lstStyle>
          <a:p>
            <a:pPr>
              <a:defRPr/>
            </a:pPr>
            <a:fld id="{02FD8E17-38E8-4A7F-BD6A-56586DF41199}" type="slidenum">
              <a:rPr lang="en-US"/>
              <a:pPr>
                <a:defRPr/>
              </a:pPr>
              <a:t>‹#›</a:t>
            </a:fld>
            <a:endParaRPr lang="en-US"/>
          </a:p>
        </p:txBody>
      </p:sp>
    </p:spTree>
    <p:extLst>
      <p:ext uri="{BB962C8B-B14F-4D97-AF65-F5344CB8AC3E}">
        <p14:creationId xmlns:p14="http://schemas.microsoft.com/office/powerpoint/2010/main" val="1078459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2FD8E17-38E8-4A7F-BD6A-56586DF41199}" type="slidenum">
              <a:rPr lang="en-US" smtClean="0"/>
              <a:pPr>
                <a:defRPr/>
              </a:pPr>
              <a:t>1</a:t>
            </a:fld>
            <a:endParaRPr lang="en-US"/>
          </a:p>
        </p:txBody>
      </p:sp>
    </p:spTree>
    <p:extLst>
      <p:ext uri="{BB962C8B-B14F-4D97-AF65-F5344CB8AC3E}">
        <p14:creationId xmlns:p14="http://schemas.microsoft.com/office/powerpoint/2010/main" val="1860668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http://www.youtube.com/watch?v=gZlNNiI-hq0</a:t>
            </a:r>
          </a:p>
        </p:txBody>
      </p:sp>
      <p:sp>
        <p:nvSpPr>
          <p:cNvPr id="4" name="Slide Number Placeholder 3"/>
          <p:cNvSpPr>
            <a:spLocks noGrp="1"/>
          </p:cNvSpPr>
          <p:nvPr>
            <p:ph type="sldNum" sz="quarter" idx="10"/>
          </p:nvPr>
        </p:nvSpPr>
        <p:spPr/>
        <p:txBody>
          <a:bodyPr/>
          <a:lstStyle/>
          <a:p>
            <a:pPr>
              <a:defRPr/>
            </a:pPr>
            <a:fld id="{02FD8E17-38E8-4A7F-BD6A-56586DF41199}" type="slidenum">
              <a:rPr lang="en-US" smtClean="0"/>
              <a:pPr>
                <a:defRPr/>
              </a:pPr>
              <a:t>5</a:t>
            </a:fld>
            <a:endParaRPr lang="en-US"/>
          </a:p>
        </p:txBody>
      </p:sp>
    </p:spTree>
    <p:extLst>
      <p:ext uri="{BB962C8B-B14F-4D97-AF65-F5344CB8AC3E}">
        <p14:creationId xmlns:p14="http://schemas.microsoft.com/office/powerpoint/2010/main" val="1263544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a:t>Stopped here!</a:t>
            </a:r>
            <a:endParaRPr lang="en-US" noProof="0" dirty="0"/>
          </a:p>
        </p:txBody>
      </p:sp>
      <p:sp>
        <p:nvSpPr>
          <p:cNvPr id="4" name="Slide Number Placeholder 3"/>
          <p:cNvSpPr>
            <a:spLocks noGrp="1"/>
          </p:cNvSpPr>
          <p:nvPr>
            <p:ph type="sldNum" sz="quarter" idx="10"/>
          </p:nvPr>
        </p:nvSpPr>
        <p:spPr/>
        <p:txBody>
          <a:bodyPr/>
          <a:lstStyle/>
          <a:p>
            <a:pPr>
              <a:defRPr/>
            </a:pPr>
            <a:fld id="{02FD8E17-38E8-4A7F-BD6A-56586DF41199}" type="slidenum">
              <a:rPr lang="en-US" smtClean="0"/>
              <a:pPr>
                <a:defRPr/>
              </a:pPr>
              <a:t>29</a:t>
            </a:fld>
            <a:endParaRPr lang="en-US"/>
          </a:p>
        </p:txBody>
      </p:sp>
    </p:spTree>
    <p:extLst>
      <p:ext uri="{BB962C8B-B14F-4D97-AF65-F5344CB8AC3E}">
        <p14:creationId xmlns:p14="http://schemas.microsoft.com/office/powerpoint/2010/main" val="3459384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2FD8E17-38E8-4A7F-BD6A-56586DF41199}" type="slidenum">
              <a:rPr lang="en-US" smtClean="0"/>
              <a:pPr>
                <a:defRPr/>
              </a:pPr>
              <a:t>30</a:t>
            </a:fld>
            <a:endParaRPr lang="en-US"/>
          </a:p>
        </p:txBody>
      </p:sp>
    </p:spTree>
    <p:extLst>
      <p:ext uri="{BB962C8B-B14F-4D97-AF65-F5344CB8AC3E}">
        <p14:creationId xmlns:p14="http://schemas.microsoft.com/office/powerpoint/2010/main" val="167218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pPr>
              <a:defRPr/>
            </a:pPr>
            <a:fld id="{02FD8E17-38E8-4A7F-BD6A-56586DF41199}" type="slidenum">
              <a:rPr lang="en-US" smtClean="0"/>
              <a:pPr>
                <a:defRPr/>
              </a:pPr>
              <a:t>33</a:t>
            </a:fld>
            <a:endParaRPr lang="en-US"/>
          </a:p>
        </p:txBody>
      </p:sp>
    </p:spTree>
    <p:extLst>
      <p:ext uri="{BB962C8B-B14F-4D97-AF65-F5344CB8AC3E}">
        <p14:creationId xmlns:p14="http://schemas.microsoft.com/office/powerpoint/2010/main" val="1903301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pPr>
              <a:defRPr/>
            </a:pPr>
            <a:fld id="{02FD8E17-38E8-4A7F-BD6A-56586DF41199}" type="slidenum">
              <a:rPr lang="en-US" smtClean="0"/>
              <a:pPr>
                <a:defRPr/>
              </a:pPr>
              <a:t>34</a:t>
            </a:fld>
            <a:endParaRPr lang="en-US"/>
          </a:p>
        </p:txBody>
      </p:sp>
    </p:spTree>
    <p:extLst>
      <p:ext uri="{BB962C8B-B14F-4D97-AF65-F5344CB8AC3E}">
        <p14:creationId xmlns:p14="http://schemas.microsoft.com/office/powerpoint/2010/main" val="958182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sv-SE" dirty="0" err="1"/>
              <a:t>Stoped</a:t>
            </a:r>
            <a:r>
              <a:rPr lang="sv-SE"/>
              <a:t> here</a:t>
            </a:r>
            <a:endParaRPr lang="sv-SE" dirty="0"/>
          </a:p>
        </p:txBody>
      </p:sp>
      <p:sp>
        <p:nvSpPr>
          <p:cNvPr id="4" name="Slide Number Placeholder 3"/>
          <p:cNvSpPr>
            <a:spLocks noGrp="1"/>
          </p:cNvSpPr>
          <p:nvPr>
            <p:ph type="sldNum" sz="quarter" idx="10"/>
          </p:nvPr>
        </p:nvSpPr>
        <p:spPr/>
        <p:txBody>
          <a:bodyPr/>
          <a:lstStyle/>
          <a:p>
            <a:pPr>
              <a:defRPr/>
            </a:pPr>
            <a:fld id="{02FD8E17-38E8-4A7F-BD6A-56586DF41199}" type="slidenum">
              <a:rPr lang="en-US" smtClean="0"/>
              <a:pPr>
                <a:defRPr/>
              </a:pPr>
              <a:t>37</a:t>
            </a:fld>
            <a:endParaRPr lang="en-US"/>
          </a:p>
        </p:txBody>
      </p:sp>
    </p:spTree>
    <p:extLst>
      <p:ext uri="{BB962C8B-B14F-4D97-AF65-F5344CB8AC3E}">
        <p14:creationId xmlns:p14="http://schemas.microsoft.com/office/powerpoint/2010/main" val="2222565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2FD8E17-38E8-4A7F-BD6A-56586DF41199}" type="slidenum">
              <a:rPr lang="en-US" smtClean="0"/>
              <a:pPr>
                <a:defRPr/>
              </a:pPr>
              <a:t>39</a:t>
            </a:fld>
            <a:endParaRPr lang="en-US"/>
          </a:p>
        </p:txBody>
      </p:sp>
    </p:spTree>
    <p:extLst>
      <p:ext uri="{BB962C8B-B14F-4D97-AF65-F5344CB8AC3E}">
        <p14:creationId xmlns:p14="http://schemas.microsoft.com/office/powerpoint/2010/main" val="903309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p:cNvSpPr>
            <a:spLocks noGrp="1" noRot="1" noChangeAspect="1" noChangeArrowheads="1" noTextEdit="1"/>
          </p:cNvSpPr>
          <p:nvPr>
            <p:ph type="sldImg"/>
          </p:nvPr>
        </p:nvSpPr>
        <p:spPr>
          <a:ln/>
        </p:spPr>
      </p:sp>
      <p:sp>
        <p:nvSpPr>
          <p:cNvPr id="7680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18370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sv-SE"/>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sv-SE"/>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20A27399-799B-476D-B06C-12E090493AC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6C0C4EE6-F45A-4755-8CE4-964F56A6A34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14338"/>
            <a:ext cx="2057400" cy="5894387"/>
          </a:xfrm>
        </p:spPr>
        <p:txBody>
          <a:bodyPr vert="eaVert"/>
          <a:lstStyle/>
          <a:p>
            <a:r>
              <a:rPr lang="en-US"/>
              <a:t>Click to edit Master title style</a:t>
            </a:r>
            <a:endParaRPr lang="sv-SE"/>
          </a:p>
        </p:txBody>
      </p:sp>
      <p:sp>
        <p:nvSpPr>
          <p:cNvPr id="3" name="Vertical Text Placeholder 2"/>
          <p:cNvSpPr>
            <a:spLocks noGrp="1"/>
          </p:cNvSpPr>
          <p:nvPr>
            <p:ph type="body" orient="vert" idx="1"/>
          </p:nvPr>
        </p:nvSpPr>
        <p:spPr>
          <a:xfrm>
            <a:off x="457200" y="414338"/>
            <a:ext cx="6019800" cy="58943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4BC68FB7-C050-4719-936E-71CDD1063B7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4B9A02D4-0E58-4D78-ADD4-278F3947489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sv-S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4F5F25D7-6AD0-442E-A7AB-1698CB36ECC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457200" y="1773238"/>
            <a:ext cx="4038600" cy="4535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p:cNvSpPr>
            <a:spLocks noGrp="1"/>
          </p:cNvSpPr>
          <p:nvPr>
            <p:ph sz="half" idx="2"/>
          </p:nvPr>
        </p:nvSpPr>
        <p:spPr>
          <a:xfrm>
            <a:off x="4648200" y="1773238"/>
            <a:ext cx="4038600" cy="4535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FCDAFFAE-F9BE-43E4-B579-3FB87C3AE20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sv-S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Rectangle 7"/>
          <p:cNvSpPr>
            <a:spLocks noGrp="1" noChangeArrowheads="1"/>
          </p:cNvSpPr>
          <p:nvPr>
            <p:ph type="dt" sz="half" idx="10"/>
          </p:nvPr>
        </p:nvSpPr>
        <p:spPr>
          <a:ln/>
        </p:spPr>
        <p:txBody>
          <a:bodyPr/>
          <a:lstStyle>
            <a:lvl1pPr>
              <a:defRPr/>
            </a:lvl1pPr>
          </a:lstStyle>
          <a:p>
            <a:pPr>
              <a:defRPr/>
            </a:pPr>
            <a:endParaRPr lang="en-US"/>
          </a:p>
        </p:txBody>
      </p:sp>
      <p:sp>
        <p:nvSpPr>
          <p:cNvPr id="8" name="Rectangle 8"/>
          <p:cNvSpPr>
            <a:spLocks noGrp="1" noChangeArrowheads="1"/>
          </p:cNvSpPr>
          <p:nvPr>
            <p:ph type="ftr" sz="quarter" idx="11"/>
          </p:nvPr>
        </p:nvSpPr>
        <p:spPr>
          <a:ln/>
        </p:spPr>
        <p:txBody>
          <a:bodyPr/>
          <a:lstStyle>
            <a:lvl1pPr>
              <a:defRPr/>
            </a:lvl1pPr>
          </a:lstStyle>
          <a:p>
            <a:pPr>
              <a:defRPr/>
            </a:pPr>
            <a:endParaRPr lang="en-US"/>
          </a:p>
        </p:txBody>
      </p:sp>
      <p:sp>
        <p:nvSpPr>
          <p:cNvPr id="9" name="Rectangle 9"/>
          <p:cNvSpPr>
            <a:spLocks noGrp="1" noChangeArrowheads="1"/>
          </p:cNvSpPr>
          <p:nvPr>
            <p:ph type="sldNum" sz="quarter" idx="12"/>
          </p:nvPr>
        </p:nvSpPr>
        <p:spPr>
          <a:ln/>
        </p:spPr>
        <p:txBody>
          <a:bodyPr/>
          <a:lstStyle>
            <a:lvl1pPr>
              <a:defRPr/>
            </a:lvl1pPr>
          </a:lstStyle>
          <a:p>
            <a:pPr>
              <a:defRPr/>
            </a:pPr>
            <a:fld id="{C0E14FBC-E8F2-41D9-9422-5CC76AEEBCF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Rectangle 7"/>
          <p:cNvSpPr>
            <a:spLocks noGrp="1" noChangeArrowheads="1"/>
          </p:cNvSpPr>
          <p:nvPr>
            <p:ph type="dt" sz="half" idx="10"/>
          </p:nvPr>
        </p:nvSpPr>
        <p:spPr>
          <a:ln/>
        </p:spPr>
        <p:txBody>
          <a:bodyPr/>
          <a:lstStyle>
            <a:lvl1pPr>
              <a:defRPr/>
            </a:lvl1pPr>
          </a:lstStyle>
          <a:p>
            <a:pPr>
              <a:defRPr/>
            </a:pPr>
            <a:endParaRPr lang="en-US"/>
          </a:p>
        </p:txBody>
      </p:sp>
      <p:sp>
        <p:nvSpPr>
          <p:cNvPr id="4" name="Rectangle 8"/>
          <p:cNvSpPr>
            <a:spLocks noGrp="1" noChangeArrowheads="1"/>
          </p:cNvSpPr>
          <p:nvPr>
            <p:ph type="ftr" sz="quarter" idx="11"/>
          </p:nvPr>
        </p:nvSpPr>
        <p:spPr>
          <a:ln/>
        </p:spPr>
        <p:txBody>
          <a:bodyPr/>
          <a:lstStyle>
            <a:lvl1pPr>
              <a:defRPr/>
            </a:lvl1pPr>
          </a:lstStyle>
          <a:p>
            <a:pPr>
              <a:defRPr/>
            </a:pPr>
            <a:endParaRPr lang="en-US"/>
          </a:p>
        </p:txBody>
      </p:sp>
      <p:sp>
        <p:nvSpPr>
          <p:cNvPr id="5" name="Rectangle 9"/>
          <p:cNvSpPr>
            <a:spLocks noGrp="1" noChangeArrowheads="1"/>
          </p:cNvSpPr>
          <p:nvPr>
            <p:ph type="sldNum" sz="quarter" idx="12"/>
          </p:nvPr>
        </p:nvSpPr>
        <p:spPr>
          <a:ln/>
        </p:spPr>
        <p:txBody>
          <a:bodyPr/>
          <a:lstStyle>
            <a:lvl1pPr>
              <a:defRPr/>
            </a:lvl1pPr>
          </a:lstStyle>
          <a:p>
            <a:pPr>
              <a:defRPr/>
            </a:pPr>
            <a:fld id="{6372A034-FADD-4B81-967A-A887644DD04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p>
        </p:txBody>
      </p:sp>
      <p:sp>
        <p:nvSpPr>
          <p:cNvPr id="3" name="Rectangle 8"/>
          <p:cNvSpPr>
            <a:spLocks noGrp="1" noChangeArrowheads="1"/>
          </p:cNvSpPr>
          <p:nvPr>
            <p:ph type="ftr" sz="quarter" idx="11"/>
          </p:nvPr>
        </p:nvSpPr>
        <p:spPr>
          <a:ln/>
        </p:spPr>
        <p:txBody>
          <a:bodyPr/>
          <a:lstStyle>
            <a:lvl1pPr>
              <a:defRPr/>
            </a:lvl1pPr>
          </a:lstStyle>
          <a:p>
            <a:pPr>
              <a:defRPr/>
            </a:pPr>
            <a:endParaRPr lang="en-US"/>
          </a:p>
        </p:txBody>
      </p:sp>
      <p:sp>
        <p:nvSpPr>
          <p:cNvPr id="4" name="Rectangle 9"/>
          <p:cNvSpPr>
            <a:spLocks noGrp="1" noChangeArrowheads="1"/>
          </p:cNvSpPr>
          <p:nvPr>
            <p:ph type="sldNum" sz="quarter" idx="12"/>
          </p:nvPr>
        </p:nvSpPr>
        <p:spPr>
          <a:ln/>
        </p:spPr>
        <p:txBody>
          <a:bodyPr/>
          <a:lstStyle>
            <a:lvl1pPr>
              <a:defRPr/>
            </a:lvl1pPr>
          </a:lstStyle>
          <a:p>
            <a:pPr>
              <a:defRPr/>
            </a:pPr>
            <a:fld id="{43FA3C86-E143-4574-B1CC-03D113D3A4C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sv-S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7BCE2E8A-3A53-414F-933B-D68C3E20C03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sv-S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sv-SE"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CFDF1157-8F04-4893-93B4-38B7DAA3C68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8" name="Rectangle 5"/>
          <p:cNvSpPr>
            <a:spLocks noGrp="1" noChangeArrowheads="1"/>
          </p:cNvSpPr>
          <p:nvPr>
            <p:ph type="title"/>
          </p:nvPr>
        </p:nvSpPr>
        <p:spPr bwMode="auto">
          <a:xfrm>
            <a:off x="457200" y="4143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9" name="Rectangle 6"/>
          <p:cNvSpPr>
            <a:spLocks noGrp="1" noChangeArrowheads="1"/>
          </p:cNvSpPr>
          <p:nvPr>
            <p:ph type="body" idx="1"/>
          </p:nvPr>
        </p:nvSpPr>
        <p:spPr bwMode="auto">
          <a:xfrm>
            <a:off x="457200" y="1773238"/>
            <a:ext cx="8229600" cy="45354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27" name="Rectangle 7"/>
          <p:cNvSpPr>
            <a:spLocks noGrp="1" noChangeArrowheads="1"/>
          </p:cNvSpPr>
          <p:nvPr>
            <p:ph type="dt" sz="half" idx="2"/>
          </p:nvPr>
        </p:nvSpPr>
        <p:spPr bwMode="auto">
          <a:xfrm>
            <a:off x="457200" y="648176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FFFFFF"/>
                </a:solidFill>
                <a:latin typeface="+mn-lt"/>
                <a:cs typeface="+mn-cs"/>
              </a:defRPr>
            </a:lvl1pPr>
          </a:lstStyle>
          <a:p>
            <a:pPr>
              <a:defRPr/>
            </a:pPr>
            <a:endParaRPr lang="en-US"/>
          </a:p>
        </p:txBody>
      </p:sp>
      <p:sp>
        <p:nvSpPr>
          <p:cNvPr id="30728" name="Rectangle 8"/>
          <p:cNvSpPr>
            <a:spLocks noGrp="1" noChangeArrowheads="1"/>
          </p:cNvSpPr>
          <p:nvPr>
            <p:ph type="ftr" sz="quarter" idx="3"/>
          </p:nvPr>
        </p:nvSpPr>
        <p:spPr bwMode="auto">
          <a:xfrm>
            <a:off x="3124200" y="6481763"/>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mn-lt"/>
                <a:cs typeface="+mn-cs"/>
              </a:defRPr>
            </a:lvl1pPr>
          </a:lstStyle>
          <a:p>
            <a:pPr>
              <a:defRPr/>
            </a:pPr>
            <a:endParaRPr lang="en-US"/>
          </a:p>
        </p:txBody>
      </p:sp>
      <p:sp>
        <p:nvSpPr>
          <p:cNvPr id="30729" name="Rectangle 9"/>
          <p:cNvSpPr>
            <a:spLocks noGrp="1" noChangeArrowheads="1"/>
          </p:cNvSpPr>
          <p:nvPr>
            <p:ph type="sldNum" sz="quarter" idx="4"/>
          </p:nvPr>
        </p:nvSpPr>
        <p:spPr bwMode="auto">
          <a:xfrm>
            <a:off x="6553200" y="645318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FFFFFF"/>
                </a:solidFill>
                <a:latin typeface="+mn-lt"/>
                <a:cs typeface="+mn-cs"/>
              </a:defRPr>
            </a:lvl1pPr>
          </a:lstStyle>
          <a:p>
            <a:pPr>
              <a:defRPr/>
            </a:pPr>
            <a:fld id="{12506AF9-9034-4D25-9DFC-23A4A6FDF58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762000" rtl="0" eaLnBrk="0" fontAlgn="base" hangingPunct="0">
        <a:spcBef>
          <a:spcPct val="0"/>
        </a:spcBef>
        <a:spcAft>
          <a:spcPct val="0"/>
        </a:spcAft>
        <a:defRPr sz="4400">
          <a:solidFill>
            <a:schemeClr val="tx2"/>
          </a:solidFill>
          <a:latin typeface="+mj-lt"/>
          <a:ea typeface="+mj-ea"/>
          <a:cs typeface="+mj-cs"/>
        </a:defRPr>
      </a:lvl1pPr>
      <a:lvl2pPr algn="ctr" defTabSz="762000" rtl="0" eaLnBrk="0" fontAlgn="base" hangingPunct="0">
        <a:spcBef>
          <a:spcPct val="0"/>
        </a:spcBef>
        <a:spcAft>
          <a:spcPct val="0"/>
        </a:spcAft>
        <a:defRPr sz="4400">
          <a:solidFill>
            <a:schemeClr val="tx2"/>
          </a:solidFill>
          <a:latin typeface="Arial" charset="0"/>
        </a:defRPr>
      </a:lvl2pPr>
      <a:lvl3pPr algn="ctr" defTabSz="762000" rtl="0" eaLnBrk="0" fontAlgn="base" hangingPunct="0">
        <a:spcBef>
          <a:spcPct val="0"/>
        </a:spcBef>
        <a:spcAft>
          <a:spcPct val="0"/>
        </a:spcAft>
        <a:defRPr sz="4400">
          <a:solidFill>
            <a:schemeClr val="tx2"/>
          </a:solidFill>
          <a:latin typeface="Arial" charset="0"/>
        </a:defRPr>
      </a:lvl3pPr>
      <a:lvl4pPr algn="ctr" defTabSz="762000" rtl="0" eaLnBrk="0" fontAlgn="base" hangingPunct="0">
        <a:spcBef>
          <a:spcPct val="0"/>
        </a:spcBef>
        <a:spcAft>
          <a:spcPct val="0"/>
        </a:spcAft>
        <a:defRPr sz="4400">
          <a:solidFill>
            <a:schemeClr val="tx2"/>
          </a:solidFill>
          <a:latin typeface="Arial" charset="0"/>
        </a:defRPr>
      </a:lvl4pPr>
      <a:lvl5pPr algn="ctr" defTabSz="762000" rtl="0" eaLnBrk="0" fontAlgn="base" hangingPunct="0">
        <a:spcBef>
          <a:spcPct val="0"/>
        </a:spcBef>
        <a:spcAft>
          <a:spcPct val="0"/>
        </a:spcAft>
        <a:defRPr sz="4400">
          <a:solidFill>
            <a:schemeClr val="tx2"/>
          </a:solidFill>
          <a:latin typeface="Arial" charset="0"/>
        </a:defRPr>
      </a:lvl5pPr>
      <a:lvl6pPr marL="457200" algn="ctr" defTabSz="762000" rtl="0" fontAlgn="base">
        <a:spcBef>
          <a:spcPct val="0"/>
        </a:spcBef>
        <a:spcAft>
          <a:spcPct val="0"/>
        </a:spcAft>
        <a:defRPr sz="4400">
          <a:solidFill>
            <a:schemeClr val="tx2"/>
          </a:solidFill>
          <a:latin typeface="Arial" charset="0"/>
        </a:defRPr>
      </a:lvl6pPr>
      <a:lvl7pPr marL="914400" algn="ctr" defTabSz="762000" rtl="0" fontAlgn="base">
        <a:spcBef>
          <a:spcPct val="0"/>
        </a:spcBef>
        <a:spcAft>
          <a:spcPct val="0"/>
        </a:spcAft>
        <a:defRPr sz="4400">
          <a:solidFill>
            <a:schemeClr val="tx2"/>
          </a:solidFill>
          <a:latin typeface="Arial" charset="0"/>
        </a:defRPr>
      </a:lvl7pPr>
      <a:lvl8pPr marL="1371600" algn="ctr" defTabSz="762000" rtl="0" fontAlgn="base">
        <a:spcBef>
          <a:spcPct val="0"/>
        </a:spcBef>
        <a:spcAft>
          <a:spcPct val="0"/>
        </a:spcAft>
        <a:defRPr sz="4400">
          <a:solidFill>
            <a:schemeClr val="tx2"/>
          </a:solidFill>
          <a:latin typeface="Arial" charset="0"/>
        </a:defRPr>
      </a:lvl8pPr>
      <a:lvl9pPr marL="1828800" algn="ctr" defTabSz="762000" rtl="0" fontAlgn="base">
        <a:spcBef>
          <a:spcPct val="0"/>
        </a:spcBef>
        <a:spcAft>
          <a:spcPct val="0"/>
        </a:spcAft>
        <a:defRPr sz="4400">
          <a:solidFill>
            <a:schemeClr val="tx2"/>
          </a:solidFill>
          <a:latin typeface="Arial" charset="0"/>
        </a:defRPr>
      </a:lvl9pPr>
    </p:titleStyle>
    <p:bodyStyle>
      <a:lvl1pPr marL="342900" indent="-342900" algn="l" defTabSz="762000" rtl="0" eaLnBrk="0" fontAlgn="base" hangingPunct="0">
        <a:spcBef>
          <a:spcPct val="50000"/>
        </a:spcBef>
        <a:spcAft>
          <a:spcPct val="0"/>
        </a:spcAft>
        <a:buChar char="•"/>
        <a:defRPr sz="2800">
          <a:solidFill>
            <a:schemeClr val="tx1"/>
          </a:solidFill>
          <a:latin typeface="+mn-lt"/>
          <a:ea typeface="+mn-ea"/>
          <a:cs typeface="+mn-cs"/>
        </a:defRPr>
      </a:lvl1pPr>
      <a:lvl2pPr marL="742950" indent="-285750" algn="l" defTabSz="762000" rtl="0" eaLnBrk="0" fontAlgn="base" hangingPunct="0">
        <a:spcBef>
          <a:spcPct val="20000"/>
        </a:spcBef>
        <a:spcAft>
          <a:spcPct val="0"/>
        </a:spcAft>
        <a:buChar char="–"/>
        <a:defRPr sz="2400">
          <a:solidFill>
            <a:schemeClr val="tx1"/>
          </a:solidFill>
          <a:latin typeface="+mn-lt"/>
        </a:defRPr>
      </a:lvl2pPr>
      <a:lvl3pPr marL="1143000" indent="-228600" algn="l" defTabSz="762000" rtl="0" eaLnBrk="0" fontAlgn="base" hangingPunct="0">
        <a:spcBef>
          <a:spcPct val="20000"/>
        </a:spcBef>
        <a:spcAft>
          <a:spcPct val="0"/>
        </a:spcAft>
        <a:buChar char="•"/>
        <a:defRPr sz="2000">
          <a:solidFill>
            <a:schemeClr val="tx1"/>
          </a:solidFill>
          <a:latin typeface="+mn-lt"/>
        </a:defRPr>
      </a:lvl3pPr>
      <a:lvl4pPr marL="1600200" indent="-228600" algn="l" defTabSz="762000" rtl="0" eaLnBrk="0" fontAlgn="base" hangingPunct="0">
        <a:spcBef>
          <a:spcPct val="20000"/>
        </a:spcBef>
        <a:spcAft>
          <a:spcPct val="0"/>
        </a:spcAft>
        <a:buChar char="–"/>
        <a:defRPr>
          <a:solidFill>
            <a:schemeClr val="tx1"/>
          </a:solidFill>
          <a:latin typeface="+mn-lt"/>
        </a:defRPr>
      </a:lvl4pPr>
      <a:lvl5pPr marL="2057400" indent="-228600" algn="l" defTabSz="762000" rtl="0" eaLnBrk="0" fontAlgn="base" hangingPunct="0">
        <a:spcBef>
          <a:spcPct val="20000"/>
        </a:spcBef>
        <a:spcAft>
          <a:spcPct val="0"/>
        </a:spcAft>
        <a:buChar char="•"/>
        <a:defRPr>
          <a:solidFill>
            <a:schemeClr val="tx1"/>
          </a:solidFill>
          <a:latin typeface="+mn-lt"/>
        </a:defRPr>
      </a:lvl5pPr>
      <a:lvl6pPr marL="2514600" indent="-228600" algn="l" defTabSz="762000" rtl="0" fontAlgn="base">
        <a:spcBef>
          <a:spcPct val="20000"/>
        </a:spcBef>
        <a:spcAft>
          <a:spcPct val="0"/>
        </a:spcAft>
        <a:buChar char="•"/>
        <a:defRPr>
          <a:solidFill>
            <a:schemeClr val="tx1"/>
          </a:solidFill>
          <a:latin typeface="+mn-lt"/>
        </a:defRPr>
      </a:lvl6pPr>
      <a:lvl7pPr marL="2971800" indent="-228600" algn="l" defTabSz="762000" rtl="0" fontAlgn="base">
        <a:spcBef>
          <a:spcPct val="20000"/>
        </a:spcBef>
        <a:spcAft>
          <a:spcPct val="0"/>
        </a:spcAft>
        <a:buChar char="•"/>
        <a:defRPr>
          <a:solidFill>
            <a:schemeClr val="tx1"/>
          </a:solidFill>
          <a:latin typeface="+mn-lt"/>
        </a:defRPr>
      </a:lvl7pPr>
      <a:lvl8pPr marL="3429000" indent="-228600" algn="l" defTabSz="762000" rtl="0" fontAlgn="base">
        <a:spcBef>
          <a:spcPct val="20000"/>
        </a:spcBef>
        <a:spcAft>
          <a:spcPct val="0"/>
        </a:spcAft>
        <a:buChar char="•"/>
        <a:defRPr>
          <a:solidFill>
            <a:schemeClr val="tx1"/>
          </a:solidFill>
          <a:latin typeface="+mn-lt"/>
        </a:defRPr>
      </a:lvl8pPr>
      <a:lvl9pPr marL="3886200" indent="-228600" algn="l" defTabSz="762000" rtl="0" fontAlgn="base">
        <a:spcBef>
          <a:spcPct val="20000"/>
        </a:spcBef>
        <a:spcAft>
          <a:spcPct val="0"/>
        </a:spcAft>
        <a:buChar char="•"/>
        <a:defRPr>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p:txBody>
          <a:bodyPr/>
          <a:lstStyle/>
          <a:p>
            <a:pPr eaLnBrk="1" hangingPunct="1"/>
            <a:r>
              <a:rPr lang="en-US" b="1" noProof="0" dirty="0"/>
              <a:t>Computer Networks</a:t>
            </a:r>
            <a:br>
              <a:rPr lang="en-US" b="1" noProof="0" dirty="0"/>
            </a:br>
            <a:r>
              <a:rPr lang="en-US" sz="2400" noProof="0" dirty="0">
                <a:latin typeface="Times" pitchFamily="18" charset="0"/>
              </a:rPr>
              <a:t>EDA387/DIT661</a:t>
            </a:r>
          </a:p>
        </p:txBody>
      </p:sp>
      <p:sp>
        <p:nvSpPr>
          <p:cNvPr id="2051" name="Rectangle 3"/>
          <p:cNvSpPr>
            <a:spLocks noGrp="1" noChangeArrowheads="1"/>
          </p:cNvSpPr>
          <p:nvPr>
            <p:ph type="subTitle" idx="1"/>
          </p:nvPr>
        </p:nvSpPr>
        <p:spPr/>
        <p:txBody>
          <a:bodyPr>
            <a:noAutofit/>
          </a:bodyPr>
          <a:lstStyle/>
          <a:p>
            <a:pPr eaLnBrk="1" hangingPunct="1">
              <a:defRPr/>
            </a:pPr>
            <a:r>
              <a:rPr lang="en-US" noProof="0" dirty="0">
                <a:latin typeface="Times" pitchFamily="18" charset="0"/>
              </a:rPr>
              <a:t>Socket API </a:t>
            </a:r>
          </a:p>
          <a:p>
            <a:pPr eaLnBrk="1" hangingPunct="1">
              <a:defRPr/>
            </a:pPr>
            <a:r>
              <a:rPr lang="en-US" dirty="0">
                <a:latin typeface="Times" pitchFamily="18" charset="0"/>
              </a:rPr>
              <a:t>Based on Ch. 1 to 6 in </a:t>
            </a:r>
            <a:r>
              <a:rPr lang="en-US" dirty="0"/>
              <a:t>Stevens</a:t>
            </a:r>
            <a:r>
              <a:rPr lang="sv-SE" dirty="0"/>
              <a:t>’s </a:t>
            </a:r>
            <a:r>
              <a:rPr lang="en-US" i="1" dirty="0"/>
              <a:t>UNIX Network Programming</a:t>
            </a:r>
            <a:r>
              <a:rPr lang="en-US" dirty="0"/>
              <a:t> </a:t>
            </a:r>
            <a:endParaRPr lang="en-US" noProof="0" dirty="0">
              <a:latin typeface="Times"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ubrik 1"/>
          <p:cNvSpPr>
            <a:spLocks noGrp="1"/>
          </p:cNvSpPr>
          <p:nvPr>
            <p:ph type="title"/>
          </p:nvPr>
        </p:nvSpPr>
        <p:spPr/>
        <p:txBody>
          <a:bodyPr/>
          <a:lstStyle/>
          <a:p>
            <a:r>
              <a:rPr lang="en-US" b="1" noProof="0" dirty="0"/>
              <a:t>Summary of Part I </a:t>
            </a:r>
            <a:endParaRPr lang="en-US" noProof="0" dirty="0"/>
          </a:p>
        </p:txBody>
      </p:sp>
      <p:sp>
        <p:nvSpPr>
          <p:cNvPr id="26626" name="Platshållare för innehåll 2"/>
          <p:cNvSpPr>
            <a:spLocks noGrp="1"/>
          </p:cNvSpPr>
          <p:nvPr>
            <p:ph idx="1"/>
          </p:nvPr>
        </p:nvSpPr>
        <p:spPr/>
        <p:txBody>
          <a:bodyPr/>
          <a:lstStyle/>
          <a:p>
            <a:r>
              <a:rPr lang="en-US" dirty="0"/>
              <a:t>We have reviewed client-server programing </a:t>
            </a:r>
            <a:r>
              <a:rPr lang="en-US"/>
              <a:t>in C</a:t>
            </a:r>
            <a:endParaRPr lang="en-US" dirty="0"/>
          </a:p>
          <a:p>
            <a:r>
              <a:rPr lang="en-US" dirty="0"/>
              <a:t>Now you are ready for the 1</a:t>
            </a:r>
            <a:r>
              <a:rPr lang="en-US" baseline="30000" dirty="0"/>
              <a:t>st</a:t>
            </a:r>
            <a:r>
              <a:rPr lang="en-US" dirty="0"/>
              <a:t> programming lab</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TCP Echo Server (Revisited)</a:t>
            </a:r>
          </a:p>
        </p:txBody>
      </p:sp>
      <p:sp>
        <p:nvSpPr>
          <p:cNvPr id="3" name="Content Placeholder 2"/>
          <p:cNvSpPr>
            <a:spLocks noGrp="1"/>
          </p:cNvSpPr>
          <p:nvPr>
            <p:ph sz="half" idx="1"/>
          </p:nvPr>
        </p:nvSpPr>
        <p:spPr>
          <a:xfrm>
            <a:off x="251520" y="1700808"/>
            <a:ext cx="4608512" cy="4607917"/>
          </a:xfrm>
        </p:spPr>
        <p:txBody>
          <a:bodyPr/>
          <a:lstStyle/>
          <a:p>
            <a:pPr>
              <a:buNone/>
            </a:pPr>
            <a:r>
              <a:rPr lang="en-US" dirty="0"/>
              <a:t>Has a listening descriptor</a:t>
            </a:r>
          </a:p>
          <a:p>
            <a:pPr lvl="1"/>
            <a:r>
              <a:rPr lang="en-US" dirty="0"/>
              <a:t>maintains 1 read set</a:t>
            </a:r>
          </a:p>
          <a:p>
            <a:pPr lvl="1"/>
            <a:r>
              <a:rPr lang="en-US" dirty="0"/>
              <a:t>starts in the foreground, so descriptors 0, 1, and 2 are set to input, output, and error</a:t>
            </a:r>
          </a:p>
          <a:p>
            <a:pPr lvl="1"/>
            <a:r>
              <a:rPr lang="en-US" dirty="0"/>
              <a:t>first available descriptor for the listening socket is 3 </a:t>
            </a:r>
          </a:p>
        </p:txBody>
      </p:sp>
      <p:sp>
        <p:nvSpPr>
          <p:cNvPr id="11" name="Content Placeholder 10"/>
          <p:cNvSpPr>
            <a:spLocks noGrp="1"/>
          </p:cNvSpPr>
          <p:nvPr>
            <p:ph sz="half" idx="2"/>
          </p:nvPr>
        </p:nvSpPr>
        <p:spPr>
          <a:xfrm>
            <a:off x="4648200" y="1700808"/>
            <a:ext cx="4244280" cy="4607917"/>
          </a:xfrm>
        </p:spPr>
        <p:txBody>
          <a:bodyPr/>
          <a:lstStyle/>
          <a:p>
            <a:pPr>
              <a:buNone/>
            </a:pPr>
            <a:r>
              <a:rPr lang="en-US" dirty="0"/>
              <a:t>integer array contains the connected socket</a:t>
            </a:r>
          </a:p>
          <a:p>
            <a:pPr lvl="1"/>
            <a:r>
              <a:rPr lang="en-US" dirty="0"/>
              <a:t>initialized to -1 expect the listening sockets </a:t>
            </a:r>
          </a:p>
          <a:p>
            <a:pPr lvl="1"/>
            <a:r>
              <a:rPr lang="en-US" dirty="0"/>
              <a:t>1</a:t>
            </a:r>
            <a:r>
              <a:rPr lang="en-US" baseline="30000" dirty="0"/>
              <a:t>st</a:t>
            </a:r>
            <a:r>
              <a:rPr lang="en-US" dirty="0"/>
              <a:t> argument to </a:t>
            </a:r>
            <a:r>
              <a:rPr lang="en-US" dirty="0">
                <a:latin typeface="Courier New" pitchFamily="49" charset="0"/>
                <a:cs typeface="Courier New" pitchFamily="49" charset="0"/>
              </a:rPr>
              <a:t>select</a:t>
            </a:r>
            <a:r>
              <a:rPr lang="en-US" sz="3600" dirty="0"/>
              <a:t> </a:t>
            </a:r>
            <a:r>
              <a:rPr lang="en-US" dirty="0"/>
              <a:t>will be 4</a:t>
            </a:r>
          </a:p>
        </p:txBody>
      </p:sp>
      <p:sp>
        <p:nvSpPr>
          <p:cNvPr id="6" name="Rectangle 5"/>
          <p:cNvSpPr/>
          <p:nvPr/>
        </p:nvSpPr>
        <p:spPr>
          <a:xfrm>
            <a:off x="251520" y="6290156"/>
            <a:ext cx="2448272" cy="523220"/>
          </a:xfrm>
          <a:prstGeom prst="rect">
            <a:avLst/>
          </a:prstGeom>
        </p:spPr>
        <p:txBody>
          <a:bodyPr wrap="square">
            <a:spAutoFit/>
          </a:bodyPr>
          <a:lstStyle/>
          <a:p>
            <a:pPr algn="ctr"/>
            <a:r>
              <a:rPr lang="en-US" sz="1400" dirty="0">
                <a:latin typeface="+mn-lt"/>
              </a:rPr>
              <a:t>TCP server before first client has established a connection</a:t>
            </a:r>
          </a:p>
        </p:txBody>
      </p:sp>
      <p:sp>
        <p:nvSpPr>
          <p:cNvPr id="7" name="Rectangle 6"/>
          <p:cNvSpPr/>
          <p:nvPr/>
        </p:nvSpPr>
        <p:spPr>
          <a:xfrm>
            <a:off x="5292080" y="6362164"/>
            <a:ext cx="2520280" cy="523220"/>
          </a:xfrm>
          <a:prstGeom prst="rect">
            <a:avLst/>
          </a:prstGeom>
        </p:spPr>
        <p:txBody>
          <a:bodyPr wrap="square">
            <a:spAutoFit/>
          </a:bodyPr>
          <a:lstStyle/>
          <a:p>
            <a:r>
              <a:rPr lang="en-US" sz="1400" dirty="0">
                <a:latin typeface="+mn-lt"/>
              </a:rPr>
              <a:t>Data structures for TCP server with just a listening socket</a:t>
            </a:r>
          </a:p>
        </p:txBody>
      </p:sp>
      <p:pic>
        <p:nvPicPr>
          <p:cNvPr id="10245" name="Picture 5"/>
          <p:cNvPicPr>
            <a:picLocks noChangeAspect="1" noChangeArrowheads="1"/>
          </p:cNvPicPr>
          <p:nvPr/>
        </p:nvPicPr>
        <p:blipFill>
          <a:blip r:embed="rId2" cstate="print"/>
          <a:srcRect/>
          <a:stretch>
            <a:fillRect/>
          </a:stretch>
        </p:blipFill>
        <p:spPr bwMode="auto">
          <a:xfrm>
            <a:off x="3923928" y="5066020"/>
            <a:ext cx="4762500" cy="1295400"/>
          </a:xfrm>
          <a:prstGeom prst="rect">
            <a:avLst/>
          </a:prstGeom>
          <a:noFill/>
          <a:ln w="9525">
            <a:noFill/>
            <a:miter lim="800000"/>
            <a:headEnd/>
            <a:tailEnd/>
          </a:ln>
        </p:spPr>
      </p:pic>
      <p:pic>
        <p:nvPicPr>
          <p:cNvPr id="10" name="Picture 4"/>
          <p:cNvPicPr>
            <a:picLocks noChangeAspect="1" noChangeArrowheads="1"/>
          </p:cNvPicPr>
          <p:nvPr/>
        </p:nvPicPr>
        <p:blipFill>
          <a:blip r:embed="rId3" cstate="print"/>
          <a:srcRect/>
          <a:stretch>
            <a:fillRect/>
          </a:stretch>
        </p:blipFill>
        <p:spPr bwMode="auto">
          <a:xfrm>
            <a:off x="1907704" y="4633972"/>
            <a:ext cx="1190625" cy="1209675"/>
          </a:xfrm>
          <a:prstGeom prst="rect">
            <a:avLst/>
          </a:prstGeom>
          <a:noFill/>
          <a:ln w="9525">
            <a:noFill/>
            <a:miter lim="800000"/>
            <a:headEnd/>
            <a:tailEnd/>
          </a:ln>
        </p:spPr>
      </p:pic>
      <p:sp>
        <p:nvSpPr>
          <p:cNvPr id="9" name="Rectangle 8"/>
          <p:cNvSpPr/>
          <p:nvPr/>
        </p:nvSpPr>
        <p:spPr>
          <a:xfrm rot="1922630">
            <a:off x="8064021" y="749863"/>
            <a:ext cx="1210588" cy="369332"/>
          </a:xfrm>
          <a:prstGeom prst="rect">
            <a:avLst/>
          </a:prstGeom>
        </p:spPr>
        <p:txBody>
          <a:bodyPr wrap="none">
            <a:spAutoFit/>
          </a:bodyPr>
          <a:lstStyle/>
          <a:p>
            <a:r>
              <a:rPr lang="en-US" dirty="0">
                <a:solidFill>
                  <a:schemeClr val="accent6">
                    <a:lumMod val="75000"/>
                  </a:schemeClr>
                </a:solidFill>
              </a:rPr>
              <a:t>Self-study</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TCP Echo Server (Revisited)</a:t>
            </a:r>
          </a:p>
        </p:txBody>
      </p:sp>
      <p:sp>
        <p:nvSpPr>
          <p:cNvPr id="10" name="Content Placeholder 2"/>
          <p:cNvSpPr>
            <a:spLocks noGrp="1"/>
          </p:cNvSpPr>
          <p:nvPr>
            <p:ph sz="half" idx="1"/>
          </p:nvPr>
        </p:nvSpPr>
        <p:spPr>
          <a:xfrm>
            <a:off x="251520" y="1628800"/>
            <a:ext cx="4536504" cy="4679925"/>
          </a:xfrm>
        </p:spPr>
        <p:txBody>
          <a:bodyPr/>
          <a:lstStyle/>
          <a:p>
            <a:r>
              <a:rPr lang="en-US" dirty="0"/>
              <a:t>1</a:t>
            </a:r>
            <a:r>
              <a:rPr lang="en-US" baseline="30000" dirty="0"/>
              <a:t>st</a:t>
            </a:r>
            <a:r>
              <a:rPr lang="en-US" dirty="0"/>
              <a:t> client establishes a connection with the server</a:t>
            </a:r>
          </a:p>
          <a:p>
            <a:pPr lvl="1"/>
            <a:r>
              <a:rPr lang="en-US" dirty="0"/>
              <a:t>the listening descriptor becomes readable and the server calls accept</a:t>
            </a:r>
          </a:p>
          <a:p>
            <a:pPr lvl="1"/>
            <a:r>
              <a:rPr lang="en-US" dirty="0"/>
              <a:t>new connected descriptor returned by accept will be 4</a:t>
            </a:r>
          </a:p>
        </p:txBody>
      </p:sp>
      <p:sp>
        <p:nvSpPr>
          <p:cNvPr id="12" name="Content Placeholder 11"/>
          <p:cNvSpPr>
            <a:spLocks noGrp="1"/>
          </p:cNvSpPr>
          <p:nvPr>
            <p:ph sz="half" idx="2"/>
          </p:nvPr>
        </p:nvSpPr>
        <p:spPr>
          <a:xfrm>
            <a:off x="4648200" y="1628800"/>
            <a:ext cx="4038600" cy="4679925"/>
          </a:xfrm>
        </p:spPr>
        <p:txBody>
          <a:bodyPr/>
          <a:lstStyle/>
          <a:p>
            <a:r>
              <a:rPr lang="en-US" dirty="0"/>
              <a:t>The server must remember the new connected socket in its client array, and the connected socket must be added to the descriptor set</a:t>
            </a:r>
          </a:p>
          <a:p>
            <a:endParaRPr lang="en-US" dirty="0"/>
          </a:p>
        </p:txBody>
      </p:sp>
      <p:sp>
        <p:nvSpPr>
          <p:cNvPr id="6" name="Rectangle 5"/>
          <p:cNvSpPr/>
          <p:nvPr/>
        </p:nvSpPr>
        <p:spPr>
          <a:xfrm>
            <a:off x="251520" y="6290156"/>
            <a:ext cx="2160240" cy="523220"/>
          </a:xfrm>
          <a:prstGeom prst="rect">
            <a:avLst/>
          </a:prstGeom>
        </p:spPr>
        <p:txBody>
          <a:bodyPr wrap="square">
            <a:spAutoFit/>
          </a:bodyPr>
          <a:lstStyle/>
          <a:p>
            <a:pPr algn="ctr"/>
            <a:r>
              <a:rPr lang="en-US" sz="1400" dirty="0">
                <a:latin typeface="+mn-lt"/>
              </a:rPr>
              <a:t>TCP server after first client establishes connection</a:t>
            </a:r>
          </a:p>
        </p:txBody>
      </p:sp>
      <p:sp>
        <p:nvSpPr>
          <p:cNvPr id="7" name="Rectangle 6"/>
          <p:cNvSpPr/>
          <p:nvPr/>
        </p:nvSpPr>
        <p:spPr>
          <a:xfrm>
            <a:off x="5292080" y="6362164"/>
            <a:ext cx="2520280" cy="523220"/>
          </a:xfrm>
          <a:prstGeom prst="rect">
            <a:avLst/>
          </a:prstGeom>
        </p:spPr>
        <p:txBody>
          <a:bodyPr wrap="square">
            <a:spAutoFit/>
          </a:bodyPr>
          <a:lstStyle/>
          <a:p>
            <a:r>
              <a:rPr lang="en-US" sz="1400" dirty="0">
                <a:latin typeface="+mn-lt"/>
              </a:rPr>
              <a:t>Data structures after first client connection is established</a:t>
            </a:r>
          </a:p>
        </p:txBody>
      </p:sp>
      <p:pic>
        <p:nvPicPr>
          <p:cNvPr id="12290" name="Picture 2"/>
          <p:cNvPicPr>
            <a:picLocks noChangeAspect="1" noChangeArrowheads="1"/>
          </p:cNvPicPr>
          <p:nvPr/>
        </p:nvPicPr>
        <p:blipFill>
          <a:blip r:embed="rId2" cstate="print"/>
          <a:srcRect/>
          <a:stretch>
            <a:fillRect/>
          </a:stretch>
        </p:blipFill>
        <p:spPr bwMode="auto">
          <a:xfrm>
            <a:off x="251520" y="4561964"/>
            <a:ext cx="2876550" cy="1685925"/>
          </a:xfrm>
          <a:prstGeom prst="rect">
            <a:avLst/>
          </a:prstGeom>
          <a:noFill/>
          <a:ln w="9525">
            <a:noFill/>
            <a:miter lim="800000"/>
            <a:headEnd/>
            <a:tailEnd/>
          </a:ln>
        </p:spPr>
      </p:pic>
      <p:pic>
        <p:nvPicPr>
          <p:cNvPr id="12291" name="Picture 3"/>
          <p:cNvPicPr>
            <a:picLocks noChangeAspect="1" noChangeArrowheads="1"/>
          </p:cNvPicPr>
          <p:nvPr/>
        </p:nvPicPr>
        <p:blipFill>
          <a:blip r:embed="rId3" cstate="print"/>
          <a:srcRect/>
          <a:stretch>
            <a:fillRect/>
          </a:stretch>
        </p:blipFill>
        <p:spPr bwMode="auto">
          <a:xfrm>
            <a:off x="3923928" y="5066020"/>
            <a:ext cx="4762500" cy="1333500"/>
          </a:xfrm>
          <a:prstGeom prst="rect">
            <a:avLst/>
          </a:prstGeom>
          <a:noFill/>
          <a:ln w="9525">
            <a:noFill/>
            <a:miter lim="800000"/>
            <a:headEnd/>
            <a:tailEnd/>
          </a:ln>
        </p:spPr>
      </p:pic>
      <p:sp>
        <p:nvSpPr>
          <p:cNvPr id="9" name="Rectangle 8"/>
          <p:cNvSpPr/>
          <p:nvPr/>
        </p:nvSpPr>
        <p:spPr>
          <a:xfrm rot="1922630">
            <a:off x="8064021" y="749863"/>
            <a:ext cx="1210588" cy="369332"/>
          </a:xfrm>
          <a:prstGeom prst="rect">
            <a:avLst/>
          </a:prstGeom>
        </p:spPr>
        <p:txBody>
          <a:bodyPr wrap="none">
            <a:spAutoFit/>
          </a:bodyPr>
          <a:lstStyle/>
          <a:p>
            <a:r>
              <a:rPr lang="en-US" dirty="0">
                <a:solidFill>
                  <a:schemeClr val="accent6">
                    <a:lumMod val="75000"/>
                  </a:schemeClr>
                </a:solidFill>
              </a:rPr>
              <a:t>Self-study</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TCP Echo Server (Revisited)</a:t>
            </a:r>
          </a:p>
        </p:txBody>
      </p:sp>
      <p:sp>
        <p:nvSpPr>
          <p:cNvPr id="3" name="Content Placeholder 2"/>
          <p:cNvSpPr>
            <a:spLocks noGrp="1"/>
          </p:cNvSpPr>
          <p:nvPr>
            <p:ph sz="half" idx="1"/>
          </p:nvPr>
        </p:nvSpPr>
        <p:spPr/>
        <p:txBody>
          <a:bodyPr/>
          <a:lstStyle/>
          <a:p>
            <a:r>
              <a:rPr lang="en-US" dirty="0"/>
              <a:t>Sometime later a 2</a:t>
            </a:r>
            <a:r>
              <a:rPr lang="en-US" baseline="30000" dirty="0"/>
              <a:t>nd</a:t>
            </a:r>
            <a:r>
              <a:rPr lang="en-US" dirty="0"/>
              <a:t> client establishes a connection</a:t>
            </a:r>
          </a:p>
        </p:txBody>
      </p:sp>
      <p:sp>
        <p:nvSpPr>
          <p:cNvPr id="10" name="Content Placeholder 9"/>
          <p:cNvSpPr>
            <a:spLocks noGrp="1"/>
          </p:cNvSpPr>
          <p:nvPr>
            <p:ph sz="half" idx="2"/>
          </p:nvPr>
        </p:nvSpPr>
        <p:spPr/>
        <p:txBody>
          <a:bodyPr/>
          <a:lstStyle/>
          <a:p>
            <a:r>
              <a:rPr lang="en-US" dirty="0"/>
              <a:t>The new connected socket (which we assume is 5) must be remembered</a:t>
            </a:r>
          </a:p>
        </p:txBody>
      </p:sp>
      <p:sp>
        <p:nvSpPr>
          <p:cNvPr id="6" name="Rectangle 5"/>
          <p:cNvSpPr/>
          <p:nvPr/>
        </p:nvSpPr>
        <p:spPr>
          <a:xfrm>
            <a:off x="251520" y="6290156"/>
            <a:ext cx="2448272" cy="523220"/>
          </a:xfrm>
          <a:prstGeom prst="rect">
            <a:avLst/>
          </a:prstGeom>
        </p:spPr>
        <p:txBody>
          <a:bodyPr wrap="square">
            <a:spAutoFit/>
          </a:bodyPr>
          <a:lstStyle/>
          <a:p>
            <a:pPr algn="ctr"/>
            <a:r>
              <a:rPr lang="en-US" sz="1400" dirty="0">
                <a:latin typeface="+mn-lt"/>
              </a:rPr>
              <a:t>TCP server after second client connection is established</a:t>
            </a:r>
          </a:p>
        </p:txBody>
      </p:sp>
      <p:sp>
        <p:nvSpPr>
          <p:cNvPr id="7" name="Rectangle 6"/>
          <p:cNvSpPr/>
          <p:nvPr/>
        </p:nvSpPr>
        <p:spPr>
          <a:xfrm>
            <a:off x="5292080" y="6362164"/>
            <a:ext cx="2520280" cy="523220"/>
          </a:xfrm>
          <a:prstGeom prst="rect">
            <a:avLst/>
          </a:prstGeom>
        </p:spPr>
        <p:txBody>
          <a:bodyPr wrap="square">
            <a:spAutoFit/>
          </a:bodyPr>
          <a:lstStyle/>
          <a:p>
            <a:r>
              <a:rPr lang="en-US" sz="1400" dirty="0">
                <a:latin typeface="+mn-lt"/>
              </a:rPr>
              <a:t>Data structures after second client connection is established</a:t>
            </a:r>
          </a:p>
        </p:txBody>
      </p:sp>
      <p:pic>
        <p:nvPicPr>
          <p:cNvPr id="13315" name="Picture 3"/>
          <p:cNvPicPr>
            <a:picLocks noChangeAspect="1" noChangeArrowheads="1"/>
          </p:cNvPicPr>
          <p:nvPr/>
        </p:nvPicPr>
        <p:blipFill>
          <a:blip r:embed="rId2" cstate="print"/>
          <a:srcRect/>
          <a:stretch>
            <a:fillRect/>
          </a:stretch>
        </p:blipFill>
        <p:spPr bwMode="auto">
          <a:xfrm>
            <a:off x="3913956" y="5066020"/>
            <a:ext cx="4762500" cy="1276350"/>
          </a:xfrm>
          <a:prstGeom prst="rect">
            <a:avLst/>
          </a:prstGeom>
          <a:noFill/>
          <a:ln w="9525">
            <a:noFill/>
            <a:miter lim="800000"/>
            <a:headEnd/>
            <a:tailEnd/>
          </a:ln>
        </p:spPr>
      </p:pic>
      <p:pic>
        <p:nvPicPr>
          <p:cNvPr id="13314" name="Picture 2"/>
          <p:cNvPicPr>
            <a:picLocks noChangeAspect="1" noChangeArrowheads="1"/>
          </p:cNvPicPr>
          <p:nvPr/>
        </p:nvPicPr>
        <p:blipFill>
          <a:blip r:embed="rId3" cstate="print"/>
          <a:srcRect/>
          <a:stretch>
            <a:fillRect/>
          </a:stretch>
        </p:blipFill>
        <p:spPr bwMode="auto">
          <a:xfrm>
            <a:off x="210319" y="4760823"/>
            <a:ext cx="3857625" cy="1457325"/>
          </a:xfrm>
          <a:prstGeom prst="rect">
            <a:avLst/>
          </a:prstGeom>
          <a:noFill/>
          <a:ln w="9525">
            <a:noFill/>
            <a:miter lim="800000"/>
            <a:headEnd/>
            <a:tailEnd/>
          </a:ln>
        </p:spPr>
      </p:pic>
      <p:sp>
        <p:nvSpPr>
          <p:cNvPr id="9" name="Rectangle 8"/>
          <p:cNvSpPr/>
          <p:nvPr/>
        </p:nvSpPr>
        <p:spPr>
          <a:xfrm rot="1922630">
            <a:off x="8064021" y="749863"/>
            <a:ext cx="1210588" cy="369332"/>
          </a:xfrm>
          <a:prstGeom prst="rect">
            <a:avLst/>
          </a:prstGeom>
        </p:spPr>
        <p:txBody>
          <a:bodyPr wrap="none">
            <a:spAutoFit/>
          </a:bodyPr>
          <a:lstStyle/>
          <a:p>
            <a:r>
              <a:rPr lang="en-US" dirty="0">
                <a:solidFill>
                  <a:schemeClr val="accent6">
                    <a:lumMod val="75000"/>
                  </a:schemeClr>
                </a:solidFill>
              </a:rPr>
              <a:t>Self-study</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TCP Echo Server (Revisited)</a:t>
            </a:r>
          </a:p>
        </p:txBody>
      </p:sp>
      <p:sp>
        <p:nvSpPr>
          <p:cNvPr id="3" name="Content Placeholder 2"/>
          <p:cNvSpPr>
            <a:spLocks noGrp="1"/>
          </p:cNvSpPr>
          <p:nvPr>
            <p:ph idx="1"/>
          </p:nvPr>
        </p:nvSpPr>
        <p:spPr>
          <a:xfrm>
            <a:off x="457200" y="1773238"/>
            <a:ext cx="8435280" cy="4535487"/>
          </a:xfrm>
        </p:spPr>
        <p:txBody>
          <a:bodyPr/>
          <a:lstStyle/>
          <a:p>
            <a:r>
              <a:rPr lang="en-US" dirty="0"/>
              <a:t>1</a:t>
            </a:r>
            <a:r>
              <a:rPr lang="en-US" baseline="30000" dirty="0"/>
              <a:t>st</a:t>
            </a:r>
            <a:r>
              <a:rPr lang="en-US" dirty="0"/>
              <a:t> client terminates its connection</a:t>
            </a:r>
          </a:p>
          <a:p>
            <a:r>
              <a:rPr lang="en-US" dirty="0"/>
              <a:t>Client sends a FIN; makes descriptor 4 is readable</a:t>
            </a:r>
          </a:p>
          <a:p>
            <a:pPr lvl="1"/>
            <a:r>
              <a:rPr lang="en-US" dirty="0"/>
              <a:t>server reads this connected socket, read returns 0</a:t>
            </a:r>
          </a:p>
          <a:p>
            <a:pPr lvl="1"/>
            <a:r>
              <a:rPr lang="en-US" dirty="0"/>
              <a:t>close this socket and update our data structures </a:t>
            </a:r>
          </a:p>
          <a:p>
            <a:pPr lvl="1"/>
            <a:r>
              <a:rPr lang="en-US" dirty="0">
                <a:latin typeface="Courier New" pitchFamily="49" charset="0"/>
                <a:cs typeface="Courier New" pitchFamily="49" charset="0"/>
              </a:rPr>
              <a:t>client[0]</a:t>
            </a:r>
            <a:r>
              <a:rPr lang="en-US" dirty="0"/>
              <a:t> is set to -1</a:t>
            </a:r>
            <a:r>
              <a:rPr lang="sv-SE" altLang="ja-JP" dirty="0"/>
              <a:t> </a:t>
            </a:r>
            <a:r>
              <a:rPr lang="en-US" dirty="0"/>
              <a:t>and descriptor 4 in the set is set to 0</a:t>
            </a:r>
          </a:p>
        </p:txBody>
      </p:sp>
      <p:sp>
        <p:nvSpPr>
          <p:cNvPr id="6" name="Rectangle 5"/>
          <p:cNvSpPr/>
          <p:nvPr/>
        </p:nvSpPr>
        <p:spPr>
          <a:xfrm>
            <a:off x="251520" y="6290156"/>
            <a:ext cx="2592288" cy="523220"/>
          </a:xfrm>
          <a:prstGeom prst="rect">
            <a:avLst/>
          </a:prstGeom>
        </p:spPr>
        <p:txBody>
          <a:bodyPr wrap="square">
            <a:spAutoFit/>
          </a:bodyPr>
          <a:lstStyle/>
          <a:p>
            <a:pPr algn="ctr"/>
            <a:r>
              <a:rPr lang="en-US" sz="1400" dirty="0">
                <a:latin typeface="+mn-lt"/>
              </a:rPr>
              <a:t>TCP server after second client connection is established</a:t>
            </a:r>
          </a:p>
        </p:txBody>
      </p:sp>
      <p:sp>
        <p:nvSpPr>
          <p:cNvPr id="7" name="Rectangle 6"/>
          <p:cNvSpPr/>
          <p:nvPr/>
        </p:nvSpPr>
        <p:spPr>
          <a:xfrm>
            <a:off x="5292080" y="6362164"/>
            <a:ext cx="2520280" cy="523220"/>
          </a:xfrm>
          <a:prstGeom prst="rect">
            <a:avLst/>
          </a:prstGeom>
        </p:spPr>
        <p:txBody>
          <a:bodyPr wrap="square">
            <a:spAutoFit/>
          </a:bodyPr>
          <a:lstStyle/>
          <a:p>
            <a:r>
              <a:rPr lang="en-US" sz="1400" dirty="0">
                <a:latin typeface="+mn-lt"/>
              </a:rPr>
              <a:t>Data structures after first client terminates its connection</a:t>
            </a:r>
          </a:p>
        </p:txBody>
      </p:sp>
      <p:pic>
        <p:nvPicPr>
          <p:cNvPr id="14338" name="Picture 2"/>
          <p:cNvPicPr>
            <a:picLocks noChangeAspect="1" noChangeArrowheads="1"/>
          </p:cNvPicPr>
          <p:nvPr/>
        </p:nvPicPr>
        <p:blipFill>
          <a:blip r:embed="rId2" cstate="print"/>
          <a:srcRect/>
          <a:stretch>
            <a:fillRect/>
          </a:stretch>
        </p:blipFill>
        <p:spPr bwMode="auto">
          <a:xfrm>
            <a:off x="3923928" y="5066020"/>
            <a:ext cx="4762500" cy="1362075"/>
          </a:xfrm>
          <a:prstGeom prst="rect">
            <a:avLst/>
          </a:prstGeom>
          <a:noFill/>
          <a:ln w="9525">
            <a:noFill/>
            <a:miter lim="800000"/>
            <a:headEnd/>
            <a:tailEnd/>
          </a:ln>
        </p:spPr>
      </p:pic>
      <p:pic>
        <p:nvPicPr>
          <p:cNvPr id="13314" name="Picture 2"/>
          <p:cNvPicPr>
            <a:picLocks noChangeAspect="1" noChangeArrowheads="1"/>
          </p:cNvPicPr>
          <p:nvPr/>
        </p:nvPicPr>
        <p:blipFill>
          <a:blip r:embed="rId3" cstate="print"/>
          <a:srcRect l="36534"/>
          <a:stretch>
            <a:fillRect/>
          </a:stretch>
        </p:blipFill>
        <p:spPr bwMode="auto">
          <a:xfrm>
            <a:off x="1619672" y="4760823"/>
            <a:ext cx="2448272" cy="1457325"/>
          </a:xfrm>
          <a:prstGeom prst="rect">
            <a:avLst/>
          </a:prstGeom>
          <a:noFill/>
          <a:ln w="9525">
            <a:noFill/>
            <a:miter lim="800000"/>
            <a:headEnd/>
            <a:tailEnd/>
          </a:ln>
        </p:spPr>
      </p:pic>
      <p:sp>
        <p:nvSpPr>
          <p:cNvPr id="9" name="Rectangle 8"/>
          <p:cNvSpPr/>
          <p:nvPr/>
        </p:nvSpPr>
        <p:spPr>
          <a:xfrm>
            <a:off x="1331640" y="5848777"/>
            <a:ext cx="720080" cy="43204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907704" y="5066020"/>
            <a:ext cx="144016" cy="78539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1691680" y="5804762"/>
            <a:ext cx="9361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rot="1922630">
            <a:off x="8064021" y="749863"/>
            <a:ext cx="1210588" cy="369332"/>
          </a:xfrm>
          <a:prstGeom prst="rect">
            <a:avLst/>
          </a:prstGeom>
        </p:spPr>
        <p:txBody>
          <a:bodyPr wrap="none">
            <a:spAutoFit/>
          </a:bodyPr>
          <a:lstStyle/>
          <a:p>
            <a:r>
              <a:rPr lang="en-US" dirty="0">
                <a:solidFill>
                  <a:schemeClr val="accent6">
                    <a:lumMod val="75000"/>
                  </a:schemeClr>
                </a:solidFill>
              </a:rPr>
              <a:t>Self-study</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TCP Echo Server (Revisited)</a:t>
            </a:r>
          </a:p>
        </p:txBody>
      </p:sp>
      <p:sp>
        <p:nvSpPr>
          <p:cNvPr id="3" name="Content Placeholder 2"/>
          <p:cNvSpPr>
            <a:spLocks noGrp="1"/>
          </p:cNvSpPr>
          <p:nvPr>
            <p:ph idx="1"/>
          </p:nvPr>
        </p:nvSpPr>
        <p:spPr>
          <a:xfrm>
            <a:off x="457200" y="1773238"/>
            <a:ext cx="8435280" cy="4535487"/>
          </a:xfrm>
        </p:spPr>
        <p:txBody>
          <a:bodyPr/>
          <a:lstStyle/>
          <a:p>
            <a:r>
              <a:rPr lang="en-US" dirty="0"/>
              <a:t>As clients arrive, we record their connected socket descriptor in the 1</a:t>
            </a:r>
            <a:r>
              <a:rPr lang="en-US" baseline="30000" dirty="0"/>
              <a:t>st</a:t>
            </a:r>
            <a:r>
              <a:rPr lang="en-US" dirty="0"/>
              <a:t> available entry in the client array </a:t>
            </a:r>
          </a:p>
          <a:p>
            <a:pPr lvl="1"/>
            <a:r>
              <a:rPr lang="en-US" dirty="0"/>
              <a:t>the first entry with a value of </a:t>
            </a:r>
            <a:r>
              <a:rPr lang="en-US" altLang="ja-JP" dirty="0"/>
              <a:t>-1</a:t>
            </a:r>
            <a:r>
              <a:rPr lang="sv-SE" altLang="ja-JP" dirty="0"/>
              <a:t> </a:t>
            </a:r>
          </a:p>
          <a:p>
            <a:r>
              <a:rPr lang="en-US" dirty="0"/>
              <a:t>also add the connected socket to the read descriptor set </a:t>
            </a:r>
          </a:p>
          <a:p>
            <a:r>
              <a:rPr lang="en-US" sz="2400" dirty="0">
                <a:latin typeface="Courier New" pitchFamily="49" charset="0"/>
                <a:cs typeface="Courier New" pitchFamily="49" charset="0"/>
              </a:rPr>
              <a:t>maxi</a:t>
            </a:r>
            <a:r>
              <a:rPr lang="en-US" dirty="0"/>
              <a:t> is the highest index in the client array that is currently in use and the variable </a:t>
            </a:r>
            <a:r>
              <a:rPr lang="en-US" sz="2400" dirty="0" err="1">
                <a:latin typeface="Courier New" pitchFamily="49" charset="0"/>
                <a:cs typeface="Courier New" pitchFamily="49" charset="0"/>
              </a:rPr>
              <a:t>maxfd</a:t>
            </a:r>
            <a:r>
              <a:rPr lang="en-US" dirty="0"/>
              <a:t> (+1) is the current value of the first argument to select</a:t>
            </a:r>
          </a:p>
          <a:p>
            <a:pPr lvl="1"/>
            <a:r>
              <a:rPr lang="en-US" dirty="0"/>
              <a:t>number of connected clients is bounded by the min. of FD_SETSIZE = 1024 and the max. number of descriptors allowed</a:t>
            </a:r>
          </a:p>
        </p:txBody>
      </p:sp>
      <p:sp>
        <p:nvSpPr>
          <p:cNvPr id="4" name="Rectangle 3"/>
          <p:cNvSpPr/>
          <p:nvPr/>
        </p:nvSpPr>
        <p:spPr>
          <a:xfrm rot="1922630">
            <a:off x="8064021" y="749863"/>
            <a:ext cx="1210588" cy="369332"/>
          </a:xfrm>
          <a:prstGeom prst="rect">
            <a:avLst/>
          </a:prstGeom>
        </p:spPr>
        <p:txBody>
          <a:bodyPr wrap="none">
            <a:spAutoFit/>
          </a:bodyPr>
          <a:lstStyle/>
          <a:p>
            <a:r>
              <a:rPr lang="en-US" dirty="0">
                <a:solidFill>
                  <a:schemeClr val="accent6">
                    <a:lumMod val="75000"/>
                  </a:schemeClr>
                </a:solidFill>
              </a:rPr>
              <a:t>Self-study</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TCP Echo Server (Revisited)</a:t>
            </a:r>
          </a:p>
        </p:txBody>
      </p:sp>
      <p:sp>
        <p:nvSpPr>
          <p:cNvPr id="5" name="Content Placeholder 4"/>
          <p:cNvSpPr>
            <a:spLocks noGrp="1"/>
          </p:cNvSpPr>
          <p:nvPr>
            <p:ph idx="1"/>
          </p:nvPr>
        </p:nvSpPr>
        <p:spPr>
          <a:xfrm>
            <a:off x="179512" y="1485379"/>
            <a:ext cx="8712968" cy="4895949"/>
          </a:xfrm>
        </p:spPr>
        <p:txBody>
          <a:bodyPr/>
          <a:lstStyle/>
          <a:p>
            <a:pPr>
              <a:buNone/>
            </a:pP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main(</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argc</a:t>
            </a:r>
            <a:r>
              <a:rPr lang="en-US" sz="1600" dirty="0">
                <a:latin typeface="Courier New" pitchFamily="49" charset="0"/>
                <a:cs typeface="Courier New" pitchFamily="49" charset="0"/>
              </a:rPr>
              <a:t>, char **</a:t>
            </a:r>
            <a:r>
              <a:rPr lang="en-US" sz="1600" dirty="0" err="1">
                <a:latin typeface="Courier New" pitchFamily="49" charset="0"/>
                <a:cs typeface="Courier New" pitchFamily="49" charset="0"/>
              </a:rPr>
              <a:t>argv</a:t>
            </a:r>
            <a:r>
              <a:rPr lang="en-US" sz="1600" dirty="0">
                <a:latin typeface="Courier New" pitchFamily="49" charset="0"/>
                <a:cs typeface="Courier New" pitchFamily="49" charset="0"/>
              </a:rPr>
              <a:t>){</a:t>
            </a:r>
          </a:p>
          <a:p>
            <a:pPr>
              <a:buNone/>
            </a:pP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 maxi, </a:t>
            </a:r>
            <a:r>
              <a:rPr lang="en-US" sz="1600" dirty="0" err="1">
                <a:latin typeface="Courier New" pitchFamily="49" charset="0"/>
                <a:cs typeface="Courier New" pitchFamily="49" charset="0"/>
              </a:rPr>
              <a:t>maxfd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listenfd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connfd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sockfd</a:t>
            </a:r>
            <a:r>
              <a:rPr lang="en-US" sz="1600" dirty="0">
                <a:latin typeface="Courier New" pitchFamily="49" charset="0"/>
                <a:cs typeface="Courier New" pitchFamily="49" charset="0"/>
              </a:rPr>
              <a:t>;</a:t>
            </a:r>
          </a:p>
          <a:p>
            <a:pPr>
              <a:buNone/>
            </a:pP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nready</a:t>
            </a:r>
            <a:r>
              <a:rPr lang="en-US" sz="1600" dirty="0">
                <a:latin typeface="Courier New" pitchFamily="49" charset="0"/>
                <a:cs typeface="Courier New" pitchFamily="49" charset="0"/>
              </a:rPr>
              <a:t>, client[FD_SETSIZE];</a:t>
            </a:r>
          </a:p>
          <a:p>
            <a:pPr>
              <a:buNone/>
            </a:pPr>
            <a:r>
              <a:rPr lang="en-US" sz="1600" dirty="0" err="1">
                <a:latin typeface="Courier New" pitchFamily="49" charset="0"/>
                <a:cs typeface="Courier New" pitchFamily="49" charset="0"/>
              </a:rPr>
              <a:t>ssize_t</a:t>
            </a:r>
            <a:r>
              <a:rPr lang="en-US" sz="1600" dirty="0">
                <a:latin typeface="Courier New" pitchFamily="49" charset="0"/>
                <a:cs typeface="Courier New" pitchFamily="49" charset="0"/>
              </a:rPr>
              <a:t> n;</a:t>
            </a:r>
          </a:p>
          <a:p>
            <a:pPr>
              <a:buNone/>
            </a:pPr>
            <a:r>
              <a:rPr lang="en-US" sz="1600" dirty="0" err="1">
                <a:latin typeface="Courier New" pitchFamily="49" charset="0"/>
                <a:cs typeface="Courier New" pitchFamily="49" charset="0"/>
              </a:rPr>
              <a:t>fd_set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rset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allset</a:t>
            </a:r>
            <a:r>
              <a:rPr lang="en-US" sz="1600" dirty="0">
                <a:latin typeface="Courier New" pitchFamily="49" charset="0"/>
                <a:cs typeface="Courier New" pitchFamily="49" charset="0"/>
              </a:rPr>
              <a:t>;</a:t>
            </a:r>
          </a:p>
          <a:p>
            <a:pPr>
              <a:buNone/>
            </a:pPr>
            <a:r>
              <a:rPr lang="en-US" sz="1600" dirty="0">
                <a:latin typeface="Courier New" pitchFamily="49" charset="0"/>
                <a:cs typeface="Courier New" pitchFamily="49" charset="0"/>
              </a:rPr>
              <a:t>char </a:t>
            </a:r>
            <a:r>
              <a:rPr lang="en-US" sz="1600" dirty="0" err="1">
                <a:latin typeface="Courier New" pitchFamily="49" charset="0"/>
                <a:cs typeface="Courier New" pitchFamily="49" charset="0"/>
              </a:rPr>
              <a:t>buf</a:t>
            </a:r>
            <a:r>
              <a:rPr lang="en-US" sz="1600" dirty="0">
                <a:latin typeface="Courier New" pitchFamily="49" charset="0"/>
                <a:cs typeface="Courier New" pitchFamily="49" charset="0"/>
              </a:rPr>
              <a:t>[MAXLINE];</a:t>
            </a:r>
          </a:p>
          <a:p>
            <a:pPr>
              <a:buNone/>
            </a:pPr>
            <a:r>
              <a:rPr lang="en-US" sz="1600" dirty="0" err="1">
                <a:latin typeface="Courier New" pitchFamily="49" charset="0"/>
                <a:cs typeface="Courier New" pitchFamily="49" charset="0"/>
              </a:rPr>
              <a:t>socklen_t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clilen</a:t>
            </a:r>
            <a:r>
              <a:rPr lang="en-US" sz="1600" dirty="0">
                <a:latin typeface="Courier New" pitchFamily="49" charset="0"/>
                <a:cs typeface="Courier New" pitchFamily="49" charset="0"/>
              </a:rPr>
              <a:t>;</a:t>
            </a:r>
          </a:p>
          <a:p>
            <a:pPr>
              <a:buNone/>
            </a:pPr>
            <a:r>
              <a:rPr lang="en-US" sz="1600" dirty="0" err="1">
                <a:latin typeface="Courier New" pitchFamily="49" charset="0"/>
                <a:cs typeface="Courier New" pitchFamily="49" charset="0"/>
              </a:rPr>
              <a:t>struct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sockaddr_in</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cliaddr</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servaddr</a:t>
            </a:r>
            <a:r>
              <a:rPr lang="en-US" sz="1600" dirty="0">
                <a:latin typeface="Courier New" pitchFamily="49" charset="0"/>
                <a:cs typeface="Courier New" pitchFamily="49" charset="0"/>
              </a:rPr>
              <a:t>;</a:t>
            </a:r>
          </a:p>
        </p:txBody>
      </p:sp>
      <p:sp>
        <p:nvSpPr>
          <p:cNvPr id="4" name="Rectangle 3"/>
          <p:cNvSpPr/>
          <p:nvPr/>
        </p:nvSpPr>
        <p:spPr>
          <a:xfrm rot="1922630">
            <a:off x="8064021" y="749863"/>
            <a:ext cx="1210588" cy="369332"/>
          </a:xfrm>
          <a:prstGeom prst="rect">
            <a:avLst/>
          </a:prstGeom>
        </p:spPr>
        <p:txBody>
          <a:bodyPr wrap="none">
            <a:spAutoFit/>
          </a:bodyPr>
          <a:lstStyle/>
          <a:p>
            <a:r>
              <a:rPr lang="en-US" dirty="0">
                <a:solidFill>
                  <a:schemeClr val="accent6">
                    <a:lumMod val="75000"/>
                  </a:schemeClr>
                </a:solidFill>
              </a:rPr>
              <a:t>Self-study</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TCP Echo Server (Revisited)</a:t>
            </a:r>
          </a:p>
        </p:txBody>
      </p:sp>
      <p:sp>
        <p:nvSpPr>
          <p:cNvPr id="5" name="Content Placeholder 4"/>
          <p:cNvSpPr>
            <a:spLocks noGrp="1"/>
          </p:cNvSpPr>
          <p:nvPr>
            <p:ph idx="1"/>
          </p:nvPr>
        </p:nvSpPr>
        <p:spPr>
          <a:xfrm>
            <a:off x="179512" y="1485379"/>
            <a:ext cx="8712968" cy="4895949"/>
          </a:xfrm>
        </p:spPr>
        <p:txBody>
          <a:bodyPr/>
          <a:lstStyle/>
          <a:p>
            <a:pPr>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listenfd</a:t>
            </a:r>
            <a:r>
              <a:rPr lang="en-US" sz="1600" dirty="0">
                <a:latin typeface="Courier New" pitchFamily="49" charset="0"/>
                <a:cs typeface="Courier New" pitchFamily="49" charset="0"/>
              </a:rPr>
              <a:t> = Socket(AF_INET, SOCK_STREAM, 0);</a:t>
            </a:r>
          </a:p>
          <a:p>
            <a:pPr>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bzero</a:t>
            </a:r>
            <a:r>
              <a:rPr lang="en-US" sz="1600" dirty="0">
                <a:latin typeface="Courier New" pitchFamily="49" charset="0"/>
                <a:cs typeface="Courier New" pitchFamily="49" charset="0"/>
              </a:rPr>
              <a:t>(&amp;</a:t>
            </a:r>
            <a:r>
              <a:rPr lang="en-US" sz="1600" dirty="0" err="1">
                <a:latin typeface="Courier New" pitchFamily="49" charset="0"/>
                <a:cs typeface="Courier New" pitchFamily="49" charset="0"/>
              </a:rPr>
              <a:t>servaddr</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sizeof</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servaddr</a:t>
            </a:r>
            <a:r>
              <a:rPr lang="en-US" sz="1600" dirty="0">
                <a:latin typeface="Courier New" pitchFamily="49" charset="0"/>
                <a:cs typeface="Courier New" pitchFamily="49" charset="0"/>
              </a:rPr>
              <a:t>));</a:t>
            </a:r>
          </a:p>
          <a:p>
            <a:pPr>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servaddr.sin_family</a:t>
            </a:r>
            <a:r>
              <a:rPr lang="en-US" sz="1600" dirty="0">
                <a:latin typeface="Courier New" pitchFamily="49" charset="0"/>
                <a:cs typeface="Courier New" pitchFamily="49" charset="0"/>
              </a:rPr>
              <a:t> = AF_INET;</a:t>
            </a:r>
          </a:p>
          <a:p>
            <a:pPr>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servaddr.sin_addr.s_addr</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htonl</a:t>
            </a:r>
            <a:r>
              <a:rPr lang="en-US" sz="1600" dirty="0">
                <a:latin typeface="Courier New" pitchFamily="49" charset="0"/>
                <a:cs typeface="Courier New" pitchFamily="49" charset="0"/>
              </a:rPr>
              <a:t>(INADDR_ANY);</a:t>
            </a:r>
          </a:p>
          <a:p>
            <a:pPr>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servaddr.sin_port</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htons</a:t>
            </a:r>
            <a:r>
              <a:rPr lang="en-US" sz="1600" dirty="0">
                <a:latin typeface="Courier New" pitchFamily="49" charset="0"/>
                <a:cs typeface="Courier New" pitchFamily="49" charset="0"/>
              </a:rPr>
              <a:t>(SERV_PORT);</a:t>
            </a:r>
          </a:p>
          <a:p>
            <a:pPr>
              <a:buNone/>
            </a:pPr>
            <a:r>
              <a:rPr lang="en-US" sz="1600" dirty="0">
                <a:latin typeface="Courier New" pitchFamily="49" charset="0"/>
                <a:cs typeface="Courier New" pitchFamily="49" charset="0"/>
              </a:rPr>
              <a:t> Bind(</a:t>
            </a:r>
            <a:r>
              <a:rPr lang="en-US" sz="1600" dirty="0" err="1">
                <a:latin typeface="Courier New" pitchFamily="49" charset="0"/>
                <a:cs typeface="Courier New" pitchFamily="49" charset="0"/>
              </a:rPr>
              <a:t>listenfd</a:t>
            </a:r>
            <a:r>
              <a:rPr lang="en-US" sz="1600" dirty="0">
                <a:latin typeface="Courier New" pitchFamily="49" charset="0"/>
                <a:cs typeface="Courier New" pitchFamily="49" charset="0"/>
              </a:rPr>
              <a:t>, (SA *) &amp;</a:t>
            </a:r>
            <a:r>
              <a:rPr lang="en-US" sz="1600" dirty="0" err="1">
                <a:latin typeface="Courier New" pitchFamily="49" charset="0"/>
                <a:cs typeface="Courier New" pitchFamily="49" charset="0"/>
              </a:rPr>
              <a:t>servaddr</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sizeof</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servaddr</a:t>
            </a:r>
            <a:r>
              <a:rPr lang="en-US" sz="1600" dirty="0">
                <a:latin typeface="Courier New" pitchFamily="49" charset="0"/>
                <a:cs typeface="Courier New" pitchFamily="49" charset="0"/>
              </a:rPr>
              <a:t>));</a:t>
            </a:r>
          </a:p>
          <a:p>
            <a:pPr>
              <a:buNone/>
            </a:pPr>
            <a:r>
              <a:rPr lang="en-US" sz="1600" dirty="0">
                <a:latin typeface="Courier New" pitchFamily="49" charset="0"/>
                <a:cs typeface="Courier New" pitchFamily="49" charset="0"/>
              </a:rPr>
              <a:t> Listen(</a:t>
            </a:r>
            <a:r>
              <a:rPr lang="en-US" sz="1600" dirty="0" err="1">
                <a:latin typeface="Courier New" pitchFamily="49" charset="0"/>
                <a:cs typeface="Courier New" pitchFamily="49" charset="0"/>
              </a:rPr>
              <a:t>listenfd</a:t>
            </a:r>
            <a:r>
              <a:rPr lang="en-US" sz="1600" dirty="0">
                <a:latin typeface="Courier New" pitchFamily="49" charset="0"/>
                <a:cs typeface="Courier New" pitchFamily="49" charset="0"/>
              </a:rPr>
              <a:t>, LISTENQ);</a:t>
            </a:r>
          </a:p>
          <a:p>
            <a:pPr>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maxfd</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listenfd</a:t>
            </a:r>
            <a:r>
              <a:rPr lang="en-US" sz="1600" dirty="0">
                <a:latin typeface="Courier New" pitchFamily="49" charset="0"/>
                <a:cs typeface="Courier New" pitchFamily="49" charset="0"/>
              </a:rPr>
              <a:t>;            //initialize</a:t>
            </a:r>
          </a:p>
          <a:p>
            <a:pPr>
              <a:buNone/>
            </a:pPr>
            <a:r>
              <a:rPr lang="en-US" sz="1600" dirty="0">
                <a:latin typeface="Courier New" pitchFamily="49" charset="0"/>
                <a:cs typeface="Courier New" pitchFamily="49" charset="0"/>
              </a:rPr>
              <a:t> maxi = -1;                   //index into client[] array</a:t>
            </a:r>
          </a:p>
          <a:p>
            <a:pPr>
              <a:buNone/>
            </a:pPr>
            <a:r>
              <a:rPr lang="en-US" sz="1600" dirty="0">
                <a:latin typeface="Courier New" pitchFamily="49" charset="0"/>
                <a:cs typeface="Courier New" pitchFamily="49" charset="0"/>
              </a:rPr>
              <a:t> for (</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 = 0; </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 &lt; FD_SETSIZE;  </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 client[</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 = -1;//-1 indicates available entry</a:t>
            </a:r>
          </a:p>
          <a:p>
            <a:pPr>
              <a:buNone/>
            </a:pPr>
            <a:r>
              <a:rPr lang="en-US" sz="1600" dirty="0">
                <a:latin typeface="Courier New" pitchFamily="49" charset="0"/>
                <a:cs typeface="Courier New" pitchFamily="49" charset="0"/>
              </a:rPr>
              <a:t> FD_ZERO(&amp;</a:t>
            </a:r>
            <a:r>
              <a:rPr lang="en-US" sz="1600" dirty="0" err="1">
                <a:latin typeface="Courier New" pitchFamily="49" charset="0"/>
                <a:cs typeface="Courier New" pitchFamily="49" charset="0"/>
              </a:rPr>
              <a:t>allset</a:t>
            </a:r>
            <a:r>
              <a:rPr lang="en-US" sz="1600" dirty="0">
                <a:latin typeface="Courier New" pitchFamily="49" charset="0"/>
                <a:cs typeface="Courier New" pitchFamily="49" charset="0"/>
              </a:rPr>
              <a:t>);</a:t>
            </a:r>
          </a:p>
          <a:p>
            <a:pPr>
              <a:buNone/>
            </a:pPr>
            <a:r>
              <a:rPr lang="en-US" sz="1600" dirty="0">
                <a:latin typeface="Courier New" pitchFamily="49" charset="0"/>
                <a:cs typeface="Courier New" pitchFamily="49" charset="0"/>
              </a:rPr>
              <a:t> FD_SET(</a:t>
            </a:r>
            <a:r>
              <a:rPr lang="en-US" sz="1600" dirty="0" err="1">
                <a:latin typeface="Courier New" pitchFamily="49" charset="0"/>
                <a:cs typeface="Courier New" pitchFamily="49" charset="0"/>
              </a:rPr>
              <a:t>listenfd</a:t>
            </a:r>
            <a:r>
              <a:rPr lang="en-US" sz="1600" dirty="0">
                <a:latin typeface="Courier New" pitchFamily="49" charset="0"/>
                <a:cs typeface="Courier New" pitchFamily="49" charset="0"/>
              </a:rPr>
              <a:t>, &amp;</a:t>
            </a:r>
            <a:r>
              <a:rPr lang="en-US" sz="1600" dirty="0" err="1">
                <a:latin typeface="Courier New" pitchFamily="49" charset="0"/>
                <a:cs typeface="Courier New" pitchFamily="49" charset="0"/>
              </a:rPr>
              <a:t>allset</a:t>
            </a:r>
            <a:r>
              <a:rPr lang="en-US" sz="1600" dirty="0">
                <a:latin typeface="Courier New" pitchFamily="49" charset="0"/>
                <a:cs typeface="Courier New" pitchFamily="49" charset="0"/>
              </a:rPr>
              <a:t>);</a:t>
            </a:r>
          </a:p>
          <a:p>
            <a:pPr>
              <a:buNone/>
            </a:pPr>
            <a:r>
              <a:rPr lang="en-US" sz="1600" dirty="0">
                <a:latin typeface="Courier New" pitchFamily="49" charset="0"/>
                <a:cs typeface="Courier New" pitchFamily="49" charset="0"/>
              </a:rPr>
              <a:t> </a:t>
            </a:r>
          </a:p>
        </p:txBody>
      </p:sp>
      <p:sp>
        <p:nvSpPr>
          <p:cNvPr id="4" name="Rectangle 3"/>
          <p:cNvSpPr/>
          <p:nvPr/>
        </p:nvSpPr>
        <p:spPr>
          <a:xfrm rot="1922630">
            <a:off x="8064021" y="749863"/>
            <a:ext cx="1210588" cy="369332"/>
          </a:xfrm>
          <a:prstGeom prst="rect">
            <a:avLst/>
          </a:prstGeom>
        </p:spPr>
        <p:txBody>
          <a:bodyPr wrap="none">
            <a:spAutoFit/>
          </a:bodyPr>
          <a:lstStyle/>
          <a:p>
            <a:r>
              <a:rPr lang="en-US" dirty="0">
                <a:solidFill>
                  <a:schemeClr val="accent6">
                    <a:lumMod val="75000"/>
                  </a:schemeClr>
                </a:solidFill>
              </a:rPr>
              <a:t>Self-study</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TCP Echo Server (Revisited)</a:t>
            </a:r>
          </a:p>
        </p:txBody>
      </p:sp>
      <p:sp>
        <p:nvSpPr>
          <p:cNvPr id="5" name="Content Placeholder 4"/>
          <p:cNvSpPr>
            <a:spLocks noGrp="1"/>
          </p:cNvSpPr>
          <p:nvPr>
            <p:ph idx="1"/>
          </p:nvPr>
        </p:nvSpPr>
        <p:spPr>
          <a:xfrm>
            <a:off x="179512" y="1485379"/>
            <a:ext cx="8712968" cy="4895949"/>
          </a:xfrm>
        </p:spPr>
        <p:txBody>
          <a:bodyPr/>
          <a:lstStyle/>
          <a:p>
            <a:pPr>
              <a:buNone/>
            </a:pPr>
            <a:r>
              <a:rPr lang="en-US" sz="1600" dirty="0">
                <a:latin typeface="Courier New" pitchFamily="49" charset="0"/>
                <a:cs typeface="Courier New" pitchFamily="49" charset="0"/>
              </a:rPr>
              <a:t>for ( ; ; ) {</a:t>
            </a:r>
          </a:p>
          <a:p>
            <a:pPr>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rset</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allset</a:t>
            </a:r>
            <a:r>
              <a:rPr lang="en-US" sz="1600" dirty="0">
                <a:latin typeface="Courier New" pitchFamily="49" charset="0"/>
                <a:cs typeface="Courier New" pitchFamily="49" charset="0"/>
              </a:rPr>
              <a:t>;          // structure assignment</a:t>
            </a:r>
          </a:p>
          <a:p>
            <a:pPr>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nready</a:t>
            </a:r>
            <a:r>
              <a:rPr lang="en-US" sz="1600" dirty="0">
                <a:latin typeface="Courier New" pitchFamily="49" charset="0"/>
                <a:cs typeface="Courier New" pitchFamily="49" charset="0"/>
              </a:rPr>
              <a:t> = Select(</a:t>
            </a:r>
            <a:r>
              <a:rPr lang="en-US" sz="1600" dirty="0" err="1">
                <a:latin typeface="Courier New" pitchFamily="49" charset="0"/>
                <a:cs typeface="Courier New" pitchFamily="49" charset="0"/>
              </a:rPr>
              <a:t>maxfd</a:t>
            </a:r>
            <a:r>
              <a:rPr lang="en-US" sz="1600" dirty="0">
                <a:latin typeface="Courier New" pitchFamily="49" charset="0"/>
                <a:cs typeface="Courier New" pitchFamily="49" charset="0"/>
              </a:rPr>
              <a:t> + 1, &amp;</a:t>
            </a:r>
            <a:r>
              <a:rPr lang="en-US" sz="1600" dirty="0" err="1">
                <a:latin typeface="Courier New" pitchFamily="49" charset="0"/>
                <a:cs typeface="Courier New" pitchFamily="49" charset="0"/>
              </a:rPr>
              <a:t>rset</a:t>
            </a:r>
            <a:r>
              <a:rPr lang="en-US" sz="1600" dirty="0">
                <a:latin typeface="Courier New" pitchFamily="49" charset="0"/>
                <a:cs typeface="Courier New" pitchFamily="49" charset="0"/>
              </a:rPr>
              <a:t>, NULL, NULL, NULL);</a:t>
            </a:r>
          </a:p>
          <a:p>
            <a:pPr>
              <a:buNone/>
            </a:pPr>
            <a:r>
              <a:rPr lang="en-US" sz="1600" dirty="0">
                <a:latin typeface="Courier New" pitchFamily="49" charset="0"/>
                <a:cs typeface="Courier New" pitchFamily="49" charset="0"/>
              </a:rPr>
              <a:t>  if (FD_ISSET(</a:t>
            </a:r>
            <a:r>
              <a:rPr lang="en-US" sz="1600" dirty="0" err="1">
                <a:latin typeface="Courier New" pitchFamily="49" charset="0"/>
                <a:cs typeface="Courier New" pitchFamily="49" charset="0"/>
              </a:rPr>
              <a:t>listenfd</a:t>
            </a:r>
            <a:r>
              <a:rPr lang="en-US" sz="1600" dirty="0">
                <a:latin typeface="Courier New" pitchFamily="49" charset="0"/>
                <a:cs typeface="Courier New" pitchFamily="49" charset="0"/>
              </a:rPr>
              <a:t>, &amp;</a:t>
            </a:r>
            <a:r>
              <a:rPr lang="en-US" sz="1600" dirty="0" err="1">
                <a:latin typeface="Courier New" pitchFamily="49" charset="0"/>
                <a:cs typeface="Courier New" pitchFamily="49" charset="0"/>
              </a:rPr>
              <a:t>rset</a:t>
            </a:r>
            <a:r>
              <a:rPr lang="en-US" sz="1600" dirty="0">
                <a:latin typeface="Courier New" pitchFamily="49" charset="0"/>
                <a:cs typeface="Courier New" pitchFamily="49" charset="0"/>
              </a:rPr>
              <a:t>)) {       // new client connection</a:t>
            </a:r>
          </a:p>
          <a:p>
            <a:pPr>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clilen</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sizeof</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cliaddr</a:t>
            </a:r>
            <a:r>
              <a:rPr lang="en-US" sz="1600" dirty="0">
                <a:latin typeface="Courier New" pitchFamily="49" charset="0"/>
                <a:cs typeface="Courier New" pitchFamily="49" charset="0"/>
              </a:rPr>
              <a:t>);</a:t>
            </a:r>
          </a:p>
          <a:p>
            <a:pPr>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connfd</a:t>
            </a:r>
            <a:r>
              <a:rPr lang="en-US" sz="1600" dirty="0">
                <a:latin typeface="Courier New" pitchFamily="49" charset="0"/>
                <a:cs typeface="Courier New" pitchFamily="49" charset="0"/>
              </a:rPr>
              <a:t> = Accept(</a:t>
            </a:r>
            <a:r>
              <a:rPr lang="en-US" sz="1600" dirty="0" err="1">
                <a:latin typeface="Courier New" pitchFamily="49" charset="0"/>
                <a:cs typeface="Courier New" pitchFamily="49" charset="0"/>
              </a:rPr>
              <a:t>listenfd</a:t>
            </a:r>
            <a:r>
              <a:rPr lang="en-US" sz="1600" dirty="0">
                <a:latin typeface="Courier New" pitchFamily="49" charset="0"/>
                <a:cs typeface="Courier New" pitchFamily="49" charset="0"/>
              </a:rPr>
              <a:t>, (SA *) &amp;</a:t>
            </a:r>
            <a:r>
              <a:rPr lang="en-US" sz="1600" dirty="0" err="1">
                <a:latin typeface="Courier New" pitchFamily="49" charset="0"/>
                <a:cs typeface="Courier New" pitchFamily="49" charset="0"/>
              </a:rPr>
              <a:t>cliaddr</a:t>
            </a:r>
            <a:r>
              <a:rPr lang="en-US" sz="1600" dirty="0">
                <a:latin typeface="Courier New" pitchFamily="49" charset="0"/>
                <a:cs typeface="Courier New" pitchFamily="49" charset="0"/>
              </a:rPr>
              <a:t>, &amp;</a:t>
            </a:r>
            <a:r>
              <a:rPr lang="en-US" sz="1600" dirty="0" err="1">
                <a:latin typeface="Courier New" pitchFamily="49" charset="0"/>
                <a:cs typeface="Courier New" pitchFamily="49" charset="0"/>
              </a:rPr>
              <a:t>clilen</a:t>
            </a:r>
            <a:r>
              <a:rPr lang="en-US" sz="1600" dirty="0">
                <a:latin typeface="Courier New" pitchFamily="49" charset="0"/>
                <a:cs typeface="Courier New" pitchFamily="49" charset="0"/>
              </a:rPr>
              <a:t>);</a:t>
            </a:r>
          </a:p>
          <a:p>
            <a:pPr>
              <a:buNone/>
            </a:pPr>
            <a:r>
              <a:rPr lang="en-US" sz="1600" dirty="0">
                <a:latin typeface="Courier New" pitchFamily="49" charset="0"/>
                <a:cs typeface="Courier New" pitchFamily="49" charset="0"/>
              </a:rPr>
              <a:t>   for (</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 = 0; </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 &lt; FD_SETSIZE; </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a:t>
            </a:r>
          </a:p>
          <a:p>
            <a:pPr>
              <a:buNone/>
            </a:pPr>
            <a:r>
              <a:rPr lang="en-US" sz="1600" dirty="0">
                <a:latin typeface="Courier New" pitchFamily="49" charset="0"/>
                <a:cs typeface="Courier New" pitchFamily="49" charset="0"/>
              </a:rPr>
              <a:t>    if (client[</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 &lt; 0) {</a:t>
            </a:r>
          </a:p>
          <a:p>
            <a:pPr>
              <a:buNone/>
            </a:pPr>
            <a:r>
              <a:rPr lang="en-US" sz="1600" dirty="0">
                <a:latin typeface="Courier New" pitchFamily="49" charset="0"/>
                <a:cs typeface="Courier New" pitchFamily="49" charset="0"/>
              </a:rPr>
              <a:t>     client[</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connfd</a:t>
            </a:r>
            <a:r>
              <a:rPr lang="en-US" sz="1600" dirty="0">
                <a:latin typeface="Courier New" pitchFamily="49" charset="0"/>
                <a:cs typeface="Courier New" pitchFamily="49" charset="0"/>
              </a:rPr>
              <a:t>; /* save descriptor */</a:t>
            </a:r>
          </a:p>
          <a:p>
            <a:pPr>
              <a:buNone/>
            </a:pPr>
            <a:r>
              <a:rPr lang="en-US" sz="1600" dirty="0">
                <a:latin typeface="Courier New" pitchFamily="49" charset="0"/>
                <a:cs typeface="Courier New" pitchFamily="49" charset="0"/>
              </a:rPr>
              <a:t>     break;</a:t>
            </a:r>
          </a:p>
          <a:p>
            <a:pPr>
              <a:buNone/>
            </a:pPr>
            <a:r>
              <a:rPr lang="en-US" sz="1600" dirty="0">
                <a:latin typeface="Courier New" pitchFamily="49" charset="0"/>
                <a:cs typeface="Courier New" pitchFamily="49" charset="0"/>
              </a:rPr>
              <a:t>   }</a:t>
            </a:r>
          </a:p>
          <a:p>
            <a:pPr>
              <a:buNone/>
            </a:pPr>
            <a:r>
              <a:rPr lang="en-US" sz="1600" dirty="0">
                <a:latin typeface="Courier New" pitchFamily="49" charset="0"/>
                <a:cs typeface="Courier New" pitchFamily="49" charset="0"/>
              </a:rPr>
              <a:t>   </a:t>
            </a:r>
          </a:p>
        </p:txBody>
      </p:sp>
      <p:sp>
        <p:nvSpPr>
          <p:cNvPr id="4" name="Rectangle 3"/>
          <p:cNvSpPr/>
          <p:nvPr/>
        </p:nvSpPr>
        <p:spPr>
          <a:xfrm rot="1922630">
            <a:off x="8064021" y="749863"/>
            <a:ext cx="1210588" cy="369332"/>
          </a:xfrm>
          <a:prstGeom prst="rect">
            <a:avLst/>
          </a:prstGeom>
        </p:spPr>
        <p:txBody>
          <a:bodyPr wrap="none">
            <a:spAutoFit/>
          </a:bodyPr>
          <a:lstStyle/>
          <a:p>
            <a:r>
              <a:rPr lang="en-US" dirty="0">
                <a:solidFill>
                  <a:schemeClr val="accent6">
                    <a:lumMod val="75000"/>
                  </a:schemeClr>
                </a:solidFill>
              </a:rPr>
              <a:t>Self-study</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TCP Echo Server (Revisited)</a:t>
            </a:r>
          </a:p>
        </p:txBody>
      </p:sp>
      <p:sp>
        <p:nvSpPr>
          <p:cNvPr id="5" name="Content Placeholder 4"/>
          <p:cNvSpPr>
            <a:spLocks noGrp="1"/>
          </p:cNvSpPr>
          <p:nvPr>
            <p:ph idx="1"/>
          </p:nvPr>
        </p:nvSpPr>
        <p:spPr>
          <a:xfrm>
            <a:off x="179512" y="1485379"/>
            <a:ext cx="8712968" cy="4895949"/>
          </a:xfrm>
        </p:spPr>
        <p:txBody>
          <a:bodyPr/>
          <a:lstStyle/>
          <a:p>
            <a:pPr>
              <a:buNone/>
            </a:pPr>
            <a:r>
              <a:rPr lang="en-US" sz="1600" dirty="0">
                <a:latin typeface="Courier New" pitchFamily="49" charset="0"/>
                <a:cs typeface="Courier New" pitchFamily="49" charset="0"/>
              </a:rPr>
              <a:t>   if (</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 == FD_SETSIZE) </a:t>
            </a:r>
            <a:r>
              <a:rPr lang="en-US" sz="1600" dirty="0" err="1">
                <a:latin typeface="Courier New" pitchFamily="49" charset="0"/>
                <a:cs typeface="Courier New" pitchFamily="49" charset="0"/>
              </a:rPr>
              <a:t>err_quit</a:t>
            </a:r>
            <a:r>
              <a:rPr lang="en-US" sz="1600" dirty="0">
                <a:latin typeface="Courier New" pitchFamily="49" charset="0"/>
                <a:cs typeface="Courier New" pitchFamily="49" charset="0"/>
              </a:rPr>
              <a:t>("too many clients");</a:t>
            </a:r>
          </a:p>
          <a:p>
            <a:pPr>
              <a:buNone/>
            </a:pPr>
            <a:r>
              <a:rPr lang="en-US" sz="1600" dirty="0">
                <a:latin typeface="Courier New" pitchFamily="49" charset="0"/>
                <a:cs typeface="Courier New" pitchFamily="49" charset="0"/>
              </a:rPr>
              <a:t>   FD_SET(</a:t>
            </a:r>
            <a:r>
              <a:rPr lang="en-US" sz="1600" dirty="0" err="1">
                <a:latin typeface="Courier New" pitchFamily="49" charset="0"/>
                <a:cs typeface="Courier New" pitchFamily="49" charset="0"/>
              </a:rPr>
              <a:t>connfd</a:t>
            </a:r>
            <a:r>
              <a:rPr lang="en-US" sz="1600" dirty="0">
                <a:latin typeface="Courier New" pitchFamily="49" charset="0"/>
                <a:cs typeface="Courier New" pitchFamily="49" charset="0"/>
              </a:rPr>
              <a:t>, &amp;</a:t>
            </a:r>
            <a:r>
              <a:rPr lang="en-US" sz="1600" dirty="0" err="1">
                <a:latin typeface="Courier New" pitchFamily="49" charset="0"/>
                <a:cs typeface="Courier New" pitchFamily="49" charset="0"/>
              </a:rPr>
              <a:t>allset</a:t>
            </a:r>
            <a:r>
              <a:rPr lang="en-US" sz="1600" dirty="0">
                <a:latin typeface="Courier New" pitchFamily="49" charset="0"/>
                <a:cs typeface="Courier New" pitchFamily="49" charset="0"/>
              </a:rPr>
              <a:t>);//add new descriptor to set</a:t>
            </a:r>
          </a:p>
          <a:p>
            <a:pPr>
              <a:buNone/>
            </a:pPr>
            <a:r>
              <a:rPr lang="en-US" sz="1600" dirty="0">
                <a:latin typeface="Courier New" pitchFamily="49" charset="0"/>
                <a:cs typeface="Courier New" pitchFamily="49" charset="0"/>
              </a:rPr>
              <a:t>   if (</a:t>
            </a:r>
            <a:r>
              <a:rPr lang="en-US" sz="1600" dirty="0" err="1">
                <a:latin typeface="Courier New" pitchFamily="49" charset="0"/>
                <a:cs typeface="Courier New" pitchFamily="49" charset="0"/>
              </a:rPr>
              <a:t>connfd</a:t>
            </a:r>
            <a:r>
              <a:rPr lang="en-US" sz="1600" dirty="0">
                <a:latin typeface="Courier New" pitchFamily="49" charset="0"/>
                <a:cs typeface="Courier New" pitchFamily="49" charset="0"/>
              </a:rPr>
              <a:t> &gt; </a:t>
            </a:r>
            <a:r>
              <a:rPr lang="en-US" sz="1600" dirty="0" err="1">
                <a:latin typeface="Courier New" pitchFamily="49" charset="0"/>
                <a:cs typeface="Courier New" pitchFamily="49" charset="0"/>
              </a:rPr>
              <a:t>maxfd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maxfd</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connfd</a:t>
            </a:r>
            <a:r>
              <a:rPr lang="en-US" sz="1600" dirty="0">
                <a:latin typeface="Courier New" pitchFamily="49" charset="0"/>
                <a:cs typeface="Courier New" pitchFamily="49" charset="0"/>
              </a:rPr>
              <a:t>;// for select</a:t>
            </a:r>
          </a:p>
          <a:p>
            <a:pPr>
              <a:buNone/>
            </a:pPr>
            <a:r>
              <a:rPr lang="en-US" sz="1600" dirty="0">
                <a:latin typeface="Courier New" pitchFamily="49" charset="0"/>
                <a:cs typeface="Courier New" pitchFamily="49" charset="0"/>
              </a:rPr>
              <a:t>   if (</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 &gt; maxi) maxi = </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 max index in client[] array </a:t>
            </a:r>
          </a:p>
          <a:p>
            <a:pPr>
              <a:buNone/>
            </a:pPr>
            <a:r>
              <a:rPr lang="en-US" sz="1600" dirty="0">
                <a:latin typeface="Courier New" pitchFamily="49" charset="0"/>
                <a:cs typeface="Courier New" pitchFamily="49" charset="0"/>
              </a:rPr>
              <a:t>   if (--</a:t>
            </a:r>
            <a:r>
              <a:rPr lang="en-US" sz="1600" dirty="0" err="1">
                <a:latin typeface="Courier New" pitchFamily="49" charset="0"/>
                <a:cs typeface="Courier New" pitchFamily="49" charset="0"/>
              </a:rPr>
              <a:t>nready</a:t>
            </a:r>
            <a:r>
              <a:rPr lang="en-US" sz="1600" dirty="0">
                <a:latin typeface="Courier New" pitchFamily="49" charset="0"/>
                <a:cs typeface="Courier New" pitchFamily="49" charset="0"/>
              </a:rPr>
              <a:t> &lt;= 0) continue;//no more readable descriptors </a:t>
            </a:r>
          </a:p>
          <a:p>
            <a:pPr>
              <a:buNone/>
            </a:pPr>
            <a:r>
              <a:rPr lang="en-US" sz="1600" dirty="0">
                <a:latin typeface="Courier New" pitchFamily="49" charset="0"/>
                <a:cs typeface="Courier New" pitchFamily="49" charset="0"/>
              </a:rPr>
              <a:t>  }</a:t>
            </a:r>
          </a:p>
          <a:p>
            <a:pPr>
              <a:buNone/>
            </a:pPr>
            <a:r>
              <a:rPr lang="en-US" sz="1600" dirty="0">
                <a:latin typeface="Courier New" pitchFamily="49" charset="0"/>
                <a:cs typeface="Courier New" pitchFamily="49" charset="0"/>
              </a:rPr>
              <a:t>  for (</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 = 0; </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 &lt;= maxi; </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 {//check all clients for data </a:t>
            </a:r>
          </a:p>
          <a:p>
            <a:pPr>
              <a:buNone/>
            </a:pPr>
            <a:r>
              <a:rPr lang="en-US" sz="1600" dirty="0">
                <a:latin typeface="Courier New" pitchFamily="49" charset="0"/>
                <a:cs typeface="Courier New" pitchFamily="49" charset="0"/>
              </a:rPr>
              <a:t>   if ( (</a:t>
            </a:r>
            <a:r>
              <a:rPr lang="en-US" sz="1600" dirty="0" err="1">
                <a:latin typeface="Courier New" pitchFamily="49" charset="0"/>
                <a:cs typeface="Courier New" pitchFamily="49" charset="0"/>
              </a:rPr>
              <a:t>sockfd</a:t>
            </a:r>
            <a:r>
              <a:rPr lang="en-US" sz="1600" dirty="0">
                <a:latin typeface="Courier New" pitchFamily="49" charset="0"/>
                <a:cs typeface="Courier New" pitchFamily="49" charset="0"/>
              </a:rPr>
              <a:t> = client[</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 &lt; 0) continue;</a:t>
            </a:r>
          </a:p>
          <a:p>
            <a:pPr>
              <a:buNone/>
            </a:pPr>
            <a:r>
              <a:rPr lang="en-US" sz="1600" dirty="0">
                <a:latin typeface="Courier New" pitchFamily="49" charset="0"/>
                <a:cs typeface="Courier New" pitchFamily="49" charset="0"/>
              </a:rPr>
              <a:t>   if (FD_ISSET(</a:t>
            </a:r>
            <a:r>
              <a:rPr lang="en-US" sz="1600" dirty="0" err="1">
                <a:latin typeface="Courier New" pitchFamily="49" charset="0"/>
                <a:cs typeface="Courier New" pitchFamily="49" charset="0"/>
              </a:rPr>
              <a:t>sockfd</a:t>
            </a:r>
            <a:r>
              <a:rPr lang="en-US" sz="1600" dirty="0">
                <a:latin typeface="Courier New" pitchFamily="49" charset="0"/>
                <a:cs typeface="Courier New" pitchFamily="49" charset="0"/>
              </a:rPr>
              <a:t>, &amp;</a:t>
            </a:r>
            <a:r>
              <a:rPr lang="en-US" sz="1600" dirty="0" err="1">
                <a:latin typeface="Courier New" pitchFamily="49" charset="0"/>
                <a:cs typeface="Courier New" pitchFamily="49" charset="0"/>
              </a:rPr>
              <a:t>rset</a:t>
            </a:r>
            <a:r>
              <a:rPr lang="en-US" sz="1600" dirty="0">
                <a:latin typeface="Courier New" pitchFamily="49" charset="0"/>
                <a:cs typeface="Courier New" pitchFamily="49" charset="0"/>
              </a:rPr>
              <a:t>)) {</a:t>
            </a:r>
          </a:p>
          <a:p>
            <a:pPr>
              <a:buNone/>
            </a:pPr>
            <a:r>
              <a:rPr lang="en-US" sz="1600" dirty="0">
                <a:latin typeface="Courier New" pitchFamily="49" charset="0"/>
                <a:cs typeface="Courier New" pitchFamily="49" charset="0"/>
              </a:rPr>
              <a:t>    if ( (n = Read(</a:t>
            </a:r>
            <a:r>
              <a:rPr lang="en-US" sz="1600" dirty="0" err="1">
                <a:latin typeface="Courier New" pitchFamily="49" charset="0"/>
                <a:cs typeface="Courier New" pitchFamily="49" charset="0"/>
              </a:rPr>
              <a:t>sockfd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buf</a:t>
            </a:r>
            <a:r>
              <a:rPr lang="en-US" sz="1600" dirty="0">
                <a:latin typeface="Courier New" pitchFamily="49" charset="0"/>
                <a:cs typeface="Courier New" pitchFamily="49" charset="0"/>
              </a:rPr>
              <a:t>, MAXLINE)) == 0) { //client closed</a:t>
            </a:r>
          </a:p>
          <a:p>
            <a:pPr>
              <a:buNone/>
            </a:pPr>
            <a:r>
              <a:rPr lang="en-US" sz="1600" dirty="0">
                <a:latin typeface="Courier New" pitchFamily="49" charset="0"/>
                <a:cs typeface="Courier New" pitchFamily="49" charset="0"/>
              </a:rPr>
              <a:t>     Close(</a:t>
            </a:r>
            <a:r>
              <a:rPr lang="en-US" sz="1600" dirty="0" err="1">
                <a:latin typeface="Courier New" pitchFamily="49" charset="0"/>
                <a:cs typeface="Courier New" pitchFamily="49" charset="0"/>
              </a:rPr>
              <a:t>sockfd</a:t>
            </a:r>
            <a:r>
              <a:rPr lang="en-US" sz="1600" dirty="0">
                <a:latin typeface="Courier New" pitchFamily="49" charset="0"/>
                <a:cs typeface="Courier New" pitchFamily="49" charset="0"/>
              </a:rPr>
              <a:t>); FD_CLR(</a:t>
            </a:r>
            <a:r>
              <a:rPr lang="en-US" sz="1600" dirty="0" err="1">
                <a:latin typeface="Courier New" pitchFamily="49" charset="0"/>
                <a:cs typeface="Courier New" pitchFamily="49" charset="0"/>
              </a:rPr>
              <a:t>sockfd</a:t>
            </a:r>
            <a:r>
              <a:rPr lang="en-US" sz="1600" dirty="0">
                <a:latin typeface="Courier New" pitchFamily="49" charset="0"/>
                <a:cs typeface="Courier New" pitchFamily="49" charset="0"/>
              </a:rPr>
              <a:t>, &amp;</a:t>
            </a:r>
            <a:r>
              <a:rPr lang="en-US" sz="1600" dirty="0" err="1">
                <a:latin typeface="Courier New" pitchFamily="49" charset="0"/>
                <a:cs typeface="Courier New" pitchFamily="49" charset="0"/>
              </a:rPr>
              <a:t>allset</a:t>
            </a:r>
            <a:r>
              <a:rPr lang="en-US" sz="1600" dirty="0">
                <a:latin typeface="Courier New" pitchFamily="49" charset="0"/>
                <a:cs typeface="Courier New" pitchFamily="49" charset="0"/>
              </a:rPr>
              <a:t>); client[</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 = -1;</a:t>
            </a:r>
          </a:p>
          <a:p>
            <a:pPr>
              <a:buNone/>
            </a:pPr>
            <a:r>
              <a:rPr lang="en-US" sz="1600" dirty="0">
                <a:latin typeface="Courier New" pitchFamily="49" charset="0"/>
                <a:cs typeface="Courier New" pitchFamily="49" charset="0"/>
              </a:rPr>
              <a:t>    } else </a:t>
            </a:r>
            <a:r>
              <a:rPr lang="en-US" sz="1600" dirty="0" err="1">
                <a:latin typeface="Courier New" pitchFamily="49" charset="0"/>
                <a:cs typeface="Courier New" pitchFamily="49" charset="0"/>
              </a:rPr>
              <a:t>Writen</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sockfd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buf</a:t>
            </a:r>
            <a:r>
              <a:rPr lang="en-US" sz="1600" dirty="0">
                <a:latin typeface="Courier New" pitchFamily="49" charset="0"/>
                <a:cs typeface="Courier New" pitchFamily="49" charset="0"/>
              </a:rPr>
              <a:t>, n);</a:t>
            </a:r>
          </a:p>
          <a:p>
            <a:pPr>
              <a:buNone/>
            </a:pPr>
            <a:r>
              <a:rPr lang="en-US" sz="1600" dirty="0">
                <a:latin typeface="Courier New" pitchFamily="49" charset="0"/>
                <a:cs typeface="Courier New" pitchFamily="49" charset="0"/>
              </a:rPr>
              <a:t>    if (--</a:t>
            </a:r>
            <a:r>
              <a:rPr lang="en-US" sz="1600" dirty="0" err="1">
                <a:latin typeface="Courier New" pitchFamily="49" charset="0"/>
                <a:cs typeface="Courier New" pitchFamily="49" charset="0"/>
              </a:rPr>
              <a:t>nready</a:t>
            </a:r>
            <a:r>
              <a:rPr lang="en-US" sz="1600" dirty="0">
                <a:latin typeface="Courier New" pitchFamily="49" charset="0"/>
                <a:cs typeface="Courier New" pitchFamily="49" charset="0"/>
              </a:rPr>
              <a:t> &lt;= 0) break;//no more readable descriptors</a:t>
            </a:r>
          </a:p>
          <a:p>
            <a:pPr>
              <a:buNone/>
            </a:pPr>
            <a:r>
              <a:rPr lang="en-US" sz="1600" dirty="0">
                <a:latin typeface="Courier New" pitchFamily="49" charset="0"/>
                <a:cs typeface="Courier New" pitchFamily="49" charset="0"/>
              </a:rPr>
              <a:t>}}}}</a:t>
            </a:r>
          </a:p>
        </p:txBody>
      </p:sp>
      <p:sp>
        <p:nvSpPr>
          <p:cNvPr id="4" name="Rectangle 3"/>
          <p:cNvSpPr/>
          <p:nvPr/>
        </p:nvSpPr>
        <p:spPr>
          <a:xfrm rot="1922630">
            <a:off x="8064021" y="749863"/>
            <a:ext cx="1210588" cy="369332"/>
          </a:xfrm>
          <a:prstGeom prst="rect">
            <a:avLst/>
          </a:prstGeom>
        </p:spPr>
        <p:txBody>
          <a:bodyPr wrap="none">
            <a:spAutoFit/>
          </a:bodyPr>
          <a:lstStyle/>
          <a:p>
            <a:r>
              <a:rPr lang="en-US" dirty="0">
                <a:solidFill>
                  <a:schemeClr val="accent6">
                    <a:lumMod val="75000"/>
                  </a:schemeClr>
                </a:solidFill>
              </a:rPr>
              <a:t>Self-study</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Summary of Part IV</a:t>
            </a:r>
          </a:p>
        </p:txBody>
      </p:sp>
      <p:sp>
        <p:nvSpPr>
          <p:cNvPr id="3" name="Content Placeholder 2"/>
          <p:cNvSpPr>
            <a:spLocks noGrp="1"/>
          </p:cNvSpPr>
          <p:nvPr>
            <p:ph idx="1"/>
          </p:nvPr>
        </p:nvSpPr>
        <p:spPr/>
        <p:txBody>
          <a:bodyPr/>
          <a:lstStyle/>
          <a:p>
            <a:r>
              <a:rPr lang="en-US" dirty="0"/>
              <a:t>The default is blocking I/O, which is also the most commonly used</a:t>
            </a:r>
          </a:p>
          <a:p>
            <a:r>
              <a:rPr lang="en-US" dirty="0"/>
              <a:t>The most commonly used function for I/O multiplexing is </a:t>
            </a:r>
            <a:r>
              <a:rPr lang="sv-SE" dirty="0" err="1">
                <a:latin typeface="Courier New" pitchFamily="49" charset="0"/>
                <a:cs typeface="Courier New" pitchFamily="49" charset="0"/>
              </a:rPr>
              <a:t>select</a:t>
            </a:r>
            <a:r>
              <a:rPr lang="sv-SE" dirty="0">
                <a:latin typeface="Courier New" pitchFamily="49" charset="0"/>
                <a:cs typeface="Courier New" pitchFamily="49" charset="0"/>
              </a:rPr>
              <a:t> </a:t>
            </a:r>
            <a:endParaRPr lang="en-US" dirty="0"/>
          </a:p>
          <a:p>
            <a:pPr lvl="1"/>
            <a:r>
              <a:rPr lang="en-US" dirty="0"/>
              <a:t>We tell the </a:t>
            </a:r>
            <a:r>
              <a:rPr lang="sv-SE" dirty="0" err="1">
                <a:latin typeface="Courier New" pitchFamily="49" charset="0"/>
                <a:cs typeface="Courier New" pitchFamily="49" charset="0"/>
              </a:rPr>
              <a:t>select</a:t>
            </a:r>
            <a:r>
              <a:rPr lang="en-US" dirty="0"/>
              <a:t> function what descriptors we are interested in (for reading, writing, and exceptions), the maximum amount of time to wait, and the maximum descriptor number (+1)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ubrik 1"/>
          <p:cNvSpPr>
            <a:spLocks noGrp="1"/>
          </p:cNvSpPr>
          <p:nvPr>
            <p:ph type="title"/>
          </p:nvPr>
        </p:nvSpPr>
        <p:spPr/>
        <p:txBody>
          <a:bodyPr/>
          <a:lstStyle/>
          <a:p>
            <a:pPr eaLnBrk="1" hangingPunct="1"/>
            <a:r>
              <a:rPr lang="en-US" b="1" noProof="0" dirty="0"/>
              <a:t>Outline</a:t>
            </a:r>
          </a:p>
        </p:txBody>
      </p:sp>
      <p:sp>
        <p:nvSpPr>
          <p:cNvPr id="16386" name="Platshållare för innehåll 2"/>
          <p:cNvSpPr>
            <a:spLocks noGrp="1"/>
          </p:cNvSpPr>
          <p:nvPr>
            <p:ph idx="1"/>
          </p:nvPr>
        </p:nvSpPr>
        <p:spPr/>
        <p:txBody>
          <a:bodyPr/>
          <a:lstStyle/>
          <a:p>
            <a:pPr marL="0" indent="0">
              <a:lnSpc>
                <a:spcPct val="80000"/>
              </a:lnSpc>
              <a:buNone/>
            </a:pPr>
            <a:r>
              <a:rPr lang="en-US" dirty="0"/>
              <a:t>Part</a:t>
            </a:r>
            <a:r>
              <a:rPr lang="en-US" dirty="0">
                <a:solidFill>
                  <a:srgbClr val="7030A0"/>
                </a:solidFill>
              </a:rPr>
              <a:t> </a:t>
            </a:r>
            <a:r>
              <a:rPr lang="en-US" dirty="0"/>
              <a:t>II</a:t>
            </a:r>
          </a:p>
          <a:p>
            <a:pPr>
              <a:lnSpc>
                <a:spcPct val="80000"/>
              </a:lnSpc>
            </a:pPr>
            <a:r>
              <a:rPr lang="en-US" dirty="0">
                <a:solidFill>
                  <a:srgbClr val="7030A0"/>
                </a:solidFill>
              </a:rPr>
              <a:t>The Daytime server example</a:t>
            </a:r>
          </a:p>
          <a:p>
            <a:pPr>
              <a:lnSpc>
                <a:spcPct val="80000"/>
              </a:lnSpc>
            </a:pPr>
            <a:r>
              <a:rPr lang="en-US" dirty="0"/>
              <a:t>Accept, Connection, Send and Reply</a:t>
            </a:r>
          </a:p>
          <a:p>
            <a:pPr>
              <a:lnSpc>
                <a:spcPct val="80000"/>
              </a:lnSpc>
            </a:pPr>
            <a:r>
              <a:rPr lang="en-US" dirty="0"/>
              <a:t>TCP State Transition</a:t>
            </a:r>
          </a:p>
          <a:p>
            <a:pPr>
              <a:lnSpc>
                <a:spcPct val="80000"/>
              </a:lnSpc>
            </a:pPr>
            <a:r>
              <a:rPr lang="en-US" dirty="0"/>
              <a:t>Port Numbers</a:t>
            </a:r>
          </a:p>
          <a:p>
            <a:pPr>
              <a:lnSpc>
                <a:spcPct val="80000"/>
              </a:lnSpc>
            </a:pPr>
            <a:r>
              <a:rPr lang="en-US" dirty="0"/>
              <a:t>Summary</a:t>
            </a:r>
          </a:p>
        </p:txBody>
      </p:sp>
      <p:sp>
        <p:nvSpPr>
          <p:cNvPr id="4" name="Rectangle 3"/>
          <p:cNvSpPr/>
          <p:nvPr/>
        </p:nvSpPr>
        <p:spPr>
          <a:xfrm rot="1922630">
            <a:off x="8198673" y="749863"/>
            <a:ext cx="941283" cy="369332"/>
          </a:xfrm>
          <a:prstGeom prst="rect">
            <a:avLst/>
          </a:prstGeom>
        </p:spPr>
        <p:txBody>
          <a:bodyPr wrap="none">
            <a:spAutoFit/>
          </a:bodyPr>
          <a:lstStyle/>
          <a:p>
            <a:r>
              <a:rPr lang="en-US" dirty="0">
                <a:solidFill>
                  <a:srgbClr val="0070C0"/>
                </a:solidFill>
              </a:rPr>
              <a:t>Outline</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Summary of Part IV</a:t>
            </a:r>
          </a:p>
        </p:txBody>
      </p:sp>
      <p:sp>
        <p:nvSpPr>
          <p:cNvPr id="3" name="Content Placeholder 2"/>
          <p:cNvSpPr>
            <a:spLocks noGrp="1"/>
          </p:cNvSpPr>
          <p:nvPr>
            <p:ph idx="1"/>
          </p:nvPr>
        </p:nvSpPr>
        <p:spPr/>
        <p:txBody>
          <a:bodyPr/>
          <a:lstStyle/>
          <a:p>
            <a:r>
              <a:rPr lang="en-US" dirty="0"/>
              <a:t>We used our echo client in a batch mode using </a:t>
            </a:r>
            <a:r>
              <a:rPr lang="sv-SE" dirty="0" err="1">
                <a:latin typeface="Courier New" pitchFamily="49" charset="0"/>
                <a:cs typeface="Courier New" pitchFamily="49" charset="0"/>
              </a:rPr>
              <a:t>select</a:t>
            </a:r>
            <a:r>
              <a:rPr lang="en-US" dirty="0"/>
              <a:t> and discovered that even though the end of the user input is encountered, data can still be in the pipe to or from the server</a:t>
            </a:r>
          </a:p>
          <a:p>
            <a:pPr lvl="1"/>
            <a:r>
              <a:rPr lang="en-US" dirty="0"/>
              <a:t>To handle this scenario requires the </a:t>
            </a:r>
            <a:r>
              <a:rPr lang="en-US" sz="2800" dirty="0">
                <a:latin typeface="Courier New" pitchFamily="49" charset="0"/>
                <a:ea typeface="+mn-ea"/>
                <a:cs typeface="Courier New" pitchFamily="49" charset="0"/>
              </a:rPr>
              <a:t>shutdown</a:t>
            </a:r>
            <a:r>
              <a:rPr lang="en-US" dirty="0"/>
              <a:t> function, and it lets us take advantage of TCP's half-close feature</a:t>
            </a:r>
          </a:p>
          <a:p>
            <a:r>
              <a:rPr lang="en-US" dirty="0"/>
              <a:t>The dangers of mixing </a:t>
            </a:r>
            <a:r>
              <a:rPr lang="en-US" dirty="0" err="1"/>
              <a:t>stdio</a:t>
            </a:r>
            <a:r>
              <a:rPr lang="en-US" dirty="0"/>
              <a:t> buffering (as well as our own </a:t>
            </a:r>
            <a:r>
              <a:rPr lang="en-US" dirty="0" err="1">
                <a:latin typeface="Courier New" pitchFamily="49" charset="0"/>
                <a:cs typeface="Courier New" pitchFamily="49" charset="0"/>
              </a:rPr>
              <a:t>readline</a:t>
            </a:r>
            <a:r>
              <a:rPr lang="en-US" dirty="0"/>
              <a:t> buffering) with select caused us to produce versions of the echo client and server that operated on buffers instead of lines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US" b="1" dirty="0"/>
              <a:t>A Simple Daytime Client</a:t>
            </a:r>
            <a:endParaRPr lang="en-US" dirty="0"/>
          </a:p>
        </p:txBody>
      </p:sp>
      <p:sp>
        <p:nvSpPr>
          <p:cNvPr id="3" name="Content Placeholder 2"/>
          <p:cNvSpPr>
            <a:spLocks noGrp="1"/>
          </p:cNvSpPr>
          <p:nvPr>
            <p:ph idx="1"/>
          </p:nvPr>
        </p:nvSpPr>
        <p:spPr>
          <a:xfrm>
            <a:off x="0" y="854422"/>
            <a:ext cx="9144000" cy="5445224"/>
          </a:xfrm>
        </p:spPr>
        <p:txBody>
          <a:bodyPr/>
          <a:lstStyle/>
          <a:p>
            <a:pPr>
              <a:buNone/>
            </a:pPr>
            <a:r>
              <a:rPr lang="en-US" sz="2400" dirty="0" err="1">
                <a:latin typeface="Cordia New" pitchFamily="34" charset="-34"/>
                <a:cs typeface="Cordia New" pitchFamily="34" charset="-34"/>
              </a:rPr>
              <a:t>int</a:t>
            </a:r>
            <a:r>
              <a:rPr lang="en-US" sz="2400" dirty="0">
                <a:latin typeface="Cordia New" pitchFamily="34" charset="-34"/>
                <a:cs typeface="Cordia New" pitchFamily="34" charset="-34"/>
              </a:rPr>
              <a:t> main(</a:t>
            </a:r>
            <a:r>
              <a:rPr lang="en-US" sz="2400" dirty="0" err="1">
                <a:latin typeface="Cordia New" pitchFamily="34" charset="-34"/>
                <a:cs typeface="Cordia New" pitchFamily="34" charset="-34"/>
              </a:rPr>
              <a:t>int</a:t>
            </a:r>
            <a:r>
              <a:rPr lang="en-US" sz="2400" dirty="0">
                <a:latin typeface="Cordia New" pitchFamily="34" charset="-34"/>
                <a:cs typeface="Cordia New" pitchFamily="34" charset="-34"/>
              </a:rPr>
              <a:t> </a:t>
            </a:r>
            <a:r>
              <a:rPr lang="en-US" sz="2400" dirty="0" err="1">
                <a:latin typeface="Cordia New" pitchFamily="34" charset="-34"/>
                <a:cs typeface="Cordia New" pitchFamily="34" charset="-34"/>
              </a:rPr>
              <a:t>argc</a:t>
            </a:r>
            <a:r>
              <a:rPr lang="en-US" sz="2400" dirty="0">
                <a:latin typeface="Cordia New" pitchFamily="34" charset="-34"/>
                <a:cs typeface="Cordia New" pitchFamily="34" charset="-34"/>
              </a:rPr>
              <a:t>, char **</a:t>
            </a:r>
            <a:r>
              <a:rPr lang="en-US" sz="2400" dirty="0" err="1">
                <a:latin typeface="Cordia New" pitchFamily="34" charset="-34"/>
                <a:cs typeface="Cordia New" pitchFamily="34" charset="-34"/>
              </a:rPr>
              <a:t>argv</a:t>
            </a:r>
            <a:r>
              <a:rPr lang="en-US" sz="2400" dirty="0">
                <a:latin typeface="Cordia New" pitchFamily="34" charset="-34"/>
                <a:cs typeface="Cordia New" pitchFamily="34" charset="-34"/>
              </a:rPr>
              <a:t>) {</a:t>
            </a:r>
          </a:p>
          <a:p>
            <a:pPr>
              <a:buNone/>
            </a:pPr>
            <a:r>
              <a:rPr lang="en-US" sz="2400" dirty="0">
                <a:latin typeface="Cordia New" pitchFamily="34" charset="-34"/>
                <a:cs typeface="Cordia New" pitchFamily="34" charset="-34"/>
              </a:rPr>
              <a:t>     </a:t>
            </a:r>
            <a:r>
              <a:rPr lang="en-US" sz="2400" dirty="0" err="1">
                <a:latin typeface="Cordia New" pitchFamily="34" charset="-34"/>
                <a:cs typeface="Cordia New" pitchFamily="34" charset="-34"/>
              </a:rPr>
              <a:t>int</a:t>
            </a:r>
            <a:r>
              <a:rPr lang="en-US" sz="2400" dirty="0">
                <a:latin typeface="Cordia New" pitchFamily="34" charset="-34"/>
                <a:cs typeface="Cordia New" pitchFamily="34" charset="-34"/>
              </a:rPr>
              <a:t>     </a:t>
            </a:r>
            <a:r>
              <a:rPr lang="en-US" sz="2400" dirty="0" err="1">
                <a:latin typeface="Cordia New" pitchFamily="34" charset="-34"/>
                <a:cs typeface="Cordia New" pitchFamily="34" charset="-34"/>
              </a:rPr>
              <a:t>sockfd</a:t>
            </a:r>
            <a:r>
              <a:rPr lang="en-US" sz="2400" dirty="0">
                <a:latin typeface="Cordia New" pitchFamily="34" charset="-34"/>
                <a:cs typeface="Cordia New" pitchFamily="34" charset="-34"/>
              </a:rPr>
              <a:t>, n;  char    </a:t>
            </a:r>
            <a:r>
              <a:rPr lang="en-US" sz="2400" dirty="0" err="1">
                <a:latin typeface="Cordia New" pitchFamily="34" charset="-34"/>
                <a:cs typeface="Cordia New" pitchFamily="34" charset="-34"/>
              </a:rPr>
              <a:t>recvline</a:t>
            </a:r>
            <a:r>
              <a:rPr lang="en-US" sz="2400" dirty="0">
                <a:latin typeface="Cordia New" pitchFamily="34" charset="-34"/>
                <a:cs typeface="Cordia New" pitchFamily="34" charset="-34"/>
              </a:rPr>
              <a:t>[MAXLINE + 1];  </a:t>
            </a:r>
          </a:p>
          <a:p>
            <a:pPr>
              <a:buNone/>
            </a:pPr>
            <a:r>
              <a:rPr lang="en-US" sz="2400" dirty="0">
                <a:latin typeface="Cordia New" pitchFamily="34" charset="-34"/>
                <a:cs typeface="Cordia New" pitchFamily="34" charset="-34"/>
              </a:rPr>
              <a:t>	 struct </a:t>
            </a:r>
            <a:r>
              <a:rPr lang="en-US" sz="2400" dirty="0" err="1">
                <a:latin typeface="Cordia New" pitchFamily="34" charset="-34"/>
                <a:cs typeface="Cordia New" pitchFamily="34" charset="-34"/>
              </a:rPr>
              <a:t>sockaddr_in</a:t>
            </a:r>
            <a:r>
              <a:rPr lang="en-US" sz="2400" dirty="0">
                <a:latin typeface="Cordia New" pitchFamily="34" charset="-34"/>
                <a:cs typeface="Cordia New" pitchFamily="34" charset="-34"/>
              </a:rPr>
              <a:t> </a:t>
            </a:r>
            <a:r>
              <a:rPr lang="en-US" sz="2400" dirty="0" err="1">
                <a:latin typeface="Cordia New" pitchFamily="34" charset="-34"/>
                <a:cs typeface="Cordia New" pitchFamily="34" charset="-34"/>
              </a:rPr>
              <a:t>servaddr</a:t>
            </a:r>
            <a:r>
              <a:rPr lang="en-US" sz="2400" dirty="0">
                <a:latin typeface="Cordia New" pitchFamily="34" charset="-34"/>
                <a:cs typeface="Cordia New" pitchFamily="34" charset="-34"/>
              </a:rPr>
              <a:t>;</a:t>
            </a:r>
          </a:p>
          <a:p>
            <a:pPr>
              <a:buNone/>
            </a:pPr>
            <a:r>
              <a:rPr lang="en-US" sz="2400" dirty="0">
                <a:latin typeface="Cordia New" pitchFamily="34" charset="-34"/>
                <a:cs typeface="Cordia New" pitchFamily="34" charset="-34"/>
              </a:rPr>
              <a:t>     if (</a:t>
            </a:r>
            <a:r>
              <a:rPr lang="en-US" sz="2400" dirty="0" err="1">
                <a:latin typeface="Cordia New" pitchFamily="34" charset="-34"/>
                <a:cs typeface="Cordia New" pitchFamily="34" charset="-34"/>
              </a:rPr>
              <a:t>argc</a:t>
            </a:r>
            <a:r>
              <a:rPr lang="en-US" sz="2400" dirty="0">
                <a:latin typeface="Cordia New" pitchFamily="34" charset="-34"/>
                <a:cs typeface="Cordia New" pitchFamily="34" charset="-34"/>
              </a:rPr>
              <a:t> != 2)   </a:t>
            </a:r>
            <a:r>
              <a:rPr lang="en-US" sz="2400" dirty="0" err="1">
                <a:latin typeface="Cordia New" pitchFamily="34" charset="-34"/>
                <a:cs typeface="Cordia New" pitchFamily="34" charset="-34"/>
              </a:rPr>
              <a:t>err_quit</a:t>
            </a:r>
            <a:r>
              <a:rPr lang="en-US" sz="2400" dirty="0">
                <a:latin typeface="Cordia New" pitchFamily="34" charset="-34"/>
                <a:cs typeface="Cordia New" pitchFamily="34" charset="-34"/>
              </a:rPr>
              <a:t>("usage: </a:t>
            </a:r>
            <a:r>
              <a:rPr lang="en-US" sz="2400" dirty="0" err="1">
                <a:latin typeface="Cordia New" pitchFamily="34" charset="-34"/>
                <a:cs typeface="Cordia New" pitchFamily="34" charset="-34"/>
              </a:rPr>
              <a:t>a.out</a:t>
            </a:r>
            <a:r>
              <a:rPr lang="en-US" sz="2400" dirty="0">
                <a:latin typeface="Cordia New" pitchFamily="34" charset="-34"/>
                <a:cs typeface="Cordia New" pitchFamily="34" charset="-34"/>
              </a:rPr>
              <a:t> &lt;</a:t>
            </a:r>
            <a:r>
              <a:rPr lang="en-US" sz="2400" dirty="0" err="1">
                <a:latin typeface="Cordia New" pitchFamily="34" charset="-34"/>
                <a:cs typeface="Cordia New" pitchFamily="34" charset="-34"/>
              </a:rPr>
              <a:t>IPaddress</a:t>
            </a:r>
            <a:r>
              <a:rPr lang="en-US" sz="2400" dirty="0">
                <a:latin typeface="Cordia New" pitchFamily="34" charset="-34"/>
                <a:cs typeface="Cordia New" pitchFamily="34" charset="-34"/>
              </a:rPr>
              <a:t>&gt;");</a:t>
            </a:r>
          </a:p>
          <a:p>
            <a:pPr>
              <a:buNone/>
            </a:pPr>
            <a:r>
              <a:rPr lang="en-US" sz="2400" dirty="0">
                <a:latin typeface="Cordia New" pitchFamily="34" charset="-34"/>
                <a:cs typeface="Cordia New" pitchFamily="34" charset="-34"/>
              </a:rPr>
              <a:t>     if ( (</a:t>
            </a:r>
            <a:r>
              <a:rPr lang="en-US" sz="2400" dirty="0" err="1">
                <a:latin typeface="Cordia New" pitchFamily="34" charset="-34"/>
                <a:cs typeface="Cordia New" pitchFamily="34" charset="-34"/>
              </a:rPr>
              <a:t>sockfd</a:t>
            </a:r>
            <a:r>
              <a:rPr lang="en-US" sz="2400" dirty="0">
                <a:latin typeface="Cordia New" pitchFamily="34" charset="-34"/>
                <a:cs typeface="Cordia New" pitchFamily="34" charset="-34"/>
              </a:rPr>
              <a:t> = socket(AF_INET, SOCK_STREAM, 0)) &lt; 0)   </a:t>
            </a:r>
            <a:r>
              <a:rPr lang="en-US" sz="2400" dirty="0" err="1">
                <a:latin typeface="Cordia New" pitchFamily="34" charset="-34"/>
                <a:cs typeface="Cordia New" pitchFamily="34" charset="-34"/>
              </a:rPr>
              <a:t>err_sys</a:t>
            </a:r>
            <a:r>
              <a:rPr lang="en-US" sz="2400" dirty="0">
                <a:latin typeface="Cordia New" pitchFamily="34" charset="-34"/>
                <a:cs typeface="Cordia New" pitchFamily="34" charset="-34"/>
              </a:rPr>
              <a:t>("socket error");</a:t>
            </a:r>
          </a:p>
          <a:p>
            <a:pPr>
              <a:buNone/>
            </a:pPr>
            <a:r>
              <a:rPr lang="en-US" sz="2400" dirty="0">
                <a:latin typeface="Cordia New" pitchFamily="34" charset="-34"/>
                <a:cs typeface="Cordia New" pitchFamily="34" charset="-34"/>
              </a:rPr>
              <a:t>     </a:t>
            </a:r>
            <a:r>
              <a:rPr lang="en-US" sz="2400" dirty="0" err="1">
                <a:latin typeface="Cordia New" pitchFamily="34" charset="-34"/>
                <a:cs typeface="Cordia New" pitchFamily="34" charset="-34"/>
              </a:rPr>
              <a:t>bzero</a:t>
            </a:r>
            <a:r>
              <a:rPr lang="en-US" sz="2400" dirty="0">
                <a:latin typeface="Cordia New" pitchFamily="34" charset="-34"/>
                <a:cs typeface="Cordia New" pitchFamily="34" charset="-34"/>
              </a:rPr>
              <a:t>(&amp;</a:t>
            </a:r>
            <a:r>
              <a:rPr lang="en-US" sz="2400" dirty="0" err="1">
                <a:latin typeface="Cordia New" pitchFamily="34" charset="-34"/>
                <a:cs typeface="Cordia New" pitchFamily="34" charset="-34"/>
              </a:rPr>
              <a:t>servaddr</a:t>
            </a:r>
            <a:r>
              <a:rPr lang="en-US" sz="2400" dirty="0">
                <a:latin typeface="Cordia New" pitchFamily="34" charset="-34"/>
                <a:cs typeface="Cordia New" pitchFamily="34" charset="-34"/>
              </a:rPr>
              <a:t>, </a:t>
            </a:r>
            <a:r>
              <a:rPr lang="en-US" sz="2400" dirty="0" err="1">
                <a:latin typeface="Cordia New" pitchFamily="34" charset="-34"/>
                <a:cs typeface="Cordia New" pitchFamily="34" charset="-34"/>
              </a:rPr>
              <a:t>sizeof</a:t>
            </a:r>
            <a:r>
              <a:rPr lang="en-US" sz="2400" dirty="0">
                <a:latin typeface="Cordia New" pitchFamily="34" charset="-34"/>
                <a:cs typeface="Cordia New" pitchFamily="34" charset="-34"/>
              </a:rPr>
              <a:t>(</a:t>
            </a:r>
            <a:r>
              <a:rPr lang="en-US" sz="2400" dirty="0" err="1">
                <a:latin typeface="Cordia New" pitchFamily="34" charset="-34"/>
                <a:cs typeface="Cordia New" pitchFamily="34" charset="-34"/>
              </a:rPr>
              <a:t>servaddr</a:t>
            </a:r>
            <a:r>
              <a:rPr lang="en-US" sz="2400" dirty="0">
                <a:latin typeface="Cordia New" pitchFamily="34" charset="-34"/>
                <a:cs typeface="Cordia New" pitchFamily="34" charset="-34"/>
              </a:rPr>
              <a:t>));</a:t>
            </a:r>
          </a:p>
          <a:p>
            <a:pPr>
              <a:buNone/>
            </a:pPr>
            <a:r>
              <a:rPr lang="en-US" sz="2400" dirty="0">
                <a:latin typeface="Cordia New" pitchFamily="34" charset="-34"/>
                <a:cs typeface="Cordia New" pitchFamily="34" charset="-34"/>
              </a:rPr>
              <a:t>     </a:t>
            </a:r>
            <a:r>
              <a:rPr lang="en-US" sz="2400" dirty="0" err="1">
                <a:latin typeface="Cordia New" pitchFamily="34" charset="-34"/>
                <a:cs typeface="Cordia New" pitchFamily="34" charset="-34"/>
              </a:rPr>
              <a:t>servaddr.sin_family</a:t>
            </a:r>
            <a:r>
              <a:rPr lang="en-US" sz="2400" dirty="0">
                <a:latin typeface="Cordia New" pitchFamily="34" charset="-34"/>
                <a:cs typeface="Cordia New" pitchFamily="34" charset="-34"/>
              </a:rPr>
              <a:t> = AF_INET;</a:t>
            </a:r>
          </a:p>
          <a:p>
            <a:pPr>
              <a:buNone/>
            </a:pPr>
            <a:r>
              <a:rPr lang="en-US" sz="2400" dirty="0">
                <a:latin typeface="Cordia New" pitchFamily="34" charset="-34"/>
                <a:cs typeface="Cordia New" pitchFamily="34" charset="-34"/>
              </a:rPr>
              <a:t>     </a:t>
            </a:r>
            <a:r>
              <a:rPr lang="en-US" sz="2400" dirty="0" err="1">
                <a:latin typeface="Cordia New" pitchFamily="34" charset="-34"/>
                <a:cs typeface="Cordia New" pitchFamily="34" charset="-34"/>
              </a:rPr>
              <a:t>servaddr.sin_port</a:t>
            </a:r>
            <a:r>
              <a:rPr lang="en-US" sz="2400" dirty="0">
                <a:latin typeface="Cordia New" pitchFamily="34" charset="-34"/>
                <a:cs typeface="Cordia New" pitchFamily="34" charset="-34"/>
              </a:rPr>
              <a:t> = </a:t>
            </a:r>
            <a:r>
              <a:rPr lang="en-US" sz="2400" dirty="0" err="1">
                <a:latin typeface="Cordia New" pitchFamily="34" charset="-34"/>
                <a:cs typeface="Cordia New" pitchFamily="34" charset="-34"/>
              </a:rPr>
              <a:t>htons</a:t>
            </a:r>
            <a:r>
              <a:rPr lang="en-US" sz="2400" dirty="0">
                <a:latin typeface="Cordia New" pitchFamily="34" charset="-34"/>
                <a:cs typeface="Cordia New" pitchFamily="34" charset="-34"/>
              </a:rPr>
              <a:t>(13);  /* daytime server */</a:t>
            </a:r>
          </a:p>
          <a:p>
            <a:pPr>
              <a:buNone/>
            </a:pPr>
            <a:r>
              <a:rPr lang="en-US" sz="2400" dirty="0">
                <a:latin typeface="Cordia New" pitchFamily="34" charset="-34"/>
                <a:cs typeface="Cordia New" pitchFamily="34" charset="-34"/>
              </a:rPr>
              <a:t>    if (</a:t>
            </a:r>
            <a:r>
              <a:rPr lang="en-US" sz="2400" dirty="0" err="1">
                <a:latin typeface="Cordia New" pitchFamily="34" charset="-34"/>
                <a:cs typeface="Cordia New" pitchFamily="34" charset="-34"/>
              </a:rPr>
              <a:t>inet_pton</a:t>
            </a:r>
            <a:r>
              <a:rPr lang="en-US" sz="2400" dirty="0">
                <a:latin typeface="Cordia New" pitchFamily="34" charset="-34"/>
                <a:cs typeface="Cordia New" pitchFamily="34" charset="-34"/>
              </a:rPr>
              <a:t>(AF_INET, </a:t>
            </a:r>
            <a:r>
              <a:rPr lang="en-US" sz="2400" dirty="0" err="1">
                <a:latin typeface="Cordia New" pitchFamily="34" charset="-34"/>
                <a:cs typeface="Cordia New" pitchFamily="34" charset="-34"/>
              </a:rPr>
              <a:t>argv</a:t>
            </a:r>
            <a:r>
              <a:rPr lang="en-US" sz="2400" dirty="0">
                <a:latin typeface="Cordia New" pitchFamily="34" charset="-34"/>
                <a:cs typeface="Cordia New" pitchFamily="34" charset="-34"/>
              </a:rPr>
              <a:t>[1], &amp;</a:t>
            </a:r>
            <a:r>
              <a:rPr lang="en-US" sz="2400" dirty="0" err="1">
                <a:latin typeface="Cordia New" pitchFamily="34" charset="-34"/>
                <a:cs typeface="Cordia New" pitchFamily="34" charset="-34"/>
              </a:rPr>
              <a:t>servaddr.sin_addr</a:t>
            </a:r>
            <a:r>
              <a:rPr lang="en-US" sz="2400" dirty="0">
                <a:latin typeface="Cordia New" pitchFamily="34" charset="-34"/>
                <a:cs typeface="Cordia New" pitchFamily="34" charset="-34"/>
              </a:rPr>
              <a:t>) &lt;= 0) </a:t>
            </a:r>
          </a:p>
          <a:p>
            <a:pPr>
              <a:buNone/>
            </a:pPr>
            <a:r>
              <a:rPr lang="en-US" sz="2400" dirty="0">
                <a:latin typeface="Cordia New" pitchFamily="34" charset="-34"/>
                <a:cs typeface="Cordia New" pitchFamily="34" charset="-34"/>
              </a:rPr>
              <a:t>	</a:t>
            </a:r>
            <a:r>
              <a:rPr lang="en-US" sz="2400" dirty="0" err="1">
                <a:latin typeface="Cordia New" pitchFamily="34" charset="-34"/>
                <a:cs typeface="Cordia New" pitchFamily="34" charset="-34"/>
              </a:rPr>
              <a:t>err_quit</a:t>
            </a:r>
            <a:r>
              <a:rPr lang="en-US" sz="2400" dirty="0">
                <a:latin typeface="Cordia New" pitchFamily="34" charset="-34"/>
                <a:cs typeface="Cordia New" pitchFamily="34" charset="-34"/>
              </a:rPr>
              <a:t>("</a:t>
            </a:r>
            <a:r>
              <a:rPr lang="en-US" sz="2400" dirty="0" err="1">
                <a:latin typeface="Cordia New" pitchFamily="34" charset="-34"/>
                <a:cs typeface="Cordia New" pitchFamily="34" charset="-34"/>
              </a:rPr>
              <a:t>inet_pton</a:t>
            </a:r>
            <a:r>
              <a:rPr lang="en-US" sz="2400" dirty="0">
                <a:latin typeface="Cordia New" pitchFamily="34" charset="-34"/>
                <a:cs typeface="Cordia New" pitchFamily="34" charset="-34"/>
              </a:rPr>
              <a:t> error for %s", </a:t>
            </a:r>
            <a:r>
              <a:rPr lang="en-US" sz="2400" dirty="0" err="1">
                <a:latin typeface="Cordia New" pitchFamily="34" charset="-34"/>
                <a:cs typeface="Cordia New" pitchFamily="34" charset="-34"/>
              </a:rPr>
              <a:t>argv</a:t>
            </a:r>
            <a:r>
              <a:rPr lang="en-US" sz="2400" dirty="0">
                <a:latin typeface="Cordia New" pitchFamily="34" charset="-34"/>
                <a:cs typeface="Cordia New" pitchFamily="34" charset="-34"/>
              </a:rPr>
              <a:t>[1]);</a:t>
            </a:r>
          </a:p>
          <a:p>
            <a:pPr>
              <a:buNone/>
            </a:pPr>
            <a:endParaRPr lang="en-US" dirty="0">
              <a:latin typeface="Cordia New" pitchFamily="34" charset="-34"/>
              <a:cs typeface="Cordia New" pitchFamily="34" charset="-3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Simple Daytime Client</a:t>
            </a:r>
            <a:endParaRPr lang="en-US" dirty="0"/>
          </a:p>
        </p:txBody>
      </p:sp>
      <p:sp>
        <p:nvSpPr>
          <p:cNvPr id="3" name="Content Placeholder 2"/>
          <p:cNvSpPr>
            <a:spLocks noGrp="1"/>
          </p:cNvSpPr>
          <p:nvPr>
            <p:ph idx="1"/>
          </p:nvPr>
        </p:nvSpPr>
        <p:spPr>
          <a:xfrm>
            <a:off x="0" y="1340768"/>
            <a:ext cx="9144000" cy="5445224"/>
          </a:xfrm>
        </p:spPr>
        <p:txBody>
          <a:bodyPr/>
          <a:lstStyle/>
          <a:p>
            <a:pPr>
              <a:buNone/>
            </a:pPr>
            <a:r>
              <a:rPr lang="en-US" dirty="0">
                <a:latin typeface="Cordia New" pitchFamily="34" charset="-34"/>
                <a:cs typeface="Cordia New" pitchFamily="34" charset="-34"/>
              </a:rPr>
              <a:t>    if (connect(</a:t>
            </a:r>
            <a:r>
              <a:rPr lang="en-US" dirty="0" err="1">
                <a:latin typeface="Cordia New" pitchFamily="34" charset="-34"/>
                <a:cs typeface="Cordia New" pitchFamily="34" charset="-34"/>
              </a:rPr>
              <a:t>sockfd</a:t>
            </a:r>
            <a:r>
              <a:rPr lang="en-US" dirty="0">
                <a:latin typeface="Cordia New" pitchFamily="34" charset="-34"/>
                <a:cs typeface="Cordia New" pitchFamily="34" charset="-34"/>
              </a:rPr>
              <a:t>, (SA *) &amp;</a:t>
            </a:r>
            <a:r>
              <a:rPr lang="en-US" dirty="0" err="1">
                <a:latin typeface="Cordia New" pitchFamily="34" charset="-34"/>
                <a:cs typeface="Cordia New" pitchFamily="34" charset="-34"/>
              </a:rPr>
              <a:t>servaddr,sizeof</a:t>
            </a:r>
            <a:r>
              <a:rPr lang="en-US" dirty="0">
                <a:latin typeface="Cordia New" pitchFamily="34" charset="-34"/>
                <a:cs typeface="Cordia New" pitchFamily="34" charset="-34"/>
              </a:rPr>
              <a:t>(</a:t>
            </a:r>
            <a:r>
              <a:rPr lang="en-US" dirty="0" err="1">
                <a:latin typeface="Cordia New" pitchFamily="34" charset="-34"/>
                <a:cs typeface="Cordia New" pitchFamily="34" charset="-34"/>
              </a:rPr>
              <a:t>servaddr</a:t>
            </a:r>
            <a:r>
              <a:rPr lang="en-US" dirty="0">
                <a:latin typeface="Cordia New" pitchFamily="34" charset="-34"/>
                <a:cs typeface="Cordia New" pitchFamily="34" charset="-34"/>
              </a:rPr>
              <a:t>))&lt; 0)  </a:t>
            </a:r>
            <a:r>
              <a:rPr lang="en-US" dirty="0" err="1">
                <a:latin typeface="Cordia New" pitchFamily="34" charset="-34"/>
                <a:cs typeface="Cordia New" pitchFamily="34" charset="-34"/>
              </a:rPr>
              <a:t>err_sys</a:t>
            </a:r>
            <a:r>
              <a:rPr lang="en-US" dirty="0">
                <a:latin typeface="Cordia New" pitchFamily="34" charset="-34"/>
                <a:cs typeface="Cordia New" pitchFamily="34" charset="-34"/>
              </a:rPr>
              <a:t>("connect error");</a:t>
            </a:r>
          </a:p>
          <a:p>
            <a:pPr>
              <a:buNone/>
            </a:pPr>
            <a:r>
              <a:rPr lang="en-US" dirty="0">
                <a:latin typeface="Cordia New" pitchFamily="34" charset="-34"/>
                <a:cs typeface="Cordia New" pitchFamily="34" charset="-34"/>
              </a:rPr>
              <a:t>    while ( (n = read(</a:t>
            </a:r>
            <a:r>
              <a:rPr lang="en-US" dirty="0" err="1">
                <a:latin typeface="Cordia New" pitchFamily="34" charset="-34"/>
                <a:cs typeface="Cordia New" pitchFamily="34" charset="-34"/>
              </a:rPr>
              <a:t>sockfd</a:t>
            </a:r>
            <a:r>
              <a:rPr lang="en-US" dirty="0">
                <a:latin typeface="Cordia New" pitchFamily="34" charset="-34"/>
                <a:cs typeface="Cordia New" pitchFamily="34" charset="-34"/>
              </a:rPr>
              <a:t>, </a:t>
            </a:r>
            <a:r>
              <a:rPr lang="en-US" dirty="0" err="1">
                <a:latin typeface="Cordia New" pitchFamily="34" charset="-34"/>
                <a:cs typeface="Cordia New" pitchFamily="34" charset="-34"/>
              </a:rPr>
              <a:t>recvline</a:t>
            </a:r>
            <a:r>
              <a:rPr lang="en-US" dirty="0">
                <a:latin typeface="Cordia New" pitchFamily="34" charset="-34"/>
                <a:cs typeface="Cordia New" pitchFamily="34" charset="-34"/>
              </a:rPr>
              <a:t>, MAXLINE)) &gt; 0) {</a:t>
            </a:r>
          </a:p>
          <a:p>
            <a:pPr>
              <a:buNone/>
            </a:pPr>
            <a:r>
              <a:rPr lang="en-US" dirty="0">
                <a:latin typeface="Cordia New" pitchFamily="34" charset="-34"/>
                <a:cs typeface="Cordia New" pitchFamily="34" charset="-34"/>
              </a:rPr>
              <a:t>         </a:t>
            </a:r>
            <a:r>
              <a:rPr lang="en-US" dirty="0" err="1">
                <a:latin typeface="Cordia New" pitchFamily="34" charset="-34"/>
                <a:cs typeface="Cordia New" pitchFamily="34" charset="-34"/>
              </a:rPr>
              <a:t>recvline</a:t>
            </a:r>
            <a:r>
              <a:rPr lang="en-US" dirty="0">
                <a:latin typeface="Cordia New" pitchFamily="34" charset="-34"/>
                <a:cs typeface="Cordia New" pitchFamily="34" charset="-34"/>
              </a:rPr>
              <a:t>[n] = 0;        /* null terminate */</a:t>
            </a:r>
          </a:p>
          <a:p>
            <a:pPr>
              <a:buNone/>
            </a:pPr>
            <a:r>
              <a:rPr lang="en-US" dirty="0">
                <a:latin typeface="Cordia New" pitchFamily="34" charset="-34"/>
                <a:cs typeface="Cordia New" pitchFamily="34" charset="-34"/>
              </a:rPr>
              <a:t>         if (</a:t>
            </a:r>
            <a:r>
              <a:rPr lang="en-US" dirty="0" err="1">
                <a:latin typeface="Cordia New" pitchFamily="34" charset="-34"/>
                <a:cs typeface="Cordia New" pitchFamily="34" charset="-34"/>
              </a:rPr>
              <a:t>fputs</a:t>
            </a:r>
            <a:r>
              <a:rPr lang="en-US" dirty="0">
                <a:latin typeface="Cordia New" pitchFamily="34" charset="-34"/>
                <a:cs typeface="Cordia New" pitchFamily="34" charset="-34"/>
              </a:rPr>
              <a:t>(</a:t>
            </a:r>
            <a:r>
              <a:rPr lang="en-US" dirty="0" err="1">
                <a:latin typeface="Cordia New" pitchFamily="34" charset="-34"/>
                <a:cs typeface="Cordia New" pitchFamily="34" charset="-34"/>
              </a:rPr>
              <a:t>recvline</a:t>
            </a:r>
            <a:r>
              <a:rPr lang="en-US" dirty="0">
                <a:latin typeface="Cordia New" pitchFamily="34" charset="-34"/>
                <a:cs typeface="Cordia New" pitchFamily="34" charset="-34"/>
              </a:rPr>
              <a:t>, </a:t>
            </a:r>
            <a:r>
              <a:rPr lang="en-US" dirty="0" err="1">
                <a:latin typeface="Cordia New" pitchFamily="34" charset="-34"/>
                <a:cs typeface="Cordia New" pitchFamily="34" charset="-34"/>
              </a:rPr>
              <a:t>stdout</a:t>
            </a:r>
            <a:r>
              <a:rPr lang="en-US" dirty="0">
                <a:latin typeface="Cordia New" pitchFamily="34" charset="-34"/>
                <a:cs typeface="Cordia New" pitchFamily="34" charset="-34"/>
              </a:rPr>
              <a:t>) == EOF)</a:t>
            </a:r>
          </a:p>
          <a:p>
            <a:pPr>
              <a:buNone/>
            </a:pPr>
            <a:r>
              <a:rPr lang="en-US" dirty="0">
                <a:latin typeface="Cordia New" pitchFamily="34" charset="-34"/>
                <a:cs typeface="Cordia New" pitchFamily="34" charset="-34"/>
              </a:rPr>
              <a:t>             </a:t>
            </a:r>
            <a:r>
              <a:rPr lang="en-US" dirty="0" err="1">
                <a:latin typeface="Cordia New" pitchFamily="34" charset="-34"/>
                <a:cs typeface="Cordia New" pitchFamily="34" charset="-34"/>
              </a:rPr>
              <a:t>err_sys</a:t>
            </a:r>
            <a:r>
              <a:rPr lang="en-US" dirty="0">
                <a:latin typeface="Cordia New" pitchFamily="34" charset="-34"/>
                <a:cs typeface="Cordia New" pitchFamily="34" charset="-34"/>
              </a:rPr>
              <a:t>("</a:t>
            </a:r>
            <a:r>
              <a:rPr lang="en-US" dirty="0" err="1">
                <a:latin typeface="Cordia New" pitchFamily="34" charset="-34"/>
                <a:cs typeface="Cordia New" pitchFamily="34" charset="-34"/>
              </a:rPr>
              <a:t>fputs</a:t>
            </a:r>
            <a:r>
              <a:rPr lang="en-US" dirty="0">
                <a:latin typeface="Cordia New" pitchFamily="34" charset="-34"/>
                <a:cs typeface="Cordia New" pitchFamily="34" charset="-34"/>
              </a:rPr>
              <a:t> error");</a:t>
            </a:r>
          </a:p>
          <a:p>
            <a:pPr>
              <a:buNone/>
            </a:pPr>
            <a:r>
              <a:rPr lang="en-US" dirty="0">
                <a:latin typeface="Cordia New" pitchFamily="34" charset="-34"/>
                <a:cs typeface="Cordia New" pitchFamily="34" charset="-34"/>
              </a:rPr>
              <a:t>     }</a:t>
            </a:r>
          </a:p>
          <a:p>
            <a:pPr>
              <a:buNone/>
            </a:pPr>
            <a:r>
              <a:rPr lang="en-US" dirty="0">
                <a:latin typeface="Cordia New" pitchFamily="34" charset="-34"/>
                <a:cs typeface="Cordia New" pitchFamily="34" charset="-34"/>
              </a:rPr>
              <a:t>     if (n &lt; 0)  </a:t>
            </a:r>
            <a:r>
              <a:rPr lang="en-US" dirty="0" err="1">
                <a:latin typeface="Cordia New" pitchFamily="34" charset="-34"/>
                <a:cs typeface="Cordia New" pitchFamily="34" charset="-34"/>
              </a:rPr>
              <a:t>err_sys</a:t>
            </a:r>
            <a:r>
              <a:rPr lang="en-US" dirty="0">
                <a:latin typeface="Cordia New" pitchFamily="34" charset="-34"/>
                <a:cs typeface="Cordia New" pitchFamily="34" charset="-34"/>
              </a:rPr>
              <a:t>("read error");</a:t>
            </a:r>
          </a:p>
          <a:p>
            <a:pPr>
              <a:buNone/>
            </a:pPr>
            <a:r>
              <a:rPr lang="en-US" dirty="0">
                <a:latin typeface="Cordia New" pitchFamily="34" charset="-34"/>
                <a:cs typeface="Cordia New" pitchFamily="34" charset="-34"/>
              </a:rPr>
              <a:t>     exit(0);</a:t>
            </a:r>
          </a:p>
          <a:p>
            <a:pPr>
              <a:buNone/>
            </a:pPr>
            <a:r>
              <a:rPr lang="en-US" dirty="0">
                <a:latin typeface="Cordia New" pitchFamily="34" charset="-34"/>
                <a:cs typeface="Cordia New" pitchFamily="34" charset="-34"/>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Daytime Client: TCP socket</a:t>
            </a:r>
            <a:endParaRPr lang="en-US" dirty="0"/>
          </a:p>
        </p:txBody>
      </p:sp>
      <p:sp>
        <p:nvSpPr>
          <p:cNvPr id="3" name="Content Placeholder 2"/>
          <p:cNvSpPr>
            <a:spLocks noGrp="1"/>
          </p:cNvSpPr>
          <p:nvPr>
            <p:ph idx="1"/>
          </p:nvPr>
        </p:nvSpPr>
        <p:spPr>
          <a:xfrm>
            <a:off x="0" y="1340768"/>
            <a:ext cx="9144000" cy="5445224"/>
          </a:xfrm>
        </p:spPr>
        <p:txBody>
          <a:bodyPr/>
          <a:lstStyle/>
          <a:p>
            <a:r>
              <a:rPr lang="en-US" sz="3200" dirty="0" err="1">
                <a:latin typeface="Cordia New" pitchFamily="34" charset="-34"/>
                <a:cs typeface="Cordia New" pitchFamily="34" charset="-34"/>
              </a:rPr>
              <a:t>sockfd</a:t>
            </a:r>
            <a:r>
              <a:rPr lang="en-US" sz="3200" dirty="0">
                <a:latin typeface="Cordia New" pitchFamily="34" charset="-34"/>
                <a:cs typeface="Cordia New" pitchFamily="34" charset="-34"/>
              </a:rPr>
              <a:t> = socket(AF_INET, SOCK_STREAM, 0)  </a:t>
            </a:r>
            <a:r>
              <a:rPr lang="en-US" dirty="0"/>
              <a:t>creates TCP socket</a:t>
            </a:r>
          </a:p>
          <a:p>
            <a:pPr lvl="1"/>
            <a:r>
              <a:rPr lang="en-US" dirty="0"/>
              <a:t>Returns a small integer descriptor used for identification</a:t>
            </a:r>
          </a:p>
          <a:p>
            <a:pPr lvl="1"/>
            <a:r>
              <a:rPr lang="en-US" dirty="0"/>
              <a:t>The call to socket can fail, why?</a:t>
            </a:r>
          </a:p>
          <a:p>
            <a:pPr>
              <a:buNone/>
            </a:pPr>
            <a:endParaRPr lang="en-US" dirty="0"/>
          </a:p>
          <a:p>
            <a:r>
              <a:rPr lang="en-US" dirty="0"/>
              <a:t>We will encounter many different uses of the term "socket" </a:t>
            </a:r>
          </a:p>
          <a:p>
            <a:pPr marL="914400" lvl="1" indent="-514350">
              <a:buFont typeface="+mj-lt"/>
              <a:buAutoNum type="arabicPeriod"/>
            </a:pPr>
            <a:r>
              <a:rPr lang="en-US" dirty="0"/>
              <a:t>The API that we are using is called the sockets API</a:t>
            </a:r>
          </a:p>
          <a:p>
            <a:pPr marL="914400" lvl="1" indent="-514350">
              <a:buFont typeface="+mj-lt"/>
              <a:buAutoNum type="arabicPeriod"/>
            </a:pPr>
            <a:r>
              <a:rPr lang="en-US" dirty="0"/>
              <a:t>The function named socket that is part of the socket API </a:t>
            </a:r>
          </a:p>
          <a:p>
            <a:pPr marL="914400" lvl="1" indent="-514350">
              <a:buFont typeface="+mj-lt"/>
              <a:buAutoNum type="arabicPeriod"/>
            </a:pPr>
            <a:r>
              <a:rPr lang="en-US" dirty="0"/>
              <a:t>The TCP socket, which is a TCP endpoint</a:t>
            </a:r>
          </a:p>
        </p:txBody>
      </p:sp>
      <p:sp>
        <p:nvSpPr>
          <p:cNvPr id="4" name="Rectangle 3"/>
          <p:cNvSpPr/>
          <p:nvPr/>
        </p:nvSpPr>
        <p:spPr>
          <a:xfrm rot="1922630">
            <a:off x="8064021" y="749863"/>
            <a:ext cx="1210588" cy="369332"/>
          </a:xfrm>
          <a:prstGeom prst="rect">
            <a:avLst/>
          </a:prstGeom>
        </p:spPr>
        <p:txBody>
          <a:bodyPr wrap="none">
            <a:spAutoFit/>
          </a:bodyPr>
          <a:lstStyle/>
          <a:p>
            <a:r>
              <a:rPr lang="en-US" dirty="0">
                <a:solidFill>
                  <a:schemeClr val="accent6">
                    <a:lumMod val="75000"/>
                  </a:schemeClr>
                </a:solidFill>
              </a:rPr>
              <a:t>Self-study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14338"/>
            <a:ext cx="8435280" cy="1143000"/>
          </a:xfrm>
        </p:spPr>
        <p:txBody>
          <a:bodyPr/>
          <a:lstStyle/>
          <a:p>
            <a:r>
              <a:rPr lang="en-US" b="1" dirty="0"/>
              <a:t>Reading the Server's Reply</a:t>
            </a:r>
          </a:p>
        </p:txBody>
      </p:sp>
      <p:sp>
        <p:nvSpPr>
          <p:cNvPr id="3" name="Content Placeholder 2"/>
          <p:cNvSpPr>
            <a:spLocks noGrp="1"/>
          </p:cNvSpPr>
          <p:nvPr>
            <p:ph idx="1"/>
          </p:nvPr>
        </p:nvSpPr>
        <p:spPr>
          <a:xfrm>
            <a:off x="0" y="1340768"/>
            <a:ext cx="9144000" cy="5445224"/>
          </a:xfrm>
        </p:spPr>
        <p:txBody>
          <a:bodyPr/>
          <a:lstStyle/>
          <a:p>
            <a:r>
              <a:rPr lang="en-US" dirty="0"/>
              <a:t>Must be careful when using TCP because it is a byte-stream protocol with no record boundaries</a:t>
            </a:r>
          </a:p>
          <a:p>
            <a:pPr algn="ctr">
              <a:buNone/>
            </a:pPr>
            <a:r>
              <a:rPr lang="en-US" sz="3200" dirty="0">
                <a:latin typeface="Cordia New" pitchFamily="34" charset="-34"/>
                <a:cs typeface="Cordia New" pitchFamily="34" charset="-34"/>
              </a:rPr>
              <a:t>Mon May 26 20 : 58 : 40 2003\r\n </a:t>
            </a:r>
          </a:p>
          <a:p>
            <a:pPr lvl="1" algn="ctr">
              <a:buNone/>
            </a:pPr>
            <a:r>
              <a:rPr lang="en-US" dirty="0"/>
              <a:t>(\r carriage return and \n linefeed)</a:t>
            </a:r>
          </a:p>
          <a:p>
            <a:pPr lvl="1"/>
            <a:r>
              <a:rPr lang="en-US" dirty="0"/>
              <a:t>Can be returned in numerous ways: </a:t>
            </a:r>
          </a:p>
          <a:p>
            <a:pPr lvl="2"/>
            <a:r>
              <a:rPr lang="en-US" dirty="0"/>
              <a:t>Normally, 1 TCP segment of all 26 bytes, </a:t>
            </a:r>
          </a:p>
          <a:p>
            <a:pPr lvl="2"/>
            <a:r>
              <a:rPr lang="en-US" dirty="0"/>
              <a:t>can also be 26 TCP segments each containing 1 byte of data, etc</a:t>
            </a:r>
          </a:p>
          <a:p>
            <a:pPr lvl="1"/>
            <a:r>
              <a:rPr lang="en-US" dirty="0"/>
              <a:t>Always need to code the read in a loop and terminate the loop when either read returns 0 (i.e., the other end closed the connection) or a value less than 0 (an error)</a:t>
            </a:r>
          </a:p>
          <a:p>
            <a:pPr lvl="1"/>
            <a:r>
              <a:rPr lang="en-US" dirty="0"/>
              <a:t>This technique is also used by version HTTP 1.0</a:t>
            </a:r>
          </a:p>
          <a:p>
            <a:pPr lvl="1"/>
            <a:endParaRPr lang="en-US" dirty="0"/>
          </a:p>
        </p:txBody>
      </p:sp>
      <p:sp>
        <p:nvSpPr>
          <p:cNvPr id="4" name="Rectangle 3"/>
          <p:cNvSpPr/>
          <p:nvPr/>
        </p:nvSpPr>
        <p:spPr>
          <a:xfrm rot="1922630">
            <a:off x="8064021" y="749863"/>
            <a:ext cx="1210588" cy="369332"/>
          </a:xfrm>
          <a:prstGeom prst="rect">
            <a:avLst/>
          </a:prstGeom>
        </p:spPr>
        <p:txBody>
          <a:bodyPr wrap="none">
            <a:spAutoFit/>
          </a:bodyPr>
          <a:lstStyle/>
          <a:p>
            <a:r>
              <a:rPr lang="en-US" dirty="0">
                <a:solidFill>
                  <a:schemeClr val="accent6">
                    <a:lumMod val="75000"/>
                  </a:schemeClr>
                </a:solidFill>
              </a:rPr>
              <a:t>Self-study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b="1" dirty="0"/>
              <a:t>A Simple </a:t>
            </a:r>
            <a:r>
              <a:rPr lang="sv-SE" b="1" dirty="0" err="1"/>
              <a:t>Daytime</a:t>
            </a:r>
            <a:r>
              <a:rPr lang="sv-SE" b="1" dirty="0"/>
              <a:t> Server</a:t>
            </a:r>
            <a:endParaRPr lang="en-US" dirty="0"/>
          </a:p>
        </p:txBody>
      </p:sp>
      <p:sp>
        <p:nvSpPr>
          <p:cNvPr id="3" name="Content Placeholder 2"/>
          <p:cNvSpPr>
            <a:spLocks noGrp="1"/>
          </p:cNvSpPr>
          <p:nvPr>
            <p:ph idx="1"/>
          </p:nvPr>
        </p:nvSpPr>
        <p:spPr>
          <a:xfrm>
            <a:off x="0" y="1296144"/>
            <a:ext cx="9144000" cy="5445224"/>
          </a:xfrm>
        </p:spPr>
        <p:txBody>
          <a:bodyPr/>
          <a:lstStyle/>
          <a:p>
            <a:pPr>
              <a:buNone/>
            </a:pPr>
            <a:r>
              <a:rPr lang="en-US" dirty="0" err="1">
                <a:latin typeface="Cordia New" pitchFamily="34" charset="-34"/>
                <a:cs typeface="Cordia New" pitchFamily="34" charset="-34"/>
              </a:rPr>
              <a:t>int</a:t>
            </a:r>
            <a:r>
              <a:rPr lang="en-US" dirty="0">
                <a:latin typeface="Cordia New" pitchFamily="34" charset="-34"/>
                <a:cs typeface="Cordia New" pitchFamily="34" charset="-34"/>
              </a:rPr>
              <a:t> main(</a:t>
            </a:r>
            <a:r>
              <a:rPr lang="en-US" dirty="0" err="1">
                <a:latin typeface="Cordia New" pitchFamily="34" charset="-34"/>
                <a:cs typeface="Cordia New" pitchFamily="34" charset="-34"/>
              </a:rPr>
              <a:t>int</a:t>
            </a:r>
            <a:r>
              <a:rPr lang="en-US" dirty="0">
                <a:latin typeface="Cordia New" pitchFamily="34" charset="-34"/>
                <a:cs typeface="Cordia New" pitchFamily="34" charset="-34"/>
              </a:rPr>
              <a:t> </a:t>
            </a:r>
            <a:r>
              <a:rPr lang="en-US" dirty="0" err="1">
                <a:latin typeface="Cordia New" pitchFamily="34" charset="-34"/>
                <a:cs typeface="Cordia New" pitchFamily="34" charset="-34"/>
              </a:rPr>
              <a:t>argc</a:t>
            </a:r>
            <a:r>
              <a:rPr lang="en-US" dirty="0">
                <a:latin typeface="Cordia New" pitchFamily="34" charset="-34"/>
                <a:cs typeface="Cordia New" pitchFamily="34" charset="-34"/>
              </a:rPr>
              <a:t>, char **</a:t>
            </a:r>
            <a:r>
              <a:rPr lang="en-US" dirty="0" err="1">
                <a:latin typeface="Cordia New" pitchFamily="34" charset="-34"/>
                <a:cs typeface="Cordia New" pitchFamily="34" charset="-34"/>
              </a:rPr>
              <a:t>argv</a:t>
            </a:r>
            <a:r>
              <a:rPr lang="en-US" dirty="0">
                <a:latin typeface="Cordia New" pitchFamily="34" charset="-34"/>
                <a:cs typeface="Cordia New" pitchFamily="34" charset="-34"/>
              </a:rPr>
              <a:t>) {</a:t>
            </a:r>
          </a:p>
          <a:p>
            <a:pPr>
              <a:buNone/>
            </a:pPr>
            <a:r>
              <a:rPr lang="en-US" dirty="0">
                <a:latin typeface="Cordia New" pitchFamily="34" charset="-34"/>
                <a:cs typeface="Cordia New" pitchFamily="34" charset="-34"/>
              </a:rPr>
              <a:t>   </a:t>
            </a:r>
            <a:r>
              <a:rPr lang="en-US" dirty="0" err="1">
                <a:latin typeface="Cordia New" pitchFamily="34" charset="-34"/>
                <a:cs typeface="Cordia New" pitchFamily="34" charset="-34"/>
              </a:rPr>
              <a:t>int</a:t>
            </a:r>
            <a:r>
              <a:rPr lang="en-US" dirty="0">
                <a:latin typeface="Cordia New" pitchFamily="34" charset="-34"/>
                <a:cs typeface="Cordia New" pitchFamily="34" charset="-34"/>
              </a:rPr>
              <a:t> </a:t>
            </a:r>
            <a:r>
              <a:rPr lang="en-US" dirty="0" err="1">
                <a:latin typeface="Cordia New" pitchFamily="34" charset="-34"/>
                <a:cs typeface="Cordia New" pitchFamily="34" charset="-34"/>
              </a:rPr>
              <a:t>listenfd</a:t>
            </a:r>
            <a:r>
              <a:rPr lang="en-US" dirty="0">
                <a:latin typeface="Cordia New" pitchFamily="34" charset="-34"/>
                <a:cs typeface="Cordia New" pitchFamily="34" charset="-34"/>
              </a:rPr>
              <a:t>, </a:t>
            </a:r>
            <a:r>
              <a:rPr lang="en-US" dirty="0" err="1">
                <a:latin typeface="Cordia New" pitchFamily="34" charset="-34"/>
                <a:cs typeface="Cordia New" pitchFamily="34" charset="-34"/>
              </a:rPr>
              <a:t>connfd</a:t>
            </a:r>
            <a:r>
              <a:rPr lang="en-US" dirty="0">
                <a:latin typeface="Cordia New" pitchFamily="34" charset="-34"/>
                <a:cs typeface="Cordia New" pitchFamily="34" charset="-34"/>
              </a:rPr>
              <a:t>;</a:t>
            </a:r>
          </a:p>
          <a:p>
            <a:pPr>
              <a:buNone/>
            </a:pPr>
            <a:r>
              <a:rPr lang="en-US" dirty="0">
                <a:latin typeface="Cordia New" pitchFamily="34" charset="-34"/>
                <a:cs typeface="Cordia New" pitchFamily="34" charset="-34"/>
              </a:rPr>
              <a:t>   </a:t>
            </a:r>
            <a:r>
              <a:rPr lang="en-US" dirty="0" err="1">
                <a:latin typeface="Cordia New" pitchFamily="34" charset="-34"/>
                <a:cs typeface="Cordia New" pitchFamily="34" charset="-34"/>
              </a:rPr>
              <a:t>struct</a:t>
            </a:r>
            <a:r>
              <a:rPr lang="en-US" dirty="0">
                <a:latin typeface="Cordia New" pitchFamily="34" charset="-34"/>
                <a:cs typeface="Cordia New" pitchFamily="34" charset="-34"/>
              </a:rPr>
              <a:t> </a:t>
            </a:r>
            <a:r>
              <a:rPr lang="en-US" dirty="0" err="1">
                <a:latin typeface="Cordia New" pitchFamily="34" charset="-34"/>
                <a:cs typeface="Cordia New" pitchFamily="34" charset="-34"/>
              </a:rPr>
              <a:t>sockaddr_in</a:t>
            </a:r>
            <a:r>
              <a:rPr lang="en-US" dirty="0">
                <a:latin typeface="Cordia New" pitchFamily="34" charset="-34"/>
                <a:cs typeface="Cordia New" pitchFamily="34" charset="-34"/>
              </a:rPr>
              <a:t> </a:t>
            </a:r>
            <a:r>
              <a:rPr lang="en-US" dirty="0" err="1">
                <a:latin typeface="Cordia New" pitchFamily="34" charset="-34"/>
                <a:cs typeface="Cordia New" pitchFamily="34" charset="-34"/>
              </a:rPr>
              <a:t>servaddr</a:t>
            </a:r>
            <a:r>
              <a:rPr lang="en-US" dirty="0">
                <a:latin typeface="Cordia New" pitchFamily="34" charset="-34"/>
                <a:cs typeface="Cordia New" pitchFamily="34" charset="-34"/>
              </a:rPr>
              <a:t>;</a:t>
            </a:r>
          </a:p>
          <a:p>
            <a:pPr>
              <a:buNone/>
            </a:pPr>
            <a:r>
              <a:rPr lang="en-US" dirty="0">
                <a:latin typeface="Cordia New" pitchFamily="34" charset="-34"/>
                <a:cs typeface="Cordia New" pitchFamily="34" charset="-34"/>
              </a:rPr>
              <a:t>   char    buff[MAXLINE]; </a:t>
            </a:r>
            <a:r>
              <a:rPr lang="en-US" dirty="0" err="1">
                <a:latin typeface="Cordia New" pitchFamily="34" charset="-34"/>
                <a:cs typeface="Cordia New" pitchFamily="34" charset="-34"/>
              </a:rPr>
              <a:t>time_t</a:t>
            </a:r>
            <a:r>
              <a:rPr lang="en-US" dirty="0">
                <a:latin typeface="Cordia New" pitchFamily="34" charset="-34"/>
                <a:cs typeface="Cordia New" pitchFamily="34" charset="-34"/>
              </a:rPr>
              <a:t> ticks;</a:t>
            </a:r>
          </a:p>
          <a:p>
            <a:pPr>
              <a:buNone/>
            </a:pPr>
            <a:r>
              <a:rPr lang="en-US" dirty="0">
                <a:latin typeface="Cordia New" pitchFamily="34" charset="-34"/>
                <a:cs typeface="Cordia New" pitchFamily="34" charset="-34"/>
              </a:rPr>
              <a:t>   </a:t>
            </a:r>
            <a:r>
              <a:rPr lang="en-US" dirty="0" err="1">
                <a:latin typeface="Cordia New" pitchFamily="34" charset="-34"/>
                <a:cs typeface="Cordia New" pitchFamily="34" charset="-34"/>
              </a:rPr>
              <a:t>listenfd</a:t>
            </a:r>
            <a:r>
              <a:rPr lang="en-US" dirty="0">
                <a:latin typeface="Cordia New" pitchFamily="34" charset="-34"/>
                <a:cs typeface="Cordia New" pitchFamily="34" charset="-34"/>
              </a:rPr>
              <a:t> = Socket(AF_INET, SOCK_STREAM, 0);</a:t>
            </a:r>
          </a:p>
          <a:p>
            <a:pPr>
              <a:buNone/>
            </a:pPr>
            <a:r>
              <a:rPr lang="en-US" dirty="0">
                <a:latin typeface="Cordia New" pitchFamily="34" charset="-34"/>
                <a:cs typeface="Cordia New" pitchFamily="34" charset="-34"/>
              </a:rPr>
              <a:t>   </a:t>
            </a:r>
            <a:r>
              <a:rPr lang="en-US" dirty="0" err="1">
                <a:latin typeface="Cordia New" pitchFamily="34" charset="-34"/>
                <a:cs typeface="Cordia New" pitchFamily="34" charset="-34"/>
              </a:rPr>
              <a:t>bzeros</a:t>
            </a:r>
            <a:r>
              <a:rPr lang="en-US" dirty="0">
                <a:latin typeface="Cordia New" pitchFamily="34" charset="-34"/>
                <a:cs typeface="Cordia New" pitchFamily="34" charset="-34"/>
              </a:rPr>
              <a:t>(&amp;</a:t>
            </a:r>
            <a:r>
              <a:rPr lang="en-US" dirty="0" err="1">
                <a:latin typeface="Cordia New" pitchFamily="34" charset="-34"/>
                <a:cs typeface="Cordia New" pitchFamily="34" charset="-34"/>
              </a:rPr>
              <a:t>servaddr</a:t>
            </a:r>
            <a:r>
              <a:rPr lang="en-US" dirty="0">
                <a:latin typeface="Cordia New" pitchFamily="34" charset="-34"/>
                <a:cs typeface="Cordia New" pitchFamily="34" charset="-34"/>
              </a:rPr>
              <a:t>, </a:t>
            </a:r>
            <a:r>
              <a:rPr lang="en-US" dirty="0" err="1">
                <a:latin typeface="Cordia New" pitchFamily="34" charset="-34"/>
                <a:cs typeface="Cordia New" pitchFamily="34" charset="-34"/>
              </a:rPr>
              <a:t>sizeof</a:t>
            </a:r>
            <a:r>
              <a:rPr lang="en-US" dirty="0">
                <a:latin typeface="Cordia New" pitchFamily="34" charset="-34"/>
                <a:cs typeface="Cordia New" pitchFamily="34" charset="-34"/>
              </a:rPr>
              <a:t>(</a:t>
            </a:r>
            <a:r>
              <a:rPr lang="en-US" dirty="0" err="1">
                <a:latin typeface="Cordia New" pitchFamily="34" charset="-34"/>
                <a:cs typeface="Cordia New" pitchFamily="34" charset="-34"/>
              </a:rPr>
              <a:t>servaddr</a:t>
            </a:r>
            <a:r>
              <a:rPr lang="en-US" dirty="0">
                <a:latin typeface="Cordia New" pitchFamily="34" charset="-34"/>
                <a:cs typeface="Cordia New" pitchFamily="34" charset="-34"/>
              </a:rPr>
              <a:t>));</a:t>
            </a:r>
          </a:p>
          <a:p>
            <a:pPr>
              <a:buNone/>
            </a:pPr>
            <a:r>
              <a:rPr lang="en-US" dirty="0">
                <a:latin typeface="Cordia New" pitchFamily="34" charset="-34"/>
                <a:cs typeface="Cordia New" pitchFamily="34" charset="-34"/>
              </a:rPr>
              <a:t>   </a:t>
            </a:r>
            <a:r>
              <a:rPr lang="en-US" dirty="0" err="1">
                <a:latin typeface="Cordia New" pitchFamily="34" charset="-34"/>
                <a:cs typeface="Cordia New" pitchFamily="34" charset="-34"/>
              </a:rPr>
              <a:t>servaddr.sin_family</a:t>
            </a:r>
            <a:r>
              <a:rPr lang="en-US" dirty="0">
                <a:latin typeface="Cordia New" pitchFamily="34" charset="-34"/>
                <a:cs typeface="Cordia New" pitchFamily="34" charset="-34"/>
              </a:rPr>
              <a:t> = AF_INET;</a:t>
            </a:r>
          </a:p>
          <a:p>
            <a:pPr>
              <a:buNone/>
            </a:pPr>
            <a:r>
              <a:rPr lang="en-US" dirty="0">
                <a:latin typeface="Cordia New" pitchFamily="34" charset="-34"/>
                <a:cs typeface="Cordia New" pitchFamily="34" charset="-34"/>
              </a:rPr>
              <a:t>   </a:t>
            </a:r>
            <a:r>
              <a:rPr lang="en-US" dirty="0" err="1">
                <a:latin typeface="Cordia New" pitchFamily="34" charset="-34"/>
                <a:cs typeface="Cordia New" pitchFamily="34" charset="-34"/>
              </a:rPr>
              <a:t>servaddr.sin_addr.s_addr</a:t>
            </a:r>
            <a:r>
              <a:rPr lang="en-US" dirty="0">
                <a:latin typeface="Cordia New" pitchFamily="34" charset="-34"/>
                <a:cs typeface="Cordia New" pitchFamily="34" charset="-34"/>
              </a:rPr>
              <a:t> = </a:t>
            </a:r>
            <a:r>
              <a:rPr lang="en-US" dirty="0" err="1">
                <a:latin typeface="Cordia New" pitchFamily="34" charset="-34"/>
                <a:cs typeface="Cordia New" pitchFamily="34" charset="-34"/>
              </a:rPr>
              <a:t>htonl</a:t>
            </a:r>
            <a:r>
              <a:rPr lang="en-US" dirty="0">
                <a:latin typeface="Cordia New" pitchFamily="34" charset="-34"/>
                <a:cs typeface="Cordia New" pitchFamily="34" charset="-34"/>
              </a:rPr>
              <a:t>(INADDR_ANY);</a:t>
            </a:r>
          </a:p>
          <a:p>
            <a:pPr>
              <a:buNone/>
            </a:pPr>
            <a:r>
              <a:rPr lang="en-US" dirty="0">
                <a:latin typeface="Cordia New" pitchFamily="34" charset="-34"/>
                <a:cs typeface="Cordia New" pitchFamily="34" charset="-34"/>
              </a:rPr>
              <a:t>   </a:t>
            </a:r>
            <a:r>
              <a:rPr lang="en-US" dirty="0" err="1">
                <a:latin typeface="Cordia New" pitchFamily="34" charset="-34"/>
                <a:cs typeface="Cordia New" pitchFamily="34" charset="-34"/>
              </a:rPr>
              <a:t>servaddr.sin_port</a:t>
            </a:r>
            <a:r>
              <a:rPr lang="en-US" dirty="0">
                <a:latin typeface="Cordia New" pitchFamily="34" charset="-34"/>
                <a:cs typeface="Cordia New" pitchFamily="34" charset="-34"/>
              </a:rPr>
              <a:t> = </a:t>
            </a:r>
            <a:r>
              <a:rPr lang="en-US" dirty="0" err="1">
                <a:latin typeface="Cordia New" pitchFamily="34" charset="-34"/>
                <a:cs typeface="Cordia New" pitchFamily="34" charset="-34"/>
              </a:rPr>
              <a:t>htons</a:t>
            </a:r>
            <a:r>
              <a:rPr lang="en-US" dirty="0">
                <a:latin typeface="Cordia New" pitchFamily="34" charset="-34"/>
                <a:cs typeface="Cordia New" pitchFamily="34" charset="-34"/>
              </a:rPr>
              <a:t>(13); /* daytime server */</a:t>
            </a:r>
          </a:p>
          <a:p>
            <a:pPr>
              <a:buNone/>
            </a:pPr>
            <a:endParaRPr lang="en-US" dirty="0">
              <a:latin typeface="Cordia New" pitchFamily="34" charset="-34"/>
              <a:cs typeface="Cordia New" pitchFamily="34" charset="-3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b="1" dirty="0"/>
              <a:t>A Simple </a:t>
            </a:r>
            <a:r>
              <a:rPr lang="sv-SE" b="1" dirty="0" err="1"/>
              <a:t>Daytime</a:t>
            </a:r>
            <a:r>
              <a:rPr lang="sv-SE" b="1" dirty="0"/>
              <a:t> Server</a:t>
            </a:r>
            <a:endParaRPr lang="en-US" dirty="0"/>
          </a:p>
        </p:txBody>
      </p:sp>
      <p:sp>
        <p:nvSpPr>
          <p:cNvPr id="3" name="Content Placeholder 2"/>
          <p:cNvSpPr>
            <a:spLocks noGrp="1"/>
          </p:cNvSpPr>
          <p:nvPr>
            <p:ph idx="1"/>
          </p:nvPr>
        </p:nvSpPr>
        <p:spPr>
          <a:xfrm>
            <a:off x="0" y="1340768"/>
            <a:ext cx="9144000" cy="5445224"/>
          </a:xfrm>
        </p:spPr>
        <p:txBody>
          <a:bodyPr/>
          <a:lstStyle/>
          <a:p>
            <a:pPr>
              <a:buNone/>
            </a:pPr>
            <a:r>
              <a:rPr lang="en-US" dirty="0">
                <a:latin typeface="Cordia New" pitchFamily="34" charset="-34"/>
                <a:cs typeface="Cordia New" pitchFamily="34" charset="-34"/>
              </a:rPr>
              <a:t> Bind(</a:t>
            </a:r>
            <a:r>
              <a:rPr lang="en-US" dirty="0" err="1">
                <a:latin typeface="Cordia New" pitchFamily="34" charset="-34"/>
                <a:cs typeface="Cordia New" pitchFamily="34" charset="-34"/>
              </a:rPr>
              <a:t>listenfd</a:t>
            </a:r>
            <a:r>
              <a:rPr lang="en-US" dirty="0">
                <a:latin typeface="Cordia New" pitchFamily="34" charset="-34"/>
                <a:cs typeface="Cordia New" pitchFamily="34" charset="-34"/>
              </a:rPr>
              <a:t>, (SA *) &amp;</a:t>
            </a:r>
            <a:r>
              <a:rPr lang="en-US" dirty="0" err="1">
                <a:latin typeface="Cordia New" pitchFamily="34" charset="-34"/>
                <a:cs typeface="Cordia New" pitchFamily="34" charset="-34"/>
              </a:rPr>
              <a:t>servaddr</a:t>
            </a:r>
            <a:r>
              <a:rPr lang="en-US" dirty="0">
                <a:latin typeface="Cordia New" pitchFamily="34" charset="-34"/>
                <a:cs typeface="Cordia New" pitchFamily="34" charset="-34"/>
              </a:rPr>
              <a:t>, </a:t>
            </a:r>
            <a:r>
              <a:rPr lang="en-US" dirty="0" err="1">
                <a:latin typeface="Cordia New" pitchFamily="34" charset="-34"/>
                <a:cs typeface="Cordia New" pitchFamily="34" charset="-34"/>
              </a:rPr>
              <a:t>sizeof</a:t>
            </a:r>
            <a:r>
              <a:rPr lang="en-US" dirty="0">
                <a:latin typeface="Cordia New" pitchFamily="34" charset="-34"/>
                <a:cs typeface="Cordia New" pitchFamily="34" charset="-34"/>
              </a:rPr>
              <a:t>(</a:t>
            </a:r>
            <a:r>
              <a:rPr lang="en-US" dirty="0" err="1">
                <a:latin typeface="Cordia New" pitchFamily="34" charset="-34"/>
                <a:cs typeface="Cordia New" pitchFamily="34" charset="-34"/>
              </a:rPr>
              <a:t>servaddr</a:t>
            </a:r>
            <a:r>
              <a:rPr lang="en-US" dirty="0">
                <a:latin typeface="Cordia New" pitchFamily="34" charset="-34"/>
                <a:cs typeface="Cordia New" pitchFamily="34" charset="-34"/>
              </a:rPr>
              <a:t>));</a:t>
            </a:r>
          </a:p>
          <a:p>
            <a:pPr>
              <a:buNone/>
            </a:pPr>
            <a:r>
              <a:rPr lang="en-US" dirty="0">
                <a:latin typeface="Cordia New" pitchFamily="34" charset="-34"/>
                <a:cs typeface="Cordia New" pitchFamily="34" charset="-34"/>
              </a:rPr>
              <a:t>   Listen(</a:t>
            </a:r>
            <a:r>
              <a:rPr lang="en-US" dirty="0" err="1">
                <a:latin typeface="Cordia New" pitchFamily="34" charset="-34"/>
                <a:cs typeface="Cordia New" pitchFamily="34" charset="-34"/>
              </a:rPr>
              <a:t>listenfd</a:t>
            </a:r>
            <a:r>
              <a:rPr lang="en-US" dirty="0">
                <a:latin typeface="Cordia New" pitchFamily="34" charset="-34"/>
                <a:cs typeface="Cordia New" pitchFamily="34" charset="-34"/>
              </a:rPr>
              <a:t>, LISTENQ);</a:t>
            </a:r>
          </a:p>
          <a:p>
            <a:pPr>
              <a:buNone/>
            </a:pPr>
            <a:r>
              <a:rPr lang="en-US" dirty="0">
                <a:latin typeface="Cordia New" pitchFamily="34" charset="-34"/>
                <a:cs typeface="Cordia New" pitchFamily="34" charset="-34"/>
              </a:rPr>
              <a:t>   for ( ; ; ) {</a:t>
            </a:r>
          </a:p>
          <a:p>
            <a:pPr>
              <a:buNone/>
            </a:pPr>
            <a:r>
              <a:rPr lang="en-US" dirty="0">
                <a:latin typeface="Cordia New" pitchFamily="34" charset="-34"/>
                <a:cs typeface="Cordia New" pitchFamily="34" charset="-34"/>
              </a:rPr>
              <a:t>      </a:t>
            </a:r>
            <a:r>
              <a:rPr lang="en-US" dirty="0" err="1">
                <a:latin typeface="Cordia New" pitchFamily="34" charset="-34"/>
                <a:cs typeface="Cordia New" pitchFamily="34" charset="-34"/>
              </a:rPr>
              <a:t>connfd</a:t>
            </a:r>
            <a:r>
              <a:rPr lang="en-US" dirty="0">
                <a:latin typeface="Cordia New" pitchFamily="34" charset="-34"/>
                <a:cs typeface="Cordia New" pitchFamily="34" charset="-34"/>
              </a:rPr>
              <a:t> = Accept(</a:t>
            </a:r>
            <a:r>
              <a:rPr lang="en-US" dirty="0" err="1">
                <a:latin typeface="Cordia New" pitchFamily="34" charset="-34"/>
                <a:cs typeface="Cordia New" pitchFamily="34" charset="-34"/>
              </a:rPr>
              <a:t>listenfd</a:t>
            </a:r>
            <a:r>
              <a:rPr lang="en-US" dirty="0">
                <a:latin typeface="Cordia New" pitchFamily="34" charset="-34"/>
                <a:cs typeface="Cordia New" pitchFamily="34" charset="-34"/>
              </a:rPr>
              <a:t>, (SA *) NULL, NULL);</a:t>
            </a:r>
          </a:p>
          <a:p>
            <a:pPr>
              <a:buNone/>
            </a:pPr>
            <a:r>
              <a:rPr lang="en-US" dirty="0">
                <a:latin typeface="Cordia New" pitchFamily="34" charset="-34"/>
                <a:cs typeface="Cordia New" pitchFamily="34" charset="-34"/>
              </a:rPr>
              <a:t>      ticks = time(NULL);</a:t>
            </a:r>
          </a:p>
          <a:p>
            <a:pPr>
              <a:buNone/>
            </a:pPr>
            <a:r>
              <a:rPr lang="en-US" dirty="0">
                <a:latin typeface="Cordia New" pitchFamily="34" charset="-34"/>
                <a:cs typeface="Cordia New" pitchFamily="34" charset="-34"/>
              </a:rPr>
              <a:t>      </a:t>
            </a:r>
            <a:r>
              <a:rPr lang="en-US" dirty="0" err="1">
                <a:latin typeface="Cordia New" pitchFamily="34" charset="-34"/>
                <a:cs typeface="Cordia New" pitchFamily="34" charset="-34"/>
              </a:rPr>
              <a:t>snprintf</a:t>
            </a:r>
            <a:r>
              <a:rPr lang="en-US" dirty="0">
                <a:latin typeface="Cordia New" pitchFamily="34" charset="-34"/>
                <a:cs typeface="Cordia New" pitchFamily="34" charset="-34"/>
              </a:rPr>
              <a:t>(buff, </a:t>
            </a:r>
            <a:r>
              <a:rPr lang="en-US" dirty="0" err="1">
                <a:latin typeface="Cordia New" pitchFamily="34" charset="-34"/>
                <a:cs typeface="Cordia New" pitchFamily="34" charset="-34"/>
              </a:rPr>
              <a:t>sizeof</a:t>
            </a:r>
            <a:r>
              <a:rPr lang="en-US" dirty="0">
                <a:latin typeface="Cordia New" pitchFamily="34" charset="-34"/>
                <a:cs typeface="Cordia New" pitchFamily="34" charset="-34"/>
              </a:rPr>
              <a:t>(buff), "%.24s\r\n", </a:t>
            </a:r>
            <a:r>
              <a:rPr lang="en-US" dirty="0" err="1">
                <a:latin typeface="Cordia New" pitchFamily="34" charset="-34"/>
                <a:cs typeface="Cordia New" pitchFamily="34" charset="-34"/>
              </a:rPr>
              <a:t>ctime</a:t>
            </a:r>
            <a:r>
              <a:rPr lang="en-US" dirty="0">
                <a:latin typeface="Cordia New" pitchFamily="34" charset="-34"/>
                <a:cs typeface="Cordia New" pitchFamily="34" charset="-34"/>
              </a:rPr>
              <a:t>(&amp;ticks));</a:t>
            </a:r>
          </a:p>
          <a:p>
            <a:pPr>
              <a:buNone/>
            </a:pPr>
            <a:r>
              <a:rPr lang="en-US" dirty="0">
                <a:latin typeface="Cordia New" pitchFamily="34" charset="-34"/>
                <a:cs typeface="Cordia New" pitchFamily="34" charset="-34"/>
              </a:rPr>
              <a:t>      Write(</a:t>
            </a:r>
            <a:r>
              <a:rPr lang="en-US" dirty="0" err="1">
                <a:latin typeface="Cordia New" pitchFamily="34" charset="-34"/>
                <a:cs typeface="Cordia New" pitchFamily="34" charset="-34"/>
              </a:rPr>
              <a:t>connfd</a:t>
            </a:r>
            <a:r>
              <a:rPr lang="en-US" dirty="0">
                <a:latin typeface="Cordia New" pitchFamily="34" charset="-34"/>
                <a:cs typeface="Cordia New" pitchFamily="34" charset="-34"/>
              </a:rPr>
              <a:t>, buff, </a:t>
            </a:r>
            <a:r>
              <a:rPr lang="en-US" dirty="0" err="1">
                <a:latin typeface="Cordia New" pitchFamily="34" charset="-34"/>
                <a:cs typeface="Cordia New" pitchFamily="34" charset="-34"/>
              </a:rPr>
              <a:t>strlen</a:t>
            </a:r>
            <a:r>
              <a:rPr lang="en-US" dirty="0">
                <a:latin typeface="Cordia New" pitchFamily="34" charset="-34"/>
                <a:cs typeface="Cordia New" pitchFamily="34" charset="-34"/>
              </a:rPr>
              <a:t>(buff));</a:t>
            </a:r>
          </a:p>
          <a:p>
            <a:pPr>
              <a:buNone/>
            </a:pPr>
            <a:r>
              <a:rPr lang="en-US" dirty="0">
                <a:latin typeface="Cordia New" pitchFamily="34" charset="-34"/>
                <a:cs typeface="Cordia New" pitchFamily="34" charset="-34"/>
              </a:rPr>
              <a:t>      Close(</a:t>
            </a:r>
            <a:r>
              <a:rPr lang="en-US" dirty="0" err="1">
                <a:latin typeface="Cordia New" pitchFamily="34" charset="-34"/>
                <a:cs typeface="Cordia New" pitchFamily="34" charset="-34"/>
              </a:rPr>
              <a:t>connfd</a:t>
            </a:r>
            <a:r>
              <a:rPr lang="en-US" dirty="0">
                <a:latin typeface="Cordia New" pitchFamily="34" charset="-34"/>
                <a:cs typeface="Cordia New" pitchFamily="34" charset="-34"/>
              </a:rPr>
              <a:t>);</a:t>
            </a:r>
          </a:p>
          <a:p>
            <a:pPr>
              <a:buNone/>
            </a:pPr>
            <a:r>
              <a:rPr lang="en-US" dirty="0">
                <a:latin typeface="Cordia New" pitchFamily="34" charset="-34"/>
                <a:cs typeface="Cordia New" pitchFamily="34" charset="-34"/>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ubrik 1"/>
          <p:cNvSpPr>
            <a:spLocks noGrp="1"/>
          </p:cNvSpPr>
          <p:nvPr>
            <p:ph type="title"/>
          </p:nvPr>
        </p:nvSpPr>
        <p:spPr/>
        <p:txBody>
          <a:bodyPr/>
          <a:lstStyle/>
          <a:p>
            <a:pPr eaLnBrk="1" hangingPunct="1"/>
            <a:r>
              <a:rPr lang="en-US" b="1" noProof="0" dirty="0"/>
              <a:t>Outline</a:t>
            </a:r>
          </a:p>
        </p:txBody>
      </p:sp>
      <p:sp>
        <p:nvSpPr>
          <p:cNvPr id="16386" name="Platshållare för innehåll 2"/>
          <p:cNvSpPr>
            <a:spLocks noGrp="1"/>
          </p:cNvSpPr>
          <p:nvPr>
            <p:ph idx="1"/>
          </p:nvPr>
        </p:nvSpPr>
        <p:spPr/>
        <p:txBody>
          <a:bodyPr/>
          <a:lstStyle/>
          <a:p>
            <a:pPr marL="0" indent="0">
              <a:lnSpc>
                <a:spcPct val="80000"/>
              </a:lnSpc>
              <a:buNone/>
            </a:pPr>
            <a:r>
              <a:rPr lang="en-US" dirty="0"/>
              <a:t>Part</a:t>
            </a:r>
            <a:r>
              <a:rPr lang="en-US" dirty="0">
                <a:solidFill>
                  <a:srgbClr val="7030A0"/>
                </a:solidFill>
              </a:rPr>
              <a:t> </a:t>
            </a:r>
            <a:r>
              <a:rPr lang="en-US" dirty="0"/>
              <a:t>II</a:t>
            </a:r>
          </a:p>
          <a:p>
            <a:pPr>
              <a:lnSpc>
                <a:spcPct val="80000"/>
              </a:lnSpc>
            </a:pPr>
            <a:r>
              <a:rPr lang="en-US" dirty="0"/>
              <a:t>The Daytime server example</a:t>
            </a:r>
          </a:p>
          <a:p>
            <a:pPr>
              <a:lnSpc>
                <a:spcPct val="80000"/>
              </a:lnSpc>
            </a:pPr>
            <a:r>
              <a:rPr lang="en-US" dirty="0">
                <a:solidFill>
                  <a:srgbClr val="7030A0"/>
                </a:solidFill>
              </a:rPr>
              <a:t>Accept, Connection, Send and Reply</a:t>
            </a:r>
          </a:p>
          <a:p>
            <a:pPr>
              <a:lnSpc>
                <a:spcPct val="80000"/>
              </a:lnSpc>
            </a:pPr>
            <a:r>
              <a:rPr lang="en-US" dirty="0"/>
              <a:t>TCP State Transition</a:t>
            </a:r>
          </a:p>
          <a:p>
            <a:pPr>
              <a:lnSpc>
                <a:spcPct val="80000"/>
              </a:lnSpc>
            </a:pPr>
            <a:r>
              <a:rPr lang="en-US" dirty="0"/>
              <a:t>Port Numbers</a:t>
            </a:r>
          </a:p>
          <a:p>
            <a:pPr>
              <a:lnSpc>
                <a:spcPct val="80000"/>
              </a:lnSpc>
            </a:pPr>
            <a:r>
              <a:rPr lang="en-US" dirty="0"/>
              <a:t>Summary</a:t>
            </a:r>
          </a:p>
        </p:txBody>
      </p:sp>
      <p:sp>
        <p:nvSpPr>
          <p:cNvPr id="4" name="Rectangle 3"/>
          <p:cNvSpPr/>
          <p:nvPr/>
        </p:nvSpPr>
        <p:spPr>
          <a:xfrm rot="1922630">
            <a:off x="8198673" y="749863"/>
            <a:ext cx="941283" cy="369332"/>
          </a:xfrm>
          <a:prstGeom prst="rect">
            <a:avLst/>
          </a:prstGeom>
        </p:spPr>
        <p:txBody>
          <a:bodyPr wrap="none">
            <a:spAutoFit/>
          </a:bodyPr>
          <a:lstStyle/>
          <a:p>
            <a:r>
              <a:rPr lang="en-US" dirty="0">
                <a:solidFill>
                  <a:srgbClr val="0070C0"/>
                </a:solidFill>
              </a:rPr>
              <a:t>Outline</a:t>
            </a:r>
          </a:p>
        </p:txBody>
      </p:sp>
    </p:spTree>
    <p:extLst>
      <p:ext uri="{BB962C8B-B14F-4D97-AF65-F5344CB8AC3E}">
        <p14:creationId xmlns:p14="http://schemas.microsoft.com/office/powerpoint/2010/main" val="210273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14338"/>
            <a:ext cx="8568952" cy="1143000"/>
          </a:xfrm>
        </p:spPr>
        <p:txBody>
          <a:bodyPr/>
          <a:lstStyle/>
          <a:p>
            <a:r>
              <a:rPr lang="en-US" dirty="0"/>
              <a:t>Accept Connection &amp; Send Reply</a:t>
            </a:r>
          </a:p>
        </p:txBody>
      </p:sp>
      <p:sp>
        <p:nvSpPr>
          <p:cNvPr id="3" name="Content Placeholder 2"/>
          <p:cNvSpPr>
            <a:spLocks noGrp="1"/>
          </p:cNvSpPr>
          <p:nvPr>
            <p:ph idx="1"/>
          </p:nvPr>
        </p:nvSpPr>
        <p:spPr/>
        <p:txBody>
          <a:bodyPr/>
          <a:lstStyle/>
          <a:p>
            <a:r>
              <a:rPr lang="en-US" dirty="0"/>
              <a:t>The server process is put to sleep in the call to accept, waiting for connections to arrive and be accepted</a:t>
            </a:r>
          </a:p>
          <a:p>
            <a:pPr lvl="1"/>
            <a:r>
              <a:rPr lang="en-US" dirty="0"/>
              <a:t>TCP connections use a three-way handshake to establish a connection</a:t>
            </a:r>
          </a:p>
          <a:p>
            <a:pPr lvl="1"/>
            <a:r>
              <a:rPr lang="en-US" dirty="0"/>
              <a:t>When this handshake completes, </a:t>
            </a:r>
            <a:r>
              <a:rPr lang="en-US" sz="2800" dirty="0">
                <a:latin typeface="Cordia New" pitchFamily="34" charset="-34"/>
                <a:ea typeface="+mn-ea"/>
                <a:cs typeface="Cordia New" pitchFamily="34" charset="-34"/>
              </a:rPr>
              <a:t>accept</a:t>
            </a:r>
            <a:r>
              <a:rPr lang="en-US" dirty="0"/>
              <a:t> returns, and the return value from the function is a new descriptor (</a:t>
            </a:r>
            <a:r>
              <a:rPr lang="en-US" sz="2800" dirty="0" err="1">
                <a:latin typeface="Cordia New" pitchFamily="34" charset="-34"/>
                <a:ea typeface="+mn-ea"/>
                <a:cs typeface="Cordia New" pitchFamily="34" charset="-34"/>
              </a:rPr>
              <a:t>connfd</a:t>
            </a:r>
            <a:r>
              <a:rPr lang="en-US" dirty="0"/>
              <a:t>) that is called the connected descriptor</a:t>
            </a:r>
          </a:p>
          <a:p>
            <a:pPr lvl="1"/>
            <a:r>
              <a:rPr lang="en-US" dirty="0"/>
              <a:t>This new descriptor is used for communication with the new client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ubrik 1"/>
          <p:cNvSpPr>
            <a:spLocks noGrp="1"/>
          </p:cNvSpPr>
          <p:nvPr>
            <p:ph type="title"/>
          </p:nvPr>
        </p:nvSpPr>
        <p:spPr/>
        <p:txBody>
          <a:bodyPr/>
          <a:lstStyle/>
          <a:p>
            <a:pPr eaLnBrk="1" hangingPunct="1"/>
            <a:r>
              <a:rPr lang="en-US" b="1" noProof="0" dirty="0"/>
              <a:t>Outline</a:t>
            </a:r>
          </a:p>
        </p:txBody>
      </p:sp>
      <p:sp>
        <p:nvSpPr>
          <p:cNvPr id="16386" name="Platshållare för innehåll 2"/>
          <p:cNvSpPr>
            <a:spLocks noGrp="1"/>
          </p:cNvSpPr>
          <p:nvPr>
            <p:ph idx="1"/>
          </p:nvPr>
        </p:nvSpPr>
        <p:spPr/>
        <p:txBody>
          <a:bodyPr/>
          <a:lstStyle/>
          <a:p>
            <a:pPr marL="0" indent="0">
              <a:lnSpc>
                <a:spcPct val="80000"/>
              </a:lnSpc>
              <a:buNone/>
            </a:pPr>
            <a:r>
              <a:rPr lang="en-US" noProof="0" dirty="0"/>
              <a:t>Part I</a:t>
            </a:r>
          </a:p>
          <a:p>
            <a:pPr>
              <a:lnSpc>
                <a:spcPct val="80000"/>
              </a:lnSpc>
            </a:pPr>
            <a:r>
              <a:rPr lang="en-US" noProof="0" dirty="0"/>
              <a:t>Introduction</a:t>
            </a:r>
          </a:p>
          <a:p>
            <a:pPr>
              <a:lnSpc>
                <a:spcPct val="80000"/>
              </a:lnSpc>
            </a:pPr>
            <a:r>
              <a:rPr lang="en-US" dirty="0">
                <a:latin typeface="Times" pitchFamily="18" charset="0"/>
              </a:rPr>
              <a:t>The Client Server (review)</a:t>
            </a:r>
          </a:p>
          <a:p>
            <a:pPr>
              <a:lnSpc>
                <a:spcPct val="80000"/>
              </a:lnSpc>
            </a:pPr>
            <a:r>
              <a:rPr lang="en-US" dirty="0"/>
              <a:t>The Socket Interface</a:t>
            </a:r>
            <a:endParaRPr lang="en-US" noProof="0" dirty="0">
              <a:latin typeface="Times" pitchFamily="18" charset="0"/>
            </a:endParaRPr>
          </a:p>
          <a:p>
            <a:pPr>
              <a:lnSpc>
                <a:spcPct val="80000"/>
              </a:lnSpc>
            </a:pPr>
            <a:r>
              <a:rPr lang="en-US" dirty="0">
                <a:latin typeface="Times" pitchFamily="18" charset="0"/>
              </a:rPr>
              <a:t>Lab 1 - </a:t>
            </a:r>
            <a:r>
              <a:rPr lang="sv-SE" dirty="0" err="1"/>
              <a:t>Host</a:t>
            </a:r>
            <a:r>
              <a:rPr lang="sv-SE" dirty="0"/>
              <a:t> Resolution</a:t>
            </a:r>
          </a:p>
          <a:p>
            <a:pPr>
              <a:lnSpc>
                <a:spcPct val="80000"/>
              </a:lnSpc>
            </a:pPr>
            <a:r>
              <a:rPr lang="en-US" dirty="0">
                <a:latin typeface="Times" pitchFamily="18" charset="0"/>
              </a:rPr>
              <a:t>Summary</a:t>
            </a:r>
          </a:p>
          <a:p>
            <a:pPr>
              <a:lnSpc>
                <a:spcPct val="80000"/>
              </a:lnSpc>
            </a:pPr>
            <a:endParaRPr lang="en-US" sz="2400" noProof="0" dirty="0">
              <a:latin typeface="Times" pitchFamily="18" charset="0"/>
            </a:endParaRPr>
          </a:p>
          <a:p>
            <a:pPr>
              <a:lnSpc>
                <a:spcPct val="80000"/>
              </a:lnSpc>
            </a:pPr>
            <a:endParaRPr lang="en-US" sz="2400" noProof="0" dirty="0"/>
          </a:p>
        </p:txBody>
      </p:sp>
      <p:sp>
        <p:nvSpPr>
          <p:cNvPr id="4" name="Rectangle 3"/>
          <p:cNvSpPr/>
          <p:nvPr/>
        </p:nvSpPr>
        <p:spPr>
          <a:xfrm rot="1922630">
            <a:off x="8198673" y="749863"/>
            <a:ext cx="941283" cy="369332"/>
          </a:xfrm>
          <a:prstGeom prst="rect">
            <a:avLst/>
          </a:prstGeom>
        </p:spPr>
        <p:txBody>
          <a:bodyPr wrap="none">
            <a:spAutoFit/>
          </a:bodyPr>
          <a:lstStyle/>
          <a:p>
            <a:r>
              <a:rPr lang="en-US" dirty="0">
                <a:solidFill>
                  <a:srgbClr val="0070C0"/>
                </a:solidFill>
              </a:rPr>
              <a:t>Outline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14338"/>
            <a:ext cx="8568952" cy="1143000"/>
          </a:xfrm>
        </p:spPr>
        <p:txBody>
          <a:bodyPr/>
          <a:lstStyle/>
          <a:p>
            <a:r>
              <a:rPr lang="en-US" dirty="0"/>
              <a:t>Accept Connection &amp; Send Reply</a:t>
            </a:r>
          </a:p>
        </p:txBody>
      </p:sp>
      <p:sp>
        <p:nvSpPr>
          <p:cNvPr id="3" name="Content Placeholder 2"/>
          <p:cNvSpPr>
            <a:spLocks noGrp="1"/>
          </p:cNvSpPr>
          <p:nvPr>
            <p:ph idx="1"/>
          </p:nvPr>
        </p:nvSpPr>
        <p:spPr/>
        <p:txBody>
          <a:bodyPr/>
          <a:lstStyle/>
          <a:p>
            <a:r>
              <a:rPr lang="en-US" dirty="0"/>
              <a:t>The server handles only one client at a time</a:t>
            </a:r>
          </a:p>
          <a:p>
            <a:pPr lvl="1"/>
            <a:r>
              <a:rPr lang="en-US" dirty="0"/>
              <a:t>If multiple client connections arrive at about the same time, the kernel queues them, up to some limit, and returns them to accept one at a time </a:t>
            </a:r>
          </a:p>
          <a:p>
            <a:pPr lvl="1"/>
            <a:r>
              <a:rPr lang="en-US" dirty="0"/>
              <a:t>The daytime server is quite fast</a:t>
            </a:r>
          </a:p>
          <a:p>
            <a:pPr lvl="1"/>
            <a:r>
              <a:rPr lang="en-US" dirty="0"/>
              <a:t>But if the server took more time to service each client, we would need some way to overlap the service of one client with another client</a:t>
            </a:r>
          </a:p>
          <a:p>
            <a:r>
              <a:rPr lang="en-US" dirty="0"/>
              <a:t>This design is called </a:t>
            </a:r>
            <a:r>
              <a:rPr lang="en-US" i="1" dirty="0"/>
              <a:t>the iterative server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2"/>
          <p:cNvSpPr>
            <a:spLocks noGrp="1" noChangeArrowheads="1"/>
          </p:cNvSpPr>
          <p:nvPr>
            <p:ph type="title"/>
          </p:nvPr>
        </p:nvSpPr>
        <p:spPr/>
        <p:txBody>
          <a:bodyPr/>
          <a:lstStyle/>
          <a:p>
            <a:r>
              <a:rPr lang="en-US"/>
              <a:t>Iterative Servers</a:t>
            </a:r>
          </a:p>
        </p:txBody>
      </p:sp>
      <p:sp>
        <p:nvSpPr>
          <p:cNvPr id="755715" name="Rectangle 3"/>
          <p:cNvSpPr>
            <a:spLocks noGrp="1" noChangeArrowheads="1"/>
          </p:cNvSpPr>
          <p:nvPr>
            <p:ph type="body" idx="1"/>
          </p:nvPr>
        </p:nvSpPr>
        <p:spPr>
          <a:xfrm>
            <a:off x="457200" y="1412776"/>
            <a:ext cx="8229600" cy="4895949"/>
          </a:xfrm>
        </p:spPr>
        <p:txBody>
          <a:bodyPr/>
          <a:lstStyle/>
          <a:p>
            <a:r>
              <a:rPr lang="en-US" dirty="0"/>
              <a:t>Iterative servers process one request at a time.</a:t>
            </a:r>
          </a:p>
        </p:txBody>
      </p:sp>
      <p:sp>
        <p:nvSpPr>
          <p:cNvPr id="755716" name="Line 4"/>
          <p:cNvSpPr>
            <a:spLocks noChangeShapeType="1"/>
          </p:cNvSpPr>
          <p:nvPr/>
        </p:nvSpPr>
        <p:spPr bwMode="auto">
          <a:xfrm>
            <a:off x="2209800" y="2643188"/>
            <a:ext cx="0" cy="3519487"/>
          </a:xfrm>
          <a:prstGeom prst="line">
            <a:avLst/>
          </a:prstGeom>
          <a:noFill/>
          <a:ln w="25400">
            <a:solidFill>
              <a:schemeClr val="tx1"/>
            </a:solidFill>
            <a:round/>
            <a:headEnd/>
            <a:tailEnd type="triangle" w="med" len="med"/>
          </a:ln>
          <a:effectLst/>
        </p:spPr>
        <p:txBody>
          <a:bodyPr wrap="none" anchor="ctr"/>
          <a:lstStyle/>
          <a:p>
            <a:endParaRPr lang="en-US"/>
          </a:p>
        </p:txBody>
      </p:sp>
      <p:sp>
        <p:nvSpPr>
          <p:cNvPr id="755717" name="Text Box 5"/>
          <p:cNvSpPr txBox="1">
            <a:spLocks noChangeArrowheads="1"/>
          </p:cNvSpPr>
          <p:nvPr/>
        </p:nvSpPr>
        <p:spPr bwMode="auto">
          <a:xfrm>
            <a:off x="1758950" y="2047875"/>
            <a:ext cx="908050" cy="366713"/>
          </a:xfrm>
          <a:prstGeom prst="rect">
            <a:avLst/>
          </a:prstGeom>
          <a:noFill/>
          <a:ln w="25400">
            <a:noFill/>
            <a:miter lim="800000"/>
            <a:headEnd/>
            <a:tailEnd/>
          </a:ln>
          <a:effectLst/>
        </p:spPr>
        <p:txBody>
          <a:bodyPr wrap="none">
            <a:spAutoFit/>
          </a:bodyPr>
          <a:lstStyle/>
          <a:p>
            <a:pPr eaLnBrk="0" hangingPunct="0">
              <a:lnSpc>
                <a:spcPct val="100000"/>
              </a:lnSpc>
            </a:pPr>
            <a:r>
              <a:rPr lang="en-US" sz="1800" b="0">
                <a:solidFill>
                  <a:schemeClr val="tx1"/>
                </a:solidFill>
              </a:rPr>
              <a:t>client 1</a:t>
            </a:r>
          </a:p>
        </p:txBody>
      </p:sp>
      <p:sp>
        <p:nvSpPr>
          <p:cNvPr id="755718" name="Line 6"/>
          <p:cNvSpPr>
            <a:spLocks noChangeShapeType="1"/>
          </p:cNvSpPr>
          <p:nvPr/>
        </p:nvSpPr>
        <p:spPr bwMode="auto">
          <a:xfrm>
            <a:off x="4419600" y="2643188"/>
            <a:ext cx="0" cy="3519487"/>
          </a:xfrm>
          <a:prstGeom prst="line">
            <a:avLst/>
          </a:prstGeom>
          <a:noFill/>
          <a:ln w="25400">
            <a:solidFill>
              <a:schemeClr val="tx1"/>
            </a:solidFill>
            <a:round/>
            <a:headEnd/>
            <a:tailEnd type="triangle" w="med" len="med"/>
          </a:ln>
          <a:effectLst/>
        </p:spPr>
        <p:txBody>
          <a:bodyPr wrap="none" anchor="ctr"/>
          <a:lstStyle/>
          <a:p>
            <a:endParaRPr lang="en-US"/>
          </a:p>
        </p:txBody>
      </p:sp>
      <p:sp>
        <p:nvSpPr>
          <p:cNvPr id="755719" name="Text Box 7"/>
          <p:cNvSpPr txBox="1">
            <a:spLocks noChangeArrowheads="1"/>
          </p:cNvSpPr>
          <p:nvPr/>
        </p:nvSpPr>
        <p:spPr bwMode="auto">
          <a:xfrm>
            <a:off x="3968750" y="2047875"/>
            <a:ext cx="819150" cy="366713"/>
          </a:xfrm>
          <a:prstGeom prst="rect">
            <a:avLst/>
          </a:prstGeom>
          <a:noFill/>
          <a:ln w="25400">
            <a:noFill/>
            <a:miter lim="800000"/>
            <a:headEnd/>
            <a:tailEnd/>
          </a:ln>
          <a:effectLst/>
        </p:spPr>
        <p:txBody>
          <a:bodyPr wrap="none">
            <a:spAutoFit/>
          </a:bodyPr>
          <a:lstStyle/>
          <a:p>
            <a:pPr eaLnBrk="0" hangingPunct="0">
              <a:lnSpc>
                <a:spcPct val="100000"/>
              </a:lnSpc>
            </a:pPr>
            <a:r>
              <a:rPr lang="en-US" sz="1800" b="0">
                <a:solidFill>
                  <a:schemeClr val="tx1"/>
                </a:solidFill>
              </a:rPr>
              <a:t>server</a:t>
            </a:r>
          </a:p>
        </p:txBody>
      </p:sp>
      <p:sp>
        <p:nvSpPr>
          <p:cNvPr id="755720" name="Line 8"/>
          <p:cNvSpPr>
            <a:spLocks noChangeShapeType="1"/>
          </p:cNvSpPr>
          <p:nvPr/>
        </p:nvSpPr>
        <p:spPr bwMode="auto">
          <a:xfrm>
            <a:off x="6629400" y="2643188"/>
            <a:ext cx="0" cy="3519487"/>
          </a:xfrm>
          <a:prstGeom prst="line">
            <a:avLst/>
          </a:prstGeom>
          <a:noFill/>
          <a:ln w="25400">
            <a:solidFill>
              <a:schemeClr val="tx1"/>
            </a:solidFill>
            <a:round/>
            <a:headEnd/>
            <a:tailEnd type="triangle" w="med" len="med"/>
          </a:ln>
          <a:effectLst/>
        </p:spPr>
        <p:txBody>
          <a:bodyPr wrap="none" anchor="ctr"/>
          <a:lstStyle/>
          <a:p>
            <a:endParaRPr lang="en-US"/>
          </a:p>
        </p:txBody>
      </p:sp>
      <p:sp>
        <p:nvSpPr>
          <p:cNvPr id="755721" name="Text Box 9"/>
          <p:cNvSpPr txBox="1">
            <a:spLocks noChangeArrowheads="1"/>
          </p:cNvSpPr>
          <p:nvPr/>
        </p:nvSpPr>
        <p:spPr bwMode="auto">
          <a:xfrm>
            <a:off x="6178550" y="2047875"/>
            <a:ext cx="908050" cy="366713"/>
          </a:xfrm>
          <a:prstGeom prst="rect">
            <a:avLst/>
          </a:prstGeom>
          <a:noFill/>
          <a:ln w="25400">
            <a:noFill/>
            <a:miter lim="800000"/>
            <a:headEnd/>
            <a:tailEnd/>
          </a:ln>
          <a:effectLst/>
        </p:spPr>
        <p:txBody>
          <a:bodyPr wrap="none">
            <a:spAutoFit/>
          </a:bodyPr>
          <a:lstStyle/>
          <a:p>
            <a:pPr eaLnBrk="0" hangingPunct="0">
              <a:lnSpc>
                <a:spcPct val="100000"/>
              </a:lnSpc>
            </a:pPr>
            <a:r>
              <a:rPr lang="en-US" sz="1800" b="0">
                <a:solidFill>
                  <a:schemeClr val="tx1"/>
                </a:solidFill>
              </a:rPr>
              <a:t>client 2</a:t>
            </a:r>
          </a:p>
        </p:txBody>
      </p:sp>
      <p:sp>
        <p:nvSpPr>
          <p:cNvPr id="755722" name="Line 10"/>
          <p:cNvSpPr>
            <a:spLocks noChangeShapeType="1"/>
          </p:cNvSpPr>
          <p:nvPr/>
        </p:nvSpPr>
        <p:spPr bwMode="auto">
          <a:xfrm>
            <a:off x="2209800" y="2655888"/>
            <a:ext cx="2133600" cy="166687"/>
          </a:xfrm>
          <a:prstGeom prst="line">
            <a:avLst/>
          </a:prstGeom>
          <a:noFill/>
          <a:ln w="25400">
            <a:solidFill>
              <a:schemeClr val="tx1"/>
            </a:solidFill>
            <a:prstDash val="sysDot"/>
            <a:round/>
            <a:headEnd/>
            <a:tailEnd type="triangle" w="med" len="med"/>
          </a:ln>
          <a:effectLst/>
        </p:spPr>
        <p:txBody>
          <a:bodyPr wrap="none" anchor="ctr"/>
          <a:lstStyle/>
          <a:p>
            <a:endParaRPr lang="en-US"/>
          </a:p>
        </p:txBody>
      </p:sp>
      <p:sp>
        <p:nvSpPr>
          <p:cNvPr id="755723" name="Text Box 11"/>
          <p:cNvSpPr txBox="1">
            <a:spLocks noChangeArrowheads="1"/>
          </p:cNvSpPr>
          <p:nvPr/>
        </p:nvSpPr>
        <p:spPr bwMode="auto">
          <a:xfrm>
            <a:off x="533400" y="2505075"/>
            <a:ext cx="1651000" cy="336550"/>
          </a:xfrm>
          <a:prstGeom prst="rect">
            <a:avLst/>
          </a:prstGeom>
          <a:noFill/>
          <a:ln w="25400">
            <a:noFill/>
            <a:miter lim="800000"/>
            <a:headEnd/>
            <a:tailEnd/>
          </a:ln>
          <a:effectLst/>
        </p:spPr>
        <p:txBody>
          <a:bodyPr wrap="none">
            <a:spAutoFit/>
          </a:bodyPr>
          <a:lstStyle/>
          <a:p>
            <a:pPr eaLnBrk="0" hangingPunct="0">
              <a:lnSpc>
                <a:spcPct val="100000"/>
              </a:lnSpc>
            </a:pPr>
            <a:r>
              <a:rPr lang="en-US" sz="1600">
                <a:solidFill>
                  <a:schemeClr val="tx1"/>
                </a:solidFill>
                <a:latin typeface="Courier New" pitchFamily="49" charset="0"/>
              </a:rPr>
              <a:t>call connect</a:t>
            </a:r>
          </a:p>
        </p:txBody>
      </p:sp>
      <p:sp>
        <p:nvSpPr>
          <p:cNvPr id="755724" name="Text Box 12"/>
          <p:cNvSpPr txBox="1">
            <a:spLocks noChangeArrowheads="1"/>
          </p:cNvSpPr>
          <p:nvPr/>
        </p:nvSpPr>
        <p:spPr bwMode="auto">
          <a:xfrm>
            <a:off x="4411663" y="2581275"/>
            <a:ext cx="1528762" cy="336550"/>
          </a:xfrm>
          <a:prstGeom prst="rect">
            <a:avLst/>
          </a:prstGeom>
          <a:noFill/>
          <a:ln w="25400">
            <a:noFill/>
            <a:miter lim="800000"/>
            <a:headEnd/>
            <a:tailEnd/>
          </a:ln>
          <a:effectLst/>
        </p:spPr>
        <p:txBody>
          <a:bodyPr wrap="none">
            <a:spAutoFit/>
          </a:bodyPr>
          <a:lstStyle/>
          <a:p>
            <a:pPr eaLnBrk="0" hangingPunct="0">
              <a:lnSpc>
                <a:spcPct val="100000"/>
              </a:lnSpc>
            </a:pPr>
            <a:r>
              <a:rPr lang="en-US" sz="1600">
                <a:solidFill>
                  <a:schemeClr val="tx1"/>
                </a:solidFill>
                <a:latin typeface="Courier New" pitchFamily="49" charset="0"/>
              </a:rPr>
              <a:t>call accept</a:t>
            </a:r>
            <a:endParaRPr lang="en-US" sz="1600">
              <a:solidFill>
                <a:schemeClr val="tx1"/>
              </a:solidFill>
            </a:endParaRPr>
          </a:p>
        </p:txBody>
      </p:sp>
      <p:sp>
        <p:nvSpPr>
          <p:cNvPr id="755725" name="Text Box 13"/>
          <p:cNvSpPr txBox="1">
            <a:spLocks noChangeArrowheads="1"/>
          </p:cNvSpPr>
          <p:nvPr/>
        </p:nvSpPr>
        <p:spPr bwMode="auto">
          <a:xfrm>
            <a:off x="685800" y="2859088"/>
            <a:ext cx="1528763" cy="336550"/>
          </a:xfrm>
          <a:prstGeom prst="rect">
            <a:avLst/>
          </a:prstGeom>
          <a:noFill/>
          <a:ln w="25400">
            <a:noFill/>
            <a:miter lim="800000"/>
            <a:headEnd/>
            <a:tailEnd/>
          </a:ln>
          <a:effectLst/>
        </p:spPr>
        <p:txBody>
          <a:bodyPr wrap="none">
            <a:spAutoFit/>
          </a:bodyPr>
          <a:lstStyle/>
          <a:p>
            <a:pPr eaLnBrk="0" hangingPunct="0">
              <a:lnSpc>
                <a:spcPct val="100000"/>
              </a:lnSpc>
            </a:pPr>
            <a:r>
              <a:rPr lang="en-US" sz="1600">
                <a:solidFill>
                  <a:schemeClr val="tx1"/>
                </a:solidFill>
                <a:latin typeface="Courier New" pitchFamily="49" charset="0"/>
              </a:rPr>
              <a:t>ret connect</a:t>
            </a:r>
          </a:p>
        </p:txBody>
      </p:sp>
      <p:sp>
        <p:nvSpPr>
          <p:cNvPr id="755726" name="Line 14"/>
          <p:cNvSpPr>
            <a:spLocks noChangeShapeType="1"/>
          </p:cNvSpPr>
          <p:nvPr/>
        </p:nvSpPr>
        <p:spPr bwMode="auto">
          <a:xfrm flipH="1">
            <a:off x="2209800" y="2884488"/>
            <a:ext cx="2133600" cy="166687"/>
          </a:xfrm>
          <a:prstGeom prst="line">
            <a:avLst/>
          </a:prstGeom>
          <a:noFill/>
          <a:ln w="25400">
            <a:solidFill>
              <a:schemeClr val="tx1"/>
            </a:solidFill>
            <a:prstDash val="sysDot"/>
            <a:round/>
            <a:headEnd/>
            <a:tailEnd type="triangle" w="med" len="med"/>
          </a:ln>
          <a:effectLst/>
        </p:spPr>
        <p:txBody>
          <a:bodyPr wrap="none" anchor="ctr"/>
          <a:lstStyle/>
          <a:p>
            <a:endParaRPr lang="en-US"/>
          </a:p>
        </p:txBody>
      </p:sp>
      <p:sp>
        <p:nvSpPr>
          <p:cNvPr id="755727" name="Line 15"/>
          <p:cNvSpPr>
            <a:spLocks noChangeShapeType="1"/>
          </p:cNvSpPr>
          <p:nvPr/>
        </p:nvSpPr>
        <p:spPr bwMode="auto">
          <a:xfrm>
            <a:off x="2286000" y="3127375"/>
            <a:ext cx="2133600" cy="166688"/>
          </a:xfrm>
          <a:prstGeom prst="line">
            <a:avLst/>
          </a:prstGeom>
          <a:noFill/>
          <a:ln w="25400">
            <a:solidFill>
              <a:schemeClr val="tx1"/>
            </a:solidFill>
            <a:prstDash val="sysDot"/>
            <a:round/>
            <a:headEnd/>
            <a:tailEnd type="triangle" w="med" len="med"/>
          </a:ln>
          <a:effectLst/>
        </p:spPr>
        <p:txBody>
          <a:bodyPr wrap="none" anchor="ctr"/>
          <a:lstStyle/>
          <a:p>
            <a:endParaRPr lang="en-US"/>
          </a:p>
        </p:txBody>
      </p:sp>
      <p:sp>
        <p:nvSpPr>
          <p:cNvPr id="755728" name="Text Box 16"/>
          <p:cNvSpPr txBox="1">
            <a:spLocks noChangeArrowheads="1"/>
          </p:cNvSpPr>
          <p:nvPr/>
        </p:nvSpPr>
        <p:spPr bwMode="auto">
          <a:xfrm>
            <a:off x="4419600" y="3114675"/>
            <a:ext cx="1406525" cy="336550"/>
          </a:xfrm>
          <a:prstGeom prst="rect">
            <a:avLst/>
          </a:prstGeom>
          <a:noFill/>
          <a:ln w="25400">
            <a:noFill/>
            <a:miter lim="800000"/>
            <a:headEnd/>
            <a:tailEnd/>
          </a:ln>
          <a:effectLst/>
        </p:spPr>
        <p:txBody>
          <a:bodyPr wrap="none">
            <a:spAutoFit/>
          </a:bodyPr>
          <a:lstStyle/>
          <a:p>
            <a:pPr eaLnBrk="0" hangingPunct="0">
              <a:lnSpc>
                <a:spcPct val="100000"/>
              </a:lnSpc>
            </a:pPr>
            <a:r>
              <a:rPr lang="en-US" sz="1600">
                <a:solidFill>
                  <a:schemeClr val="tx1"/>
                </a:solidFill>
                <a:latin typeface="Courier New" pitchFamily="49" charset="0"/>
              </a:rPr>
              <a:t>ret accept</a:t>
            </a:r>
            <a:endParaRPr lang="en-US" sz="1600">
              <a:solidFill>
                <a:schemeClr val="tx1"/>
              </a:solidFill>
            </a:endParaRPr>
          </a:p>
        </p:txBody>
      </p:sp>
      <p:sp>
        <p:nvSpPr>
          <p:cNvPr id="755729" name="Text Box 17"/>
          <p:cNvSpPr txBox="1">
            <a:spLocks noChangeArrowheads="1"/>
          </p:cNvSpPr>
          <p:nvPr/>
        </p:nvSpPr>
        <p:spPr bwMode="auto">
          <a:xfrm>
            <a:off x="6629400" y="2505075"/>
            <a:ext cx="1651000" cy="336550"/>
          </a:xfrm>
          <a:prstGeom prst="rect">
            <a:avLst/>
          </a:prstGeom>
          <a:noFill/>
          <a:ln w="25400">
            <a:noFill/>
            <a:miter lim="800000"/>
            <a:headEnd/>
            <a:tailEnd/>
          </a:ln>
          <a:effectLst/>
        </p:spPr>
        <p:txBody>
          <a:bodyPr wrap="none">
            <a:spAutoFit/>
          </a:bodyPr>
          <a:lstStyle/>
          <a:p>
            <a:pPr eaLnBrk="0" hangingPunct="0">
              <a:lnSpc>
                <a:spcPct val="100000"/>
              </a:lnSpc>
            </a:pPr>
            <a:r>
              <a:rPr lang="en-US" sz="1600">
                <a:solidFill>
                  <a:schemeClr val="tx1"/>
                </a:solidFill>
                <a:latin typeface="Courier New" pitchFamily="49" charset="0"/>
              </a:rPr>
              <a:t>call connect</a:t>
            </a:r>
          </a:p>
        </p:txBody>
      </p:sp>
      <p:sp>
        <p:nvSpPr>
          <p:cNvPr id="755730" name="Line 18"/>
          <p:cNvSpPr>
            <a:spLocks noChangeShapeType="1"/>
          </p:cNvSpPr>
          <p:nvPr/>
        </p:nvSpPr>
        <p:spPr bwMode="auto">
          <a:xfrm flipH="1">
            <a:off x="4419600" y="2733675"/>
            <a:ext cx="2133600" cy="381000"/>
          </a:xfrm>
          <a:prstGeom prst="line">
            <a:avLst/>
          </a:prstGeom>
          <a:noFill/>
          <a:ln w="25400">
            <a:solidFill>
              <a:schemeClr val="tx1"/>
            </a:solidFill>
            <a:prstDash val="sysDot"/>
            <a:round/>
            <a:headEnd/>
            <a:tailEnd type="triangle" w="med" len="med"/>
          </a:ln>
          <a:effectLst/>
        </p:spPr>
        <p:txBody>
          <a:bodyPr wrap="none" anchor="ctr"/>
          <a:lstStyle/>
          <a:p>
            <a:endParaRPr lang="en-US"/>
          </a:p>
        </p:txBody>
      </p:sp>
      <p:sp>
        <p:nvSpPr>
          <p:cNvPr id="755731" name="Text Box 19"/>
          <p:cNvSpPr txBox="1">
            <a:spLocks noChangeArrowheads="1"/>
          </p:cNvSpPr>
          <p:nvPr/>
        </p:nvSpPr>
        <p:spPr bwMode="auto">
          <a:xfrm>
            <a:off x="914400" y="3213100"/>
            <a:ext cx="1284288" cy="336550"/>
          </a:xfrm>
          <a:prstGeom prst="rect">
            <a:avLst/>
          </a:prstGeom>
          <a:noFill/>
          <a:ln w="25400">
            <a:noFill/>
            <a:miter lim="800000"/>
            <a:headEnd/>
            <a:tailEnd/>
          </a:ln>
          <a:effectLst/>
        </p:spPr>
        <p:txBody>
          <a:bodyPr wrap="none">
            <a:spAutoFit/>
          </a:bodyPr>
          <a:lstStyle/>
          <a:p>
            <a:pPr eaLnBrk="0" hangingPunct="0">
              <a:lnSpc>
                <a:spcPct val="100000"/>
              </a:lnSpc>
            </a:pPr>
            <a:r>
              <a:rPr lang="en-US" sz="1600">
                <a:solidFill>
                  <a:schemeClr val="tx1"/>
                </a:solidFill>
                <a:latin typeface="Courier New" pitchFamily="49" charset="0"/>
              </a:rPr>
              <a:t>call read</a:t>
            </a:r>
          </a:p>
        </p:txBody>
      </p:sp>
      <p:sp>
        <p:nvSpPr>
          <p:cNvPr id="755732" name="Text Box 20"/>
          <p:cNvSpPr txBox="1">
            <a:spLocks noChangeArrowheads="1"/>
          </p:cNvSpPr>
          <p:nvPr/>
        </p:nvSpPr>
        <p:spPr bwMode="auto">
          <a:xfrm>
            <a:off x="4419600" y="3368675"/>
            <a:ext cx="795338" cy="336550"/>
          </a:xfrm>
          <a:prstGeom prst="rect">
            <a:avLst/>
          </a:prstGeom>
          <a:noFill/>
          <a:ln w="25400">
            <a:noFill/>
            <a:miter lim="800000"/>
            <a:headEnd/>
            <a:tailEnd/>
          </a:ln>
          <a:effectLst/>
        </p:spPr>
        <p:txBody>
          <a:bodyPr wrap="none">
            <a:spAutoFit/>
          </a:bodyPr>
          <a:lstStyle/>
          <a:p>
            <a:pPr eaLnBrk="0" hangingPunct="0">
              <a:lnSpc>
                <a:spcPct val="100000"/>
              </a:lnSpc>
            </a:pPr>
            <a:r>
              <a:rPr lang="en-US" sz="1600">
                <a:solidFill>
                  <a:schemeClr val="tx1"/>
                </a:solidFill>
                <a:latin typeface="Courier New" pitchFamily="49" charset="0"/>
              </a:rPr>
              <a:t>write</a:t>
            </a:r>
          </a:p>
        </p:txBody>
      </p:sp>
      <p:sp>
        <p:nvSpPr>
          <p:cNvPr id="755733" name="Line 21"/>
          <p:cNvSpPr>
            <a:spLocks noChangeShapeType="1"/>
          </p:cNvSpPr>
          <p:nvPr/>
        </p:nvSpPr>
        <p:spPr bwMode="auto">
          <a:xfrm flipH="1">
            <a:off x="2209800" y="3571875"/>
            <a:ext cx="2133600" cy="166688"/>
          </a:xfrm>
          <a:prstGeom prst="line">
            <a:avLst/>
          </a:prstGeom>
          <a:noFill/>
          <a:ln w="25400">
            <a:solidFill>
              <a:schemeClr val="tx1"/>
            </a:solidFill>
            <a:prstDash val="dash"/>
            <a:round/>
            <a:headEnd/>
            <a:tailEnd type="triangle" w="med" len="med"/>
          </a:ln>
          <a:effectLst/>
        </p:spPr>
        <p:txBody>
          <a:bodyPr wrap="none" anchor="ctr"/>
          <a:lstStyle/>
          <a:p>
            <a:endParaRPr lang="en-US"/>
          </a:p>
        </p:txBody>
      </p:sp>
      <p:sp>
        <p:nvSpPr>
          <p:cNvPr id="755734" name="Text Box 22"/>
          <p:cNvSpPr txBox="1">
            <a:spLocks noChangeArrowheads="1"/>
          </p:cNvSpPr>
          <p:nvPr/>
        </p:nvSpPr>
        <p:spPr bwMode="auto">
          <a:xfrm>
            <a:off x="1047750" y="3567113"/>
            <a:ext cx="1162050" cy="336550"/>
          </a:xfrm>
          <a:prstGeom prst="rect">
            <a:avLst/>
          </a:prstGeom>
          <a:noFill/>
          <a:ln w="25400">
            <a:noFill/>
            <a:miter lim="800000"/>
            <a:headEnd/>
            <a:tailEnd/>
          </a:ln>
          <a:effectLst/>
        </p:spPr>
        <p:txBody>
          <a:bodyPr wrap="none">
            <a:spAutoFit/>
          </a:bodyPr>
          <a:lstStyle/>
          <a:p>
            <a:pPr algn="r" eaLnBrk="0" hangingPunct="0">
              <a:lnSpc>
                <a:spcPct val="100000"/>
              </a:lnSpc>
            </a:pPr>
            <a:r>
              <a:rPr lang="en-US" sz="1600">
                <a:solidFill>
                  <a:schemeClr val="tx1"/>
                </a:solidFill>
                <a:latin typeface="Courier New" pitchFamily="49" charset="0"/>
              </a:rPr>
              <a:t>ret read</a:t>
            </a:r>
          </a:p>
        </p:txBody>
      </p:sp>
      <p:sp>
        <p:nvSpPr>
          <p:cNvPr id="755735" name="Text Box 23"/>
          <p:cNvSpPr txBox="1">
            <a:spLocks noChangeArrowheads="1"/>
          </p:cNvSpPr>
          <p:nvPr/>
        </p:nvSpPr>
        <p:spPr bwMode="auto">
          <a:xfrm>
            <a:off x="4419600" y="3692525"/>
            <a:ext cx="795338" cy="336550"/>
          </a:xfrm>
          <a:prstGeom prst="rect">
            <a:avLst/>
          </a:prstGeom>
          <a:noFill/>
          <a:ln w="25400">
            <a:noFill/>
            <a:miter lim="800000"/>
            <a:headEnd/>
            <a:tailEnd/>
          </a:ln>
          <a:effectLst/>
        </p:spPr>
        <p:txBody>
          <a:bodyPr wrap="none">
            <a:spAutoFit/>
          </a:bodyPr>
          <a:lstStyle/>
          <a:p>
            <a:pPr eaLnBrk="0" hangingPunct="0">
              <a:lnSpc>
                <a:spcPct val="100000"/>
              </a:lnSpc>
            </a:pPr>
            <a:r>
              <a:rPr lang="en-US" sz="1600">
                <a:solidFill>
                  <a:schemeClr val="tx1"/>
                </a:solidFill>
                <a:latin typeface="Courier New" pitchFamily="49" charset="0"/>
              </a:rPr>
              <a:t>close</a:t>
            </a:r>
          </a:p>
        </p:txBody>
      </p:sp>
      <p:sp>
        <p:nvSpPr>
          <p:cNvPr id="755736" name="Text Box 24"/>
          <p:cNvSpPr txBox="1">
            <a:spLocks noChangeArrowheads="1"/>
          </p:cNvSpPr>
          <p:nvPr/>
        </p:nvSpPr>
        <p:spPr bwMode="auto">
          <a:xfrm>
            <a:off x="1414463" y="3921125"/>
            <a:ext cx="795337" cy="336550"/>
          </a:xfrm>
          <a:prstGeom prst="rect">
            <a:avLst/>
          </a:prstGeom>
          <a:noFill/>
          <a:ln w="25400">
            <a:noFill/>
            <a:miter lim="800000"/>
            <a:headEnd/>
            <a:tailEnd/>
          </a:ln>
          <a:effectLst/>
        </p:spPr>
        <p:txBody>
          <a:bodyPr wrap="none">
            <a:spAutoFit/>
          </a:bodyPr>
          <a:lstStyle/>
          <a:p>
            <a:pPr algn="r" eaLnBrk="0" hangingPunct="0">
              <a:lnSpc>
                <a:spcPct val="100000"/>
              </a:lnSpc>
            </a:pPr>
            <a:r>
              <a:rPr lang="en-US" sz="1600">
                <a:solidFill>
                  <a:schemeClr val="tx1"/>
                </a:solidFill>
                <a:latin typeface="Courier New" pitchFamily="49" charset="0"/>
              </a:rPr>
              <a:t>close</a:t>
            </a:r>
          </a:p>
        </p:txBody>
      </p:sp>
      <p:sp>
        <p:nvSpPr>
          <p:cNvPr id="755737" name="Text Box 25"/>
          <p:cNvSpPr txBox="1">
            <a:spLocks noChangeArrowheads="1"/>
          </p:cNvSpPr>
          <p:nvPr/>
        </p:nvSpPr>
        <p:spPr bwMode="auto">
          <a:xfrm>
            <a:off x="2895600" y="4073525"/>
            <a:ext cx="1528763" cy="336550"/>
          </a:xfrm>
          <a:prstGeom prst="rect">
            <a:avLst/>
          </a:prstGeom>
          <a:noFill/>
          <a:ln w="25400">
            <a:noFill/>
            <a:miter lim="800000"/>
            <a:headEnd/>
            <a:tailEnd/>
          </a:ln>
          <a:effectLst/>
        </p:spPr>
        <p:txBody>
          <a:bodyPr wrap="none">
            <a:spAutoFit/>
          </a:bodyPr>
          <a:lstStyle/>
          <a:p>
            <a:pPr eaLnBrk="0" hangingPunct="0">
              <a:lnSpc>
                <a:spcPct val="100000"/>
              </a:lnSpc>
            </a:pPr>
            <a:r>
              <a:rPr lang="en-US" sz="1600">
                <a:solidFill>
                  <a:schemeClr val="tx1"/>
                </a:solidFill>
                <a:latin typeface="Courier New" pitchFamily="49" charset="0"/>
              </a:rPr>
              <a:t>call accept</a:t>
            </a:r>
            <a:endParaRPr lang="en-US" sz="1600">
              <a:solidFill>
                <a:schemeClr val="tx1"/>
              </a:solidFill>
            </a:endParaRPr>
          </a:p>
        </p:txBody>
      </p:sp>
      <p:sp>
        <p:nvSpPr>
          <p:cNvPr id="755738" name="Line 26"/>
          <p:cNvSpPr>
            <a:spLocks noChangeShapeType="1"/>
          </p:cNvSpPr>
          <p:nvPr/>
        </p:nvSpPr>
        <p:spPr bwMode="auto">
          <a:xfrm>
            <a:off x="4419600" y="4267200"/>
            <a:ext cx="2133600" cy="166688"/>
          </a:xfrm>
          <a:prstGeom prst="line">
            <a:avLst/>
          </a:prstGeom>
          <a:noFill/>
          <a:ln w="25400">
            <a:solidFill>
              <a:schemeClr val="tx1"/>
            </a:solidFill>
            <a:prstDash val="sysDot"/>
            <a:round/>
            <a:headEnd/>
            <a:tailEnd type="triangle" w="med" len="med"/>
          </a:ln>
          <a:effectLst/>
        </p:spPr>
        <p:txBody>
          <a:bodyPr wrap="none" anchor="ctr"/>
          <a:lstStyle/>
          <a:p>
            <a:endParaRPr lang="en-US"/>
          </a:p>
        </p:txBody>
      </p:sp>
      <p:sp>
        <p:nvSpPr>
          <p:cNvPr id="755739" name="Line 27"/>
          <p:cNvSpPr>
            <a:spLocks noChangeShapeType="1"/>
          </p:cNvSpPr>
          <p:nvPr/>
        </p:nvSpPr>
        <p:spPr bwMode="auto">
          <a:xfrm flipH="1">
            <a:off x="4419600" y="4486275"/>
            <a:ext cx="2133600" cy="166688"/>
          </a:xfrm>
          <a:prstGeom prst="line">
            <a:avLst/>
          </a:prstGeom>
          <a:noFill/>
          <a:ln w="25400">
            <a:solidFill>
              <a:schemeClr val="tx1"/>
            </a:solidFill>
            <a:prstDash val="sysDot"/>
            <a:round/>
            <a:headEnd/>
            <a:tailEnd type="triangle" w="med" len="med"/>
          </a:ln>
          <a:effectLst/>
        </p:spPr>
        <p:txBody>
          <a:bodyPr wrap="none" anchor="ctr"/>
          <a:lstStyle/>
          <a:p>
            <a:endParaRPr lang="en-US"/>
          </a:p>
        </p:txBody>
      </p:sp>
      <p:sp>
        <p:nvSpPr>
          <p:cNvPr id="755740" name="Text Box 28"/>
          <p:cNvSpPr txBox="1">
            <a:spLocks noChangeArrowheads="1"/>
          </p:cNvSpPr>
          <p:nvPr/>
        </p:nvSpPr>
        <p:spPr bwMode="auto">
          <a:xfrm>
            <a:off x="6629400" y="4800600"/>
            <a:ext cx="1528763" cy="336550"/>
          </a:xfrm>
          <a:prstGeom prst="rect">
            <a:avLst/>
          </a:prstGeom>
          <a:noFill/>
          <a:ln w="25400">
            <a:noFill/>
            <a:miter lim="800000"/>
            <a:headEnd/>
            <a:tailEnd/>
          </a:ln>
          <a:effectLst/>
        </p:spPr>
        <p:txBody>
          <a:bodyPr wrap="none">
            <a:spAutoFit/>
          </a:bodyPr>
          <a:lstStyle/>
          <a:p>
            <a:pPr eaLnBrk="0" hangingPunct="0">
              <a:lnSpc>
                <a:spcPct val="100000"/>
              </a:lnSpc>
            </a:pPr>
            <a:r>
              <a:rPr lang="en-US" sz="1600">
                <a:solidFill>
                  <a:schemeClr val="tx1"/>
                </a:solidFill>
                <a:latin typeface="Courier New" pitchFamily="49" charset="0"/>
              </a:rPr>
              <a:t>ret connect</a:t>
            </a:r>
          </a:p>
        </p:txBody>
      </p:sp>
      <p:sp>
        <p:nvSpPr>
          <p:cNvPr id="755741" name="Text Box 29"/>
          <p:cNvSpPr txBox="1">
            <a:spLocks noChangeArrowheads="1"/>
          </p:cNvSpPr>
          <p:nvPr/>
        </p:nvSpPr>
        <p:spPr bwMode="auto">
          <a:xfrm>
            <a:off x="6629400" y="5257800"/>
            <a:ext cx="1284288" cy="336550"/>
          </a:xfrm>
          <a:prstGeom prst="rect">
            <a:avLst/>
          </a:prstGeom>
          <a:noFill/>
          <a:ln w="25400">
            <a:noFill/>
            <a:miter lim="800000"/>
            <a:headEnd/>
            <a:tailEnd/>
          </a:ln>
          <a:effectLst/>
        </p:spPr>
        <p:txBody>
          <a:bodyPr wrap="none">
            <a:spAutoFit/>
          </a:bodyPr>
          <a:lstStyle/>
          <a:p>
            <a:pPr eaLnBrk="0" hangingPunct="0">
              <a:lnSpc>
                <a:spcPct val="100000"/>
              </a:lnSpc>
            </a:pPr>
            <a:r>
              <a:rPr lang="en-US" sz="1600">
                <a:solidFill>
                  <a:schemeClr val="tx1"/>
                </a:solidFill>
                <a:latin typeface="Courier New" pitchFamily="49" charset="0"/>
              </a:rPr>
              <a:t>call read</a:t>
            </a:r>
          </a:p>
        </p:txBody>
      </p:sp>
      <p:sp>
        <p:nvSpPr>
          <p:cNvPr id="755742" name="Text Box 30"/>
          <p:cNvSpPr txBox="1">
            <a:spLocks noChangeArrowheads="1"/>
          </p:cNvSpPr>
          <p:nvPr/>
        </p:nvSpPr>
        <p:spPr bwMode="auto">
          <a:xfrm>
            <a:off x="6629400" y="5638800"/>
            <a:ext cx="1162050" cy="336550"/>
          </a:xfrm>
          <a:prstGeom prst="rect">
            <a:avLst/>
          </a:prstGeom>
          <a:noFill/>
          <a:ln w="25400">
            <a:noFill/>
            <a:miter lim="800000"/>
            <a:headEnd/>
            <a:tailEnd/>
          </a:ln>
          <a:effectLst/>
        </p:spPr>
        <p:txBody>
          <a:bodyPr wrap="none">
            <a:spAutoFit/>
          </a:bodyPr>
          <a:lstStyle/>
          <a:p>
            <a:pPr algn="r" eaLnBrk="0" hangingPunct="0">
              <a:lnSpc>
                <a:spcPct val="100000"/>
              </a:lnSpc>
            </a:pPr>
            <a:r>
              <a:rPr lang="en-US" sz="1600">
                <a:solidFill>
                  <a:schemeClr val="tx1"/>
                </a:solidFill>
                <a:latin typeface="Courier New" pitchFamily="49" charset="0"/>
              </a:rPr>
              <a:t>ret read</a:t>
            </a:r>
          </a:p>
        </p:txBody>
      </p:sp>
      <p:sp>
        <p:nvSpPr>
          <p:cNvPr id="755743" name="Text Box 31"/>
          <p:cNvSpPr txBox="1">
            <a:spLocks noChangeArrowheads="1"/>
          </p:cNvSpPr>
          <p:nvPr/>
        </p:nvSpPr>
        <p:spPr bwMode="auto">
          <a:xfrm>
            <a:off x="6705600" y="5943600"/>
            <a:ext cx="795338" cy="336550"/>
          </a:xfrm>
          <a:prstGeom prst="rect">
            <a:avLst/>
          </a:prstGeom>
          <a:noFill/>
          <a:ln w="25400">
            <a:noFill/>
            <a:miter lim="800000"/>
            <a:headEnd/>
            <a:tailEnd/>
          </a:ln>
          <a:effectLst/>
        </p:spPr>
        <p:txBody>
          <a:bodyPr wrap="none">
            <a:spAutoFit/>
          </a:bodyPr>
          <a:lstStyle/>
          <a:p>
            <a:pPr algn="r" eaLnBrk="0" hangingPunct="0">
              <a:lnSpc>
                <a:spcPct val="100000"/>
              </a:lnSpc>
            </a:pPr>
            <a:r>
              <a:rPr lang="en-US" sz="1600">
                <a:solidFill>
                  <a:schemeClr val="tx1"/>
                </a:solidFill>
                <a:latin typeface="Courier New" pitchFamily="49" charset="0"/>
              </a:rPr>
              <a:t>close</a:t>
            </a:r>
          </a:p>
        </p:txBody>
      </p:sp>
      <p:sp>
        <p:nvSpPr>
          <p:cNvPr id="755744" name="Text Box 32"/>
          <p:cNvSpPr txBox="1">
            <a:spLocks noChangeArrowheads="1"/>
          </p:cNvSpPr>
          <p:nvPr/>
        </p:nvSpPr>
        <p:spPr bwMode="auto">
          <a:xfrm>
            <a:off x="3581400" y="5257800"/>
            <a:ext cx="795338" cy="336550"/>
          </a:xfrm>
          <a:prstGeom prst="rect">
            <a:avLst/>
          </a:prstGeom>
          <a:noFill/>
          <a:ln w="25400">
            <a:noFill/>
            <a:miter lim="800000"/>
            <a:headEnd/>
            <a:tailEnd/>
          </a:ln>
          <a:effectLst/>
        </p:spPr>
        <p:txBody>
          <a:bodyPr wrap="none">
            <a:spAutoFit/>
          </a:bodyPr>
          <a:lstStyle/>
          <a:p>
            <a:pPr eaLnBrk="0" hangingPunct="0">
              <a:lnSpc>
                <a:spcPct val="100000"/>
              </a:lnSpc>
            </a:pPr>
            <a:r>
              <a:rPr lang="en-US" sz="1600">
                <a:solidFill>
                  <a:schemeClr val="tx1"/>
                </a:solidFill>
                <a:latin typeface="Courier New" pitchFamily="49" charset="0"/>
              </a:rPr>
              <a:t>write</a:t>
            </a:r>
          </a:p>
        </p:txBody>
      </p:sp>
      <p:sp>
        <p:nvSpPr>
          <p:cNvPr id="755745" name="Text Box 33"/>
          <p:cNvSpPr txBox="1">
            <a:spLocks noChangeArrowheads="1"/>
          </p:cNvSpPr>
          <p:nvPr/>
        </p:nvSpPr>
        <p:spPr bwMode="auto">
          <a:xfrm>
            <a:off x="3013075" y="4486275"/>
            <a:ext cx="1406525" cy="336550"/>
          </a:xfrm>
          <a:prstGeom prst="rect">
            <a:avLst/>
          </a:prstGeom>
          <a:noFill/>
          <a:ln w="25400">
            <a:noFill/>
            <a:miter lim="800000"/>
            <a:headEnd/>
            <a:tailEnd/>
          </a:ln>
          <a:effectLst/>
        </p:spPr>
        <p:txBody>
          <a:bodyPr wrap="none">
            <a:spAutoFit/>
          </a:bodyPr>
          <a:lstStyle/>
          <a:p>
            <a:pPr eaLnBrk="0" hangingPunct="0">
              <a:lnSpc>
                <a:spcPct val="100000"/>
              </a:lnSpc>
            </a:pPr>
            <a:r>
              <a:rPr lang="en-US" sz="1600">
                <a:solidFill>
                  <a:schemeClr val="tx1"/>
                </a:solidFill>
                <a:latin typeface="Courier New" pitchFamily="49" charset="0"/>
              </a:rPr>
              <a:t>ret accept</a:t>
            </a:r>
            <a:endParaRPr lang="en-US" sz="1600">
              <a:solidFill>
                <a:schemeClr val="tx1"/>
              </a:solidFill>
            </a:endParaRPr>
          </a:p>
        </p:txBody>
      </p:sp>
      <p:sp>
        <p:nvSpPr>
          <p:cNvPr id="755746" name="Line 34"/>
          <p:cNvSpPr>
            <a:spLocks noChangeShapeType="1"/>
          </p:cNvSpPr>
          <p:nvPr/>
        </p:nvSpPr>
        <p:spPr bwMode="auto">
          <a:xfrm>
            <a:off x="4419600" y="5410200"/>
            <a:ext cx="2209800" cy="381000"/>
          </a:xfrm>
          <a:prstGeom prst="line">
            <a:avLst/>
          </a:prstGeom>
          <a:noFill/>
          <a:ln w="25400">
            <a:solidFill>
              <a:schemeClr val="tx1"/>
            </a:solidFill>
            <a:prstDash val="dash"/>
            <a:round/>
            <a:headEnd/>
            <a:tailEnd type="triangle" w="med" len="med"/>
          </a:ln>
          <a:effectLst/>
        </p:spPr>
        <p:txBody>
          <a:bodyPr wrap="none" anchor="ctr"/>
          <a:lstStyle/>
          <a:p>
            <a:endParaRPr lang="en-US"/>
          </a:p>
        </p:txBody>
      </p:sp>
      <p:sp>
        <p:nvSpPr>
          <p:cNvPr id="755747" name="Text Box 35"/>
          <p:cNvSpPr txBox="1">
            <a:spLocks noChangeArrowheads="1"/>
          </p:cNvSpPr>
          <p:nvPr/>
        </p:nvSpPr>
        <p:spPr bwMode="auto">
          <a:xfrm>
            <a:off x="3581400" y="5943600"/>
            <a:ext cx="795338" cy="336550"/>
          </a:xfrm>
          <a:prstGeom prst="rect">
            <a:avLst/>
          </a:prstGeom>
          <a:noFill/>
          <a:ln w="25400">
            <a:noFill/>
            <a:miter lim="800000"/>
            <a:headEnd/>
            <a:tailEnd/>
          </a:ln>
          <a:effectLst/>
        </p:spPr>
        <p:txBody>
          <a:bodyPr wrap="none">
            <a:spAutoFit/>
          </a:bodyPr>
          <a:lstStyle/>
          <a:p>
            <a:pPr algn="r" eaLnBrk="0" hangingPunct="0">
              <a:lnSpc>
                <a:spcPct val="100000"/>
              </a:lnSpc>
            </a:pPr>
            <a:r>
              <a:rPr lang="en-US" sz="1600">
                <a:solidFill>
                  <a:schemeClr val="tx1"/>
                </a:solidFill>
                <a:latin typeface="Courier New" pitchFamily="49" charset="0"/>
              </a:rPr>
              <a:t>close</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OSI </a:t>
            </a:r>
            <a:r>
              <a:rPr lang="sv-SE" dirty="0" err="1"/>
              <a:t>Model</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87035" y="1481078"/>
            <a:ext cx="8777453" cy="4324186"/>
          </a:xfrm>
          <a:prstGeom prst="rect">
            <a:avLst/>
          </a:prstGeom>
          <a:noFill/>
          <a:ln w="9525">
            <a:noFill/>
            <a:miter lim="800000"/>
            <a:headEnd/>
            <a:tailEnd/>
          </a:ln>
        </p:spPr>
      </p:pic>
      <p:sp>
        <p:nvSpPr>
          <p:cNvPr id="5" name="Rectangle 4"/>
          <p:cNvSpPr/>
          <p:nvPr/>
        </p:nvSpPr>
        <p:spPr>
          <a:xfrm rot="1922630">
            <a:off x="8198673" y="749863"/>
            <a:ext cx="941283" cy="369332"/>
          </a:xfrm>
          <a:prstGeom prst="rect">
            <a:avLst/>
          </a:prstGeom>
        </p:spPr>
        <p:txBody>
          <a:bodyPr wrap="none">
            <a:spAutoFit/>
          </a:bodyPr>
          <a:lstStyle/>
          <a:p>
            <a:r>
              <a:rPr lang="en-US" dirty="0">
                <a:solidFill>
                  <a:srgbClr val="FF0000"/>
                </a:solidFill>
              </a:rPr>
              <a:t>Review</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14338"/>
            <a:ext cx="9144000" cy="1143000"/>
          </a:xfrm>
        </p:spPr>
        <p:txBody>
          <a:bodyPr/>
          <a:lstStyle/>
          <a:p>
            <a:r>
              <a:rPr lang="en-US" dirty="0"/>
              <a:t>TCP: Establishment &amp; Termination</a:t>
            </a:r>
          </a:p>
        </p:txBody>
      </p:sp>
      <p:sp>
        <p:nvSpPr>
          <p:cNvPr id="3" name="Content Placeholder 2"/>
          <p:cNvSpPr>
            <a:spLocks noGrp="1"/>
          </p:cNvSpPr>
          <p:nvPr>
            <p:ph idx="1"/>
          </p:nvPr>
        </p:nvSpPr>
        <p:spPr/>
        <p:txBody>
          <a:bodyPr/>
          <a:lstStyle/>
          <a:p>
            <a:r>
              <a:rPr lang="en-US" dirty="0"/>
              <a:t>To understanding of the connect, accept, and close functions, we must understand how:</a:t>
            </a:r>
          </a:p>
          <a:p>
            <a:pPr lvl="1"/>
            <a:r>
              <a:rPr lang="en-US" dirty="0"/>
              <a:t>TCP connections are established and terminated</a:t>
            </a:r>
          </a:p>
          <a:p>
            <a:pPr lvl="1"/>
            <a:r>
              <a:rPr lang="en-US" dirty="0"/>
              <a:t>TCP's state transition diagram.</a:t>
            </a:r>
          </a:p>
          <a:p>
            <a:pPr lvl="1"/>
            <a:endParaRPr lang="en-US" dirty="0"/>
          </a:p>
        </p:txBody>
      </p:sp>
      <p:sp>
        <p:nvSpPr>
          <p:cNvPr id="4" name="Rectangle 3"/>
          <p:cNvSpPr/>
          <p:nvPr/>
        </p:nvSpPr>
        <p:spPr>
          <a:xfrm rot="1922630">
            <a:off x="8198673" y="1325927"/>
            <a:ext cx="941283" cy="369332"/>
          </a:xfrm>
          <a:prstGeom prst="rect">
            <a:avLst/>
          </a:prstGeom>
        </p:spPr>
        <p:txBody>
          <a:bodyPr wrap="none">
            <a:spAutoFit/>
          </a:bodyPr>
          <a:lstStyle/>
          <a:p>
            <a:r>
              <a:rPr lang="en-US" dirty="0">
                <a:solidFill>
                  <a:srgbClr val="FF0000"/>
                </a:solidFill>
              </a:rPr>
              <a:t>Review</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b="1" dirty="0"/>
              <a:t>Three-</a:t>
            </a:r>
            <a:r>
              <a:rPr lang="sv-SE" b="1" dirty="0" err="1"/>
              <a:t>way</a:t>
            </a:r>
            <a:r>
              <a:rPr lang="sv-SE" b="1" dirty="0"/>
              <a:t> Handshake</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Server prepare to accept an incoming connection</a:t>
            </a:r>
          </a:p>
          <a:p>
            <a:pPr lvl="1"/>
            <a:r>
              <a:rPr lang="en-US" dirty="0"/>
              <a:t>Normally done by calling socket, bind, and listen and is called a passive open</a:t>
            </a:r>
          </a:p>
          <a:p>
            <a:pPr marL="514350" indent="-514350">
              <a:buFont typeface="+mj-lt"/>
              <a:buAutoNum type="arabicPeriod"/>
            </a:pPr>
            <a:r>
              <a:rPr lang="en-US" dirty="0"/>
              <a:t>The client issues an active open by calling connect </a:t>
            </a:r>
          </a:p>
          <a:p>
            <a:pPr lvl="1"/>
            <a:r>
              <a:rPr lang="en-US" dirty="0"/>
              <a:t>TCP client sends a "synchronize" (SYN) segment</a:t>
            </a:r>
          </a:p>
          <a:p>
            <a:pPr lvl="2"/>
            <a:r>
              <a:rPr lang="en-US" dirty="0"/>
              <a:t>tells the server about the client's initial sequence number for the data that the client will send on the connection</a:t>
            </a:r>
          </a:p>
          <a:p>
            <a:pPr lvl="1"/>
            <a:r>
              <a:rPr lang="en-US" dirty="0"/>
              <a:t>No data sent with the SYN; just IP header, a TCP header, and possible TCP options </a:t>
            </a:r>
          </a:p>
        </p:txBody>
      </p:sp>
      <p:sp>
        <p:nvSpPr>
          <p:cNvPr id="4" name="Rectangle 3"/>
          <p:cNvSpPr/>
          <p:nvPr/>
        </p:nvSpPr>
        <p:spPr>
          <a:xfrm rot="1922630">
            <a:off x="8198673" y="749863"/>
            <a:ext cx="941283" cy="369332"/>
          </a:xfrm>
          <a:prstGeom prst="rect">
            <a:avLst/>
          </a:prstGeom>
        </p:spPr>
        <p:txBody>
          <a:bodyPr wrap="none">
            <a:spAutoFit/>
          </a:bodyPr>
          <a:lstStyle/>
          <a:p>
            <a:r>
              <a:rPr lang="en-US" dirty="0">
                <a:solidFill>
                  <a:srgbClr val="FF0000"/>
                </a:solidFill>
              </a:rPr>
              <a:t>Review</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b="1" dirty="0"/>
              <a:t>Three-</a:t>
            </a:r>
            <a:r>
              <a:rPr lang="sv-SE" b="1" dirty="0" err="1"/>
              <a:t>way</a:t>
            </a:r>
            <a:r>
              <a:rPr lang="sv-SE" b="1" dirty="0"/>
              <a:t> Handshake</a:t>
            </a:r>
            <a:endParaRPr lang="en-US" dirty="0"/>
          </a:p>
        </p:txBody>
      </p:sp>
      <p:sp>
        <p:nvSpPr>
          <p:cNvPr id="3" name="Content Placeholder 2"/>
          <p:cNvSpPr>
            <a:spLocks noGrp="1"/>
          </p:cNvSpPr>
          <p:nvPr>
            <p:ph idx="1"/>
          </p:nvPr>
        </p:nvSpPr>
        <p:spPr/>
        <p:txBody>
          <a:bodyPr/>
          <a:lstStyle/>
          <a:p>
            <a:pPr marL="514350" indent="-514350">
              <a:buFont typeface="+mj-lt"/>
              <a:buAutoNum type="arabicPeriod" startAt="3"/>
            </a:pPr>
            <a:r>
              <a:rPr lang="en-US" dirty="0"/>
              <a:t>Server must acknowledge (ACK) the client's SYN and the server must also send its own SYN containing the initial sequence number for the data that the server will send on the connection </a:t>
            </a:r>
          </a:p>
          <a:p>
            <a:pPr lvl="1"/>
            <a:r>
              <a:rPr lang="en-US" dirty="0"/>
              <a:t>The server sends its SYN and the ACK of the client's SYN in a single segment</a:t>
            </a:r>
          </a:p>
          <a:p>
            <a:pPr marL="514350" indent="-514350">
              <a:buFont typeface="+mj-lt"/>
              <a:buAutoNum type="arabicPeriod" startAt="3"/>
            </a:pPr>
            <a:r>
              <a:rPr lang="en-US" dirty="0"/>
              <a:t>The client must acknowledge the server's SYN</a:t>
            </a:r>
          </a:p>
          <a:p>
            <a:endParaRPr lang="en-US" dirty="0"/>
          </a:p>
        </p:txBody>
      </p:sp>
      <p:sp>
        <p:nvSpPr>
          <p:cNvPr id="4" name="Rectangle 3"/>
          <p:cNvSpPr/>
          <p:nvPr/>
        </p:nvSpPr>
        <p:spPr>
          <a:xfrm rot="1922630">
            <a:off x="8198673" y="749863"/>
            <a:ext cx="941283" cy="369332"/>
          </a:xfrm>
          <a:prstGeom prst="rect">
            <a:avLst/>
          </a:prstGeom>
        </p:spPr>
        <p:txBody>
          <a:bodyPr wrap="none">
            <a:spAutoFit/>
          </a:bodyPr>
          <a:lstStyle/>
          <a:p>
            <a:r>
              <a:rPr lang="en-US" dirty="0">
                <a:solidFill>
                  <a:srgbClr val="FF0000"/>
                </a:solidFill>
              </a:rPr>
              <a:t>Review</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b="1" dirty="0"/>
              <a:t>Three-</a:t>
            </a:r>
            <a:r>
              <a:rPr lang="sv-SE" b="1" dirty="0" err="1"/>
              <a:t>way</a:t>
            </a:r>
            <a:r>
              <a:rPr lang="sv-SE" b="1" dirty="0"/>
              <a:t> Handshake</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85938" y="1772816"/>
            <a:ext cx="8950558" cy="3384376"/>
          </a:xfrm>
          <a:prstGeom prst="rect">
            <a:avLst/>
          </a:prstGeom>
          <a:noFill/>
          <a:ln w="9525">
            <a:noFill/>
            <a:miter lim="800000"/>
            <a:headEnd/>
            <a:tailEnd/>
          </a:ln>
        </p:spPr>
      </p:pic>
      <p:sp>
        <p:nvSpPr>
          <p:cNvPr id="6" name="Rectangle 5"/>
          <p:cNvSpPr/>
          <p:nvPr/>
        </p:nvSpPr>
        <p:spPr>
          <a:xfrm rot="1922630">
            <a:off x="8198673" y="749863"/>
            <a:ext cx="941283" cy="369332"/>
          </a:xfrm>
          <a:prstGeom prst="rect">
            <a:avLst/>
          </a:prstGeom>
        </p:spPr>
        <p:txBody>
          <a:bodyPr wrap="none">
            <a:spAutoFit/>
          </a:bodyPr>
          <a:lstStyle/>
          <a:p>
            <a:r>
              <a:rPr lang="en-US" dirty="0">
                <a:solidFill>
                  <a:srgbClr val="FF0000"/>
                </a:solidFill>
              </a:rPr>
              <a:t>Review</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b="1" dirty="0"/>
              <a:t>TCP Connection </a:t>
            </a:r>
            <a:r>
              <a:rPr lang="sv-SE" b="1"/>
              <a:t>Termination</a:t>
            </a:r>
          </a:p>
        </p:txBody>
      </p:sp>
      <p:pic>
        <p:nvPicPr>
          <p:cNvPr id="4098" name="Picture 2"/>
          <p:cNvPicPr>
            <a:picLocks noChangeAspect="1" noChangeArrowheads="1"/>
          </p:cNvPicPr>
          <p:nvPr/>
        </p:nvPicPr>
        <p:blipFill>
          <a:blip r:embed="rId2" cstate="print"/>
          <a:srcRect/>
          <a:stretch>
            <a:fillRect/>
          </a:stretch>
        </p:blipFill>
        <p:spPr bwMode="auto">
          <a:xfrm>
            <a:off x="202651" y="1398542"/>
            <a:ext cx="8768488" cy="4190698"/>
          </a:xfrm>
          <a:prstGeom prst="rect">
            <a:avLst/>
          </a:prstGeom>
          <a:noFill/>
          <a:ln w="9525">
            <a:noFill/>
            <a:miter lim="800000"/>
            <a:headEnd/>
            <a:tailEnd/>
          </a:ln>
        </p:spPr>
      </p:pic>
      <p:sp>
        <p:nvSpPr>
          <p:cNvPr id="5" name="Rectangle 4"/>
          <p:cNvSpPr/>
          <p:nvPr/>
        </p:nvSpPr>
        <p:spPr>
          <a:xfrm rot="1922630">
            <a:off x="8198673" y="749863"/>
            <a:ext cx="941283" cy="369332"/>
          </a:xfrm>
          <a:prstGeom prst="rect">
            <a:avLst/>
          </a:prstGeom>
        </p:spPr>
        <p:txBody>
          <a:bodyPr wrap="none">
            <a:spAutoFit/>
          </a:bodyPr>
          <a:lstStyle/>
          <a:p>
            <a:r>
              <a:rPr lang="en-US" dirty="0">
                <a:solidFill>
                  <a:srgbClr val="FF0000"/>
                </a:solidFill>
              </a:rPr>
              <a:t>Review</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ubrik 1"/>
          <p:cNvSpPr>
            <a:spLocks noGrp="1"/>
          </p:cNvSpPr>
          <p:nvPr>
            <p:ph type="title"/>
          </p:nvPr>
        </p:nvSpPr>
        <p:spPr/>
        <p:txBody>
          <a:bodyPr/>
          <a:lstStyle/>
          <a:p>
            <a:pPr eaLnBrk="1" hangingPunct="1"/>
            <a:r>
              <a:rPr lang="en-US" b="1" noProof="0" dirty="0"/>
              <a:t>Outline</a:t>
            </a:r>
          </a:p>
        </p:txBody>
      </p:sp>
      <p:sp>
        <p:nvSpPr>
          <p:cNvPr id="16386" name="Platshållare för innehåll 2"/>
          <p:cNvSpPr>
            <a:spLocks noGrp="1"/>
          </p:cNvSpPr>
          <p:nvPr>
            <p:ph idx="1"/>
          </p:nvPr>
        </p:nvSpPr>
        <p:spPr/>
        <p:txBody>
          <a:bodyPr/>
          <a:lstStyle/>
          <a:p>
            <a:pPr marL="0" indent="0">
              <a:lnSpc>
                <a:spcPct val="80000"/>
              </a:lnSpc>
              <a:buNone/>
            </a:pPr>
            <a:r>
              <a:rPr lang="en-US" dirty="0"/>
              <a:t>Part</a:t>
            </a:r>
            <a:r>
              <a:rPr lang="en-US" dirty="0">
                <a:solidFill>
                  <a:srgbClr val="7030A0"/>
                </a:solidFill>
              </a:rPr>
              <a:t> </a:t>
            </a:r>
            <a:r>
              <a:rPr lang="en-US" dirty="0"/>
              <a:t>II</a:t>
            </a:r>
          </a:p>
          <a:p>
            <a:pPr>
              <a:lnSpc>
                <a:spcPct val="80000"/>
              </a:lnSpc>
            </a:pPr>
            <a:r>
              <a:rPr lang="en-US" dirty="0"/>
              <a:t>The Daytime server example</a:t>
            </a:r>
          </a:p>
          <a:p>
            <a:pPr>
              <a:lnSpc>
                <a:spcPct val="80000"/>
              </a:lnSpc>
            </a:pPr>
            <a:r>
              <a:rPr lang="en-US" dirty="0"/>
              <a:t>Accept, Connection, Send and Reply</a:t>
            </a:r>
          </a:p>
          <a:p>
            <a:pPr>
              <a:lnSpc>
                <a:spcPct val="80000"/>
              </a:lnSpc>
            </a:pPr>
            <a:r>
              <a:rPr lang="en-US" dirty="0">
                <a:solidFill>
                  <a:srgbClr val="7030A0"/>
                </a:solidFill>
              </a:rPr>
              <a:t>TCP State Transition</a:t>
            </a:r>
          </a:p>
          <a:p>
            <a:pPr>
              <a:lnSpc>
                <a:spcPct val="80000"/>
              </a:lnSpc>
            </a:pPr>
            <a:r>
              <a:rPr lang="en-US" dirty="0"/>
              <a:t>Port Numbers</a:t>
            </a:r>
          </a:p>
          <a:p>
            <a:pPr>
              <a:lnSpc>
                <a:spcPct val="80000"/>
              </a:lnSpc>
            </a:pPr>
            <a:r>
              <a:rPr lang="en-US" dirty="0"/>
              <a:t>Summary</a:t>
            </a:r>
          </a:p>
        </p:txBody>
      </p:sp>
      <p:sp>
        <p:nvSpPr>
          <p:cNvPr id="4" name="Rectangle 3"/>
          <p:cNvSpPr/>
          <p:nvPr/>
        </p:nvSpPr>
        <p:spPr>
          <a:xfrm rot="1922630">
            <a:off x="8198673" y="749863"/>
            <a:ext cx="941283" cy="369332"/>
          </a:xfrm>
          <a:prstGeom prst="rect">
            <a:avLst/>
          </a:prstGeom>
        </p:spPr>
        <p:txBody>
          <a:bodyPr wrap="none">
            <a:spAutoFit/>
          </a:bodyPr>
          <a:lstStyle/>
          <a:p>
            <a:r>
              <a:rPr lang="en-US" dirty="0">
                <a:solidFill>
                  <a:srgbClr val="0070C0"/>
                </a:solidFill>
              </a:rPr>
              <a:t>Outline</a:t>
            </a:r>
          </a:p>
        </p:txBody>
      </p:sp>
    </p:spTree>
    <p:extLst>
      <p:ext uri="{BB962C8B-B14F-4D97-AF65-F5344CB8AC3E}">
        <p14:creationId xmlns:p14="http://schemas.microsoft.com/office/powerpoint/2010/main" val="31908677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cstate="print"/>
          <a:srcRect/>
          <a:stretch>
            <a:fillRect/>
          </a:stretch>
        </p:blipFill>
        <p:spPr bwMode="auto">
          <a:xfrm>
            <a:off x="3098409" y="0"/>
            <a:ext cx="6045591" cy="6858000"/>
          </a:xfrm>
          <a:prstGeom prst="rect">
            <a:avLst/>
          </a:prstGeom>
          <a:noFill/>
          <a:ln w="9525">
            <a:noFill/>
            <a:miter lim="800000"/>
            <a:headEnd/>
            <a:tailEnd/>
          </a:ln>
        </p:spPr>
      </p:pic>
      <p:sp>
        <p:nvSpPr>
          <p:cNvPr id="2" name="Title 1"/>
          <p:cNvSpPr>
            <a:spLocks noGrp="1"/>
          </p:cNvSpPr>
          <p:nvPr>
            <p:ph type="title"/>
          </p:nvPr>
        </p:nvSpPr>
        <p:spPr>
          <a:xfrm>
            <a:off x="395536" y="557808"/>
            <a:ext cx="3538736" cy="1143000"/>
          </a:xfrm>
        </p:spPr>
        <p:txBody>
          <a:bodyPr/>
          <a:lstStyle/>
          <a:p>
            <a:r>
              <a:rPr lang="en-US" dirty="0"/>
              <a:t>TCP State Transition</a:t>
            </a:r>
          </a:p>
        </p:txBody>
      </p:sp>
      <p:sp>
        <p:nvSpPr>
          <p:cNvPr id="5" name="Content Placeholder 4"/>
          <p:cNvSpPr>
            <a:spLocks noGrp="1"/>
          </p:cNvSpPr>
          <p:nvPr>
            <p:ph idx="1"/>
          </p:nvPr>
        </p:nvSpPr>
        <p:spPr>
          <a:xfrm>
            <a:off x="179512" y="1773238"/>
            <a:ext cx="3168352" cy="4535487"/>
          </a:xfrm>
        </p:spPr>
        <p:txBody>
          <a:bodyPr/>
          <a:lstStyle/>
          <a:p>
            <a:r>
              <a:rPr lang="en-US" sz="2400" dirty="0"/>
              <a:t>If an application performs an active open in the CLOSED state, TCP sends a SYN and the new state is SYN_SENT</a:t>
            </a:r>
          </a:p>
          <a:p>
            <a:r>
              <a:rPr lang="en-US" sz="2400" dirty="0"/>
              <a:t>If TCP next receives a SYN with an ACK, it sends an ACK and the new state is ESTABLISHED</a:t>
            </a:r>
          </a:p>
          <a:p>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a:t>Networking API</a:t>
            </a:r>
            <a:endParaRPr lang="en-US" noProof="0" dirty="0"/>
          </a:p>
        </p:txBody>
      </p:sp>
      <p:sp>
        <p:nvSpPr>
          <p:cNvPr id="3" name="Content Placeholder 2"/>
          <p:cNvSpPr>
            <a:spLocks noGrp="1"/>
          </p:cNvSpPr>
          <p:nvPr>
            <p:ph idx="1"/>
          </p:nvPr>
        </p:nvSpPr>
        <p:spPr/>
        <p:txBody>
          <a:bodyPr/>
          <a:lstStyle/>
          <a:p>
            <a:r>
              <a:rPr lang="en-US" noProof="0" dirty="0"/>
              <a:t>This part review the programming of processes that communicate with each other using an application program interface (API) known as sockets.</a:t>
            </a:r>
          </a:p>
          <a:p>
            <a:r>
              <a:rPr lang="en-US" noProof="0" dirty="0"/>
              <a:t>Some students may be very familiar with sockets already, as that model has become synonymous with network programming.</a:t>
            </a:r>
          </a:p>
          <a:p>
            <a:r>
              <a:rPr lang="en-US" noProof="0" dirty="0"/>
              <a:t>Others may need an introduction to sockets from the ground up.</a:t>
            </a:r>
          </a:p>
        </p:txBody>
      </p:sp>
      <p:sp>
        <p:nvSpPr>
          <p:cNvPr id="4" name="Rectangle 3"/>
          <p:cNvSpPr/>
          <p:nvPr/>
        </p:nvSpPr>
        <p:spPr>
          <a:xfrm rot="1922630">
            <a:off x="8038373" y="749863"/>
            <a:ext cx="1261884" cy="369332"/>
          </a:xfrm>
          <a:prstGeom prst="rect">
            <a:avLst/>
          </a:prstGeom>
        </p:spPr>
        <p:txBody>
          <a:bodyPr wrap="none">
            <a:spAutoFit/>
          </a:bodyPr>
          <a:lstStyle/>
          <a:p>
            <a:r>
              <a:rPr lang="en-US" dirty="0">
                <a:solidFill>
                  <a:srgbClr val="0070C0"/>
                </a:solidFill>
              </a:rPr>
              <a:t>Objectives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 State Transition Diagram</a:t>
            </a:r>
          </a:p>
        </p:txBody>
      </p:sp>
      <p:sp>
        <p:nvSpPr>
          <p:cNvPr id="3" name="Content Placeholder 2"/>
          <p:cNvSpPr>
            <a:spLocks noGrp="1"/>
          </p:cNvSpPr>
          <p:nvPr>
            <p:ph idx="1"/>
          </p:nvPr>
        </p:nvSpPr>
        <p:spPr>
          <a:xfrm>
            <a:off x="251520" y="1773238"/>
            <a:ext cx="8568952" cy="4535487"/>
          </a:xfrm>
        </p:spPr>
        <p:txBody>
          <a:bodyPr/>
          <a:lstStyle/>
          <a:p>
            <a:r>
              <a:rPr lang="en-US" dirty="0"/>
              <a:t>The two arrows leading from the ESTABLISHED state deal with the termination of a connection</a:t>
            </a:r>
          </a:p>
          <a:p>
            <a:pPr lvl="1"/>
            <a:r>
              <a:rPr lang="en-US" dirty="0"/>
              <a:t>If an application calls close before receiving a FIN (an active close), the transition is to the FIN_WAIT_1 state</a:t>
            </a:r>
          </a:p>
          <a:p>
            <a:pPr lvl="1"/>
            <a:r>
              <a:rPr lang="en-US" dirty="0"/>
              <a:t>If an application receives a FIN while in the ESTABLISHED state (a passive close), the transition is to the CLOSE_WAIT state</a:t>
            </a:r>
          </a:p>
          <a:p>
            <a:r>
              <a:rPr lang="en-US" dirty="0"/>
              <a:t>Simultaneous open: both ends send SYNs at about the same time and the SYNs cross in the network</a:t>
            </a:r>
          </a:p>
          <a:p>
            <a:r>
              <a:rPr lang="en-US" dirty="0"/>
              <a:t>Simultaneous close: both ends send FINs at the same time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TIME_WAIT State</a:t>
            </a:r>
            <a:endParaRPr lang="en-US" dirty="0"/>
          </a:p>
        </p:txBody>
      </p:sp>
      <p:sp>
        <p:nvSpPr>
          <p:cNvPr id="3" name="Content Placeholder 2"/>
          <p:cNvSpPr>
            <a:spLocks noGrp="1"/>
          </p:cNvSpPr>
          <p:nvPr>
            <p:ph idx="1"/>
          </p:nvPr>
        </p:nvSpPr>
        <p:spPr/>
        <p:txBody>
          <a:bodyPr/>
          <a:lstStyle/>
          <a:p>
            <a:r>
              <a:rPr lang="en-US" dirty="0"/>
              <a:t>An active-close-end goes through this state</a:t>
            </a:r>
          </a:p>
          <a:p>
            <a:pPr lvl="1"/>
            <a:r>
              <a:rPr lang="en-US" dirty="0"/>
              <a:t>remains in this state is 2X the maximum segment lifetime </a:t>
            </a:r>
          </a:p>
          <a:p>
            <a:pPr lvl="1"/>
            <a:r>
              <a:rPr lang="en-US" dirty="0">
                <a:solidFill>
                  <a:schemeClr val="accent1">
                    <a:lumMod val="50000"/>
                  </a:schemeClr>
                </a:solidFill>
              </a:rPr>
              <a:t>Maximum Segment Lifetime (MSL) = max time that any IP datagram can live in a network</a:t>
            </a:r>
          </a:p>
          <a:p>
            <a:pPr lvl="2"/>
            <a:r>
              <a:rPr lang="en-US" dirty="0"/>
              <a:t>It is bounded: every datagram contains an 8-bit hop limit</a:t>
            </a:r>
          </a:p>
          <a:p>
            <a:pPr lvl="1"/>
            <a:r>
              <a:rPr lang="en-US" dirty="0"/>
              <a:t>recommended value (RFC1122) is 2 min, BSD uses 30 sec. </a:t>
            </a:r>
          </a:p>
          <a:p>
            <a:pPr lvl="1"/>
            <a:r>
              <a:rPr lang="en-US" dirty="0"/>
              <a:t>means TIME_WAIT duration is between 1 and 4 min.</a:t>
            </a:r>
          </a:p>
          <a:p>
            <a:r>
              <a:rPr lang="en-US" dirty="0"/>
              <a:t>Packet lost is usually the result of routing problems</a:t>
            </a:r>
          </a:p>
          <a:p>
            <a:pPr lvl="1"/>
            <a:r>
              <a:rPr lang="en-US" dirty="0"/>
              <a:t>Once routing problem is corrected and the packet that was lost in the loop is sent to the final destination</a:t>
            </a:r>
          </a:p>
          <a:p>
            <a:pPr lvl="1"/>
            <a:r>
              <a:rPr lang="en-US" dirty="0"/>
              <a:t>Happens within MSL time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TIME_WAIT State</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Implement TCP's full-duplex connection termination </a:t>
            </a:r>
          </a:p>
          <a:p>
            <a:pPr marL="514350" indent="-514350">
              <a:buFont typeface="+mj-lt"/>
              <a:buAutoNum type="arabicPeriod"/>
            </a:pPr>
            <a:r>
              <a:rPr lang="en-US" dirty="0"/>
              <a:t>Allow old TCP duplicate to expire in the network</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dirty="0"/>
              <a:t>TIME_WAIT</a:t>
            </a:r>
            <a:endParaRPr lang="en-US" dirty="0"/>
          </a:p>
        </p:txBody>
      </p:sp>
      <p:sp>
        <p:nvSpPr>
          <p:cNvPr id="3" name="Content Placeholder 2"/>
          <p:cNvSpPr>
            <a:spLocks noGrp="1"/>
          </p:cNvSpPr>
          <p:nvPr>
            <p:ph idx="1"/>
          </p:nvPr>
        </p:nvSpPr>
        <p:spPr>
          <a:xfrm>
            <a:off x="4716016" y="1412776"/>
            <a:ext cx="4176464" cy="4536504"/>
          </a:xfrm>
        </p:spPr>
        <p:txBody>
          <a:bodyPr/>
          <a:lstStyle/>
          <a:p>
            <a:r>
              <a:rPr lang="en-US" dirty="0"/>
              <a:t>Suppose that end point 2 wasn't in TIME_WAIT state when a delayed segment arrives.</a:t>
            </a:r>
          </a:p>
          <a:p>
            <a:r>
              <a:rPr lang="en-US" dirty="0"/>
              <a:t>That segment is  mistaken for part of the second connection (when it has an appropriate sequence numbers) .</a:t>
            </a:r>
            <a:endParaRPr lang="sv-SE" dirty="0"/>
          </a:p>
        </p:txBody>
      </p:sp>
      <p:pic>
        <p:nvPicPr>
          <p:cNvPr id="3074" name="Picture 2" descr="TIME_WAIT-why.png"/>
          <p:cNvPicPr>
            <a:picLocks noChangeAspect="1" noChangeArrowheads="1"/>
          </p:cNvPicPr>
          <p:nvPr/>
        </p:nvPicPr>
        <p:blipFill rotWithShape="1">
          <a:blip r:embed="rId3">
            <a:extLst>
              <a:ext uri="{28A0092B-C50C-407E-A947-70E740481C1C}">
                <a14:useLocalDpi xmlns:a14="http://schemas.microsoft.com/office/drawing/2010/main" val="0"/>
              </a:ext>
            </a:extLst>
          </a:blip>
          <a:srcRect l="5049" t="5002" r="4051" b="2493"/>
          <a:stretch/>
        </p:blipFill>
        <p:spPr bwMode="auto">
          <a:xfrm>
            <a:off x="35496" y="44624"/>
            <a:ext cx="4680520" cy="6786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4879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dirty="0"/>
              <a:t>TIME_WAIT</a:t>
            </a:r>
            <a:endParaRPr lang="en-US" dirty="0"/>
          </a:p>
        </p:txBody>
      </p:sp>
      <p:sp>
        <p:nvSpPr>
          <p:cNvPr id="3" name="Content Placeholder 2"/>
          <p:cNvSpPr>
            <a:spLocks noGrp="1"/>
          </p:cNvSpPr>
          <p:nvPr>
            <p:ph idx="1"/>
          </p:nvPr>
        </p:nvSpPr>
        <p:spPr>
          <a:xfrm>
            <a:off x="4716016" y="1412776"/>
            <a:ext cx="4176464" cy="4536504"/>
          </a:xfrm>
        </p:spPr>
        <p:txBody>
          <a:bodyPr/>
          <a:lstStyle/>
          <a:p>
            <a:r>
              <a:rPr lang="en-US" dirty="0"/>
              <a:t>When the final ACK (end point 2) omitted, end point 1 will resend the final FIN. </a:t>
            </a:r>
          </a:p>
          <a:p>
            <a:r>
              <a:rPr lang="en-US" dirty="0"/>
              <a:t>If end point 2 state is CLOSED, it sends RST (unexpected FIN). </a:t>
            </a:r>
          </a:p>
          <a:p>
            <a:r>
              <a:rPr lang="en-US" dirty="0"/>
              <a:t>End point 1 receive an error even though all data was received correctly.</a:t>
            </a:r>
            <a:endParaRPr lang="sv-SE" dirty="0"/>
          </a:p>
        </p:txBody>
      </p:sp>
      <p:pic>
        <p:nvPicPr>
          <p:cNvPr id="3074" name="Picture 2" descr="TIME_WAIT-why.png"/>
          <p:cNvPicPr>
            <a:picLocks noChangeAspect="1" noChangeArrowheads="1"/>
          </p:cNvPicPr>
          <p:nvPr/>
        </p:nvPicPr>
        <p:blipFill rotWithShape="1">
          <a:blip r:embed="rId3">
            <a:extLst>
              <a:ext uri="{28A0092B-C50C-407E-A947-70E740481C1C}">
                <a14:useLocalDpi xmlns:a14="http://schemas.microsoft.com/office/drawing/2010/main" val="0"/>
              </a:ext>
            </a:extLst>
          </a:blip>
          <a:srcRect l="5049" t="5002" r="4051" b="2493"/>
          <a:stretch/>
        </p:blipFill>
        <p:spPr bwMode="auto">
          <a:xfrm>
            <a:off x="35496" y="44624"/>
            <a:ext cx="4680520" cy="6786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0580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Expiring TCP duplicates</a:t>
            </a:r>
          </a:p>
        </p:txBody>
      </p:sp>
      <p:sp>
        <p:nvSpPr>
          <p:cNvPr id="3" name="Content Placeholder 2"/>
          <p:cNvSpPr>
            <a:spLocks noGrp="1"/>
          </p:cNvSpPr>
          <p:nvPr>
            <p:ph idx="1"/>
          </p:nvPr>
        </p:nvSpPr>
        <p:spPr/>
        <p:txBody>
          <a:bodyPr/>
          <a:lstStyle/>
          <a:p>
            <a:pPr marL="514350" indent="-514350"/>
            <a:r>
              <a:rPr lang="en-US" dirty="0"/>
              <a:t>Initiate a new incarnation of a connection that is currently in the TIME_WAIT state</a:t>
            </a:r>
          </a:p>
          <a:p>
            <a:pPr marL="514350" indent="-514350"/>
            <a:r>
              <a:rPr lang="en-US" dirty="0"/>
              <a:t>Since the duration of the TIME_WAIT state is twice the MSL, this allows MSL sec. for a packet in one direction to be lost, and another MSL sec. for the reply to be lost</a:t>
            </a:r>
          </a:p>
          <a:p>
            <a:pPr marL="514350" indent="-514350"/>
            <a:r>
              <a:rPr lang="en-US" dirty="0"/>
              <a:t>Guaranteed that when establishing a connection, all old duplicates from previous incarnations of the connection have expired in the network</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ubrik 1"/>
          <p:cNvSpPr>
            <a:spLocks noGrp="1"/>
          </p:cNvSpPr>
          <p:nvPr>
            <p:ph type="title"/>
          </p:nvPr>
        </p:nvSpPr>
        <p:spPr/>
        <p:txBody>
          <a:bodyPr/>
          <a:lstStyle/>
          <a:p>
            <a:pPr eaLnBrk="1" hangingPunct="1"/>
            <a:r>
              <a:rPr lang="en-US" b="1" noProof="0" dirty="0"/>
              <a:t>Outline</a:t>
            </a:r>
          </a:p>
        </p:txBody>
      </p:sp>
      <p:sp>
        <p:nvSpPr>
          <p:cNvPr id="16386" name="Platshållare för innehåll 2"/>
          <p:cNvSpPr>
            <a:spLocks noGrp="1"/>
          </p:cNvSpPr>
          <p:nvPr>
            <p:ph idx="1"/>
          </p:nvPr>
        </p:nvSpPr>
        <p:spPr/>
        <p:txBody>
          <a:bodyPr/>
          <a:lstStyle/>
          <a:p>
            <a:pPr marL="0" indent="0">
              <a:lnSpc>
                <a:spcPct val="80000"/>
              </a:lnSpc>
              <a:buNone/>
            </a:pPr>
            <a:r>
              <a:rPr lang="en-US" dirty="0"/>
              <a:t>Part</a:t>
            </a:r>
            <a:r>
              <a:rPr lang="en-US" dirty="0">
                <a:solidFill>
                  <a:srgbClr val="7030A0"/>
                </a:solidFill>
              </a:rPr>
              <a:t> </a:t>
            </a:r>
            <a:r>
              <a:rPr lang="en-US" dirty="0"/>
              <a:t>II</a:t>
            </a:r>
          </a:p>
          <a:p>
            <a:pPr>
              <a:lnSpc>
                <a:spcPct val="80000"/>
              </a:lnSpc>
            </a:pPr>
            <a:r>
              <a:rPr lang="en-US" dirty="0"/>
              <a:t>The Daytime server example</a:t>
            </a:r>
          </a:p>
          <a:p>
            <a:pPr>
              <a:lnSpc>
                <a:spcPct val="80000"/>
              </a:lnSpc>
            </a:pPr>
            <a:r>
              <a:rPr lang="en-US" dirty="0"/>
              <a:t>Accept, Connection, Send and Reply</a:t>
            </a:r>
          </a:p>
          <a:p>
            <a:pPr>
              <a:lnSpc>
                <a:spcPct val="80000"/>
              </a:lnSpc>
            </a:pPr>
            <a:r>
              <a:rPr lang="en-US" dirty="0"/>
              <a:t>TCP State Transition</a:t>
            </a:r>
          </a:p>
          <a:p>
            <a:pPr>
              <a:lnSpc>
                <a:spcPct val="80000"/>
              </a:lnSpc>
            </a:pPr>
            <a:r>
              <a:rPr lang="en-US" dirty="0">
                <a:solidFill>
                  <a:srgbClr val="7030A0"/>
                </a:solidFill>
              </a:rPr>
              <a:t>Port Numbers</a:t>
            </a:r>
          </a:p>
          <a:p>
            <a:pPr>
              <a:lnSpc>
                <a:spcPct val="80000"/>
              </a:lnSpc>
            </a:pPr>
            <a:r>
              <a:rPr lang="en-US" dirty="0"/>
              <a:t>Summary</a:t>
            </a:r>
          </a:p>
        </p:txBody>
      </p:sp>
      <p:sp>
        <p:nvSpPr>
          <p:cNvPr id="4" name="Rectangle 3"/>
          <p:cNvSpPr/>
          <p:nvPr/>
        </p:nvSpPr>
        <p:spPr>
          <a:xfrm rot="1922630">
            <a:off x="8198673" y="749863"/>
            <a:ext cx="941283" cy="369332"/>
          </a:xfrm>
          <a:prstGeom prst="rect">
            <a:avLst/>
          </a:prstGeom>
        </p:spPr>
        <p:txBody>
          <a:bodyPr wrap="none">
            <a:spAutoFit/>
          </a:bodyPr>
          <a:lstStyle/>
          <a:p>
            <a:r>
              <a:rPr lang="en-US" dirty="0">
                <a:solidFill>
                  <a:srgbClr val="0070C0"/>
                </a:solidFill>
              </a:rPr>
              <a:t>Outline</a:t>
            </a:r>
          </a:p>
        </p:txBody>
      </p:sp>
    </p:spTree>
    <p:extLst>
      <p:ext uri="{BB962C8B-B14F-4D97-AF65-F5344CB8AC3E}">
        <p14:creationId xmlns:p14="http://schemas.microsoft.com/office/powerpoint/2010/main" val="19311886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 Numbers</a:t>
            </a:r>
          </a:p>
        </p:txBody>
      </p:sp>
      <p:sp>
        <p:nvSpPr>
          <p:cNvPr id="3" name="Content Placeholder 2"/>
          <p:cNvSpPr>
            <a:spLocks noGrp="1"/>
          </p:cNvSpPr>
          <p:nvPr>
            <p:ph idx="1"/>
          </p:nvPr>
        </p:nvSpPr>
        <p:spPr/>
        <p:txBody>
          <a:bodyPr/>
          <a:lstStyle/>
          <a:p>
            <a:pPr marL="514350" indent="-514350">
              <a:buFont typeface="+mj-lt"/>
              <a:buAutoNum type="arabicPeriod"/>
            </a:pPr>
            <a:r>
              <a:rPr lang="en-US" dirty="0"/>
              <a:t>Well-known: Internet Assigned Numbers Authority</a:t>
            </a:r>
          </a:p>
          <a:p>
            <a:pPr marL="514350" indent="-514350">
              <a:buFont typeface="+mj-lt"/>
              <a:buAutoNum type="arabicPeriod"/>
            </a:pPr>
            <a:r>
              <a:rPr lang="en-US" dirty="0"/>
              <a:t>Registered: IANA only lists the uses of these ports</a:t>
            </a:r>
          </a:p>
          <a:p>
            <a:pPr marL="514350" indent="-514350">
              <a:buFont typeface="+mj-lt"/>
              <a:buAutoNum type="arabicPeriod"/>
            </a:pPr>
            <a:r>
              <a:rPr lang="en-US" dirty="0"/>
              <a:t>Dynamic or Private: not control (ephemeral ports)</a:t>
            </a:r>
          </a:p>
          <a:p>
            <a:pPr marL="514350" indent="-514350">
              <a:buFont typeface="+mj-lt"/>
              <a:buAutoNum type="arabicPeriod"/>
            </a:pPr>
            <a:endParaRPr lang="en-US" dirty="0"/>
          </a:p>
        </p:txBody>
      </p:sp>
      <p:pic>
        <p:nvPicPr>
          <p:cNvPr id="5" name="Picture 2"/>
          <p:cNvPicPr>
            <a:picLocks noChangeAspect="1" noChangeArrowheads="1"/>
          </p:cNvPicPr>
          <p:nvPr/>
        </p:nvPicPr>
        <p:blipFill>
          <a:blip r:embed="rId3" cstate="print"/>
          <a:srcRect l="5106" t="2326" r="4745" b="4651"/>
          <a:stretch>
            <a:fillRect/>
          </a:stretch>
        </p:blipFill>
        <p:spPr bwMode="auto">
          <a:xfrm>
            <a:off x="179512" y="3573016"/>
            <a:ext cx="8824581" cy="3096344"/>
          </a:xfrm>
          <a:prstGeom prst="rect">
            <a:avLst/>
          </a:prstGeom>
          <a:noFill/>
          <a:ln w="9525">
            <a:noFill/>
            <a:miter lim="800000"/>
            <a:headEnd/>
            <a:tailEnd/>
          </a:ln>
        </p:spPr>
      </p:pic>
      <p:sp>
        <p:nvSpPr>
          <p:cNvPr id="6" name="Rectangle 5"/>
          <p:cNvSpPr/>
          <p:nvPr/>
        </p:nvSpPr>
        <p:spPr>
          <a:xfrm rot="1922630">
            <a:off x="8198673" y="749863"/>
            <a:ext cx="941283" cy="369332"/>
          </a:xfrm>
          <a:prstGeom prst="rect">
            <a:avLst/>
          </a:prstGeom>
        </p:spPr>
        <p:txBody>
          <a:bodyPr wrap="none">
            <a:spAutoFit/>
          </a:bodyPr>
          <a:lstStyle/>
          <a:p>
            <a:r>
              <a:rPr lang="en-US" dirty="0">
                <a:solidFill>
                  <a:srgbClr val="FF0000"/>
                </a:solidFill>
              </a:rPr>
              <a:t>Review</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0610" name="Rectangle 18"/>
          <p:cNvSpPr>
            <a:spLocks noGrp="1" noChangeArrowheads="1"/>
          </p:cNvSpPr>
          <p:nvPr>
            <p:ph type="title"/>
          </p:nvPr>
        </p:nvSpPr>
        <p:spPr/>
        <p:txBody>
          <a:bodyPr/>
          <a:lstStyle/>
          <a:p>
            <a:r>
              <a:rPr lang="en-US" noProof="0"/>
              <a:t>Ephemeral Ports</a:t>
            </a:r>
          </a:p>
        </p:txBody>
      </p:sp>
      <p:sp>
        <p:nvSpPr>
          <p:cNvPr id="750612" name="Rectangle 20"/>
          <p:cNvSpPr>
            <a:spLocks noGrp="1" noChangeArrowheads="1"/>
          </p:cNvSpPr>
          <p:nvPr>
            <p:ph idx="1"/>
          </p:nvPr>
        </p:nvSpPr>
        <p:spPr>
          <a:xfrm>
            <a:off x="107504" y="1773238"/>
            <a:ext cx="8856984" cy="4535487"/>
          </a:xfrm>
          <a:noFill/>
          <a:ln/>
        </p:spPr>
        <p:txBody>
          <a:bodyPr/>
          <a:lstStyle/>
          <a:p>
            <a:pPr>
              <a:lnSpc>
                <a:spcPct val="85000"/>
              </a:lnSpc>
            </a:pPr>
            <a:r>
              <a:rPr lang="en-US" dirty="0"/>
              <a:t>Ephemeral (short-lived) ports are used for the client end to a well-known port on a server</a:t>
            </a:r>
          </a:p>
          <a:p>
            <a:pPr lvl="1">
              <a:lnSpc>
                <a:spcPct val="150000"/>
              </a:lnSpc>
            </a:pPr>
            <a:r>
              <a:rPr lang="en-US" dirty="0"/>
              <a:t>Ephemeral ports may also be used to free up a well-known service listening port and establish a service connection to the client host</a:t>
            </a:r>
          </a:p>
          <a:p>
            <a:pPr lvl="1">
              <a:lnSpc>
                <a:spcPct val="150000"/>
              </a:lnSpc>
            </a:pPr>
            <a:r>
              <a:rPr lang="en-US" dirty="0"/>
              <a:t>The allocations are temporary and only valid for the duration of the communication session</a:t>
            </a:r>
          </a:p>
          <a:p>
            <a:pPr lvl="1">
              <a:lnSpc>
                <a:spcPct val="150000"/>
              </a:lnSpc>
            </a:pPr>
            <a:r>
              <a:rPr lang="en-US" dirty="0"/>
              <a:t>After completion of the communication session, the ports become available for reuse</a:t>
            </a:r>
          </a:p>
        </p:txBody>
      </p:sp>
      <p:sp>
        <p:nvSpPr>
          <p:cNvPr id="4" name="Rectangle 3"/>
          <p:cNvSpPr/>
          <p:nvPr/>
        </p:nvSpPr>
        <p:spPr>
          <a:xfrm rot="1922630">
            <a:off x="8198673" y="749863"/>
            <a:ext cx="941283" cy="369332"/>
          </a:xfrm>
          <a:prstGeom prst="rect">
            <a:avLst/>
          </a:prstGeom>
        </p:spPr>
        <p:txBody>
          <a:bodyPr wrap="none">
            <a:spAutoFit/>
          </a:bodyPr>
          <a:lstStyle/>
          <a:p>
            <a:r>
              <a:rPr lang="en-US" dirty="0">
                <a:solidFill>
                  <a:srgbClr val="FF0000"/>
                </a:solidFill>
              </a:rPr>
              <a:t>Review</a:t>
            </a:r>
          </a:p>
        </p:txBody>
      </p:sp>
    </p:spTree>
    <p:extLst>
      <p:ext uri="{BB962C8B-B14F-4D97-AF65-F5344CB8AC3E}">
        <p14:creationId xmlns:p14="http://schemas.microsoft.com/office/powerpoint/2010/main" val="332301130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7808"/>
            <a:ext cx="8229600" cy="1143000"/>
          </a:xfrm>
        </p:spPr>
        <p:txBody>
          <a:bodyPr/>
          <a:lstStyle/>
          <a:p>
            <a:r>
              <a:rPr lang="en-US" dirty="0"/>
              <a:t>TCP Port Numbers and Concurrent Servers</a:t>
            </a:r>
          </a:p>
        </p:txBody>
      </p:sp>
      <p:sp>
        <p:nvSpPr>
          <p:cNvPr id="3" name="Content Placeholder 2"/>
          <p:cNvSpPr>
            <a:spLocks noGrp="1"/>
          </p:cNvSpPr>
          <p:nvPr>
            <p:ph idx="1"/>
          </p:nvPr>
        </p:nvSpPr>
        <p:spPr>
          <a:xfrm>
            <a:off x="457200" y="1773238"/>
            <a:ext cx="8219256" cy="4608089"/>
          </a:xfrm>
        </p:spPr>
        <p:txBody>
          <a:bodyPr/>
          <a:lstStyle/>
          <a:p>
            <a:r>
              <a:rPr lang="en-US" dirty="0"/>
              <a:t>Let's consider a multihomed host with 2 IP addresses 12.106.32.254 and 192.168.42.1, and the server does a passive open using its well-known port, e.g., 21</a:t>
            </a:r>
          </a:p>
          <a:p>
            <a:endParaRPr lang="en-US" dirty="0"/>
          </a:p>
          <a:p>
            <a:endParaRPr lang="en-US" sz="1600" dirty="0"/>
          </a:p>
          <a:p>
            <a:endParaRPr lang="en-US" dirty="0"/>
          </a:p>
          <a:p>
            <a:r>
              <a:rPr lang="en-US" dirty="0"/>
              <a:t>{*:21, *:*} indicates the server's socket pair</a:t>
            </a:r>
          </a:p>
          <a:p>
            <a:r>
              <a:rPr lang="en-US" dirty="0"/>
              <a:t>Server waits for connection requests on local interfaces (1</a:t>
            </a:r>
            <a:r>
              <a:rPr lang="en-US" baseline="30000" dirty="0"/>
              <a:t>st</a:t>
            </a:r>
            <a:r>
              <a:rPr lang="en-US" dirty="0"/>
              <a:t> *) and port 21</a:t>
            </a:r>
          </a:p>
          <a:p>
            <a:endParaRPr lang="en-US" dirty="0"/>
          </a:p>
        </p:txBody>
      </p:sp>
      <p:pic>
        <p:nvPicPr>
          <p:cNvPr id="8194" name="Picture 2"/>
          <p:cNvPicPr>
            <a:picLocks noChangeAspect="1" noChangeArrowheads="1"/>
          </p:cNvPicPr>
          <p:nvPr/>
        </p:nvPicPr>
        <p:blipFill>
          <a:blip r:embed="rId3" cstate="print"/>
          <a:srcRect/>
          <a:stretch>
            <a:fillRect/>
          </a:stretch>
        </p:blipFill>
        <p:spPr bwMode="auto">
          <a:xfrm>
            <a:off x="2826990" y="3284984"/>
            <a:ext cx="3905250" cy="16383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a:t>Networking API</a:t>
            </a:r>
            <a:endParaRPr lang="en-US" noProof="0"/>
          </a:p>
        </p:txBody>
      </p:sp>
      <p:sp>
        <p:nvSpPr>
          <p:cNvPr id="3" name="Content Placeholder 2"/>
          <p:cNvSpPr>
            <a:spLocks noGrp="1"/>
          </p:cNvSpPr>
          <p:nvPr>
            <p:ph idx="1"/>
          </p:nvPr>
        </p:nvSpPr>
        <p:spPr/>
        <p:txBody>
          <a:bodyPr/>
          <a:lstStyle/>
          <a:p>
            <a:r>
              <a:rPr lang="en-US" noProof="0" dirty="0"/>
              <a:t>The objective of this lecture is to offer guidance on network programming for beginners as well as advanced programmers, for those developing new network-aware applications as well as those maintaining existing code.</a:t>
            </a:r>
          </a:p>
          <a:p>
            <a:r>
              <a:rPr lang="en-US" noProof="0" dirty="0"/>
              <a:t>By the end of this part, your understanding of this area shall include the ability to discuss in detail how the networking components of their system function as well as how to program them.</a:t>
            </a:r>
          </a:p>
        </p:txBody>
      </p:sp>
      <p:sp>
        <p:nvSpPr>
          <p:cNvPr id="4" name="Rectangle 3"/>
          <p:cNvSpPr/>
          <p:nvPr/>
        </p:nvSpPr>
        <p:spPr>
          <a:xfrm rot="1922630">
            <a:off x="8038373" y="749863"/>
            <a:ext cx="1261884" cy="369332"/>
          </a:xfrm>
          <a:prstGeom prst="rect">
            <a:avLst/>
          </a:prstGeom>
        </p:spPr>
        <p:txBody>
          <a:bodyPr wrap="none">
            <a:spAutoFit/>
          </a:bodyPr>
          <a:lstStyle/>
          <a:p>
            <a:r>
              <a:rPr lang="en-US" dirty="0">
                <a:solidFill>
                  <a:srgbClr val="0070C0"/>
                </a:solidFill>
              </a:rPr>
              <a:t>Objectives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816"/>
            <a:ext cx="8229600" cy="1143000"/>
          </a:xfrm>
        </p:spPr>
        <p:txBody>
          <a:bodyPr/>
          <a:lstStyle/>
          <a:p>
            <a:r>
              <a:rPr lang="en-US" dirty="0"/>
              <a:t>TCP Port Numbers and Concurrent Servers</a:t>
            </a:r>
          </a:p>
        </p:txBody>
      </p:sp>
      <p:sp>
        <p:nvSpPr>
          <p:cNvPr id="3" name="Content Placeholder 2"/>
          <p:cNvSpPr>
            <a:spLocks noGrp="1"/>
          </p:cNvSpPr>
          <p:nvPr>
            <p:ph idx="1"/>
          </p:nvPr>
        </p:nvSpPr>
        <p:spPr>
          <a:xfrm>
            <a:off x="457200" y="3140968"/>
            <a:ext cx="8219256" cy="3240359"/>
          </a:xfrm>
        </p:spPr>
        <p:txBody>
          <a:bodyPr/>
          <a:lstStyle/>
          <a:p>
            <a:r>
              <a:rPr lang="en-US" dirty="0"/>
              <a:t>When the server receives and accepts the client's connection, it forks a copy of itself, letting the child handle the client</a:t>
            </a:r>
          </a:p>
        </p:txBody>
      </p:sp>
      <p:pic>
        <p:nvPicPr>
          <p:cNvPr id="9218" name="Picture 2"/>
          <p:cNvPicPr>
            <a:picLocks noChangeAspect="1" noChangeArrowheads="1"/>
          </p:cNvPicPr>
          <p:nvPr/>
        </p:nvPicPr>
        <p:blipFill>
          <a:blip r:embed="rId2" cstate="print"/>
          <a:srcRect/>
          <a:stretch>
            <a:fillRect/>
          </a:stretch>
        </p:blipFill>
        <p:spPr bwMode="auto">
          <a:xfrm>
            <a:off x="1337375" y="1844824"/>
            <a:ext cx="6691009" cy="1440160"/>
          </a:xfrm>
          <a:prstGeom prst="rect">
            <a:avLst/>
          </a:prstGeom>
          <a:noFill/>
          <a:ln w="9525">
            <a:noFill/>
            <a:miter lim="800000"/>
            <a:headEnd/>
            <a:tailEnd/>
          </a:ln>
        </p:spPr>
      </p:pic>
      <p:pic>
        <p:nvPicPr>
          <p:cNvPr id="9219" name="Picture 3"/>
          <p:cNvPicPr>
            <a:picLocks noChangeAspect="1" noChangeArrowheads="1"/>
          </p:cNvPicPr>
          <p:nvPr/>
        </p:nvPicPr>
        <p:blipFill>
          <a:blip r:embed="rId3" cstate="print"/>
          <a:srcRect/>
          <a:stretch>
            <a:fillRect/>
          </a:stretch>
        </p:blipFill>
        <p:spPr bwMode="auto">
          <a:xfrm>
            <a:off x="1413992" y="4509120"/>
            <a:ext cx="6182344" cy="216024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816"/>
            <a:ext cx="8229600" cy="1143000"/>
          </a:xfrm>
        </p:spPr>
        <p:txBody>
          <a:bodyPr/>
          <a:lstStyle/>
          <a:p>
            <a:r>
              <a:rPr lang="en-US" dirty="0"/>
              <a:t>TCP Port Numbers and Concurrent Servers</a:t>
            </a:r>
          </a:p>
        </p:txBody>
      </p:sp>
      <p:sp>
        <p:nvSpPr>
          <p:cNvPr id="3" name="Content Placeholder 2"/>
          <p:cNvSpPr>
            <a:spLocks noGrp="1"/>
          </p:cNvSpPr>
          <p:nvPr>
            <p:ph idx="1"/>
          </p:nvPr>
        </p:nvSpPr>
        <p:spPr>
          <a:xfrm>
            <a:off x="457200" y="1773238"/>
            <a:ext cx="8219256" cy="4608089"/>
          </a:xfrm>
        </p:spPr>
        <p:txBody>
          <a:bodyPr/>
          <a:lstStyle/>
          <a:p>
            <a:r>
              <a:rPr lang="en-US" dirty="0"/>
              <a:t>Server host must distinguish between the listening socket and the connected socket </a:t>
            </a:r>
          </a:p>
          <a:p>
            <a:r>
              <a:rPr lang="en-US" dirty="0"/>
              <a:t>Connected socket uses the same local port (21) as the listening socket</a:t>
            </a:r>
          </a:p>
          <a:p>
            <a:r>
              <a:rPr lang="en-US" dirty="0"/>
              <a:t>The multihomed server, the local address is filled in for the connected socket (12.106.32.254) once the connection is established</a:t>
            </a:r>
          </a:p>
          <a:p>
            <a:r>
              <a:rPr lang="en-US" dirty="0"/>
              <a:t>Assume that another client process on the client host requests a connection with the same server</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816"/>
            <a:ext cx="8229600" cy="1143000"/>
          </a:xfrm>
        </p:spPr>
        <p:txBody>
          <a:bodyPr/>
          <a:lstStyle/>
          <a:p>
            <a:r>
              <a:rPr lang="en-US" dirty="0"/>
              <a:t>TCP Port Numbers and Concurrent Servers</a:t>
            </a:r>
          </a:p>
        </p:txBody>
      </p:sp>
      <p:sp>
        <p:nvSpPr>
          <p:cNvPr id="3" name="Content Placeholder 2"/>
          <p:cNvSpPr>
            <a:spLocks noGrp="1"/>
          </p:cNvSpPr>
          <p:nvPr>
            <p:ph idx="1"/>
          </p:nvPr>
        </p:nvSpPr>
        <p:spPr>
          <a:xfrm>
            <a:off x="457200" y="1773238"/>
            <a:ext cx="8219256" cy="4608089"/>
          </a:xfrm>
        </p:spPr>
        <p:txBody>
          <a:bodyPr/>
          <a:lstStyle/>
          <a:p>
            <a:r>
              <a:rPr lang="en-US" dirty="0"/>
              <a:t>TCP code on the client host assigns the new client socket an unused ephemeral port number, e.g.,1501</a:t>
            </a:r>
          </a:p>
          <a:p>
            <a:r>
              <a:rPr lang="en-US" dirty="0"/>
              <a:t>On the server, the two connections are distinct</a:t>
            </a:r>
          </a:p>
        </p:txBody>
      </p:sp>
      <p:pic>
        <p:nvPicPr>
          <p:cNvPr id="10242" name="Picture 2"/>
          <p:cNvPicPr>
            <a:picLocks noChangeAspect="1" noChangeArrowheads="1"/>
          </p:cNvPicPr>
          <p:nvPr/>
        </p:nvPicPr>
        <p:blipFill>
          <a:blip r:embed="rId2" cstate="print"/>
          <a:srcRect/>
          <a:stretch>
            <a:fillRect/>
          </a:stretch>
        </p:blipFill>
        <p:spPr bwMode="auto">
          <a:xfrm>
            <a:off x="1086104" y="3284984"/>
            <a:ext cx="7086296" cy="3312368"/>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816"/>
            <a:ext cx="8229600" cy="1143000"/>
          </a:xfrm>
        </p:spPr>
        <p:txBody>
          <a:bodyPr/>
          <a:lstStyle/>
          <a:p>
            <a:r>
              <a:rPr lang="en-US" dirty="0"/>
              <a:t>TCP Port Numbers and Concurrent Servers</a:t>
            </a:r>
          </a:p>
        </p:txBody>
      </p:sp>
      <p:sp>
        <p:nvSpPr>
          <p:cNvPr id="3" name="Content Placeholder 2"/>
          <p:cNvSpPr>
            <a:spLocks noGrp="1"/>
          </p:cNvSpPr>
          <p:nvPr>
            <p:ph idx="1"/>
          </p:nvPr>
        </p:nvSpPr>
        <p:spPr>
          <a:xfrm>
            <a:off x="457200" y="1773238"/>
            <a:ext cx="8219256" cy="4608089"/>
          </a:xfrm>
        </p:spPr>
        <p:txBody>
          <a:bodyPr/>
          <a:lstStyle/>
          <a:p>
            <a:endParaRPr lang="en-US" dirty="0"/>
          </a:p>
          <a:p>
            <a:r>
              <a:rPr lang="en-US" dirty="0"/>
              <a:t>TCP cannot </a:t>
            </a:r>
            <a:r>
              <a:rPr lang="en-US" dirty="0" err="1"/>
              <a:t>demultiplex</a:t>
            </a:r>
            <a:r>
              <a:rPr lang="en-US" dirty="0"/>
              <a:t> incoming segments by looking at just the destination port number </a:t>
            </a:r>
          </a:p>
          <a:p>
            <a:endParaRPr lang="en-US" dirty="0"/>
          </a:p>
          <a:p>
            <a:r>
              <a:rPr lang="en-US" dirty="0"/>
              <a:t>TCP must look at all four elements in the socket pair to determine which endpoint receives an arriving segment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ubrik 1"/>
          <p:cNvSpPr>
            <a:spLocks noGrp="1"/>
          </p:cNvSpPr>
          <p:nvPr>
            <p:ph type="title"/>
          </p:nvPr>
        </p:nvSpPr>
        <p:spPr/>
        <p:txBody>
          <a:bodyPr/>
          <a:lstStyle/>
          <a:p>
            <a:pPr eaLnBrk="1" hangingPunct="1"/>
            <a:r>
              <a:rPr lang="en-US" b="1" noProof="0" dirty="0"/>
              <a:t>Outline</a:t>
            </a:r>
          </a:p>
        </p:txBody>
      </p:sp>
      <p:sp>
        <p:nvSpPr>
          <p:cNvPr id="16386" name="Platshållare för innehåll 2"/>
          <p:cNvSpPr>
            <a:spLocks noGrp="1"/>
          </p:cNvSpPr>
          <p:nvPr>
            <p:ph idx="1"/>
          </p:nvPr>
        </p:nvSpPr>
        <p:spPr/>
        <p:txBody>
          <a:bodyPr/>
          <a:lstStyle/>
          <a:p>
            <a:pPr marL="0" indent="0">
              <a:lnSpc>
                <a:spcPct val="80000"/>
              </a:lnSpc>
              <a:buNone/>
            </a:pPr>
            <a:r>
              <a:rPr lang="en-US" dirty="0"/>
              <a:t>Part</a:t>
            </a:r>
            <a:r>
              <a:rPr lang="en-US" dirty="0">
                <a:solidFill>
                  <a:srgbClr val="7030A0"/>
                </a:solidFill>
              </a:rPr>
              <a:t> </a:t>
            </a:r>
            <a:r>
              <a:rPr lang="en-US" dirty="0"/>
              <a:t>II</a:t>
            </a:r>
          </a:p>
          <a:p>
            <a:pPr>
              <a:lnSpc>
                <a:spcPct val="80000"/>
              </a:lnSpc>
            </a:pPr>
            <a:r>
              <a:rPr lang="en-US" dirty="0"/>
              <a:t>The Daytime server example</a:t>
            </a:r>
          </a:p>
          <a:p>
            <a:pPr>
              <a:lnSpc>
                <a:spcPct val="80000"/>
              </a:lnSpc>
            </a:pPr>
            <a:r>
              <a:rPr lang="en-US" dirty="0"/>
              <a:t>Accept, Connection, Send and Reply</a:t>
            </a:r>
          </a:p>
          <a:p>
            <a:pPr>
              <a:lnSpc>
                <a:spcPct val="80000"/>
              </a:lnSpc>
            </a:pPr>
            <a:r>
              <a:rPr lang="en-US" dirty="0"/>
              <a:t>TCP State Transition</a:t>
            </a:r>
          </a:p>
          <a:p>
            <a:pPr>
              <a:lnSpc>
                <a:spcPct val="80000"/>
              </a:lnSpc>
            </a:pPr>
            <a:r>
              <a:rPr lang="en-US" dirty="0"/>
              <a:t>Port Numbers</a:t>
            </a:r>
          </a:p>
          <a:p>
            <a:pPr>
              <a:lnSpc>
                <a:spcPct val="80000"/>
              </a:lnSpc>
            </a:pPr>
            <a:r>
              <a:rPr lang="en-US" dirty="0">
                <a:solidFill>
                  <a:srgbClr val="7030A0"/>
                </a:solidFill>
              </a:rPr>
              <a:t>Summary</a:t>
            </a:r>
          </a:p>
        </p:txBody>
      </p:sp>
      <p:sp>
        <p:nvSpPr>
          <p:cNvPr id="4" name="Rectangle 3"/>
          <p:cNvSpPr/>
          <p:nvPr/>
        </p:nvSpPr>
        <p:spPr>
          <a:xfrm rot="1922630">
            <a:off x="8198673" y="749863"/>
            <a:ext cx="941283" cy="369332"/>
          </a:xfrm>
          <a:prstGeom prst="rect">
            <a:avLst/>
          </a:prstGeom>
        </p:spPr>
        <p:txBody>
          <a:bodyPr wrap="none">
            <a:spAutoFit/>
          </a:bodyPr>
          <a:lstStyle/>
          <a:p>
            <a:r>
              <a:rPr lang="en-US" dirty="0">
                <a:solidFill>
                  <a:srgbClr val="0070C0"/>
                </a:solidFill>
              </a:rPr>
              <a:t>Outline</a:t>
            </a:r>
          </a:p>
        </p:txBody>
      </p:sp>
    </p:spTree>
    <p:extLst>
      <p:ext uri="{BB962C8B-B14F-4D97-AF65-F5344CB8AC3E}">
        <p14:creationId xmlns:p14="http://schemas.microsoft.com/office/powerpoint/2010/main" val="35068454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ubrik 1"/>
          <p:cNvSpPr>
            <a:spLocks noGrp="1"/>
          </p:cNvSpPr>
          <p:nvPr>
            <p:ph type="title"/>
          </p:nvPr>
        </p:nvSpPr>
        <p:spPr/>
        <p:txBody>
          <a:bodyPr/>
          <a:lstStyle/>
          <a:p>
            <a:r>
              <a:rPr lang="en-US" b="1" noProof="0" dirty="0"/>
              <a:t>Summary of Part II </a:t>
            </a:r>
            <a:endParaRPr lang="en-US" noProof="0" dirty="0"/>
          </a:p>
        </p:txBody>
      </p:sp>
      <p:sp>
        <p:nvSpPr>
          <p:cNvPr id="26626" name="Platshållare för innehåll 2"/>
          <p:cNvSpPr>
            <a:spLocks noGrp="1"/>
          </p:cNvSpPr>
          <p:nvPr>
            <p:ph idx="1"/>
          </p:nvPr>
        </p:nvSpPr>
        <p:spPr/>
        <p:txBody>
          <a:bodyPr/>
          <a:lstStyle/>
          <a:p>
            <a:r>
              <a:rPr lang="en-US" dirty="0"/>
              <a:t>We have seen our first client-server program</a:t>
            </a:r>
          </a:p>
          <a:p>
            <a:r>
              <a:rPr lang="en-US" dirty="0"/>
              <a:t>We reviewed the TCP protocol, its state machine and the use of the socket pair</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ubrik 1"/>
          <p:cNvSpPr>
            <a:spLocks noGrp="1"/>
          </p:cNvSpPr>
          <p:nvPr>
            <p:ph type="title"/>
          </p:nvPr>
        </p:nvSpPr>
        <p:spPr/>
        <p:txBody>
          <a:bodyPr/>
          <a:lstStyle/>
          <a:p>
            <a:pPr eaLnBrk="1" hangingPunct="1"/>
            <a:r>
              <a:rPr lang="en-US" b="1" noProof="0" dirty="0"/>
              <a:t>Outline</a:t>
            </a:r>
          </a:p>
        </p:txBody>
      </p:sp>
      <p:sp>
        <p:nvSpPr>
          <p:cNvPr id="16386" name="Platshållare för innehåll 2"/>
          <p:cNvSpPr>
            <a:spLocks noGrp="1"/>
          </p:cNvSpPr>
          <p:nvPr>
            <p:ph idx="1"/>
          </p:nvPr>
        </p:nvSpPr>
        <p:spPr/>
        <p:txBody>
          <a:bodyPr/>
          <a:lstStyle/>
          <a:p>
            <a:pPr marL="0" indent="0">
              <a:lnSpc>
                <a:spcPct val="80000"/>
              </a:lnSpc>
              <a:buNone/>
            </a:pPr>
            <a:r>
              <a:rPr lang="en-US" dirty="0"/>
              <a:t>Part III</a:t>
            </a:r>
          </a:p>
          <a:p>
            <a:pPr>
              <a:lnSpc>
                <a:spcPct val="80000"/>
              </a:lnSpc>
            </a:pPr>
            <a:r>
              <a:rPr lang="en-US" dirty="0">
                <a:solidFill>
                  <a:srgbClr val="7030A0"/>
                </a:solidFill>
              </a:rPr>
              <a:t>Elementary TCP Sockets</a:t>
            </a:r>
          </a:p>
          <a:p>
            <a:pPr>
              <a:lnSpc>
                <a:spcPct val="80000"/>
              </a:lnSpc>
            </a:pPr>
            <a:r>
              <a:rPr lang="en-US" dirty="0"/>
              <a:t>Summary</a:t>
            </a:r>
          </a:p>
        </p:txBody>
      </p:sp>
      <p:sp>
        <p:nvSpPr>
          <p:cNvPr id="4" name="Rectangle 3"/>
          <p:cNvSpPr/>
          <p:nvPr/>
        </p:nvSpPr>
        <p:spPr>
          <a:xfrm rot="1922630">
            <a:off x="8198673" y="749863"/>
            <a:ext cx="941283" cy="369332"/>
          </a:xfrm>
          <a:prstGeom prst="rect">
            <a:avLst/>
          </a:prstGeom>
        </p:spPr>
        <p:txBody>
          <a:bodyPr wrap="none">
            <a:spAutoFit/>
          </a:bodyPr>
          <a:lstStyle/>
          <a:p>
            <a:r>
              <a:rPr lang="en-US" dirty="0">
                <a:solidFill>
                  <a:srgbClr val="0070C0"/>
                </a:solidFill>
              </a:rPr>
              <a:t>Outline</a:t>
            </a:r>
          </a:p>
        </p:txBody>
      </p:sp>
    </p:spTree>
    <p:extLst>
      <p:ext uri="{BB962C8B-B14F-4D97-AF65-F5344CB8AC3E}">
        <p14:creationId xmlns:p14="http://schemas.microsoft.com/office/powerpoint/2010/main" val="31132352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Elementary TCP Sockets</a:t>
            </a:r>
          </a:p>
        </p:txBody>
      </p:sp>
      <p:sp>
        <p:nvSpPr>
          <p:cNvPr id="3" name="Content Placeholder 2"/>
          <p:cNvSpPr>
            <a:spLocks noGrp="1"/>
          </p:cNvSpPr>
          <p:nvPr>
            <p:ph idx="1"/>
          </p:nvPr>
        </p:nvSpPr>
        <p:spPr/>
        <p:txBody>
          <a:bodyPr/>
          <a:lstStyle/>
          <a:p>
            <a:r>
              <a:rPr lang="en-US" dirty="0"/>
              <a:t>We are now ready to describe the elementary socket API in more details by revising our TCP client and server programs</a:t>
            </a:r>
          </a:p>
          <a:p>
            <a:r>
              <a:rPr lang="en-US" dirty="0"/>
              <a:t>We first consider each of the system calls and enhance our examples</a:t>
            </a:r>
          </a:p>
        </p:txBody>
      </p:sp>
    </p:spTree>
    <p:extLst>
      <p:ext uri="{BB962C8B-B14F-4D97-AF65-F5344CB8AC3E}">
        <p14:creationId xmlns:p14="http://schemas.microsoft.com/office/powerpoint/2010/main" val="35714846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4"/>
          <p:cNvGrpSpPr>
            <a:grpSpLocks/>
          </p:cNvGrpSpPr>
          <p:nvPr/>
        </p:nvGrpSpPr>
        <p:grpSpPr bwMode="auto">
          <a:xfrm>
            <a:off x="264096" y="4134693"/>
            <a:ext cx="6705600" cy="1371600"/>
            <a:chOff x="144" y="2592"/>
            <a:chExt cx="4224" cy="864"/>
          </a:xfrm>
        </p:grpSpPr>
        <p:sp>
          <p:nvSpPr>
            <p:cNvPr id="751668" name="Rectangle 52"/>
            <p:cNvSpPr>
              <a:spLocks noChangeArrowheads="1"/>
            </p:cNvSpPr>
            <p:nvPr/>
          </p:nvSpPr>
          <p:spPr bwMode="auto">
            <a:xfrm>
              <a:off x="816" y="2592"/>
              <a:ext cx="3552" cy="864"/>
            </a:xfrm>
            <a:prstGeom prst="rect">
              <a:avLst/>
            </a:prstGeom>
            <a:solidFill>
              <a:srgbClr val="FFFF99"/>
            </a:solidFill>
            <a:ln w="12700">
              <a:solidFill>
                <a:schemeClr val="tx1"/>
              </a:solidFill>
              <a:miter lim="800000"/>
              <a:headEnd/>
              <a:tailEnd/>
            </a:ln>
            <a:effectLst/>
          </p:spPr>
          <p:txBody>
            <a:bodyPr wrap="none" anchor="ctr">
              <a:spAutoFit/>
            </a:bodyPr>
            <a:lstStyle/>
            <a:p>
              <a:endParaRPr lang="en-US" dirty="0"/>
            </a:p>
          </p:txBody>
        </p:sp>
        <p:grpSp>
          <p:nvGrpSpPr>
            <p:cNvPr id="3" name="Group 47"/>
            <p:cNvGrpSpPr>
              <a:grpSpLocks/>
            </p:cNvGrpSpPr>
            <p:nvPr/>
          </p:nvGrpSpPr>
          <p:grpSpPr bwMode="auto">
            <a:xfrm>
              <a:off x="3984" y="2832"/>
              <a:ext cx="240" cy="432"/>
              <a:chOff x="3984" y="3264"/>
              <a:chExt cx="240" cy="432"/>
            </a:xfrm>
          </p:grpSpPr>
          <p:sp>
            <p:nvSpPr>
              <p:cNvPr id="751660" name="Line 44"/>
              <p:cNvSpPr>
                <a:spLocks noChangeShapeType="1"/>
              </p:cNvSpPr>
              <p:nvPr/>
            </p:nvSpPr>
            <p:spPr bwMode="auto">
              <a:xfrm>
                <a:off x="3984" y="3696"/>
                <a:ext cx="240" cy="0"/>
              </a:xfrm>
              <a:prstGeom prst="line">
                <a:avLst/>
              </a:prstGeom>
              <a:noFill/>
              <a:ln w="12700">
                <a:solidFill>
                  <a:schemeClr val="tx1"/>
                </a:solidFill>
                <a:round/>
                <a:headEnd/>
                <a:tailEnd/>
              </a:ln>
              <a:effectLst/>
            </p:spPr>
            <p:txBody>
              <a:bodyPr wrap="none" anchor="ctr"/>
              <a:lstStyle/>
              <a:p>
                <a:endParaRPr lang="en-US" dirty="0"/>
              </a:p>
            </p:txBody>
          </p:sp>
          <p:sp>
            <p:nvSpPr>
              <p:cNvPr id="751661" name="Line 45"/>
              <p:cNvSpPr>
                <a:spLocks noChangeShapeType="1"/>
              </p:cNvSpPr>
              <p:nvPr/>
            </p:nvSpPr>
            <p:spPr bwMode="auto">
              <a:xfrm flipV="1">
                <a:off x="4224" y="3264"/>
                <a:ext cx="0" cy="432"/>
              </a:xfrm>
              <a:prstGeom prst="line">
                <a:avLst/>
              </a:prstGeom>
              <a:noFill/>
              <a:ln w="12700">
                <a:solidFill>
                  <a:schemeClr val="tx1"/>
                </a:solidFill>
                <a:round/>
                <a:headEnd/>
                <a:tailEnd/>
              </a:ln>
              <a:effectLst/>
            </p:spPr>
            <p:txBody>
              <a:bodyPr wrap="none" anchor="ctr"/>
              <a:lstStyle/>
              <a:p>
                <a:endParaRPr lang="en-US" dirty="0"/>
              </a:p>
            </p:txBody>
          </p:sp>
          <p:sp>
            <p:nvSpPr>
              <p:cNvPr id="751662" name="Line 46"/>
              <p:cNvSpPr>
                <a:spLocks noChangeShapeType="1"/>
              </p:cNvSpPr>
              <p:nvPr/>
            </p:nvSpPr>
            <p:spPr bwMode="auto">
              <a:xfrm flipH="1">
                <a:off x="3984" y="3264"/>
                <a:ext cx="240" cy="0"/>
              </a:xfrm>
              <a:prstGeom prst="line">
                <a:avLst/>
              </a:prstGeom>
              <a:noFill/>
              <a:ln w="12700">
                <a:solidFill>
                  <a:schemeClr val="tx1"/>
                </a:solidFill>
                <a:round/>
                <a:headEnd/>
                <a:tailEnd type="triangle" w="med" len="med"/>
              </a:ln>
              <a:effectLst/>
            </p:spPr>
            <p:txBody>
              <a:bodyPr wrap="none" anchor="ctr"/>
              <a:lstStyle/>
              <a:p>
                <a:endParaRPr lang="en-US" dirty="0"/>
              </a:p>
            </p:txBody>
          </p:sp>
        </p:grpSp>
        <p:grpSp>
          <p:nvGrpSpPr>
            <p:cNvPr id="4" name="Group 48"/>
            <p:cNvGrpSpPr>
              <a:grpSpLocks/>
            </p:cNvGrpSpPr>
            <p:nvPr/>
          </p:nvGrpSpPr>
          <p:grpSpPr bwMode="auto">
            <a:xfrm rot="10800000" flipV="1">
              <a:off x="1056" y="2832"/>
              <a:ext cx="240" cy="432"/>
              <a:chOff x="3984" y="3264"/>
              <a:chExt cx="240" cy="432"/>
            </a:xfrm>
          </p:grpSpPr>
          <p:sp>
            <p:nvSpPr>
              <p:cNvPr id="751665" name="Line 49"/>
              <p:cNvSpPr>
                <a:spLocks noChangeShapeType="1"/>
              </p:cNvSpPr>
              <p:nvPr/>
            </p:nvSpPr>
            <p:spPr bwMode="auto">
              <a:xfrm>
                <a:off x="3984" y="3696"/>
                <a:ext cx="240" cy="0"/>
              </a:xfrm>
              <a:prstGeom prst="line">
                <a:avLst/>
              </a:prstGeom>
              <a:noFill/>
              <a:ln w="12700">
                <a:solidFill>
                  <a:schemeClr val="tx1"/>
                </a:solidFill>
                <a:round/>
                <a:headEnd/>
                <a:tailEnd/>
              </a:ln>
              <a:effectLst/>
            </p:spPr>
            <p:txBody>
              <a:bodyPr wrap="none" anchor="ctr"/>
              <a:lstStyle/>
              <a:p>
                <a:endParaRPr lang="en-US" dirty="0"/>
              </a:p>
            </p:txBody>
          </p:sp>
          <p:sp>
            <p:nvSpPr>
              <p:cNvPr id="751666" name="Line 50"/>
              <p:cNvSpPr>
                <a:spLocks noChangeShapeType="1"/>
              </p:cNvSpPr>
              <p:nvPr/>
            </p:nvSpPr>
            <p:spPr bwMode="auto">
              <a:xfrm flipV="1">
                <a:off x="4224" y="3264"/>
                <a:ext cx="0" cy="432"/>
              </a:xfrm>
              <a:prstGeom prst="line">
                <a:avLst/>
              </a:prstGeom>
              <a:noFill/>
              <a:ln w="12700">
                <a:solidFill>
                  <a:schemeClr val="tx1"/>
                </a:solidFill>
                <a:round/>
                <a:headEnd/>
                <a:tailEnd/>
              </a:ln>
              <a:effectLst/>
            </p:spPr>
            <p:txBody>
              <a:bodyPr wrap="none" anchor="ctr"/>
              <a:lstStyle/>
              <a:p>
                <a:endParaRPr lang="en-US" dirty="0"/>
              </a:p>
            </p:txBody>
          </p:sp>
          <p:sp>
            <p:nvSpPr>
              <p:cNvPr id="751667" name="Line 51"/>
              <p:cNvSpPr>
                <a:spLocks noChangeShapeType="1"/>
              </p:cNvSpPr>
              <p:nvPr/>
            </p:nvSpPr>
            <p:spPr bwMode="auto">
              <a:xfrm flipH="1">
                <a:off x="3984" y="3264"/>
                <a:ext cx="240" cy="0"/>
              </a:xfrm>
              <a:prstGeom prst="line">
                <a:avLst/>
              </a:prstGeom>
              <a:noFill/>
              <a:ln w="12700">
                <a:solidFill>
                  <a:schemeClr val="tx1"/>
                </a:solidFill>
                <a:round/>
                <a:headEnd/>
                <a:tailEnd type="triangle" w="med" len="med"/>
              </a:ln>
              <a:effectLst/>
            </p:spPr>
            <p:txBody>
              <a:bodyPr wrap="none" anchor="ctr"/>
              <a:lstStyle/>
              <a:p>
                <a:endParaRPr lang="en-US" dirty="0"/>
              </a:p>
            </p:txBody>
          </p:sp>
        </p:grpSp>
        <p:sp>
          <p:nvSpPr>
            <p:cNvPr id="751669" name="Text Box 53"/>
            <p:cNvSpPr txBox="1">
              <a:spLocks noChangeArrowheads="1"/>
            </p:cNvSpPr>
            <p:nvPr/>
          </p:nvSpPr>
          <p:spPr bwMode="auto">
            <a:xfrm>
              <a:off x="144" y="2784"/>
              <a:ext cx="624" cy="520"/>
            </a:xfrm>
            <a:prstGeom prst="rect">
              <a:avLst/>
            </a:prstGeom>
            <a:noFill/>
            <a:ln w="12700">
              <a:noFill/>
              <a:miter lim="800000"/>
              <a:headEnd/>
              <a:tailEnd/>
            </a:ln>
            <a:effectLst/>
          </p:spPr>
          <p:txBody>
            <a:bodyPr anchor="ctr">
              <a:spAutoFit/>
            </a:bodyPr>
            <a:lstStyle/>
            <a:p>
              <a:pPr eaLnBrk="0" hangingPunct="0">
                <a:lnSpc>
                  <a:spcPct val="100000"/>
                </a:lnSpc>
              </a:pPr>
              <a:r>
                <a:rPr lang="en-US" sz="1600" dirty="0">
                  <a:solidFill>
                    <a:schemeClr val="tx1"/>
                  </a:solidFill>
                </a:rPr>
                <a:t>Client / Server</a:t>
              </a:r>
            </a:p>
            <a:p>
              <a:pPr eaLnBrk="0" hangingPunct="0">
                <a:lnSpc>
                  <a:spcPct val="100000"/>
                </a:lnSpc>
              </a:pPr>
              <a:r>
                <a:rPr lang="en-US" sz="1600" dirty="0">
                  <a:solidFill>
                    <a:schemeClr val="tx1"/>
                  </a:solidFill>
                </a:rPr>
                <a:t>Session</a:t>
              </a:r>
            </a:p>
          </p:txBody>
        </p:sp>
      </p:grpSp>
      <p:sp>
        <p:nvSpPr>
          <p:cNvPr id="751618" name="Rectangle 2"/>
          <p:cNvSpPr>
            <a:spLocks noGrp="1" noChangeArrowheads="1"/>
          </p:cNvSpPr>
          <p:nvPr>
            <p:ph type="title"/>
          </p:nvPr>
        </p:nvSpPr>
        <p:spPr>
          <a:xfrm>
            <a:off x="0" y="250726"/>
            <a:ext cx="9144000" cy="1143000"/>
          </a:xfrm>
        </p:spPr>
        <p:txBody>
          <a:bodyPr/>
          <a:lstStyle/>
          <a:p>
            <a:r>
              <a:rPr lang="en-US" noProof="0" dirty="0"/>
              <a:t>Overview of </a:t>
            </a:r>
            <a:r>
              <a:rPr lang="en-US" dirty="0"/>
              <a:t>BSD </a:t>
            </a:r>
            <a:r>
              <a:rPr lang="en-US" noProof="0" dirty="0"/>
              <a:t>Sockets Interface</a:t>
            </a:r>
          </a:p>
        </p:txBody>
      </p:sp>
      <p:sp>
        <p:nvSpPr>
          <p:cNvPr id="751620" name="Text Box 4"/>
          <p:cNvSpPr txBox="1">
            <a:spLocks noChangeArrowheads="1"/>
          </p:cNvSpPr>
          <p:nvPr/>
        </p:nvSpPr>
        <p:spPr bwMode="auto">
          <a:xfrm>
            <a:off x="2473896" y="1162893"/>
            <a:ext cx="749300" cy="336550"/>
          </a:xfrm>
          <a:prstGeom prst="rect">
            <a:avLst/>
          </a:prstGeom>
          <a:noFill/>
          <a:ln w="12700">
            <a:noFill/>
            <a:miter lim="800000"/>
            <a:headEnd/>
            <a:tailEnd/>
          </a:ln>
          <a:effectLst/>
        </p:spPr>
        <p:txBody>
          <a:bodyPr wrap="none" anchor="ctr">
            <a:spAutoFit/>
          </a:bodyPr>
          <a:lstStyle/>
          <a:p>
            <a:pPr algn="ctr" eaLnBrk="0" hangingPunct="0">
              <a:lnSpc>
                <a:spcPct val="100000"/>
              </a:lnSpc>
            </a:pPr>
            <a:r>
              <a:rPr lang="en-US" sz="1600" dirty="0">
                <a:solidFill>
                  <a:schemeClr val="tx1"/>
                </a:solidFill>
              </a:rPr>
              <a:t>Client</a:t>
            </a:r>
          </a:p>
        </p:txBody>
      </p:sp>
      <p:sp>
        <p:nvSpPr>
          <p:cNvPr id="751621" name="Text Box 5"/>
          <p:cNvSpPr txBox="1">
            <a:spLocks noChangeArrowheads="1"/>
          </p:cNvSpPr>
          <p:nvPr/>
        </p:nvSpPr>
        <p:spPr bwMode="auto">
          <a:xfrm>
            <a:off x="5293296" y="1178768"/>
            <a:ext cx="815975" cy="336550"/>
          </a:xfrm>
          <a:prstGeom prst="rect">
            <a:avLst/>
          </a:prstGeom>
          <a:noFill/>
          <a:ln w="12700">
            <a:noFill/>
            <a:miter lim="800000"/>
            <a:headEnd/>
            <a:tailEnd/>
          </a:ln>
          <a:effectLst/>
        </p:spPr>
        <p:txBody>
          <a:bodyPr wrap="none" anchor="ctr">
            <a:spAutoFit/>
          </a:bodyPr>
          <a:lstStyle/>
          <a:p>
            <a:pPr algn="ctr" eaLnBrk="0" hangingPunct="0">
              <a:lnSpc>
                <a:spcPct val="100000"/>
              </a:lnSpc>
            </a:pPr>
            <a:r>
              <a:rPr lang="en-US" sz="1600" dirty="0">
                <a:solidFill>
                  <a:schemeClr val="tx1"/>
                </a:solidFill>
              </a:rPr>
              <a:t>Server</a:t>
            </a:r>
          </a:p>
        </p:txBody>
      </p:sp>
      <p:sp>
        <p:nvSpPr>
          <p:cNvPr id="751622" name="Line 6"/>
          <p:cNvSpPr>
            <a:spLocks noChangeShapeType="1"/>
          </p:cNvSpPr>
          <p:nvPr/>
        </p:nvSpPr>
        <p:spPr bwMode="auto">
          <a:xfrm>
            <a:off x="2854896" y="2001093"/>
            <a:ext cx="0" cy="1676400"/>
          </a:xfrm>
          <a:prstGeom prst="line">
            <a:avLst/>
          </a:prstGeom>
          <a:noFill/>
          <a:ln w="12700">
            <a:solidFill>
              <a:schemeClr val="tx1"/>
            </a:solidFill>
            <a:round/>
            <a:headEnd/>
            <a:tailEnd type="triangle" w="med" len="med"/>
          </a:ln>
          <a:effectLst/>
        </p:spPr>
        <p:txBody>
          <a:bodyPr wrap="none" anchor="ctr"/>
          <a:lstStyle/>
          <a:p>
            <a:endParaRPr lang="en-US" dirty="0"/>
          </a:p>
        </p:txBody>
      </p:sp>
      <p:sp>
        <p:nvSpPr>
          <p:cNvPr id="751626" name="Line 10"/>
          <p:cNvSpPr>
            <a:spLocks noChangeShapeType="1"/>
          </p:cNvSpPr>
          <p:nvPr/>
        </p:nvSpPr>
        <p:spPr bwMode="auto">
          <a:xfrm>
            <a:off x="5674296" y="1940768"/>
            <a:ext cx="0" cy="304800"/>
          </a:xfrm>
          <a:prstGeom prst="line">
            <a:avLst/>
          </a:prstGeom>
          <a:noFill/>
          <a:ln w="12700">
            <a:solidFill>
              <a:schemeClr val="tx1"/>
            </a:solidFill>
            <a:round/>
            <a:headEnd/>
            <a:tailEnd type="triangle" w="med" len="med"/>
          </a:ln>
          <a:effectLst/>
        </p:spPr>
        <p:txBody>
          <a:bodyPr wrap="none" anchor="ctr"/>
          <a:lstStyle/>
          <a:p>
            <a:endParaRPr lang="en-US" dirty="0"/>
          </a:p>
        </p:txBody>
      </p:sp>
      <p:sp>
        <p:nvSpPr>
          <p:cNvPr id="751627" name="Line 11"/>
          <p:cNvSpPr>
            <a:spLocks noChangeShapeType="1"/>
          </p:cNvSpPr>
          <p:nvPr/>
        </p:nvSpPr>
        <p:spPr bwMode="auto">
          <a:xfrm>
            <a:off x="5674296" y="2626568"/>
            <a:ext cx="0" cy="304800"/>
          </a:xfrm>
          <a:prstGeom prst="line">
            <a:avLst/>
          </a:prstGeom>
          <a:noFill/>
          <a:ln w="12700">
            <a:solidFill>
              <a:schemeClr val="tx1"/>
            </a:solidFill>
            <a:round/>
            <a:headEnd/>
            <a:tailEnd type="triangle" w="med" len="med"/>
          </a:ln>
          <a:effectLst/>
        </p:spPr>
        <p:txBody>
          <a:bodyPr wrap="none" anchor="ctr"/>
          <a:lstStyle/>
          <a:p>
            <a:endParaRPr lang="en-US" dirty="0"/>
          </a:p>
        </p:txBody>
      </p:sp>
      <p:sp>
        <p:nvSpPr>
          <p:cNvPr id="751628" name="Line 12"/>
          <p:cNvSpPr>
            <a:spLocks noChangeShapeType="1"/>
          </p:cNvSpPr>
          <p:nvPr/>
        </p:nvSpPr>
        <p:spPr bwMode="auto">
          <a:xfrm>
            <a:off x="5674296" y="3312368"/>
            <a:ext cx="0" cy="304800"/>
          </a:xfrm>
          <a:prstGeom prst="line">
            <a:avLst/>
          </a:prstGeom>
          <a:noFill/>
          <a:ln w="12700">
            <a:solidFill>
              <a:schemeClr val="tx1"/>
            </a:solidFill>
            <a:round/>
            <a:headEnd/>
            <a:tailEnd type="triangle" w="med" len="med"/>
          </a:ln>
          <a:effectLst/>
        </p:spPr>
        <p:txBody>
          <a:bodyPr wrap="none" anchor="ctr"/>
          <a:lstStyle/>
          <a:p>
            <a:endParaRPr lang="en-US" dirty="0"/>
          </a:p>
        </p:txBody>
      </p:sp>
      <p:sp>
        <p:nvSpPr>
          <p:cNvPr id="751633" name="Line 17"/>
          <p:cNvSpPr>
            <a:spLocks noChangeShapeType="1"/>
          </p:cNvSpPr>
          <p:nvPr/>
        </p:nvSpPr>
        <p:spPr bwMode="auto">
          <a:xfrm>
            <a:off x="3083496" y="3829893"/>
            <a:ext cx="1828800" cy="0"/>
          </a:xfrm>
          <a:prstGeom prst="line">
            <a:avLst/>
          </a:prstGeom>
          <a:noFill/>
          <a:ln w="12700">
            <a:solidFill>
              <a:schemeClr val="tx1"/>
            </a:solidFill>
            <a:prstDash val="dash"/>
            <a:round/>
            <a:headEnd/>
            <a:tailEnd type="triangle" w="med" len="med"/>
          </a:ln>
          <a:effectLst/>
        </p:spPr>
        <p:txBody>
          <a:bodyPr wrap="none" anchor="ctr"/>
          <a:lstStyle/>
          <a:p>
            <a:endParaRPr lang="en-US" dirty="0"/>
          </a:p>
        </p:txBody>
      </p:sp>
      <p:sp>
        <p:nvSpPr>
          <p:cNvPr id="751637" name="Rectangle 21"/>
          <p:cNvSpPr>
            <a:spLocks noChangeArrowheads="1"/>
          </p:cNvSpPr>
          <p:nvPr/>
        </p:nvSpPr>
        <p:spPr bwMode="auto">
          <a:xfrm>
            <a:off x="2092896" y="1602631"/>
            <a:ext cx="1524000" cy="381000"/>
          </a:xfrm>
          <a:prstGeom prst="rect">
            <a:avLst/>
          </a:prstGeom>
          <a:solidFill>
            <a:srgbClr val="CCFFFF"/>
          </a:solidFill>
          <a:ln w="12700">
            <a:solidFill>
              <a:schemeClr val="tx1"/>
            </a:solidFill>
            <a:miter lim="800000"/>
            <a:headEnd/>
            <a:tailEnd/>
          </a:ln>
          <a:effectLst/>
        </p:spPr>
        <p:txBody>
          <a:bodyPr wrap="none" anchor="ctr"/>
          <a:lstStyle/>
          <a:p>
            <a:pPr algn="ctr" eaLnBrk="0" hangingPunct="0">
              <a:lnSpc>
                <a:spcPct val="100000"/>
              </a:lnSpc>
            </a:pPr>
            <a:r>
              <a:rPr lang="en-US" sz="1400" dirty="0">
                <a:solidFill>
                  <a:schemeClr val="tx1"/>
                </a:solidFill>
                <a:latin typeface="Courier New" pitchFamily="49" charset="0"/>
              </a:rPr>
              <a:t>socket</a:t>
            </a:r>
          </a:p>
        </p:txBody>
      </p:sp>
      <p:sp>
        <p:nvSpPr>
          <p:cNvPr id="751638" name="Rectangle 22"/>
          <p:cNvSpPr>
            <a:spLocks noChangeArrowheads="1"/>
          </p:cNvSpPr>
          <p:nvPr/>
        </p:nvSpPr>
        <p:spPr bwMode="auto">
          <a:xfrm>
            <a:off x="4912296" y="1602631"/>
            <a:ext cx="1447800" cy="381000"/>
          </a:xfrm>
          <a:prstGeom prst="rect">
            <a:avLst/>
          </a:prstGeom>
          <a:solidFill>
            <a:srgbClr val="CCFFFF"/>
          </a:solidFill>
          <a:ln w="12700">
            <a:solidFill>
              <a:schemeClr val="tx1"/>
            </a:solidFill>
            <a:miter lim="800000"/>
            <a:headEnd/>
            <a:tailEnd/>
          </a:ln>
          <a:effectLst/>
        </p:spPr>
        <p:txBody>
          <a:bodyPr wrap="none" anchor="ctr"/>
          <a:lstStyle/>
          <a:p>
            <a:pPr algn="ctr" eaLnBrk="0" hangingPunct="0">
              <a:lnSpc>
                <a:spcPct val="100000"/>
              </a:lnSpc>
            </a:pPr>
            <a:r>
              <a:rPr lang="en-US" sz="1400" dirty="0">
                <a:solidFill>
                  <a:schemeClr val="tx1"/>
                </a:solidFill>
                <a:latin typeface="Courier New" pitchFamily="49" charset="0"/>
              </a:rPr>
              <a:t>socket</a:t>
            </a:r>
          </a:p>
        </p:txBody>
      </p:sp>
      <p:sp>
        <p:nvSpPr>
          <p:cNvPr id="751639" name="Rectangle 23"/>
          <p:cNvSpPr>
            <a:spLocks noChangeArrowheads="1"/>
          </p:cNvSpPr>
          <p:nvPr/>
        </p:nvSpPr>
        <p:spPr bwMode="auto">
          <a:xfrm>
            <a:off x="4912296" y="2277318"/>
            <a:ext cx="1447800" cy="381000"/>
          </a:xfrm>
          <a:prstGeom prst="rect">
            <a:avLst/>
          </a:prstGeom>
          <a:solidFill>
            <a:srgbClr val="CCFFFF"/>
          </a:solidFill>
          <a:ln w="12700">
            <a:solidFill>
              <a:schemeClr val="tx1"/>
            </a:solidFill>
            <a:miter lim="800000"/>
            <a:headEnd/>
            <a:tailEnd/>
          </a:ln>
          <a:effectLst/>
        </p:spPr>
        <p:txBody>
          <a:bodyPr wrap="none" anchor="ctr"/>
          <a:lstStyle/>
          <a:p>
            <a:pPr algn="ctr" eaLnBrk="0" hangingPunct="0">
              <a:lnSpc>
                <a:spcPct val="100000"/>
              </a:lnSpc>
            </a:pPr>
            <a:r>
              <a:rPr lang="en-US" sz="1400" dirty="0">
                <a:solidFill>
                  <a:schemeClr val="tx1"/>
                </a:solidFill>
                <a:latin typeface="Courier New" pitchFamily="49" charset="0"/>
              </a:rPr>
              <a:t>bind</a:t>
            </a:r>
          </a:p>
        </p:txBody>
      </p:sp>
      <p:sp>
        <p:nvSpPr>
          <p:cNvPr id="751640" name="Rectangle 24"/>
          <p:cNvSpPr>
            <a:spLocks noChangeArrowheads="1"/>
          </p:cNvSpPr>
          <p:nvPr/>
        </p:nvSpPr>
        <p:spPr bwMode="auto">
          <a:xfrm>
            <a:off x="4912296" y="2952006"/>
            <a:ext cx="1447800" cy="381000"/>
          </a:xfrm>
          <a:prstGeom prst="rect">
            <a:avLst/>
          </a:prstGeom>
          <a:solidFill>
            <a:srgbClr val="CCFFFF"/>
          </a:solidFill>
          <a:ln w="12700">
            <a:solidFill>
              <a:schemeClr val="tx1"/>
            </a:solidFill>
            <a:miter lim="800000"/>
            <a:headEnd/>
            <a:tailEnd/>
          </a:ln>
          <a:effectLst/>
        </p:spPr>
        <p:txBody>
          <a:bodyPr wrap="none" anchor="ctr"/>
          <a:lstStyle/>
          <a:p>
            <a:pPr algn="ctr" eaLnBrk="0" hangingPunct="0">
              <a:lnSpc>
                <a:spcPct val="100000"/>
              </a:lnSpc>
            </a:pPr>
            <a:r>
              <a:rPr lang="en-US" sz="1400" dirty="0">
                <a:solidFill>
                  <a:schemeClr val="tx1"/>
                </a:solidFill>
                <a:latin typeface="Courier New" pitchFamily="49" charset="0"/>
              </a:rPr>
              <a:t>listen</a:t>
            </a:r>
          </a:p>
        </p:txBody>
      </p:sp>
      <p:grpSp>
        <p:nvGrpSpPr>
          <p:cNvPr id="5" name="Group 55"/>
          <p:cNvGrpSpPr>
            <a:grpSpLocks/>
          </p:cNvGrpSpPr>
          <p:nvPr/>
        </p:nvGrpSpPr>
        <p:grpSpPr bwMode="auto">
          <a:xfrm>
            <a:off x="2092896" y="3998168"/>
            <a:ext cx="4267200" cy="1392238"/>
            <a:chOff x="1296" y="2506"/>
            <a:chExt cx="2688" cy="877"/>
          </a:xfrm>
        </p:grpSpPr>
        <p:sp>
          <p:nvSpPr>
            <p:cNvPr id="751623" name="Line 7"/>
            <p:cNvSpPr>
              <a:spLocks noChangeShapeType="1"/>
            </p:cNvSpPr>
            <p:nvPr/>
          </p:nvSpPr>
          <p:spPr bwMode="auto">
            <a:xfrm>
              <a:off x="1776" y="2506"/>
              <a:ext cx="0" cy="192"/>
            </a:xfrm>
            <a:prstGeom prst="line">
              <a:avLst/>
            </a:prstGeom>
            <a:noFill/>
            <a:ln w="12700">
              <a:solidFill>
                <a:schemeClr val="tx1"/>
              </a:solidFill>
              <a:round/>
              <a:headEnd/>
              <a:tailEnd type="triangle" w="med" len="med"/>
            </a:ln>
            <a:effectLst/>
          </p:spPr>
          <p:txBody>
            <a:bodyPr wrap="none" anchor="ctr"/>
            <a:lstStyle/>
            <a:p>
              <a:endParaRPr lang="en-US" dirty="0"/>
            </a:p>
          </p:txBody>
        </p:sp>
        <p:sp>
          <p:nvSpPr>
            <p:cNvPr id="751624" name="Line 8"/>
            <p:cNvSpPr>
              <a:spLocks noChangeShapeType="1"/>
            </p:cNvSpPr>
            <p:nvPr/>
          </p:nvSpPr>
          <p:spPr bwMode="auto">
            <a:xfrm>
              <a:off x="1776" y="2938"/>
              <a:ext cx="0" cy="192"/>
            </a:xfrm>
            <a:prstGeom prst="line">
              <a:avLst/>
            </a:prstGeom>
            <a:noFill/>
            <a:ln w="12700">
              <a:solidFill>
                <a:schemeClr val="tx1"/>
              </a:solidFill>
              <a:round/>
              <a:headEnd/>
              <a:tailEnd type="triangle" w="med" len="med"/>
            </a:ln>
            <a:effectLst/>
          </p:spPr>
          <p:txBody>
            <a:bodyPr wrap="none" anchor="ctr"/>
            <a:lstStyle/>
            <a:p>
              <a:endParaRPr lang="en-US" dirty="0"/>
            </a:p>
          </p:txBody>
        </p:sp>
        <p:sp>
          <p:nvSpPr>
            <p:cNvPr id="751629" name="Line 13"/>
            <p:cNvSpPr>
              <a:spLocks noChangeShapeType="1"/>
            </p:cNvSpPr>
            <p:nvPr/>
          </p:nvSpPr>
          <p:spPr bwMode="auto">
            <a:xfrm>
              <a:off x="3552" y="2506"/>
              <a:ext cx="0" cy="192"/>
            </a:xfrm>
            <a:prstGeom prst="line">
              <a:avLst/>
            </a:prstGeom>
            <a:noFill/>
            <a:ln w="12700">
              <a:solidFill>
                <a:schemeClr val="tx1"/>
              </a:solidFill>
              <a:round/>
              <a:headEnd/>
              <a:tailEnd type="triangle" w="med" len="med"/>
            </a:ln>
            <a:effectLst/>
          </p:spPr>
          <p:txBody>
            <a:bodyPr wrap="none" anchor="ctr"/>
            <a:lstStyle/>
            <a:p>
              <a:endParaRPr lang="en-US" dirty="0"/>
            </a:p>
          </p:txBody>
        </p:sp>
        <p:sp>
          <p:nvSpPr>
            <p:cNvPr id="751630" name="Line 14"/>
            <p:cNvSpPr>
              <a:spLocks noChangeShapeType="1"/>
            </p:cNvSpPr>
            <p:nvPr/>
          </p:nvSpPr>
          <p:spPr bwMode="auto">
            <a:xfrm>
              <a:off x="3552" y="2938"/>
              <a:ext cx="0" cy="192"/>
            </a:xfrm>
            <a:prstGeom prst="line">
              <a:avLst/>
            </a:prstGeom>
            <a:noFill/>
            <a:ln w="12700">
              <a:solidFill>
                <a:schemeClr val="tx1"/>
              </a:solidFill>
              <a:round/>
              <a:headEnd/>
              <a:tailEnd type="triangle" w="med" len="med"/>
            </a:ln>
            <a:effectLst/>
          </p:spPr>
          <p:txBody>
            <a:bodyPr wrap="none" anchor="ctr"/>
            <a:lstStyle/>
            <a:p>
              <a:endParaRPr lang="en-US" dirty="0"/>
            </a:p>
          </p:txBody>
        </p:sp>
        <p:sp>
          <p:nvSpPr>
            <p:cNvPr id="751635" name="Line 19"/>
            <p:cNvSpPr>
              <a:spLocks noChangeShapeType="1"/>
            </p:cNvSpPr>
            <p:nvPr/>
          </p:nvSpPr>
          <p:spPr bwMode="auto">
            <a:xfrm flipV="1">
              <a:off x="2256" y="2832"/>
              <a:ext cx="816" cy="0"/>
            </a:xfrm>
            <a:prstGeom prst="line">
              <a:avLst/>
            </a:prstGeom>
            <a:noFill/>
            <a:ln w="12700">
              <a:solidFill>
                <a:schemeClr val="tx1"/>
              </a:solidFill>
              <a:round/>
              <a:headEnd/>
              <a:tailEnd type="triangle" w="med" len="med"/>
            </a:ln>
            <a:effectLst/>
          </p:spPr>
          <p:txBody>
            <a:bodyPr wrap="none" anchor="ctr"/>
            <a:lstStyle/>
            <a:p>
              <a:endParaRPr lang="en-US" dirty="0"/>
            </a:p>
          </p:txBody>
        </p:sp>
        <p:sp>
          <p:nvSpPr>
            <p:cNvPr id="751636" name="Line 20"/>
            <p:cNvSpPr>
              <a:spLocks noChangeShapeType="1"/>
            </p:cNvSpPr>
            <p:nvPr/>
          </p:nvSpPr>
          <p:spPr bwMode="auto">
            <a:xfrm flipH="1">
              <a:off x="2256" y="3264"/>
              <a:ext cx="816" cy="0"/>
            </a:xfrm>
            <a:prstGeom prst="line">
              <a:avLst/>
            </a:prstGeom>
            <a:noFill/>
            <a:ln w="12700">
              <a:solidFill>
                <a:schemeClr val="tx1"/>
              </a:solidFill>
              <a:round/>
              <a:headEnd/>
              <a:tailEnd type="triangle" w="med" len="med"/>
            </a:ln>
            <a:effectLst/>
          </p:spPr>
          <p:txBody>
            <a:bodyPr wrap="none" anchor="ctr"/>
            <a:lstStyle/>
            <a:p>
              <a:endParaRPr lang="en-US" dirty="0"/>
            </a:p>
          </p:txBody>
        </p:sp>
        <p:sp>
          <p:nvSpPr>
            <p:cNvPr id="751643" name="Rectangle 27"/>
            <p:cNvSpPr>
              <a:spLocks noChangeArrowheads="1"/>
            </p:cNvSpPr>
            <p:nvPr/>
          </p:nvSpPr>
          <p:spPr bwMode="auto">
            <a:xfrm>
              <a:off x="3072" y="2718"/>
              <a:ext cx="912" cy="240"/>
            </a:xfrm>
            <a:prstGeom prst="rect">
              <a:avLst/>
            </a:prstGeom>
            <a:solidFill>
              <a:srgbClr val="CCFFFF"/>
            </a:solidFill>
            <a:ln w="12700">
              <a:solidFill>
                <a:schemeClr val="tx1"/>
              </a:solidFill>
              <a:miter lim="800000"/>
              <a:headEnd/>
              <a:tailEnd/>
            </a:ln>
            <a:effectLst/>
          </p:spPr>
          <p:txBody>
            <a:bodyPr wrap="none" anchor="ctr"/>
            <a:lstStyle/>
            <a:p>
              <a:pPr algn="ctr" eaLnBrk="0" hangingPunct="0">
                <a:lnSpc>
                  <a:spcPct val="100000"/>
                </a:lnSpc>
              </a:pPr>
              <a:r>
                <a:rPr lang="en-US" sz="1400" dirty="0">
                  <a:solidFill>
                    <a:schemeClr val="tx1"/>
                  </a:solidFill>
                  <a:latin typeface="Courier New" pitchFamily="49" charset="0"/>
                </a:rPr>
                <a:t>read</a:t>
              </a:r>
            </a:p>
          </p:txBody>
        </p:sp>
        <p:sp>
          <p:nvSpPr>
            <p:cNvPr id="751644" name="Rectangle 28"/>
            <p:cNvSpPr>
              <a:spLocks noChangeArrowheads="1"/>
            </p:cNvSpPr>
            <p:nvPr/>
          </p:nvSpPr>
          <p:spPr bwMode="auto">
            <a:xfrm>
              <a:off x="3072" y="3143"/>
              <a:ext cx="912" cy="240"/>
            </a:xfrm>
            <a:prstGeom prst="rect">
              <a:avLst/>
            </a:prstGeom>
            <a:solidFill>
              <a:srgbClr val="CCFFFF"/>
            </a:solidFill>
            <a:ln w="12700">
              <a:solidFill>
                <a:schemeClr val="tx1"/>
              </a:solidFill>
              <a:miter lim="800000"/>
              <a:headEnd/>
              <a:tailEnd/>
            </a:ln>
            <a:effectLst/>
          </p:spPr>
          <p:txBody>
            <a:bodyPr wrap="none" anchor="ctr"/>
            <a:lstStyle/>
            <a:p>
              <a:pPr algn="ctr" eaLnBrk="0" hangingPunct="0">
                <a:lnSpc>
                  <a:spcPct val="100000"/>
                </a:lnSpc>
              </a:pPr>
              <a:r>
                <a:rPr lang="en-US" sz="1400" dirty="0">
                  <a:solidFill>
                    <a:schemeClr val="tx1"/>
                  </a:solidFill>
                  <a:latin typeface="Courier New" pitchFamily="49" charset="0"/>
                </a:rPr>
                <a:t>write</a:t>
              </a:r>
            </a:p>
          </p:txBody>
        </p:sp>
        <p:sp>
          <p:nvSpPr>
            <p:cNvPr id="751646" name="Rectangle 30"/>
            <p:cNvSpPr>
              <a:spLocks noChangeArrowheads="1"/>
            </p:cNvSpPr>
            <p:nvPr/>
          </p:nvSpPr>
          <p:spPr bwMode="auto">
            <a:xfrm>
              <a:off x="1296" y="3143"/>
              <a:ext cx="960" cy="240"/>
            </a:xfrm>
            <a:prstGeom prst="rect">
              <a:avLst/>
            </a:prstGeom>
            <a:solidFill>
              <a:srgbClr val="CCFFFF"/>
            </a:solidFill>
            <a:ln w="12700">
              <a:solidFill>
                <a:schemeClr val="tx1"/>
              </a:solidFill>
              <a:miter lim="800000"/>
              <a:headEnd/>
              <a:tailEnd/>
            </a:ln>
            <a:effectLst/>
          </p:spPr>
          <p:txBody>
            <a:bodyPr wrap="none" anchor="ctr"/>
            <a:lstStyle/>
            <a:p>
              <a:pPr algn="ctr" eaLnBrk="0" hangingPunct="0">
                <a:lnSpc>
                  <a:spcPct val="100000"/>
                </a:lnSpc>
              </a:pPr>
              <a:r>
                <a:rPr lang="en-US" sz="1400" dirty="0">
                  <a:solidFill>
                    <a:schemeClr val="tx1"/>
                  </a:solidFill>
                  <a:latin typeface="Courier New" pitchFamily="49" charset="0"/>
                </a:rPr>
                <a:t>read</a:t>
              </a:r>
            </a:p>
          </p:txBody>
        </p:sp>
        <p:sp>
          <p:nvSpPr>
            <p:cNvPr id="751648" name="Rectangle 32"/>
            <p:cNvSpPr>
              <a:spLocks noChangeArrowheads="1"/>
            </p:cNvSpPr>
            <p:nvPr/>
          </p:nvSpPr>
          <p:spPr bwMode="auto">
            <a:xfrm>
              <a:off x="1296" y="2718"/>
              <a:ext cx="960" cy="240"/>
            </a:xfrm>
            <a:prstGeom prst="rect">
              <a:avLst/>
            </a:prstGeom>
            <a:solidFill>
              <a:srgbClr val="CCFFFF"/>
            </a:solidFill>
            <a:ln w="12700">
              <a:solidFill>
                <a:schemeClr val="tx1"/>
              </a:solidFill>
              <a:miter lim="800000"/>
              <a:headEnd/>
              <a:tailEnd/>
            </a:ln>
            <a:effectLst/>
          </p:spPr>
          <p:txBody>
            <a:bodyPr wrap="none" anchor="ctr"/>
            <a:lstStyle/>
            <a:p>
              <a:pPr algn="ctr" eaLnBrk="0" hangingPunct="0">
                <a:lnSpc>
                  <a:spcPct val="100000"/>
                </a:lnSpc>
              </a:pPr>
              <a:r>
                <a:rPr lang="en-US" sz="1400" dirty="0">
                  <a:solidFill>
                    <a:schemeClr val="tx1"/>
                  </a:solidFill>
                  <a:latin typeface="Courier New" pitchFamily="49" charset="0"/>
                </a:rPr>
                <a:t>write</a:t>
              </a:r>
            </a:p>
          </p:txBody>
        </p:sp>
      </p:grpSp>
      <p:sp>
        <p:nvSpPr>
          <p:cNvPr id="751650" name="Text Box 34"/>
          <p:cNvSpPr txBox="1">
            <a:spLocks noChangeArrowheads="1"/>
          </p:cNvSpPr>
          <p:nvPr/>
        </p:nvSpPr>
        <p:spPr bwMode="auto">
          <a:xfrm>
            <a:off x="3550221" y="3284984"/>
            <a:ext cx="1300163" cy="581025"/>
          </a:xfrm>
          <a:prstGeom prst="rect">
            <a:avLst/>
          </a:prstGeom>
          <a:noFill/>
          <a:ln w="12700">
            <a:noFill/>
            <a:miter lim="800000"/>
            <a:headEnd/>
            <a:tailEnd/>
          </a:ln>
          <a:effectLst/>
        </p:spPr>
        <p:txBody>
          <a:bodyPr wrap="none" anchor="ctr">
            <a:spAutoFit/>
          </a:bodyPr>
          <a:lstStyle/>
          <a:p>
            <a:pPr algn="ctr" eaLnBrk="0" hangingPunct="0">
              <a:lnSpc>
                <a:spcPct val="100000"/>
              </a:lnSpc>
            </a:pPr>
            <a:r>
              <a:rPr lang="en-US" sz="1600" dirty="0">
                <a:solidFill>
                  <a:schemeClr val="tx1"/>
                </a:solidFill>
              </a:rPr>
              <a:t>Connection</a:t>
            </a:r>
          </a:p>
          <a:p>
            <a:pPr algn="ctr" eaLnBrk="0" hangingPunct="0">
              <a:lnSpc>
                <a:spcPct val="100000"/>
              </a:lnSpc>
            </a:pPr>
            <a:r>
              <a:rPr lang="en-US" sz="1600" dirty="0">
                <a:solidFill>
                  <a:schemeClr val="tx1"/>
                </a:solidFill>
              </a:rPr>
              <a:t>request</a:t>
            </a:r>
          </a:p>
        </p:txBody>
      </p:sp>
      <p:grpSp>
        <p:nvGrpSpPr>
          <p:cNvPr id="6" name="Group 56"/>
          <p:cNvGrpSpPr>
            <a:grpSpLocks/>
          </p:cNvGrpSpPr>
          <p:nvPr/>
        </p:nvGrpSpPr>
        <p:grpSpPr bwMode="auto">
          <a:xfrm>
            <a:off x="2092896" y="3829893"/>
            <a:ext cx="5105400" cy="2911475"/>
            <a:chOff x="1296" y="2400"/>
            <a:chExt cx="3216" cy="1834"/>
          </a:xfrm>
        </p:grpSpPr>
        <p:sp>
          <p:nvSpPr>
            <p:cNvPr id="751625" name="Line 9"/>
            <p:cNvSpPr>
              <a:spLocks noChangeShapeType="1"/>
            </p:cNvSpPr>
            <p:nvPr/>
          </p:nvSpPr>
          <p:spPr bwMode="auto">
            <a:xfrm>
              <a:off x="1776" y="3370"/>
              <a:ext cx="0" cy="192"/>
            </a:xfrm>
            <a:prstGeom prst="line">
              <a:avLst/>
            </a:prstGeom>
            <a:noFill/>
            <a:ln w="12700">
              <a:solidFill>
                <a:schemeClr val="tx1"/>
              </a:solidFill>
              <a:round/>
              <a:headEnd/>
              <a:tailEnd type="triangle" w="med" len="med"/>
            </a:ln>
            <a:effectLst/>
          </p:spPr>
          <p:txBody>
            <a:bodyPr wrap="none" anchor="ctr"/>
            <a:lstStyle/>
            <a:p>
              <a:endParaRPr lang="en-US" dirty="0"/>
            </a:p>
          </p:txBody>
        </p:sp>
        <p:sp>
          <p:nvSpPr>
            <p:cNvPr id="751631" name="Line 15"/>
            <p:cNvSpPr>
              <a:spLocks noChangeShapeType="1"/>
            </p:cNvSpPr>
            <p:nvPr/>
          </p:nvSpPr>
          <p:spPr bwMode="auto">
            <a:xfrm>
              <a:off x="3552" y="3370"/>
              <a:ext cx="0" cy="192"/>
            </a:xfrm>
            <a:prstGeom prst="line">
              <a:avLst/>
            </a:prstGeom>
            <a:noFill/>
            <a:ln w="12700">
              <a:solidFill>
                <a:schemeClr val="tx1"/>
              </a:solidFill>
              <a:round/>
              <a:headEnd/>
              <a:tailEnd type="triangle" w="med" len="med"/>
            </a:ln>
            <a:effectLst/>
          </p:spPr>
          <p:txBody>
            <a:bodyPr wrap="none" anchor="ctr"/>
            <a:lstStyle/>
            <a:p>
              <a:endParaRPr lang="en-US" dirty="0"/>
            </a:p>
          </p:txBody>
        </p:sp>
        <p:sp>
          <p:nvSpPr>
            <p:cNvPr id="751632" name="Line 16"/>
            <p:cNvSpPr>
              <a:spLocks noChangeShapeType="1"/>
            </p:cNvSpPr>
            <p:nvPr/>
          </p:nvSpPr>
          <p:spPr bwMode="auto">
            <a:xfrm>
              <a:off x="3552" y="3802"/>
              <a:ext cx="0" cy="192"/>
            </a:xfrm>
            <a:prstGeom prst="line">
              <a:avLst/>
            </a:prstGeom>
            <a:noFill/>
            <a:ln w="12700">
              <a:solidFill>
                <a:schemeClr val="tx1"/>
              </a:solidFill>
              <a:round/>
              <a:headEnd/>
              <a:tailEnd type="triangle" w="med" len="med"/>
            </a:ln>
            <a:effectLst/>
          </p:spPr>
          <p:txBody>
            <a:bodyPr wrap="none" anchor="ctr"/>
            <a:lstStyle/>
            <a:p>
              <a:endParaRPr lang="en-US" dirty="0"/>
            </a:p>
          </p:txBody>
        </p:sp>
        <p:sp>
          <p:nvSpPr>
            <p:cNvPr id="751634" name="Line 18"/>
            <p:cNvSpPr>
              <a:spLocks noChangeShapeType="1"/>
            </p:cNvSpPr>
            <p:nvPr/>
          </p:nvSpPr>
          <p:spPr bwMode="auto">
            <a:xfrm flipV="1">
              <a:off x="1920" y="3696"/>
              <a:ext cx="1152" cy="0"/>
            </a:xfrm>
            <a:prstGeom prst="line">
              <a:avLst/>
            </a:prstGeom>
            <a:noFill/>
            <a:ln w="12700">
              <a:solidFill>
                <a:schemeClr val="tx1"/>
              </a:solidFill>
              <a:prstDash val="dash"/>
              <a:round/>
              <a:headEnd/>
              <a:tailEnd type="triangle" w="med" len="med"/>
            </a:ln>
            <a:effectLst/>
          </p:spPr>
          <p:txBody>
            <a:bodyPr wrap="none" anchor="ctr"/>
            <a:lstStyle/>
            <a:p>
              <a:endParaRPr lang="en-US" dirty="0"/>
            </a:p>
          </p:txBody>
        </p:sp>
        <p:sp>
          <p:nvSpPr>
            <p:cNvPr id="751642" name="Rectangle 26"/>
            <p:cNvSpPr>
              <a:spLocks noChangeArrowheads="1"/>
            </p:cNvSpPr>
            <p:nvPr/>
          </p:nvSpPr>
          <p:spPr bwMode="auto">
            <a:xfrm>
              <a:off x="3072" y="3568"/>
              <a:ext cx="912" cy="240"/>
            </a:xfrm>
            <a:prstGeom prst="rect">
              <a:avLst/>
            </a:prstGeom>
            <a:solidFill>
              <a:srgbClr val="CCFFFF"/>
            </a:solidFill>
            <a:ln w="12700">
              <a:solidFill>
                <a:schemeClr val="tx1"/>
              </a:solidFill>
              <a:miter lim="800000"/>
              <a:headEnd/>
              <a:tailEnd/>
            </a:ln>
            <a:effectLst/>
          </p:spPr>
          <p:txBody>
            <a:bodyPr wrap="none" anchor="ctr"/>
            <a:lstStyle/>
            <a:p>
              <a:pPr algn="ctr" eaLnBrk="0" hangingPunct="0">
                <a:lnSpc>
                  <a:spcPct val="100000"/>
                </a:lnSpc>
              </a:pPr>
              <a:r>
                <a:rPr lang="en-US" sz="1400" dirty="0">
                  <a:solidFill>
                    <a:schemeClr val="tx1"/>
                  </a:solidFill>
                  <a:latin typeface="Courier New" pitchFamily="49" charset="0"/>
                </a:rPr>
                <a:t>read</a:t>
              </a:r>
            </a:p>
          </p:txBody>
        </p:sp>
        <p:sp>
          <p:nvSpPr>
            <p:cNvPr id="751645" name="Rectangle 29"/>
            <p:cNvSpPr>
              <a:spLocks noChangeArrowheads="1"/>
            </p:cNvSpPr>
            <p:nvPr/>
          </p:nvSpPr>
          <p:spPr bwMode="auto">
            <a:xfrm>
              <a:off x="3072" y="3994"/>
              <a:ext cx="912" cy="240"/>
            </a:xfrm>
            <a:prstGeom prst="rect">
              <a:avLst/>
            </a:prstGeom>
            <a:solidFill>
              <a:srgbClr val="CCFFFF"/>
            </a:solidFill>
            <a:ln w="12700">
              <a:solidFill>
                <a:schemeClr val="tx1"/>
              </a:solidFill>
              <a:miter lim="800000"/>
              <a:headEnd/>
              <a:tailEnd/>
            </a:ln>
            <a:effectLst/>
          </p:spPr>
          <p:txBody>
            <a:bodyPr wrap="none" anchor="ctr"/>
            <a:lstStyle/>
            <a:p>
              <a:pPr algn="ctr" eaLnBrk="0" hangingPunct="0">
                <a:lnSpc>
                  <a:spcPct val="100000"/>
                </a:lnSpc>
              </a:pPr>
              <a:r>
                <a:rPr lang="en-US" sz="1400" dirty="0">
                  <a:solidFill>
                    <a:schemeClr val="tx1"/>
                  </a:solidFill>
                  <a:latin typeface="Courier New" pitchFamily="49" charset="0"/>
                </a:rPr>
                <a:t>close</a:t>
              </a:r>
            </a:p>
          </p:txBody>
        </p:sp>
        <p:sp>
          <p:nvSpPr>
            <p:cNvPr id="751649" name="Rectangle 33"/>
            <p:cNvSpPr>
              <a:spLocks noChangeArrowheads="1"/>
            </p:cNvSpPr>
            <p:nvPr/>
          </p:nvSpPr>
          <p:spPr bwMode="auto">
            <a:xfrm>
              <a:off x="1296" y="3569"/>
              <a:ext cx="960" cy="240"/>
            </a:xfrm>
            <a:prstGeom prst="rect">
              <a:avLst/>
            </a:prstGeom>
            <a:solidFill>
              <a:srgbClr val="CCFFFF"/>
            </a:solidFill>
            <a:ln w="12700">
              <a:solidFill>
                <a:schemeClr val="tx1"/>
              </a:solidFill>
              <a:miter lim="800000"/>
              <a:headEnd/>
              <a:tailEnd/>
            </a:ln>
            <a:effectLst/>
          </p:spPr>
          <p:txBody>
            <a:bodyPr wrap="none" anchor="ctr"/>
            <a:lstStyle/>
            <a:p>
              <a:pPr algn="ctr" eaLnBrk="0" hangingPunct="0">
                <a:lnSpc>
                  <a:spcPct val="100000"/>
                </a:lnSpc>
              </a:pPr>
              <a:r>
                <a:rPr lang="en-US" sz="1400" dirty="0">
                  <a:solidFill>
                    <a:schemeClr val="tx1"/>
                  </a:solidFill>
                  <a:latin typeface="Courier New" pitchFamily="49" charset="0"/>
                </a:rPr>
                <a:t>close</a:t>
              </a:r>
            </a:p>
          </p:txBody>
        </p:sp>
        <p:sp>
          <p:nvSpPr>
            <p:cNvPr id="751651" name="Text Box 35"/>
            <p:cNvSpPr txBox="1">
              <a:spLocks noChangeArrowheads="1"/>
            </p:cNvSpPr>
            <p:nvPr/>
          </p:nvSpPr>
          <p:spPr bwMode="auto">
            <a:xfrm>
              <a:off x="2496" y="3524"/>
              <a:ext cx="346" cy="192"/>
            </a:xfrm>
            <a:prstGeom prst="rect">
              <a:avLst/>
            </a:prstGeom>
            <a:noFill/>
            <a:ln w="12700">
              <a:noFill/>
              <a:miter lim="800000"/>
              <a:headEnd/>
              <a:tailEnd/>
            </a:ln>
            <a:effectLst/>
          </p:spPr>
          <p:txBody>
            <a:bodyPr wrap="none" anchor="ctr">
              <a:spAutoFit/>
            </a:bodyPr>
            <a:lstStyle/>
            <a:p>
              <a:pPr algn="ctr" eaLnBrk="0" hangingPunct="0">
                <a:lnSpc>
                  <a:spcPct val="100000"/>
                </a:lnSpc>
              </a:pPr>
              <a:r>
                <a:rPr lang="en-US" sz="1400" dirty="0">
                  <a:solidFill>
                    <a:schemeClr val="tx1"/>
                  </a:solidFill>
                </a:rPr>
                <a:t>EOF</a:t>
              </a:r>
            </a:p>
          </p:txBody>
        </p:sp>
        <p:sp>
          <p:nvSpPr>
            <p:cNvPr id="751652" name="Line 36"/>
            <p:cNvSpPr>
              <a:spLocks noChangeShapeType="1"/>
            </p:cNvSpPr>
            <p:nvPr/>
          </p:nvSpPr>
          <p:spPr bwMode="auto">
            <a:xfrm>
              <a:off x="3984" y="4128"/>
              <a:ext cx="528" cy="0"/>
            </a:xfrm>
            <a:prstGeom prst="line">
              <a:avLst/>
            </a:prstGeom>
            <a:noFill/>
            <a:ln w="12700">
              <a:solidFill>
                <a:schemeClr val="tx1"/>
              </a:solidFill>
              <a:round/>
              <a:headEnd/>
              <a:tailEnd/>
            </a:ln>
            <a:effectLst/>
          </p:spPr>
          <p:txBody>
            <a:bodyPr wrap="none" anchor="ctr"/>
            <a:lstStyle/>
            <a:p>
              <a:endParaRPr lang="en-US" dirty="0"/>
            </a:p>
          </p:txBody>
        </p:sp>
        <p:sp>
          <p:nvSpPr>
            <p:cNvPr id="751653" name="Line 37"/>
            <p:cNvSpPr>
              <a:spLocks noChangeShapeType="1"/>
            </p:cNvSpPr>
            <p:nvPr/>
          </p:nvSpPr>
          <p:spPr bwMode="auto">
            <a:xfrm flipV="1">
              <a:off x="4512" y="2400"/>
              <a:ext cx="0" cy="1728"/>
            </a:xfrm>
            <a:prstGeom prst="line">
              <a:avLst/>
            </a:prstGeom>
            <a:noFill/>
            <a:ln w="12700">
              <a:solidFill>
                <a:schemeClr val="tx1"/>
              </a:solidFill>
              <a:round/>
              <a:headEnd/>
              <a:tailEnd/>
            </a:ln>
            <a:effectLst/>
          </p:spPr>
          <p:txBody>
            <a:bodyPr wrap="none" anchor="ctr"/>
            <a:lstStyle/>
            <a:p>
              <a:endParaRPr lang="en-US" dirty="0"/>
            </a:p>
          </p:txBody>
        </p:sp>
        <p:sp>
          <p:nvSpPr>
            <p:cNvPr id="751654" name="Line 38"/>
            <p:cNvSpPr>
              <a:spLocks noChangeShapeType="1"/>
            </p:cNvSpPr>
            <p:nvPr/>
          </p:nvSpPr>
          <p:spPr bwMode="auto">
            <a:xfrm flipH="1">
              <a:off x="3984" y="2400"/>
              <a:ext cx="528" cy="0"/>
            </a:xfrm>
            <a:prstGeom prst="line">
              <a:avLst/>
            </a:prstGeom>
            <a:noFill/>
            <a:ln w="12700">
              <a:solidFill>
                <a:schemeClr val="tx1"/>
              </a:solidFill>
              <a:round/>
              <a:headEnd/>
              <a:tailEnd type="triangle" w="med" len="med"/>
            </a:ln>
            <a:effectLst/>
          </p:spPr>
          <p:txBody>
            <a:bodyPr wrap="none" anchor="ctr"/>
            <a:lstStyle/>
            <a:p>
              <a:endParaRPr lang="en-US" dirty="0"/>
            </a:p>
          </p:txBody>
        </p:sp>
      </p:grpSp>
      <p:sp>
        <p:nvSpPr>
          <p:cNvPr id="751655" name="Text Box 39"/>
          <p:cNvSpPr txBox="1">
            <a:spLocks noChangeArrowheads="1"/>
          </p:cNvSpPr>
          <p:nvPr/>
        </p:nvSpPr>
        <p:spPr bwMode="auto">
          <a:xfrm>
            <a:off x="7233221" y="4604593"/>
            <a:ext cx="1870075" cy="825500"/>
          </a:xfrm>
          <a:prstGeom prst="rect">
            <a:avLst/>
          </a:prstGeom>
          <a:noFill/>
          <a:ln w="12700">
            <a:noFill/>
            <a:miter lim="800000"/>
            <a:headEnd/>
            <a:tailEnd/>
          </a:ln>
          <a:effectLst/>
        </p:spPr>
        <p:txBody>
          <a:bodyPr wrap="none" anchor="ctr">
            <a:spAutoFit/>
          </a:bodyPr>
          <a:lstStyle/>
          <a:p>
            <a:pPr eaLnBrk="0" hangingPunct="0">
              <a:lnSpc>
                <a:spcPct val="100000"/>
              </a:lnSpc>
            </a:pPr>
            <a:r>
              <a:rPr lang="en-US" sz="1600" dirty="0">
                <a:solidFill>
                  <a:schemeClr val="tx1"/>
                </a:solidFill>
              </a:rPr>
              <a:t>Await connection</a:t>
            </a:r>
          </a:p>
          <a:p>
            <a:pPr eaLnBrk="0" hangingPunct="0">
              <a:lnSpc>
                <a:spcPct val="100000"/>
              </a:lnSpc>
            </a:pPr>
            <a:r>
              <a:rPr lang="en-US" sz="1600" dirty="0">
                <a:solidFill>
                  <a:schemeClr val="tx1"/>
                </a:solidFill>
              </a:rPr>
              <a:t>request from</a:t>
            </a:r>
          </a:p>
          <a:p>
            <a:pPr eaLnBrk="0" hangingPunct="0">
              <a:lnSpc>
                <a:spcPct val="100000"/>
              </a:lnSpc>
            </a:pPr>
            <a:r>
              <a:rPr lang="en-US" sz="1600" dirty="0">
                <a:solidFill>
                  <a:schemeClr val="tx1"/>
                </a:solidFill>
              </a:rPr>
              <a:t>next client</a:t>
            </a:r>
          </a:p>
        </p:txBody>
      </p:sp>
      <p:sp>
        <p:nvSpPr>
          <p:cNvPr id="751656" name="AutoShape 40"/>
          <p:cNvSpPr>
            <a:spLocks/>
          </p:cNvSpPr>
          <p:nvPr/>
        </p:nvSpPr>
        <p:spPr bwMode="auto">
          <a:xfrm>
            <a:off x="6512496" y="1620093"/>
            <a:ext cx="152400" cy="1752600"/>
          </a:xfrm>
          <a:prstGeom prst="rightBrace">
            <a:avLst>
              <a:gd name="adj1" fmla="val 95833"/>
              <a:gd name="adj2" fmla="val 50000"/>
            </a:avLst>
          </a:prstGeom>
          <a:noFill/>
          <a:ln w="12700">
            <a:solidFill>
              <a:schemeClr val="tx1"/>
            </a:solidFill>
            <a:round/>
            <a:headEnd/>
            <a:tailEnd/>
          </a:ln>
          <a:effectLst/>
        </p:spPr>
        <p:txBody>
          <a:bodyPr wrap="none" anchor="ctr"/>
          <a:lstStyle/>
          <a:p>
            <a:endParaRPr lang="en-US" dirty="0"/>
          </a:p>
        </p:txBody>
      </p:sp>
      <p:sp>
        <p:nvSpPr>
          <p:cNvPr id="751657" name="Text Box 41"/>
          <p:cNvSpPr txBox="1">
            <a:spLocks noChangeArrowheads="1"/>
          </p:cNvSpPr>
          <p:nvPr/>
        </p:nvSpPr>
        <p:spPr bwMode="auto">
          <a:xfrm>
            <a:off x="6664896" y="2305893"/>
            <a:ext cx="1773238" cy="336550"/>
          </a:xfrm>
          <a:prstGeom prst="rect">
            <a:avLst/>
          </a:prstGeom>
          <a:noFill/>
          <a:ln w="12700">
            <a:noFill/>
            <a:miter lim="800000"/>
            <a:headEnd/>
            <a:tailEnd/>
          </a:ln>
          <a:effectLst/>
        </p:spPr>
        <p:txBody>
          <a:bodyPr wrap="none" anchor="ctr">
            <a:spAutoFit/>
          </a:bodyPr>
          <a:lstStyle/>
          <a:p>
            <a:pPr algn="ctr" eaLnBrk="0" hangingPunct="0">
              <a:lnSpc>
                <a:spcPct val="100000"/>
              </a:lnSpc>
            </a:pPr>
            <a:r>
              <a:rPr lang="en-US" sz="1600" dirty="0">
                <a:solidFill>
                  <a:schemeClr val="tx1"/>
                </a:solidFill>
                <a:latin typeface="Courier New" pitchFamily="49" charset="0"/>
              </a:rPr>
              <a:t>open_listenfd</a:t>
            </a:r>
          </a:p>
        </p:txBody>
      </p:sp>
      <p:sp>
        <p:nvSpPr>
          <p:cNvPr id="751658" name="AutoShape 42"/>
          <p:cNvSpPr>
            <a:spLocks/>
          </p:cNvSpPr>
          <p:nvPr/>
        </p:nvSpPr>
        <p:spPr bwMode="auto">
          <a:xfrm>
            <a:off x="1788096" y="1620093"/>
            <a:ext cx="152400" cy="2438400"/>
          </a:xfrm>
          <a:prstGeom prst="leftBrace">
            <a:avLst>
              <a:gd name="adj1" fmla="val 133333"/>
              <a:gd name="adj2" fmla="val 50000"/>
            </a:avLst>
          </a:prstGeom>
          <a:noFill/>
          <a:ln w="12700">
            <a:solidFill>
              <a:schemeClr val="tx1"/>
            </a:solidFill>
            <a:round/>
            <a:headEnd/>
            <a:tailEnd/>
          </a:ln>
          <a:effectLst/>
        </p:spPr>
        <p:txBody>
          <a:bodyPr wrap="none" anchor="ctr"/>
          <a:lstStyle/>
          <a:p>
            <a:endParaRPr lang="en-US" dirty="0"/>
          </a:p>
        </p:txBody>
      </p:sp>
      <p:sp>
        <p:nvSpPr>
          <p:cNvPr id="751659" name="Text Box 43"/>
          <p:cNvSpPr txBox="1">
            <a:spLocks noChangeArrowheads="1"/>
          </p:cNvSpPr>
          <p:nvPr/>
        </p:nvSpPr>
        <p:spPr bwMode="auto">
          <a:xfrm>
            <a:off x="35496" y="2655143"/>
            <a:ext cx="1773238" cy="336550"/>
          </a:xfrm>
          <a:prstGeom prst="rect">
            <a:avLst/>
          </a:prstGeom>
          <a:noFill/>
          <a:ln w="12700">
            <a:noFill/>
            <a:miter lim="800000"/>
            <a:headEnd/>
            <a:tailEnd/>
          </a:ln>
          <a:effectLst/>
        </p:spPr>
        <p:txBody>
          <a:bodyPr wrap="none" anchor="ctr">
            <a:spAutoFit/>
          </a:bodyPr>
          <a:lstStyle/>
          <a:p>
            <a:pPr algn="ctr" eaLnBrk="0" hangingPunct="0">
              <a:lnSpc>
                <a:spcPct val="100000"/>
              </a:lnSpc>
            </a:pPr>
            <a:r>
              <a:rPr lang="en-US" sz="1600" dirty="0">
                <a:solidFill>
                  <a:schemeClr val="tx1"/>
                </a:solidFill>
                <a:latin typeface="Courier New" pitchFamily="49" charset="0"/>
              </a:rPr>
              <a:t>open_clientfd</a:t>
            </a:r>
          </a:p>
        </p:txBody>
      </p:sp>
      <p:sp>
        <p:nvSpPr>
          <p:cNvPr id="751641" name="Rectangle 25"/>
          <p:cNvSpPr>
            <a:spLocks noChangeArrowheads="1"/>
          </p:cNvSpPr>
          <p:nvPr/>
        </p:nvSpPr>
        <p:spPr bwMode="auto">
          <a:xfrm>
            <a:off x="4912296" y="3660031"/>
            <a:ext cx="1447800" cy="381000"/>
          </a:xfrm>
          <a:prstGeom prst="rect">
            <a:avLst/>
          </a:prstGeom>
          <a:solidFill>
            <a:srgbClr val="CCFFFF"/>
          </a:solidFill>
          <a:ln w="12700">
            <a:solidFill>
              <a:schemeClr val="tx1"/>
            </a:solidFill>
            <a:miter lim="800000"/>
            <a:headEnd/>
            <a:tailEnd/>
          </a:ln>
          <a:effectLst/>
        </p:spPr>
        <p:txBody>
          <a:bodyPr wrap="none" anchor="ctr"/>
          <a:lstStyle/>
          <a:p>
            <a:pPr algn="ctr" eaLnBrk="0" hangingPunct="0">
              <a:lnSpc>
                <a:spcPct val="100000"/>
              </a:lnSpc>
            </a:pPr>
            <a:r>
              <a:rPr lang="en-US" sz="1400" dirty="0">
                <a:solidFill>
                  <a:schemeClr val="tx1"/>
                </a:solidFill>
                <a:latin typeface="Courier New" pitchFamily="49" charset="0"/>
              </a:rPr>
              <a:t>accept</a:t>
            </a:r>
          </a:p>
        </p:txBody>
      </p:sp>
      <p:sp>
        <p:nvSpPr>
          <p:cNvPr id="751647" name="Rectangle 31"/>
          <p:cNvSpPr>
            <a:spLocks noChangeArrowheads="1"/>
          </p:cNvSpPr>
          <p:nvPr/>
        </p:nvSpPr>
        <p:spPr bwMode="auto">
          <a:xfrm>
            <a:off x="2092896" y="3660031"/>
            <a:ext cx="1524000" cy="381000"/>
          </a:xfrm>
          <a:prstGeom prst="rect">
            <a:avLst/>
          </a:prstGeom>
          <a:solidFill>
            <a:srgbClr val="CCFFFF"/>
          </a:solidFill>
          <a:ln w="12700">
            <a:solidFill>
              <a:schemeClr val="tx1"/>
            </a:solidFill>
            <a:miter lim="800000"/>
            <a:headEnd/>
            <a:tailEnd/>
          </a:ln>
          <a:effectLst/>
        </p:spPr>
        <p:txBody>
          <a:bodyPr wrap="none" anchor="ctr"/>
          <a:lstStyle/>
          <a:p>
            <a:pPr algn="ctr" eaLnBrk="0" hangingPunct="0">
              <a:lnSpc>
                <a:spcPct val="100000"/>
              </a:lnSpc>
            </a:pPr>
            <a:r>
              <a:rPr lang="en-US" sz="1400" dirty="0">
                <a:solidFill>
                  <a:schemeClr val="tx1"/>
                </a:solidFill>
                <a:latin typeface="Courier New" pitchFamily="49" charset="0"/>
              </a:rPr>
              <a:t>connect</a:t>
            </a:r>
          </a:p>
        </p:txBody>
      </p:sp>
    </p:spTree>
    <p:extLst>
      <p:ext uri="{BB962C8B-B14F-4D97-AF65-F5344CB8AC3E}">
        <p14:creationId xmlns:p14="http://schemas.microsoft.com/office/powerpoint/2010/main" val="37552903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l="6508" t="1701" r="6543" b="1701"/>
          <a:stretch>
            <a:fillRect/>
          </a:stretch>
        </p:blipFill>
        <p:spPr bwMode="auto">
          <a:xfrm>
            <a:off x="3702326" y="0"/>
            <a:ext cx="5441674" cy="6858000"/>
          </a:xfrm>
          <a:prstGeom prst="rect">
            <a:avLst/>
          </a:prstGeom>
          <a:noFill/>
          <a:ln w="9525">
            <a:noFill/>
            <a:miter lim="800000"/>
            <a:headEnd/>
            <a:tailEnd/>
          </a:ln>
        </p:spPr>
      </p:pic>
      <p:sp>
        <p:nvSpPr>
          <p:cNvPr id="5" name="Content Placeholder 4"/>
          <p:cNvSpPr>
            <a:spLocks noGrp="1"/>
          </p:cNvSpPr>
          <p:nvPr>
            <p:ph idx="1"/>
          </p:nvPr>
        </p:nvSpPr>
        <p:spPr>
          <a:xfrm>
            <a:off x="179512" y="1772816"/>
            <a:ext cx="3168352" cy="4535909"/>
          </a:xfrm>
        </p:spPr>
        <p:txBody>
          <a:bodyPr/>
          <a:lstStyle/>
          <a:p>
            <a:r>
              <a:rPr lang="en-US" sz="2400" dirty="0"/>
              <a:t>CLOSED is the state in which a socket begins when it is created by the socket function</a:t>
            </a:r>
          </a:p>
        </p:txBody>
      </p:sp>
      <p:sp>
        <p:nvSpPr>
          <p:cNvPr id="4" name="Title 1"/>
          <p:cNvSpPr>
            <a:spLocks noGrp="1"/>
          </p:cNvSpPr>
          <p:nvPr>
            <p:ph type="title"/>
          </p:nvPr>
        </p:nvSpPr>
        <p:spPr>
          <a:xfrm>
            <a:off x="395536" y="557808"/>
            <a:ext cx="3538736" cy="1143000"/>
          </a:xfrm>
        </p:spPr>
        <p:txBody>
          <a:bodyPr/>
          <a:lstStyle/>
          <a:p>
            <a:r>
              <a:rPr lang="en-US" dirty="0"/>
              <a:t>TCP State Transition</a:t>
            </a:r>
          </a:p>
        </p:txBody>
      </p:sp>
    </p:spTree>
    <p:extLst>
      <p:ext uri="{BB962C8B-B14F-4D97-AF65-F5344CB8AC3E}">
        <p14:creationId xmlns:p14="http://schemas.microsoft.com/office/powerpoint/2010/main" val="4022146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1143000"/>
          </a:xfrm>
        </p:spPr>
        <p:txBody>
          <a:bodyPr/>
          <a:lstStyle/>
          <a:p>
            <a:r>
              <a:rPr lang="en-US" b="1" dirty="0"/>
              <a:t>Client and Server Ethernet communication using TCP</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467544" y="2056071"/>
            <a:ext cx="8208912" cy="4449230"/>
          </a:xfrm>
          <a:prstGeom prst="rect">
            <a:avLst/>
          </a:prstGeom>
          <a:noFill/>
          <a:ln w="9525">
            <a:noFill/>
            <a:miter lim="800000"/>
            <a:headEnd/>
            <a:tailEnd/>
          </a:ln>
        </p:spPr>
      </p:pic>
      <p:sp>
        <p:nvSpPr>
          <p:cNvPr id="4" name="Rectangle 3"/>
          <p:cNvSpPr/>
          <p:nvPr/>
        </p:nvSpPr>
        <p:spPr>
          <a:xfrm rot="1922630">
            <a:off x="8198673" y="749863"/>
            <a:ext cx="941283" cy="369332"/>
          </a:xfrm>
          <a:prstGeom prst="rect">
            <a:avLst/>
          </a:prstGeom>
        </p:spPr>
        <p:txBody>
          <a:bodyPr wrap="none">
            <a:spAutoFit/>
          </a:bodyPr>
          <a:lstStyle/>
          <a:p>
            <a:r>
              <a:rPr lang="en-US" dirty="0">
                <a:solidFill>
                  <a:srgbClr val="FF0000"/>
                </a:solidFill>
              </a:rPr>
              <a:t>Review</a:t>
            </a:r>
          </a:p>
        </p:txBody>
      </p:sp>
    </p:spTree>
    <p:extLst>
      <p:ext uri="{BB962C8B-B14F-4D97-AF65-F5344CB8AC3E}">
        <p14:creationId xmlns:p14="http://schemas.microsoft.com/office/powerpoint/2010/main" val="23248163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a:solidFill>
                  <a:schemeClr val="tx1"/>
                </a:solidFill>
                <a:latin typeface="Courier New" pitchFamily="49" charset="0"/>
                <a:ea typeface="+mn-ea"/>
                <a:cs typeface="Courier New" pitchFamily="49" charset="0"/>
              </a:rPr>
              <a:t>connect</a:t>
            </a:r>
            <a:r>
              <a:rPr lang="sv-SE" b="1" dirty="0"/>
              <a:t> </a:t>
            </a:r>
            <a:r>
              <a:rPr lang="sv-SE" b="1" dirty="0" err="1"/>
              <a:t>Function</a:t>
            </a:r>
            <a:endParaRPr lang="en-US" dirty="0"/>
          </a:p>
        </p:txBody>
      </p:sp>
      <p:sp>
        <p:nvSpPr>
          <p:cNvPr id="3" name="Content Placeholder 2"/>
          <p:cNvSpPr>
            <a:spLocks noGrp="1"/>
          </p:cNvSpPr>
          <p:nvPr>
            <p:ph idx="1"/>
          </p:nvPr>
        </p:nvSpPr>
        <p:spPr>
          <a:xfrm>
            <a:off x="179512" y="1773238"/>
            <a:ext cx="8712968" cy="4535487"/>
          </a:xfrm>
        </p:spPr>
        <p:txBody>
          <a:bodyPr/>
          <a:lstStyle/>
          <a:p>
            <a:r>
              <a:rPr lang="en-US" dirty="0"/>
              <a:t>TCP client establishes a connection with its server</a:t>
            </a:r>
          </a:p>
          <a:p>
            <a:pPr>
              <a:buNone/>
            </a:pP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connect(</a:t>
            </a: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sockfd</a:t>
            </a:r>
            <a:r>
              <a:rPr lang="en-US" sz="2400" dirty="0">
                <a:latin typeface="Courier New" pitchFamily="49" charset="0"/>
                <a:cs typeface="Courier New" pitchFamily="49" charset="0"/>
              </a:rPr>
              <a:t>, const </a:t>
            </a:r>
            <a:r>
              <a:rPr lang="en-US" sz="2400" dirty="0" err="1">
                <a:latin typeface="Courier New" pitchFamily="49" charset="0"/>
                <a:cs typeface="Courier New" pitchFamily="49" charset="0"/>
              </a:rPr>
              <a:t>struct</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sockaddr</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servaddr</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socklen_t</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addrlen</a:t>
            </a:r>
            <a:r>
              <a:rPr lang="en-US" sz="2400" dirty="0">
                <a:latin typeface="Courier New" pitchFamily="49" charset="0"/>
                <a:cs typeface="Courier New" pitchFamily="49" charset="0"/>
              </a:rPr>
              <a:t>);</a:t>
            </a:r>
          </a:p>
          <a:p>
            <a:r>
              <a:rPr lang="en-US" dirty="0"/>
              <a:t>Client does not have to call bind before calling connect: </a:t>
            </a:r>
          </a:p>
          <a:p>
            <a:pPr lvl="1"/>
            <a:r>
              <a:rPr lang="en-US" dirty="0"/>
              <a:t>kernel will choose both an ephemeral port and the source IP address if necessary</a:t>
            </a:r>
          </a:p>
          <a:p>
            <a:r>
              <a:rPr lang="en-US" dirty="0"/>
              <a:t>For TCP sockets, connect initiates TCP's three-way handshake and returns only when the connection is established, or an error occurs</a:t>
            </a:r>
          </a:p>
          <a:p>
            <a:endParaRPr lang="en-US" dirty="0"/>
          </a:p>
        </p:txBody>
      </p:sp>
    </p:spTree>
    <p:extLst>
      <p:ext uri="{BB962C8B-B14F-4D97-AF65-F5344CB8AC3E}">
        <p14:creationId xmlns:p14="http://schemas.microsoft.com/office/powerpoint/2010/main" val="27236475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a:solidFill>
                  <a:schemeClr val="tx1"/>
                </a:solidFill>
                <a:latin typeface="Courier New" pitchFamily="49" charset="0"/>
                <a:ea typeface="+mn-ea"/>
                <a:cs typeface="Courier New" pitchFamily="49" charset="0"/>
              </a:rPr>
              <a:t>connect</a:t>
            </a:r>
            <a:r>
              <a:rPr lang="sv-SE" b="1" dirty="0"/>
              <a:t> </a:t>
            </a:r>
            <a:r>
              <a:rPr lang="sv-SE" b="1" dirty="0" err="1"/>
              <a:t>Function</a:t>
            </a:r>
            <a:endParaRPr lang="en-US" dirty="0"/>
          </a:p>
        </p:txBody>
      </p:sp>
      <p:sp>
        <p:nvSpPr>
          <p:cNvPr id="3" name="Content Placeholder 2"/>
          <p:cNvSpPr>
            <a:spLocks noGrp="1"/>
          </p:cNvSpPr>
          <p:nvPr>
            <p:ph idx="1"/>
          </p:nvPr>
        </p:nvSpPr>
        <p:spPr>
          <a:xfrm>
            <a:off x="179512" y="1773238"/>
            <a:ext cx="8784976" cy="4535487"/>
          </a:xfrm>
        </p:spPr>
        <p:txBody>
          <a:bodyPr/>
          <a:lstStyle/>
          <a:p>
            <a:r>
              <a:rPr lang="en-US" dirty="0"/>
              <a:t>If the client TCP receives no response to its SYN segment, a timeout error is returned</a:t>
            </a:r>
          </a:p>
          <a:p>
            <a:pPr lvl="1"/>
            <a:r>
              <a:rPr lang="en-US" dirty="0"/>
              <a:t>4.4BSD, for example, sends one SYN when connect is called, another 6 seconds later, and another 24 seconds later</a:t>
            </a:r>
          </a:p>
          <a:p>
            <a:pPr lvl="1"/>
            <a:r>
              <a:rPr lang="en-US" dirty="0"/>
              <a:t>An error is returned when no response is received within 75 sec </a:t>
            </a:r>
          </a:p>
          <a:p>
            <a:r>
              <a:rPr lang="en-US" dirty="0"/>
              <a:t>If the server's response to the client's SYN is a reset (RST), this indicates that no process is waiting for connections on the server host at the port specified </a:t>
            </a:r>
          </a:p>
          <a:p>
            <a:pPr lvl="1"/>
            <a:r>
              <a:rPr lang="en-US" dirty="0"/>
              <a:t>the server process is probably not running</a:t>
            </a:r>
          </a:p>
          <a:p>
            <a:pPr lvl="1"/>
            <a:r>
              <a:rPr lang="en-US" dirty="0"/>
              <a:t>connection refused is returned to the client upon the RST arrival </a:t>
            </a:r>
          </a:p>
          <a:p>
            <a:pPr lvl="1"/>
            <a:endParaRPr lang="en-US" dirty="0"/>
          </a:p>
        </p:txBody>
      </p:sp>
      <p:sp>
        <p:nvSpPr>
          <p:cNvPr id="4" name="Rectangle 3"/>
          <p:cNvSpPr/>
          <p:nvPr/>
        </p:nvSpPr>
        <p:spPr>
          <a:xfrm rot="1922630">
            <a:off x="8064021" y="749863"/>
            <a:ext cx="1210588" cy="369332"/>
          </a:xfrm>
          <a:prstGeom prst="rect">
            <a:avLst/>
          </a:prstGeom>
        </p:spPr>
        <p:txBody>
          <a:bodyPr wrap="none">
            <a:spAutoFit/>
          </a:bodyPr>
          <a:lstStyle/>
          <a:p>
            <a:r>
              <a:rPr lang="en-US" dirty="0">
                <a:solidFill>
                  <a:schemeClr val="accent6">
                    <a:lumMod val="75000"/>
                  </a:schemeClr>
                </a:solidFill>
              </a:rPr>
              <a:t>Self-study</a:t>
            </a:r>
          </a:p>
        </p:txBody>
      </p:sp>
    </p:spTree>
    <p:extLst>
      <p:ext uri="{BB962C8B-B14F-4D97-AF65-F5344CB8AC3E}">
        <p14:creationId xmlns:p14="http://schemas.microsoft.com/office/powerpoint/2010/main" val="41319449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a:solidFill>
                  <a:schemeClr val="tx1"/>
                </a:solidFill>
                <a:latin typeface="Courier New" pitchFamily="49" charset="0"/>
                <a:ea typeface="+mn-ea"/>
                <a:cs typeface="Courier New" pitchFamily="49" charset="0"/>
              </a:rPr>
              <a:t>connect</a:t>
            </a:r>
            <a:r>
              <a:rPr lang="sv-SE" b="1" dirty="0"/>
              <a:t> </a:t>
            </a:r>
            <a:r>
              <a:rPr lang="sv-SE" b="1" dirty="0" err="1"/>
              <a:t>Function</a:t>
            </a:r>
            <a:endParaRPr lang="en-US" dirty="0"/>
          </a:p>
        </p:txBody>
      </p:sp>
      <p:sp>
        <p:nvSpPr>
          <p:cNvPr id="3" name="Content Placeholder 2"/>
          <p:cNvSpPr>
            <a:spLocks noGrp="1"/>
          </p:cNvSpPr>
          <p:nvPr>
            <p:ph idx="1"/>
          </p:nvPr>
        </p:nvSpPr>
        <p:spPr>
          <a:xfrm>
            <a:off x="179512" y="1773238"/>
            <a:ext cx="8712968" cy="4535487"/>
          </a:xfrm>
        </p:spPr>
        <p:txBody>
          <a:bodyPr/>
          <a:lstStyle/>
          <a:p>
            <a:r>
              <a:rPr lang="en-US" dirty="0"/>
              <a:t>An RST is a type of TCP segment that is sent by TCP when something is wrong</a:t>
            </a:r>
          </a:p>
          <a:p>
            <a:pPr lvl="1"/>
            <a:r>
              <a:rPr lang="en-US" dirty="0"/>
              <a:t>a SYN arrives for a port that has no listening server </a:t>
            </a:r>
          </a:p>
          <a:p>
            <a:pPr lvl="1"/>
            <a:r>
              <a:rPr lang="en-US" dirty="0"/>
              <a:t>TCP wants to abort an existing connection</a:t>
            </a:r>
          </a:p>
          <a:p>
            <a:pPr lvl="1"/>
            <a:r>
              <a:rPr lang="en-US" dirty="0"/>
              <a:t>TCP receives a segment for a connection that does not exist</a:t>
            </a:r>
          </a:p>
        </p:txBody>
      </p:sp>
      <p:sp>
        <p:nvSpPr>
          <p:cNvPr id="4" name="Rectangle 3"/>
          <p:cNvSpPr/>
          <p:nvPr/>
        </p:nvSpPr>
        <p:spPr>
          <a:xfrm rot="1922630">
            <a:off x="8064021" y="749863"/>
            <a:ext cx="1210588" cy="369332"/>
          </a:xfrm>
          <a:prstGeom prst="rect">
            <a:avLst/>
          </a:prstGeom>
        </p:spPr>
        <p:txBody>
          <a:bodyPr wrap="none">
            <a:spAutoFit/>
          </a:bodyPr>
          <a:lstStyle/>
          <a:p>
            <a:r>
              <a:rPr lang="en-US" dirty="0">
                <a:solidFill>
                  <a:schemeClr val="accent6">
                    <a:lumMod val="75000"/>
                  </a:schemeClr>
                </a:solidFill>
              </a:rPr>
              <a:t>Self-study</a:t>
            </a:r>
          </a:p>
        </p:txBody>
      </p:sp>
    </p:spTree>
    <p:extLst>
      <p:ext uri="{BB962C8B-B14F-4D97-AF65-F5344CB8AC3E}">
        <p14:creationId xmlns:p14="http://schemas.microsoft.com/office/powerpoint/2010/main" val="14715770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a:solidFill>
                  <a:schemeClr val="tx1"/>
                </a:solidFill>
                <a:latin typeface="Courier New" pitchFamily="49" charset="0"/>
                <a:ea typeface="+mn-ea"/>
                <a:cs typeface="Courier New" pitchFamily="49" charset="0"/>
              </a:rPr>
              <a:t>connect</a:t>
            </a:r>
            <a:r>
              <a:rPr lang="sv-SE" b="1" dirty="0"/>
              <a:t> </a:t>
            </a:r>
            <a:r>
              <a:rPr lang="sv-SE" b="1" dirty="0" err="1"/>
              <a:t>Function</a:t>
            </a:r>
            <a:endParaRPr lang="en-US" dirty="0"/>
          </a:p>
        </p:txBody>
      </p:sp>
      <p:sp>
        <p:nvSpPr>
          <p:cNvPr id="3" name="Content Placeholder 2"/>
          <p:cNvSpPr>
            <a:spLocks noGrp="1"/>
          </p:cNvSpPr>
          <p:nvPr>
            <p:ph idx="1"/>
          </p:nvPr>
        </p:nvSpPr>
        <p:spPr>
          <a:xfrm>
            <a:off x="179512" y="1773238"/>
            <a:ext cx="8712968" cy="4535487"/>
          </a:xfrm>
        </p:spPr>
        <p:txBody>
          <a:bodyPr/>
          <a:lstStyle/>
          <a:p>
            <a:r>
              <a:rPr lang="en-US" dirty="0"/>
              <a:t>Suppose that the client's SYN elicits an ICMP "destination unreachable" from some intermediate router, </a:t>
            </a:r>
          </a:p>
          <a:p>
            <a:pPr lvl="1"/>
            <a:r>
              <a:rPr lang="en-US" dirty="0"/>
              <a:t>Soft error: Kernel saves the message but keeps sending SYNs </a:t>
            </a:r>
          </a:p>
          <a:p>
            <a:pPr lvl="1"/>
            <a:r>
              <a:rPr lang="en-US" dirty="0"/>
              <a:t>If no response is received after some fixed amount of time (75 sec), the saved ICMP error causes the error returned value</a:t>
            </a:r>
          </a:p>
          <a:p>
            <a:pPr lvl="2"/>
            <a:r>
              <a:rPr lang="en-US" dirty="0"/>
              <a:t>host or network unreachable </a:t>
            </a:r>
          </a:p>
          <a:p>
            <a:r>
              <a:rPr lang="en-US" dirty="0"/>
              <a:t>ICMP error can indicate a transient condition </a:t>
            </a:r>
          </a:p>
          <a:p>
            <a:pPr lvl="1"/>
            <a:r>
              <a:rPr lang="en-US" dirty="0"/>
              <a:t>it could be that the condition is caused by a routing problem that will be corrected</a:t>
            </a:r>
          </a:p>
        </p:txBody>
      </p:sp>
      <p:sp>
        <p:nvSpPr>
          <p:cNvPr id="4" name="Rectangle 3"/>
          <p:cNvSpPr/>
          <p:nvPr/>
        </p:nvSpPr>
        <p:spPr>
          <a:xfrm rot="1922630">
            <a:off x="8064021" y="749863"/>
            <a:ext cx="1210588" cy="369332"/>
          </a:xfrm>
          <a:prstGeom prst="rect">
            <a:avLst/>
          </a:prstGeom>
        </p:spPr>
        <p:txBody>
          <a:bodyPr wrap="none">
            <a:spAutoFit/>
          </a:bodyPr>
          <a:lstStyle/>
          <a:p>
            <a:r>
              <a:rPr lang="en-US" dirty="0">
                <a:solidFill>
                  <a:schemeClr val="accent6">
                    <a:lumMod val="75000"/>
                  </a:schemeClr>
                </a:solidFill>
              </a:rPr>
              <a:t>Self-study</a:t>
            </a:r>
          </a:p>
        </p:txBody>
      </p:sp>
    </p:spTree>
    <p:extLst>
      <p:ext uri="{BB962C8B-B14F-4D97-AF65-F5344CB8AC3E}">
        <p14:creationId xmlns:p14="http://schemas.microsoft.com/office/powerpoint/2010/main" val="20594870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l="6508" t="1701" r="6543" b="1701"/>
          <a:stretch>
            <a:fillRect/>
          </a:stretch>
        </p:blipFill>
        <p:spPr bwMode="auto">
          <a:xfrm>
            <a:off x="3594822" y="0"/>
            <a:ext cx="5441674" cy="6858000"/>
          </a:xfrm>
          <a:prstGeom prst="rect">
            <a:avLst/>
          </a:prstGeom>
          <a:noFill/>
          <a:ln w="9525">
            <a:noFill/>
            <a:miter lim="800000"/>
            <a:headEnd/>
            <a:tailEnd/>
          </a:ln>
        </p:spPr>
      </p:pic>
      <p:sp>
        <p:nvSpPr>
          <p:cNvPr id="5" name="Content Placeholder 4"/>
          <p:cNvSpPr>
            <a:spLocks noGrp="1"/>
          </p:cNvSpPr>
          <p:nvPr>
            <p:ph idx="1"/>
          </p:nvPr>
        </p:nvSpPr>
        <p:spPr>
          <a:xfrm>
            <a:off x="35496" y="1772816"/>
            <a:ext cx="3666830" cy="4535909"/>
          </a:xfrm>
        </p:spPr>
        <p:txBody>
          <a:bodyPr/>
          <a:lstStyle/>
          <a:p>
            <a:r>
              <a:rPr lang="en-US" sz="2400" dirty="0"/>
              <a:t>moves from CLOSED to SYN_SENT, and on success, to STABLISHED</a:t>
            </a:r>
          </a:p>
          <a:p>
            <a:endParaRPr lang="en-US" sz="2400" dirty="0"/>
          </a:p>
          <a:p>
            <a:r>
              <a:rPr lang="en-US" sz="2400" dirty="0"/>
              <a:t>On failure, the socket is no longer usable (must close)</a:t>
            </a:r>
          </a:p>
          <a:p>
            <a:endParaRPr lang="en-US" sz="2400" dirty="0"/>
          </a:p>
          <a:p>
            <a:r>
              <a:rPr lang="en-US" sz="2400" dirty="0"/>
              <a:t>Cannot call connect again on the socket</a:t>
            </a:r>
          </a:p>
          <a:p>
            <a:endParaRPr lang="en-US" sz="2400" dirty="0"/>
          </a:p>
        </p:txBody>
      </p:sp>
      <p:sp>
        <p:nvSpPr>
          <p:cNvPr id="7" name="Title 1"/>
          <p:cNvSpPr>
            <a:spLocks noGrp="1"/>
          </p:cNvSpPr>
          <p:nvPr>
            <p:ph type="title"/>
          </p:nvPr>
        </p:nvSpPr>
        <p:spPr>
          <a:xfrm>
            <a:off x="395536" y="557808"/>
            <a:ext cx="3538736" cy="1143000"/>
          </a:xfrm>
        </p:spPr>
        <p:txBody>
          <a:bodyPr/>
          <a:lstStyle/>
          <a:p>
            <a:r>
              <a:rPr lang="en-US" dirty="0"/>
              <a:t>TCP State Transition</a:t>
            </a:r>
          </a:p>
        </p:txBody>
      </p:sp>
    </p:spTree>
    <p:extLst>
      <p:ext uri="{BB962C8B-B14F-4D97-AF65-F5344CB8AC3E}">
        <p14:creationId xmlns:p14="http://schemas.microsoft.com/office/powerpoint/2010/main" val="17019575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solidFill>
                  <a:schemeClr val="tx1"/>
                </a:solidFill>
                <a:latin typeface="Courier New" pitchFamily="49" charset="0"/>
                <a:ea typeface="+mn-ea"/>
                <a:cs typeface="Courier New" pitchFamily="49" charset="0"/>
              </a:rPr>
              <a:t>bind</a:t>
            </a:r>
            <a:r>
              <a:rPr lang="sv-SE" b="1" dirty="0"/>
              <a:t> </a:t>
            </a:r>
            <a:r>
              <a:rPr lang="sv-SE" b="1" dirty="0" err="1"/>
              <a:t>Function</a:t>
            </a:r>
            <a:endParaRPr lang="en-US" dirty="0"/>
          </a:p>
        </p:txBody>
      </p:sp>
      <p:sp>
        <p:nvSpPr>
          <p:cNvPr id="3" name="Content Placeholder 2"/>
          <p:cNvSpPr>
            <a:spLocks noGrp="1"/>
          </p:cNvSpPr>
          <p:nvPr>
            <p:ph idx="1"/>
          </p:nvPr>
        </p:nvSpPr>
        <p:spPr>
          <a:xfrm>
            <a:off x="179512" y="1773238"/>
            <a:ext cx="8712968" cy="4670424"/>
          </a:xfrm>
        </p:spPr>
        <p:txBody>
          <a:bodyPr/>
          <a:lstStyle/>
          <a:p>
            <a:r>
              <a:rPr lang="en-US" dirty="0"/>
              <a:t>assigns a local protocol address to a socket</a:t>
            </a:r>
          </a:p>
          <a:p>
            <a:pPr lvl="1"/>
            <a:r>
              <a:rPr lang="en-US" dirty="0"/>
              <a:t>32-bit IPv4/128-bit IPv6 address and 16-bit TCP/UDP port</a:t>
            </a:r>
          </a:p>
          <a:p>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bind (</a:t>
            </a: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sockfd</a:t>
            </a:r>
            <a:r>
              <a:rPr lang="en-US" sz="2400" dirty="0">
                <a:latin typeface="Courier New" pitchFamily="49" charset="0"/>
                <a:cs typeface="Courier New" pitchFamily="49" charset="0"/>
              </a:rPr>
              <a:t>, const </a:t>
            </a:r>
            <a:r>
              <a:rPr lang="en-US" sz="2400" dirty="0" err="1">
                <a:latin typeface="Courier New" pitchFamily="49" charset="0"/>
                <a:cs typeface="Courier New" pitchFamily="49" charset="0"/>
              </a:rPr>
              <a:t>struct</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sockaddr</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myaddr</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socklen_t</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addrlen</a:t>
            </a:r>
            <a:r>
              <a:rPr lang="en-US" sz="2400" dirty="0">
                <a:latin typeface="Courier New" pitchFamily="49" charset="0"/>
                <a:cs typeface="Courier New" pitchFamily="49" charset="0"/>
              </a:rPr>
              <a:t>);</a:t>
            </a:r>
          </a:p>
          <a:p>
            <a:endParaRPr lang="en-US" sz="2400" dirty="0">
              <a:latin typeface="Courier New" pitchFamily="49" charset="0"/>
              <a:cs typeface="Courier New" pitchFamily="49" charset="0"/>
            </a:endParaRPr>
          </a:p>
          <a:p>
            <a:r>
              <a:rPr lang="en-US" dirty="0"/>
              <a:t>Servers bind their well-known port when they start</a:t>
            </a:r>
          </a:p>
          <a:p>
            <a:pPr lvl="1"/>
            <a:r>
              <a:rPr lang="en-US" dirty="0"/>
              <a:t>kernel chooses ephemeral (short time) ports for the socket after calling connect or listen for unbounded sockets (client or server)</a:t>
            </a:r>
          </a:p>
          <a:p>
            <a:pPr lvl="1"/>
            <a:r>
              <a:rPr lang="en-US" dirty="0"/>
              <a:t>normal TCP clients rare for TCP servers</a:t>
            </a:r>
          </a:p>
        </p:txBody>
      </p:sp>
    </p:spTree>
    <p:extLst>
      <p:ext uri="{BB962C8B-B14F-4D97-AF65-F5344CB8AC3E}">
        <p14:creationId xmlns:p14="http://schemas.microsoft.com/office/powerpoint/2010/main" val="4075266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solidFill>
                  <a:schemeClr val="tx1"/>
                </a:solidFill>
                <a:latin typeface="Courier New" pitchFamily="49" charset="0"/>
                <a:ea typeface="+mn-ea"/>
                <a:cs typeface="Courier New" pitchFamily="49" charset="0"/>
              </a:rPr>
              <a:t>bind</a:t>
            </a:r>
            <a:r>
              <a:rPr lang="sv-SE" b="1" dirty="0"/>
              <a:t> </a:t>
            </a:r>
            <a:r>
              <a:rPr lang="sv-SE" b="1" dirty="0" err="1"/>
              <a:t>Function</a:t>
            </a:r>
            <a:endParaRPr lang="en-US" dirty="0"/>
          </a:p>
        </p:txBody>
      </p:sp>
      <p:sp>
        <p:nvSpPr>
          <p:cNvPr id="3" name="Content Placeholder 2"/>
          <p:cNvSpPr>
            <a:spLocks noGrp="1"/>
          </p:cNvSpPr>
          <p:nvPr>
            <p:ph idx="1"/>
          </p:nvPr>
        </p:nvSpPr>
        <p:spPr>
          <a:xfrm>
            <a:off x="0" y="1773238"/>
            <a:ext cx="9280366" cy="4535487"/>
          </a:xfrm>
        </p:spPr>
        <p:txBody>
          <a:bodyPr/>
          <a:lstStyle/>
          <a:p>
            <a:r>
              <a:rPr lang="en-US" dirty="0"/>
              <a:t>A process can bind a specific IP address to its socket</a:t>
            </a:r>
          </a:p>
          <a:p>
            <a:pPr lvl="1"/>
            <a:r>
              <a:rPr lang="en-US" dirty="0"/>
              <a:t>IP address must belong to an interface on the host </a:t>
            </a:r>
          </a:p>
          <a:p>
            <a:r>
              <a:rPr lang="en-US" dirty="0"/>
              <a:t>TCP client: assigns the source IP address that will be used for IP datagrams sent on the socket </a:t>
            </a:r>
          </a:p>
          <a:p>
            <a:pPr lvl="1"/>
            <a:r>
              <a:rPr lang="en-US" dirty="0"/>
              <a:t>clients do not do so normally, and the kernel chooses the source IP address based on the used outgoing interface </a:t>
            </a:r>
          </a:p>
          <a:p>
            <a:r>
              <a:rPr lang="en-US" dirty="0"/>
              <a:t>TCP server: restricts the socket to receive incoming client connections destined only to that IP address</a:t>
            </a:r>
          </a:p>
          <a:p>
            <a:pPr lvl="1"/>
            <a:r>
              <a:rPr lang="en-US" dirty="0"/>
              <a:t>If a TCP server does not bind an IP address to its socket, the kernel uses the destination IP address of the client's SYN as the server's source IP address</a:t>
            </a:r>
          </a:p>
        </p:txBody>
      </p:sp>
      <p:sp>
        <p:nvSpPr>
          <p:cNvPr id="4" name="Rectangle 3"/>
          <p:cNvSpPr/>
          <p:nvPr/>
        </p:nvSpPr>
        <p:spPr>
          <a:xfrm rot="1922630">
            <a:off x="8064021" y="749863"/>
            <a:ext cx="1210588" cy="369332"/>
          </a:xfrm>
          <a:prstGeom prst="rect">
            <a:avLst/>
          </a:prstGeom>
        </p:spPr>
        <p:txBody>
          <a:bodyPr wrap="none">
            <a:spAutoFit/>
          </a:bodyPr>
          <a:lstStyle/>
          <a:p>
            <a:r>
              <a:rPr lang="en-US" dirty="0">
                <a:solidFill>
                  <a:schemeClr val="accent6">
                    <a:lumMod val="75000"/>
                  </a:schemeClr>
                </a:solidFill>
              </a:rPr>
              <a:t>Self-study</a:t>
            </a:r>
          </a:p>
        </p:txBody>
      </p:sp>
    </p:spTree>
    <p:extLst>
      <p:ext uri="{BB962C8B-B14F-4D97-AF65-F5344CB8AC3E}">
        <p14:creationId xmlns:p14="http://schemas.microsoft.com/office/powerpoint/2010/main" val="9736330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solidFill>
                  <a:schemeClr val="tx1"/>
                </a:solidFill>
                <a:latin typeface="Courier New" pitchFamily="49" charset="0"/>
                <a:ea typeface="+mn-ea"/>
                <a:cs typeface="Courier New" pitchFamily="49" charset="0"/>
              </a:rPr>
              <a:t>bind</a:t>
            </a:r>
            <a:r>
              <a:rPr lang="sv-SE" b="1" dirty="0"/>
              <a:t> </a:t>
            </a:r>
            <a:r>
              <a:rPr lang="sv-SE" b="1" dirty="0" err="1"/>
              <a:t>Function</a:t>
            </a:r>
            <a:endParaRPr lang="en-US" dirty="0"/>
          </a:p>
        </p:txBody>
      </p:sp>
      <p:sp>
        <p:nvSpPr>
          <p:cNvPr id="4" name="Content Placeholder 3"/>
          <p:cNvSpPr>
            <a:spLocks noGrp="1"/>
          </p:cNvSpPr>
          <p:nvPr>
            <p:ph idx="1"/>
          </p:nvPr>
        </p:nvSpPr>
        <p:spPr/>
        <p:txBody>
          <a:bodyPr/>
          <a:lstStyle/>
          <a:p>
            <a:r>
              <a:rPr lang="en-US" sz="2400" dirty="0"/>
              <a:t>Result when specifying IP address and/or port number to bind</a:t>
            </a:r>
          </a:p>
          <a:p>
            <a:endParaRPr lang="en-US" sz="2400" dirty="0"/>
          </a:p>
          <a:p>
            <a:endParaRPr lang="en-US" sz="2400" dirty="0"/>
          </a:p>
          <a:p>
            <a:endParaRPr lang="en-US" sz="2400" dirty="0"/>
          </a:p>
          <a:p>
            <a:endParaRPr lang="en-US" sz="2400" dirty="0"/>
          </a:p>
          <a:p>
            <a:r>
              <a:rPr lang="en-US" sz="2400" dirty="0"/>
              <a:t>kernel chooses an ephemeral port when bind is called</a:t>
            </a:r>
          </a:p>
          <a:p>
            <a:r>
              <a:rPr lang="en-US" sz="2400" dirty="0"/>
              <a:t>when specifying a wildcard IP address, the kernel does not choose the local IP address until the socket is connected</a:t>
            </a:r>
          </a:p>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467544" y="2204864"/>
            <a:ext cx="8208912" cy="2052228"/>
          </a:xfrm>
          <a:prstGeom prst="rect">
            <a:avLst/>
          </a:prstGeom>
          <a:noFill/>
          <a:ln w="9525">
            <a:noFill/>
            <a:miter lim="800000"/>
            <a:headEnd/>
            <a:tailEnd/>
          </a:ln>
        </p:spPr>
      </p:pic>
      <p:sp>
        <p:nvSpPr>
          <p:cNvPr id="5" name="Rectangle 4"/>
          <p:cNvSpPr/>
          <p:nvPr/>
        </p:nvSpPr>
        <p:spPr>
          <a:xfrm rot="1922630">
            <a:off x="8064021" y="749863"/>
            <a:ext cx="1210588" cy="369332"/>
          </a:xfrm>
          <a:prstGeom prst="rect">
            <a:avLst/>
          </a:prstGeom>
        </p:spPr>
        <p:txBody>
          <a:bodyPr wrap="none">
            <a:spAutoFit/>
          </a:bodyPr>
          <a:lstStyle/>
          <a:p>
            <a:r>
              <a:rPr lang="en-US" dirty="0">
                <a:solidFill>
                  <a:schemeClr val="accent6">
                    <a:lumMod val="75000"/>
                  </a:schemeClr>
                </a:solidFill>
              </a:rPr>
              <a:t>Self-study</a:t>
            </a:r>
          </a:p>
        </p:txBody>
      </p:sp>
    </p:spTree>
    <p:extLst>
      <p:ext uri="{BB962C8B-B14F-4D97-AF65-F5344CB8AC3E}">
        <p14:creationId xmlns:p14="http://schemas.microsoft.com/office/powerpoint/2010/main" val="33001927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solidFill>
                  <a:schemeClr val="tx1"/>
                </a:solidFill>
                <a:latin typeface="Courier New" pitchFamily="49" charset="0"/>
                <a:ea typeface="+mn-ea"/>
                <a:cs typeface="Courier New" pitchFamily="49" charset="0"/>
              </a:rPr>
              <a:t>listen</a:t>
            </a:r>
            <a:r>
              <a:rPr lang="sv-SE" b="1" dirty="0"/>
              <a:t> </a:t>
            </a:r>
            <a:r>
              <a:rPr lang="sv-SE" b="1" dirty="0" err="1"/>
              <a:t>Function</a:t>
            </a:r>
            <a:endParaRPr lang="en-US" dirty="0"/>
          </a:p>
        </p:txBody>
      </p:sp>
      <p:sp>
        <p:nvSpPr>
          <p:cNvPr id="4" name="Content Placeholder 3"/>
          <p:cNvSpPr>
            <a:spLocks noGrp="1"/>
          </p:cNvSpPr>
          <p:nvPr>
            <p:ph idx="1"/>
          </p:nvPr>
        </p:nvSpPr>
        <p:spPr>
          <a:xfrm>
            <a:off x="457200" y="1340768"/>
            <a:ext cx="8229600" cy="4967957"/>
          </a:xfrm>
        </p:spPr>
        <p:txBody>
          <a:bodyPr/>
          <a:lstStyle/>
          <a:p>
            <a:r>
              <a:rPr lang="en-US" dirty="0"/>
              <a:t>Called only by a TCP server</a:t>
            </a:r>
          </a:p>
          <a:p>
            <a:pPr lvl="1"/>
            <a:r>
              <a:rPr lang="en-US" dirty="0"/>
              <a:t>Converts an unconnected socket, which is assume to be an active socket, into a passive socket</a:t>
            </a:r>
          </a:p>
          <a:p>
            <a:pPr lvl="1"/>
            <a:r>
              <a:rPr lang="en-US" dirty="0"/>
              <a:t>kernel should accept incoming connection requests directed to this socket</a:t>
            </a:r>
          </a:p>
          <a:p>
            <a:pPr lvl="1"/>
            <a:r>
              <a:rPr lang="en-US" dirty="0"/>
              <a:t>moves the socket from the CLOSED state to the LISTEN state</a:t>
            </a:r>
          </a:p>
          <a:p>
            <a:pPr lvl="1"/>
            <a:r>
              <a:rPr lang="en-US" dirty="0"/>
              <a:t>specifies the maximum number of connections the kernel should queue for this socket</a:t>
            </a:r>
          </a:p>
          <a:p>
            <a:pPr>
              <a:buNone/>
            </a:pPr>
            <a:r>
              <a:rPr lang="sv-SE" sz="2400" dirty="0" err="1">
                <a:latin typeface="Courier New" pitchFamily="49" charset="0"/>
                <a:cs typeface="Courier New" pitchFamily="49" charset="0"/>
              </a:rPr>
              <a:t>int</a:t>
            </a:r>
            <a:r>
              <a:rPr lang="sv-SE" sz="2400" dirty="0">
                <a:latin typeface="Courier New" pitchFamily="49" charset="0"/>
                <a:cs typeface="Courier New" pitchFamily="49" charset="0"/>
              </a:rPr>
              <a:t> listen (</a:t>
            </a:r>
            <a:r>
              <a:rPr lang="sv-SE" sz="2400" dirty="0" err="1">
                <a:latin typeface="Courier New" pitchFamily="49" charset="0"/>
                <a:cs typeface="Courier New" pitchFamily="49" charset="0"/>
              </a:rPr>
              <a:t>int</a:t>
            </a:r>
            <a:r>
              <a:rPr lang="sv-SE" sz="2400" dirty="0">
                <a:latin typeface="Courier New" pitchFamily="49" charset="0"/>
                <a:cs typeface="Courier New" pitchFamily="49" charset="0"/>
              </a:rPr>
              <a:t> </a:t>
            </a:r>
            <a:r>
              <a:rPr lang="sv-SE" sz="2400" dirty="0" err="1">
                <a:latin typeface="Courier New" pitchFamily="49" charset="0"/>
                <a:cs typeface="Courier New" pitchFamily="49" charset="0"/>
              </a:rPr>
              <a:t>sockfd</a:t>
            </a:r>
            <a:r>
              <a:rPr lang="sv-SE" sz="2400" dirty="0">
                <a:latin typeface="Courier New" pitchFamily="49" charset="0"/>
                <a:cs typeface="Courier New" pitchFamily="49" charset="0"/>
              </a:rPr>
              <a:t>, </a:t>
            </a:r>
            <a:r>
              <a:rPr lang="sv-SE" sz="2400" dirty="0" err="1">
                <a:latin typeface="Courier New" pitchFamily="49" charset="0"/>
                <a:cs typeface="Courier New" pitchFamily="49" charset="0"/>
              </a:rPr>
              <a:t>int</a:t>
            </a:r>
            <a:r>
              <a:rPr lang="sv-SE" sz="2400" dirty="0">
                <a:latin typeface="Courier New" pitchFamily="49" charset="0"/>
                <a:cs typeface="Courier New" pitchFamily="49" charset="0"/>
              </a:rPr>
              <a:t> backlog);</a:t>
            </a:r>
          </a:p>
          <a:p>
            <a:r>
              <a:rPr lang="en-US" dirty="0"/>
              <a:t>must be called before </a:t>
            </a:r>
            <a:r>
              <a:rPr lang="en-US" dirty="0">
                <a:latin typeface="Courier New" pitchFamily="49" charset="0"/>
                <a:cs typeface="Courier New" pitchFamily="49" charset="0"/>
              </a:rPr>
              <a:t>accept</a:t>
            </a:r>
            <a:endParaRPr lang="en-US" dirty="0"/>
          </a:p>
          <a:p>
            <a:pPr lvl="1"/>
            <a:r>
              <a:rPr lang="en-US" dirty="0"/>
              <a:t>normally called after both </a:t>
            </a:r>
            <a:r>
              <a:rPr lang="en-US" sz="2800" dirty="0">
                <a:latin typeface="Courier New" pitchFamily="49" charset="0"/>
                <a:cs typeface="Courier New" pitchFamily="49" charset="0"/>
              </a:rPr>
              <a:t>socket</a:t>
            </a:r>
            <a:r>
              <a:rPr lang="en-US" dirty="0"/>
              <a:t> and </a:t>
            </a:r>
            <a:r>
              <a:rPr lang="en-US" sz="2800" dirty="0">
                <a:latin typeface="Courier New" pitchFamily="49" charset="0"/>
                <a:cs typeface="Courier New" pitchFamily="49" charset="0"/>
              </a:rPr>
              <a:t>bind</a:t>
            </a:r>
            <a:endParaRPr lang="en-US" dirty="0"/>
          </a:p>
          <a:p>
            <a:pPr>
              <a:buNone/>
            </a:pPr>
            <a:endParaRPr lang="sv-SE" sz="2400" dirty="0">
              <a:latin typeface="Courier New" pitchFamily="49" charset="0"/>
              <a:cs typeface="Courier New" pitchFamily="49" charset="0"/>
            </a:endParaRPr>
          </a:p>
        </p:txBody>
      </p:sp>
    </p:spTree>
    <p:extLst>
      <p:ext uri="{BB962C8B-B14F-4D97-AF65-F5344CB8AC3E}">
        <p14:creationId xmlns:p14="http://schemas.microsoft.com/office/powerpoint/2010/main" val="32792054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143000"/>
          </a:xfrm>
        </p:spPr>
        <p:txBody>
          <a:bodyPr/>
          <a:lstStyle/>
          <a:p>
            <a:r>
              <a:rPr lang="sv-SE" dirty="0">
                <a:solidFill>
                  <a:schemeClr val="tx1"/>
                </a:solidFill>
                <a:latin typeface="Courier New" pitchFamily="49" charset="0"/>
                <a:cs typeface="Courier New" pitchFamily="49" charset="0"/>
              </a:rPr>
              <a:t>listen</a:t>
            </a:r>
            <a:r>
              <a:rPr lang="sv-SE" b="1" dirty="0"/>
              <a:t> </a:t>
            </a:r>
            <a:r>
              <a:rPr lang="sv-SE" b="1" dirty="0" err="1"/>
              <a:t>Function</a:t>
            </a:r>
            <a:endParaRPr lang="en-US" dirty="0"/>
          </a:p>
        </p:txBody>
      </p:sp>
      <p:sp>
        <p:nvSpPr>
          <p:cNvPr id="4" name="Content Placeholder 3"/>
          <p:cNvSpPr>
            <a:spLocks noGrp="1"/>
          </p:cNvSpPr>
          <p:nvPr>
            <p:ph idx="1"/>
          </p:nvPr>
        </p:nvSpPr>
        <p:spPr>
          <a:xfrm>
            <a:off x="251520" y="1187078"/>
            <a:ext cx="8640960" cy="5039965"/>
          </a:xfrm>
        </p:spPr>
        <p:txBody>
          <a:bodyPr/>
          <a:lstStyle/>
          <a:p>
            <a:r>
              <a:rPr lang="en-US" dirty="0"/>
              <a:t>Kernel maintains two queues:</a:t>
            </a:r>
          </a:p>
          <a:p>
            <a:pPr lvl="1"/>
            <a:r>
              <a:rPr lang="en-US" dirty="0"/>
              <a:t>Incomplete connection queue (SYN_RCVD): contains an entry for each SYN that has arrived from a client for which the server is awaiting completion of the TCP 3-way handshake</a:t>
            </a:r>
          </a:p>
          <a:p>
            <a:pPr lvl="1"/>
            <a:r>
              <a:rPr lang="en-US" dirty="0"/>
              <a:t>Completed connection queue (ESTABLISHED): contains an entry for each client with whom the handshake has completed</a:t>
            </a:r>
          </a:p>
        </p:txBody>
      </p:sp>
      <p:pic>
        <p:nvPicPr>
          <p:cNvPr id="5" name="Picture 2"/>
          <p:cNvPicPr>
            <a:picLocks noChangeAspect="1" noChangeArrowheads="1"/>
          </p:cNvPicPr>
          <p:nvPr/>
        </p:nvPicPr>
        <p:blipFill>
          <a:blip r:embed="rId2" cstate="print"/>
          <a:srcRect/>
          <a:stretch>
            <a:fillRect/>
          </a:stretch>
        </p:blipFill>
        <p:spPr bwMode="auto">
          <a:xfrm>
            <a:off x="1914026" y="3699470"/>
            <a:ext cx="5682310" cy="3113906"/>
          </a:xfrm>
          <a:prstGeom prst="rect">
            <a:avLst/>
          </a:prstGeom>
          <a:noFill/>
          <a:ln w="9525">
            <a:noFill/>
            <a:miter lim="800000"/>
            <a:headEnd/>
            <a:tailEnd/>
          </a:ln>
        </p:spPr>
      </p:pic>
    </p:spTree>
    <p:extLst>
      <p:ext uri="{BB962C8B-B14F-4D97-AF65-F5344CB8AC3E}">
        <p14:creationId xmlns:p14="http://schemas.microsoft.com/office/powerpoint/2010/main" val="531137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1143000"/>
          </a:xfrm>
        </p:spPr>
        <p:txBody>
          <a:bodyPr/>
          <a:lstStyle/>
          <a:p>
            <a:r>
              <a:rPr lang="en-US" b="1" dirty="0"/>
              <a:t>Client and Server Ethernet communication using TCP</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539552" y="2060848"/>
            <a:ext cx="8109159" cy="4281636"/>
          </a:xfrm>
          <a:prstGeom prst="rect">
            <a:avLst/>
          </a:prstGeom>
          <a:noFill/>
          <a:ln w="9525">
            <a:noFill/>
            <a:miter lim="800000"/>
            <a:headEnd/>
            <a:tailEnd/>
          </a:ln>
        </p:spPr>
      </p:pic>
      <p:sp>
        <p:nvSpPr>
          <p:cNvPr id="4" name="Rectangle 3"/>
          <p:cNvSpPr/>
          <p:nvPr/>
        </p:nvSpPr>
        <p:spPr>
          <a:xfrm rot="1922630">
            <a:off x="8198673" y="749863"/>
            <a:ext cx="941283" cy="369332"/>
          </a:xfrm>
          <a:prstGeom prst="rect">
            <a:avLst/>
          </a:prstGeom>
        </p:spPr>
        <p:txBody>
          <a:bodyPr wrap="none">
            <a:spAutoFit/>
          </a:bodyPr>
          <a:lstStyle/>
          <a:p>
            <a:r>
              <a:rPr lang="en-US" dirty="0">
                <a:solidFill>
                  <a:srgbClr val="FF0000"/>
                </a:solidFill>
              </a:rPr>
              <a:t>Review</a:t>
            </a:r>
          </a:p>
        </p:txBody>
      </p:sp>
    </p:spTree>
    <p:extLst>
      <p:ext uri="{BB962C8B-B14F-4D97-AF65-F5344CB8AC3E}">
        <p14:creationId xmlns:p14="http://schemas.microsoft.com/office/powerpoint/2010/main" val="22634833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143000"/>
          </a:xfrm>
        </p:spPr>
        <p:txBody>
          <a:bodyPr/>
          <a:lstStyle/>
          <a:p>
            <a:r>
              <a:rPr lang="sv-SE" dirty="0">
                <a:solidFill>
                  <a:schemeClr val="tx1"/>
                </a:solidFill>
                <a:latin typeface="Courier New" pitchFamily="49" charset="0"/>
                <a:cs typeface="Courier New" pitchFamily="49" charset="0"/>
              </a:rPr>
              <a:t>listen</a:t>
            </a:r>
            <a:r>
              <a:rPr lang="sv-SE" b="1" dirty="0"/>
              <a:t> </a:t>
            </a:r>
            <a:r>
              <a:rPr lang="sv-SE" b="1" dirty="0" err="1"/>
              <a:t>Function</a:t>
            </a:r>
            <a:endParaRPr lang="en-US" dirty="0"/>
          </a:p>
        </p:txBody>
      </p:sp>
      <p:sp>
        <p:nvSpPr>
          <p:cNvPr id="4" name="Content Placeholder 3"/>
          <p:cNvSpPr>
            <a:spLocks noGrp="1"/>
          </p:cNvSpPr>
          <p:nvPr>
            <p:ph idx="1"/>
          </p:nvPr>
        </p:nvSpPr>
        <p:spPr>
          <a:xfrm>
            <a:off x="251520" y="1187078"/>
            <a:ext cx="8640960" cy="5039965"/>
          </a:xfrm>
        </p:spPr>
        <p:txBody>
          <a:bodyPr/>
          <a:lstStyle/>
          <a:p>
            <a:r>
              <a:rPr lang="en-US" dirty="0"/>
              <a:t>Once an entry is created on the incomplete queue, the listen socket’s parameters are automatically copied over to the newly created connection</a:t>
            </a:r>
          </a:p>
          <a:p>
            <a:pPr lvl="1"/>
            <a:r>
              <a:rPr lang="en-US" dirty="0"/>
              <a:t>server process is not involved</a:t>
            </a:r>
          </a:p>
        </p:txBody>
      </p:sp>
      <p:pic>
        <p:nvPicPr>
          <p:cNvPr id="6" name="Picture 3"/>
          <p:cNvPicPr>
            <a:picLocks noChangeAspect="1" noChangeArrowheads="1"/>
          </p:cNvPicPr>
          <p:nvPr/>
        </p:nvPicPr>
        <p:blipFill>
          <a:blip r:embed="rId2" cstate="print"/>
          <a:srcRect/>
          <a:stretch>
            <a:fillRect/>
          </a:stretch>
        </p:blipFill>
        <p:spPr bwMode="auto">
          <a:xfrm>
            <a:off x="827584" y="3212976"/>
            <a:ext cx="7546314" cy="2927970"/>
          </a:xfrm>
          <a:prstGeom prst="rect">
            <a:avLst/>
          </a:prstGeom>
          <a:noFill/>
          <a:ln w="9525">
            <a:noFill/>
            <a:miter lim="800000"/>
            <a:headEnd/>
            <a:tailEnd/>
          </a:ln>
        </p:spPr>
      </p:pic>
    </p:spTree>
    <p:extLst>
      <p:ext uri="{BB962C8B-B14F-4D97-AF65-F5344CB8AC3E}">
        <p14:creationId xmlns:p14="http://schemas.microsoft.com/office/powerpoint/2010/main" val="33142686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solidFill>
                  <a:schemeClr val="tx1"/>
                </a:solidFill>
                <a:latin typeface="Courier New" pitchFamily="49" charset="0"/>
                <a:cs typeface="Courier New" pitchFamily="49" charset="0"/>
              </a:rPr>
              <a:t>accept </a:t>
            </a:r>
            <a:r>
              <a:rPr lang="sv-SE" b="1" dirty="0" err="1"/>
              <a:t>Function</a:t>
            </a:r>
            <a:endParaRPr lang="en-US" dirty="0"/>
          </a:p>
        </p:txBody>
      </p:sp>
      <p:sp>
        <p:nvSpPr>
          <p:cNvPr id="3" name="Content Placeholder 2"/>
          <p:cNvSpPr>
            <a:spLocks noGrp="1"/>
          </p:cNvSpPr>
          <p:nvPr>
            <p:ph idx="1"/>
          </p:nvPr>
        </p:nvSpPr>
        <p:spPr>
          <a:xfrm>
            <a:off x="251520" y="1773238"/>
            <a:ext cx="8640960" cy="4535487"/>
          </a:xfrm>
        </p:spPr>
        <p:txBody>
          <a:bodyPr/>
          <a:lstStyle/>
          <a:p>
            <a:r>
              <a:rPr lang="en-US" dirty="0"/>
              <a:t>returns to the server the next completed connection from the front of the completed connection queue</a:t>
            </a:r>
          </a:p>
          <a:p>
            <a:pPr lvl="1"/>
            <a:r>
              <a:rPr lang="en-US" dirty="0"/>
              <a:t>If that queue is empty, the process is put to sleep (by default)</a:t>
            </a:r>
          </a:p>
          <a:p>
            <a:pPr>
              <a:buNone/>
            </a:pP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accept (</a:t>
            </a: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sockfd</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struct</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sockaddr</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cliaddr</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socklen_t</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addrlen</a:t>
            </a:r>
            <a:r>
              <a:rPr lang="en-US" sz="2400" dirty="0">
                <a:latin typeface="Courier New" pitchFamily="49" charset="0"/>
                <a:cs typeface="Courier New" pitchFamily="49" charset="0"/>
              </a:rPr>
              <a:t>);</a:t>
            </a:r>
          </a:p>
          <a:p>
            <a:pPr lvl="1"/>
            <a:r>
              <a:rPr lang="en-US" dirty="0" err="1">
                <a:latin typeface="Courier New" pitchFamily="49" charset="0"/>
                <a:cs typeface="Courier New" pitchFamily="49" charset="0"/>
              </a:rPr>
              <a:t>cliaddr</a:t>
            </a:r>
            <a:r>
              <a:rPr lang="en-US" dirty="0">
                <a:latin typeface="Courier New" pitchFamily="49" charset="0"/>
                <a:cs typeface="Courier New" pitchFamily="49" charset="0"/>
              </a:rPr>
              <a:t> </a:t>
            </a:r>
            <a:r>
              <a:rPr lang="en-US" dirty="0"/>
              <a:t>and </a:t>
            </a:r>
            <a:r>
              <a:rPr lang="en-US" dirty="0" err="1">
                <a:latin typeface="Courier New" pitchFamily="49" charset="0"/>
                <a:cs typeface="Courier New" pitchFamily="49" charset="0"/>
              </a:rPr>
              <a:t>addrlen</a:t>
            </a:r>
            <a:r>
              <a:rPr lang="en-US" dirty="0">
                <a:latin typeface="Courier New" pitchFamily="49" charset="0"/>
                <a:cs typeface="Courier New" pitchFamily="49" charset="0"/>
              </a:rPr>
              <a:t> </a:t>
            </a:r>
            <a:r>
              <a:rPr lang="en-US" dirty="0"/>
              <a:t>arguments are used to return the protocol address of the connected peer process</a:t>
            </a:r>
          </a:p>
          <a:p>
            <a:pPr lvl="1"/>
            <a:r>
              <a:rPr lang="en-US" dirty="0" err="1">
                <a:latin typeface="Courier New" pitchFamily="49" charset="0"/>
                <a:cs typeface="Courier New" pitchFamily="49" charset="0"/>
              </a:rPr>
              <a:t>addrlen</a:t>
            </a:r>
            <a:r>
              <a:rPr lang="en-US" dirty="0"/>
              <a:t> is a value-result argument: Before the call, </a:t>
            </a:r>
            <a:r>
              <a:rPr lang="en-US" dirty="0">
                <a:latin typeface="Courier New" pitchFamily="49" charset="0"/>
                <a:cs typeface="Courier New" pitchFamily="49" charset="0"/>
              </a:rPr>
              <a:t>*</a:t>
            </a:r>
            <a:r>
              <a:rPr lang="en-US" dirty="0" err="1">
                <a:latin typeface="Courier New" pitchFamily="49" charset="0"/>
                <a:cs typeface="Courier New" pitchFamily="49" charset="0"/>
              </a:rPr>
              <a:t>addrlen</a:t>
            </a:r>
            <a:r>
              <a:rPr lang="en-US" dirty="0"/>
              <a:t> is the size of the structure pointed to by </a:t>
            </a:r>
            <a:r>
              <a:rPr lang="en-US" dirty="0" err="1">
                <a:latin typeface="Courier New" pitchFamily="49" charset="0"/>
                <a:cs typeface="Courier New" pitchFamily="49" charset="0"/>
              </a:rPr>
              <a:t>cliaddr</a:t>
            </a:r>
            <a:r>
              <a:rPr lang="en-US" dirty="0"/>
              <a:t>; on return, contains the actual number of bytes stored by the kernel in the socket address structure</a:t>
            </a:r>
          </a:p>
        </p:txBody>
      </p:sp>
    </p:spTree>
    <p:extLst>
      <p:ext uri="{BB962C8B-B14F-4D97-AF65-F5344CB8AC3E}">
        <p14:creationId xmlns:p14="http://schemas.microsoft.com/office/powerpoint/2010/main" val="26118254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Rectangle 2"/>
          <p:cNvSpPr>
            <a:spLocks noGrp="1" noChangeArrowheads="1"/>
          </p:cNvSpPr>
          <p:nvPr>
            <p:ph type="title"/>
          </p:nvPr>
        </p:nvSpPr>
        <p:spPr>
          <a:xfrm>
            <a:off x="0" y="414338"/>
            <a:ext cx="9144000" cy="1143000"/>
          </a:xfrm>
        </p:spPr>
        <p:txBody>
          <a:bodyPr/>
          <a:lstStyle/>
          <a:p>
            <a:r>
              <a:rPr lang="en-US" dirty="0"/>
              <a:t>Connected vs. Listening Descriptors</a:t>
            </a:r>
          </a:p>
        </p:txBody>
      </p:sp>
      <p:sp>
        <p:nvSpPr>
          <p:cNvPr id="947203" name="Rectangle 3"/>
          <p:cNvSpPr>
            <a:spLocks noGrp="1" noChangeArrowheads="1"/>
          </p:cNvSpPr>
          <p:nvPr>
            <p:ph type="body" idx="1"/>
          </p:nvPr>
        </p:nvSpPr>
        <p:spPr>
          <a:xfrm>
            <a:off x="228600" y="1340768"/>
            <a:ext cx="8763000" cy="5257800"/>
          </a:xfrm>
        </p:spPr>
        <p:txBody>
          <a:bodyPr/>
          <a:lstStyle/>
          <a:p>
            <a:pPr marL="385763" indent="-385763">
              <a:lnSpc>
                <a:spcPct val="85000"/>
              </a:lnSpc>
            </a:pPr>
            <a:r>
              <a:rPr lang="en-US" dirty="0"/>
              <a:t>Listening descriptor</a:t>
            </a:r>
          </a:p>
          <a:p>
            <a:pPr marL="744538" lvl="1" indent="-246063">
              <a:lnSpc>
                <a:spcPct val="90000"/>
              </a:lnSpc>
            </a:pPr>
            <a:r>
              <a:rPr lang="en-US" dirty="0"/>
              <a:t>End point for client connection requests.</a:t>
            </a:r>
          </a:p>
          <a:p>
            <a:pPr marL="744538" lvl="1" indent="-246063">
              <a:lnSpc>
                <a:spcPct val="90000"/>
              </a:lnSpc>
            </a:pPr>
            <a:r>
              <a:rPr lang="en-US" dirty="0"/>
              <a:t>Created once and exists for lifetime of the server. </a:t>
            </a:r>
          </a:p>
          <a:p>
            <a:pPr marL="385763" indent="-385763">
              <a:lnSpc>
                <a:spcPct val="85000"/>
              </a:lnSpc>
            </a:pPr>
            <a:r>
              <a:rPr lang="en-US" dirty="0"/>
              <a:t>Connected descriptor</a:t>
            </a:r>
          </a:p>
          <a:p>
            <a:pPr marL="744538" lvl="1" indent="-246063">
              <a:lnSpc>
                <a:spcPct val="90000"/>
              </a:lnSpc>
            </a:pPr>
            <a:r>
              <a:rPr lang="en-US" dirty="0"/>
              <a:t>End point of the connection between client and server.</a:t>
            </a:r>
          </a:p>
          <a:p>
            <a:pPr marL="744538" lvl="1" indent="-246063">
              <a:lnSpc>
                <a:spcPct val="90000"/>
              </a:lnSpc>
            </a:pPr>
            <a:r>
              <a:rPr lang="en-US" dirty="0"/>
              <a:t>A new descriptor is created each time the server accepts a connection request from a client.</a:t>
            </a:r>
          </a:p>
          <a:p>
            <a:pPr marL="744538" lvl="1" indent="-246063">
              <a:lnSpc>
                <a:spcPct val="90000"/>
              </a:lnSpc>
            </a:pPr>
            <a:r>
              <a:rPr lang="en-US" dirty="0"/>
              <a:t>Exists only as long as it takes to service client.</a:t>
            </a:r>
          </a:p>
          <a:p>
            <a:pPr marL="385763" indent="-385763">
              <a:lnSpc>
                <a:spcPct val="85000"/>
              </a:lnSpc>
            </a:pPr>
            <a:r>
              <a:rPr lang="en-US" dirty="0"/>
              <a:t>Why the distinction?</a:t>
            </a:r>
          </a:p>
          <a:p>
            <a:pPr marL="744538" lvl="1" indent="-246063">
              <a:lnSpc>
                <a:spcPct val="90000"/>
              </a:lnSpc>
            </a:pPr>
            <a:r>
              <a:rPr lang="en-US" dirty="0"/>
              <a:t>Allows for concurrent servers that can communicate over many client connections simultaneously.</a:t>
            </a:r>
          </a:p>
          <a:p>
            <a:pPr marL="1146175" lvl="2" indent="-238125">
              <a:lnSpc>
                <a:spcPct val="97000"/>
              </a:lnSpc>
            </a:pPr>
            <a:r>
              <a:rPr lang="en-US" dirty="0"/>
              <a:t>E.g., Each time we receive a new request, we fork a child to handle the request. </a:t>
            </a:r>
          </a:p>
        </p:txBody>
      </p:sp>
    </p:spTree>
    <p:extLst>
      <p:ext uri="{BB962C8B-B14F-4D97-AF65-F5344CB8AC3E}">
        <p14:creationId xmlns:p14="http://schemas.microsoft.com/office/powerpoint/2010/main" val="1688779784"/>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Courier New" pitchFamily="49" charset="0"/>
                <a:cs typeface="Courier New" pitchFamily="49" charset="0"/>
              </a:rPr>
              <a:t>close</a:t>
            </a:r>
            <a:r>
              <a:rPr lang="en-US" dirty="0"/>
              <a:t> Function</a:t>
            </a:r>
          </a:p>
        </p:txBody>
      </p:sp>
      <p:sp>
        <p:nvSpPr>
          <p:cNvPr id="5" name="Content Placeholder 4"/>
          <p:cNvSpPr>
            <a:spLocks noGrp="1"/>
          </p:cNvSpPr>
          <p:nvPr>
            <p:ph idx="1"/>
          </p:nvPr>
        </p:nvSpPr>
        <p:spPr/>
        <p:txBody>
          <a:bodyPr/>
          <a:lstStyle/>
          <a:p>
            <a:r>
              <a:rPr lang="en-US" dirty="0"/>
              <a:t>closes a socket and terminates the TCP connection</a:t>
            </a:r>
          </a:p>
          <a:p>
            <a:pPr>
              <a:buNone/>
            </a:pPr>
            <a:r>
              <a:rPr lang="sv-SE" sz="2400" dirty="0" err="1">
                <a:latin typeface="Courier New" pitchFamily="49" charset="0"/>
                <a:cs typeface="Courier New" pitchFamily="49" charset="0"/>
              </a:rPr>
              <a:t>int</a:t>
            </a:r>
            <a:r>
              <a:rPr lang="sv-SE" sz="2400" dirty="0">
                <a:latin typeface="Courier New" pitchFamily="49" charset="0"/>
                <a:cs typeface="Courier New" pitchFamily="49" charset="0"/>
              </a:rPr>
              <a:t> </a:t>
            </a:r>
            <a:r>
              <a:rPr lang="sv-SE" sz="2400" dirty="0" err="1">
                <a:latin typeface="Courier New" pitchFamily="49" charset="0"/>
                <a:cs typeface="Courier New" pitchFamily="49" charset="0"/>
              </a:rPr>
              <a:t>close</a:t>
            </a:r>
            <a:r>
              <a:rPr lang="sv-SE" sz="2400" dirty="0">
                <a:latin typeface="Courier New" pitchFamily="49" charset="0"/>
                <a:cs typeface="Courier New" pitchFamily="49" charset="0"/>
              </a:rPr>
              <a:t> (</a:t>
            </a:r>
            <a:r>
              <a:rPr lang="sv-SE" sz="2400" dirty="0" err="1">
                <a:latin typeface="Courier New" pitchFamily="49" charset="0"/>
                <a:cs typeface="Courier New" pitchFamily="49" charset="0"/>
              </a:rPr>
              <a:t>int</a:t>
            </a:r>
            <a:r>
              <a:rPr lang="sv-SE" sz="2400" dirty="0">
                <a:latin typeface="Courier New" pitchFamily="49" charset="0"/>
                <a:cs typeface="Courier New" pitchFamily="49" charset="0"/>
              </a:rPr>
              <a:t> </a:t>
            </a:r>
            <a:r>
              <a:rPr lang="sv-SE" sz="2400" dirty="0" err="1">
                <a:latin typeface="Courier New" pitchFamily="49" charset="0"/>
                <a:cs typeface="Courier New" pitchFamily="49" charset="0"/>
              </a:rPr>
              <a:t>sockfd</a:t>
            </a:r>
            <a:r>
              <a:rPr lang="sv-SE" sz="2400" dirty="0">
                <a:latin typeface="Courier New" pitchFamily="49" charset="0"/>
                <a:cs typeface="Courier New" pitchFamily="49" charset="0"/>
              </a:rPr>
              <a:t>);</a:t>
            </a:r>
          </a:p>
          <a:p>
            <a:r>
              <a:rPr lang="en-US" dirty="0"/>
              <a:t>mark the socket as closed and immediately returns</a:t>
            </a:r>
          </a:p>
          <a:p>
            <a:pPr lvl="1"/>
            <a:r>
              <a:rPr lang="en-US" dirty="0"/>
              <a:t>cannot be used to read or write</a:t>
            </a:r>
          </a:p>
          <a:p>
            <a:pPr lvl="1"/>
            <a:r>
              <a:rPr lang="en-US" dirty="0"/>
              <a:t>TCP will try to send any data that is already queued to be sent to the other end, and after this occurs, the normal TCP connection termination sequence takes place </a:t>
            </a:r>
          </a:p>
          <a:p>
            <a:pPr lvl="1"/>
            <a:r>
              <a:rPr lang="en-US" dirty="0"/>
              <a:t>SO_LINGER option lets us change this default action</a:t>
            </a:r>
          </a:p>
          <a:p>
            <a:endParaRPr lang="en-US" dirty="0"/>
          </a:p>
          <a:p>
            <a:endParaRPr lang="en-US" dirty="0"/>
          </a:p>
          <a:p>
            <a:endParaRPr lang="en-US" dirty="0"/>
          </a:p>
        </p:txBody>
      </p:sp>
    </p:spTree>
    <p:extLst>
      <p:ext uri="{BB962C8B-B14F-4D97-AF65-F5344CB8AC3E}">
        <p14:creationId xmlns:p14="http://schemas.microsoft.com/office/powerpoint/2010/main" val="5805989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14338"/>
            <a:ext cx="8640960" cy="1143000"/>
          </a:xfrm>
        </p:spPr>
        <p:txBody>
          <a:bodyPr/>
          <a:lstStyle/>
          <a:p>
            <a:r>
              <a:rPr lang="en-US" dirty="0"/>
              <a:t>Simple </a:t>
            </a:r>
            <a:r>
              <a:rPr lang="en-US"/>
              <a:t>echo </a:t>
            </a:r>
            <a:r>
              <a:rPr lang="en-US" dirty="0"/>
              <a:t>C</a:t>
            </a:r>
            <a:r>
              <a:rPr lang="en-US"/>
              <a:t>lient and Server</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51520" y="2492896"/>
            <a:ext cx="8646297" cy="1477532"/>
          </a:xfrm>
          <a:prstGeom prst="rect">
            <a:avLst/>
          </a:prstGeom>
          <a:noFill/>
          <a:ln w="9525">
            <a:noFill/>
            <a:miter lim="800000"/>
            <a:headEnd/>
            <a:tailEnd/>
          </a:ln>
        </p:spPr>
      </p:pic>
    </p:spTree>
    <p:extLst>
      <p:ext uri="{BB962C8B-B14F-4D97-AF65-F5344CB8AC3E}">
        <p14:creationId xmlns:p14="http://schemas.microsoft.com/office/powerpoint/2010/main" val="23175662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770" name="Rectangle 2"/>
          <p:cNvSpPr>
            <a:spLocks noGrp="1" noChangeArrowheads="1"/>
          </p:cNvSpPr>
          <p:nvPr>
            <p:ph type="title"/>
          </p:nvPr>
        </p:nvSpPr>
        <p:spPr>
          <a:xfrm>
            <a:off x="323528" y="620688"/>
            <a:ext cx="8496944" cy="1008112"/>
          </a:xfrm>
        </p:spPr>
        <p:txBody>
          <a:bodyPr/>
          <a:lstStyle/>
          <a:p>
            <a:r>
              <a:rPr lang="en-US" dirty="0"/>
              <a:t>Example: Echo Client and Server</a:t>
            </a:r>
          </a:p>
        </p:txBody>
      </p:sp>
      <p:sp>
        <p:nvSpPr>
          <p:cNvPr id="928771" name="Text Box 3"/>
          <p:cNvSpPr txBox="1">
            <a:spLocks noChangeArrowheads="1"/>
          </p:cNvSpPr>
          <p:nvPr/>
        </p:nvSpPr>
        <p:spPr bwMode="auto">
          <a:xfrm>
            <a:off x="762000" y="4457451"/>
            <a:ext cx="3375025" cy="2305050"/>
          </a:xfrm>
          <a:prstGeom prst="rect">
            <a:avLst/>
          </a:prstGeom>
          <a:noFill/>
          <a:ln w="12700">
            <a:solidFill>
              <a:schemeClr val="tx1"/>
            </a:solidFill>
            <a:miter lim="800000"/>
            <a:headEnd/>
            <a:tailEnd/>
          </a:ln>
          <a:effectLst/>
        </p:spPr>
        <p:txBody>
          <a:bodyPr wrap="none">
            <a:spAutoFit/>
          </a:bodyPr>
          <a:lstStyle/>
          <a:p>
            <a:pPr algn="l"/>
            <a:endParaRPr lang="en-US" sz="1600" b="1" dirty="0">
              <a:latin typeface="Courier New" pitchFamily="49" charset="0"/>
            </a:endParaRPr>
          </a:p>
          <a:p>
            <a:pPr algn="l"/>
            <a:r>
              <a:rPr lang="en-US" sz="1600" b="1" dirty="0">
                <a:latin typeface="Courier New" pitchFamily="49" charset="0"/>
              </a:rPr>
              <a:t>hive&gt; </a:t>
            </a:r>
            <a:r>
              <a:rPr lang="en-US" sz="1600" b="1" i="1" dirty="0" err="1">
                <a:latin typeface="Courier New" pitchFamily="49" charset="0"/>
              </a:rPr>
              <a:t>echoclient</a:t>
            </a:r>
            <a:r>
              <a:rPr lang="en-US" sz="1600" b="1" i="1" dirty="0">
                <a:latin typeface="Courier New" pitchFamily="49" charset="0"/>
              </a:rPr>
              <a:t> hive 5000</a:t>
            </a:r>
            <a:endParaRPr lang="en-US" sz="1600" b="1" dirty="0">
              <a:latin typeface="Courier New" pitchFamily="49" charset="0"/>
            </a:endParaRPr>
          </a:p>
          <a:p>
            <a:pPr algn="l"/>
            <a:r>
              <a:rPr lang="en-US" sz="1600" b="1" dirty="0">
                <a:latin typeface="Courier New" pitchFamily="49" charset="0"/>
              </a:rPr>
              <a:t>Please enter </a:t>
            </a:r>
            <a:r>
              <a:rPr lang="en-US" sz="1600" b="1" dirty="0" err="1">
                <a:latin typeface="Courier New" pitchFamily="49" charset="0"/>
              </a:rPr>
              <a:t>msg</a:t>
            </a:r>
            <a:r>
              <a:rPr lang="en-US" sz="1600" b="1" dirty="0">
                <a:latin typeface="Courier New" pitchFamily="49" charset="0"/>
              </a:rPr>
              <a:t>: 123</a:t>
            </a:r>
          </a:p>
          <a:p>
            <a:pPr algn="l"/>
            <a:r>
              <a:rPr lang="en-US" sz="1600" b="1" dirty="0">
                <a:latin typeface="Courier New" pitchFamily="49" charset="0"/>
              </a:rPr>
              <a:t>Echo from server: 123</a:t>
            </a:r>
          </a:p>
          <a:p>
            <a:pPr algn="l"/>
            <a:endParaRPr lang="en-US" sz="1600" b="1" dirty="0">
              <a:latin typeface="Courier New" pitchFamily="49" charset="0"/>
            </a:endParaRPr>
          </a:p>
          <a:p>
            <a:pPr algn="l"/>
            <a:r>
              <a:rPr lang="en-US" sz="1600" b="1" dirty="0">
                <a:latin typeface="Courier New" pitchFamily="49" charset="0"/>
              </a:rPr>
              <a:t>hive&gt; </a:t>
            </a:r>
            <a:r>
              <a:rPr lang="en-US" sz="1600" b="1" i="1" dirty="0" err="1">
                <a:latin typeface="Courier New" pitchFamily="49" charset="0"/>
              </a:rPr>
              <a:t>echoclient</a:t>
            </a:r>
            <a:r>
              <a:rPr lang="en-US" sz="1600" b="1" i="1" dirty="0">
                <a:latin typeface="Courier New" pitchFamily="49" charset="0"/>
              </a:rPr>
              <a:t> hive 5000</a:t>
            </a:r>
            <a:endParaRPr lang="en-US" sz="1600" b="1" dirty="0">
              <a:latin typeface="Courier New" pitchFamily="49" charset="0"/>
            </a:endParaRPr>
          </a:p>
          <a:p>
            <a:pPr algn="l"/>
            <a:r>
              <a:rPr lang="en-US" sz="1600" b="1" dirty="0">
                <a:latin typeface="Courier New" pitchFamily="49" charset="0"/>
              </a:rPr>
              <a:t>Please enter </a:t>
            </a:r>
            <a:r>
              <a:rPr lang="en-US" sz="1600" b="1" dirty="0" err="1">
                <a:latin typeface="Courier New" pitchFamily="49" charset="0"/>
              </a:rPr>
              <a:t>msg</a:t>
            </a:r>
            <a:r>
              <a:rPr lang="en-US" sz="1600" b="1" dirty="0">
                <a:latin typeface="Courier New" pitchFamily="49" charset="0"/>
              </a:rPr>
              <a:t>: 456789</a:t>
            </a:r>
          </a:p>
          <a:p>
            <a:pPr algn="l"/>
            <a:r>
              <a:rPr lang="en-US" sz="1600" b="1" dirty="0">
                <a:latin typeface="Courier New" pitchFamily="49" charset="0"/>
              </a:rPr>
              <a:t>Echo from server: 456789</a:t>
            </a:r>
          </a:p>
          <a:p>
            <a:pPr algn="l"/>
            <a:r>
              <a:rPr lang="en-US" sz="1600" b="1" dirty="0">
                <a:latin typeface="Courier New" pitchFamily="49" charset="0"/>
              </a:rPr>
              <a:t>hive&gt; </a:t>
            </a:r>
          </a:p>
        </p:txBody>
      </p:sp>
      <p:sp>
        <p:nvSpPr>
          <p:cNvPr id="928772" name="Text Box 4"/>
          <p:cNvSpPr txBox="1">
            <a:spLocks noChangeArrowheads="1"/>
          </p:cNvSpPr>
          <p:nvPr/>
        </p:nvSpPr>
        <p:spPr bwMode="auto">
          <a:xfrm>
            <a:off x="684213" y="2171451"/>
            <a:ext cx="6919912" cy="1571625"/>
          </a:xfrm>
          <a:prstGeom prst="rect">
            <a:avLst/>
          </a:prstGeom>
          <a:noFill/>
          <a:ln w="12700">
            <a:solidFill>
              <a:schemeClr val="tx1"/>
            </a:solidFill>
            <a:miter lim="800000"/>
            <a:headEnd/>
            <a:tailEnd/>
          </a:ln>
          <a:effectLst/>
        </p:spPr>
        <p:txBody>
          <a:bodyPr wrap="none">
            <a:spAutoFit/>
          </a:bodyPr>
          <a:lstStyle/>
          <a:p>
            <a:pPr algn="l"/>
            <a:r>
              <a:rPr lang="en-US" sz="1600" b="1" dirty="0">
                <a:latin typeface="Courier New" pitchFamily="49" charset="0"/>
              </a:rPr>
              <a:t>hive&gt; </a:t>
            </a:r>
            <a:r>
              <a:rPr lang="en-US" sz="1600" b="1" i="1" dirty="0" err="1">
                <a:latin typeface="Courier New" pitchFamily="49" charset="0"/>
              </a:rPr>
              <a:t>echoserver</a:t>
            </a:r>
            <a:r>
              <a:rPr lang="en-US" sz="1600" b="1" i="1" dirty="0">
                <a:latin typeface="Courier New" pitchFamily="49" charset="0"/>
              </a:rPr>
              <a:t> 5000</a:t>
            </a:r>
            <a:endParaRPr lang="en-US" sz="1600" b="1" dirty="0">
              <a:latin typeface="Courier New" pitchFamily="49" charset="0"/>
            </a:endParaRPr>
          </a:p>
          <a:p>
            <a:pPr algn="l"/>
            <a:r>
              <a:rPr lang="en-US" sz="1600" b="1" dirty="0">
                <a:latin typeface="Courier New" pitchFamily="49" charset="0"/>
              </a:rPr>
              <a:t>server established connection with HIVE (128.252.21.14)</a:t>
            </a:r>
          </a:p>
          <a:p>
            <a:pPr algn="l"/>
            <a:r>
              <a:rPr lang="en-US" sz="1600" b="1" dirty="0">
                <a:latin typeface="Courier New" pitchFamily="49" charset="0"/>
              </a:rPr>
              <a:t>server received 4 bytes: 123</a:t>
            </a:r>
          </a:p>
          <a:p>
            <a:pPr algn="l"/>
            <a:r>
              <a:rPr lang="en-US" sz="1600" b="1" dirty="0">
                <a:latin typeface="Courier New" pitchFamily="49" charset="0"/>
              </a:rPr>
              <a:t>server established connection with HIVE (128.252.21.14)</a:t>
            </a:r>
          </a:p>
          <a:p>
            <a:pPr algn="l"/>
            <a:r>
              <a:rPr lang="en-US" sz="1600" b="1" dirty="0">
                <a:latin typeface="Courier New" pitchFamily="49" charset="0"/>
              </a:rPr>
              <a:t>server received 7 bytes: 456789</a:t>
            </a:r>
          </a:p>
          <a:p>
            <a:pPr algn="l"/>
            <a:r>
              <a:rPr lang="en-US" sz="1600" b="1" dirty="0">
                <a:latin typeface="Courier New" pitchFamily="49" charset="0"/>
              </a:rPr>
              <a:t>...</a:t>
            </a:r>
          </a:p>
        </p:txBody>
      </p:sp>
      <p:sp>
        <p:nvSpPr>
          <p:cNvPr id="928773" name="Text Box 5"/>
          <p:cNvSpPr txBox="1">
            <a:spLocks noChangeArrowheads="1"/>
          </p:cNvSpPr>
          <p:nvPr/>
        </p:nvSpPr>
        <p:spPr bwMode="auto">
          <a:xfrm>
            <a:off x="669925" y="1638051"/>
            <a:ext cx="1641475" cy="457200"/>
          </a:xfrm>
          <a:prstGeom prst="rect">
            <a:avLst/>
          </a:prstGeom>
          <a:noFill/>
          <a:ln w="12700">
            <a:noFill/>
            <a:miter lim="800000"/>
            <a:headEnd/>
            <a:tailEnd/>
          </a:ln>
          <a:effectLst/>
        </p:spPr>
        <p:txBody>
          <a:bodyPr wrap="none">
            <a:spAutoFit/>
          </a:bodyPr>
          <a:lstStyle/>
          <a:p>
            <a:pPr algn="l"/>
            <a:r>
              <a:rPr lang="en-US" sz="2400" b="1"/>
              <a:t>On Server</a:t>
            </a:r>
          </a:p>
        </p:txBody>
      </p:sp>
      <p:sp>
        <p:nvSpPr>
          <p:cNvPr id="928774" name="Text Box 6"/>
          <p:cNvSpPr txBox="1">
            <a:spLocks noChangeArrowheads="1"/>
          </p:cNvSpPr>
          <p:nvPr/>
        </p:nvSpPr>
        <p:spPr bwMode="auto">
          <a:xfrm>
            <a:off x="685800" y="3771651"/>
            <a:ext cx="1536700" cy="457200"/>
          </a:xfrm>
          <a:prstGeom prst="rect">
            <a:avLst/>
          </a:prstGeom>
          <a:noFill/>
          <a:ln w="12700">
            <a:noFill/>
            <a:miter lim="800000"/>
            <a:headEnd/>
            <a:tailEnd/>
          </a:ln>
          <a:effectLst/>
        </p:spPr>
        <p:txBody>
          <a:bodyPr wrap="none">
            <a:spAutoFit/>
          </a:bodyPr>
          <a:lstStyle/>
          <a:p>
            <a:pPr algn="l"/>
            <a:r>
              <a:rPr lang="en-US" sz="2400" b="1"/>
              <a:t>On Client</a:t>
            </a:r>
          </a:p>
        </p:txBody>
      </p:sp>
    </p:spTree>
    <p:extLst>
      <p:ext uri="{BB962C8B-B14F-4D97-AF65-F5344CB8AC3E}">
        <p14:creationId xmlns:p14="http://schemas.microsoft.com/office/powerpoint/2010/main" val="19209831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Echo Server</a:t>
            </a:r>
          </a:p>
        </p:txBody>
      </p:sp>
      <p:sp>
        <p:nvSpPr>
          <p:cNvPr id="3" name="Content Placeholder 2"/>
          <p:cNvSpPr>
            <a:spLocks noGrp="1"/>
          </p:cNvSpPr>
          <p:nvPr>
            <p:ph idx="1"/>
          </p:nvPr>
        </p:nvSpPr>
        <p:spPr>
          <a:xfrm>
            <a:off x="0" y="1296144"/>
            <a:ext cx="9144000" cy="5445224"/>
          </a:xfrm>
        </p:spPr>
        <p:txBody>
          <a:bodyPr/>
          <a:lstStyle/>
          <a:p>
            <a:pPr>
              <a:buNone/>
            </a:pPr>
            <a:r>
              <a:rPr lang="en-US" dirty="0" err="1">
                <a:latin typeface="Cordia New" pitchFamily="34" charset="-34"/>
                <a:cs typeface="Cordia New" pitchFamily="34" charset="-34"/>
              </a:rPr>
              <a:t>int</a:t>
            </a:r>
            <a:r>
              <a:rPr lang="en-US" dirty="0">
                <a:latin typeface="Cordia New" pitchFamily="34" charset="-34"/>
                <a:cs typeface="Cordia New" pitchFamily="34" charset="-34"/>
              </a:rPr>
              <a:t> main(</a:t>
            </a:r>
            <a:r>
              <a:rPr lang="en-US" dirty="0" err="1">
                <a:latin typeface="Cordia New" pitchFamily="34" charset="-34"/>
                <a:cs typeface="Cordia New" pitchFamily="34" charset="-34"/>
              </a:rPr>
              <a:t>int</a:t>
            </a:r>
            <a:r>
              <a:rPr lang="en-US" dirty="0">
                <a:latin typeface="Cordia New" pitchFamily="34" charset="-34"/>
                <a:cs typeface="Cordia New" pitchFamily="34" charset="-34"/>
              </a:rPr>
              <a:t> </a:t>
            </a:r>
            <a:r>
              <a:rPr lang="en-US" dirty="0" err="1">
                <a:latin typeface="Cordia New" pitchFamily="34" charset="-34"/>
                <a:cs typeface="Cordia New" pitchFamily="34" charset="-34"/>
              </a:rPr>
              <a:t>argc</a:t>
            </a:r>
            <a:r>
              <a:rPr lang="en-US" dirty="0">
                <a:latin typeface="Cordia New" pitchFamily="34" charset="-34"/>
                <a:cs typeface="Cordia New" pitchFamily="34" charset="-34"/>
              </a:rPr>
              <a:t>, char **</a:t>
            </a:r>
            <a:r>
              <a:rPr lang="en-US" dirty="0" err="1">
                <a:latin typeface="Cordia New" pitchFamily="34" charset="-34"/>
                <a:cs typeface="Cordia New" pitchFamily="34" charset="-34"/>
              </a:rPr>
              <a:t>argv</a:t>
            </a:r>
            <a:r>
              <a:rPr lang="en-US" dirty="0">
                <a:latin typeface="Cordia New" pitchFamily="34" charset="-34"/>
                <a:cs typeface="Cordia New" pitchFamily="34" charset="-34"/>
              </a:rPr>
              <a:t>) {</a:t>
            </a:r>
          </a:p>
          <a:p>
            <a:pPr>
              <a:buNone/>
            </a:pPr>
            <a:r>
              <a:rPr lang="en-US" dirty="0">
                <a:latin typeface="Cordia New" pitchFamily="34" charset="-34"/>
                <a:cs typeface="Cordia New" pitchFamily="34" charset="-34"/>
              </a:rPr>
              <a:t>   </a:t>
            </a:r>
            <a:r>
              <a:rPr lang="en-US" dirty="0" err="1">
                <a:latin typeface="Cordia New" pitchFamily="34" charset="-34"/>
                <a:cs typeface="Cordia New" pitchFamily="34" charset="-34"/>
              </a:rPr>
              <a:t>int</a:t>
            </a:r>
            <a:r>
              <a:rPr lang="en-US" dirty="0">
                <a:latin typeface="Cordia New" pitchFamily="34" charset="-34"/>
                <a:cs typeface="Cordia New" pitchFamily="34" charset="-34"/>
              </a:rPr>
              <a:t> </a:t>
            </a:r>
            <a:r>
              <a:rPr lang="en-US" dirty="0" err="1">
                <a:latin typeface="Cordia New" pitchFamily="34" charset="-34"/>
                <a:cs typeface="Cordia New" pitchFamily="34" charset="-34"/>
              </a:rPr>
              <a:t>listenfd</a:t>
            </a:r>
            <a:r>
              <a:rPr lang="en-US" dirty="0">
                <a:latin typeface="Cordia New" pitchFamily="34" charset="-34"/>
                <a:cs typeface="Cordia New" pitchFamily="34" charset="-34"/>
              </a:rPr>
              <a:t>, </a:t>
            </a:r>
            <a:r>
              <a:rPr lang="en-US" dirty="0" err="1">
                <a:latin typeface="Cordia New" pitchFamily="34" charset="-34"/>
                <a:cs typeface="Cordia New" pitchFamily="34" charset="-34"/>
              </a:rPr>
              <a:t>connfd</a:t>
            </a:r>
            <a:r>
              <a:rPr lang="en-US" dirty="0">
                <a:latin typeface="Cordia New" pitchFamily="34" charset="-34"/>
                <a:cs typeface="Cordia New" pitchFamily="34" charset="-34"/>
              </a:rPr>
              <a:t>; </a:t>
            </a:r>
            <a:r>
              <a:rPr lang="en-US" dirty="0" err="1">
                <a:latin typeface="Cordia New" pitchFamily="34" charset="-34"/>
                <a:cs typeface="Cordia New" pitchFamily="34" charset="-34"/>
              </a:rPr>
              <a:t>struct</a:t>
            </a:r>
            <a:r>
              <a:rPr lang="en-US" dirty="0">
                <a:latin typeface="Cordia New" pitchFamily="34" charset="-34"/>
                <a:cs typeface="Cordia New" pitchFamily="34" charset="-34"/>
              </a:rPr>
              <a:t> </a:t>
            </a:r>
            <a:r>
              <a:rPr lang="en-US" dirty="0" err="1">
                <a:latin typeface="Cordia New" pitchFamily="34" charset="-34"/>
                <a:cs typeface="Cordia New" pitchFamily="34" charset="-34"/>
              </a:rPr>
              <a:t>sockaddr_in</a:t>
            </a:r>
            <a:r>
              <a:rPr lang="en-US" dirty="0">
                <a:latin typeface="Cordia New" pitchFamily="34" charset="-34"/>
                <a:cs typeface="Cordia New" pitchFamily="34" charset="-34"/>
              </a:rPr>
              <a:t> </a:t>
            </a:r>
            <a:r>
              <a:rPr lang="en-US" dirty="0" err="1">
                <a:latin typeface="Cordia New" pitchFamily="34" charset="-34"/>
                <a:cs typeface="Cordia New" pitchFamily="34" charset="-34"/>
              </a:rPr>
              <a:t>servaddr</a:t>
            </a:r>
            <a:r>
              <a:rPr lang="en-US" dirty="0">
                <a:latin typeface="Cordia New" pitchFamily="34" charset="-34"/>
                <a:cs typeface="Cordia New" pitchFamily="34" charset="-34"/>
              </a:rPr>
              <a:t>; char buff[MAXLINE]; </a:t>
            </a:r>
          </a:p>
          <a:p>
            <a:pPr>
              <a:buNone/>
            </a:pPr>
            <a:r>
              <a:rPr lang="en-US" dirty="0">
                <a:latin typeface="Cordia New" pitchFamily="34" charset="-34"/>
                <a:cs typeface="Cordia New" pitchFamily="34" charset="-34"/>
              </a:rPr>
              <a:t>   </a:t>
            </a:r>
            <a:r>
              <a:rPr lang="en-US" dirty="0" err="1">
                <a:latin typeface="Cordia New" pitchFamily="34" charset="-34"/>
                <a:cs typeface="Cordia New" pitchFamily="34" charset="-34"/>
              </a:rPr>
              <a:t>listenfd</a:t>
            </a:r>
            <a:r>
              <a:rPr lang="en-US" dirty="0">
                <a:latin typeface="Cordia New" pitchFamily="34" charset="-34"/>
                <a:cs typeface="Cordia New" pitchFamily="34" charset="-34"/>
              </a:rPr>
              <a:t> = Socket(AF_INET, SOCK_STREAM, 0);</a:t>
            </a:r>
          </a:p>
          <a:p>
            <a:pPr>
              <a:buNone/>
            </a:pPr>
            <a:r>
              <a:rPr lang="en-US" dirty="0">
                <a:latin typeface="Cordia New" pitchFamily="34" charset="-34"/>
                <a:cs typeface="Cordia New" pitchFamily="34" charset="-34"/>
              </a:rPr>
              <a:t>   </a:t>
            </a:r>
            <a:r>
              <a:rPr lang="en-US" dirty="0" err="1">
                <a:latin typeface="Cordia New" pitchFamily="34" charset="-34"/>
                <a:cs typeface="Cordia New" pitchFamily="34" charset="-34"/>
              </a:rPr>
              <a:t>bzeros</a:t>
            </a:r>
            <a:r>
              <a:rPr lang="en-US" dirty="0">
                <a:latin typeface="Cordia New" pitchFamily="34" charset="-34"/>
                <a:cs typeface="Cordia New" pitchFamily="34" charset="-34"/>
              </a:rPr>
              <a:t>(&amp;</a:t>
            </a:r>
            <a:r>
              <a:rPr lang="en-US" dirty="0" err="1">
                <a:latin typeface="Cordia New" pitchFamily="34" charset="-34"/>
                <a:cs typeface="Cordia New" pitchFamily="34" charset="-34"/>
              </a:rPr>
              <a:t>servaddr</a:t>
            </a:r>
            <a:r>
              <a:rPr lang="en-US" dirty="0">
                <a:latin typeface="Cordia New" pitchFamily="34" charset="-34"/>
                <a:cs typeface="Cordia New" pitchFamily="34" charset="-34"/>
              </a:rPr>
              <a:t>, </a:t>
            </a:r>
            <a:r>
              <a:rPr lang="en-US" dirty="0" err="1">
                <a:latin typeface="Cordia New" pitchFamily="34" charset="-34"/>
                <a:cs typeface="Cordia New" pitchFamily="34" charset="-34"/>
              </a:rPr>
              <a:t>sizeof</a:t>
            </a:r>
            <a:r>
              <a:rPr lang="en-US" dirty="0">
                <a:latin typeface="Cordia New" pitchFamily="34" charset="-34"/>
                <a:cs typeface="Cordia New" pitchFamily="34" charset="-34"/>
              </a:rPr>
              <a:t>(</a:t>
            </a:r>
            <a:r>
              <a:rPr lang="en-US" dirty="0" err="1">
                <a:latin typeface="Cordia New" pitchFamily="34" charset="-34"/>
                <a:cs typeface="Cordia New" pitchFamily="34" charset="-34"/>
              </a:rPr>
              <a:t>servaddr</a:t>
            </a:r>
            <a:r>
              <a:rPr lang="en-US" dirty="0">
                <a:latin typeface="Cordia New" pitchFamily="34" charset="-34"/>
                <a:cs typeface="Cordia New" pitchFamily="34" charset="-34"/>
              </a:rPr>
              <a:t>)); </a:t>
            </a:r>
            <a:r>
              <a:rPr lang="en-US" dirty="0" err="1">
                <a:latin typeface="Cordia New" pitchFamily="34" charset="-34"/>
                <a:cs typeface="Cordia New" pitchFamily="34" charset="-34"/>
              </a:rPr>
              <a:t>servaddr.sin_family</a:t>
            </a:r>
            <a:r>
              <a:rPr lang="en-US" dirty="0">
                <a:latin typeface="Cordia New" pitchFamily="34" charset="-34"/>
                <a:cs typeface="Cordia New" pitchFamily="34" charset="-34"/>
              </a:rPr>
              <a:t> = AF_INET; </a:t>
            </a:r>
          </a:p>
          <a:p>
            <a:pPr>
              <a:buNone/>
            </a:pPr>
            <a:r>
              <a:rPr lang="en-US" dirty="0">
                <a:latin typeface="Cordia New" pitchFamily="34" charset="-34"/>
                <a:cs typeface="Cordia New" pitchFamily="34" charset="-34"/>
              </a:rPr>
              <a:t>   </a:t>
            </a:r>
            <a:r>
              <a:rPr lang="en-US" dirty="0" err="1">
                <a:latin typeface="Cordia New" pitchFamily="34" charset="-34"/>
                <a:cs typeface="Cordia New" pitchFamily="34" charset="-34"/>
              </a:rPr>
              <a:t>servaddr.sin_addr.s_addr</a:t>
            </a:r>
            <a:r>
              <a:rPr lang="en-US" dirty="0">
                <a:latin typeface="Cordia New" pitchFamily="34" charset="-34"/>
                <a:cs typeface="Cordia New" pitchFamily="34" charset="-34"/>
              </a:rPr>
              <a:t> = </a:t>
            </a:r>
            <a:r>
              <a:rPr lang="en-US" dirty="0" err="1">
                <a:latin typeface="Cordia New" pitchFamily="34" charset="-34"/>
                <a:cs typeface="Cordia New" pitchFamily="34" charset="-34"/>
              </a:rPr>
              <a:t>htonl</a:t>
            </a:r>
            <a:r>
              <a:rPr lang="en-US" dirty="0">
                <a:latin typeface="Cordia New" pitchFamily="34" charset="-34"/>
                <a:cs typeface="Cordia New" pitchFamily="34" charset="-34"/>
              </a:rPr>
              <a:t>(INADDR_ANY); </a:t>
            </a:r>
            <a:r>
              <a:rPr lang="en-US" dirty="0" err="1">
                <a:latin typeface="Cordia New" pitchFamily="34" charset="-34"/>
                <a:cs typeface="Cordia New" pitchFamily="34" charset="-34"/>
              </a:rPr>
              <a:t>servaddr.sin_port</a:t>
            </a:r>
            <a:r>
              <a:rPr lang="en-US" dirty="0">
                <a:latin typeface="Cordia New" pitchFamily="34" charset="-34"/>
                <a:cs typeface="Cordia New" pitchFamily="34" charset="-34"/>
              </a:rPr>
              <a:t> = </a:t>
            </a:r>
            <a:r>
              <a:rPr lang="en-US" dirty="0" err="1">
                <a:latin typeface="Cordia New" pitchFamily="34" charset="-34"/>
                <a:cs typeface="Cordia New" pitchFamily="34" charset="-34"/>
              </a:rPr>
              <a:t>htons</a:t>
            </a:r>
            <a:r>
              <a:rPr lang="en-US" dirty="0">
                <a:latin typeface="Cordia New" pitchFamily="34" charset="-34"/>
                <a:cs typeface="Cordia New" pitchFamily="34" charset="-34"/>
              </a:rPr>
              <a:t>(7);</a:t>
            </a:r>
          </a:p>
          <a:p>
            <a:pPr>
              <a:buNone/>
            </a:pPr>
            <a:r>
              <a:rPr lang="en-US" dirty="0">
                <a:latin typeface="Cordia New" pitchFamily="34" charset="-34"/>
                <a:cs typeface="Cordia New" pitchFamily="34" charset="-34"/>
              </a:rPr>
              <a:t>  Bind(</a:t>
            </a:r>
            <a:r>
              <a:rPr lang="en-US" dirty="0" err="1">
                <a:latin typeface="Cordia New" pitchFamily="34" charset="-34"/>
                <a:cs typeface="Cordia New" pitchFamily="34" charset="-34"/>
              </a:rPr>
              <a:t>listenfd</a:t>
            </a:r>
            <a:r>
              <a:rPr lang="en-US" dirty="0">
                <a:latin typeface="Cordia New" pitchFamily="34" charset="-34"/>
                <a:cs typeface="Cordia New" pitchFamily="34" charset="-34"/>
              </a:rPr>
              <a:t>, (SA *) &amp;</a:t>
            </a:r>
            <a:r>
              <a:rPr lang="en-US" dirty="0" err="1">
                <a:latin typeface="Cordia New" pitchFamily="34" charset="-34"/>
                <a:cs typeface="Cordia New" pitchFamily="34" charset="-34"/>
              </a:rPr>
              <a:t>servaddr</a:t>
            </a:r>
            <a:r>
              <a:rPr lang="en-US" dirty="0">
                <a:latin typeface="Cordia New" pitchFamily="34" charset="-34"/>
                <a:cs typeface="Cordia New" pitchFamily="34" charset="-34"/>
              </a:rPr>
              <a:t>, </a:t>
            </a:r>
            <a:r>
              <a:rPr lang="en-US" dirty="0" err="1">
                <a:latin typeface="Cordia New" pitchFamily="34" charset="-34"/>
                <a:cs typeface="Cordia New" pitchFamily="34" charset="-34"/>
              </a:rPr>
              <a:t>sizeof</a:t>
            </a:r>
            <a:r>
              <a:rPr lang="en-US" dirty="0">
                <a:latin typeface="Cordia New" pitchFamily="34" charset="-34"/>
                <a:cs typeface="Cordia New" pitchFamily="34" charset="-34"/>
              </a:rPr>
              <a:t>(</a:t>
            </a:r>
            <a:r>
              <a:rPr lang="en-US" dirty="0" err="1">
                <a:latin typeface="Cordia New" pitchFamily="34" charset="-34"/>
                <a:cs typeface="Cordia New" pitchFamily="34" charset="-34"/>
              </a:rPr>
              <a:t>servaddr</a:t>
            </a:r>
            <a:r>
              <a:rPr lang="en-US" dirty="0">
                <a:latin typeface="Cordia New" pitchFamily="34" charset="-34"/>
                <a:cs typeface="Cordia New" pitchFamily="34" charset="-34"/>
              </a:rPr>
              <a:t>));</a:t>
            </a:r>
          </a:p>
          <a:p>
            <a:pPr>
              <a:buNone/>
            </a:pPr>
            <a:r>
              <a:rPr lang="en-US" dirty="0">
                <a:latin typeface="Cordia New" pitchFamily="34" charset="-34"/>
                <a:cs typeface="Cordia New" pitchFamily="34" charset="-34"/>
              </a:rPr>
              <a:t>  Listen(</a:t>
            </a:r>
            <a:r>
              <a:rPr lang="en-US" dirty="0" err="1">
                <a:latin typeface="Cordia New" pitchFamily="34" charset="-34"/>
                <a:cs typeface="Cordia New" pitchFamily="34" charset="-34"/>
              </a:rPr>
              <a:t>listenfd</a:t>
            </a:r>
            <a:r>
              <a:rPr lang="en-US" dirty="0">
                <a:latin typeface="Cordia New" pitchFamily="34" charset="-34"/>
                <a:cs typeface="Cordia New" pitchFamily="34" charset="-34"/>
              </a:rPr>
              <a:t>, LISTENQ);</a:t>
            </a:r>
          </a:p>
          <a:p>
            <a:pPr>
              <a:buNone/>
            </a:pPr>
            <a:endParaRPr lang="en-US" dirty="0">
              <a:latin typeface="Cordia New" pitchFamily="34" charset="-34"/>
              <a:cs typeface="Cordia New" pitchFamily="34" charset="-34"/>
            </a:endParaRPr>
          </a:p>
          <a:p>
            <a:pPr>
              <a:buNone/>
            </a:pPr>
            <a:endParaRPr lang="en-US" dirty="0">
              <a:latin typeface="Cordia New" pitchFamily="34" charset="-34"/>
              <a:cs typeface="Cordia New" pitchFamily="34" charset="-34"/>
            </a:endParaRPr>
          </a:p>
        </p:txBody>
      </p:sp>
    </p:spTree>
    <p:extLst>
      <p:ext uri="{BB962C8B-B14F-4D97-AF65-F5344CB8AC3E}">
        <p14:creationId xmlns:p14="http://schemas.microsoft.com/office/powerpoint/2010/main" val="41414669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Echo Server</a:t>
            </a:r>
          </a:p>
        </p:txBody>
      </p:sp>
      <p:sp>
        <p:nvSpPr>
          <p:cNvPr id="3" name="Content Placeholder 2"/>
          <p:cNvSpPr>
            <a:spLocks noGrp="1"/>
          </p:cNvSpPr>
          <p:nvPr>
            <p:ph idx="1"/>
          </p:nvPr>
        </p:nvSpPr>
        <p:spPr>
          <a:xfrm>
            <a:off x="0" y="1340768"/>
            <a:ext cx="9144000" cy="5445224"/>
          </a:xfrm>
        </p:spPr>
        <p:txBody>
          <a:bodyPr/>
          <a:lstStyle/>
          <a:p>
            <a:pPr>
              <a:buNone/>
            </a:pPr>
            <a:r>
              <a:rPr lang="en-US" dirty="0">
                <a:latin typeface="Cordia New" pitchFamily="34" charset="-34"/>
                <a:cs typeface="Cordia New" pitchFamily="34" charset="-34"/>
              </a:rPr>
              <a:t>for ( ; ; ) {</a:t>
            </a:r>
          </a:p>
          <a:p>
            <a:pPr>
              <a:buNone/>
            </a:pPr>
            <a:r>
              <a:rPr lang="en-US" dirty="0">
                <a:latin typeface="Cordia New" pitchFamily="34" charset="-34"/>
                <a:cs typeface="Cordia New" pitchFamily="34" charset="-34"/>
              </a:rPr>
              <a:t>    </a:t>
            </a:r>
            <a:r>
              <a:rPr lang="en-US" dirty="0" err="1">
                <a:latin typeface="Cordia New" pitchFamily="34" charset="-34"/>
                <a:cs typeface="Cordia New" pitchFamily="34" charset="-34"/>
              </a:rPr>
              <a:t>clilen</a:t>
            </a:r>
            <a:r>
              <a:rPr lang="en-US" dirty="0">
                <a:latin typeface="Cordia New" pitchFamily="34" charset="-34"/>
                <a:cs typeface="Cordia New" pitchFamily="34" charset="-34"/>
              </a:rPr>
              <a:t> = </a:t>
            </a:r>
            <a:r>
              <a:rPr lang="en-US" dirty="0" err="1">
                <a:latin typeface="Cordia New" pitchFamily="34" charset="-34"/>
                <a:cs typeface="Cordia New" pitchFamily="34" charset="-34"/>
              </a:rPr>
              <a:t>sizeof</a:t>
            </a:r>
            <a:r>
              <a:rPr lang="en-US" dirty="0">
                <a:latin typeface="Cordia New" pitchFamily="34" charset="-34"/>
                <a:cs typeface="Cordia New" pitchFamily="34" charset="-34"/>
              </a:rPr>
              <a:t>(</a:t>
            </a:r>
            <a:r>
              <a:rPr lang="en-US" dirty="0" err="1">
                <a:latin typeface="Cordia New" pitchFamily="34" charset="-34"/>
                <a:cs typeface="Cordia New" pitchFamily="34" charset="-34"/>
              </a:rPr>
              <a:t>cliaddr</a:t>
            </a:r>
            <a:r>
              <a:rPr lang="en-US" dirty="0">
                <a:latin typeface="Cordia New" pitchFamily="34" charset="-34"/>
                <a:cs typeface="Cordia New" pitchFamily="34" charset="-34"/>
              </a:rPr>
              <a:t>);</a:t>
            </a:r>
          </a:p>
          <a:p>
            <a:pPr>
              <a:buNone/>
            </a:pPr>
            <a:r>
              <a:rPr lang="en-US" dirty="0">
                <a:latin typeface="Cordia New" pitchFamily="34" charset="-34"/>
                <a:cs typeface="Cordia New" pitchFamily="34" charset="-34"/>
              </a:rPr>
              <a:t>    </a:t>
            </a:r>
            <a:r>
              <a:rPr lang="en-US" dirty="0" err="1">
                <a:latin typeface="Cordia New" pitchFamily="34" charset="-34"/>
                <a:cs typeface="Cordia New" pitchFamily="34" charset="-34"/>
              </a:rPr>
              <a:t>connfd</a:t>
            </a:r>
            <a:r>
              <a:rPr lang="en-US" dirty="0">
                <a:latin typeface="Cordia New" pitchFamily="34" charset="-34"/>
                <a:cs typeface="Cordia New" pitchFamily="34" charset="-34"/>
              </a:rPr>
              <a:t> = Accept(</a:t>
            </a:r>
            <a:r>
              <a:rPr lang="en-US" dirty="0" err="1">
                <a:latin typeface="Cordia New" pitchFamily="34" charset="-34"/>
                <a:cs typeface="Cordia New" pitchFamily="34" charset="-34"/>
              </a:rPr>
              <a:t>listenfd</a:t>
            </a:r>
            <a:r>
              <a:rPr lang="en-US" dirty="0">
                <a:latin typeface="Cordia New" pitchFamily="34" charset="-34"/>
                <a:cs typeface="Cordia New" pitchFamily="34" charset="-34"/>
              </a:rPr>
              <a:t>, (SA *) &amp;</a:t>
            </a:r>
            <a:r>
              <a:rPr lang="en-US" dirty="0" err="1">
                <a:latin typeface="Cordia New" pitchFamily="34" charset="-34"/>
                <a:cs typeface="Cordia New" pitchFamily="34" charset="-34"/>
              </a:rPr>
              <a:t>cliaddr</a:t>
            </a:r>
            <a:r>
              <a:rPr lang="en-US" dirty="0">
                <a:latin typeface="Cordia New" pitchFamily="34" charset="-34"/>
                <a:cs typeface="Cordia New" pitchFamily="34" charset="-34"/>
              </a:rPr>
              <a:t>, &amp;</a:t>
            </a:r>
            <a:r>
              <a:rPr lang="en-US" dirty="0" err="1">
                <a:latin typeface="Cordia New" pitchFamily="34" charset="-34"/>
                <a:cs typeface="Cordia New" pitchFamily="34" charset="-34"/>
              </a:rPr>
              <a:t>clilen</a:t>
            </a:r>
            <a:r>
              <a:rPr lang="en-US" dirty="0">
                <a:latin typeface="Cordia New" pitchFamily="34" charset="-34"/>
                <a:cs typeface="Cordia New" pitchFamily="34" charset="-34"/>
              </a:rPr>
              <a:t>);</a:t>
            </a:r>
          </a:p>
          <a:p>
            <a:pPr>
              <a:buNone/>
            </a:pPr>
            <a:r>
              <a:rPr lang="en-US" dirty="0">
                <a:latin typeface="Cordia New" pitchFamily="34" charset="-34"/>
                <a:cs typeface="Cordia New" pitchFamily="34" charset="-34"/>
              </a:rPr>
              <a:t>    </a:t>
            </a:r>
            <a:r>
              <a:rPr lang="en-US" dirty="0" err="1">
                <a:latin typeface="Cordia New" pitchFamily="34" charset="-34"/>
                <a:cs typeface="Cordia New" pitchFamily="34" charset="-34"/>
              </a:rPr>
              <a:t>str_echo</a:t>
            </a:r>
            <a:r>
              <a:rPr lang="en-US" dirty="0">
                <a:latin typeface="Cordia New" pitchFamily="34" charset="-34"/>
                <a:cs typeface="Cordia New" pitchFamily="34" charset="-34"/>
              </a:rPr>
              <a:t>(</a:t>
            </a:r>
            <a:r>
              <a:rPr lang="en-US" dirty="0" err="1">
                <a:latin typeface="Cordia New" pitchFamily="34" charset="-34"/>
                <a:cs typeface="Cordia New" pitchFamily="34" charset="-34"/>
              </a:rPr>
              <a:t>connfd</a:t>
            </a:r>
            <a:r>
              <a:rPr lang="en-US" dirty="0">
                <a:latin typeface="Cordia New" pitchFamily="34" charset="-34"/>
                <a:cs typeface="Cordia New" pitchFamily="34" charset="-34"/>
              </a:rPr>
              <a:t>);   </a:t>
            </a:r>
          </a:p>
          <a:p>
            <a:pPr>
              <a:buNone/>
            </a:pPr>
            <a:r>
              <a:rPr lang="en-US" dirty="0">
                <a:latin typeface="Cordia New" pitchFamily="34" charset="-34"/>
                <a:cs typeface="Cordia New" pitchFamily="34" charset="-34"/>
              </a:rPr>
              <a:t>    Close(</a:t>
            </a:r>
            <a:r>
              <a:rPr lang="en-US" dirty="0" err="1">
                <a:latin typeface="Cordia New" pitchFamily="34" charset="-34"/>
                <a:cs typeface="Cordia New" pitchFamily="34" charset="-34"/>
              </a:rPr>
              <a:t>connfd</a:t>
            </a:r>
            <a:r>
              <a:rPr lang="en-US" dirty="0">
                <a:latin typeface="Cordia New" pitchFamily="34" charset="-34"/>
                <a:cs typeface="Cordia New" pitchFamily="34" charset="-34"/>
              </a:rPr>
              <a:t>);</a:t>
            </a:r>
          </a:p>
          <a:p>
            <a:pPr>
              <a:buNone/>
            </a:pPr>
            <a:r>
              <a:rPr lang="en-US" dirty="0">
                <a:latin typeface="Cordia New" pitchFamily="34" charset="-34"/>
                <a:cs typeface="Cordia New" pitchFamily="34" charset="-34"/>
              </a:rPr>
              <a:t> }</a:t>
            </a:r>
          </a:p>
          <a:p>
            <a:pPr>
              <a:buNone/>
            </a:pPr>
            <a:r>
              <a:rPr lang="en-US" dirty="0">
                <a:latin typeface="Cordia New" pitchFamily="34" charset="-34"/>
                <a:cs typeface="Cordia New" pitchFamily="34" charset="-34"/>
              </a:rPr>
              <a:t>}</a:t>
            </a:r>
          </a:p>
        </p:txBody>
      </p:sp>
    </p:spTree>
    <p:extLst>
      <p:ext uri="{BB962C8B-B14F-4D97-AF65-F5344CB8AC3E}">
        <p14:creationId xmlns:p14="http://schemas.microsoft.com/office/powerpoint/2010/main" val="4084400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tx1"/>
                </a:solidFill>
                <a:latin typeface="Courier New" pitchFamily="49" charset="0"/>
                <a:cs typeface="Courier New" pitchFamily="49" charset="0"/>
              </a:rPr>
              <a:t>str_echo</a:t>
            </a:r>
            <a:endParaRPr lang="en-US" dirty="0">
              <a:solidFill>
                <a:schemeClr val="tx1"/>
              </a:solidFill>
              <a:latin typeface="Courier New" pitchFamily="49" charset="0"/>
              <a:cs typeface="Courier New" pitchFamily="49" charset="0"/>
            </a:endParaRPr>
          </a:p>
        </p:txBody>
      </p:sp>
      <p:sp>
        <p:nvSpPr>
          <p:cNvPr id="3" name="Content Placeholder 2"/>
          <p:cNvSpPr>
            <a:spLocks noGrp="1"/>
          </p:cNvSpPr>
          <p:nvPr>
            <p:ph idx="1"/>
          </p:nvPr>
        </p:nvSpPr>
        <p:spPr>
          <a:xfrm>
            <a:off x="0" y="1340768"/>
            <a:ext cx="9144000" cy="5445224"/>
          </a:xfrm>
        </p:spPr>
        <p:txBody>
          <a:bodyPr/>
          <a:lstStyle/>
          <a:p>
            <a:pPr>
              <a:buNone/>
            </a:pPr>
            <a:r>
              <a:rPr lang="en-US" dirty="0">
                <a:latin typeface="Cordia New" pitchFamily="34" charset="-34"/>
                <a:cs typeface="Cordia New" pitchFamily="34" charset="-34"/>
              </a:rPr>
              <a:t>void </a:t>
            </a:r>
            <a:r>
              <a:rPr lang="en-US" dirty="0" err="1">
                <a:latin typeface="Cordia New" pitchFamily="34" charset="-34"/>
                <a:cs typeface="Cordia New" pitchFamily="34" charset="-34"/>
              </a:rPr>
              <a:t>str_echo</a:t>
            </a:r>
            <a:r>
              <a:rPr lang="en-US" dirty="0">
                <a:latin typeface="Cordia New" pitchFamily="34" charset="-34"/>
                <a:cs typeface="Cordia New" pitchFamily="34" charset="-34"/>
              </a:rPr>
              <a:t>(</a:t>
            </a:r>
            <a:r>
              <a:rPr lang="en-US" dirty="0" err="1">
                <a:latin typeface="Cordia New" pitchFamily="34" charset="-34"/>
                <a:cs typeface="Cordia New" pitchFamily="34" charset="-34"/>
              </a:rPr>
              <a:t>int</a:t>
            </a:r>
            <a:r>
              <a:rPr lang="en-US" dirty="0">
                <a:latin typeface="Cordia New" pitchFamily="34" charset="-34"/>
                <a:cs typeface="Cordia New" pitchFamily="34" charset="-34"/>
              </a:rPr>
              <a:t> </a:t>
            </a:r>
            <a:r>
              <a:rPr lang="en-US" dirty="0" err="1">
                <a:latin typeface="Cordia New" pitchFamily="34" charset="-34"/>
                <a:cs typeface="Cordia New" pitchFamily="34" charset="-34"/>
              </a:rPr>
              <a:t>sockfd</a:t>
            </a:r>
            <a:r>
              <a:rPr lang="en-US" dirty="0">
                <a:latin typeface="Cordia New" pitchFamily="34" charset="-34"/>
                <a:cs typeface="Cordia New" pitchFamily="34" charset="-34"/>
              </a:rPr>
              <a:t>){</a:t>
            </a:r>
          </a:p>
          <a:p>
            <a:pPr>
              <a:buNone/>
            </a:pPr>
            <a:r>
              <a:rPr lang="en-US" dirty="0" err="1">
                <a:latin typeface="Cordia New" pitchFamily="34" charset="-34"/>
                <a:cs typeface="Cordia New" pitchFamily="34" charset="-34"/>
              </a:rPr>
              <a:t>ssize_t</a:t>
            </a:r>
            <a:r>
              <a:rPr lang="en-US" dirty="0">
                <a:latin typeface="Cordia New" pitchFamily="34" charset="-34"/>
                <a:cs typeface="Cordia New" pitchFamily="34" charset="-34"/>
              </a:rPr>
              <a:t> n; char </a:t>
            </a:r>
            <a:r>
              <a:rPr lang="en-US" dirty="0" err="1">
                <a:latin typeface="Cordia New" pitchFamily="34" charset="-34"/>
                <a:cs typeface="Cordia New" pitchFamily="34" charset="-34"/>
              </a:rPr>
              <a:t>buf</a:t>
            </a:r>
            <a:r>
              <a:rPr lang="en-US" dirty="0">
                <a:latin typeface="Cordia New" pitchFamily="34" charset="-34"/>
                <a:cs typeface="Cordia New" pitchFamily="34" charset="-34"/>
              </a:rPr>
              <a:t>[MAXLINE];</a:t>
            </a:r>
          </a:p>
          <a:p>
            <a:pPr>
              <a:buNone/>
            </a:pPr>
            <a:r>
              <a:rPr lang="en-US" dirty="0">
                <a:latin typeface="Cordia New" pitchFamily="34" charset="-34"/>
                <a:cs typeface="Cordia New" pitchFamily="34" charset="-34"/>
              </a:rPr>
              <a:t>again:</a:t>
            </a:r>
          </a:p>
          <a:p>
            <a:pPr>
              <a:buNone/>
            </a:pPr>
            <a:r>
              <a:rPr lang="en-US" dirty="0">
                <a:latin typeface="Cordia New" pitchFamily="34" charset="-34"/>
                <a:cs typeface="Cordia New" pitchFamily="34" charset="-34"/>
              </a:rPr>
              <a:t> while ( (n = read(</a:t>
            </a:r>
            <a:r>
              <a:rPr lang="en-US" dirty="0" err="1">
                <a:latin typeface="Cordia New" pitchFamily="34" charset="-34"/>
                <a:cs typeface="Cordia New" pitchFamily="34" charset="-34"/>
              </a:rPr>
              <a:t>sockfd</a:t>
            </a:r>
            <a:r>
              <a:rPr lang="en-US" dirty="0">
                <a:latin typeface="Cordia New" pitchFamily="34" charset="-34"/>
                <a:cs typeface="Cordia New" pitchFamily="34" charset="-34"/>
              </a:rPr>
              <a:t>, </a:t>
            </a:r>
            <a:r>
              <a:rPr lang="en-US" dirty="0" err="1">
                <a:latin typeface="Cordia New" pitchFamily="34" charset="-34"/>
                <a:cs typeface="Cordia New" pitchFamily="34" charset="-34"/>
              </a:rPr>
              <a:t>buf</a:t>
            </a:r>
            <a:r>
              <a:rPr lang="en-US" dirty="0">
                <a:latin typeface="Cordia New" pitchFamily="34" charset="-34"/>
                <a:cs typeface="Cordia New" pitchFamily="34" charset="-34"/>
              </a:rPr>
              <a:t>, MAXLINE)) &gt; 0)</a:t>
            </a:r>
          </a:p>
          <a:p>
            <a:pPr>
              <a:buNone/>
            </a:pPr>
            <a:r>
              <a:rPr lang="en-US" dirty="0">
                <a:latin typeface="Cordia New" pitchFamily="34" charset="-34"/>
                <a:cs typeface="Cordia New" pitchFamily="34" charset="-34"/>
              </a:rPr>
              <a:t>  </a:t>
            </a:r>
            <a:r>
              <a:rPr lang="en-US" dirty="0" err="1">
                <a:latin typeface="Cordia New" pitchFamily="34" charset="-34"/>
                <a:cs typeface="Cordia New" pitchFamily="34" charset="-34"/>
              </a:rPr>
              <a:t>Writen</a:t>
            </a:r>
            <a:r>
              <a:rPr lang="en-US" dirty="0">
                <a:latin typeface="Cordia New" pitchFamily="34" charset="-34"/>
                <a:cs typeface="Cordia New" pitchFamily="34" charset="-34"/>
              </a:rPr>
              <a:t>(</a:t>
            </a:r>
            <a:r>
              <a:rPr lang="en-US" dirty="0" err="1">
                <a:latin typeface="Cordia New" pitchFamily="34" charset="-34"/>
                <a:cs typeface="Cordia New" pitchFamily="34" charset="-34"/>
              </a:rPr>
              <a:t>sockfd</a:t>
            </a:r>
            <a:r>
              <a:rPr lang="en-US" dirty="0">
                <a:latin typeface="Cordia New" pitchFamily="34" charset="-34"/>
                <a:cs typeface="Cordia New" pitchFamily="34" charset="-34"/>
              </a:rPr>
              <a:t>, </a:t>
            </a:r>
            <a:r>
              <a:rPr lang="en-US" dirty="0" err="1">
                <a:latin typeface="Cordia New" pitchFamily="34" charset="-34"/>
                <a:cs typeface="Cordia New" pitchFamily="34" charset="-34"/>
              </a:rPr>
              <a:t>buf</a:t>
            </a:r>
            <a:r>
              <a:rPr lang="en-US" dirty="0">
                <a:latin typeface="Cordia New" pitchFamily="34" charset="-34"/>
                <a:cs typeface="Cordia New" pitchFamily="34" charset="-34"/>
              </a:rPr>
              <a:t>, n);</a:t>
            </a:r>
          </a:p>
          <a:p>
            <a:pPr>
              <a:buNone/>
            </a:pPr>
            <a:r>
              <a:rPr lang="en-US" dirty="0">
                <a:latin typeface="Cordia New" pitchFamily="34" charset="-34"/>
                <a:cs typeface="Cordia New" pitchFamily="34" charset="-34"/>
              </a:rPr>
              <a:t>  if (n &lt; 0 &amp;&amp; </a:t>
            </a:r>
            <a:r>
              <a:rPr lang="en-US" dirty="0" err="1">
                <a:latin typeface="Cordia New" pitchFamily="34" charset="-34"/>
                <a:cs typeface="Cordia New" pitchFamily="34" charset="-34"/>
              </a:rPr>
              <a:t>errno</a:t>
            </a:r>
            <a:r>
              <a:rPr lang="en-US" dirty="0">
                <a:latin typeface="Cordia New" pitchFamily="34" charset="-34"/>
                <a:cs typeface="Cordia New" pitchFamily="34" charset="-34"/>
              </a:rPr>
              <a:t> == EINTR) </a:t>
            </a:r>
            <a:r>
              <a:rPr lang="en-US" dirty="0" err="1">
                <a:latin typeface="Cordia New" pitchFamily="34" charset="-34"/>
                <a:cs typeface="Cordia New" pitchFamily="34" charset="-34"/>
              </a:rPr>
              <a:t>goto</a:t>
            </a:r>
            <a:r>
              <a:rPr lang="en-US" dirty="0">
                <a:latin typeface="Cordia New" pitchFamily="34" charset="-34"/>
                <a:cs typeface="Cordia New" pitchFamily="34" charset="-34"/>
              </a:rPr>
              <a:t> again;</a:t>
            </a:r>
          </a:p>
          <a:p>
            <a:pPr>
              <a:buNone/>
            </a:pPr>
            <a:r>
              <a:rPr lang="en-US" dirty="0">
                <a:latin typeface="Cordia New" pitchFamily="34" charset="-34"/>
                <a:cs typeface="Cordia New" pitchFamily="34" charset="-34"/>
              </a:rPr>
              <a:t>  else if (n &lt; 0) </a:t>
            </a:r>
            <a:r>
              <a:rPr lang="en-US" dirty="0" err="1">
                <a:latin typeface="Cordia New" pitchFamily="34" charset="-34"/>
                <a:cs typeface="Cordia New" pitchFamily="34" charset="-34"/>
              </a:rPr>
              <a:t>err_sys</a:t>
            </a:r>
            <a:r>
              <a:rPr lang="en-US" dirty="0">
                <a:latin typeface="Cordia New" pitchFamily="34" charset="-34"/>
                <a:cs typeface="Cordia New" pitchFamily="34" charset="-34"/>
              </a:rPr>
              <a:t>("</a:t>
            </a:r>
            <a:r>
              <a:rPr lang="en-US" dirty="0" err="1">
                <a:latin typeface="Cordia New" pitchFamily="34" charset="-34"/>
                <a:cs typeface="Cordia New" pitchFamily="34" charset="-34"/>
              </a:rPr>
              <a:t>str_echo</a:t>
            </a:r>
            <a:r>
              <a:rPr lang="en-US" dirty="0">
                <a:latin typeface="Cordia New" pitchFamily="34" charset="-34"/>
                <a:cs typeface="Cordia New" pitchFamily="34" charset="-34"/>
              </a:rPr>
              <a:t>: read error");</a:t>
            </a:r>
          </a:p>
          <a:p>
            <a:pPr>
              <a:buNone/>
            </a:pPr>
            <a:r>
              <a:rPr lang="en-US" dirty="0">
                <a:latin typeface="Cordia New" pitchFamily="34" charset="-34"/>
                <a:cs typeface="Cordia New" pitchFamily="34" charset="-34"/>
              </a:rPr>
              <a:t>}</a:t>
            </a:r>
          </a:p>
        </p:txBody>
      </p:sp>
    </p:spTree>
    <p:extLst>
      <p:ext uri="{BB962C8B-B14F-4D97-AF65-F5344CB8AC3E}">
        <p14:creationId xmlns:p14="http://schemas.microsoft.com/office/powerpoint/2010/main" val="20238229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143000"/>
          </a:xfrm>
        </p:spPr>
        <p:txBody>
          <a:bodyPr/>
          <a:lstStyle/>
          <a:p>
            <a:r>
              <a:rPr lang="en-US" dirty="0"/>
              <a:t>Echo Client</a:t>
            </a:r>
          </a:p>
        </p:txBody>
      </p:sp>
      <p:sp>
        <p:nvSpPr>
          <p:cNvPr id="3" name="Content Placeholder 2"/>
          <p:cNvSpPr>
            <a:spLocks noGrp="1"/>
          </p:cNvSpPr>
          <p:nvPr>
            <p:ph idx="1"/>
          </p:nvPr>
        </p:nvSpPr>
        <p:spPr>
          <a:xfrm>
            <a:off x="0" y="1124744"/>
            <a:ext cx="9144000" cy="5616624"/>
          </a:xfrm>
        </p:spPr>
        <p:txBody>
          <a:bodyPr/>
          <a:lstStyle/>
          <a:p>
            <a:pPr>
              <a:buNone/>
            </a:pPr>
            <a:r>
              <a:rPr lang="en-US" sz="2700" dirty="0" err="1">
                <a:latin typeface="Cordia New" pitchFamily="34" charset="-34"/>
                <a:cs typeface="Cordia New" pitchFamily="34" charset="-34"/>
              </a:rPr>
              <a:t>int</a:t>
            </a:r>
            <a:r>
              <a:rPr lang="en-US" sz="2700" dirty="0">
                <a:latin typeface="Cordia New" pitchFamily="34" charset="-34"/>
                <a:cs typeface="Cordia New" pitchFamily="34" charset="-34"/>
              </a:rPr>
              <a:t> main(</a:t>
            </a:r>
            <a:r>
              <a:rPr lang="en-US" sz="2700" dirty="0" err="1">
                <a:latin typeface="Cordia New" pitchFamily="34" charset="-34"/>
                <a:cs typeface="Cordia New" pitchFamily="34" charset="-34"/>
              </a:rPr>
              <a:t>int</a:t>
            </a:r>
            <a:r>
              <a:rPr lang="en-US" sz="2700" dirty="0">
                <a:latin typeface="Cordia New" pitchFamily="34" charset="-34"/>
                <a:cs typeface="Cordia New" pitchFamily="34" charset="-34"/>
              </a:rPr>
              <a:t> </a:t>
            </a:r>
            <a:r>
              <a:rPr lang="en-US" sz="2700" dirty="0" err="1">
                <a:latin typeface="Cordia New" pitchFamily="34" charset="-34"/>
                <a:cs typeface="Cordia New" pitchFamily="34" charset="-34"/>
              </a:rPr>
              <a:t>argc</a:t>
            </a:r>
            <a:r>
              <a:rPr lang="en-US" sz="2700" dirty="0">
                <a:latin typeface="Cordia New" pitchFamily="34" charset="-34"/>
                <a:cs typeface="Cordia New" pitchFamily="34" charset="-34"/>
              </a:rPr>
              <a:t>, char **</a:t>
            </a:r>
            <a:r>
              <a:rPr lang="en-US" sz="2700" dirty="0" err="1">
                <a:latin typeface="Cordia New" pitchFamily="34" charset="-34"/>
                <a:cs typeface="Cordia New" pitchFamily="34" charset="-34"/>
              </a:rPr>
              <a:t>argv</a:t>
            </a:r>
            <a:r>
              <a:rPr lang="en-US" sz="2700" dirty="0">
                <a:latin typeface="Cordia New" pitchFamily="34" charset="-34"/>
                <a:cs typeface="Cordia New" pitchFamily="34" charset="-34"/>
              </a:rPr>
              <a:t>){</a:t>
            </a:r>
          </a:p>
          <a:p>
            <a:pPr>
              <a:buNone/>
            </a:pPr>
            <a:r>
              <a:rPr lang="en-US" sz="2700" dirty="0" err="1">
                <a:latin typeface="Cordia New" pitchFamily="34" charset="-34"/>
                <a:cs typeface="Cordia New" pitchFamily="34" charset="-34"/>
              </a:rPr>
              <a:t>int</a:t>
            </a:r>
            <a:r>
              <a:rPr lang="en-US" sz="2700" dirty="0">
                <a:latin typeface="Cordia New" pitchFamily="34" charset="-34"/>
                <a:cs typeface="Cordia New" pitchFamily="34" charset="-34"/>
              </a:rPr>
              <a:t> </a:t>
            </a:r>
            <a:r>
              <a:rPr lang="en-US" sz="2700" dirty="0" err="1">
                <a:latin typeface="Cordia New" pitchFamily="34" charset="-34"/>
                <a:cs typeface="Cordia New" pitchFamily="34" charset="-34"/>
              </a:rPr>
              <a:t>sockfd</a:t>
            </a:r>
            <a:r>
              <a:rPr lang="en-US" sz="2700" dirty="0">
                <a:latin typeface="Cordia New" pitchFamily="34" charset="-34"/>
                <a:cs typeface="Cordia New" pitchFamily="34" charset="-34"/>
              </a:rPr>
              <a:t>; </a:t>
            </a:r>
            <a:r>
              <a:rPr lang="en-US" sz="2700" dirty="0" err="1">
                <a:latin typeface="Cordia New" pitchFamily="34" charset="-34"/>
                <a:cs typeface="Cordia New" pitchFamily="34" charset="-34"/>
              </a:rPr>
              <a:t>struct</a:t>
            </a:r>
            <a:r>
              <a:rPr lang="en-US" sz="2700" dirty="0">
                <a:latin typeface="Cordia New" pitchFamily="34" charset="-34"/>
                <a:cs typeface="Cordia New" pitchFamily="34" charset="-34"/>
              </a:rPr>
              <a:t> </a:t>
            </a:r>
            <a:r>
              <a:rPr lang="en-US" sz="2700" dirty="0" err="1">
                <a:latin typeface="Cordia New" pitchFamily="34" charset="-34"/>
                <a:cs typeface="Cordia New" pitchFamily="34" charset="-34"/>
              </a:rPr>
              <a:t>sockaddr_in</a:t>
            </a:r>
            <a:r>
              <a:rPr lang="en-US" sz="2700" dirty="0">
                <a:latin typeface="Cordia New" pitchFamily="34" charset="-34"/>
                <a:cs typeface="Cordia New" pitchFamily="34" charset="-34"/>
              </a:rPr>
              <a:t> </a:t>
            </a:r>
            <a:r>
              <a:rPr lang="en-US" sz="2700" dirty="0" err="1">
                <a:latin typeface="Cordia New" pitchFamily="34" charset="-34"/>
                <a:cs typeface="Cordia New" pitchFamily="34" charset="-34"/>
              </a:rPr>
              <a:t>servaddr</a:t>
            </a:r>
            <a:r>
              <a:rPr lang="en-US" sz="2700" dirty="0">
                <a:latin typeface="Cordia New" pitchFamily="34" charset="-34"/>
                <a:cs typeface="Cordia New" pitchFamily="34" charset="-34"/>
              </a:rPr>
              <a:t>;</a:t>
            </a:r>
          </a:p>
          <a:p>
            <a:pPr>
              <a:buNone/>
            </a:pPr>
            <a:r>
              <a:rPr lang="en-US" sz="2700" dirty="0">
                <a:latin typeface="Cordia New" pitchFamily="34" charset="-34"/>
                <a:cs typeface="Cordia New" pitchFamily="34" charset="-34"/>
              </a:rPr>
              <a:t> if (</a:t>
            </a:r>
            <a:r>
              <a:rPr lang="en-US" sz="2700" dirty="0" err="1">
                <a:latin typeface="Cordia New" pitchFamily="34" charset="-34"/>
                <a:cs typeface="Cordia New" pitchFamily="34" charset="-34"/>
              </a:rPr>
              <a:t>argc</a:t>
            </a:r>
            <a:r>
              <a:rPr lang="en-US" sz="2700" dirty="0">
                <a:latin typeface="Cordia New" pitchFamily="34" charset="-34"/>
                <a:cs typeface="Cordia New" pitchFamily="34" charset="-34"/>
              </a:rPr>
              <a:t> != 2) </a:t>
            </a:r>
            <a:r>
              <a:rPr lang="en-US" sz="2700" dirty="0" err="1">
                <a:latin typeface="Cordia New" pitchFamily="34" charset="-34"/>
                <a:cs typeface="Cordia New" pitchFamily="34" charset="-34"/>
              </a:rPr>
              <a:t>err_quit</a:t>
            </a:r>
            <a:r>
              <a:rPr lang="en-US" sz="2700" dirty="0">
                <a:latin typeface="Cordia New" pitchFamily="34" charset="-34"/>
                <a:cs typeface="Cordia New" pitchFamily="34" charset="-34"/>
              </a:rPr>
              <a:t>("usage: </a:t>
            </a:r>
            <a:r>
              <a:rPr lang="en-US" sz="2700" dirty="0" err="1">
                <a:latin typeface="Cordia New" pitchFamily="34" charset="-34"/>
                <a:cs typeface="Cordia New" pitchFamily="34" charset="-34"/>
              </a:rPr>
              <a:t>tcpcli</a:t>
            </a:r>
            <a:r>
              <a:rPr lang="en-US" sz="2700" dirty="0">
                <a:latin typeface="Cordia New" pitchFamily="34" charset="-34"/>
                <a:cs typeface="Cordia New" pitchFamily="34" charset="-34"/>
              </a:rPr>
              <a:t> &lt;</a:t>
            </a:r>
            <a:r>
              <a:rPr lang="en-US" sz="2700" dirty="0" err="1">
                <a:latin typeface="Cordia New" pitchFamily="34" charset="-34"/>
                <a:cs typeface="Cordia New" pitchFamily="34" charset="-34"/>
              </a:rPr>
              <a:t>IPaddress</a:t>
            </a:r>
            <a:r>
              <a:rPr lang="en-US" sz="2700" dirty="0">
                <a:latin typeface="Cordia New" pitchFamily="34" charset="-34"/>
                <a:cs typeface="Cordia New" pitchFamily="34" charset="-34"/>
              </a:rPr>
              <a:t>&gt;");</a:t>
            </a:r>
          </a:p>
          <a:p>
            <a:pPr>
              <a:buNone/>
            </a:pPr>
            <a:r>
              <a:rPr lang="en-US" sz="2700" dirty="0">
                <a:latin typeface="Cordia New" pitchFamily="34" charset="-34"/>
                <a:cs typeface="Cordia New" pitchFamily="34" charset="-34"/>
              </a:rPr>
              <a:t> </a:t>
            </a:r>
            <a:r>
              <a:rPr lang="en-US" sz="2700" dirty="0" err="1">
                <a:latin typeface="Cordia New" pitchFamily="34" charset="-34"/>
                <a:cs typeface="Cordia New" pitchFamily="34" charset="-34"/>
              </a:rPr>
              <a:t>sockfd</a:t>
            </a:r>
            <a:r>
              <a:rPr lang="en-US" sz="2700" dirty="0">
                <a:latin typeface="Cordia New" pitchFamily="34" charset="-34"/>
                <a:cs typeface="Cordia New" pitchFamily="34" charset="-34"/>
              </a:rPr>
              <a:t> = Socket(AF_INET, SOCK_STREAM, 0); </a:t>
            </a:r>
            <a:r>
              <a:rPr lang="en-US" sz="2700" dirty="0" err="1">
                <a:latin typeface="Cordia New" pitchFamily="34" charset="-34"/>
                <a:cs typeface="Cordia New" pitchFamily="34" charset="-34"/>
              </a:rPr>
              <a:t>bzero</a:t>
            </a:r>
            <a:r>
              <a:rPr lang="en-US" sz="2700" dirty="0">
                <a:latin typeface="Cordia New" pitchFamily="34" charset="-34"/>
                <a:cs typeface="Cordia New" pitchFamily="34" charset="-34"/>
              </a:rPr>
              <a:t>(&amp;</a:t>
            </a:r>
            <a:r>
              <a:rPr lang="en-US" sz="2700" dirty="0" err="1">
                <a:latin typeface="Cordia New" pitchFamily="34" charset="-34"/>
                <a:cs typeface="Cordia New" pitchFamily="34" charset="-34"/>
              </a:rPr>
              <a:t>servaddr</a:t>
            </a:r>
            <a:r>
              <a:rPr lang="en-US" sz="2700" dirty="0">
                <a:latin typeface="Cordia New" pitchFamily="34" charset="-34"/>
                <a:cs typeface="Cordia New" pitchFamily="34" charset="-34"/>
              </a:rPr>
              <a:t>, </a:t>
            </a:r>
            <a:r>
              <a:rPr lang="en-US" sz="2700" dirty="0" err="1">
                <a:latin typeface="Cordia New" pitchFamily="34" charset="-34"/>
                <a:cs typeface="Cordia New" pitchFamily="34" charset="-34"/>
              </a:rPr>
              <a:t>sizeof</a:t>
            </a:r>
            <a:r>
              <a:rPr lang="en-US" sz="2700" dirty="0">
                <a:latin typeface="Cordia New" pitchFamily="34" charset="-34"/>
                <a:cs typeface="Cordia New" pitchFamily="34" charset="-34"/>
              </a:rPr>
              <a:t>(</a:t>
            </a:r>
            <a:r>
              <a:rPr lang="en-US" sz="2700" dirty="0" err="1">
                <a:latin typeface="Cordia New" pitchFamily="34" charset="-34"/>
                <a:cs typeface="Cordia New" pitchFamily="34" charset="-34"/>
              </a:rPr>
              <a:t>servaddr</a:t>
            </a:r>
            <a:r>
              <a:rPr lang="en-US" sz="2700" dirty="0">
                <a:latin typeface="Cordia New" pitchFamily="34" charset="-34"/>
                <a:cs typeface="Cordia New" pitchFamily="34" charset="-34"/>
              </a:rPr>
              <a:t>));</a:t>
            </a:r>
          </a:p>
          <a:p>
            <a:pPr>
              <a:buNone/>
            </a:pPr>
            <a:r>
              <a:rPr lang="en-US" sz="2700" dirty="0">
                <a:latin typeface="Cordia New" pitchFamily="34" charset="-34"/>
                <a:cs typeface="Cordia New" pitchFamily="34" charset="-34"/>
              </a:rPr>
              <a:t> </a:t>
            </a:r>
            <a:r>
              <a:rPr lang="en-US" sz="2700" dirty="0" err="1">
                <a:latin typeface="Cordia New" pitchFamily="34" charset="-34"/>
                <a:cs typeface="Cordia New" pitchFamily="34" charset="-34"/>
              </a:rPr>
              <a:t>servaddr.sin_family</a:t>
            </a:r>
            <a:r>
              <a:rPr lang="en-US" sz="2700" dirty="0">
                <a:latin typeface="Cordia New" pitchFamily="34" charset="-34"/>
                <a:cs typeface="Cordia New" pitchFamily="34" charset="-34"/>
              </a:rPr>
              <a:t> = AF_INET;  </a:t>
            </a:r>
            <a:r>
              <a:rPr lang="en-US" sz="2700" dirty="0" err="1">
                <a:latin typeface="Cordia New" pitchFamily="34" charset="-34"/>
                <a:cs typeface="Cordia New" pitchFamily="34" charset="-34"/>
              </a:rPr>
              <a:t>servaddr.sin_port</a:t>
            </a:r>
            <a:r>
              <a:rPr lang="en-US" sz="2700" dirty="0">
                <a:latin typeface="Cordia New" pitchFamily="34" charset="-34"/>
                <a:cs typeface="Cordia New" pitchFamily="34" charset="-34"/>
              </a:rPr>
              <a:t> = </a:t>
            </a:r>
            <a:r>
              <a:rPr lang="en-US" sz="2700" dirty="0" err="1">
                <a:latin typeface="Cordia New" pitchFamily="34" charset="-34"/>
                <a:cs typeface="Cordia New" pitchFamily="34" charset="-34"/>
              </a:rPr>
              <a:t>htons</a:t>
            </a:r>
            <a:r>
              <a:rPr lang="en-US" sz="2700" dirty="0">
                <a:latin typeface="Cordia New" pitchFamily="34" charset="-34"/>
                <a:cs typeface="Cordia New" pitchFamily="34" charset="-34"/>
              </a:rPr>
              <a:t>(SERV_PORT);  </a:t>
            </a:r>
            <a:r>
              <a:rPr lang="en-US" sz="2700" dirty="0" err="1">
                <a:latin typeface="Cordia New" pitchFamily="34" charset="-34"/>
                <a:cs typeface="Cordia New" pitchFamily="34" charset="-34"/>
              </a:rPr>
              <a:t>Inet_pton</a:t>
            </a:r>
            <a:r>
              <a:rPr lang="en-US" sz="2700" dirty="0">
                <a:latin typeface="Cordia New" pitchFamily="34" charset="-34"/>
                <a:cs typeface="Cordia New" pitchFamily="34" charset="-34"/>
              </a:rPr>
              <a:t>(AF_INET, </a:t>
            </a:r>
            <a:r>
              <a:rPr lang="en-US" sz="2700" dirty="0" err="1">
                <a:latin typeface="Cordia New" pitchFamily="34" charset="-34"/>
                <a:cs typeface="Cordia New" pitchFamily="34" charset="-34"/>
              </a:rPr>
              <a:t>argv</a:t>
            </a:r>
            <a:r>
              <a:rPr lang="en-US" sz="2700" dirty="0">
                <a:latin typeface="Cordia New" pitchFamily="34" charset="-34"/>
                <a:cs typeface="Cordia New" pitchFamily="34" charset="-34"/>
              </a:rPr>
              <a:t>[1], &amp;</a:t>
            </a:r>
            <a:r>
              <a:rPr lang="en-US" sz="2700" dirty="0" err="1">
                <a:latin typeface="Cordia New" pitchFamily="34" charset="-34"/>
                <a:cs typeface="Cordia New" pitchFamily="34" charset="-34"/>
              </a:rPr>
              <a:t>servaddr.sin_addr</a:t>
            </a:r>
            <a:r>
              <a:rPr lang="en-US" sz="2700" dirty="0">
                <a:latin typeface="Cordia New" pitchFamily="34" charset="-34"/>
                <a:cs typeface="Cordia New" pitchFamily="34" charset="-34"/>
              </a:rPr>
              <a:t>);</a:t>
            </a:r>
          </a:p>
          <a:p>
            <a:pPr>
              <a:buNone/>
            </a:pPr>
            <a:r>
              <a:rPr lang="en-US" sz="2700" dirty="0">
                <a:latin typeface="Cordia New" pitchFamily="34" charset="-34"/>
                <a:cs typeface="Cordia New" pitchFamily="34" charset="-34"/>
              </a:rPr>
              <a:t> Connect(</a:t>
            </a:r>
            <a:r>
              <a:rPr lang="en-US" sz="2700" dirty="0" err="1">
                <a:latin typeface="Cordia New" pitchFamily="34" charset="-34"/>
                <a:cs typeface="Cordia New" pitchFamily="34" charset="-34"/>
              </a:rPr>
              <a:t>sockfd</a:t>
            </a:r>
            <a:r>
              <a:rPr lang="en-US" sz="2700" dirty="0">
                <a:latin typeface="Cordia New" pitchFamily="34" charset="-34"/>
                <a:cs typeface="Cordia New" pitchFamily="34" charset="-34"/>
              </a:rPr>
              <a:t>, (SA *) &amp;</a:t>
            </a:r>
            <a:r>
              <a:rPr lang="en-US" sz="2700" dirty="0" err="1">
                <a:latin typeface="Cordia New" pitchFamily="34" charset="-34"/>
                <a:cs typeface="Cordia New" pitchFamily="34" charset="-34"/>
              </a:rPr>
              <a:t>servaddr</a:t>
            </a:r>
            <a:r>
              <a:rPr lang="en-US" sz="2700" dirty="0">
                <a:latin typeface="Cordia New" pitchFamily="34" charset="-34"/>
                <a:cs typeface="Cordia New" pitchFamily="34" charset="-34"/>
              </a:rPr>
              <a:t>, </a:t>
            </a:r>
            <a:r>
              <a:rPr lang="en-US" sz="2700" dirty="0" err="1">
                <a:latin typeface="Cordia New" pitchFamily="34" charset="-34"/>
                <a:cs typeface="Cordia New" pitchFamily="34" charset="-34"/>
              </a:rPr>
              <a:t>sizeof</a:t>
            </a:r>
            <a:r>
              <a:rPr lang="en-US" sz="2700" dirty="0">
                <a:latin typeface="Cordia New" pitchFamily="34" charset="-34"/>
                <a:cs typeface="Cordia New" pitchFamily="34" charset="-34"/>
              </a:rPr>
              <a:t>(</a:t>
            </a:r>
            <a:r>
              <a:rPr lang="en-US" sz="2700" dirty="0" err="1">
                <a:latin typeface="Cordia New" pitchFamily="34" charset="-34"/>
                <a:cs typeface="Cordia New" pitchFamily="34" charset="-34"/>
              </a:rPr>
              <a:t>servaddr</a:t>
            </a:r>
            <a:r>
              <a:rPr lang="en-US" sz="2700" dirty="0">
                <a:latin typeface="Cordia New" pitchFamily="34" charset="-34"/>
                <a:cs typeface="Cordia New" pitchFamily="34" charset="-34"/>
              </a:rPr>
              <a:t>));</a:t>
            </a:r>
          </a:p>
          <a:p>
            <a:pPr>
              <a:buNone/>
            </a:pPr>
            <a:r>
              <a:rPr lang="en-US" sz="2700" dirty="0">
                <a:latin typeface="Cordia New" pitchFamily="34" charset="-34"/>
                <a:cs typeface="Cordia New" pitchFamily="34" charset="-34"/>
              </a:rPr>
              <a:t> </a:t>
            </a:r>
            <a:r>
              <a:rPr lang="en-US" sz="2700" dirty="0" err="1">
                <a:latin typeface="Cordia New" pitchFamily="34" charset="-34"/>
                <a:cs typeface="Cordia New" pitchFamily="34" charset="-34"/>
              </a:rPr>
              <a:t>str_cli</a:t>
            </a:r>
            <a:r>
              <a:rPr lang="en-US" sz="2700" dirty="0">
                <a:latin typeface="Cordia New" pitchFamily="34" charset="-34"/>
                <a:cs typeface="Cordia New" pitchFamily="34" charset="-34"/>
              </a:rPr>
              <a:t>(</a:t>
            </a:r>
            <a:r>
              <a:rPr lang="en-US" sz="2700" dirty="0" err="1">
                <a:latin typeface="Cordia New" pitchFamily="34" charset="-34"/>
                <a:cs typeface="Cordia New" pitchFamily="34" charset="-34"/>
              </a:rPr>
              <a:t>stdin</a:t>
            </a:r>
            <a:r>
              <a:rPr lang="en-US" sz="2700" dirty="0">
                <a:latin typeface="Cordia New" pitchFamily="34" charset="-34"/>
                <a:cs typeface="Cordia New" pitchFamily="34" charset="-34"/>
              </a:rPr>
              <a:t>, </a:t>
            </a:r>
            <a:r>
              <a:rPr lang="en-US" sz="2700" dirty="0" err="1">
                <a:latin typeface="Cordia New" pitchFamily="34" charset="-34"/>
                <a:cs typeface="Cordia New" pitchFamily="34" charset="-34"/>
              </a:rPr>
              <a:t>sockfd</a:t>
            </a:r>
            <a:r>
              <a:rPr lang="en-US" sz="2700" dirty="0">
                <a:latin typeface="Cordia New" pitchFamily="34" charset="-34"/>
                <a:cs typeface="Cordia New" pitchFamily="34" charset="-34"/>
              </a:rPr>
              <a:t>);     /* do it all */</a:t>
            </a:r>
          </a:p>
          <a:p>
            <a:pPr>
              <a:buNone/>
            </a:pPr>
            <a:r>
              <a:rPr lang="en-US" sz="2700" dirty="0">
                <a:latin typeface="Cordia New" pitchFamily="34" charset="-34"/>
                <a:cs typeface="Cordia New" pitchFamily="34" charset="-34"/>
              </a:rPr>
              <a:t> exit(0);</a:t>
            </a:r>
          </a:p>
          <a:p>
            <a:pPr>
              <a:buNone/>
            </a:pPr>
            <a:r>
              <a:rPr lang="en-US" sz="2700" dirty="0">
                <a:latin typeface="Cordia New" pitchFamily="34" charset="-34"/>
                <a:cs typeface="Cordia New" pitchFamily="34" charset="-34"/>
              </a:rPr>
              <a:t>}</a:t>
            </a:r>
          </a:p>
        </p:txBody>
      </p:sp>
    </p:spTree>
    <p:extLst>
      <p:ext uri="{BB962C8B-B14F-4D97-AF65-F5344CB8AC3E}">
        <p14:creationId xmlns:p14="http://schemas.microsoft.com/office/powerpoint/2010/main" val="161164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2"/>
          <p:cNvSpPr>
            <a:spLocks noChangeArrowheads="1"/>
          </p:cNvSpPr>
          <p:nvPr/>
        </p:nvSpPr>
        <p:spPr bwMode="auto">
          <a:xfrm>
            <a:off x="6740525" y="3990975"/>
            <a:ext cx="1465263" cy="1035050"/>
          </a:xfrm>
          <a:prstGeom prst="rect">
            <a:avLst/>
          </a:prstGeom>
          <a:solidFill>
            <a:srgbClr val="FFFF99"/>
          </a:solidFill>
          <a:ln w="12700">
            <a:solidFill>
              <a:schemeClr val="tx1"/>
            </a:solidFill>
            <a:prstDash val="dash"/>
            <a:miter lim="800000"/>
            <a:headEnd/>
            <a:tailEnd/>
          </a:ln>
          <a:effectLst/>
        </p:spPr>
        <p:txBody>
          <a:bodyPr wrap="none" anchor="ctr"/>
          <a:lstStyle/>
          <a:p>
            <a:endParaRPr lang="en-US" dirty="0"/>
          </a:p>
        </p:txBody>
      </p:sp>
      <p:sp>
        <p:nvSpPr>
          <p:cNvPr id="750595" name="Rectangle 3"/>
          <p:cNvSpPr>
            <a:spLocks noChangeArrowheads="1"/>
          </p:cNvSpPr>
          <p:nvPr/>
        </p:nvSpPr>
        <p:spPr bwMode="auto">
          <a:xfrm>
            <a:off x="796925" y="3990975"/>
            <a:ext cx="1465263" cy="1035050"/>
          </a:xfrm>
          <a:prstGeom prst="rect">
            <a:avLst/>
          </a:prstGeom>
          <a:solidFill>
            <a:srgbClr val="FFFF99"/>
          </a:solidFill>
          <a:ln w="12700">
            <a:solidFill>
              <a:schemeClr val="tx1"/>
            </a:solidFill>
            <a:prstDash val="dash"/>
            <a:miter lim="800000"/>
            <a:headEnd/>
            <a:tailEnd/>
          </a:ln>
          <a:effectLst/>
        </p:spPr>
        <p:txBody>
          <a:bodyPr wrap="none" anchor="ctr"/>
          <a:lstStyle/>
          <a:p>
            <a:endParaRPr lang="en-US" dirty="0"/>
          </a:p>
        </p:txBody>
      </p:sp>
      <p:sp>
        <p:nvSpPr>
          <p:cNvPr id="750610" name="Rectangle 18"/>
          <p:cNvSpPr>
            <a:spLocks noGrp="1" noChangeArrowheads="1"/>
          </p:cNvSpPr>
          <p:nvPr>
            <p:ph type="title"/>
          </p:nvPr>
        </p:nvSpPr>
        <p:spPr/>
        <p:txBody>
          <a:bodyPr/>
          <a:lstStyle/>
          <a:p>
            <a:r>
              <a:rPr lang="en-US" noProof="0" dirty="0"/>
              <a:t>Internet Connections (TCP/IP)</a:t>
            </a:r>
          </a:p>
        </p:txBody>
      </p:sp>
      <p:sp>
        <p:nvSpPr>
          <p:cNvPr id="750597" name="Text Box 5"/>
          <p:cNvSpPr txBox="1">
            <a:spLocks noChangeArrowheads="1"/>
          </p:cNvSpPr>
          <p:nvPr/>
        </p:nvSpPr>
        <p:spPr bwMode="auto">
          <a:xfrm>
            <a:off x="2562225" y="4470400"/>
            <a:ext cx="3960813" cy="581025"/>
          </a:xfrm>
          <a:prstGeom prst="rect">
            <a:avLst/>
          </a:prstGeom>
          <a:noFill/>
          <a:ln w="12700">
            <a:noFill/>
            <a:miter lim="800000"/>
            <a:headEnd/>
            <a:tailEnd/>
          </a:ln>
          <a:effectLst/>
        </p:spPr>
        <p:txBody>
          <a:bodyPr wrap="none" anchor="ctr">
            <a:spAutoFit/>
          </a:bodyPr>
          <a:lstStyle/>
          <a:p>
            <a:pPr algn="ctr" eaLnBrk="0" hangingPunct="0">
              <a:lnSpc>
                <a:spcPct val="100000"/>
              </a:lnSpc>
            </a:pPr>
            <a:r>
              <a:rPr lang="en-US" sz="1600" dirty="0">
                <a:solidFill>
                  <a:schemeClr val="tx1"/>
                </a:solidFill>
              </a:rPr>
              <a:t>Connection socket pair</a:t>
            </a:r>
          </a:p>
          <a:p>
            <a:pPr algn="ctr" eaLnBrk="0" hangingPunct="0">
              <a:lnSpc>
                <a:spcPct val="100000"/>
              </a:lnSpc>
            </a:pPr>
            <a:r>
              <a:rPr lang="en-US" sz="1600" dirty="0">
                <a:solidFill>
                  <a:schemeClr val="tx1"/>
                </a:solidFill>
              </a:rPr>
              <a:t>(</a:t>
            </a:r>
            <a:r>
              <a:rPr lang="en-US" sz="1600" dirty="0">
                <a:solidFill>
                  <a:srgbClr val="FF0000"/>
                </a:solidFill>
              </a:rPr>
              <a:t>128.2.194.242</a:t>
            </a:r>
            <a:r>
              <a:rPr lang="en-US" sz="1600" dirty="0">
                <a:solidFill>
                  <a:schemeClr val="tx1"/>
                </a:solidFill>
              </a:rPr>
              <a:t>:</a:t>
            </a:r>
            <a:r>
              <a:rPr lang="en-US" sz="1600" dirty="0">
                <a:solidFill>
                  <a:srgbClr val="00FF00"/>
                </a:solidFill>
              </a:rPr>
              <a:t>3479</a:t>
            </a:r>
            <a:r>
              <a:rPr lang="en-US" sz="1600" dirty="0">
                <a:solidFill>
                  <a:schemeClr val="tx1"/>
                </a:solidFill>
              </a:rPr>
              <a:t>, </a:t>
            </a:r>
            <a:r>
              <a:rPr lang="en-US" sz="1600" dirty="0">
                <a:solidFill>
                  <a:srgbClr val="9966FF"/>
                </a:solidFill>
              </a:rPr>
              <a:t>208.216.181.15</a:t>
            </a:r>
            <a:r>
              <a:rPr lang="en-US" sz="1600" dirty="0">
                <a:solidFill>
                  <a:schemeClr val="tx1"/>
                </a:solidFill>
              </a:rPr>
              <a:t>:</a:t>
            </a:r>
            <a:r>
              <a:rPr lang="en-US" sz="1600" dirty="0">
                <a:solidFill>
                  <a:srgbClr val="00FFFF"/>
                </a:solidFill>
              </a:rPr>
              <a:t>80</a:t>
            </a:r>
            <a:r>
              <a:rPr lang="en-US" sz="1600" dirty="0">
                <a:solidFill>
                  <a:schemeClr val="tx1"/>
                </a:solidFill>
              </a:rPr>
              <a:t>)</a:t>
            </a:r>
          </a:p>
        </p:txBody>
      </p:sp>
      <p:sp>
        <p:nvSpPr>
          <p:cNvPr id="750598" name="Oval 6"/>
          <p:cNvSpPr>
            <a:spLocks noChangeArrowheads="1"/>
          </p:cNvSpPr>
          <p:nvPr/>
        </p:nvSpPr>
        <p:spPr bwMode="auto">
          <a:xfrm>
            <a:off x="6788150" y="4098925"/>
            <a:ext cx="1287463" cy="796925"/>
          </a:xfrm>
          <a:prstGeom prst="ellipse">
            <a:avLst/>
          </a:prstGeom>
          <a:solidFill>
            <a:srgbClr val="FFFFFF"/>
          </a:solidFill>
          <a:ln w="12700">
            <a:solidFill>
              <a:schemeClr val="tx1"/>
            </a:solidFill>
            <a:round/>
            <a:headEnd/>
            <a:tailEnd/>
          </a:ln>
          <a:effectLst/>
        </p:spPr>
        <p:txBody>
          <a:bodyPr wrap="none" lIns="91430" tIns="45716" rIns="91430" bIns="45716" anchor="ctr"/>
          <a:lstStyle/>
          <a:p>
            <a:pPr algn="ctr" defTabSz="912813" eaLnBrk="0" hangingPunct="0">
              <a:lnSpc>
                <a:spcPct val="100000"/>
              </a:lnSpc>
            </a:pPr>
            <a:r>
              <a:rPr lang="en-US" sz="1600" dirty="0">
                <a:solidFill>
                  <a:schemeClr val="tx1"/>
                </a:solidFill>
              </a:rPr>
              <a:t>Server</a:t>
            </a:r>
          </a:p>
          <a:p>
            <a:pPr algn="ctr" defTabSz="912813" eaLnBrk="0" hangingPunct="0">
              <a:lnSpc>
                <a:spcPct val="100000"/>
              </a:lnSpc>
            </a:pPr>
            <a:r>
              <a:rPr lang="en-US" sz="1600" dirty="0">
                <a:solidFill>
                  <a:schemeClr val="tx1"/>
                </a:solidFill>
              </a:rPr>
              <a:t>(port 80)</a:t>
            </a:r>
          </a:p>
        </p:txBody>
      </p:sp>
      <p:sp>
        <p:nvSpPr>
          <p:cNvPr id="750599" name="Oval 7"/>
          <p:cNvSpPr>
            <a:spLocks noChangeArrowheads="1"/>
          </p:cNvSpPr>
          <p:nvPr/>
        </p:nvSpPr>
        <p:spPr bwMode="auto">
          <a:xfrm>
            <a:off x="933450" y="4098925"/>
            <a:ext cx="1287463" cy="796925"/>
          </a:xfrm>
          <a:prstGeom prst="ellipse">
            <a:avLst/>
          </a:prstGeom>
          <a:solidFill>
            <a:srgbClr val="FFFFFF"/>
          </a:solidFill>
          <a:ln w="12700">
            <a:solidFill>
              <a:schemeClr val="tx1"/>
            </a:solidFill>
            <a:round/>
            <a:headEnd/>
            <a:tailEnd/>
          </a:ln>
          <a:effectLst/>
        </p:spPr>
        <p:txBody>
          <a:bodyPr wrap="none" lIns="91430" tIns="45716" rIns="91430" bIns="45716" anchor="ctr"/>
          <a:lstStyle/>
          <a:p>
            <a:pPr algn="ctr" defTabSz="912813" eaLnBrk="0" hangingPunct="0">
              <a:lnSpc>
                <a:spcPct val="100000"/>
              </a:lnSpc>
            </a:pPr>
            <a:r>
              <a:rPr lang="en-US" sz="1600" dirty="0">
                <a:solidFill>
                  <a:schemeClr val="tx1"/>
                </a:solidFill>
              </a:rPr>
              <a:t>Client</a:t>
            </a:r>
          </a:p>
        </p:txBody>
      </p:sp>
      <p:sp>
        <p:nvSpPr>
          <p:cNvPr id="750600" name="Line 8"/>
          <p:cNvSpPr>
            <a:spLocks noChangeShapeType="1"/>
          </p:cNvSpPr>
          <p:nvPr/>
        </p:nvSpPr>
        <p:spPr bwMode="auto">
          <a:xfrm>
            <a:off x="2278063" y="4502150"/>
            <a:ext cx="4451350" cy="0"/>
          </a:xfrm>
          <a:prstGeom prst="line">
            <a:avLst/>
          </a:prstGeom>
          <a:noFill/>
          <a:ln w="28575">
            <a:solidFill>
              <a:schemeClr val="tx1"/>
            </a:solidFill>
            <a:round/>
            <a:headEnd type="triangle" w="med" len="med"/>
            <a:tailEnd type="triangle" w="med" len="med"/>
          </a:ln>
          <a:effectLst/>
        </p:spPr>
        <p:txBody>
          <a:bodyPr wrap="none" anchor="ctr"/>
          <a:lstStyle/>
          <a:p>
            <a:endParaRPr lang="en-US" dirty="0"/>
          </a:p>
        </p:txBody>
      </p:sp>
      <p:sp>
        <p:nvSpPr>
          <p:cNvPr id="750601" name="Oval 9"/>
          <p:cNvSpPr>
            <a:spLocks noChangeAspect="1" noChangeArrowheads="1"/>
          </p:cNvSpPr>
          <p:nvPr/>
        </p:nvSpPr>
        <p:spPr bwMode="auto">
          <a:xfrm>
            <a:off x="2149475" y="4437063"/>
            <a:ext cx="128588" cy="128587"/>
          </a:xfrm>
          <a:prstGeom prst="ellipse">
            <a:avLst/>
          </a:prstGeom>
          <a:solidFill>
            <a:schemeClr val="tx1"/>
          </a:solidFill>
          <a:ln w="12700">
            <a:solidFill>
              <a:schemeClr val="tx1"/>
            </a:solidFill>
            <a:round/>
            <a:headEnd/>
            <a:tailEnd/>
          </a:ln>
          <a:effectLst/>
        </p:spPr>
        <p:txBody>
          <a:bodyPr wrap="none" anchor="ctr"/>
          <a:lstStyle/>
          <a:p>
            <a:endParaRPr lang="en-US" dirty="0"/>
          </a:p>
        </p:txBody>
      </p:sp>
      <p:sp>
        <p:nvSpPr>
          <p:cNvPr id="750602" name="Oval 10"/>
          <p:cNvSpPr>
            <a:spLocks noChangeAspect="1" noChangeArrowheads="1"/>
          </p:cNvSpPr>
          <p:nvPr/>
        </p:nvSpPr>
        <p:spPr bwMode="auto">
          <a:xfrm>
            <a:off x="6729413" y="4437063"/>
            <a:ext cx="128587" cy="128587"/>
          </a:xfrm>
          <a:prstGeom prst="ellipse">
            <a:avLst/>
          </a:prstGeom>
          <a:solidFill>
            <a:schemeClr val="tx1"/>
          </a:solidFill>
          <a:ln w="12700">
            <a:solidFill>
              <a:schemeClr val="tx1"/>
            </a:solidFill>
            <a:round/>
            <a:headEnd/>
            <a:tailEnd/>
          </a:ln>
          <a:effectLst/>
        </p:spPr>
        <p:txBody>
          <a:bodyPr wrap="none" anchor="ctr"/>
          <a:lstStyle/>
          <a:p>
            <a:endParaRPr lang="en-US" dirty="0"/>
          </a:p>
        </p:txBody>
      </p:sp>
      <p:sp>
        <p:nvSpPr>
          <p:cNvPr id="750603" name="Text Box 11"/>
          <p:cNvSpPr txBox="1">
            <a:spLocks noChangeArrowheads="1"/>
          </p:cNvSpPr>
          <p:nvPr/>
        </p:nvSpPr>
        <p:spPr bwMode="auto">
          <a:xfrm>
            <a:off x="1473200" y="3228975"/>
            <a:ext cx="2284413" cy="581025"/>
          </a:xfrm>
          <a:prstGeom prst="rect">
            <a:avLst/>
          </a:prstGeom>
          <a:noFill/>
          <a:ln w="12700">
            <a:noFill/>
            <a:miter lim="800000"/>
            <a:headEnd/>
            <a:tailEnd/>
          </a:ln>
          <a:effectLst/>
        </p:spPr>
        <p:txBody>
          <a:bodyPr wrap="none" anchor="ctr">
            <a:spAutoFit/>
          </a:bodyPr>
          <a:lstStyle/>
          <a:p>
            <a:pPr algn="ctr" eaLnBrk="0" hangingPunct="0">
              <a:lnSpc>
                <a:spcPct val="100000"/>
              </a:lnSpc>
            </a:pPr>
            <a:r>
              <a:rPr lang="en-US" sz="1600" i="1" dirty="0">
                <a:solidFill>
                  <a:schemeClr val="tx1"/>
                </a:solidFill>
              </a:rPr>
              <a:t>Client socket address</a:t>
            </a:r>
          </a:p>
          <a:p>
            <a:pPr algn="ctr" eaLnBrk="0" hangingPunct="0">
              <a:lnSpc>
                <a:spcPct val="100000"/>
              </a:lnSpc>
            </a:pPr>
            <a:r>
              <a:rPr lang="en-US" sz="1600" dirty="0">
                <a:solidFill>
                  <a:srgbClr val="FF0000"/>
                </a:solidFill>
              </a:rPr>
              <a:t>128.2.194.242</a:t>
            </a:r>
            <a:r>
              <a:rPr lang="en-US" sz="1600" dirty="0">
                <a:solidFill>
                  <a:schemeClr val="tx1"/>
                </a:solidFill>
              </a:rPr>
              <a:t>:</a:t>
            </a:r>
            <a:r>
              <a:rPr lang="en-US" sz="1600" dirty="0">
                <a:solidFill>
                  <a:srgbClr val="00FF00"/>
                </a:solidFill>
              </a:rPr>
              <a:t>3479</a:t>
            </a:r>
          </a:p>
        </p:txBody>
      </p:sp>
      <p:sp>
        <p:nvSpPr>
          <p:cNvPr id="750604" name="Text Box 12"/>
          <p:cNvSpPr txBox="1">
            <a:spLocks noChangeArrowheads="1"/>
          </p:cNvSpPr>
          <p:nvPr/>
        </p:nvSpPr>
        <p:spPr bwMode="auto">
          <a:xfrm>
            <a:off x="5157788" y="3228975"/>
            <a:ext cx="2589212" cy="581025"/>
          </a:xfrm>
          <a:prstGeom prst="rect">
            <a:avLst/>
          </a:prstGeom>
          <a:noFill/>
          <a:ln w="12700">
            <a:noFill/>
            <a:miter lim="800000"/>
            <a:headEnd/>
            <a:tailEnd/>
          </a:ln>
          <a:effectLst/>
        </p:spPr>
        <p:txBody>
          <a:bodyPr anchor="ctr">
            <a:spAutoFit/>
          </a:bodyPr>
          <a:lstStyle/>
          <a:p>
            <a:pPr algn="ctr" eaLnBrk="0" hangingPunct="0">
              <a:lnSpc>
                <a:spcPct val="100000"/>
              </a:lnSpc>
            </a:pPr>
            <a:r>
              <a:rPr lang="en-US" sz="1600" i="1" dirty="0">
                <a:solidFill>
                  <a:schemeClr val="tx1"/>
                </a:solidFill>
              </a:rPr>
              <a:t>Server socket address</a:t>
            </a:r>
          </a:p>
          <a:p>
            <a:pPr algn="ctr" eaLnBrk="0" hangingPunct="0">
              <a:lnSpc>
                <a:spcPct val="100000"/>
              </a:lnSpc>
            </a:pPr>
            <a:r>
              <a:rPr lang="en-US" sz="1600" dirty="0">
                <a:solidFill>
                  <a:srgbClr val="9966FF"/>
                </a:solidFill>
              </a:rPr>
              <a:t>208.216.181.15</a:t>
            </a:r>
            <a:r>
              <a:rPr lang="en-US" sz="1600" dirty="0">
                <a:solidFill>
                  <a:schemeClr val="tx1"/>
                </a:solidFill>
              </a:rPr>
              <a:t>:</a:t>
            </a:r>
            <a:r>
              <a:rPr lang="en-US" sz="1600" dirty="0">
                <a:solidFill>
                  <a:srgbClr val="00FFFF"/>
                </a:solidFill>
              </a:rPr>
              <a:t>80</a:t>
            </a:r>
          </a:p>
        </p:txBody>
      </p:sp>
      <p:sp>
        <p:nvSpPr>
          <p:cNvPr id="750605" name="Line 13"/>
          <p:cNvSpPr>
            <a:spLocks noChangeShapeType="1"/>
          </p:cNvSpPr>
          <p:nvPr/>
        </p:nvSpPr>
        <p:spPr bwMode="auto">
          <a:xfrm flipH="1">
            <a:off x="2278063" y="3810000"/>
            <a:ext cx="303212" cy="627063"/>
          </a:xfrm>
          <a:prstGeom prst="line">
            <a:avLst/>
          </a:prstGeom>
          <a:noFill/>
          <a:ln w="12700">
            <a:solidFill>
              <a:schemeClr val="tx1"/>
            </a:solidFill>
            <a:prstDash val="dash"/>
            <a:round/>
            <a:headEnd/>
            <a:tailEnd type="triangle" w="med" len="med"/>
          </a:ln>
          <a:effectLst/>
        </p:spPr>
        <p:txBody>
          <a:bodyPr wrap="none" anchor="ctr"/>
          <a:lstStyle/>
          <a:p>
            <a:endParaRPr lang="en-US" dirty="0"/>
          </a:p>
        </p:txBody>
      </p:sp>
      <p:sp>
        <p:nvSpPr>
          <p:cNvPr id="750606" name="Line 14"/>
          <p:cNvSpPr>
            <a:spLocks noChangeShapeType="1"/>
          </p:cNvSpPr>
          <p:nvPr/>
        </p:nvSpPr>
        <p:spPr bwMode="auto">
          <a:xfrm>
            <a:off x="6445250" y="3810000"/>
            <a:ext cx="303213" cy="627063"/>
          </a:xfrm>
          <a:prstGeom prst="line">
            <a:avLst/>
          </a:prstGeom>
          <a:noFill/>
          <a:ln w="12700">
            <a:solidFill>
              <a:schemeClr val="tx1"/>
            </a:solidFill>
            <a:prstDash val="dash"/>
            <a:round/>
            <a:headEnd/>
            <a:tailEnd type="triangle" w="med" len="med"/>
          </a:ln>
          <a:effectLst/>
        </p:spPr>
        <p:txBody>
          <a:bodyPr wrap="none" anchor="ctr"/>
          <a:lstStyle/>
          <a:p>
            <a:endParaRPr lang="en-US" dirty="0"/>
          </a:p>
        </p:txBody>
      </p:sp>
      <p:sp>
        <p:nvSpPr>
          <p:cNvPr id="750607" name="Text Box 15"/>
          <p:cNvSpPr txBox="1">
            <a:spLocks noChangeArrowheads="1"/>
          </p:cNvSpPr>
          <p:nvPr/>
        </p:nvSpPr>
        <p:spPr bwMode="auto">
          <a:xfrm>
            <a:off x="593725" y="5133975"/>
            <a:ext cx="2070100" cy="581025"/>
          </a:xfrm>
          <a:prstGeom prst="rect">
            <a:avLst/>
          </a:prstGeom>
          <a:noFill/>
          <a:ln w="12700">
            <a:noFill/>
            <a:miter lim="800000"/>
            <a:headEnd/>
            <a:tailEnd/>
          </a:ln>
          <a:effectLst/>
        </p:spPr>
        <p:txBody>
          <a:bodyPr wrap="none" anchor="ctr">
            <a:spAutoFit/>
          </a:bodyPr>
          <a:lstStyle/>
          <a:p>
            <a:pPr algn="ctr" eaLnBrk="0" hangingPunct="0">
              <a:lnSpc>
                <a:spcPct val="100000"/>
              </a:lnSpc>
            </a:pPr>
            <a:r>
              <a:rPr lang="en-US" sz="1600" dirty="0">
                <a:solidFill>
                  <a:schemeClr val="tx1"/>
                </a:solidFill>
              </a:rPr>
              <a:t>Client host address</a:t>
            </a:r>
          </a:p>
          <a:p>
            <a:pPr algn="ctr" eaLnBrk="0" hangingPunct="0">
              <a:lnSpc>
                <a:spcPct val="100000"/>
              </a:lnSpc>
            </a:pPr>
            <a:r>
              <a:rPr lang="en-US" sz="1600" dirty="0">
                <a:solidFill>
                  <a:srgbClr val="FF0000"/>
                </a:solidFill>
              </a:rPr>
              <a:t>128.2.194.242</a:t>
            </a:r>
            <a:r>
              <a:rPr lang="en-US" sz="1600" dirty="0">
                <a:solidFill>
                  <a:schemeClr val="tx1"/>
                </a:solidFill>
              </a:rPr>
              <a:t> </a:t>
            </a:r>
            <a:endParaRPr lang="en-US" sz="2400" dirty="0">
              <a:solidFill>
                <a:schemeClr val="tx1"/>
              </a:solidFill>
              <a:latin typeface="Times" pitchFamily="18" charset="0"/>
            </a:endParaRPr>
          </a:p>
        </p:txBody>
      </p:sp>
      <p:sp>
        <p:nvSpPr>
          <p:cNvPr id="750608" name="Text Box 16"/>
          <p:cNvSpPr txBox="1">
            <a:spLocks noChangeArrowheads="1"/>
          </p:cNvSpPr>
          <p:nvPr/>
        </p:nvSpPr>
        <p:spPr bwMode="auto">
          <a:xfrm>
            <a:off x="6453188" y="5133975"/>
            <a:ext cx="2133600" cy="581025"/>
          </a:xfrm>
          <a:prstGeom prst="rect">
            <a:avLst/>
          </a:prstGeom>
          <a:noFill/>
          <a:ln w="12700">
            <a:noFill/>
            <a:miter lim="800000"/>
            <a:headEnd/>
            <a:tailEnd/>
          </a:ln>
          <a:effectLst/>
        </p:spPr>
        <p:txBody>
          <a:bodyPr wrap="none" anchor="ctr">
            <a:spAutoFit/>
          </a:bodyPr>
          <a:lstStyle/>
          <a:p>
            <a:pPr algn="ctr" eaLnBrk="0" hangingPunct="0">
              <a:lnSpc>
                <a:spcPct val="100000"/>
              </a:lnSpc>
            </a:pPr>
            <a:r>
              <a:rPr lang="en-US" sz="1600" dirty="0">
                <a:solidFill>
                  <a:schemeClr val="tx1"/>
                </a:solidFill>
              </a:rPr>
              <a:t>Server host address</a:t>
            </a:r>
          </a:p>
          <a:p>
            <a:pPr algn="ctr" eaLnBrk="0" hangingPunct="0">
              <a:lnSpc>
                <a:spcPct val="100000"/>
              </a:lnSpc>
            </a:pPr>
            <a:r>
              <a:rPr lang="en-US" sz="1600" dirty="0">
                <a:solidFill>
                  <a:srgbClr val="9966FF"/>
                </a:solidFill>
              </a:rPr>
              <a:t>208.216.181.15</a:t>
            </a:r>
          </a:p>
        </p:txBody>
      </p:sp>
      <p:sp>
        <p:nvSpPr>
          <p:cNvPr id="750612" name="Rectangle 20"/>
          <p:cNvSpPr>
            <a:spLocks noGrp="1" noChangeArrowheads="1"/>
          </p:cNvSpPr>
          <p:nvPr>
            <p:ph type="body" idx="1"/>
          </p:nvPr>
        </p:nvSpPr>
        <p:spPr>
          <a:xfrm>
            <a:off x="290513" y="1412776"/>
            <a:ext cx="8307387" cy="1940024"/>
          </a:xfrm>
          <a:noFill/>
          <a:ln/>
        </p:spPr>
        <p:txBody>
          <a:bodyPr/>
          <a:lstStyle/>
          <a:p>
            <a:pPr>
              <a:lnSpc>
                <a:spcPct val="85000"/>
              </a:lnSpc>
            </a:pPr>
            <a:r>
              <a:rPr lang="en-US" sz="2400" noProof="0" dirty="0"/>
              <a:t>Two paradigms for </a:t>
            </a:r>
            <a:r>
              <a:rPr lang="en-US" sz="2400" dirty="0"/>
              <a:t>communication between clients </a:t>
            </a:r>
            <a:r>
              <a:rPr lang="en-US" sz="2400" noProof="0" dirty="0"/>
              <a:t>and servers</a:t>
            </a:r>
          </a:p>
          <a:p>
            <a:pPr lvl="1">
              <a:lnSpc>
                <a:spcPct val="85000"/>
              </a:lnSpc>
            </a:pPr>
            <a:r>
              <a:rPr lang="en-US" sz="1800" noProof="0" dirty="0" err="1"/>
              <a:t>Datagrams</a:t>
            </a:r>
            <a:r>
              <a:rPr lang="en-US" sz="1800" noProof="0" dirty="0"/>
              <a:t> (UDP protocol SOCK_DGRAM)</a:t>
            </a:r>
          </a:p>
          <a:p>
            <a:pPr lvl="1">
              <a:lnSpc>
                <a:spcPct val="85000"/>
              </a:lnSpc>
            </a:pPr>
            <a:r>
              <a:rPr lang="en-US" sz="1800" noProof="0" dirty="0"/>
              <a:t>Connections (TCP protocol, SOCK_STREAM) </a:t>
            </a:r>
          </a:p>
          <a:p>
            <a:pPr>
              <a:lnSpc>
                <a:spcPct val="85000"/>
              </a:lnSpc>
            </a:pPr>
            <a:r>
              <a:rPr lang="en-US" sz="2400" noProof="0" dirty="0"/>
              <a:t>Connections are point-to-point, full-duplex (2-way communication), and reliable and our main focus </a:t>
            </a:r>
          </a:p>
        </p:txBody>
      </p:sp>
      <p:sp>
        <p:nvSpPr>
          <p:cNvPr id="750613" name="Text Box 21"/>
          <p:cNvSpPr txBox="1">
            <a:spLocks noChangeArrowheads="1"/>
          </p:cNvSpPr>
          <p:nvPr/>
        </p:nvSpPr>
        <p:spPr bwMode="auto">
          <a:xfrm>
            <a:off x="530225" y="5951538"/>
            <a:ext cx="2590800" cy="754062"/>
          </a:xfrm>
          <a:prstGeom prst="rect">
            <a:avLst/>
          </a:prstGeom>
          <a:noFill/>
          <a:ln w="9525">
            <a:noFill/>
            <a:miter lim="800000"/>
            <a:headEnd/>
            <a:tailEnd/>
          </a:ln>
          <a:effectLst/>
        </p:spPr>
        <p:txBody>
          <a:bodyPr wrap="none">
            <a:spAutoFit/>
          </a:bodyPr>
          <a:lstStyle/>
          <a:p>
            <a:pPr algn="ctr" eaLnBrk="0" hangingPunct="0">
              <a:lnSpc>
                <a:spcPct val="90000"/>
              </a:lnSpc>
            </a:pPr>
            <a:r>
              <a:rPr lang="en-US" sz="1600" i="1" dirty="0">
                <a:solidFill>
                  <a:schemeClr val="tx1"/>
                </a:solidFill>
              </a:rPr>
              <a:t>Note: </a:t>
            </a:r>
            <a:r>
              <a:rPr lang="en-US" sz="1600" i="1" dirty="0">
                <a:solidFill>
                  <a:srgbClr val="00FF00"/>
                </a:solidFill>
              </a:rPr>
              <a:t>3479</a:t>
            </a:r>
            <a:r>
              <a:rPr lang="en-US" sz="1600" i="1" dirty="0">
                <a:solidFill>
                  <a:schemeClr val="tx1"/>
                </a:solidFill>
              </a:rPr>
              <a:t> is an</a:t>
            </a:r>
          </a:p>
          <a:p>
            <a:pPr algn="ctr" eaLnBrk="0" hangingPunct="0">
              <a:lnSpc>
                <a:spcPct val="90000"/>
              </a:lnSpc>
            </a:pPr>
            <a:r>
              <a:rPr lang="en-US" sz="1600" i="1" dirty="0">
                <a:solidFill>
                  <a:schemeClr val="tx1"/>
                </a:solidFill>
              </a:rPr>
              <a:t>ephemeral port allocated</a:t>
            </a:r>
          </a:p>
          <a:p>
            <a:pPr algn="ctr" eaLnBrk="0" hangingPunct="0">
              <a:lnSpc>
                <a:spcPct val="90000"/>
              </a:lnSpc>
            </a:pPr>
            <a:r>
              <a:rPr lang="en-US" sz="1600" i="1" dirty="0">
                <a:solidFill>
                  <a:schemeClr val="tx1"/>
                </a:solidFill>
              </a:rPr>
              <a:t>by the kernel </a:t>
            </a:r>
          </a:p>
        </p:txBody>
      </p:sp>
      <p:sp>
        <p:nvSpPr>
          <p:cNvPr id="750615" name="Text Box 23"/>
          <p:cNvSpPr txBox="1">
            <a:spLocks noChangeArrowheads="1"/>
          </p:cNvSpPr>
          <p:nvPr/>
        </p:nvSpPr>
        <p:spPr bwMode="auto">
          <a:xfrm>
            <a:off x="5976938" y="5943600"/>
            <a:ext cx="2989262" cy="533400"/>
          </a:xfrm>
          <a:prstGeom prst="rect">
            <a:avLst/>
          </a:prstGeom>
          <a:noFill/>
          <a:ln w="9525">
            <a:noFill/>
            <a:miter lim="800000"/>
            <a:headEnd/>
            <a:tailEnd/>
          </a:ln>
          <a:effectLst/>
        </p:spPr>
        <p:txBody>
          <a:bodyPr wrap="none">
            <a:spAutoFit/>
          </a:bodyPr>
          <a:lstStyle/>
          <a:p>
            <a:pPr algn="ctr" eaLnBrk="0" hangingPunct="0">
              <a:lnSpc>
                <a:spcPct val="90000"/>
              </a:lnSpc>
            </a:pPr>
            <a:r>
              <a:rPr lang="en-US" sz="1600" i="1" dirty="0">
                <a:solidFill>
                  <a:schemeClr val="tx1"/>
                </a:solidFill>
              </a:rPr>
              <a:t>Note: </a:t>
            </a:r>
            <a:r>
              <a:rPr lang="en-US" sz="1600" i="1" dirty="0">
                <a:solidFill>
                  <a:srgbClr val="00FFFF"/>
                </a:solidFill>
              </a:rPr>
              <a:t>80</a:t>
            </a:r>
            <a:r>
              <a:rPr lang="en-US" sz="1600" i="1" dirty="0">
                <a:solidFill>
                  <a:schemeClr val="tx1"/>
                </a:solidFill>
              </a:rPr>
              <a:t> is a well-known port</a:t>
            </a:r>
          </a:p>
          <a:p>
            <a:pPr algn="ctr" eaLnBrk="0" hangingPunct="0">
              <a:lnSpc>
                <a:spcPct val="90000"/>
              </a:lnSpc>
            </a:pPr>
            <a:r>
              <a:rPr lang="en-US" sz="1600" i="1" dirty="0">
                <a:solidFill>
                  <a:schemeClr val="tx1"/>
                </a:solidFill>
              </a:rPr>
              <a:t>associated with Web servers</a:t>
            </a:r>
          </a:p>
        </p:txBody>
      </p:sp>
      <p:sp>
        <p:nvSpPr>
          <p:cNvPr id="2" name="Rectangle 1"/>
          <p:cNvSpPr/>
          <p:nvPr/>
        </p:nvSpPr>
        <p:spPr>
          <a:xfrm rot="1922630">
            <a:off x="8166613" y="749863"/>
            <a:ext cx="1005403" cy="369332"/>
          </a:xfrm>
          <a:prstGeom prst="rect">
            <a:avLst/>
          </a:prstGeom>
        </p:spPr>
        <p:txBody>
          <a:bodyPr wrap="none">
            <a:spAutoFit/>
          </a:bodyPr>
          <a:lstStyle/>
          <a:p>
            <a:r>
              <a:rPr lang="en-US" dirty="0">
                <a:solidFill>
                  <a:schemeClr val="accent2">
                    <a:lumMod val="75000"/>
                  </a:schemeClr>
                </a:solidFill>
              </a:rPr>
              <a:t>Preview</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tx1"/>
                </a:solidFill>
                <a:latin typeface="Courier New" pitchFamily="49" charset="0"/>
                <a:cs typeface="Courier New" pitchFamily="49" charset="0"/>
              </a:rPr>
              <a:t>str_cli</a:t>
            </a:r>
            <a:endParaRPr lang="en-US" dirty="0">
              <a:solidFill>
                <a:schemeClr val="tx1"/>
              </a:solidFill>
              <a:latin typeface="Courier New" pitchFamily="49" charset="0"/>
              <a:cs typeface="Courier New" pitchFamily="49" charset="0"/>
            </a:endParaRPr>
          </a:p>
        </p:txBody>
      </p:sp>
      <p:sp>
        <p:nvSpPr>
          <p:cNvPr id="3" name="Content Placeholder 2"/>
          <p:cNvSpPr>
            <a:spLocks noGrp="1"/>
          </p:cNvSpPr>
          <p:nvPr>
            <p:ph idx="1"/>
          </p:nvPr>
        </p:nvSpPr>
        <p:spPr>
          <a:xfrm>
            <a:off x="0" y="1340768"/>
            <a:ext cx="9144000" cy="5445224"/>
          </a:xfrm>
        </p:spPr>
        <p:txBody>
          <a:bodyPr/>
          <a:lstStyle/>
          <a:p>
            <a:pPr>
              <a:buNone/>
            </a:pPr>
            <a:r>
              <a:rPr lang="en-US" dirty="0">
                <a:latin typeface="Cordia New" pitchFamily="34" charset="-34"/>
                <a:cs typeface="Cordia New" pitchFamily="34" charset="-34"/>
              </a:rPr>
              <a:t>void </a:t>
            </a:r>
            <a:r>
              <a:rPr lang="en-US" dirty="0" err="1">
                <a:latin typeface="Cordia New" pitchFamily="34" charset="-34"/>
                <a:cs typeface="Cordia New" pitchFamily="34" charset="-34"/>
              </a:rPr>
              <a:t>str_cli</a:t>
            </a:r>
            <a:r>
              <a:rPr lang="en-US" dirty="0">
                <a:latin typeface="Cordia New" pitchFamily="34" charset="-34"/>
                <a:cs typeface="Cordia New" pitchFamily="34" charset="-34"/>
              </a:rPr>
              <a:t>(FILE *</a:t>
            </a:r>
            <a:r>
              <a:rPr lang="en-US" dirty="0" err="1">
                <a:latin typeface="Cordia New" pitchFamily="34" charset="-34"/>
                <a:cs typeface="Cordia New" pitchFamily="34" charset="-34"/>
              </a:rPr>
              <a:t>fp</a:t>
            </a:r>
            <a:r>
              <a:rPr lang="en-US" dirty="0">
                <a:latin typeface="Cordia New" pitchFamily="34" charset="-34"/>
                <a:cs typeface="Cordia New" pitchFamily="34" charset="-34"/>
              </a:rPr>
              <a:t>, </a:t>
            </a:r>
            <a:r>
              <a:rPr lang="en-US" dirty="0" err="1">
                <a:latin typeface="Cordia New" pitchFamily="34" charset="-34"/>
                <a:cs typeface="Cordia New" pitchFamily="34" charset="-34"/>
              </a:rPr>
              <a:t>int</a:t>
            </a:r>
            <a:r>
              <a:rPr lang="en-US" dirty="0">
                <a:latin typeface="Cordia New" pitchFamily="34" charset="-34"/>
                <a:cs typeface="Cordia New" pitchFamily="34" charset="-34"/>
              </a:rPr>
              <a:t> </a:t>
            </a:r>
            <a:r>
              <a:rPr lang="en-US" dirty="0" err="1">
                <a:latin typeface="Cordia New" pitchFamily="34" charset="-34"/>
                <a:cs typeface="Cordia New" pitchFamily="34" charset="-34"/>
              </a:rPr>
              <a:t>sockfd</a:t>
            </a:r>
            <a:r>
              <a:rPr lang="en-US" dirty="0">
                <a:latin typeface="Cordia New" pitchFamily="34" charset="-34"/>
                <a:cs typeface="Cordia New" pitchFamily="34" charset="-34"/>
              </a:rPr>
              <a:t>){</a:t>
            </a:r>
          </a:p>
          <a:p>
            <a:pPr>
              <a:buNone/>
            </a:pPr>
            <a:r>
              <a:rPr lang="en-US" dirty="0">
                <a:latin typeface="Cordia New" pitchFamily="34" charset="-34"/>
                <a:cs typeface="Cordia New" pitchFamily="34" charset="-34"/>
              </a:rPr>
              <a:t> char    </a:t>
            </a:r>
            <a:r>
              <a:rPr lang="en-US" dirty="0" err="1">
                <a:latin typeface="Cordia New" pitchFamily="34" charset="-34"/>
                <a:cs typeface="Cordia New" pitchFamily="34" charset="-34"/>
              </a:rPr>
              <a:t>sendline</a:t>
            </a:r>
            <a:r>
              <a:rPr lang="en-US" dirty="0">
                <a:latin typeface="Cordia New" pitchFamily="34" charset="-34"/>
                <a:cs typeface="Cordia New" pitchFamily="34" charset="-34"/>
              </a:rPr>
              <a:t>[MAXLINE], </a:t>
            </a:r>
            <a:r>
              <a:rPr lang="en-US" dirty="0" err="1">
                <a:latin typeface="Cordia New" pitchFamily="34" charset="-34"/>
                <a:cs typeface="Cordia New" pitchFamily="34" charset="-34"/>
              </a:rPr>
              <a:t>recvline</a:t>
            </a:r>
            <a:r>
              <a:rPr lang="en-US" dirty="0">
                <a:latin typeface="Cordia New" pitchFamily="34" charset="-34"/>
                <a:cs typeface="Cordia New" pitchFamily="34" charset="-34"/>
              </a:rPr>
              <a:t>[MAXLINE];</a:t>
            </a:r>
          </a:p>
          <a:p>
            <a:pPr>
              <a:buNone/>
            </a:pPr>
            <a:r>
              <a:rPr lang="en-US" dirty="0">
                <a:latin typeface="Cordia New" pitchFamily="34" charset="-34"/>
                <a:cs typeface="Cordia New" pitchFamily="34" charset="-34"/>
              </a:rPr>
              <a:t> while (</a:t>
            </a:r>
            <a:r>
              <a:rPr lang="en-US" dirty="0" err="1">
                <a:latin typeface="Cordia New" pitchFamily="34" charset="-34"/>
                <a:cs typeface="Cordia New" pitchFamily="34" charset="-34"/>
              </a:rPr>
              <a:t>Fgets</a:t>
            </a:r>
            <a:r>
              <a:rPr lang="en-US" dirty="0">
                <a:latin typeface="Cordia New" pitchFamily="34" charset="-34"/>
                <a:cs typeface="Cordia New" pitchFamily="34" charset="-34"/>
              </a:rPr>
              <a:t>(</a:t>
            </a:r>
            <a:r>
              <a:rPr lang="en-US" dirty="0" err="1">
                <a:latin typeface="Cordia New" pitchFamily="34" charset="-34"/>
                <a:cs typeface="Cordia New" pitchFamily="34" charset="-34"/>
              </a:rPr>
              <a:t>sendline</a:t>
            </a:r>
            <a:r>
              <a:rPr lang="en-US" dirty="0">
                <a:latin typeface="Cordia New" pitchFamily="34" charset="-34"/>
                <a:cs typeface="Cordia New" pitchFamily="34" charset="-34"/>
              </a:rPr>
              <a:t>, MAXLINE, </a:t>
            </a:r>
            <a:r>
              <a:rPr lang="en-US" dirty="0" err="1">
                <a:latin typeface="Cordia New" pitchFamily="34" charset="-34"/>
                <a:cs typeface="Cordia New" pitchFamily="34" charset="-34"/>
              </a:rPr>
              <a:t>fp</a:t>
            </a:r>
            <a:r>
              <a:rPr lang="en-US" dirty="0">
                <a:latin typeface="Cordia New" pitchFamily="34" charset="-34"/>
                <a:cs typeface="Cordia New" pitchFamily="34" charset="-34"/>
              </a:rPr>
              <a:t>) != NULL) {</a:t>
            </a:r>
          </a:p>
          <a:p>
            <a:pPr>
              <a:buNone/>
            </a:pPr>
            <a:r>
              <a:rPr lang="en-US" dirty="0">
                <a:latin typeface="Cordia New" pitchFamily="34" charset="-34"/>
                <a:cs typeface="Cordia New" pitchFamily="34" charset="-34"/>
              </a:rPr>
              <a:t>   </a:t>
            </a:r>
            <a:r>
              <a:rPr lang="en-US" dirty="0" err="1">
                <a:latin typeface="Cordia New" pitchFamily="34" charset="-34"/>
                <a:cs typeface="Cordia New" pitchFamily="34" charset="-34"/>
              </a:rPr>
              <a:t>Writen</a:t>
            </a:r>
            <a:r>
              <a:rPr lang="en-US" dirty="0">
                <a:latin typeface="Cordia New" pitchFamily="34" charset="-34"/>
                <a:cs typeface="Cordia New" pitchFamily="34" charset="-34"/>
              </a:rPr>
              <a:t>(</a:t>
            </a:r>
            <a:r>
              <a:rPr lang="en-US" dirty="0" err="1">
                <a:latin typeface="Cordia New" pitchFamily="34" charset="-34"/>
                <a:cs typeface="Cordia New" pitchFamily="34" charset="-34"/>
              </a:rPr>
              <a:t>sockfd</a:t>
            </a:r>
            <a:r>
              <a:rPr lang="en-US" dirty="0">
                <a:latin typeface="Cordia New" pitchFamily="34" charset="-34"/>
                <a:cs typeface="Cordia New" pitchFamily="34" charset="-34"/>
              </a:rPr>
              <a:t>, </a:t>
            </a:r>
            <a:r>
              <a:rPr lang="en-US" dirty="0" err="1">
                <a:latin typeface="Cordia New" pitchFamily="34" charset="-34"/>
                <a:cs typeface="Cordia New" pitchFamily="34" charset="-34"/>
              </a:rPr>
              <a:t>sendline</a:t>
            </a:r>
            <a:r>
              <a:rPr lang="en-US" dirty="0">
                <a:latin typeface="Cordia New" pitchFamily="34" charset="-34"/>
                <a:cs typeface="Cordia New" pitchFamily="34" charset="-34"/>
              </a:rPr>
              <a:t>, </a:t>
            </a:r>
            <a:r>
              <a:rPr lang="en-US" dirty="0" err="1">
                <a:latin typeface="Cordia New" pitchFamily="34" charset="-34"/>
                <a:cs typeface="Cordia New" pitchFamily="34" charset="-34"/>
              </a:rPr>
              <a:t>strlen</a:t>
            </a:r>
            <a:r>
              <a:rPr lang="en-US" dirty="0">
                <a:latin typeface="Cordia New" pitchFamily="34" charset="-34"/>
                <a:cs typeface="Cordia New" pitchFamily="34" charset="-34"/>
              </a:rPr>
              <a:t> (</a:t>
            </a:r>
            <a:r>
              <a:rPr lang="en-US" dirty="0" err="1">
                <a:latin typeface="Cordia New" pitchFamily="34" charset="-34"/>
                <a:cs typeface="Cordia New" pitchFamily="34" charset="-34"/>
              </a:rPr>
              <a:t>sendline</a:t>
            </a:r>
            <a:r>
              <a:rPr lang="en-US" dirty="0">
                <a:latin typeface="Cordia New" pitchFamily="34" charset="-34"/>
                <a:cs typeface="Cordia New" pitchFamily="34" charset="-34"/>
              </a:rPr>
              <a:t>));</a:t>
            </a:r>
          </a:p>
          <a:p>
            <a:pPr>
              <a:buNone/>
            </a:pPr>
            <a:r>
              <a:rPr lang="en-US" dirty="0">
                <a:latin typeface="Cordia New" pitchFamily="34" charset="-34"/>
                <a:cs typeface="Cordia New" pitchFamily="34" charset="-34"/>
              </a:rPr>
              <a:t>   if (</a:t>
            </a:r>
            <a:r>
              <a:rPr lang="en-US" dirty="0" err="1">
                <a:latin typeface="Cordia New" pitchFamily="34" charset="-34"/>
                <a:cs typeface="Cordia New" pitchFamily="34" charset="-34"/>
              </a:rPr>
              <a:t>Readline</a:t>
            </a:r>
            <a:r>
              <a:rPr lang="en-US" dirty="0">
                <a:latin typeface="Cordia New" pitchFamily="34" charset="-34"/>
                <a:cs typeface="Cordia New" pitchFamily="34" charset="-34"/>
              </a:rPr>
              <a:t>(</a:t>
            </a:r>
            <a:r>
              <a:rPr lang="en-US" dirty="0" err="1">
                <a:latin typeface="Cordia New" pitchFamily="34" charset="-34"/>
                <a:cs typeface="Cordia New" pitchFamily="34" charset="-34"/>
              </a:rPr>
              <a:t>sockfd</a:t>
            </a:r>
            <a:r>
              <a:rPr lang="en-US" dirty="0">
                <a:latin typeface="Cordia New" pitchFamily="34" charset="-34"/>
                <a:cs typeface="Cordia New" pitchFamily="34" charset="-34"/>
              </a:rPr>
              <a:t>, </a:t>
            </a:r>
            <a:r>
              <a:rPr lang="en-US" dirty="0" err="1">
                <a:latin typeface="Cordia New" pitchFamily="34" charset="-34"/>
                <a:cs typeface="Cordia New" pitchFamily="34" charset="-34"/>
              </a:rPr>
              <a:t>recvline</a:t>
            </a:r>
            <a:r>
              <a:rPr lang="en-US" dirty="0">
                <a:latin typeface="Cordia New" pitchFamily="34" charset="-34"/>
                <a:cs typeface="Cordia New" pitchFamily="34" charset="-34"/>
              </a:rPr>
              <a:t>, MAXLINE) == 0) </a:t>
            </a:r>
          </a:p>
          <a:p>
            <a:pPr>
              <a:buNone/>
            </a:pPr>
            <a:r>
              <a:rPr lang="en-US" dirty="0">
                <a:latin typeface="Cordia New" pitchFamily="34" charset="-34"/>
                <a:cs typeface="Cordia New" pitchFamily="34" charset="-34"/>
              </a:rPr>
              <a:t>     </a:t>
            </a:r>
            <a:r>
              <a:rPr lang="en-US" dirty="0" err="1">
                <a:latin typeface="Cordia New" pitchFamily="34" charset="-34"/>
                <a:cs typeface="Cordia New" pitchFamily="34" charset="-34"/>
              </a:rPr>
              <a:t>err_quit</a:t>
            </a:r>
            <a:r>
              <a:rPr lang="en-US" dirty="0">
                <a:latin typeface="Cordia New" pitchFamily="34" charset="-34"/>
                <a:cs typeface="Cordia New" pitchFamily="34" charset="-34"/>
              </a:rPr>
              <a:t>("</a:t>
            </a:r>
            <a:r>
              <a:rPr lang="en-US" dirty="0" err="1">
                <a:latin typeface="Cordia New" pitchFamily="34" charset="-34"/>
                <a:cs typeface="Cordia New" pitchFamily="34" charset="-34"/>
              </a:rPr>
              <a:t>str_cli</a:t>
            </a:r>
            <a:r>
              <a:rPr lang="en-US" dirty="0">
                <a:latin typeface="Cordia New" pitchFamily="34" charset="-34"/>
                <a:cs typeface="Cordia New" pitchFamily="34" charset="-34"/>
              </a:rPr>
              <a:t>: server terminated prematurely");</a:t>
            </a:r>
          </a:p>
          <a:p>
            <a:pPr>
              <a:buNone/>
            </a:pPr>
            <a:r>
              <a:rPr lang="en-US" dirty="0">
                <a:latin typeface="Cordia New" pitchFamily="34" charset="-34"/>
                <a:cs typeface="Cordia New" pitchFamily="34" charset="-34"/>
              </a:rPr>
              <a:t>   </a:t>
            </a:r>
            <a:r>
              <a:rPr lang="en-US" dirty="0" err="1">
                <a:latin typeface="Cordia New" pitchFamily="34" charset="-34"/>
                <a:cs typeface="Cordia New" pitchFamily="34" charset="-34"/>
              </a:rPr>
              <a:t>Fputs</a:t>
            </a:r>
            <a:r>
              <a:rPr lang="en-US" dirty="0">
                <a:latin typeface="Cordia New" pitchFamily="34" charset="-34"/>
                <a:cs typeface="Cordia New" pitchFamily="34" charset="-34"/>
              </a:rPr>
              <a:t>(</a:t>
            </a:r>
            <a:r>
              <a:rPr lang="en-US" dirty="0" err="1">
                <a:latin typeface="Cordia New" pitchFamily="34" charset="-34"/>
                <a:cs typeface="Cordia New" pitchFamily="34" charset="-34"/>
              </a:rPr>
              <a:t>recvline</a:t>
            </a:r>
            <a:r>
              <a:rPr lang="en-US" dirty="0">
                <a:latin typeface="Cordia New" pitchFamily="34" charset="-34"/>
                <a:cs typeface="Cordia New" pitchFamily="34" charset="-34"/>
              </a:rPr>
              <a:t>, </a:t>
            </a:r>
            <a:r>
              <a:rPr lang="en-US" dirty="0" err="1">
                <a:latin typeface="Cordia New" pitchFamily="34" charset="-34"/>
                <a:cs typeface="Cordia New" pitchFamily="34" charset="-34"/>
              </a:rPr>
              <a:t>stdout</a:t>
            </a:r>
            <a:r>
              <a:rPr lang="en-US" dirty="0">
                <a:latin typeface="Cordia New" pitchFamily="34" charset="-34"/>
                <a:cs typeface="Cordia New" pitchFamily="34" charset="-34"/>
              </a:rPr>
              <a:t>);</a:t>
            </a:r>
          </a:p>
          <a:p>
            <a:pPr>
              <a:buNone/>
            </a:pPr>
            <a:r>
              <a:rPr lang="en-US" dirty="0">
                <a:latin typeface="Cordia New" pitchFamily="34" charset="-34"/>
                <a:cs typeface="Cordia New" pitchFamily="34" charset="-34"/>
              </a:rPr>
              <a:t>  }</a:t>
            </a:r>
          </a:p>
          <a:p>
            <a:pPr>
              <a:buNone/>
            </a:pPr>
            <a:r>
              <a:rPr lang="en-US" dirty="0">
                <a:latin typeface="Cordia New" pitchFamily="34" charset="-34"/>
                <a:cs typeface="Cordia New" pitchFamily="34" charset="-34"/>
              </a:rPr>
              <a:t>}</a:t>
            </a:r>
          </a:p>
        </p:txBody>
      </p:sp>
    </p:spTree>
    <p:extLst>
      <p:ext uri="{BB962C8B-B14F-4D97-AF65-F5344CB8AC3E}">
        <p14:creationId xmlns:p14="http://schemas.microsoft.com/office/powerpoint/2010/main" val="10680882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ubrik 1"/>
          <p:cNvSpPr>
            <a:spLocks noGrp="1"/>
          </p:cNvSpPr>
          <p:nvPr>
            <p:ph type="title"/>
          </p:nvPr>
        </p:nvSpPr>
        <p:spPr/>
        <p:txBody>
          <a:bodyPr/>
          <a:lstStyle/>
          <a:p>
            <a:pPr eaLnBrk="1" hangingPunct="1"/>
            <a:r>
              <a:rPr lang="en-US" b="1" noProof="0" dirty="0"/>
              <a:t>Outline</a:t>
            </a:r>
          </a:p>
        </p:txBody>
      </p:sp>
      <p:sp>
        <p:nvSpPr>
          <p:cNvPr id="16386" name="Platshållare för innehåll 2"/>
          <p:cNvSpPr>
            <a:spLocks noGrp="1"/>
          </p:cNvSpPr>
          <p:nvPr>
            <p:ph idx="1"/>
          </p:nvPr>
        </p:nvSpPr>
        <p:spPr/>
        <p:txBody>
          <a:bodyPr/>
          <a:lstStyle/>
          <a:p>
            <a:pPr marL="0" indent="0">
              <a:lnSpc>
                <a:spcPct val="80000"/>
              </a:lnSpc>
              <a:buNone/>
            </a:pPr>
            <a:r>
              <a:rPr lang="en-US" dirty="0"/>
              <a:t>Part III</a:t>
            </a:r>
          </a:p>
          <a:p>
            <a:pPr>
              <a:lnSpc>
                <a:spcPct val="80000"/>
              </a:lnSpc>
            </a:pPr>
            <a:r>
              <a:rPr lang="en-US" dirty="0"/>
              <a:t>IP addresses (review on your own)</a:t>
            </a:r>
          </a:p>
          <a:p>
            <a:pPr>
              <a:lnSpc>
                <a:spcPct val="80000"/>
              </a:lnSpc>
            </a:pPr>
            <a:r>
              <a:rPr lang="en-US" dirty="0"/>
              <a:t>The Echo Server</a:t>
            </a:r>
          </a:p>
          <a:p>
            <a:pPr>
              <a:lnSpc>
                <a:spcPct val="80000"/>
              </a:lnSpc>
            </a:pPr>
            <a:r>
              <a:rPr lang="en-US" dirty="0"/>
              <a:t>Elementary TCP Sockets</a:t>
            </a:r>
          </a:p>
          <a:p>
            <a:pPr>
              <a:lnSpc>
                <a:spcPct val="80000"/>
              </a:lnSpc>
            </a:pPr>
            <a:r>
              <a:rPr lang="en-US" dirty="0">
                <a:solidFill>
                  <a:srgbClr val="7030A0"/>
                </a:solidFill>
              </a:rPr>
              <a:t>Summary</a:t>
            </a:r>
          </a:p>
        </p:txBody>
      </p:sp>
      <p:sp>
        <p:nvSpPr>
          <p:cNvPr id="4" name="Rectangle 3"/>
          <p:cNvSpPr/>
          <p:nvPr/>
        </p:nvSpPr>
        <p:spPr>
          <a:xfrm rot="1922630">
            <a:off x="8198673" y="749863"/>
            <a:ext cx="941283" cy="369332"/>
          </a:xfrm>
          <a:prstGeom prst="rect">
            <a:avLst/>
          </a:prstGeom>
        </p:spPr>
        <p:txBody>
          <a:bodyPr wrap="none">
            <a:spAutoFit/>
          </a:bodyPr>
          <a:lstStyle/>
          <a:p>
            <a:r>
              <a:rPr lang="en-US" dirty="0">
                <a:solidFill>
                  <a:srgbClr val="0070C0"/>
                </a:solidFill>
              </a:rPr>
              <a:t>Outline</a:t>
            </a:r>
          </a:p>
        </p:txBody>
      </p:sp>
    </p:spTree>
    <p:extLst>
      <p:ext uri="{BB962C8B-B14F-4D97-AF65-F5344CB8AC3E}">
        <p14:creationId xmlns:p14="http://schemas.microsoft.com/office/powerpoint/2010/main" val="10216263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ubrik 1"/>
          <p:cNvSpPr>
            <a:spLocks noGrp="1"/>
          </p:cNvSpPr>
          <p:nvPr>
            <p:ph type="title"/>
          </p:nvPr>
        </p:nvSpPr>
        <p:spPr/>
        <p:txBody>
          <a:bodyPr/>
          <a:lstStyle/>
          <a:p>
            <a:r>
              <a:rPr lang="en-US" b="1" noProof="0" dirty="0"/>
              <a:t>Summary </a:t>
            </a:r>
            <a:r>
              <a:rPr lang="en-US" b="1" dirty="0"/>
              <a:t>of Part III</a:t>
            </a:r>
          </a:p>
        </p:txBody>
      </p:sp>
      <p:sp>
        <p:nvSpPr>
          <p:cNvPr id="26626" name="Platshållare för innehåll 2"/>
          <p:cNvSpPr>
            <a:spLocks noGrp="1"/>
          </p:cNvSpPr>
          <p:nvPr>
            <p:ph idx="1"/>
          </p:nvPr>
        </p:nvSpPr>
        <p:spPr/>
        <p:txBody>
          <a:bodyPr/>
          <a:lstStyle/>
          <a:p>
            <a:r>
              <a:rPr lang="en-US" dirty="0"/>
              <a:t>We have reviewed byte ordering issues </a:t>
            </a:r>
          </a:p>
          <a:p>
            <a:r>
              <a:rPr lang="en-US" dirty="0"/>
              <a:t>We saw how it all works together in the echo server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Part IV</a:t>
            </a:r>
            <a:endParaRPr lang="en-US" dirty="0"/>
          </a:p>
        </p:txBody>
      </p:sp>
      <p:sp>
        <p:nvSpPr>
          <p:cNvPr id="3" name="Content Placeholder 2"/>
          <p:cNvSpPr>
            <a:spLocks noGrp="1"/>
          </p:cNvSpPr>
          <p:nvPr>
            <p:ph idx="1"/>
          </p:nvPr>
        </p:nvSpPr>
        <p:spPr/>
        <p:txBody>
          <a:bodyPr/>
          <a:lstStyle/>
          <a:p>
            <a:r>
              <a:rPr lang="en-US" dirty="0"/>
              <a:t>One can show that when the echo client handles two inputs at the same time, i.e., the standard input and a TCP socket.</a:t>
            </a:r>
          </a:p>
          <a:p>
            <a:r>
              <a:rPr lang="en-US" dirty="0"/>
              <a:t>The program encounters a problem when the client is blocked in a call to </a:t>
            </a:r>
            <a:r>
              <a:rPr lang="en-US" dirty="0" err="1">
                <a:latin typeface="Courant" pitchFamily="49" charset="0"/>
              </a:rPr>
              <a:t>fgets</a:t>
            </a:r>
            <a:r>
              <a:rPr lang="en-US" dirty="0"/>
              <a:t> (on standard input) and the server process is killed. </a:t>
            </a:r>
          </a:p>
          <a:p>
            <a:pPr lvl="1"/>
            <a:r>
              <a:rPr lang="en-US" dirty="0"/>
              <a:t>The server TCP correctly sends a FIN to the client TCP, but since the client process is blocked reading from standard input, it never sees the EOF until it read from the socket (possibly much later)</a:t>
            </a:r>
          </a:p>
          <a:p>
            <a:pPr>
              <a:buNone/>
            </a:pPr>
            <a:endParaRPr lang="en-US" dirty="0"/>
          </a:p>
        </p:txBody>
      </p:sp>
      <p:sp>
        <p:nvSpPr>
          <p:cNvPr id="4" name="Rectangle 3"/>
          <p:cNvSpPr/>
          <p:nvPr/>
        </p:nvSpPr>
        <p:spPr>
          <a:xfrm rot="1922630">
            <a:off x="8166613" y="749863"/>
            <a:ext cx="1005403" cy="369332"/>
          </a:xfrm>
          <a:prstGeom prst="rect">
            <a:avLst/>
          </a:prstGeom>
        </p:spPr>
        <p:txBody>
          <a:bodyPr wrap="none">
            <a:spAutoFit/>
          </a:bodyPr>
          <a:lstStyle/>
          <a:p>
            <a:r>
              <a:rPr lang="en-US" dirty="0">
                <a:solidFill>
                  <a:srgbClr val="0070C0"/>
                </a:solidFill>
              </a:rPr>
              <a:t>Preview</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Part IV</a:t>
            </a:r>
            <a:endParaRPr lang="en-US" dirty="0"/>
          </a:p>
        </p:txBody>
      </p:sp>
      <p:sp>
        <p:nvSpPr>
          <p:cNvPr id="3" name="Content Placeholder 2"/>
          <p:cNvSpPr>
            <a:spLocks noGrp="1"/>
          </p:cNvSpPr>
          <p:nvPr>
            <p:ph idx="1"/>
          </p:nvPr>
        </p:nvSpPr>
        <p:spPr/>
        <p:txBody>
          <a:bodyPr/>
          <a:lstStyle/>
          <a:p>
            <a:r>
              <a:rPr lang="en-US" dirty="0"/>
              <a:t>We explain how can the process tell the kernel that we want to be notified if one or more I/O conditions are ready </a:t>
            </a:r>
          </a:p>
          <a:p>
            <a:pPr lvl="1"/>
            <a:r>
              <a:rPr lang="en-US" dirty="0"/>
              <a:t>input is ready to be read, or the descriptor is capable of taking more output</a:t>
            </a:r>
          </a:p>
          <a:p>
            <a:r>
              <a:rPr lang="en-US" dirty="0"/>
              <a:t>This capability is called I/O multiplexing and is provided by the </a:t>
            </a:r>
            <a:r>
              <a:rPr lang="en-US" dirty="0">
                <a:latin typeface="Courant" pitchFamily="49" charset="0"/>
              </a:rPr>
              <a:t>select</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I/O Multiplexing </a:t>
            </a:r>
          </a:p>
        </p:txBody>
      </p:sp>
      <p:sp>
        <p:nvSpPr>
          <p:cNvPr id="5" name="Content Placeholder 4"/>
          <p:cNvSpPr>
            <a:spLocks noGrp="1"/>
          </p:cNvSpPr>
          <p:nvPr>
            <p:ph idx="1"/>
          </p:nvPr>
        </p:nvSpPr>
        <p:spPr/>
        <p:txBody>
          <a:bodyPr/>
          <a:lstStyle/>
          <a:p>
            <a:r>
              <a:rPr lang="en-US" dirty="0"/>
              <a:t>Typically used in networking applications:</a:t>
            </a:r>
          </a:p>
          <a:p>
            <a:pPr lvl="1"/>
            <a:r>
              <a:rPr lang="en-US" dirty="0"/>
              <a:t>When a client is handling multiple descriptors, I/O multiplexing should be used</a:t>
            </a:r>
          </a:p>
          <a:p>
            <a:pPr lvl="1"/>
            <a:r>
              <a:rPr lang="en-US" dirty="0"/>
              <a:t>Client handling multiple sockets at the same time</a:t>
            </a:r>
          </a:p>
          <a:p>
            <a:pPr lvl="1"/>
            <a:r>
              <a:rPr lang="en-US" dirty="0"/>
              <a:t>If a TCP server handles both a listening socket and its connected sockets, I/O multiplexing is normally used</a:t>
            </a:r>
          </a:p>
          <a:p>
            <a:pPr lvl="1"/>
            <a:r>
              <a:rPr lang="en-US" dirty="0"/>
              <a:t>If a server handles both TCP and UDP</a:t>
            </a:r>
          </a:p>
          <a:p>
            <a:pPr lvl="1"/>
            <a:r>
              <a:rPr lang="en-US" dirty="0"/>
              <a:t>If a server handles multiple services and perhaps multiple protocols</a:t>
            </a:r>
          </a:p>
          <a:p>
            <a:pPr>
              <a:buNone/>
            </a:pPr>
            <a:r>
              <a:rPr lang="en-US" dirty="0"/>
              <a:t>I/O multiplexing is not limited to network programming</a:t>
            </a:r>
          </a:p>
          <a:p>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 Models</a:t>
            </a:r>
          </a:p>
        </p:txBody>
      </p:sp>
      <p:sp>
        <p:nvSpPr>
          <p:cNvPr id="3" name="Content Placeholder 2"/>
          <p:cNvSpPr>
            <a:spLocks noGrp="1"/>
          </p:cNvSpPr>
          <p:nvPr>
            <p:ph idx="1"/>
          </p:nvPr>
        </p:nvSpPr>
        <p:spPr/>
        <p:txBody>
          <a:bodyPr/>
          <a:lstStyle/>
          <a:p>
            <a:r>
              <a:rPr lang="en-US" dirty="0"/>
              <a:t>blocking I/O</a:t>
            </a:r>
          </a:p>
          <a:p>
            <a:r>
              <a:rPr lang="en-US" dirty="0" err="1"/>
              <a:t>nonblocking</a:t>
            </a:r>
            <a:r>
              <a:rPr lang="en-US" dirty="0"/>
              <a:t> I/O</a:t>
            </a:r>
          </a:p>
          <a:p>
            <a:r>
              <a:rPr lang="en-US" dirty="0"/>
              <a:t>I/O multiplexing (select and poll)</a:t>
            </a:r>
          </a:p>
          <a:p>
            <a:r>
              <a:rPr lang="en-US" dirty="0"/>
              <a:t> </a:t>
            </a:r>
            <a:r>
              <a:rPr lang="en-US" strike="sngStrike" dirty="0"/>
              <a:t>signal driven I/O</a:t>
            </a:r>
            <a:r>
              <a:rPr lang="en-US" dirty="0"/>
              <a:t> (not in this course) </a:t>
            </a:r>
          </a:p>
          <a:p>
            <a:r>
              <a:rPr lang="en-US" dirty="0"/>
              <a:t> </a:t>
            </a:r>
            <a:r>
              <a:rPr lang="en-US" strike="sngStrike" dirty="0"/>
              <a:t>asynchronous I/O</a:t>
            </a:r>
            <a:r>
              <a:rPr lang="en-US" dirty="0"/>
              <a:t> (not in this course)</a:t>
            </a:r>
          </a:p>
        </p:txBody>
      </p:sp>
      <p:sp>
        <p:nvSpPr>
          <p:cNvPr id="4" name="Rectangle 3"/>
          <p:cNvSpPr/>
          <p:nvPr/>
        </p:nvSpPr>
        <p:spPr>
          <a:xfrm rot="1922630">
            <a:off x="8211497" y="749863"/>
            <a:ext cx="915635" cy="369332"/>
          </a:xfrm>
          <a:prstGeom prst="rect">
            <a:avLst/>
          </a:prstGeom>
        </p:spPr>
        <p:txBody>
          <a:bodyPr wrap="none">
            <a:spAutoFit/>
          </a:bodyPr>
          <a:lstStyle/>
          <a:p>
            <a:r>
              <a:rPr lang="en-US" dirty="0">
                <a:solidFill>
                  <a:srgbClr val="0070C0"/>
                </a:solidFill>
              </a:rPr>
              <a:t>Outline</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b="1" dirty="0" err="1"/>
              <a:t>Blocking</a:t>
            </a:r>
            <a:r>
              <a:rPr lang="sv-SE" b="1" dirty="0"/>
              <a:t> I/O </a:t>
            </a:r>
            <a:r>
              <a:rPr lang="sv-SE" b="1" dirty="0" err="1"/>
              <a:t>Model</a:t>
            </a:r>
            <a:endParaRPr lang="en-US" dirty="0"/>
          </a:p>
        </p:txBody>
      </p:sp>
      <p:sp>
        <p:nvSpPr>
          <p:cNvPr id="3" name="Content Placeholder 2"/>
          <p:cNvSpPr>
            <a:spLocks noGrp="1"/>
          </p:cNvSpPr>
          <p:nvPr>
            <p:ph idx="1"/>
          </p:nvPr>
        </p:nvSpPr>
        <p:spPr/>
        <p:txBody>
          <a:bodyPr/>
          <a:lstStyle/>
          <a:p>
            <a:r>
              <a:rPr lang="en-US" dirty="0"/>
              <a:t>By default, all sockets are blocking</a:t>
            </a:r>
          </a:p>
        </p:txBody>
      </p:sp>
      <p:pic>
        <p:nvPicPr>
          <p:cNvPr id="1026" name="Picture 2"/>
          <p:cNvPicPr>
            <a:picLocks noChangeAspect="1" noChangeArrowheads="1"/>
          </p:cNvPicPr>
          <p:nvPr/>
        </p:nvPicPr>
        <p:blipFill>
          <a:blip r:embed="rId2" cstate="print"/>
          <a:srcRect/>
          <a:stretch>
            <a:fillRect/>
          </a:stretch>
        </p:blipFill>
        <p:spPr bwMode="auto">
          <a:xfrm>
            <a:off x="689784" y="2276872"/>
            <a:ext cx="7770648" cy="4320480"/>
          </a:xfrm>
          <a:prstGeom prst="rect">
            <a:avLst/>
          </a:prstGeom>
          <a:noFill/>
          <a:ln w="9525">
            <a:noFill/>
            <a:miter lim="800000"/>
            <a:headEnd/>
            <a:tailEnd/>
          </a:ln>
        </p:spPr>
      </p:pic>
      <p:sp>
        <p:nvSpPr>
          <p:cNvPr id="5" name="TextBox 4"/>
          <p:cNvSpPr txBox="1"/>
          <p:nvPr/>
        </p:nvSpPr>
        <p:spPr>
          <a:xfrm>
            <a:off x="2339752" y="2636912"/>
            <a:ext cx="1039067" cy="307777"/>
          </a:xfrm>
          <a:prstGeom prst="rect">
            <a:avLst/>
          </a:prstGeom>
          <a:solidFill>
            <a:srgbClr val="FFFFFF"/>
          </a:solidFill>
        </p:spPr>
        <p:txBody>
          <a:bodyPr wrap="none" rtlCol="0">
            <a:spAutoFit/>
          </a:bodyPr>
          <a:lstStyle/>
          <a:p>
            <a:r>
              <a:rPr lang="en-US" sz="1400" dirty="0"/>
              <a:t>read          </a:t>
            </a:r>
            <a:endParaRPr lang="en-US" dirty="0"/>
          </a:p>
        </p:txBody>
      </p:sp>
      <p:sp>
        <p:nvSpPr>
          <p:cNvPr id="6" name="Rectangle 5"/>
          <p:cNvSpPr/>
          <p:nvPr/>
        </p:nvSpPr>
        <p:spPr>
          <a:xfrm rot="1922630">
            <a:off x="8076845" y="749863"/>
            <a:ext cx="1184940" cy="369332"/>
          </a:xfrm>
          <a:prstGeom prst="rect">
            <a:avLst/>
          </a:prstGeom>
        </p:spPr>
        <p:txBody>
          <a:bodyPr wrap="none">
            <a:spAutoFit/>
          </a:bodyPr>
          <a:lstStyle/>
          <a:p>
            <a:r>
              <a:rPr lang="en-US" dirty="0">
                <a:solidFill>
                  <a:srgbClr val="FF00FF"/>
                </a:solidFill>
              </a:rPr>
              <a:t>Simplified</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Nonblocking</a:t>
            </a:r>
            <a:r>
              <a:rPr lang="en-US" b="1" dirty="0"/>
              <a:t> I/O Model</a:t>
            </a:r>
          </a:p>
        </p:txBody>
      </p:sp>
      <p:sp>
        <p:nvSpPr>
          <p:cNvPr id="3" name="Content Placeholder 2"/>
          <p:cNvSpPr>
            <a:spLocks noGrp="1"/>
          </p:cNvSpPr>
          <p:nvPr>
            <p:ph idx="1"/>
          </p:nvPr>
        </p:nvSpPr>
        <p:spPr>
          <a:xfrm>
            <a:off x="457200" y="1412776"/>
            <a:ext cx="8229600" cy="4895949"/>
          </a:xfrm>
        </p:spPr>
        <p:txBody>
          <a:bodyPr/>
          <a:lstStyle/>
          <a:p>
            <a:r>
              <a:rPr lang="en-US" dirty="0"/>
              <a:t>Can set a socket to be </a:t>
            </a:r>
            <a:r>
              <a:rPr lang="en-US" dirty="0" err="1"/>
              <a:t>nonblocking</a:t>
            </a:r>
            <a:endParaRPr lang="en-US" dirty="0"/>
          </a:p>
          <a:p>
            <a:pPr lvl="1"/>
            <a:r>
              <a:rPr lang="en-US" dirty="0"/>
              <a:t>telling the kernel "when an I/O operation that I request cannot be completed without putting the process to sleep, do not put the process to sleep, but return an error instead"</a:t>
            </a:r>
          </a:p>
        </p:txBody>
      </p:sp>
      <p:pic>
        <p:nvPicPr>
          <p:cNvPr id="2050" name="Picture 2"/>
          <p:cNvPicPr>
            <a:picLocks noChangeAspect="1" noChangeArrowheads="1"/>
          </p:cNvPicPr>
          <p:nvPr/>
        </p:nvPicPr>
        <p:blipFill>
          <a:blip r:embed="rId2" cstate="print"/>
          <a:srcRect/>
          <a:stretch>
            <a:fillRect/>
          </a:stretch>
        </p:blipFill>
        <p:spPr bwMode="auto">
          <a:xfrm>
            <a:off x="1259632" y="3081706"/>
            <a:ext cx="6552728" cy="3643317"/>
          </a:xfrm>
          <a:prstGeom prst="rect">
            <a:avLst/>
          </a:prstGeom>
          <a:noFill/>
          <a:ln w="9525">
            <a:noFill/>
            <a:miter lim="800000"/>
            <a:headEnd/>
            <a:tailEnd/>
          </a:ln>
        </p:spPr>
      </p:pic>
      <p:sp>
        <p:nvSpPr>
          <p:cNvPr id="5" name="TextBox 4"/>
          <p:cNvSpPr txBox="1"/>
          <p:nvPr/>
        </p:nvSpPr>
        <p:spPr>
          <a:xfrm>
            <a:off x="2668837" y="3429000"/>
            <a:ext cx="895051" cy="276999"/>
          </a:xfrm>
          <a:prstGeom prst="rect">
            <a:avLst/>
          </a:prstGeom>
          <a:solidFill>
            <a:srgbClr val="FFFFFF"/>
          </a:solidFill>
        </p:spPr>
        <p:txBody>
          <a:bodyPr wrap="square" rtlCol="0">
            <a:spAutoFit/>
          </a:bodyPr>
          <a:lstStyle/>
          <a:p>
            <a:r>
              <a:rPr lang="en-US" sz="1200" dirty="0"/>
              <a:t>read          </a:t>
            </a:r>
            <a:endParaRPr lang="en-US" dirty="0"/>
          </a:p>
        </p:txBody>
      </p:sp>
      <p:sp>
        <p:nvSpPr>
          <p:cNvPr id="6" name="TextBox 5"/>
          <p:cNvSpPr txBox="1"/>
          <p:nvPr/>
        </p:nvSpPr>
        <p:spPr>
          <a:xfrm>
            <a:off x="2668837" y="3933056"/>
            <a:ext cx="895051" cy="276999"/>
          </a:xfrm>
          <a:prstGeom prst="rect">
            <a:avLst/>
          </a:prstGeom>
          <a:solidFill>
            <a:srgbClr val="FFFFFF"/>
          </a:solidFill>
        </p:spPr>
        <p:txBody>
          <a:bodyPr wrap="square" rtlCol="0">
            <a:spAutoFit/>
          </a:bodyPr>
          <a:lstStyle/>
          <a:p>
            <a:r>
              <a:rPr lang="en-US" sz="1200" dirty="0"/>
              <a:t>read          </a:t>
            </a:r>
            <a:endParaRPr lang="en-US" dirty="0"/>
          </a:p>
        </p:txBody>
      </p:sp>
      <p:sp>
        <p:nvSpPr>
          <p:cNvPr id="7" name="TextBox 6"/>
          <p:cNvSpPr txBox="1"/>
          <p:nvPr/>
        </p:nvSpPr>
        <p:spPr>
          <a:xfrm>
            <a:off x="2668837" y="4376137"/>
            <a:ext cx="895051" cy="276999"/>
          </a:xfrm>
          <a:prstGeom prst="rect">
            <a:avLst/>
          </a:prstGeom>
          <a:solidFill>
            <a:srgbClr val="FFFFFF"/>
          </a:solidFill>
        </p:spPr>
        <p:txBody>
          <a:bodyPr wrap="square" rtlCol="0">
            <a:spAutoFit/>
          </a:bodyPr>
          <a:lstStyle/>
          <a:p>
            <a:r>
              <a:rPr lang="en-US" sz="1200" dirty="0"/>
              <a:t>read          </a:t>
            </a:r>
            <a:endParaRPr lang="en-US" dirty="0"/>
          </a:p>
        </p:txBody>
      </p:sp>
      <p:sp>
        <p:nvSpPr>
          <p:cNvPr id="8" name="TextBox 7"/>
          <p:cNvSpPr txBox="1"/>
          <p:nvPr/>
        </p:nvSpPr>
        <p:spPr>
          <a:xfrm>
            <a:off x="2668837" y="4880193"/>
            <a:ext cx="895051" cy="276999"/>
          </a:xfrm>
          <a:prstGeom prst="rect">
            <a:avLst/>
          </a:prstGeom>
          <a:solidFill>
            <a:srgbClr val="FFFFFF"/>
          </a:solidFill>
        </p:spPr>
        <p:txBody>
          <a:bodyPr wrap="square" rtlCol="0">
            <a:spAutoFit/>
          </a:bodyPr>
          <a:lstStyle/>
          <a:p>
            <a:r>
              <a:rPr lang="en-US" sz="1200" dirty="0"/>
              <a:t>read          </a:t>
            </a:r>
            <a:endParaRPr lang="en-US" dirty="0"/>
          </a:p>
        </p:txBody>
      </p:sp>
      <p:sp>
        <p:nvSpPr>
          <p:cNvPr id="9" name="Rectangle 8"/>
          <p:cNvSpPr/>
          <p:nvPr/>
        </p:nvSpPr>
        <p:spPr>
          <a:xfrm rot="1922630">
            <a:off x="8076845" y="749863"/>
            <a:ext cx="1184940" cy="369332"/>
          </a:xfrm>
          <a:prstGeom prst="rect">
            <a:avLst/>
          </a:prstGeom>
        </p:spPr>
        <p:txBody>
          <a:bodyPr wrap="none">
            <a:spAutoFit/>
          </a:bodyPr>
          <a:lstStyle/>
          <a:p>
            <a:r>
              <a:rPr lang="en-US" dirty="0">
                <a:solidFill>
                  <a:srgbClr val="FF00FF"/>
                </a:solidFill>
              </a:rPr>
              <a:t>Simplified</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I/O Multiplexing Model</a:t>
            </a:r>
          </a:p>
        </p:txBody>
      </p:sp>
      <p:sp>
        <p:nvSpPr>
          <p:cNvPr id="3" name="Content Placeholder 2"/>
          <p:cNvSpPr>
            <a:spLocks noGrp="1"/>
          </p:cNvSpPr>
          <p:nvPr>
            <p:ph idx="1"/>
          </p:nvPr>
        </p:nvSpPr>
        <p:spPr>
          <a:xfrm>
            <a:off x="457200" y="1412776"/>
            <a:ext cx="8229600" cy="4895949"/>
          </a:xfrm>
        </p:spPr>
        <p:txBody>
          <a:bodyPr/>
          <a:lstStyle/>
          <a:p>
            <a:r>
              <a:rPr lang="en-US" dirty="0"/>
              <a:t>Call select and block, instead of blocking in the actual I/O system call</a:t>
            </a:r>
          </a:p>
          <a:p>
            <a:pPr lvl="1"/>
            <a:r>
              <a:rPr lang="en-US" dirty="0"/>
              <a:t>When returned, one of the file descriptors is ready </a:t>
            </a:r>
          </a:p>
        </p:txBody>
      </p:sp>
      <p:pic>
        <p:nvPicPr>
          <p:cNvPr id="3074" name="Picture 2"/>
          <p:cNvPicPr>
            <a:picLocks noChangeAspect="1" noChangeArrowheads="1"/>
          </p:cNvPicPr>
          <p:nvPr/>
        </p:nvPicPr>
        <p:blipFill>
          <a:blip r:embed="rId2" cstate="print"/>
          <a:srcRect/>
          <a:stretch>
            <a:fillRect/>
          </a:stretch>
        </p:blipFill>
        <p:spPr bwMode="auto">
          <a:xfrm>
            <a:off x="971600" y="2780928"/>
            <a:ext cx="7407073" cy="4029448"/>
          </a:xfrm>
          <a:prstGeom prst="rect">
            <a:avLst/>
          </a:prstGeom>
          <a:noFill/>
          <a:ln w="9525">
            <a:noFill/>
            <a:miter lim="800000"/>
            <a:headEnd/>
            <a:tailEnd/>
          </a:ln>
        </p:spPr>
      </p:pic>
      <p:sp>
        <p:nvSpPr>
          <p:cNvPr id="5" name="TextBox 4"/>
          <p:cNvSpPr txBox="1"/>
          <p:nvPr/>
        </p:nvSpPr>
        <p:spPr>
          <a:xfrm>
            <a:off x="2812853" y="5096217"/>
            <a:ext cx="895051" cy="276999"/>
          </a:xfrm>
          <a:prstGeom prst="rect">
            <a:avLst/>
          </a:prstGeom>
          <a:solidFill>
            <a:srgbClr val="FFFFFF"/>
          </a:solidFill>
        </p:spPr>
        <p:txBody>
          <a:bodyPr wrap="square" rtlCol="0">
            <a:spAutoFit/>
          </a:bodyPr>
          <a:lstStyle/>
          <a:p>
            <a:r>
              <a:rPr lang="en-US" sz="1200" dirty="0"/>
              <a:t>read          </a:t>
            </a:r>
            <a:endParaRPr lang="en-US" dirty="0"/>
          </a:p>
        </p:txBody>
      </p:sp>
      <p:sp>
        <p:nvSpPr>
          <p:cNvPr id="6" name="Rectangle 5"/>
          <p:cNvSpPr/>
          <p:nvPr/>
        </p:nvSpPr>
        <p:spPr>
          <a:xfrm rot="1922630">
            <a:off x="8076845" y="749863"/>
            <a:ext cx="1184940" cy="369332"/>
          </a:xfrm>
          <a:prstGeom prst="rect">
            <a:avLst/>
          </a:prstGeom>
        </p:spPr>
        <p:txBody>
          <a:bodyPr wrap="none">
            <a:spAutoFit/>
          </a:bodyPr>
          <a:lstStyle/>
          <a:p>
            <a:r>
              <a:rPr lang="en-US" dirty="0">
                <a:solidFill>
                  <a:srgbClr val="FF00FF"/>
                </a:solidFill>
              </a:rPr>
              <a:t>Simplified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p:cNvSpPr>
            <a:spLocks noGrp="1" noChangeArrowheads="1"/>
          </p:cNvSpPr>
          <p:nvPr>
            <p:ph type="title"/>
          </p:nvPr>
        </p:nvSpPr>
        <p:spPr>
          <a:xfrm>
            <a:off x="323528" y="548680"/>
            <a:ext cx="8424936" cy="735109"/>
          </a:xfrm>
        </p:spPr>
        <p:txBody>
          <a:bodyPr/>
          <a:lstStyle/>
          <a:p>
            <a:r>
              <a:rPr lang="en-US" noProof="0"/>
              <a:t>Java View of Internet API</a:t>
            </a:r>
          </a:p>
        </p:txBody>
      </p:sp>
      <p:pic>
        <p:nvPicPr>
          <p:cNvPr id="1030"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648" y="1283789"/>
            <a:ext cx="6192688" cy="552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Rectangle 60"/>
          <p:cNvSpPr/>
          <p:nvPr/>
        </p:nvSpPr>
        <p:spPr>
          <a:xfrm rot="1922630">
            <a:off x="8198673" y="749863"/>
            <a:ext cx="941283" cy="369332"/>
          </a:xfrm>
          <a:prstGeom prst="rect">
            <a:avLst/>
          </a:prstGeom>
        </p:spPr>
        <p:txBody>
          <a:bodyPr wrap="none">
            <a:spAutoFit/>
          </a:bodyPr>
          <a:lstStyle/>
          <a:p>
            <a:r>
              <a:rPr lang="en-US" dirty="0">
                <a:solidFill>
                  <a:srgbClr val="FF0000"/>
                </a:solidFill>
              </a:rPr>
              <a:t>Review</a:t>
            </a:r>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250" t="21215" r="5499" b="18598"/>
          <a:stretch/>
        </p:blipFill>
        <p:spPr bwMode="auto">
          <a:xfrm>
            <a:off x="971600" y="2204864"/>
            <a:ext cx="6877050" cy="3067050"/>
          </a:xfrm>
          <a:prstGeom prst="rect">
            <a:avLst/>
          </a:prstGeom>
          <a:noFill/>
          <a:ln>
            <a:noFill/>
          </a:ln>
          <a:effectLst/>
          <a:scene3d>
            <a:camera prst="orthographicFront"/>
            <a:lightRig rig="threePt" dir="t"/>
          </a:scene3d>
          <a:sp3d>
            <a:bevelT w="165100" prst="coolSlant"/>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Comparison of the I/O Models</a:t>
            </a:r>
          </a:p>
        </p:txBody>
      </p:sp>
      <p:grpSp>
        <p:nvGrpSpPr>
          <p:cNvPr id="6" name="Group 5"/>
          <p:cNvGrpSpPr/>
          <p:nvPr/>
        </p:nvGrpSpPr>
        <p:grpSpPr>
          <a:xfrm>
            <a:off x="2123728" y="1628800"/>
            <a:ext cx="5444615" cy="4536503"/>
            <a:chOff x="323528" y="1556792"/>
            <a:chExt cx="5444615" cy="4536503"/>
          </a:xfrm>
        </p:grpSpPr>
        <p:pic>
          <p:nvPicPr>
            <p:cNvPr id="4098" name="Picture 2"/>
            <p:cNvPicPr>
              <a:picLocks noChangeAspect="1" noChangeArrowheads="1"/>
            </p:cNvPicPr>
            <p:nvPr/>
          </p:nvPicPr>
          <p:blipFill>
            <a:blip r:embed="rId2" cstate="print"/>
            <a:srcRect r="47809"/>
            <a:stretch>
              <a:fillRect/>
            </a:stretch>
          </p:blipFill>
          <p:spPr bwMode="auto">
            <a:xfrm>
              <a:off x="323528" y="1556792"/>
              <a:ext cx="4320480" cy="4536503"/>
            </a:xfrm>
            <a:prstGeom prst="rect">
              <a:avLst/>
            </a:prstGeom>
            <a:noFill/>
            <a:ln w="9525">
              <a:noFill/>
              <a:miter lim="800000"/>
              <a:headEnd/>
              <a:tailEnd/>
            </a:ln>
          </p:spPr>
        </p:pic>
        <p:pic>
          <p:nvPicPr>
            <p:cNvPr id="5" name="Picture 2"/>
            <p:cNvPicPr>
              <a:picLocks noChangeAspect="1" noChangeArrowheads="1"/>
            </p:cNvPicPr>
            <p:nvPr/>
          </p:nvPicPr>
          <p:blipFill>
            <a:blip r:embed="rId2" cstate="print"/>
            <a:srcRect l="86114" b="6349"/>
            <a:stretch>
              <a:fillRect/>
            </a:stretch>
          </p:blipFill>
          <p:spPr bwMode="auto">
            <a:xfrm>
              <a:off x="4618645" y="1575454"/>
              <a:ext cx="1149498" cy="4248472"/>
            </a:xfrm>
            <a:prstGeom prst="rect">
              <a:avLst/>
            </a:prstGeom>
            <a:noFill/>
            <a:ln w="9525">
              <a:noFill/>
              <a:miter lim="800000"/>
              <a:headEnd/>
              <a:tailEnd/>
            </a:ln>
          </p:spPr>
        </p:pic>
      </p:grpSp>
      <p:sp>
        <p:nvSpPr>
          <p:cNvPr id="7" name="Rectangle 6"/>
          <p:cNvSpPr/>
          <p:nvPr/>
        </p:nvSpPr>
        <p:spPr>
          <a:xfrm rot="1922630">
            <a:off x="8076845" y="749863"/>
            <a:ext cx="1184940" cy="369332"/>
          </a:xfrm>
          <a:prstGeom prst="rect">
            <a:avLst/>
          </a:prstGeom>
        </p:spPr>
        <p:txBody>
          <a:bodyPr wrap="none">
            <a:spAutoFit/>
          </a:bodyPr>
          <a:lstStyle/>
          <a:p>
            <a:r>
              <a:rPr lang="en-US" dirty="0">
                <a:solidFill>
                  <a:srgbClr val="FF00FF"/>
                </a:solidFill>
              </a:rPr>
              <a:t>Simplified</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a:solidFill>
                  <a:schemeClr val="tx1"/>
                </a:solidFill>
                <a:latin typeface="Courier New" pitchFamily="49" charset="0"/>
                <a:ea typeface="+mn-ea"/>
                <a:cs typeface="Courier New" pitchFamily="49" charset="0"/>
              </a:rPr>
              <a:t>select</a:t>
            </a:r>
            <a:r>
              <a:rPr lang="sv-SE" dirty="0">
                <a:solidFill>
                  <a:schemeClr val="tx1"/>
                </a:solidFill>
                <a:latin typeface="Courier New" pitchFamily="49" charset="0"/>
                <a:ea typeface="+mn-ea"/>
                <a:cs typeface="Courier New" pitchFamily="49" charset="0"/>
              </a:rPr>
              <a:t> </a:t>
            </a:r>
            <a:r>
              <a:rPr lang="sv-SE" b="1" dirty="0" err="1"/>
              <a:t>Function</a:t>
            </a:r>
            <a:endParaRPr lang="en-US" dirty="0"/>
          </a:p>
        </p:txBody>
      </p:sp>
      <p:sp>
        <p:nvSpPr>
          <p:cNvPr id="3" name="Content Placeholder 2"/>
          <p:cNvSpPr>
            <a:spLocks noGrp="1"/>
          </p:cNvSpPr>
          <p:nvPr>
            <p:ph idx="1"/>
          </p:nvPr>
        </p:nvSpPr>
        <p:spPr>
          <a:xfrm>
            <a:off x="179512" y="1773238"/>
            <a:ext cx="8712968" cy="4535487"/>
          </a:xfrm>
        </p:spPr>
        <p:txBody>
          <a:bodyPr/>
          <a:lstStyle/>
          <a:p>
            <a:r>
              <a:rPr lang="en-US" dirty="0"/>
              <a:t>TCP client establishes a connection with its server</a:t>
            </a:r>
          </a:p>
          <a:p>
            <a:pPr>
              <a:buNone/>
            </a:pP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select(</a:t>
            </a: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maxfdp1, </a:t>
            </a:r>
            <a:r>
              <a:rPr lang="en-US" sz="2400" dirty="0" err="1">
                <a:latin typeface="Courier New" pitchFamily="49" charset="0"/>
                <a:cs typeface="Courier New" pitchFamily="49" charset="0"/>
              </a:rPr>
              <a:t>fd_set</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readset</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fd_set</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writeset</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fd_set</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exceptset</a:t>
            </a:r>
            <a:r>
              <a:rPr lang="en-US" sz="2400" dirty="0">
                <a:latin typeface="Courier New" pitchFamily="49" charset="0"/>
                <a:cs typeface="Courier New" pitchFamily="49" charset="0"/>
              </a:rPr>
              <a:t>, const </a:t>
            </a:r>
            <a:r>
              <a:rPr lang="en-US" sz="2400" dirty="0" err="1">
                <a:latin typeface="Courier New" pitchFamily="49" charset="0"/>
                <a:cs typeface="Courier New" pitchFamily="49" charset="0"/>
              </a:rPr>
              <a:t>struct</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timeval</a:t>
            </a:r>
            <a:r>
              <a:rPr lang="en-US" sz="2400" dirty="0">
                <a:latin typeface="Courier New" pitchFamily="49" charset="0"/>
                <a:cs typeface="Courier New" pitchFamily="49" charset="0"/>
              </a:rPr>
              <a:t> *timeout);</a:t>
            </a:r>
          </a:p>
          <a:p>
            <a:r>
              <a:rPr lang="en-US" dirty="0"/>
              <a:t>E.g., call select and tell the kernel to return only when:</a:t>
            </a:r>
          </a:p>
          <a:p>
            <a:pPr lvl="1"/>
            <a:r>
              <a:rPr lang="en-US" dirty="0"/>
              <a:t>Any of the descriptors in the set {1, 4, 5} are ready for reading</a:t>
            </a:r>
          </a:p>
          <a:p>
            <a:pPr lvl="1"/>
            <a:r>
              <a:rPr lang="en-US" dirty="0"/>
              <a:t>Any of the descriptors in the set {2, 7} are ready for writing</a:t>
            </a:r>
          </a:p>
          <a:p>
            <a:pPr lvl="1"/>
            <a:r>
              <a:rPr lang="en-US" dirty="0"/>
              <a:t>Any of the descriptors in the set {1, 4} have an exception condition pending</a:t>
            </a:r>
          </a:p>
          <a:p>
            <a:pPr lvl="1"/>
            <a:r>
              <a:rPr lang="en-US" dirty="0"/>
              <a:t>10.2 seconds have elapsed</a:t>
            </a:r>
          </a:p>
          <a:p>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a:solidFill>
                  <a:schemeClr val="tx1"/>
                </a:solidFill>
                <a:latin typeface="Courier New" pitchFamily="49" charset="0"/>
                <a:ea typeface="+mn-ea"/>
                <a:cs typeface="Courier New" pitchFamily="49" charset="0"/>
              </a:rPr>
              <a:t>select</a:t>
            </a:r>
            <a:r>
              <a:rPr lang="sv-SE" dirty="0">
                <a:solidFill>
                  <a:schemeClr val="tx1"/>
                </a:solidFill>
                <a:latin typeface="Courier New" pitchFamily="49" charset="0"/>
                <a:ea typeface="+mn-ea"/>
                <a:cs typeface="Courier New" pitchFamily="49" charset="0"/>
              </a:rPr>
              <a:t> </a:t>
            </a:r>
            <a:r>
              <a:rPr lang="sv-SE" b="1" dirty="0" err="1"/>
              <a:t>Function</a:t>
            </a:r>
            <a:endParaRPr lang="en-US" dirty="0"/>
          </a:p>
        </p:txBody>
      </p:sp>
      <p:sp>
        <p:nvSpPr>
          <p:cNvPr id="3" name="Content Placeholder 2"/>
          <p:cNvSpPr>
            <a:spLocks noGrp="1"/>
          </p:cNvSpPr>
          <p:nvPr>
            <p:ph idx="1"/>
          </p:nvPr>
        </p:nvSpPr>
        <p:spPr>
          <a:xfrm>
            <a:off x="179512" y="1773238"/>
            <a:ext cx="8712968" cy="4535487"/>
          </a:xfrm>
        </p:spPr>
        <p:txBody>
          <a:bodyPr/>
          <a:lstStyle/>
          <a:p>
            <a:r>
              <a:rPr lang="en-US" dirty="0"/>
              <a:t>Tells the kernel which descriptors to test (reading, writing, or an exception condition) and how long to wait</a:t>
            </a:r>
          </a:p>
          <a:p>
            <a:pPr lvl="1"/>
            <a:r>
              <a:rPr lang="en-US" dirty="0"/>
              <a:t>not restricted to sockets; any file descriptor can be tested</a:t>
            </a:r>
          </a:p>
          <a:p>
            <a:pPr lvl="1"/>
            <a:endParaRPr lang="en-US" dirty="0"/>
          </a:p>
          <a:p>
            <a:pPr lvl="1">
              <a:buNone/>
            </a:pPr>
            <a:r>
              <a:rPr lang="en-US" dirty="0" err="1">
                <a:latin typeface="Courier New" pitchFamily="49" charset="0"/>
                <a:ea typeface="+mn-ea"/>
                <a:cs typeface="Courier New" pitchFamily="49" charset="0"/>
              </a:rPr>
              <a:t>struct</a:t>
            </a:r>
            <a:r>
              <a:rPr lang="en-US" dirty="0">
                <a:latin typeface="Courier New" pitchFamily="49" charset="0"/>
                <a:ea typeface="+mn-ea"/>
                <a:cs typeface="Courier New" pitchFamily="49" charset="0"/>
              </a:rPr>
              <a:t> </a:t>
            </a:r>
            <a:r>
              <a:rPr lang="en-US" dirty="0" err="1">
                <a:latin typeface="Courier New" pitchFamily="49" charset="0"/>
                <a:ea typeface="+mn-ea"/>
                <a:cs typeface="Courier New" pitchFamily="49" charset="0"/>
              </a:rPr>
              <a:t>timeval</a:t>
            </a:r>
            <a:r>
              <a:rPr lang="en-US" dirty="0">
                <a:latin typeface="Courier New" pitchFamily="49" charset="0"/>
                <a:ea typeface="+mn-ea"/>
                <a:cs typeface="Courier New" pitchFamily="49" charset="0"/>
              </a:rPr>
              <a:t>  {</a:t>
            </a:r>
          </a:p>
          <a:p>
            <a:pPr lvl="1">
              <a:buNone/>
            </a:pPr>
            <a:r>
              <a:rPr lang="en-US" dirty="0">
                <a:latin typeface="Courier New" pitchFamily="49" charset="0"/>
                <a:ea typeface="+mn-ea"/>
                <a:cs typeface="Courier New" pitchFamily="49" charset="0"/>
              </a:rPr>
              <a:t>  long   </a:t>
            </a:r>
            <a:r>
              <a:rPr lang="en-US" dirty="0" err="1">
                <a:latin typeface="Courier New" pitchFamily="49" charset="0"/>
                <a:ea typeface="+mn-ea"/>
                <a:cs typeface="Courier New" pitchFamily="49" charset="0"/>
              </a:rPr>
              <a:t>tv_sec</a:t>
            </a:r>
            <a:r>
              <a:rPr lang="en-US" dirty="0">
                <a:latin typeface="Courier New" pitchFamily="49" charset="0"/>
                <a:ea typeface="+mn-ea"/>
                <a:cs typeface="Courier New" pitchFamily="49" charset="0"/>
              </a:rPr>
              <a:t>;//seconds</a:t>
            </a:r>
          </a:p>
          <a:p>
            <a:pPr lvl="1">
              <a:buNone/>
            </a:pPr>
            <a:r>
              <a:rPr lang="en-US" dirty="0">
                <a:latin typeface="Courier New" pitchFamily="49" charset="0"/>
                <a:ea typeface="+mn-ea"/>
                <a:cs typeface="Courier New" pitchFamily="49" charset="0"/>
              </a:rPr>
              <a:t>  long   </a:t>
            </a:r>
            <a:r>
              <a:rPr lang="en-US" dirty="0" err="1">
                <a:latin typeface="Courier New" pitchFamily="49" charset="0"/>
                <a:ea typeface="+mn-ea"/>
                <a:cs typeface="Courier New" pitchFamily="49" charset="0"/>
              </a:rPr>
              <a:t>tv_usec</a:t>
            </a:r>
            <a:r>
              <a:rPr lang="en-US" dirty="0">
                <a:latin typeface="Courier New" pitchFamily="49" charset="0"/>
                <a:ea typeface="+mn-ea"/>
                <a:cs typeface="Courier New" pitchFamily="49" charset="0"/>
              </a:rPr>
              <a:t>;//microseconds</a:t>
            </a:r>
          </a:p>
          <a:p>
            <a:pPr lvl="1">
              <a:buNone/>
            </a:pPr>
            <a:r>
              <a:rPr lang="en-US" dirty="0">
                <a:latin typeface="Courier New" pitchFamily="49" charset="0"/>
                <a:ea typeface="+mn-ea"/>
                <a:cs typeface="Courier New" pitchFamily="49" charset="0"/>
              </a:rPr>
              <a:t>};</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a:solidFill>
                  <a:schemeClr val="tx1"/>
                </a:solidFill>
                <a:latin typeface="Courier New" pitchFamily="49" charset="0"/>
                <a:ea typeface="+mn-ea"/>
                <a:cs typeface="Courier New" pitchFamily="49" charset="0"/>
              </a:rPr>
              <a:t>select</a:t>
            </a:r>
            <a:r>
              <a:rPr lang="sv-SE" dirty="0">
                <a:solidFill>
                  <a:schemeClr val="tx1"/>
                </a:solidFill>
                <a:latin typeface="Courier New" pitchFamily="49" charset="0"/>
                <a:ea typeface="+mn-ea"/>
                <a:cs typeface="Courier New" pitchFamily="49" charset="0"/>
              </a:rPr>
              <a:t> </a:t>
            </a:r>
            <a:r>
              <a:rPr lang="sv-SE" b="1" dirty="0" err="1"/>
              <a:t>Function</a:t>
            </a:r>
            <a:endParaRPr lang="en-US" dirty="0"/>
          </a:p>
        </p:txBody>
      </p:sp>
      <p:sp>
        <p:nvSpPr>
          <p:cNvPr id="3" name="Content Placeholder 2"/>
          <p:cNvSpPr>
            <a:spLocks noGrp="1"/>
          </p:cNvSpPr>
          <p:nvPr>
            <p:ph idx="1"/>
          </p:nvPr>
        </p:nvSpPr>
        <p:spPr>
          <a:xfrm>
            <a:off x="179512" y="1773238"/>
            <a:ext cx="8712968" cy="4535487"/>
          </a:xfrm>
        </p:spPr>
        <p:txBody>
          <a:bodyPr/>
          <a:lstStyle/>
          <a:p>
            <a:r>
              <a:rPr lang="en-US" sz="3200" dirty="0">
                <a:ea typeface="+mn-ea"/>
                <a:cs typeface="+mn-cs"/>
              </a:rPr>
              <a:t>Wait forever (</a:t>
            </a:r>
            <a:r>
              <a:rPr lang="en-US" sz="3200" dirty="0" err="1">
                <a:latin typeface="Courier New" pitchFamily="49" charset="0"/>
                <a:cs typeface="Courier New" pitchFamily="49" charset="0"/>
              </a:rPr>
              <a:t>timeval</a:t>
            </a:r>
            <a:r>
              <a:rPr lang="en-US" sz="3200" dirty="0">
                <a:latin typeface="Courier New" pitchFamily="49" charset="0"/>
                <a:cs typeface="Courier New" pitchFamily="49" charset="0"/>
              </a:rPr>
              <a:t> </a:t>
            </a:r>
            <a:r>
              <a:rPr lang="en-US" sz="3200" dirty="0"/>
              <a:t>is a null </a:t>
            </a:r>
            <a:r>
              <a:rPr lang="en-US" sz="3200" dirty="0">
                <a:ea typeface="+mn-ea"/>
                <a:cs typeface="+mn-cs"/>
              </a:rPr>
              <a:t>pointer) </a:t>
            </a:r>
          </a:p>
          <a:p>
            <a:pPr lvl="1"/>
            <a:r>
              <a:rPr lang="en-US" dirty="0">
                <a:ea typeface="+mn-ea"/>
                <a:cs typeface="+mn-cs"/>
              </a:rPr>
              <a:t>Return only when there is a ready descriptor</a:t>
            </a:r>
          </a:p>
          <a:p>
            <a:r>
              <a:rPr lang="en-US" sz="3200" dirty="0">
                <a:ea typeface="+mn-ea"/>
                <a:cs typeface="+mn-cs"/>
              </a:rPr>
              <a:t>Wait up to a fixed amount of time</a:t>
            </a:r>
          </a:p>
          <a:p>
            <a:pPr lvl="1"/>
            <a:r>
              <a:rPr lang="en-US" dirty="0">
                <a:ea typeface="+mn-ea"/>
                <a:cs typeface="+mn-cs"/>
              </a:rPr>
              <a:t>Test, but do not wait beyond the </a:t>
            </a:r>
            <a:r>
              <a:rPr lang="en-US" sz="3200" dirty="0" err="1">
                <a:latin typeface="Courier New" pitchFamily="49" charset="0"/>
                <a:ea typeface="+mn-ea"/>
                <a:cs typeface="Courier New" pitchFamily="49" charset="0"/>
              </a:rPr>
              <a:t>timeval</a:t>
            </a:r>
          </a:p>
          <a:p>
            <a:r>
              <a:rPr lang="en-US" sz="3200" dirty="0">
                <a:ea typeface="+mn-ea"/>
                <a:cs typeface="+mn-cs"/>
              </a:rPr>
              <a:t>Do not wait at all (</a:t>
            </a:r>
            <a:r>
              <a:rPr lang="en-US" sz="3200" dirty="0" err="1">
                <a:latin typeface="Courier New" pitchFamily="49" charset="0"/>
                <a:cs typeface="Courier New" pitchFamily="49" charset="0"/>
              </a:rPr>
              <a:t>timeval</a:t>
            </a:r>
            <a:r>
              <a:rPr lang="en-US" sz="2000" dirty="0"/>
              <a:t> </a:t>
            </a:r>
            <a:r>
              <a:rPr lang="en-US" sz="3200" dirty="0"/>
              <a:t>is 0</a:t>
            </a:r>
            <a:r>
              <a:rPr lang="en-US" sz="3200" dirty="0">
                <a:ea typeface="+mn-ea"/>
                <a:cs typeface="+mn-cs"/>
              </a:rPr>
              <a:t>)</a:t>
            </a:r>
          </a:p>
          <a:p>
            <a:pPr lvl="1"/>
            <a:r>
              <a:rPr lang="en-US" dirty="0">
                <a:ea typeface="+mn-ea"/>
                <a:cs typeface="+mn-cs"/>
              </a:rPr>
              <a:t>Return immediately after checking the descriptors</a:t>
            </a:r>
          </a:p>
          <a:p>
            <a:pPr lvl="1">
              <a:buNone/>
            </a:pPr>
            <a:endParaRPr lang="en-US" sz="2000" dirty="0">
              <a:latin typeface="Courier New" pitchFamily="49" charset="0"/>
              <a:ea typeface="+mn-ea"/>
              <a:cs typeface="Courier New" pitchFamily="49"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solidFill>
                  <a:schemeClr val="tx1"/>
                </a:solidFill>
                <a:latin typeface="Courier New" pitchFamily="49" charset="0"/>
                <a:cs typeface="Courier New" pitchFamily="49" charset="0"/>
              </a:rPr>
              <a:t>FD_* </a:t>
            </a:r>
            <a:r>
              <a:rPr lang="sv-SE" b="1" dirty="0" err="1"/>
              <a:t>Functions</a:t>
            </a:r>
            <a:endParaRPr lang="en-US" dirty="0"/>
          </a:p>
        </p:txBody>
      </p:sp>
      <p:sp>
        <p:nvSpPr>
          <p:cNvPr id="3" name="Content Placeholder 2"/>
          <p:cNvSpPr>
            <a:spLocks noGrp="1"/>
          </p:cNvSpPr>
          <p:nvPr>
            <p:ph idx="1"/>
          </p:nvPr>
        </p:nvSpPr>
        <p:spPr>
          <a:xfrm>
            <a:off x="179512" y="1773238"/>
            <a:ext cx="8712968" cy="4535487"/>
          </a:xfrm>
        </p:spPr>
        <p:txBody>
          <a:bodyPr/>
          <a:lstStyle/>
          <a:p>
            <a:pPr>
              <a:buNone/>
            </a:pPr>
            <a:r>
              <a:rPr lang="sv-SE" sz="2000" dirty="0" err="1">
                <a:latin typeface="Courier New" pitchFamily="49" charset="0"/>
                <a:ea typeface="+mj-ea"/>
                <a:cs typeface="Courier New" pitchFamily="49" charset="0"/>
              </a:rPr>
              <a:t>void</a:t>
            </a:r>
            <a:r>
              <a:rPr lang="sv-SE" sz="2000" dirty="0">
                <a:latin typeface="Courier New" pitchFamily="49" charset="0"/>
                <a:ea typeface="+mj-ea"/>
                <a:cs typeface="Courier New" pitchFamily="49" charset="0"/>
              </a:rPr>
              <a:t> FD_ZERO(</a:t>
            </a:r>
            <a:r>
              <a:rPr lang="sv-SE" sz="2000" dirty="0" err="1">
                <a:latin typeface="Courier New" pitchFamily="49" charset="0"/>
                <a:ea typeface="+mj-ea"/>
                <a:cs typeface="Courier New" pitchFamily="49" charset="0"/>
              </a:rPr>
              <a:t>fd_set</a:t>
            </a:r>
            <a:r>
              <a:rPr lang="sv-SE" sz="2000" dirty="0">
                <a:latin typeface="Courier New" pitchFamily="49" charset="0"/>
                <a:ea typeface="+mj-ea"/>
                <a:cs typeface="Courier New" pitchFamily="49" charset="0"/>
              </a:rPr>
              <a:t> *</a:t>
            </a:r>
            <a:r>
              <a:rPr lang="sv-SE" sz="2000" dirty="0" err="1">
                <a:latin typeface="Courier New" pitchFamily="49" charset="0"/>
                <a:ea typeface="+mj-ea"/>
                <a:cs typeface="Courier New" pitchFamily="49" charset="0"/>
              </a:rPr>
              <a:t>fdset</a:t>
            </a:r>
            <a:r>
              <a:rPr lang="sv-SE" sz="2000" dirty="0">
                <a:latin typeface="Courier New" pitchFamily="49" charset="0"/>
                <a:ea typeface="+mj-ea"/>
                <a:cs typeface="Courier New" pitchFamily="49" charset="0"/>
              </a:rPr>
              <a:t>);</a:t>
            </a:r>
            <a:r>
              <a:rPr lang="sv-SE" sz="2000" dirty="0" err="1"/>
              <a:t>clear</a:t>
            </a:r>
            <a:r>
              <a:rPr lang="sv-SE" sz="2000" dirty="0"/>
              <a:t> all bits in</a:t>
            </a:r>
            <a:r>
              <a:rPr lang="sv-SE" sz="1800" dirty="0">
                <a:latin typeface="Courier New" pitchFamily="49" charset="0"/>
                <a:ea typeface="+mj-ea"/>
                <a:cs typeface="Courier New" pitchFamily="49" charset="0"/>
              </a:rPr>
              <a:t> </a:t>
            </a:r>
            <a:r>
              <a:rPr lang="sv-SE" sz="1800" dirty="0" err="1">
                <a:latin typeface="Courier New" pitchFamily="49" charset="0"/>
                <a:ea typeface="+mj-ea"/>
                <a:cs typeface="Courier New" pitchFamily="49" charset="0"/>
              </a:rPr>
              <a:t>fdset</a:t>
            </a:r>
            <a:r>
              <a:rPr lang="sv-SE" sz="1800" dirty="0">
                <a:latin typeface="Courier New" pitchFamily="49" charset="0"/>
                <a:ea typeface="+mj-ea"/>
                <a:cs typeface="Courier New" pitchFamily="49" charset="0"/>
              </a:rPr>
              <a:t> </a:t>
            </a:r>
            <a:endParaRPr lang="sv-SE" sz="2000" dirty="0">
              <a:latin typeface="Courier New" pitchFamily="49" charset="0"/>
              <a:ea typeface="+mj-ea"/>
              <a:cs typeface="Courier New" pitchFamily="49" charset="0"/>
            </a:endParaRPr>
          </a:p>
          <a:p>
            <a:pPr>
              <a:buNone/>
            </a:pPr>
            <a:r>
              <a:rPr lang="sv-SE" sz="2000" dirty="0" err="1">
                <a:latin typeface="Courier New" pitchFamily="49" charset="0"/>
                <a:ea typeface="+mj-ea"/>
                <a:cs typeface="Courier New" pitchFamily="49" charset="0"/>
              </a:rPr>
              <a:t>void</a:t>
            </a:r>
            <a:r>
              <a:rPr lang="sv-SE" sz="2000" dirty="0">
                <a:latin typeface="Courier New" pitchFamily="49" charset="0"/>
                <a:ea typeface="+mj-ea"/>
                <a:cs typeface="Courier New" pitchFamily="49" charset="0"/>
              </a:rPr>
              <a:t> FD_SET(</a:t>
            </a:r>
            <a:r>
              <a:rPr lang="sv-SE" sz="2000" dirty="0" err="1">
                <a:latin typeface="Courier New" pitchFamily="49" charset="0"/>
                <a:ea typeface="+mj-ea"/>
                <a:cs typeface="Courier New" pitchFamily="49" charset="0"/>
              </a:rPr>
              <a:t>int</a:t>
            </a:r>
            <a:r>
              <a:rPr lang="sv-SE" sz="2000" dirty="0">
                <a:latin typeface="Courier New" pitchFamily="49" charset="0"/>
                <a:ea typeface="+mj-ea"/>
                <a:cs typeface="Courier New" pitchFamily="49" charset="0"/>
              </a:rPr>
              <a:t> </a:t>
            </a:r>
            <a:r>
              <a:rPr lang="sv-SE" sz="2000" dirty="0" err="1">
                <a:latin typeface="Courier New" pitchFamily="49" charset="0"/>
                <a:ea typeface="+mj-ea"/>
                <a:cs typeface="Courier New" pitchFamily="49" charset="0"/>
              </a:rPr>
              <a:t>fd,fd_set</a:t>
            </a:r>
            <a:r>
              <a:rPr lang="sv-SE" sz="2000" dirty="0">
                <a:latin typeface="Courier New" pitchFamily="49" charset="0"/>
                <a:ea typeface="+mj-ea"/>
                <a:cs typeface="Courier New" pitchFamily="49" charset="0"/>
              </a:rPr>
              <a:t> *</a:t>
            </a:r>
            <a:r>
              <a:rPr lang="sv-SE" sz="2000" dirty="0" err="1">
                <a:latin typeface="Courier New" pitchFamily="49" charset="0"/>
                <a:ea typeface="+mj-ea"/>
                <a:cs typeface="Courier New" pitchFamily="49" charset="0"/>
              </a:rPr>
              <a:t>fdset</a:t>
            </a:r>
            <a:r>
              <a:rPr lang="sv-SE" sz="2000" dirty="0">
                <a:latin typeface="Courier New" pitchFamily="49" charset="0"/>
                <a:ea typeface="+mj-ea"/>
                <a:cs typeface="Courier New" pitchFamily="49" charset="0"/>
              </a:rPr>
              <a:t>);</a:t>
            </a:r>
            <a:r>
              <a:rPr lang="sv-SE" sz="2000" dirty="0" err="1"/>
              <a:t>turn</a:t>
            </a:r>
            <a:r>
              <a:rPr lang="sv-SE" sz="2000" dirty="0"/>
              <a:t> on the bit for </a:t>
            </a:r>
            <a:r>
              <a:rPr lang="sv-SE" sz="1800" dirty="0" err="1">
                <a:latin typeface="Courier New" pitchFamily="49" charset="0"/>
                <a:ea typeface="+mj-ea"/>
                <a:cs typeface="Courier New" pitchFamily="49" charset="0"/>
              </a:rPr>
              <a:t>fd</a:t>
            </a:r>
            <a:r>
              <a:rPr lang="sv-SE" sz="1800" dirty="0">
                <a:latin typeface="Courier New" pitchFamily="49" charset="0"/>
                <a:ea typeface="+mj-ea"/>
                <a:cs typeface="Courier New" pitchFamily="49" charset="0"/>
              </a:rPr>
              <a:t> </a:t>
            </a:r>
            <a:r>
              <a:rPr lang="sv-SE" sz="2000" dirty="0"/>
              <a:t>in</a:t>
            </a:r>
            <a:r>
              <a:rPr lang="sv-SE" sz="1800" dirty="0">
                <a:latin typeface="Courier New" pitchFamily="49" charset="0"/>
                <a:ea typeface="+mj-ea"/>
                <a:cs typeface="Courier New" pitchFamily="49" charset="0"/>
              </a:rPr>
              <a:t> </a:t>
            </a:r>
            <a:r>
              <a:rPr lang="sv-SE" sz="1800" dirty="0" err="1">
                <a:latin typeface="Courier New" pitchFamily="49" charset="0"/>
                <a:ea typeface="+mj-ea"/>
                <a:cs typeface="Courier New" pitchFamily="49" charset="0"/>
              </a:rPr>
              <a:t>fdset</a:t>
            </a:r>
            <a:endParaRPr lang="sv-SE" sz="2000" dirty="0">
              <a:latin typeface="Courier New" pitchFamily="49" charset="0"/>
              <a:ea typeface="+mj-ea"/>
              <a:cs typeface="Courier New" pitchFamily="49" charset="0"/>
            </a:endParaRPr>
          </a:p>
          <a:p>
            <a:pPr>
              <a:buNone/>
            </a:pPr>
            <a:r>
              <a:rPr lang="sv-SE" sz="2000" dirty="0" err="1">
                <a:latin typeface="Courier New" pitchFamily="49" charset="0"/>
                <a:ea typeface="+mj-ea"/>
                <a:cs typeface="Courier New" pitchFamily="49" charset="0"/>
              </a:rPr>
              <a:t>void</a:t>
            </a:r>
            <a:r>
              <a:rPr lang="sv-SE" sz="2000" dirty="0">
                <a:latin typeface="Courier New" pitchFamily="49" charset="0"/>
                <a:ea typeface="+mj-ea"/>
                <a:cs typeface="Courier New" pitchFamily="49" charset="0"/>
              </a:rPr>
              <a:t> FD_CLR(</a:t>
            </a:r>
            <a:r>
              <a:rPr lang="sv-SE" sz="2000" dirty="0" err="1">
                <a:latin typeface="Courier New" pitchFamily="49" charset="0"/>
                <a:ea typeface="+mj-ea"/>
                <a:cs typeface="Courier New" pitchFamily="49" charset="0"/>
              </a:rPr>
              <a:t>int</a:t>
            </a:r>
            <a:r>
              <a:rPr lang="sv-SE" sz="2000" dirty="0">
                <a:latin typeface="Courier New" pitchFamily="49" charset="0"/>
                <a:ea typeface="+mj-ea"/>
                <a:cs typeface="Courier New" pitchFamily="49" charset="0"/>
              </a:rPr>
              <a:t> </a:t>
            </a:r>
            <a:r>
              <a:rPr lang="sv-SE" sz="2000" dirty="0" err="1">
                <a:latin typeface="Courier New" pitchFamily="49" charset="0"/>
                <a:ea typeface="+mj-ea"/>
                <a:cs typeface="Courier New" pitchFamily="49" charset="0"/>
              </a:rPr>
              <a:t>fd,fd_set</a:t>
            </a:r>
            <a:r>
              <a:rPr lang="sv-SE" sz="2000" dirty="0">
                <a:latin typeface="Courier New" pitchFamily="49" charset="0"/>
                <a:ea typeface="+mj-ea"/>
                <a:cs typeface="Courier New" pitchFamily="49" charset="0"/>
              </a:rPr>
              <a:t> *</a:t>
            </a:r>
            <a:r>
              <a:rPr lang="sv-SE" sz="2000" dirty="0" err="1">
                <a:latin typeface="Courier New" pitchFamily="49" charset="0"/>
                <a:ea typeface="+mj-ea"/>
                <a:cs typeface="Courier New" pitchFamily="49" charset="0"/>
              </a:rPr>
              <a:t>fdset</a:t>
            </a:r>
            <a:r>
              <a:rPr lang="sv-SE" sz="2000" dirty="0">
                <a:latin typeface="Courier New" pitchFamily="49" charset="0"/>
                <a:ea typeface="+mj-ea"/>
                <a:cs typeface="Courier New" pitchFamily="49" charset="0"/>
              </a:rPr>
              <a:t>);</a:t>
            </a:r>
            <a:r>
              <a:rPr lang="sv-SE" sz="2000" dirty="0" err="1"/>
              <a:t>turn</a:t>
            </a:r>
            <a:r>
              <a:rPr lang="sv-SE" sz="2000" dirty="0"/>
              <a:t> </a:t>
            </a:r>
            <a:r>
              <a:rPr lang="sv-SE" sz="2000" dirty="0" err="1"/>
              <a:t>off</a:t>
            </a:r>
            <a:r>
              <a:rPr lang="sv-SE" sz="2000" dirty="0"/>
              <a:t> the bit for </a:t>
            </a:r>
            <a:r>
              <a:rPr lang="sv-SE" sz="1800" dirty="0" err="1">
                <a:latin typeface="Courier New" pitchFamily="49" charset="0"/>
                <a:ea typeface="+mj-ea"/>
                <a:cs typeface="Courier New" pitchFamily="49" charset="0"/>
              </a:rPr>
              <a:t>fd</a:t>
            </a:r>
            <a:r>
              <a:rPr lang="sv-SE" sz="1800" dirty="0">
                <a:latin typeface="Courier New" pitchFamily="49" charset="0"/>
                <a:ea typeface="+mj-ea"/>
                <a:cs typeface="Courier New" pitchFamily="49" charset="0"/>
              </a:rPr>
              <a:t> </a:t>
            </a:r>
            <a:r>
              <a:rPr lang="sv-SE" sz="2000" dirty="0"/>
              <a:t>in</a:t>
            </a:r>
            <a:r>
              <a:rPr lang="sv-SE" sz="1800" dirty="0">
                <a:latin typeface="Courier New" pitchFamily="49" charset="0"/>
                <a:ea typeface="+mj-ea"/>
                <a:cs typeface="Courier New" pitchFamily="49" charset="0"/>
              </a:rPr>
              <a:t> </a:t>
            </a:r>
            <a:r>
              <a:rPr lang="sv-SE" sz="1800" dirty="0" err="1">
                <a:latin typeface="Courier New" pitchFamily="49" charset="0"/>
                <a:ea typeface="+mj-ea"/>
                <a:cs typeface="Courier New" pitchFamily="49" charset="0"/>
              </a:rPr>
              <a:t>fdset</a:t>
            </a:r>
            <a:r>
              <a:rPr lang="sv-SE" sz="1800" dirty="0">
                <a:latin typeface="Courier New" pitchFamily="49" charset="0"/>
                <a:ea typeface="+mj-ea"/>
                <a:cs typeface="Courier New" pitchFamily="49" charset="0"/>
              </a:rPr>
              <a:t> </a:t>
            </a:r>
            <a:endParaRPr lang="sv-SE" sz="2000" dirty="0">
              <a:latin typeface="Courier New" pitchFamily="49" charset="0"/>
              <a:ea typeface="+mj-ea"/>
              <a:cs typeface="Courier New" pitchFamily="49" charset="0"/>
            </a:endParaRPr>
          </a:p>
          <a:p>
            <a:pPr>
              <a:buNone/>
            </a:pPr>
            <a:r>
              <a:rPr lang="sv-SE" sz="2000" dirty="0" err="1">
                <a:latin typeface="Courier New" pitchFamily="49" charset="0"/>
                <a:ea typeface="+mj-ea"/>
                <a:cs typeface="Courier New" pitchFamily="49" charset="0"/>
              </a:rPr>
              <a:t>int</a:t>
            </a:r>
            <a:r>
              <a:rPr lang="sv-SE" sz="2000" dirty="0">
                <a:latin typeface="Courier New" pitchFamily="49" charset="0"/>
                <a:ea typeface="+mj-ea"/>
                <a:cs typeface="Courier New" pitchFamily="49" charset="0"/>
              </a:rPr>
              <a:t> FD_ISSET(</a:t>
            </a:r>
            <a:r>
              <a:rPr lang="sv-SE" sz="2000" dirty="0" err="1">
                <a:latin typeface="Courier New" pitchFamily="49" charset="0"/>
                <a:ea typeface="+mj-ea"/>
                <a:cs typeface="Courier New" pitchFamily="49" charset="0"/>
              </a:rPr>
              <a:t>int</a:t>
            </a:r>
            <a:r>
              <a:rPr lang="sv-SE" sz="2000" dirty="0">
                <a:latin typeface="Courier New" pitchFamily="49" charset="0"/>
                <a:ea typeface="+mj-ea"/>
                <a:cs typeface="Courier New" pitchFamily="49" charset="0"/>
              </a:rPr>
              <a:t> </a:t>
            </a:r>
            <a:r>
              <a:rPr lang="sv-SE" sz="2000" dirty="0" err="1">
                <a:latin typeface="Courier New" pitchFamily="49" charset="0"/>
                <a:ea typeface="+mj-ea"/>
                <a:cs typeface="Courier New" pitchFamily="49" charset="0"/>
              </a:rPr>
              <a:t>fd,fd_set</a:t>
            </a:r>
            <a:r>
              <a:rPr lang="sv-SE" sz="2000" dirty="0">
                <a:latin typeface="Courier New" pitchFamily="49" charset="0"/>
                <a:ea typeface="+mj-ea"/>
                <a:cs typeface="Courier New" pitchFamily="49" charset="0"/>
              </a:rPr>
              <a:t> *</a:t>
            </a:r>
            <a:r>
              <a:rPr lang="sv-SE" sz="2000" dirty="0" err="1">
                <a:latin typeface="Courier New" pitchFamily="49" charset="0"/>
                <a:ea typeface="+mj-ea"/>
                <a:cs typeface="Courier New" pitchFamily="49" charset="0"/>
              </a:rPr>
              <a:t>fdset</a:t>
            </a:r>
            <a:r>
              <a:rPr lang="sv-SE" sz="2000" dirty="0">
                <a:latin typeface="Courier New" pitchFamily="49" charset="0"/>
                <a:ea typeface="+mj-ea"/>
                <a:cs typeface="Courier New" pitchFamily="49" charset="0"/>
              </a:rPr>
              <a:t>);</a:t>
            </a:r>
            <a:r>
              <a:rPr lang="sv-SE" sz="2000" dirty="0"/>
              <a:t>is the bit for </a:t>
            </a:r>
            <a:r>
              <a:rPr lang="sv-SE" sz="1800" dirty="0" err="1">
                <a:latin typeface="Courier New" pitchFamily="49" charset="0"/>
                <a:ea typeface="+mj-ea"/>
                <a:cs typeface="Courier New" pitchFamily="49" charset="0"/>
              </a:rPr>
              <a:t>fd</a:t>
            </a:r>
            <a:r>
              <a:rPr lang="sv-SE" sz="1800" dirty="0">
                <a:latin typeface="Courier New" pitchFamily="49" charset="0"/>
                <a:ea typeface="+mj-ea"/>
                <a:cs typeface="Courier New" pitchFamily="49" charset="0"/>
              </a:rPr>
              <a:t> </a:t>
            </a:r>
            <a:r>
              <a:rPr lang="sv-SE" sz="2000" dirty="0"/>
              <a:t>on in </a:t>
            </a:r>
            <a:r>
              <a:rPr lang="sv-SE" sz="1800" dirty="0" err="1">
                <a:latin typeface="Courier New" pitchFamily="49" charset="0"/>
                <a:ea typeface="+mj-ea"/>
                <a:cs typeface="Courier New" pitchFamily="49" charset="0"/>
              </a:rPr>
              <a:t>fdset</a:t>
            </a:r>
            <a:r>
              <a:rPr lang="sv-SE" sz="2000" dirty="0"/>
              <a:t>?</a:t>
            </a:r>
            <a:endParaRPr lang="sv-SE" sz="2400" dirty="0"/>
          </a:p>
          <a:p>
            <a:pPr>
              <a:buNone/>
            </a:pPr>
            <a:r>
              <a:rPr lang="en-US" sz="2000" dirty="0" err="1">
                <a:latin typeface="Courier New" pitchFamily="49" charset="0"/>
                <a:ea typeface="+mj-ea"/>
                <a:cs typeface="Courier New" pitchFamily="49" charset="0"/>
              </a:rPr>
              <a:t>fd_set</a:t>
            </a:r>
            <a:r>
              <a:rPr lang="en-US" sz="2000" dirty="0">
                <a:latin typeface="Courier New" pitchFamily="49" charset="0"/>
                <a:ea typeface="+mj-ea"/>
                <a:cs typeface="Courier New" pitchFamily="49" charset="0"/>
              </a:rPr>
              <a:t> </a:t>
            </a:r>
            <a:r>
              <a:rPr lang="en-US" sz="2000" dirty="0" err="1">
                <a:latin typeface="Courier New" pitchFamily="49" charset="0"/>
                <a:ea typeface="+mj-ea"/>
                <a:cs typeface="Courier New" pitchFamily="49" charset="0"/>
              </a:rPr>
              <a:t>rset</a:t>
            </a:r>
            <a:r>
              <a:rPr lang="en-US" sz="2000" dirty="0">
                <a:latin typeface="Courier New" pitchFamily="49" charset="0"/>
                <a:ea typeface="+mj-ea"/>
                <a:cs typeface="Courier New" pitchFamily="49" charset="0"/>
              </a:rPr>
              <a:t>;</a:t>
            </a:r>
          </a:p>
          <a:p>
            <a:pPr>
              <a:buNone/>
            </a:pPr>
            <a:r>
              <a:rPr lang="en-US" sz="2000" dirty="0">
                <a:latin typeface="Courier New" pitchFamily="49" charset="0"/>
                <a:ea typeface="+mj-ea"/>
                <a:cs typeface="Courier New" pitchFamily="49" charset="0"/>
              </a:rPr>
              <a:t>FD_ZERO(&amp;</a:t>
            </a:r>
            <a:r>
              <a:rPr lang="en-US" sz="2000" dirty="0" err="1">
                <a:latin typeface="Courier New" pitchFamily="49" charset="0"/>
                <a:ea typeface="+mj-ea"/>
                <a:cs typeface="Courier New" pitchFamily="49" charset="0"/>
              </a:rPr>
              <a:t>rset</a:t>
            </a:r>
            <a:r>
              <a:rPr lang="en-US" sz="2000" dirty="0">
                <a:latin typeface="Courier New" pitchFamily="49" charset="0"/>
                <a:ea typeface="+mj-ea"/>
                <a:cs typeface="Courier New" pitchFamily="49" charset="0"/>
              </a:rPr>
              <a:t>); </a:t>
            </a:r>
            <a:r>
              <a:rPr lang="en-US" sz="2000" dirty="0"/>
              <a:t>initialize the set: all bits off</a:t>
            </a:r>
          </a:p>
          <a:p>
            <a:pPr>
              <a:buNone/>
            </a:pPr>
            <a:r>
              <a:rPr lang="en-US" sz="2000" dirty="0">
                <a:latin typeface="Courier New" pitchFamily="49" charset="0"/>
                <a:ea typeface="+mj-ea"/>
                <a:cs typeface="Courier New" pitchFamily="49" charset="0"/>
              </a:rPr>
              <a:t>FD_SET(1, &amp;</a:t>
            </a:r>
            <a:r>
              <a:rPr lang="en-US" sz="2000" dirty="0" err="1">
                <a:latin typeface="Courier New" pitchFamily="49" charset="0"/>
                <a:ea typeface="+mj-ea"/>
                <a:cs typeface="Courier New" pitchFamily="49" charset="0"/>
              </a:rPr>
              <a:t>rset</a:t>
            </a:r>
            <a:r>
              <a:rPr lang="en-US" sz="2000" dirty="0">
                <a:latin typeface="Courier New" pitchFamily="49" charset="0"/>
                <a:ea typeface="+mj-ea"/>
                <a:cs typeface="Courier New" pitchFamily="49" charset="0"/>
              </a:rPr>
              <a:t>); </a:t>
            </a:r>
            <a:r>
              <a:rPr lang="en-US" sz="2000" dirty="0"/>
              <a:t>turn on bit for </a:t>
            </a:r>
            <a:r>
              <a:rPr lang="en-US" sz="2000" dirty="0" err="1">
                <a:latin typeface="Courier New" pitchFamily="49" charset="0"/>
                <a:ea typeface="+mj-ea"/>
                <a:cs typeface="Courier New" pitchFamily="49" charset="0"/>
              </a:rPr>
              <a:t>fd</a:t>
            </a:r>
            <a:r>
              <a:rPr lang="en-US" sz="2000" dirty="0">
                <a:latin typeface="Courier New" pitchFamily="49" charset="0"/>
                <a:ea typeface="+mj-ea"/>
                <a:cs typeface="Courier New" pitchFamily="49" charset="0"/>
              </a:rPr>
              <a:t> </a:t>
            </a:r>
            <a:r>
              <a:rPr lang="en-US" sz="2000" dirty="0"/>
              <a:t>1</a:t>
            </a:r>
          </a:p>
          <a:p>
            <a:pPr>
              <a:buNone/>
            </a:pPr>
            <a:r>
              <a:rPr lang="en-US" sz="2000" dirty="0">
                <a:latin typeface="Courier New" pitchFamily="49" charset="0"/>
                <a:ea typeface="+mj-ea"/>
                <a:cs typeface="Courier New" pitchFamily="49" charset="0"/>
              </a:rPr>
              <a:t>FD_SET(4, &amp;</a:t>
            </a:r>
            <a:r>
              <a:rPr lang="en-US" sz="2000" dirty="0" err="1">
                <a:latin typeface="Courier New" pitchFamily="49" charset="0"/>
                <a:ea typeface="+mj-ea"/>
                <a:cs typeface="Courier New" pitchFamily="49" charset="0"/>
              </a:rPr>
              <a:t>rset</a:t>
            </a:r>
            <a:r>
              <a:rPr lang="en-US" sz="2000" dirty="0">
                <a:latin typeface="Courier New" pitchFamily="49" charset="0"/>
                <a:ea typeface="+mj-ea"/>
                <a:cs typeface="Courier New" pitchFamily="49" charset="0"/>
              </a:rPr>
              <a:t>); </a:t>
            </a:r>
            <a:r>
              <a:rPr lang="en-US" sz="2000" dirty="0"/>
              <a:t>turn on bit for </a:t>
            </a:r>
            <a:r>
              <a:rPr lang="en-US" sz="2000" dirty="0" err="1">
                <a:latin typeface="Courier New" pitchFamily="49" charset="0"/>
                <a:ea typeface="+mj-ea"/>
                <a:cs typeface="Courier New" pitchFamily="49" charset="0"/>
              </a:rPr>
              <a:t>fd</a:t>
            </a:r>
            <a:r>
              <a:rPr lang="en-US" sz="2000" dirty="0">
                <a:latin typeface="Courier New" pitchFamily="49" charset="0"/>
                <a:ea typeface="+mj-ea"/>
                <a:cs typeface="Courier New" pitchFamily="49" charset="0"/>
              </a:rPr>
              <a:t> </a:t>
            </a:r>
            <a:r>
              <a:rPr lang="en-US" sz="2000" dirty="0"/>
              <a:t>4</a:t>
            </a:r>
          </a:p>
          <a:p>
            <a:pPr>
              <a:buNone/>
            </a:pPr>
            <a:r>
              <a:rPr lang="en-US" sz="2000" dirty="0">
                <a:latin typeface="Courier New" pitchFamily="49" charset="0"/>
                <a:ea typeface="+mj-ea"/>
                <a:cs typeface="Courier New" pitchFamily="49" charset="0"/>
              </a:rPr>
              <a:t>FD_SET(5, &amp;</a:t>
            </a:r>
            <a:r>
              <a:rPr lang="en-US" sz="2000" dirty="0" err="1">
                <a:latin typeface="Courier New" pitchFamily="49" charset="0"/>
                <a:ea typeface="+mj-ea"/>
                <a:cs typeface="Courier New" pitchFamily="49" charset="0"/>
              </a:rPr>
              <a:t>rset</a:t>
            </a:r>
            <a:r>
              <a:rPr lang="en-US" sz="2000" dirty="0">
                <a:latin typeface="Courier New" pitchFamily="49" charset="0"/>
                <a:ea typeface="+mj-ea"/>
                <a:cs typeface="Courier New" pitchFamily="49" charset="0"/>
              </a:rPr>
              <a:t>); </a:t>
            </a:r>
            <a:r>
              <a:rPr lang="en-US" sz="2000" dirty="0"/>
              <a:t>turn on bit for </a:t>
            </a:r>
            <a:r>
              <a:rPr lang="en-US" sz="2000" dirty="0" err="1">
                <a:latin typeface="Courier New" pitchFamily="49" charset="0"/>
                <a:ea typeface="+mj-ea"/>
                <a:cs typeface="Courier New" pitchFamily="49" charset="0"/>
              </a:rPr>
              <a:t>fd</a:t>
            </a:r>
            <a:r>
              <a:rPr lang="en-US" sz="2000" dirty="0">
                <a:latin typeface="Courier New" pitchFamily="49" charset="0"/>
                <a:ea typeface="+mj-ea"/>
                <a:cs typeface="Courier New" pitchFamily="49" charset="0"/>
              </a:rPr>
              <a:t> </a:t>
            </a:r>
            <a:r>
              <a:rPr lang="en-US" sz="2000" dirty="0"/>
              <a:t>5</a:t>
            </a:r>
          </a:p>
          <a:p>
            <a:r>
              <a:rPr lang="en-US" sz="2000" dirty="0">
                <a:latin typeface="Courier New" pitchFamily="49" charset="0"/>
                <a:ea typeface="+mj-ea"/>
                <a:cs typeface="Courier New" pitchFamily="49" charset="0"/>
              </a:rPr>
              <a:t>select</a:t>
            </a:r>
            <a:r>
              <a:rPr lang="en-US" sz="2400" dirty="0"/>
              <a:t> modifies the descriptor sets pointed to by these arguments </a:t>
            </a:r>
            <a:endParaRPr lang="en-US" sz="2400" dirty="0">
              <a:latin typeface="Courier New" pitchFamily="49" charset="0"/>
              <a:ea typeface="+mj-ea"/>
              <a:cs typeface="Courier New" pitchFamily="49" charset="0"/>
            </a:endParaRPr>
          </a:p>
          <a:p>
            <a:pPr>
              <a:buNone/>
            </a:pPr>
            <a:endParaRPr lang="en-US" sz="2000" dirty="0"/>
          </a:p>
          <a:p>
            <a:pPr>
              <a:buNone/>
            </a:pPr>
            <a:endParaRPr lang="en-US" sz="2000" dirty="0">
              <a:latin typeface="Courier New" pitchFamily="49" charset="0"/>
              <a:ea typeface="+mj-ea"/>
              <a:cs typeface="Courier New" pitchFamily="49"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a:solidFill>
                  <a:schemeClr val="tx1"/>
                </a:solidFill>
                <a:latin typeface="Courier New" pitchFamily="49" charset="0"/>
                <a:ea typeface="+mn-ea"/>
                <a:cs typeface="Courier New" pitchFamily="49" charset="0"/>
              </a:rPr>
              <a:t>select</a:t>
            </a:r>
            <a:r>
              <a:rPr lang="sv-SE" dirty="0">
                <a:solidFill>
                  <a:schemeClr val="tx1"/>
                </a:solidFill>
                <a:latin typeface="Courier New" pitchFamily="49" charset="0"/>
                <a:ea typeface="+mn-ea"/>
                <a:cs typeface="Courier New" pitchFamily="49" charset="0"/>
              </a:rPr>
              <a:t> </a:t>
            </a:r>
            <a:r>
              <a:rPr lang="sv-SE" b="1" dirty="0" err="1"/>
              <a:t>Function</a:t>
            </a:r>
            <a:endParaRPr lang="en-US" dirty="0"/>
          </a:p>
        </p:txBody>
      </p:sp>
      <p:sp>
        <p:nvSpPr>
          <p:cNvPr id="3" name="Content Placeholder 2"/>
          <p:cNvSpPr>
            <a:spLocks noGrp="1"/>
          </p:cNvSpPr>
          <p:nvPr>
            <p:ph idx="1"/>
          </p:nvPr>
        </p:nvSpPr>
        <p:spPr>
          <a:xfrm>
            <a:off x="179512" y="1773238"/>
            <a:ext cx="8712968" cy="4535487"/>
          </a:xfrm>
        </p:spPr>
        <p:txBody>
          <a:bodyPr/>
          <a:lstStyle/>
          <a:p>
            <a:r>
              <a:rPr lang="en-US" sz="3200" dirty="0">
                <a:latin typeface="Courier New" pitchFamily="49" charset="0"/>
                <a:cs typeface="Courier New" pitchFamily="49" charset="0"/>
              </a:rPr>
              <a:t>select</a:t>
            </a:r>
            <a:r>
              <a:rPr lang="en-US" sz="3200" dirty="0"/>
              <a:t> modifies the descriptor sets pointed to by these arguments</a:t>
            </a:r>
          </a:p>
          <a:p>
            <a:r>
              <a:rPr lang="en-US" sz="3200" dirty="0"/>
              <a:t>The return value indicates the total number of bits that are ready across all the descriptor sets </a:t>
            </a:r>
          </a:p>
          <a:p>
            <a:r>
              <a:rPr lang="en-US" sz="3200" dirty="0"/>
              <a:t>The </a:t>
            </a:r>
            <a:r>
              <a:rPr lang="en-US" sz="3200" dirty="0">
                <a:latin typeface="Courier New" pitchFamily="49" charset="0"/>
                <a:cs typeface="Courier New" pitchFamily="49" charset="0"/>
              </a:rPr>
              <a:t>maxfdp1</a:t>
            </a:r>
            <a:r>
              <a:rPr lang="en-US" sz="3200" dirty="0"/>
              <a:t> argument specifies the number of descriptors to be tested</a:t>
            </a:r>
          </a:p>
          <a:p>
            <a:pPr lvl="1"/>
            <a:r>
              <a:rPr lang="en-US" dirty="0"/>
              <a:t>Its value is the maximum descriptor to be tested plus one </a:t>
            </a:r>
          </a:p>
          <a:p>
            <a:endParaRPr lang="en-US" sz="3200" dirty="0">
              <a:latin typeface="Courier New" pitchFamily="49" charset="0"/>
              <a:cs typeface="Courier New" pitchFamily="49"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cstate="print"/>
          <a:srcRect/>
          <a:stretch>
            <a:fillRect/>
          </a:stretch>
        </p:blipFill>
        <p:spPr bwMode="auto">
          <a:xfrm>
            <a:off x="4986422" y="1219572"/>
            <a:ext cx="4122082" cy="3001516"/>
          </a:xfrm>
          <a:prstGeom prst="rect">
            <a:avLst/>
          </a:prstGeom>
          <a:noFill/>
          <a:ln w="9525">
            <a:noFill/>
            <a:miter lim="800000"/>
            <a:headEnd/>
            <a:tailEnd/>
          </a:ln>
        </p:spPr>
      </p:pic>
      <p:sp>
        <p:nvSpPr>
          <p:cNvPr id="2" name="Title 1"/>
          <p:cNvSpPr>
            <a:spLocks noGrp="1"/>
          </p:cNvSpPr>
          <p:nvPr>
            <p:ph type="title"/>
          </p:nvPr>
        </p:nvSpPr>
        <p:spPr/>
        <p:txBody>
          <a:bodyPr/>
          <a:lstStyle/>
          <a:p>
            <a:r>
              <a:rPr lang="sv-SE" dirty="0" err="1">
                <a:solidFill>
                  <a:schemeClr val="tx1"/>
                </a:solidFill>
                <a:latin typeface="Courier New" pitchFamily="49" charset="0"/>
                <a:ea typeface="+mn-ea"/>
                <a:cs typeface="Courier New" pitchFamily="49" charset="0"/>
              </a:rPr>
              <a:t>str_cli</a:t>
            </a:r>
            <a:r>
              <a:rPr lang="sv-SE" b="1" dirty="0"/>
              <a:t> </a:t>
            </a:r>
            <a:r>
              <a:rPr lang="sv-SE" b="1" dirty="0" err="1"/>
              <a:t>Function</a:t>
            </a:r>
            <a:r>
              <a:rPr lang="sv-SE" b="1" dirty="0"/>
              <a:t> (</a:t>
            </a:r>
            <a:r>
              <a:rPr lang="sv-SE" b="1" dirty="0" err="1"/>
              <a:t>Revisited</a:t>
            </a:r>
            <a:r>
              <a:rPr lang="sv-SE" b="1" dirty="0"/>
              <a:t>)</a:t>
            </a:r>
            <a:endParaRPr lang="en-US" dirty="0"/>
          </a:p>
        </p:txBody>
      </p:sp>
      <p:sp>
        <p:nvSpPr>
          <p:cNvPr id="3" name="Content Placeholder 2"/>
          <p:cNvSpPr>
            <a:spLocks noGrp="1"/>
          </p:cNvSpPr>
          <p:nvPr>
            <p:ph idx="1"/>
          </p:nvPr>
        </p:nvSpPr>
        <p:spPr>
          <a:xfrm>
            <a:off x="35496" y="1412776"/>
            <a:ext cx="6192688" cy="5112568"/>
          </a:xfrm>
        </p:spPr>
        <p:txBody>
          <a:bodyPr/>
          <a:lstStyle/>
          <a:p>
            <a:r>
              <a:rPr lang="en-US" dirty="0"/>
              <a:t>Peer TCP sends data, the socket becomes readable and read returns greater than 0 </a:t>
            </a:r>
          </a:p>
          <a:p>
            <a:pPr lvl="1"/>
            <a:r>
              <a:rPr lang="en-US" dirty="0"/>
              <a:t>number of bytes of data </a:t>
            </a:r>
          </a:p>
          <a:p>
            <a:r>
              <a:rPr lang="en-US" dirty="0"/>
              <a:t>Peer TCP sends a FIN (the peer process terminates), the socket becomes readable and read returns 0 (EOF) </a:t>
            </a:r>
          </a:p>
          <a:p>
            <a:r>
              <a:rPr lang="en-US" dirty="0"/>
              <a:t>Peer TCP sends an RST (the peer host has crashed and rebooted), the socket becomes readable, read returns -1</a:t>
            </a:r>
            <a:r>
              <a:rPr lang="sv-SE" altLang="ja-JP" dirty="0"/>
              <a:t>, </a:t>
            </a:r>
            <a:r>
              <a:rPr lang="en-US" dirty="0"/>
              <a:t>and </a:t>
            </a:r>
            <a:r>
              <a:rPr lang="en-US" dirty="0" err="1">
                <a:latin typeface="Courier New" pitchFamily="49" charset="0"/>
                <a:cs typeface="Courier New" pitchFamily="49" charset="0"/>
              </a:rPr>
              <a:t>errno</a:t>
            </a:r>
            <a:r>
              <a:rPr lang="en-US" dirty="0"/>
              <a:t> contains the specific error code </a:t>
            </a:r>
          </a:p>
          <a:p>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a:solidFill>
                  <a:schemeClr val="tx1"/>
                </a:solidFill>
                <a:latin typeface="Courier New" pitchFamily="49" charset="0"/>
                <a:ea typeface="+mn-ea"/>
                <a:cs typeface="Courier New" pitchFamily="49" charset="0"/>
              </a:rPr>
              <a:t>str_cli</a:t>
            </a:r>
            <a:r>
              <a:rPr lang="sv-SE" b="1" dirty="0"/>
              <a:t> </a:t>
            </a:r>
            <a:r>
              <a:rPr lang="sv-SE" b="1" dirty="0" err="1"/>
              <a:t>Function</a:t>
            </a:r>
            <a:r>
              <a:rPr lang="sv-SE" b="1" dirty="0"/>
              <a:t> (</a:t>
            </a:r>
            <a:r>
              <a:rPr lang="sv-SE" b="1" dirty="0" err="1"/>
              <a:t>Revisited</a:t>
            </a:r>
            <a:r>
              <a:rPr lang="sv-SE" b="1" dirty="0"/>
              <a:t>)</a:t>
            </a:r>
            <a:endParaRPr lang="en-US" dirty="0"/>
          </a:p>
        </p:txBody>
      </p:sp>
      <p:sp>
        <p:nvSpPr>
          <p:cNvPr id="5" name="Content Placeholder 4"/>
          <p:cNvSpPr>
            <a:spLocks noGrp="1"/>
          </p:cNvSpPr>
          <p:nvPr>
            <p:ph idx="1"/>
          </p:nvPr>
        </p:nvSpPr>
        <p:spPr>
          <a:xfrm>
            <a:off x="179512" y="1485379"/>
            <a:ext cx="8712968" cy="4895949"/>
          </a:xfrm>
        </p:spPr>
        <p:txBody>
          <a:bodyPr/>
          <a:lstStyle/>
          <a:p>
            <a:pPr>
              <a:buNone/>
            </a:pPr>
            <a:r>
              <a:rPr lang="en-US" sz="1500" dirty="0">
                <a:latin typeface="Courier New" pitchFamily="49" charset="0"/>
                <a:cs typeface="Courier New" pitchFamily="49" charset="0"/>
              </a:rPr>
              <a:t>void </a:t>
            </a:r>
            <a:r>
              <a:rPr lang="en-US" sz="1500" dirty="0" err="1">
                <a:latin typeface="Courier New" pitchFamily="49" charset="0"/>
                <a:cs typeface="Courier New" pitchFamily="49" charset="0"/>
              </a:rPr>
              <a:t>str_cli</a:t>
            </a:r>
            <a:r>
              <a:rPr lang="en-US" sz="1500" dirty="0">
                <a:latin typeface="Courier New" pitchFamily="49" charset="0"/>
                <a:cs typeface="Courier New" pitchFamily="49" charset="0"/>
              </a:rPr>
              <a:t>(FILE *</a:t>
            </a:r>
            <a:r>
              <a:rPr lang="en-US" sz="1500" dirty="0" err="1">
                <a:latin typeface="Courier New" pitchFamily="49" charset="0"/>
                <a:cs typeface="Courier New" pitchFamily="49" charset="0"/>
              </a:rPr>
              <a:t>fp</a:t>
            </a:r>
            <a:r>
              <a:rPr lang="en-US" sz="1500" dirty="0">
                <a:latin typeface="Courier New" pitchFamily="49" charset="0"/>
                <a:cs typeface="Courier New" pitchFamily="49" charset="0"/>
              </a:rPr>
              <a:t>, </a:t>
            </a:r>
            <a:r>
              <a:rPr lang="en-US" sz="1500" dirty="0" err="1">
                <a:latin typeface="Courier New" pitchFamily="49" charset="0"/>
                <a:cs typeface="Courier New" pitchFamily="49" charset="0"/>
              </a:rPr>
              <a:t>int</a:t>
            </a:r>
            <a:r>
              <a:rPr lang="en-US" sz="1500" dirty="0">
                <a:latin typeface="Courier New" pitchFamily="49" charset="0"/>
                <a:cs typeface="Courier New" pitchFamily="49" charset="0"/>
              </a:rPr>
              <a:t> </a:t>
            </a:r>
            <a:r>
              <a:rPr lang="en-US" sz="1500" dirty="0" err="1">
                <a:latin typeface="Courier New" pitchFamily="49" charset="0"/>
                <a:cs typeface="Courier New" pitchFamily="49" charset="0"/>
              </a:rPr>
              <a:t>sockfd</a:t>
            </a:r>
            <a:r>
              <a:rPr lang="en-US" sz="1500" dirty="0">
                <a:latin typeface="Courier New" pitchFamily="49" charset="0"/>
                <a:cs typeface="Courier New" pitchFamily="49" charset="0"/>
              </a:rPr>
              <a:t>){</a:t>
            </a:r>
          </a:p>
          <a:p>
            <a:pPr>
              <a:buNone/>
            </a:pPr>
            <a:r>
              <a:rPr lang="en-US" sz="1500" dirty="0" err="1">
                <a:latin typeface="Courier New" pitchFamily="49" charset="0"/>
                <a:cs typeface="Courier New" pitchFamily="49" charset="0"/>
              </a:rPr>
              <a:t>int</a:t>
            </a:r>
            <a:r>
              <a:rPr lang="en-US" sz="1500" dirty="0">
                <a:latin typeface="Courier New" pitchFamily="49" charset="0"/>
                <a:cs typeface="Courier New" pitchFamily="49" charset="0"/>
              </a:rPr>
              <a:t> maxfdp1; </a:t>
            </a:r>
            <a:r>
              <a:rPr lang="en-US" sz="1500" dirty="0" err="1">
                <a:latin typeface="Courier New" pitchFamily="49" charset="0"/>
                <a:cs typeface="Courier New" pitchFamily="49" charset="0"/>
              </a:rPr>
              <a:t>fd_set</a:t>
            </a:r>
            <a:r>
              <a:rPr lang="en-US" sz="1500" dirty="0">
                <a:latin typeface="Courier New" pitchFamily="49" charset="0"/>
                <a:cs typeface="Courier New" pitchFamily="49" charset="0"/>
              </a:rPr>
              <a:t> </a:t>
            </a:r>
            <a:r>
              <a:rPr lang="en-US" sz="1500" dirty="0" err="1">
                <a:latin typeface="Courier New" pitchFamily="49" charset="0"/>
                <a:cs typeface="Courier New" pitchFamily="49" charset="0"/>
              </a:rPr>
              <a:t>rset</a:t>
            </a:r>
            <a:r>
              <a:rPr lang="en-US" sz="1500" dirty="0">
                <a:latin typeface="Courier New" pitchFamily="49" charset="0"/>
                <a:cs typeface="Courier New" pitchFamily="49" charset="0"/>
              </a:rPr>
              <a:t>; char </a:t>
            </a:r>
            <a:r>
              <a:rPr lang="en-US" sz="1500" dirty="0" err="1">
                <a:latin typeface="Courier New" pitchFamily="49" charset="0"/>
                <a:cs typeface="Courier New" pitchFamily="49" charset="0"/>
              </a:rPr>
              <a:t>sendline</a:t>
            </a:r>
            <a:r>
              <a:rPr lang="en-US" sz="1500" dirty="0">
                <a:latin typeface="Courier New" pitchFamily="49" charset="0"/>
                <a:cs typeface="Courier New" pitchFamily="49" charset="0"/>
              </a:rPr>
              <a:t>[MAXLINE], </a:t>
            </a:r>
            <a:r>
              <a:rPr lang="en-US" sz="1500" dirty="0" err="1">
                <a:latin typeface="Courier New" pitchFamily="49" charset="0"/>
                <a:cs typeface="Courier New" pitchFamily="49" charset="0"/>
              </a:rPr>
              <a:t>recvline</a:t>
            </a:r>
            <a:r>
              <a:rPr lang="en-US" sz="1500" dirty="0">
                <a:latin typeface="Courier New" pitchFamily="49" charset="0"/>
                <a:cs typeface="Courier New" pitchFamily="49" charset="0"/>
              </a:rPr>
              <a:t>[MAXLINE];</a:t>
            </a:r>
          </a:p>
          <a:p>
            <a:pPr>
              <a:buNone/>
            </a:pPr>
            <a:r>
              <a:rPr lang="en-US" sz="1500" dirty="0">
                <a:latin typeface="Courier New" pitchFamily="49" charset="0"/>
                <a:cs typeface="Courier New" pitchFamily="49" charset="0"/>
              </a:rPr>
              <a:t> FD_ZERO(&amp;</a:t>
            </a:r>
            <a:r>
              <a:rPr lang="en-US" sz="1500" dirty="0" err="1">
                <a:latin typeface="Courier New" pitchFamily="49" charset="0"/>
                <a:cs typeface="Courier New" pitchFamily="49" charset="0"/>
              </a:rPr>
              <a:t>rset</a:t>
            </a:r>
            <a:r>
              <a:rPr lang="en-US" sz="1500" dirty="0">
                <a:latin typeface="Courier New" pitchFamily="49" charset="0"/>
                <a:cs typeface="Courier New" pitchFamily="49" charset="0"/>
              </a:rPr>
              <a:t>);</a:t>
            </a:r>
          </a:p>
          <a:p>
            <a:pPr>
              <a:buNone/>
            </a:pPr>
            <a:r>
              <a:rPr lang="en-US" sz="1500" dirty="0">
                <a:latin typeface="Courier New" pitchFamily="49" charset="0"/>
                <a:cs typeface="Courier New" pitchFamily="49" charset="0"/>
              </a:rPr>
              <a:t> for ( ; ; )  {</a:t>
            </a:r>
          </a:p>
          <a:p>
            <a:pPr>
              <a:buNone/>
            </a:pPr>
            <a:r>
              <a:rPr lang="en-US" sz="1500" dirty="0">
                <a:latin typeface="Courier New" pitchFamily="49" charset="0"/>
                <a:cs typeface="Courier New" pitchFamily="49" charset="0"/>
              </a:rPr>
              <a:t>  FD_SET(</a:t>
            </a:r>
            <a:r>
              <a:rPr lang="en-US" sz="1500" dirty="0" err="1">
                <a:latin typeface="Courier New" pitchFamily="49" charset="0"/>
                <a:cs typeface="Courier New" pitchFamily="49" charset="0"/>
              </a:rPr>
              <a:t>fileno</a:t>
            </a:r>
            <a:r>
              <a:rPr lang="en-US" sz="1500" dirty="0">
                <a:latin typeface="Courier New" pitchFamily="49" charset="0"/>
                <a:cs typeface="Courier New" pitchFamily="49" charset="0"/>
              </a:rPr>
              <a:t>(</a:t>
            </a:r>
            <a:r>
              <a:rPr lang="en-US" sz="1500" dirty="0" err="1">
                <a:latin typeface="Courier New" pitchFamily="49" charset="0"/>
                <a:cs typeface="Courier New" pitchFamily="49" charset="0"/>
              </a:rPr>
              <a:t>fp</a:t>
            </a:r>
            <a:r>
              <a:rPr lang="en-US" sz="1500" dirty="0">
                <a:latin typeface="Courier New" pitchFamily="49" charset="0"/>
                <a:cs typeface="Courier New" pitchFamily="49" charset="0"/>
              </a:rPr>
              <a:t>), &amp;</a:t>
            </a:r>
            <a:r>
              <a:rPr lang="en-US" sz="1500" dirty="0" err="1">
                <a:latin typeface="Courier New" pitchFamily="49" charset="0"/>
                <a:cs typeface="Courier New" pitchFamily="49" charset="0"/>
              </a:rPr>
              <a:t>rset</a:t>
            </a:r>
            <a:r>
              <a:rPr lang="en-US" sz="1500" dirty="0">
                <a:latin typeface="Courier New" pitchFamily="49" charset="0"/>
                <a:cs typeface="Courier New" pitchFamily="49" charset="0"/>
              </a:rPr>
              <a:t>);  FD_SET(</a:t>
            </a:r>
            <a:r>
              <a:rPr lang="en-US" sz="1500" dirty="0" err="1">
                <a:latin typeface="Courier New" pitchFamily="49" charset="0"/>
                <a:cs typeface="Courier New" pitchFamily="49" charset="0"/>
              </a:rPr>
              <a:t>sockfd</a:t>
            </a:r>
            <a:r>
              <a:rPr lang="en-US" sz="1500" dirty="0">
                <a:latin typeface="Courier New" pitchFamily="49" charset="0"/>
                <a:cs typeface="Courier New" pitchFamily="49" charset="0"/>
              </a:rPr>
              <a:t>, &amp;</a:t>
            </a:r>
            <a:r>
              <a:rPr lang="en-US" sz="1500" dirty="0" err="1">
                <a:latin typeface="Courier New" pitchFamily="49" charset="0"/>
                <a:cs typeface="Courier New" pitchFamily="49" charset="0"/>
              </a:rPr>
              <a:t>rset</a:t>
            </a:r>
            <a:r>
              <a:rPr lang="en-US" sz="1500" dirty="0">
                <a:latin typeface="Courier New" pitchFamily="49" charset="0"/>
                <a:cs typeface="Courier New" pitchFamily="49" charset="0"/>
              </a:rPr>
              <a:t>);</a:t>
            </a:r>
          </a:p>
          <a:p>
            <a:pPr>
              <a:buNone/>
            </a:pPr>
            <a:r>
              <a:rPr lang="en-US" sz="1500" dirty="0">
                <a:latin typeface="Courier New" pitchFamily="49" charset="0"/>
                <a:cs typeface="Courier New" pitchFamily="49" charset="0"/>
              </a:rPr>
              <a:t>  maxfdp1 = max(</a:t>
            </a:r>
            <a:r>
              <a:rPr lang="en-US" sz="1500" dirty="0" err="1">
                <a:latin typeface="Courier New" pitchFamily="49" charset="0"/>
                <a:cs typeface="Courier New" pitchFamily="49" charset="0"/>
              </a:rPr>
              <a:t>fileno</a:t>
            </a:r>
            <a:r>
              <a:rPr lang="en-US" sz="1500" dirty="0">
                <a:latin typeface="Courier New" pitchFamily="49" charset="0"/>
                <a:cs typeface="Courier New" pitchFamily="49" charset="0"/>
              </a:rPr>
              <a:t>(</a:t>
            </a:r>
            <a:r>
              <a:rPr lang="en-US" sz="1500" dirty="0" err="1">
                <a:latin typeface="Courier New" pitchFamily="49" charset="0"/>
                <a:cs typeface="Courier New" pitchFamily="49" charset="0"/>
              </a:rPr>
              <a:t>fp</a:t>
            </a:r>
            <a:r>
              <a:rPr lang="en-US" sz="1500" dirty="0">
                <a:latin typeface="Courier New" pitchFamily="49" charset="0"/>
                <a:cs typeface="Courier New" pitchFamily="49" charset="0"/>
              </a:rPr>
              <a:t>), </a:t>
            </a:r>
            <a:r>
              <a:rPr lang="en-US" sz="1500" dirty="0" err="1">
                <a:latin typeface="Courier New" pitchFamily="49" charset="0"/>
                <a:cs typeface="Courier New" pitchFamily="49" charset="0"/>
              </a:rPr>
              <a:t>sockfd</a:t>
            </a:r>
            <a:r>
              <a:rPr lang="en-US" sz="1500" dirty="0">
                <a:latin typeface="Courier New" pitchFamily="49" charset="0"/>
                <a:cs typeface="Courier New" pitchFamily="49" charset="0"/>
              </a:rPr>
              <a:t>)  +  1;</a:t>
            </a:r>
          </a:p>
          <a:p>
            <a:pPr>
              <a:buNone/>
            </a:pPr>
            <a:r>
              <a:rPr lang="en-US" sz="1500" dirty="0">
                <a:latin typeface="Courier New" pitchFamily="49" charset="0"/>
                <a:cs typeface="Courier New" pitchFamily="49" charset="0"/>
              </a:rPr>
              <a:t>  Select(maxfdp1,  &amp;</a:t>
            </a:r>
            <a:r>
              <a:rPr lang="en-US" sz="1500" dirty="0" err="1">
                <a:latin typeface="Courier New" pitchFamily="49" charset="0"/>
                <a:cs typeface="Courier New" pitchFamily="49" charset="0"/>
              </a:rPr>
              <a:t>rset</a:t>
            </a:r>
            <a:r>
              <a:rPr lang="en-US" sz="1500" dirty="0">
                <a:latin typeface="Courier New" pitchFamily="49" charset="0"/>
                <a:cs typeface="Courier New" pitchFamily="49" charset="0"/>
              </a:rPr>
              <a:t>,  NULL,  NULL,  NULL);</a:t>
            </a:r>
          </a:p>
          <a:p>
            <a:pPr>
              <a:buNone/>
            </a:pPr>
            <a:r>
              <a:rPr lang="en-US" sz="1500" dirty="0">
                <a:latin typeface="Courier New" pitchFamily="49" charset="0"/>
                <a:cs typeface="Courier New" pitchFamily="49" charset="0"/>
              </a:rPr>
              <a:t>  if (FD_ISSET(</a:t>
            </a:r>
            <a:r>
              <a:rPr lang="en-US" sz="1500" dirty="0" err="1">
                <a:latin typeface="Courier New" pitchFamily="49" charset="0"/>
                <a:cs typeface="Courier New" pitchFamily="49" charset="0"/>
              </a:rPr>
              <a:t>sockfd</a:t>
            </a:r>
            <a:r>
              <a:rPr lang="en-US" sz="1500" dirty="0">
                <a:latin typeface="Courier New" pitchFamily="49" charset="0"/>
                <a:cs typeface="Courier New" pitchFamily="49" charset="0"/>
              </a:rPr>
              <a:t>,  &amp;</a:t>
            </a:r>
            <a:r>
              <a:rPr lang="en-US" sz="1500" dirty="0" err="1">
                <a:latin typeface="Courier New" pitchFamily="49" charset="0"/>
                <a:cs typeface="Courier New" pitchFamily="49" charset="0"/>
              </a:rPr>
              <a:t>rset</a:t>
            </a:r>
            <a:r>
              <a:rPr lang="en-US" sz="1500" dirty="0">
                <a:latin typeface="Courier New" pitchFamily="49" charset="0"/>
                <a:cs typeface="Courier New" pitchFamily="49" charset="0"/>
              </a:rPr>
              <a:t>))  {//socket is readable</a:t>
            </a:r>
          </a:p>
          <a:p>
            <a:pPr>
              <a:buNone/>
            </a:pPr>
            <a:r>
              <a:rPr lang="en-US" sz="1500" dirty="0">
                <a:latin typeface="Courier New" pitchFamily="49" charset="0"/>
                <a:cs typeface="Courier New" pitchFamily="49" charset="0"/>
              </a:rPr>
              <a:t>   if (</a:t>
            </a:r>
            <a:r>
              <a:rPr lang="en-US" sz="1500" dirty="0" err="1">
                <a:latin typeface="Courier New" pitchFamily="49" charset="0"/>
                <a:cs typeface="Courier New" pitchFamily="49" charset="0"/>
              </a:rPr>
              <a:t>Readline</a:t>
            </a:r>
            <a:r>
              <a:rPr lang="en-US" sz="1500" dirty="0">
                <a:latin typeface="Courier New" pitchFamily="49" charset="0"/>
                <a:cs typeface="Courier New" pitchFamily="49" charset="0"/>
              </a:rPr>
              <a:t>(</a:t>
            </a:r>
            <a:r>
              <a:rPr lang="en-US" sz="1500" dirty="0" err="1">
                <a:latin typeface="Courier New" pitchFamily="49" charset="0"/>
                <a:cs typeface="Courier New" pitchFamily="49" charset="0"/>
              </a:rPr>
              <a:t>sockfd</a:t>
            </a:r>
            <a:r>
              <a:rPr lang="en-US" sz="1500" dirty="0">
                <a:latin typeface="Courier New" pitchFamily="49" charset="0"/>
                <a:cs typeface="Courier New" pitchFamily="49" charset="0"/>
              </a:rPr>
              <a:t>, </a:t>
            </a:r>
            <a:r>
              <a:rPr lang="en-US" sz="1500" dirty="0" err="1">
                <a:latin typeface="Courier New" pitchFamily="49" charset="0"/>
                <a:cs typeface="Courier New" pitchFamily="49" charset="0"/>
              </a:rPr>
              <a:t>recvline</a:t>
            </a:r>
            <a:r>
              <a:rPr lang="en-US" sz="1500" dirty="0">
                <a:latin typeface="Courier New" pitchFamily="49" charset="0"/>
                <a:cs typeface="Courier New" pitchFamily="49" charset="0"/>
              </a:rPr>
              <a:t>, MAXLINE) == 0) </a:t>
            </a:r>
            <a:r>
              <a:rPr lang="en-US" sz="1500" dirty="0" err="1">
                <a:latin typeface="Courier New" pitchFamily="49" charset="0"/>
                <a:cs typeface="Courier New" pitchFamily="49" charset="0"/>
              </a:rPr>
              <a:t>err_quit</a:t>
            </a:r>
            <a:r>
              <a:rPr lang="en-US" sz="1500" dirty="0">
                <a:latin typeface="Courier New" pitchFamily="49" charset="0"/>
                <a:cs typeface="Courier New" pitchFamily="49" charset="0"/>
              </a:rPr>
              <a:t>("</a:t>
            </a:r>
            <a:r>
              <a:rPr lang="en-US" sz="1500" dirty="0" err="1">
                <a:latin typeface="Courier New" pitchFamily="49" charset="0"/>
                <a:cs typeface="Courier New" pitchFamily="49" charset="0"/>
              </a:rPr>
              <a:t>str_cli</a:t>
            </a:r>
            <a:r>
              <a:rPr lang="en-US" sz="1500" dirty="0">
                <a:latin typeface="Courier New" pitchFamily="49" charset="0"/>
                <a:cs typeface="Courier New" pitchFamily="49" charset="0"/>
              </a:rPr>
              <a:t>: server terminated prematurely");</a:t>
            </a:r>
          </a:p>
          <a:p>
            <a:pPr>
              <a:buNone/>
            </a:pPr>
            <a:r>
              <a:rPr lang="en-US" sz="1500" dirty="0">
                <a:latin typeface="Courier New" pitchFamily="49" charset="0"/>
                <a:cs typeface="Courier New" pitchFamily="49" charset="0"/>
              </a:rPr>
              <a:t>   </a:t>
            </a:r>
            <a:r>
              <a:rPr lang="en-US" sz="1500" dirty="0" err="1">
                <a:latin typeface="Courier New" pitchFamily="49" charset="0"/>
                <a:cs typeface="Courier New" pitchFamily="49" charset="0"/>
              </a:rPr>
              <a:t>Fputs</a:t>
            </a:r>
            <a:r>
              <a:rPr lang="en-US" sz="1500" dirty="0">
                <a:latin typeface="Courier New" pitchFamily="49" charset="0"/>
                <a:cs typeface="Courier New" pitchFamily="49" charset="0"/>
              </a:rPr>
              <a:t>(</a:t>
            </a:r>
            <a:r>
              <a:rPr lang="en-US" sz="1500" dirty="0" err="1">
                <a:latin typeface="Courier New" pitchFamily="49" charset="0"/>
                <a:cs typeface="Courier New" pitchFamily="49" charset="0"/>
              </a:rPr>
              <a:t>recvline</a:t>
            </a:r>
            <a:r>
              <a:rPr lang="en-US" sz="1500" dirty="0">
                <a:latin typeface="Courier New" pitchFamily="49" charset="0"/>
                <a:cs typeface="Courier New" pitchFamily="49" charset="0"/>
              </a:rPr>
              <a:t>, </a:t>
            </a:r>
            <a:r>
              <a:rPr lang="en-US" sz="1500" dirty="0" err="1">
                <a:latin typeface="Courier New" pitchFamily="49" charset="0"/>
                <a:cs typeface="Courier New" pitchFamily="49" charset="0"/>
              </a:rPr>
              <a:t>stdout</a:t>
            </a:r>
            <a:r>
              <a:rPr lang="en-US" sz="1500" dirty="0">
                <a:latin typeface="Courier New" pitchFamily="49" charset="0"/>
                <a:cs typeface="Courier New" pitchFamily="49" charset="0"/>
              </a:rPr>
              <a:t>);</a:t>
            </a:r>
          </a:p>
          <a:p>
            <a:pPr>
              <a:buNone/>
            </a:pPr>
            <a:r>
              <a:rPr lang="en-US" sz="1500" dirty="0">
                <a:latin typeface="Courier New" pitchFamily="49" charset="0"/>
                <a:cs typeface="Courier New" pitchFamily="49" charset="0"/>
              </a:rPr>
              <a:t>  }</a:t>
            </a:r>
          </a:p>
          <a:p>
            <a:pPr>
              <a:buNone/>
            </a:pPr>
            <a:r>
              <a:rPr lang="en-US" sz="1500" dirty="0">
                <a:latin typeface="Courier New" pitchFamily="49" charset="0"/>
                <a:cs typeface="Courier New" pitchFamily="49" charset="0"/>
              </a:rPr>
              <a:t>  if (FD_ISSET(</a:t>
            </a:r>
            <a:r>
              <a:rPr lang="en-US" sz="1500" dirty="0" err="1">
                <a:latin typeface="Courier New" pitchFamily="49" charset="0"/>
                <a:cs typeface="Courier New" pitchFamily="49" charset="0"/>
              </a:rPr>
              <a:t>fileno</a:t>
            </a:r>
            <a:r>
              <a:rPr lang="en-US" sz="1500" dirty="0">
                <a:latin typeface="Courier New" pitchFamily="49" charset="0"/>
                <a:cs typeface="Courier New" pitchFamily="49" charset="0"/>
              </a:rPr>
              <a:t>(</a:t>
            </a:r>
            <a:r>
              <a:rPr lang="en-US" sz="1500" dirty="0" err="1">
                <a:latin typeface="Courier New" pitchFamily="49" charset="0"/>
                <a:cs typeface="Courier New" pitchFamily="49" charset="0"/>
              </a:rPr>
              <a:t>fp</a:t>
            </a:r>
            <a:r>
              <a:rPr lang="en-US" sz="1500" dirty="0">
                <a:latin typeface="Courier New" pitchFamily="49" charset="0"/>
                <a:cs typeface="Courier New" pitchFamily="49" charset="0"/>
              </a:rPr>
              <a:t>), &amp;</a:t>
            </a:r>
            <a:r>
              <a:rPr lang="en-US" sz="1500" dirty="0" err="1">
                <a:latin typeface="Courier New" pitchFamily="49" charset="0"/>
                <a:cs typeface="Courier New" pitchFamily="49" charset="0"/>
              </a:rPr>
              <a:t>rset</a:t>
            </a:r>
            <a:r>
              <a:rPr lang="en-US" sz="1500" dirty="0">
                <a:latin typeface="Courier New" pitchFamily="49" charset="0"/>
                <a:cs typeface="Courier New" pitchFamily="49" charset="0"/>
              </a:rPr>
              <a:t>))  {//input is readable</a:t>
            </a:r>
          </a:p>
          <a:p>
            <a:pPr>
              <a:buNone/>
            </a:pPr>
            <a:r>
              <a:rPr lang="en-US" sz="1500" dirty="0">
                <a:latin typeface="Courier New" pitchFamily="49" charset="0"/>
                <a:cs typeface="Courier New" pitchFamily="49" charset="0"/>
              </a:rPr>
              <a:t>   if (</a:t>
            </a:r>
            <a:r>
              <a:rPr lang="en-US" sz="1500" dirty="0" err="1">
                <a:latin typeface="Courier New" pitchFamily="49" charset="0"/>
                <a:cs typeface="Courier New" pitchFamily="49" charset="0"/>
              </a:rPr>
              <a:t>Fgets</a:t>
            </a:r>
            <a:r>
              <a:rPr lang="en-US" sz="1500" dirty="0">
                <a:latin typeface="Courier New" pitchFamily="49" charset="0"/>
                <a:cs typeface="Courier New" pitchFamily="49" charset="0"/>
              </a:rPr>
              <a:t>(</a:t>
            </a:r>
            <a:r>
              <a:rPr lang="en-US" sz="1500" dirty="0" err="1">
                <a:latin typeface="Courier New" pitchFamily="49" charset="0"/>
                <a:cs typeface="Courier New" pitchFamily="49" charset="0"/>
              </a:rPr>
              <a:t>sendline</a:t>
            </a:r>
            <a:r>
              <a:rPr lang="en-US" sz="1500" dirty="0">
                <a:latin typeface="Courier New" pitchFamily="49" charset="0"/>
                <a:cs typeface="Courier New" pitchFamily="49" charset="0"/>
              </a:rPr>
              <a:t>, MAXLINE, </a:t>
            </a:r>
            <a:r>
              <a:rPr lang="en-US" sz="1500" dirty="0" err="1">
                <a:latin typeface="Courier New" pitchFamily="49" charset="0"/>
                <a:cs typeface="Courier New" pitchFamily="49" charset="0"/>
              </a:rPr>
              <a:t>fp</a:t>
            </a:r>
            <a:r>
              <a:rPr lang="en-US" sz="1500" dirty="0">
                <a:latin typeface="Courier New" pitchFamily="49" charset="0"/>
                <a:cs typeface="Courier New" pitchFamily="49" charset="0"/>
              </a:rPr>
              <a:t>) == NULL) return;//all done</a:t>
            </a:r>
          </a:p>
          <a:p>
            <a:pPr>
              <a:buNone/>
            </a:pPr>
            <a:r>
              <a:rPr lang="en-US" sz="1500" dirty="0">
                <a:latin typeface="Courier New" pitchFamily="49" charset="0"/>
                <a:cs typeface="Courier New" pitchFamily="49" charset="0"/>
              </a:rPr>
              <a:t>   </a:t>
            </a:r>
            <a:r>
              <a:rPr lang="en-US" sz="1500" dirty="0" err="1">
                <a:latin typeface="Courier New" pitchFamily="49" charset="0"/>
                <a:cs typeface="Courier New" pitchFamily="49" charset="0"/>
              </a:rPr>
              <a:t>Writen</a:t>
            </a:r>
            <a:r>
              <a:rPr lang="en-US" sz="1500" dirty="0">
                <a:latin typeface="Courier New" pitchFamily="49" charset="0"/>
                <a:cs typeface="Courier New" pitchFamily="49" charset="0"/>
              </a:rPr>
              <a:t>(</a:t>
            </a:r>
            <a:r>
              <a:rPr lang="en-US" sz="1500" dirty="0" err="1">
                <a:latin typeface="Courier New" pitchFamily="49" charset="0"/>
                <a:cs typeface="Courier New" pitchFamily="49" charset="0"/>
              </a:rPr>
              <a:t>sockfd</a:t>
            </a:r>
            <a:r>
              <a:rPr lang="en-US" sz="1500" dirty="0">
                <a:latin typeface="Courier New" pitchFamily="49" charset="0"/>
                <a:cs typeface="Courier New" pitchFamily="49" charset="0"/>
              </a:rPr>
              <a:t>, </a:t>
            </a:r>
            <a:r>
              <a:rPr lang="en-US" sz="1500" dirty="0" err="1">
                <a:latin typeface="Courier New" pitchFamily="49" charset="0"/>
                <a:cs typeface="Courier New" pitchFamily="49" charset="0"/>
              </a:rPr>
              <a:t>sendline</a:t>
            </a:r>
            <a:r>
              <a:rPr lang="en-US" sz="1500" dirty="0">
                <a:latin typeface="Courier New" pitchFamily="49" charset="0"/>
                <a:cs typeface="Courier New" pitchFamily="49" charset="0"/>
              </a:rPr>
              <a:t>, </a:t>
            </a:r>
            <a:r>
              <a:rPr lang="en-US" sz="1500" dirty="0" err="1">
                <a:latin typeface="Courier New" pitchFamily="49" charset="0"/>
                <a:cs typeface="Courier New" pitchFamily="49" charset="0"/>
              </a:rPr>
              <a:t>strlen</a:t>
            </a:r>
            <a:r>
              <a:rPr lang="en-US" sz="1500" dirty="0">
                <a:latin typeface="Courier New" pitchFamily="49" charset="0"/>
                <a:cs typeface="Courier New" pitchFamily="49" charset="0"/>
              </a:rPr>
              <a:t>(</a:t>
            </a:r>
            <a:r>
              <a:rPr lang="en-US" sz="1500" dirty="0" err="1">
                <a:latin typeface="Courier New" pitchFamily="49" charset="0"/>
                <a:cs typeface="Courier New" pitchFamily="49" charset="0"/>
              </a:rPr>
              <a:t>sendline</a:t>
            </a:r>
            <a:r>
              <a:rPr lang="en-US" sz="1500" dirty="0">
                <a:latin typeface="Courier New" pitchFamily="49" charset="0"/>
                <a:cs typeface="Courier New" pitchFamily="49" charset="0"/>
              </a:rPr>
              <a:t>));</a:t>
            </a:r>
          </a:p>
          <a:p>
            <a:pPr>
              <a:buNone/>
            </a:pPr>
            <a:r>
              <a:rPr lang="en-US" sz="1500" dirty="0">
                <a:latin typeface="Courier New" pitchFamily="49" charset="0"/>
                <a:cs typeface="Courier New" pitchFamily="49" charset="0"/>
              </a:rPr>
              <a:t>}}}</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a:solidFill>
                  <a:schemeClr val="tx1"/>
                </a:solidFill>
                <a:latin typeface="Courier New" pitchFamily="49" charset="0"/>
                <a:ea typeface="+mn-ea"/>
                <a:cs typeface="Courier New" pitchFamily="49" charset="0"/>
              </a:rPr>
              <a:t>str_cli</a:t>
            </a:r>
            <a:r>
              <a:rPr lang="sv-SE" b="1" dirty="0"/>
              <a:t> </a:t>
            </a:r>
            <a:r>
              <a:rPr lang="sv-SE" b="1" dirty="0" err="1"/>
              <a:t>Function</a:t>
            </a:r>
            <a:r>
              <a:rPr lang="sv-SE" b="1" dirty="0"/>
              <a:t> (</a:t>
            </a:r>
            <a:r>
              <a:rPr lang="sv-SE" b="1" dirty="0" err="1"/>
              <a:t>Revisited</a:t>
            </a:r>
            <a:r>
              <a:rPr lang="sv-SE" b="1" dirty="0"/>
              <a:t>)</a:t>
            </a:r>
            <a:endParaRPr lang="en-US" dirty="0"/>
          </a:p>
        </p:txBody>
      </p:sp>
      <p:sp>
        <p:nvSpPr>
          <p:cNvPr id="4" name="Content Placeholder 3"/>
          <p:cNvSpPr>
            <a:spLocks noGrp="1"/>
          </p:cNvSpPr>
          <p:nvPr>
            <p:ph idx="1"/>
          </p:nvPr>
        </p:nvSpPr>
        <p:spPr/>
        <p:txBody>
          <a:bodyPr/>
          <a:lstStyle/>
          <a:p>
            <a:r>
              <a:rPr lang="en-US" dirty="0"/>
              <a:t>Notice that the same four I/O functions are used (</a:t>
            </a:r>
            <a:r>
              <a:rPr lang="en-US" dirty="0" err="1">
                <a:latin typeface="Courier New" pitchFamily="49" charset="0"/>
                <a:cs typeface="Courier New" pitchFamily="49" charset="0"/>
              </a:rPr>
              <a:t>fgets</a:t>
            </a:r>
            <a:r>
              <a:rPr lang="en-US" dirty="0"/>
              <a:t>, </a:t>
            </a:r>
            <a:r>
              <a:rPr lang="en-US" dirty="0" err="1">
                <a:latin typeface="Courier New" pitchFamily="49" charset="0"/>
                <a:cs typeface="Courier New" pitchFamily="49" charset="0"/>
              </a:rPr>
              <a:t>writen</a:t>
            </a:r>
            <a:r>
              <a:rPr lang="en-US" dirty="0"/>
              <a:t>, </a:t>
            </a:r>
            <a:r>
              <a:rPr lang="en-US" dirty="0" err="1">
                <a:latin typeface="Courier New" pitchFamily="49" charset="0"/>
                <a:cs typeface="Courier New" pitchFamily="49" charset="0"/>
              </a:rPr>
              <a:t>readline</a:t>
            </a:r>
            <a:r>
              <a:rPr lang="en-US" dirty="0"/>
              <a:t>, and </a:t>
            </a:r>
            <a:r>
              <a:rPr lang="en-US" dirty="0" err="1">
                <a:latin typeface="Courier New" pitchFamily="49" charset="0"/>
                <a:cs typeface="Courier New" pitchFamily="49" charset="0"/>
              </a:rPr>
              <a:t>fputs</a:t>
            </a:r>
            <a:r>
              <a:rPr lang="en-US" dirty="0"/>
              <a:t>)</a:t>
            </a:r>
          </a:p>
          <a:p>
            <a:pPr lvl="1"/>
            <a:r>
              <a:rPr lang="en-US" dirty="0"/>
              <a:t>but the order of flow within the function has changed</a:t>
            </a:r>
          </a:p>
          <a:p>
            <a:pPr lvl="1"/>
            <a:r>
              <a:rPr lang="en-US" dirty="0"/>
              <a:t>Instead of the function flow being driven by the call to </a:t>
            </a:r>
            <a:r>
              <a:rPr lang="en-US" dirty="0" err="1">
                <a:latin typeface="Courier New" pitchFamily="49" charset="0"/>
                <a:cs typeface="Courier New" pitchFamily="49" charset="0"/>
              </a:rPr>
              <a:t>fgets</a:t>
            </a:r>
            <a:r>
              <a:rPr lang="en-US" dirty="0"/>
              <a:t>, it is now driven by the call to select</a:t>
            </a:r>
          </a:p>
          <a:p>
            <a:r>
              <a:rPr lang="en-US" dirty="0"/>
              <a:t>We have added greatly to the robustness of our client</a:t>
            </a:r>
          </a:p>
          <a:p>
            <a:pPr lvl="1"/>
            <a:r>
              <a:rPr lang="en-US" dirty="0"/>
              <a:t>with only a few additional lines of code</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Batch Input and Buffering</a:t>
            </a:r>
          </a:p>
        </p:txBody>
      </p:sp>
      <p:sp>
        <p:nvSpPr>
          <p:cNvPr id="3" name="Content Placeholder 2"/>
          <p:cNvSpPr>
            <a:spLocks noGrp="1"/>
          </p:cNvSpPr>
          <p:nvPr>
            <p:ph idx="1"/>
          </p:nvPr>
        </p:nvSpPr>
        <p:spPr/>
        <p:txBody>
          <a:bodyPr/>
          <a:lstStyle/>
          <a:p>
            <a:r>
              <a:rPr lang="en-US" dirty="0"/>
              <a:t>The original version operates in a stop-and-wait mode, which is fine for interactive use: </a:t>
            </a:r>
          </a:p>
          <a:p>
            <a:pPr lvl="1"/>
            <a:r>
              <a:rPr lang="en-US" dirty="0"/>
              <a:t>It sends a line to the server and then waits for the reply</a:t>
            </a:r>
          </a:p>
          <a:p>
            <a:pPr lvl="1"/>
            <a:r>
              <a:rPr lang="en-US" dirty="0"/>
              <a:t>This amount of time is one RTT plus the server's processing time </a:t>
            </a:r>
          </a:p>
          <a:p>
            <a:pPr lvl="2"/>
            <a:r>
              <a:rPr lang="en-US" dirty="0"/>
              <a:t>which is close to 0 for a simple echo server</a:t>
            </a:r>
          </a:p>
          <a:p>
            <a:pPr lvl="1"/>
            <a:r>
              <a:rPr lang="en-US" dirty="0"/>
              <a:t>How can we estimate the time it takes for a given number of lines to be echoed if we know the RTT between the client and server?</a:t>
            </a:r>
          </a:p>
        </p:txBody>
      </p:sp>
      <p:sp>
        <p:nvSpPr>
          <p:cNvPr id="4" name="Rectangle 3"/>
          <p:cNvSpPr/>
          <p:nvPr/>
        </p:nvSpPr>
        <p:spPr>
          <a:xfrm rot="1922630">
            <a:off x="8064021" y="749863"/>
            <a:ext cx="1210588" cy="369332"/>
          </a:xfrm>
          <a:prstGeom prst="rect">
            <a:avLst/>
          </a:prstGeom>
        </p:spPr>
        <p:txBody>
          <a:bodyPr wrap="none">
            <a:spAutoFit/>
          </a:bodyPr>
          <a:lstStyle/>
          <a:p>
            <a:r>
              <a:rPr lang="en-US" dirty="0">
                <a:solidFill>
                  <a:schemeClr val="accent6">
                    <a:lumMod val="75000"/>
                  </a:schemeClr>
                </a:solidFill>
              </a:rPr>
              <a:t>Self-study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4"/>
          <p:cNvGrpSpPr>
            <a:grpSpLocks/>
          </p:cNvGrpSpPr>
          <p:nvPr/>
        </p:nvGrpSpPr>
        <p:grpSpPr bwMode="auto">
          <a:xfrm>
            <a:off x="264096" y="4134693"/>
            <a:ext cx="6705600" cy="1371600"/>
            <a:chOff x="144" y="2592"/>
            <a:chExt cx="4224" cy="864"/>
          </a:xfrm>
        </p:grpSpPr>
        <p:sp>
          <p:nvSpPr>
            <p:cNvPr id="751668" name="Rectangle 52"/>
            <p:cNvSpPr>
              <a:spLocks noChangeArrowheads="1"/>
            </p:cNvSpPr>
            <p:nvPr/>
          </p:nvSpPr>
          <p:spPr bwMode="auto">
            <a:xfrm>
              <a:off x="816" y="2592"/>
              <a:ext cx="3552" cy="864"/>
            </a:xfrm>
            <a:prstGeom prst="rect">
              <a:avLst/>
            </a:prstGeom>
            <a:solidFill>
              <a:srgbClr val="FFFF99"/>
            </a:solidFill>
            <a:ln w="12700">
              <a:solidFill>
                <a:schemeClr val="tx1"/>
              </a:solidFill>
              <a:miter lim="800000"/>
              <a:headEnd/>
              <a:tailEnd/>
            </a:ln>
            <a:effectLst/>
          </p:spPr>
          <p:txBody>
            <a:bodyPr wrap="none" anchor="ctr">
              <a:spAutoFit/>
            </a:bodyPr>
            <a:lstStyle/>
            <a:p>
              <a:endParaRPr lang="en-US" dirty="0"/>
            </a:p>
          </p:txBody>
        </p:sp>
        <p:grpSp>
          <p:nvGrpSpPr>
            <p:cNvPr id="3" name="Group 47"/>
            <p:cNvGrpSpPr>
              <a:grpSpLocks/>
            </p:cNvGrpSpPr>
            <p:nvPr/>
          </p:nvGrpSpPr>
          <p:grpSpPr bwMode="auto">
            <a:xfrm>
              <a:off x="3984" y="2832"/>
              <a:ext cx="240" cy="432"/>
              <a:chOff x="3984" y="3264"/>
              <a:chExt cx="240" cy="432"/>
            </a:xfrm>
          </p:grpSpPr>
          <p:sp>
            <p:nvSpPr>
              <p:cNvPr id="751660" name="Line 44"/>
              <p:cNvSpPr>
                <a:spLocks noChangeShapeType="1"/>
              </p:cNvSpPr>
              <p:nvPr/>
            </p:nvSpPr>
            <p:spPr bwMode="auto">
              <a:xfrm>
                <a:off x="3984" y="3696"/>
                <a:ext cx="240" cy="0"/>
              </a:xfrm>
              <a:prstGeom prst="line">
                <a:avLst/>
              </a:prstGeom>
              <a:noFill/>
              <a:ln w="12700">
                <a:solidFill>
                  <a:schemeClr val="tx1"/>
                </a:solidFill>
                <a:round/>
                <a:headEnd/>
                <a:tailEnd/>
              </a:ln>
              <a:effectLst/>
            </p:spPr>
            <p:txBody>
              <a:bodyPr wrap="none" anchor="ctr"/>
              <a:lstStyle/>
              <a:p>
                <a:endParaRPr lang="en-US" dirty="0"/>
              </a:p>
            </p:txBody>
          </p:sp>
          <p:sp>
            <p:nvSpPr>
              <p:cNvPr id="751661" name="Line 45"/>
              <p:cNvSpPr>
                <a:spLocks noChangeShapeType="1"/>
              </p:cNvSpPr>
              <p:nvPr/>
            </p:nvSpPr>
            <p:spPr bwMode="auto">
              <a:xfrm flipV="1">
                <a:off x="4224" y="3264"/>
                <a:ext cx="0" cy="432"/>
              </a:xfrm>
              <a:prstGeom prst="line">
                <a:avLst/>
              </a:prstGeom>
              <a:noFill/>
              <a:ln w="12700">
                <a:solidFill>
                  <a:schemeClr val="tx1"/>
                </a:solidFill>
                <a:round/>
                <a:headEnd/>
                <a:tailEnd/>
              </a:ln>
              <a:effectLst/>
            </p:spPr>
            <p:txBody>
              <a:bodyPr wrap="none" anchor="ctr"/>
              <a:lstStyle/>
              <a:p>
                <a:endParaRPr lang="en-US" dirty="0"/>
              </a:p>
            </p:txBody>
          </p:sp>
          <p:sp>
            <p:nvSpPr>
              <p:cNvPr id="751662" name="Line 46"/>
              <p:cNvSpPr>
                <a:spLocks noChangeShapeType="1"/>
              </p:cNvSpPr>
              <p:nvPr/>
            </p:nvSpPr>
            <p:spPr bwMode="auto">
              <a:xfrm flipH="1">
                <a:off x="3984" y="3264"/>
                <a:ext cx="240" cy="0"/>
              </a:xfrm>
              <a:prstGeom prst="line">
                <a:avLst/>
              </a:prstGeom>
              <a:noFill/>
              <a:ln w="12700">
                <a:solidFill>
                  <a:schemeClr val="tx1"/>
                </a:solidFill>
                <a:round/>
                <a:headEnd/>
                <a:tailEnd type="triangle" w="med" len="med"/>
              </a:ln>
              <a:effectLst/>
            </p:spPr>
            <p:txBody>
              <a:bodyPr wrap="none" anchor="ctr"/>
              <a:lstStyle/>
              <a:p>
                <a:endParaRPr lang="en-US" dirty="0"/>
              </a:p>
            </p:txBody>
          </p:sp>
        </p:grpSp>
        <p:grpSp>
          <p:nvGrpSpPr>
            <p:cNvPr id="4" name="Group 48"/>
            <p:cNvGrpSpPr>
              <a:grpSpLocks/>
            </p:cNvGrpSpPr>
            <p:nvPr/>
          </p:nvGrpSpPr>
          <p:grpSpPr bwMode="auto">
            <a:xfrm rot="10800000" flipV="1">
              <a:off x="1056" y="2832"/>
              <a:ext cx="240" cy="432"/>
              <a:chOff x="3984" y="3264"/>
              <a:chExt cx="240" cy="432"/>
            </a:xfrm>
          </p:grpSpPr>
          <p:sp>
            <p:nvSpPr>
              <p:cNvPr id="751665" name="Line 49"/>
              <p:cNvSpPr>
                <a:spLocks noChangeShapeType="1"/>
              </p:cNvSpPr>
              <p:nvPr/>
            </p:nvSpPr>
            <p:spPr bwMode="auto">
              <a:xfrm>
                <a:off x="3984" y="3696"/>
                <a:ext cx="240" cy="0"/>
              </a:xfrm>
              <a:prstGeom prst="line">
                <a:avLst/>
              </a:prstGeom>
              <a:noFill/>
              <a:ln w="12700">
                <a:solidFill>
                  <a:schemeClr val="tx1"/>
                </a:solidFill>
                <a:round/>
                <a:headEnd/>
                <a:tailEnd/>
              </a:ln>
              <a:effectLst/>
            </p:spPr>
            <p:txBody>
              <a:bodyPr wrap="none" anchor="ctr"/>
              <a:lstStyle/>
              <a:p>
                <a:endParaRPr lang="en-US" dirty="0"/>
              </a:p>
            </p:txBody>
          </p:sp>
          <p:sp>
            <p:nvSpPr>
              <p:cNvPr id="751666" name="Line 50"/>
              <p:cNvSpPr>
                <a:spLocks noChangeShapeType="1"/>
              </p:cNvSpPr>
              <p:nvPr/>
            </p:nvSpPr>
            <p:spPr bwMode="auto">
              <a:xfrm flipV="1">
                <a:off x="4224" y="3264"/>
                <a:ext cx="0" cy="432"/>
              </a:xfrm>
              <a:prstGeom prst="line">
                <a:avLst/>
              </a:prstGeom>
              <a:noFill/>
              <a:ln w="12700">
                <a:solidFill>
                  <a:schemeClr val="tx1"/>
                </a:solidFill>
                <a:round/>
                <a:headEnd/>
                <a:tailEnd/>
              </a:ln>
              <a:effectLst/>
            </p:spPr>
            <p:txBody>
              <a:bodyPr wrap="none" anchor="ctr"/>
              <a:lstStyle/>
              <a:p>
                <a:endParaRPr lang="en-US" dirty="0"/>
              </a:p>
            </p:txBody>
          </p:sp>
          <p:sp>
            <p:nvSpPr>
              <p:cNvPr id="751667" name="Line 51"/>
              <p:cNvSpPr>
                <a:spLocks noChangeShapeType="1"/>
              </p:cNvSpPr>
              <p:nvPr/>
            </p:nvSpPr>
            <p:spPr bwMode="auto">
              <a:xfrm flipH="1">
                <a:off x="3984" y="3264"/>
                <a:ext cx="240" cy="0"/>
              </a:xfrm>
              <a:prstGeom prst="line">
                <a:avLst/>
              </a:prstGeom>
              <a:noFill/>
              <a:ln w="12700">
                <a:solidFill>
                  <a:schemeClr val="tx1"/>
                </a:solidFill>
                <a:round/>
                <a:headEnd/>
                <a:tailEnd type="triangle" w="med" len="med"/>
              </a:ln>
              <a:effectLst/>
            </p:spPr>
            <p:txBody>
              <a:bodyPr wrap="none" anchor="ctr"/>
              <a:lstStyle/>
              <a:p>
                <a:endParaRPr lang="en-US" dirty="0"/>
              </a:p>
            </p:txBody>
          </p:sp>
        </p:grpSp>
        <p:sp>
          <p:nvSpPr>
            <p:cNvPr id="751669" name="Text Box 53"/>
            <p:cNvSpPr txBox="1">
              <a:spLocks noChangeArrowheads="1"/>
            </p:cNvSpPr>
            <p:nvPr/>
          </p:nvSpPr>
          <p:spPr bwMode="auto">
            <a:xfrm>
              <a:off x="144" y="2784"/>
              <a:ext cx="624" cy="520"/>
            </a:xfrm>
            <a:prstGeom prst="rect">
              <a:avLst/>
            </a:prstGeom>
            <a:noFill/>
            <a:ln w="12700">
              <a:noFill/>
              <a:miter lim="800000"/>
              <a:headEnd/>
              <a:tailEnd/>
            </a:ln>
            <a:effectLst/>
          </p:spPr>
          <p:txBody>
            <a:bodyPr anchor="ctr">
              <a:spAutoFit/>
            </a:bodyPr>
            <a:lstStyle/>
            <a:p>
              <a:pPr eaLnBrk="0" hangingPunct="0">
                <a:lnSpc>
                  <a:spcPct val="100000"/>
                </a:lnSpc>
              </a:pPr>
              <a:r>
                <a:rPr lang="en-US" sz="1600" dirty="0">
                  <a:solidFill>
                    <a:schemeClr val="tx1"/>
                  </a:solidFill>
                </a:rPr>
                <a:t>Client / Server</a:t>
              </a:r>
            </a:p>
            <a:p>
              <a:pPr eaLnBrk="0" hangingPunct="0">
                <a:lnSpc>
                  <a:spcPct val="100000"/>
                </a:lnSpc>
              </a:pPr>
              <a:r>
                <a:rPr lang="en-US" sz="1600" dirty="0">
                  <a:solidFill>
                    <a:schemeClr val="tx1"/>
                  </a:solidFill>
                </a:rPr>
                <a:t>Session</a:t>
              </a:r>
            </a:p>
          </p:txBody>
        </p:sp>
      </p:grpSp>
      <p:sp>
        <p:nvSpPr>
          <p:cNvPr id="751618" name="Rectangle 2"/>
          <p:cNvSpPr>
            <a:spLocks noGrp="1" noChangeArrowheads="1"/>
          </p:cNvSpPr>
          <p:nvPr>
            <p:ph type="title"/>
          </p:nvPr>
        </p:nvSpPr>
        <p:spPr>
          <a:xfrm>
            <a:off x="0" y="250726"/>
            <a:ext cx="9144000" cy="1143000"/>
          </a:xfrm>
        </p:spPr>
        <p:txBody>
          <a:bodyPr/>
          <a:lstStyle/>
          <a:p>
            <a:r>
              <a:rPr lang="en-US" noProof="0" dirty="0"/>
              <a:t>Overview of </a:t>
            </a:r>
            <a:r>
              <a:rPr lang="en-US" dirty="0"/>
              <a:t>BSD </a:t>
            </a:r>
            <a:r>
              <a:rPr lang="en-US" noProof="0" dirty="0"/>
              <a:t>Sockets Interface</a:t>
            </a:r>
          </a:p>
        </p:txBody>
      </p:sp>
      <p:sp>
        <p:nvSpPr>
          <p:cNvPr id="751620" name="Text Box 4"/>
          <p:cNvSpPr txBox="1">
            <a:spLocks noChangeArrowheads="1"/>
          </p:cNvSpPr>
          <p:nvPr/>
        </p:nvSpPr>
        <p:spPr bwMode="auto">
          <a:xfrm>
            <a:off x="2473896" y="1162893"/>
            <a:ext cx="749300" cy="336550"/>
          </a:xfrm>
          <a:prstGeom prst="rect">
            <a:avLst/>
          </a:prstGeom>
          <a:noFill/>
          <a:ln w="12700">
            <a:noFill/>
            <a:miter lim="800000"/>
            <a:headEnd/>
            <a:tailEnd/>
          </a:ln>
          <a:effectLst/>
        </p:spPr>
        <p:txBody>
          <a:bodyPr wrap="none" anchor="ctr">
            <a:spAutoFit/>
          </a:bodyPr>
          <a:lstStyle/>
          <a:p>
            <a:pPr algn="ctr" eaLnBrk="0" hangingPunct="0">
              <a:lnSpc>
                <a:spcPct val="100000"/>
              </a:lnSpc>
            </a:pPr>
            <a:r>
              <a:rPr lang="en-US" sz="1600" dirty="0">
                <a:solidFill>
                  <a:schemeClr val="tx1"/>
                </a:solidFill>
              </a:rPr>
              <a:t>Client</a:t>
            </a:r>
          </a:p>
        </p:txBody>
      </p:sp>
      <p:sp>
        <p:nvSpPr>
          <p:cNvPr id="751621" name="Text Box 5"/>
          <p:cNvSpPr txBox="1">
            <a:spLocks noChangeArrowheads="1"/>
          </p:cNvSpPr>
          <p:nvPr/>
        </p:nvSpPr>
        <p:spPr bwMode="auto">
          <a:xfrm>
            <a:off x="5293296" y="1178768"/>
            <a:ext cx="815975" cy="336550"/>
          </a:xfrm>
          <a:prstGeom prst="rect">
            <a:avLst/>
          </a:prstGeom>
          <a:noFill/>
          <a:ln w="12700">
            <a:noFill/>
            <a:miter lim="800000"/>
            <a:headEnd/>
            <a:tailEnd/>
          </a:ln>
          <a:effectLst/>
        </p:spPr>
        <p:txBody>
          <a:bodyPr wrap="none" anchor="ctr">
            <a:spAutoFit/>
          </a:bodyPr>
          <a:lstStyle/>
          <a:p>
            <a:pPr algn="ctr" eaLnBrk="0" hangingPunct="0">
              <a:lnSpc>
                <a:spcPct val="100000"/>
              </a:lnSpc>
            </a:pPr>
            <a:r>
              <a:rPr lang="en-US" sz="1600" dirty="0">
                <a:solidFill>
                  <a:schemeClr val="tx1"/>
                </a:solidFill>
              </a:rPr>
              <a:t>Server</a:t>
            </a:r>
          </a:p>
        </p:txBody>
      </p:sp>
      <p:sp>
        <p:nvSpPr>
          <p:cNvPr id="751622" name="Line 6"/>
          <p:cNvSpPr>
            <a:spLocks noChangeShapeType="1"/>
          </p:cNvSpPr>
          <p:nvPr/>
        </p:nvSpPr>
        <p:spPr bwMode="auto">
          <a:xfrm>
            <a:off x="2854896" y="2001093"/>
            <a:ext cx="0" cy="1676400"/>
          </a:xfrm>
          <a:prstGeom prst="line">
            <a:avLst/>
          </a:prstGeom>
          <a:noFill/>
          <a:ln w="12700">
            <a:solidFill>
              <a:schemeClr val="tx1"/>
            </a:solidFill>
            <a:round/>
            <a:headEnd/>
            <a:tailEnd type="triangle" w="med" len="med"/>
          </a:ln>
          <a:effectLst/>
        </p:spPr>
        <p:txBody>
          <a:bodyPr wrap="none" anchor="ctr"/>
          <a:lstStyle/>
          <a:p>
            <a:endParaRPr lang="en-US" dirty="0"/>
          </a:p>
        </p:txBody>
      </p:sp>
      <p:sp>
        <p:nvSpPr>
          <p:cNvPr id="751626" name="Line 10"/>
          <p:cNvSpPr>
            <a:spLocks noChangeShapeType="1"/>
          </p:cNvSpPr>
          <p:nvPr/>
        </p:nvSpPr>
        <p:spPr bwMode="auto">
          <a:xfrm>
            <a:off x="5674296" y="1940768"/>
            <a:ext cx="0" cy="304800"/>
          </a:xfrm>
          <a:prstGeom prst="line">
            <a:avLst/>
          </a:prstGeom>
          <a:noFill/>
          <a:ln w="12700">
            <a:solidFill>
              <a:schemeClr val="tx1"/>
            </a:solidFill>
            <a:round/>
            <a:headEnd/>
            <a:tailEnd type="triangle" w="med" len="med"/>
          </a:ln>
          <a:effectLst/>
        </p:spPr>
        <p:txBody>
          <a:bodyPr wrap="none" anchor="ctr"/>
          <a:lstStyle/>
          <a:p>
            <a:endParaRPr lang="en-US" dirty="0"/>
          </a:p>
        </p:txBody>
      </p:sp>
      <p:sp>
        <p:nvSpPr>
          <p:cNvPr id="751627" name="Line 11"/>
          <p:cNvSpPr>
            <a:spLocks noChangeShapeType="1"/>
          </p:cNvSpPr>
          <p:nvPr/>
        </p:nvSpPr>
        <p:spPr bwMode="auto">
          <a:xfrm>
            <a:off x="5674296" y="2626568"/>
            <a:ext cx="0" cy="304800"/>
          </a:xfrm>
          <a:prstGeom prst="line">
            <a:avLst/>
          </a:prstGeom>
          <a:noFill/>
          <a:ln w="12700">
            <a:solidFill>
              <a:schemeClr val="tx1"/>
            </a:solidFill>
            <a:round/>
            <a:headEnd/>
            <a:tailEnd type="triangle" w="med" len="med"/>
          </a:ln>
          <a:effectLst/>
        </p:spPr>
        <p:txBody>
          <a:bodyPr wrap="none" anchor="ctr"/>
          <a:lstStyle/>
          <a:p>
            <a:endParaRPr lang="en-US" dirty="0"/>
          </a:p>
        </p:txBody>
      </p:sp>
      <p:sp>
        <p:nvSpPr>
          <p:cNvPr id="751628" name="Line 12"/>
          <p:cNvSpPr>
            <a:spLocks noChangeShapeType="1"/>
          </p:cNvSpPr>
          <p:nvPr/>
        </p:nvSpPr>
        <p:spPr bwMode="auto">
          <a:xfrm>
            <a:off x="5674296" y="3312368"/>
            <a:ext cx="0" cy="304800"/>
          </a:xfrm>
          <a:prstGeom prst="line">
            <a:avLst/>
          </a:prstGeom>
          <a:noFill/>
          <a:ln w="12700">
            <a:solidFill>
              <a:schemeClr val="tx1"/>
            </a:solidFill>
            <a:round/>
            <a:headEnd/>
            <a:tailEnd type="triangle" w="med" len="med"/>
          </a:ln>
          <a:effectLst/>
        </p:spPr>
        <p:txBody>
          <a:bodyPr wrap="none" anchor="ctr"/>
          <a:lstStyle/>
          <a:p>
            <a:endParaRPr lang="en-US" dirty="0"/>
          </a:p>
        </p:txBody>
      </p:sp>
      <p:sp>
        <p:nvSpPr>
          <p:cNvPr id="751633" name="Line 17"/>
          <p:cNvSpPr>
            <a:spLocks noChangeShapeType="1"/>
          </p:cNvSpPr>
          <p:nvPr/>
        </p:nvSpPr>
        <p:spPr bwMode="auto">
          <a:xfrm>
            <a:off x="3083496" y="3829893"/>
            <a:ext cx="1828800" cy="0"/>
          </a:xfrm>
          <a:prstGeom prst="line">
            <a:avLst/>
          </a:prstGeom>
          <a:noFill/>
          <a:ln w="12700">
            <a:solidFill>
              <a:schemeClr val="tx1"/>
            </a:solidFill>
            <a:prstDash val="dash"/>
            <a:round/>
            <a:headEnd/>
            <a:tailEnd type="triangle" w="med" len="med"/>
          </a:ln>
          <a:effectLst/>
        </p:spPr>
        <p:txBody>
          <a:bodyPr wrap="none" anchor="ctr"/>
          <a:lstStyle/>
          <a:p>
            <a:endParaRPr lang="en-US" dirty="0"/>
          </a:p>
        </p:txBody>
      </p:sp>
      <p:sp>
        <p:nvSpPr>
          <p:cNvPr id="751637" name="Rectangle 21"/>
          <p:cNvSpPr>
            <a:spLocks noChangeArrowheads="1"/>
          </p:cNvSpPr>
          <p:nvPr/>
        </p:nvSpPr>
        <p:spPr bwMode="auto">
          <a:xfrm>
            <a:off x="2092896" y="1602631"/>
            <a:ext cx="1524000" cy="381000"/>
          </a:xfrm>
          <a:prstGeom prst="rect">
            <a:avLst/>
          </a:prstGeom>
          <a:solidFill>
            <a:srgbClr val="CCFFFF"/>
          </a:solidFill>
          <a:ln w="12700">
            <a:solidFill>
              <a:schemeClr val="tx1"/>
            </a:solidFill>
            <a:miter lim="800000"/>
            <a:headEnd/>
            <a:tailEnd/>
          </a:ln>
          <a:effectLst/>
        </p:spPr>
        <p:txBody>
          <a:bodyPr wrap="none" anchor="ctr"/>
          <a:lstStyle/>
          <a:p>
            <a:pPr algn="ctr" eaLnBrk="0" hangingPunct="0">
              <a:lnSpc>
                <a:spcPct val="100000"/>
              </a:lnSpc>
            </a:pPr>
            <a:r>
              <a:rPr lang="en-US" sz="1400" dirty="0">
                <a:solidFill>
                  <a:schemeClr val="tx1"/>
                </a:solidFill>
                <a:latin typeface="Courier New" pitchFamily="49" charset="0"/>
              </a:rPr>
              <a:t>socket</a:t>
            </a:r>
          </a:p>
        </p:txBody>
      </p:sp>
      <p:sp>
        <p:nvSpPr>
          <p:cNvPr id="751638" name="Rectangle 22"/>
          <p:cNvSpPr>
            <a:spLocks noChangeArrowheads="1"/>
          </p:cNvSpPr>
          <p:nvPr/>
        </p:nvSpPr>
        <p:spPr bwMode="auto">
          <a:xfrm>
            <a:off x="4912296" y="1602631"/>
            <a:ext cx="1447800" cy="381000"/>
          </a:xfrm>
          <a:prstGeom prst="rect">
            <a:avLst/>
          </a:prstGeom>
          <a:solidFill>
            <a:srgbClr val="CCFFFF"/>
          </a:solidFill>
          <a:ln w="12700">
            <a:solidFill>
              <a:schemeClr val="tx1"/>
            </a:solidFill>
            <a:miter lim="800000"/>
            <a:headEnd/>
            <a:tailEnd/>
          </a:ln>
          <a:effectLst/>
        </p:spPr>
        <p:txBody>
          <a:bodyPr wrap="none" anchor="ctr"/>
          <a:lstStyle/>
          <a:p>
            <a:pPr algn="ctr" eaLnBrk="0" hangingPunct="0">
              <a:lnSpc>
                <a:spcPct val="100000"/>
              </a:lnSpc>
            </a:pPr>
            <a:r>
              <a:rPr lang="en-US" sz="1400" dirty="0">
                <a:solidFill>
                  <a:schemeClr val="tx1"/>
                </a:solidFill>
                <a:latin typeface="Courier New" pitchFamily="49" charset="0"/>
              </a:rPr>
              <a:t>socket</a:t>
            </a:r>
          </a:p>
        </p:txBody>
      </p:sp>
      <p:sp>
        <p:nvSpPr>
          <p:cNvPr id="751639" name="Rectangle 23"/>
          <p:cNvSpPr>
            <a:spLocks noChangeArrowheads="1"/>
          </p:cNvSpPr>
          <p:nvPr/>
        </p:nvSpPr>
        <p:spPr bwMode="auto">
          <a:xfrm>
            <a:off x="4912296" y="2277318"/>
            <a:ext cx="1447800" cy="381000"/>
          </a:xfrm>
          <a:prstGeom prst="rect">
            <a:avLst/>
          </a:prstGeom>
          <a:solidFill>
            <a:srgbClr val="CCFFFF"/>
          </a:solidFill>
          <a:ln w="12700">
            <a:solidFill>
              <a:schemeClr val="tx1"/>
            </a:solidFill>
            <a:miter lim="800000"/>
            <a:headEnd/>
            <a:tailEnd/>
          </a:ln>
          <a:effectLst/>
        </p:spPr>
        <p:txBody>
          <a:bodyPr wrap="none" anchor="ctr"/>
          <a:lstStyle/>
          <a:p>
            <a:pPr algn="ctr" eaLnBrk="0" hangingPunct="0">
              <a:lnSpc>
                <a:spcPct val="100000"/>
              </a:lnSpc>
            </a:pPr>
            <a:r>
              <a:rPr lang="en-US" sz="1400" dirty="0">
                <a:solidFill>
                  <a:schemeClr val="tx1"/>
                </a:solidFill>
                <a:latin typeface="Courier New" pitchFamily="49" charset="0"/>
              </a:rPr>
              <a:t>bind</a:t>
            </a:r>
          </a:p>
        </p:txBody>
      </p:sp>
      <p:sp>
        <p:nvSpPr>
          <p:cNvPr id="751640" name="Rectangle 24"/>
          <p:cNvSpPr>
            <a:spLocks noChangeArrowheads="1"/>
          </p:cNvSpPr>
          <p:nvPr/>
        </p:nvSpPr>
        <p:spPr bwMode="auto">
          <a:xfrm>
            <a:off x="4912296" y="2952006"/>
            <a:ext cx="1447800" cy="381000"/>
          </a:xfrm>
          <a:prstGeom prst="rect">
            <a:avLst/>
          </a:prstGeom>
          <a:solidFill>
            <a:srgbClr val="CCFFFF"/>
          </a:solidFill>
          <a:ln w="12700">
            <a:solidFill>
              <a:schemeClr val="tx1"/>
            </a:solidFill>
            <a:miter lim="800000"/>
            <a:headEnd/>
            <a:tailEnd/>
          </a:ln>
          <a:effectLst/>
        </p:spPr>
        <p:txBody>
          <a:bodyPr wrap="none" anchor="ctr"/>
          <a:lstStyle/>
          <a:p>
            <a:pPr algn="ctr" eaLnBrk="0" hangingPunct="0">
              <a:lnSpc>
                <a:spcPct val="100000"/>
              </a:lnSpc>
            </a:pPr>
            <a:r>
              <a:rPr lang="en-US" sz="1400" dirty="0">
                <a:solidFill>
                  <a:schemeClr val="tx1"/>
                </a:solidFill>
                <a:latin typeface="Courier New" pitchFamily="49" charset="0"/>
              </a:rPr>
              <a:t>listen</a:t>
            </a:r>
          </a:p>
        </p:txBody>
      </p:sp>
      <p:grpSp>
        <p:nvGrpSpPr>
          <p:cNvPr id="5" name="Group 55"/>
          <p:cNvGrpSpPr>
            <a:grpSpLocks/>
          </p:cNvGrpSpPr>
          <p:nvPr/>
        </p:nvGrpSpPr>
        <p:grpSpPr bwMode="auto">
          <a:xfrm>
            <a:off x="2092896" y="3998168"/>
            <a:ext cx="4267200" cy="1392238"/>
            <a:chOff x="1296" y="2506"/>
            <a:chExt cx="2688" cy="877"/>
          </a:xfrm>
        </p:grpSpPr>
        <p:sp>
          <p:nvSpPr>
            <p:cNvPr id="751623" name="Line 7"/>
            <p:cNvSpPr>
              <a:spLocks noChangeShapeType="1"/>
            </p:cNvSpPr>
            <p:nvPr/>
          </p:nvSpPr>
          <p:spPr bwMode="auto">
            <a:xfrm>
              <a:off x="1776" y="2506"/>
              <a:ext cx="0" cy="192"/>
            </a:xfrm>
            <a:prstGeom prst="line">
              <a:avLst/>
            </a:prstGeom>
            <a:noFill/>
            <a:ln w="12700">
              <a:solidFill>
                <a:schemeClr val="tx1"/>
              </a:solidFill>
              <a:round/>
              <a:headEnd/>
              <a:tailEnd type="triangle" w="med" len="med"/>
            </a:ln>
            <a:effectLst/>
          </p:spPr>
          <p:txBody>
            <a:bodyPr wrap="none" anchor="ctr"/>
            <a:lstStyle/>
            <a:p>
              <a:endParaRPr lang="en-US" dirty="0"/>
            </a:p>
          </p:txBody>
        </p:sp>
        <p:sp>
          <p:nvSpPr>
            <p:cNvPr id="751624" name="Line 8"/>
            <p:cNvSpPr>
              <a:spLocks noChangeShapeType="1"/>
            </p:cNvSpPr>
            <p:nvPr/>
          </p:nvSpPr>
          <p:spPr bwMode="auto">
            <a:xfrm>
              <a:off x="1776" y="2938"/>
              <a:ext cx="0" cy="192"/>
            </a:xfrm>
            <a:prstGeom prst="line">
              <a:avLst/>
            </a:prstGeom>
            <a:noFill/>
            <a:ln w="12700">
              <a:solidFill>
                <a:schemeClr val="tx1"/>
              </a:solidFill>
              <a:round/>
              <a:headEnd/>
              <a:tailEnd type="triangle" w="med" len="med"/>
            </a:ln>
            <a:effectLst/>
          </p:spPr>
          <p:txBody>
            <a:bodyPr wrap="none" anchor="ctr"/>
            <a:lstStyle/>
            <a:p>
              <a:endParaRPr lang="en-US" dirty="0"/>
            </a:p>
          </p:txBody>
        </p:sp>
        <p:sp>
          <p:nvSpPr>
            <p:cNvPr id="751629" name="Line 13"/>
            <p:cNvSpPr>
              <a:spLocks noChangeShapeType="1"/>
            </p:cNvSpPr>
            <p:nvPr/>
          </p:nvSpPr>
          <p:spPr bwMode="auto">
            <a:xfrm>
              <a:off x="3552" y="2506"/>
              <a:ext cx="0" cy="192"/>
            </a:xfrm>
            <a:prstGeom prst="line">
              <a:avLst/>
            </a:prstGeom>
            <a:noFill/>
            <a:ln w="12700">
              <a:solidFill>
                <a:schemeClr val="tx1"/>
              </a:solidFill>
              <a:round/>
              <a:headEnd/>
              <a:tailEnd type="triangle" w="med" len="med"/>
            </a:ln>
            <a:effectLst/>
          </p:spPr>
          <p:txBody>
            <a:bodyPr wrap="none" anchor="ctr"/>
            <a:lstStyle/>
            <a:p>
              <a:endParaRPr lang="en-US" dirty="0"/>
            </a:p>
          </p:txBody>
        </p:sp>
        <p:sp>
          <p:nvSpPr>
            <p:cNvPr id="751630" name="Line 14"/>
            <p:cNvSpPr>
              <a:spLocks noChangeShapeType="1"/>
            </p:cNvSpPr>
            <p:nvPr/>
          </p:nvSpPr>
          <p:spPr bwMode="auto">
            <a:xfrm>
              <a:off x="3552" y="2938"/>
              <a:ext cx="0" cy="192"/>
            </a:xfrm>
            <a:prstGeom prst="line">
              <a:avLst/>
            </a:prstGeom>
            <a:noFill/>
            <a:ln w="12700">
              <a:solidFill>
                <a:schemeClr val="tx1"/>
              </a:solidFill>
              <a:round/>
              <a:headEnd/>
              <a:tailEnd type="triangle" w="med" len="med"/>
            </a:ln>
            <a:effectLst/>
          </p:spPr>
          <p:txBody>
            <a:bodyPr wrap="none" anchor="ctr"/>
            <a:lstStyle/>
            <a:p>
              <a:endParaRPr lang="en-US" dirty="0"/>
            </a:p>
          </p:txBody>
        </p:sp>
        <p:sp>
          <p:nvSpPr>
            <p:cNvPr id="751635" name="Line 19"/>
            <p:cNvSpPr>
              <a:spLocks noChangeShapeType="1"/>
            </p:cNvSpPr>
            <p:nvPr/>
          </p:nvSpPr>
          <p:spPr bwMode="auto">
            <a:xfrm flipV="1">
              <a:off x="2256" y="2832"/>
              <a:ext cx="816" cy="0"/>
            </a:xfrm>
            <a:prstGeom prst="line">
              <a:avLst/>
            </a:prstGeom>
            <a:noFill/>
            <a:ln w="12700">
              <a:solidFill>
                <a:schemeClr val="tx1"/>
              </a:solidFill>
              <a:round/>
              <a:headEnd/>
              <a:tailEnd type="triangle" w="med" len="med"/>
            </a:ln>
            <a:effectLst/>
          </p:spPr>
          <p:txBody>
            <a:bodyPr wrap="none" anchor="ctr"/>
            <a:lstStyle/>
            <a:p>
              <a:endParaRPr lang="en-US" dirty="0"/>
            </a:p>
          </p:txBody>
        </p:sp>
        <p:sp>
          <p:nvSpPr>
            <p:cNvPr id="751636" name="Line 20"/>
            <p:cNvSpPr>
              <a:spLocks noChangeShapeType="1"/>
            </p:cNvSpPr>
            <p:nvPr/>
          </p:nvSpPr>
          <p:spPr bwMode="auto">
            <a:xfrm flipH="1">
              <a:off x="2256" y="3264"/>
              <a:ext cx="816" cy="0"/>
            </a:xfrm>
            <a:prstGeom prst="line">
              <a:avLst/>
            </a:prstGeom>
            <a:noFill/>
            <a:ln w="12700">
              <a:solidFill>
                <a:schemeClr val="tx1"/>
              </a:solidFill>
              <a:round/>
              <a:headEnd/>
              <a:tailEnd type="triangle" w="med" len="med"/>
            </a:ln>
            <a:effectLst/>
          </p:spPr>
          <p:txBody>
            <a:bodyPr wrap="none" anchor="ctr"/>
            <a:lstStyle/>
            <a:p>
              <a:endParaRPr lang="en-US" dirty="0"/>
            </a:p>
          </p:txBody>
        </p:sp>
        <p:sp>
          <p:nvSpPr>
            <p:cNvPr id="751643" name="Rectangle 27"/>
            <p:cNvSpPr>
              <a:spLocks noChangeArrowheads="1"/>
            </p:cNvSpPr>
            <p:nvPr/>
          </p:nvSpPr>
          <p:spPr bwMode="auto">
            <a:xfrm>
              <a:off x="3072" y="2718"/>
              <a:ext cx="912" cy="240"/>
            </a:xfrm>
            <a:prstGeom prst="rect">
              <a:avLst/>
            </a:prstGeom>
            <a:solidFill>
              <a:srgbClr val="CCFFFF"/>
            </a:solidFill>
            <a:ln w="12700">
              <a:solidFill>
                <a:schemeClr val="tx1"/>
              </a:solidFill>
              <a:miter lim="800000"/>
              <a:headEnd/>
              <a:tailEnd/>
            </a:ln>
            <a:effectLst/>
          </p:spPr>
          <p:txBody>
            <a:bodyPr wrap="none" anchor="ctr"/>
            <a:lstStyle/>
            <a:p>
              <a:pPr algn="ctr" eaLnBrk="0" hangingPunct="0">
                <a:lnSpc>
                  <a:spcPct val="100000"/>
                </a:lnSpc>
              </a:pPr>
              <a:r>
                <a:rPr lang="en-US" sz="1400" dirty="0">
                  <a:solidFill>
                    <a:schemeClr val="tx1"/>
                  </a:solidFill>
                  <a:latin typeface="Courier New" pitchFamily="49" charset="0"/>
                </a:rPr>
                <a:t>read</a:t>
              </a:r>
            </a:p>
          </p:txBody>
        </p:sp>
        <p:sp>
          <p:nvSpPr>
            <p:cNvPr id="751644" name="Rectangle 28"/>
            <p:cNvSpPr>
              <a:spLocks noChangeArrowheads="1"/>
            </p:cNvSpPr>
            <p:nvPr/>
          </p:nvSpPr>
          <p:spPr bwMode="auto">
            <a:xfrm>
              <a:off x="3072" y="3143"/>
              <a:ext cx="912" cy="240"/>
            </a:xfrm>
            <a:prstGeom prst="rect">
              <a:avLst/>
            </a:prstGeom>
            <a:solidFill>
              <a:srgbClr val="CCFFFF"/>
            </a:solidFill>
            <a:ln w="12700">
              <a:solidFill>
                <a:schemeClr val="tx1"/>
              </a:solidFill>
              <a:miter lim="800000"/>
              <a:headEnd/>
              <a:tailEnd/>
            </a:ln>
            <a:effectLst/>
          </p:spPr>
          <p:txBody>
            <a:bodyPr wrap="none" anchor="ctr"/>
            <a:lstStyle/>
            <a:p>
              <a:pPr algn="ctr" eaLnBrk="0" hangingPunct="0">
                <a:lnSpc>
                  <a:spcPct val="100000"/>
                </a:lnSpc>
              </a:pPr>
              <a:r>
                <a:rPr lang="en-US" sz="1400" dirty="0">
                  <a:solidFill>
                    <a:schemeClr val="tx1"/>
                  </a:solidFill>
                  <a:latin typeface="Courier New" pitchFamily="49" charset="0"/>
                </a:rPr>
                <a:t>write</a:t>
              </a:r>
            </a:p>
          </p:txBody>
        </p:sp>
        <p:sp>
          <p:nvSpPr>
            <p:cNvPr id="751646" name="Rectangle 30"/>
            <p:cNvSpPr>
              <a:spLocks noChangeArrowheads="1"/>
            </p:cNvSpPr>
            <p:nvPr/>
          </p:nvSpPr>
          <p:spPr bwMode="auto">
            <a:xfrm>
              <a:off x="1296" y="3143"/>
              <a:ext cx="960" cy="240"/>
            </a:xfrm>
            <a:prstGeom prst="rect">
              <a:avLst/>
            </a:prstGeom>
            <a:solidFill>
              <a:srgbClr val="CCFFFF"/>
            </a:solidFill>
            <a:ln w="12700">
              <a:solidFill>
                <a:schemeClr val="tx1"/>
              </a:solidFill>
              <a:miter lim="800000"/>
              <a:headEnd/>
              <a:tailEnd/>
            </a:ln>
            <a:effectLst/>
          </p:spPr>
          <p:txBody>
            <a:bodyPr wrap="none" anchor="ctr"/>
            <a:lstStyle/>
            <a:p>
              <a:pPr algn="ctr" eaLnBrk="0" hangingPunct="0">
                <a:lnSpc>
                  <a:spcPct val="100000"/>
                </a:lnSpc>
              </a:pPr>
              <a:r>
                <a:rPr lang="en-US" sz="1400" dirty="0">
                  <a:solidFill>
                    <a:schemeClr val="tx1"/>
                  </a:solidFill>
                  <a:latin typeface="Courier New" pitchFamily="49" charset="0"/>
                </a:rPr>
                <a:t>read</a:t>
              </a:r>
            </a:p>
          </p:txBody>
        </p:sp>
        <p:sp>
          <p:nvSpPr>
            <p:cNvPr id="751648" name="Rectangle 32"/>
            <p:cNvSpPr>
              <a:spLocks noChangeArrowheads="1"/>
            </p:cNvSpPr>
            <p:nvPr/>
          </p:nvSpPr>
          <p:spPr bwMode="auto">
            <a:xfrm>
              <a:off x="1296" y="2718"/>
              <a:ext cx="960" cy="240"/>
            </a:xfrm>
            <a:prstGeom prst="rect">
              <a:avLst/>
            </a:prstGeom>
            <a:solidFill>
              <a:srgbClr val="CCFFFF"/>
            </a:solidFill>
            <a:ln w="12700">
              <a:solidFill>
                <a:schemeClr val="tx1"/>
              </a:solidFill>
              <a:miter lim="800000"/>
              <a:headEnd/>
              <a:tailEnd/>
            </a:ln>
            <a:effectLst/>
          </p:spPr>
          <p:txBody>
            <a:bodyPr wrap="none" anchor="ctr"/>
            <a:lstStyle/>
            <a:p>
              <a:pPr algn="ctr" eaLnBrk="0" hangingPunct="0">
                <a:lnSpc>
                  <a:spcPct val="100000"/>
                </a:lnSpc>
              </a:pPr>
              <a:r>
                <a:rPr lang="en-US" sz="1400" dirty="0">
                  <a:solidFill>
                    <a:schemeClr val="tx1"/>
                  </a:solidFill>
                  <a:latin typeface="Courier New" pitchFamily="49" charset="0"/>
                </a:rPr>
                <a:t>write</a:t>
              </a:r>
            </a:p>
          </p:txBody>
        </p:sp>
      </p:grpSp>
      <p:sp>
        <p:nvSpPr>
          <p:cNvPr id="751650" name="Text Box 34"/>
          <p:cNvSpPr txBox="1">
            <a:spLocks noChangeArrowheads="1"/>
          </p:cNvSpPr>
          <p:nvPr/>
        </p:nvSpPr>
        <p:spPr bwMode="auto">
          <a:xfrm>
            <a:off x="3550221" y="3284984"/>
            <a:ext cx="1300163" cy="581025"/>
          </a:xfrm>
          <a:prstGeom prst="rect">
            <a:avLst/>
          </a:prstGeom>
          <a:noFill/>
          <a:ln w="12700">
            <a:noFill/>
            <a:miter lim="800000"/>
            <a:headEnd/>
            <a:tailEnd/>
          </a:ln>
          <a:effectLst/>
        </p:spPr>
        <p:txBody>
          <a:bodyPr wrap="none" anchor="ctr">
            <a:spAutoFit/>
          </a:bodyPr>
          <a:lstStyle/>
          <a:p>
            <a:pPr algn="ctr" eaLnBrk="0" hangingPunct="0">
              <a:lnSpc>
                <a:spcPct val="100000"/>
              </a:lnSpc>
            </a:pPr>
            <a:r>
              <a:rPr lang="en-US" sz="1600" dirty="0">
                <a:solidFill>
                  <a:schemeClr val="tx1"/>
                </a:solidFill>
              </a:rPr>
              <a:t>Connection</a:t>
            </a:r>
          </a:p>
          <a:p>
            <a:pPr algn="ctr" eaLnBrk="0" hangingPunct="0">
              <a:lnSpc>
                <a:spcPct val="100000"/>
              </a:lnSpc>
            </a:pPr>
            <a:r>
              <a:rPr lang="en-US" sz="1600" dirty="0">
                <a:solidFill>
                  <a:schemeClr val="tx1"/>
                </a:solidFill>
              </a:rPr>
              <a:t>request</a:t>
            </a:r>
          </a:p>
        </p:txBody>
      </p:sp>
      <p:grpSp>
        <p:nvGrpSpPr>
          <p:cNvPr id="6" name="Group 56"/>
          <p:cNvGrpSpPr>
            <a:grpSpLocks/>
          </p:cNvGrpSpPr>
          <p:nvPr/>
        </p:nvGrpSpPr>
        <p:grpSpPr bwMode="auto">
          <a:xfrm>
            <a:off x="2092896" y="3829893"/>
            <a:ext cx="5105400" cy="2911475"/>
            <a:chOff x="1296" y="2400"/>
            <a:chExt cx="3216" cy="1834"/>
          </a:xfrm>
        </p:grpSpPr>
        <p:sp>
          <p:nvSpPr>
            <p:cNvPr id="751625" name="Line 9"/>
            <p:cNvSpPr>
              <a:spLocks noChangeShapeType="1"/>
            </p:cNvSpPr>
            <p:nvPr/>
          </p:nvSpPr>
          <p:spPr bwMode="auto">
            <a:xfrm>
              <a:off x="1776" y="3370"/>
              <a:ext cx="0" cy="192"/>
            </a:xfrm>
            <a:prstGeom prst="line">
              <a:avLst/>
            </a:prstGeom>
            <a:noFill/>
            <a:ln w="12700">
              <a:solidFill>
                <a:schemeClr val="tx1"/>
              </a:solidFill>
              <a:round/>
              <a:headEnd/>
              <a:tailEnd type="triangle" w="med" len="med"/>
            </a:ln>
            <a:effectLst/>
          </p:spPr>
          <p:txBody>
            <a:bodyPr wrap="none" anchor="ctr"/>
            <a:lstStyle/>
            <a:p>
              <a:endParaRPr lang="en-US" dirty="0"/>
            </a:p>
          </p:txBody>
        </p:sp>
        <p:sp>
          <p:nvSpPr>
            <p:cNvPr id="751631" name="Line 15"/>
            <p:cNvSpPr>
              <a:spLocks noChangeShapeType="1"/>
            </p:cNvSpPr>
            <p:nvPr/>
          </p:nvSpPr>
          <p:spPr bwMode="auto">
            <a:xfrm>
              <a:off x="3552" y="3370"/>
              <a:ext cx="0" cy="192"/>
            </a:xfrm>
            <a:prstGeom prst="line">
              <a:avLst/>
            </a:prstGeom>
            <a:noFill/>
            <a:ln w="12700">
              <a:solidFill>
                <a:schemeClr val="tx1"/>
              </a:solidFill>
              <a:round/>
              <a:headEnd/>
              <a:tailEnd type="triangle" w="med" len="med"/>
            </a:ln>
            <a:effectLst/>
          </p:spPr>
          <p:txBody>
            <a:bodyPr wrap="none" anchor="ctr"/>
            <a:lstStyle/>
            <a:p>
              <a:endParaRPr lang="en-US" dirty="0"/>
            </a:p>
          </p:txBody>
        </p:sp>
        <p:sp>
          <p:nvSpPr>
            <p:cNvPr id="751632" name="Line 16"/>
            <p:cNvSpPr>
              <a:spLocks noChangeShapeType="1"/>
            </p:cNvSpPr>
            <p:nvPr/>
          </p:nvSpPr>
          <p:spPr bwMode="auto">
            <a:xfrm>
              <a:off x="3552" y="3802"/>
              <a:ext cx="0" cy="192"/>
            </a:xfrm>
            <a:prstGeom prst="line">
              <a:avLst/>
            </a:prstGeom>
            <a:noFill/>
            <a:ln w="12700">
              <a:solidFill>
                <a:schemeClr val="tx1"/>
              </a:solidFill>
              <a:round/>
              <a:headEnd/>
              <a:tailEnd type="triangle" w="med" len="med"/>
            </a:ln>
            <a:effectLst/>
          </p:spPr>
          <p:txBody>
            <a:bodyPr wrap="none" anchor="ctr"/>
            <a:lstStyle/>
            <a:p>
              <a:endParaRPr lang="en-US" dirty="0"/>
            </a:p>
          </p:txBody>
        </p:sp>
        <p:sp>
          <p:nvSpPr>
            <p:cNvPr id="751634" name="Line 18"/>
            <p:cNvSpPr>
              <a:spLocks noChangeShapeType="1"/>
            </p:cNvSpPr>
            <p:nvPr/>
          </p:nvSpPr>
          <p:spPr bwMode="auto">
            <a:xfrm flipV="1">
              <a:off x="1920" y="3696"/>
              <a:ext cx="1152" cy="0"/>
            </a:xfrm>
            <a:prstGeom prst="line">
              <a:avLst/>
            </a:prstGeom>
            <a:noFill/>
            <a:ln w="12700">
              <a:solidFill>
                <a:schemeClr val="tx1"/>
              </a:solidFill>
              <a:prstDash val="dash"/>
              <a:round/>
              <a:headEnd/>
              <a:tailEnd type="triangle" w="med" len="med"/>
            </a:ln>
            <a:effectLst/>
          </p:spPr>
          <p:txBody>
            <a:bodyPr wrap="none" anchor="ctr"/>
            <a:lstStyle/>
            <a:p>
              <a:endParaRPr lang="en-US" dirty="0"/>
            </a:p>
          </p:txBody>
        </p:sp>
        <p:sp>
          <p:nvSpPr>
            <p:cNvPr id="751642" name="Rectangle 26"/>
            <p:cNvSpPr>
              <a:spLocks noChangeArrowheads="1"/>
            </p:cNvSpPr>
            <p:nvPr/>
          </p:nvSpPr>
          <p:spPr bwMode="auto">
            <a:xfrm>
              <a:off x="3072" y="3568"/>
              <a:ext cx="912" cy="240"/>
            </a:xfrm>
            <a:prstGeom prst="rect">
              <a:avLst/>
            </a:prstGeom>
            <a:solidFill>
              <a:srgbClr val="CCFFFF"/>
            </a:solidFill>
            <a:ln w="12700">
              <a:solidFill>
                <a:schemeClr val="tx1"/>
              </a:solidFill>
              <a:miter lim="800000"/>
              <a:headEnd/>
              <a:tailEnd/>
            </a:ln>
            <a:effectLst/>
          </p:spPr>
          <p:txBody>
            <a:bodyPr wrap="none" anchor="ctr"/>
            <a:lstStyle/>
            <a:p>
              <a:pPr algn="ctr" eaLnBrk="0" hangingPunct="0">
                <a:lnSpc>
                  <a:spcPct val="100000"/>
                </a:lnSpc>
              </a:pPr>
              <a:r>
                <a:rPr lang="en-US" sz="1400" dirty="0">
                  <a:solidFill>
                    <a:schemeClr val="tx1"/>
                  </a:solidFill>
                  <a:latin typeface="Courier New" pitchFamily="49" charset="0"/>
                </a:rPr>
                <a:t>read</a:t>
              </a:r>
            </a:p>
          </p:txBody>
        </p:sp>
        <p:sp>
          <p:nvSpPr>
            <p:cNvPr id="751645" name="Rectangle 29"/>
            <p:cNvSpPr>
              <a:spLocks noChangeArrowheads="1"/>
            </p:cNvSpPr>
            <p:nvPr/>
          </p:nvSpPr>
          <p:spPr bwMode="auto">
            <a:xfrm>
              <a:off x="3072" y="3994"/>
              <a:ext cx="912" cy="240"/>
            </a:xfrm>
            <a:prstGeom prst="rect">
              <a:avLst/>
            </a:prstGeom>
            <a:solidFill>
              <a:srgbClr val="CCFFFF"/>
            </a:solidFill>
            <a:ln w="12700">
              <a:solidFill>
                <a:schemeClr val="tx1"/>
              </a:solidFill>
              <a:miter lim="800000"/>
              <a:headEnd/>
              <a:tailEnd/>
            </a:ln>
            <a:effectLst/>
          </p:spPr>
          <p:txBody>
            <a:bodyPr wrap="none" anchor="ctr"/>
            <a:lstStyle/>
            <a:p>
              <a:pPr algn="ctr" eaLnBrk="0" hangingPunct="0">
                <a:lnSpc>
                  <a:spcPct val="100000"/>
                </a:lnSpc>
              </a:pPr>
              <a:r>
                <a:rPr lang="en-US" sz="1400" dirty="0">
                  <a:solidFill>
                    <a:schemeClr val="tx1"/>
                  </a:solidFill>
                  <a:latin typeface="Courier New" pitchFamily="49" charset="0"/>
                </a:rPr>
                <a:t>close</a:t>
              </a:r>
            </a:p>
          </p:txBody>
        </p:sp>
        <p:sp>
          <p:nvSpPr>
            <p:cNvPr id="751649" name="Rectangle 33"/>
            <p:cNvSpPr>
              <a:spLocks noChangeArrowheads="1"/>
            </p:cNvSpPr>
            <p:nvPr/>
          </p:nvSpPr>
          <p:spPr bwMode="auto">
            <a:xfrm>
              <a:off x="1296" y="3569"/>
              <a:ext cx="960" cy="240"/>
            </a:xfrm>
            <a:prstGeom prst="rect">
              <a:avLst/>
            </a:prstGeom>
            <a:solidFill>
              <a:srgbClr val="CCFFFF"/>
            </a:solidFill>
            <a:ln w="12700">
              <a:solidFill>
                <a:schemeClr val="tx1"/>
              </a:solidFill>
              <a:miter lim="800000"/>
              <a:headEnd/>
              <a:tailEnd/>
            </a:ln>
            <a:effectLst/>
          </p:spPr>
          <p:txBody>
            <a:bodyPr wrap="none" anchor="ctr"/>
            <a:lstStyle/>
            <a:p>
              <a:pPr algn="ctr" eaLnBrk="0" hangingPunct="0">
                <a:lnSpc>
                  <a:spcPct val="100000"/>
                </a:lnSpc>
              </a:pPr>
              <a:r>
                <a:rPr lang="en-US" sz="1400" dirty="0">
                  <a:solidFill>
                    <a:schemeClr val="tx1"/>
                  </a:solidFill>
                  <a:latin typeface="Courier New" pitchFamily="49" charset="0"/>
                </a:rPr>
                <a:t>close</a:t>
              </a:r>
            </a:p>
          </p:txBody>
        </p:sp>
        <p:sp>
          <p:nvSpPr>
            <p:cNvPr id="751651" name="Text Box 35"/>
            <p:cNvSpPr txBox="1">
              <a:spLocks noChangeArrowheads="1"/>
            </p:cNvSpPr>
            <p:nvPr/>
          </p:nvSpPr>
          <p:spPr bwMode="auto">
            <a:xfrm>
              <a:off x="2496" y="3524"/>
              <a:ext cx="346" cy="192"/>
            </a:xfrm>
            <a:prstGeom prst="rect">
              <a:avLst/>
            </a:prstGeom>
            <a:noFill/>
            <a:ln w="12700">
              <a:noFill/>
              <a:miter lim="800000"/>
              <a:headEnd/>
              <a:tailEnd/>
            </a:ln>
            <a:effectLst/>
          </p:spPr>
          <p:txBody>
            <a:bodyPr wrap="none" anchor="ctr">
              <a:spAutoFit/>
            </a:bodyPr>
            <a:lstStyle/>
            <a:p>
              <a:pPr algn="ctr" eaLnBrk="0" hangingPunct="0">
                <a:lnSpc>
                  <a:spcPct val="100000"/>
                </a:lnSpc>
              </a:pPr>
              <a:r>
                <a:rPr lang="en-US" sz="1400" dirty="0">
                  <a:solidFill>
                    <a:schemeClr val="tx1"/>
                  </a:solidFill>
                </a:rPr>
                <a:t>EOF</a:t>
              </a:r>
            </a:p>
          </p:txBody>
        </p:sp>
        <p:sp>
          <p:nvSpPr>
            <p:cNvPr id="751652" name="Line 36"/>
            <p:cNvSpPr>
              <a:spLocks noChangeShapeType="1"/>
            </p:cNvSpPr>
            <p:nvPr/>
          </p:nvSpPr>
          <p:spPr bwMode="auto">
            <a:xfrm>
              <a:off x="3984" y="4128"/>
              <a:ext cx="528" cy="0"/>
            </a:xfrm>
            <a:prstGeom prst="line">
              <a:avLst/>
            </a:prstGeom>
            <a:noFill/>
            <a:ln w="12700">
              <a:solidFill>
                <a:schemeClr val="tx1"/>
              </a:solidFill>
              <a:round/>
              <a:headEnd/>
              <a:tailEnd/>
            </a:ln>
            <a:effectLst/>
          </p:spPr>
          <p:txBody>
            <a:bodyPr wrap="none" anchor="ctr"/>
            <a:lstStyle/>
            <a:p>
              <a:endParaRPr lang="en-US" dirty="0"/>
            </a:p>
          </p:txBody>
        </p:sp>
        <p:sp>
          <p:nvSpPr>
            <p:cNvPr id="751653" name="Line 37"/>
            <p:cNvSpPr>
              <a:spLocks noChangeShapeType="1"/>
            </p:cNvSpPr>
            <p:nvPr/>
          </p:nvSpPr>
          <p:spPr bwMode="auto">
            <a:xfrm flipV="1">
              <a:off x="4512" y="2400"/>
              <a:ext cx="0" cy="1728"/>
            </a:xfrm>
            <a:prstGeom prst="line">
              <a:avLst/>
            </a:prstGeom>
            <a:noFill/>
            <a:ln w="12700">
              <a:solidFill>
                <a:schemeClr val="tx1"/>
              </a:solidFill>
              <a:round/>
              <a:headEnd/>
              <a:tailEnd/>
            </a:ln>
            <a:effectLst/>
          </p:spPr>
          <p:txBody>
            <a:bodyPr wrap="none" anchor="ctr"/>
            <a:lstStyle/>
            <a:p>
              <a:endParaRPr lang="en-US" dirty="0"/>
            </a:p>
          </p:txBody>
        </p:sp>
        <p:sp>
          <p:nvSpPr>
            <p:cNvPr id="751654" name="Line 38"/>
            <p:cNvSpPr>
              <a:spLocks noChangeShapeType="1"/>
            </p:cNvSpPr>
            <p:nvPr/>
          </p:nvSpPr>
          <p:spPr bwMode="auto">
            <a:xfrm flipH="1">
              <a:off x="3984" y="2400"/>
              <a:ext cx="528" cy="0"/>
            </a:xfrm>
            <a:prstGeom prst="line">
              <a:avLst/>
            </a:prstGeom>
            <a:noFill/>
            <a:ln w="12700">
              <a:solidFill>
                <a:schemeClr val="tx1"/>
              </a:solidFill>
              <a:round/>
              <a:headEnd/>
              <a:tailEnd type="triangle" w="med" len="med"/>
            </a:ln>
            <a:effectLst/>
          </p:spPr>
          <p:txBody>
            <a:bodyPr wrap="none" anchor="ctr"/>
            <a:lstStyle/>
            <a:p>
              <a:endParaRPr lang="en-US" dirty="0"/>
            </a:p>
          </p:txBody>
        </p:sp>
      </p:grpSp>
      <p:sp>
        <p:nvSpPr>
          <p:cNvPr id="751655" name="Text Box 39"/>
          <p:cNvSpPr txBox="1">
            <a:spLocks noChangeArrowheads="1"/>
          </p:cNvSpPr>
          <p:nvPr/>
        </p:nvSpPr>
        <p:spPr bwMode="auto">
          <a:xfrm>
            <a:off x="7233221" y="4604593"/>
            <a:ext cx="1870075" cy="825500"/>
          </a:xfrm>
          <a:prstGeom prst="rect">
            <a:avLst/>
          </a:prstGeom>
          <a:noFill/>
          <a:ln w="12700">
            <a:noFill/>
            <a:miter lim="800000"/>
            <a:headEnd/>
            <a:tailEnd/>
          </a:ln>
          <a:effectLst/>
        </p:spPr>
        <p:txBody>
          <a:bodyPr wrap="none" anchor="ctr">
            <a:spAutoFit/>
          </a:bodyPr>
          <a:lstStyle/>
          <a:p>
            <a:pPr eaLnBrk="0" hangingPunct="0">
              <a:lnSpc>
                <a:spcPct val="100000"/>
              </a:lnSpc>
            </a:pPr>
            <a:r>
              <a:rPr lang="en-US" sz="1600" dirty="0">
                <a:solidFill>
                  <a:schemeClr val="tx1"/>
                </a:solidFill>
              </a:rPr>
              <a:t>Await connection</a:t>
            </a:r>
          </a:p>
          <a:p>
            <a:pPr eaLnBrk="0" hangingPunct="0">
              <a:lnSpc>
                <a:spcPct val="100000"/>
              </a:lnSpc>
            </a:pPr>
            <a:r>
              <a:rPr lang="en-US" sz="1600" dirty="0">
                <a:solidFill>
                  <a:schemeClr val="tx1"/>
                </a:solidFill>
              </a:rPr>
              <a:t>request from</a:t>
            </a:r>
          </a:p>
          <a:p>
            <a:pPr eaLnBrk="0" hangingPunct="0">
              <a:lnSpc>
                <a:spcPct val="100000"/>
              </a:lnSpc>
            </a:pPr>
            <a:r>
              <a:rPr lang="en-US" sz="1600" dirty="0">
                <a:solidFill>
                  <a:schemeClr val="tx1"/>
                </a:solidFill>
              </a:rPr>
              <a:t>next client</a:t>
            </a:r>
          </a:p>
        </p:txBody>
      </p:sp>
      <p:sp>
        <p:nvSpPr>
          <p:cNvPr id="751656" name="AutoShape 40"/>
          <p:cNvSpPr>
            <a:spLocks/>
          </p:cNvSpPr>
          <p:nvPr/>
        </p:nvSpPr>
        <p:spPr bwMode="auto">
          <a:xfrm>
            <a:off x="6512496" y="1620093"/>
            <a:ext cx="152400" cy="1752600"/>
          </a:xfrm>
          <a:prstGeom prst="rightBrace">
            <a:avLst>
              <a:gd name="adj1" fmla="val 95833"/>
              <a:gd name="adj2" fmla="val 50000"/>
            </a:avLst>
          </a:prstGeom>
          <a:noFill/>
          <a:ln w="12700">
            <a:solidFill>
              <a:schemeClr val="tx1"/>
            </a:solidFill>
            <a:round/>
            <a:headEnd/>
            <a:tailEnd/>
          </a:ln>
          <a:effectLst/>
        </p:spPr>
        <p:txBody>
          <a:bodyPr wrap="none" anchor="ctr"/>
          <a:lstStyle/>
          <a:p>
            <a:endParaRPr lang="en-US" dirty="0"/>
          </a:p>
        </p:txBody>
      </p:sp>
      <p:sp>
        <p:nvSpPr>
          <p:cNvPr id="751657" name="Text Box 41"/>
          <p:cNvSpPr txBox="1">
            <a:spLocks noChangeArrowheads="1"/>
          </p:cNvSpPr>
          <p:nvPr/>
        </p:nvSpPr>
        <p:spPr bwMode="auto">
          <a:xfrm>
            <a:off x="6664896" y="2305893"/>
            <a:ext cx="1773238" cy="336550"/>
          </a:xfrm>
          <a:prstGeom prst="rect">
            <a:avLst/>
          </a:prstGeom>
          <a:noFill/>
          <a:ln w="12700">
            <a:noFill/>
            <a:miter lim="800000"/>
            <a:headEnd/>
            <a:tailEnd/>
          </a:ln>
          <a:effectLst/>
        </p:spPr>
        <p:txBody>
          <a:bodyPr wrap="none" anchor="ctr">
            <a:spAutoFit/>
          </a:bodyPr>
          <a:lstStyle/>
          <a:p>
            <a:pPr algn="ctr" eaLnBrk="0" hangingPunct="0">
              <a:lnSpc>
                <a:spcPct val="100000"/>
              </a:lnSpc>
            </a:pPr>
            <a:r>
              <a:rPr lang="en-US" sz="1600" dirty="0">
                <a:solidFill>
                  <a:schemeClr val="tx1"/>
                </a:solidFill>
                <a:latin typeface="Courier New" pitchFamily="49" charset="0"/>
              </a:rPr>
              <a:t>open_listenfd</a:t>
            </a:r>
          </a:p>
        </p:txBody>
      </p:sp>
      <p:sp>
        <p:nvSpPr>
          <p:cNvPr id="751658" name="AutoShape 42"/>
          <p:cNvSpPr>
            <a:spLocks/>
          </p:cNvSpPr>
          <p:nvPr/>
        </p:nvSpPr>
        <p:spPr bwMode="auto">
          <a:xfrm>
            <a:off x="1788096" y="1620093"/>
            <a:ext cx="152400" cy="2438400"/>
          </a:xfrm>
          <a:prstGeom prst="leftBrace">
            <a:avLst>
              <a:gd name="adj1" fmla="val 133333"/>
              <a:gd name="adj2" fmla="val 50000"/>
            </a:avLst>
          </a:prstGeom>
          <a:noFill/>
          <a:ln w="12700">
            <a:solidFill>
              <a:schemeClr val="tx1"/>
            </a:solidFill>
            <a:round/>
            <a:headEnd/>
            <a:tailEnd/>
          </a:ln>
          <a:effectLst/>
        </p:spPr>
        <p:txBody>
          <a:bodyPr wrap="none" anchor="ctr"/>
          <a:lstStyle/>
          <a:p>
            <a:endParaRPr lang="en-US" dirty="0"/>
          </a:p>
        </p:txBody>
      </p:sp>
      <p:sp>
        <p:nvSpPr>
          <p:cNvPr id="751659" name="Text Box 43"/>
          <p:cNvSpPr txBox="1">
            <a:spLocks noChangeArrowheads="1"/>
          </p:cNvSpPr>
          <p:nvPr/>
        </p:nvSpPr>
        <p:spPr bwMode="auto">
          <a:xfrm>
            <a:off x="35496" y="2655143"/>
            <a:ext cx="1773238" cy="336550"/>
          </a:xfrm>
          <a:prstGeom prst="rect">
            <a:avLst/>
          </a:prstGeom>
          <a:noFill/>
          <a:ln w="12700">
            <a:noFill/>
            <a:miter lim="800000"/>
            <a:headEnd/>
            <a:tailEnd/>
          </a:ln>
          <a:effectLst/>
        </p:spPr>
        <p:txBody>
          <a:bodyPr wrap="none" anchor="ctr">
            <a:spAutoFit/>
          </a:bodyPr>
          <a:lstStyle/>
          <a:p>
            <a:pPr algn="ctr" eaLnBrk="0" hangingPunct="0">
              <a:lnSpc>
                <a:spcPct val="100000"/>
              </a:lnSpc>
            </a:pPr>
            <a:r>
              <a:rPr lang="en-US" sz="1600" dirty="0">
                <a:solidFill>
                  <a:schemeClr val="tx1"/>
                </a:solidFill>
                <a:latin typeface="Courier New" pitchFamily="49" charset="0"/>
              </a:rPr>
              <a:t>open_clientfd</a:t>
            </a:r>
          </a:p>
        </p:txBody>
      </p:sp>
      <p:sp>
        <p:nvSpPr>
          <p:cNvPr id="751641" name="Rectangle 25"/>
          <p:cNvSpPr>
            <a:spLocks noChangeArrowheads="1"/>
          </p:cNvSpPr>
          <p:nvPr/>
        </p:nvSpPr>
        <p:spPr bwMode="auto">
          <a:xfrm>
            <a:off x="4912296" y="3660031"/>
            <a:ext cx="1447800" cy="381000"/>
          </a:xfrm>
          <a:prstGeom prst="rect">
            <a:avLst/>
          </a:prstGeom>
          <a:solidFill>
            <a:srgbClr val="CCFFFF"/>
          </a:solidFill>
          <a:ln w="12700">
            <a:solidFill>
              <a:schemeClr val="tx1"/>
            </a:solidFill>
            <a:miter lim="800000"/>
            <a:headEnd/>
            <a:tailEnd/>
          </a:ln>
          <a:effectLst/>
        </p:spPr>
        <p:txBody>
          <a:bodyPr wrap="none" anchor="ctr"/>
          <a:lstStyle/>
          <a:p>
            <a:pPr algn="ctr" eaLnBrk="0" hangingPunct="0">
              <a:lnSpc>
                <a:spcPct val="100000"/>
              </a:lnSpc>
            </a:pPr>
            <a:r>
              <a:rPr lang="en-US" sz="1400" dirty="0">
                <a:solidFill>
                  <a:schemeClr val="tx1"/>
                </a:solidFill>
                <a:latin typeface="Courier New" pitchFamily="49" charset="0"/>
              </a:rPr>
              <a:t>accept</a:t>
            </a:r>
          </a:p>
        </p:txBody>
      </p:sp>
      <p:sp>
        <p:nvSpPr>
          <p:cNvPr id="751647" name="Rectangle 31"/>
          <p:cNvSpPr>
            <a:spLocks noChangeArrowheads="1"/>
          </p:cNvSpPr>
          <p:nvPr/>
        </p:nvSpPr>
        <p:spPr bwMode="auto">
          <a:xfrm>
            <a:off x="2092896" y="3660031"/>
            <a:ext cx="1524000" cy="381000"/>
          </a:xfrm>
          <a:prstGeom prst="rect">
            <a:avLst/>
          </a:prstGeom>
          <a:solidFill>
            <a:srgbClr val="CCFFFF"/>
          </a:solidFill>
          <a:ln w="12700">
            <a:solidFill>
              <a:schemeClr val="tx1"/>
            </a:solidFill>
            <a:miter lim="800000"/>
            <a:headEnd/>
            <a:tailEnd/>
          </a:ln>
          <a:effectLst/>
        </p:spPr>
        <p:txBody>
          <a:bodyPr wrap="none" anchor="ctr"/>
          <a:lstStyle/>
          <a:p>
            <a:pPr algn="ctr" eaLnBrk="0" hangingPunct="0">
              <a:lnSpc>
                <a:spcPct val="100000"/>
              </a:lnSpc>
            </a:pPr>
            <a:r>
              <a:rPr lang="en-US" sz="1400" dirty="0">
                <a:solidFill>
                  <a:schemeClr val="tx1"/>
                </a:solidFill>
                <a:latin typeface="Courier New" pitchFamily="49" charset="0"/>
              </a:rPr>
              <a:t>connect</a:t>
            </a:r>
          </a:p>
        </p:txBody>
      </p:sp>
      <p:sp>
        <p:nvSpPr>
          <p:cNvPr id="56" name="Rectangle 55"/>
          <p:cNvSpPr/>
          <p:nvPr/>
        </p:nvSpPr>
        <p:spPr>
          <a:xfrm rot="1922630">
            <a:off x="8166613" y="1308917"/>
            <a:ext cx="1005403" cy="369332"/>
          </a:xfrm>
          <a:prstGeom prst="rect">
            <a:avLst/>
          </a:prstGeom>
        </p:spPr>
        <p:txBody>
          <a:bodyPr wrap="none">
            <a:spAutoFit/>
          </a:bodyPr>
          <a:lstStyle/>
          <a:p>
            <a:r>
              <a:rPr lang="en-US" dirty="0">
                <a:solidFill>
                  <a:schemeClr val="accent2">
                    <a:lumMod val="75000"/>
                  </a:schemeClr>
                </a:solidFill>
              </a:rPr>
              <a:t>Preview</a:t>
            </a:r>
          </a:p>
        </p:txBody>
      </p:sp>
    </p:spTree>
    <p:extLst>
      <p:ext uri="{BB962C8B-B14F-4D97-AF65-F5344CB8AC3E}">
        <p14:creationId xmlns:p14="http://schemas.microsoft.com/office/powerpoint/2010/main" val="7874468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Batch Input and Buffering</a:t>
            </a:r>
          </a:p>
        </p:txBody>
      </p:sp>
      <p:sp>
        <p:nvSpPr>
          <p:cNvPr id="3" name="Content Placeholder 2"/>
          <p:cNvSpPr>
            <a:spLocks noGrp="1"/>
          </p:cNvSpPr>
          <p:nvPr>
            <p:ph idx="1"/>
          </p:nvPr>
        </p:nvSpPr>
        <p:spPr/>
        <p:txBody>
          <a:bodyPr/>
          <a:lstStyle/>
          <a:p>
            <a:r>
              <a:rPr lang="en-US" dirty="0"/>
              <a:t>The original version operates in a stop-and-wait mode, which is fine for interactive use: </a:t>
            </a:r>
          </a:p>
          <a:p>
            <a:pPr lvl="1"/>
            <a:r>
              <a:rPr lang="en-US" dirty="0"/>
              <a:t>It sends a line to the server and then waits for the reply</a:t>
            </a:r>
          </a:p>
          <a:p>
            <a:pPr lvl="1"/>
            <a:r>
              <a:rPr lang="en-US" dirty="0"/>
              <a:t>This amount of time is one RTT plus the server's processing time </a:t>
            </a:r>
          </a:p>
          <a:p>
            <a:pPr lvl="2"/>
            <a:r>
              <a:rPr lang="en-US" dirty="0"/>
              <a:t>which is close to 0 for a simple echo server</a:t>
            </a:r>
          </a:p>
          <a:p>
            <a:pPr lvl="1"/>
            <a:r>
              <a:rPr lang="en-US" dirty="0"/>
              <a:t>How can we estimate the time it takes for a given number of lines to be echoed if we know the RTT between the client and server?</a:t>
            </a:r>
          </a:p>
          <a:p>
            <a:r>
              <a:rPr lang="en-US" dirty="0">
                <a:solidFill>
                  <a:srgbClr val="00B050"/>
                </a:solidFill>
              </a:rPr>
              <a:t>Hint: </a:t>
            </a:r>
            <a:r>
              <a:rPr lang="en-US" dirty="0"/>
              <a:t>use</a:t>
            </a:r>
            <a:r>
              <a:rPr lang="en-US" dirty="0">
                <a:solidFill>
                  <a:srgbClr val="00B050"/>
                </a:solidFill>
              </a:rPr>
              <a:t> </a:t>
            </a:r>
            <a:r>
              <a:rPr lang="en-US" dirty="0"/>
              <a:t>ping and take average RTT over 30 measurements is 175 </a:t>
            </a:r>
            <a:r>
              <a:rPr lang="en-US" dirty="0" err="1"/>
              <a:t>ms.</a:t>
            </a:r>
            <a:r>
              <a:rPr lang="en-US" dirty="0"/>
              <a:t> for 84 bytes IP </a:t>
            </a:r>
            <a:r>
              <a:rPr lang="en-US" dirty="0" err="1"/>
              <a:t>datagrams</a:t>
            </a:r>
            <a:r>
              <a:rPr lang="en-US" dirty="0"/>
              <a:t> </a:t>
            </a:r>
          </a:p>
          <a:p>
            <a:endParaRPr lang="en-US" dirty="0">
              <a:solidFill>
                <a:srgbClr val="00B050"/>
              </a:solidFill>
            </a:endParaRPr>
          </a:p>
        </p:txBody>
      </p:sp>
      <p:sp>
        <p:nvSpPr>
          <p:cNvPr id="4" name="Rectangle 3"/>
          <p:cNvSpPr/>
          <p:nvPr/>
        </p:nvSpPr>
        <p:spPr>
          <a:xfrm rot="1922630">
            <a:off x="8064021" y="749863"/>
            <a:ext cx="1210588" cy="369332"/>
          </a:xfrm>
          <a:prstGeom prst="rect">
            <a:avLst/>
          </a:prstGeom>
        </p:spPr>
        <p:txBody>
          <a:bodyPr wrap="none">
            <a:spAutoFit/>
          </a:bodyPr>
          <a:lstStyle/>
          <a:p>
            <a:r>
              <a:rPr lang="en-US" dirty="0">
                <a:solidFill>
                  <a:schemeClr val="accent6">
                    <a:lumMod val="75000"/>
                  </a:schemeClr>
                </a:solidFill>
              </a:rPr>
              <a:t>Self-study</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Batch Input and Buffering</a:t>
            </a:r>
          </a:p>
        </p:txBody>
      </p:sp>
      <p:sp>
        <p:nvSpPr>
          <p:cNvPr id="3" name="Content Placeholder 2"/>
          <p:cNvSpPr>
            <a:spLocks noGrp="1"/>
          </p:cNvSpPr>
          <p:nvPr>
            <p:ph idx="1"/>
          </p:nvPr>
        </p:nvSpPr>
        <p:spPr/>
        <p:txBody>
          <a:bodyPr/>
          <a:lstStyle/>
          <a:p>
            <a:r>
              <a:rPr lang="en-US" dirty="0"/>
              <a:t>Take the first 2,000 lines of a file of 98,349 bytes, for an average of 49 bytes per line</a:t>
            </a:r>
          </a:p>
          <a:p>
            <a:r>
              <a:rPr lang="en-US" dirty="0"/>
              <a:t>Add the sizes of the IP header (20 bytes) and the TCP header (20), the average TCP segment will be about 89 bytes, nearly the same as the ping packet sizes</a:t>
            </a:r>
          </a:p>
          <a:p>
            <a:r>
              <a:rPr lang="en-US" dirty="0"/>
              <a:t>Estimate that the total clock time to be around 350 seconds for 2,000 lines </a:t>
            </a:r>
          </a:p>
          <a:p>
            <a:pPr lvl="1"/>
            <a:r>
              <a:rPr lang="en-US" dirty="0"/>
              <a:t>because 2,000 </a:t>
            </a:r>
            <a:r>
              <a:rPr lang="en-US" sz="2800" dirty="0"/>
              <a:t>x </a:t>
            </a:r>
            <a:r>
              <a:rPr lang="en-US" dirty="0"/>
              <a:t>0.175sec </a:t>
            </a:r>
          </a:p>
          <a:p>
            <a:pPr lvl="1"/>
            <a:r>
              <a:rPr lang="en-US" dirty="0"/>
              <a:t>actual measured time is about 354 seconds</a:t>
            </a:r>
          </a:p>
        </p:txBody>
      </p:sp>
      <p:sp>
        <p:nvSpPr>
          <p:cNvPr id="4" name="Rectangle 3"/>
          <p:cNvSpPr/>
          <p:nvPr/>
        </p:nvSpPr>
        <p:spPr>
          <a:xfrm rot="1922630">
            <a:off x="8064021" y="749863"/>
            <a:ext cx="1210588" cy="369332"/>
          </a:xfrm>
          <a:prstGeom prst="rect">
            <a:avLst/>
          </a:prstGeom>
        </p:spPr>
        <p:txBody>
          <a:bodyPr wrap="none">
            <a:spAutoFit/>
          </a:bodyPr>
          <a:lstStyle/>
          <a:p>
            <a:r>
              <a:rPr lang="en-US" dirty="0">
                <a:solidFill>
                  <a:schemeClr val="accent6">
                    <a:lumMod val="75000"/>
                  </a:schemeClr>
                </a:solidFill>
              </a:rPr>
              <a:t>Self-study</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08" y="414338"/>
            <a:ext cx="5421288" cy="1430486"/>
          </a:xfrm>
        </p:spPr>
        <p:txBody>
          <a:bodyPr/>
          <a:lstStyle/>
          <a:p>
            <a:r>
              <a:rPr lang="en-US" b="1" dirty="0"/>
              <a:t>Batch Input and Buffering</a:t>
            </a:r>
          </a:p>
        </p:txBody>
      </p:sp>
      <p:sp>
        <p:nvSpPr>
          <p:cNvPr id="3" name="Content Placeholder 2"/>
          <p:cNvSpPr>
            <a:spLocks noGrp="1"/>
          </p:cNvSpPr>
          <p:nvPr>
            <p:ph idx="1"/>
          </p:nvPr>
        </p:nvSpPr>
        <p:spPr>
          <a:xfrm>
            <a:off x="323528" y="1917849"/>
            <a:ext cx="4834880" cy="4535487"/>
          </a:xfrm>
        </p:spPr>
        <p:txBody>
          <a:bodyPr/>
          <a:lstStyle/>
          <a:p>
            <a:r>
              <a:rPr lang="en-US" dirty="0"/>
              <a:t>Since there is a delay between sending a packet and that packet arriving at the other end of the pipe, and since the pipe is full-duplex, the iterative server uses only a small fraction of the pipe's capacity</a:t>
            </a:r>
          </a:p>
        </p:txBody>
      </p:sp>
      <p:pic>
        <p:nvPicPr>
          <p:cNvPr id="7171" name="Picture 3"/>
          <p:cNvPicPr>
            <a:picLocks noChangeAspect="1" noChangeArrowheads="1"/>
          </p:cNvPicPr>
          <p:nvPr/>
        </p:nvPicPr>
        <p:blipFill>
          <a:blip r:embed="rId2" cstate="print"/>
          <a:srcRect/>
          <a:stretch>
            <a:fillRect/>
          </a:stretch>
        </p:blipFill>
        <p:spPr bwMode="auto">
          <a:xfrm>
            <a:off x="5436096" y="620688"/>
            <a:ext cx="3676650" cy="5962650"/>
          </a:xfrm>
          <a:prstGeom prst="rect">
            <a:avLst/>
          </a:prstGeom>
          <a:noFill/>
          <a:ln w="9525">
            <a:noFill/>
            <a:miter lim="800000"/>
            <a:headEnd/>
            <a:tailEnd/>
          </a:ln>
        </p:spPr>
      </p:pic>
      <p:sp>
        <p:nvSpPr>
          <p:cNvPr id="5" name="Rectangle 4"/>
          <p:cNvSpPr/>
          <p:nvPr/>
        </p:nvSpPr>
        <p:spPr>
          <a:xfrm rot="1922630">
            <a:off x="8064021" y="481655"/>
            <a:ext cx="1210588" cy="369332"/>
          </a:xfrm>
          <a:prstGeom prst="rect">
            <a:avLst/>
          </a:prstGeom>
        </p:spPr>
        <p:txBody>
          <a:bodyPr wrap="none">
            <a:spAutoFit/>
          </a:bodyPr>
          <a:lstStyle/>
          <a:p>
            <a:r>
              <a:rPr lang="en-US" dirty="0">
                <a:solidFill>
                  <a:schemeClr val="accent6">
                    <a:lumMod val="75000"/>
                  </a:schemeClr>
                </a:solidFill>
              </a:rPr>
              <a:t>Self-study</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cstate="print"/>
          <a:srcRect/>
          <a:stretch>
            <a:fillRect/>
          </a:stretch>
        </p:blipFill>
        <p:spPr bwMode="auto">
          <a:xfrm>
            <a:off x="5436096" y="620688"/>
            <a:ext cx="3676650" cy="5962650"/>
          </a:xfrm>
          <a:prstGeom prst="rect">
            <a:avLst/>
          </a:prstGeom>
          <a:noFill/>
          <a:ln w="9525">
            <a:noFill/>
            <a:miter lim="800000"/>
            <a:headEnd/>
            <a:tailEnd/>
          </a:ln>
        </p:spPr>
      </p:pic>
      <p:sp>
        <p:nvSpPr>
          <p:cNvPr id="2" name="Title 1"/>
          <p:cNvSpPr>
            <a:spLocks noGrp="1"/>
          </p:cNvSpPr>
          <p:nvPr>
            <p:ph type="title"/>
          </p:nvPr>
        </p:nvSpPr>
        <p:spPr>
          <a:xfrm>
            <a:off x="14808" y="414338"/>
            <a:ext cx="5421288" cy="1430486"/>
          </a:xfrm>
        </p:spPr>
        <p:txBody>
          <a:bodyPr/>
          <a:lstStyle/>
          <a:p>
            <a:r>
              <a:rPr lang="en-US" b="1" dirty="0"/>
              <a:t>Batch Input and Buffering</a:t>
            </a:r>
          </a:p>
        </p:txBody>
      </p:sp>
      <p:sp>
        <p:nvSpPr>
          <p:cNvPr id="3" name="Content Placeholder 2"/>
          <p:cNvSpPr>
            <a:spLocks noGrp="1"/>
          </p:cNvSpPr>
          <p:nvPr>
            <p:ph idx="1"/>
          </p:nvPr>
        </p:nvSpPr>
        <p:spPr>
          <a:xfrm>
            <a:off x="179512" y="1917849"/>
            <a:ext cx="5688632" cy="2951311"/>
          </a:xfrm>
        </p:spPr>
        <p:txBody>
          <a:bodyPr/>
          <a:lstStyle/>
          <a:p>
            <a:r>
              <a:rPr lang="en-US" dirty="0"/>
              <a:t>Can run our client in a batch mode</a:t>
            </a:r>
          </a:p>
          <a:p>
            <a:pPr lvl="1"/>
            <a:r>
              <a:rPr lang="en-US" dirty="0"/>
              <a:t>Redirect the input and output, </a:t>
            </a:r>
          </a:p>
          <a:p>
            <a:r>
              <a:rPr lang="en-US" dirty="0"/>
              <a:t>However, the output file is always smaller than the input file </a:t>
            </a:r>
          </a:p>
          <a:p>
            <a:pPr lvl="1"/>
            <a:r>
              <a:rPr lang="en-US" dirty="0"/>
              <a:t>should be identical for echo protocols</a:t>
            </a:r>
          </a:p>
        </p:txBody>
      </p:sp>
      <p:pic>
        <p:nvPicPr>
          <p:cNvPr id="6" name="Picture 2"/>
          <p:cNvPicPr>
            <a:picLocks noChangeAspect="1" noChangeArrowheads="1"/>
          </p:cNvPicPr>
          <p:nvPr/>
        </p:nvPicPr>
        <p:blipFill>
          <a:blip r:embed="rId3" cstate="print"/>
          <a:srcRect/>
          <a:stretch>
            <a:fillRect/>
          </a:stretch>
        </p:blipFill>
        <p:spPr bwMode="auto">
          <a:xfrm>
            <a:off x="741164" y="4437112"/>
            <a:ext cx="4478908" cy="2198237"/>
          </a:xfrm>
          <a:prstGeom prst="rect">
            <a:avLst/>
          </a:prstGeom>
          <a:noFill/>
          <a:ln w="9525">
            <a:noFill/>
            <a:miter lim="800000"/>
            <a:headEnd/>
            <a:tailEnd/>
          </a:ln>
        </p:spPr>
      </p:pic>
      <p:sp>
        <p:nvSpPr>
          <p:cNvPr id="7" name="Rectangle 6"/>
          <p:cNvSpPr/>
          <p:nvPr/>
        </p:nvSpPr>
        <p:spPr>
          <a:xfrm rot="1922630">
            <a:off x="8064021" y="481655"/>
            <a:ext cx="1210588" cy="369332"/>
          </a:xfrm>
          <a:prstGeom prst="rect">
            <a:avLst/>
          </a:prstGeom>
        </p:spPr>
        <p:txBody>
          <a:bodyPr wrap="none">
            <a:spAutoFit/>
          </a:bodyPr>
          <a:lstStyle/>
          <a:p>
            <a:r>
              <a:rPr lang="en-US" dirty="0">
                <a:solidFill>
                  <a:schemeClr val="accent6">
                    <a:lumMod val="75000"/>
                  </a:schemeClr>
                </a:solidFill>
              </a:rPr>
              <a:t>Self-study</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Batch Input and Buffering</a:t>
            </a:r>
          </a:p>
        </p:txBody>
      </p:sp>
      <p:sp>
        <p:nvSpPr>
          <p:cNvPr id="3" name="Content Placeholder 2"/>
          <p:cNvSpPr>
            <a:spLocks noGrp="1"/>
          </p:cNvSpPr>
          <p:nvPr>
            <p:ph idx="1"/>
          </p:nvPr>
        </p:nvSpPr>
        <p:spPr>
          <a:xfrm>
            <a:off x="251520" y="1484784"/>
            <a:ext cx="8640960" cy="4823941"/>
          </a:xfrm>
        </p:spPr>
        <p:txBody>
          <a:bodyPr/>
          <a:lstStyle/>
          <a:p>
            <a:r>
              <a:rPr lang="en-US" dirty="0"/>
              <a:t>Assume that the input file contains only nine lines</a:t>
            </a:r>
          </a:p>
          <a:p>
            <a:pPr lvl="1"/>
            <a:r>
              <a:rPr lang="en-US" dirty="0"/>
              <a:t>The last line is sent at time 8</a:t>
            </a:r>
          </a:p>
          <a:p>
            <a:r>
              <a:rPr lang="en-US" dirty="0"/>
              <a:t>Cannot close the connection after writing this request</a:t>
            </a:r>
          </a:p>
          <a:p>
            <a:pPr lvl="1"/>
            <a:r>
              <a:rPr lang="en-US" dirty="0"/>
              <a:t>there are still other requests and replies in the pipe</a:t>
            </a:r>
          </a:p>
          <a:p>
            <a:r>
              <a:rPr lang="en-US" dirty="0"/>
              <a:t>Problem cause is our handling of an EOF on input: </a:t>
            </a:r>
          </a:p>
          <a:p>
            <a:pPr lvl="1"/>
            <a:r>
              <a:rPr lang="sv-SE" dirty="0" err="1">
                <a:latin typeface="Courier New" pitchFamily="49" charset="0"/>
                <a:cs typeface="Courier New" pitchFamily="49" charset="0"/>
              </a:rPr>
              <a:t>str_cli</a:t>
            </a:r>
            <a:r>
              <a:rPr lang="sv-SE" b="1" dirty="0"/>
              <a:t> </a:t>
            </a:r>
            <a:r>
              <a:rPr lang="en-US" dirty="0"/>
              <a:t>returns to the main function, which then terminates</a:t>
            </a:r>
          </a:p>
          <a:p>
            <a:r>
              <a:rPr lang="en-US" dirty="0"/>
              <a:t>But in a batch mode, an EOF on input does not imply that we have finished reading from the socket; </a:t>
            </a:r>
          </a:p>
          <a:p>
            <a:pPr lvl="1"/>
            <a:r>
              <a:rPr lang="en-US" dirty="0"/>
              <a:t>might still be requests on the way to the server, or replies on the way back from the server</a:t>
            </a:r>
          </a:p>
        </p:txBody>
      </p:sp>
      <p:sp>
        <p:nvSpPr>
          <p:cNvPr id="4" name="Rectangle 3"/>
          <p:cNvSpPr/>
          <p:nvPr/>
        </p:nvSpPr>
        <p:spPr>
          <a:xfrm rot="1922630">
            <a:off x="8064021" y="749863"/>
            <a:ext cx="1210588" cy="369332"/>
          </a:xfrm>
          <a:prstGeom prst="rect">
            <a:avLst/>
          </a:prstGeom>
        </p:spPr>
        <p:txBody>
          <a:bodyPr wrap="none">
            <a:spAutoFit/>
          </a:bodyPr>
          <a:lstStyle/>
          <a:p>
            <a:r>
              <a:rPr lang="en-US" dirty="0">
                <a:solidFill>
                  <a:schemeClr val="accent6">
                    <a:lumMod val="75000"/>
                  </a:schemeClr>
                </a:solidFill>
              </a:rPr>
              <a:t>Self-study</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Batch Input and Buffering</a:t>
            </a:r>
          </a:p>
        </p:txBody>
      </p:sp>
      <p:sp>
        <p:nvSpPr>
          <p:cNvPr id="3" name="Content Placeholder 2"/>
          <p:cNvSpPr>
            <a:spLocks noGrp="1"/>
          </p:cNvSpPr>
          <p:nvPr>
            <p:ph idx="1"/>
          </p:nvPr>
        </p:nvSpPr>
        <p:spPr/>
        <p:txBody>
          <a:bodyPr/>
          <a:lstStyle/>
          <a:p>
            <a:r>
              <a:rPr lang="sv-SE" dirty="0"/>
              <a:t>Solution:</a:t>
            </a:r>
          </a:p>
          <a:p>
            <a:pPr lvl="1"/>
            <a:r>
              <a:rPr lang="en-US" dirty="0"/>
              <a:t>send a FIN to the server, telling it we have finished sending data, but leave the socket descriptor open for reading</a:t>
            </a:r>
          </a:p>
          <a:p>
            <a:endParaRPr lang="en-US" dirty="0"/>
          </a:p>
        </p:txBody>
      </p:sp>
      <p:sp>
        <p:nvSpPr>
          <p:cNvPr id="4" name="Rectangle 3"/>
          <p:cNvSpPr/>
          <p:nvPr/>
        </p:nvSpPr>
        <p:spPr>
          <a:xfrm rot="1922630">
            <a:off x="8064021" y="749863"/>
            <a:ext cx="1210588" cy="369332"/>
          </a:xfrm>
          <a:prstGeom prst="rect">
            <a:avLst/>
          </a:prstGeom>
        </p:spPr>
        <p:txBody>
          <a:bodyPr wrap="none">
            <a:spAutoFit/>
          </a:bodyPr>
          <a:lstStyle/>
          <a:p>
            <a:r>
              <a:rPr lang="en-US" dirty="0">
                <a:solidFill>
                  <a:schemeClr val="accent6">
                    <a:lumMod val="75000"/>
                  </a:schemeClr>
                </a:solidFill>
              </a:rPr>
              <a:t>Self-study</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Courier New" pitchFamily="49" charset="0"/>
                <a:ea typeface="+mn-ea"/>
                <a:cs typeface="Courier New" pitchFamily="49" charset="0"/>
              </a:rPr>
              <a:t>shutdown</a:t>
            </a:r>
            <a:r>
              <a:rPr lang="en-US" dirty="0"/>
              <a:t> </a:t>
            </a:r>
            <a:r>
              <a:rPr lang="en-US" b="1" dirty="0"/>
              <a:t>Function</a:t>
            </a:r>
          </a:p>
        </p:txBody>
      </p:sp>
      <p:sp>
        <p:nvSpPr>
          <p:cNvPr id="3" name="Content Placeholder 2"/>
          <p:cNvSpPr>
            <a:spLocks noGrp="1"/>
          </p:cNvSpPr>
          <p:nvPr>
            <p:ph idx="1"/>
          </p:nvPr>
        </p:nvSpPr>
        <p:spPr/>
        <p:txBody>
          <a:bodyPr/>
          <a:lstStyle/>
          <a:p>
            <a:r>
              <a:rPr lang="en-US" dirty="0">
                <a:latin typeface="Courier New" pitchFamily="49" charset="0"/>
                <a:cs typeface="Courier New" pitchFamily="49" charset="0"/>
              </a:rPr>
              <a:t>close </a:t>
            </a:r>
            <a:r>
              <a:rPr lang="en-US" dirty="0"/>
              <a:t>decrements the descriptor's reference count and closes the socket only if the count reaches 0</a:t>
            </a:r>
          </a:p>
          <a:p>
            <a:pPr lvl="1"/>
            <a:r>
              <a:rPr lang="en-US" dirty="0">
                <a:latin typeface="Courier New" pitchFamily="49" charset="0"/>
                <a:cs typeface="Courier New" pitchFamily="49" charset="0"/>
              </a:rPr>
              <a:t>shutdown</a:t>
            </a:r>
            <a:r>
              <a:rPr lang="en-US" dirty="0"/>
              <a:t> can initiate TCP's normal connection termination sequence regardless of the reference count</a:t>
            </a:r>
          </a:p>
          <a:p>
            <a:r>
              <a:rPr lang="en-US" dirty="0">
                <a:latin typeface="Courier New" pitchFamily="49" charset="0"/>
                <a:cs typeface="Courier New" pitchFamily="49" charset="0"/>
              </a:rPr>
              <a:t>close </a:t>
            </a:r>
            <a:r>
              <a:rPr lang="en-US" dirty="0"/>
              <a:t>terminates both directions of data transfer, reading and writing</a:t>
            </a:r>
          </a:p>
          <a:p>
            <a:pPr lvl="1"/>
            <a:r>
              <a:rPr lang="en-US" dirty="0"/>
              <a:t>since a TCP connection is full-duplex, there are times when we want to tell the other end that we have finished sending, even though that end might have more data to send us</a:t>
            </a:r>
          </a:p>
        </p:txBody>
      </p:sp>
      <p:sp>
        <p:nvSpPr>
          <p:cNvPr id="4" name="Rectangle 3"/>
          <p:cNvSpPr/>
          <p:nvPr/>
        </p:nvSpPr>
        <p:spPr>
          <a:xfrm rot="1922630">
            <a:off x="8064021" y="749863"/>
            <a:ext cx="1210588" cy="369332"/>
          </a:xfrm>
          <a:prstGeom prst="rect">
            <a:avLst/>
          </a:prstGeom>
        </p:spPr>
        <p:txBody>
          <a:bodyPr wrap="none">
            <a:spAutoFit/>
          </a:bodyPr>
          <a:lstStyle/>
          <a:p>
            <a:r>
              <a:rPr lang="en-US" dirty="0">
                <a:solidFill>
                  <a:schemeClr val="accent6">
                    <a:lumMod val="75000"/>
                  </a:schemeClr>
                </a:solidFill>
              </a:rPr>
              <a:t>Self-study</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Courier New" pitchFamily="49" charset="0"/>
                <a:ea typeface="+mn-ea"/>
                <a:cs typeface="Courier New" pitchFamily="49" charset="0"/>
              </a:rPr>
              <a:t>shutdown</a:t>
            </a:r>
            <a:r>
              <a:rPr lang="en-US" dirty="0"/>
              <a:t> </a:t>
            </a:r>
            <a:r>
              <a:rPr lang="en-US" b="1" dirty="0"/>
              <a:t>Function</a:t>
            </a:r>
          </a:p>
        </p:txBody>
      </p:sp>
      <p:sp>
        <p:nvSpPr>
          <p:cNvPr id="3" name="Content Placeholder 2"/>
          <p:cNvSpPr>
            <a:spLocks noGrp="1"/>
          </p:cNvSpPr>
          <p:nvPr>
            <p:ph idx="1"/>
          </p:nvPr>
        </p:nvSpPr>
        <p:spPr>
          <a:xfrm>
            <a:off x="251520" y="1773238"/>
            <a:ext cx="8640960" cy="4535487"/>
          </a:xfrm>
        </p:spPr>
        <p:txBody>
          <a:bodyPr/>
          <a:lstStyle/>
          <a:p>
            <a:pPr>
              <a:buNone/>
            </a:pPr>
            <a:r>
              <a:rPr lang="en-US" dirty="0" err="1">
                <a:latin typeface="Courier New" pitchFamily="49" charset="0"/>
                <a:cs typeface="Courier New" pitchFamily="49" charset="0"/>
              </a:rPr>
              <a:t>int</a:t>
            </a:r>
            <a:r>
              <a:rPr lang="en-US" dirty="0">
                <a:latin typeface="Courier New" pitchFamily="49" charset="0"/>
                <a:cs typeface="Courier New" pitchFamily="49" charset="0"/>
              </a:rPr>
              <a:t> shutdown(</a:t>
            </a:r>
            <a:r>
              <a:rPr lang="en-US" dirty="0" err="1">
                <a:latin typeface="Courier New" pitchFamily="49" charset="0"/>
                <a:cs typeface="Courier New" pitchFamily="49" charset="0"/>
              </a:rPr>
              <a:t>int</a:t>
            </a:r>
            <a:r>
              <a:rPr lang="en-US" dirty="0">
                <a:latin typeface="Courier New" pitchFamily="49" charset="0"/>
                <a:cs typeface="Courier New" pitchFamily="49" charset="0"/>
              </a:rPr>
              <a:t> </a:t>
            </a:r>
            <a:r>
              <a:rPr lang="en-US" dirty="0" err="1">
                <a:latin typeface="Courier New" pitchFamily="49" charset="0"/>
                <a:cs typeface="Courier New" pitchFamily="49" charset="0"/>
              </a:rPr>
              <a:t>sockfd</a:t>
            </a:r>
            <a:r>
              <a:rPr lang="en-US" dirty="0">
                <a:latin typeface="Courier New" pitchFamily="49" charset="0"/>
                <a:cs typeface="Courier New" pitchFamily="49" charset="0"/>
              </a:rPr>
              <a:t>, </a:t>
            </a:r>
            <a:r>
              <a:rPr lang="en-US" dirty="0" err="1">
                <a:latin typeface="Courier New" pitchFamily="49" charset="0"/>
                <a:cs typeface="Courier New" pitchFamily="49" charset="0"/>
              </a:rPr>
              <a:t>int</a:t>
            </a:r>
            <a:r>
              <a:rPr lang="en-US" dirty="0">
                <a:latin typeface="Courier New" pitchFamily="49" charset="0"/>
                <a:cs typeface="Courier New" pitchFamily="49" charset="0"/>
              </a:rPr>
              <a:t> </a:t>
            </a:r>
            <a:r>
              <a:rPr lang="en-US" dirty="0" err="1">
                <a:latin typeface="Courier New" pitchFamily="49" charset="0"/>
                <a:cs typeface="Courier New" pitchFamily="49" charset="0"/>
              </a:rPr>
              <a:t>howto</a:t>
            </a:r>
            <a:r>
              <a:rPr lang="en-US" dirty="0">
                <a:latin typeface="Courier New" pitchFamily="49" charset="0"/>
                <a:cs typeface="Courier New" pitchFamily="49" charset="0"/>
              </a:rPr>
              <a:t>);</a:t>
            </a:r>
          </a:p>
          <a:p>
            <a:r>
              <a:rPr lang="en-US" sz="2000" dirty="0">
                <a:latin typeface="Courier New" pitchFamily="49" charset="0"/>
                <a:cs typeface="Courier New" pitchFamily="49" charset="0"/>
              </a:rPr>
              <a:t>SHUT_RD</a:t>
            </a:r>
            <a:r>
              <a:rPr lang="en-US" sz="1800" dirty="0"/>
              <a:t> </a:t>
            </a:r>
            <a:r>
              <a:rPr lang="en-US" sz="2000" dirty="0"/>
              <a:t>read half of the connection is closed</a:t>
            </a:r>
          </a:p>
          <a:p>
            <a:r>
              <a:rPr lang="en-US" sz="2000" dirty="0">
                <a:latin typeface="Courier New" pitchFamily="49" charset="0"/>
                <a:cs typeface="Courier New" pitchFamily="49" charset="0"/>
              </a:rPr>
              <a:t>SHUT_WR</a:t>
            </a:r>
            <a:r>
              <a:rPr lang="en-US" sz="1800" dirty="0"/>
              <a:t> </a:t>
            </a:r>
            <a:r>
              <a:rPr lang="en-US" sz="2000" dirty="0"/>
              <a:t>write half of the connection is closed</a:t>
            </a:r>
          </a:p>
          <a:p>
            <a:r>
              <a:rPr lang="en-US" sz="2000" dirty="0">
                <a:latin typeface="Courier New" pitchFamily="49" charset="0"/>
                <a:cs typeface="Courier New" pitchFamily="49" charset="0"/>
              </a:rPr>
              <a:t>SHUT_RDWR</a:t>
            </a:r>
            <a:r>
              <a:rPr lang="en-US" sz="1600" dirty="0"/>
              <a:t> </a:t>
            </a:r>
            <a:r>
              <a:rPr lang="en-US" sz="2000" dirty="0"/>
              <a:t>read half and the write half of the connection are both closed</a:t>
            </a:r>
          </a:p>
          <a:p>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1835696" y="3645024"/>
            <a:ext cx="4694486" cy="3119626"/>
          </a:xfrm>
          <a:prstGeom prst="rect">
            <a:avLst/>
          </a:prstGeom>
          <a:noFill/>
          <a:ln w="9525">
            <a:noFill/>
            <a:miter lim="800000"/>
            <a:headEnd/>
            <a:tailEnd/>
          </a:ln>
        </p:spPr>
      </p:pic>
      <p:sp>
        <p:nvSpPr>
          <p:cNvPr id="5" name="Rectangle 4"/>
          <p:cNvSpPr/>
          <p:nvPr/>
        </p:nvSpPr>
        <p:spPr>
          <a:xfrm rot="1922630">
            <a:off x="8064021" y="749863"/>
            <a:ext cx="1210588" cy="369332"/>
          </a:xfrm>
          <a:prstGeom prst="rect">
            <a:avLst/>
          </a:prstGeom>
        </p:spPr>
        <p:txBody>
          <a:bodyPr wrap="none">
            <a:spAutoFit/>
          </a:bodyPr>
          <a:lstStyle/>
          <a:p>
            <a:r>
              <a:rPr lang="en-US" dirty="0">
                <a:solidFill>
                  <a:schemeClr val="accent6">
                    <a:lumMod val="75000"/>
                  </a:schemeClr>
                </a:solidFill>
              </a:rPr>
              <a:t>Self-study</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tx1"/>
                </a:solidFill>
                <a:latin typeface="Courier New" pitchFamily="49" charset="0"/>
                <a:ea typeface="+mn-ea"/>
                <a:cs typeface="Courier New" pitchFamily="49" charset="0"/>
              </a:rPr>
              <a:t>str_cli</a:t>
            </a:r>
            <a:r>
              <a:rPr lang="en-US" b="1" dirty="0"/>
              <a:t> (Revisited Again)</a:t>
            </a:r>
            <a:endParaRPr lang="en-US" dirty="0"/>
          </a:p>
        </p:txBody>
      </p:sp>
      <p:sp>
        <p:nvSpPr>
          <p:cNvPr id="5" name="Content Placeholder 4"/>
          <p:cNvSpPr>
            <a:spLocks noGrp="1"/>
          </p:cNvSpPr>
          <p:nvPr>
            <p:ph idx="1"/>
          </p:nvPr>
        </p:nvSpPr>
        <p:spPr>
          <a:xfrm>
            <a:off x="179512" y="1485379"/>
            <a:ext cx="8712968" cy="4895949"/>
          </a:xfrm>
        </p:spPr>
        <p:txBody>
          <a:bodyPr/>
          <a:lstStyle/>
          <a:p>
            <a:pPr>
              <a:buNone/>
            </a:pPr>
            <a:r>
              <a:rPr lang="en-US" sz="1600" dirty="0">
                <a:latin typeface="Courier New" pitchFamily="49" charset="0"/>
                <a:cs typeface="Courier New" pitchFamily="49" charset="0"/>
              </a:rPr>
              <a:t>void </a:t>
            </a:r>
            <a:r>
              <a:rPr lang="en-US" sz="1600" dirty="0" err="1">
                <a:latin typeface="Courier New" pitchFamily="49" charset="0"/>
                <a:cs typeface="Courier New" pitchFamily="49" charset="0"/>
              </a:rPr>
              <a:t>str_cli</a:t>
            </a:r>
            <a:r>
              <a:rPr lang="en-US" sz="1600" dirty="0">
                <a:latin typeface="Courier New" pitchFamily="49" charset="0"/>
                <a:cs typeface="Courier New" pitchFamily="49" charset="0"/>
              </a:rPr>
              <a:t>(FILE *</a:t>
            </a:r>
            <a:r>
              <a:rPr lang="en-US" sz="1600" dirty="0" err="1">
                <a:latin typeface="Courier New" pitchFamily="49" charset="0"/>
                <a:cs typeface="Courier New" pitchFamily="49" charset="0"/>
              </a:rPr>
              <a:t>fp</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sockfd</a:t>
            </a:r>
            <a:r>
              <a:rPr lang="en-US" sz="1600" dirty="0">
                <a:latin typeface="Courier New" pitchFamily="49" charset="0"/>
                <a:cs typeface="Courier New" pitchFamily="49" charset="0"/>
              </a:rPr>
              <a:t>){</a:t>
            </a:r>
          </a:p>
          <a:p>
            <a:pPr>
              <a:buNone/>
            </a:pP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maxfdp1, </a:t>
            </a:r>
            <a:r>
              <a:rPr lang="en-US" sz="1600" dirty="0" err="1">
                <a:latin typeface="Courier New" pitchFamily="49" charset="0"/>
                <a:cs typeface="Courier New" pitchFamily="49" charset="0"/>
              </a:rPr>
              <a:t>stdineof</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fd_set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rset</a:t>
            </a:r>
            <a:r>
              <a:rPr lang="en-US" sz="1600" dirty="0">
                <a:latin typeface="Courier New" pitchFamily="49" charset="0"/>
                <a:cs typeface="Courier New" pitchFamily="49" charset="0"/>
              </a:rPr>
              <a:t>;  char </a:t>
            </a:r>
            <a:r>
              <a:rPr lang="en-US" sz="1600" dirty="0" err="1">
                <a:latin typeface="Courier New" pitchFamily="49" charset="0"/>
                <a:cs typeface="Courier New" pitchFamily="49" charset="0"/>
              </a:rPr>
              <a:t>buf</a:t>
            </a:r>
            <a:r>
              <a:rPr lang="en-US" sz="1600" dirty="0">
                <a:latin typeface="Courier New" pitchFamily="49" charset="0"/>
                <a:cs typeface="Courier New" pitchFamily="49" charset="0"/>
              </a:rPr>
              <a:t>[MAXLINE];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n;</a:t>
            </a:r>
          </a:p>
          <a:p>
            <a:pPr>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stdineof</a:t>
            </a:r>
            <a:r>
              <a:rPr lang="en-US" sz="1600" dirty="0">
                <a:latin typeface="Courier New" pitchFamily="49" charset="0"/>
                <a:cs typeface="Courier New" pitchFamily="49" charset="0"/>
              </a:rPr>
              <a:t> = 0; FD_ZERO(&amp;</a:t>
            </a:r>
            <a:r>
              <a:rPr lang="en-US" sz="1600" dirty="0" err="1">
                <a:latin typeface="Courier New" pitchFamily="49" charset="0"/>
                <a:cs typeface="Courier New" pitchFamily="49" charset="0"/>
              </a:rPr>
              <a:t>rset</a:t>
            </a:r>
            <a:r>
              <a:rPr lang="en-US" sz="1600" dirty="0">
                <a:latin typeface="Courier New" pitchFamily="49" charset="0"/>
                <a:cs typeface="Courier New" pitchFamily="49" charset="0"/>
              </a:rPr>
              <a:t>);</a:t>
            </a:r>
          </a:p>
          <a:p>
            <a:pPr>
              <a:buNone/>
            </a:pPr>
            <a:r>
              <a:rPr lang="en-US" sz="1600" dirty="0">
                <a:latin typeface="Courier New" pitchFamily="49" charset="0"/>
                <a:cs typeface="Courier New" pitchFamily="49" charset="0"/>
              </a:rPr>
              <a:t> for ( ; ; ) {</a:t>
            </a:r>
          </a:p>
          <a:p>
            <a:pPr>
              <a:buNone/>
            </a:pPr>
            <a:r>
              <a:rPr lang="en-US" sz="1600" dirty="0">
                <a:latin typeface="Courier New" pitchFamily="49" charset="0"/>
                <a:cs typeface="Courier New" pitchFamily="49" charset="0"/>
              </a:rPr>
              <a:t> if (</a:t>
            </a:r>
            <a:r>
              <a:rPr lang="en-US" sz="1600" dirty="0" err="1">
                <a:latin typeface="Courier New" pitchFamily="49" charset="0"/>
                <a:cs typeface="Courier New" pitchFamily="49" charset="0"/>
              </a:rPr>
              <a:t>stdineof</a:t>
            </a:r>
            <a:r>
              <a:rPr lang="en-US" sz="1600" dirty="0">
                <a:latin typeface="Courier New" pitchFamily="49" charset="0"/>
                <a:cs typeface="Courier New" pitchFamily="49" charset="0"/>
              </a:rPr>
              <a:t> == 0) FD_SET(</a:t>
            </a:r>
            <a:r>
              <a:rPr lang="en-US" sz="1600" dirty="0" err="1">
                <a:latin typeface="Courier New" pitchFamily="49" charset="0"/>
                <a:cs typeface="Courier New" pitchFamily="49" charset="0"/>
              </a:rPr>
              <a:t>fileno</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fp</a:t>
            </a:r>
            <a:r>
              <a:rPr lang="en-US" sz="1600" dirty="0">
                <a:latin typeface="Courier New" pitchFamily="49" charset="0"/>
                <a:cs typeface="Courier New" pitchFamily="49" charset="0"/>
              </a:rPr>
              <a:t>), &amp;</a:t>
            </a:r>
            <a:r>
              <a:rPr lang="en-US" sz="1600" dirty="0" err="1">
                <a:latin typeface="Courier New" pitchFamily="49" charset="0"/>
                <a:cs typeface="Courier New" pitchFamily="49" charset="0"/>
              </a:rPr>
              <a:t>rset</a:t>
            </a:r>
            <a:r>
              <a:rPr lang="en-US" sz="1600" dirty="0">
                <a:latin typeface="Courier New" pitchFamily="49" charset="0"/>
                <a:cs typeface="Courier New" pitchFamily="49" charset="0"/>
              </a:rPr>
              <a:t>);</a:t>
            </a:r>
          </a:p>
          <a:p>
            <a:pPr>
              <a:buNone/>
            </a:pPr>
            <a:r>
              <a:rPr lang="en-US" sz="1600" dirty="0">
                <a:latin typeface="Courier New" pitchFamily="49" charset="0"/>
                <a:cs typeface="Courier New" pitchFamily="49" charset="0"/>
              </a:rPr>
              <a:t> FD_SET(</a:t>
            </a:r>
            <a:r>
              <a:rPr lang="en-US" sz="1600" dirty="0" err="1">
                <a:latin typeface="Courier New" pitchFamily="49" charset="0"/>
                <a:cs typeface="Courier New" pitchFamily="49" charset="0"/>
              </a:rPr>
              <a:t>sockfd</a:t>
            </a:r>
            <a:r>
              <a:rPr lang="en-US" sz="1600" dirty="0">
                <a:latin typeface="Courier New" pitchFamily="49" charset="0"/>
                <a:cs typeface="Courier New" pitchFamily="49" charset="0"/>
              </a:rPr>
              <a:t>, &amp;</a:t>
            </a:r>
            <a:r>
              <a:rPr lang="en-US" sz="1600" dirty="0" err="1">
                <a:latin typeface="Courier New" pitchFamily="49" charset="0"/>
                <a:cs typeface="Courier New" pitchFamily="49" charset="0"/>
              </a:rPr>
              <a:t>rset</a:t>
            </a:r>
            <a:r>
              <a:rPr lang="en-US" sz="1600" dirty="0">
                <a:latin typeface="Courier New" pitchFamily="49" charset="0"/>
                <a:cs typeface="Courier New" pitchFamily="49" charset="0"/>
              </a:rPr>
              <a:t>);</a:t>
            </a:r>
          </a:p>
          <a:p>
            <a:pPr>
              <a:buNone/>
            </a:pPr>
            <a:r>
              <a:rPr lang="en-US" sz="1600" dirty="0">
                <a:latin typeface="Courier New" pitchFamily="49" charset="0"/>
                <a:cs typeface="Courier New" pitchFamily="49" charset="0"/>
              </a:rPr>
              <a:t> maxfdp1 = max(</a:t>
            </a:r>
            <a:r>
              <a:rPr lang="en-US" sz="1600" dirty="0" err="1">
                <a:latin typeface="Courier New" pitchFamily="49" charset="0"/>
                <a:cs typeface="Courier New" pitchFamily="49" charset="0"/>
              </a:rPr>
              <a:t>fileno</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fp</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sockfd</a:t>
            </a:r>
            <a:r>
              <a:rPr lang="en-US" sz="1600" dirty="0">
                <a:latin typeface="Courier New" pitchFamily="49" charset="0"/>
                <a:cs typeface="Courier New" pitchFamily="49" charset="0"/>
              </a:rPr>
              <a:t>) + 1;</a:t>
            </a:r>
          </a:p>
          <a:p>
            <a:pPr>
              <a:buNone/>
            </a:pPr>
            <a:r>
              <a:rPr lang="en-US" sz="1600" dirty="0">
                <a:latin typeface="Courier New" pitchFamily="49" charset="0"/>
                <a:cs typeface="Courier New" pitchFamily="49" charset="0"/>
              </a:rPr>
              <a:t> Select(maxfdp1, &amp;</a:t>
            </a:r>
            <a:r>
              <a:rPr lang="en-US" sz="1600" dirty="0" err="1">
                <a:latin typeface="Courier New" pitchFamily="49" charset="0"/>
                <a:cs typeface="Courier New" pitchFamily="49" charset="0"/>
              </a:rPr>
              <a:t>rset</a:t>
            </a:r>
            <a:r>
              <a:rPr lang="en-US" sz="1600" dirty="0">
                <a:latin typeface="Courier New" pitchFamily="49" charset="0"/>
                <a:cs typeface="Courier New" pitchFamily="49" charset="0"/>
              </a:rPr>
              <a:t>, NULL, NULL, NULL);</a:t>
            </a:r>
          </a:p>
          <a:p>
            <a:pPr>
              <a:buNone/>
            </a:pPr>
            <a:r>
              <a:rPr lang="en-US" sz="1600" dirty="0">
                <a:latin typeface="Courier New" pitchFamily="49" charset="0"/>
                <a:cs typeface="Courier New" pitchFamily="49" charset="0"/>
              </a:rPr>
              <a:t> if (FD_ISSET(</a:t>
            </a:r>
            <a:r>
              <a:rPr lang="en-US" sz="1600" dirty="0" err="1">
                <a:latin typeface="Courier New" pitchFamily="49" charset="0"/>
                <a:cs typeface="Courier New" pitchFamily="49" charset="0"/>
              </a:rPr>
              <a:t>sockfd</a:t>
            </a:r>
            <a:r>
              <a:rPr lang="en-US" sz="1600" dirty="0">
                <a:latin typeface="Courier New" pitchFamily="49" charset="0"/>
                <a:cs typeface="Courier New" pitchFamily="49" charset="0"/>
              </a:rPr>
              <a:t>, &amp;</a:t>
            </a:r>
            <a:r>
              <a:rPr lang="en-US" sz="1600" dirty="0" err="1">
                <a:latin typeface="Courier New" pitchFamily="49" charset="0"/>
                <a:cs typeface="Courier New" pitchFamily="49" charset="0"/>
              </a:rPr>
              <a:t>rset</a:t>
            </a:r>
            <a:r>
              <a:rPr lang="en-US" sz="1600" dirty="0">
                <a:latin typeface="Courier New" pitchFamily="49" charset="0"/>
                <a:cs typeface="Courier New" pitchFamily="49" charset="0"/>
              </a:rPr>
              <a:t>)) {//socket is readable</a:t>
            </a:r>
          </a:p>
          <a:p>
            <a:pPr>
              <a:buNone/>
            </a:pPr>
            <a:r>
              <a:rPr lang="en-US" sz="1600" dirty="0">
                <a:latin typeface="Courier New" pitchFamily="49" charset="0"/>
                <a:cs typeface="Courier New" pitchFamily="49" charset="0"/>
              </a:rPr>
              <a:t>  if ( (n = Read(</a:t>
            </a:r>
            <a:r>
              <a:rPr lang="en-US" sz="1600" dirty="0" err="1">
                <a:latin typeface="Courier New" pitchFamily="49" charset="0"/>
                <a:cs typeface="Courier New" pitchFamily="49" charset="0"/>
              </a:rPr>
              <a:t>sockfd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buf</a:t>
            </a:r>
            <a:r>
              <a:rPr lang="en-US" sz="1600" dirty="0">
                <a:latin typeface="Courier New" pitchFamily="49" charset="0"/>
                <a:cs typeface="Courier New" pitchFamily="49" charset="0"/>
              </a:rPr>
              <a:t>, MAXLINE)) == 0)</a:t>
            </a:r>
          </a:p>
          <a:p>
            <a:pPr>
              <a:buNone/>
            </a:pPr>
            <a:r>
              <a:rPr lang="en-US" sz="1600" dirty="0">
                <a:latin typeface="Courier New" pitchFamily="49" charset="0"/>
                <a:cs typeface="Courier New" pitchFamily="49" charset="0"/>
              </a:rPr>
              <a:t>   if (</a:t>
            </a:r>
            <a:r>
              <a:rPr lang="en-US" sz="1600" dirty="0" err="1">
                <a:latin typeface="Courier New" pitchFamily="49" charset="0"/>
                <a:cs typeface="Courier New" pitchFamily="49" charset="0"/>
              </a:rPr>
              <a:t>stdineof</a:t>
            </a:r>
            <a:r>
              <a:rPr lang="en-US" sz="1600" dirty="0">
                <a:latin typeface="Courier New" pitchFamily="49" charset="0"/>
                <a:cs typeface="Courier New" pitchFamily="49" charset="0"/>
              </a:rPr>
              <a:t> == 1) return;//normal termination</a:t>
            </a:r>
          </a:p>
          <a:p>
            <a:pPr>
              <a:buNone/>
            </a:pPr>
            <a:r>
              <a:rPr lang="en-US" sz="1600" dirty="0">
                <a:latin typeface="Courier New" pitchFamily="49" charset="0"/>
                <a:cs typeface="Courier New" pitchFamily="49" charset="0"/>
              </a:rPr>
              <a:t>   else </a:t>
            </a:r>
            <a:r>
              <a:rPr lang="en-US" sz="1600" dirty="0" err="1">
                <a:latin typeface="Courier New" pitchFamily="49" charset="0"/>
                <a:cs typeface="Courier New" pitchFamily="49" charset="0"/>
              </a:rPr>
              <a:t>err_quit</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str_cli</a:t>
            </a:r>
            <a:r>
              <a:rPr lang="en-US" sz="1600" dirty="0">
                <a:latin typeface="Courier New" pitchFamily="49" charset="0"/>
                <a:cs typeface="Courier New" pitchFamily="49" charset="0"/>
              </a:rPr>
              <a:t>: server terminated prematurely");</a:t>
            </a:r>
          </a:p>
          <a:p>
            <a:pPr>
              <a:buNone/>
            </a:pPr>
            <a:r>
              <a:rPr lang="en-US" sz="1600" dirty="0">
                <a:latin typeface="Courier New" pitchFamily="49" charset="0"/>
                <a:cs typeface="Courier New" pitchFamily="49" charset="0"/>
              </a:rPr>
              <a:t>  Write(</a:t>
            </a:r>
            <a:r>
              <a:rPr lang="en-US" sz="1600" dirty="0" err="1">
                <a:latin typeface="Courier New" pitchFamily="49" charset="0"/>
                <a:cs typeface="Courier New" pitchFamily="49" charset="0"/>
              </a:rPr>
              <a:t>fileno</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stdout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buf</a:t>
            </a:r>
            <a:r>
              <a:rPr lang="en-US" sz="1600" dirty="0">
                <a:latin typeface="Courier New" pitchFamily="49" charset="0"/>
                <a:cs typeface="Courier New" pitchFamily="49" charset="0"/>
              </a:rPr>
              <a:t>, n);</a:t>
            </a:r>
          </a:p>
          <a:p>
            <a:pPr>
              <a:buNone/>
            </a:pPr>
            <a:r>
              <a:rPr lang="en-US" sz="1600" dirty="0">
                <a:latin typeface="Courier New" pitchFamily="49" charset="0"/>
                <a:cs typeface="Courier New" pitchFamily="49" charset="0"/>
              </a:rPr>
              <a:t> }</a:t>
            </a:r>
          </a:p>
        </p:txBody>
      </p:sp>
      <p:sp>
        <p:nvSpPr>
          <p:cNvPr id="4" name="Rectangle 3"/>
          <p:cNvSpPr/>
          <p:nvPr/>
        </p:nvSpPr>
        <p:spPr>
          <a:xfrm rot="1922630">
            <a:off x="8064021" y="749863"/>
            <a:ext cx="1210588" cy="369332"/>
          </a:xfrm>
          <a:prstGeom prst="rect">
            <a:avLst/>
          </a:prstGeom>
        </p:spPr>
        <p:txBody>
          <a:bodyPr wrap="none">
            <a:spAutoFit/>
          </a:bodyPr>
          <a:lstStyle/>
          <a:p>
            <a:r>
              <a:rPr lang="en-US" dirty="0">
                <a:solidFill>
                  <a:schemeClr val="accent6">
                    <a:lumMod val="75000"/>
                  </a:schemeClr>
                </a:solidFill>
              </a:rPr>
              <a:t>Self-study</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tx1"/>
                </a:solidFill>
                <a:latin typeface="Courier New" pitchFamily="49" charset="0"/>
                <a:ea typeface="+mn-ea"/>
                <a:cs typeface="Courier New" pitchFamily="49" charset="0"/>
              </a:rPr>
              <a:t>str_cli</a:t>
            </a:r>
            <a:r>
              <a:rPr lang="en-US" b="1" dirty="0"/>
              <a:t> (Revisited Again)</a:t>
            </a:r>
            <a:endParaRPr lang="en-US" dirty="0"/>
          </a:p>
        </p:txBody>
      </p:sp>
      <p:sp>
        <p:nvSpPr>
          <p:cNvPr id="5" name="Content Placeholder 4"/>
          <p:cNvSpPr>
            <a:spLocks noGrp="1"/>
          </p:cNvSpPr>
          <p:nvPr>
            <p:ph idx="1"/>
          </p:nvPr>
        </p:nvSpPr>
        <p:spPr>
          <a:xfrm>
            <a:off x="179512" y="1485379"/>
            <a:ext cx="8712968" cy="4895949"/>
          </a:xfrm>
        </p:spPr>
        <p:txBody>
          <a:bodyPr/>
          <a:lstStyle/>
          <a:p>
            <a:pPr>
              <a:buNone/>
            </a:pPr>
            <a:r>
              <a:rPr lang="en-US" sz="1600" dirty="0">
                <a:latin typeface="Courier New" pitchFamily="49" charset="0"/>
                <a:cs typeface="Courier New" pitchFamily="49" charset="0"/>
              </a:rPr>
              <a:t> if (FD_ISSET(</a:t>
            </a:r>
            <a:r>
              <a:rPr lang="en-US" sz="1600" dirty="0" err="1">
                <a:latin typeface="Courier New" pitchFamily="49" charset="0"/>
                <a:cs typeface="Courier New" pitchFamily="49" charset="0"/>
              </a:rPr>
              <a:t>fileno</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fp</a:t>
            </a:r>
            <a:r>
              <a:rPr lang="en-US" sz="1600" dirty="0">
                <a:latin typeface="Courier New" pitchFamily="49" charset="0"/>
                <a:cs typeface="Courier New" pitchFamily="49" charset="0"/>
              </a:rPr>
              <a:t>), &amp;</a:t>
            </a:r>
            <a:r>
              <a:rPr lang="en-US" sz="1600" dirty="0" err="1">
                <a:latin typeface="Courier New" pitchFamily="49" charset="0"/>
                <a:cs typeface="Courier New" pitchFamily="49" charset="0"/>
              </a:rPr>
              <a:t>rset</a:t>
            </a:r>
            <a:r>
              <a:rPr lang="en-US" sz="1600" dirty="0">
                <a:latin typeface="Courier New" pitchFamily="49" charset="0"/>
                <a:cs typeface="Courier New" pitchFamily="49" charset="0"/>
              </a:rPr>
              <a:t>)) {//input is readable</a:t>
            </a:r>
          </a:p>
          <a:p>
            <a:pPr>
              <a:buNone/>
            </a:pPr>
            <a:r>
              <a:rPr lang="en-US" sz="1600" dirty="0">
                <a:latin typeface="Courier New" pitchFamily="49" charset="0"/>
                <a:cs typeface="Courier New" pitchFamily="49" charset="0"/>
              </a:rPr>
              <a:t>  if ( (n = Read(</a:t>
            </a:r>
            <a:r>
              <a:rPr lang="en-US" sz="1600" dirty="0" err="1">
                <a:latin typeface="Courier New" pitchFamily="49" charset="0"/>
                <a:cs typeface="Courier New" pitchFamily="49" charset="0"/>
              </a:rPr>
              <a:t>fileno</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fp</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buf</a:t>
            </a:r>
            <a:r>
              <a:rPr lang="en-US" sz="1600" dirty="0">
                <a:latin typeface="Courier New" pitchFamily="49" charset="0"/>
                <a:cs typeface="Courier New" pitchFamily="49" charset="0"/>
              </a:rPr>
              <a:t>, MAXLINE)) == 0) {</a:t>
            </a:r>
          </a:p>
          <a:p>
            <a:pPr>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stdineof</a:t>
            </a:r>
            <a:r>
              <a:rPr lang="en-US" sz="1600" dirty="0">
                <a:latin typeface="Courier New" pitchFamily="49" charset="0"/>
                <a:cs typeface="Courier New" pitchFamily="49" charset="0"/>
              </a:rPr>
              <a:t> = 1;</a:t>
            </a:r>
          </a:p>
          <a:p>
            <a:pPr>
              <a:buNone/>
            </a:pPr>
            <a:r>
              <a:rPr lang="en-US" sz="1600" dirty="0">
                <a:latin typeface="Courier New" pitchFamily="49" charset="0"/>
                <a:cs typeface="Courier New" pitchFamily="49" charset="0"/>
              </a:rPr>
              <a:t>   Shutdown(</a:t>
            </a:r>
            <a:r>
              <a:rPr lang="en-US" sz="1600" dirty="0" err="1">
                <a:latin typeface="Courier New" pitchFamily="49" charset="0"/>
                <a:cs typeface="Courier New" pitchFamily="49" charset="0"/>
              </a:rPr>
              <a:t>sockfd</a:t>
            </a:r>
            <a:r>
              <a:rPr lang="en-US" sz="1600" dirty="0">
                <a:latin typeface="Courier New" pitchFamily="49" charset="0"/>
                <a:cs typeface="Courier New" pitchFamily="49" charset="0"/>
              </a:rPr>
              <a:t>, SHUT_WR);//send FIN</a:t>
            </a:r>
          </a:p>
          <a:p>
            <a:pPr>
              <a:buNone/>
            </a:pPr>
            <a:r>
              <a:rPr lang="en-US" sz="1600" dirty="0">
                <a:latin typeface="Courier New" pitchFamily="49" charset="0"/>
                <a:cs typeface="Courier New" pitchFamily="49" charset="0"/>
              </a:rPr>
              <a:t>   FD_CLR(</a:t>
            </a:r>
            <a:r>
              <a:rPr lang="en-US" sz="1600" dirty="0" err="1">
                <a:latin typeface="Courier New" pitchFamily="49" charset="0"/>
                <a:cs typeface="Courier New" pitchFamily="49" charset="0"/>
              </a:rPr>
              <a:t>fileno</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fp</a:t>
            </a:r>
            <a:r>
              <a:rPr lang="en-US" sz="1600" dirty="0">
                <a:latin typeface="Courier New" pitchFamily="49" charset="0"/>
                <a:cs typeface="Courier New" pitchFamily="49" charset="0"/>
              </a:rPr>
              <a:t>), &amp;</a:t>
            </a:r>
            <a:r>
              <a:rPr lang="en-US" sz="1600" dirty="0" err="1">
                <a:latin typeface="Courier New" pitchFamily="49" charset="0"/>
                <a:cs typeface="Courier New" pitchFamily="49" charset="0"/>
              </a:rPr>
              <a:t>rset</a:t>
            </a:r>
            <a:r>
              <a:rPr lang="en-US" sz="1600" dirty="0">
                <a:latin typeface="Courier New" pitchFamily="49" charset="0"/>
                <a:cs typeface="Courier New" pitchFamily="49" charset="0"/>
              </a:rPr>
              <a:t>);</a:t>
            </a:r>
          </a:p>
          <a:p>
            <a:pPr>
              <a:buNone/>
            </a:pPr>
            <a:r>
              <a:rPr lang="en-US" sz="1600" dirty="0">
                <a:latin typeface="Courier New" pitchFamily="49" charset="0"/>
                <a:cs typeface="Courier New" pitchFamily="49" charset="0"/>
              </a:rPr>
              <a:t>   continue;</a:t>
            </a:r>
          </a:p>
          <a:p>
            <a:pPr>
              <a:buNone/>
            </a:pPr>
            <a:r>
              <a:rPr lang="en-US" sz="1600" dirty="0">
                <a:latin typeface="Courier New" pitchFamily="49" charset="0"/>
                <a:cs typeface="Courier New" pitchFamily="49" charset="0"/>
              </a:rPr>
              <a:t>  }</a:t>
            </a:r>
          </a:p>
          <a:p>
            <a:pPr>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Writen</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sockfd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buf</a:t>
            </a:r>
            <a:r>
              <a:rPr lang="en-US" sz="1600" dirty="0">
                <a:latin typeface="Courier New" pitchFamily="49" charset="0"/>
                <a:cs typeface="Courier New" pitchFamily="49" charset="0"/>
              </a:rPr>
              <a:t>, n);</a:t>
            </a:r>
          </a:p>
          <a:p>
            <a:pPr>
              <a:buNone/>
            </a:pPr>
            <a:r>
              <a:rPr lang="en-US" sz="1600" dirty="0">
                <a:latin typeface="Courier New" pitchFamily="49" charset="0"/>
                <a:cs typeface="Courier New" pitchFamily="49" charset="0"/>
              </a:rPr>
              <a:t>  }</a:t>
            </a:r>
          </a:p>
          <a:p>
            <a:pPr>
              <a:buNone/>
            </a:pPr>
            <a:r>
              <a:rPr lang="en-US" sz="1600" dirty="0">
                <a:latin typeface="Courier New" pitchFamily="49" charset="0"/>
                <a:cs typeface="Courier New" pitchFamily="49" charset="0"/>
              </a:rPr>
              <a:t> }</a:t>
            </a:r>
          </a:p>
          <a:p>
            <a:pPr>
              <a:buNone/>
            </a:pPr>
            <a:r>
              <a:rPr lang="en-US" sz="1600" dirty="0">
                <a:latin typeface="Courier New" pitchFamily="49" charset="0"/>
                <a:cs typeface="Courier New" pitchFamily="49" charset="0"/>
              </a:rPr>
              <a:t>}</a:t>
            </a:r>
          </a:p>
        </p:txBody>
      </p:sp>
      <p:sp>
        <p:nvSpPr>
          <p:cNvPr id="4" name="Rectangle 3"/>
          <p:cNvSpPr/>
          <p:nvPr/>
        </p:nvSpPr>
        <p:spPr>
          <a:xfrm rot="1922630">
            <a:off x="8064021" y="749863"/>
            <a:ext cx="1210588" cy="369332"/>
          </a:xfrm>
          <a:prstGeom prst="rect">
            <a:avLst/>
          </a:prstGeom>
        </p:spPr>
        <p:txBody>
          <a:bodyPr wrap="none">
            <a:spAutoFit/>
          </a:bodyPr>
          <a:lstStyle/>
          <a:p>
            <a:r>
              <a:rPr lang="en-US" dirty="0">
                <a:solidFill>
                  <a:schemeClr val="accent6">
                    <a:lumMod val="75000"/>
                  </a:schemeClr>
                </a:solidFill>
              </a:rPr>
              <a:t>Self-study</a:t>
            </a:r>
          </a:p>
        </p:txBody>
      </p:sp>
    </p:spTree>
  </p:cSld>
  <p:clrMapOvr>
    <a:masterClrMapping/>
  </p:clrMapOvr>
</p:sld>
</file>

<file path=ppt/theme/theme1.xml><?xml version="1.0" encoding="utf-8"?>
<a:theme xmlns:a="http://schemas.openxmlformats.org/drawingml/2006/main" name="1_Default Design">
  <a:themeElements>
    <a:clrScheme name="">
      <a:dk1>
        <a:srgbClr val="000000"/>
      </a:dk1>
      <a:lt1>
        <a:srgbClr val="B0C1C8"/>
      </a:lt1>
      <a:dk2>
        <a:srgbClr val="000000"/>
      </a:dk2>
      <a:lt2>
        <a:srgbClr val="919191"/>
      </a:lt2>
      <a:accent1>
        <a:srgbClr val="618FFD"/>
      </a:accent1>
      <a:accent2>
        <a:srgbClr val="00AE00"/>
      </a:accent2>
      <a:accent3>
        <a:srgbClr val="D4DDE0"/>
      </a:accent3>
      <a:accent4>
        <a:srgbClr val="000000"/>
      </a:accent4>
      <a:accent5>
        <a:srgbClr val="B7C6FE"/>
      </a:accent5>
      <a:accent6>
        <a:srgbClr val="009D00"/>
      </a:accent6>
      <a:hlink>
        <a:srgbClr val="FC0128"/>
      </a:hlink>
      <a:folHlink>
        <a:srgbClr val="CECECE"/>
      </a:folHlink>
    </a:clrScheme>
    <a:fontScheme name="1_Default Design">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7031</TotalTime>
  <Words>7223</Words>
  <Application>Microsoft Macintosh PowerPoint</Application>
  <PresentationFormat>On-screen Show (4:3)</PresentationFormat>
  <Paragraphs>828</Paragraphs>
  <Slides>110</Slides>
  <Notes>9</Notes>
  <HiddenSlides>12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110</vt:i4>
      </vt:variant>
    </vt:vector>
  </HeadingPairs>
  <TitlesOfParts>
    <vt:vector size="117" baseType="lpstr">
      <vt:lpstr>Arial</vt:lpstr>
      <vt:lpstr>Cordia New</vt:lpstr>
      <vt:lpstr>Courant</vt:lpstr>
      <vt:lpstr>Courier New</vt:lpstr>
      <vt:lpstr>Times</vt:lpstr>
      <vt:lpstr>Times New Roman</vt:lpstr>
      <vt:lpstr>1_Default Design</vt:lpstr>
      <vt:lpstr>Computer Networks EDA387/DIT661</vt:lpstr>
      <vt:lpstr>Outline</vt:lpstr>
      <vt:lpstr>Networking API</vt:lpstr>
      <vt:lpstr>Networking API</vt:lpstr>
      <vt:lpstr>Client and Server Ethernet communication using TCP</vt:lpstr>
      <vt:lpstr>Client and Server Ethernet communication using TCP</vt:lpstr>
      <vt:lpstr>Internet Connections (TCP/IP)</vt:lpstr>
      <vt:lpstr>Java View of Internet API</vt:lpstr>
      <vt:lpstr>Overview of BSD Sockets Interface</vt:lpstr>
      <vt:lpstr>Summary of Part I </vt:lpstr>
      <vt:lpstr>Outline</vt:lpstr>
      <vt:lpstr>A Simple Daytime Client</vt:lpstr>
      <vt:lpstr>A Simple Daytime Client</vt:lpstr>
      <vt:lpstr>Daytime Client: TCP socket</vt:lpstr>
      <vt:lpstr>Reading the Server's Reply</vt:lpstr>
      <vt:lpstr>A Simple Daytime Server</vt:lpstr>
      <vt:lpstr>A Simple Daytime Server</vt:lpstr>
      <vt:lpstr>Outline</vt:lpstr>
      <vt:lpstr>Accept Connection &amp; Send Reply</vt:lpstr>
      <vt:lpstr>Accept Connection &amp; Send Reply</vt:lpstr>
      <vt:lpstr>Iterative Servers</vt:lpstr>
      <vt:lpstr>OSI Model</vt:lpstr>
      <vt:lpstr>TCP: Establishment &amp; Termination</vt:lpstr>
      <vt:lpstr>Three-way Handshake</vt:lpstr>
      <vt:lpstr>Three-way Handshake</vt:lpstr>
      <vt:lpstr>Three-way Handshake</vt:lpstr>
      <vt:lpstr>TCP Connection Termination</vt:lpstr>
      <vt:lpstr>Outline</vt:lpstr>
      <vt:lpstr>TCP State Transition</vt:lpstr>
      <vt:lpstr>TCP State Transition Diagram</vt:lpstr>
      <vt:lpstr>TIME_WAIT State</vt:lpstr>
      <vt:lpstr>TIME_WAIT State</vt:lpstr>
      <vt:lpstr>TIME_WAIT</vt:lpstr>
      <vt:lpstr>TIME_WAIT</vt:lpstr>
      <vt:lpstr>Expiring TCP duplicates</vt:lpstr>
      <vt:lpstr>Outline</vt:lpstr>
      <vt:lpstr>Port Numbers</vt:lpstr>
      <vt:lpstr>Ephemeral Ports</vt:lpstr>
      <vt:lpstr>TCP Port Numbers and Concurrent Servers</vt:lpstr>
      <vt:lpstr>TCP Port Numbers and Concurrent Servers</vt:lpstr>
      <vt:lpstr>TCP Port Numbers and Concurrent Servers</vt:lpstr>
      <vt:lpstr>TCP Port Numbers and Concurrent Servers</vt:lpstr>
      <vt:lpstr>TCP Port Numbers and Concurrent Servers</vt:lpstr>
      <vt:lpstr>Outline</vt:lpstr>
      <vt:lpstr>Summary of Part II </vt:lpstr>
      <vt:lpstr>Outline</vt:lpstr>
      <vt:lpstr>Elementary TCP Sockets</vt:lpstr>
      <vt:lpstr>Overview of BSD Sockets Interface</vt:lpstr>
      <vt:lpstr>TCP State Transition</vt:lpstr>
      <vt:lpstr>connect Function</vt:lpstr>
      <vt:lpstr>connect Function</vt:lpstr>
      <vt:lpstr>connect Function</vt:lpstr>
      <vt:lpstr>connect Function</vt:lpstr>
      <vt:lpstr>TCP State Transition</vt:lpstr>
      <vt:lpstr>bind Function</vt:lpstr>
      <vt:lpstr>bind Function</vt:lpstr>
      <vt:lpstr>bind Function</vt:lpstr>
      <vt:lpstr>listen Function</vt:lpstr>
      <vt:lpstr>listen Function</vt:lpstr>
      <vt:lpstr>listen Function</vt:lpstr>
      <vt:lpstr>accept Function</vt:lpstr>
      <vt:lpstr>Connected vs. Listening Descriptors</vt:lpstr>
      <vt:lpstr>close Function</vt:lpstr>
      <vt:lpstr>Simple echo Client and Server</vt:lpstr>
      <vt:lpstr>Example: Echo Client and Server</vt:lpstr>
      <vt:lpstr>Echo Server</vt:lpstr>
      <vt:lpstr>Echo Server</vt:lpstr>
      <vt:lpstr>str_echo</vt:lpstr>
      <vt:lpstr>Echo Client</vt:lpstr>
      <vt:lpstr>str_cli</vt:lpstr>
      <vt:lpstr>Outline</vt:lpstr>
      <vt:lpstr>Summary of Part III</vt:lpstr>
      <vt:lpstr>Part IV</vt:lpstr>
      <vt:lpstr>Part IV</vt:lpstr>
      <vt:lpstr>I/O Multiplexing </vt:lpstr>
      <vt:lpstr>I/O Models</vt:lpstr>
      <vt:lpstr>Blocking I/O Model</vt:lpstr>
      <vt:lpstr>Nonblocking I/O Model</vt:lpstr>
      <vt:lpstr>I/O Multiplexing Model</vt:lpstr>
      <vt:lpstr>Comparison of the I/O Models</vt:lpstr>
      <vt:lpstr>select Function</vt:lpstr>
      <vt:lpstr>select Function</vt:lpstr>
      <vt:lpstr>select Function</vt:lpstr>
      <vt:lpstr>FD_* Functions</vt:lpstr>
      <vt:lpstr>select Function</vt:lpstr>
      <vt:lpstr>str_cli Function (Revisited)</vt:lpstr>
      <vt:lpstr>str_cli Function (Revisited)</vt:lpstr>
      <vt:lpstr>str_cli Function (Revisited)</vt:lpstr>
      <vt:lpstr>Batch Input and Buffering</vt:lpstr>
      <vt:lpstr>Batch Input and Buffering</vt:lpstr>
      <vt:lpstr>Batch Input and Buffering</vt:lpstr>
      <vt:lpstr>Batch Input and Buffering</vt:lpstr>
      <vt:lpstr>Batch Input and Buffering</vt:lpstr>
      <vt:lpstr>Batch Input and Buffering</vt:lpstr>
      <vt:lpstr>Batch Input and Buffering</vt:lpstr>
      <vt:lpstr>shutdown Function</vt:lpstr>
      <vt:lpstr>shutdown Function</vt:lpstr>
      <vt:lpstr>str_cli (Revisited Again)</vt:lpstr>
      <vt:lpstr>str_cli (Revisited Again)</vt:lpstr>
      <vt:lpstr>TCP Echo Server (Revisited)</vt:lpstr>
      <vt:lpstr>TCP Echo Server (Revisited)</vt:lpstr>
      <vt:lpstr>TCP Echo Server (Revisited)</vt:lpstr>
      <vt:lpstr>TCP Echo Server (Revisited)</vt:lpstr>
      <vt:lpstr>TCP Echo Server (Revisited)</vt:lpstr>
      <vt:lpstr>TCP Echo Server (Revisited)</vt:lpstr>
      <vt:lpstr>TCP Echo Server (Revisited)</vt:lpstr>
      <vt:lpstr>TCP Echo Server (Revisited)</vt:lpstr>
      <vt:lpstr>TCP Echo Server (Revisited)</vt:lpstr>
      <vt:lpstr>Summary of Part IV</vt:lpstr>
      <vt:lpstr>Summary of Part IV</vt:lpstr>
    </vt:vector>
  </TitlesOfParts>
  <Company>Chalmers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communication programming</dc:title>
  <dc:creator>Sven Tafvelin</dc:creator>
  <cp:lastModifiedBy>Haitham Babbili</cp:lastModifiedBy>
  <cp:revision>613</cp:revision>
  <cp:lastPrinted>2017-08-30T18:11:36Z</cp:lastPrinted>
  <dcterms:created xsi:type="dcterms:W3CDTF">2008-09-02T19:14:38Z</dcterms:created>
  <dcterms:modified xsi:type="dcterms:W3CDTF">2021-07-27T20:05:00Z</dcterms:modified>
</cp:coreProperties>
</file>