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Lst>
  <p:notesMasterIdLst>
    <p:notesMasterId r:id="rId54"/>
  </p:notesMasterIdLst>
  <p:handoutMasterIdLst>
    <p:handoutMasterId r:id="rId55"/>
  </p:handoutMasterIdLst>
  <p:sldIdLst>
    <p:sldId id="465" r:id="rId3"/>
    <p:sldId id="364" r:id="rId4"/>
    <p:sldId id="409" r:id="rId5"/>
    <p:sldId id="428" r:id="rId6"/>
    <p:sldId id="410" r:id="rId7"/>
    <p:sldId id="411" r:id="rId8"/>
    <p:sldId id="418" r:id="rId9"/>
    <p:sldId id="419" r:id="rId10"/>
    <p:sldId id="414" r:id="rId11"/>
    <p:sldId id="417" r:id="rId12"/>
    <p:sldId id="412" r:id="rId13"/>
    <p:sldId id="413" r:id="rId14"/>
    <p:sldId id="421" r:id="rId15"/>
    <p:sldId id="429" r:id="rId16"/>
    <p:sldId id="422" r:id="rId17"/>
    <p:sldId id="420"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460" r:id="rId49"/>
    <p:sldId id="461" r:id="rId50"/>
    <p:sldId id="462" r:id="rId51"/>
    <p:sldId id="463" r:id="rId52"/>
    <p:sldId id="464"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Times New Roman (Hebrew)" charset="-79"/>
      </a:defRPr>
    </a:lvl1pPr>
    <a:lvl2pPr marL="4572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Times New Roman (Hebrew)" charset="-79"/>
      </a:defRPr>
    </a:lvl2pPr>
    <a:lvl3pPr marL="9144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Times New Roman (Hebrew)" charset="-79"/>
      </a:defRPr>
    </a:lvl3pPr>
    <a:lvl4pPr marL="13716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Times New Roman (Hebrew)" charset="-79"/>
      </a:defRPr>
    </a:lvl4pPr>
    <a:lvl5pPr marL="18288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Times New Roman (Hebrew)" charset="-79"/>
      </a:defRPr>
    </a:lvl5pPr>
    <a:lvl6pPr marL="2286000" algn="l" defTabSz="914400" rtl="0" eaLnBrk="1" latinLnBrk="0" hangingPunct="1">
      <a:defRPr sz="2400" kern="1200">
        <a:solidFill>
          <a:schemeClr val="accent2"/>
        </a:solidFill>
        <a:latin typeface="Times New Roman" panose="02020603050405020304" pitchFamily="18" charset="0"/>
        <a:ea typeface="+mn-ea"/>
        <a:cs typeface="Times New Roman (Hebrew)" charset="-79"/>
      </a:defRPr>
    </a:lvl6pPr>
    <a:lvl7pPr marL="2743200" algn="l" defTabSz="914400" rtl="0" eaLnBrk="1" latinLnBrk="0" hangingPunct="1">
      <a:defRPr sz="2400" kern="1200">
        <a:solidFill>
          <a:schemeClr val="accent2"/>
        </a:solidFill>
        <a:latin typeface="Times New Roman" panose="02020603050405020304" pitchFamily="18" charset="0"/>
        <a:ea typeface="+mn-ea"/>
        <a:cs typeface="Times New Roman (Hebrew)" charset="-79"/>
      </a:defRPr>
    </a:lvl7pPr>
    <a:lvl8pPr marL="3200400" algn="l" defTabSz="914400" rtl="0" eaLnBrk="1" latinLnBrk="0" hangingPunct="1">
      <a:defRPr sz="2400" kern="1200">
        <a:solidFill>
          <a:schemeClr val="accent2"/>
        </a:solidFill>
        <a:latin typeface="Times New Roman" panose="02020603050405020304" pitchFamily="18" charset="0"/>
        <a:ea typeface="+mn-ea"/>
        <a:cs typeface="Times New Roman (Hebrew)" charset="-79"/>
      </a:defRPr>
    </a:lvl8pPr>
    <a:lvl9pPr marL="3657600" algn="l" defTabSz="914400" rtl="0" eaLnBrk="1" latinLnBrk="0" hangingPunct="1">
      <a:defRPr sz="2400" kern="1200">
        <a:solidFill>
          <a:schemeClr val="accent2"/>
        </a:solidFill>
        <a:latin typeface="Times New Roman" panose="02020603050405020304" pitchFamily="18" charset="0"/>
        <a:ea typeface="+mn-ea"/>
        <a:cs typeface="Times New Roman (Hebrew)" charset="-79"/>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FF66"/>
    <a:srgbClr val="FF66FF"/>
    <a:srgbClr val="666699"/>
    <a:srgbClr val="0033AD"/>
    <a:srgbClr val="003399"/>
    <a:srgbClr val="FF3300"/>
    <a:srgbClr val="000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612" autoAdjust="0"/>
  </p:normalViewPr>
  <p:slideViewPr>
    <p:cSldViewPr snapToGrid="0" snapToObjects="1">
      <p:cViewPr varScale="1">
        <p:scale>
          <a:sx n="118" d="100"/>
          <a:sy n="118" d="100"/>
        </p:scale>
        <p:origin x="2368" y="20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4014"/>
    </p:cViewPr>
  </p:sorterViewPr>
  <p:notesViewPr>
    <p:cSldViewPr snapToGrid="0" snapToObjects="1">
      <p:cViewPr varScale="1">
        <p:scale>
          <a:sx n="58" d="100"/>
          <a:sy n="58" d="100"/>
        </p:scale>
        <p:origin x="-176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_rels/viewProps.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22.xml"/><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ltLang="en-US"/>
          </a:p>
        </p:txBody>
      </p:sp>
      <p:sp>
        <p:nvSpPr>
          <p:cNvPr id="10342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ltLang="en-US"/>
          </a:p>
        </p:txBody>
      </p:sp>
      <p:sp>
        <p:nvSpPr>
          <p:cNvPr id="10342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ltLang="en-US"/>
          </a:p>
        </p:txBody>
      </p:sp>
      <p:sp>
        <p:nvSpPr>
          <p:cNvPr id="10342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D09D80A2-5BCD-497F-BF10-C01B592C6971}" type="slidenum">
              <a:rPr lang="en-US" altLang="en-US"/>
              <a:pPr>
                <a:defRPr/>
              </a:pPr>
              <a:t>‹#›</a:t>
            </a:fld>
            <a:endParaRPr lang="en-US" altLang="en-US"/>
          </a:p>
        </p:txBody>
      </p:sp>
    </p:spTree>
    <p:extLst>
      <p:ext uri="{BB962C8B-B14F-4D97-AF65-F5344CB8AC3E}">
        <p14:creationId xmlns:p14="http://schemas.microsoft.com/office/powerpoint/2010/main" val="735221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lt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noProof="0"/>
              <a:t>Click to edit Master text styles</a:t>
            </a:r>
          </a:p>
          <a:p>
            <a:pPr lvl="1"/>
            <a:r>
              <a:rPr lang="en-US" altLang="he-IL" noProof="0"/>
              <a:t>Second level</a:t>
            </a:r>
          </a:p>
          <a:p>
            <a:pPr lvl="2"/>
            <a:r>
              <a:rPr lang="en-US" altLang="he-IL" noProof="0"/>
              <a:t>Third level</a:t>
            </a:r>
          </a:p>
          <a:p>
            <a:pPr lvl="3"/>
            <a:r>
              <a:rPr lang="en-US" altLang="he-IL" noProof="0"/>
              <a:t>Fourth level</a:t>
            </a:r>
          </a:p>
          <a:p>
            <a:pPr lvl="4"/>
            <a:r>
              <a:rPr lang="en-US" altLang="he-IL"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795B06F9-464B-48EE-933E-9D8331DE2961}" type="slidenum">
              <a:rPr lang="en-US" altLang="en-US"/>
              <a:pPr>
                <a:defRPr/>
              </a:pPr>
              <a:t>‹#›</a:t>
            </a:fld>
            <a:endParaRPr lang="en-US" altLang="en-US"/>
          </a:p>
        </p:txBody>
      </p:sp>
    </p:spTree>
    <p:extLst>
      <p:ext uri="{BB962C8B-B14F-4D97-AF65-F5344CB8AC3E}">
        <p14:creationId xmlns:p14="http://schemas.microsoft.com/office/powerpoint/2010/main" val="2132072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Hebrew)" charset="-79"/>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Hebrew)" charset="-79"/>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Hebrew)" charset="-79"/>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Hebrew)" charset="-79"/>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Hebrew)" charset="-79"/>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p:spPr>
        <p:txBody>
          <a:bodyPr/>
          <a:lstStyle/>
          <a:p>
            <a:endParaRPr lang="sv-SE" altLang="sv-SE"/>
          </a:p>
        </p:txBody>
      </p:sp>
      <p:sp>
        <p:nvSpPr>
          <p:cNvPr id="17412" name="Slide Number Placeholder 3"/>
          <p:cNvSpPr>
            <a:spLocks noGrp="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FF127A47-7FF9-476D-8F3C-7F6377D22099}" type="slidenum">
              <a:rPr lang="en-US" altLang="sv-SE" sz="1200" smtClean="0">
                <a:solidFill>
                  <a:srgbClr val="000000"/>
                </a:solidFill>
              </a:rPr>
              <a:pPr/>
              <a:t>1</a:t>
            </a:fld>
            <a:endParaRPr lang="en-US" altLang="sv-SE" sz="1200">
              <a:solidFill>
                <a:srgbClr val="000000"/>
              </a:solidFill>
            </a:endParaRPr>
          </a:p>
        </p:txBody>
      </p:sp>
    </p:spTree>
    <p:extLst>
      <p:ext uri="{BB962C8B-B14F-4D97-AF65-F5344CB8AC3E}">
        <p14:creationId xmlns:p14="http://schemas.microsoft.com/office/powerpoint/2010/main" val="136979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DE569255-E8A4-4E7B-A328-C62E208D8D0C}" type="slidenum">
              <a:rPr lang="en-US" altLang="en-US" sz="1200" smtClean="0">
                <a:solidFill>
                  <a:schemeClr val="tx1"/>
                </a:solidFill>
              </a:rPr>
              <a:pPr/>
              <a:t>16</a:t>
            </a:fld>
            <a:endParaRPr lang="en-US" altLang="en-US" sz="120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endParaRPr lang="sv-SE" altLang="sv-SE"/>
          </a:p>
        </p:txBody>
      </p:sp>
    </p:spTree>
    <p:extLst>
      <p:ext uri="{BB962C8B-B14F-4D97-AF65-F5344CB8AC3E}">
        <p14:creationId xmlns:p14="http://schemas.microsoft.com/office/powerpoint/2010/main" val="53920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9499E3F2-E279-4B76-8E4F-628083F52297}" type="slidenum">
              <a:rPr lang="en-US" altLang="en-US" sz="1200" smtClean="0">
                <a:solidFill>
                  <a:schemeClr val="tx1"/>
                </a:solidFill>
              </a:rPr>
              <a:pPr/>
              <a:t>18</a:t>
            </a:fld>
            <a:endParaRPr lang="en-US" altLang="en-US" sz="1200">
              <a:solidFill>
                <a:schemeClr val="tx1"/>
              </a:solidFill>
            </a:endParaRPr>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sz="1000"/>
              <a:t>The task of delivering a message from one processor in the network to another remote processor is sophisticated, and may cause message corruption or even loss</a:t>
            </a:r>
          </a:p>
          <a:p>
            <a:r>
              <a:rPr lang="en-US" altLang="sv-SE" sz="1000"/>
              <a:t>There are several layers involved </a:t>
            </a:r>
          </a:p>
          <a:p>
            <a:pPr lvl="1"/>
            <a:r>
              <a:rPr lang="en-US" altLang="sv-SE"/>
              <a:t>Physical Layer</a:t>
            </a:r>
          </a:p>
          <a:p>
            <a:pPr lvl="1"/>
            <a:r>
              <a:rPr lang="en-US" altLang="sv-SE"/>
              <a:t>Data Link Layer (which concerns us)</a:t>
            </a:r>
          </a:p>
          <a:p>
            <a:pPr lvl="1"/>
            <a:r>
              <a:rPr lang="en-US" altLang="sv-SE"/>
              <a:t>Network Layer</a:t>
            </a:r>
          </a:p>
          <a:p>
            <a:endParaRPr lang="en-US" altLang="sv-SE"/>
          </a:p>
        </p:txBody>
      </p:sp>
    </p:spTree>
    <p:extLst>
      <p:ext uri="{BB962C8B-B14F-4D97-AF65-F5344CB8AC3E}">
        <p14:creationId xmlns:p14="http://schemas.microsoft.com/office/powerpoint/2010/main" val="95276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99A8E40F-9138-4329-AE46-A28F8AF9E48C}" type="slidenum">
              <a:rPr lang="en-US" altLang="en-US" sz="1200" smtClean="0">
                <a:solidFill>
                  <a:schemeClr val="tx1"/>
                </a:solidFill>
              </a:rPr>
              <a:pPr/>
              <a:t>22</a:t>
            </a:fld>
            <a:endParaRPr lang="en-US" altLang="en-US" sz="120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sv-SE"/>
              <a:t>During the replay the sender fetches several messages that are identical to m. Note that it is possible for the network layer to use the services for the data link layer to use the services of the data-link layer</a:t>
            </a:r>
          </a:p>
        </p:txBody>
      </p:sp>
    </p:spTree>
    <p:extLst>
      <p:ext uri="{BB962C8B-B14F-4D97-AF65-F5344CB8AC3E}">
        <p14:creationId xmlns:p14="http://schemas.microsoft.com/office/powerpoint/2010/main" val="275060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STOPPED HERE.</a:t>
            </a:r>
            <a:endParaRPr lang="en-US"/>
          </a:p>
        </p:txBody>
      </p:sp>
      <p:sp>
        <p:nvSpPr>
          <p:cNvPr id="4" name="Slide Number Placeholder 3"/>
          <p:cNvSpPr>
            <a:spLocks noGrp="1"/>
          </p:cNvSpPr>
          <p:nvPr>
            <p:ph type="sldNum" sz="quarter" idx="5"/>
          </p:nvPr>
        </p:nvSpPr>
        <p:spPr/>
        <p:txBody>
          <a:bodyPr/>
          <a:lstStyle/>
          <a:p>
            <a:pPr>
              <a:defRPr/>
            </a:pPr>
            <a:fld id="{795B06F9-464B-48EE-933E-9D8331DE2961}" type="slidenum">
              <a:rPr lang="en-US" altLang="en-US" smtClean="0"/>
              <a:pPr>
                <a:defRPr/>
              </a:pPr>
              <a:t>29</a:t>
            </a:fld>
            <a:endParaRPr lang="en-US" altLang="en-US"/>
          </a:p>
        </p:txBody>
      </p:sp>
    </p:spTree>
    <p:extLst>
      <p:ext uri="{BB962C8B-B14F-4D97-AF65-F5344CB8AC3E}">
        <p14:creationId xmlns:p14="http://schemas.microsoft.com/office/powerpoint/2010/main" val="61075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B8DDF498-4DE3-45A6-B0C9-A71B35FAC8B5}" type="slidenum">
              <a:rPr lang="en-US" altLang="en-US" sz="1200" smtClean="0">
                <a:solidFill>
                  <a:schemeClr val="tx1"/>
                </a:solidFill>
              </a:rPr>
              <a:pPr/>
              <a:t>3</a:t>
            </a:fld>
            <a:endParaRPr lang="en-US" altLang="en-US" sz="1200">
              <a:solidFill>
                <a:schemeClr val="tx1"/>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r>
              <a:rPr lang="en-US" altLang="sv-SE">
                <a:solidFill>
                  <a:srgbClr val="6600FF"/>
                </a:solidFill>
              </a:rPr>
              <a:t>* The Concept</a:t>
            </a:r>
            <a:r>
              <a:rPr lang="en-US" altLang="sv-SE"/>
              <a:t> :</a:t>
            </a:r>
            <a:br>
              <a:rPr lang="en-US" altLang="sv-SE"/>
            </a:br>
            <a:r>
              <a:rPr lang="en-US" altLang="sv-SE"/>
              <a:t>Pseudo self-stabilizing algorithms converge from any initial state to execution, in which they exhibit a legal behavior; but they still may deviate from this legal behavior a finite number of times</a:t>
            </a:r>
          </a:p>
        </p:txBody>
      </p:sp>
    </p:spTree>
    <p:extLst>
      <p:ext uri="{BB962C8B-B14F-4D97-AF65-F5344CB8AC3E}">
        <p14:creationId xmlns:p14="http://schemas.microsoft.com/office/powerpoint/2010/main" val="202169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F0320158-D79B-4127-BE0B-482E12405A73}" type="slidenum">
              <a:rPr lang="en-US" altLang="en-US" sz="1200" smtClean="0">
                <a:solidFill>
                  <a:schemeClr val="tx1"/>
                </a:solidFill>
              </a:rPr>
              <a:pPr/>
              <a:t>4</a:t>
            </a:fld>
            <a:endParaRPr lang="en-US" altLang="en-US" sz="1200">
              <a:solidFill>
                <a:schemeClr val="tx1"/>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r>
              <a:rPr lang="en-US" altLang="sv-SE" dirty="0"/>
              <a:t>* An </a:t>
            </a:r>
            <a:r>
              <a:rPr lang="en-US" altLang="sv-SE" dirty="0">
                <a:solidFill>
                  <a:srgbClr val="C60000"/>
                </a:solidFill>
              </a:rPr>
              <a:t>abstract task</a:t>
            </a:r>
            <a:r>
              <a:rPr lang="en-US" altLang="sv-SE" dirty="0"/>
              <a:t> is defined by a set of variables and a set of restrictions on their values</a:t>
            </a:r>
          </a:p>
          <a:p>
            <a:r>
              <a:rPr lang="en-US" altLang="sv-SE" dirty="0"/>
              <a:t>* Let us define the token passing abstract task </a:t>
            </a:r>
            <a:r>
              <a:rPr lang="en-US" altLang="sv-SE" dirty="0">
                <a:solidFill>
                  <a:srgbClr val="C60000"/>
                </a:solidFill>
              </a:rPr>
              <a:t>AT</a:t>
            </a:r>
            <a:r>
              <a:rPr lang="en-US" altLang="sv-SE" dirty="0"/>
              <a:t> for a system of 2 processors; Sender (S) and Receiver (R). S and R have </a:t>
            </a:r>
            <a:r>
              <a:rPr lang="en-US" altLang="sv-SE" dirty="0" err="1"/>
              <a:t>boolean</a:t>
            </a:r>
            <a:r>
              <a:rPr lang="en-US" altLang="sv-SE" dirty="0"/>
              <a:t> variable </a:t>
            </a:r>
            <a:r>
              <a:rPr lang="en-US" altLang="sv-SE" dirty="0" err="1"/>
              <a:t>token</a:t>
            </a:r>
            <a:r>
              <a:rPr lang="en-US" altLang="sv-SE" baseline="-25000" dirty="0" err="1"/>
              <a:t>S</a:t>
            </a:r>
            <a:r>
              <a:rPr lang="en-US" altLang="sv-SE" dirty="0"/>
              <a:t> and </a:t>
            </a:r>
            <a:r>
              <a:rPr lang="en-US" altLang="sv-SE" dirty="0" err="1"/>
              <a:t>token</a:t>
            </a:r>
            <a:r>
              <a:rPr lang="en-US" altLang="sv-SE" baseline="-25000" dirty="0" err="1"/>
              <a:t>R</a:t>
            </a:r>
            <a:r>
              <a:rPr lang="en-US" altLang="sv-SE" dirty="0"/>
              <a:t> respectively </a:t>
            </a:r>
          </a:p>
          <a:p>
            <a:r>
              <a:rPr lang="en-US" altLang="sv-SE" dirty="0"/>
              <a:t>* An algorithm is pseudo-self-stabilizing for an abstract task AT if every infinite execution of the algorithm has a suffix satisfying the restriction of AT</a:t>
            </a:r>
          </a:p>
          <a:p>
            <a:endParaRPr lang="en-US" altLang="sv-SE" dirty="0"/>
          </a:p>
          <a:p>
            <a:endParaRPr lang="en-US" altLang="sv-SE" dirty="0"/>
          </a:p>
        </p:txBody>
      </p:sp>
    </p:spTree>
    <p:extLst>
      <p:ext uri="{BB962C8B-B14F-4D97-AF65-F5344CB8AC3E}">
        <p14:creationId xmlns:p14="http://schemas.microsoft.com/office/powerpoint/2010/main" val="309841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DAAE6C4D-248A-4CE8-9633-28DB63F73812}" type="slidenum">
              <a:rPr lang="en-US" altLang="en-US" sz="1200" smtClean="0">
                <a:solidFill>
                  <a:schemeClr val="tx1"/>
                </a:solidFill>
              </a:rPr>
              <a:pPr/>
              <a:t>5</a:t>
            </a:fld>
            <a:endParaRPr lang="en-US" altLang="en-US" sz="120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a:buFontTx/>
              <a:buChar char="•"/>
            </a:pPr>
            <a:r>
              <a:rPr lang="en-US" altLang="sv-SE" dirty="0"/>
              <a:t>Given E = (c</a:t>
            </a:r>
            <a:r>
              <a:rPr lang="en-US" altLang="sv-SE" baseline="-25000" dirty="0"/>
              <a:t>1</a:t>
            </a:r>
            <a:r>
              <a:rPr lang="en-US" altLang="sv-SE" dirty="0"/>
              <a:t>,a</a:t>
            </a:r>
            <a:r>
              <a:rPr lang="en-US" altLang="sv-SE" baseline="-25000" dirty="0"/>
              <a:t>1</a:t>
            </a:r>
            <a:r>
              <a:rPr lang="en-US" altLang="sv-SE" dirty="0"/>
              <a:t>,c</a:t>
            </a:r>
            <a:r>
              <a:rPr lang="en-US" altLang="sv-SE" baseline="-25000" dirty="0"/>
              <a:t>2</a:t>
            </a:r>
            <a:r>
              <a:rPr lang="en-US" altLang="sv-SE" dirty="0"/>
              <a:t>,a</a:t>
            </a:r>
            <a:r>
              <a:rPr lang="en-US" altLang="sv-SE" baseline="-25000" dirty="0"/>
              <a:t>2</a:t>
            </a:r>
            <a:r>
              <a:rPr lang="en-US" altLang="sv-SE" dirty="0"/>
              <a:t>,…) one may consider only the values of </a:t>
            </a:r>
            <a:r>
              <a:rPr lang="en-US" altLang="sv-SE" dirty="0" err="1"/>
              <a:t>token</a:t>
            </a:r>
            <a:r>
              <a:rPr lang="en-US" altLang="sv-SE" baseline="-25000" dirty="0" err="1"/>
              <a:t>S</a:t>
            </a:r>
            <a:r>
              <a:rPr lang="en-US" altLang="sv-SE" dirty="0"/>
              <a:t> and </a:t>
            </a:r>
            <a:r>
              <a:rPr lang="en-US" altLang="sv-SE" dirty="0" err="1"/>
              <a:t>token</a:t>
            </a:r>
            <a:r>
              <a:rPr lang="en-US" altLang="sv-SE" baseline="-25000" dirty="0" err="1"/>
              <a:t>R</a:t>
            </a:r>
            <a:r>
              <a:rPr lang="en-US" altLang="sv-SE" dirty="0"/>
              <a:t> in every configuration c</a:t>
            </a:r>
            <a:r>
              <a:rPr lang="en-US" altLang="sv-SE" baseline="-25000" dirty="0"/>
              <a:t>i</a:t>
            </a:r>
            <a:r>
              <a:rPr lang="en-US" altLang="sv-SE" dirty="0"/>
              <a:t> to check whether the token-passing task is achieved</a:t>
            </a:r>
          </a:p>
          <a:p>
            <a:pPr>
              <a:buFontTx/>
              <a:buChar char="•"/>
            </a:pPr>
            <a:r>
              <a:rPr lang="en-US" altLang="sv-SE" u="sng" dirty="0"/>
              <a:t>Denote</a:t>
            </a:r>
            <a:r>
              <a:rPr lang="en-US" altLang="sv-SE" dirty="0"/>
              <a:t> :</a:t>
            </a:r>
          </a:p>
          <a:p>
            <a:pPr lvl="1">
              <a:buFontTx/>
              <a:buChar char="-"/>
            </a:pPr>
            <a:r>
              <a:rPr lang="en-US" altLang="sv-SE" sz="1300" u="sng" dirty="0" err="1">
                <a:solidFill>
                  <a:srgbClr val="C60000"/>
                </a:solidFill>
              </a:rPr>
              <a:t>c</a:t>
            </a:r>
            <a:r>
              <a:rPr lang="en-US" altLang="sv-SE" sz="1300" u="sng" baseline="-25000" dirty="0" err="1">
                <a:solidFill>
                  <a:srgbClr val="C60000"/>
                </a:solidFill>
              </a:rPr>
              <a:t>i</a:t>
            </a:r>
            <a:r>
              <a:rPr lang="en-US" altLang="sv-SE" sz="1300" u="sng" dirty="0" err="1">
                <a:solidFill>
                  <a:srgbClr val="C60000"/>
                </a:solidFill>
              </a:rPr>
              <a:t>|tkns</a:t>
            </a:r>
            <a:r>
              <a:rPr lang="en-US" altLang="sv-SE" sz="1300" dirty="0"/>
              <a:t> the value of the </a:t>
            </a:r>
            <a:r>
              <a:rPr lang="en-US" altLang="sv-SE" sz="1300" dirty="0" err="1"/>
              <a:t>boolean</a:t>
            </a:r>
            <a:r>
              <a:rPr lang="en-US" altLang="sv-SE" sz="1300" dirty="0"/>
              <a:t> variables (</a:t>
            </a:r>
            <a:r>
              <a:rPr lang="en-US" altLang="sv-SE" sz="1300" dirty="0" err="1"/>
              <a:t>token</a:t>
            </a:r>
            <a:r>
              <a:rPr lang="en-US" altLang="sv-SE" sz="1300" baseline="-25000" dirty="0" err="1"/>
              <a:t>S</a:t>
            </a:r>
            <a:r>
              <a:rPr lang="en-US" altLang="sv-SE" sz="1300" dirty="0"/>
              <a:t> , </a:t>
            </a:r>
            <a:r>
              <a:rPr lang="en-US" altLang="sv-SE" sz="1300" dirty="0" err="1"/>
              <a:t>token</a:t>
            </a:r>
            <a:r>
              <a:rPr lang="en-US" altLang="sv-SE" sz="1300" baseline="-25000" dirty="0" err="1"/>
              <a:t>R</a:t>
            </a:r>
            <a:r>
              <a:rPr lang="en-US" altLang="sv-SE" sz="1300" dirty="0"/>
              <a:t> ) in c</a:t>
            </a:r>
            <a:r>
              <a:rPr lang="en-US" altLang="sv-SE" sz="1300" baseline="-25000" dirty="0"/>
              <a:t>i</a:t>
            </a:r>
          </a:p>
          <a:p>
            <a:pPr lvl="1">
              <a:buFontTx/>
              <a:buChar char="-"/>
            </a:pPr>
            <a:r>
              <a:rPr lang="en-US" altLang="sv-SE" sz="1300" u="sng" dirty="0" err="1">
                <a:solidFill>
                  <a:srgbClr val="C60000"/>
                </a:solidFill>
              </a:rPr>
              <a:t>E|tkns</a:t>
            </a:r>
            <a:r>
              <a:rPr lang="en-US" altLang="sv-SE" sz="1300" dirty="0"/>
              <a:t> as (c</a:t>
            </a:r>
            <a:r>
              <a:rPr lang="en-US" altLang="sv-SE" sz="1300" baseline="-25000" dirty="0"/>
              <a:t>1</a:t>
            </a:r>
            <a:r>
              <a:rPr lang="en-US" altLang="sv-SE" sz="1300" dirty="0"/>
              <a:t>|tkns, c</a:t>
            </a:r>
            <a:r>
              <a:rPr lang="en-US" altLang="sv-SE" sz="1300" baseline="-25000" dirty="0"/>
              <a:t>2</a:t>
            </a:r>
            <a:r>
              <a:rPr lang="en-US" altLang="sv-SE" sz="1300" dirty="0"/>
              <a:t>|tkns, c</a:t>
            </a:r>
            <a:r>
              <a:rPr lang="en-US" altLang="sv-SE" sz="1300" baseline="-25000" dirty="0"/>
              <a:t>3</a:t>
            </a:r>
            <a:r>
              <a:rPr lang="en-US" altLang="sv-SE" sz="1300" dirty="0"/>
              <a:t>|tkns, …)</a:t>
            </a:r>
          </a:p>
          <a:p>
            <a:pPr>
              <a:buFontTx/>
              <a:buChar char="-"/>
            </a:pPr>
            <a:r>
              <a:rPr lang="en-US" altLang="sv-SE" dirty="0"/>
              <a:t>We can define AT by </a:t>
            </a:r>
            <a:r>
              <a:rPr lang="en-US" altLang="sv-SE" dirty="0" err="1"/>
              <a:t>E|tkns</a:t>
            </a:r>
            <a:r>
              <a:rPr lang="en-US" altLang="sv-SE" dirty="0"/>
              <a:t> as follows:</a:t>
            </a:r>
            <a:br>
              <a:rPr lang="en-US" altLang="sv-SE" dirty="0"/>
            </a:br>
            <a:r>
              <a:rPr lang="en-US" altLang="sv-SE" dirty="0"/>
              <a:t>there is no </a:t>
            </a:r>
            <a:r>
              <a:rPr lang="en-US" altLang="sv-SE" dirty="0" err="1"/>
              <a:t>c</a:t>
            </a:r>
            <a:r>
              <a:rPr lang="en-US" altLang="sv-SE" baseline="-25000" dirty="0" err="1"/>
              <a:t>i</a:t>
            </a:r>
            <a:r>
              <a:rPr lang="en-US" altLang="sv-SE" dirty="0" err="1"/>
              <a:t>|tkns</a:t>
            </a:r>
            <a:r>
              <a:rPr lang="en-US" altLang="sv-SE" dirty="0"/>
              <a:t> for which</a:t>
            </a:r>
            <a:r>
              <a:rPr lang="en-US" altLang="sv-SE" sz="1300" dirty="0"/>
              <a:t> </a:t>
            </a:r>
            <a:r>
              <a:rPr lang="en-US" altLang="sv-SE" dirty="0" err="1"/>
              <a:t>token</a:t>
            </a:r>
            <a:r>
              <a:rPr lang="en-US" altLang="sv-SE" baseline="-25000" dirty="0" err="1"/>
              <a:t>S</a:t>
            </a:r>
            <a:r>
              <a:rPr lang="en-US" altLang="sv-SE" dirty="0"/>
              <a:t>=</a:t>
            </a:r>
            <a:r>
              <a:rPr lang="en-US" altLang="sv-SE" dirty="0" err="1"/>
              <a:t>token</a:t>
            </a:r>
            <a:r>
              <a:rPr lang="en-US" altLang="sv-SE" baseline="-25000" dirty="0" err="1"/>
              <a:t>R</a:t>
            </a:r>
            <a:r>
              <a:rPr lang="en-US" altLang="sv-SE" dirty="0"/>
              <a:t>=true</a:t>
            </a:r>
          </a:p>
          <a:p>
            <a:pPr>
              <a:buFontTx/>
              <a:buChar char="-"/>
            </a:pPr>
            <a:r>
              <a:rPr lang="en-US" altLang="sv-SE" dirty="0"/>
              <a:t>Note that it is impossible to define a safe configuration in terms of </a:t>
            </a:r>
            <a:r>
              <a:rPr lang="en-US" altLang="sv-SE" dirty="0" err="1"/>
              <a:t>c</a:t>
            </a:r>
            <a:r>
              <a:rPr lang="en-US" altLang="sv-SE" baseline="-25000" dirty="0" err="1"/>
              <a:t>i</a:t>
            </a:r>
            <a:r>
              <a:rPr lang="en-US" altLang="sv-SE" dirty="0" err="1"/>
              <a:t>|tkns</a:t>
            </a:r>
            <a:r>
              <a:rPr lang="en-US" altLang="sv-SE" dirty="0"/>
              <a:t>, since we ignore the state variables of R/S</a:t>
            </a:r>
          </a:p>
        </p:txBody>
      </p:sp>
    </p:spTree>
    <p:extLst>
      <p:ext uri="{BB962C8B-B14F-4D97-AF65-F5344CB8AC3E}">
        <p14:creationId xmlns:p14="http://schemas.microsoft.com/office/powerpoint/2010/main" val="316986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3A5213FB-3C2C-4394-9E56-BAE0FD6E79C3}" type="slidenum">
              <a:rPr lang="en-US" altLang="en-US" sz="1200" smtClean="0">
                <a:solidFill>
                  <a:schemeClr val="tx1"/>
                </a:solidFill>
              </a:rPr>
              <a:pPr/>
              <a:t>6</a:t>
            </a:fld>
            <a:endParaRPr lang="en-US" altLang="en-US" sz="1200">
              <a:solidFill>
                <a:schemeClr val="tx1"/>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r>
              <a:rPr lang="en-US" altLang="sv-SE"/>
              <a:t>Only after a message is lost does the system reach the lower cycle in the figure, and a safe configuration</a:t>
            </a:r>
          </a:p>
          <a:p>
            <a:endParaRPr lang="en-US" altLang="sv-SE"/>
          </a:p>
        </p:txBody>
      </p:sp>
    </p:spTree>
    <p:extLst>
      <p:ext uri="{BB962C8B-B14F-4D97-AF65-F5344CB8AC3E}">
        <p14:creationId xmlns:p14="http://schemas.microsoft.com/office/powerpoint/2010/main" val="3286493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826BB650-599E-422A-8192-08578AB89406}" type="slidenum">
              <a:rPr lang="en-US" altLang="en-US" sz="1200" smtClean="0">
                <a:solidFill>
                  <a:schemeClr val="tx1"/>
                </a:solidFill>
              </a:rPr>
              <a:pPr/>
              <a:t>7</a:t>
            </a:fld>
            <a:endParaRPr lang="en-US" altLang="en-US" sz="1200">
              <a:solidFill>
                <a:schemeClr val="tx1"/>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ltLang="sv-SE" sz="1000"/>
              <a:t>The term </a:t>
            </a:r>
            <a:r>
              <a:rPr lang="en-US" altLang="sv-SE" sz="1000">
                <a:solidFill>
                  <a:srgbClr val="C60000"/>
                </a:solidFill>
              </a:rPr>
              <a:t>frame</a:t>
            </a:r>
            <a:r>
              <a:rPr lang="en-US" altLang="sv-SE" sz="1000"/>
              <a:t> distinguish the higher level messages that must be transferred, from the messages that are actually sent (between S and R) in order to transfer the higher-level messages</a:t>
            </a:r>
          </a:p>
          <a:p>
            <a:endParaRPr lang="en-US" altLang="sv-SE"/>
          </a:p>
        </p:txBody>
      </p:sp>
    </p:spTree>
    <p:extLst>
      <p:ext uri="{BB962C8B-B14F-4D97-AF65-F5344CB8AC3E}">
        <p14:creationId xmlns:p14="http://schemas.microsoft.com/office/powerpoint/2010/main" val="87654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F778D212-4253-40FC-B5D2-1ADDE600D9A7}" type="slidenum">
              <a:rPr lang="en-US" altLang="en-US" sz="1200" smtClean="0">
                <a:solidFill>
                  <a:schemeClr val="tx1"/>
                </a:solidFill>
              </a:rPr>
              <a:pPr/>
              <a:t>8</a:t>
            </a:fld>
            <a:endParaRPr lang="en-US" altLang="en-US" sz="1200">
              <a:solidFill>
                <a:schemeClr val="tx1"/>
              </a:solidFill>
            </a:endParaRPr>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p:spPr>
        <p:txBody>
          <a:bodyPr/>
          <a:lstStyle/>
          <a:p>
            <a:r>
              <a:rPr lang="en-US" altLang="sv-SE" sz="1000" dirty="0"/>
              <a:t>The task of delivering a message from one processor in the network to another remote processor is sophisticated, and may cause message corruption or even loss</a:t>
            </a:r>
          </a:p>
          <a:p>
            <a:r>
              <a:rPr lang="en-US" altLang="sv-SE" sz="1000" dirty="0"/>
              <a:t>There are several layers involved </a:t>
            </a:r>
          </a:p>
          <a:p>
            <a:pPr lvl="1"/>
            <a:r>
              <a:rPr lang="en-US" altLang="sv-SE" dirty="0"/>
              <a:t>Physical Layer</a:t>
            </a:r>
          </a:p>
          <a:p>
            <a:pPr lvl="1"/>
            <a:r>
              <a:rPr lang="en-US" altLang="sv-SE" dirty="0"/>
              <a:t>Data Link Layer (which concerns us)</a:t>
            </a:r>
          </a:p>
          <a:p>
            <a:pPr lvl="1"/>
            <a:r>
              <a:rPr lang="en-US" altLang="sv-SE" dirty="0"/>
              <a:t>Network Layer</a:t>
            </a:r>
          </a:p>
          <a:p>
            <a:endParaRPr lang="en-US" altLang="sv-SE" dirty="0"/>
          </a:p>
        </p:txBody>
      </p:sp>
    </p:spTree>
    <p:extLst>
      <p:ext uri="{BB962C8B-B14F-4D97-AF65-F5344CB8AC3E}">
        <p14:creationId xmlns:p14="http://schemas.microsoft.com/office/powerpoint/2010/main" val="957487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1D93362B-C529-4A1B-8C87-0C133DDC348F}" type="slidenum">
              <a:rPr lang="en-US" altLang="en-US" sz="1200" smtClean="0">
                <a:solidFill>
                  <a:schemeClr val="tx1"/>
                </a:solidFill>
              </a:rPr>
              <a:pPr/>
              <a:t>9</a:t>
            </a:fld>
            <a:endParaRPr lang="en-US" altLang="en-US" sz="120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r>
              <a:rPr lang="en-US" altLang="sv-SE"/>
              <a:t>The flow of a message from the senders queue to the receiver :</a:t>
            </a:r>
            <a:br>
              <a:rPr lang="en-US" altLang="sv-SE"/>
            </a:br>
            <a:r>
              <a:rPr lang="en-US" altLang="sv-SE">
                <a:solidFill>
                  <a:srgbClr val="C60000"/>
                </a:solidFill>
              </a:rPr>
              <a:t>fetch</a:t>
            </a:r>
            <a:r>
              <a:rPr lang="en-US" altLang="sv-SE"/>
              <a:t> -&gt; insert to frame and </a:t>
            </a:r>
            <a:r>
              <a:rPr lang="en-US" altLang="sv-SE">
                <a:solidFill>
                  <a:srgbClr val="C60000"/>
                </a:solidFill>
              </a:rPr>
              <a:t>send</a:t>
            </a:r>
            <a:r>
              <a:rPr lang="en-US" altLang="sv-SE"/>
              <a:t> -&gt; </a:t>
            </a:r>
            <a:r>
              <a:rPr lang="en-US" altLang="sv-SE">
                <a:solidFill>
                  <a:srgbClr val="C60000"/>
                </a:solidFill>
              </a:rPr>
              <a:t>receive</a:t>
            </a:r>
            <a:r>
              <a:rPr lang="en-US" altLang="sv-SE"/>
              <a:t> frame -&gt; </a:t>
            </a:r>
            <a:r>
              <a:rPr lang="en-US" altLang="sv-SE">
                <a:solidFill>
                  <a:srgbClr val="C60000"/>
                </a:solidFill>
              </a:rPr>
              <a:t>deliver</a:t>
            </a:r>
            <a:r>
              <a:rPr lang="en-US" altLang="sv-SE"/>
              <a:t> to and send notification to the sender</a:t>
            </a:r>
            <a:endParaRPr lang="en-US" altLang="sv-SE" sz="1400"/>
          </a:p>
          <a:p>
            <a:endParaRPr lang="en-US" altLang="sv-SE"/>
          </a:p>
        </p:txBody>
      </p:sp>
    </p:spTree>
    <p:extLst>
      <p:ext uri="{BB962C8B-B14F-4D97-AF65-F5344CB8AC3E}">
        <p14:creationId xmlns:p14="http://schemas.microsoft.com/office/powerpoint/2010/main" val="3879988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accent2"/>
                </a:solidFill>
                <a:latin typeface="Times New Roman" panose="02020603050405020304" pitchFamily="18" charset="0"/>
                <a:cs typeface="Times New Roman (Hebrew)" charset="-79"/>
              </a:defRPr>
            </a:lvl1pPr>
            <a:lvl2pPr marL="742950" indent="-285750">
              <a:defRPr sz="2400">
                <a:solidFill>
                  <a:schemeClr val="accent2"/>
                </a:solidFill>
                <a:latin typeface="Times New Roman" panose="02020603050405020304" pitchFamily="18" charset="0"/>
                <a:cs typeface="Times New Roman (Hebrew)" charset="-79"/>
              </a:defRPr>
            </a:lvl2pPr>
            <a:lvl3pPr marL="1143000" indent="-228600">
              <a:defRPr sz="2400">
                <a:solidFill>
                  <a:schemeClr val="accent2"/>
                </a:solidFill>
                <a:latin typeface="Times New Roman" panose="02020603050405020304" pitchFamily="18" charset="0"/>
                <a:cs typeface="Times New Roman (Hebrew)" charset="-79"/>
              </a:defRPr>
            </a:lvl3pPr>
            <a:lvl4pPr marL="1600200" indent="-228600">
              <a:defRPr sz="2400">
                <a:solidFill>
                  <a:schemeClr val="accent2"/>
                </a:solidFill>
                <a:latin typeface="Times New Roman" panose="02020603050405020304" pitchFamily="18" charset="0"/>
                <a:cs typeface="Times New Roman (Hebrew)" charset="-79"/>
              </a:defRPr>
            </a:lvl4pPr>
            <a:lvl5pPr marL="2057400" indent="-228600">
              <a:defRPr sz="2400">
                <a:solidFill>
                  <a:schemeClr val="accent2"/>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fld id="{1EF6E767-0F69-4D5A-A99A-9FE3483647F9}" type="slidenum">
              <a:rPr lang="en-US" altLang="en-US" sz="1200" smtClean="0">
                <a:solidFill>
                  <a:schemeClr val="tx1"/>
                </a:solidFill>
              </a:rPr>
              <a:pPr/>
              <a:t>10</a:t>
            </a:fld>
            <a:endParaRPr lang="en-US" altLang="en-US" sz="120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r>
              <a:rPr lang="en-US" altLang="sv-SE" sz="1000"/>
              <a:t>The abstract task of the algorithm:</a:t>
            </a:r>
            <a:br>
              <a:rPr lang="en-US" altLang="sv-SE" sz="1000"/>
            </a:br>
            <a:r>
              <a:rPr lang="en-US" altLang="sv-SE" sz="1000">
                <a:solidFill>
                  <a:srgbClr val="0000FF"/>
                </a:solidFill>
              </a:rPr>
              <a:t>S</a:t>
            </a:r>
            <a:r>
              <a:rPr lang="en-US" altLang="sv-SE" sz="1000"/>
              <a:t> has an infinite queue of input messages (im</a:t>
            </a:r>
            <a:r>
              <a:rPr lang="en-US" altLang="sv-SE" sz="1000" baseline="-25000"/>
              <a:t>1</a:t>
            </a:r>
            <a:r>
              <a:rPr lang="en-US" altLang="sv-SE" sz="1000"/>
              <a:t>,im</a:t>
            </a:r>
            <a:r>
              <a:rPr lang="en-US" altLang="sv-SE" sz="1000" baseline="-25000"/>
              <a:t>2</a:t>
            </a:r>
            <a:r>
              <a:rPr lang="en-US" altLang="sv-SE" sz="1000"/>
              <a:t>,…) that should be transferred to the receiver in the same order without duplications, reordering or omissions.</a:t>
            </a:r>
            <a:br>
              <a:rPr lang="en-US" altLang="sv-SE" sz="1000"/>
            </a:br>
            <a:r>
              <a:rPr lang="en-US" altLang="sv-SE" sz="1000">
                <a:solidFill>
                  <a:srgbClr val="0000FF"/>
                </a:solidFill>
              </a:rPr>
              <a:t>R</a:t>
            </a:r>
            <a:r>
              <a:rPr lang="en-US" altLang="sv-SE" sz="1000"/>
              <a:t> has an output queue of messages (om</a:t>
            </a:r>
            <a:r>
              <a:rPr lang="en-US" altLang="sv-SE" sz="1000" baseline="-25000"/>
              <a:t>1</a:t>
            </a:r>
            <a:r>
              <a:rPr lang="en-US" altLang="sv-SE" sz="1000"/>
              <a:t>,om</a:t>
            </a:r>
            <a:r>
              <a:rPr lang="en-US" altLang="sv-SE" sz="1000" baseline="-25000"/>
              <a:t>2</a:t>
            </a:r>
            <a:r>
              <a:rPr lang="en-US" altLang="sv-SE" sz="1000"/>
              <a:t>,…). The sequence of messages in the output queue should always be the prefix of the sequence of messages in the input queue</a:t>
            </a:r>
          </a:p>
          <a:p>
            <a:endParaRPr lang="en-US" altLang="sv-SE"/>
          </a:p>
        </p:txBody>
      </p:sp>
    </p:spTree>
    <p:extLst>
      <p:ext uri="{BB962C8B-B14F-4D97-AF65-F5344CB8AC3E}">
        <p14:creationId xmlns:p14="http://schemas.microsoft.com/office/powerpoint/2010/main" val="80475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2-</a:t>
            </a:r>
            <a:fld id="{D95684EE-14DD-4A8C-8A00-36617F245826}" type="slidenum">
              <a:rPr lang="en-US" altLang="en-US"/>
              <a:pPr>
                <a:defRPr/>
              </a:pPr>
              <a:t>‹#›</a:t>
            </a:fld>
            <a:endParaRPr lang="en-US" altLang="en-US"/>
          </a:p>
        </p:txBody>
      </p:sp>
    </p:spTree>
    <p:extLst>
      <p:ext uri="{BB962C8B-B14F-4D97-AF65-F5344CB8AC3E}">
        <p14:creationId xmlns:p14="http://schemas.microsoft.com/office/powerpoint/2010/main" val="382118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2-</a:t>
            </a:r>
            <a:fld id="{985F21DD-2DC6-4E05-A2B5-DA5F119E198A}" type="slidenum">
              <a:rPr lang="en-US" altLang="en-US"/>
              <a:pPr>
                <a:defRPr/>
              </a:pPr>
              <a:t>‹#›</a:t>
            </a:fld>
            <a:endParaRPr lang="en-US" altLang="en-US"/>
          </a:p>
        </p:txBody>
      </p:sp>
    </p:spTree>
    <p:extLst>
      <p:ext uri="{BB962C8B-B14F-4D97-AF65-F5344CB8AC3E}">
        <p14:creationId xmlns:p14="http://schemas.microsoft.com/office/powerpoint/2010/main" val="264183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2-</a:t>
            </a:r>
            <a:fld id="{E2550624-4946-4635-A527-F757C80A8820}" type="slidenum">
              <a:rPr lang="en-US" altLang="en-US"/>
              <a:pPr>
                <a:defRPr/>
              </a:pPr>
              <a:t>‹#›</a:t>
            </a:fld>
            <a:endParaRPr lang="en-US" altLang="en-US"/>
          </a:p>
        </p:txBody>
      </p:sp>
    </p:spTree>
    <p:extLst>
      <p:ext uri="{BB962C8B-B14F-4D97-AF65-F5344CB8AC3E}">
        <p14:creationId xmlns:p14="http://schemas.microsoft.com/office/powerpoint/2010/main" val="2541789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sv-SE"/>
          </a:p>
        </p:txBody>
      </p:sp>
      <p:sp>
        <p:nvSpPr>
          <p:cNvPr id="3" name="Online Image Placeholder 2"/>
          <p:cNvSpPr>
            <a:spLocks noGrp="1"/>
          </p:cNvSpPr>
          <p:nvPr>
            <p:ph type="clipArt" sz="half" idx="1"/>
          </p:nvPr>
        </p:nvSpPr>
        <p:spPr>
          <a:xfrm>
            <a:off x="533400" y="1600200"/>
            <a:ext cx="3810000" cy="4648200"/>
          </a:xfrm>
        </p:spPr>
        <p:txBody>
          <a:bodyPr/>
          <a:lstStyle/>
          <a:p>
            <a:pPr lvl="0"/>
            <a:endParaRPr lang="sv-SE" noProof="0"/>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2-</a:t>
            </a:r>
            <a:fld id="{99B8BA27-6C85-4597-BE0C-A8FA7048B8E7}" type="slidenum">
              <a:rPr lang="en-US" altLang="en-US"/>
              <a:pPr>
                <a:defRPr/>
              </a:pPr>
              <a:t>‹#›</a:t>
            </a:fld>
            <a:endParaRPr lang="en-US" altLang="en-US"/>
          </a:p>
        </p:txBody>
      </p:sp>
    </p:spTree>
    <p:extLst>
      <p:ext uri="{BB962C8B-B14F-4D97-AF65-F5344CB8AC3E}">
        <p14:creationId xmlns:p14="http://schemas.microsoft.com/office/powerpoint/2010/main" val="273188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9"/>
          <p:cNvSpPr>
            <a:spLocks noGrp="1" noChangeArrowheads="1"/>
          </p:cNvSpPr>
          <p:nvPr>
            <p:ph type="sldNum" sz="quarter" idx="12"/>
          </p:nvPr>
        </p:nvSpPr>
        <p:spPr/>
        <p:txBody>
          <a:bodyPr/>
          <a:lstStyle>
            <a:lvl1pPr eaLnBrk="0" hangingPunct="0">
              <a:defRPr/>
            </a:lvl1pPr>
          </a:lstStyle>
          <a:p>
            <a:pPr>
              <a:defRPr/>
            </a:pPr>
            <a:fld id="{1B2D1116-FE63-4E47-9D44-EF9113F24C44}" type="slidenum">
              <a:rPr lang="en-US"/>
              <a:pPr>
                <a:defRPr/>
              </a:pPr>
              <a:t>‹#›</a:t>
            </a:fld>
            <a:endParaRPr lang="en-US" dirty="0"/>
          </a:p>
        </p:txBody>
      </p:sp>
    </p:spTree>
    <p:extLst>
      <p:ext uri="{BB962C8B-B14F-4D97-AF65-F5344CB8AC3E}">
        <p14:creationId xmlns:p14="http://schemas.microsoft.com/office/powerpoint/2010/main" val="1851032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9"/>
          <p:cNvSpPr>
            <a:spLocks noGrp="1" noChangeArrowheads="1"/>
          </p:cNvSpPr>
          <p:nvPr>
            <p:ph type="sldNum" sz="quarter" idx="12"/>
          </p:nvPr>
        </p:nvSpPr>
        <p:spPr/>
        <p:txBody>
          <a:bodyPr/>
          <a:lstStyle>
            <a:lvl1pPr eaLnBrk="0" hangingPunct="0">
              <a:defRPr/>
            </a:lvl1pPr>
          </a:lstStyle>
          <a:p>
            <a:pPr>
              <a:defRPr/>
            </a:pPr>
            <a:fld id="{FA16A39F-50FC-4A50-B163-8C07DE90E898}" type="slidenum">
              <a:rPr lang="en-US"/>
              <a:pPr>
                <a:defRPr/>
              </a:pPr>
              <a:t>‹#›</a:t>
            </a:fld>
            <a:endParaRPr lang="en-US" dirty="0"/>
          </a:p>
        </p:txBody>
      </p:sp>
    </p:spTree>
    <p:extLst>
      <p:ext uri="{BB962C8B-B14F-4D97-AF65-F5344CB8AC3E}">
        <p14:creationId xmlns:p14="http://schemas.microsoft.com/office/powerpoint/2010/main" val="3578178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9"/>
          <p:cNvSpPr>
            <a:spLocks noGrp="1" noChangeArrowheads="1"/>
          </p:cNvSpPr>
          <p:nvPr>
            <p:ph type="sldNum" sz="quarter" idx="12"/>
          </p:nvPr>
        </p:nvSpPr>
        <p:spPr/>
        <p:txBody>
          <a:bodyPr/>
          <a:lstStyle>
            <a:lvl1pPr eaLnBrk="0" hangingPunct="0">
              <a:defRPr/>
            </a:lvl1pPr>
          </a:lstStyle>
          <a:p>
            <a:pPr>
              <a:defRPr/>
            </a:pPr>
            <a:fld id="{6B4651F9-7ECD-4C64-BD27-A59A1E10238F}" type="slidenum">
              <a:rPr lang="en-US"/>
              <a:pPr>
                <a:defRPr/>
              </a:pPr>
              <a:t>‹#›</a:t>
            </a:fld>
            <a:endParaRPr lang="en-US" dirty="0"/>
          </a:p>
        </p:txBody>
      </p:sp>
    </p:spTree>
    <p:extLst>
      <p:ext uri="{BB962C8B-B14F-4D97-AF65-F5344CB8AC3E}">
        <p14:creationId xmlns:p14="http://schemas.microsoft.com/office/powerpoint/2010/main" val="94085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6"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7" name="Rectangle 9"/>
          <p:cNvSpPr>
            <a:spLocks noGrp="1" noChangeArrowheads="1"/>
          </p:cNvSpPr>
          <p:nvPr>
            <p:ph type="sldNum" sz="quarter" idx="12"/>
          </p:nvPr>
        </p:nvSpPr>
        <p:spPr/>
        <p:txBody>
          <a:bodyPr/>
          <a:lstStyle>
            <a:lvl1pPr eaLnBrk="0" hangingPunct="0">
              <a:defRPr/>
            </a:lvl1pPr>
          </a:lstStyle>
          <a:p>
            <a:pPr>
              <a:defRPr/>
            </a:pPr>
            <a:fld id="{ECFE3010-92F8-4301-9E7F-32C3B8EDDECD}" type="slidenum">
              <a:rPr lang="en-US"/>
              <a:pPr>
                <a:defRPr/>
              </a:pPr>
              <a:t>‹#›</a:t>
            </a:fld>
            <a:endParaRPr lang="en-US" dirty="0"/>
          </a:p>
        </p:txBody>
      </p:sp>
    </p:spTree>
    <p:extLst>
      <p:ext uri="{BB962C8B-B14F-4D97-AF65-F5344CB8AC3E}">
        <p14:creationId xmlns:p14="http://schemas.microsoft.com/office/powerpoint/2010/main" val="315607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8"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9" name="Rectangle 9"/>
          <p:cNvSpPr>
            <a:spLocks noGrp="1" noChangeArrowheads="1"/>
          </p:cNvSpPr>
          <p:nvPr>
            <p:ph type="sldNum" sz="quarter" idx="12"/>
          </p:nvPr>
        </p:nvSpPr>
        <p:spPr/>
        <p:txBody>
          <a:bodyPr/>
          <a:lstStyle>
            <a:lvl1pPr eaLnBrk="0" hangingPunct="0">
              <a:defRPr/>
            </a:lvl1pPr>
          </a:lstStyle>
          <a:p>
            <a:pPr>
              <a:defRPr/>
            </a:pPr>
            <a:fld id="{A225DB61-F81B-41B0-B4CB-D89803B461F8}" type="slidenum">
              <a:rPr lang="en-US"/>
              <a:pPr>
                <a:defRPr/>
              </a:pPr>
              <a:t>‹#›</a:t>
            </a:fld>
            <a:endParaRPr lang="en-US" dirty="0"/>
          </a:p>
        </p:txBody>
      </p:sp>
    </p:spTree>
    <p:extLst>
      <p:ext uri="{BB962C8B-B14F-4D97-AF65-F5344CB8AC3E}">
        <p14:creationId xmlns:p14="http://schemas.microsoft.com/office/powerpoint/2010/main" val="2006500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4"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5" name="Rectangle 9"/>
          <p:cNvSpPr>
            <a:spLocks noGrp="1" noChangeArrowheads="1"/>
          </p:cNvSpPr>
          <p:nvPr>
            <p:ph type="sldNum" sz="quarter" idx="12"/>
          </p:nvPr>
        </p:nvSpPr>
        <p:spPr/>
        <p:txBody>
          <a:bodyPr/>
          <a:lstStyle>
            <a:lvl1pPr eaLnBrk="0" hangingPunct="0">
              <a:defRPr/>
            </a:lvl1pPr>
          </a:lstStyle>
          <a:p>
            <a:pPr>
              <a:defRPr/>
            </a:pPr>
            <a:fld id="{6C5B523E-2277-4335-BA15-3042C10B8EE7}" type="slidenum">
              <a:rPr lang="en-US"/>
              <a:pPr>
                <a:defRPr/>
              </a:pPr>
              <a:t>‹#›</a:t>
            </a:fld>
            <a:endParaRPr lang="en-US" dirty="0"/>
          </a:p>
        </p:txBody>
      </p:sp>
    </p:spTree>
    <p:extLst>
      <p:ext uri="{BB962C8B-B14F-4D97-AF65-F5344CB8AC3E}">
        <p14:creationId xmlns:p14="http://schemas.microsoft.com/office/powerpoint/2010/main" val="1722944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3"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4" name="Rectangle 9"/>
          <p:cNvSpPr>
            <a:spLocks noGrp="1" noChangeArrowheads="1"/>
          </p:cNvSpPr>
          <p:nvPr>
            <p:ph type="sldNum" sz="quarter" idx="12"/>
          </p:nvPr>
        </p:nvSpPr>
        <p:spPr/>
        <p:txBody>
          <a:bodyPr/>
          <a:lstStyle>
            <a:lvl1pPr eaLnBrk="0" hangingPunct="0">
              <a:defRPr/>
            </a:lvl1pPr>
          </a:lstStyle>
          <a:p>
            <a:pPr>
              <a:defRPr/>
            </a:pPr>
            <a:fld id="{610EBAC4-C292-4FE4-A3BD-99531D930928}" type="slidenum">
              <a:rPr lang="en-US"/>
              <a:pPr>
                <a:defRPr/>
              </a:pPr>
              <a:t>‹#›</a:t>
            </a:fld>
            <a:endParaRPr lang="en-US" dirty="0"/>
          </a:p>
        </p:txBody>
      </p:sp>
    </p:spTree>
    <p:extLst>
      <p:ext uri="{BB962C8B-B14F-4D97-AF65-F5344CB8AC3E}">
        <p14:creationId xmlns:p14="http://schemas.microsoft.com/office/powerpoint/2010/main" val="173638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2-</a:t>
            </a:r>
            <a:fld id="{F05E6564-C3E1-4CA5-90E8-A06400786994}" type="slidenum">
              <a:rPr lang="en-US" altLang="en-US"/>
              <a:pPr>
                <a:defRPr/>
              </a:pPr>
              <a:t>‹#›</a:t>
            </a:fld>
            <a:endParaRPr lang="en-US" altLang="en-US"/>
          </a:p>
        </p:txBody>
      </p:sp>
    </p:spTree>
    <p:extLst>
      <p:ext uri="{BB962C8B-B14F-4D97-AF65-F5344CB8AC3E}">
        <p14:creationId xmlns:p14="http://schemas.microsoft.com/office/powerpoint/2010/main" val="2699178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6"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7" name="Rectangle 9"/>
          <p:cNvSpPr>
            <a:spLocks noGrp="1" noChangeArrowheads="1"/>
          </p:cNvSpPr>
          <p:nvPr>
            <p:ph type="sldNum" sz="quarter" idx="12"/>
          </p:nvPr>
        </p:nvSpPr>
        <p:spPr/>
        <p:txBody>
          <a:bodyPr/>
          <a:lstStyle>
            <a:lvl1pPr eaLnBrk="0" hangingPunct="0">
              <a:defRPr/>
            </a:lvl1pPr>
          </a:lstStyle>
          <a:p>
            <a:pPr>
              <a:defRPr/>
            </a:pPr>
            <a:fld id="{2FCD4F70-062E-46D2-BA53-6DB5393D950C}" type="slidenum">
              <a:rPr lang="en-US"/>
              <a:pPr>
                <a:defRPr/>
              </a:pPr>
              <a:t>‹#›</a:t>
            </a:fld>
            <a:endParaRPr lang="en-US" dirty="0"/>
          </a:p>
        </p:txBody>
      </p:sp>
    </p:spTree>
    <p:extLst>
      <p:ext uri="{BB962C8B-B14F-4D97-AF65-F5344CB8AC3E}">
        <p14:creationId xmlns:p14="http://schemas.microsoft.com/office/powerpoint/2010/main" val="1920249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6"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7" name="Rectangle 9"/>
          <p:cNvSpPr>
            <a:spLocks noGrp="1" noChangeArrowheads="1"/>
          </p:cNvSpPr>
          <p:nvPr>
            <p:ph type="sldNum" sz="quarter" idx="12"/>
          </p:nvPr>
        </p:nvSpPr>
        <p:spPr/>
        <p:txBody>
          <a:bodyPr/>
          <a:lstStyle>
            <a:lvl1pPr eaLnBrk="0" hangingPunct="0">
              <a:defRPr/>
            </a:lvl1pPr>
          </a:lstStyle>
          <a:p>
            <a:pPr>
              <a:defRPr/>
            </a:pPr>
            <a:fld id="{D9767EDB-C725-48A3-B4AF-7DD81814D2F4}" type="slidenum">
              <a:rPr lang="en-US"/>
              <a:pPr>
                <a:defRPr/>
              </a:pPr>
              <a:t>‹#›</a:t>
            </a:fld>
            <a:endParaRPr lang="en-US" dirty="0"/>
          </a:p>
        </p:txBody>
      </p:sp>
    </p:spTree>
    <p:extLst>
      <p:ext uri="{BB962C8B-B14F-4D97-AF65-F5344CB8AC3E}">
        <p14:creationId xmlns:p14="http://schemas.microsoft.com/office/powerpoint/2010/main" val="3746807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9"/>
          <p:cNvSpPr>
            <a:spLocks noGrp="1" noChangeArrowheads="1"/>
          </p:cNvSpPr>
          <p:nvPr>
            <p:ph type="sldNum" sz="quarter" idx="12"/>
          </p:nvPr>
        </p:nvSpPr>
        <p:spPr/>
        <p:txBody>
          <a:bodyPr/>
          <a:lstStyle>
            <a:lvl1pPr eaLnBrk="0" hangingPunct="0">
              <a:defRPr/>
            </a:lvl1pPr>
          </a:lstStyle>
          <a:p>
            <a:pPr>
              <a:defRPr/>
            </a:pPr>
            <a:fld id="{F8233FE4-0033-4D0C-A3C4-16394EE1B02D}" type="slidenum">
              <a:rPr lang="en-US"/>
              <a:pPr>
                <a:defRPr/>
              </a:pPr>
              <a:t>‹#›</a:t>
            </a:fld>
            <a:endParaRPr lang="en-US" dirty="0"/>
          </a:p>
        </p:txBody>
      </p:sp>
    </p:spTree>
    <p:extLst>
      <p:ext uri="{BB962C8B-B14F-4D97-AF65-F5344CB8AC3E}">
        <p14:creationId xmlns:p14="http://schemas.microsoft.com/office/powerpoint/2010/main" val="2360278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8"/>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9"/>
          <p:cNvSpPr>
            <a:spLocks noGrp="1" noChangeArrowheads="1"/>
          </p:cNvSpPr>
          <p:nvPr>
            <p:ph type="sldNum" sz="quarter" idx="12"/>
          </p:nvPr>
        </p:nvSpPr>
        <p:spPr/>
        <p:txBody>
          <a:bodyPr/>
          <a:lstStyle>
            <a:lvl1pPr eaLnBrk="0" hangingPunct="0">
              <a:defRPr/>
            </a:lvl1pPr>
          </a:lstStyle>
          <a:p>
            <a:pPr>
              <a:defRPr/>
            </a:pPr>
            <a:fld id="{17413710-3D58-4C4E-8FCF-C8BD7818A8CC}" type="slidenum">
              <a:rPr lang="en-US"/>
              <a:pPr>
                <a:defRPr/>
              </a:pPr>
              <a:t>‹#›</a:t>
            </a:fld>
            <a:endParaRPr lang="en-US" dirty="0"/>
          </a:p>
        </p:txBody>
      </p:sp>
    </p:spTree>
    <p:extLst>
      <p:ext uri="{BB962C8B-B14F-4D97-AF65-F5344CB8AC3E}">
        <p14:creationId xmlns:p14="http://schemas.microsoft.com/office/powerpoint/2010/main" val="248733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2-</a:t>
            </a:r>
            <a:fld id="{CF87FB02-C05B-4F7E-8B80-D85AA70006C9}" type="slidenum">
              <a:rPr lang="en-US" altLang="en-US"/>
              <a:pPr>
                <a:defRPr/>
              </a:pPr>
              <a:t>‹#›</a:t>
            </a:fld>
            <a:endParaRPr lang="en-US" altLang="en-US"/>
          </a:p>
        </p:txBody>
      </p:sp>
    </p:spTree>
    <p:extLst>
      <p:ext uri="{BB962C8B-B14F-4D97-AF65-F5344CB8AC3E}">
        <p14:creationId xmlns:p14="http://schemas.microsoft.com/office/powerpoint/2010/main" val="130096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2-</a:t>
            </a:r>
            <a:fld id="{961F1C5C-D326-4077-93C1-6DE02851D98D}" type="slidenum">
              <a:rPr lang="en-US" altLang="en-US"/>
              <a:pPr>
                <a:defRPr/>
              </a:pPr>
              <a:t>‹#›</a:t>
            </a:fld>
            <a:endParaRPr lang="en-US" altLang="en-US"/>
          </a:p>
        </p:txBody>
      </p:sp>
    </p:spTree>
    <p:extLst>
      <p:ext uri="{BB962C8B-B14F-4D97-AF65-F5344CB8AC3E}">
        <p14:creationId xmlns:p14="http://schemas.microsoft.com/office/powerpoint/2010/main" val="317054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t>2-</a:t>
            </a:r>
            <a:fld id="{70E8FCBF-708C-446A-9BAC-B928543903D4}" type="slidenum">
              <a:rPr lang="en-US" altLang="en-US"/>
              <a:pPr>
                <a:defRPr/>
              </a:pPr>
              <a:t>‹#›</a:t>
            </a:fld>
            <a:endParaRPr lang="en-US" altLang="en-US"/>
          </a:p>
        </p:txBody>
      </p:sp>
    </p:spTree>
    <p:extLst>
      <p:ext uri="{BB962C8B-B14F-4D97-AF65-F5344CB8AC3E}">
        <p14:creationId xmlns:p14="http://schemas.microsoft.com/office/powerpoint/2010/main" val="251616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t>2-</a:t>
            </a:r>
            <a:fld id="{FF7AEE7A-6976-4F64-96D4-242306172971}" type="slidenum">
              <a:rPr lang="en-US" altLang="en-US"/>
              <a:pPr>
                <a:defRPr/>
              </a:pPr>
              <a:t>‹#›</a:t>
            </a:fld>
            <a:endParaRPr lang="en-US" altLang="en-US"/>
          </a:p>
        </p:txBody>
      </p:sp>
    </p:spTree>
    <p:extLst>
      <p:ext uri="{BB962C8B-B14F-4D97-AF65-F5344CB8AC3E}">
        <p14:creationId xmlns:p14="http://schemas.microsoft.com/office/powerpoint/2010/main" val="342531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t>2-</a:t>
            </a:r>
            <a:fld id="{84C3918F-A949-4BDE-8E7D-31FB1D61E1C3}" type="slidenum">
              <a:rPr lang="en-US" altLang="en-US"/>
              <a:pPr>
                <a:defRPr/>
              </a:pPr>
              <a:t>‹#›</a:t>
            </a:fld>
            <a:endParaRPr lang="en-US" altLang="en-US"/>
          </a:p>
        </p:txBody>
      </p:sp>
    </p:spTree>
    <p:extLst>
      <p:ext uri="{BB962C8B-B14F-4D97-AF65-F5344CB8AC3E}">
        <p14:creationId xmlns:p14="http://schemas.microsoft.com/office/powerpoint/2010/main" val="311564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2-</a:t>
            </a:r>
            <a:fld id="{6FC6B085-41CB-474B-BA77-6630182FAAB1}" type="slidenum">
              <a:rPr lang="en-US" altLang="en-US"/>
              <a:pPr>
                <a:defRPr/>
              </a:pPr>
              <a:t>‹#›</a:t>
            </a:fld>
            <a:endParaRPr lang="en-US" altLang="en-US"/>
          </a:p>
        </p:txBody>
      </p:sp>
    </p:spTree>
    <p:extLst>
      <p:ext uri="{BB962C8B-B14F-4D97-AF65-F5344CB8AC3E}">
        <p14:creationId xmlns:p14="http://schemas.microsoft.com/office/powerpoint/2010/main" val="59348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2 - Definitions, Techniques and Paradigms</a:t>
            </a:r>
            <a:endParaRPr lang="en-US" altLang="he-IL"/>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2-</a:t>
            </a:r>
            <a:fld id="{D3017E0E-0900-4C5C-A8E0-54C6C6AA9D68}" type="slidenum">
              <a:rPr lang="en-US" altLang="en-US"/>
              <a:pPr>
                <a:defRPr/>
              </a:pPr>
              <a:t>‹#›</a:t>
            </a:fld>
            <a:endParaRPr lang="en-US" altLang="en-US"/>
          </a:p>
        </p:txBody>
      </p:sp>
    </p:spTree>
    <p:extLst>
      <p:ext uri="{BB962C8B-B14F-4D97-AF65-F5344CB8AC3E}">
        <p14:creationId xmlns:p14="http://schemas.microsoft.com/office/powerpoint/2010/main" val="58124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e-IL"/>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a:t>Click to 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3333CC"/>
                </a:solidFill>
              </a:defRPr>
            </a:lvl1pPr>
          </a:lstStyle>
          <a:p>
            <a:pPr>
              <a:defRPr/>
            </a:pPr>
            <a:endParaRPr lang="en-US" altLang="en-US"/>
          </a:p>
        </p:txBody>
      </p:sp>
      <p:sp>
        <p:nvSpPr>
          <p:cNvPr id="1029" name="Rectangle 5"/>
          <p:cNvSpPr>
            <a:spLocks noGrp="1" noChangeArrowheads="1"/>
          </p:cNvSpPr>
          <p:nvPr>
            <p:ph type="ftr" sz="quarter" idx="3"/>
          </p:nvPr>
        </p:nvSpPr>
        <p:spPr bwMode="auto">
          <a:xfrm>
            <a:off x="4213225" y="6400800"/>
            <a:ext cx="409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3333CC"/>
                </a:solidFill>
              </a:defRPr>
            </a:lvl1pPr>
          </a:lstStyle>
          <a:p>
            <a:pPr>
              <a:defRPr/>
            </a:pPr>
            <a:r>
              <a:rPr lang="en-US" altLang="en-US"/>
              <a:t>Chapter 2 - Definitions, Techniques and Paradigms</a:t>
            </a:r>
            <a:endParaRPr lang="en-US" altLang="he-IL"/>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3333CC"/>
                </a:solidFill>
              </a:defRPr>
            </a:lvl1pPr>
          </a:lstStyle>
          <a:p>
            <a:pPr>
              <a:defRPr/>
            </a:pPr>
            <a:r>
              <a:rPr lang="en-US" altLang="en-US"/>
              <a:t>2-</a:t>
            </a:r>
            <a:fld id="{79610966-626F-40CF-994E-198D8259306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hf hdr="0" dt="0"/>
  <p:txStyles>
    <p:titleStyle>
      <a:lvl1pPr algn="l" rtl="0" eaLnBrk="0" fontAlgn="base" hangingPunct="0">
        <a:spcBef>
          <a:spcPct val="0"/>
        </a:spcBef>
        <a:spcAft>
          <a:spcPct val="0"/>
        </a:spcAft>
        <a:defRPr sz="4000" u="sng" kern="1200">
          <a:solidFill>
            <a:srgbClr val="009999"/>
          </a:solidFill>
          <a:latin typeface="+mj-lt"/>
          <a:ea typeface="+mj-ea"/>
          <a:cs typeface="+mj-cs"/>
        </a:defRPr>
      </a:lvl1pPr>
      <a:lvl2pPr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2pPr>
      <a:lvl3pPr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3pPr>
      <a:lvl4pPr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4pPr>
      <a:lvl5pPr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5pPr>
      <a:lvl6pPr marL="457200"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algn="l" rtl="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
        <a:defRPr sz="2800" kern="1200">
          <a:solidFill>
            <a:srgbClr val="0000B0"/>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l"/>
        <a:defRPr sz="2400" kern="1200">
          <a:solidFill>
            <a:srgbClr val="0000B0"/>
          </a:solidFill>
          <a:latin typeface="+mn-lt"/>
          <a:ea typeface="+mn-ea"/>
          <a:cs typeface="+mn-cs"/>
        </a:defRPr>
      </a:lvl2pPr>
      <a:lvl3pPr marL="1143000" indent="-228600" algn="l" rtl="0" eaLnBrk="0" fontAlgn="base" hangingPunct="0">
        <a:spcBef>
          <a:spcPct val="20000"/>
        </a:spcBef>
        <a:spcAft>
          <a:spcPct val="0"/>
        </a:spcAft>
        <a:buChar char="•"/>
        <a:defRPr sz="2000" kern="1200">
          <a:solidFill>
            <a:srgbClr val="0000B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B0"/>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rgbClr val="0000B0"/>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414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sv-SE"/>
              <a:t>Click to edit Master title style</a:t>
            </a:r>
          </a:p>
        </p:txBody>
      </p:sp>
      <p:sp>
        <p:nvSpPr>
          <p:cNvPr id="2051" name="Rectangle 6"/>
          <p:cNvSpPr>
            <a:spLocks noGrp="1" noChangeArrowheads="1"/>
          </p:cNvSpPr>
          <p:nvPr>
            <p:ph type="body" idx="1"/>
          </p:nvPr>
        </p:nvSpPr>
        <p:spPr bwMode="auto">
          <a:xfrm>
            <a:off x="457200" y="1773238"/>
            <a:ext cx="82296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FFFFFF"/>
                </a:solidFill>
                <a:latin typeface="+mn-lt"/>
                <a:cs typeface="+mn-cs"/>
              </a:defRPr>
            </a:lvl1pPr>
          </a:lstStyle>
          <a:p>
            <a:pPr>
              <a:defRPr/>
            </a:pPr>
            <a:endParaRPr lang="en-US"/>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FFFFFF"/>
                </a:solidFill>
                <a:latin typeface="+mn-lt"/>
                <a:cs typeface="+mn-cs"/>
              </a:defRPr>
            </a:lvl1pPr>
          </a:lstStyle>
          <a:p>
            <a:pPr>
              <a:defRPr/>
            </a:pPr>
            <a:endParaRPr lang="en-US"/>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latin typeface="+mn-lt"/>
                <a:cs typeface="+mn-cs"/>
              </a:defRPr>
            </a:lvl1pPr>
          </a:lstStyle>
          <a:p>
            <a:pPr>
              <a:defRPr/>
            </a:pPr>
            <a:fld id="{0D556EFF-931B-4145-93F3-6BD637A8C48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Regular_express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r>
              <a:rPr lang="en-US" altLang="sv-SE" b="1"/>
              <a:t>Computer Networks</a:t>
            </a:r>
            <a:br>
              <a:rPr lang="en-US" altLang="sv-SE" b="1"/>
            </a:br>
            <a:r>
              <a:rPr lang="en-US" altLang="sv-SE" sz="2400">
                <a:latin typeface="Times" panose="02020603050405020304" pitchFamily="18" charset="0"/>
              </a:rPr>
              <a:t>EDA387/DIT663</a:t>
            </a:r>
          </a:p>
        </p:txBody>
      </p:sp>
      <p:sp>
        <p:nvSpPr>
          <p:cNvPr id="2051" name="Rectangle 3"/>
          <p:cNvSpPr>
            <a:spLocks noGrp="1" noChangeArrowheads="1"/>
          </p:cNvSpPr>
          <p:nvPr>
            <p:ph type="subTitle" idx="1"/>
          </p:nvPr>
        </p:nvSpPr>
        <p:spPr>
          <a:xfrm>
            <a:off x="944880" y="3886200"/>
            <a:ext cx="7345680" cy="1752600"/>
          </a:xfrm>
        </p:spPr>
        <p:txBody>
          <a:bodyPr>
            <a:normAutofit fontScale="92500"/>
          </a:bodyPr>
          <a:lstStyle/>
          <a:p>
            <a:pPr eaLnBrk="1" hangingPunct="1">
              <a:defRPr/>
            </a:pPr>
            <a:r>
              <a:rPr lang="en-US" b="1" dirty="0"/>
              <a:t>Fault-tolerant Algorithms for Computer Networks</a:t>
            </a:r>
          </a:p>
          <a:p>
            <a:pPr eaLnBrk="1" hangingPunct="1">
              <a:defRPr/>
            </a:pPr>
            <a:r>
              <a:rPr lang="en-US" dirty="0">
                <a:latin typeface="Times" pitchFamily="18" charset="0"/>
              </a:rPr>
              <a:t>Lecture 10</a:t>
            </a:r>
          </a:p>
          <a:p>
            <a:pPr eaLnBrk="1" hangingPunct="1">
              <a:defRPr/>
            </a:pPr>
            <a:r>
              <a:rPr lang="en-US" i="1" dirty="0">
                <a:latin typeface="Times" pitchFamily="18" charset="0"/>
              </a:rPr>
              <a:t>Self-stabilizing Data-link</a:t>
            </a:r>
          </a:p>
        </p:txBody>
      </p:sp>
      <p:sp>
        <p:nvSpPr>
          <p:cNvPr id="16388" name="Text Box 4"/>
          <p:cNvSpPr txBox="1">
            <a:spLocks noChangeArrowheads="1"/>
          </p:cNvSpPr>
          <p:nvPr/>
        </p:nvSpPr>
        <p:spPr bwMode="auto">
          <a:xfrm>
            <a:off x="52388" y="-11113"/>
            <a:ext cx="8623300" cy="48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r>
              <a:rPr lang="en-US" altLang="sv-SE" sz="1000" b="1">
                <a:solidFill>
                  <a:srgbClr val="000000"/>
                </a:solidFill>
                <a:latin typeface="Arial Black" panose="020B0A04020102020204" pitchFamily="34" charset="0"/>
                <a:cs typeface="Arial" panose="020B0604020202020204" pitchFamily="34" charset="0"/>
              </a:rPr>
              <a:t>CHALMERS and </a:t>
            </a:r>
            <a:r>
              <a:rPr lang="en-US" altLang="sv-SE" sz="1000">
                <a:solidFill>
                  <a:srgbClr val="000000"/>
                </a:solidFill>
                <a:latin typeface="Arial Black" panose="020B0A04020102020204" pitchFamily="34" charset="0"/>
                <a:cs typeface="Arial" panose="020B0604020202020204" pitchFamily="34" charset="0"/>
              </a:rPr>
              <a:t>University of Technology</a:t>
            </a:r>
          </a:p>
          <a:p>
            <a:pPr eaLnBrk="1" hangingPunct="1">
              <a:spcBef>
                <a:spcPct val="0"/>
              </a:spcBef>
              <a:buFontTx/>
              <a:buNone/>
            </a:pPr>
            <a:r>
              <a:rPr lang="en-US" altLang="sv-SE" sz="1600">
                <a:solidFill>
                  <a:srgbClr val="000000"/>
                </a:solidFill>
                <a:latin typeface="Arial" panose="020B0604020202020204" pitchFamily="34" charset="0"/>
                <a:cs typeface="Arial" panose="020B0604020202020204" pitchFamily="34" charset="0"/>
              </a:rPr>
              <a:t>Computer Science and Engineering                                                     Networks and Systems</a:t>
            </a:r>
          </a:p>
        </p:txBody>
      </p:sp>
    </p:spTree>
  </p:cSld>
  <p:clrMapOvr>
    <a:masterClrMapping/>
  </p:clrMapOvr>
  <p:transition spd="slow" advTm="4309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3CE5C374-6593-470C-8ED8-AB06A609C0CE}" type="slidenum">
              <a:rPr lang="en-US" altLang="en-US" sz="1400" smtClean="0">
                <a:solidFill>
                  <a:srgbClr val="3333CC"/>
                </a:solidFill>
                <a:latin typeface="Times New Roman" panose="02020603050405020304" pitchFamily="18" charset="0"/>
              </a:rPr>
              <a:pPr>
                <a:spcBef>
                  <a:spcPct val="0"/>
                </a:spcBef>
                <a:buClrTx/>
                <a:buSzTx/>
                <a:buFontTx/>
                <a:buNone/>
              </a:pPr>
              <a:t>10</a:t>
            </a:fld>
            <a:endParaRPr lang="en-US" altLang="en-US" sz="1400">
              <a:solidFill>
                <a:srgbClr val="3333CC"/>
              </a:solidFill>
              <a:latin typeface="Times New Roman" panose="02020603050405020304" pitchFamily="18" charset="0"/>
            </a:endParaRPr>
          </a:p>
        </p:txBody>
      </p:sp>
      <p:sp>
        <p:nvSpPr>
          <p:cNvPr id="33795" name="Rectangle 1026"/>
          <p:cNvSpPr>
            <a:spLocks noGrp="1" noChangeArrowheads="1"/>
          </p:cNvSpPr>
          <p:nvPr>
            <p:ph type="title"/>
          </p:nvPr>
        </p:nvSpPr>
        <p:spPr>
          <a:xfrm>
            <a:off x="533400" y="892175"/>
            <a:ext cx="7772400" cy="1143000"/>
          </a:xfrm>
        </p:spPr>
        <p:txBody>
          <a:bodyPr/>
          <a:lstStyle/>
          <a:p>
            <a:r>
              <a:rPr lang="en-US" altLang="sv-SE" sz="3200" dirty="0">
                <a:latin typeface="Calibri Light" panose="020F0302020204030204" pitchFamily="34" charset="0"/>
              </a:rPr>
              <a:t>Pseudo-Self-Stabilization, </a:t>
            </a:r>
            <a:br>
              <a:rPr lang="en-US" altLang="sv-SE" sz="3200" dirty="0">
                <a:latin typeface="Calibri Light" panose="020F0302020204030204" pitchFamily="34" charset="0"/>
              </a:rPr>
            </a:br>
            <a:r>
              <a:rPr lang="en-US" altLang="sv-SE" sz="3200" dirty="0">
                <a:latin typeface="Calibri Light" panose="020F0302020204030204" pitchFamily="34" charset="0"/>
              </a:rPr>
              <a:t>Back to The Alternating Bit Algorithm</a:t>
            </a:r>
          </a:p>
        </p:txBody>
      </p:sp>
      <p:sp>
        <p:nvSpPr>
          <p:cNvPr id="33796" name="Rectangle 1027"/>
          <p:cNvSpPr>
            <a:spLocks noGrp="1" noChangeArrowheads="1"/>
          </p:cNvSpPr>
          <p:nvPr>
            <p:ph type="body" idx="1"/>
          </p:nvPr>
        </p:nvSpPr>
        <p:spPr>
          <a:xfrm>
            <a:off x="533400" y="2217738"/>
            <a:ext cx="7772400" cy="4524315"/>
          </a:xfrm>
        </p:spPr>
        <p:txBody>
          <a:bodyPr>
            <a:spAutoFit/>
          </a:bodyPr>
          <a:lstStyle/>
          <a:p>
            <a:pPr marL="0" indent="0">
              <a:buNone/>
            </a:pPr>
            <a:r>
              <a:rPr lang="en-US" altLang="sv-SE" sz="2400" b="1" dirty="0">
                <a:latin typeface="Calibri Light" panose="020F0302020204030204" pitchFamily="34" charset="0"/>
              </a:rPr>
              <a:t>The abstract task of the algorithm</a:t>
            </a:r>
          </a:p>
          <a:p>
            <a:pPr marL="0" indent="0">
              <a:buNone/>
            </a:pPr>
            <a:r>
              <a:rPr lang="en-US" altLang="sv-SE" sz="2400" b="1" dirty="0">
                <a:latin typeface="Calibri Light" panose="020F0302020204030204" pitchFamily="34" charset="0"/>
              </a:rPr>
              <a:t>Safety requirements:</a:t>
            </a:r>
            <a:endParaRPr lang="en-US" altLang="sv-SE" sz="2400" dirty="0">
              <a:latin typeface="Calibri Light" panose="020F0302020204030204" pitchFamily="34" charset="0"/>
            </a:endParaRPr>
          </a:p>
          <a:p>
            <a:r>
              <a:rPr lang="en-US" altLang="sv-SE" sz="2400" dirty="0">
                <a:solidFill>
                  <a:srgbClr val="0000FF"/>
                </a:solidFill>
                <a:latin typeface="Calibri Light" panose="020F0302020204030204" pitchFamily="34" charset="0"/>
              </a:rPr>
              <a:t>S</a:t>
            </a:r>
            <a:r>
              <a:rPr lang="en-US" altLang="sv-SE" sz="2400" dirty="0">
                <a:latin typeface="Calibri Light" panose="020F0302020204030204" pitchFamily="34" charset="0"/>
              </a:rPr>
              <a:t> has an infinite queue of input messages (im</a:t>
            </a:r>
            <a:r>
              <a:rPr lang="en-US" altLang="sv-SE" sz="2400" baseline="-25000" dirty="0">
                <a:latin typeface="Calibri Light" panose="020F0302020204030204" pitchFamily="34" charset="0"/>
              </a:rPr>
              <a:t>1</a:t>
            </a:r>
            <a:r>
              <a:rPr lang="en-US" altLang="sv-SE" sz="2400" dirty="0">
                <a:latin typeface="Calibri Light" panose="020F0302020204030204" pitchFamily="34" charset="0"/>
              </a:rPr>
              <a:t>,im</a:t>
            </a:r>
            <a:r>
              <a:rPr lang="en-US" altLang="sv-SE" sz="2400" baseline="-25000" dirty="0">
                <a:latin typeface="Calibri Light" panose="020F0302020204030204" pitchFamily="34" charset="0"/>
              </a:rPr>
              <a:t>2</a:t>
            </a:r>
            <a:r>
              <a:rPr lang="en-US" altLang="sv-SE" sz="2400" dirty="0">
                <a:latin typeface="Calibri Light" panose="020F0302020204030204" pitchFamily="34" charset="0"/>
              </a:rPr>
              <a:t>,…) that should be transferred to the receiver in the same order without duplications, reordering or omissions.</a:t>
            </a:r>
          </a:p>
          <a:p>
            <a:r>
              <a:rPr lang="en-US" altLang="sv-SE" sz="2400" dirty="0">
                <a:solidFill>
                  <a:srgbClr val="0000FF"/>
                </a:solidFill>
                <a:latin typeface="Calibri Light" panose="020F0302020204030204" pitchFamily="34" charset="0"/>
              </a:rPr>
              <a:t>R</a:t>
            </a:r>
            <a:r>
              <a:rPr lang="en-US" altLang="sv-SE" sz="2400" dirty="0">
                <a:latin typeface="Calibri Light" panose="020F0302020204030204" pitchFamily="34" charset="0"/>
              </a:rPr>
              <a:t> has an output queue of messages (om</a:t>
            </a:r>
            <a:r>
              <a:rPr lang="en-US" altLang="sv-SE" sz="2400" baseline="-25000" dirty="0">
                <a:latin typeface="Calibri Light" panose="020F0302020204030204" pitchFamily="34" charset="0"/>
              </a:rPr>
              <a:t>1</a:t>
            </a:r>
            <a:r>
              <a:rPr lang="en-US" altLang="sv-SE" sz="2400" dirty="0">
                <a:latin typeface="Calibri Light" panose="020F0302020204030204" pitchFamily="34" charset="0"/>
              </a:rPr>
              <a:t>,om</a:t>
            </a:r>
            <a:r>
              <a:rPr lang="en-US" altLang="sv-SE" sz="2400" baseline="-25000" dirty="0">
                <a:latin typeface="Calibri Light" panose="020F0302020204030204" pitchFamily="34" charset="0"/>
              </a:rPr>
              <a:t>2</a:t>
            </a:r>
            <a:r>
              <a:rPr lang="en-US" altLang="sv-SE" sz="2400" dirty="0">
                <a:latin typeface="Calibri Light" panose="020F0302020204030204" pitchFamily="34" charset="0"/>
              </a:rPr>
              <a:t>,…). The sequence of messages in the output queue should always be the prefix of the sequence of messages in the input queue</a:t>
            </a:r>
          </a:p>
          <a:p>
            <a:pPr marL="0" indent="0">
              <a:buNone/>
            </a:pPr>
            <a:r>
              <a:rPr lang="en-US" altLang="sv-SE" sz="2400" b="1" dirty="0">
                <a:latin typeface="Calibri Light" panose="020F0302020204030204" pitchFamily="34" charset="0"/>
              </a:rPr>
              <a:t>Liveness requirement:</a:t>
            </a:r>
            <a:endParaRPr lang="en-US" altLang="sv-SE" sz="2400" dirty="0">
              <a:latin typeface="Calibri Light" panose="020F0302020204030204" pitchFamily="34" charset="0"/>
            </a:endParaRPr>
          </a:p>
          <a:p>
            <a:r>
              <a:rPr lang="en-US" altLang="sv-SE" sz="2400" dirty="0">
                <a:latin typeface="Calibri Light" panose="020F0302020204030204" pitchFamily="34" charset="0"/>
              </a:rPr>
              <a:t>For any x ∈ Z, </a:t>
            </a:r>
            <a:r>
              <a:rPr lang="en-US" altLang="sv-SE" sz="2400" dirty="0" err="1">
                <a:latin typeface="Calibri Light" panose="020F0302020204030204" pitchFamily="34" charset="0"/>
              </a:rPr>
              <a:t>im</a:t>
            </a:r>
            <a:r>
              <a:rPr lang="en-US" altLang="sv-SE" sz="2400" baseline="-25000" dirty="0" err="1">
                <a:latin typeface="Calibri Light" panose="020F0302020204030204" pitchFamily="34" charset="0"/>
              </a:rPr>
              <a:t>x</a:t>
            </a:r>
            <a:r>
              <a:rPr lang="en-US" altLang="sv-SE" sz="2400" dirty="0">
                <a:latin typeface="Calibri Light" panose="020F0302020204030204" pitchFamily="34" charset="0"/>
              </a:rPr>
              <a:t> appears in (om</a:t>
            </a:r>
            <a:r>
              <a:rPr lang="en-US" altLang="sv-SE" sz="2400" baseline="-25000" dirty="0">
                <a:latin typeface="Calibri Light" panose="020F0302020204030204" pitchFamily="34" charset="0"/>
              </a:rPr>
              <a:t>1</a:t>
            </a:r>
            <a:r>
              <a:rPr lang="en-US" altLang="sv-SE" sz="2400" dirty="0">
                <a:latin typeface="Calibri Light" panose="020F0302020204030204" pitchFamily="34" charset="0"/>
              </a:rPr>
              <a:t>,om</a:t>
            </a:r>
            <a:r>
              <a:rPr lang="en-US" altLang="sv-SE" sz="2400" baseline="-25000" dirty="0">
                <a:latin typeface="Calibri Light" panose="020F0302020204030204" pitchFamily="34" charset="0"/>
              </a:rPr>
              <a:t>2</a:t>
            </a:r>
            <a:r>
              <a:rPr lang="en-US" altLang="sv-SE" sz="2400" dirty="0">
                <a:latin typeface="Calibri Light" panose="020F0302020204030204" pitchFamily="34" charset="0"/>
              </a:rPr>
              <a:t>,…) eventually.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D39D918E-33F5-41D5-A1CD-4FB8BE9B5994}" type="slidenum">
              <a:rPr lang="en-US" altLang="en-US" sz="1400" smtClean="0">
                <a:solidFill>
                  <a:srgbClr val="3333CC"/>
                </a:solidFill>
                <a:latin typeface="Times New Roman" panose="02020603050405020304" pitchFamily="18" charset="0"/>
              </a:rPr>
              <a:pPr>
                <a:spcBef>
                  <a:spcPct val="0"/>
                </a:spcBef>
                <a:buClrTx/>
                <a:buSzTx/>
                <a:buFontTx/>
                <a:buNone/>
              </a:pPr>
              <a:t>11</a:t>
            </a:fld>
            <a:endParaRPr lang="en-US" altLang="en-US" sz="1400">
              <a:solidFill>
                <a:srgbClr val="3333CC"/>
              </a:solidFill>
              <a:latin typeface="Times New Roman" panose="02020603050405020304" pitchFamily="18" charset="0"/>
            </a:endParaRPr>
          </a:p>
        </p:txBody>
      </p:sp>
      <p:sp>
        <p:nvSpPr>
          <p:cNvPr id="35843" name="Rectangle 2"/>
          <p:cNvSpPr>
            <a:spLocks noGrp="1" noChangeArrowheads="1"/>
          </p:cNvSpPr>
          <p:nvPr>
            <p:ph type="title"/>
          </p:nvPr>
        </p:nvSpPr>
        <p:spPr>
          <a:xfrm>
            <a:off x="533400" y="228600"/>
            <a:ext cx="7772400" cy="850900"/>
          </a:xfrm>
        </p:spPr>
        <p:txBody>
          <a:bodyPr/>
          <a:lstStyle/>
          <a:p>
            <a:r>
              <a:rPr lang="en-US" altLang="sv-SE" sz="3200" dirty="0">
                <a:latin typeface="Calibri Light" panose="020F0302020204030204" pitchFamily="34" charset="0"/>
              </a:rPr>
              <a:t>The alternating bit algorithm - Sender</a:t>
            </a:r>
          </a:p>
        </p:txBody>
      </p:sp>
      <p:sp>
        <p:nvSpPr>
          <p:cNvPr id="194563" name="Text Box 3"/>
          <p:cNvSpPr txBox="1">
            <a:spLocks noChangeArrowheads="1"/>
          </p:cNvSpPr>
          <p:nvPr/>
        </p:nvSpPr>
        <p:spPr bwMode="auto">
          <a:xfrm>
            <a:off x="533400" y="1079500"/>
            <a:ext cx="7656513" cy="550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accent2"/>
                </a:solidFill>
                <a:latin typeface="Times New Roman" panose="02020603050405020304" pitchFamily="18" charset="0"/>
                <a:cs typeface="Times New Roman (Hebrew)" charset="-79"/>
              </a:defRPr>
            </a:lvl1pPr>
            <a:lvl2pPr marL="742950" indent="-285750" algn="ctr">
              <a:defRPr sz="2400">
                <a:solidFill>
                  <a:schemeClr val="accent2"/>
                </a:solidFill>
                <a:latin typeface="Times New Roman" panose="02020603050405020304" pitchFamily="18" charset="0"/>
                <a:cs typeface="Times New Roman (Hebrew)" charset="-79"/>
              </a:defRPr>
            </a:lvl2pPr>
            <a:lvl3pPr marL="1143000" indent="-228600" algn="ctr">
              <a:defRPr sz="2400">
                <a:solidFill>
                  <a:schemeClr val="accent2"/>
                </a:solidFill>
                <a:latin typeface="Times New Roman" panose="02020603050405020304" pitchFamily="18" charset="0"/>
                <a:cs typeface="Times New Roman (Hebrew)" charset="-79"/>
              </a:defRPr>
            </a:lvl3pPr>
            <a:lvl4pPr marL="1600200" indent="-228600" algn="ctr">
              <a:defRPr sz="2400">
                <a:solidFill>
                  <a:schemeClr val="accent2"/>
                </a:solidFill>
                <a:latin typeface="Times New Roman" panose="02020603050405020304" pitchFamily="18" charset="0"/>
                <a:cs typeface="Times New Roman (Hebrew)" charset="-79"/>
              </a:defRPr>
            </a:lvl4pPr>
            <a:lvl5pPr marL="2057400" indent="-228600" algn="ctr">
              <a:defRPr sz="2400">
                <a:solidFill>
                  <a:schemeClr val="accent2"/>
                </a:solidFill>
                <a:latin typeface="Times New Roman" panose="02020603050405020304" pitchFamily="18" charset="0"/>
                <a:cs typeface="Times New Roman (Hebrew)" charset="-79"/>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01	</a:t>
            </a:r>
            <a:r>
              <a:rPr lang="en-US" altLang="he-IL" sz="2000" b="1" dirty="0">
                <a:solidFill>
                  <a:srgbClr val="3333CC"/>
                </a:solidFill>
                <a:latin typeface="Calibri Light" panose="020F0302020204030204" pitchFamily="34" charset="0"/>
                <a:cs typeface="+mn-cs"/>
              </a:rPr>
              <a:t>initialization</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02	</a:t>
            </a:r>
            <a:r>
              <a:rPr lang="en-US" altLang="he-IL" sz="2000" b="1" dirty="0">
                <a:solidFill>
                  <a:srgbClr val="3333CC"/>
                </a:solidFill>
                <a:latin typeface="Calibri Light" panose="020F0302020204030204" pitchFamily="34" charset="0"/>
                <a:cs typeface="+mn-cs"/>
              </a:rPr>
              <a:t>begin</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03	     </a:t>
            </a:r>
            <a:r>
              <a:rPr lang="en-US" altLang="he-IL" sz="2000" i="1" dirty="0" err="1">
                <a:solidFill>
                  <a:srgbClr val="3333CC"/>
                </a:solidFill>
                <a:latin typeface="Calibri Light" panose="020F0302020204030204" pitchFamily="34" charset="0"/>
                <a:cs typeface="+mn-cs"/>
              </a:rPr>
              <a:t>i</a:t>
            </a:r>
            <a:r>
              <a:rPr lang="en-US" altLang="he-IL" sz="2000" dirty="0">
                <a:solidFill>
                  <a:srgbClr val="3333CC"/>
                </a:solidFill>
                <a:latin typeface="Calibri Light" panose="020F0302020204030204" pitchFamily="34" charset="0"/>
                <a:cs typeface="+mn-cs"/>
              </a:rPr>
              <a:t> := 1</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04	     </a:t>
            </a:r>
            <a:r>
              <a:rPr lang="en-US" altLang="he-IL" sz="2000" i="1" dirty="0">
                <a:solidFill>
                  <a:srgbClr val="3333CC"/>
                </a:solidFill>
                <a:latin typeface="Calibri Light" panose="020F0302020204030204" pitchFamily="34" charset="0"/>
                <a:cs typeface="+mn-cs"/>
                <a:sym typeface="Symbol" panose="05050102010706020507" pitchFamily="18" charset="2"/>
              </a:rPr>
              <a:t>bit</a:t>
            </a:r>
            <a:r>
              <a:rPr lang="en-US" altLang="he-IL" sz="2000" i="1" baseline="-25000" dirty="0">
                <a:solidFill>
                  <a:srgbClr val="3333CC"/>
                </a:solidFill>
                <a:latin typeface="Calibri Light" panose="020F0302020204030204" pitchFamily="34" charset="0"/>
                <a:cs typeface="+mn-cs"/>
                <a:sym typeface="Symbol" panose="05050102010706020507" pitchFamily="18" charset="2"/>
              </a:rPr>
              <a:t>s</a:t>
            </a:r>
            <a:r>
              <a:rPr lang="en-US" altLang="he-IL" sz="2000" dirty="0">
                <a:solidFill>
                  <a:srgbClr val="3333CC"/>
                </a:solidFill>
                <a:latin typeface="Calibri Light" panose="020F0302020204030204" pitchFamily="34" charset="0"/>
                <a:cs typeface="+mn-cs"/>
              </a:rPr>
              <a:t> := 0</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05	     </a:t>
            </a:r>
            <a:r>
              <a:rPr lang="en-US" altLang="he-IL" sz="2000" b="1" dirty="0">
                <a:solidFill>
                  <a:srgbClr val="3333CC"/>
                </a:solidFill>
                <a:latin typeface="Calibri Light" panose="020F0302020204030204" pitchFamily="34" charset="0"/>
                <a:cs typeface="+mn-cs"/>
              </a:rPr>
              <a:t>send</a:t>
            </a:r>
            <a:r>
              <a:rPr lang="en-US" altLang="he-IL" sz="2000" dirty="0">
                <a:solidFill>
                  <a:srgbClr val="3333CC"/>
                </a:solidFill>
                <a:latin typeface="Calibri Light" panose="020F0302020204030204" pitchFamily="34" charset="0"/>
                <a:cs typeface="+mn-cs"/>
              </a:rPr>
              <a:t>(</a:t>
            </a:r>
            <a:r>
              <a:rPr lang="en-US" altLang="he-IL" sz="2000" dirty="0">
                <a:solidFill>
                  <a:srgbClr val="3333CC"/>
                </a:solidFill>
                <a:latin typeface="Calibri Light" panose="020F0302020204030204" pitchFamily="34" charset="0"/>
                <a:cs typeface="+mn-cs"/>
                <a:sym typeface="Symbol" panose="05050102010706020507" pitchFamily="18" charset="2"/>
              </a:rPr>
              <a:t></a:t>
            </a:r>
            <a:r>
              <a:rPr lang="en-US" altLang="he-IL" sz="2000" i="1" dirty="0">
                <a:solidFill>
                  <a:srgbClr val="3333CC"/>
                </a:solidFill>
                <a:latin typeface="Calibri Light" panose="020F0302020204030204" pitchFamily="34" charset="0"/>
                <a:cs typeface="+mn-cs"/>
                <a:sym typeface="Symbol" panose="05050102010706020507" pitchFamily="18" charset="2"/>
              </a:rPr>
              <a:t>bit</a:t>
            </a:r>
            <a:r>
              <a:rPr lang="en-US" altLang="he-IL" sz="2000" i="1" baseline="-25000" dirty="0">
                <a:solidFill>
                  <a:srgbClr val="3333CC"/>
                </a:solidFill>
                <a:latin typeface="Calibri Light" panose="020F0302020204030204" pitchFamily="34" charset="0"/>
                <a:cs typeface="+mn-cs"/>
                <a:sym typeface="Symbol" panose="05050102010706020507" pitchFamily="18" charset="2"/>
              </a:rPr>
              <a:t>s</a:t>
            </a:r>
            <a:r>
              <a:rPr lang="en-US" altLang="he-IL" sz="2000" dirty="0">
                <a:solidFill>
                  <a:srgbClr val="3333CC"/>
                </a:solidFill>
                <a:latin typeface="Calibri Light" panose="020F0302020204030204" pitchFamily="34" charset="0"/>
                <a:cs typeface="+mn-cs"/>
                <a:sym typeface="Symbol" panose="05050102010706020507" pitchFamily="18" charset="2"/>
              </a:rPr>
              <a:t>, </a:t>
            </a:r>
            <a:r>
              <a:rPr lang="en-US" altLang="he-IL" sz="2000" i="1" dirty="0" err="1">
                <a:solidFill>
                  <a:srgbClr val="3333CC"/>
                </a:solidFill>
                <a:latin typeface="Calibri Light" panose="020F0302020204030204" pitchFamily="34" charset="0"/>
                <a:cs typeface="+mn-cs"/>
                <a:sym typeface="Symbol" panose="05050102010706020507" pitchFamily="18" charset="2"/>
              </a:rPr>
              <a:t>im</a:t>
            </a:r>
            <a:r>
              <a:rPr lang="en-US" altLang="he-IL" sz="2000" i="1" baseline="-25000" dirty="0" err="1">
                <a:solidFill>
                  <a:srgbClr val="3333CC"/>
                </a:solidFill>
                <a:latin typeface="Calibri Light" panose="020F0302020204030204" pitchFamily="34" charset="0"/>
                <a:cs typeface="+mn-cs"/>
                <a:sym typeface="Symbol" panose="05050102010706020507" pitchFamily="18" charset="2"/>
              </a:rPr>
              <a:t>i</a:t>
            </a:r>
            <a:r>
              <a:rPr lang="en-US" altLang="he-IL" sz="2000" dirty="0">
                <a:solidFill>
                  <a:srgbClr val="3333CC"/>
                </a:solidFill>
                <a:latin typeface="Calibri Light" panose="020F0302020204030204" pitchFamily="34" charset="0"/>
                <a:cs typeface="+mn-cs"/>
                <a:sym typeface="Symbol" panose="05050102010706020507" pitchFamily="18" charset="2"/>
              </a:rPr>
              <a:t></a:t>
            </a:r>
            <a:r>
              <a:rPr lang="en-US" altLang="he-IL" sz="2000" dirty="0">
                <a:solidFill>
                  <a:srgbClr val="3333CC"/>
                </a:solidFill>
                <a:latin typeface="Calibri Light" panose="020F0302020204030204" pitchFamily="34" charset="0"/>
                <a:cs typeface="+mn-cs"/>
              </a:rPr>
              <a:t>) (* </a:t>
            </a:r>
            <a:r>
              <a:rPr lang="en-US" altLang="he-IL" sz="2000" i="1" dirty="0" err="1">
                <a:solidFill>
                  <a:srgbClr val="3333CC"/>
                </a:solidFill>
                <a:latin typeface="Calibri Light" panose="020F0302020204030204" pitchFamily="34" charset="0"/>
                <a:cs typeface="+mn-cs"/>
              </a:rPr>
              <a:t>im</a:t>
            </a:r>
            <a:r>
              <a:rPr lang="en-US" altLang="he-IL" sz="2000" i="1" baseline="-25000" dirty="0" err="1">
                <a:solidFill>
                  <a:srgbClr val="3333CC"/>
                </a:solidFill>
                <a:latin typeface="Calibri Light" panose="020F0302020204030204" pitchFamily="34" charset="0"/>
                <a:cs typeface="+mn-cs"/>
              </a:rPr>
              <a:t>i</a:t>
            </a:r>
            <a:r>
              <a:rPr lang="en-US" altLang="he-IL" sz="2000" dirty="0">
                <a:solidFill>
                  <a:srgbClr val="3333CC"/>
                </a:solidFill>
                <a:latin typeface="Calibri Light" panose="020F0302020204030204" pitchFamily="34" charset="0"/>
                <a:cs typeface="+mn-cs"/>
              </a:rPr>
              <a:t> is fetched *)</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06	</a:t>
            </a:r>
            <a:r>
              <a:rPr lang="en-US" altLang="he-IL" sz="2000" b="1" dirty="0">
                <a:solidFill>
                  <a:srgbClr val="3333CC"/>
                </a:solidFill>
                <a:latin typeface="Calibri Light" panose="020F0302020204030204" pitchFamily="34" charset="0"/>
                <a:cs typeface="+mn-cs"/>
              </a:rPr>
              <a:t>end</a:t>
            </a:r>
            <a:r>
              <a:rPr lang="en-US" altLang="he-IL" sz="2000" dirty="0">
                <a:solidFill>
                  <a:srgbClr val="3333CC"/>
                </a:solidFill>
                <a:latin typeface="Calibri Light" panose="020F0302020204030204" pitchFamily="34" charset="0"/>
                <a:cs typeface="+mn-cs"/>
              </a:rPr>
              <a:t> (* end initialization *)</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07	</a:t>
            </a:r>
            <a:r>
              <a:rPr lang="en-US" altLang="he-IL" sz="2000" b="1" dirty="0">
                <a:solidFill>
                  <a:srgbClr val="3333CC"/>
                </a:solidFill>
                <a:latin typeface="Calibri Light" panose="020F0302020204030204" pitchFamily="34" charset="0"/>
                <a:cs typeface="+mn-cs"/>
              </a:rPr>
              <a:t>upon a timeout</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08		 </a:t>
            </a:r>
            <a:r>
              <a:rPr lang="en-US" altLang="he-IL" sz="2000" b="1" dirty="0">
                <a:solidFill>
                  <a:srgbClr val="3333CC"/>
                </a:solidFill>
                <a:latin typeface="Calibri Light" panose="020F0302020204030204" pitchFamily="34" charset="0"/>
                <a:cs typeface="+mn-cs"/>
              </a:rPr>
              <a:t>send</a:t>
            </a:r>
            <a:r>
              <a:rPr lang="en-US" altLang="he-IL" sz="2000" dirty="0">
                <a:solidFill>
                  <a:srgbClr val="3333CC"/>
                </a:solidFill>
                <a:latin typeface="Calibri Light" panose="020F0302020204030204" pitchFamily="34" charset="0"/>
                <a:cs typeface="+mn-cs"/>
              </a:rPr>
              <a:t>(</a:t>
            </a:r>
            <a:r>
              <a:rPr lang="en-US" altLang="he-IL" sz="2000" dirty="0">
                <a:solidFill>
                  <a:srgbClr val="3333CC"/>
                </a:solidFill>
                <a:latin typeface="Calibri Light" panose="020F0302020204030204" pitchFamily="34" charset="0"/>
                <a:cs typeface="+mn-cs"/>
                <a:sym typeface="Symbol" panose="05050102010706020507" pitchFamily="18" charset="2"/>
              </a:rPr>
              <a:t></a:t>
            </a:r>
            <a:r>
              <a:rPr lang="en-US" altLang="he-IL" sz="2000" i="1" dirty="0" err="1">
                <a:solidFill>
                  <a:srgbClr val="3333CC"/>
                </a:solidFill>
                <a:latin typeface="Calibri Light" panose="020F0302020204030204" pitchFamily="34" charset="0"/>
                <a:cs typeface="+mn-cs"/>
                <a:sym typeface="Symbol" panose="05050102010706020507" pitchFamily="18" charset="2"/>
              </a:rPr>
              <a:t>bit</a:t>
            </a:r>
            <a:r>
              <a:rPr lang="en-US" altLang="he-IL" sz="2000" i="1" baseline="-25000" dirty="0" err="1">
                <a:solidFill>
                  <a:srgbClr val="3333CC"/>
                </a:solidFill>
                <a:latin typeface="Calibri Light" panose="020F0302020204030204" pitchFamily="34" charset="0"/>
                <a:cs typeface="+mn-cs"/>
                <a:sym typeface="Symbol" panose="05050102010706020507" pitchFamily="18" charset="2"/>
              </a:rPr>
              <a:t>s</a:t>
            </a:r>
            <a:r>
              <a:rPr lang="en-US" altLang="he-IL" sz="2000" dirty="0" err="1">
                <a:solidFill>
                  <a:srgbClr val="3333CC"/>
                </a:solidFill>
                <a:latin typeface="Calibri Light" panose="020F0302020204030204" pitchFamily="34" charset="0"/>
                <a:cs typeface="+mn-cs"/>
                <a:sym typeface="Symbol" panose="05050102010706020507" pitchFamily="18" charset="2"/>
              </a:rPr>
              <a:t>,</a:t>
            </a:r>
            <a:r>
              <a:rPr lang="en-US" altLang="he-IL" sz="2000" i="1" dirty="0" err="1">
                <a:solidFill>
                  <a:srgbClr val="3333CC"/>
                </a:solidFill>
                <a:latin typeface="Calibri Light" panose="020F0302020204030204" pitchFamily="34" charset="0"/>
                <a:cs typeface="+mn-cs"/>
                <a:sym typeface="Symbol" panose="05050102010706020507" pitchFamily="18" charset="2"/>
              </a:rPr>
              <a:t>im</a:t>
            </a:r>
            <a:r>
              <a:rPr lang="en-US" altLang="he-IL" sz="2000" i="1" baseline="-25000" dirty="0" err="1">
                <a:solidFill>
                  <a:srgbClr val="3333CC"/>
                </a:solidFill>
                <a:latin typeface="Calibri Light" panose="020F0302020204030204" pitchFamily="34" charset="0"/>
                <a:cs typeface="+mn-cs"/>
                <a:sym typeface="Symbol" panose="05050102010706020507" pitchFamily="18" charset="2"/>
              </a:rPr>
              <a:t>i</a:t>
            </a:r>
            <a:r>
              <a:rPr lang="en-US" altLang="he-IL" sz="2000" dirty="0">
                <a:solidFill>
                  <a:srgbClr val="3333CC"/>
                </a:solidFill>
                <a:latin typeface="Calibri Light" panose="020F0302020204030204" pitchFamily="34" charset="0"/>
                <a:cs typeface="+mn-cs"/>
                <a:sym typeface="Symbol" panose="05050102010706020507" pitchFamily="18" charset="2"/>
              </a:rPr>
              <a:t></a:t>
            </a:r>
            <a:r>
              <a:rPr lang="en-US" altLang="he-IL" sz="2000" dirty="0">
                <a:solidFill>
                  <a:srgbClr val="3333CC"/>
                </a:solidFill>
                <a:latin typeface="Calibri Light" panose="020F0302020204030204" pitchFamily="34" charset="0"/>
                <a:cs typeface="+mn-cs"/>
              </a:rPr>
              <a:t>) </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09 	</a:t>
            </a:r>
            <a:r>
              <a:rPr lang="en-US" altLang="he-IL" sz="2000" b="1" dirty="0">
                <a:solidFill>
                  <a:srgbClr val="3333CC"/>
                </a:solidFill>
                <a:latin typeface="Calibri Light" panose="020F0302020204030204" pitchFamily="34" charset="0"/>
                <a:cs typeface="+mn-cs"/>
              </a:rPr>
              <a:t>upon frame arrival</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10	</a:t>
            </a:r>
            <a:r>
              <a:rPr lang="en-US" altLang="he-IL" sz="2000" b="1" dirty="0">
                <a:solidFill>
                  <a:srgbClr val="3333CC"/>
                </a:solidFill>
                <a:latin typeface="Calibri Light" panose="020F0302020204030204" pitchFamily="34" charset="0"/>
                <a:cs typeface="+mn-cs"/>
              </a:rPr>
              <a:t>begin</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11		</a:t>
            </a:r>
            <a:r>
              <a:rPr lang="en-US" altLang="he-IL" sz="2000" b="1" dirty="0">
                <a:solidFill>
                  <a:srgbClr val="3333CC"/>
                </a:solidFill>
                <a:latin typeface="Calibri Light" panose="020F0302020204030204" pitchFamily="34" charset="0"/>
                <a:cs typeface="+mn-cs"/>
              </a:rPr>
              <a:t>receive</a:t>
            </a:r>
            <a:r>
              <a:rPr lang="en-US" altLang="he-IL" sz="2000" dirty="0">
                <a:solidFill>
                  <a:srgbClr val="3333CC"/>
                </a:solidFill>
                <a:latin typeface="Calibri Light" panose="020F0302020204030204" pitchFamily="34" charset="0"/>
                <a:cs typeface="+mn-cs"/>
              </a:rPr>
              <a:t>(</a:t>
            </a:r>
            <a:r>
              <a:rPr lang="en-US" altLang="he-IL" sz="2000" i="1" dirty="0" err="1">
                <a:solidFill>
                  <a:srgbClr val="3333CC"/>
                </a:solidFill>
                <a:latin typeface="Calibri Light" panose="020F0302020204030204" pitchFamily="34" charset="0"/>
                <a:cs typeface="+mn-cs"/>
              </a:rPr>
              <a:t>FrameBit</a:t>
            </a:r>
            <a:r>
              <a:rPr lang="en-US" altLang="he-IL" sz="2000" dirty="0">
                <a:solidFill>
                  <a:srgbClr val="3333CC"/>
                </a:solidFill>
                <a:latin typeface="Calibri Light" panose="020F0302020204030204" pitchFamily="34" charset="0"/>
                <a:cs typeface="+mn-cs"/>
              </a:rPr>
              <a:t>)</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12		</a:t>
            </a:r>
            <a:r>
              <a:rPr lang="en-US" altLang="he-IL" sz="2000" b="1" dirty="0">
                <a:solidFill>
                  <a:srgbClr val="3333CC"/>
                </a:solidFill>
                <a:latin typeface="Calibri Light" panose="020F0302020204030204" pitchFamily="34" charset="0"/>
                <a:cs typeface="+mn-cs"/>
              </a:rPr>
              <a:t>if</a:t>
            </a:r>
            <a:r>
              <a:rPr lang="en-US" altLang="he-IL" sz="2000" dirty="0">
                <a:solidFill>
                  <a:srgbClr val="3333CC"/>
                </a:solidFill>
                <a:latin typeface="Calibri Light" panose="020F0302020204030204" pitchFamily="34" charset="0"/>
                <a:cs typeface="+mn-cs"/>
              </a:rPr>
              <a:t> </a:t>
            </a:r>
            <a:r>
              <a:rPr lang="en-US" altLang="he-IL" sz="2000" i="1" dirty="0" err="1">
                <a:solidFill>
                  <a:srgbClr val="3333CC"/>
                </a:solidFill>
                <a:latin typeface="Calibri Light" panose="020F0302020204030204" pitchFamily="34" charset="0"/>
                <a:cs typeface="+mn-cs"/>
              </a:rPr>
              <a:t>FrameBit</a:t>
            </a:r>
            <a:r>
              <a:rPr lang="en-US" altLang="he-IL" sz="2000" dirty="0">
                <a:solidFill>
                  <a:srgbClr val="3333CC"/>
                </a:solidFill>
                <a:latin typeface="Calibri Light" panose="020F0302020204030204" pitchFamily="34" charset="0"/>
                <a:cs typeface="+mn-cs"/>
              </a:rPr>
              <a:t> = </a:t>
            </a:r>
            <a:r>
              <a:rPr lang="en-US" altLang="he-IL" sz="2000" i="1" dirty="0">
                <a:solidFill>
                  <a:srgbClr val="3333CC"/>
                </a:solidFill>
                <a:latin typeface="Calibri Light" panose="020F0302020204030204" pitchFamily="34" charset="0"/>
                <a:cs typeface="+mn-cs"/>
                <a:sym typeface="Symbol" panose="05050102010706020507" pitchFamily="18" charset="2"/>
              </a:rPr>
              <a:t>bit</a:t>
            </a:r>
            <a:r>
              <a:rPr lang="en-US" altLang="he-IL" sz="2000" i="1" baseline="-25000" dirty="0">
                <a:solidFill>
                  <a:srgbClr val="3333CC"/>
                </a:solidFill>
                <a:latin typeface="Calibri Light" panose="020F0302020204030204" pitchFamily="34" charset="0"/>
                <a:cs typeface="+mn-cs"/>
                <a:sym typeface="Symbol" panose="05050102010706020507" pitchFamily="18" charset="2"/>
              </a:rPr>
              <a:t>s</a:t>
            </a:r>
            <a:r>
              <a:rPr lang="en-US" altLang="he-IL" sz="2000" dirty="0">
                <a:solidFill>
                  <a:srgbClr val="3333CC"/>
                </a:solidFill>
                <a:latin typeface="Calibri Light" panose="020F0302020204030204" pitchFamily="34" charset="0"/>
                <a:cs typeface="+mn-cs"/>
                <a:sym typeface="Symbol" panose="05050102010706020507" pitchFamily="18" charset="2"/>
              </a:rPr>
              <a:t> </a:t>
            </a:r>
            <a:r>
              <a:rPr lang="en-US" altLang="he-IL" sz="2000" b="1" dirty="0">
                <a:solidFill>
                  <a:srgbClr val="3333CC"/>
                </a:solidFill>
                <a:latin typeface="Calibri Light" panose="020F0302020204030204" pitchFamily="34" charset="0"/>
                <a:cs typeface="+mn-cs"/>
                <a:sym typeface="Symbol" panose="05050102010706020507" pitchFamily="18" charset="2"/>
              </a:rPr>
              <a:t>then</a:t>
            </a:r>
            <a:r>
              <a:rPr lang="en-US" altLang="he-IL" sz="2000" dirty="0">
                <a:solidFill>
                  <a:srgbClr val="3333CC"/>
                </a:solidFill>
                <a:latin typeface="Calibri Light" panose="020F0302020204030204" pitchFamily="34" charset="0"/>
                <a:cs typeface="+mn-cs"/>
                <a:sym typeface="Symbol" panose="05050102010706020507" pitchFamily="18" charset="2"/>
              </a:rPr>
              <a:t> (* acknowledge arrives *)</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13		</a:t>
            </a:r>
            <a:r>
              <a:rPr lang="en-US" altLang="he-IL" sz="2000" b="1" dirty="0">
                <a:solidFill>
                  <a:srgbClr val="3333CC"/>
                </a:solidFill>
                <a:latin typeface="Calibri Light" panose="020F0302020204030204" pitchFamily="34" charset="0"/>
                <a:cs typeface="+mn-cs"/>
              </a:rPr>
              <a:t>begin</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14			</a:t>
            </a:r>
            <a:r>
              <a:rPr lang="en-US" altLang="he-IL" sz="2000" i="1" dirty="0">
                <a:solidFill>
                  <a:srgbClr val="3333CC"/>
                </a:solidFill>
                <a:latin typeface="Calibri Light" panose="020F0302020204030204" pitchFamily="34" charset="0"/>
                <a:cs typeface="+mn-cs"/>
                <a:sym typeface="Symbol" panose="05050102010706020507" pitchFamily="18" charset="2"/>
              </a:rPr>
              <a:t>bit</a:t>
            </a:r>
            <a:r>
              <a:rPr lang="en-US" altLang="he-IL" sz="2000" i="1" baseline="-25000" dirty="0">
                <a:solidFill>
                  <a:srgbClr val="3333CC"/>
                </a:solidFill>
                <a:latin typeface="Calibri Light" panose="020F0302020204030204" pitchFamily="34" charset="0"/>
                <a:cs typeface="+mn-cs"/>
                <a:sym typeface="Symbol" panose="05050102010706020507" pitchFamily="18" charset="2"/>
              </a:rPr>
              <a:t>s</a:t>
            </a:r>
            <a:r>
              <a:rPr lang="en-US" altLang="he-IL" sz="2000" dirty="0">
                <a:solidFill>
                  <a:srgbClr val="3333CC"/>
                </a:solidFill>
                <a:latin typeface="Calibri Light" panose="020F0302020204030204" pitchFamily="34" charset="0"/>
                <a:cs typeface="+mn-cs"/>
                <a:sym typeface="Symbol" panose="05050102010706020507" pitchFamily="18" charset="2"/>
              </a:rPr>
              <a:t> := (</a:t>
            </a:r>
            <a:r>
              <a:rPr lang="en-US" altLang="he-IL" sz="2000" i="1" dirty="0">
                <a:solidFill>
                  <a:srgbClr val="3333CC"/>
                </a:solidFill>
                <a:latin typeface="Calibri Light" panose="020F0302020204030204" pitchFamily="34" charset="0"/>
                <a:cs typeface="+mn-cs"/>
                <a:sym typeface="Symbol" panose="05050102010706020507" pitchFamily="18" charset="2"/>
              </a:rPr>
              <a:t>bit</a:t>
            </a:r>
            <a:r>
              <a:rPr lang="en-US" altLang="he-IL" sz="2000" i="1" baseline="-25000" dirty="0">
                <a:solidFill>
                  <a:srgbClr val="3333CC"/>
                </a:solidFill>
                <a:latin typeface="Calibri Light" panose="020F0302020204030204" pitchFamily="34" charset="0"/>
                <a:cs typeface="+mn-cs"/>
                <a:sym typeface="Symbol" panose="05050102010706020507" pitchFamily="18" charset="2"/>
              </a:rPr>
              <a:t>s</a:t>
            </a:r>
            <a:r>
              <a:rPr lang="en-US" altLang="he-IL" sz="2000" dirty="0">
                <a:solidFill>
                  <a:srgbClr val="3333CC"/>
                </a:solidFill>
                <a:latin typeface="Calibri Light" panose="020F0302020204030204" pitchFamily="34" charset="0"/>
                <a:cs typeface="+mn-cs"/>
                <a:sym typeface="Symbol" panose="05050102010706020507" pitchFamily="18" charset="2"/>
              </a:rPr>
              <a:t> + 1) mod 2</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sym typeface="Symbol" panose="05050102010706020507" pitchFamily="18" charset="2"/>
              </a:rPr>
              <a:t>15			</a:t>
            </a:r>
            <a:r>
              <a:rPr lang="en-US" altLang="he-IL" sz="2000" i="1" dirty="0" err="1">
                <a:solidFill>
                  <a:srgbClr val="3333CC"/>
                </a:solidFill>
                <a:latin typeface="Calibri Light" panose="020F0302020204030204" pitchFamily="34" charset="0"/>
                <a:cs typeface="+mn-cs"/>
                <a:sym typeface="Symbol" panose="05050102010706020507" pitchFamily="18" charset="2"/>
              </a:rPr>
              <a:t>i</a:t>
            </a:r>
            <a:r>
              <a:rPr lang="en-US" altLang="he-IL" sz="2000" dirty="0">
                <a:solidFill>
                  <a:srgbClr val="3333CC"/>
                </a:solidFill>
                <a:latin typeface="Calibri Light" panose="020F0302020204030204" pitchFamily="34" charset="0"/>
                <a:cs typeface="+mn-cs"/>
                <a:sym typeface="Symbol" panose="05050102010706020507" pitchFamily="18" charset="2"/>
              </a:rPr>
              <a:t> := </a:t>
            </a:r>
            <a:r>
              <a:rPr lang="en-US" altLang="he-IL" sz="2000" i="1" dirty="0" err="1">
                <a:solidFill>
                  <a:srgbClr val="3333CC"/>
                </a:solidFill>
                <a:latin typeface="Calibri Light" panose="020F0302020204030204" pitchFamily="34" charset="0"/>
                <a:cs typeface="+mn-cs"/>
                <a:sym typeface="Symbol" panose="05050102010706020507" pitchFamily="18" charset="2"/>
              </a:rPr>
              <a:t>i</a:t>
            </a:r>
            <a:r>
              <a:rPr lang="en-US" altLang="he-IL" sz="2000" dirty="0">
                <a:solidFill>
                  <a:srgbClr val="3333CC"/>
                </a:solidFill>
                <a:latin typeface="Calibri Light" panose="020F0302020204030204" pitchFamily="34" charset="0"/>
                <a:cs typeface="+mn-cs"/>
                <a:sym typeface="Symbol" panose="05050102010706020507" pitchFamily="18" charset="2"/>
              </a:rPr>
              <a:t> + 1</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sym typeface="Symbol" panose="05050102010706020507" pitchFamily="18" charset="2"/>
              </a:rPr>
              <a:t>16		</a:t>
            </a:r>
            <a:r>
              <a:rPr lang="en-US" altLang="he-IL" sz="2000" b="1" dirty="0">
                <a:solidFill>
                  <a:srgbClr val="3333CC"/>
                </a:solidFill>
                <a:latin typeface="Calibri Light" panose="020F0302020204030204" pitchFamily="34" charset="0"/>
                <a:cs typeface="+mn-cs"/>
                <a:sym typeface="Symbol" panose="05050102010706020507" pitchFamily="18" charset="2"/>
              </a:rPr>
              <a:t>end</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sym typeface="Symbol" panose="05050102010706020507" pitchFamily="18" charset="2"/>
              </a:rPr>
              <a:t>17		</a:t>
            </a:r>
            <a:r>
              <a:rPr lang="en-US" altLang="he-IL" sz="2000" b="1" dirty="0">
                <a:solidFill>
                  <a:srgbClr val="3333CC"/>
                </a:solidFill>
                <a:latin typeface="Calibri Light" panose="020F0302020204030204" pitchFamily="34" charset="0"/>
                <a:cs typeface="+mn-cs"/>
              </a:rPr>
              <a:t>send</a:t>
            </a:r>
            <a:r>
              <a:rPr lang="en-US" altLang="he-IL" sz="2000" dirty="0">
                <a:solidFill>
                  <a:srgbClr val="3333CC"/>
                </a:solidFill>
                <a:latin typeface="Calibri Light" panose="020F0302020204030204" pitchFamily="34" charset="0"/>
                <a:cs typeface="+mn-cs"/>
              </a:rPr>
              <a:t>(</a:t>
            </a:r>
            <a:r>
              <a:rPr lang="en-US" altLang="he-IL" sz="2000" dirty="0">
                <a:solidFill>
                  <a:srgbClr val="3333CC"/>
                </a:solidFill>
                <a:latin typeface="Calibri Light" panose="020F0302020204030204" pitchFamily="34" charset="0"/>
                <a:cs typeface="+mn-cs"/>
                <a:sym typeface="Symbol" panose="05050102010706020507" pitchFamily="18" charset="2"/>
              </a:rPr>
              <a:t></a:t>
            </a:r>
            <a:r>
              <a:rPr lang="en-US" altLang="he-IL" sz="2000" i="1" dirty="0">
                <a:solidFill>
                  <a:srgbClr val="3333CC"/>
                </a:solidFill>
                <a:latin typeface="Calibri Light" panose="020F0302020204030204" pitchFamily="34" charset="0"/>
                <a:cs typeface="+mn-cs"/>
                <a:sym typeface="Symbol" panose="05050102010706020507" pitchFamily="18" charset="2"/>
              </a:rPr>
              <a:t>bit</a:t>
            </a:r>
            <a:r>
              <a:rPr lang="en-US" altLang="he-IL" sz="2000" i="1" baseline="-25000" dirty="0">
                <a:solidFill>
                  <a:srgbClr val="3333CC"/>
                </a:solidFill>
                <a:latin typeface="Calibri Light" panose="020F0302020204030204" pitchFamily="34" charset="0"/>
                <a:cs typeface="+mn-cs"/>
                <a:sym typeface="Symbol" panose="05050102010706020507" pitchFamily="18" charset="2"/>
              </a:rPr>
              <a:t>s</a:t>
            </a:r>
            <a:r>
              <a:rPr lang="en-US" altLang="he-IL" sz="2000" dirty="0">
                <a:solidFill>
                  <a:srgbClr val="3333CC"/>
                </a:solidFill>
                <a:latin typeface="Calibri Light" panose="020F0302020204030204" pitchFamily="34" charset="0"/>
                <a:cs typeface="+mn-cs"/>
                <a:sym typeface="Symbol" panose="05050102010706020507" pitchFamily="18" charset="2"/>
              </a:rPr>
              <a:t>, </a:t>
            </a:r>
            <a:r>
              <a:rPr lang="en-US" altLang="he-IL" sz="2000" i="1" dirty="0" err="1">
                <a:solidFill>
                  <a:srgbClr val="3333CC"/>
                </a:solidFill>
                <a:latin typeface="Calibri Light" panose="020F0302020204030204" pitchFamily="34" charset="0"/>
                <a:cs typeface="+mn-cs"/>
                <a:sym typeface="Symbol" panose="05050102010706020507" pitchFamily="18" charset="2"/>
              </a:rPr>
              <a:t>im</a:t>
            </a:r>
            <a:r>
              <a:rPr lang="en-US" altLang="he-IL" sz="2000" i="1" baseline="-25000" dirty="0" err="1">
                <a:solidFill>
                  <a:srgbClr val="3333CC"/>
                </a:solidFill>
                <a:latin typeface="Calibri Light" panose="020F0302020204030204" pitchFamily="34" charset="0"/>
                <a:cs typeface="+mn-cs"/>
                <a:sym typeface="Symbol" panose="05050102010706020507" pitchFamily="18" charset="2"/>
              </a:rPr>
              <a:t>i</a:t>
            </a:r>
            <a:r>
              <a:rPr lang="en-US" altLang="he-IL" sz="2000" dirty="0">
                <a:solidFill>
                  <a:srgbClr val="3333CC"/>
                </a:solidFill>
                <a:latin typeface="Calibri Light" panose="020F0302020204030204" pitchFamily="34" charset="0"/>
                <a:cs typeface="+mn-cs"/>
                <a:sym typeface="Symbol" panose="05050102010706020507" pitchFamily="18" charset="2"/>
              </a:rPr>
              <a:t></a:t>
            </a:r>
            <a:r>
              <a:rPr lang="en-US" altLang="he-IL" sz="2000" dirty="0">
                <a:solidFill>
                  <a:srgbClr val="3333CC"/>
                </a:solidFill>
                <a:latin typeface="Calibri Light" panose="020F0302020204030204" pitchFamily="34" charset="0"/>
                <a:cs typeface="+mn-cs"/>
              </a:rPr>
              <a:t>) (* </a:t>
            </a:r>
            <a:r>
              <a:rPr lang="en-US" altLang="he-IL" sz="2000" i="1" dirty="0" err="1">
                <a:solidFill>
                  <a:srgbClr val="3333CC"/>
                </a:solidFill>
                <a:latin typeface="Calibri Light" panose="020F0302020204030204" pitchFamily="34" charset="0"/>
                <a:cs typeface="+mn-cs"/>
              </a:rPr>
              <a:t>im</a:t>
            </a:r>
            <a:r>
              <a:rPr lang="en-US" altLang="he-IL" sz="2000" i="1" baseline="-25000" dirty="0" err="1">
                <a:solidFill>
                  <a:srgbClr val="3333CC"/>
                </a:solidFill>
                <a:latin typeface="Calibri Light" panose="020F0302020204030204" pitchFamily="34" charset="0"/>
                <a:cs typeface="+mn-cs"/>
              </a:rPr>
              <a:t>i</a:t>
            </a:r>
            <a:r>
              <a:rPr lang="en-US" altLang="he-IL" sz="2000" dirty="0">
                <a:solidFill>
                  <a:srgbClr val="3333CC"/>
                </a:solidFill>
                <a:latin typeface="Calibri Light" panose="020F0302020204030204" pitchFamily="34" charset="0"/>
                <a:cs typeface="+mn-cs"/>
              </a:rPr>
              <a:t> is fetched *)</a:t>
            </a:r>
          </a:p>
          <a:p>
            <a:pPr algn="l">
              <a:lnSpc>
                <a:spcPct val="50000"/>
              </a:lnSpc>
              <a:spcBef>
                <a:spcPct val="50000"/>
              </a:spcBef>
              <a:defRPr/>
            </a:pPr>
            <a:r>
              <a:rPr lang="en-US" altLang="he-IL" sz="2000" dirty="0">
                <a:solidFill>
                  <a:srgbClr val="3333CC"/>
                </a:solidFill>
                <a:latin typeface="Calibri Light" panose="020F0302020204030204" pitchFamily="34" charset="0"/>
                <a:cs typeface="+mn-cs"/>
              </a:rPr>
              <a:t>18 	</a:t>
            </a:r>
            <a:r>
              <a:rPr lang="en-US" altLang="he-IL" sz="2000" b="1" dirty="0">
                <a:solidFill>
                  <a:srgbClr val="3333CC"/>
                </a:solidFill>
                <a:latin typeface="Calibri Light" panose="020F0302020204030204" pitchFamily="34" charset="0"/>
                <a:cs typeface="+mn-cs"/>
              </a:rPr>
              <a:t>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37317E5F-5F70-4E8A-967A-D279EB3BA6B0}" type="slidenum">
              <a:rPr lang="en-US" altLang="en-US" sz="1400" smtClean="0">
                <a:solidFill>
                  <a:srgbClr val="3333CC"/>
                </a:solidFill>
                <a:latin typeface="Times New Roman" panose="02020603050405020304" pitchFamily="18" charset="0"/>
              </a:rPr>
              <a:pPr>
                <a:spcBef>
                  <a:spcPct val="0"/>
                </a:spcBef>
                <a:buClrTx/>
                <a:buSzTx/>
                <a:buFontTx/>
                <a:buNone/>
              </a:pPr>
              <a:t>12</a:t>
            </a:fld>
            <a:endParaRPr lang="en-US" altLang="en-US" sz="1400">
              <a:solidFill>
                <a:srgbClr val="3333CC"/>
              </a:solidFill>
              <a:latin typeface="Times New Roman" panose="02020603050405020304" pitchFamily="18" charset="0"/>
            </a:endParaRPr>
          </a:p>
        </p:txBody>
      </p:sp>
      <p:sp>
        <p:nvSpPr>
          <p:cNvPr id="36867" name="Rectangle 1026"/>
          <p:cNvSpPr>
            <a:spLocks noGrp="1" noChangeArrowheads="1"/>
          </p:cNvSpPr>
          <p:nvPr>
            <p:ph type="title"/>
          </p:nvPr>
        </p:nvSpPr>
        <p:spPr>
          <a:xfrm>
            <a:off x="533400" y="228600"/>
            <a:ext cx="7772400" cy="839788"/>
          </a:xfrm>
        </p:spPr>
        <p:txBody>
          <a:bodyPr/>
          <a:lstStyle/>
          <a:p>
            <a:r>
              <a:rPr lang="en-US" altLang="sv-SE" sz="3200" dirty="0">
                <a:latin typeface="Calibri Light" panose="020F0302020204030204" pitchFamily="34" charset="0"/>
              </a:rPr>
              <a:t>The alternating bit algorithm - Receiver</a:t>
            </a:r>
          </a:p>
        </p:txBody>
      </p:sp>
      <p:sp>
        <p:nvSpPr>
          <p:cNvPr id="195587" name="Text Box 1027"/>
          <p:cNvSpPr txBox="1">
            <a:spLocks noChangeArrowheads="1"/>
          </p:cNvSpPr>
          <p:nvPr/>
        </p:nvSpPr>
        <p:spPr bwMode="auto">
          <a:xfrm>
            <a:off x="428625" y="1068388"/>
            <a:ext cx="7877175"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nSpc>
                <a:spcPct val="50000"/>
              </a:lnSpc>
              <a:spcBef>
                <a:spcPct val="50000"/>
              </a:spcBef>
              <a:buClrTx/>
              <a:buSzTx/>
              <a:buFontTx/>
              <a:buNone/>
            </a:pPr>
            <a:r>
              <a:rPr lang="en-US" altLang="he-IL" sz="2200" dirty="0">
                <a:solidFill>
                  <a:srgbClr val="3333CC"/>
                </a:solidFill>
                <a:latin typeface="Calibri Light" panose="020F0302020204030204" pitchFamily="34" charset="0"/>
              </a:rPr>
              <a:t>01	</a:t>
            </a:r>
            <a:r>
              <a:rPr lang="en-US" altLang="he-IL" sz="2200" b="1" dirty="0">
                <a:solidFill>
                  <a:srgbClr val="3333CC"/>
                </a:solidFill>
                <a:latin typeface="Calibri Light" panose="020F0302020204030204" pitchFamily="34" charset="0"/>
              </a:rPr>
              <a:t>initialization</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02	</a:t>
            </a:r>
            <a:r>
              <a:rPr lang="en-US" altLang="he-IL" sz="2200" b="1" dirty="0">
                <a:solidFill>
                  <a:srgbClr val="3333CC"/>
                </a:solidFill>
                <a:latin typeface="Calibri Light" panose="020F0302020204030204" pitchFamily="34" charset="0"/>
                <a:cs typeface="Times New Roman" panose="02020603050405020304" pitchFamily="18" charset="0"/>
              </a:rPr>
              <a:t>begin</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03	     </a:t>
            </a:r>
            <a:r>
              <a:rPr lang="en-US" altLang="he-IL" sz="2200" i="1" dirty="0">
                <a:solidFill>
                  <a:srgbClr val="3333CC"/>
                </a:solidFill>
                <a:latin typeface="Calibri Light" panose="020F0302020204030204" pitchFamily="34" charset="0"/>
                <a:cs typeface="Times New Roman" panose="02020603050405020304" pitchFamily="18" charset="0"/>
              </a:rPr>
              <a:t>j</a:t>
            </a:r>
            <a:r>
              <a:rPr lang="en-US" altLang="he-IL" sz="2200" dirty="0">
                <a:solidFill>
                  <a:srgbClr val="3333CC"/>
                </a:solidFill>
                <a:latin typeface="Calibri Light" panose="020F0302020204030204" pitchFamily="34" charset="0"/>
                <a:cs typeface="Times New Roman" panose="02020603050405020304" pitchFamily="18" charset="0"/>
              </a:rPr>
              <a:t> := 1</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04	     </a:t>
            </a:r>
            <a:r>
              <a:rPr lang="en-US" altLang="he-IL" sz="2200" i="1"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bit</a:t>
            </a:r>
            <a:r>
              <a:rPr lang="en-US" altLang="he-IL" sz="2200" i="1" baseline="-25000"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r</a:t>
            </a:r>
            <a:r>
              <a:rPr lang="en-US" altLang="he-IL" sz="2200" dirty="0">
                <a:solidFill>
                  <a:srgbClr val="3333CC"/>
                </a:solidFill>
                <a:latin typeface="Calibri Light" panose="020F0302020204030204" pitchFamily="34" charset="0"/>
                <a:cs typeface="Times New Roman" panose="02020603050405020304" pitchFamily="18" charset="0"/>
              </a:rPr>
              <a:t> := 1</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05	</a:t>
            </a:r>
            <a:r>
              <a:rPr lang="en-US" altLang="he-IL" sz="2200" b="1" dirty="0">
                <a:solidFill>
                  <a:srgbClr val="3333CC"/>
                </a:solidFill>
                <a:latin typeface="Calibri Light" panose="020F0302020204030204" pitchFamily="34" charset="0"/>
                <a:cs typeface="Times New Roman" panose="02020603050405020304" pitchFamily="18" charset="0"/>
              </a:rPr>
              <a:t>end</a:t>
            </a:r>
            <a:r>
              <a:rPr lang="en-US" altLang="he-IL" sz="2200" dirty="0">
                <a:solidFill>
                  <a:srgbClr val="3333CC"/>
                </a:solidFill>
                <a:latin typeface="Calibri Light" panose="020F0302020204030204" pitchFamily="34" charset="0"/>
                <a:cs typeface="Times New Roman" panose="02020603050405020304" pitchFamily="18" charset="0"/>
              </a:rPr>
              <a:t> (* end initialization *)</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06 	</a:t>
            </a:r>
            <a:r>
              <a:rPr lang="en-US" altLang="he-IL" sz="2200" b="1" dirty="0">
                <a:solidFill>
                  <a:srgbClr val="3333CC"/>
                </a:solidFill>
                <a:latin typeface="Calibri Light" panose="020F0302020204030204" pitchFamily="34" charset="0"/>
                <a:cs typeface="Times New Roman" panose="02020603050405020304" pitchFamily="18" charset="0"/>
              </a:rPr>
              <a:t>upon frame arrival</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07	</a:t>
            </a:r>
            <a:r>
              <a:rPr lang="en-US" altLang="he-IL" sz="2200" b="1" dirty="0">
                <a:solidFill>
                  <a:srgbClr val="3333CC"/>
                </a:solidFill>
                <a:latin typeface="Calibri Light" panose="020F0302020204030204" pitchFamily="34" charset="0"/>
                <a:cs typeface="Times New Roman" panose="02020603050405020304" pitchFamily="18" charset="0"/>
              </a:rPr>
              <a:t>begin</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08		</a:t>
            </a:r>
            <a:r>
              <a:rPr lang="en-US" altLang="he-IL" sz="2200" b="1" dirty="0">
                <a:solidFill>
                  <a:srgbClr val="3333CC"/>
                </a:solidFill>
                <a:latin typeface="Calibri Light" panose="020F0302020204030204" pitchFamily="34" charset="0"/>
                <a:cs typeface="Times New Roman" panose="02020603050405020304" pitchFamily="18" charset="0"/>
              </a:rPr>
              <a:t>receive</a:t>
            </a:r>
            <a:r>
              <a:rPr lang="en-US" altLang="he-IL" sz="2200" dirty="0">
                <a:solidFill>
                  <a:srgbClr val="3333CC"/>
                </a:solidFill>
                <a:latin typeface="Calibri Light" panose="020F0302020204030204" pitchFamily="34" charset="0"/>
                <a:cs typeface="Times New Roman" panose="02020603050405020304" pitchFamily="18" charset="0"/>
              </a:rPr>
              <a:t>(</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a:t>
            </a:r>
            <a:r>
              <a:rPr lang="en-US" altLang="he-IL" sz="2200" i="1" dirty="0" err="1">
                <a:solidFill>
                  <a:srgbClr val="3333CC"/>
                </a:solidFill>
                <a:latin typeface="Calibri Light" panose="020F0302020204030204" pitchFamily="34" charset="0"/>
                <a:cs typeface="Times New Roman" panose="02020603050405020304" pitchFamily="18" charset="0"/>
              </a:rPr>
              <a:t>FrameBit</a:t>
            </a:r>
            <a:r>
              <a:rPr lang="en-US" altLang="he-IL" sz="2200" i="1" dirty="0">
                <a:solidFill>
                  <a:srgbClr val="3333CC"/>
                </a:solidFill>
                <a:latin typeface="Calibri Light" panose="020F0302020204030204" pitchFamily="34" charset="0"/>
                <a:cs typeface="Times New Roman" panose="02020603050405020304" pitchFamily="18" charset="0"/>
              </a:rPr>
              <a:t> , </a:t>
            </a:r>
            <a:r>
              <a:rPr lang="en-US" altLang="he-IL" sz="2200" i="1" dirty="0" err="1">
                <a:solidFill>
                  <a:srgbClr val="3333CC"/>
                </a:solidFill>
                <a:latin typeface="Calibri Light" panose="020F0302020204030204" pitchFamily="34" charset="0"/>
                <a:cs typeface="Times New Roman" panose="02020603050405020304" pitchFamily="18" charset="0"/>
              </a:rPr>
              <a:t>msg</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a:t>
            </a:r>
            <a:r>
              <a:rPr lang="en-US" altLang="he-IL" sz="2200" dirty="0">
                <a:solidFill>
                  <a:srgbClr val="3333CC"/>
                </a:solidFill>
                <a:latin typeface="Calibri Light" panose="020F0302020204030204" pitchFamily="34" charset="0"/>
                <a:cs typeface="Times New Roman" panose="02020603050405020304" pitchFamily="18" charset="0"/>
              </a:rPr>
              <a:t>)</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09		</a:t>
            </a:r>
            <a:r>
              <a:rPr lang="en-US" altLang="he-IL" sz="2200" b="1" dirty="0">
                <a:solidFill>
                  <a:srgbClr val="3333CC"/>
                </a:solidFill>
                <a:latin typeface="Calibri Light" panose="020F0302020204030204" pitchFamily="34" charset="0"/>
                <a:cs typeface="Times New Roman" panose="02020603050405020304" pitchFamily="18" charset="0"/>
              </a:rPr>
              <a:t>if</a:t>
            </a:r>
            <a:r>
              <a:rPr lang="en-US" altLang="he-IL" sz="2200" dirty="0">
                <a:solidFill>
                  <a:srgbClr val="3333CC"/>
                </a:solidFill>
                <a:latin typeface="Calibri Light" panose="020F0302020204030204" pitchFamily="34" charset="0"/>
                <a:cs typeface="Times New Roman" panose="02020603050405020304" pitchFamily="18" charset="0"/>
              </a:rPr>
              <a:t> </a:t>
            </a:r>
            <a:r>
              <a:rPr lang="en-US" altLang="he-IL" sz="2200" i="1" dirty="0" err="1">
                <a:solidFill>
                  <a:srgbClr val="3333CC"/>
                </a:solidFill>
                <a:latin typeface="Calibri Light" panose="020F0302020204030204" pitchFamily="34" charset="0"/>
                <a:cs typeface="Times New Roman" panose="02020603050405020304" pitchFamily="18" charset="0"/>
              </a:rPr>
              <a:t>FrameBit</a:t>
            </a:r>
            <a:r>
              <a:rPr lang="en-US" altLang="he-IL" sz="2200" dirty="0">
                <a:solidFill>
                  <a:srgbClr val="3333CC"/>
                </a:solidFill>
                <a:latin typeface="Calibri Light" panose="020F0302020204030204" pitchFamily="34" charset="0"/>
                <a:cs typeface="Times New Roman" panose="02020603050405020304" pitchFamily="18" charset="0"/>
              </a:rPr>
              <a:t> </a:t>
            </a:r>
            <a:r>
              <a:rPr lang="en-US" altLang="he-IL" sz="2400" b="1"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a:t>
            </a:r>
            <a:r>
              <a:rPr lang="en-US" altLang="he-IL" sz="2200" dirty="0">
                <a:solidFill>
                  <a:srgbClr val="3333CC"/>
                </a:solidFill>
                <a:latin typeface="Calibri Light" panose="020F0302020204030204" pitchFamily="34" charset="0"/>
                <a:cs typeface="Times New Roman" panose="02020603050405020304" pitchFamily="18" charset="0"/>
              </a:rPr>
              <a:t> </a:t>
            </a:r>
            <a:r>
              <a:rPr lang="en-US" altLang="he-IL" sz="2200" i="1"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bit</a:t>
            </a:r>
            <a:r>
              <a:rPr lang="en-US" altLang="he-IL" sz="2200" i="1" baseline="-25000"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r</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a:t>
            </a:r>
            <a:r>
              <a:rPr lang="en-US" altLang="he-IL" sz="2200" b="1"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then</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 a new message arrived *)</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10		</a:t>
            </a:r>
            <a:r>
              <a:rPr lang="en-US" altLang="he-IL" sz="2200" b="1" dirty="0">
                <a:solidFill>
                  <a:srgbClr val="3333CC"/>
                </a:solidFill>
                <a:latin typeface="Calibri Light" panose="020F0302020204030204" pitchFamily="34" charset="0"/>
                <a:cs typeface="Times New Roman" panose="02020603050405020304" pitchFamily="18" charset="0"/>
              </a:rPr>
              <a:t>begin</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11			</a:t>
            </a:r>
            <a:r>
              <a:rPr lang="en-US" altLang="he-IL" sz="2200" i="1"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bit</a:t>
            </a:r>
            <a:r>
              <a:rPr lang="en-US" altLang="he-IL" sz="2200" i="1" baseline="-25000"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r</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 </a:t>
            </a:r>
            <a:r>
              <a:rPr lang="en-US" altLang="he-IL" sz="2200" i="1" dirty="0" err="1">
                <a:solidFill>
                  <a:srgbClr val="3333CC"/>
                </a:solidFill>
                <a:latin typeface="Calibri Light" panose="020F0302020204030204" pitchFamily="34" charset="0"/>
                <a:cs typeface="Times New Roman" panose="02020603050405020304" pitchFamily="18" charset="0"/>
              </a:rPr>
              <a:t>FrameBit</a:t>
            </a:r>
            <a:r>
              <a:rPr lang="en-US" altLang="he-IL" sz="2200" dirty="0">
                <a:solidFill>
                  <a:srgbClr val="3333CC"/>
                </a:solidFill>
                <a:latin typeface="Calibri Light" panose="020F0302020204030204" pitchFamily="34" charset="0"/>
                <a:cs typeface="Times New Roman" panose="02020603050405020304" pitchFamily="18" charset="0"/>
              </a:rPr>
              <a:t> </a:t>
            </a:r>
            <a:endPar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endParaRP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12			</a:t>
            </a:r>
            <a:r>
              <a:rPr lang="en-US" altLang="he-IL" sz="2200" i="1"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j</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 </a:t>
            </a:r>
            <a:r>
              <a:rPr lang="en-US" altLang="he-IL" sz="2200" i="1"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j</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+ 1</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13			</a:t>
            </a:r>
            <a:r>
              <a:rPr lang="en-US" altLang="he-IL" sz="2200" i="1"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om</a:t>
            </a:r>
            <a:r>
              <a:rPr lang="en-US" altLang="he-IL" sz="2200" i="1" baseline="-25000"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j</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 </a:t>
            </a:r>
            <a:r>
              <a:rPr lang="en-US" altLang="he-IL" sz="2200" i="1"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msg</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 </a:t>
            </a:r>
            <a:r>
              <a:rPr lang="en-US" altLang="he-IL" sz="2200" i="1"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om</a:t>
            </a:r>
            <a:r>
              <a:rPr lang="en-US" altLang="he-IL" sz="2200" i="1" baseline="-25000"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j</a:t>
            </a: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 is delivered *)</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14		</a:t>
            </a:r>
            <a:r>
              <a:rPr lang="en-US" altLang="he-IL" sz="2200" b="1"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end</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sym typeface="Symbol" panose="05050102010706020507" pitchFamily="18" charset="2"/>
              </a:rPr>
              <a:t>15		</a:t>
            </a:r>
            <a:r>
              <a:rPr lang="en-US" altLang="he-IL" sz="2200" b="1" dirty="0">
                <a:solidFill>
                  <a:srgbClr val="3333CC"/>
                </a:solidFill>
                <a:latin typeface="Calibri Light" panose="020F0302020204030204" pitchFamily="34" charset="0"/>
                <a:cs typeface="Times New Roman" panose="02020603050405020304" pitchFamily="18" charset="0"/>
              </a:rPr>
              <a:t>send</a:t>
            </a:r>
            <a:r>
              <a:rPr lang="en-US" altLang="he-IL" sz="2200" dirty="0">
                <a:solidFill>
                  <a:srgbClr val="3333CC"/>
                </a:solidFill>
                <a:latin typeface="Calibri Light" panose="020F0302020204030204" pitchFamily="34" charset="0"/>
                <a:cs typeface="Times New Roman" panose="02020603050405020304" pitchFamily="18" charset="0"/>
              </a:rPr>
              <a:t>(</a:t>
            </a:r>
            <a:r>
              <a:rPr lang="en-US" altLang="he-IL" sz="2200" i="1"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bit</a:t>
            </a:r>
            <a:r>
              <a:rPr lang="en-US" altLang="he-IL" sz="2200" i="1" baseline="-25000" dirty="0" err="1">
                <a:solidFill>
                  <a:srgbClr val="3333CC"/>
                </a:solidFill>
                <a:latin typeface="Calibri Light" panose="020F0302020204030204" pitchFamily="34" charset="0"/>
                <a:cs typeface="Times New Roman" panose="02020603050405020304" pitchFamily="18" charset="0"/>
                <a:sym typeface="Symbol" panose="05050102010706020507" pitchFamily="18" charset="2"/>
              </a:rPr>
              <a:t>r</a:t>
            </a:r>
            <a:r>
              <a:rPr lang="en-US" altLang="he-IL" sz="2200" dirty="0">
                <a:solidFill>
                  <a:srgbClr val="3333CC"/>
                </a:solidFill>
                <a:latin typeface="Calibri Light" panose="020F0302020204030204" pitchFamily="34" charset="0"/>
                <a:cs typeface="Times New Roman" panose="02020603050405020304" pitchFamily="18" charset="0"/>
              </a:rPr>
              <a:t>) </a:t>
            </a:r>
          </a:p>
          <a:p>
            <a:pPr>
              <a:lnSpc>
                <a:spcPct val="50000"/>
              </a:lnSpc>
              <a:spcBef>
                <a:spcPct val="50000"/>
              </a:spcBef>
              <a:buClrTx/>
              <a:buSzTx/>
              <a:buFontTx/>
              <a:buNone/>
            </a:pPr>
            <a:r>
              <a:rPr lang="en-US" altLang="he-IL" sz="2200" dirty="0">
                <a:solidFill>
                  <a:srgbClr val="3333CC"/>
                </a:solidFill>
                <a:latin typeface="Calibri Light" panose="020F0302020204030204" pitchFamily="34" charset="0"/>
                <a:cs typeface="Times New Roman" panose="02020603050405020304" pitchFamily="18" charset="0"/>
              </a:rPr>
              <a:t>16 	</a:t>
            </a:r>
            <a:r>
              <a:rPr lang="en-US" altLang="he-IL" sz="2200" b="1" dirty="0">
                <a:solidFill>
                  <a:srgbClr val="3333CC"/>
                </a:solidFill>
                <a:latin typeface="Calibri Light" panose="020F0302020204030204" pitchFamily="34" charset="0"/>
                <a:cs typeface="Times New Roman" panose="02020603050405020304" pitchFamily="18" charset="0"/>
              </a:rPr>
              <a:t>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BC508154-8A69-46CE-897B-66BA3CE3659F}" type="slidenum">
              <a:rPr lang="en-US" altLang="en-US" sz="1400" smtClean="0">
                <a:solidFill>
                  <a:srgbClr val="3333CC"/>
                </a:solidFill>
                <a:latin typeface="Times New Roman" panose="02020603050405020304" pitchFamily="18" charset="0"/>
              </a:rPr>
              <a:pPr>
                <a:spcBef>
                  <a:spcPct val="0"/>
                </a:spcBef>
                <a:buClrTx/>
                <a:buSzTx/>
                <a:buFontTx/>
                <a:buNone/>
              </a:pPr>
              <a:t>13</a:t>
            </a:fld>
            <a:endParaRPr lang="en-US" altLang="en-US" sz="1400">
              <a:solidFill>
                <a:srgbClr val="3333CC"/>
              </a:solidFill>
              <a:latin typeface="Times New Roman" panose="02020603050405020304" pitchFamily="18" charset="0"/>
            </a:endParaRPr>
          </a:p>
        </p:txBody>
      </p:sp>
      <p:sp>
        <p:nvSpPr>
          <p:cNvPr id="37891" name="Rectangle 2"/>
          <p:cNvSpPr>
            <a:spLocks noGrp="1" noChangeArrowheads="1"/>
          </p:cNvSpPr>
          <p:nvPr>
            <p:ph type="title"/>
          </p:nvPr>
        </p:nvSpPr>
        <p:spPr/>
        <p:txBody>
          <a:bodyPr/>
          <a:lstStyle/>
          <a:p>
            <a:r>
              <a:rPr lang="en-US" altLang="sv-SE" sz="3200" dirty="0">
                <a:latin typeface="Calibri Light" panose="020F0302020204030204" pitchFamily="34" charset="0"/>
              </a:rPr>
              <a:t>Pseudo-Self-Stabilization, </a:t>
            </a:r>
            <a:br>
              <a:rPr lang="en-US" altLang="sv-SE" sz="3200" dirty="0">
                <a:latin typeface="Calibri Light" panose="020F0302020204030204" pitchFamily="34" charset="0"/>
              </a:rPr>
            </a:br>
            <a:r>
              <a:rPr lang="en-US" altLang="sv-SE" sz="3200" dirty="0">
                <a:latin typeface="Calibri Light" panose="020F0302020204030204" pitchFamily="34" charset="0"/>
              </a:rPr>
              <a:t>The Alternating Bit Algorithm</a:t>
            </a:r>
          </a:p>
        </p:txBody>
      </p:sp>
      <p:sp>
        <p:nvSpPr>
          <p:cNvPr id="37892" name="Rectangle 3"/>
          <p:cNvSpPr>
            <a:spLocks noGrp="1" noChangeArrowheads="1"/>
          </p:cNvSpPr>
          <p:nvPr>
            <p:ph type="body" idx="1"/>
          </p:nvPr>
        </p:nvSpPr>
        <p:spPr>
          <a:xfrm>
            <a:off x="533400" y="1600200"/>
            <a:ext cx="7772400" cy="4893647"/>
          </a:xfrm>
        </p:spPr>
        <p:txBody>
          <a:bodyPr>
            <a:spAutoFit/>
          </a:bodyPr>
          <a:lstStyle/>
          <a:p>
            <a:r>
              <a:rPr lang="en-US" altLang="sv-SE" sz="2400" dirty="0">
                <a:latin typeface="Calibri Light" panose="020F0302020204030204" pitchFamily="34" charset="0"/>
              </a:rPr>
              <a:t>Denote </a:t>
            </a:r>
            <a:r>
              <a:rPr lang="en-US" altLang="sv-SE" sz="2400" dirty="0">
                <a:solidFill>
                  <a:srgbClr val="C60000"/>
                </a:solidFill>
                <a:latin typeface="Calibri Light" panose="020F0302020204030204" pitchFamily="34" charset="0"/>
              </a:rPr>
              <a:t>L</a:t>
            </a:r>
            <a:r>
              <a:rPr lang="en-US" altLang="sv-SE" sz="2400" dirty="0">
                <a:latin typeface="Calibri Light" panose="020F0302020204030204" pitchFamily="34" charset="0"/>
              </a:rPr>
              <a:t> = </a:t>
            </a:r>
            <a:r>
              <a:rPr lang="en-US" altLang="sv-SE" sz="2400" dirty="0" err="1">
                <a:latin typeface="Calibri Light" panose="020F0302020204030204" pitchFamily="34" charset="0"/>
              </a:rPr>
              <a:t>bit</a:t>
            </a:r>
            <a:r>
              <a:rPr lang="en-US" altLang="sv-SE" sz="2400" baseline="-25000" dirty="0" err="1">
                <a:latin typeface="Calibri Light" panose="020F0302020204030204" pitchFamily="34" charset="0"/>
              </a:rPr>
              <a:t>s</a:t>
            </a:r>
            <a:r>
              <a:rPr lang="en-US" altLang="sv-SE" sz="2400" dirty="0" err="1">
                <a:latin typeface="Calibri Light" panose="020F0302020204030204" pitchFamily="34" charset="0"/>
              </a:rPr>
              <a:t>,q</a:t>
            </a:r>
            <a:r>
              <a:rPr lang="en-US" altLang="sv-SE" sz="2400" baseline="-25000" dirty="0" err="1">
                <a:latin typeface="Calibri Light" panose="020F0302020204030204" pitchFamily="34" charset="0"/>
              </a:rPr>
              <a:t>s,r</a:t>
            </a:r>
            <a:r>
              <a:rPr lang="en-US" altLang="sv-SE" sz="2400" dirty="0" err="1">
                <a:latin typeface="Calibri Light" panose="020F0302020204030204" pitchFamily="34" charset="0"/>
              </a:rPr>
              <a:t>,bit</a:t>
            </a:r>
            <a:r>
              <a:rPr lang="en-US" altLang="sv-SE" sz="2400" baseline="-25000" dirty="0" err="1">
                <a:latin typeface="Calibri Light" panose="020F0302020204030204" pitchFamily="34" charset="0"/>
              </a:rPr>
              <a:t>r</a:t>
            </a:r>
            <a:r>
              <a:rPr lang="en-US" altLang="sv-SE" sz="2400" dirty="0" err="1">
                <a:latin typeface="Calibri Light" panose="020F0302020204030204" pitchFamily="34" charset="0"/>
              </a:rPr>
              <a:t>,q</a:t>
            </a:r>
            <a:r>
              <a:rPr lang="en-US" altLang="sv-SE" sz="2400" baseline="-25000" dirty="0" err="1">
                <a:latin typeface="Calibri Light" panose="020F0302020204030204" pitchFamily="34" charset="0"/>
              </a:rPr>
              <a:t>r,s</a:t>
            </a:r>
            <a:r>
              <a:rPr lang="en-US" altLang="sv-SE" sz="2400" dirty="0">
                <a:latin typeface="Calibri Light" panose="020F0302020204030204" pitchFamily="34" charset="0"/>
              </a:rPr>
              <a:t> , the value of the of this label sequence is in [0*1*] or [1*0*]</a:t>
            </a:r>
          </a:p>
          <a:p>
            <a:pPr lvl="1"/>
            <a:r>
              <a:rPr lang="en-US" altLang="sv-SE" dirty="0">
                <a:latin typeface="Calibri Light" panose="020F0302020204030204" pitchFamily="34" charset="0"/>
              </a:rPr>
              <a:t>where </a:t>
            </a:r>
            <a:r>
              <a:rPr lang="en-US" altLang="sv-SE" dirty="0" err="1">
                <a:latin typeface="Calibri Light" panose="020F0302020204030204" pitchFamily="34" charset="0"/>
              </a:rPr>
              <a:t>q</a:t>
            </a:r>
            <a:r>
              <a:rPr lang="en-US" altLang="sv-SE" baseline="-25000" dirty="0" err="1">
                <a:latin typeface="Calibri Light" panose="020F0302020204030204" pitchFamily="34" charset="0"/>
              </a:rPr>
              <a:t>s,r</a:t>
            </a:r>
            <a:r>
              <a:rPr lang="en-US" altLang="sv-SE" dirty="0">
                <a:latin typeface="Calibri Light" panose="020F0302020204030204" pitchFamily="34" charset="0"/>
              </a:rPr>
              <a:t> and </a:t>
            </a:r>
            <a:r>
              <a:rPr lang="en-US" altLang="sv-SE" dirty="0" err="1">
                <a:latin typeface="Calibri Light" panose="020F0302020204030204" pitchFamily="34" charset="0"/>
              </a:rPr>
              <a:t>q</a:t>
            </a:r>
            <a:r>
              <a:rPr lang="en-US" altLang="sv-SE" baseline="-25000" dirty="0" err="1">
                <a:latin typeface="Calibri Light" panose="020F0302020204030204" pitchFamily="34" charset="0"/>
              </a:rPr>
              <a:t>r,s</a:t>
            </a:r>
            <a:r>
              <a:rPr lang="en-US" altLang="sv-SE" dirty="0">
                <a:latin typeface="Calibri Light" panose="020F0302020204030204" pitchFamily="34" charset="0"/>
              </a:rPr>
              <a:t> are the queue messages in transit on the link from S to R and from R to S respectively</a:t>
            </a:r>
          </a:p>
          <a:p>
            <a:r>
              <a:rPr lang="en-US" altLang="sv-SE" sz="2400" dirty="0">
                <a:latin typeface="Calibri Light" panose="020F0302020204030204" pitchFamily="34" charset="0"/>
              </a:rPr>
              <a:t>We say that a single </a:t>
            </a:r>
            <a:r>
              <a:rPr lang="en-US" altLang="sv-SE" sz="2400" dirty="0">
                <a:solidFill>
                  <a:srgbClr val="C60000"/>
                </a:solidFill>
                <a:latin typeface="Calibri Light" panose="020F0302020204030204" pitchFamily="34" charset="0"/>
              </a:rPr>
              <a:t>border</a:t>
            </a:r>
            <a:r>
              <a:rPr lang="en-US" altLang="sv-SE" sz="2400" dirty="0">
                <a:latin typeface="Calibri Light" panose="020F0302020204030204" pitchFamily="34" charset="0"/>
              </a:rPr>
              <a:t> between the labels of value 0 and the labels of value 1 slides from the sender to the receiver and back to the sender</a:t>
            </a:r>
          </a:p>
          <a:p>
            <a:r>
              <a:rPr lang="en-US" altLang="sv-SE" sz="2400" dirty="0">
                <a:latin typeface="Calibri Light" panose="020F0302020204030204" pitchFamily="34" charset="0"/>
              </a:rPr>
              <a:t>Once a safe configuration is reached, there is at most one border in L, where a border is two consecutive but different labels</a:t>
            </a:r>
          </a:p>
          <a:p>
            <a:endParaRPr lang="en-US" altLang="sv-SE" sz="2400" dirty="0">
              <a:latin typeface="Calibri Light" panose="020F0302020204030204" pitchFamily="34" charset="0"/>
            </a:endParaRPr>
          </a:p>
          <a:p>
            <a:pPr marL="0" indent="0">
              <a:buNone/>
            </a:pPr>
            <a:r>
              <a:rPr lang="en-US" altLang="sv-SE" sz="2400" dirty="0">
                <a:latin typeface="Calibri Light" panose="020F0302020204030204" pitchFamily="34" charset="0"/>
              </a:rPr>
              <a:t>* Recall the definition of </a:t>
            </a:r>
            <a:r>
              <a:rPr lang="he-IL" altLang="sv-SE" sz="2400" dirty="0">
                <a:latin typeface="Calibri Light" panose="020F0302020204030204" pitchFamily="34" charset="0"/>
              </a:rPr>
              <a:t>׳</a:t>
            </a:r>
            <a:r>
              <a:rPr lang="en-US" altLang="sv-SE" sz="2400" dirty="0">
                <a:latin typeface="Calibri Light" panose="020F0302020204030204" pitchFamily="34" charset="0"/>
                <a:hlinkClick r:id="rId2"/>
              </a:rPr>
              <a:t>regular expressions</a:t>
            </a:r>
            <a:r>
              <a:rPr lang="sv-SE" altLang="sv-SE" sz="2400" dirty="0">
                <a:latin typeface="Calibri Light" panose="020F0302020204030204" pitchFamily="34" charset="0"/>
              </a:rPr>
              <a:t>’</a:t>
            </a:r>
            <a:endParaRPr lang="en-US" altLang="sv-SE" sz="2400" dirty="0">
              <a:latin typeface="Calibri Light" panose="020F0302020204030204" pitchFamily="34" charset="0"/>
            </a:endParaRPr>
          </a:p>
        </p:txBody>
      </p:sp>
      <p:cxnSp>
        <p:nvCxnSpPr>
          <p:cNvPr id="3" name="Straight Connector 2">
            <a:extLst>
              <a:ext uri="{FF2B5EF4-FFF2-40B4-BE49-F238E27FC236}">
                <a16:creationId xmlns:a16="http://schemas.microsoft.com/office/drawing/2014/main" id="{659A4975-08A4-4294-B879-3F4633BE1DE5}"/>
              </a:ext>
            </a:extLst>
          </p:cNvPr>
          <p:cNvCxnSpPr/>
          <p:nvPr/>
        </p:nvCxnSpPr>
        <p:spPr bwMode="auto">
          <a:xfrm>
            <a:off x="548627" y="5915609"/>
            <a:ext cx="269842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D20A3B4D-B0FE-4D4E-88E6-9AB8CD03A46C}" type="slidenum">
              <a:rPr lang="en-US" altLang="en-US" sz="1400" smtClean="0">
                <a:solidFill>
                  <a:srgbClr val="3333CC"/>
                </a:solidFill>
                <a:latin typeface="Times New Roman" panose="02020603050405020304" pitchFamily="18" charset="0"/>
              </a:rPr>
              <a:pPr>
                <a:spcBef>
                  <a:spcPct val="0"/>
                </a:spcBef>
                <a:buClrTx/>
                <a:buSzTx/>
                <a:buFontTx/>
                <a:buNone/>
              </a:pPr>
              <a:t>14</a:t>
            </a:fld>
            <a:endParaRPr lang="en-US" altLang="en-US" sz="1400">
              <a:solidFill>
                <a:srgbClr val="3333CC"/>
              </a:solidFill>
              <a:latin typeface="Times New Roman" panose="02020603050405020304" pitchFamily="18" charset="0"/>
            </a:endParaRPr>
          </a:p>
        </p:txBody>
      </p:sp>
      <p:sp>
        <p:nvSpPr>
          <p:cNvPr id="38915" name="Rectangle 2"/>
          <p:cNvSpPr>
            <a:spLocks noGrp="1" noChangeArrowheads="1"/>
          </p:cNvSpPr>
          <p:nvPr>
            <p:ph type="title"/>
          </p:nvPr>
        </p:nvSpPr>
        <p:spPr>
          <a:xfrm>
            <a:off x="533400" y="360363"/>
            <a:ext cx="7772400" cy="1143000"/>
          </a:xfrm>
        </p:spPr>
        <p:txBody>
          <a:bodyPr/>
          <a:lstStyle/>
          <a:p>
            <a:r>
              <a:rPr lang="en-US" altLang="sv-SE" sz="3200" dirty="0">
                <a:latin typeface="Calibri Light" panose="020F0302020204030204" pitchFamily="34" charset="0"/>
              </a:rPr>
              <a:t>The Alternating Bit Algorithm, </a:t>
            </a:r>
            <a:br>
              <a:rPr lang="en-US" altLang="sv-SE" sz="3200" dirty="0">
                <a:latin typeface="Calibri Light" panose="020F0302020204030204" pitchFamily="34" charset="0"/>
              </a:rPr>
            </a:br>
            <a:r>
              <a:rPr lang="en-US" altLang="sv-SE" sz="3200" dirty="0">
                <a:latin typeface="Calibri Light" panose="020F0302020204030204" pitchFamily="34" charset="0"/>
              </a:rPr>
              <a:t>borders sample</a:t>
            </a:r>
          </a:p>
        </p:txBody>
      </p:sp>
      <p:sp>
        <p:nvSpPr>
          <p:cNvPr id="317443" name="Rectangle 3"/>
          <p:cNvSpPr>
            <a:spLocks noGrp="1" noChangeArrowheads="1"/>
          </p:cNvSpPr>
          <p:nvPr>
            <p:ph type="body" idx="1"/>
          </p:nvPr>
        </p:nvSpPr>
        <p:spPr>
          <a:xfrm>
            <a:off x="695325" y="1573213"/>
            <a:ext cx="7772400" cy="528637"/>
          </a:xfrm>
        </p:spPr>
        <p:txBody>
          <a:bodyPr/>
          <a:lstStyle/>
          <a:p>
            <a:pPr lvl="1"/>
            <a:r>
              <a:rPr lang="en-US" altLang="sv-SE" dirty="0">
                <a:latin typeface="Calibri Light" panose="020F0302020204030204" pitchFamily="34" charset="0"/>
              </a:rPr>
              <a:t>Suppose we have two borders  </a:t>
            </a:r>
            <a:endParaRPr lang="en-US" altLang="sv-SE" baseline="-25000" dirty="0">
              <a:latin typeface="Calibri Light" panose="020F0302020204030204" pitchFamily="34" charset="0"/>
            </a:endParaRPr>
          </a:p>
        </p:txBody>
      </p:sp>
      <p:grpSp>
        <p:nvGrpSpPr>
          <p:cNvPr id="317476" name="Group 36"/>
          <p:cNvGrpSpPr>
            <a:grpSpLocks/>
          </p:cNvGrpSpPr>
          <p:nvPr/>
        </p:nvGrpSpPr>
        <p:grpSpPr bwMode="auto">
          <a:xfrm>
            <a:off x="4073525" y="1992313"/>
            <a:ext cx="889000" cy="1401762"/>
            <a:chOff x="2566" y="1691"/>
            <a:chExt cx="560" cy="447"/>
          </a:xfrm>
        </p:grpSpPr>
        <p:sp>
          <p:nvSpPr>
            <p:cNvPr id="38934" name="AutoShape 34"/>
            <p:cNvSpPr>
              <a:spLocks noChangeArrowheads="1"/>
            </p:cNvSpPr>
            <p:nvPr/>
          </p:nvSpPr>
          <p:spPr bwMode="auto">
            <a:xfrm rot="1200000">
              <a:off x="2566" y="1691"/>
              <a:ext cx="113" cy="447"/>
            </a:xfrm>
            <a:prstGeom prst="downArrow">
              <a:avLst>
                <a:gd name="adj1" fmla="val 50000"/>
                <a:gd name="adj2" fmla="val 98894"/>
              </a:avLst>
            </a:prstGeom>
            <a:solidFill>
              <a:srgbClr val="FF000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38935" name="AutoShape 35"/>
            <p:cNvSpPr>
              <a:spLocks noChangeArrowheads="1"/>
            </p:cNvSpPr>
            <p:nvPr/>
          </p:nvSpPr>
          <p:spPr bwMode="auto">
            <a:xfrm rot="-1200000">
              <a:off x="3013" y="1691"/>
              <a:ext cx="113" cy="447"/>
            </a:xfrm>
            <a:prstGeom prst="downArrow">
              <a:avLst>
                <a:gd name="adj1" fmla="val 50000"/>
                <a:gd name="adj2" fmla="val 98894"/>
              </a:avLst>
            </a:prstGeom>
            <a:solidFill>
              <a:srgbClr val="FF000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sp>
        <p:nvSpPr>
          <p:cNvPr id="317477" name="Rectangle 37"/>
          <p:cNvSpPr>
            <a:spLocks noChangeArrowheads="1"/>
          </p:cNvSpPr>
          <p:nvPr/>
        </p:nvSpPr>
        <p:spPr bwMode="auto">
          <a:xfrm>
            <a:off x="692150" y="1992313"/>
            <a:ext cx="77724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lvl="1"/>
            <a:r>
              <a:rPr lang="en-US" altLang="sv-SE" dirty="0">
                <a:latin typeface="Calibri Light" panose="020F0302020204030204" pitchFamily="34" charset="0"/>
              </a:rPr>
              <a:t>If frame m</a:t>
            </a:r>
            <a:r>
              <a:rPr lang="en-US" altLang="sv-SE" baseline="-25000" dirty="0">
                <a:latin typeface="Calibri Light" panose="020F0302020204030204" pitchFamily="34" charset="0"/>
              </a:rPr>
              <a:t>2 </a:t>
            </a:r>
            <a:r>
              <a:rPr lang="en-US" altLang="sv-SE" dirty="0">
                <a:latin typeface="Calibri Light" panose="020F0302020204030204" pitchFamily="34" charset="0"/>
              </a:rPr>
              <a:t>gets lost, receiver will have no indication about it</a:t>
            </a:r>
            <a:endParaRPr lang="en-US" altLang="sv-SE" sz="4000" baseline="-25000" dirty="0">
              <a:latin typeface="Calibri Light" panose="020F0302020204030204" pitchFamily="34" charset="0"/>
            </a:endParaRPr>
          </a:p>
        </p:txBody>
      </p:sp>
      <p:sp>
        <p:nvSpPr>
          <p:cNvPr id="317478" name="Text Box 38"/>
          <p:cNvSpPr txBox="1">
            <a:spLocks noChangeArrowheads="1"/>
          </p:cNvSpPr>
          <p:nvPr/>
        </p:nvSpPr>
        <p:spPr bwMode="auto">
          <a:xfrm>
            <a:off x="4238625" y="3201988"/>
            <a:ext cx="700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4000">
                <a:solidFill>
                  <a:srgbClr val="C60000"/>
                </a:solidFill>
                <a:latin typeface="Arial Unicode MS" panose="020B0604020202020204" pitchFamily="34" charset="-128"/>
                <a:ea typeface="Arial Unicode MS" panose="020B0604020202020204" pitchFamily="34" charset="-128"/>
                <a:cs typeface="Arial Unicode MS" panose="020B0604020202020204" pitchFamily="34" charset="-128"/>
              </a:rPr>
              <a:t>X</a:t>
            </a:r>
          </a:p>
        </p:txBody>
      </p:sp>
      <p:grpSp>
        <p:nvGrpSpPr>
          <p:cNvPr id="317483" name="Group 43"/>
          <p:cNvGrpSpPr>
            <a:grpSpLocks/>
          </p:cNvGrpSpPr>
          <p:nvPr/>
        </p:nvGrpSpPr>
        <p:grpSpPr bwMode="auto">
          <a:xfrm>
            <a:off x="1985963" y="3324225"/>
            <a:ext cx="5037137" cy="1468438"/>
            <a:chOff x="1296" y="2101"/>
            <a:chExt cx="3173" cy="925"/>
          </a:xfrm>
        </p:grpSpPr>
        <p:grpSp>
          <p:nvGrpSpPr>
            <p:cNvPr id="38922" name="Group 33"/>
            <p:cNvGrpSpPr>
              <a:grpSpLocks/>
            </p:cNvGrpSpPr>
            <p:nvPr/>
          </p:nvGrpSpPr>
          <p:grpSpPr bwMode="auto">
            <a:xfrm>
              <a:off x="1633" y="2101"/>
              <a:ext cx="2725" cy="796"/>
              <a:chOff x="1633" y="1703"/>
              <a:chExt cx="2725" cy="796"/>
            </a:xfrm>
          </p:grpSpPr>
          <p:sp>
            <p:nvSpPr>
              <p:cNvPr id="38925" name="Text Box 14"/>
              <p:cNvSpPr txBox="1">
                <a:spLocks noChangeArrowheads="1"/>
              </p:cNvSpPr>
              <p:nvPr/>
            </p:nvSpPr>
            <p:spPr bwMode="auto">
              <a:xfrm>
                <a:off x="1633" y="170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Font typeface="Wingdings" panose="05000000000000000000" pitchFamily="2" charset="2"/>
                  <a:buNone/>
                </a:pPr>
                <a:endParaRPr lang="sv-SE"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38926" name="Text Box 28"/>
              <p:cNvSpPr txBox="1">
                <a:spLocks noChangeArrowheads="1"/>
              </p:cNvSpPr>
              <p:nvPr/>
            </p:nvSpPr>
            <p:spPr bwMode="auto">
              <a:xfrm>
                <a:off x="3481" y="202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nvGrpSpPr>
              <p:cNvPr id="38927" name="Group 32"/>
              <p:cNvGrpSpPr>
                <a:grpSpLocks/>
              </p:cNvGrpSpPr>
              <p:nvPr/>
            </p:nvGrpSpPr>
            <p:grpSpPr bwMode="auto">
              <a:xfrm>
                <a:off x="1727" y="1740"/>
                <a:ext cx="2321" cy="759"/>
                <a:chOff x="1212" y="934"/>
                <a:chExt cx="2321" cy="759"/>
              </a:xfrm>
            </p:grpSpPr>
            <p:grpSp>
              <p:nvGrpSpPr>
                <p:cNvPr id="38928" name="Group 7"/>
                <p:cNvGrpSpPr>
                  <a:grpSpLocks/>
                </p:cNvGrpSpPr>
                <p:nvPr/>
              </p:nvGrpSpPr>
              <p:grpSpPr bwMode="auto">
                <a:xfrm>
                  <a:off x="1212" y="1159"/>
                  <a:ext cx="2257" cy="534"/>
                  <a:chOff x="1884" y="1348"/>
                  <a:chExt cx="1482" cy="376"/>
                </a:xfrm>
              </p:grpSpPr>
              <p:sp>
                <p:nvSpPr>
                  <p:cNvPr id="38930" name="Oval 8"/>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38931" name="Oval 9"/>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38932" name="Freeform 10"/>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38933" name="Freeform 11"/>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38929" name="Text Box 31"/>
                <p:cNvSpPr txBox="1">
                  <a:spLocks noChangeArrowheads="1"/>
                </p:cNvSpPr>
                <p:nvPr/>
              </p:nvSpPr>
              <p:spPr bwMode="auto">
                <a:xfrm>
                  <a:off x="1216" y="934"/>
                  <a:ext cx="2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3 </a:t>
                  </a:r>
                  <a:r>
                    <a:rPr lang="en-US" altLang="sv-SE" sz="2000" i="1">
                      <a:solidFill>
                        <a:schemeClr val="accent2"/>
                      </a:solidFill>
                      <a:latin typeface="Times New Roman" panose="02020603050405020304" pitchFamily="18" charset="0"/>
                    </a:rPr>
                    <a:t>,0</a:t>
                  </a:r>
                  <a:r>
                    <a:rPr lang="en-US" altLang="sv-SE" sz="2000">
                      <a:solidFill>
                        <a:schemeClr val="accent2"/>
                      </a:solidFill>
                      <a:latin typeface="Times New Roman" panose="02020603050405020304" pitchFamily="18" charset="0"/>
                    </a:rPr>
                    <a:t>&gt;..&lt;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2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 </a:t>
                  </a:r>
                  <a:r>
                    <a:rPr lang="en-US" altLang="sv-SE" sz="2000" i="1">
                      <a:solidFill>
                        <a:schemeClr val="accent2"/>
                      </a:solidFill>
                      <a:latin typeface="Times New Roman" panose="02020603050405020304" pitchFamily="18" charset="0"/>
                    </a:rPr>
                    <a:t>.. </a:t>
                  </a: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1 </a:t>
                  </a:r>
                  <a:r>
                    <a:rPr lang="en-US" altLang="sv-SE" sz="2000" i="1">
                      <a:solidFill>
                        <a:schemeClr val="accent2"/>
                      </a:solidFill>
                      <a:latin typeface="Times New Roman" panose="02020603050405020304" pitchFamily="18" charset="0"/>
                    </a:rPr>
                    <a:t>,0</a:t>
                  </a:r>
                  <a:r>
                    <a:rPr lang="en-US" altLang="sv-SE" sz="2000">
                      <a:solidFill>
                        <a:schemeClr val="accent2"/>
                      </a:solidFill>
                      <a:latin typeface="Times New Roman" panose="02020603050405020304" pitchFamily="18" charset="0"/>
                    </a:rPr>
                    <a:t>&gt;</a:t>
                  </a:r>
                </a:p>
              </p:txBody>
            </p:sp>
          </p:grpSp>
        </p:grpSp>
        <p:sp>
          <p:nvSpPr>
            <p:cNvPr id="38923" name="Text Box 40"/>
            <p:cNvSpPr txBox="1">
              <a:spLocks noChangeArrowheads="1"/>
            </p:cNvSpPr>
            <p:nvPr/>
          </p:nvSpPr>
          <p:spPr bwMode="auto">
            <a:xfrm>
              <a:off x="1296" y="2757"/>
              <a:ext cx="75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S</a:t>
              </a:r>
              <a:r>
                <a:rPr lang="en-US" altLang="sv-SE" sz="2200" i="1">
                  <a:solidFill>
                    <a:srgbClr val="0033CC"/>
                  </a:solidFill>
                  <a:latin typeface="Times New Roman" panose="02020603050405020304" pitchFamily="18" charset="0"/>
                </a:rPr>
                <a:t> = 0</a:t>
              </a:r>
            </a:p>
          </p:txBody>
        </p:sp>
        <p:sp>
          <p:nvSpPr>
            <p:cNvPr id="38924" name="Text Box 41"/>
            <p:cNvSpPr txBox="1">
              <a:spLocks noChangeArrowheads="1"/>
            </p:cNvSpPr>
            <p:nvPr/>
          </p:nvSpPr>
          <p:spPr bwMode="auto">
            <a:xfrm>
              <a:off x="3711" y="2741"/>
              <a:ext cx="75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R</a:t>
              </a:r>
              <a:r>
                <a:rPr lang="en-US" altLang="sv-SE" sz="2200" i="1">
                  <a:solidFill>
                    <a:srgbClr val="0033CC"/>
                  </a:solidFill>
                  <a:latin typeface="Times New Roman" panose="02020603050405020304" pitchFamily="18" charset="0"/>
                </a:rPr>
                <a:t> = 1</a:t>
              </a:r>
            </a:p>
          </p:txBody>
        </p:sp>
      </p:grpSp>
      <p:sp>
        <p:nvSpPr>
          <p:cNvPr id="317479" name="Text Box 39"/>
          <p:cNvSpPr txBox="1">
            <a:spLocks noChangeArrowheads="1"/>
          </p:cNvSpPr>
          <p:nvPr/>
        </p:nvSpPr>
        <p:spPr bwMode="auto">
          <a:xfrm>
            <a:off x="2686050" y="3349625"/>
            <a:ext cx="35750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Font typeface="Wingdings" panose="05000000000000000000" pitchFamily="2" charset="2"/>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3 </a:t>
            </a:r>
            <a:r>
              <a:rPr lang="en-US" altLang="sv-SE" sz="2000" i="1">
                <a:solidFill>
                  <a:schemeClr val="accent2"/>
                </a:solidFill>
                <a:latin typeface="Times New Roman" panose="02020603050405020304" pitchFamily="18" charset="0"/>
              </a:rPr>
              <a:t>,0</a:t>
            </a:r>
            <a:r>
              <a:rPr lang="en-US" altLang="sv-SE" sz="2000">
                <a:solidFill>
                  <a:schemeClr val="accent2"/>
                </a:solidFill>
                <a:latin typeface="Times New Roman" panose="02020603050405020304" pitchFamily="18" charset="0"/>
              </a:rPr>
              <a:t>&gt;</a:t>
            </a:r>
            <a:r>
              <a:rPr lang="en-US" altLang="sv-SE" sz="2000" i="1">
                <a:solidFill>
                  <a:schemeClr val="accent2"/>
                </a:solidFill>
                <a:latin typeface="Times New Roman" panose="02020603050405020304" pitchFamily="18" charset="0"/>
              </a:rPr>
              <a:t>…</a:t>
            </a: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1 </a:t>
            </a:r>
            <a:r>
              <a:rPr lang="en-US" altLang="sv-SE" sz="2000" i="1">
                <a:solidFill>
                  <a:schemeClr val="accent2"/>
                </a:solidFill>
                <a:latin typeface="Times New Roman" panose="02020603050405020304" pitchFamily="18" charset="0"/>
              </a:rPr>
              <a:t>,0</a:t>
            </a:r>
            <a:r>
              <a:rPr lang="en-US" altLang="sv-SE" sz="2000">
                <a:solidFill>
                  <a:schemeClr val="accent2"/>
                </a:solidFill>
                <a:latin typeface="Times New Roman" panose="02020603050405020304" pitchFamily="18" charset="0"/>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 calcmode="lin" valueType="num">
                                      <p:cBhvr additive="base">
                                        <p:cTn id="7" dur="500" fill="hold"/>
                                        <p:tgtEl>
                                          <p:spTgt spid="317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4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1000"/>
                                  </p:stCondLst>
                                  <p:childTnLst>
                                    <p:set>
                                      <p:cBhvr>
                                        <p:cTn id="11" dur="1" fill="hold">
                                          <p:stCondLst>
                                            <p:cond delay="0"/>
                                          </p:stCondLst>
                                        </p:cTn>
                                        <p:tgtEl>
                                          <p:spTgt spid="317483"/>
                                        </p:tgtEl>
                                        <p:attrNameLst>
                                          <p:attrName>style.visibility</p:attrName>
                                        </p:attrNameLst>
                                      </p:cBhvr>
                                      <p:to>
                                        <p:strVal val="visible"/>
                                      </p:to>
                                    </p:set>
                                    <p:anim calcmode="lin" valueType="num">
                                      <p:cBhvr additive="base">
                                        <p:cTn id="12" dur="500" fill="hold"/>
                                        <p:tgtEl>
                                          <p:spTgt spid="317483"/>
                                        </p:tgtEl>
                                        <p:attrNameLst>
                                          <p:attrName>ppt_x</p:attrName>
                                        </p:attrNameLst>
                                      </p:cBhvr>
                                      <p:tavLst>
                                        <p:tav tm="0">
                                          <p:val>
                                            <p:strVal val="0-#ppt_w/2"/>
                                          </p:val>
                                        </p:tav>
                                        <p:tav tm="100000">
                                          <p:val>
                                            <p:strVal val="#ppt_x"/>
                                          </p:val>
                                        </p:tav>
                                      </p:tavLst>
                                    </p:anim>
                                    <p:anim calcmode="lin" valueType="num">
                                      <p:cBhvr additive="base">
                                        <p:cTn id="13" dur="500" fill="hold"/>
                                        <p:tgtEl>
                                          <p:spTgt spid="31748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11" presetClass="entr" presetSubtype="0" fill="hold" nodeType="afterEffect">
                                  <p:stCondLst>
                                    <p:cond delay="1000"/>
                                  </p:stCondLst>
                                  <p:childTnLst>
                                    <p:set>
                                      <p:cBhvr>
                                        <p:cTn id="16" dur="1000">
                                          <p:stCondLst>
                                            <p:cond delay="0"/>
                                          </p:stCondLst>
                                        </p:cTn>
                                        <p:tgtEl>
                                          <p:spTgt spid="317476"/>
                                        </p:tgtEl>
                                        <p:attrNameLst>
                                          <p:attrName>style.visibility</p:attrName>
                                        </p:attrNameLst>
                                      </p:cBhvr>
                                      <p:to>
                                        <p:strVal val="visible"/>
                                      </p:to>
                                    </p:set>
                                  </p:childTnLst>
                                  <p:subTnLst>
                                    <p:set>
                                      <p:cBhvr override="childStyle">
                                        <p:cTn dur="1" fill="hold" display="0" masterRel="nextClick" afterEffect="1"/>
                                        <p:tgtEl>
                                          <p:spTgt spid="31747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17477">
                                            <p:txEl>
                                              <p:pRg st="0" end="0"/>
                                            </p:txEl>
                                          </p:spTgt>
                                        </p:tgtEl>
                                        <p:attrNameLst>
                                          <p:attrName>style.visibility</p:attrName>
                                        </p:attrNameLst>
                                      </p:cBhvr>
                                      <p:to>
                                        <p:strVal val="visible"/>
                                      </p:to>
                                    </p:set>
                                    <p:anim calcmode="lin" valueType="num">
                                      <p:cBhvr additive="base">
                                        <p:cTn id="21" dur="500" fill="hold"/>
                                        <p:tgtEl>
                                          <p:spTgt spid="317477">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17477">
                                            <p:txEl>
                                              <p:pRg st="0" end="0"/>
                                            </p:txEl>
                                          </p:spTgt>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1" presetClass="entr" presetSubtype="0" fill="hold" grpId="0" nodeType="afterEffect">
                                  <p:stCondLst>
                                    <p:cond delay="1000"/>
                                  </p:stCondLst>
                                  <p:childTnLst>
                                    <p:set>
                                      <p:cBhvr>
                                        <p:cTn id="25" dur="1" fill="hold">
                                          <p:stCondLst>
                                            <p:cond delay="499"/>
                                          </p:stCondLst>
                                        </p:cTn>
                                        <p:tgtEl>
                                          <p:spTgt spid="317478"/>
                                        </p:tgtEl>
                                        <p:attrNameLst>
                                          <p:attrName>style.visibility</p:attrName>
                                        </p:attrNameLst>
                                      </p:cBhvr>
                                      <p:to>
                                        <p:strVal val="visible"/>
                                      </p:to>
                                    </p:set>
                                  </p:childTnLst>
                                  <p:subTnLst>
                                    <p:set>
                                      <p:cBhvr override="childStyle">
                                        <p:cTn dur="1" fill="hold" display="0" masterRel="nextClick" afterEffect="1"/>
                                        <p:tgtEl>
                                          <p:spTgt spid="317478"/>
                                        </p:tgtEl>
                                        <p:attrNameLst>
                                          <p:attrName>style.visibility</p:attrName>
                                        </p:attrNameLst>
                                      </p:cBhvr>
                                      <p:to>
                                        <p:strVal val="hidden"/>
                                      </p:to>
                                    </p:set>
                                  </p:subTnLst>
                                </p:cTn>
                              </p:par>
                            </p:childTnLst>
                          </p:cTn>
                        </p:par>
                        <p:par>
                          <p:cTn id="26" fill="hold" nodeType="afterGroup">
                            <p:stCondLst>
                              <p:cond delay="2000"/>
                            </p:stCondLst>
                            <p:childTnLst>
                              <p:par>
                                <p:cTn id="27" presetID="1" presetClass="entr" presetSubtype="0" fill="hold" grpId="0" nodeType="afterEffect">
                                  <p:stCondLst>
                                    <p:cond delay="2000"/>
                                  </p:stCondLst>
                                  <p:childTnLst>
                                    <p:set>
                                      <p:cBhvr>
                                        <p:cTn id="28" dur="1" fill="hold">
                                          <p:stCondLst>
                                            <p:cond delay="499"/>
                                          </p:stCondLst>
                                        </p:cTn>
                                        <p:tgtEl>
                                          <p:spTgt spid="317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P spid="317477" grpId="0" build="p" autoUpdateAnimBg="0"/>
      <p:bldP spid="317478" grpId="0" autoUpdateAnimBg="0"/>
      <p:bldP spid="31747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8AD15CC5-4341-4F35-A747-232A0C9FD363}" type="slidenum">
              <a:rPr lang="en-US" altLang="en-US" sz="1400" smtClean="0">
                <a:solidFill>
                  <a:srgbClr val="3333CC"/>
                </a:solidFill>
                <a:latin typeface="Times New Roman" panose="02020603050405020304" pitchFamily="18" charset="0"/>
              </a:rPr>
              <a:pPr>
                <a:spcBef>
                  <a:spcPct val="0"/>
                </a:spcBef>
                <a:buClrTx/>
                <a:buSzTx/>
                <a:buFontTx/>
                <a:buNone/>
              </a:pPr>
              <a:t>15</a:t>
            </a:fld>
            <a:endParaRPr lang="en-US" altLang="en-US" sz="1400">
              <a:solidFill>
                <a:srgbClr val="3333CC"/>
              </a:solidFill>
              <a:latin typeface="Times New Roman" panose="02020603050405020304" pitchFamily="18" charset="0"/>
            </a:endParaRPr>
          </a:p>
        </p:txBody>
      </p:sp>
      <p:sp>
        <p:nvSpPr>
          <p:cNvPr id="39939" name="Rectangle 2"/>
          <p:cNvSpPr>
            <a:spLocks noGrp="1" noChangeArrowheads="1"/>
          </p:cNvSpPr>
          <p:nvPr>
            <p:ph type="title"/>
          </p:nvPr>
        </p:nvSpPr>
        <p:spPr/>
        <p:txBody>
          <a:bodyPr/>
          <a:lstStyle/>
          <a:p>
            <a:r>
              <a:rPr lang="en-US" altLang="sv-SE" sz="3200" dirty="0">
                <a:latin typeface="Calibri Light" panose="020F0302020204030204" pitchFamily="34" charset="0"/>
              </a:rPr>
              <a:t>Pseudo-Self-Stabilization, </a:t>
            </a:r>
            <a:br>
              <a:rPr lang="en-US" altLang="sv-SE" sz="3200" dirty="0">
                <a:latin typeface="Calibri Light" panose="020F0302020204030204" pitchFamily="34" charset="0"/>
              </a:rPr>
            </a:br>
            <a:r>
              <a:rPr lang="en-US" altLang="sv-SE" sz="3200" dirty="0">
                <a:latin typeface="Calibri Light" panose="020F0302020204030204" pitchFamily="34" charset="0"/>
              </a:rPr>
              <a:t>The Alternating Bit Algorithm</a:t>
            </a:r>
          </a:p>
        </p:txBody>
      </p:sp>
      <p:sp>
        <p:nvSpPr>
          <p:cNvPr id="39940" name="Rectangle 3"/>
          <p:cNvSpPr>
            <a:spLocks noGrp="1" noChangeArrowheads="1"/>
          </p:cNvSpPr>
          <p:nvPr>
            <p:ph type="body" idx="1"/>
          </p:nvPr>
        </p:nvSpPr>
        <p:spPr>
          <a:xfrm>
            <a:off x="533400" y="1600200"/>
            <a:ext cx="7772400" cy="1274763"/>
          </a:xfrm>
        </p:spPr>
        <p:txBody>
          <a:bodyPr>
            <a:spAutoFit/>
          </a:bodyPr>
          <a:lstStyle/>
          <a:p>
            <a:r>
              <a:rPr lang="en-US" altLang="sv-SE" sz="2400" dirty="0">
                <a:latin typeface="Calibri Light" panose="020F0302020204030204" pitchFamily="34" charset="0"/>
              </a:rPr>
              <a:t>Denote </a:t>
            </a:r>
            <a:r>
              <a:rPr lang="en-US" altLang="sv-SE" sz="2400" dirty="0">
                <a:solidFill>
                  <a:srgbClr val="C60000"/>
                </a:solidFill>
                <a:latin typeface="Calibri Light" panose="020F0302020204030204" pitchFamily="34" charset="0"/>
              </a:rPr>
              <a:t>L(c</a:t>
            </a:r>
            <a:r>
              <a:rPr lang="en-US" altLang="sv-SE" sz="2400" baseline="-25000" dirty="0">
                <a:solidFill>
                  <a:srgbClr val="C60000"/>
                </a:solidFill>
                <a:latin typeface="Calibri Light" panose="020F0302020204030204" pitchFamily="34" charset="0"/>
              </a:rPr>
              <a:t>i</a:t>
            </a:r>
            <a:r>
              <a:rPr lang="en-US" altLang="sv-SE" sz="2400" dirty="0">
                <a:solidFill>
                  <a:srgbClr val="C60000"/>
                </a:solidFill>
                <a:latin typeface="Calibri Light" panose="020F0302020204030204" pitchFamily="34" charset="0"/>
              </a:rPr>
              <a:t>)</a:t>
            </a:r>
            <a:r>
              <a:rPr lang="en-US" altLang="sv-SE" sz="2400" dirty="0">
                <a:solidFill>
                  <a:srgbClr val="FF3300"/>
                </a:solidFill>
                <a:latin typeface="Calibri Light" panose="020F0302020204030204" pitchFamily="34" charset="0"/>
              </a:rPr>
              <a:t> </a:t>
            </a:r>
            <a:r>
              <a:rPr lang="en-US" altLang="sv-SE" sz="2400" dirty="0">
                <a:latin typeface="Calibri Light" panose="020F0302020204030204" pitchFamily="34" charset="0"/>
              </a:rPr>
              <a:t>- the sequence L of the configuration c</a:t>
            </a:r>
            <a:r>
              <a:rPr lang="en-US" altLang="sv-SE" sz="2400" baseline="-25000" dirty="0">
                <a:latin typeface="Calibri Light" panose="020F0302020204030204" pitchFamily="34" charset="0"/>
              </a:rPr>
              <a:t>i</a:t>
            </a:r>
            <a:r>
              <a:rPr lang="en-US" altLang="sv-SE" sz="2400" dirty="0">
                <a:latin typeface="Calibri Light" panose="020F0302020204030204" pitchFamily="34" charset="0"/>
              </a:rPr>
              <a:t>  </a:t>
            </a:r>
          </a:p>
          <a:p>
            <a:r>
              <a:rPr lang="en-US" altLang="sv-SE" sz="2400" dirty="0">
                <a:latin typeface="Calibri Light" panose="020F0302020204030204" pitchFamily="34" charset="0"/>
              </a:rPr>
              <a:t>A </a:t>
            </a:r>
            <a:r>
              <a:rPr lang="en-US" altLang="sv-SE" sz="2400" dirty="0">
                <a:solidFill>
                  <a:srgbClr val="C60000"/>
                </a:solidFill>
                <a:latin typeface="Calibri Light" panose="020F0302020204030204" pitchFamily="34" charset="0"/>
              </a:rPr>
              <a:t>loaded configuration</a:t>
            </a:r>
            <a:r>
              <a:rPr lang="en-US" altLang="sv-SE" sz="2400" dirty="0">
                <a:latin typeface="Calibri Light" panose="020F0302020204030204" pitchFamily="34" charset="0"/>
              </a:rPr>
              <a:t> c</a:t>
            </a:r>
            <a:r>
              <a:rPr lang="en-US" altLang="sv-SE" sz="2400" baseline="-25000" dirty="0">
                <a:latin typeface="Calibri Light" panose="020F0302020204030204" pitchFamily="34" charset="0"/>
              </a:rPr>
              <a:t>i</a:t>
            </a:r>
            <a:r>
              <a:rPr lang="en-US" altLang="sv-SE" sz="2400" dirty="0">
                <a:latin typeface="Calibri Light" panose="020F0302020204030204" pitchFamily="34" charset="0"/>
              </a:rPr>
              <a:t> is a configuration in which the first and last values in L(c</a:t>
            </a:r>
            <a:r>
              <a:rPr lang="en-US" altLang="sv-SE" sz="2400" baseline="-25000" dirty="0">
                <a:latin typeface="Calibri Light" panose="020F0302020204030204" pitchFamily="34" charset="0"/>
              </a:rPr>
              <a:t>i</a:t>
            </a:r>
            <a:r>
              <a:rPr lang="en-US" altLang="sv-SE" sz="2400" dirty="0">
                <a:latin typeface="Calibri Light" panose="020F0302020204030204" pitchFamily="34" charset="0"/>
              </a:rPr>
              <a:t>) are equal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BA9FB7CB-299A-4D1B-A3CF-8F1A79E89571}" type="slidenum">
              <a:rPr lang="en-US" altLang="en-US" sz="1400" smtClean="0">
                <a:solidFill>
                  <a:srgbClr val="3333CC"/>
                </a:solidFill>
                <a:latin typeface="Times New Roman" panose="02020603050405020304" pitchFamily="18" charset="0"/>
              </a:rPr>
              <a:pPr>
                <a:spcBef>
                  <a:spcPct val="0"/>
                </a:spcBef>
                <a:buClrTx/>
                <a:buSzTx/>
                <a:buFontTx/>
                <a:buNone/>
              </a:pPr>
              <a:t>16</a:t>
            </a:fld>
            <a:endParaRPr lang="en-US" altLang="en-US" sz="1400">
              <a:solidFill>
                <a:srgbClr val="3333CC"/>
              </a:solidFill>
              <a:latin typeface="Times New Roman" panose="02020603050405020304" pitchFamily="18" charset="0"/>
            </a:endParaRPr>
          </a:p>
        </p:txBody>
      </p:sp>
      <p:sp>
        <p:nvSpPr>
          <p:cNvPr id="40963" name="Rectangle 2"/>
          <p:cNvSpPr>
            <a:spLocks noGrp="1" noChangeArrowheads="1"/>
          </p:cNvSpPr>
          <p:nvPr>
            <p:ph type="title"/>
          </p:nvPr>
        </p:nvSpPr>
        <p:spPr/>
        <p:txBody>
          <a:bodyPr/>
          <a:lstStyle/>
          <a:p>
            <a:r>
              <a:rPr lang="en-US" altLang="sv-SE" sz="3200" dirty="0">
                <a:latin typeface="Calibri Light" panose="020F0302020204030204" pitchFamily="34" charset="0"/>
              </a:rPr>
              <a:t>Pseudo-Self-Stabilization, </a:t>
            </a:r>
            <a:br>
              <a:rPr lang="en-US" altLang="sv-SE" sz="3200" dirty="0">
                <a:latin typeface="Calibri Light" panose="020F0302020204030204" pitchFamily="34" charset="0"/>
              </a:rPr>
            </a:br>
            <a:r>
              <a:rPr lang="en-US" altLang="sv-SE" sz="3200" dirty="0">
                <a:latin typeface="Calibri Light" panose="020F0302020204030204" pitchFamily="34" charset="0"/>
              </a:rPr>
              <a:t>The Alternating Bit Algorithm</a:t>
            </a:r>
          </a:p>
        </p:txBody>
      </p:sp>
      <p:sp>
        <p:nvSpPr>
          <p:cNvPr id="40964" name="Rectangle 3"/>
          <p:cNvSpPr>
            <a:spLocks noGrp="1" noChangeArrowheads="1"/>
          </p:cNvSpPr>
          <p:nvPr>
            <p:ph type="body" idx="1"/>
          </p:nvPr>
        </p:nvSpPr>
        <p:spPr>
          <a:xfrm>
            <a:off x="533399" y="1600200"/>
            <a:ext cx="7920135" cy="2456057"/>
          </a:xfrm>
        </p:spPr>
        <p:txBody>
          <a:bodyPr wrap="square">
            <a:spAutoFit/>
          </a:bodyPr>
          <a:lstStyle/>
          <a:p>
            <a:r>
              <a:rPr lang="en-US" altLang="sv-SE" sz="2400" dirty="0">
                <a:solidFill>
                  <a:srgbClr val="C60000"/>
                </a:solidFill>
                <a:latin typeface="Calibri Light" panose="020F0302020204030204" pitchFamily="34" charset="0"/>
              </a:rPr>
              <a:t>The algorithm is pseudo self-stabilizing for the data-link task</a:t>
            </a:r>
            <a:endParaRPr lang="en-US" altLang="sv-SE" sz="2400" dirty="0">
              <a:solidFill>
                <a:srgbClr val="000099"/>
              </a:solidFill>
              <a:latin typeface="Calibri Light" panose="020F0302020204030204" pitchFamily="34" charset="0"/>
            </a:endParaRPr>
          </a:p>
          <a:p>
            <a:r>
              <a:rPr lang="en-US" altLang="sv-SE" sz="2400" dirty="0">
                <a:solidFill>
                  <a:srgbClr val="000099"/>
                </a:solidFill>
                <a:latin typeface="Calibri Light" panose="020F0302020204030204" pitchFamily="34" charset="0"/>
              </a:rPr>
              <a:t>This is because it guarantees that the number of messages that are lost during the infinite execution is bounded since the channel capacity is bounded.</a:t>
            </a:r>
          </a:p>
          <a:p>
            <a:r>
              <a:rPr lang="en-US" altLang="sv-SE" sz="2400" dirty="0">
                <a:solidFill>
                  <a:srgbClr val="000099"/>
                </a:solidFill>
                <a:latin typeface="Calibri Light" panose="020F0302020204030204" pitchFamily="34" charset="0"/>
              </a:rPr>
              <a:t>Moreover, the performance between any such two losses is according to the abstract task of the data-link.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BEA62827-8673-471F-BAFF-DE1D69A533C8}" type="slidenum">
              <a:rPr lang="en-US" altLang="en-US" sz="1400" smtClean="0">
                <a:solidFill>
                  <a:srgbClr val="3333CC"/>
                </a:solidFill>
                <a:latin typeface="Times New Roman" panose="02020603050405020304" pitchFamily="18" charset="0"/>
              </a:rPr>
              <a:pPr>
                <a:spcBef>
                  <a:spcPct val="0"/>
                </a:spcBef>
                <a:buClrTx/>
                <a:buSzTx/>
                <a:buFontTx/>
                <a:buNone/>
              </a:pPr>
              <a:t>17</a:t>
            </a:fld>
            <a:endParaRPr lang="en-US" altLang="en-US" sz="1400">
              <a:solidFill>
                <a:srgbClr val="3333CC"/>
              </a:solidFill>
              <a:latin typeface="Times New Roman" panose="02020603050405020304" pitchFamily="18" charset="0"/>
            </a:endParaRPr>
          </a:p>
        </p:txBody>
      </p:sp>
      <p:sp>
        <p:nvSpPr>
          <p:cNvPr id="43011" name="Rectangle 2"/>
          <p:cNvSpPr>
            <a:spLocks noGrp="1" noChangeArrowheads="1"/>
          </p:cNvSpPr>
          <p:nvPr>
            <p:ph type="title"/>
          </p:nvPr>
        </p:nvSpPr>
        <p:spPr>
          <a:xfrm>
            <a:off x="533400" y="1357313"/>
            <a:ext cx="7772400" cy="1143000"/>
          </a:xfrm>
        </p:spPr>
        <p:txBody>
          <a:bodyPr/>
          <a:lstStyle/>
          <a:p>
            <a:r>
              <a:rPr lang="en-US" altLang="he-IL" dirty="0">
                <a:latin typeface="Calibri Light" panose="020F0302020204030204" pitchFamily="34" charset="0"/>
              </a:rPr>
              <a:t>Roadmap</a:t>
            </a:r>
            <a:endParaRPr lang="en-US" altLang="sv-SE" dirty="0">
              <a:latin typeface="Calibri Light" panose="020F0302020204030204" pitchFamily="34" charset="0"/>
            </a:endParaRPr>
          </a:p>
        </p:txBody>
      </p:sp>
      <p:sp>
        <p:nvSpPr>
          <p:cNvPr id="43012" name="Rectangle 3"/>
          <p:cNvSpPr>
            <a:spLocks noGrp="1" noChangeArrowheads="1"/>
          </p:cNvSpPr>
          <p:nvPr>
            <p:ph type="body" idx="1"/>
          </p:nvPr>
        </p:nvSpPr>
        <p:spPr>
          <a:xfrm>
            <a:off x="-436990" y="2728913"/>
            <a:ext cx="9795589" cy="1857375"/>
          </a:xfrm>
        </p:spPr>
        <p:txBody>
          <a:bodyPr/>
          <a:lstStyle/>
          <a:p>
            <a:pPr lvl="1">
              <a:lnSpc>
                <a:spcPct val="90000"/>
              </a:lnSpc>
              <a:buFont typeface="ZapfDingbats" pitchFamily="82" charset="2"/>
              <a:buNone/>
            </a:pPr>
            <a:r>
              <a:rPr lang="en-US" altLang="he-IL" dirty="0">
                <a:solidFill>
                  <a:srgbClr val="000099"/>
                </a:solidFill>
                <a:latin typeface="Calibri Light" panose="020F0302020204030204" pitchFamily="34" charset="0"/>
              </a:rPr>
              <a:t>2.10 Pseudo-Self-Stabilization</a:t>
            </a:r>
          </a:p>
          <a:p>
            <a:pPr lvl="1">
              <a:lnSpc>
                <a:spcPct val="90000"/>
              </a:lnSpc>
              <a:buFont typeface="Wingdings" panose="05000000000000000000" pitchFamily="2" charset="2"/>
              <a:buNone/>
            </a:pPr>
            <a:r>
              <a:rPr lang="en-US" altLang="en-US" dirty="0">
                <a:solidFill>
                  <a:srgbClr val="C60000"/>
                </a:solidFill>
                <a:latin typeface="Calibri Light" panose="020F0302020204030204" pitchFamily="34" charset="0"/>
              </a:rPr>
              <a:t>3.1 </a:t>
            </a:r>
            <a:r>
              <a:rPr lang="en-US" altLang="he-IL" dirty="0">
                <a:solidFill>
                  <a:srgbClr val="C60000"/>
                </a:solidFill>
                <a:latin typeface="Calibri Light" panose="020F0302020204030204" pitchFamily="34" charset="0"/>
              </a:rPr>
              <a:t>Initialization of a Data-Link Algorithm in the Presence of Faults</a:t>
            </a:r>
          </a:p>
          <a:p>
            <a:pPr lvl="1">
              <a:lnSpc>
                <a:spcPct val="90000"/>
              </a:lnSpc>
              <a:buFont typeface="Wingdings" panose="05000000000000000000" pitchFamily="2" charset="2"/>
              <a:buNone/>
            </a:pPr>
            <a:r>
              <a:rPr lang="en-US" altLang="he-IL" dirty="0">
                <a:solidFill>
                  <a:srgbClr val="000099"/>
                </a:solidFill>
                <a:latin typeface="Calibri Light" panose="020F0302020204030204" pitchFamily="34" charset="0"/>
              </a:rPr>
              <a:t>3.2 Arbitrary Configuration Because of Crashes</a:t>
            </a:r>
          </a:p>
          <a:p>
            <a:pPr lvl="1">
              <a:buFontTx/>
              <a:buNone/>
            </a:pPr>
            <a:r>
              <a:rPr lang="en-US" altLang="he-IL" dirty="0">
                <a:solidFill>
                  <a:srgbClr val="000099"/>
                </a:solidFill>
                <a:latin typeface="Calibri Light" panose="020F0302020204030204" pitchFamily="34" charset="0"/>
              </a:rPr>
              <a:t>4.2 Data-Link Algorithms: Converting Shared Memory to Message Passing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2E720623-67AF-4C5E-94CE-8A33C89FDA75}" type="slidenum">
              <a:rPr lang="en-US" altLang="en-US" sz="1400" smtClean="0">
                <a:solidFill>
                  <a:srgbClr val="3333CC"/>
                </a:solidFill>
                <a:latin typeface="Times New Roman" panose="02020603050405020304" pitchFamily="18" charset="0"/>
              </a:rPr>
              <a:pPr>
                <a:spcBef>
                  <a:spcPct val="0"/>
                </a:spcBef>
                <a:buClrTx/>
                <a:buSzTx/>
                <a:buFontTx/>
                <a:buNone/>
              </a:pPr>
              <a:t>18</a:t>
            </a:fld>
            <a:endParaRPr lang="en-US" altLang="en-US" sz="1400">
              <a:solidFill>
                <a:srgbClr val="3333CC"/>
              </a:solidFill>
              <a:latin typeface="Times New Roman" panose="02020603050405020304" pitchFamily="18" charset="0"/>
            </a:endParaRPr>
          </a:p>
        </p:txBody>
      </p:sp>
      <p:sp>
        <p:nvSpPr>
          <p:cNvPr id="44035" name="Rectangle 2"/>
          <p:cNvSpPr>
            <a:spLocks noGrp="1" noChangeArrowheads="1"/>
          </p:cNvSpPr>
          <p:nvPr>
            <p:ph type="title"/>
          </p:nvPr>
        </p:nvSpPr>
        <p:spPr>
          <a:xfrm>
            <a:off x="533400" y="433388"/>
            <a:ext cx="7772400" cy="1143000"/>
          </a:xfrm>
        </p:spPr>
        <p:txBody>
          <a:bodyPr/>
          <a:lstStyle/>
          <a:p>
            <a:r>
              <a:rPr lang="en-US" altLang="sv-SE" sz="3200" dirty="0">
                <a:latin typeface="Calibri Light" panose="020F0302020204030204" pitchFamily="34" charset="0"/>
              </a:rPr>
              <a:t>The Data Link Algorithm</a:t>
            </a:r>
          </a:p>
        </p:txBody>
      </p:sp>
      <p:sp>
        <p:nvSpPr>
          <p:cNvPr id="44036" name="Rectangle 3"/>
          <p:cNvSpPr>
            <a:spLocks noGrp="1" noChangeArrowheads="1"/>
          </p:cNvSpPr>
          <p:nvPr>
            <p:ph type="body" idx="1"/>
          </p:nvPr>
        </p:nvSpPr>
        <p:spPr>
          <a:xfrm>
            <a:off x="533400" y="1611313"/>
            <a:ext cx="7772400" cy="954087"/>
          </a:xfrm>
          <a:extLs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en-US" altLang="sv-SE" dirty="0">
                <a:latin typeface="Calibri Light" panose="020F0302020204030204" pitchFamily="34" charset="0"/>
              </a:rPr>
              <a:t>The task of delivering a message is sophisticated, and may cause message corruption or even loss</a:t>
            </a:r>
          </a:p>
        </p:txBody>
      </p:sp>
      <p:grpSp>
        <p:nvGrpSpPr>
          <p:cNvPr id="391204" name="Group 36"/>
          <p:cNvGrpSpPr>
            <a:grpSpLocks/>
          </p:cNvGrpSpPr>
          <p:nvPr/>
        </p:nvGrpSpPr>
        <p:grpSpPr bwMode="auto">
          <a:xfrm>
            <a:off x="873125" y="2759075"/>
            <a:ext cx="7432675" cy="3165475"/>
            <a:chOff x="550" y="1738"/>
            <a:chExt cx="4682" cy="1994"/>
          </a:xfrm>
        </p:grpSpPr>
        <p:grpSp>
          <p:nvGrpSpPr>
            <p:cNvPr id="44080" name="Group 4"/>
            <p:cNvGrpSpPr>
              <a:grpSpLocks/>
            </p:cNvGrpSpPr>
            <p:nvPr/>
          </p:nvGrpSpPr>
          <p:grpSpPr bwMode="auto">
            <a:xfrm>
              <a:off x="550" y="2047"/>
              <a:ext cx="4682" cy="1685"/>
              <a:chOff x="429" y="2209"/>
              <a:chExt cx="4682" cy="1685"/>
            </a:xfrm>
          </p:grpSpPr>
          <p:grpSp>
            <p:nvGrpSpPr>
              <p:cNvPr id="44082" name="Group 5"/>
              <p:cNvGrpSpPr>
                <a:grpSpLocks/>
              </p:cNvGrpSpPr>
              <p:nvPr/>
            </p:nvGrpSpPr>
            <p:grpSpPr bwMode="auto">
              <a:xfrm>
                <a:off x="429" y="2217"/>
                <a:ext cx="2205" cy="1677"/>
                <a:chOff x="429" y="2217"/>
                <a:chExt cx="2205" cy="1677"/>
              </a:xfrm>
            </p:grpSpPr>
            <p:sp>
              <p:nvSpPr>
                <p:cNvPr id="44098" name="Rectangle 6"/>
                <p:cNvSpPr>
                  <a:spLocks noChangeArrowheads="1"/>
                </p:cNvSpPr>
                <p:nvPr/>
              </p:nvSpPr>
              <p:spPr bwMode="auto">
                <a:xfrm>
                  <a:off x="526" y="2664"/>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99" name="Text Box 7"/>
                <p:cNvSpPr txBox="1">
                  <a:spLocks noChangeArrowheads="1"/>
                </p:cNvSpPr>
                <p:nvPr/>
              </p:nvSpPr>
              <p:spPr bwMode="auto">
                <a:xfrm>
                  <a:off x="1104" y="3709"/>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000080"/>
                      </a:solidFill>
                      <a:latin typeface="Times New Roman" panose="02020603050405020304" pitchFamily="18" charset="0"/>
                    </a:rPr>
                    <a:t>Physical Layer</a:t>
                  </a:r>
                </a:p>
              </p:txBody>
            </p:sp>
            <p:sp>
              <p:nvSpPr>
                <p:cNvPr id="44100" name="Text Box 8"/>
                <p:cNvSpPr txBox="1">
                  <a:spLocks noChangeArrowheads="1"/>
                </p:cNvSpPr>
                <p:nvPr/>
              </p:nvSpPr>
              <p:spPr bwMode="auto">
                <a:xfrm>
                  <a:off x="481" y="2676"/>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Data link Layer</a:t>
                  </a:r>
                </a:p>
              </p:txBody>
            </p:sp>
            <p:sp>
              <p:nvSpPr>
                <p:cNvPr id="44101" name="AutoShape 9"/>
                <p:cNvSpPr>
                  <a:spLocks noChangeArrowheads="1"/>
                </p:cNvSpPr>
                <p:nvPr/>
              </p:nvSpPr>
              <p:spPr bwMode="auto">
                <a:xfrm rot="10800000">
                  <a:off x="1491" y="3314"/>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102" name="AutoShape 10"/>
                <p:cNvSpPr>
                  <a:spLocks noChangeArrowheads="1"/>
                </p:cNvSpPr>
                <p:nvPr/>
              </p:nvSpPr>
              <p:spPr bwMode="auto">
                <a:xfrm rot="10800000">
                  <a:off x="1469" y="2425"/>
                  <a:ext cx="175" cy="362"/>
                </a:xfrm>
                <a:prstGeom prst="upArrow">
                  <a:avLst>
                    <a:gd name="adj1" fmla="val 50000"/>
                    <a:gd name="adj2" fmla="val 51714"/>
                  </a:avLst>
                </a:prstGeom>
                <a:solidFill>
                  <a:srgbClr val="FFFFFF"/>
                </a:solidFill>
                <a:ln w="9525">
                  <a:solidFill>
                    <a:srgbClr val="0000FF"/>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103" name="Rectangle 11"/>
                <p:cNvSpPr>
                  <a:spLocks noChangeArrowheads="1"/>
                </p:cNvSpPr>
                <p:nvPr/>
              </p:nvSpPr>
              <p:spPr bwMode="auto">
                <a:xfrm>
                  <a:off x="2019" y="2936"/>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Tail</a:t>
                  </a:r>
                </a:p>
              </p:txBody>
            </p:sp>
            <p:sp>
              <p:nvSpPr>
                <p:cNvPr id="44104" name="Rectangle 12" descr="Small confetti"/>
                <p:cNvSpPr>
                  <a:spLocks noChangeArrowheads="1"/>
                </p:cNvSpPr>
                <p:nvPr/>
              </p:nvSpPr>
              <p:spPr bwMode="auto">
                <a:xfrm>
                  <a:off x="1140" y="2936"/>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a:solidFill>
                        <a:srgbClr val="3333CC"/>
                      </a:solidFill>
                      <a:latin typeface="Times New Roman" panose="02020603050405020304" pitchFamily="18" charset="0"/>
                    </a:rPr>
                    <a:t>Packet</a:t>
                  </a:r>
                </a:p>
              </p:txBody>
            </p:sp>
            <p:sp>
              <p:nvSpPr>
                <p:cNvPr id="44105" name="Text Box 13"/>
                <p:cNvSpPr txBox="1">
                  <a:spLocks noChangeArrowheads="1"/>
                </p:cNvSpPr>
                <p:nvPr/>
              </p:nvSpPr>
              <p:spPr bwMode="auto">
                <a:xfrm>
                  <a:off x="429" y="3076"/>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dirty="0">
                      <a:solidFill>
                        <a:srgbClr val="000080"/>
                      </a:solidFill>
                      <a:latin typeface="Times New Roman" panose="02020603050405020304" pitchFamily="18" charset="0"/>
                    </a:rPr>
                    <a:t>Frame</a:t>
                  </a:r>
                </a:p>
              </p:txBody>
            </p:sp>
            <p:sp>
              <p:nvSpPr>
                <p:cNvPr id="44106" name="Text Box 14"/>
                <p:cNvSpPr txBox="1">
                  <a:spLocks noChangeArrowheads="1"/>
                </p:cNvSpPr>
                <p:nvPr/>
              </p:nvSpPr>
              <p:spPr bwMode="auto">
                <a:xfrm>
                  <a:off x="1186" y="2217"/>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Network Layer</a:t>
                  </a:r>
                </a:p>
              </p:txBody>
            </p:sp>
            <p:sp>
              <p:nvSpPr>
                <p:cNvPr id="44107" name="Line 15"/>
                <p:cNvSpPr>
                  <a:spLocks noChangeShapeType="1"/>
                </p:cNvSpPr>
                <p:nvPr/>
              </p:nvSpPr>
              <p:spPr bwMode="auto">
                <a:xfrm>
                  <a:off x="757" y="3118"/>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108" name="Line 16"/>
                <p:cNvSpPr>
                  <a:spLocks noChangeShapeType="1"/>
                </p:cNvSpPr>
                <p:nvPr/>
              </p:nvSpPr>
              <p:spPr bwMode="auto">
                <a:xfrm rot="7842980">
                  <a:off x="1757" y="3042"/>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109" name="Line 17"/>
                <p:cNvSpPr>
                  <a:spLocks noChangeShapeType="1"/>
                </p:cNvSpPr>
                <p:nvPr/>
              </p:nvSpPr>
              <p:spPr bwMode="auto">
                <a:xfrm flipV="1">
                  <a:off x="1140" y="2767"/>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110" name="Line 18"/>
                <p:cNvSpPr>
                  <a:spLocks noChangeShapeType="1"/>
                </p:cNvSpPr>
                <p:nvPr/>
              </p:nvSpPr>
              <p:spPr bwMode="auto">
                <a:xfrm rot="14900852" flipV="1">
                  <a:off x="1707" y="2728"/>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111" name="Rectangle 19"/>
                <p:cNvSpPr>
                  <a:spLocks noChangeArrowheads="1"/>
                </p:cNvSpPr>
                <p:nvPr/>
              </p:nvSpPr>
              <p:spPr bwMode="auto">
                <a:xfrm>
                  <a:off x="768" y="2933"/>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Head</a:t>
                  </a:r>
                </a:p>
              </p:txBody>
            </p:sp>
          </p:grpSp>
          <p:grpSp>
            <p:nvGrpSpPr>
              <p:cNvPr id="44083" name="Group 20"/>
              <p:cNvGrpSpPr>
                <a:grpSpLocks/>
              </p:cNvGrpSpPr>
              <p:nvPr/>
            </p:nvGrpSpPr>
            <p:grpSpPr bwMode="auto">
              <a:xfrm>
                <a:off x="2906" y="2209"/>
                <a:ext cx="2205" cy="1677"/>
                <a:chOff x="2906" y="2193"/>
                <a:chExt cx="2205" cy="1677"/>
              </a:xfrm>
            </p:grpSpPr>
            <p:sp>
              <p:nvSpPr>
                <p:cNvPr id="44084" name="Rectangle 21"/>
                <p:cNvSpPr>
                  <a:spLocks noChangeArrowheads="1"/>
                </p:cNvSpPr>
                <p:nvPr/>
              </p:nvSpPr>
              <p:spPr bwMode="auto">
                <a:xfrm>
                  <a:off x="3003" y="2640"/>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85" name="Text Box 22"/>
                <p:cNvSpPr txBox="1">
                  <a:spLocks noChangeArrowheads="1"/>
                </p:cNvSpPr>
                <p:nvPr/>
              </p:nvSpPr>
              <p:spPr bwMode="auto">
                <a:xfrm>
                  <a:off x="3581" y="3685"/>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000080"/>
                      </a:solidFill>
                      <a:latin typeface="Times New Roman" panose="02020603050405020304" pitchFamily="18" charset="0"/>
                    </a:rPr>
                    <a:t>Physical Layer</a:t>
                  </a:r>
                </a:p>
              </p:txBody>
            </p:sp>
            <p:sp>
              <p:nvSpPr>
                <p:cNvPr id="44086" name="Text Box 23"/>
                <p:cNvSpPr txBox="1">
                  <a:spLocks noChangeArrowheads="1"/>
                </p:cNvSpPr>
                <p:nvPr/>
              </p:nvSpPr>
              <p:spPr bwMode="auto">
                <a:xfrm>
                  <a:off x="2958" y="265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Data link Layer</a:t>
                  </a:r>
                </a:p>
              </p:txBody>
            </p:sp>
            <p:sp>
              <p:nvSpPr>
                <p:cNvPr id="44087" name="AutoShape 24"/>
                <p:cNvSpPr>
                  <a:spLocks noChangeArrowheads="1"/>
                </p:cNvSpPr>
                <p:nvPr/>
              </p:nvSpPr>
              <p:spPr bwMode="auto">
                <a:xfrm>
                  <a:off x="3968" y="3290"/>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88" name="Rectangle 25"/>
                <p:cNvSpPr>
                  <a:spLocks noChangeArrowheads="1"/>
                </p:cNvSpPr>
                <p:nvPr/>
              </p:nvSpPr>
              <p:spPr bwMode="auto">
                <a:xfrm>
                  <a:off x="4496" y="2912"/>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Tail</a:t>
                  </a:r>
                </a:p>
              </p:txBody>
            </p:sp>
            <p:sp>
              <p:nvSpPr>
                <p:cNvPr id="44089" name="Rectangle 26" descr="Small confetti"/>
                <p:cNvSpPr>
                  <a:spLocks noChangeArrowheads="1"/>
                </p:cNvSpPr>
                <p:nvPr/>
              </p:nvSpPr>
              <p:spPr bwMode="auto">
                <a:xfrm>
                  <a:off x="3617" y="2912"/>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a:solidFill>
                        <a:srgbClr val="3333CC"/>
                      </a:solidFill>
                      <a:latin typeface="Times New Roman" panose="02020603050405020304" pitchFamily="18" charset="0"/>
                    </a:rPr>
                    <a:t>Packet</a:t>
                  </a:r>
                </a:p>
              </p:txBody>
            </p:sp>
            <p:sp>
              <p:nvSpPr>
                <p:cNvPr id="44090" name="Text Box 27"/>
                <p:cNvSpPr txBox="1">
                  <a:spLocks noChangeArrowheads="1"/>
                </p:cNvSpPr>
                <p:nvPr/>
              </p:nvSpPr>
              <p:spPr bwMode="auto">
                <a:xfrm>
                  <a:off x="2906" y="3052"/>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dirty="0">
                      <a:solidFill>
                        <a:srgbClr val="000080"/>
                      </a:solidFill>
                      <a:latin typeface="Times New Roman" panose="02020603050405020304" pitchFamily="18" charset="0"/>
                    </a:rPr>
                    <a:t>Frame</a:t>
                  </a:r>
                </a:p>
              </p:txBody>
            </p:sp>
            <p:sp>
              <p:nvSpPr>
                <p:cNvPr id="44091" name="Text Box 28"/>
                <p:cNvSpPr txBox="1">
                  <a:spLocks noChangeArrowheads="1"/>
                </p:cNvSpPr>
                <p:nvPr/>
              </p:nvSpPr>
              <p:spPr bwMode="auto">
                <a:xfrm>
                  <a:off x="3663" y="2193"/>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Network Layer</a:t>
                  </a:r>
                </a:p>
              </p:txBody>
            </p:sp>
            <p:sp>
              <p:nvSpPr>
                <p:cNvPr id="44092" name="Line 29"/>
                <p:cNvSpPr>
                  <a:spLocks noChangeShapeType="1"/>
                </p:cNvSpPr>
                <p:nvPr/>
              </p:nvSpPr>
              <p:spPr bwMode="auto">
                <a:xfrm>
                  <a:off x="3234" y="3094"/>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93" name="Line 30"/>
                <p:cNvSpPr>
                  <a:spLocks noChangeShapeType="1"/>
                </p:cNvSpPr>
                <p:nvPr/>
              </p:nvSpPr>
              <p:spPr bwMode="auto">
                <a:xfrm rot="7842980">
                  <a:off x="4234" y="3018"/>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94" name="Line 31"/>
                <p:cNvSpPr>
                  <a:spLocks noChangeShapeType="1"/>
                </p:cNvSpPr>
                <p:nvPr/>
              </p:nvSpPr>
              <p:spPr bwMode="auto">
                <a:xfrm flipV="1">
                  <a:off x="3617" y="2743"/>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95" name="Line 32"/>
                <p:cNvSpPr>
                  <a:spLocks noChangeShapeType="1"/>
                </p:cNvSpPr>
                <p:nvPr/>
              </p:nvSpPr>
              <p:spPr bwMode="auto">
                <a:xfrm rot="14900852" flipV="1">
                  <a:off x="4184" y="2704"/>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96" name="Rectangle 33"/>
                <p:cNvSpPr>
                  <a:spLocks noChangeArrowheads="1"/>
                </p:cNvSpPr>
                <p:nvPr/>
              </p:nvSpPr>
              <p:spPr bwMode="auto">
                <a:xfrm>
                  <a:off x="3245" y="2909"/>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Head</a:t>
                  </a:r>
                </a:p>
              </p:txBody>
            </p:sp>
            <p:sp>
              <p:nvSpPr>
                <p:cNvPr id="44097" name="AutoShape 34"/>
                <p:cNvSpPr>
                  <a:spLocks noChangeArrowheads="1"/>
                </p:cNvSpPr>
                <p:nvPr/>
              </p:nvSpPr>
              <p:spPr bwMode="auto">
                <a:xfrm>
                  <a:off x="3968" y="2404"/>
                  <a:ext cx="175" cy="363"/>
                </a:xfrm>
                <a:prstGeom prst="upArrow">
                  <a:avLst>
                    <a:gd name="adj1" fmla="val 50000"/>
                    <a:gd name="adj2" fmla="val 51857"/>
                  </a:avLst>
                </a:prstGeom>
                <a:solidFill>
                  <a:srgbClr val="FFFFFF"/>
                </a:solidFill>
                <a:ln w="9525">
                  <a:solidFill>
                    <a:srgbClr val="0033CC"/>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grpSp>
        <p:sp>
          <p:nvSpPr>
            <p:cNvPr id="44081" name="Text Box 35"/>
            <p:cNvSpPr txBox="1">
              <a:spLocks noChangeArrowheads="1"/>
            </p:cNvSpPr>
            <p:nvPr/>
          </p:nvSpPr>
          <p:spPr bwMode="auto">
            <a:xfrm>
              <a:off x="1939" y="1738"/>
              <a:ext cx="19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latin typeface="Times New Roman" panose="02020603050405020304" pitchFamily="18" charset="0"/>
                </a:rPr>
                <a:t>The layers involved:</a:t>
              </a:r>
            </a:p>
          </p:txBody>
        </p:sp>
      </p:grpSp>
      <p:grpSp>
        <p:nvGrpSpPr>
          <p:cNvPr id="391239" name="Group 71"/>
          <p:cNvGrpSpPr>
            <a:grpSpLocks/>
          </p:cNvGrpSpPr>
          <p:nvPr/>
        </p:nvGrpSpPr>
        <p:grpSpPr bwMode="auto">
          <a:xfrm>
            <a:off x="863470" y="2752725"/>
            <a:ext cx="7442200" cy="3165475"/>
            <a:chOff x="640" y="1834"/>
            <a:chExt cx="4688" cy="1994"/>
          </a:xfrm>
        </p:grpSpPr>
        <p:grpSp>
          <p:nvGrpSpPr>
            <p:cNvPr id="44046" name="Group 37"/>
            <p:cNvGrpSpPr>
              <a:grpSpLocks/>
            </p:cNvGrpSpPr>
            <p:nvPr/>
          </p:nvGrpSpPr>
          <p:grpSpPr bwMode="auto">
            <a:xfrm>
              <a:off x="640" y="1834"/>
              <a:ext cx="4688" cy="1994"/>
              <a:chOff x="544" y="1738"/>
              <a:chExt cx="4688" cy="1994"/>
            </a:xfrm>
          </p:grpSpPr>
          <p:grpSp>
            <p:nvGrpSpPr>
              <p:cNvPr id="44048" name="Group 38"/>
              <p:cNvGrpSpPr>
                <a:grpSpLocks/>
              </p:cNvGrpSpPr>
              <p:nvPr/>
            </p:nvGrpSpPr>
            <p:grpSpPr bwMode="auto">
              <a:xfrm>
                <a:off x="544" y="2047"/>
                <a:ext cx="4688" cy="1685"/>
                <a:chOff x="423" y="2209"/>
                <a:chExt cx="4688" cy="1685"/>
              </a:xfrm>
            </p:grpSpPr>
            <p:grpSp>
              <p:nvGrpSpPr>
                <p:cNvPr id="44050" name="Group 39"/>
                <p:cNvGrpSpPr>
                  <a:grpSpLocks/>
                </p:cNvGrpSpPr>
                <p:nvPr/>
              </p:nvGrpSpPr>
              <p:grpSpPr bwMode="auto">
                <a:xfrm>
                  <a:off x="423" y="2217"/>
                  <a:ext cx="2211" cy="1677"/>
                  <a:chOff x="423" y="2217"/>
                  <a:chExt cx="2211" cy="1677"/>
                </a:xfrm>
              </p:grpSpPr>
              <p:sp>
                <p:nvSpPr>
                  <p:cNvPr id="44066" name="Rectangle 40"/>
                  <p:cNvSpPr>
                    <a:spLocks noChangeArrowheads="1"/>
                  </p:cNvSpPr>
                  <p:nvPr/>
                </p:nvSpPr>
                <p:spPr bwMode="auto">
                  <a:xfrm>
                    <a:off x="526" y="2664"/>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67" name="Text Box 41"/>
                  <p:cNvSpPr txBox="1">
                    <a:spLocks noChangeArrowheads="1"/>
                  </p:cNvSpPr>
                  <p:nvPr/>
                </p:nvSpPr>
                <p:spPr bwMode="auto">
                  <a:xfrm>
                    <a:off x="1104" y="3709"/>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000080"/>
                        </a:solidFill>
                        <a:latin typeface="Times New Roman" panose="02020603050405020304" pitchFamily="18" charset="0"/>
                      </a:rPr>
                      <a:t>Physical Layer</a:t>
                    </a:r>
                  </a:p>
                </p:txBody>
              </p:sp>
              <p:sp>
                <p:nvSpPr>
                  <p:cNvPr id="44068" name="Text Box 42"/>
                  <p:cNvSpPr txBox="1">
                    <a:spLocks noChangeArrowheads="1"/>
                  </p:cNvSpPr>
                  <p:nvPr/>
                </p:nvSpPr>
                <p:spPr bwMode="auto">
                  <a:xfrm>
                    <a:off x="481" y="2676"/>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Data link Layer</a:t>
                    </a:r>
                  </a:p>
                </p:txBody>
              </p:sp>
              <p:sp>
                <p:nvSpPr>
                  <p:cNvPr id="44069" name="AutoShape 43"/>
                  <p:cNvSpPr>
                    <a:spLocks noChangeArrowheads="1"/>
                  </p:cNvSpPr>
                  <p:nvPr/>
                </p:nvSpPr>
                <p:spPr bwMode="auto">
                  <a:xfrm rot="10800000">
                    <a:off x="1491" y="3314"/>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70" name="AutoShape 44"/>
                  <p:cNvSpPr>
                    <a:spLocks noChangeArrowheads="1"/>
                  </p:cNvSpPr>
                  <p:nvPr/>
                </p:nvSpPr>
                <p:spPr bwMode="auto">
                  <a:xfrm rot="10800000">
                    <a:off x="1469" y="2425"/>
                    <a:ext cx="175" cy="362"/>
                  </a:xfrm>
                  <a:prstGeom prst="upArrow">
                    <a:avLst>
                      <a:gd name="adj1" fmla="val 50000"/>
                      <a:gd name="adj2" fmla="val 51714"/>
                    </a:avLst>
                  </a:prstGeom>
                  <a:solidFill>
                    <a:srgbClr val="FFFFFF"/>
                  </a:solidFill>
                  <a:ln w="9525">
                    <a:solidFill>
                      <a:srgbClr val="0000FF"/>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71" name="Rectangle 45"/>
                  <p:cNvSpPr>
                    <a:spLocks noChangeArrowheads="1"/>
                  </p:cNvSpPr>
                  <p:nvPr/>
                </p:nvSpPr>
                <p:spPr bwMode="auto">
                  <a:xfrm>
                    <a:off x="2019" y="2936"/>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Tail</a:t>
                    </a:r>
                  </a:p>
                </p:txBody>
              </p:sp>
              <p:sp>
                <p:nvSpPr>
                  <p:cNvPr id="44072" name="Rectangle 46" descr="Small confetti"/>
                  <p:cNvSpPr>
                    <a:spLocks noChangeArrowheads="1"/>
                  </p:cNvSpPr>
                  <p:nvPr/>
                </p:nvSpPr>
                <p:spPr bwMode="auto">
                  <a:xfrm>
                    <a:off x="1140" y="2936"/>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a:solidFill>
                          <a:srgbClr val="3333CC"/>
                        </a:solidFill>
                        <a:latin typeface="Times New Roman" panose="02020603050405020304" pitchFamily="18" charset="0"/>
                      </a:rPr>
                      <a:t>Packet</a:t>
                    </a:r>
                  </a:p>
                </p:txBody>
              </p:sp>
              <p:sp>
                <p:nvSpPr>
                  <p:cNvPr id="44073" name="Text Box 47"/>
                  <p:cNvSpPr txBox="1">
                    <a:spLocks noChangeArrowheads="1"/>
                  </p:cNvSpPr>
                  <p:nvPr/>
                </p:nvSpPr>
                <p:spPr bwMode="auto">
                  <a:xfrm>
                    <a:off x="423" y="3076"/>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dirty="0">
                        <a:solidFill>
                          <a:srgbClr val="000080"/>
                        </a:solidFill>
                        <a:latin typeface="Times New Roman" panose="02020603050405020304" pitchFamily="18" charset="0"/>
                      </a:rPr>
                      <a:t>Frame</a:t>
                    </a:r>
                  </a:p>
                </p:txBody>
              </p:sp>
              <p:sp>
                <p:nvSpPr>
                  <p:cNvPr id="44074" name="Text Box 48"/>
                  <p:cNvSpPr txBox="1">
                    <a:spLocks noChangeArrowheads="1"/>
                  </p:cNvSpPr>
                  <p:nvPr/>
                </p:nvSpPr>
                <p:spPr bwMode="auto">
                  <a:xfrm>
                    <a:off x="1186" y="2217"/>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Network Layer</a:t>
                    </a:r>
                  </a:p>
                </p:txBody>
              </p:sp>
              <p:sp>
                <p:nvSpPr>
                  <p:cNvPr id="44075" name="Line 49"/>
                  <p:cNvSpPr>
                    <a:spLocks noChangeShapeType="1"/>
                  </p:cNvSpPr>
                  <p:nvPr/>
                </p:nvSpPr>
                <p:spPr bwMode="auto">
                  <a:xfrm>
                    <a:off x="757" y="3118"/>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76" name="Line 50"/>
                  <p:cNvSpPr>
                    <a:spLocks noChangeShapeType="1"/>
                  </p:cNvSpPr>
                  <p:nvPr/>
                </p:nvSpPr>
                <p:spPr bwMode="auto">
                  <a:xfrm rot="7842980">
                    <a:off x="1757" y="3042"/>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77" name="Line 51"/>
                  <p:cNvSpPr>
                    <a:spLocks noChangeShapeType="1"/>
                  </p:cNvSpPr>
                  <p:nvPr/>
                </p:nvSpPr>
                <p:spPr bwMode="auto">
                  <a:xfrm flipV="1">
                    <a:off x="1140" y="2767"/>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78" name="Line 52"/>
                  <p:cNvSpPr>
                    <a:spLocks noChangeShapeType="1"/>
                  </p:cNvSpPr>
                  <p:nvPr/>
                </p:nvSpPr>
                <p:spPr bwMode="auto">
                  <a:xfrm rot="14900852" flipV="1">
                    <a:off x="1707" y="2728"/>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79" name="Rectangle 53"/>
                  <p:cNvSpPr>
                    <a:spLocks noChangeArrowheads="1"/>
                  </p:cNvSpPr>
                  <p:nvPr/>
                </p:nvSpPr>
                <p:spPr bwMode="auto">
                  <a:xfrm>
                    <a:off x="768" y="2933"/>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Head</a:t>
                    </a:r>
                  </a:p>
                </p:txBody>
              </p:sp>
            </p:grpSp>
            <p:grpSp>
              <p:nvGrpSpPr>
                <p:cNvPr id="44051" name="Group 54"/>
                <p:cNvGrpSpPr>
                  <a:grpSpLocks/>
                </p:cNvGrpSpPr>
                <p:nvPr/>
              </p:nvGrpSpPr>
              <p:grpSpPr bwMode="auto">
                <a:xfrm>
                  <a:off x="2906" y="2209"/>
                  <a:ext cx="2205" cy="1677"/>
                  <a:chOff x="2906" y="2193"/>
                  <a:chExt cx="2205" cy="1677"/>
                </a:xfrm>
              </p:grpSpPr>
              <p:sp>
                <p:nvSpPr>
                  <p:cNvPr id="44052" name="Rectangle 55"/>
                  <p:cNvSpPr>
                    <a:spLocks noChangeArrowheads="1"/>
                  </p:cNvSpPr>
                  <p:nvPr/>
                </p:nvSpPr>
                <p:spPr bwMode="auto">
                  <a:xfrm>
                    <a:off x="3003" y="2640"/>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53" name="Text Box 56"/>
                  <p:cNvSpPr txBox="1">
                    <a:spLocks noChangeArrowheads="1"/>
                  </p:cNvSpPr>
                  <p:nvPr/>
                </p:nvSpPr>
                <p:spPr bwMode="auto">
                  <a:xfrm>
                    <a:off x="3581" y="3685"/>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000080"/>
                        </a:solidFill>
                        <a:latin typeface="Times New Roman" panose="02020603050405020304" pitchFamily="18" charset="0"/>
                      </a:rPr>
                      <a:t>Physical Layer</a:t>
                    </a:r>
                  </a:p>
                </p:txBody>
              </p:sp>
              <p:sp>
                <p:nvSpPr>
                  <p:cNvPr id="44054" name="Text Box 57"/>
                  <p:cNvSpPr txBox="1">
                    <a:spLocks noChangeArrowheads="1"/>
                  </p:cNvSpPr>
                  <p:nvPr/>
                </p:nvSpPr>
                <p:spPr bwMode="auto">
                  <a:xfrm>
                    <a:off x="2958" y="265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Data link Layer</a:t>
                    </a:r>
                  </a:p>
                </p:txBody>
              </p:sp>
              <p:sp>
                <p:nvSpPr>
                  <p:cNvPr id="44055" name="AutoShape 58"/>
                  <p:cNvSpPr>
                    <a:spLocks noChangeArrowheads="1"/>
                  </p:cNvSpPr>
                  <p:nvPr/>
                </p:nvSpPr>
                <p:spPr bwMode="auto">
                  <a:xfrm>
                    <a:off x="3968" y="3290"/>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44056" name="Rectangle 59"/>
                  <p:cNvSpPr>
                    <a:spLocks noChangeArrowheads="1"/>
                  </p:cNvSpPr>
                  <p:nvPr/>
                </p:nvSpPr>
                <p:spPr bwMode="auto">
                  <a:xfrm>
                    <a:off x="4496" y="2912"/>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Tail</a:t>
                    </a:r>
                  </a:p>
                </p:txBody>
              </p:sp>
              <p:sp>
                <p:nvSpPr>
                  <p:cNvPr id="44057" name="Rectangle 60" descr="Small confetti"/>
                  <p:cNvSpPr>
                    <a:spLocks noChangeArrowheads="1"/>
                  </p:cNvSpPr>
                  <p:nvPr/>
                </p:nvSpPr>
                <p:spPr bwMode="auto">
                  <a:xfrm>
                    <a:off x="3617" y="2912"/>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a:solidFill>
                          <a:srgbClr val="3333CC"/>
                        </a:solidFill>
                        <a:latin typeface="Times New Roman" panose="02020603050405020304" pitchFamily="18" charset="0"/>
                      </a:rPr>
                      <a:t>Packet</a:t>
                    </a:r>
                  </a:p>
                </p:txBody>
              </p:sp>
              <p:sp>
                <p:nvSpPr>
                  <p:cNvPr id="44058" name="Text Box 61"/>
                  <p:cNvSpPr txBox="1">
                    <a:spLocks noChangeArrowheads="1"/>
                  </p:cNvSpPr>
                  <p:nvPr/>
                </p:nvSpPr>
                <p:spPr bwMode="auto">
                  <a:xfrm>
                    <a:off x="2906" y="3052"/>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dirty="0">
                        <a:solidFill>
                          <a:srgbClr val="000080"/>
                        </a:solidFill>
                        <a:latin typeface="Times New Roman" panose="02020603050405020304" pitchFamily="18" charset="0"/>
                      </a:rPr>
                      <a:t>Frame</a:t>
                    </a:r>
                  </a:p>
                </p:txBody>
              </p:sp>
              <p:sp>
                <p:nvSpPr>
                  <p:cNvPr id="44059" name="Text Box 62"/>
                  <p:cNvSpPr txBox="1">
                    <a:spLocks noChangeArrowheads="1"/>
                  </p:cNvSpPr>
                  <p:nvPr/>
                </p:nvSpPr>
                <p:spPr bwMode="auto">
                  <a:xfrm>
                    <a:off x="3663" y="2193"/>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rtl="1">
                      <a:spcBef>
                        <a:spcPct val="0"/>
                      </a:spcBef>
                      <a:buClrTx/>
                      <a:buSzTx/>
                      <a:buFontTx/>
                      <a:buNone/>
                    </a:pPr>
                    <a:r>
                      <a:rPr lang="en-US" altLang="sv-SE" sz="1400">
                        <a:solidFill>
                          <a:srgbClr val="000080"/>
                        </a:solidFill>
                        <a:latin typeface="Times New Roman" panose="02020603050405020304" pitchFamily="18" charset="0"/>
                      </a:rPr>
                      <a:t>Network Layer</a:t>
                    </a:r>
                  </a:p>
                </p:txBody>
              </p:sp>
              <p:sp>
                <p:nvSpPr>
                  <p:cNvPr id="44060" name="Line 63"/>
                  <p:cNvSpPr>
                    <a:spLocks noChangeShapeType="1"/>
                  </p:cNvSpPr>
                  <p:nvPr/>
                </p:nvSpPr>
                <p:spPr bwMode="auto">
                  <a:xfrm>
                    <a:off x="3234" y="3094"/>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61" name="Line 64"/>
                  <p:cNvSpPr>
                    <a:spLocks noChangeShapeType="1"/>
                  </p:cNvSpPr>
                  <p:nvPr/>
                </p:nvSpPr>
                <p:spPr bwMode="auto">
                  <a:xfrm rot="7842980">
                    <a:off x="4234" y="3018"/>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62" name="Line 65"/>
                  <p:cNvSpPr>
                    <a:spLocks noChangeShapeType="1"/>
                  </p:cNvSpPr>
                  <p:nvPr/>
                </p:nvSpPr>
                <p:spPr bwMode="auto">
                  <a:xfrm flipV="1">
                    <a:off x="3617" y="2743"/>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63" name="Line 66"/>
                  <p:cNvSpPr>
                    <a:spLocks noChangeShapeType="1"/>
                  </p:cNvSpPr>
                  <p:nvPr/>
                </p:nvSpPr>
                <p:spPr bwMode="auto">
                  <a:xfrm rot="14900852" flipV="1">
                    <a:off x="4184" y="2704"/>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44064" name="Rectangle 67"/>
                  <p:cNvSpPr>
                    <a:spLocks noChangeArrowheads="1"/>
                  </p:cNvSpPr>
                  <p:nvPr/>
                </p:nvSpPr>
                <p:spPr bwMode="auto">
                  <a:xfrm>
                    <a:off x="3245" y="2909"/>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a:solidFill>
                          <a:srgbClr val="990099"/>
                        </a:solidFill>
                        <a:latin typeface="Times New Roman" panose="02020603050405020304" pitchFamily="18" charset="0"/>
                      </a:rPr>
                      <a:t>Head</a:t>
                    </a:r>
                  </a:p>
                </p:txBody>
              </p:sp>
              <p:sp>
                <p:nvSpPr>
                  <p:cNvPr id="44065" name="AutoShape 68"/>
                  <p:cNvSpPr>
                    <a:spLocks noChangeArrowheads="1"/>
                  </p:cNvSpPr>
                  <p:nvPr/>
                </p:nvSpPr>
                <p:spPr bwMode="auto">
                  <a:xfrm>
                    <a:off x="3968" y="2404"/>
                    <a:ext cx="175" cy="363"/>
                  </a:xfrm>
                  <a:prstGeom prst="upArrow">
                    <a:avLst>
                      <a:gd name="adj1" fmla="val 50000"/>
                      <a:gd name="adj2" fmla="val 51857"/>
                    </a:avLst>
                  </a:prstGeom>
                  <a:solidFill>
                    <a:srgbClr val="FFFFFF"/>
                  </a:solidFill>
                  <a:ln w="9525">
                    <a:solidFill>
                      <a:srgbClr val="0033CC"/>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grpSp>
          <p:sp>
            <p:nvSpPr>
              <p:cNvPr id="44049" name="Text Box 69"/>
              <p:cNvSpPr txBox="1">
                <a:spLocks noChangeArrowheads="1"/>
              </p:cNvSpPr>
              <p:nvPr/>
            </p:nvSpPr>
            <p:spPr bwMode="auto">
              <a:xfrm>
                <a:off x="1939" y="1738"/>
                <a:ext cx="19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latin typeface="Times New Roman" panose="02020603050405020304" pitchFamily="18" charset="0"/>
                  </a:rPr>
                  <a:t>The layers involved:</a:t>
                </a:r>
              </a:p>
            </p:txBody>
          </p:sp>
        </p:grpSp>
        <p:sp>
          <p:nvSpPr>
            <p:cNvPr id="44047" name="Oval 70"/>
            <p:cNvSpPr>
              <a:spLocks noChangeArrowheads="1"/>
            </p:cNvSpPr>
            <p:nvPr/>
          </p:nvSpPr>
          <p:spPr bwMode="auto">
            <a:xfrm>
              <a:off x="818" y="2743"/>
              <a:ext cx="1973" cy="462"/>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grpSp>
        <p:nvGrpSpPr>
          <p:cNvPr id="391279" name="Group 111"/>
          <p:cNvGrpSpPr>
            <a:grpSpLocks/>
          </p:cNvGrpSpPr>
          <p:nvPr/>
        </p:nvGrpSpPr>
        <p:grpSpPr bwMode="auto">
          <a:xfrm>
            <a:off x="1663700" y="3009900"/>
            <a:ext cx="5421313" cy="2171700"/>
            <a:chOff x="1048" y="1896"/>
            <a:chExt cx="3415" cy="1368"/>
          </a:xfrm>
        </p:grpSpPr>
        <p:grpSp>
          <p:nvGrpSpPr>
            <p:cNvPr id="44040" name="Group 105"/>
            <p:cNvGrpSpPr>
              <a:grpSpLocks/>
            </p:cNvGrpSpPr>
            <p:nvPr/>
          </p:nvGrpSpPr>
          <p:grpSpPr bwMode="auto">
            <a:xfrm>
              <a:off x="1048" y="2627"/>
              <a:ext cx="3026" cy="637"/>
              <a:chOff x="684" y="876"/>
              <a:chExt cx="3026" cy="637"/>
            </a:xfrm>
          </p:grpSpPr>
          <p:sp>
            <p:nvSpPr>
              <p:cNvPr id="44042" name="Rectangle 106"/>
              <p:cNvSpPr>
                <a:spLocks noChangeArrowheads="1"/>
              </p:cNvSpPr>
              <p:nvPr/>
            </p:nvSpPr>
            <p:spPr bwMode="auto">
              <a:xfrm>
                <a:off x="3140" y="881"/>
                <a:ext cx="570" cy="325"/>
              </a:xfrm>
              <a:prstGeom prst="rect">
                <a:avLst/>
              </a:prstGeom>
              <a:solidFill>
                <a:srgbClr val="FFFFFF"/>
              </a:solidFill>
              <a:ln w="9525">
                <a:solidFill>
                  <a:srgbClr val="800080"/>
                </a:solidFill>
                <a:miter lim="800000"/>
                <a:headEnd/>
                <a:tailEnd/>
              </a:ln>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990099"/>
                    </a:solidFill>
                    <a:latin typeface="Times New Roman" panose="02020603050405020304" pitchFamily="18" charset="0"/>
                  </a:rPr>
                  <a:t>Tail</a:t>
                </a:r>
              </a:p>
            </p:txBody>
          </p:sp>
          <p:sp>
            <p:nvSpPr>
              <p:cNvPr id="44043" name="Rectangle 107" descr="Small confetti"/>
              <p:cNvSpPr>
                <a:spLocks noChangeArrowheads="1"/>
              </p:cNvSpPr>
              <p:nvPr/>
            </p:nvSpPr>
            <p:spPr bwMode="auto">
              <a:xfrm>
                <a:off x="1813" y="881"/>
                <a:ext cx="1327" cy="325"/>
              </a:xfrm>
              <a:prstGeom prst="rect">
                <a:avLst/>
              </a:prstGeom>
              <a:pattFill prst="smConfetti">
                <a:fgClr>
                  <a:srgbClr val="0033CC"/>
                </a:fgClr>
                <a:bgClr>
                  <a:srgbClr val="FFFFFF"/>
                </a:bgClr>
              </a:pattFill>
              <a:ln w="9525">
                <a:solidFill>
                  <a:srgbClr val="990099"/>
                </a:solidFill>
                <a:miter lim="800000"/>
                <a:headEnd/>
                <a:tailEnd/>
              </a:ln>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3333CC"/>
                    </a:solidFill>
                    <a:latin typeface="Times New Roman" panose="02020603050405020304" pitchFamily="18" charset="0"/>
                  </a:rPr>
                  <a:t>Packet</a:t>
                </a:r>
              </a:p>
            </p:txBody>
          </p:sp>
          <p:sp>
            <p:nvSpPr>
              <p:cNvPr id="44044" name="Text Box 108"/>
              <p:cNvSpPr txBox="1">
                <a:spLocks noChangeArrowheads="1"/>
              </p:cNvSpPr>
              <p:nvPr/>
            </p:nvSpPr>
            <p:spPr bwMode="auto">
              <a:xfrm>
                <a:off x="684" y="1131"/>
                <a:ext cx="78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000080"/>
                    </a:solidFill>
                    <a:latin typeface="Times New Roman" panose="02020603050405020304" pitchFamily="18" charset="0"/>
                  </a:rPr>
                  <a:t>Frame</a:t>
                </a:r>
              </a:p>
            </p:txBody>
          </p:sp>
          <p:sp>
            <p:nvSpPr>
              <p:cNvPr id="44045" name="Rectangle 109"/>
              <p:cNvSpPr>
                <a:spLocks noChangeArrowheads="1"/>
              </p:cNvSpPr>
              <p:nvPr/>
            </p:nvSpPr>
            <p:spPr bwMode="auto">
              <a:xfrm>
                <a:off x="1251" y="876"/>
                <a:ext cx="569" cy="330"/>
              </a:xfrm>
              <a:prstGeom prst="rect">
                <a:avLst/>
              </a:prstGeom>
              <a:solidFill>
                <a:srgbClr val="FFFFFF"/>
              </a:solidFill>
              <a:ln w="9525">
                <a:solidFill>
                  <a:srgbClr val="800080"/>
                </a:solidFill>
                <a:miter lim="800000"/>
                <a:headEnd/>
                <a:tailEnd/>
              </a:ln>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990099"/>
                    </a:solidFill>
                    <a:latin typeface="Times New Roman" panose="02020603050405020304" pitchFamily="18" charset="0"/>
                  </a:rPr>
                  <a:t>Head</a:t>
                </a:r>
              </a:p>
            </p:txBody>
          </p:sp>
        </p:grpSp>
        <p:sp>
          <p:nvSpPr>
            <p:cNvPr id="44041" name="Text Box 110"/>
            <p:cNvSpPr txBox="1">
              <a:spLocks noChangeArrowheads="1"/>
            </p:cNvSpPr>
            <p:nvPr/>
          </p:nvSpPr>
          <p:spPr bwMode="auto">
            <a:xfrm>
              <a:off x="1292" y="1896"/>
              <a:ext cx="31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0000CC"/>
                  </a:solidFill>
                  <a:latin typeface="Times New Roman" panose="02020603050405020304" pitchFamily="18" charset="0"/>
                </a:rPr>
                <a:t>The sender sends sequences of bits to the receiver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1204"/>
                                        </p:tgtEl>
                                        <p:attrNameLst>
                                          <p:attrName>style.visibility</p:attrName>
                                        </p:attrNameLst>
                                      </p:cBhvr>
                                      <p:to>
                                        <p:strVal val="visible"/>
                                      </p:to>
                                    </p:set>
                                  </p:childTnLst>
                                  <p:subTnLst>
                                    <p:set>
                                      <p:cBhvr override="childStyle">
                                        <p:cTn dur="1" fill="hold" display="0" masterRel="nextClick" afterEffect="1"/>
                                        <p:tgtEl>
                                          <p:spTgt spid="3912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1239"/>
                                        </p:tgtEl>
                                        <p:attrNameLst>
                                          <p:attrName>style.visibility</p:attrName>
                                        </p:attrNameLst>
                                      </p:cBhvr>
                                      <p:to>
                                        <p:strVal val="visible"/>
                                      </p:to>
                                    </p:set>
                                  </p:childTnLst>
                                  <p:subTnLst>
                                    <p:set>
                                      <p:cBhvr override="childStyle">
                                        <p:cTn dur="1" fill="hold" display="0" masterRel="nextClick" afterEffect="1"/>
                                        <p:tgtEl>
                                          <p:spTgt spid="39123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1279"/>
                                        </p:tgtEl>
                                        <p:attrNameLst>
                                          <p:attrName>style.visibility</p:attrName>
                                        </p:attrNameLst>
                                      </p:cBhvr>
                                      <p:to>
                                        <p:strVal val="visible"/>
                                      </p:to>
                                    </p:set>
                                  </p:childTnLst>
                                  <p:subTnLst>
                                    <p:set>
                                      <p:cBhvr override="childStyle">
                                        <p:cTn dur="1" fill="hold" display="0" masterRel="nextClick" afterEffect="1"/>
                                        <p:tgtEl>
                                          <p:spTgt spid="3912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7F21D665-9ECD-4FD1-AB85-B1D61450FFA2}" type="slidenum">
              <a:rPr lang="en-US" altLang="en-US" sz="1400" smtClean="0">
                <a:solidFill>
                  <a:srgbClr val="3333CC"/>
                </a:solidFill>
                <a:latin typeface="Times New Roman" panose="02020603050405020304" pitchFamily="18" charset="0"/>
              </a:rPr>
              <a:pPr>
                <a:spcBef>
                  <a:spcPct val="0"/>
                </a:spcBef>
                <a:buClrTx/>
                <a:buSzTx/>
                <a:buFontTx/>
                <a:buNone/>
              </a:pPr>
              <a:t>19</a:t>
            </a:fld>
            <a:endParaRPr lang="en-US" altLang="en-US" sz="1400">
              <a:solidFill>
                <a:srgbClr val="3333CC"/>
              </a:solidFill>
              <a:latin typeface="Times New Roman" panose="02020603050405020304" pitchFamily="18" charset="0"/>
            </a:endParaRPr>
          </a:p>
        </p:txBody>
      </p:sp>
      <p:sp>
        <p:nvSpPr>
          <p:cNvPr id="46083" name="Rectangle 2"/>
          <p:cNvSpPr>
            <a:spLocks noGrp="1" noChangeArrowheads="1"/>
          </p:cNvSpPr>
          <p:nvPr>
            <p:ph type="title"/>
          </p:nvPr>
        </p:nvSpPr>
        <p:spPr>
          <a:xfrm>
            <a:off x="533400" y="149225"/>
            <a:ext cx="7772400" cy="871538"/>
          </a:xfrm>
        </p:spPr>
        <p:txBody>
          <a:bodyPr/>
          <a:lstStyle/>
          <a:p>
            <a:r>
              <a:rPr lang="en-US" altLang="sv-SE" sz="3200">
                <a:latin typeface="Calibri" panose="020F0502020204030204" pitchFamily="34" charset="0"/>
              </a:rPr>
              <a:t>The alternating-bit algorithm</a:t>
            </a:r>
          </a:p>
        </p:txBody>
      </p:sp>
      <p:sp>
        <p:nvSpPr>
          <p:cNvPr id="46084" name="Rectangle 3"/>
          <p:cNvSpPr>
            <a:spLocks noGrp="1" noChangeArrowheads="1"/>
          </p:cNvSpPr>
          <p:nvPr>
            <p:ph type="body" idx="1"/>
          </p:nvPr>
        </p:nvSpPr>
        <p:spPr>
          <a:xfrm>
            <a:off x="142875" y="1020763"/>
            <a:ext cx="8810625" cy="617537"/>
          </a:xfrm>
        </p:spPr>
        <p:txBody>
          <a:bodyPr/>
          <a:lstStyle/>
          <a:p>
            <a:pPr>
              <a:buFont typeface="Wingdings" panose="05000000000000000000" pitchFamily="2" charset="2"/>
              <a:buNone/>
            </a:pPr>
            <a:r>
              <a:rPr lang="en-US" altLang="sv-SE">
                <a:latin typeface="Calibri" panose="020F0502020204030204" pitchFamily="34" charset="0"/>
              </a:rPr>
              <a:t>Is used to cope with possibility of frame corruption or loss</a:t>
            </a:r>
          </a:p>
        </p:txBody>
      </p:sp>
      <p:grpSp>
        <p:nvGrpSpPr>
          <p:cNvPr id="396303" name="Group 15"/>
          <p:cNvGrpSpPr>
            <a:grpSpLocks/>
          </p:cNvGrpSpPr>
          <p:nvPr/>
        </p:nvGrpSpPr>
        <p:grpSpPr bwMode="auto">
          <a:xfrm>
            <a:off x="215900" y="1463675"/>
            <a:ext cx="8502650" cy="5045075"/>
            <a:chOff x="146" y="1032"/>
            <a:chExt cx="5356" cy="3178"/>
          </a:xfrm>
        </p:grpSpPr>
        <p:grpSp>
          <p:nvGrpSpPr>
            <p:cNvPr id="46093" name="Group 7"/>
            <p:cNvGrpSpPr>
              <a:grpSpLocks/>
            </p:cNvGrpSpPr>
            <p:nvPr/>
          </p:nvGrpSpPr>
          <p:grpSpPr bwMode="auto">
            <a:xfrm>
              <a:off x="146" y="1032"/>
              <a:ext cx="2755" cy="3178"/>
              <a:chOff x="76" y="997"/>
              <a:chExt cx="2755" cy="3178"/>
            </a:xfrm>
          </p:grpSpPr>
          <p:sp>
            <p:nvSpPr>
              <p:cNvPr id="46097" name="Text Box 4"/>
              <p:cNvSpPr txBox="1">
                <a:spLocks noChangeArrowheads="1"/>
              </p:cNvSpPr>
              <p:nvPr/>
            </p:nvSpPr>
            <p:spPr bwMode="auto">
              <a:xfrm>
                <a:off x="110" y="1083"/>
                <a:ext cx="2721" cy="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nSpc>
                    <a:spcPct val="50000"/>
                  </a:lnSpc>
                  <a:spcBef>
                    <a:spcPct val="50000"/>
                  </a:spcBef>
                  <a:buClrTx/>
                  <a:buSzTx/>
                  <a:buFontTx/>
                  <a:buNone/>
                </a:pPr>
                <a:endParaRPr lang="en-US" altLang="he-IL" sz="1700" dirty="0">
                  <a:solidFill>
                    <a:srgbClr val="3333CC"/>
                  </a:solidFill>
                  <a:latin typeface="Times New Roman" panose="02020603050405020304" pitchFamily="18" charset="0"/>
                </a:endParaRP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rPr>
                  <a:t>01 initialization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02 begin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03     </a:t>
                </a:r>
                <a:r>
                  <a:rPr lang="en-US" altLang="he-IL" sz="1700" i="1" dirty="0">
                    <a:solidFill>
                      <a:srgbClr val="3333CC"/>
                    </a:solidFill>
                    <a:latin typeface="Times New Roman" panose="02020603050405020304" pitchFamily="18" charset="0"/>
                    <a:cs typeface="Times New Roman" panose="02020603050405020304" pitchFamily="18" charset="0"/>
                  </a:rPr>
                  <a:t>i</a:t>
                </a:r>
                <a:r>
                  <a:rPr lang="en-US" altLang="he-IL" sz="1700" dirty="0">
                    <a:solidFill>
                      <a:srgbClr val="3333CC"/>
                    </a:solidFill>
                    <a:latin typeface="Times New Roman" panose="02020603050405020304" pitchFamily="18" charset="0"/>
                    <a:cs typeface="Times New Roman" panose="02020603050405020304" pitchFamily="18" charset="0"/>
                  </a:rPr>
                  <a:t> := 1</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04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s</a:t>
                </a:r>
                <a:r>
                  <a:rPr lang="en-US" altLang="he-IL" sz="1700" dirty="0">
                    <a:solidFill>
                      <a:srgbClr val="3333CC"/>
                    </a:solidFill>
                    <a:latin typeface="Times New Roman" panose="02020603050405020304" pitchFamily="18" charset="0"/>
                    <a:cs typeface="Times New Roman" panose="02020603050405020304" pitchFamily="18" charset="0"/>
                  </a:rPr>
                  <a:t> := 0</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05     send(</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s</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im</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i</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dirty="0">
                    <a:solidFill>
                      <a:srgbClr val="3333CC"/>
                    </a:solidFill>
                    <a:latin typeface="Times New Roman" panose="02020603050405020304" pitchFamily="18" charset="0"/>
                    <a:cs typeface="Times New Roman" panose="02020603050405020304" pitchFamily="18" charset="0"/>
                  </a:rPr>
                  <a:t>) (* </a:t>
                </a:r>
                <a:r>
                  <a:rPr lang="en-US" altLang="he-IL" sz="1700" i="1" dirty="0" err="1">
                    <a:solidFill>
                      <a:srgbClr val="3333CC"/>
                    </a:solidFill>
                    <a:latin typeface="Times New Roman" panose="02020603050405020304" pitchFamily="18" charset="0"/>
                    <a:cs typeface="Times New Roman" panose="02020603050405020304" pitchFamily="18" charset="0"/>
                  </a:rPr>
                  <a:t>im</a:t>
                </a:r>
                <a:r>
                  <a:rPr lang="en-US" altLang="he-IL" sz="1700" i="1" baseline="-25000" dirty="0" err="1">
                    <a:solidFill>
                      <a:srgbClr val="3333CC"/>
                    </a:solidFill>
                    <a:latin typeface="Times New Roman" panose="02020603050405020304" pitchFamily="18" charset="0"/>
                    <a:cs typeface="Times New Roman" panose="02020603050405020304" pitchFamily="18" charset="0"/>
                  </a:rPr>
                  <a:t>i</a:t>
                </a:r>
                <a:r>
                  <a:rPr lang="en-US" altLang="he-IL" sz="1700" dirty="0">
                    <a:solidFill>
                      <a:srgbClr val="3333CC"/>
                    </a:solidFill>
                    <a:latin typeface="Times New Roman" panose="02020603050405020304" pitchFamily="18" charset="0"/>
                    <a:cs typeface="Times New Roman" panose="02020603050405020304" pitchFamily="18" charset="0"/>
                  </a:rPr>
                  <a:t> is fetched *)</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06 end (* end initialization *)</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07 upon a timeout</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08	 send(</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s</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im</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i</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dirty="0">
                    <a:solidFill>
                      <a:srgbClr val="3333CC"/>
                    </a:solidFill>
                    <a:latin typeface="Times New Roman" panose="02020603050405020304" pitchFamily="18" charset="0"/>
                    <a:cs typeface="Times New Roman" panose="02020603050405020304" pitchFamily="18" charset="0"/>
                  </a:rPr>
                  <a:t>) </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09 upon frame arrival</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10 begin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11	receive(</a:t>
                </a:r>
                <a:r>
                  <a:rPr lang="en-US" altLang="he-IL" sz="1700" i="1" dirty="0" err="1">
                    <a:solidFill>
                      <a:srgbClr val="3333CC"/>
                    </a:solidFill>
                    <a:latin typeface="Times New Roman" panose="02020603050405020304" pitchFamily="18" charset="0"/>
                    <a:cs typeface="Times New Roman" panose="02020603050405020304" pitchFamily="18" charset="0"/>
                  </a:rPr>
                  <a:t>FrameBit</a:t>
                </a:r>
                <a:r>
                  <a:rPr lang="en-US" altLang="he-IL" sz="1700" dirty="0">
                    <a:solidFill>
                      <a:srgbClr val="3333CC"/>
                    </a:solidFill>
                    <a:latin typeface="Times New Roman" panose="02020603050405020304" pitchFamily="18" charset="0"/>
                    <a:cs typeface="Times New Roman" panose="02020603050405020304" pitchFamily="18" charset="0"/>
                  </a:rPr>
                  <a:t>)</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12	if </a:t>
                </a:r>
                <a:r>
                  <a:rPr lang="en-US" altLang="he-IL" sz="1700" i="1" dirty="0" err="1">
                    <a:solidFill>
                      <a:srgbClr val="3333CC"/>
                    </a:solidFill>
                    <a:latin typeface="Times New Roman" panose="02020603050405020304" pitchFamily="18" charset="0"/>
                    <a:cs typeface="Times New Roman" panose="02020603050405020304" pitchFamily="18" charset="0"/>
                  </a:rPr>
                  <a:t>FrameBit</a:t>
                </a:r>
                <a:r>
                  <a:rPr lang="en-US" altLang="he-IL" sz="1700" dirty="0">
                    <a:solidFill>
                      <a:srgbClr val="3333CC"/>
                    </a:solidFill>
                    <a:latin typeface="Times New Roman" panose="02020603050405020304" pitchFamily="18" charset="0"/>
                    <a:cs typeface="Times New Roman" panose="02020603050405020304" pitchFamily="18" charset="0"/>
                  </a:rPr>
                  <a:t> =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s</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then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13	begin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14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s</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s</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+ 1) mod 2</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15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i</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i</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+ 1</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16	end</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17	</a:t>
                </a:r>
                <a:r>
                  <a:rPr lang="en-US" altLang="he-IL" sz="1700" dirty="0">
                    <a:solidFill>
                      <a:srgbClr val="3333CC"/>
                    </a:solidFill>
                    <a:latin typeface="Times New Roman" panose="02020603050405020304" pitchFamily="18" charset="0"/>
                    <a:cs typeface="Times New Roman" panose="02020603050405020304" pitchFamily="18" charset="0"/>
                  </a:rPr>
                  <a:t>send(</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s</a:t>
                </a:r>
                <a:r>
                  <a:rPr lang="en-US" altLang="he-IL" sz="17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im</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i</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dirty="0">
                    <a:solidFill>
                      <a:srgbClr val="3333CC"/>
                    </a:solidFill>
                    <a:latin typeface="Times New Roman" panose="02020603050405020304" pitchFamily="18" charset="0"/>
                    <a:cs typeface="Times New Roman" panose="02020603050405020304" pitchFamily="18" charset="0"/>
                  </a:rPr>
                  <a:t>) (* </a:t>
                </a:r>
                <a:r>
                  <a:rPr lang="en-US" altLang="he-IL" sz="1700" i="1" dirty="0" err="1">
                    <a:solidFill>
                      <a:srgbClr val="3333CC"/>
                    </a:solidFill>
                    <a:latin typeface="Times New Roman" panose="02020603050405020304" pitchFamily="18" charset="0"/>
                    <a:cs typeface="Times New Roman" panose="02020603050405020304" pitchFamily="18" charset="0"/>
                  </a:rPr>
                  <a:t>im</a:t>
                </a:r>
                <a:r>
                  <a:rPr lang="en-US" altLang="he-IL" sz="1700" i="1" baseline="-25000" dirty="0" err="1">
                    <a:solidFill>
                      <a:srgbClr val="3333CC"/>
                    </a:solidFill>
                    <a:latin typeface="Times New Roman" panose="02020603050405020304" pitchFamily="18" charset="0"/>
                    <a:cs typeface="Times New Roman" panose="02020603050405020304" pitchFamily="18" charset="0"/>
                  </a:rPr>
                  <a:t>i</a:t>
                </a:r>
                <a:r>
                  <a:rPr lang="en-US" altLang="he-IL" sz="1700" dirty="0">
                    <a:solidFill>
                      <a:srgbClr val="3333CC"/>
                    </a:solidFill>
                    <a:latin typeface="Times New Roman" panose="02020603050405020304" pitchFamily="18" charset="0"/>
                    <a:cs typeface="Times New Roman" panose="02020603050405020304" pitchFamily="18" charset="0"/>
                  </a:rPr>
                  <a:t> is fetched *)</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18 end</a:t>
                </a:r>
              </a:p>
            </p:txBody>
          </p:sp>
          <p:sp>
            <p:nvSpPr>
              <p:cNvPr id="46098" name="Text Box 5"/>
              <p:cNvSpPr txBox="1">
                <a:spLocks noChangeArrowheads="1"/>
              </p:cNvSpPr>
              <p:nvPr/>
            </p:nvSpPr>
            <p:spPr bwMode="auto">
              <a:xfrm>
                <a:off x="76" y="997"/>
                <a:ext cx="1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CC3300"/>
                    </a:solidFill>
                    <a:latin typeface="Times New Roman" panose="02020603050405020304" pitchFamily="18" charset="0"/>
                  </a:rPr>
                  <a:t>Sender</a:t>
                </a:r>
              </a:p>
            </p:txBody>
          </p:sp>
        </p:grpSp>
        <p:grpSp>
          <p:nvGrpSpPr>
            <p:cNvPr id="46094" name="Group 10"/>
            <p:cNvGrpSpPr>
              <a:grpSpLocks/>
            </p:cNvGrpSpPr>
            <p:nvPr/>
          </p:nvGrpSpPr>
          <p:grpSpPr bwMode="auto">
            <a:xfrm>
              <a:off x="3021" y="1048"/>
              <a:ext cx="2481" cy="2888"/>
              <a:chOff x="2961" y="1047"/>
              <a:chExt cx="2481" cy="2888"/>
            </a:xfrm>
          </p:grpSpPr>
          <p:sp>
            <p:nvSpPr>
              <p:cNvPr id="46095" name="Text Box 8"/>
              <p:cNvSpPr txBox="1">
                <a:spLocks noChangeArrowheads="1"/>
              </p:cNvSpPr>
              <p:nvPr/>
            </p:nvSpPr>
            <p:spPr bwMode="auto">
              <a:xfrm>
                <a:off x="2961" y="1335"/>
                <a:ext cx="2481" cy="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nSpc>
                    <a:spcPct val="50000"/>
                  </a:lnSpc>
                  <a:spcBef>
                    <a:spcPct val="50000"/>
                  </a:spcBef>
                  <a:buClrTx/>
                  <a:buSzTx/>
                  <a:buFontTx/>
                  <a:buNone/>
                </a:pPr>
                <a:r>
                  <a:rPr lang="en-US" altLang="he-IL" sz="1700" dirty="0">
                    <a:solidFill>
                      <a:srgbClr val="3333CC"/>
                    </a:solidFill>
                    <a:latin typeface="Times New Roman" panose="02020603050405020304" pitchFamily="18" charset="0"/>
                  </a:rPr>
                  <a:t>01 initialization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02 begin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03     </a:t>
                </a:r>
                <a:r>
                  <a:rPr lang="en-US" altLang="he-IL" sz="1700" i="1" dirty="0">
                    <a:solidFill>
                      <a:srgbClr val="3333CC"/>
                    </a:solidFill>
                    <a:latin typeface="Times New Roman" panose="02020603050405020304" pitchFamily="18" charset="0"/>
                    <a:cs typeface="Times New Roman" panose="02020603050405020304" pitchFamily="18" charset="0"/>
                  </a:rPr>
                  <a:t>j</a:t>
                </a:r>
                <a:r>
                  <a:rPr lang="en-US" altLang="he-IL" sz="1700" dirty="0">
                    <a:solidFill>
                      <a:srgbClr val="3333CC"/>
                    </a:solidFill>
                    <a:latin typeface="Times New Roman" panose="02020603050405020304" pitchFamily="18" charset="0"/>
                    <a:cs typeface="Times New Roman" panose="02020603050405020304" pitchFamily="18" charset="0"/>
                  </a:rPr>
                  <a:t> := 1</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04     </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r</a:t>
                </a:r>
                <a:r>
                  <a:rPr lang="en-US" altLang="he-IL" sz="1700" dirty="0">
                    <a:solidFill>
                      <a:srgbClr val="3333CC"/>
                    </a:solidFill>
                    <a:latin typeface="Times New Roman" panose="02020603050405020304" pitchFamily="18" charset="0"/>
                    <a:cs typeface="Times New Roman" panose="02020603050405020304" pitchFamily="18" charset="0"/>
                  </a:rPr>
                  <a:t> := 1</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05 end (* end initialization *)</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06 upon frame arrival</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07 begin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08	receive(</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i="1" dirty="0" err="1">
                    <a:solidFill>
                      <a:srgbClr val="3333CC"/>
                    </a:solidFill>
                    <a:latin typeface="Times New Roman" panose="02020603050405020304" pitchFamily="18" charset="0"/>
                    <a:cs typeface="Times New Roman" panose="02020603050405020304" pitchFamily="18" charset="0"/>
                  </a:rPr>
                  <a:t>FrameBit</a:t>
                </a:r>
                <a:r>
                  <a:rPr lang="en-US" altLang="he-IL" sz="1700" i="1" dirty="0">
                    <a:solidFill>
                      <a:srgbClr val="3333CC"/>
                    </a:solidFill>
                    <a:latin typeface="Times New Roman" panose="02020603050405020304" pitchFamily="18" charset="0"/>
                    <a:cs typeface="Times New Roman" panose="02020603050405020304" pitchFamily="18" charset="0"/>
                  </a:rPr>
                  <a:t>, msg</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dirty="0">
                    <a:solidFill>
                      <a:srgbClr val="3333CC"/>
                    </a:solidFill>
                    <a:latin typeface="Times New Roman" panose="02020603050405020304" pitchFamily="18" charset="0"/>
                    <a:cs typeface="Times New Roman" panose="02020603050405020304" pitchFamily="18" charset="0"/>
                  </a:rPr>
                  <a:t>)</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09	if </a:t>
                </a:r>
                <a:r>
                  <a:rPr lang="en-US" altLang="he-IL" sz="1700" i="1" dirty="0" err="1">
                    <a:solidFill>
                      <a:srgbClr val="3333CC"/>
                    </a:solidFill>
                    <a:latin typeface="Times New Roman" panose="02020603050405020304" pitchFamily="18" charset="0"/>
                    <a:cs typeface="Times New Roman" panose="02020603050405020304" pitchFamily="18" charset="0"/>
                  </a:rPr>
                  <a:t>FrameBit</a:t>
                </a:r>
                <a:r>
                  <a:rPr lang="en-US" altLang="he-IL" sz="1700" dirty="0">
                    <a:solidFill>
                      <a:srgbClr val="3333CC"/>
                    </a:solidFill>
                    <a:latin typeface="Times New Roman" panose="02020603050405020304" pitchFamily="18" charset="0"/>
                    <a:cs typeface="Times New Roman" panose="02020603050405020304" pitchFamily="18" charset="0"/>
                  </a:rPr>
                  <a:t> </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he-IL" sz="1700" dirty="0">
                    <a:solidFill>
                      <a:srgbClr val="3333CC"/>
                    </a:solidFill>
                    <a:latin typeface="Times New Roman" panose="02020603050405020304" pitchFamily="18" charset="0"/>
                    <a:cs typeface="Times New Roman" panose="02020603050405020304" pitchFamily="18" charset="0"/>
                  </a:rPr>
                  <a:t> </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r</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then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10	begin</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11		</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r</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he-IL" sz="1700" i="1" dirty="0" err="1">
                    <a:solidFill>
                      <a:srgbClr val="3333CC"/>
                    </a:solidFill>
                    <a:latin typeface="Times New Roman" panose="02020603050405020304" pitchFamily="18" charset="0"/>
                    <a:cs typeface="Times New Roman" panose="02020603050405020304" pitchFamily="18" charset="0"/>
                  </a:rPr>
                  <a:t>FrameBit</a:t>
                </a:r>
                <a:r>
                  <a:rPr lang="en-US" altLang="he-IL" sz="1700" dirty="0">
                    <a:solidFill>
                      <a:srgbClr val="3333CC"/>
                    </a:solidFill>
                    <a:latin typeface="Times New Roman" panose="02020603050405020304" pitchFamily="18" charset="0"/>
                    <a:cs typeface="Times New Roman" panose="02020603050405020304" pitchFamily="18" charset="0"/>
                  </a:rPr>
                  <a:t> </a:t>
                </a:r>
                <a:endPar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12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j</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j</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+ 1</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13		</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om</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j</a:t>
                </a: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he-IL" sz="1700" i="1"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msg</a:t>
                </a:r>
                <a:endPar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14	end</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sym typeface="Symbol" panose="05050102010706020507" pitchFamily="18" charset="2"/>
                  </a:rPr>
                  <a:t>15	</a:t>
                </a:r>
                <a:r>
                  <a:rPr lang="en-US" altLang="he-IL" sz="1700" dirty="0">
                    <a:solidFill>
                      <a:srgbClr val="3333CC"/>
                    </a:solidFill>
                    <a:latin typeface="Times New Roman" panose="02020603050405020304" pitchFamily="18" charset="0"/>
                    <a:cs typeface="Times New Roman" panose="02020603050405020304" pitchFamily="18" charset="0"/>
                  </a:rPr>
                  <a:t>send(</a:t>
                </a:r>
                <a:r>
                  <a:rPr lang="en-US" altLang="he-IL" sz="1700" i="1"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bit</a:t>
                </a:r>
                <a:r>
                  <a:rPr lang="en-US" altLang="he-IL" sz="1700" i="1" baseline="-25000" dirty="0" err="1">
                    <a:solidFill>
                      <a:srgbClr val="3333CC"/>
                    </a:solidFill>
                    <a:latin typeface="Times New Roman" panose="02020603050405020304" pitchFamily="18" charset="0"/>
                    <a:cs typeface="Times New Roman" panose="02020603050405020304" pitchFamily="18" charset="0"/>
                    <a:sym typeface="Symbol" panose="05050102010706020507" pitchFamily="18" charset="2"/>
                  </a:rPr>
                  <a:t>r</a:t>
                </a:r>
                <a:r>
                  <a:rPr lang="en-US" altLang="he-IL" sz="1700" dirty="0">
                    <a:solidFill>
                      <a:srgbClr val="3333CC"/>
                    </a:solidFill>
                    <a:latin typeface="Times New Roman" panose="02020603050405020304" pitchFamily="18" charset="0"/>
                    <a:cs typeface="Times New Roman" panose="02020603050405020304" pitchFamily="18" charset="0"/>
                  </a:rPr>
                  <a:t>) </a:t>
                </a:r>
              </a:p>
              <a:p>
                <a:pPr>
                  <a:lnSpc>
                    <a:spcPct val="50000"/>
                  </a:lnSpc>
                  <a:spcBef>
                    <a:spcPct val="50000"/>
                  </a:spcBef>
                  <a:buClrTx/>
                  <a:buSzTx/>
                  <a:buFontTx/>
                  <a:buNone/>
                </a:pPr>
                <a:r>
                  <a:rPr lang="en-US" altLang="he-IL" sz="1700" dirty="0">
                    <a:solidFill>
                      <a:srgbClr val="3333CC"/>
                    </a:solidFill>
                    <a:latin typeface="Times New Roman" panose="02020603050405020304" pitchFamily="18" charset="0"/>
                    <a:cs typeface="Times New Roman" panose="02020603050405020304" pitchFamily="18" charset="0"/>
                  </a:rPr>
                  <a:t>16 end</a:t>
                </a:r>
              </a:p>
            </p:txBody>
          </p:sp>
          <p:sp>
            <p:nvSpPr>
              <p:cNvPr id="46096" name="Text Box 9"/>
              <p:cNvSpPr txBox="1">
                <a:spLocks noChangeArrowheads="1"/>
              </p:cNvSpPr>
              <p:nvPr/>
            </p:nvSpPr>
            <p:spPr bwMode="auto">
              <a:xfrm>
                <a:off x="2961" y="1047"/>
                <a:ext cx="1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CC3300"/>
                    </a:solidFill>
                    <a:latin typeface="Times New Roman" panose="02020603050405020304" pitchFamily="18" charset="0"/>
                  </a:rPr>
                  <a:t>Receiver</a:t>
                </a:r>
              </a:p>
            </p:txBody>
          </p:sp>
        </p:grpSp>
      </p:grpSp>
      <p:sp>
        <p:nvSpPr>
          <p:cNvPr id="396300" name="Rectangle 12"/>
          <p:cNvSpPr>
            <a:spLocks noChangeArrowheads="1"/>
          </p:cNvSpPr>
          <p:nvPr/>
        </p:nvSpPr>
        <p:spPr bwMode="auto">
          <a:xfrm>
            <a:off x="723900" y="3036888"/>
            <a:ext cx="7772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lnSpc>
                <a:spcPct val="90000"/>
              </a:lnSpc>
              <a:buClrTx/>
              <a:buSzTx/>
              <a:buFont typeface="Wingdings" panose="05000000000000000000" pitchFamily="2" charset="2"/>
              <a:buNone/>
            </a:pPr>
            <a:r>
              <a:rPr lang="en-US" altLang="sv-SE" sz="2400" dirty="0">
                <a:solidFill>
                  <a:srgbClr val="E88A00"/>
                </a:solidFill>
              </a:rPr>
              <a:t>Every message from the sender is repeatedly sent in a frame to the receiver until acknowledges arrives</a:t>
            </a:r>
          </a:p>
        </p:txBody>
      </p:sp>
      <p:grpSp>
        <p:nvGrpSpPr>
          <p:cNvPr id="396305" name="Group 17"/>
          <p:cNvGrpSpPr>
            <a:grpSpLocks/>
          </p:cNvGrpSpPr>
          <p:nvPr/>
        </p:nvGrpSpPr>
        <p:grpSpPr bwMode="auto">
          <a:xfrm>
            <a:off x="1225550" y="4411663"/>
            <a:ext cx="3665538" cy="742950"/>
            <a:chOff x="782" y="2889"/>
            <a:chExt cx="2309" cy="468"/>
          </a:xfrm>
        </p:grpSpPr>
        <p:sp>
          <p:nvSpPr>
            <p:cNvPr id="46091" name="AutoShape 14"/>
            <p:cNvSpPr>
              <a:spLocks noChangeArrowheads="1"/>
            </p:cNvSpPr>
            <p:nvPr/>
          </p:nvSpPr>
          <p:spPr bwMode="auto">
            <a:xfrm>
              <a:off x="2056" y="2889"/>
              <a:ext cx="1035" cy="468"/>
            </a:xfrm>
            <a:prstGeom prst="leftArrow">
              <a:avLst>
                <a:gd name="adj1" fmla="val 50000"/>
                <a:gd name="adj2" fmla="val 55288"/>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 typeface="Wingdings" panose="05000000000000000000" pitchFamily="2" charset="2"/>
                <a:buNone/>
              </a:pPr>
              <a:r>
                <a:rPr lang="en-US" altLang="sv-SE" sz="1600">
                  <a:solidFill>
                    <a:srgbClr val="CC3300"/>
                  </a:solidFill>
                  <a:latin typeface="Times New Roman" panose="02020603050405020304" pitchFamily="18" charset="0"/>
                </a:rPr>
                <a:t>acknowledgement</a:t>
              </a:r>
            </a:p>
          </p:txBody>
        </p:sp>
        <p:sp>
          <p:nvSpPr>
            <p:cNvPr id="46092" name="Rectangle 16"/>
            <p:cNvSpPr>
              <a:spLocks noChangeArrowheads="1"/>
            </p:cNvSpPr>
            <p:nvPr/>
          </p:nvSpPr>
          <p:spPr bwMode="auto">
            <a:xfrm>
              <a:off x="782" y="3039"/>
              <a:ext cx="1314" cy="196"/>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grpSp>
        <p:nvGrpSpPr>
          <p:cNvPr id="396309" name="Group 21"/>
          <p:cNvGrpSpPr>
            <a:grpSpLocks/>
          </p:cNvGrpSpPr>
          <p:nvPr/>
        </p:nvGrpSpPr>
        <p:grpSpPr bwMode="auto">
          <a:xfrm>
            <a:off x="5716588" y="5259388"/>
            <a:ext cx="3363912" cy="742950"/>
            <a:chOff x="3611" y="3423"/>
            <a:chExt cx="2119" cy="468"/>
          </a:xfrm>
        </p:grpSpPr>
        <p:sp>
          <p:nvSpPr>
            <p:cNvPr id="46089" name="AutoShape 19"/>
            <p:cNvSpPr>
              <a:spLocks noChangeArrowheads="1"/>
            </p:cNvSpPr>
            <p:nvPr/>
          </p:nvSpPr>
          <p:spPr bwMode="auto">
            <a:xfrm>
              <a:off x="4196" y="3423"/>
              <a:ext cx="1534" cy="468"/>
            </a:xfrm>
            <a:prstGeom prst="leftArrow">
              <a:avLst>
                <a:gd name="adj1" fmla="val 50000"/>
                <a:gd name="adj2" fmla="val 81944"/>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 typeface="Wingdings" panose="05000000000000000000" pitchFamily="2" charset="2"/>
                <a:buNone/>
              </a:pPr>
              <a:r>
                <a:rPr lang="en-US" altLang="sv-SE" sz="1600">
                  <a:solidFill>
                    <a:srgbClr val="CC3300"/>
                  </a:solidFill>
                  <a:latin typeface="Times New Roman" panose="02020603050405020304" pitchFamily="18" charset="0"/>
                </a:rPr>
                <a:t> Send acknowledgement</a:t>
              </a:r>
            </a:p>
          </p:txBody>
        </p:sp>
        <p:sp>
          <p:nvSpPr>
            <p:cNvPr id="46090" name="Rectangle 20"/>
            <p:cNvSpPr>
              <a:spLocks noChangeArrowheads="1"/>
            </p:cNvSpPr>
            <p:nvPr/>
          </p:nvSpPr>
          <p:spPr bwMode="auto">
            <a:xfrm>
              <a:off x="3611" y="3583"/>
              <a:ext cx="599" cy="196"/>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00"/>
                                        </p:tgtEl>
                                        <p:attrNameLst>
                                          <p:attrName>style.visibility</p:attrName>
                                        </p:attrNameLst>
                                      </p:cBhvr>
                                      <p:to>
                                        <p:strVal val="visible"/>
                                      </p:to>
                                    </p:set>
                                  </p:childTnLst>
                                  <p:subTnLst>
                                    <p:set>
                                      <p:cBhvr override="childStyle">
                                        <p:cTn dur="1" fill="hold" display="0" masterRel="nextClick" afterEffect="1"/>
                                        <p:tgtEl>
                                          <p:spTgt spid="39630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6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6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6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D3340E3A-5811-4E2F-A7AB-FA2FE00CC2CD}" type="slidenum">
              <a:rPr lang="en-US" altLang="en-US" sz="1400" smtClean="0">
                <a:solidFill>
                  <a:srgbClr val="3333CC"/>
                </a:solidFill>
                <a:latin typeface="Times New Roman" panose="02020603050405020304" pitchFamily="18" charset="0"/>
              </a:rPr>
              <a:pPr>
                <a:spcBef>
                  <a:spcPct val="0"/>
                </a:spcBef>
                <a:buClrTx/>
                <a:buSzTx/>
                <a:buFontTx/>
                <a:buNone/>
              </a:pPr>
              <a:t>2</a:t>
            </a:fld>
            <a:endParaRPr lang="en-US" altLang="en-US" sz="1400">
              <a:solidFill>
                <a:srgbClr val="3333CC"/>
              </a:solidFill>
              <a:latin typeface="Times New Roman" panose="02020603050405020304" pitchFamily="18" charset="0"/>
            </a:endParaRPr>
          </a:p>
        </p:txBody>
      </p:sp>
      <p:sp>
        <p:nvSpPr>
          <p:cNvPr id="18435" name="Rectangle 2"/>
          <p:cNvSpPr>
            <a:spLocks noChangeArrowheads="1"/>
          </p:cNvSpPr>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endParaRPr lang="en-US" altLang="he-IL" sz="4000" u="sng">
              <a:solidFill>
                <a:srgbClr val="009999"/>
              </a:solidFill>
            </a:endParaRPr>
          </a:p>
        </p:txBody>
      </p:sp>
      <p:sp>
        <p:nvSpPr>
          <p:cNvPr id="18436" name="Rectangle 3"/>
          <p:cNvSpPr>
            <a:spLocks noChangeArrowheads="1"/>
          </p:cNvSpPr>
          <p:nvPr/>
        </p:nvSpPr>
        <p:spPr bwMode="auto">
          <a:xfrm>
            <a:off x="342900" y="1371600"/>
            <a:ext cx="8586788"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lvl="1">
              <a:buFont typeface="ZapfDingbats" pitchFamily="82" charset="2"/>
              <a:buNone/>
            </a:pPr>
            <a:r>
              <a:rPr lang="en-US" altLang="he-IL" sz="2800" dirty="0">
                <a:solidFill>
                  <a:srgbClr val="FF0000"/>
                </a:solidFill>
                <a:latin typeface="Calibri Light" panose="020F0302020204030204" pitchFamily="34" charset="0"/>
                <a:cs typeface="Arial" pitchFamily="34" charset="0"/>
              </a:rPr>
              <a:t>2.10 Pseudo-Self-Stabilization</a:t>
            </a:r>
          </a:p>
          <a:p>
            <a:pPr lvl="1">
              <a:lnSpc>
                <a:spcPct val="90000"/>
              </a:lnSpc>
              <a:buFont typeface="Wingdings" panose="05000000000000000000" pitchFamily="2" charset="2"/>
              <a:buNone/>
            </a:pPr>
            <a:r>
              <a:rPr lang="en-US" altLang="en-US" sz="2800" dirty="0">
                <a:solidFill>
                  <a:srgbClr val="000099"/>
                </a:solidFill>
                <a:latin typeface="Calibri Light" panose="020F0302020204030204" pitchFamily="34" charset="0"/>
                <a:cs typeface="Arial" pitchFamily="34" charset="0"/>
              </a:rPr>
              <a:t>3.1 </a:t>
            </a:r>
            <a:r>
              <a:rPr lang="en-US" altLang="he-IL" sz="2800" dirty="0">
                <a:solidFill>
                  <a:srgbClr val="000099"/>
                </a:solidFill>
                <a:latin typeface="Calibri Light" panose="020F0302020204030204" pitchFamily="34" charset="0"/>
                <a:cs typeface="Arial" pitchFamily="34" charset="0"/>
              </a:rPr>
              <a:t>Initialization of a Data-Link Algorithm in the Presence of Faults</a:t>
            </a:r>
          </a:p>
          <a:p>
            <a:pPr lvl="1">
              <a:lnSpc>
                <a:spcPct val="90000"/>
              </a:lnSpc>
              <a:buFont typeface="Wingdings" panose="05000000000000000000" pitchFamily="2" charset="2"/>
              <a:buNone/>
            </a:pPr>
            <a:r>
              <a:rPr lang="en-US" altLang="he-IL" sz="2800" dirty="0">
                <a:solidFill>
                  <a:srgbClr val="000099"/>
                </a:solidFill>
                <a:latin typeface="Calibri Light" panose="020F0302020204030204" pitchFamily="34" charset="0"/>
                <a:cs typeface="Arial" pitchFamily="34" charset="0"/>
              </a:rPr>
              <a:t>3.2 Arbitrary Configuration Because of Crashes</a:t>
            </a:r>
          </a:p>
          <a:p>
            <a:pPr lvl="1">
              <a:buFontTx/>
              <a:buNone/>
            </a:pPr>
            <a:r>
              <a:rPr lang="en-US" altLang="he-IL" sz="2800" dirty="0">
                <a:solidFill>
                  <a:srgbClr val="000099"/>
                </a:solidFill>
                <a:latin typeface="Calibri Light" panose="020F0302020204030204" pitchFamily="34" charset="0"/>
                <a:cs typeface="Arial" pitchFamily="34" charset="0"/>
              </a:rPr>
              <a:t>4.2 Data-Link Algorithms: Converting Shared Memory to Message Passing</a:t>
            </a:r>
          </a:p>
          <a:p>
            <a:pPr lvl="1">
              <a:buFont typeface="ZapfDingbats" pitchFamily="82" charset="2"/>
              <a:buNone/>
            </a:pPr>
            <a:endParaRPr lang="en-US" altLang="he-IL" dirty="0">
              <a:solidFill>
                <a:srgbClr val="C60000"/>
              </a:solidFill>
              <a:latin typeface="Calibri" panose="020F0502020204030204" pitchFamily="34" charset="0"/>
            </a:endParaRPr>
          </a:p>
          <a:p>
            <a:pPr lvl="1">
              <a:buFont typeface="ZapfDingbats" pitchFamily="82" charset="2"/>
              <a:buNone/>
            </a:pPr>
            <a:endParaRPr lang="en-US" altLang="en-US" sz="2000" dirty="0">
              <a:solidFill>
                <a:srgbClr val="C60000"/>
              </a:solidFill>
              <a:latin typeface="Calibri" panose="020F0502020204030204" pitchFamily="34" charset="0"/>
            </a:endParaRPr>
          </a:p>
        </p:txBody>
      </p:sp>
      <p:sp>
        <p:nvSpPr>
          <p:cNvPr id="18437" name="Rectangle 4"/>
          <p:cNvSpPr>
            <a:spLocks noGrp="1" noChangeArrowheads="1"/>
          </p:cNvSpPr>
          <p:nvPr>
            <p:ph type="title"/>
          </p:nvPr>
        </p:nvSpPr>
        <p:spPr/>
        <p:txBody>
          <a:bodyPr/>
          <a:lstStyle/>
          <a:p>
            <a:r>
              <a:rPr lang="en-US" altLang="he-IL">
                <a:latin typeface="Calibri" panose="020F0502020204030204" pitchFamily="34" charset="0"/>
              </a:rPr>
              <a:t>Roadmap</a:t>
            </a:r>
            <a:endParaRPr lang="en-US" altLang="sv-SE">
              <a:latin typeface="Calibri" panose="020F0502020204030204" pitchFamily="3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2CDA97CB-5CA4-4F3D-90B4-903E2B479BFA}" type="slidenum">
              <a:rPr lang="en-US" altLang="en-US" sz="1400" smtClean="0">
                <a:solidFill>
                  <a:srgbClr val="3333CC"/>
                </a:solidFill>
                <a:latin typeface="Times New Roman" panose="02020603050405020304" pitchFamily="18" charset="0"/>
              </a:rPr>
              <a:pPr>
                <a:spcBef>
                  <a:spcPct val="0"/>
                </a:spcBef>
                <a:buClrTx/>
                <a:buSzTx/>
                <a:buFontTx/>
                <a:buNone/>
              </a:pPr>
              <a:t>20</a:t>
            </a:fld>
            <a:endParaRPr lang="en-US" altLang="en-US" sz="1400">
              <a:solidFill>
                <a:srgbClr val="3333CC"/>
              </a:solidFill>
              <a:latin typeface="Times New Roman" panose="02020603050405020304" pitchFamily="18" charset="0"/>
            </a:endParaRPr>
          </a:p>
        </p:txBody>
      </p:sp>
      <p:sp>
        <p:nvSpPr>
          <p:cNvPr id="47107" name="Rectangle 2"/>
          <p:cNvSpPr>
            <a:spLocks noGrp="1" noChangeArrowheads="1"/>
          </p:cNvSpPr>
          <p:nvPr>
            <p:ph type="title"/>
          </p:nvPr>
        </p:nvSpPr>
        <p:spPr>
          <a:xfrm>
            <a:off x="263525" y="585788"/>
            <a:ext cx="8302625" cy="1143000"/>
          </a:xfrm>
        </p:spPr>
        <p:txBody>
          <a:bodyPr/>
          <a:lstStyle/>
          <a:p>
            <a:r>
              <a:rPr lang="en-US" altLang="sv-SE" sz="3200">
                <a:latin typeface="Calibri" panose="020F0502020204030204" pitchFamily="34" charset="0"/>
              </a:rPr>
              <a:t>The alternating-bit algorithm – run sample</a:t>
            </a:r>
          </a:p>
        </p:txBody>
      </p:sp>
      <p:grpSp>
        <p:nvGrpSpPr>
          <p:cNvPr id="397329" name="Group 17"/>
          <p:cNvGrpSpPr>
            <a:grpSpLocks/>
          </p:cNvGrpSpPr>
          <p:nvPr/>
        </p:nvGrpSpPr>
        <p:grpSpPr bwMode="auto">
          <a:xfrm>
            <a:off x="3295650" y="2352675"/>
            <a:ext cx="5010150" cy="1590675"/>
            <a:chOff x="1290" y="2480"/>
            <a:chExt cx="3156" cy="1002"/>
          </a:xfrm>
        </p:grpSpPr>
        <p:grpSp>
          <p:nvGrpSpPr>
            <p:cNvPr id="47228" name="Group 16"/>
            <p:cNvGrpSpPr>
              <a:grpSpLocks/>
            </p:cNvGrpSpPr>
            <p:nvPr/>
          </p:nvGrpSpPr>
          <p:grpSpPr bwMode="auto">
            <a:xfrm>
              <a:off x="1290" y="2480"/>
              <a:ext cx="3156" cy="1002"/>
              <a:chOff x="1290" y="2480"/>
              <a:chExt cx="3156" cy="1002"/>
            </a:xfrm>
          </p:grpSpPr>
          <p:grpSp>
            <p:nvGrpSpPr>
              <p:cNvPr id="47231" name="Group 5"/>
              <p:cNvGrpSpPr>
                <a:grpSpLocks/>
              </p:cNvGrpSpPr>
              <p:nvPr/>
            </p:nvGrpSpPr>
            <p:grpSpPr bwMode="auto">
              <a:xfrm>
                <a:off x="1641" y="2736"/>
                <a:ext cx="2257" cy="534"/>
                <a:chOff x="1884" y="1348"/>
                <a:chExt cx="1482" cy="376"/>
              </a:xfrm>
            </p:grpSpPr>
            <p:sp>
              <p:nvSpPr>
                <p:cNvPr id="47236" name="Oval 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237" name="Oval 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238" name="Freeform 8"/>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239" name="Freeform 9"/>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232" name="Text Box 10"/>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7233" name="Text Box 11"/>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1 </a:t>
                </a:r>
                <a:r>
                  <a:rPr lang="en-US" altLang="sv-SE" sz="2000" i="1">
                    <a:solidFill>
                      <a:schemeClr val="accent2"/>
                    </a:solidFill>
                    <a:latin typeface="Times New Roman" panose="02020603050405020304" pitchFamily="18" charset="0"/>
                    <a:cs typeface="Times New Roman" panose="02020603050405020304" pitchFamily="18" charset="0"/>
                  </a:rPr>
                  <a:t>,0</a:t>
                </a:r>
                <a:r>
                  <a:rPr lang="en-US" altLang="sv-SE" sz="2000">
                    <a:solidFill>
                      <a:schemeClr val="accent2"/>
                    </a:solidFill>
                    <a:latin typeface="Times New Roman" panose="02020603050405020304" pitchFamily="18" charset="0"/>
                    <a:cs typeface="Times New Roman" panose="02020603050405020304" pitchFamily="18" charset="0"/>
                  </a:rPr>
                  <a:t>&gt;</a:t>
                </a:r>
                <a:endParaRPr lang="en-US" altLang="sv-SE" sz="2000" i="1" baseline="-25000">
                  <a:solidFill>
                    <a:schemeClr val="accent2"/>
                  </a:solidFill>
                  <a:latin typeface="Times New Roman" panose="02020603050405020304" pitchFamily="18" charset="0"/>
                  <a:cs typeface="Times New Roman" panose="02020603050405020304" pitchFamily="18" charset="0"/>
                </a:endParaRPr>
              </a:p>
            </p:txBody>
          </p:sp>
          <p:sp>
            <p:nvSpPr>
              <p:cNvPr id="47234" name="Text Box 12"/>
              <p:cNvSpPr txBox="1">
                <a:spLocks noChangeArrowheads="1"/>
              </p:cNvSpPr>
              <p:nvPr/>
            </p:nvSpPr>
            <p:spPr bwMode="auto">
              <a:xfrm>
                <a:off x="1918" y="3280"/>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47235" name="Text Box 13"/>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7229" name="Text Box 14"/>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s</a:t>
              </a:r>
              <a:r>
                <a:rPr lang="en-US" altLang="sv-SE" sz="2200" i="1">
                  <a:solidFill>
                    <a:srgbClr val="0033CC"/>
                  </a:solidFill>
                  <a:latin typeface="Times New Roman" panose="02020603050405020304" pitchFamily="18" charset="0"/>
                  <a:cs typeface="Times New Roman" panose="02020603050405020304" pitchFamily="18" charset="0"/>
                </a:rPr>
                <a:t> = 0</a:t>
              </a:r>
            </a:p>
          </p:txBody>
        </p:sp>
        <p:sp>
          <p:nvSpPr>
            <p:cNvPr id="47230" name="Text Box 15"/>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R</a:t>
              </a:r>
              <a:r>
                <a:rPr lang="en-US" altLang="sv-SE" sz="2200" i="1">
                  <a:solidFill>
                    <a:srgbClr val="0033CC"/>
                  </a:solidFill>
                  <a:latin typeface="Times New Roman" panose="02020603050405020304" pitchFamily="18" charset="0"/>
                  <a:cs typeface="Times New Roman" panose="02020603050405020304" pitchFamily="18" charset="0"/>
                </a:rPr>
                <a:t> = 1</a:t>
              </a:r>
            </a:p>
          </p:txBody>
        </p:sp>
      </p:grpSp>
      <p:grpSp>
        <p:nvGrpSpPr>
          <p:cNvPr id="397344" name="Group 32"/>
          <p:cNvGrpSpPr>
            <a:grpSpLocks/>
          </p:cNvGrpSpPr>
          <p:nvPr/>
        </p:nvGrpSpPr>
        <p:grpSpPr bwMode="auto">
          <a:xfrm>
            <a:off x="1339850" y="2352675"/>
            <a:ext cx="6965950" cy="1590675"/>
            <a:chOff x="84" y="2142"/>
            <a:chExt cx="4388" cy="1002"/>
          </a:xfrm>
        </p:grpSpPr>
        <p:grpSp>
          <p:nvGrpSpPr>
            <p:cNvPr id="47214" name="Group 18"/>
            <p:cNvGrpSpPr>
              <a:grpSpLocks/>
            </p:cNvGrpSpPr>
            <p:nvPr/>
          </p:nvGrpSpPr>
          <p:grpSpPr bwMode="auto">
            <a:xfrm>
              <a:off x="1316" y="2142"/>
              <a:ext cx="3156" cy="1002"/>
              <a:chOff x="1290" y="2480"/>
              <a:chExt cx="3156" cy="1002"/>
            </a:xfrm>
          </p:grpSpPr>
          <p:grpSp>
            <p:nvGrpSpPr>
              <p:cNvPr id="47216" name="Group 19"/>
              <p:cNvGrpSpPr>
                <a:grpSpLocks/>
              </p:cNvGrpSpPr>
              <p:nvPr/>
            </p:nvGrpSpPr>
            <p:grpSpPr bwMode="auto">
              <a:xfrm>
                <a:off x="1290" y="2480"/>
                <a:ext cx="3156" cy="1002"/>
                <a:chOff x="1290" y="2480"/>
                <a:chExt cx="3156" cy="1002"/>
              </a:xfrm>
            </p:grpSpPr>
            <p:grpSp>
              <p:nvGrpSpPr>
                <p:cNvPr id="47219" name="Group 20"/>
                <p:cNvGrpSpPr>
                  <a:grpSpLocks/>
                </p:cNvGrpSpPr>
                <p:nvPr/>
              </p:nvGrpSpPr>
              <p:grpSpPr bwMode="auto">
                <a:xfrm>
                  <a:off x="1641" y="2736"/>
                  <a:ext cx="2257" cy="534"/>
                  <a:chOff x="1884" y="1348"/>
                  <a:chExt cx="1482" cy="376"/>
                </a:xfrm>
              </p:grpSpPr>
              <p:sp>
                <p:nvSpPr>
                  <p:cNvPr id="47224" name="Oval 21"/>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225" name="Oval 22"/>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226" name="Freeform 23"/>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227" name="Freeform 24"/>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220" name="Text Box 25"/>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7221" name="Text Box 26"/>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1 </a:t>
                  </a:r>
                  <a:r>
                    <a:rPr lang="en-US" altLang="sv-SE" sz="2000" i="1">
                      <a:solidFill>
                        <a:schemeClr val="accent2"/>
                      </a:solidFill>
                      <a:latin typeface="Times New Roman" panose="02020603050405020304" pitchFamily="18" charset="0"/>
                      <a:cs typeface="Times New Roman" panose="02020603050405020304" pitchFamily="18" charset="0"/>
                    </a:rPr>
                    <a:t>,0</a:t>
                  </a:r>
                  <a:r>
                    <a:rPr lang="en-US" altLang="sv-SE" sz="2000">
                      <a:solidFill>
                        <a:schemeClr val="accent2"/>
                      </a:solidFill>
                      <a:latin typeface="Times New Roman" panose="02020603050405020304" pitchFamily="18" charset="0"/>
                      <a:cs typeface="Times New Roman" panose="02020603050405020304" pitchFamily="18" charset="0"/>
                    </a:rPr>
                    <a:t>&gt;</a:t>
                  </a:r>
                  <a:r>
                    <a:rPr lang="en-US" altLang="sv-SE" sz="2000" i="1" baseline="-25000">
                      <a:solidFill>
                        <a:schemeClr val="accent2"/>
                      </a:solidFill>
                      <a:latin typeface="Times New Roman" panose="02020603050405020304" pitchFamily="18" charset="0"/>
                      <a:cs typeface="Times New Roman" panose="02020603050405020304" pitchFamily="18" charset="0"/>
                    </a:rPr>
                    <a:t> </a:t>
                  </a:r>
                  <a:r>
                    <a:rPr lang="en-US" altLang="sv-SE" sz="2000" i="1">
                      <a:solidFill>
                        <a:schemeClr val="accent2"/>
                      </a:solidFill>
                      <a:latin typeface="Times New Roman" panose="02020603050405020304" pitchFamily="18" charset="0"/>
                      <a:cs typeface="Times New Roman" panose="02020603050405020304" pitchFamily="18" charset="0"/>
                    </a:rPr>
                    <a:t>. . . . . . . </a:t>
                  </a: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1 </a:t>
                  </a:r>
                  <a:r>
                    <a:rPr lang="en-US" altLang="sv-SE" sz="2000" i="1">
                      <a:solidFill>
                        <a:schemeClr val="accent2"/>
                      </a:solidFill>
                      <a:latin typeface="Times New Roman" panose="02020603050405020304" pitchFamily="18" charset="0"/>
                      <a:cs typeface="Times New Roman" panose="02020603050405020304" pitchFamily="18" charset="0"/>
                    </a:rPr>
                    <a:t>,0</a:t>
                  </a:r>
                  <a:r>
                    <a:rPr lang="en-US" altLang="sv-SE" sz="2000">
                      <a:solidFill>
                        <a:schemeClr val="accent2"/>
                      </a:solidFill>
                      <a:latin typeface="Times New Roman" panose="02020603050405020304" pitchFamily="18" charset="0"/>
                      <a:cs typeface="Times New Roman" panose="02020603050405020304" pitchFamily="18" charset="0"/>
                    </a:rPr>
                    <a:t>&gt;</a:t>
                  </a:r>
                  <a:endParaRPr lang="en-US" altLang="sv-SE" sz="2000" i="1" baseline="-25000">
                    <a:solidFill>
                      <a:schemeClr val="accent2"/>
                    </a:solidFill>
                    <a:latin typeface="Times New Roman" panose="02020603050405020304" pitchFamily="18" charset="0"/>
                    <a:cs typeface="Times New Roman" panose="02020603050405020304" pitchFamily="18" charset="0"/>
                  </a:endParaRPr>
                </a:p>
              </p:txBody>
            </p:sp>
            <p:sp>
              <p:nvSpPr>
                <p:cNvPr id="47222" name="Text Box 27"/>
                <p:cNvSpPr txBox="1">
                  <a:spLocks noChangeArrowheads="1"/>
                </p:cNvSpPr>
                <p:nvPr/>
              </p:nvSpPr>
              <p:spPr bwMode="auto">
                <a:xfrm>
                  <a:off x="1918" y="3280"/>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47223" name="Text Box 28"/>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7217" name="Text Box 29"/>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s</a:t>
                </a:r>
                <a:r>
                  <a:rPr lang="en-US" altLang="sv-SE" sz="2200" i="1">
                    <a:solidFill>
                      <a:srgbClr val="0033CC"/>
                    </a:solidFill>
                    <a:latin typeface="Times New Roman" panose="02020603050405020304" pitchFamily="18" charset="0"/>
                    <a:cs typeface="Times New Roman" panose="02020603050405020304" pitchFamily="18" charset="0"/>
                  </a:rPr>
                  <a:t> = 0</a:t>
                </a:r>
              </a:p>
            </p:txBody>
          </p:sp>
          <p:sp>
            <p:nvSpPr>
              <p:cNvPr id="47218" name="Text Box 30"/>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R</a:t>
                </a:r>
                <a:r>
                  <a:rPr lang="en-US" altLang="sv-SE" sz="2200" i="1">
                    <a:solidFill>
                      <a:srgbClr val="0033CC"/>
                    </a:solidFill>
                    <a:latin typeface="Times New Roman" panose="02020603050405020304" pitchFamily="18" charset="0"/>
                    <a:cs typeface="Times New Roman" panose="02020603050405020304" pitchFamily="18" charset="0"/>
                  </a:rPr>
                  <a:t> = 1</a:t>
                </a:r>
              </a:p>
            </p:txBody>
          </p:sp>
        </p:grpSp>
        <p:sp>
          <p:nvSpPr>
            <p:cNvPr id="47215" name="Text Box 31"/>
            <p:cNvSpPr txBox="1">
              <a:spLocks noChangeArrowheads="1"/>
            </p:cNvSpPr>
            <p:nvPr/>
          </p:nvSpPr>
          <p:spPr bwMode="auto">
            <a:xfrm>
              <a:off x="84" y="2545"/>
              <a:ext cx="17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Upon a timeout …</a:t>
              </a:r>
            </a:p>
          </p:txBody>
        </p:sp>
      </p:grpSp>
      <p:grpSp>
        <p:nvGrpSpPr>
          <p:cNvPr id="397387" name="Group 75"/>
          <p:cNvGrpSpPr>
            <a:grpSpLocks/>
          </p:cNvGrpSpPr>
          <p:nvPr/>
        </p:nvGrpSpPr>
        <p:grpSpPr bwMode="auto">
          <a:xfrm>
            <a:off x="1577975" y="2317750"/>
            <a:ext cx="6727825" cy="1620838"/>
            <a:chOff x="690" y="3072"/>
            <a:chExt cx="4238" cy="1021"/>
          </a:xfrm>
        </p:grpSpPr>
        <p:grpSp>
          <p:nvGrpSpPr>
            <p:cNvPr id="47200" name="Group 33"/>
            <p:cNvGrpSpPr>
              <a:grpSpLocks/>
            </p:cNvGrpSpPr>
            <p:nvPr/>
          </p:nvGrpSpPr>
          <p:grpSpPr bwMode="auto">
            <a:xfrm>
              <a:off x="1772" y="3072"/>
              <a:ext cx="3156" cy="1021"/>
              <a:chOff x="1290" y="2461"/>
              <a:chExt cx="3156" cy="1021"/>
            </a:xfrm>
          </p:grpSpPr>
          <p:grpSp>
            <p:nvGrpSpPr>
              <p:cNvPr id="47202" name="Group 34"/>
              <p:cNvGrpSpPr>
                <a:grpSpLocks/>
              </p:cNvGrpSpPr>
              <p:nvPr/>
            </p:nvGrpSpPr>
            <p:grpSpPr bwMode="auto">
              <a:xfrm>
                <a:off x="1290" y="2461"/>
                <a:ext cx="3156" cy="1021"/>
                <a:chOff x="1290" y="2461"/>
                <a:chExt cx="3156" cy="1021"/>
              </a:xfrm>
            </p:grpSpPr>
            <p:grpSp>
              <p:nvGrpSpPr>
                <p:cNvPr id="47205" name="Group 35"/>
                <p:cNvGrpSpPr>
                  <a:grpSpLocks/>
                </p:cNvGrpSpPr>
                <p:nvPr/>
              </p:nvGrpSpPr>
              <p:grpSpPr bwMode="auto">
                <a:xfrm>
                  <a:off x="1641" y="2736"/>
                  <a:ext cx="2257" cy="534"/>
                  <a:chOff x="1884" y="1348"/>
                  <a:chExt cx="1482" cy="376"/>
                </a:xfrm>
              </p:grpSpPr>
              <p:sp>
                <p:nvSpPr>
                  <p:cNvPr id="47210" name="Oval 3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211" name="Oval 3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212" name="Freeform 38"/>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213" name="Freeform 39"/>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206" name="Text Box 40"/>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7207" name="Text Box 41"/>
                <p:cNvSpPr txBox="1">
                  <a:spLocks noChangeArrowheads="1"/>
                </p:cNvSpPr>
                <p:nvPr/>
              </p:nvSpPr>
              <p:spPr bwMode="auto">
                <a:xfrm>
                  <a:off x="1949" y="246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 . .</a:t>
                  </a: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1 </a:t>
                  </a:r>
                  <a:r>
                    <a:rPr lang="en-US" altLang="sv-SE" sz="2000" i="1">
                      <a:solidFill>
                        <a:schemeClr val="accent2"/>
                      </a:solidFill>
                      <a:latin typeface="Times New Roman" panose="02020603050405020304" pitchFamily="18" charset="0"/>
                      <a:cs typeface="Times New Roman" panose="02020603050405020304" pitchFamily="18" charset="0"/>
                    </a:rPr>
                    <a:t>,0</a:t>
                  </a:r>
                  <a:r>
                    <a:rPr lang="en-US" altLang="sv-SE" sz="2000">
                      <a:solidFill>
                        <a:schemeClr val="accent2"/>
                      </a:solidFill>
                      <a:latin typeface="Times New Roman" panose="02020603050405020304" pitchFamily="18" charset="0"/>
                      <a:cs typeface="Times New Roman" panose="02020603050405020304" pitchFamily="18" charset="0"/>
                    </a:rPr>
                    <a:t>&gt; </a:t>
                  </a:r>
                  <a:r>
                    <a:rPr lang="en-US" altLang="sv-SE" sz="2000" i="1" baseline="-25000">
                      <a:solidFill>
                        <a:schemeClr val="accent2"/>
                      </a:solidFill>
                      <a:latin typeface="Times New Roman" panose="02020603050405020304" pitchFamily="18" charset="0"/>
                      <a:cs typeface="Times New Roman" panose="02020603050405020304" pitchFamily="18" charset="0"/>
                    </a:rPr>
                    <a:t> </a:t>
                  </a:r>
                  <a:r>
                    <a:rPr lang="en-US" altLang="sv-SE" sz="2000" i="1">
                      <a:solidFill>
                        <a:schemeClr val="accent2"/>
                      </a:solidFill>
                      <a:latin typeface="Times New Roman" panose="02020603050405020304" pitchFamily="18" charset="0"/>
                      <a:cs typeface="Times New Roman" panose="02020603050405020304" pitchFamily="18" charset="0"/>
                    </a:rPr>
                    <a:t>. . . .</a:t>
                  </a:r>
                  <a:endParaRPr lang="en-US" altLang="sv-SE" sz="2000" i="1" baseline="-25000">
                    <a:solidFill>
                      <a:schemeClr val="accent2"/>
                    </a:solidFill>
                    <a:latin typeface="Times New Roman" panose="02020603050405020304" pitchFamily="18" charset="0"/>
                    <a:cs typeface="Times New Roman" panose="02020603050405020304" pitchFamily="18" charset="0"/>
                  </a:endParaRPr>
                </a:p>
              </p:txBody>
            </p:sp>
            <p:sp>
              <p:nvSpPr>
                <p:cNvPr id="47208" name="Text Box 42"/>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a:solidFill>
                        <a:schemeClr val="accent2"/>
                      </a:solidFill>
                      <a:latin typeface="Times New Roman" panose="02020603050405020304" pitchFamily="18" charset="0"/>
                      <a:cs typeface="Times New Roman" panose="02020603050405020304" pitchFamily="18" charset="0"/>
                    </a:rPr>
                    <a:t> &lt;0&gt;</a:t>
                  </a:r>
                  <a:endParaRPr lang="en-US"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47209" name="Text Box 43"/>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7203" name="Text Box 44"/>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s</a:t>
                </a:r>
                <a:r>
                  <a:rPr lang="en-US" altLang="sv-SE" sz="2200" i="1">
                    <a:solidFill>
                      <a:srgbClr val="0033CC"/>
                    </a:solidFill>
                    <a:latin typeface="Times New Roman" panose="02020603050405020304" pitchFamily="18" charset="0"/>
                    <a:cs typeface="Times New Roman" panose="02020603050405020304" pitchFamily="18" charset="0"/>
                  </a:rPr>
                  <a:t> = 0</a:t>
                </a:r>
              </a:p>
            </p:txBody>
          </p:sp>
          <p:sp>
            <p:nvSpPr>
              <p:cNvPr id="47204" name="Text Box 45"/>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 bit</a:t>
                </a:r>
                <a:r>
                  <a:rPr lang="en-US" altLang="sv-SE" sz="2200" i="1" baseline="-25000">
                    <a:solidFill>
                      <a:srgbClr val="0033CC"/>
                    </a:solidFill>
                    <a:latin typeface="Times New Roman" panose="02020603050405020304" pitchFamily="18" charset="0"/>
                    <a:cs typeface="Times New Roman" panose="02020603050405020304" pitchFamily="18" charset="0"/>
                  </a:rPr>
                  <a:t>R</a:t>
                </a:r>
                <a:r>
                  <a:rPr lang="en-US" altLang="sv-SE" sz="2200" i="1">
                    <a:solidFill>
                      <a:srgbClr val="0033CC"/>
                    </a:solidFill>
                    <a:latin typeface="Times New Roman" panose="02020603050405020304" pitchFamily="18" charset="0"/>
                    <a:cs typeface="Times New Roman" panose="02020603050405020304" pitchFamily="18" charset="0"/>
                  </a:rPr>
                  <a:t> = 0</a:t>
                </a:r>
              </a:p>
            </p:txBody>
          </p:sp>
        </p:grpSp>
        <p:sp>
          <p:nvSpPr>
            <p:cNvPr id="47201" name="Text Box 59"/>
            <p:cNvSpPr txBox="1">
              <a:spLocks noChangeArrowheads="1"/>
            </p:cNvSpPr>
            <p:nvPr/>
          </p:nvSpPr>
          <p:spPr bwMode="auto">
            <a:xfrm>
              <a:off x="690" y="3442"/>
              <a:ext cx="13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received m</a:t>
              </a:r>
              <a:r>
                <a:rPr lang="en-US" altLang="sv-SE" sz="2400" baseline="-25000">
                  <a:solidFill>
                    <a:srgbClr val="E88A00"/>
                  </a:solidFill>
                  <a:latin typeface="Times New Roman" panose="02020603050405020304" pitchFamily="18" charset="0"/>
                </a:rPr>
                <a:t>1</a:t>
              </a:r>
            </a:p>
          </p:txBody>
        </p:sp>
      </p:grpSp>
      <p:grpSp>
        <p:nvGrpSpPr>
          <p:cNvPr id="397401" name="Group 89"/>
          <p:cNvGrpSpPr>
            <a:grpSpLocks/>
          </p:cNvGrpSpPr>
          <p:nvPr/>
        </p:nvGrpSpPr>
        <p:grpSpPr bwMode="auto">
          <a:xfrm>
            <a:off x="1292225" y="2359025"/>
            <a:ext cx="7013575" cy="1590675"/>
            <a:chOff x="54" y="3091"/>
            <a:chExt cx="4418" cy="1002"/>
          </a:xfrm>
        </p:grpSpPr>
        <p:sp>
          <p:nvSpPr>
            <p:cNvPr id="47186" name="Text Box 74"/>
            <p:cNvSpPr txBox="1">
              <a:spLocks noChangeArrowheads="1"/>
            </p:cNvSpPr>
            <p:nvPr/>
          </p:nvSpPr>
          <p:spPr bwMode="auto">
            <a:xfrm>
              <a:off x="54" y="3464"/>
              <a:ext cx="18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Upon a timeout …</a:t>
              </a:r>
            </a:p>
          </p:txBody>
        </p:sp>
        <p:grpSp>
          <p:nvGrpSpPr>
            <p:cNvPr id="47187" name="Group 76"/>
            <p:cNvGrpSpPr>
              <a:grpSpLocks/>
            </p:cNvGrpSpPr>
            <p:nvPr/>
          </p:nvGrpSpPr>
          <p:grpSpPr bwMode="auto">
            <a:xfrm>
              <a:off x="1316" y="3091"/>
              <a:ext cx="3156" cy="1002"/>
              <a:chOff x="1290" y="2480"/>
              <a:chExt cx="3156" cy="1002"/>
            </a:xfrm>
          </p:grpSpPr>
          <p:grpSp>
            <p:nvGrpSpPr>
              <p:cNvPr id="47188" name="Group 77"/>
              <p:cNvGrpSpPr>
                <a:grpSpLocks/>
              </p:cNvGrpSpPr>
              <p:nvPr/>
            </p:nvGrpSpPr>
            <p:grpSpPr bwMode="auto">
              <a:xfrm>
                <a:off x="1290" y="2480"/>
                <a:ext cx="3156" cy="1002"/>
                <a:chOff x="1290" y="2480"/>
                <a:chExt cx="3156" cy="1002"/>
              </a:xfrm>
            </p:grpSpPr>
            <p:grpSp>
              <p:nvGrpSpPr>
                <p:cNvPr id="47191" name="Group 78"/>
                <p:cNvGrpSpPr>
                  <a:grpSpLocks/>
                </p:cNvGrpSpPr>
                <p:nvPr/>
              </p:nvGrpSpPr>
              <p:grpSpPr bwMode="auto">
                <a:xfrm>
                  <a:off x="1641" y="2736"/>
                  <a:ext cx="2257" cy="534"/>
                  <a:chOff x="1884" y="1348"/>
                  <a:chExt cx="1482" cy="376"/>
                </a:xfrm>
              </p:grpSpPr>
              <p:sp>
                <p:nvSpPr>
                  <p:cNvPr id="47196" name="Oval 7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197" name="Oval 8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198" name="Freeform 81"/>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199" name="Freeform 82"/>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192" name="Text Box 83"/>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7193" name="Text Box 84"/>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1 </a:t>
                  </a:r>
                  <a:r>
                    <a:rPr lang="en-US" altLang="sv-SE" sz="2000" i="1">
                      <a:solidFill>
                        <a:schemeClr val="accent2"/>
                      </a:solidFill>
                      <a:latin typeface="Times New Roman" panose="02020603050405020304" pitchFamily="18" charset="0"/>
                      <a:cs typeface="Times New Roman" panose="02020603050405020304" pitchFamily="18" charset="0"/>
                    </a:rPr>
                    <a:t>,0</a:t>
                  </a:r>
                  <a:r>
                    <a:rPr lang="en-US" altLang="sv-SE" sz="2000">
                      <a:solidFill>
                        <a:schemeClr val="accent2"/>
                      </a:solidFill>
                      <a:latin typeface="Times New Roman" panose="02020603050405020304" pitchFamily="18" charset="0"/>
                      <a:cs typeface="Times New Roman" panose="02020603050405020304" pitchFamily="18" charset="0"/>
                    </a:rPr>
                    <a:t>&gt;</a:t>
                  </a:r>
                  <a:r>
                    <a:rPr lang="en-US" altLang="sv-SE" sz="2000" i="1" baseline="-25000">
                      <a:solidFill>
                        <a:schemeClr val="accent2"/>
                      </a:solidFill>
                      <a:latin typeface="Times New Roman" panose="02020603050405020304" pitchFamily="18" charset="0"/>
                      <a:cs typeface="Times New Roman" panose="02020603050405020304" pitchFamily="18" charset="0"/>
                    </a:rPr>
                    <a:t> </a:t>
                  </a:r>
                  <a:r>
                    <a:rPr lang="en-US" altLang="sv-SE" sz="2000" i="1">
                      <a:solidFill>
                        <a:schemeClr val="accent2"/>
                      </a:solidFill>
                      <a:latin typeface="Times New Roman" panose="02020603050405020304" pitchFamily="18" charset="0"/>
                      <a:cs typeface="Times New Roman" panose="02020603050405020304" pitchFamily="18" charset="0"/>
                    </a:rPr>
                    <a:t>. . . . . . . </a:t>
                  </a: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1 </a:t>
                  </a:r>
                  <a:r>
                    <a:rPr lang="en-US" altLang="sv-SE" sz="2000" i="1">
                      <a:solidFill>
                        <a:schemeClr val="accent2"/>
                      </a:solidFill>
                      <a:latin typeface="Times New Roman" panose="02020603050405020304" pitchFamily="18" charset="0"/>
                      <a:cs typeface="Times New Roman" panose="02020603050405020304" pitchFamily="18" charset="0"/>
                    </a:rPr>
                    <a:t>,0</a:t>
                  </a:r>
                  <a:r>
                    <a:rPr lang="en-US" altLang="sv-SE" sz="2000">
                      <a:solidFill>
                        <a:schemeClr val="accent2"/>
                      </a:solidFill>
                      <a:latin typeface="Times New Roman" panose="02020603050405020304" pitchFamily="18" charset="0"/>
                      <a:cs typeface="Times New Roman" panose="02020603050405020304" pitchFamily="18" charset="0"/>
                    </a:rPr>
                    <a:t>&gt;</a:t>
                  </a:r>
                  <a:endParaRPr lang="en-US" altLang="sv-SE" sz="2000" i="1" baseline="-25000">
                    <a:solidFill>
                      <a:schemeClr val="accent2"/>
                    </a:solidFill>
                    <a:latin typeface="Times New Roman" panose="02020603050405020304" pitchFamily="18" charset="0"/>
                    <a:cs typeface="Times New Roman" panose="02020603050405020304" pitchFamily="18" charset="0"/>
                  </a:endParaRPr>
                </a:p>
              </p:txBody>
            </p:sp>
            <p:sp>
              <p:nvSpPr>
                <p:cNvPr id="47194" name="Text Box 85"/>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a:solidFill>
                        <a:schemeClr val="accent2"/>
                      </a:solidFill>
                      <a:latin typeface="Times New Roman" panose="02020603050405020304" pitchFamily="18" charset="0"/>
                      <a:cs typeface="Times New Roman" panose="02020603050405020304" pitchFamily="18" charset="0"/>
                    </a:rPr>
                    <a:t>&lt;0&gt;</a:t>
                  </a:r>
                  <a:endParaRPr lang="en-US"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47195" name="Text Box 86"/>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7189" name="Text Box 87"/>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s</a:t>
                </a:r>
                <a:r>
                  <a:rPr lang="en-US" altLang="sv-SE" sz="2200" i="1">
                    <a:solidFill>
                      <a:srgbClr val="0033CC"/>
                    </a:solidFill>
                    <a:latin typeface="Times New Roman" panose="02020603050405020304" pitchFamily="18" charset="0"/>
                    <a:cs typeface="Times New Roman" panose="02020603050405020304" pitchFamily="18" charset="0"/>
                  </a:rPr>
                  <a:t> = 0</a:t>
                </a:r>
              </a:p>
            </p:txBody>
          </p:sp>
          <p:sp>
            <p:nvSpPr>
              <p:cNvPr id="47190" name="Text Box 88"/>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R</a:t>
                </a:r>
                <a:r>
                  <a:rPr lang="en-US" altLang="sv-SE" sz="2200" i="1">
                    <a:solidFill>
                      <a:srgbClr val="0033CC"/>
                    </a:solidFill>
                    <a:latin typeface="Times New Roman" panose="02020603050405020304" pitchFamily="18" charset="0"/>
                    <a:cs typeface="Times New Roman" panose="02020603050405020304" pitchFamily="18" charset="0"/>
                  </a:rPr>
                  <a:t> = 0</a:t>
                </a:r>
              </a:p>
            </p:txBody>
          </p:sp>
        </p:grpSp>
      </p:grpSp>
      <p:grpSp>
        <p:nvGrpSpPr>
          <p:cNvPr id="397418" name="Group 106"/>
          <p:cNvGrpSpPr>
            <a:grpSpLocks/>
          </p:cNvGrpSpPr>
          <p:nvPr/>
        </p:nvGrpSpPr>
        <p:grpSpPr bwMode="auto">
          <a:xfrm>
            <a:off x="627063" y="2359025"/>
            <a:ext cx="7683500" cy="1590675"/>
            <a:chOff x="141" y="3081"/>
            <a:chExt cx="4840" cy="1002"/>
          </a:xfrm>
        </p:grpSpPr>
        <p:grpSp>
          <p:nvGrpSpPr>
            <p:cNvPr id="47172" name="Group 92"/>
            <p:cNvGrpSpPr>
              <a:grpSpLocks/>
            </p:cNvGrpSpPr>
            <p:nvPr/>
          </p:nvGrpSpPr>
          <p:grpSpPr bwMode="auto">
            <a:xfrm>
              <a:off x="1825" y="3081"/>
              <a:ext cx="3156" cy="1002"/>
              <a:chOff x="1290" y="2480"/>
              <a:chExt cx="3156" cy="1002"/>
            </a:xfrm>
          </p:grpSpPr>
          <p:grpSp>
            <p:nvGrpSpPr>
              <p:cNvPr id="47174" name="Group 93"/>
              <p:cNvGrpSpPr>
                <a:grpSpLocks/>
              </p:cNvGrpSpPr>
              <p:nvPr/>
            </p:nvGrpSpPr>
            <p:grpSpPr bwMode="auto">
              <a:xfrm>
                <a:off x="1290" y="2480"/>
                <a:ext cx="3156" cy="1002"/>
                <a:chOff x="1290" y="2480"/>
                <a:chExt cx="3156" cy="1002"/>
              </a:xfrm>
            </p:grpSpPr>
            <p:grpSp>
              <p:nvGrpSpPr>
                <p:cNvPr id="47177" name="Group 94"/>
                <p:cNvGrpSpPr>
                  <a:grpSpLocks/>
                </p:cNvGrpSpPr>
                <p:nvPr/>
              </p:nvGrpSpPr>
              <p:grpSpPr bwMode="auto">
                <a:xfrm>
                  <a:off x="1641" y="2736"/>
                  <a:ext cx="2257" cy="534"/>
                  <a:chOff x="1884" y="1348"/>
                  <a:chExt cx="1482" cy="376"/>
                </a:xfrm>
              </p:grpSpPr>
              <p:sp>
                <p:nvSpPr>
                  <p:cNvPr id="47182" name="Oval 9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183" name="Oval 9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184" name="Freeform 97"/>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185" name="Freeform 98"/>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178" name="Text Box 99"/>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7179" name="Text Box 100"/>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2 </a:t>
                  </a:r>
                  <a:r>
                    <a:rPr lang="en-US" altLang="sv-SE" sz="2000" i="1">
                      <a:solidFill>
                        <a:schemeClr val="accent2"/>
                      </a:solidFill>
                      <a:latin typeface="Times New Roman" panose="02020603050405020304" pitchFamily="18" charset="0"/>
                      <a:cs typeface="Times New Roman" panose="02020603050405020304" pitchFamily="18" charset="0"/>
                    </a:rPr>
                    <a:t>,1</a:t>
                  </a:r>
                  <a:r>
                    <a:rPr lang="en-US" altLang="sv-SE" sz="2000">
                      <a:solidFill>
                        <a:schemeClr val="accent2"/>
                      </a:solidFill>
                      <a:latin typeface="Times New Roman" panose="02020603050405020304" pitchFamily="18" charset="0"/>
                      <a:cs typeface="Times New Roman" panose="02020603050405020304" pitchFamily="18" charset="0"/>
                    </a:rPr>
                    <a:t>&gt;</a:t>
                  </a:r>
                  <a:r>
                    <a:rPr lang="en-US" altLang="sv-SE" sz="2000" i="1" baseline="-25000">
                      <a:solidFill>
                        <a:schemeClr val="accent2"/>
                      </a:solidFill>
                      <a:latin typeface="Times New Roman" panose="02020603050405020304" pitchFamily="18" charset="0"/>
                      <a:cs typeface="Times New Roman" panose="02020603050405020304" pitchFamily="18" charset="0"/>
                    </a:rPr>
                    <a:t> </a:t>
                  </a:r>
                  <a:r>
                    <a:rPr lang="en-US" altLang="sv-SE" sz="2000" i="1">
                      <a:solidFill>
                        <a:schemeClr val="accent2"/>
                      </a:solidFill>
                      <a:latin typeface="Times New Roman" panose="02020603050405020304" pitchFamily="18" charset="0"/>
                      <a:cs typeface="Times New Roman" panose="02020603050405020304" pitchFamily="18" charset="0"/>
                    </a:rPr>
                    <a:t>. . . </a:t>
                  </a: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1 </a:t>
                  </a:r>
                  <a:r>
                    <a:rPr lang="en-US" altLang="sv-SE" sz="2000" i="1">
                      <a:solidFill>
                        <a:schemeClr val="accent2"/>
                      </a:solidFill>
                      <a:latin typeface="Times New Roman" panose="02020603050405020304" pitchFamily="18" charset="0"/>
                      <a:cs typeface="Times New Roman" panose="02020603050405020304" pitchFamily="18" charset="0"/>
                    </a:rPr>
                    <a:t>,0</a:t>
                  </a:r>
                  <a:r>
                    <a:rPr lang="en-US" altLang="sv-SE" sz="2000">
                      <a:solidFill>
                        <a:schemeClr val="accent2"/>
                      </a:solidFill>
                      <a:latin typeface="Times New Roman" panose="02020603050405020304" pitchFamily="18" charset="0"/>
                      <a:cs typeface="Times New Roman" panose="02020603050405020304" pitchFamily="18" charset="0"/>
                    </a:rPr>
                    <a:t>&gt; </a:t>
                  </a:r>
                  <a:r>
                    <a:rPr lang="en-US" altLang="sv-SE" sz="2000" i="1">
                      <a:solidFill>
                        <a:schemeClr val="accent2"/>
                      </a:solidFill>
                      <a:latin typeface="Times New Roman" panose="02020603050405020304" pitchFamily="18" charset="0"/>
                      <a:cs typeface="Times New Roman" panose="02020603050405020304" pitchFamily="18" charset="0"/>
                    </a:rPr>
                    <a:t>. . . . </a:t>
                  </a:r>
                </a:p>
              </p:txBody>
            </p:sp>
            <p:sp>
              <p:nvSpPr>
                <p:cNvPr id="47180" name="Text Box 101"/>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a:solidFill>
                        <a:schemeClr val="accent2"/>
                      </a:solidFill>
                      <a:latin typeface="Times New Roman" panose="02020603050405020304" pitchFamily="18" charset="0"/>
                      <a:cs typeface="Times New Roman" panose="02020603050405020304" pitchFamily="18" charset="0"/>
                    </a:rPr>
                    <a:t>&lt;0&gt;</a:t>
                  </a:r>
                  <a:endParaRPr lang="en-US"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47181" name="Text Box 102"/>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7175" name="Text Box 103"/>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s</a:t>
                </a:r>
                <a:r>
                  <a:rPr lang="en-US" altLang="sv-SE" sz="2200" i="1">
                    <a:solidFill>
                      <a:srgbClr val="0033CC"/>
                    </a:solidFill>
                    <a:latin typeface="Times New Roman" panose="02020603050405020304" pitchFamily="18" charset="0"/>
                    <a:cs typeface="Times New Roman" panose="02020603050405020304" pitchFamily="18" charset="0"/>
                  </a:rPr>
                  <a:t> = 1</a:t>
                </a:r>
              </a:p>
            </p:txBody>
          </p:sp>
          <p:sp>
            <p:nvSpPr>
              <p:cNvPr id="47176" name="Text Box 104"/>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 bit</a:t>
                </a:r>
                <a:r>
                  <a:rPr lang="en-US" altLang="sv-SE" sz="2200" i="1" baseline="-25000">
                    <a:solidFill>
                      <a:srgbClr val="0033CC"/>
                    </a:solidFill>
                    <a:latin typeface="Times New Roman" panose="02020603050405020304" pitchFamily="18" charset="0"/>
                    <a:cs typeface="Times New Roman" panose="02020603050405020304" pitchFamily="18" charset="0"/>
                  </a:rPr>
                  <a:t>R</a:t>
                </a:r>
                <a:r>
                  <a:rPr lang="en-US" altLang="sv-SE" sz="2200" i="1">
                    <a:solidFill>
                      <a:srgbClr val="0033CC"/>
                    </a:solidFill>
                    <a:latin typeface="Times New Roman" panose="02020603050405020304" pitchFamily="18" charset="0"/>
                    <a:cs typeface="Times New Roman" panose="02020603050405020304" pitchFamily="18" charset="0"/>
                  </a:rPr>
                  <a:t> = 0</a:t>
                </a:r>
              </a:p>
            </p:txBody>
          </p:sp>
        </p:grpSp>
        <p:sp>
          <p:nvSpPr>
            <p:cNvPr id="47173" name="Rectangle 105"/>
            <p:cNvSpPr>
              <a:spLocks noChangeArrowheads="1"/>
            </p:cNvSpPr>
            <p:nvPr/>
          </p:nvSpPr>
          <p:spPr bwMode="auto">
            <a:xfrm>
              <a:off x="141" y="3307"/>
              <a:ext cx="1834"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 received ack.</a:t>
              </a:r>
            </a:p>
            <a:p>
              <a:pPr algn="ctr">
                <a:spcBef>
                  <a:spcPct val="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received m</a:t>
              </a:r>
              <a:r>
                <a:rPr lang="en-US" altLang="sv-SE" sz="2400" baseline="-25000">
                  <a:solidFill>
                    <a:srgbClr val="E88A00"/>
                  </a:solidFill>
                  <a:latin typeface="Times New Roman" panose="02020603050405020304" pitchFamily="18" charset="0"/>
                </a:rPr>
                <a:t>1</a:t>
              </a:r>
              <a:r>
                <a:rPr lang="en-US" altLang="sv-SE" sz="2400">
                  <a:solidFill>
                    <a:srgbClr val="E88A00"/>
                  </a:solidFill>
                  <a:latin typeface="Times New Roman" panose="02020603050405020304" pitchFamily="18" charset="0"/>
                </a:rPr>
                <a:t> again</a:t>
              </a:r>
              <a:endParaRPr lang="en-US" altLang="sv-SE" sz="2400" baseline="-25000">
                <a:solidFill>
                  <a:srgbClr val="E88A00"/>
                </a:solidFill>
                <a:latin typeface="Times New Roman" panose="02020603050405020304" pitchFamily="18" charset="0"/>
              </a:endParaRPr>
            </a:p>
          </p:txBody>
        </p:sp>
      </p:grpSp>
      <p:grpSp>
        <p:nvGrpSpPr>
          <p:cNvPr id="397433" name="Group 121"/>
          <p:cNvGrpSpPr>
            <a:grpSpLocks/>
          </p:cNvGrpSpPr>
          <p:nvPr/>
        </p:nvGrpSpPr>
        <p:grpSpPr bwMode="auto">
          <a:xfrm>
            <a:off x="962025" y="2357438"/>
            <a:ext cx="7343775" cy="1590675"/>
            <a:chOff x="431" y="3027"/>
            <a:chExt cx="4626" cy="1002"/>
          </a:xfrm>
        </p:grpSpPr>
        <p:grpSp>
          <p:nvGrpSpPr>
            <p:cNvPr id="47158" name="Group 107"/>
            <p:cNvGrpSpPr>
              <a:grpSpLocks/>
            </p:cNvGrpSpPr>
            <p:nvPr/>
          </p:nvGrpSpPr>
          <p:grpSpPr bwMode="auto">
            <a:xfrm>
              <a:off x="1901" y="3027"/>
              <a:ext cx="3156" cy="1002"/>
              <a:chOff x="1290" y="2480"/>
              <a:chExt cx="3156" cy="1002"/>
            </a:xfrm>
          </p:grpSpPr>
          <p:grpSp>
            <p:nvGrpSpPr>
              <p:cNvPr id="47160" name="Group 108"/>
              <p:cNvGrpSpPr>
                <a:grpSpLocks/>
              </p:cNvGrpSpPr>
              <p:nvPr/>
            </p:nvGrpSpPr>
            <p:grpSpPr bwMode="auto">
              <a:xfrm>
                <a:off x="1290" y="2480"/>
                <a:ext cx="3156" cy="1002"/>
                <a:chOff x="1290" y="2480"/>
                <a:chExt cx="3156" cy="1002"/>
              </a:xfrm>
            </p:grpSpPr>
            <p:grpSp>
              <p:nvGrpSpPr>
                <p:cNvPr id="47163" name="Group 109"/>
                <p:cNvGrpSpPr>
                  <a:grpSpLocks/>
                </p:cNvGrpSpPr>
                <p:nvPr/>
              </p:nvGrpSpPr>
              <p:grpSpPr bwMode="auto">
                <a:xfrm>
                  <a:off x="1641" y="2736"/>
                  <a:ext cx="2257" cy="534"/>
                  <a:chOff x="1884" y="1348"/>
                  <a:chExt cx="1482" cy="376"/>
                </a:xfrm>
              </p:grpSpPr>
              <p:sp>
                <p:nvSpPr>
                  <p:cNvPr id="47168" name="Oval 11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169" name="Oval 11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170" name="Freeform 112"/>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171" name="Freeform 113"/>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164" name="Text Box 114"/>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7165" name="Text Box 115"/>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000" i="1">
                      <a:solidFill>
                        <a:schemeClr val="accent2"/>
                      </a:solidFill>
                      <a:latin typeface="Times New Roman" panose="02020603050405020304" pitchFamily="18" charset="0"/>
                      <a:cs typeface="Times New Roman" panose="02020603050405020304" pitchFamily="18" charset="0"/>
                    </a:rPr>
                    <a:t>. . . . </a:t>
                  </a: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2 </a:t>
                  </a:r>
                  <a:r>
                    <a:rPr lang="en-US" altLang="sv-SE" sz="2000" i="1">
                      <a:solidFill>
                        <a:schemeClr val="accent2"/>
                      </a:solidFill>
                      <a:latin typeface="Times New Roman" panose="02020603050405020304" pitchFamily="18" charset="0"/>
                      <a:cs typeface="Times New Roman" panose="02020603050405020304" pitchFamily="18" charset="0"/>
                    </a:rPr>
                    <a:t>,1</a:t>
                  </a:r>
                  <a:r>
                    <a:rPr lang="en-US" altLang="sv-SE" sz="2000">
                      <a:solidFill>
                        <a:schemeClr val="accent2"/>
                      </a:solidFill>
                      <a:latin typeface="Times New Roman" panose="02020603050405020304" pitchFamily="18" charset="0"/>
                      <a:cs typeface="Times New Roman" panose="02020603050405020304" pitchFamily="18" charset="0"/>
                    </a:rPr>
                    <a:t>&gt; </a:t>
                  </a:r>
                  <a:r>
                    <a:rPr lang="en-US" altLang="sv-SE" sz="2000" i="1">
                      <a:solidFill>
                        <a:schemeClr val="accent2"/>
                      </a:solidFill>
                      <a:latin typeface="Times New Roman" panose="02020603050405020304" pitchFamily="18" charset="0"/>
                      <a:cs typeface="Times New Roman" panose="02020603050405020304" pitchFamily="18" charset="0"/>
                    </a:rPr>
                    <a:t>. . . </a:t>
                  </a:r>
                </a:p>
              </p:txBody>
            </p:sp>
            <p:sp>
              <p:nvSpPr>
                <p:cNvPr id="47166" name="Text Box 116"/>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a:solidFill>
                        <a:schemeClr val="accent2"/>
                      </a:solidFill>
                      <a:latin typeface="Times New Roman" panose="02020603050405020304" pitchFamily="18" charset="0"/>
                      <a:cs typeface="Times New Roman" panose="02020603050405020304" pitchFamily="18" charset="0"/>
                    </a:rPr>
                    <a:t> &lt;0&gt;  . . . . . .  &lt;0&gt;</a:t>
                  </a:r>
                  <a:endParaRPr lang="en-US"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47167" name="Text Box 117"/>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7161" name="Text Box 118"/>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s</a:t>
                </a:r>
                <a:r>
                  <a:rPr lang="en-US" altLang="sv-SE" sz="2200" i="1">
                    <a:solidFill>
                      <a:srgbClr val="0033CC"/>
                    </a:solidFill>
                    <a:latin typeface="Times New Roman" panose="02020603050405020304" pitchFamily="18" charset="0"/>
                    <a:cs typeface="Times New Roman" panose="02020603050405020304" pitchFamily="18" charset="0"/>
                  </a:rPr>
                  <a:t> = 0</a:t>
                </a:r>
              </a:p>
            </p:txBody>
          </p:sp>
          <p:sp>
            <p:nvSpPr>
              <p:cNvPr id="47162" name="Text Box 119"/>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R</a:t>
                </a:r>
                <a:r>
                  <a:rPr lang="en-US" altLang="sv-SE" sz="2200" i="1">
                    <a:solidFill>
                      <a:srgbClr val="0033CC"/>
                    </a:solidFill>
                    <a:latin typeface="Times New Roman" panose="02020603050405020304" pitchFamily="18" charset="0"/>
                    <a:cs typeface="Times New Roman" panose="02020603050405020304" pitchFamily="18" charset="0"/>
                  </a:rPr>
                  <a:t> = 0</a:t>
                </a:r>
              </a:p>
            </p:txBody>
          </p:sp>
        </p:grpSp>
        <p:sp>
          <p:nvSpPr>
            <p:cNvPr id="47159" name="Rectangle 120"/>
            <p:cNvSpPr>
              <a:spLocks noChangeArrowheads="1"/>
            </p:cNvSpPr>
            <p:nvPr/>
          </p:nvSpPr>
          <p:spPr bwMode="auto">
            <a:xfrm>
              <a:off x="431" y="3380"/>
              <a:ext cx="18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received m</a:t>
              </a:r>
              <a:r>
                <a:rPr lang="en-US" altLang="sv-SE" sz="2400" baseline="-25000">
                  <a:solidFill>
                    <a:srgbClr val="E88A00"/>
                  </a:solidFill>
                  <a:latin typeface="Times New Roman" panose="02020603050405020304" pitchFamily="18" charset="0"/>
                </a:rPr>
                <a:t>1</a:t>
              </a:r>
              <a:r>
                <a:rPr lang="en-US" altLang="sv-SE" sz="2400">
                  <a:solidFill>
                    <a:srgbClr val="E88A00"/>
                  </a:solidFill>
                  <a:latin typeface="Times New Roman" panose="02020603050405020304" pitchFamily="18" charset="0"/>
                </a:rPr>
                <a:t> again</a:t>
              </a:r>
            </a:p>
          </p:txBody>
        </p:sp>
      </p:grpSp>
      <p:grpSp>
        <p:nvGrpSpPr>
          <p:cNvPr id="397466" name="Group 154"/>
          <p:cNvGrpSpPr>
            <a:grpSpLocks/>
          </p:cNvGrpSpPr>
          <p:nvPr/>
        </p:nvGrpSpPr>
        <p:grpSpPr bwMode="auto">
          <a:xfrm>
            <a:off x="1316038" y="2357438"/>
            <a:ext cx="6996112" cy="1590675"/>
            <a:chOff x="119" y="3092"/>
            <a:chExt cx="4407" cy="1002"/>
          </a:xfrm>
        </p:grpSpPr>
        <p:grpSp>
          <p:nvGrpSpPr>
            <p:cNvPr id="47144" name="Group 140"/>
            <p:cNvGrpSpPr>
              <a:grpSpLocks/>
            </p:cNvGrpSpPr>
            <p:nvPr/>
          </p:nvGrpSpPr>
          <p:grpSpPr bwMode="auto">
            <a:xfrm>
              <a:off x="1370" y="3092"/>
              <a:ext cx="3156" cy="1002"/>
              <a:chOff x="1290" y="2480"/>
              <a:chExt cx="3156" cy="1002"/>
            </a:xfrm>
          </p:grpSpPr>
          <p:grpSp>
            <p:nvGrpSpPr>
              <p:cNvPr id="47146" name="Group 141"/>
              <p:cNvGrpSpPr>
                <a:grpSpLocks/>
              </p:cNvGrpSpPr>
              <p:nvPr/>
            </p:nvGrpSpPr>
            <p:grpSpPr bwMode="auto">
              <a:xfrm>
                <a:off x="1290" y="2480"/>
                <a:ext cx="3156" cy="1002"/>
                <a:chOff x="1290" y="2480"/>
                <a:chExt cx="3156" cy="1002"/>
              </a:xfrm>
            </p:grpSpPr>
            <p:grpSp>
              <p:nvGrpSpPr>
                <p:cNvPr id="47149" name="Group 142"/>
                <p:cNvGrpSpPr>
                  <a:grpSpLocks/>
                </p:cNvGrpSpPr>
                <p:nvPr/>
              </p:nvGrpSpPr>
              <p:grpSpPr bwMode="auto">
                <a:xfrm>
                  <a:off x="1641" y="2736"/>
                  <a:ext cx="2257" cy="534"/>
                  <a:chOff x="1884" y="1348"/>
                  <a:chExt cx="1482" cy="376"/>
                </a:xfrm>
              </p:grpSpPr>
              <p:sp>
                <p:nvSpPr>
                  <p:cNvPr id="47154" name="Oval 143"/>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155" name="Oval 144"/>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156" name="Freeform 145"/>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157" name="Freeform 146"/>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150" name="Text Box 147"/>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7151" name="Text Box 148"/>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2 </a:t>
                  </a:r>
                  <a:r>
                    <a:rPr lang="en-US" altLang="sv-SE" sz="2000" i="1">
                      <a:solidFill>
                        <a:schemeClr val="accent2"/>
                      </a:solidFill>
                      <a:latin typeface="Times New Roman" panose="02020603050405020304" pitchFamily="18" charset="0"/>
                      <a:cs typeface="Times New Roman" panose="02020603050405020304" pitchFamily="18" charset="0"/>
                    </a:rPr>
                    <a:t>,1</a:t>
                  </a:r>
                  <a:r>
                    <a:rPr lang="en-US" altLang="sv-SE" sz="2000">
                      <a:solidFill>
                        <a:schemeClr val="accent2"/>
                      </a:solidFill>
                      <a:latin typeface="Times New Roman" panose="02020603050405020304" pitchFamily="18" charset="0"/>
                      <a:cs typeface="Times New Roman" panose="02020603050405020304" pitchFamily="18" charset="0"/>
                    </a:rPr>
                    <a:t>&gt;</a:t>
                  </a:r>
                  <a:r>
                    <a:rPr lang="en-US" altLang="sv-SE" sz="2000" i="1" baseline="-25000">
                      <a:solidFill>
                        <a:schemeClr val="accent2"/>
                      </a:solidFill>
                      <a:latin typeface="Times New Roman" panose="02020603050405020304" pitchFamily="18" charset="0"/>
                      <a:cs typeface="Times New Roman" panose="02020603050405020304" pitchFamily="18" charset="0"/>
                    </a:rPr>
                    <a:t> </a:t>
                  </a:r>
                  <a:r>
                    <a:rPr lang="en-US" altLang="sv-SE" sz="2000" i="1">
                      <a:solidFill>
                        <a:schemeClr val="accent2"/>
                      </a:solidFill>
                      <a:latin typeface="Times New Roman" panose="02020603050405020304" pitchFamily="18" charset="0"/>
                      <a:cs typeface="Times New Roman" panose="02020603050405020304" pitchFamily="18" charset="0"/>
                    </a:rPr>
                    <a:t>. . . . . . . </a:t>
                  </a:r>
                  <a:r>
                    <a:rPr lang="en-US" altLang="sv-SE"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sv-SE" sz="2000" i="1">
                      <a:solidFill>
                        <a:schemeClr val="accent2"/>
                      </a:solidFill>
                      <a:latin typeface="Times New Roman" panose="02020603050405020304" pitchFamily="18" charset="0"/>
                      <a:cs typeface="Times New Roman" panose="02020603050405020304" pitchFamily="18" charset="0"/>
                    </a:rPr>
                    <a:t>m</a:t>
                  </a:r>
                  <a:r>
                    <a:rPr lang="en-US" altLang="sv-SE" sz="2000" i="1" baseline="-25000">
                      <a:solidFill>
                        <a:schemeClr val="accent2"/>
                      </a:solidFill>
                      <a:latin typeface="Times New Roman" panose="02020603050405020304" pitchFamily="18" charset="0"/>
                      <a:cs typeface="Times New Roman" panose="02020603050405020304" pitchFamily="18" charset="0"/>
                    </a:rPr>
                    <a:t>2 </a:t>
                  </a:r>
                  <a:r>
                    <a:rPr lang="en-US" altLang="sv-SE" sz="2000" i="1">
                      <a:solidFill>
                        <a:schemeClr val="accent2"/>
                      </a:solidFill>
                      <a:latin typeface="Times New Roman" panose="02020603050405020304" pitchFamily="18" charset="0"/>
                      <a:cs typeface="Times New Roman" panose="02020603050405020304" pitchFamily="18" charset="0"/>
                    </a:rPr>
                    <a:t>,1</a:t>
                  </a:r>
                  <a:r>
                    <a:rPr lang="en-US" altLang="sv-SE" sz="2000">
                      <a:solidFill>
                        <a:schemeClr val="accent2"/>
                      </a:solidFill>
                      <a:latin typeface="Times New Roman" panose="02020603050405020304" pitchFamily="18" charset="0"/>
                      <a:cs typeface="Times New Roman" panose="02020603050405020304" pitchFamily="18" charset="0"/>
                    </a:rPr>
                    <a:t>&gt;</a:t>
                  </a:r>
                  <a:endParaRPr lang="en-US" altLang="sv-SE" sz="2000" i="1" baseline="-25000">
                    <a:solidFill>
                      <a:schemeClr val="accent2"/>
                    </a:solidFill>
                    <a:latin typeface="Times New Roman" panose="02020603050405020304" pitchFamily="18" charset="0"/>
                    <a:cs typeface="Times New Roman" panose="02020603050405020304" pitchFamily="18" charset="0"/>
                  </a:endParaRPr>
                </a:p>
              </p:txBody>
            </p:sp>
            <p:sp>
              <p:nvSpPr>
                <p:cNvPr id="47152" name="Text Box 149"/>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a:solidFill>
                        <a:schemeClr val="accent2"/>
                      </a:solidFill>
                      <a:latin typeface="Times New Roman" panose="02020603050405020304" pitchFamily="18" charset="0"/>
                      <a:cs typeface="Times New Roman" panose="02020603050405020304" pitchFamily="18" charset="0"/>
                    </a:rPr>
                    <a:t>&lt;0&gt;</a:t>
                  </a:r>
                  <a:endParaRPr lang="en-US" altLang="sv-SE" sz="2200" baseline="-25000">
                    <a:solidFill>
                      <a:schemeClr val="accent2"/>
                    </a:solidFill>
                    <a:latin typeface="Times New Roman" panose="02020603050405020304" pitchFamily="18" charset="0"/>
                    <a:cs typeface="Times New Roman" panose="02020603050405020304" pitchFamily="18" charset="0"/>
                  </a:endParaRPr>
                </a:p>
              </p:txBody>
            </p:sp>
            <p:sp>
              <p:nvSpPr>
                <p:cNvPr id="47153" name="Text Box 150"/>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7147" name="Text Box 151"/>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s</a:t>
                </a:r>
                <a:r>
                  <a:rPr lang="en-US" altLang="sv-SE" sz="2200" i="1">
                    <a:solidFill>
                      <a:srgbClr val="0033CC"/>
                    </a:solidFill>
                    <a:latin typeface="Times New Roman" panose="02020603050405020304" pitchFamily="18" charset="0"/>
                    <a:cs typeface="Times New Roman" panose="02020603050405020304" pitchFamily="18" charset="0"/>
                  </a:rPr>
                  <a:t> = 1</a:t>
                </a:r>
              </a:p>
            </p:txBody>
          </p:sp>
          <p:sp>
            <p:nvSpPr>
              <p:cNvPr id="47148" name="Text Box 152"/>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rgbClr val="0033CC"/>
                    </a:solidFill>
                    <a:latin typeface="Times New Roman" panose="02020603050405020304" pitchFamily="18" charset="0"/>
                    <a:cs typeface="Times New Roman" panose="02020603050405020304" pitchFamily="18" charset="0"/>
                  </a:rPr>
                  <a:t>bit</a:t>
                </a:r>
                <a:r>
                  <a:rPr lang="en-US" altLang="sv-SE" sz="2200" i="1" baseline="-25000">
                    <a:solidFill>
                      <a:srgbClr val="0033CC"/>
                    </a:solidFill>
                    <a:latin typeface="Times New Roman" panose="02020603050405020304" pitchFamily="18" charset="0"/>
                    <a:cs typeface="Times New Roman" panose="02020603050405020304" pitchFamily="18" charset="0"/>
                  </a:rPr>
                  <a:t>R</a:t>
                </a:r>
                <a:r>
                  <a:rPr lang="en-US" altLang="sv-SE" sz="2200" i="1">
                    <a:solidFill>
                      <a:srgbClr val="0033CC"/>
                    </a:solidFill>
                    <a:latin typeface="Times New Roman" panose="02020603050405020304" pitchFamily="18" charset="0"/>
                    <a:cs typeface="Times New Roman" panose="02020603050405020304" pitchFamily="18" charset="0"/>
                  </a:rPr>
                  <a:t> = 0</a:t>
                </a:r>
              </a:p>
            </p:txBody>
          </p:sp>
        </p:grpSp>
        <p:sp>
          <p:nvSpPr>
            <p:cNvPr id="47145" name="Rectangle 153"/>
            <p:cNvSpPr>
              <a:spLocks noChangeArrowheads="1"/>
            </p:cNvSpPr>
            <p:nvPr/>
          </p:nvSpPr>
          <p:spPr bwMode="auto">
            <a:xfrm>
              <a:off x="119" y="3465"/>
              <a:ext cx="1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Upon a timeout …</a:t>
              </a:r>
            </a:p>
          </p:txBody>
        </p:sp>
      </p:grpSp>
      <p:grpSp>
        <p:nvGrpSpPr>
          <p:cNvPr id="397495" name="Group 183"/>
          <p:cNvGrpSpPr>
            <a:grpSpLocks/>
          </p:cNvGrpSpPr>
          <p:nvPr/>
        </p:nvGrpSpPr>
        <p:grpSpPr bwMode="auto">
          <a:xfrm>
            <a:off x="1577975" y="2330450"/>
            <a:ext cx="6727825" cy="1620838"/>
            <a:chOff x="690" y="3072"/>
            <a:chExt cx="4238" cy="1021"/>
          </a:xfrm>
        </p:grpSpPr>
        <p:grpSp>
          <p:nvGrpSpPr>
            <p:cNvPr id="47130" name="Group 169"/>
            <p:cNvGrpSpPr>
              <a:grpSpLocks/>
            </p:cNvGrpSpPr>
            <p:nvPr/>
          </p:nvGrpSpPr>
          <p:grpSpPr bwMode="auto">
            <a:xfrm>
              <a:off x="1772" y="3072"/>
              <a:ext cx="3156" cy="1021"/>
              <a:chOff x="1290" y="2461"/>
              <a:chExt cx="3156" cy="1021"/>
            </a:xfrm>
          </p:grpSpPr>
          <p:grpSp>
            <p:nvGrpSpPr>
              <p:cNvPr id="47132" name="Group 170"/>
              <p:cNvGrpSpPr>
                <a:grpSpLocks/>
              </p:cNvGrpSpPr>
              <p:nvPr/>
            </p:nvGrpSpPr>
            <p:grpSpPr bwMode="auto">
              <a:xfrm>
                <a:off x="1290" y="2461"/>
                <a:ext cx="3156" cy="1021"/>
                <a:chOff x="1290" y="2461"/>
                <a:chExt cx="3156" cy="1021"/>
              </a:xfrm>
            </p:grpSpPr>
            <p:grpSp>
              <p:nvGrpSpPr>
                <p:cNvPr id="47135" name="Group 171"/>
                <p:cNvGrpSpPr>
                  <a:grpSpLocks/>
                </p:cNvGrpSpPr>
                <p:nvPr/>
              </p:nvGrpSpPr>
              <p:grpSpPr bwMode="auto">
                <a:xfrm>
                  <a:off x="1641" y="2736"/>
                  <a:ext cx="2257" cy="534"/>
                  <a:chOff x="1884" y="1348"/>
                  <a:chExt cx="1482" cy="376"/>
                </a:xfrm>
              </p:grpSpPr>
              <p:sp>
                <p:nvSpPr>
                  <p:cNvPr id="47140" name="Oval 17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141" name="Oval 17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142" name="Freeform 174"/>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143" name="Freeform 175"/>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136" name="Text Box 176"/>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47137" name="Text Box 177"/>
                <p:cNvSpPr txBox="1">
                  <a:spLocks noChangeArrowheads="1"/>
                </p:cNvSpPr>
                <p:nvPr/>
              </p:nvSpPr>
              <p:spPr bwMode="auto">
                <a:xfrm>
                  <a:off x="1949" y="246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 . . .</a:t>
                  </a:r>
                  <a:r>
                    <a:rPr lang="en-US" altLang="sv-SE" sz="2000">
                      <a:solidFill>
                        <a:schemeClr val="accent2"/>
                      </a:solidFill>
                      <a:latin typeface="Times New Roman" panose="02020603050405020304" pitchFamily="18" charset="0"/>
                    </a:rPr>
                    <a:t> &lt;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2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 </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 . . .</a:t>
                  </a:r>
                  <a:endParaRPr lang="en-US" altLang="sv-SE" sz="2000" i="1" baseline="-25000">
                    <a:solidFill>
                      <a:schemeClr val="accent2"/>
                    </a:solidFill>
                    <a:latin typeface="Times New Roman" panose="02020603050405020304" pitchFamily="18" charset="0"/>
                  </a:endParaRPr>
                </a:p>
              </p:txBody>
            </p:sp>
            <p:sp>
              <p:nvSpPr>
                <p:cNvPr id="47138" name="Text Box 178"/>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 &lt;0&gt;. . . . . . . .  &lt;1&gt;</a:t>
                  </a:r>
                </a:p>
              </p:txBody>
            </p:sp>
            <p:sp>
              <p:nvSpPr>
                <p:cNvPr id="47139" name="Text Box 179"/>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47133" name="Text Box 180"/>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s</a:t>
                </a:r>
                <a:r>
                  <a:rPr lang="en-US" altLang="sv-SE" sz="2200" i="1">
                    <a:solidFill>
                      <a:srgbClr val="0033CC"/>
                    </a:solidFill>
                    <a:latin typeface="Times New Roman" panose="02020603050405020304" pitchFamily="18" charset="0"/>
                  </a:rPr>
                  <a:t> = 1</a:t>
                </a:r>
              </a:p>
            </p:txBody>
          </p:sp>
          <p:sp>
            <p:nvSpPr>
              <p:cNvPr id="47134" name="Text Box 181"/>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 bit</a:t>
                </a:r>
                <a:r>
                  <a:rPr lang="en-US" altLang="sv-SE" sz="2200" i="1" baseline="-25000">
                    <a:solidFill>
                      <a:srgbClr val="0033CC"/>
                    </a:solidFill>
                    <a:latin typeface="Times New Roman" panose="02020603050405020304" pitchFamily="18" charset="0"/>
                  </a:rPr>
                  <a:t>R</a:t>
                </a:r>
                <a:r>
                  <a:rPr lang="en-US" altLang="sv-SE" sz="2200" i="1">
                    <a:solidFill>
                      <a:srgbClr val="0033CC"/>
                    </a:solidFill>
                    <a:latin typeface="Times New Roman" panose="02020603050405020304" pitchFamily="18" charset="0"/>
                  </a:rPr>
                  <a:t> = 1</a:t>
                </a:r>
              </a:p>
            </p:txBody>
          </p:sp>
        </p:grpSp>
        <p:sp>
          <p:nvSpPr>
            <p:cNvPr id="47131" name="Text Box 182"/>
            <p:cNvSpPr txBox="1">
              <a:spLocks noChangeArrowheads="1"/>
            </p:cNvSpPr>
            <p:nvPr/>
          </p:nvSpPr>
          <p:spPr bwMode="auto">
            <a:xfrm>
              <a:off x="690" y="3442"/>
              <a:ext cx="13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R received m</a:t>
              </a:r>
              <a:r>
                <a:rPr lang="en-US" altLang="sv-SE" sz="2400" baseline="-25000">
                  <a:solidFill>
                    <a:srgbClr val="E88A00"/>
                  </a:solidFill>
                  <a:latin typeface="Times New Roman" panose="02020603050405020304" pitchFamily="18" charset="0"/>
                </a:rPr>
                <a:t>2</a:t>
              </a:r>
            </a:p>
          </p:txBody>
        </p:sp>
      </p:grpSp>
      <p:grpSp>
        <p:nvGrpSpPr>
          <p:cNvPr id="397510" name="Group 198"/>
          <p:cNvGrpSpPr>
            <a:grpSpLocks/>
          </p:cNvGrpSpPr>
          <p:nvPr/>
        </p:nvGrpSpPr>
        <p:grpSpPr bwMode="auto">
          <a:xfrm>
            <a:off x="3286125" y="2357438"/>
            <a:ext cx="5010150" cy="1590675"/>
            <a:chOff x="1290" y="2480"/>
            <a:chExt cx="3156" cy="1002"/>
          </a:xfrm>
        </p:grpSpPr>
        <p:grpSp>
          <p:nvGrpSpPr>
            <p:cNvPr id="47118" name="Group 199"/>
            <p:cNvGrpSpPr>
              <a:grpSpLocks/>
            </p:cNvGrpSpPr>
            <p:nvPr/>
          </p:nvGrpSpPr>
          <p:grpSpPr bwMode="auto">
            <a:xfrm>
              <a:off x="1290" y="2480"/>
              <a:ext cx="3156" cy="1002"/>
              <a:chOff x="1290" y="2480"/>
              <a:chExt cx="3156" cy="1002"/>
            </a:xfrm>
          </p:grpSpPr>
          <p:grpSp>
            <p:nvGrpSpPr>
              <p:cNvPr id="47121" name="Group 200"/>
              <p:cNvGrpSpPr>
                <a:grpSpLocks/>
              </p:cNvGrpSpPr>
              <p:nvPr/>
            </p:nvGrpSpPr>
            <p:grpSpPr bwMode="auto">
              <a:xfrm>
                <a:off x="1641" y="2736"/>
                <a:ext cx="2257" cy="534"/>
                <a:chOff x="1884" y="1348"/>
                <a:chExt cx="1482" cy="376"/>
              </a:xfrm>
            </p:grpSpPr>
            <p:sp>
              <p:nvSpPr>
                <p:cNvPr id="47126" name="Oval 201"/>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7127" name="Oval 202"/>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7128" name="Freeform 203"/>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47129" name="Freeform 204"/>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47122" name="Text Box 205"/>
              <p:cNvSpPr txBox="1">
                <a:spLocks noChangeArrowheads="1"/>
              </p:cNvSpPr>
              <p:nvPr/>
            </p:nvSpPr>
            <p:spPr bwMode="auto">
              <a:xfrm>
                <a:off x="1290" y="251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47123" name="Text Box 206"/>
              <p:cNvSpPr txBox="1">
                <a:spLocks noChangeArrowheads="1"/>
              </p:cNvSpPr>
              <p:nvPr/>
            </p:nvSpPr>
            <p:spPr bwMode="auto">
              <a:xfrm>
                <a:off x="1949" y="2480"/>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2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 </a:t>
                </a:r>
                <a:r>
                  <a:rPr lang="en-US" altLang="sv-SE" sz="2000" i="1">
                    <a:solidFill>
                      <a:schemeClr val="accent2"/>
                    </a:solidFill>
                    <a:latin typeface="Times New Roman" panose="02020603050405020304" pitchFamily="18" charset="0"/>
                  </a:rPr>
                  <a:t>. . . . . . </a:t>
                </a: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2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p>
            </p:txBody>
          </p:sp>
          <p:sp>
            <p:nvSpPr>
              <p:cNvPr id="47124" name="Text Box 207"/>
              <p:cNvSpPr txBox="1">
                <a:spLocks noChangeArrowheads="1"/>
              </p:cNvSpPr>
              <p:nvPr/>
            </p:nvSpPr>
            <p:spPr bwMode="auto">
              <a:xfrm>
                <a:off x="1918" y="321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&lt;1&gt; . . . . . . . . </a:t>
                </a:r>
                <a:endParaRPr lang="en-US" altLang="sv-SE" sz="2200" baseline="-25000">
                  <a:solidFill>
                    <a:schemeClr val="accent2"/>
                  </a:solidFill>
                  <a:latin typeface="Times New Roman" panose="02020603050405020304" pitchFamily="18" charset="0"/>
                </a:endParaRPr>
              </a:p>
            </p:txBody>
          </p:sp>
          <p:sp>
            <p:nvSpPr>
              <p:cNvPr id="47125" name="Text Box 208"/>
              <p:cNvSpPr txBox="1">
                <a:spLocks noChangeArrowheads="1"/>
              </p:cNvSpPr>
              <p:nvPr/>
            </p:nvSpPr>
            <p:spPr bwMode="auto">
              <a:xfrm>
                <a:off x="3569" y="251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47119" name="Text Box 209"/>
            <p:cNvSpPr txBox="1">
              <a:spLocks noChangeArrowheads="1"/>
            </p:cNvSpPr>
            <p:nvPr/>
          </p:nvSpPr>
          <p:spPr bwMode="auto">
            <a:xfrm>
              <a:off x="1290" y="316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s</a:t>
              </a:r>
              <a:r>
                <a:rPr lang="en-US" altLang="sv-SE" sz="2200" i="1">
                  <a:solidFill>
                    <a:srgbClr val="0033CC"/>
                  </a:solidFill>
                  <a:latin typeface="Times New Roman" panose="02020603050405020304" pitchFamily="18" charset="0"/>
                </a:rPr>
                <a:t> = 1</a:t>
              </a:r>
            </a:p>
          </p:txBody>
        </p:sp>
        <p:sp>
          <p:nvSpPr>
            <p:cNvPr id="47120" name="Text Box 210"/>
            <p:cNvSpPr txBox="1">
              <a:spLocks noChangeArrowheads="1"/>
            </p:cNvSpPr>
            <p:nvPr/>
          </p:nvSpPr>
          <p:spPr bwMode="auto">
            <a:xfrm>
              <a:off x="3499" y="3150"/>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R</a:t>
              </a:r>
              <a:r>
                <a:rPr lang="en-US" altLang="sv-SE" sz="2200" i="1">
                  <a:solidFill>
                    <a:srgbClr val="0033CC"/>
                  </a:solidFill>
                  <a:latin typeface="Times New Roman" panose="02020603050405020304" pitchFamily="18" charset="0"/>
                </a:rPr>
                <a:t> = 1</a:t>
              </a:r>
            </a:p>
          </p:txBody>
        </p:sp>
      </p:grpSp>
      <p:sp>
        <p:nvSpPr>
          <p:cNvPr id="397538" name="Text Box 226"/>
          <p:cNvSpPr txBox="1">
            <a:spLocks noChangeArrowheads="1"/>
          </p:cNvSpPr>
          <p:nvPr/>
        </p:nvSpPr>
        <p:spPr bwMode="auto">
          <a:xfrm>
            <a:off x="592138" y="4217988"/>
            <a:ext cx="79740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CC3300"/>
                </a:solidFill>
                <a:latin typeface="Calibri" panose="020F0502020204030204" pitchFamily="34" charset="0"/>
              </a:rPr>
              <a:t>Once the sender receives an acknowledgment &lt;1&gt;, no frame with sequence number 0 exists in the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7329"/>
                                        </p:tgtEl>
                                        <p:attrNameLst>
                                          <p:attrName>style.visibility</p:attrName>
                                        </p:attrNameLst>
                                      </p:cBhvr>
                                      <p:to>
                                        <p:strVal val="visible"/>
                                      </p:to>
                                    </p:set>
                                  </p:childTnLst>
                                  <p:subTnLst>
                                    <p:set>
                                      <p:cBhvr override="childStyle">
                                        <p:cTn dur="1" fill="hold" display="0" masterRel="nextClick" afterEffect="1"/>
                                        <p:tgtEl>
                                          <p:spTgt spid="39732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7344"/>
                                        </p:tgtEl>
                                        <p:attrNameLst>
                                          <p:attrName>style.visibility</p:attrName>
                                        </p:attrNameLst>
                                      </p:cBhvr>
                                      <p:to>
                                        <p:strVal val="visible"/>
                                      </p:to>
                                    </p:set>
                                  </p:childTnLst>
                                  <p:subTnLst>
                                    <p:set>
                                      <p:cBhvr override="childStyle">
                                        <p:cTn dur="1" fill="hold" display="0" masterRel="nextClick" afterEffect="1"/>
                                        <p:tgtEl>
                                          <p:spTgt spid="39734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7387"/>
                                        </p:tgtEl>
                                        <p:attrNameLst>
                                          <p:attrName>style.visibility</p:attrName>
                                        </p:attrNameLst>
                                      </p:cBhvr>
                                      <p:to>
                                        <p:strVal val="visible"/>
                                      </p:to>
                                    </p:set>
                                  </p:childTnLst>
                                  <p:subTnLst>
                                    <p:set>
                                      <p:cBhvr override="childStyle">
                                        <p:cTn dur="1" fill="hold" display="0" masterRel="nextClick" afterEffect="1"/>
                                        <p:tgtEl>
                                          <p:spTgt spid="39738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7401"/>
                                        </p:tgtEl>
                                        <p:attrNameLst>
                                          <p:attrName>style.visibility</p:attrName>
                                        </p:attrNameLst>
                                      </p:cBhvr>
                                      <p:to>
                                        <p:strVal val="visible"/>
                                      </p:to>
                                    </p:set>
                                  </p:childTnLst>
                                  <p:subTnLst>
                                    <p:set>
                                      <p:cBhvr override="childStyle">
                                        <p:cTn dur="1" fill="hold" display="0" masterRel="nextClick" afterEffect="1"/>
                                        <p:tgtEl>
                                          <p:spTgt spid="39740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97418"/>
                                        </p:tgtEl>
                                        <p:attrNameLst>
                                          <p:attrName>style.visibility</p:attrName>
                                        </p:attrNameLst>
                                      </p:cBhvr>
                                      <p:to>
                                        <p:strVal val="visible"/>
                                      </p:to>
                                    </p:set>
                                  </p:childTnLst>
                                  <p:subTnLst>
                                    <p:set>
                                      <p:cBhvr override="childStyle">
                                        <p:cTn dur="1" fill="hold" display="0" masterRel="nextClick" afterEffect="1"/>
                                        <p:tgtEl>
                                          <p:spTgt spid="39741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97433"/>
                                        </p:tgtEl>
                                        <p:attrNameLst>
                                          <p:attrName>style.visibility</p:attrName>
                                        </p:attrNameLst>
                                      </p:cBhvr>
                                      <p:to>
                                        <p:strVal val="visible"/>
                                      </p:to>
                                    </p:set>
                                  </p:childTnLst>
                                  <p:subTnLst>
                                    <p:set>
                                      <p:cBhvr override="childStyle">
                                        <p:cTn dur="1" fill="hold" display="0" masterRel="nextClick" afterEffect="1"/>
                                        <p:tgtEl>
                                          <p:spTgt spid="39743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97466"/>
                                        </p:tgtEl>
                                        <p:attrNameLst>
                                          <p:attrName>style.visibility</p:attrName>
                                        </p:attrNameLst>
                                      </p:cBhvr>
                                      <p:to>
                                        <p:strVal val="visible"/>
                                      </p:to>
                                    </p:set>
                                  </p:childTnLst>
                                  <p:subTnLst>
                                    <p:set>
                                      <p:cBhvr override="childStyle">
                                        <p:cTn dur="1" fill="hold" display="0" masterRel="nextClick" afterEffect="1"/>
                                        <p:tgtEl>
                                          <p:spTgt spid="39746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7495"/>
                                        </p:tgtEl>
                                        <p:attrNameLst>
                                          <p:attrName>style.visibility</p:attrName>
                                        </p:attrNameLst>
                                      </p:cBhvr>
                                      <p:to>
                                        <p:strVal val="visible"/>
                                      </p:to>
                                    </p:set>
                                  </p:childTnLst>
                                  <p:subTnLst>
                                    <p:set>
                                      <p:cBhvr override="childStyle">
                                        <p:cTn dur="1" fill="hold" display="0" masterRel="nextClick" afterEffect="1"/>
                                        <p:tgtEl>
                                          <p:spTgt spid="397495"/>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975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97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53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7B46DEFF-130B-4F98-8716-AF3413855D71}" type="slidenum">
              <a:rPr lang="en-US" altLang="en-US" sz="1400" smtClean="0">
                <a:solidFill>
                  <a:srgbClr val="3333CC"/>
                </a:solidFill>
                <a:latin typeface="Times New Roman" panose="02020603050405020304" pitchFamily="18" charset="0"/>
              </a:rPr>
              <a:pPr>
                <a:spcBef>
                  <a:spcPct val="0"/>
                </a:spcBef>
                <a:buClrTx/>
                <a:buSzTx/>
                <a:buFontTx/>
                <a:buNone/>
              </a:pPr>
              <a:t>21</a:t>
            </a:fld>
            <a:endParaRPr lang="en-US" altLang="en-US" sz="1400">
              <a:solidFill>
                <a:srgbClr val="3333CC"/>
              </a:solidFill>
              <a:latin typeface="Times New Roman" panose="02020603050405020304" pitchFamily="18" charset="0"/>
            </a:endParaRPr>
          </a:p>
        </p:txBody>
      </p:sp>
      <p:sp>
        <p:nvSpPr>
          <p:cNvPr id="48131" name="Rectangle 2"/>
          <p:cNvSpPr>
            <a:spLocks noGrp="1" noChangeArrowheads="1"/>
          </p:cNvSpPr>
          <p:nvPr>
            <p:ph type="title"/>
          </p:nvPr>
        </p:nvSpPr>
        <p:spPr/>
        <p:txBody>
          <a:bodyPr/>
          <a:lstStyle/>
          <a:p>
            <a:r>
              <a:rPr lang="en-US" altLang="sv-SE" sz="3200">
                <a:latin typeface="Calibri" panose="020F0502020204030204" pitchFamily="34" charset="0"/>
              </a:rPr>
              <a:t>There Is No Data-link Algorithm that can Tolerate Crashes</a:t>
            </a:r>
          </a:p>
        </p:txBody>
      </p:sp>
      <p:sp>
        <p:nvSpPr>
          <p:cNvPr id="48132" name="Rectangle 3"/>
          <p:cNvSpPr>
            <a:spLocks noGrp="1" noChangeArrowheads="1"/>
          </p:cNvSpPr>
          <p:nvPr>
            <p:ph type="body" idx="1"/>
          </p:nvPr>
        </p:nvSpPr>
        <p:spPr>
          <a:xfrm>
            <a:off x="342900" y="1441450"/>
            <a:ext cx="8483600" cy="4913313"/>
          </a:xfrm>
        </p:spPr>
        <p:txBody>
          <a:bodyPr/>
          <a:lstStyle/>
          <a:p>
            <a:r>
              <a:rPr lang="en-US" altLang="sv-SE" dirty="0">
                <a:latin typeface="Calibri" panose="020F0502020204030204" pitchFamily="34" charset="0"/>
              </a:rPr>
              <a:t>It is usually assumed that a crash causes the sender/receiver to reach an initial state</a:t>
            </a:r>
          </a:p>
          <a:p>
            <a:pPr>
              <a:buClr>
                <a:srgbClr val="0066FF"/>
              </a:buClr>
            </a:pPr>
            <a:r>
              <a:rPr lang="en-US" altLang="sv-SE" dirty="0">
                <a:solidFill>
                  <a:srgbClr val="CC3300"/>
                </a:solidFill>
                <a:latin typeface="Calibri" panose="020F0502020204030204" pitchFamily="34" charset="0"/>
              </a:rPr>
              <a:t>Suppose that the channel capacity is unbounded.</a:t>
            </a:r>
          </a:p>
          <a:p>
            <a:pPr>
              <a:buClr>
                <a:srgbClr val="0066FF"/>
              </a:buClr>
            </a:pPr>
            <a:r>
              <a:rPr lang="en-US" altLang="sv-SE" dirty="0">
                <a:solidFill>
                  <a:srgbClr val="CC3300"/>
                </a:solidFill>
                <a:latin typeface="Calibri" panose="020F0502020204030204" pitchFamily="34" charset="0"/>
              </a:rPr>
              <a:t>No initialization procedure exists such that we can guarantee that every message fetched by the sender, following the last crash, will arrive at its destination</a:t>
            </a:r>
          </a:p>
          <a:p>
            <a:r>
              <a:rPr lang="en-US" altLang="sv-SE" dirty="0">
                <a:latin typeface="Calibri" panose="020F0502020204030204" pitchFamily="34" charset="0"/>
              </a:rPr>
              <a:t>The next execution will demonstrate this point. Denote:</a:t>
            </a:r>
          </a:p>
          <a:p>
            <a:pPr lvl="1"/>
            <a:r>
              <a:rPr lang="en-US" altLang="sv-SE" dirty="0" err="1">
                <a:solidFill>
                  <a:srgbClr val="0066FF"/>
                </a:solidFill>
                <a:latin typeface="Calibri" panose="020F0502020204030204" pitchFamily="34" charset="0"/>
              </a:rPr>
              <a:t>Crash</a:t>
            </a:r>
            <a:r>
              <a:rPr lang="en-US" altLang="sv-SE" baseline="-25000" dirty="0" err="1">
                <a:solidFill>
                  <a:srgbClr val="0066FF"/>
                </a:solidFill>
                <a:latin typeface="Calibri" panose="020F0502020204030204" pitchFamily="34" charset="0"/>
              </a:rPr>
              <a:t>R</a:t>
            </a:r>
            <a:r>
              <a:rPr lang="en-US" altLang="sv-SE" dirty="0">
                <a:solidFill>
                  <a:srgbClr val="0066FF"/>
                </a:solidFill>
                <a:latin typeface="Calibri" panose="020F0502020204030204" pitchFamily="34" charset="0"/>
              </a:rPr>
              <a:t> – receiver crash</a:t>
            </a:r>
          </a:p>
          <a:p>
            <a:pPr lvl="1"/>
            <a:r>
              <a:rPr lang="en-US" altLang="sv-SE" dirty="0" err="1">
                <a:solidFill>
                  <a:srgbClr val="0066FF"/>
                </a:solidFill>
                <a:latin typeface="Calibri" panose="020F0502020204030204" pitchFamily="34" charset="0"/>
              </a:rPr>
              <a:t>Crash</a:t>
            </a:r>
            <a:r>
              <a:rPr lang="en-US" altLang="sv-SE" baseline="-25000" dirty="0" err="1">
                <a:solidFill>
                  <a:srgbClr val="0066FF"/>
                </a:solidFill>
                <a:latin typeface="Calibri" panose="020F0502020204030204" pitchFamily="34" charset="0"/>
              </a:rPr>
              <a:t>S</a:t>
            </a:r>
            <a:r>
              <a:rPr lang="en-US" altLang="sv-SE" dirty="0">
                <a:solidFill>
                  <a:srgbClr val="0066FF"/>
                </a:solidFill>
                <a:latin typeface="Calibri" panose="020F0502020204030204" pitchFamily="34" charset="0"/>
              </a:rPr>
              <a:t> – sender crash</a:t>
            </a:r>
          </a:p>
          <a:p>
            <a:r>
              <a:rPr lang="en-US" altLang="sv-SE" dirty="0" err="1">
                <a:latin typeface="Calibri" panose="020F0502020204030204" pitchFamily="34" charset="0"/>
              </a:rPr>
              <a:t>Crash</a:t>
            </a:r>
            <a:r>
              <a:rPr lang="en-US" altLang="sv-SE" baseline="-25000" dirty="0" err="1">
                <a:latin typeface="Calibri" panose="020F0502020204030204" pitchFamily="34" charset="0"/>
              </a:rPr>
              <a:t>X</a:t>
            </a:r>
            <a:r>
              <a:rPr lang="en-US" altLang="sv-SE" dirty="0">
                <a:latin typeface="Calibri" panose="020F0502020204030204" pitchFamily="34" charset="0"/>
              </a:rPr>
              <a:t> causes p</a:t>
            </a:r>
            <a:r>
              <a:rPr lang="en-US" altLang="sv-SE" baseline="-25000" dirty="0">
                <a:latin typeface="Calibri" panose="020F0502020204030204" pitchFamily="34" charset="0"/>
              </a:rPr>
              <a:t>x</a:t>
            </a:r>
            <a:r>
              <a:rPr lang="en-US" altLang="sv-SE" dirty="0">
                <a:latin typeface="Calibri" panose="020F0502020204030204" pitchFamily="34" charset="0"/>
              </a:rPr>
              <a:t> to perform an initialization procedure</a:t>
            </a:r>
          </a:p>
        </p:txBody>
      </p:sp>
      <p:sp>
        <p:nvSpPr>
          <p:cNvPr id="48133" name="Rectangle 4"/>
          <p:cNvSpPr>
            <a:spLocks noChangeArrowheads="1"/>
          </p:cNvSpPr>
          <p:nvPr/>
        </p:nvSpPr>
        <p:spPr bwMode="auto">
          <a:xfrm>
            <a:off x="495300" y="3471863"/>
            <a:ext cx="8331200"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buClrTx/>
              <a:buSzTx/>
              <a:buFont typeface="Wingdings" panose="05000000000000000000" pitchFamily="2" charset="2"/>
              <a:buNone/>
            </a:pPr>
            <a:endParaRPr lang="sv-SE" altLang="sv-SE" sz="2400" baseline="-25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903FCD2F-C5D6-4727-A0E3-24E38530B5B7}" type="slidenum">
              <a:rPr lang="en-US" altLang="en-US" sz="1400" smtClean="0">
                <a:solidFill>
                  <a:srgbClr val="3333CC"/>
                </a:solidFill>
                <a:latin typeface="Times New Roman" panose="02020603050405020304" pitchFamily="18" charset="0"/>
              </a:rPr>
              <a:pPr>
                <a:spcBef>
                  <a:spcPct val="0"/>
                </a:spcBef>
                <a:buClrTx/>
                <a:buSzTx/>
                <a:buFontTx/>
                <a:buNone/>
              </a:pPr>
              <a:t>22</a:t>
            </a:fld>
            <a:endParaRPr lang="en-US" altLang="en-US" sz="1400">
              <a:solidFill>
                <a:srgbClr val="3333CC"/>
              </a:solidFill>
              <a:latin typeface="Times New Roman" panose="02020603050405020304" pitchFamily="18" charset="0"/>
            </a:endParaRPr>
          </a:p>
        </p:txBody>
      </p:sp>
      <p:sp>
        <p:nvSpPr>
          <p:cNvPr id="49155" name="Rectangle 2"/>
          <p:cNvSpPr>
            <a:spLocks noGrp="1" noChangeArrowheads="1"/>
          </p:cNvSpPr>
          <p:nvPr>
            <p:ph type="title"/>
          </p:nvPr>
        </p:nvSpPr>
        <p:spPr>
          <a:xfrm>
            <a:off x="533400" y="228600"/>
            <a:ext cx="7772400" cy="747713"/>
          </a:xfrm>
        </p:spPr>
        <p:txBody>
          <a:bodyPr/>
          <a:lstStyle/>
          <a:p>
            <a:r>
              <a:rPr lang="en-US" altLang="sv-SE" sz="3200">
                <a:latin typeface="Calibri" panose="020F0502020204030204" pitchFamily="34" charset="0"/>
              </a:rPr>
              <a:t>The Pumping Technique</a:t>
            </a:r>
          </a:p>
        </p:txBody>
      </p:sp>
      <p:sp>
        <p:nvSpPr>
          <p:cNvPr id="399363" name="Rectangle 3"/>
          <p:cNvSpPr>
            <a:spLocks noGrp="1" noChangeArrowheads="1"/>
          </p:cNvSpPr>
          <p:nvPr>
            <p:ph type="body" idx="1"/>
          </p:nvPr>
        </p:nvSpPr>
        <p:spPr>
          <a:xfrm>
            <a:off x="533400" y="2163763"/>
            <a:ext cx="7772400" cy="1122362"/>
          </a:xfrm>
        </p:spPr>
        <p:txBody>
          <a:bodyPr/>
          <a:lstStyle/>
          <a:p>
            <a:pPr algn="ctr">
              <a:lnSpc>
                <a:spcPct val="90000"/>
              </a:lnSpc>
              <a:buFont typeface="Wingdings" panose="05000000000000000000" pitchFamily="2" charset="2"/>
              <a:buNone/>
            </a:pPr>
            <a:r>
              <a:rPr lang="en-US" altLang="sv-SE" dirty="0">
                <a:latin typeface="Calibri" panose="020F0502020204030204" pitchFamily="34" charset="0"/>
              </a:rPr>
              <a:t>The idea: repeatedly crash the sender and the receiver and to replay parts of the RE in order to construct a new execution E’</a:t>
            </a:r>
          </a:p>
        </p:txBody>
      </p:sp>
      <p:sp>
        <p:nvSpPr>
          <p:cNvPr id="49157" name="Text Box 4"/>
          <p:cNvSpPr txBox="1">
            <a:spLocks noChangeArrowheads="1"/>
          </p:cNvSpPr>
          <p:nvPr/>
        </p:nvSpPr>
        <p:spPr bwMode="auto">
          <a:xfrm>
            <a:off x="533400" y="976313"/>
            <a:ext cx="81295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Calibri" panose="020F0502020204030204" pitchFamily="34" charset="0"/>
              </a:rPr>
              <a:t> </a:t>
            </a:r>
            <a:r>
              <a:rPr lang="en-US" altLang="sv-SE" sz="2400">
                <a:solidFill>
                  <a:srgbClr val="CC3300"/>
                </a:solidFill>
                <a:latin typeface="Calibri" panose="020F0502020204030204" pitchFamily="34" charset="0"/>
              </a:rPr>
              <a:t>Reference Execution (RE)</a:t>
            </a:r>
            <a:r>
              <a:rPr lang="en-US" altLang="sv-SE" sz="2400">
                <a:solidFill>
                  <a:srgbClr val="E88A00"/>
                </a:solidFill>
                <a:latin typeface="Calibri" panose="020F0502020204030204" pitchFamily="34" charset="0"/>
              </a:rPr>
              <a:t> = Crash</a:t>
            </a:r>
            <a:r>
              <a:rPr lang="en-US" altLang="sv-SE" sz="2400" baseline="-25000">
                <a:solidFill>
                  <a:srgbClr val="E88A00"/>
                </a:solidFill>
                <a:latin typeface="Calibri" panose="020F0502020204030204" pitchFamily="34" charset="0"/>
              </a:rPr>
              <a:t>S</a:t>
            </a:r>
            <a:r>
              <a:rPr lang="en-US" altLang="sv-SE" sz="2400">
                <a:solidFill>
                  <a:srgbClr val="E88A00"/>
                </a:solidFill>
                <a:latin typeface="Calibri" panose="020F0502020204030204" pitchFamily="34" charset="0"/>
              </a:rPr>
              <a:t>, Crash</a:t>
            </a:r>
            <a:r>
              <a:rPr lang="en-US" altLang="sv-SE" sz="2400" baseline="-25000">
                <a:solidFill>
                  <a:srgbClr val="E88A00"/>
                </a:solidFill>
                <a:latin typeface="Calibri" panose="020F0502020204030204" pitchFamily="34" charset="0"/>
              </a:rPr>
              <a:t>R</a:t>
            </a:r>
            <a:r>
              <a:rPr lang="en-US" altLang="sv-SE" sz="2400">
                <a:solidFill>
                  <a:srgbClr val="E88A00"/>
                </a:solidFill>
                <a:latin typeface="Calibri" panose="020F0502020204030204" pitchFamily="34" charset="0"/>
              </a:rPr>
              <a:t>, send</a:t>
            </a:r>
            <a:r>
              <a:rPr lang="en-US" altLang="sv-SE" sz="2400" baseline="-25000">
                <a:solidFill>
                  <a:srgbClr val="E88A00"/>
                </a:solidFill>
                <a:latin typeface="Calibri" panose="020F0502020204030204" pitchFamily="34" charset="0"/>
              </a:rPr>
              <a:t>S</a:t>
            </a:r>
            <a:r>
              <a:rPr lang="en-US" altLang="sv-SE" sz="2400">
                <a:solidFill>
                  <a:srgbClr val="E88A00"/>
                </a:solidFill>
                <a:latin typeface="Calibri" panose="020F0502020204030204" pitchFamily="34" charset="0"/>
              </a:rPr>
              <a:t>(f</a:t>
            </a:r>
            <a:r>
              <a:rPr lang="en-US" altLang="sv-SE" sz="2400" baseline="-25000">
                <a:solidFill>
                  <a:srgbClr val="E88A00"/>
                </a:solidFill>
                <a:latin typeface="Calibri" panose="020F0502020204030204" pitchFamily="34" charset="0"/>
              </a:rPr>
              <a:t>s1</a:t>
            </a:r>
            <a:r>
              <a:rPr lang="en-US" altLang="sv-SE" sz="2400">
                <a:solidFill>
                  <a:srgbClr val="E88A00"/>
                </a:solidFill>
                <a:latin typeface="Calibri" panose="020F0502020204030204" pitchFamily="34" charset="0"/>
              </a:rPr>
              <a:t>), receive</a:t>
            </a:r>
            <a:r>
              <a:rPr lang="en-US" altLang="sv-SE" sz="2400" baseline="-25000">
                <a:solidFill>
                  <a:srgbClr val="E88A00"/>
                </a:solidFill>
                <a:latin typeface="Calibri" panose="020F0502020204030204" pitchFamily="34" charset="0"/>
              </a:rPr>
              <a:t>R</a:t>
            </a:r>
            <a:r>
              <a:rPr lang="en-US" altLang="sv-SE" sz="2400">
                <a:solidFill>
                  <a:srgbClr val="E88A00"/>
                </a:solidFill>
                <a:latin typeface="Calibri" panose="020F0502020204030204" pitchFamily="34" charset="0"/>
              </a:rPr>
              <a:t>(f</a:t>
            </a:r>
            <a:r>
              <a:rPr lang="en-US" altLang="sv-SE" sz="2400" baseline="-25000">
                <a:solidFill>
                  <a:srgbClr val="E88A00"/>
                </a:solidFill>
                <a:latin typeface="Calibri" panose="020F0502020204030204" pitchFamily="34" charset="0"/>
              </a:rPr>
              <a:t>s1</a:t>
            </a:r>
            <a:r>
              <a:rPr lang="en-US" altLang="sv-SE" sz="2400">
                <a:solidFill>
                  <a:srgbClr val="E88A00"/>
                </a:solidFill>
                <a:latin typeface="Calibri" panose="020F0502020204030204" pitchFamily="34" charset="0"/>
              </a:rPr>
              <a:t>), send</a:t>
            </a:r>
            <a:r>
              <a:rPr lang="en-US" altLang="sv-SE" sz="2400" baseline="-25000">
                <a:solidFill>
                  <a:srgbClr val="E88A00"/>
                </a:solidFill>
                <a:latin typeface="Calibri" panose="020F0502020204030204" pitchFamily="34" charset="0"/>
              </a:rPr>
              <a:t>R</a:t>
            </a:r>
            <a:r>
              <a:rPr lang="en-US" altLang="sv-SE" sz="2400">
                <a:solidFill>
                  <a:srgbClr val="E88A00"/>
                </a:solidFill>
                <a:latin typeface="Calibri" panose="020F0502020204030204" pitchFamily="34" charset="0"/>
              </a:rPr>
              <a:t>(f</a:t>
            </a:r>
            <a:r>
              <a:rPr lang="en-US" altLang="sv-SE" sz="2400" baseline="-25000">
                <a:solidFill>
                  <a:srgbClr val="E88A00"/>
                </a:solidFill>
                <a:latin typeface="Calibri" panose="020F0502020204030204" pitchFamily="34" charset="0"/>
              </a:rPr>
              <a:t>r1</a:t>
            </a:r>
            <a:r>
              <a:rPr lang="en-US" altLang="sv-SE" sz="2400">
                <a:solidFill>
                  <a:srgbClr val="E88A00"/>
                </a:solidFill>
                <a:latin typeface="Calibri" panose="020F0502020204030204" pitchFamily="34" charset="0"/>
              </a:rPr>
              <a:t>), receive</a:t>
            </a:r>
            <a:r>
              <a:rPr lang="en-US" altLang="sv-SE" sz="2400" baseline="-25000">
                <a:solidFill>
                  <a:srgbClr val="E88A00"/>
                </a:solidFill>
                <a:latin typeface="Calibri" panose="020F0502020204030204" pitchFamily="34" charset="0"/>
              </a:rPr>
              <a:t>S</a:t>
            </a:r>
            <a:r>
              <a:rPr lang="en-US" altLang="sv-SE" sz="2400">
                <a:solidFill>
                  <a:srgbClr val="E88A00"/>
                </a:solidFill>
                <a:latin typeface="Calibri" panose="020F0502020204030204" pitchFamily="34" charset="0"/>
              </a:rPr>
              <a:t>(f</a:t>
            </a:r>
            <a:r>
              <a:rPr lang="en-US" altLang="sv-SE" sz="2400" baseline="-25000">
                <a:solidFill>
                  <a:srgbClr val="E88A00"/>
                </a:solidFill>
                <a:latin typeface="Calibri" panose="020F0502020204030204" pitchFamily="34" charset="0"/>
              </a:rPr>
              <a:t>r1</a:t>
            </a:r>
            <a:r>
              <a:rPr lang="en-US" altLang="sv-SE" sz="2400">
                <a:solidFill>
                  <a:srgbClr val="E88A00"/>
                </a:solidFill>
                <a:latin typeface="Calibri" panose="020F0502020204030204" pitchFamily="34" charset="0"/>
              </a:rPr>
              <a:t>), send</a:t>
            </a:r>
            <a:r>
              <a:rPr lang="en-US" altLang="sv-SE" sz="2400" baseline="-25000">
                <a:solidFill>
                  <a:srgbClr val="E88A00"/>
                </a:solidFill>
                <a:latin typeface="Calibri" panose="020F0502020204030204" pitchFamily="34" charset="0"/>
              </a:rPr>
              <a:t>S</a:t>
            </a:r>
            <a:r>
              <a:rPr lang="en-US" altLang="sv-SE" sz="2400">
                <a:solidFill>
                  <a:srgbClr val="E88A00"/>
                </a:solidFill>
                <a:latin typeface="Calibri" panose="020F0502020204030204" pitchFamily="34" charset="0"/>
              </a:rPr>
              <a:t>(f</a:t>
            </a:r>
            <a:r>
              <a:rPr lang="en-US" altLang="sv-SE" sz="2400" baseline="-25000">
                <a:solidFill>
                  <a:srgbClr val="E88A00"/>
                </a:solidFill>
                <a:latin typeface="Calibri" panose="020F0502020204030204" pitchFamily="34" charset="0"/>
              </a:rPr>
              <a:t>s2</a:t>
            </a:r>
            <a:r>
              <a:rPr lang="en-US" altLang="sv-SE" sz="2400">
                <a:solidFill>
                  <a:srgbClr val="E88A00"/>
                </a:solidFill>
                <a:latin typeface="Calibri" panose="020F0502020204030204" pitchFamily="34" charset="0"/>
              </a:rPr>
              <a:t>), … , receive</a:t>
            </a:r>
            <a:r>
              <a:rPr lang="en-US" altLang="sv-SE" sz="2400" baseline="-25000">
                <a:solidFill>
                  <a:srgbClr val="E88A00"/>
                </a:solidFill>
                <a:latin typeface="Calibri" panose="020F0502020204030204" pitchFamily="34" charset="0"/>
              </a:rPr>
              <a:t>S</a:t>
            </a:r>
            <a:r>
              <a:rPr lang="en-US" altLang="sv-SE" sz="2400">
                <a:solidFill>
                  <a:srgbClr val="E88A00"/>
                </a:solidFill>
                <a:latin typeface="Calibri" panose="020F0502020204030204" pitchFamily="34" charset="0"/>
              </a:rPr>
              <a:t>(f</a:t>
            </a:r>
            <a:r>
              <a:rPr lang="en-US" altLang="sv-SE" sz="2400" baseline="-25000">
                <a:solidFill>
                  <a:srgbClr val="E88A00"/>
                </a:solidFill>
                <a:latin typeface="Calibri" panose="020F0502020204030204" pitchFamily="34" charset="0"/>
              </a:rPr>
              <a:t>rk</a:t>
            </a:r>
            <a:r>
              <a:rPr lang="en-US" altLang="sv-SE" sz="2400">
                <a:solidFill>
                  <a:srgbClr val="E88A00"/>
                </a:solidFill>
                <a:latin typeface="Calibri" panose="020F0502020204030204" pitchFamily="34" charset="0"/>
              </a:rPr>
              <a:t>)</a:t>
            </a:r>
          </a:p>
        </p:txBody>
      </p:sp>
      <p:grpSp>
        <p:nvGrpSpPr>
          <p:cNvPr id="399677" name="Group 317"/>
          <p:cNvGrpSpPr>
            <a:grpSpLocks/>
          </p:cNvGrpSpPr>
          <p:nvPr/>
        </p:nvGrpSpPr>
        <p:grpSpPr bwMode="auto">
          <a:xfrm>
            <a:off x="1046163" y="3840163"/>
            <a:ext cx="6797675" cy="1931987"/>
            <a:chOff x="677" y="2994"/>
            <a:chExt cx="4282" cy="1217"/>
          </a:xfrm>
        </p:grpSpPr>
        <p:grpSp>
          <p:nvGrpSpPr>
            <p:cNvPr id="49323" name="Group 318"/>
            <p:cNvGrpSpPr>
              <a:grpSpLocks/>
            </p:cNvGrpSpPr>
            <p:nvPr/>
          </p:nvGrpSpPr>
          <p:grpSpPr bwMode="auto">
            <a:xfrm>
              <a:off x="1330" y="3257"/>
              <a:ext cx="3156" cy="954"/>
              <a:chOff x="1650" y="1172"/>
              <a:chExt cx="3156" cy="954"/>
            </a:xfrm>
          </p:grpSpPr>
          <p:grpSp>
            <p:nvGrpSpPr>
              <p:cNvPr id="49325" name="Group 319"/>
              <p:cNvGrpSpPr>
                <a:grpSpLocks/>
              </p:cNvGrpSpPr>
              <p:nvPr/>
            </p:nvGrpSpPr>
            <p:grpSpPr bwMode="auto">
              <a:xfrm>
                <a:off x="2001" y="1447"/>
                <a:ext cx="2257" cy="534"/>
                <a:chOff x="1884" y="1348"/>
                <a:chExt cx="1482" cy="376"/>
              </a:xfrm>
            </p:grpSpPr>
            <p:sp>
              <p:nvSpPr>
                <p:cNvPr id="49330" name="Oval 32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331" name="Oval 32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332" name="Freeform 322"/>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333" name="Freeform 323"/>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326" name="Text Box 32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9327" name="Text Box 32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s1</a:t>
                </a:r>
              </a:p>
            </p:txBody>
          </p:sp>
          <p:sp>
            <p:nvSpPr>
              <p:cNvPr id="49328" name="Text Box 326"/>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329" name="Text Box 32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9324" name="Text Box 328"/>
            <p:cNvSpPr txBox="1">
              <a:spLocks noChangeArrowheads="1"/>
            </p:cNvSpPr>
            <p:nvPr/>
          </p:nvSpPr>
          <p:spPr bwMode="auto">
            <a:xfrm>
              <a:off x="677" y="2994"/>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 sends f</a:t>
              </a:r>
              <a:r>
                <a:rPr lang="en-US" altLang="sv-SE" sz="2400" baseline="-25000">
                  <a:solidFill>
                    <a:srgbClr val="E88A00"/>
                  </a:solidFill>
                  <a:latin typeface="Times New Roman" panose="02020603050405020304" pitchFamily="18" charset="0"/>
                </a:rPr>
                <a:t>s1</a:t>
              </a:r>
              <a:endParaRPr lang="en-US" altLang="sv-SE" sz="2400">
                <a:solidFill>
                  <a:srgbClr val="E88A00"/>
                </a:solidFill>
                <a:latin typeface="Times New Roman" panose="02020603050405020304" pitchFamily="18" charset="0"/>
              </a:endParaRPr>
            </a:p>
          </p:txBody>
        </p:sp>
      </p:grpSp>
      <p:grpSp>
        <p:nvGrpSpPr>
          <p:cNvPr id="399690" name="Group 330"/>
          <p:cNvGrpSpPr>
            <a:grpSpLocks/>
          </p:cNvGrpSpPr>
          <p:nvPr/>
        </p:nvGrpSpPr>
        <p:grpSpPr bwMode="auto">
          <a:xfrm>
            <a:off x="1193800" y="3813175"/>
            <a:ext cx="6797675" cy="2078038"/>
            <a:chOff x="727" y="2593"/>
            <a:chExt cx="4282" cy="1309"/>
          </a:xfrm>
        </p:grpSpPr>
        <p:grpSp>
          <p:nvGrpSpPr>
            <p:cNvPr id="49312" name="Group 331"/>
            <p:cNvGrpSpPr>
              <a:grpSpLocks/>
            </p:cNvGrpSpPr>
            <p:nvPr/>
          </p:nvGrpSpPr>
          <p:grpSpPr bwMode="auto">
            <a:xfrm>
              <a:off x="1290" y="2881"/>
              <a:ext cx="3156" cy="1021"/>
              <a:chOff x="1650" y="1172"/>
              <a:chExt cx="3156" cy="1021"/>
            </a:xfrm>
          </p:grpSpPr>
          <p:grpSp>
            <p:nvGrpSpPr>
              <p:cNvPr id="49314" name="Group 332"/>
              <p:cNvGrpSpPr>
                <a:grpSpLocks/>
              </p:cNvGrpSpPr>
              <p:nvPr/>
            </p:nvGrpSpPr>
            <p:grpSpPr bwMode="auto">
              <a:xfrm>
                <a:off x="2001" y="1447"/>
                <a:ext cx="2257" cy="534"/>
                <a:chOff x="1884" y="1348"/>
                <a:chExt cx="1482" cy="376"/>
              </a:xfrm>
            </p:grpSpPr>
            <p:sp>
              <p:nvSpPr>
                <p:cNvPr id="49319" name="Oval 333"/>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320" name="Oval 334"/>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321" name="Freeform 335"/>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322" name="Freeform 336"/>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315" name="Text Box 337"/>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49316" name="Text Box 338"/>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49317" name="Text Box 339"/>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r1</a:t>
                </a:r>
              </a:p>
            </p:txBody>
          </p:sp>
          <p:sp>
            <p:nvSpPr>
              <p:cNvPr id="49318" name="Text Box 340"/>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49313" name="Text Box 341"/>
            <p:cNvSpPr txBox="1">
              <a:spLocks noChangeArrowheads="1"/>
            </p:cNvSpPr>
            <p:nvPr/>
          </p:nvSpPr>
          <p:spPr bwMode="auto">
            <a:xfrm>
              <a:off x="727" y="2593"/>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R receives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and sends f</a:t>
              </a:r>
              <a:r>
                <a:rPr lang="en-US" altLang="sv-SE" sz="2400" baseline="-25000">
                  <a:solidFill>
                    <a:srgbClr val="E88A00"/>
                  </a:solidFill>
                  <a:latin typeface="Times New Roman" panose="02020603050405020304" pitchFamily="18" charset="0"/>
                </a:rPr>
                <a:t>r1</a:t>
              </a:r>
              <a:endParaRPr lang="en-US" altLang="sv-SE" sz="2400">
                <a:solidFill>
                  <a:srgbClr val="E88A00"/>
                </a:solidFill>
                <a:latin typeface="Times New Roman" panose="02020603050405020304" pitchFamily="18" charset="0"/>
              </a:endParaRPr>
            </a:p>
          </p:txBody>
        </p:sp>
      </p:grpSp>
      <p:grpSp>
        <p:nvGrpSpPr>
          <p:cNvPr id="399741" name="Group 381"/>
          <p:cNvGrpSpPr>
            <a:grpSpLocks/>
          </p:cNvGrpSpPr>
          <p:nvPr/>
        </p:nvGrpSpPr>
        <p:grpSpPr bwMode="auto">
          <a:xfrm>
            <a:off x="2082800" y="3895725"/>
            <a:ext cx="5010150" cy="1898650"/>
            <a:chOff x="-452" y="2951"/>
            <a:chExt cx="3156" cy="1196"/>
          </a:xfrm>
        </p:grpSpPr>
        <p:grpSp>
          <p:nvGrpSpPr>
            <p:cNvPr id="49299" name="Group 343"/>
            <p:cNvGrpSpPr>
              <a:grpSpLocks/>
            </p:cNvGrpSpPr>
            <p:nvPr/>
          </p:nvGrpSpPr>
          <p:grpSpPr bwMode="auto">
            <a:xfrm>
              <a:off x="-452" y="2951"/>
              <a:ext cx="3156" cy="1191"/>
              <a:chOff x="1325" y="2342"/>
              <a:chExt cx="3156" cy="1191"/>
            </a:xfrm>
          </p:grpSpPr>
          <p:grpSp>
            <p:nvGrpSpPr>
              <p:cNvPr id="49301" name="Group 344"/>
              <p:cNvGrpSpPr>
                <a:grpSpLocks/>
              </p:cNvGrpSpPr>
              <p:nvPr/>
            </p:nvGrpSpPr>
            <p:grpSpPr bwMode="auto">
              <a:xfrm>
                <a:off x="1325" y="2579"/>
                <a:ext cx="3156" cy="954"/>
                <a:chOff x="1650" y="1172"/>
                <a:chExt cx="3156" cy="954"/>
              </a:xfrm>
            </p:grpSpPr>
            <p:grpSp>
              <p:nvGrpSpPr>
                <p:cNvPr id="49303" name="Group 345"/>
                <p:cNvGrpSpPr>
                  <a:grpSpLocks/>
                </p:cNvGrpSpPr>
                <p:nvPr/>
              </p:nvGrpSpPr>
              <p:grpSpPr bwMode="auto">
                <a:xfrm>
                  <a:off x="2001" y="1447"/>
                  <a:ext cx="2257" cy="534"/>
                  <a:chOff x="1884" y="1348"/>
                  <a:chExt cx="1482" cy="376"/>
                </a:xfrm>
              </p:grpSpPr>
              <p:sp>
                <p:nvSpPr>
                  <p:cNvPr id="49308" name="Oval 34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49309" name="Oval 34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310" name="Freeform 348"/>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311" name="Freeform 349"/>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304" name="Text Box 350"/>
                <p:cNvSpPr txBox="1">
                  <a:spLocks noChangeArrowheads="1"/>
                </p:cNvSpPr>
                <p:nvPr/>
              </p:nvSpPr>
              <p:spPr bwMode="auto">
                <a:xfrm>
                  <a:off x="1650" y="1223"/>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S</a:t>
                  </a:r>
                </a:p>
              </p:txBody>
            </p:sp>
            <p:sp>
              <p:nvSpPr>
                <p:cNvPr id="49305" name="Text Box 351"/>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306" name="Text Box 352"/>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307" name="Text Box 353"/>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9302" name="Text Box 354"/>
              <p:cNvSpPr txBox="1">
                <a:spLocks noChangeArrowheads="1"/>
              </p:cNvSpPr>
              <p:nvPr/>
            </p:nvSpPr>
            <p:spPr bwMode="auto">
              <a:xfrm>
                <a:off x="2202" y="2342"/>
                <a:ext cx="9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crashes</a:t>
                </a:r>
              </a:p>
            </p:txBody>
          </p:sp>
        </p:grpSp>
        <p:sp>
          <p:nvSpPr>
            <p:cNvPr id="49300" name="Text Box 355"/>
            <p:cNvSpPr txBox="1">
              <a:spLocks noChangeArrowheads="1"/>
            </p:cNvSpPr>
            <p:nvPr/>
          </p:nvSpPr>
          <p:spPr bwMode="auto">
            <a:xfrm>
              <a:off x="165" y="3878"/>
              <a:ext cx="49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r1</a:t>
              </a:r>
              <a:endParaRPr lang="en-US" altLang="sv-SE" sz="2400">
                <a:solidFill>
                  <a:schemeClr val="accent2"/>
                </a:solidFill>
                <a:latin typeface="Times New Roman" panose="02020603050405020304" pitchFamily="18" charset="0"/>
              </a:endParaRPr>
            </a:p>
          </p:txBody>
        </p:sp>
      </p:grpSp>
      <p:grpSp>
        <p:nvGrpSpPr>
          <p:cNvPr id="399716" name="Group 356"/>
          <p:cNvGrpSpPr>
            <a:grpSpLocks/>
          </p:cNvGrpSpPr>
          <p:nvPr/>
        </p:nvGrpSpPr>
        <p:grpSpPr bwMode="auto">
          <a:xfrm>
            <a:off x="1903413" y="3889375"/>
            <a:ext cx="5472112" cy="1893888"/>
            <a:chOff x="1210" y="2709"/>
            <a:chExt cx="3447" cy="1193"/>
          </a:xfrm>
        </p:grpSpPr>
        <p:grpSp>
          <p:nvGrpSpPr>
            <p:cNvPr id="49288" name="Group 357"/>
            <p:cNvGrpSpPr>
              <a:grpSpLocks/>
            </p:cNvGrpSpPr>
            <p:nvPr/>
          </p:nvGrpSpPr>
          <p:grpSpPr bwMode="auto">
            <a:xfrm>
              <a:off x="1325" y="2948"/>
              <a:ext cx="3156" cy="954"/>
              <a:chOff x="1650" y="1172"/>
              <a:chExt cx="3156" cy="954"/>
            </a:xfrm>
          </p:grpSpPr>
          <p:grpSp>
            <p:nvGrpSpPr>
              <p:cNvPr id="49290" name="Group 358"/>
              <p:cNvGrpSpPr>
                <a:grpSpLocks/>
              </p:cNvGrpSpPr>
              <p:nvPr/>
            </p:nvGrpSpPr>
            <p:grpSpPr bwMode="auto">
              <a:xfrm>
                <a:off x="2001" y="1447"/>
                <a:ext cx="2257" cy="534"/>
                <a:chOff x="1884" y="1348"/>
                <a:chExt cx="1482" cy="376"/>
              </a:xfrm>
            </p:grpSpPr>
            <p:sp>
              <p:nvSpPr>
                <p:cNvPr id="49295" name="Oval 35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296" name="Oval 36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297" name="Freeform 361"/>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98" name="Freeform 362"/>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91" name="Text Box 363"/>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9292" name="Text Box 364"/>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s2 </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s1</a:t>
                </a:r>
              </a:p>
            </p:txBody>
          </p:sp>
          <p:sp>
            <p:nvSpPr>
              <p:cNvPr id="49293" name="Text Box 365"/>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294" name="Text Box 366"/>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9289" name="Text Box 367"/>
            <p:cNvSpPr txBox="1">
              <a:spLocks noChangeArrowheads="1"/>
            </p:cNvSpPr>
            <p:nvPr/>
          </p:nvSpPr>
          <p:spPr bwMode="auto">
            <a:xfrm>
              <a:off x="1210" y="2709"/>
              <a:ext cx="3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sends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r1</a:t>
              </a:r>
              <a:r>
                <a:rPr lang="en-US" altLang="sv-SE" sz="2400">
                  <a:solidFill>
                    <a:srgbClr val="E88A00"/>
                  </a:solidFill>
                  <a:latin typeface="Times New Roman" panose="02020603050405020304" pitchFamily="18" charset="0"/>
                </a:rPr>
                <a:t> and sends f</a:t>
              </a:r>
              <a:r>
                <a:rPr lang="en-US" altLang="sv-SE" sz="2400" baseline="-25000">
                  <a:solidFill>
                    <a:srgbClr val="E88A00"/>
                  </a:solidFill>
                  <a:latin typeface="Times New Roman" panose="02020603050405020304" pitchFamily="18" charset="0"/>
                </a:rPr>
                <a:t>s2</a:t>
              </a:r>
              <a:r>
                <a:rPr lang="en-US" altLang="sv-SE" sz="2400">
                  <a:solidFill>
                    <a:srgbClr val="E88A00"/>
                  </a:solidFill>
                  <a:latin typeface="Times New Roman" panose="02020603050405020304" pitchFamily="18" charset="0"/>
                </a:rPr>
                <a:t> </a:t>
              </a:r>
            </a:p>
          </p:txBody>
        </p:sp>
      </p:grpSp>
      <p:grpSp>
        <p:nvGrpSpPr>
          <p:cNvPr id="399740" name="Group 380"/>
          <p:cNvGrpSpPr>
            <a:grpSpLocks/>
          </p:cNvGrpSpPr>
          <p:nvPr/>
        </p:nvGrpSpPr>
        <p:grpSpPr bwMode="auto">
          <a:xfrm>
            <a:off x="2643188" y="4035425"/>
            <a:ext cx="4452937" cy="1512888"/>
            <a:chOff x="-1490" y="1699"/>
            <a:chExt cx="2805" cy="953"/>
          </a:xfrm>
        </p:grpSpPr>
        <p:sp>
          <p:nvSpPr>
            <p:cNvPr id="49281" name="Oval 370"/>
            <p:cNvSpPr>
              <a:spLocks noChangeArrowheads="1"/>
            </p:cNvSpPr>
            <p:nvPr/>
          </p:nvSpPr>
          <p:spPr bwMode="auto">
            <a:xfrm>
              <a:off x="-1490" y="2237"/>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282" name="Oval 371"/>
            <p:cNvSpPr>
              <a:spLocks noChangeArrowheads="1"/>
            </p:cNvSpPr>
            <p:nvPr/>
          </p:nvSpPr>
          <p:spPr bwMode="auto">
            <a:xfrm>
              <a:off x="433" y="2237"/>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R</a:t>
              </a:r>
            </a:p>
          </p:txBody>
        </p:sp>
        <p:sp>
          <p:nvSpPr>
            <p:cNvPr id="49283" name="Freeform 372"/>
            <p:cNvSpPr>
              <a:spLocks/>
            </p:cNvSpPr>
            <p:nvPr/>
          </p:nvSpPr>
          <p:spPr bwMode="auto">
            <a:xfrm>
              <a:off x="-1240" y="2118"/>
              <a:ext cx="1765" cy="119"/>
            </a:xfrm>
            <a:custGeom>
              <a:avLst/>
              <a:gdLst>
                <a:gd name="T0" fmla="*/ 216316 w 888"/>
                <a:gd name="T1" fmla="*/ 1364 h 84"/>
                <a:gd name="T2" fmla="*/ 104759 w 888"/>
                <a:gd name="T3" fmla="*/ 0 h 84"/>
                <a:gd name="T4" fmla="*/ 0 w 888"/>
                <a:gd name="T5" fmla="*/ 136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84" name="Freeform 373"/>
            <p:cNvSpPr>
              <a:spLocks/>
            </p:cNvSpPr>
            <p:nvPr/>
          </p:nvSpPr>
          <p:spPr bwMode="auto">
            <a:xfrm>
              <a:off x="-1236" y="2523"/>
              <a:ext cx="1730" cy="129"/>
            </a:xfrm>
            <a:custGeom>
              <a:avLst/>
              <a:gdLst>
                <a:gd name="T0" fmla="*/ 0 w 860"/>
                <a:gd name="T1" fmla="*/ 0 h 91"/>
                <a:gd name="T2" fmla="*/ 119020 w 860"/>
                <a:gd name="T3" fmla="*/ 1469 h 91"/>
                <a:gd name="T4" fmla="*/ 230583 w 860"/>
                <a:gd name="T5" fmla="*/ 115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85" name="Text Box 376"/>
            <p:cNvSpPr txBox="1">
              <a:spLocks noChangeArrowheads="1"/>
            </p:cNvSpPr>
            <p:nvPr/>
          </p:nvSpPr>
          <p:spPr bwMode="auto">
            <a:xfrm>
              <a:off x="-356" y="1855"/>
              <a:ext cx="56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s2</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s1</a:t>
              </a:r>
            </a:p>
          </p:txBody>
        </p:sp>
        <p:sp>
          <p:nvSpPr>
            <p:cNvPr id="49286" name="Text Box 377"/>
            <p:cNvSpPr txBox="1">
              <a:spLocks noChangeArrowheads="1"/>
            </p:cNvSpPr>
            <p:nvPr/>
          </p:nvSpPr>
          <p:spPr bwMode="auto">
            <a:xfrm>
              <a:off x="438" y="189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R</a:t>
              </a:r>
            </a:p>
          </p:txBody>
        </p:sp>
        <p:sp>
          <p:nvSpPr>
            <p:cNvPr id="49287" name="Rectangle 378"/>
            <p:cNvSpPr>
              <a:spLocks noChangeArrowheads="1"/>
            </p:cNvSpPr>
            <p:nvPr/>
          </p:nvSpPr>
          <p:spPr bwMode="auto">
            <a:xfrm>
              <a:off x="-1091" y="1699"/>
              <a:ext cx="14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R crashes</a:t>
              </a:r>
            </a:p>
          </p:txBody>
        </p:sp>
      </p:grpSp>
      <p:grpSp>
        <p:nvGrpSpPr>
          <p:cNvPr id="399742" name="Group 382"/>
          <p:cNvGrpSpPr>
            <a:grpSpLocks/>
          </p:cNvGrpSpPr>
          <p:nvPr/>
        </p:nvGrpSpPr>
        <p:grpSpPr bwMode="auto">
          <a:xfrm>
            <a:off x="420688" y="4000500"/>
            <a:ext cx="7891462" cy="1882775"/>
            <a:chOff x="261" y="2476"/>
            <a:chExt cx="4971" cy="1186"/>
          </a:xfrm>
        </p:grpSpPr>
        <p:grpSp>
          <p:nvGrpSpPr>
            <p:cNvPr id="49270" name="Group 383"/>
            <p:cNvGrpSpPr>
              <a:grpSpLocks/>
            </p:cNvGrpSpPr>
            <p:nvPr/>
          </p:nvGrpSpPr>
          <p:grpSpPr bwMode="auto">
            <a:xfrm>
              <a:off x="1315" y="2641"/>
              <a:ext cx="3156" cy="1021"/>
              <a:chOff x="1650" y="1172"/>
              <a:chExt cx="3156" cy="1021"/>
            </a:xfrm>
          </p:grpSpPr>
          <p:grpSp>
            <p:nvGrpSpPr>
              <p:cNvPr id="49272" name="Group 384"/>
              <p:cNvGrpSpPr>
                <a:grpSpLocks/>
              </p:cNvGrpSpPr>
              <p:nvPr/>
            </p:nvGrpSpPr>
            <p:grpSpPr bwMode="auto">
              <a:xfrm>
                <a:off x="2001" y="1447"/>
                <a:ext cx="2257" cy="534"/>
                <a:chOff x="1884" y="1348"/>
                <a:chExt cx="1482" cy="376"/>
              </a:xfrm>
            </p:grpSpPr>
            <p:sp>
              <p:nvSpPr>
                <p:cNvPr id="49277" name="Oval 38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278" name="Oval 38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279" name="Freeform 387"/>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80" name="Freeform 388"/>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73" name="Text Box 389"/>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9274" name="Text Box 390"/>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275" name="Text Box 391"/>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r2</a:t>
                </a:r>
              </a:p>
            </p:txBody>
          </p:sp>
          <p:sp>
            <p:nvSpPr>
              <p:cNvPr id="49276" name="Text Box 392"/>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9271" name="Rectangle 393"/>
            <p:cNvSpPr>
              <a:spLocks noChangeArrowheads="1"/>
            </p:cNvSpPr>
            <p:nvPr/>
          </p:nvSpPr>
          <p:spPr bwMode="auto">
            <a:xfrm>
              <a:off x="261" y="2476"/>
              <a:ext cx="49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R receives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sends f</a:t>
              </a:r>
              <a:r>
                <a:rPr lang="en-US" altLang="sv-SE" sz="2400" baseline="-25000">
                  <a:solidFill>
                    <a:srgbClr val="E88A00"/>
                  </a:solidFill>
                  <a:latin typeface="Times New Roman" panose="02020603050405020304" pitchFamily="18" charset="0"/>
                </a:rPr>
                <a:t>r1</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s2</a:t>
              </a:r>
              <a:r>
                <a:rPr lang="en-US" altLang="sv-SE" sz="2400">
                  <a:solidFill>
                    <a:srgbClr val="E88A00"/>
                  </a:solidFill>
                  <a:latin typeface="Times New Roman" panose="02020603050405020304" pitchFamily="18" charset="0"/>
                </a:rPr>
                <a:t> and sends f</a:t>
              </a:r>
              <a:r>
                <a:rPr lang="en-US" altLang="sv-SE" sz="2400" baseline="-25000">
                  <a:solidFill>
                    <a:srgbClr val="E88A00"/>
                  </a:solidFill>
                  <a:latin typeface="Times New Roman" panose="02020603050405020304" pitchFamily="18" charset="0"/>
                </a:rPr>
                <a:t>r2</a:t>
              </a:r>
              <a:endParaRPr lang="en-US" altLang="sv-SE" sz="2400">
                <a:solidFill>
                  <a:srgbClr val="E88A00"/>
                </a:solidFill>
                <a:latin typeface="Times New Roman" panose="02020603050405020304" pitchFamily="18" charset="0"/>
              </a:endParaRPr>
            </a:p>
          </p:txBody>
        </p:sp>
      </p:grpSp>
      <p:grpSp>
        <p:nvGrpSpPr>
          <p:cNvPr id="399781" name="Group 421"/>
          <p:cNvGrpSpPr>
            <a:grpSpLocks/>
          </p:cNvGrpSpPr>
          <p:nvPr/>
        </p:nvGrpSpPr>
        <p:grpSpPr bwMode="auto">
          <a:xfrm>
            <a:off x="765175" y="3717925"/>
            <a:ext cx="8020050" cy="2173288"/>
            <a:chOff x="462" y="2533"/>
            <a:chExt cx="5052" cy="1369"/>
          </a:xfrm>
        </p:grpSpPr>
        <p:grpSp>
          <p:nvGrpSpPr>
            <p:cNvPr id="49259" name="Group 422"/>
            <p:cNvGrpSpPr>
              <a:grpSpLocks/>
            </p:cNvGrpSpPr>
            <p:nvPr/>
          </p:nvGrpSpPr>
          <p:grpSpPr bwMode="auto">
            <a:xfrm>
              <a:off x="1290" y="2881"/>
              <a:ext cx="3156" cy="1021"/>
              <a:chOff x="1650" y="1172"/>
              <a:chExt cx="3156" cy="1021"/>
            </a:xfrm>
          </p:grpSpPr>
          <p:grpSp>
            <p:nvGrpSpPr>
              <p:cNvPr id="49261" name="Group 423"/>
              <p:cNvGrpSpPr>
                <a:grpSpLocks/>
              </p:cNvGrpSpPr>
              <p:nvPr/>
            </p:nvGrpSpPr>
            <p:grpSpPr bwMode="auto">
              <a:xfrm>
                <a:off x="2001" y="1447"/>
                <a:ext cx="2257" cy="534"/>
                <a:chOff x="1884" y="1348"/>
                <a:chExt cx="1482" cy="376"/>
              </a:xfrm>
            </p:grpSpPr>
            <p:sp>
              <p:nvSpPr>
                <p:cNvPr id="49266" name="Oval 424"/>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267" name="Oval 425"/>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268" name="Freeform 426"/>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69" name="Freeform 427"/>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62" name="Text Box 428"/>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49263" name="Text Box 429"/>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49264" name="Text Box 430"/>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r1</a:t>
                </a: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r2</a:t>
                </a:r>
                <a:r>
                  <a:rPr lang="en-US" altLang="sv-SE" sz="2200" i="1">
                    <a:solidFill>
                      <a:schemeClr val="accent2"/>
                    </a:solidFill>
                    <a:latin typeface="Times New Roman" panose="02020603050405020304" pitchFamily="18" charset="0"/>
                  </a:rPr>
                  <a:t>  ...   f</a:t>
                </a:r>
                <a:r>
                  <a:rPr lang="en-US" altLang="sv-SE" sz="2200" i="1" baseline="-25000">
                    <a:solidFill>
                      <a:schemeClr val="accent2"/>
                    </a:solidFill>
                    <a:latin typeface="Times New Roman" panose="02020603050405020304" pitchFamily="18" charset="0"/>
                  </a:rPr>
                  <a:t>rk</a:t>
                </a:r>
                <a:r>
                  <a:rPr lang="en-US" altLang="sv-SE" sz="2200" i="1">
                    <a:solidFill>
                      <a:schemeClr val="accent2"/>
                    </a:solidFill>
                    <a:latin typeface="Times New Roman" panose="02020603050405020304" pitchFamily="18" charset="0"/>
                  </a:rPr>
                  <a:t> </a:t>
                </a:r>
                <a:endParaRPr lang="en-US" altLang="sv-SE" sz="2200" i="1" baseline="-25000">
                  <a:solidFill>
                    <a:schemeClr val="accent2"/>
                  </a:solidFill>
                  <a:latin typeface="Times New Roman" panose="02020603050405020304" pitchFamily="18" charset="0"/>
                </a:endParaRPr>
              </a:p>
            </p:txBody>
          </p:sp>
          <p:sp>
            <p:nvSpPr>
              <p:cNvPr id="49265" name="Text Box 431"/>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49260" name="Rectangle 432"/>
            <p:cNvSpPr>
              <a:spLocks noChangeArrowheads="1"/>
            </p:cNvSpPr>
            <p:nvPr/>
          </p:nvSpPr>
          <p:spPr bwMode="auto">
            <a:xfrm>
              <a:off x="462" y="2533"/>
              <a:ext cx="50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R receives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sends f</a:t>
              </a:r>
              <a:r>
                <a:rPr lang="en-US" altLang="sv-SE" sz="2400" baseline="-25000">
                  <a:solidFill>
                    <a:srgbClr val="E88A00"/>
                  </a:solidFill>
                  <a:latin typeface="Times New Roman" panose="02020603050405020304" pitchFamily="18" charset="0"/>
                </a:rPr>
                <a:t>r1</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s2</a:t>
              </a:r>
              <a:r>
                <a:rPr lang="en-US" altLang="sv-SE" sz="2400">
                  <a:solidFill>
                    <a:srgbClr val="E88A00"/>
                  </a:solidFill>
                  <a:latin typeface="Times New Roman" panose="02020603050405020304" pitchFamily="18" charset="0"/>
                </a:rPr>
                <a:t>, sends f</a:t>
              </a:r>
              <a:r>
                <a:rPr lang="en-US" altLang="sv-SE" sz="2400" baseline="-25000">
                  <a:solidFill>
                    <a:srgbClr val="E88A00"/>
                  </a:solidFill>
                  <a:latin typeface="Times New Roman" panose="02020603050405020304" pitchFamily="18" charset="0"/>
                </a:rPr>
                <a:t>r2 </a:t>
              </a:r>
              <a:r>
                <a:rPr lang="en-US" altLang="sv-SE" sz="2400">
                  <a:solidFill>
                    <a:srgbClr val="E88A00"/>
                  </a:solidFill>
                  <a:latin typeface="Times New Roman" panose="02020603050405020304" pitchFamily="18" charset="0"/>
                </a:rPr>
                <a:t>, … , receives f</a:t>
              </a:r>
              <a:r>
                <a:rPr lang="en-US" altLang="sv-SE" sz="2400" baseline="-25000">
                  <a:solidFill>
                    <a:srgbClr val="E88A00"/>
                  </a:solidFill>
                  <a:latin typeface="Times New Roman" panose="02020603050405020304" pitchFamily="18" charset="0"/>
                </a:rPr>
                <a:t>sk</a:t>
              </a:r>
              <a:r>
                <a:rPr lang="en-US" altLang="sv-SE" sz="2400">
                  <a:solidFill>
                    <a:srgbClr val="E88A00"/>
                  </a:solidFill>
                  <a:latin typeface="Times New Roman" panose="02020603050405020304" pitchFamily="18" charset="0"/>
                </a:rPr>
                <a:t> and sends f</a:t>
              </a:r>
              <a:r>
                <a:rPr lang="en-US" altLang="sv-SE" sz="2400" baseline="-25000">
                  <a:solidFill>
                    <a:srgbClr val="E88A00"/>
                  </a:solidFill>
                  <a:latin typeface="Times New Roman" panose="02020603050405020304" pitchFamily="18" charset="0"/>
                </a:rPr>
                <a:t>rk</a:t>
              </a:r>
              <a:endParaRPr lang="en-US" altLang="sv-SE" sz="2400">
                <a:solidFill>
                  <a:srgbClr val="E88A00"/>
                </a:solidFill>
                <a:latin typeface="Times New Roman" panose="02020603050405020304" pitchFamily="18" charset="0"/>
              </a:endParaRPr>
            </a:p>
          </p:txBody>
        </p:sp>
      </p:grpSp>
      <p:grpSp>
        <p:nvGrpSpPr>
          <p:cNvPr id="399793" name="Group 433"/>
          <p:cNvGrpSpPr>
            <a:grpSpLocks/>
          </p:cNvGrpSpPr>
          <p:nvPr/>
        </p:nvGrpSpPr>
        <p:grpSpPr bwMode="auto">
          <a:xfrm>
            <a:off x="2093913" y="4113213"/>
            <a:ext cx="5010150" cy="1771650"/>
            <a:chOff x="864" y="288"/>
            <a:chExt cx="3156" cy="1116"/>
          </a:xfrm>
        </p:grpSpPr>
        <p:grpSp>
          <p:nvGrpSpPr>
            <p:cNvPr id="49248" name="Group 434"/>
            <p:cNvGrpSpPr>
              <a:grpSpLocks/>
            </p:cNvGrpSpPr>
            <p:nvPr/>
          </p:nvGrpSpPr>
          <p:grpSpPr bwMode="auto">
            <a:xfrm>
              <a:off x="1215" y="658"/>
              <a:ext cx="2257" cy="534"/>
              <a:chOff x="1884" y="1348"/>
              <a:chExt cx="1482" cy="376"/>
            </a:xfrm>
          </p:grpSpPr>
          <p:sp>
            <p:nvSpPr>
              <p:cNvPr id="49255" name="Oval 435"/>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49256" name="Oval 436"/>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R</a:t>
                </a:r>
              </a:p>
            </p:txBody>
          </p:sp>
          <p:sp>
            <p:nvSpPr>
              <p:cNvPr id="49257" name="Freeform 437"/>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58" name="Freeform 438"/>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49" name="Text Box 439"/>
            <p:cNvSpPr txBox="1">
              <a:spLocks noChangeArrowheads="1"/>
            </p:cNvSpPr>
            <p:nvPr/>
          </p:nvSpPr>
          <p:spPr bwMode="auto">
            <a:xfrm>
              <a:off x="864" y="43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49250" name="Text Box 440"/>
            <p:cNvSpPr txBox="1">
              <a:spLocks noChangeArrowheads="1"/>
            </p:cNvSpPr>
            <p:nvPr/>
          </p:nvSpPr>
          <p:spPr bwMode="auto">
            <a:xfrm>
              <a:off x="1523" y="38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49251" name="Text Box 441"/>
            <p:cNvSpPr txBox="1">
              <a:spLocks noChangeArrowheads="1"/>
            </p:cNvSpPr>
            <p:nvPr/>
          </p:nvSpPr>
          <p:spPr bwMode="auto">
            <a:xfrm>
              <a:off x="1492" y="113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r1</a:t>
              </a: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r2</a:t>
              </a:r>
              <a:r>
                <a:rPr lang="en-US" altLang="sv-SE" sz="2200" i="1">
                  <a:solidFill>
                    <a:schemeClr val="accent2"/>
                  </a:solidFill>
                  <a:latin typeface="Times New Roman" panose="02020603050405020304" pitchFamily="18" charset="0"/>
                </a:rPr>
                <a:t>  ...   f</a:t>
              </a:r>
              <a:r>
                <a:rPr lang="en-US" altLang="sv-SE" sz="2200" i="1" baseline="-25000">
                  <a:solidFill>
                    <a:schemeClr val="accent2"/>
                  </a:solidFill>
                  <a:latin typeface="Times New Roman" panose="02020603050405020304" pitchFamily="18" charset="0"/>
                </a:rPr>
                <a:t>rk</a:t>
              </a:r>
              <a:r>
                <a:rPr lang="en-US" altLang="sv-SE" sz="2200" i="1">
                  <a:solidFill>
                    <a:schemeClr val="accent2"/>
                  </a:solidFill>
                  <a:latin typeface="Times New Roman" panose="02020603050405020304" pitchFamily="18" charset="0"/>
                </a:rPr>
                <a:t> </a:t>
              </a:r>
              <a:endParaRPr lang="en-US" altLang="sv-SE" sz="2200" i="1" baseline="-25000">
                <a:solidFill>
                  <a:schemeClr val="accent2"/>
                </a:solidFill>
                <a:latin typeface="Times New Roman" panose="02020603050405020304" pitchFamily="18" charset="0"/>
              </a:endParaRPr>
            </a:p>
          </p:txBody>
        </p:sp>
        <p:sp>
          <p:nvSpPr>
            <p:cNvPr id="49252" name="Text Box 442"/>
            <p:cNvSpPr txBox="1">
              <a:spLocks noChangeArrowheads="1"/>
            </p:cNvSpPr>
            <p:nvPr/>
          </p:nvSpPr>
          <p:spPr bwMode="auto">
            <a:xfrm>
              <a:off x="3143" y="4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latin typeface="Times New Roman" panose="02020603050405020304" pitchFamily="18" charset="0"/>
                </a:rPr>
                <a:t>Crash</a:t>
              </a:r>
              <a:r>
                <a:rPr lang="en-US" altLang="sv-SE" sz="2400" i="1" baseline="-25000">
                  <a:solidFill>
                    <a:schemeClr val="accent2"/>
                  </a:solidFill>
                  <a:latin typeface="Times New Roman" panose="02020603050405020304" pitchFamily="18" charset="0"/>
                </a:rPr>
                <a:t>R</a:t>
              </a:r>
            </a:p>
          </p:txBody>
        </p:sp>
        <p:sp>
          <p:nvSpPr>
            <p:cNvPr id="49253" name="Rectangle 443"/>
            <p:cNvSpPr>
              <a:spLocks noChangeArrowheads="1"/>
            </p:cNvSpPr>
            <p:nvPr/>
          </p:nvSpPr>
          <p:spPr bwMode="auto">
            <a:xfrm>
              <a:off x="1296" y="288"/>
              <a:ext cx="2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Now S and R crash</a:t>
              </a:r>
            </a:p>
          </p:txBody>
        </p:sp>
        <p:sp>
          <p:nvSpPr>
            <p:cNvPr id="49254" name="Text Box 444"/>
            <p:cNvSpPr txBox="1">
              <a:spLocks noChangeArrowheads="1"/>
            </p:cNvSpPr>
            <p:nvPr/>
          </p:nvSpPr>
          <p:spPr bwMode="auto">
            <a:xfrm>
              <a:off x="1008" y="4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latin typeface="Times New Roman" panose="02020603050405020304" pitchFamily="18" charset="0"/>
                </a:rPr>
                <a:t>Crash</a:t>
              </a:r>
              <a:r>
                <a:rPr lang="en-US" altLang="sv-SE" sz="2400" i="1" baseline="-25000">
                  <a:solidFill>
                    <a:schemeClr val="accent2"/>
                  </a:solidFill>
                  <a:latin typeface="Times New Roman" panose="02020603050405020304" pitchFamily="18" charset="0"/>
                </a:rPr>
                <a:t>S</a:t>
              </a:r>
            </a:p>
          </p:txBody>
        </p:sp>
      </p:grpSp>
      <p:sp>
        <p:nvSpPr>
          <p:cNvPr id="399824" name="Text Box 464"/>
          <p:cNvSpPr txBox="1">
            <a:spLocks noChangeArrowheads="1"/>
          </p:cNvSpPr>
          <p:nvPr/>
        </p:nvSpPr>
        <p:spPr bwMode="auto">
          <a:xfrm>
            <a:off x="3049588" y="4254500"/>
            <a:ext cx="273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sk  </a:t>
            </a:r>
            <a:r>
              <a:rPr lang="en-US" altLang="sv-SE" sz="2200" i="1">
                <a:solidFill>
                  <a:schemeClr val="accent2"/>
                </a:solidFill>
                <a:latin typeface="Times New Roman" panose="02020603050405020304" pitchFamily="18" charset="0"/>
              </a:rPr>
              <a:t> ...   f</a:t>
            </a:r>
            <a:r>
              <a:rPr lang="en-US" altLang="sv-SE" sz="2200" i="1" baseline="-25000">
                <a:solidFill>
                  <a:schemeClr val="accent2"/>
                </a:solidFill>
                <a:latin typeface="Times New Roman" panose="02020603050405020304" pitchFamily="18" charset="0"/>
              </a:rPr>
              <a:t>s2 </a:t>
            </a: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s1</a:t>
            </a:r>
          </a:p>
        </p:txBody>
      </p:sp>
      <p:grpSp>
        <p:nvGrpSpPr>
          <p:cNvPr id="399852" name="Group 492"/>
          <p:cNvGrpSpPr>
            <a:grpSpLocks/>
          </p:cNvGrpSpPr>
          <p:nvPr/>
        </p:nvGrpSpPr>
        <p:grpSpPr bwMode="auto">
          <a:xfrm>
            <a:off x="882650" y="3759200"/>
            <a:ext cx="7413625" cy="1803400"/>
            <a:chOff x="-1540" y="2392"/>
            <a:chExt cx="4670" cy="1136"/>
          </a:xfrm>
        </p:grpSpPr>
        <p:sp>
          <p:nvSpPr>
            <p:cNvPr id="49242" name="Rectangle 467"/>
            <p:cNvSpPr>
              <a:spLocks noChangeArrowheads="1"/>
            </p:cNvSpPr>
            <p:nvPr/>
          </p:nvSpPr>
          <p:spPr bwMode="auto">
            <a:xfrm>
              <a:off x="-1540" y="2392"/>
              <a:ext cx="46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We let S send f</a:t>
              </a:r>
              <a:r>
                <a:rPr lang="en-US" altLang="sv-SE" sz="2400" baseline="-25000">
                  <a:solidFill>
                    <a:srgbClr val="E88A00"/>
                  </a:solidFill>
                  <a:latin typeface="Times New Roman" panose="02020603050405020304" pitchFamily="18" charset="0"/>
                </a:rPr>
                <a:t>si</a:t>
              </a:r>
              <a:r>
                <a:rPr lang="en-US" altLang="sv-SE" sz="2400">
                  <a:solidFill>
                    <a:srgbClr val="E88A00"/>
                  </a:solidFill>
                  <a:latin typeface="Times New Roman" panose="02020603050405020304" pitchFamily="18" charset="0"/>
                </a:rPr>
                <a:t> and receive f</a:t>
              </a:r>
              <a:r>
                <a:rPr lang="en-US" altLang="sv-SE" sz="2400" baseline="-25000">
                  <a:solidFill>
                    <a:srgbClr val="E88A00"/>
                  </a:solidFill>
                  <a:latin typeface="Times New Roman" panose="02020603050405020304" pitchFamily="18" charset="0"/>
                </a:rPr>
                <a:t>ri</a:t>
              </a:r>
              <a:r>
                <a:rPr lang="en-US" altLang="sv-SE" sz="2400">
                  <a:solidFill>
                    <a:srgbClr val="E88A00"/>
                  </a:solidFill>
                  <a:latin typeface="Times New Roman" panose="02020603050405020304" pitchFamily="18" charset="0"/>
                </a:rPr>
                <a:t> (i from 1 to k)</a:t>
              </a:r>
              <a:endParaRPr lang="en-US" altLang="sv-SE" sz="2400">
                <a:solidFill>
                  <a:srgbClr val="CC3300"/>
                </a:solidFill>
                <a:latin typeface="Times New Roman" panose="02020603050405020304" pitchFamily="18" charset="0"/>
              </a:endParaRPr>
            </a:p>
          </p:txBody>
        </p:sp>
        <p:grpSp>
          <p:nvGrpSpPr>
            <p:cNvPr id="49243" name="Group 490"/>
            <p:cNvGrpSpPr>
              <a:grpSpLocks/>
            </p:cNvGrpSpPr>
            <p:nvPr/>
          </p:nvGrpSpPr>
          <p:grpSpPr bwMode="auto">
            <a:xfrm>
              <a:off x="-433" y="2996"/>
              <a:ext cx="2257" cy="532"/>
              <a:chOff x="-483" y="3656"/>
              <a:chExt cx="2257" cy="532"/>
            </a:xfrm>
          </p:grpSpPr>
          <p:sp>
            <p:nvSpPr>
              <p:cNvPr id="49244" name="Oval 460"/>
              <p:cNvSpPr>
                <a:spLocks noChangeArrowheads="1"/>
              </p:cNvSpPr>
              <p:nvPr/>
            </p:nvSpPr>
            <p:spPr bwMode="auto">
              <a:xfrm>
                <a:off x="-483" y="3773"/>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245" name="Oval 461"/>
              <p:cNvSpPr>
                <a:spLocks noChangeArrowheads="1"/>
              </p:cNvSpPr>
              <p:nvPr/>
            </p:nvSpPr>
            <p:spPr bwMode="auto">
              <a:xfrm>
                <a:off x="1440" y="3773"/>
                <a:ext cx="334" cy="296"/>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246" name="Freeform 462"/>
              <p:cNvSpPr>
                <a:spLocks/>
              </p:cNvSpPr>
              <p:nvPr/>
            </p:nvSpPr>
            <p:spPr bwMode="auto">
              <a:xfrm>
                <a:off x="-229" y="4059"/>
                <a:ext cx="1730" cy="129"/>
              </a:xfrm>
              <a:custGeom>
                <a:avLst/>
                <a:gdLst>
                  <a:gd name="T0" fmla="*/ 0 w 860"/>
                  <a:gd name="T1" fmla="*/ 0 h 91"/>
                  <a:gd name="T2" fmla="*/ 119020 w 860"/>
                  <a:gd name="T3" fmla="*/ 1469 h 91"/>
                  <a:gd name="T4" fmla="*/ 230583 w 860"/>
                  <a:gd name="T5" fmla="*/ 115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47" name="Freeform 468"/>
              <p:cNvSpPr>
                <a:spLocks/>
              </p:cNvSpPr>
              <p:nvPr/>
            </p:nvSpPr>
            <p:spPr bwMode="auto">
              <a:xfrm>
                <a:off x="-251" y="3656"/>
                <a:ext cx="1765" cy="119"/>
              </a:xfrm>
              <a:custGeom>
                <a:avLst/>
                <a:gdLst>
                  <a:gd name="T0" fmla="*/ 216316 w 888"/>
                  <a:gd name="T1" fmla="*/ 1364 h 84"/>
                  <a:gd name="T2" fmla="*/ 104759 w 888"/>
                  <a:gd name="T3" fmla="*/ 0 h 84"/>
                  <a:gd name="T4" fmla="*/ 0 w 888"/>
                  <a:gd name="T5" fmla="*/ 136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grpSp>
      <p:sp>
        <p:nvSpPr>
          <p:cNvPr id="399853" name="Text Box 493"/>
          <p:cNvSpPr txBox="1">
            <a:spLocks noChangeArrowheads="1"/>
          </p:cNvSpPr>
          <p:nvPr/>
        </p:nvSpPr>
        <p:spPr bwMode="auto">
          <a:xfrm>
            <a:off x="1219200" y="3436938"/>
            <a:ext cx="67818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eaLnBrk="1" hangingPunct="1">
              <a:spcBef>
                <a:spcPct val="50000"/>
              </a:spcBef>
              <a:buClrTx/>
              <a:buSzTx/>
              <a:buFontTx/>
              <a:buNone/>
            </a:pPr>
            <a:r>
              <a:rPr lang="en-US" altLang="sv-SE" sz="2400">
                <a:solidFill>
                  <a:srgbClr val="E88A00"/>
                </a:solidFill>
                <a:latin typeface="Times New Roman" panose="02020603050405020304" pitchFamily="18" charset="0"/>
              </a:rPr>
              <a:t>If these k frames are lost, </a:t>
            </a:r>
            <a:r>
              <a:rPr lang="en-US" altLang="sv-SE" sz="2400">
                <a:solidFill>
                  <a:srgbClr val="CC3300"/>
                </a:solidFill>
                <a:latin typeface="Times New Roman" panose="02020603050405020304" pitchFamily="18" charset="0"/>
              </a:rPr>
              <a:t>no information about the message exists in the system</a:t>
            </a:r>
          </a:p>
        </p:txBody>
      </p:sp>
      <p:grpSp>
        <p:nvGrpSpPr>
          <p:cNvPr id="399858" name="Group 498"/>
          <p:cNvGrpSpPr>
            <a:grpSpLocks/>
          </p:cNvGrpSpPr>
          <p:nvPr/>
        </p:nvGrpSpPr>
        <p:grpSpPr bwMode="auto">
          <a:xfrm>
            <a:off x="3433763" y="4337050"/>
            <a:ext cx="1189037" cy="327025"/>
            <a:chOff x="336" y="3824"/>
            <a:chExt cx="749" cy="206"/>
          </a:xfrm>
        </p:grpSpPr>
        <p:sp>
          <p:nvSpPr>
            <p:cNvPr id="49240" name="Line 496"/>
            <p:cNvSpPr>
              <a:spLocks noChangeShapeType="1"/>
            </p:cNvSpPr>
            <p:nvPr/>
          </p:nvSpPr>
          <p:spPr bwMode="auto">
            <a:xfrm flipV="1">
              <a:off x="336" y="3845"/>
              <a:ext cx="749" cy="180"/>
            </a:xfrm>
            <a:prstGeom prst="line">
              <a:avLst/>
            </a:prstGeom>
            <a:noFill/>
            <a:ln w="952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49241" name="Line 497"/>
            <p:cNvSpPr>
              <a:spLocks noChangeShapeType="1"/>
            </p:cNvSpPr>
            <p:nvPr/>
          </p:nvSpPr>
          <p:spPr bwMode="auto">
            <a:xfrm>
              <a:off x="336" y="3824"/>
              <a:ext cx="724" cy="206"/>
            </a:xfrm>
            <a:prstGeom prst="line">
              <a:avLst/>
            </a:prstGeom>
            <a:noFill/>
            <a:ln w="952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sp>
        <p:nvSpPr>
          <p:cNvPr id="399855" name="Text Box 495"/>
          <p:cNvSpPr txBox="1">
            <a:spLocks noChangeArrowheads="1"/>
          </p:cNvSpPr>
          <p:nvPr/>
        </p:nvSpPr>
        <p:spPr bwMode="auto">
          <a:xfrm>
            <a:off x="3127375" y="4237038"/>
            <a:ext cx="2732088"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 </a:t>
            </a:r>
            <a:endParaRPr lang="en-US" altLang="sv-SE" sz="2200" i="1" baseline="-25000">
              <a:solidFill>
                <a:schemeClr val="accent2"/>
              </a:solidFill>
              <a:latin typeface="Times New Roman" panose="02020603050405020304" pitchFamily="18" charset="0"/>
            </a:endParaRPr>
          </a:p>
        </p:txBody>
      </p:sp>
      <p:grpSp>
        <p:nvGrpSpPr>
          <p:cNvPr id="399808" name="Group 448"/>
          <p:cNvGrpSpPr>
            <a:grpSpLocks/>
          </p:cNvGrpSpPr>
          <p:nvPr/>
        </p:nvGrpSpPr>
        <p:grpSpPr bwMode="auto">
          <a:xfrm>
            <a:off x="2082800" y="4279900"/>
            <a:ext cx="5010150" cy="1514475"/>
            <a:chOff x="1650" y="1172"/>
            <a:chExt cx="3156" cy="954"/>
          </a:xfrm>
        </p:grpSpPr>
        <p:grpSp>
          <p:nvGrpSpPr>
            <p:cNvPr id="49231" name="Group 449"/>
            <p:cNvGrpSpPr>
              <a:grpSpLocks/>
            </p:cNvGrpSpPr>
            <p:nvPr/>
          </p:nvGrpSpPr>
          <p:grpSpPr bwMode="auto">
            <a:xfrm>
              <a:off x="2001" y="1447"/>
              <a:ext cx="2257" cy="534"/>
              <a:chOff x="1884" y="1348"/>
              <a:chExt cx="1482" cy="376"/>
            </a:xfrm>
          </p:grpSpPr>
          <p:sp>
            <p:nvSpPr>
              <p:cNvPr id="49236" name="Oval 45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237" name="Oval 45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238" name="Freeform 452"/>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39" name="Freeform 453"/>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32" name="Text Box 45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9233" name="Text Box 45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	</a:t>
              </a:r>
              <a:endParaRPr lang="en-US"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234" name="Text Box 456"/>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235" name="Text Box 45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grpSp>
        <p:nvGrpSpPr>
          <p:cNvPr id="399689" name="Group 329"/>
          <p:cNvGrpSpPr>
            <a:grpSpLocks/>
          </p:cNvGrpSpPr>
          <p:nvPr/>
        </p:nvGrpSpPr>
        <p:grpSpPr bwMode="auto">
          <a:xfrm>
            <a:off x="1203325" y="3795713"/>
            <a:ext cx="6797675" cy="1782762"/>
            <a:chOff x="758" y="2377"/>
            <a:chExt cx="4282" cy="1123"/>
          </a:xfrm>
        </p:grpSpPr>
        <p:grpSp>
          <p:nvGrpSpPr>
            <p:cNvPr id="49223" name="Group 309"/>
            <p:cNvGrpSpPr>
              <a:grpSpLocks/>
            </p:cNvGrpSpPr>
            <p:nvPr/>
          </p:nvGrpSpPr>
          <p:grpSpPr bwMode="auto">
            <a:xfrm>
              <a:off x="1666" y="2966"/>
              <a:ext cx="2257" cy="534"/>
              <a:chOff x="1884" y="1348"/>
              <a:chExt cx="1482" cy="376"/>
            </a:xfrm>
          </p:grpSpPr>
          <p:sp>
            <p:nvSpPr>
              <p:cNvPr id="49227" name="Oval 31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49228" name="Oval 31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R</a:t>
                </a:r>
              </a:p>
            </p:txBody>
          </p:sp>
          <p:sp>
            <p:nvSpPr>
              <p:cNvPr id="49229" name="Freeform 312"/>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30" name="Freeform 313"/>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24" name="Text Box 314"/>
            <p:cNvSpPr txBox="1">
              <a:spLocks noChangeArrowheads="1"/>
            </p:cNvSpPr>
            <p:nvPr/>
          </p:nvSpPr>
          <p:spPr bwMode="auto">
            <a:xfrm>
              <a:off x="1315" y="274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S</a:t>
              </a:r>
            </a:p>
          </p:txBody>
        </p:sp>
        <p:sp>
          <p:nvSpPr>
            <p:cNvPr id="49225" name="Text Box 315"/>
            <p:cNvSpPr txBox="1">
              <a:spLocks noChangeArrowheads="1"/>
            </p:cNvSpPr>
            <p:nvPr/>
          </p:nvSpPr>
          <p:spPr bwMode="auto">
            <a:xfrm>
              <a:off x="758" y="2377"/>
              <a:ext cx="4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Suppose Crash</a:t>
              </a:r>
              <a:r>
                <a:rPr lang="en-US" altLang="sv-SE" sz="2400" baseline="-25000">
                  <a:solidFill>
                    <a:srgbClr val="E88A00"/>
                  </a:solidFill>
                  <a:latin typeface="Times New Roman" panose="02020603050405020304" pitchFamily="18" charset="0"/>
                </a:rPr>
                <a:t>S</a:t>
              </a:r>
              <a:r>
                <a:rPr lang="en-US" altLang="sv-SE" sz="2400">
                  <a:solidFill>
                    <a:srgbClr val="E88A00"/>
                  </a:solidFill>
                  <a:latin typeface="Times New Roman" panose="02020603050405020304" pitchFamily="18" charset="0"/>
                </a:rPr>
                <a:t> and Crash</a:t>
              </a:r>
              <a:r>
                <a:rPr lang="en-US" altLang="sv-SE" sz="2400" baseline="-25000">
                  <a:solidFill>
                    <a:srgbClr val="E88A00"/>
                  </a:solidFill>
                  <a:latin typeface="Times New Roman" panose="02020603050405020304" pitchFamily="18" charset="0"/>
                </a:rPr>
                <a:t>R</a:t>
              </a:r>
              <a:r>
                <a:rPr lang="en-US" altLang="sv-SE" sz="2400">
                  <a:solidFill>
                    <a:srgbClr val="E88A00"/>
                  </a:solidFill>
                  <a:latin typeface="Times New Roman" panose="02020603050405020304" pitchFamily="18" charset="0"/>
                </a:rPr>
                <a:t> occurred</a:t>
              </a:r>
            </a:p>
          </p:txBody>
        </p:sp>
        <p:sp>
          <p:nvSpPr>
            <p:cNvPr id="49226" name="Text Box 316"/>
            <p:cNvSpPr txBox="1">
              <a:spLocks noChangeArrowheads="1"/>
            </p:cNvSpPr>
            <p:nvPr/>
          </p:nvSpPr>
          <p:spPr bwMode="auto">
            <a:xfrm>
              <a:off x="3481" y="2760"/>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R</a:t>
              </a:r>
            </a:p>
          </p:txBody>
        </p:sp>
      </p:grpSp>
      <p:grpSp>
        <p:nvGrpSpPr>
          <p:cNvPr id="399900" name="Group 540"/>
          <p:cNvGrpSpPr>
            <a:grpSpLocks/>
          </p:cNvGrpSpPr>
          <p:nvPr/>
        </p:nvGrpSpPr>
        <p:grpSpPr bwMode="auto">
          <a:xfrm>
            <a:off x="2074863" y="3832225"/>
            <a:ext cx="5010150" cy="2058988"/>
            <a:chOff x="943" y="3044"/>
            <a:chExt cx="3156" cy="1297"/>
          </a:xfrm>
        </p:grpSpPr>
        <p:grpSp>
          <p:nvGrpSpPr>
            <p:cNvPr id="49205" name="Group 397"/>
            <p:cNvGrpSpPr>
              <a:grpSpLocks/>
            </p:cNvGrpSpPr>
            <p:nvPr/>
          </p:nvGrpSpPr>
          <p:grpSpPr bwMode="auto">
            <a:xfrm>
              <a:off x="943" y="3044"/>
              <a:ext cx="3156" cy="1297"/>
              <a:chOff x="1325" y="2612"/>
              <a:chExt cx="3156" cy="1297"/>
            </a:xfrm>
          </p:grpSpPr>
          <p:grpSp>
            <p:nvGrpSpPr>
              <p:cNvPr id="49212" name="Group 398"/>
              <p:cNvGrpSpPr>
                <a:grpSpLocks/>
              </p:cNvGrpSpPr>
              <p:nvPr/>
            </p:nvGrpSpPr>
            <p:grpSpPr bwMode="auto">
              <a:xfrm>
                <a:off x="1325" y="2888"/>
                <a:ext cx="3156" cy="1021"/>
                <a:chOff x="1325" y="2888"/>
                <a:chExt cx="3156" cy="1021"/>
              </a:xfrm>
            </p:grpSpPr>
            <p:grpSp>
              <p:nvGrpSpPr>
                <p:cNvPr id="49214" name="Group 399"/>
                <p:cNvGrpSpPr>
                  <a:grpSpLocks/>
                </p:cNvGrpSpPr>
                <p:nvPr/>
              </p:nvGrpSpPr>
              <p:grpSpPr bwMode="auto">
                <a:xfrm>
                  <a:off x="1676" y="3163"/>
                  <a:ext cx="2257" cy="534"/>
                  <a:chOff x="1884" y="1348"/>
                  <a:chExt cx="1482" cy="376"/>
                </a:xfrm>
              </p:grpSpPr>
              <p:sp>
                <p:nvSpPr>
                  <p:cNvPr id="49219" name="Oval 40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49220" name="Oval 40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221" name="Freeform 402"/>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22" name="Freeform 403"/>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15" name="Text Box 404"/>
                <p:cNvSpPr txBox="1">
                  <a:spLocks noChangeArrowheads="1"/>
                </p:cNvSpPr>
                <p:nvPr/>
              </p:nvSpPr>
              <p:spPr bwMode="auto">
                <a:xfrm>
                  <a:off x="1325" y="2939"/>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S</a:t>
                  </a:r>
                </a:p>
              </p:txBody>
            </p:sp>
            <p:sp>
              <p:nvSpPr>
                <p:cNvPr id="49216" name="Text Box 405"/>
                <p:cNvSpPr txBox="1">
                  <a:spLocks noChangeArrowheads="1"/>
                </p:cNvSpPr>
                <p:nvPr/>
              </p:nvSpPr>
              <p:spPr bwMode="auto">
                <a:xfrm>
                  <a:off x="1984" y="2888"/>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217" name="Text Box 406"/>
                <p:cNvSpPr txBox="1">
                  <a:spLocks noChangeArrowheads="1"/>
                </p:cNvSpPr>
                <p:nvPr/>
              </p:nvSpPr>
              <p:spPr bwMode="auto">
                <a:xfrm>
                  <a:off x="1953" y="3640"/>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   </a:t>
                  </a: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r2 </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r(k-1)</a:t>
                  </a:r>
                </a:p>
              </p:txBody>
            </p:sp>
            <p:sp>
              <p:nvSpPr>
                <p:cNvPr id="49218" name="Text Box 407"/>
                <p:cNvSpPr txBox="1">
                  <a:spLocks noChangeArrowheads="1"/>
                </p:cNvSpPr>
                <p:nvPr/>
              </p:nvSpPr>
              <p:spPr bwMode="auto">
                <a:xfrm>
                  <a:off x="3604" y="293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9213" name="Rectangle 408"/>
              <p:cNvSpPr>
                <a:spLocks noChangeArrowheads="1"/>
              </p:cNvSpPr>
              <p:nvPr/>
            </p:nvSpPr>
            <p:spPr bwMode="auto">
              <a:xfrm>
                <a:off x="2076" y="2612"/>
                <a:ext cx="14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crashes</a:t>
                </a:r>
              </a:p>
            </p:txBody>
          </p:sp>
        </p:grpSp>
        <p:grpSp>
          <p:nvGrpSpPr>
            <p:cNvPr id="49206" name="Group 512"/>
            <p:cNvGrpSpPr>
              <a:grpSpLocks/>
            </p:cNvGrpSpPr>
            <p:nvPr/>
          </p:nvGrpSpPr>
          <p:grpSpPr bwMode="auto">
            <a:xfrm>
              <a:off x="997" y="3587"/>
              <a:ext cx="166" cy="654"/>
              <a:chOff x="1116" y="3062"/>
              <a:chExt cx="166" cy="654"/>
            </a:xfrm>
          </p:grpSpPr>
          <p:grpSp>
            <p:nvGrpSpPr>
              <p:cNvPr id="49207" name="Group 507"/>
              <p:cNvGrpSpPr>
                <a:grpSpLocks/>
              </p:cNvGrpSpPr>
              <p:nvPr/>
            </p:nvGrpSpPr>
            <p:grpSpPr bwMode="auto">
              <a:xfrm>
                <a:off x="1116" y="3153"/>
                <a:ext cx="166" cy="563"/>
                <a:chOff x="336" y="747"/>
                <a:chExt cx="166" cy="377"/>
              </a:xfrm>
            </p:grpSpPr>
            <p:sp>
              <p:nvSpPr>
                <p:cNvPr id="49209" name="Line 508"/>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10" name="Line 509"/>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11" name="Line 510"/>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208" name="Rectangle 511"/>
              <p:cNvSpPr>
                <a:spLocks noChangeArrowheads="1"/>
              </p:cNvSpPr>
              <p:nvPr/>
            </p:nvSpPr>
            <p:spPr bwMode="auto">
              <a:xfrm>
                <a:off x="1116" y="3062"/>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i="1">
                    <a:solidFill>
                      <a:schemeClr val="accent2"/>
                    </a:solidFill>
                    <a:latin typeface="Times New Roman" panose="02020603050405020304" pitchFamily="18" charset="0"/>
                  </a:rPr>
                  <a:t>.</a:t>
                </a:r>
              </a:p>
              <a:p>
                <a:pPr algn="ctr">
                  <a:spcBef>
                    <a:spcPct val="0"/>
                  </a:spcBef>
                  <a:buClrTx/>
                  <a:buSzTx/>
                  <a:buFontTx/>
                  <a:buNone/>
                </a:pPr>
                <a:r>
                  <a:rPr lang="en-US" altLang="sv-SE" sz="1400" i="1">
                    <a:solidFill>
                      <a:schemeClr val="accent2"/>
                    </a:solidFill>
                    <a:latin typeface="Times New Roman" panose="02020603050405020304" pitchFamily="18" charset="0"/>
                  </a:rPr>
                  <a:t>.</a:t>
                </a:r>
              </a:p>
              <a:p>
                <a:pPr algn="ctr">
                  <a:spcBef>
                    <a:spcPct val="0"/>
                  </a:spcBef>
                  <a:buClrTx/>
                  <a:buSzTx/>
                  <a:buFontTx/>
                  <a:buNone/>
                </a:pPr>
                <a:r>
                  <a:rPr lang="en-US" altLang="sv-SE" sz="1400" i="1">
                    <a:solidFill>
                      <a:schemeClr val="accent2"/>
                    </a:solidFill>
                    <a:latin typeface="Times New Roman" panose="02020603050405020304" pitchFamily="18" charset="0"/>
                  </a:rPr>
                  <a:t>m</a:t>
                </a:r>
                <a:r>
                  <a:rPr lang="en-US" altLang="sv-SE" sz="1400" i="1" baseline="-25000">
                    <a:solidFill>
                      <a:schemeClr val="accent2"/>
                    </a:solidFill>
                    <a:latin typeface="Times New Roman" panose="02020603050405020304" pitchFamily="18" charset="0"/>
                  </a:rPr>
                  <a:t>2</a:t>
                </a:r>
              </a:p>
              <a:p>
                <a:pPr algn="ctr">
                  <a:spcBef>
                    <a:spcPct val="0"/>
                  </a:spcBef>
                  <a:buClrTx/>
                  <a:buSzTx/>
                  <a:buFontTx/>
                  <a:buNone/>
                </a:pPr>
                <a:r>
                  <a:rPr lang="en-US" altLang="sv-SE" sz="1400" i="1">
                    <a:solidFill>
                      <a:schemeClr val="accent2"/>
                    </a:solidFill>
                    <a:latin typeface="Times New Roman" panose="02020603050405020304" pitchFamily="18" charset="0"/>
                  </a:rPr>
                  <a:t>m</a:t>
                </a:r>
                <a:r>
                  <a:rPr lang="en-US" altLang="sv-SE" sz="1400" i="1" baseline="-25000">
                    <a:solidFill>
                      <a:schemeClr val="accent2"/>
                    </a:solidFill>
                    <a:latin typeface="Times New Roman" panose="02020603050405020304" pitchFamily="18" charset="0"/>
                  </a:rPr>
                  <a:t>1</a:t>
                </a:r>
              </a:p>
            </p:txBody>
          </p:sp>
        </p:grpSp>
      </p:grpSp>
      <p:grpSp>
        <p:nvGrpSpPr>
          <p:cNvPr id="399769" name="Group 409"/>
          <p:cNvGrpSpPr>
            <a:grpSpLocks/>
          </p:cNvGrpSpPr>
          <p:nvPr/>
        </p:nvGrpSpPr>
        <p:grpSpPr bwMode="auto">
          <a:xfrm>
            <a:off x="841375" y="3468688"/>
            <a:ext cx="7508875" cy="2303462"/>
            <a:chOff x="502" y="2384"/>
            <a:chExt cx="4730" cy="1451"/>
          </a:xfrm>
        </p:grpSpPr>
        <p:grpSp>
          <p:nvGrpSpPr>
            <p:cNvPr id="49194" name="Group 410"/>
            <p:cNvGrpSpPr>
              <a:grpSpLocks/>
            </p:cNvGrpSpPr>
            <p:nvPr/>
          </p:nvGrpSpPr>
          <p:grpSpPr bwMode="auto">
            <a:xfrm>
              <a:off x="1290" y="2881"/>
              <a:ext cx="3156" cy="954"/>
              <a:chOff x="1650" y="1172"/>
              <a:chExt cx="3156" cy="954"/>
            </a:xfrm>
          </p:grpSpPr>
          <p:grpSp>
            <p:nvGrpSpPr>
              <p:cNvPr id="49196" name="Group 411"/>
              <p:cNvGrpSpPr>
                <a:grpSpLocks/>
              </p:cNvGrpSpPr>
              <p:nvPr/>
            </p:nvGrpSpPr>
            <p:grpSpPr bwMode="auto">
              <a:xfrm>
                <a:off x="2001" y="1447"/>
                <a:ext cx="2257" cy="534"/>
                <a:chOff x="1884" y="1348"/>
                <a:chExt cx="1482" cy="376"/>
              </a:xfrm>
            </p:grpSpPr>
            <p:sp>
              <p:nvSpPr>
                <p:cNvPr id="49201" name="Oval 41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49202" name="Oval 41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49203" name="Freeform 414"/>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204" name="Freeform 415"/>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197" name="Text Box 416"/>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49198" name="Text Box 417"/>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sk   </a:t>
                </a:r>
                <a:r>
                  <a:rPr lang="en-US" altLang="sv-SE" sz="2200" i="1">
                    <a:solidFill>
                      <a:schemeClr val="accent2"/>
                    </a:solidFill>
                    <a:latin typeface="Times New Roman" panose="02020603050405020304" pitchFamily="18" charset="0"/>
                    <a:cs typeface="Times New Roman" panose="02020603050405020304" pitchFamily="18" charset="0"/>
                  </a:rPr>
                  <a:t> ...   f</a:t>
                </a:r>
                <a:r>
                  <a:rPr lang="en-US" altLang="sv-SE" sz="2200" i="1" baseline="-25000">
                    <a:solidFill>
                      <a:schemeClr val="accent2"/>
                    </a:solidFill>
                    <a:latin typeface="Times New Roman" panose="02020603050405020304" pitchFamily="18" charset="0"/>
                    <a:cs typeface="Times New Roman" panose="02020603050405020304" pitchFamily="18" charset="0"/>
                  </a:rPr>
                  <a:t>s2 </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s1</a:t>
                </a:r>
              </a:p>
            </p:txBody>
          </p:sp>
          <p:sp>
            <p:nvSpPr>
              <p:cNvPr id="49199" name="Text Box 418"/>
              <p:cNvSpPr txBox="1">
                <a:spLocks noChangeArrowheads="1"/>
              </p:cNvSpPr>
              <p:nvPr/>
            </p:nvSpPr>
            <p:spPr bwMode="auto">
              <a:xfrm>
                <a:off x="2278" y="1924"/>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49200" name="Text Box 419"/>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49195" name="Rectangle 420"/>
            <p:cNvSpPr>
              <a:spLocks noChangeArrowheads="1"/>
            </p:cNvSpPr>
            <p:nvPr/>
          </p:nvSpPr>
          <p:spPr bwMode="auto">
            <a:xfrm>
              <a:off x="502" y="2384"/>
              <a:ext cx="473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sends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r1 </a:t>
              </a:r>
              <a:r>
                <a:rPr lang="en-US" altLang="sv-SE" sz="2400">
                  <a:solidFill>
                    <a:srgbClr val="E88A00"/>
                  </a:solidFill>
                  <a:latin typeface="Times New Roman" panose="02020603050405020304" pitchFamily="18" charset="0"/>
                </a:rPr>
                <a:t>, sends f</a:t>
              </a:r>
              <a:r>
                <a:rPr lang="en-US" altLang="sv-SE" sz="2400" baseline="-25000">
                  <a:solidFill>
                    <a:srgbClr val="E88A00"/>
                  </a:solidFill>
                  <a:latin typeface="Times New Roman" panose="02020603050405020304" pitchFamily="18" charset="0"/>
                </a:rPr>
                <a:t>s2</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r2</a:t>
              </a:r>
              <a:r>
                <a:rPr lang="en-US" altLang="sv-SE" sz="2400">
                  <a:solidFill>
                    <a:srgbClr val="E88A00"/>
                  </a:solidFill>
                  <a:latin typeface="Times New Roman" panose="02020603050405020304" pitchFamily="18" charset="0"/>
                </a:rPr>
                <a:t>, … , receives f</a:t>
              </a:r>
              <a:r>
                <a:rPr lang="en-US" altLang="sv-SE" sz="2400" baseline="-25000">
                  <a:solidFill>
                    <a:srgbClr val="E88A00"/>
                  </a:solidFill>
                  <a:latin typeface="Times New Roman" panose="02020603050405020304" pitchFamily="18" charset="0"/>
                </a:rPr>
                <a:t>r(k-1)</a:t>
              </a:r>
              <a:r>
                <a:rPr lang="en-US" altLang="sv-SE" sz="2400">
                  <a:solidFill>
                    <a:srgbClr val="E88A00"/>
                  </a:solidFill>
                  <a:latin typeface="Times New Roman" panose="02020603050405020304" pitchFamily="18" charset="0"/>
                </a:rPr>
                <a:t> and sends f</a:t>
              </a:r>
              <a:r>
                <a:rPr lang="en-US" altLang="sv-SE" sz="2400" baseline="-25000">
                  <a:solidFill>
                    <a:srgbClr val="E88A00"/>
                  </a:solidFill>
                  <a:latin typeface="Times New Roman" panose="02020603050405020304" pitchFamily="18" charset="0"/>
                </a:rPr>
                <a:t>sk</a:t>
              </a:r>
              <a:r>
                <a:rPr lang="en-US" altLang="sv-SE" sz="2400">
                  <a:solidFill>
                    <a:srgbClr val="E88A00"/>
                  </a:solidFill>
                  <a:latin typeface="Times New Roman" panose="02020603050405020304" pitchFamily="18" charset="0"/>
                </a:rPr>
                <a:t> </a:t>
              </a:r>
            </a:p>
          </p:txBody>
        </p:sp>
      </p:grpSp>
      <p:grpSp>
        <p:nvGrpSpPr>
          <p:cNvPr id="399886" name="Group 526"/>
          <p:cNvGrpSpPr>
            <a:grpSpLocks/>
          </p:cNvGrpSpPr>
          <p:nvPr/>
        </p:nvGrpSpPr>
        <p:grpSpPr bwMode="auto">
          <a:xfrm>
            <a:off x="2105025" y="4899025"/>
            <a:ext cx="977900" cy="895350"/>
            <a:chOff x="1319" y="3037"/>
            <a:chExt cx="616" cy="564"/>
          </a:xfrm>
        </p:grpSpPr>
        <p:grpSp>
          <p:nvGrpSpPr>
            <p:cNvPr id="49187" name="Group 524"/>
            <p:cNvGrpSpPr>
              <a:grpSpLocks/>
            </p:cNvGrpSpPr>
            <p:nvPr/>
          </p:nvGrpSpPr>
          <p:grpSpPr bwMode="auto">
            <a:xfrm>
              <a:off x="1319" y="3037"/>
              <a:ext cx="241" cy="564"/>
              <a:chOff x="819" y="3079"/>
              <a:chExt cx="241" cy="564"/>
            </a:xfrm>
          </p:grpSpPr>
          <p:grpSp>
            <p:nvGrpSpPr>
              <p:cNvPr id="49189" name="Group 519"/>
              <p:cNvGrpSpPr>
                <a:grpSpLocks/>
              </p:cNvGrpSpPr>
              <p:nvPr/>
            </p:nvGrpSpPr>
            <p:grpSpPr bwMode="auto">
              <a:xfrm>
                <a:off x="851" y="3079"/>
                <a:ext cx="166" cy="563"/>
                <a:chOff x="336" y="747"/>
                <a:chExt cx="166" cy="377"/>
              </a:xfrm>
            </p:grpSpPr>
            <p:sp>
              <p:nvSpPr>
                <p:cNvPr id="49191" name="Line 520"/>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192" name="Line 521"/>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193" name="Line 522"/>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190" name="Text Box 523"/>
              <p:cNvSpPr txBox="1">
                <a:spLocks noChangeArrowheads="1"/>
              </p:cNvSpPr>
              <p:nvPr/>
            </p:nvSpPr>
            <p:spPr bwMode="auto">
              <a:xfrm>
                <a:off x="819" y="3451"/>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i="1">
                    <a:solidFill>
                      <a:schemeClr val="accent2"/>
                    </a:solidFill>
                    <a:latin typeface="Times New Roman" panose="02020603050405020304" pitchFamily="18" charset="0"/>
                  </a:rPr>
                  <a:t>m</a:t>
                </a:r>
                <a:r>
                  <a:rPr lang="en-US" altLang="sv-SE" sz="1400" i="1" baseline="-25000">
                    <a:solidFill>
                      <a:schemeClr val="accent2"/>
                    </a:solidFill>
                    <a:latin typeface="Times New Roman" panose="02020603050405020304" pitchFamily="18" charset="0"/>
                  </a:rPr>
                  <a:t>2</a:t>
                </a:r>
              </a:p>
            </p:txBody>
          </p:sp>
        </p:grpSp>
        <p:sp>
          <p:nvSpPr>
            <p:cNvPr id="49188" name="Text Box 525"/>
            <p:cNvSpPr txBox="1">
              <a:spLocks noChangeArrowheads="1"/>
            </p:cNvSpPr>
            <p:nvPr/>
          </p:nvSpPr>
          <p:spPr bwMode="auto">
            <a:xfrm>
              <a:off x="1694" y="3360"/>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i="1">
                  <a:solidFill>
                    <a:schemeClr val="accent2"/>
                  </a:solidFill>
                  <a:latin typeface="Times New Roman" panose="02020603050405020304" pitchFamily="18" charset="0"/>
                </a:rPr>
                <a:t>m</a:t>
              </a:r>
              <a:r>
                <a:rPr lang="en-US" altLang="sv-SE" sz="1400" i="1" baseline="-25000">
                  <a:solidFill>
                    <a:schemeClr val="accent2"/>
                  </a:solidFill>
                  <a:latin typeface="Times New Roman" panose="02020603050405020304" pitchFamily="18" charset="0"/>
                </a:rPr>
                <a:t>1</a:t>
              </a:r>
            </a:p>
          </p:txBody>
        </p:sp>
      </p:grpSp>
      <p:grpSp>
        <p:nvGrpSpPr>
          <p:cNvPr id="399897" name="Group 537"/>
          <p:cNvGrpSpPr>
            <a:grpSpLocks/>
          </p:cNvGrpSpPr>
          <p:nvPr/>
        </p:nvGrpSpPr>
        <p:grpSpPr bwMode="auto">
          <a:xfrm>
            <a:off x="1903413" y="4773613"/>
            <a:ext cx="1176337" cy="1165225"/>
            <a:chOff x="1199" y="3007"/>
            <a:chExt cx="741" cy="734"/>
          </a:xfrm>
        </p:grpSpPr>
        <p:sp>
          <p:nvSpPr>
            <p:cNvPr id="49180" name="Rectangle 536"/>
            <p:cNvSpPr>
              <a:spLocks noChangeArrowheads="1"/>
            </p:cNvSpPr>
            <p:nvPr/>
          </p:nvSpPr>
          <p:spPr bwMode="auto">
            <a:xfrm>
              <a:off x="1199" y="3007"/>
              <a:ext cx="361" cy="734"/>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nvGrpSpPr>
            <p:cNvPr id="49181" name="Group 535"/>
            <p:cNvGrpSpPr>
              <a:grpSpLocks/>
            </p:cNvGrpSpPr>
            <p:nvPr/>
          </p:nvGrpSpPr>
          <p:grpSpPr bwMode="auto">
            <a:xfrm>
              <a:off x="1356" y="3108"/>
              <a:ext cx="584" cy="542"/>
              <a:chOff x="600" y="3049"/>
              <a:chExt cx="584" cy="563"/>
            </a:xfrm>
          </p:grpSpPr>
          <p:grpSp>
            <p:nvGrpSpPr>
              <p:cNvPr id="49182" name="Group 529"/>
              <p:cNvGrpSpPr>
                <a:grpSpLocks/>
              </p:cNvGrpSpPr>
              <p:nvPr/>
            </p:nvGrpSpPr>
            <p:grpSpPr bwMode="auto">
              <a:xfrm>
                <a:off x="600" y="3049"/>
                <a:ext cx="166" cy="563"/>
                <a:chOff x="336" y="747"/>
                <a:chExt cx="166" cy="377"/>
              </a:xfrm>
            </p:grpSpPr>
            <p:sp>
              <p:nvSpPr>
                <p:cNvPr id="49184" name="Line 530"/>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185" name="Line 531"/>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49186" name="Line 532"/>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49183" name="Text Box 534"/>
              <p:cNvSpPr txBox="1">
                <a:spLocks noChangeArrowheads="1"/>
              </p:cNvSpPr>
              <p:nvPr/>
            </p:nvSpPr>
            <p:spPr bwMode="auto">
              <a:xfrm>
                <a:off x="943" y="3365"/>
                <a:ext cx="241" cy="199"/>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i="1">
                    <a:solidFill>
                      <a:schemeClr val="accent2"/>
                    </a:solidFill>
                    <a:latin typeface="Times New Roman" panose="02020603050405020304" pitchFamily="18" charset="0"/>
                  </a:rPr>
                  <a:t>m</a:t>
                </a:r>
                <a:r>
                  <a:rPr lang="en-US" altLang="sv-SE" sz="1400" i="1" baseline="-25000">
                    <a:solidFill>
                      <a:schemeClr val="accent2"/>
                    </a:solidFill>
                    <a:latin typeface="Times New Roman" panose="02020603050405020304" pitchFamily="18" charset="0"/>
                  </a:rPr>
                  <a:t>2</a:t>
                </a:r>
              </a:p>
            </p:txBody>
          </p:sp>
        </p:grpSp>
      </p:grpSp>
      <p:grpSp>
        <p:nvGrpSpPr>
          <p:cNvPr id="399754" name="Group 394"/>
          <p:cNvGrpSpPr>
            <a:grpSpLocks/>
          </p:cNvGrpSpPr>
          <p:nvPr/>
        </p:nvGrpSpPr>
        <p:grpSpPr bwMode="auto">
          <a:xfrm>
            <a:off x="2085975" y="4449763"/>
            <a:ext cx="4943475" cy="1189037"/>
            <a:chOff x="1290" y="2843"/>
            <a:chExt cx="3114" cy="749"/>
          </a:xfrm>
        </p:grpSpPr>
        <p:sp>
          <p:nvSpPr>
            <p:cNvPr id="49178" name="Text Box 395"/>
            <p:cNvSpPr txBox="1">
              <a:spLocks noChangeArrowheads="1"/>
            </p:cNvSpPr>
            <p:nvPr/>
          </p:nvSpPr>
          <p:spPr bwMode="auto">
            <a:xfrm>
              <a:off x="1964" y="2843"/>
              <a:ext cx="170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7200">
                  <a:solidFill>
                    <a:schemeClr val="hlink"/>
                  </a:solidFill>
                  <a:latin typeface="Times New Roman" panose="02020603050405020304" pitchFamily="18" charset="0"/>
                </a:rPr>
                <a:t>.....</a:t>
              </a:r>
            </a:p>
          </p:txBody>
        </p:sp>
        <p:sp>
          <p:nvSpPr>
            <p:cNvPr id="49179" name="Rectangle 396"/>
            <p:cNvSpPr>
              <a:spLocks noChangeArrowheads="1"/>
            </p:cNvSpPr>
            <p:nvPr/>
          </p:nvSpPr>
          <p:spPr bwMode="auto">
            <a:xfrm>
              <a:off x="1290" y="2881"/>
              <a:ext cx="31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 typeface="Wingdings" panose="05000000000000000000" pitchFamily="2" charset="2"/>
                <a:buNone/>
              </a:pPr>
              <a:r>
                <a:rPr lang="en-US" altLang="sv-SE" sz="2400">
                  <a:solidFill>
                    <a:schemeClr val="hlink"/>
                  </a:solidFill>
                  <a:latin typeface="Times New Roman" panose="02020603050405020304" pitchFamily="18" charset="0"/>
                </a:rPr>
                <a:t>Continue with the same technique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9808"/>
                                        </p:tgtEl>
                                        <p:attrNameLst>
                                          <p:attrName>style.visibility</p:attrName>
                                        </p:attrNameLst>
                                      </p:cBhvr>
                                      <p:to>
                                        <p:strVal val="visible"/>
                                      </p:to>
                                    </p:set>
                                  </p:childTnLst>
                                  <p:subTnLst>
                                    <p:set>
                                      <p:cBhvr override="childStyle">
                                        <p:cTn dur="1" fill="hold" display="0" masterRel="nextClick" afterEffect="1"/>
                                        <p:tgtEl>
                                          <p:spTgt spid="3998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9689"/>
                                        </p:tgtEl>
                                        <p:attrNameLst>
                                          <p:attrName>style.visibility</p:attrName>
                                        </p:attrNameLst>
                                      </p:cBhvr>
                                      <p:to>
                                        <p:strVal val="visible"/>
                                      </p:to>
                                    </p:set>
                                  </p:childTnLst>
                                  <p:subTnLst>
                                    <p:set>
                                      <p:cBhvr override="childStyle">
                                        <p:cTn dur="1" fill="hold" display="0" masterRel="nextClick" afterEffect="1"/>
                                        <p:tgtEl>
                                          <p:spTgt spid="39968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9677"/>
                                        </p:tgtEl>
                                        <p:attrNameLst>
                                          <p:attrName>style.visibility</p:attrName>
                                        </p:attrNameLst>
                                      </p:cBhvr>
                                      <p:to>
                                        <p:strVal val="visible"/>
                                      </p:to>
                                    </p:set>
                                  </p:childTnLst>
                                  <p:subTnLst>
                                    <p:set>
                                      <p:cBhvr override="childStyle">
                                        <p:cTn dur="1" fill="hold" display="0" masterRel="nextClick" afterEffect="1"/>
                                        <p:tgtEl>
                                          <p:spTgt spid="39967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99690"/>
                                        </p:tgtEl>
                                        <p:attrNameLst>
                                          <p:attrName>style.visibility</p:attrName>
                                        </p:attrNameLst>
                                      </p:cBhvr>
                                      <p:to>
                                        <p:strVal val="visible"/>
                                      </p:to>
                                    </p:set>
                                  </p:childTnLst>
                                  <p:subTnLst>
                                    <p:set>
                                      <p:cBhvr override="childStyle">
                                        <p:cTn dur="1" fill="hold" display="0" masterRel="nextClick" afterEffect="1"/>
                                        <p:tgtEl>
                                          <p:spTgt spid="39969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99741"/>
                                        </p:tgtEl>
                                        <p:attrNameLst>
                                          <p:attrName>style.visibility</p:attrName>
                                        </p:attrNameLst>
                                      </p:cBhvr>
                                      <p:to>
                                        <p:strVal val="visible"/>
                                      </p:to>
                                    </p:set>
                                  </p:childTnLst>
                                  <p:subTnLst>
                                    <p:set>
                                      <p:cBhvr override="childStyle">
                                        <p:cTn dur="1" fill="hold" display="0" masterRel="nextClick" afterEffect="1"/>
                                        <p:tgtEl>
                                          <p:spTgt spid="39974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99716"/>
                                        </p:tgtEl>
                                        <p:attrNameLst>
                                          <p:attrName>style.visibility</p:attrName>
                                        </p:attrNameLst>
                                      </p:cBhvr>
                                      <p:to>
                                        <p:strVal val="visible"/>
                                      </p:to>
                                    </p:set>
                                  </p:childTnLst>
                                  <p:subTnLst>
                                    <p:set>
                                      <p:cBhvr override="childStyle">
                                        <p:cTn dur="1" fill="hold" display="0" masterRel="nextClick" afterEffect="1"/>
                                        <p:tgtEl>
                                          <p:spTgt spid="39971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740"/>
                                        </p:tgtEl>
                                        <p:attrNameLst>
                                          <p:attrName>style.visibility</p:attrName>
                                        </p:attrNameLst>
                                      </p:cBhvr>
                                      <p:to>
                                        <p:strVal val="visible"/>
                                      </p:to>
                                    </p:set>
                                  </p:childTnLst>
                                  <p:subTnLst>
                                    <p:set>
                                      <p:cBhvr override="childStyle">
                                        <p:cTn dur="1" fill="hold" display="0" masterRel="nextClick" afterEffect="1"/>
                                        <p:tgtEl>
                                          <p:spTgt spid="39974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99742"/>
                                        </p:tgtEl>
                                        <p:attrNameLst>
                                          <p:attrName>style.visibility</p:attrName>
                                        </p:attrNameLst>
                                      </p:cBhvr>
                                      <p:to>
                                        <p:strVal val="visible"/>
                                      </p:to>
                                    </p:set>
                                  </p:childTnLst>
                                  <p:subTnLst>
                                    <p:set>
                                      <p:cBhvr override="childStyle">
                                        <p:cTn dur="1" fill="hold" display="0" masterRel="nextClick" afterEffect="1"/>
                                        <p:tgtEl>
                                          <p:spTgt spid="39974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99754"/>
                                        </p:tgtEl>
                                        <p:attrNameLst>
                                          <p:attrName>style.visibility</p:attrName>
                                        </p:attrNameLst>
                                      </p:cBhvr>
                                      <p:to>
                                        <p:strVal val="visible"/>
                                      </p:to>
                                    </p:set>
                                  </p:childTnLst>
                                  <p:subTnLst>
                                    <p:set>
                                      <p:cBhvr override="childStyle">
                                        <p:cTn dur="1" fill="hold" display="0" masterRel="nextClick" afterEffect="1"/>
                                        <p:tgtEl>
                                          <p:spTgt spid="39975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99900"/>
                                        </p:tgtEl>
                                        <p:attrNameLst>
                                          <p:attrName>style.visibility</p:attrName>
                                        </p:attrNameLst>
                                      </p:cBhvr>
                                      <p:to>
                                        <p:strVal val="visible"/>
                                      </p:to>
                                    </p:set>
                                  </p:childTnLst>
                                  <p:subTnLst>
                                    <p:set>
                                      <p:cBhvr override="childStyle">
                                        <p:cTn dur="1" fill="hold" display="0" masterRel="nextClick" afterEffect="1"/>
                                        <p:tgtEl>
                                          <p:spTgt spid="399900"/>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99886"/>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399769"/>
                                        </p:tgtEl>
                                        <p:attrNameLst>
                                          <p:attrName>style.visibility</p:attrName>
                                        </p:attrNameLst>
                                      </p:cBhvr>
                                      <p:to>
                                        <p:strVal val="visible"/>
                                      </p:to>
                                    </p:set>
                                  </p:childTnLst>
                                  <p:subTnLst>
                                    <p:set>
                                      <p:cBhvr override="childStyle">
                                        <p:cTn dur="1" fill="hold" display="0" masterRel="nextClick" afterEffect="1"/>
                                        <p:tgtEl>
                                          <p:spTgt spid="399769"/>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399781"/>
                                        </p:tgtEl>
                                        <p:attrNameLst>
                                          <p:attrName>style.visibility</p:attrName>
                                        </p:attrNameLst>
                                      </p:cBhvr>
                                      <p:to>
                                        <p:strVal val="visible"/>
                                      </p:to>
                                    </p:set>
                                  </p:childTnLst>
                                  <p:subTnLst>
                                    <p:set>
                                      <p:cBhvr override="childStyle">
                                        <p:cTn dur="1" fill="hold" display="0" masterRel="nextClick" afterEffect="1"/>
                                        <p:tgtEl>
                                          <p:spTgt spid="399781"/>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399793"/>
                                        </p:tgtEl>
                                        <p:attrNameLst>
                                          <p:attrName>style.visibility</p:attrName>
                                        </p:attrNameLst>
                                      </p:cBhvr>
                                      <p:to>
                                        <p:strVal val="visible"/>
                                      </p:to>
                                    </p:set>
                                  </p:childTnLst>
                                  <p:subTnLst>
                                    <p:set>
                                      <p:cBhvr override="childStyle">
                                        <p:cTn dur="1" fill="hold" display="0" masterRel="nextClick" afterEffect="1"/>
                                        <p:tgtEl>
                                          <p:spTgt spid="399793"/>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399852"/>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39982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399897"/>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399853"/>
                                        </p:tgtEl>
                                        <p:attrNameLst>
                                          <p:attrName>style.visibility</p:attrName>
                                        </p:attrNameLst>
                                      </p:cBhvr>
                                      <p:to>
                                        <p:strVal val="visible"/>
                                      </p:to>
                                    </p:set>
                                  </p:childTnLst>
                                </p:cTn>
                              </p:par>
                            </p:childTnLst>
                          </p:cTn>
                        </p:par>
                        <p:par>
                          <p:cTn id="76" fill="hold" nodeType="afterGroup">
                            <p:stCondLst>
                              <p:cond delay="1000"/>
                            </p:stCondLst>
                            <p:childTnLst>
                              <p:par>
                                <p:cTn id="77" presetID="1" presetClass="entr" presetSubtype="0" fill="hold" nodeType="afterEffect">
                                  <p:stCondLst>
                                    <p:cond delay="1000"/>
                                  </p:stCondLst>
                                  <p:childTnLst>
                                    <p:set>
                                      <p:cBhvr>
                                        <p:cTn id="78" dur="1" fill="hold">
                                          <p:stCondLst>
                                            <p:cond delay="499"/>
                                          </p:stCondLst>
                                        </p:cTn>
                                        <p:tgtEl>
                                          <p:spTgt spid="399858"/>
                                        </p:tgtEl>
                                        <p:attrNameLst>
                                          <p:attrName>style.visibility</p:attrName>
                                        </p:attrNameLst>
                                      </p:cBhvr>
                                      <p:to>
                                        <p:strVal val="visible"/>
                                      </p:to>
                                    </p:set>
                                  </p:childTnLst>
                                  <p:subTnLst>
                                    <p:set>
                                      <p:cBhvr override="childStyle">
                                        <p:cTn dur="1" fill="hold" display="0" masterRel="nextClick" afterEffect="1"/>
                                        <p:tgtEl>
                                          <p:spTgt spid="399858"/>
                                        </p:tgtEl>
                                        <p:attrNameLst>
                                          <p:attrName>style.visibility</p:attrName>
                                        </p:attrNameLst>
                                      </p:cBhvr>
                                      <p:to>
                                        <p:strVal val="hidden"/>
                                      </p:to>
                                    </p:set>
                                  </p:subTnLst>
                                </p:cTn>
                              </p:par>
                            </p:childTnLst>
                          </p:cTn>
                        </p:par>
                        <p:par>
                          <p:cTn id="79" fill="hold" nodeType="afterGroup">
                            <p:stCondLst>
                              <p:cond delay="2500"/>
                            </p:stCondLst>
                            <p:childTnLst>
                              <p:par>
                                <p:cTn id="80" presetID="1" presetClass="entr" presetSubtype="0" fill="hold" grpId="0" nodeType="afterEffect">
                                  <p:stCondLst>
                                    <p:cond delay="2000"/>
                                  </p:stCondLst>
                                  <p:childTnLst>
                                    <p:set>
                                      <p:cBhvr>
                                        <p:cTn id="81" dur="1" fill="hold">
                                          <p:stCondLst>
                                            <p:cond delay="499"/>
                                          </p:stCondLst>
                                        </p:cTn>
                                        <p:tgtEl>
                                          <p:spTgt spid="399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P spid="399824" grpId="0" autoUpdateAnimBg="0"/>
      <p:bldP spid="399853" grpId="0" animBg="1" autoUpdateAnimBg="0"/>
      <p:bldP spid="39985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661A7D7F-4DF9-4D31-94D2-F18B58C8640E}" type="slidenum">
              <a:rPr lang="en-US" altLang="en-US" sz="1400" smtClean="0">
                <a:solidFill>
                  <a:srgbClr val="3333CC"/>
                </a:solidFill>
                <a:latin typeface="Times New Roman" panose="02020603050405020304" pitchFamily="18" charset="0"/>
              </a:rPr>
              <a:pPr>
                <a:spcBef>
                  <a:spcPct val="0"/>
                </a:spcBef>
                <a:buClrTx/>
                <a:buSzTx/>
                <a:buFontTx/>
                <a:buNone/>
              </a:pPr>
              <a:t>23</a:t>
            </a:fld>
            <a:endParaRPr lang="en-US" altLang="en-US" sz="1400">
              <a:solidFill>
                <a:srgbClr val="3333CC"/>
              </a:solidFill>
              <a:latin typeface="Times New Roman" panose="02020603050405020304" pitchFamily="18" charset="0"/>
            </a:endParaRPr>
          </a:p>
        </p:txBody>
      </p:sp>
      <p:sp>
        <p:nvSpPr>
          <p:cNvPr id="51203" name="Rectangle 2"/>
          <p:cNvSpPr>
            <a:spLocks noGrp="1" noChangeArrowheads="1"/>
          </p:cNvSpPr>
          <p:nvPr>
            <p:ph type="title"/>
          </p:nvPr>
        </p:nvSpPr>
        <p:spPr>
          <a:xfrm>
            <a:off x="533400" y="800100"/>
            <a:ext cx="7772400" cy="1143000"/>
          </a:xfrm>
        </p:spPr>
        <p:txBody>
          <a:bodyPr/>
          <a:lstStyle/>
          <a:p>
            <a:r>
              <a:rPr lang="en-US" altLang="sv-SE" sz="3200" dirty="0">
                <a:latin typeface="Calibri" panose="020F0502020204030204" pitchFamily="34" charset="0"/>
              </a:rPr>
              <a:t>Conclusion</a:t>
            </a:r>
          </a:p>
        </p:txBody>
      </p:sp>
      <p:sp>
        <p:nvSpPr>
          <p:cNvPr id="51204" name="Rectangle 3"/>
          <p:cNvSpPr>
            <a:spLocks noGrp="1" noChangeArrowheads="1"/>
          </p:cNvSpPr>
          <p:nvPr>
            <p:ph type="body" idx="1"/>
          </p:nvPr>
        </p:nvSpPr>
        <p:spPr>
          <a:xfrm>
            <a:off x="533400" y="1968500"/>
            <a:ext cx="7772400" cy="2509838"/>
          </a:xfrm>
        </p:spPr>
        <p:txBody>
          <a:bodyPr/>
          <a:lstStyle/>
          <a:p>
            <a:r>
              <a:rPr lang="en-US" altLang="sv-SE" dirty="0">
                <a:latin typeface="Calibri" panose="020F0502020204030204" pitchFamily="34" charset="0"/>
              </a:rPr>
              <a:t>It is possible to show that there is no guarantee that the k</a:t>
            </a:r>
            <a:r>
              <a:rPr lang="en-US" altLang="sv-SE" baseline="30000" dirty="0">
                <a:latin typeface="Calibri" panose="020F0502020204030204" pitchFamily="34" charset="0"/>
              </a:rPr>
              <a:t>th</a:t>
            </a:r>
            <a:r>
              <a:rPr lang="en-US" altLang="sv-SE" dirty="0">
                <a:latin typeface="Calibri" panose="020F0502020204030204" pitchFamily="34" charset="0"/>
              </a:rPr>
              <a:t> message will be received</a:t>
            </a:r>
          </a:p>
          <a:p>
            <a:r>
              <a:rPr lang="en-US" altLang="sv-SE" dirty="0">
                <a:latin typeface="Calibri" panose="020F0502020204030204" pitchFamily="34" charset="0"/>
              </a:rPr>
              <a:t>We want to require that eventually every message fetched by the sender reaches the receiver, thus </a:t>
            </a:r>
            <a:r>
              <a:rPr lang="en-US" altLang="sv-SE" dirty="0">
                <a:solidFill>
                  <a:srgbClr val="CC3300"/>
                </a:solidFill>
                <a:latin typeface="Calibri" panose="020F0502020204030204" pitchFamily="34" charset="0"/>
              </a:rPr>
              <a:t>requiring</a:t>
            </a:r>
            <a:r>
              <a:rPr lang="en-US" altLang="sv-SE" dirty="0">
                <a:latin typeface="Calibri" panose="020F0502020204030204" pitchFamily="34" charset="0"/>
              </a:rPr>
              <a:t> </a:t>
            </a:r>
            <a:r>
              <a:rPr lang="en-US" altLang="sv-SE" dirty="0">
                <a:solidFill>
                  <a:srgbClr val="CC3300"/>
                </a:solidFill>
                <a:latin typeface="Calibri" panose="020F0502020204030204" pitchFamily="34" charset="0"/>
              </a:rPr>
              <a:t>a</a:t>
            </a:r>
            <a:r>
              <a:rPr lang="en-US" altLang="sv-SE" dirty="0">
                <a:latin typeface="Calibri" panose="020F0502020204030204" pitchFamily="34" charset="0"/>
              </a:rPr>
              <a:t> </a:t>
            </a:r>
            <a:r>
              <a:rPr lang="en-US" altLang="sv-SE" dirty="0">
                <a:solidFill>
                  <a:srgbClr val="CC3300"/>
                </a:solidFill>
                <a:latin typeface="Calibri" panose="020F0502020204030204" pitchFamily="34" charset="0"/>
              </a:rPr>
              <a:t>Self-Stabilizing Data-Link 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31473D35-0630-4E2C-83C5-03E3349B8EEC}" type="slidenum">
              <a:rPr lang="en-US" altLang="en-US" sz="1400" smtClean="0">
                <a:solidFill>
                  <a:srgbClr val="3333CC"/>
                </a:solidFill>
                <a:latin typeface="Times New Roman" panose="02020603050405020304" pitchFamily="18" charset="0"/>
              </a:rPr>
              <a:pPr>
                <a:spcBef>
                  <a:spcPct val="0"/>
                </a:spcBef>
                <a:buClrTx/>
                <a:buSzTx/>
                <a:buFontTx/>
                <a:buNone/>
              </a:pPr>
              <a:t>24</a:t>
            </a:fld>
            <a:endParaRPr lang="en-US" altLang="en-US" sz="1400">
              <a:solidFill>
                <a:srgbClr val="3333CC"/>
              </a:solidFill>
              <a:latin typeface="Times New Roman" panose="02020603050405020304" pitchFamily="18" charset="0"/>
            </a:endParaRPr>
          </a:p>
        </p:txBody>
      </p:sp>
      <p:sp>
        <p:nvSpPr>
          <p:cNvPr id="52227" name="Rectangle 2"/>
          <p:cNvSpPr>
            <a:spLocks noGrp="1" noChangeArrowheads="1"/>
          </p:cNvSpPr>
          <p:nvPr>
            <p:ph type="title"/>
          </p:nvPr>
        </p:nvSpPr>
        <p:spPr>
          <a:xfrm>
            <a:off x="533400" y="1357313"/>
            <a:ext cx="7772400" cy="1143000"/>
          </a:xfrm>
        </p:spPr>
        <p:txBody>
          <a:bodyPr/>
          <a:lstStyle/>
          <a:p>
            <a:r>
              <a:rPr lang="en-US" altLang="he-IL">
                <a:latin typeface="Calibri" panose="020F0502020204030204" pitchFamily="34" charset="0"/>
              </a:rPr>
              <a:t>Roadmap</a:t>
            </a:r>
            <a:endParaRPr lang="en-US" altLang="sv-SE">
              <a:latin typeface="Calibri" panose="020F0502020204030204" pitchFamily="34" charset="0"/>
            </a:endParaRPr>
          </a:p>
        </p:txBody>
      </p:sp>
      <p:sp>
        <p:nvSpPr>
          <p:cNvPr id="52228" name="Rectangle 3"/>
          <p:cNvSpPr>
            <a:spLocks noGrp="1" noChangeArrowheads="1"/>
          </p:cNvSpPr>
          <p:nvPr>
            <p:ph type="body" idx="1"/>
          </p:nvPr>
        </p:nvSpPr>
        <p:spPr>
          <a:xfrm>
            <a:off x="1" y="2728913"/>
            <a:ext cx="9144000" cy="1857375"/>
          </a:xfrm>
        </p:spPr>
        <p:txBody>
          <a:bodyPr/>
          <a:lstStyle/>
          <a:p>
            <a:pPr lvl="1">
              <a:lnSpc>
                <a:spcPct val="90000"/>
              </a:lnSpc>
              <a:buFont typeface="ZapfDingbats" pitchFamily="82" charset="2"/>
              <a:buNone/>
            </a:pPr>
            <a:r>
              <a:rPr lang="en-US" altLang="he-IL" dirty="0">
                <a:solidFill>
                  <a:srgbClr val="003399"/>
                </a:solidFill>
                <a:latin typeface="Calibri" panose="020F0502020204030204" pitchFamily="34" charset="0"/>
              </a:rPr>
              <a:t>2.10 Pseudo-Self-Stabilization</a:t>
            </a:r>
          </a:p>
          <a:p>
            <a:pPr lvl="1">
              <a:lnSpc>
                <a:spcPct val="90000"/>
              </a:lnSpc>
              <a:buFont typeface="Wingdings" panose="05000000000000000000" pitchFamily="2" charset="2"/>
              <a:buNone/>
            </a:pPr>
            <a:r>
              <a:rPr lang="en-US" altLang="en-US" dirty="0">
                <a:solidFill>
                  <a:srgbClr val="003399"/>
                </a:solidFill>
                <a:latin typeface="Calibri" panose="020F0502020204030204" pitchFamily="34" charset="0"/>
              </a:rPr>
              <a:t>3.1 </a:t>
            </a:r>
            <a:r>
              <a:rPr lang="en-US" altLang="he-IL" dirty="0">
                <a:solidFill>
                  <a:srgbClr val="003399"/>
                </a:solidFill>
                <a:latin typeface="Calibri" panose="020F0502020204030204" pitchFamily="34" charset="0"/>
              </a:rPr>
              <a:t>Initialization of a Data-Link Algorithm in the Presence of Faults</a:t>
            </a:r>
          </a:p>
          <a:p>
            <a:pPr lvl="1">
              <a:lnSpc>
                <a:spcPct val="90000"/>
              </a:lnSpc>
              <a:buFont typeface="Wingdings" panose="05000000000000000000" pitchFamily="2" charset="2"/>
              <a:buNone/>
            </a:pPr>
            <a:r>
              <a:rPr lang="en-US" altLang="he-IL" dirty="0">
                <a:solidFill>
                  <a:srgbClr val="CC3300"/>
                </a:solidFill>
                <a:latin typeface="Calibri" panose="020F0502020204030204" pitchFamily="34" charset="0"/>
              </a:rPr>
              <a:t>3.2 Arbitrary Configuration Because of Crashes</a:t>
            </a:r>
          </a:p>
          <a:p>
            <a:pPr lvl="1">
              <a:buFontTx/>
              <a:buNone/>
            </a:pPr>
            <a:r>
              <a:rPr lang="en-US" altLang="he-IL" dirty="0">
                <a:solidFill>
                  <a:srgbClr val="000099"/>
                </a:solidFill>
                <a:latin typeface="Calibri" panose="020F0502020204030204" pitchFamily="34" charset="0"/>
              </a:rPr>
              <a:t>4.2 Data-Link Algorithms: Converting Shared Memory to Message Passing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3EFD5267-0D03-441B-88A8-617CF4E79CD2}" type="slidenum">
              <a:rPr lang="en-US" altLang="en-US" sz="1400" smtClean="0">
                <a:solidFill>
                  <a:srgbClr val="3333CC"/>
                </a:solidFill>
                <a:latin typeface="Times New Roman" panose="02020603050405020304" pitchFamily="18" charset="0"/>
              </a:rPr>
              <a:pPr>
                <a:spcBef>
                  <a:spcPct val="0"/>
                </a:spcBef>
                <a:buClrTx/>
                <a:buSzTx/>
                <a:buFontTx/>
                <a:buNone/>
              </a:pPr>
              <a:t>25</a:t>
            </a:fld>
            <a:endParaRPr lang="en-US" altLang="en-US" sz="1400">
              <a:solidFill>
                <a:srgbClr val="3333CC"/>
              </a:solidFill>
              <a:latin typeface="Times New Roman" panose="02020603050405020304" pitchFamily="18" charset="0"/>
            </a:endParaRPr>
          </a:p>
        </p:txBody>
      </p:sp>
      <p:sp>
        <p:nvSpPr>
          <p:cNvPr id="53251" name="Rectangle 2"/>
          <p:cNvSpPr>
            <a:spLocks noGrp="1" noChangeArrowheads="1"/>
          </p:cNvSpPr>
          <p:nvPr>
            <p:ph type="title"/>
          </p:nvPr>
        </p:nvSpPr>
        <p:spPr/>
        <p:txBody>
          <a:bodyPr/>
          <a:lstStyle/>
          <a:p>
            <a:r>
              <a:rPr lang="en-US" altLang="sv-SE" sz="3200">
                <a:latin typeface="Calibri" panose="020F0502020204030204" pitchFamily="34" charset="0"/>
              </a:rPr>
              <a:t>Arbitrary configuration because of crashes</a:t>
            </a:r>
          </a:p>
        </p:txBody>
      </p:sp>
      <p:sp>
        <p:nvSpPr>
          <p:cNvPr id="53252" name="Rectangle 3"/>
          <p:cNvSpPr>
            <a:spLocks noGrp="1" noChangeArrowheads="1"/>
          </p:cNvSpPr>
          <p:nvPr>
            <p:ph type="body" idx="1"/>
          </p:nvPr>
        </p:nvSpPr>
        <p:spPr>
          <a:xfrm>
            <a:off x="533400" y="1809750"/>
            <a:ext cx="8069424" cy="1296988"/>
          </a:xfrm>
        </p:spPr>
        <p:txBody>
          <a:bodyPr/>
          <a:lstStyle/>
          <a:p>
            <a:pPr marL="0" indent="0">
              <a:buNone/>
            </a:pPr>
            <a:r>
              <a:rPr lang="en-US" altLang="sv-SE" dirty="0">
                <a:latin typeface="Calibri" panose="020F0502020204030204" pitchFamily="34" charset="0"/>
              </a:rPr>
              <a:t>We show a combination of crashes and frame losses that can bring a system to any arbitrary states of processors and an arbitrary configuration</a:t>
            </a:r>
          </a:p>
          <a:p>
            <a:pPr>
              <a:buFont typeface="Wingdings" panose="05000000000000000000" pitchFamily="2" charset="2"/>
              <a:buNone/>
            </a:pPr>
            <a:endParaRPr lang="en-US" altLang="sv-SE" dirty="0">
              <a:latin typeface="Calibri" panose="020F0502020204030204" pitchFamily="34" charset="0"/>
            </a:endParaRPr>
          </a:p>
          <a:p>
            <a:endParaRPr lang="en-US" altLang="sv-SE" dirty="0">
              <a:latin typeface="Calibri" panose="020F0502020204030204" pitchFamily="34" charset="0"/>
            </a:endParaRPr>
          </a:p>
          <a:p>
            <a:endParaRPr lang="en-US" altLang="sv-SE" dirty="0">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0AB723EF-6FAB-4046-905A-3DAFED626D90}" type="slidenum">
              <a:rPr lang="en-US" altLang="en-US" sz="1400" smtClean="0">
                <a:solidFill>
                  <a:srgbClr val="3333CC"/>
                </a:solidFill>
                <a:latin typeface="Times New Roman" panose="02020603050405020304" pitchFamily="18" charset="0"/>
              </a:rPr>
              <a:pPr>
                <a:spcBef>
                  <a:spcPct val="0"/>
                </a:spcBef>
                <a:buClrTx/>
                <a:buSzTx/>
                <a:buFontTx/>
                <a:buNone/>
              </a:pPr>
              <a:t>26</a:t>
            </a:fld>
            <a:endParaRPr lang="en-US" altLang="en-US" sz="1400">
              <a:solidFill>
                <a:srgbClr val="3333CC"/>
              </a:solidFill>
              <a:latin typeface="Times New Roman" panose="02020603050405020304" pitchFamily="18" charset="0"/>
            </a:endParaRPr>
          </a:p>
        </p:txBody>
      </p:sp>
      <p:sp>
        <p:nvSpPr>
          <p:cNvPr id="54275" name="Rectangle 2"/>
          <p:cNvSpPr>
            <a:spLocks noGrp="1" noChangeArrowheads="1"/>
          </p:cNvSpPr>
          <p:nvPr>
            <p:ph type="title"/>
          </p:nvPr>
        </p:nvSpPr>
        <p:spPr/>
        <p:txBody>
          <a:bodyPr/>
          <a:lstStyle/>
          <a:p>
            <a:r>
              <a:rPr lang="en-US" altLang="sv-SE" sz="3200">
                <a:latin typeface="Calibri" panose="020F0502020204030204" pitchFamily="34" charset="0"/>
              </a:rPr>
              <a:t>Any Configuration Can be Reached by a Sequence of Crashes</a:t>
            </a:r>
          </a:p>
        </p:txBody>
      </p:sp>
      <p:sp>
        <p:nvSpPr>
          <p:cNvPr id="54276" name="Rectangle 3"/>
          <p:cNvSpPr>
            <a:spLocks noGrp="1" noChangeArrowheads="1"/>
          </p:cNvSpPr>
          <p:nvPr>
            <p:ph type="body" idx="1"/>
          </p:nvPr>
        </p:nvSpPr>
        <p:spPr/>
        <p:txBody>
          <a:bodyPr/>
          <a:lstStyle/>
          <a:p>
            <a:r>
              <a:rPr lang="en-US" altLang="sv-SE">
                <a:latin typeface="Calibri" panose="020F0502020204030204" pitchFamily="34" charset="0"/>
              </a:rPr>
              <a:t>The pumping technique is used to reach any arbitrary configuration starting with the reference execution</a:t>
            </a:r>
          </a:p>
          <a:p>
            <a:pPr lvl="1">
              <a:buFont typeface="Wingdings" panose="05000000000000000000" pitchFamily="2" charset="2"/>
              <a:buNone/>
            </a:pPr>
            <a:r>
              <a:rPr lang="en-US" altLang="sv-SE" sz="2000">
                <a:solidFill>
                  <a:srgbClr val="CC3300"/>
                </a:solidFill>
                <a:latin typeface="Calibri" panose="020F0502020204030204" pitchFamily="34" charset="0"/>
              </a:rPr>
              <a:t>Reference Execution (RE)</a:t>
            </a:r>
            <a:r>
              <a:rPr lang="en-US" altLang="sv-SE" sz="2000">
                <a:solidFill>
                  <a:srgbClr val="E88A00"/>
                </a:solidFill>
                <a:latin typeface="Calibri" panose="020F0502020204030204" pitchFamily="34" charset="0"/>
              </a:rPr>
              <a:t> = Crash</a:t>
            </a:r>
            <a:r>
              <a:rPr lang="en-US" altLang="sv-SE" sz="2000" baseline="-25000">
                <a:solidFill>
                  <a:srgbClr val="E88A00"/>
                </a:solidFill>
                <a:latin typeface="Calibri" panose="020F0502020204030204" pitchFamily="34" charset="0"/>
              </a:rPr>
              <a:t>S</a:t>
            </a:r>
            <a:r>
              <a:rPr lang="en-US" altLang="sv-SE" sz="2000">
                <a:solidFill>
                  <a:srgbClr val="E88A00"/>
                </a:solidFill>
                <a:latin typeface="Calibri" panose="020F0502020204030204" pitchFamily="34" charset="0"/>
              </a:rPr>
              <a:t>, Crash</a:t>
            </a:r>
            <a:r>
              <a:rPr lang="en-US" altLang="sv-SE" sz="2000" baseline="-25000">
                <a:solidFill>
                  <a:srgbClr val="E88A00"/>
                </a:solidFill>
                <a:latin typeface="Calibri" panose="020F0502020204030204" pitchFamily="34" charset="0"/>
              </a:rPr>
              <a:t>R</a:t>
            </a:r>
            <a:r>
              <a:rPr lang="en-US" altLang="sv-SE" sz="2000">
                <a:solidFill>
                  <a:srgbClr val="E88A00"/>
                </a:solidFill>
                <a:latin typeface="Calibri" panose="020F0502020204030204" pitchFamily="34" charset="0"/>
              </a:rPr>
              <a:t>, send</a:t>
            </a:r>
            <a:r>
              <a:rPr lang="en-US" altLang="sv-SE" sz="2000" baseline="-25000">
                <a:solidFill>
                  <a:srgbClr val="E88A00"/>
                </a:solidFill>
                <a:latin typeface="Calibri" panose="020F0502020204030204" pitchFamily="34" charset="0"/>
              </a:rPr>
              <a:t>S</a:t>
            </a:r>
            <a:r>
              <a:rPr lang="en-US" altLang="sv-SE" sz="2000">
                <a:solidFill>
                  <a:srgbClr val="E88A00"/>
                </a:solidFill>
                <a:latin typeface="Calibri" panose="020F0502020204030204" pitchFamily="34" charset="0"/>
              </a:rPr>
              <a:t>(f</a:t>
            </a:r>
            <a:r>
              <a:rPr lang="en-US" altLang="sv-SE" sz="2000" baseline="-25000">
                <a:solidFill>
                  <a:srgbClr val="E88A00"/>
                </a:solidFill>
                <a:latin typeface="Calibri" panose="020F0502020204030204" pitchFamily="34" charset="0"/>
              </a:rPr>
              <a:t>s1</a:t>
            </a:r>
            <a:r>
              <a:rPr lang="en-US" altLang="sv-SE" sz="2000">
                <a:solidFill>
                  <a:srgbClr val="E88A00"/>
                </a:solidFill>
                <a:latin typeface="Calibri" panose="020F0502020204030204" pitchFamily="34" charset="0"/>
              </a:rPr>
              <a:t>), receive</a:t>
            </a:r>
            <a:r>
              <a:rPr lang="en-US" altLang="sv-SE" sz="2000" baseline="-25000">
                <a:solidFill>
                  <a:srgbClr val="E88A00"/>
                </a:solidFill>
                <a:latin typeface="Calibri" panose="020F0502020204030204" pitchFamily="34" charset="0"/>
              </a:rPr>
              <a:t>R</a:t>
            </a:r>
            <a:r>
              <a:rPr lang="en-US" altLang="sv-SE" sz="2000">
                <a:solidFill>
                  <a:srgbClr val="E88A00"/>
                </a:solidFill>
                <a:latin typeface="Calibri" panose="020F0502020204030204" pitchFamily="34" charset="0"/>
              </a:rPr>
              <a:t>(f</a:t>
            </a:r>
            <a:r>
              <a:rPr lang="en-US" altLang="sv-SE" sz="2000" baseline="-25000">
                <a:solidFill>
                  <a:srgbClr val="E88A00"/>
                </a:solidFill>
                <a:latin typeface="Calibri" panose="020F0502020204030204" pitchFamily="34" charset="0"/>
              </a:rPr>
              <a:t>s1</a:t>
            </a:r>
            <a:r>
              <a:rPr lang="en-US" altLang="sv-SE" sz="2000">
                <a:solidFill>
                  <a:srgbClr val="E88A00"/>
                </a:solidFill>
                <a:latin typeface="Calibri" panose="020F0502020204030204" pitchFamily="34" charset="0"/>
              </a:rPr>
              <a:t>), send</a:t>
            </a:r>
            <a:r>
              <a:rPr lang="en-US" altLang="sv-SE" sz="2000" baseline="-25000">
                <a:solidFill>
                  <a:srgbClr val="E88A00"/>
                </a:solidFill>
                <a:latin typeface="Calibri" panose="020F0502020204030204" pitchFamily="34" charset="0"/>
              </a:rPr>
              <a:t>R</a:t>
            </a:r>
            <a:r>
              <a:rPr lang="en-US" altLang="sv-SE" sz="2000">
                <a:solidFill>
                  <a:srgbClr val="E88A00"/>
                </a:solidFill>
                <a:latin typeface="Calibri" panose="020F0502020204030204" pitchFamily="34" charset="0"/>
              </a:rPr>
              <a:t>(f</a:t>
            </a:r>
            <a:r>
              <a:rPr lang="en-US" altLang="sv-SE" sz="2000" baseline="-25000">
                <a:solidFill>
                  <a:srgbClr val="E88A00"/>
                </a:solidFill>
                <a:latin typeface="Calibri" panose="020F0502020204030204" pitchFamily="34" charset="0"/>
              </a:rPr>
              <a:t>r1</a:t>
            </a:r>
            <a:r>
              <a:rPr lang="en-US" altLang="sv-SE" sz="2000">
                <a:solidFill>
                  <a:srgbClr val="E88A00"/>
                </a:solidFill>
                <a:latin typeface="Calibri" panose="020F0502020204030204" pitchFamily="34" charset="0"/>
              </a:rPr>
              <a:t>), receive</a:t>
            </a:r>
            <a:r>
              <a:rPr lang="en-US" altLang="sv-SE" sz="2000" baseline="-25000">
                <a:solidFill>
                  <a:srgbClr val="E88A00"/>
                </a:solidFill>
                <a:latin typeface="Calibri" panose="020F0502020204030204" pitchFamily="34" charset="0"/>
              </a:rPr>
              <a:t>S</a:t>
            </a:r>
            <a:r>
              <a:rPr lang="en-US" altLang="sv-SE" sz="2000">
                <a:solidFill>
                  <a:srgbClr val="E88A00"/>
                </a:solidFill>
                <a:latin typeface="Calibri" panose="020F0502020204030204" pitchFamily="34" charset="0"/>
              </a:rPr>
              <a:t>(f</a:t>
            </a:r>
            <a:r>
              <a:rPr lang="en-US" altLang="sv-SE" sz="2000" baseline="-25000">
                <a:solidFill>
                  <a:srgbClr val="E88A00"/>
                </a:solidFill>
                <a:latin typeface="Calibri" panose="020F0502020204030204" pitchFamily="34" charset="0"/>
              </a:rPr>
              <a:t>r1</a:t>
            </a:r>
            <a:r>
              <a:rPr lang="en-US" altLang="sv-SE" sz="2000">
                <a:solidFill>
                  <a:srgbClr val="E88A00"/>
                </a:solidFill>
                <a:latin typeface="Calibri" panose="020F0502020204030204" pitchFamily="34" charset="0"/>
              </a:rPr>
              <a:t>), send</a:t>
            </a:r>
            <a:r>
              <a:rPr lang="en-US" altLang="sv-SE" sz="2000" baseline="-25000">
                <a:solidFill>
                  <a:srgbClr val="E88A00"/>
                </a:solidFill>
                <a:latin typeface="Calibri" panose="020F0502020204030204" pitchFamily="34" charset="0"/>
              </a:rPr>
              <a:t>S</a:t>
            </a:r>
            <a:r>
              <a:rPr lang="en-US" altLang="sv-SE" sz="2000">
                <a:solidFill>
                  <a:srgbClr val="E88A00"/>
                </a:solidFill>
                <a:latin typeface="Calibri" panose="020F0502020204030204" pitchFamily="34" charset="0"/>
              </a:rPr>
              <a:t>(f</a:t>
            </a:r>
            <a:r>
              <a:rPr lang="en-US" altLang="sv-SE" sz="2000" baseline="-25000">
                <a:solidFill>
                  <a:srgbClr val="E88A00"/>
                </a:solidFill>
                <a:latin typeface="Calibri" panose="020F0502020204030204" pitchFamily="34" charset="0"/>
              </a:rPr>
              <a:t>s2</a:t>
            </a:r>
            <a:r>
              <a:rPr lang="en-US" altLang="sv-SE" sz="2000">
                <a:solidFill>
                  <a:srgbClr val="E88A00"/>
                </a:solidFill>
                <a:latin typeface="Calibri" panose="020F0502020204030204" pitchFamily="34" charset="0"/>
              </a:rPr>
              <a:t>), … , receive</a:t>
            </a:r>
            <a:r>
              <a:rPr lang="en-US" altLang="sv-SE" sz="2000" baseline="-25000">
                <a:solidFill>
                  <a:srgbClr val="E88A00"/>
                </a:solidFill>
                <a:latin typeface="Calibri" panose="020F0502020204030204" pitchFamily="34" charset="0"/>
              </a:rPr>
              <a:t>S</a:t>
            </a:r>
            <a:r>
              <a:rPr lang="en-US" altLang="sv-SE" sz="2000">
                <a:solidFill>
                  <a:srgbClr val="E88A00"/>
                </a:solidFill>
                <a:latin typeface="Calibri" panose="020F0502020204030204" pitchFamily="34" charset="0"/>
              </a:rPr>
              <a:t>(f</a:t>
            </a:r>
            <a:r>
              <a:rPr lang="en-US" altLang="sv-SE" sz="2000" baseline="-25000">
                <a:solidFill>
                  <a:srgbClr val="E88A00"/>
                </a:solidFill>
                <a:latin typeface="Calibri" panose="020F0502020204030204" pitchFamily="34" charset="0"/>
              </a:rPr>
              <a:t>rk</a:t>
            </a:r>
            <a:r>
              <a:rPr lang="en-US" altLang="sv-SE" sz="2000">
                <a:solidFill>
                  <a:srgbClr val="E88A00"/>
                </a:solidFill>
                <a:latin typeface="Calibri" panose="020F0502020204030204" pitchFamily="34" charset="0"/>
              </a:rPr>
              <a:t>)</a:t>
            </a:r>
            <a:endParaRPr lang="en-US" altLang="sv-SE" sz="2000">
              <a:latin typeface="Calibri" panose="020F0502020204030204" pitchFamily="34" charset="0"/>
            </a:endParaRPr>
          </a:p>
          <a:p>
            <a:r>
              <a:rPr lang="en-US" altLang="sv-SE">
                <a:latin typeface="Calibri" panose="020F0502020204030204" pitchFamily="34" charset="0"/>
              </a:rPr>
              <a:t>The technique is used to accumulate a long sequence of frames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510D1EE1-FA10-480B-81B2-4F2495E64265}" type="slidenum">
              <a:rPr lang="en-US" altLang="en-US" sz="1400" smtClean="0">
                <a:solidFill>
                  <a:srgbClr val="3333CC"/>
                </a:solidFill>
                <a:latin typeface="Times New Roman" panose="02020603050405020304" pitchFamily="18" charset="0"/>
              </a:rPr>
              <a:pPr>
                <a:spcBef>
                  <a:spcPct val="0"/>
                </a:spcBef>
                <a:buClrTx/>
                <a:buSzTx/>
                <a:buFontTx/>
                <a:buNone/>
              </a:pPr>
              <a:t>27</a:t>
            </a:fld>
            <a:endParaRPr lang="en-US" altLang="en-US" sz="1400">
              <a:solidFill>
                <a:srgbClr val="3333CC"/>
              </a:solidFill>
              <a:latin typeface="Times New Roman" panose="02020603050405020304" pitchFamily="18" charset="0"/>
            </a:endParaRPr>
          </a:p>
        </p:txBody>
      </p:sp>
      <p:sp>
        <p:nvSpPr>
          <p:cNvPr id="55299" name="Rectangle 2"/>
          <p:cNvSpPr>
            <a:spLocks noGrp="1" noChangeArrowheads="1"/>
          </p:cNvSpPr>
          <p:nvPr>
            <p:ph type="title"/>
          </p:nvPr>
        </p:nvSpPr>
        <p:spPr/>
        <p:txBody>
          <a:bodyPr/>
          <a:lstStyle/>
          <a:p>
            <a:r>
              <a:rPr lang="en-US" altLang="sv-SE" sz="3200">
                <a:latin typeface="Calibri" panose="020F0502020204030204" pitchFamily="34" charset="0"/>
              </a:rPr>
              <a:t>Reaching an Arbitrary Configuration</a:t>
            </a:r>
          </a:p>
        </p:txBody>
      </p:sp>
      <p:sp>
        <p:nvSpPr>
          <p:cNvPr id="55300" name="Rectangle 3"/>
          <p:cNvSpPr>
            <a:spLocks noGrp="1" noChangeArrowheads="1"/>
          </p:cNvSpPr>
          <p:nvPr>
            <p:ph type="body" idx="1"/>
          </p:nvPr>
        </p:nvSpPr>
        <p:spPr>
          <a:xfrm>
            <a:off x="533400" y="1371600"/>
            <a:ext cx="7772400" cy="801688"/>
          </a:xfrm>
        </p:spPr>
        <p:txBody>
          <a:bodyPr/>
          <a:lstStyle/>
          <a:p>
            <a:pPr>
              <a:lnSpc>
                <a:spcPct val="90000"/>
              </a:lnSpc>
            </a:pPr>
            <a:r>
              <a:rPr lang="en-US" altLang="sv-SE" dirty="0">
                <a:latin typeface="Calibri" panose="020F0502020204030204" pitchFamily="34" charset="0"/>
              </a:rPr>
              <a:t>Our first goal – creating an execution in which RE appears </a:t>
            </a:r>
            <a:r>
              <a:rPr lang="en-US" altLang="sv-SE" i="1" dirty="0">
                <a:latin typeface="Calibri" panose="020F0502020204030204" pitchFamily="34" charset="0"/>
              </a:rPr>
              <a:t>i</a:t>
            </a:r>
            <a:r>
              <a:rPr lang="en-US" altLang="sv-SE" dirty="0">
                <a:latin typeface="Calibri" panose="020F0502020204030204" pitchFamily="34" charset="0"/>
              </a:rPr>
              <a:t> times in a row (RE)</a:t>
            </a:r>
            <a:r>
              <a:rPr lang="en-US" altLang="sv-SE" baseline="30000" dirty="0">
                <a:latin typeface="Calibri" panose="020F0502020204030204" pitchFamily="34" charset="0"/>
              </a:rPr>
              <a:t>i</a:t>
            </a:r>
            <a:r>
              <a:rPr lang="en-US" altLang="sv-SE" dirty="0">
                <a:latin typeface="Calibri" panose="020F0502020204030204" pitchFamily="34" charset="0"/>
              </a:rPr>
              <a:t> </a:t>
            </a:r>
          </a:p>
        </p:txBody>
      </p:sp>
      <p:grpSp>
        <p:nvGrpSpPr>
          <p:cNvPr id="404507" name="Group 27"/>
          <p:cNvGrpSpPr>
            <a:grpSpLocks/>
          </p:cNvGrpSpPr>
          <p:nvPr/>
        </p:nvGrpSpPr>
        <p:grpSpPr bwMode="auto">
          <a:xfrm>
            <a:off x="1749425" y="3898900"/>
            <a:ext cx="5691188" cy="2443163"/>
            <a:chOff x="1004" y="2165"/>
            <a:chExt cx="3585" cy="1539"/>
          </a:xfrm>
        </p:grpSpPr>
        <p:grpSp>
          <p:nvGrpSpPr>
            <p:cNvPr id="55451" name="Group 16"/>
            <p:cNvGrpSpPr>
              <a:grpSpLocks/>
            </p:cNvGrpSpPr>
            <p:nvPr/>
          </p:nvGrpSpPr>
          <p:grpSpPr bwMode="auto">
            <a:xfrm>
              <a:off x="1306" y="2683"/>
              <a:ext cx="3156" cy="1021"/>
              <a:chOff x="1650" y="1172"/>
              <a:chExt cx="3156" cy="1021"/>
            </a:xfrm>
          </p:grpSpPr>
          <p:grpSp>
            <p:nvGrpSpPr>
              <p:cNvPr id="55453" name="Group 17"/>
              <p:cNvGrpSpPr>
                <a:grpSpLocks/>
              </p:cNvGrpSpPr>
              <p:nvPr/>
            </p:nvGrpSpPr>
            <p:grpSpPr bwMode="auto">
              <a:xfrm>
                <a:off x="2001" y="1447"/>
                <a:ext cx="2257" cy="534"/>
                <a:chOff x="1884" y="1348"/>
                <a:chExt cx="1482" cy="376"/>
              </a:xfrm>
            </p:grpSpPr>
            <p:sp>
              <p:nvSpPr>
                <p:cNvPr id="55458" name="Oval 18"/>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55459" name="Oval 19"/>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R</a:t>
                  </a:r>
                </a:p>
              </p:txBody>
            </p:sp>
            <p:sp>
              <p:nvSpPr>
                <p:cNvPr id="55460" name="Freeform 20"/>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461" name="Freeform 21"/>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454" name="Text Box 22"/>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5455" name="Text Box 23"/>
              <p:cNvSpPr txBox="1">
                <a:spLocks noChangeArrowheads="1"/>
              </p:cNvSpPr>
              <p:nvPr/>
            </p:nvSpPr>
            <p:spPr bwMode="auto">
              <a:xfrm>
                <a:off x="2309" y="117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55456" name="Text Box 24"/>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r1</a:t>
                </a: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r2</a:t>
                </a:r>
                <a:r>
                  <a:rPr lang="en-US" altLang="sv-SE" sz="2200" i="1">
                    <a:solidFill>
                      <a:schemeClr val="accent2"/>
                    </a:solidFill>
                    <a:latin typeface="Times New Roman" panose="02020603050405020304" pitchFamily="18" charset="0"/>
                  </a:rPr>
                  <a:t>   ...   f</a:t>
                </a:r>
                <a:r>
                  <a:rPr lang="en-US" altLang="sv-SE" sz="2200" i="1" baseline="-25000">
                    <a:solidFill>
                      <a:schemeClr val="accent2"/>
                    </a:solidFill>
                    <a:latin typeface="Times New Roman" panose="02020603050405020304" pitchFamily="18" charset="0"/>
                  </a:rPr>
                  <a:t>rk</a:t>
                </a:r>
                <a:r>
                  <a:rPr lang="en-US" altLang="sv-SE" sz="2200" i="1">
                    <a:solidFill>
                      <a:schemeClr val="accent2"/>
                    </a:solidFill>
                    <a:latin typeface="Times New Roman" panose="02020603050405020304" pitchFamily="18" charset="0"/>
                  </a:rPr>
                  <a:t> </a:t>
                </a:r>
                <a:endParaRPr lang="en-US" altLang="sv-SE" sz="2200" i="1" baseline="-25000">
                  <a:solidFill>
                    <a:schemeClr val="accent2"/>
                  </a:solidFill>
                  <a:latin typeface="Times New Roman" panose="02020603050405020304" pitchFamily="18" charset="0"/>
                </a:endParaRPr>
              </a:p>
            </p:txBody>
          </p:sp>
          <p:sp>
            <p:nvSpPr>
              <p:cNvPr id="55457" name="Text Box 25"/>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5452" name="Rectangle 26"/>
            <p:cNvSpPr>
              <a:spLocks noChangeArrowheads="1"/>
            </p:cNvSpPr>
            <p:nvPr/>
          </p:nvSpPr>
          <p:spPr bwMode="auto">
            <a:xfrm>
              <a:off x="1004" y="2165"/>
              <a:ext cx="358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First we use the Pumping Technique to receive RE</a:t>
              </a:r>
              <a:endParaRPr lang="en-US" altLang="sv-SE" sz="2400">
                <a:solidFill>
                  <a:schemeClr val="accent2"/>
                </a:solidFill>
                <a:latin typeface="Times New Roman" panose="02020603050405020304" pitchFamily="18" charset="0"/>
              </a:endParaRPr>
            </a:p>
          </p:txBody>
        </p:sp>
      </p:grpSp>
      <p:grpSp>
        <p:nvGrpSpPr>
          <p:cNvPr id="404520" name="Group 40"/>
          <p:cNvGrpSpPr>
            <a:grpSpLocks/>
          </p:cNvGrpSpPr>
          <p:nvPr/>
        </p:nvGrpSpPr>
        <p:grpSpPr bwMode="auto">
          <a:xfrm>
            <a:off x="2203450" y="4224338"/>
            <a:ext cx="5035550" cy="2117725"/>
            <a:chOff x="1290" y="2568"/>
            <a:chExt cx="3172" cy="1334"/>
          </a:xfrm>
        </p:grpSpPr>
        <p:grpSp>
          <p:nvGrpSpPr>
            <p:cNvPr id="55440" name="Group 28"/>
            <p:cNvGrpSpPr>
              <a:grpSpLocks/>
            </p:cNvGrpSpPr>
            <p:nvPr/>
          </p:nvGrpSpPr>
          <p:grpSpPr bwMode="auto">
            <a:xfrm>
              <a:off x="1290" y="2881"/>
              <a:ext cx="3156" cy="1021"/>
              <a:chOff x="1650" y="1172"/>
              <a:chExt cx="3156" cy="1021"/>
            </a:xfrm>
          </p:grpSpPr>
          <p:grpSp>
            <p:nvGrpSpPr>
              <p:cNvPr id="55442" name="Group 29"/>
              <p:cNvGrpSpPr>
                <a:grpSpLocks/>
              </p:cNvGrpSpPr>
              <p:nvPr/>
            </p:nvGrpSpPr>
            <p:grpSpPr bwMode="auto">
              <a:xfrm>
                <a:off x="2001" y="1447"/>
                <a:ext cx="2257" cy="534"/>
                <a:chOff x="1884" y="1348"/>
                <a:chExt cx="1482" cy="376"/>
              </a:xfrm>
            </p:grpSpPr>
            <p:sp>
              <p:nvSpPr>
                <p:cNvPr id="55447" name="Oval 3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448" name="Oval 3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449" name="Freeform 32"/>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450" name="Freeform 33"/>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443" name="Text Box 34"/>
              <p:cNvSpPr txBox="1">
                <a:spLocks noChangeArrowheads="1"/>
              </p:cNvSpPr>
              <p:nvPr/>
            </p:nvSpPr>
            <p:spPr bwMode="auto">
              <a:xfrm>
                <a:off x="1650" y="122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55444" name="Text Box 35"/>
              <p:cNvSpPr txBox="1">
                <a:spLocks noChangeArrowheads="1"/>
              </p:cNvSpPr>
              <p:nvPr/>
            </p:nvSpPr>
            <p:spPr bwMode="auto">
              <a:xfrm>
                <a:off x="2309" y="1172"/>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s1</a:t>
                </a:r>
              </a:p>
            </p:txBody>
          </p:sp>
          <p:sp>
            <p:nvSpPr>
              <p:cNvPr id="55445" name="Text Box 36"/>
              <p:cNvSpPr txBox="1">
                <a:spLocks noChangeArrowheads="1"/>
              </p:cNvSpPr>
              <p:nvPr/>
            </p:nvSpPr>
            <p:spPr bwMode="auto">
              <a:xfrm>
                <a:off x="2278" y="1924"/>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r2</a:t>
                </a:r>
                <a:r>
                  <a:rPr lang="en-US" altLang="sv-SE" sz="2200" i="1">
                    <a:solidFill>
                      <a:schemeClr val="accent2"/>
                    </a:solidFill>
                    <a:latin typeface="Times New Roman" panose="02020603050405020304" pitchFamily="18" charset="0"/>
                    <a:cs typeface="Times New Roman" panose="02020603050405020304" pitchFamily="18" charset="0"/>
                  </a:rPr>
                  <a:t>   ...   f</a:t>
                </a:r>
                <a:r>
                  <a:rPr lang="en-US" altLang="sv-SE" sz="2200" i="1" baseline="-25000">
                    <a:solidFill>
                      <a:schemeClr val="accent2"/>
                    </a:solidFill>
                    <a:latin typeface="Times New Roman" panose="02020603050405020304" pitchFamily="18" charset="0"/>
                    <a:cs typeface="Times New Roman" panose="02020603050405020304" pitchFamily="18" charset="0"/>
                  </a:rPr>
                  <a:t>rk</a:t>
                </a:r>
                <a:r>
                  <a:rPr lang="en-US" altLang="sv-SE" sz="2200" i="1">
                    <a:solidFill>
                      <a:schemeClr val="accent2"/>
                    </a:solidFill>
                    <a:latin typeface="Times New Roman" panose="02020603050405020304" pitchFamily="18" charset="0"/>
                    <a:cs typeface="Times New Roman" panose="02020603050405020304" pitchFamily="18" charset="0"/>
                  </a:rPr>
                  <a:t> </a:t>
                </a:r>
                <a:endParaRPr lang="en-US"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446" name="Text Box 37"/>
              <p:cNvSpPr txBox="1">
                <a:spLocks noChangeArrowheads="1"/>
              </p:cNvSpPr>
              <p:nvPr/>
            </p:nvSpPr>
            <p:spPr bwMode="auto">
              <a:xfrm>
                <a:off x="3929" y="1221"/>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55441" name="Text Box 38"/>
            <p:cNvSpPr txBox="1">
              <a:spLocks noChangeArrowheads="1"/>
            </p:cNvSpPr>
            <p:nvPr/>
          </p:nvSpPr>
          <p:spPr bwMode="auto">
            <a:xfrm>
              <a:off x="1290" y="2568"/>
              <a:ext cx="3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 sends fs1</a:t>
              </a:r>
            </a:p>
          </p:txBody>
        </p:sp>
      </p:grpSp>
      <p:grpSp>
        <p:nvGrpSpPr>
          <p:cNvPr id="404534" name="Group 54"/>
          <p:cNvGrpSpPr>
            <a:grpSpLocks/>
          </p:cNvGrpSpPr>
          <p:nvPr/>
        </p:nvGrpSpPr>
        <p:grpSpPr bwMode="auto">
          <a:xfrm>
            <a:off x="2219325" y="4230688"/>
            <a:ext cx="5035550" cy="2117725"/>
            <a:chOff x="1216" y="2515"/>
            <a:chExt cx="3172" cy="1334"/>
          </a:xfrm>
        </p:grpSpPr>
        <p:grpSp>
          <p:nvGrpSpPr>
            <p:cNvPr id="55429" name="Group 53"/>
            <p:cNvGrpSpPr>
              <a:grpSpLocks/>
            </p:cNvGrpSpPr>
            <p:nvPr/>
          </p:nvGrpSpPr>
          <p:grpSpPr bwMode="auto">
            <a:xfrm>
              <a:off x="1216" y="2828"/>
              <a:ext cx="3156" cy="1021"/>
              <a:chOff x="1216" y="2828"/>
              <a:chExt cx="3156" cy="1021"/>
            </a:xfrm>
          </p:grpSpPr>
          <p:grpSp>
            <p:nvGrpSpPr>
              <p:cNvPr id="55431" name="Group 43"/>
              <p:cNvGrpSpPr>
                <a:grpSpLocks/>
              </p:cNvGrpSpPr>
              <p:nvPr/>
            </p:nvGrpSpPr>
            <p:grpSpPr bwMode="auto">
              <a:xfrm>
                <a:off x="1567" y="3103"/>
                <a:ext cx="2257" cy="534"/>
                <a:chOff x="1884" y="1348"/>
                <a:chExt cx="1482" cy="376"/>
              </a:xfrm>
            </p:grpSpPr>
            <p:sp>
              <p:nvSpPr>
                <p:cNvPr id="55436" name="Oval 44"/>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55437" name="Oval 45"/>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438" name="Freeform 46"/>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439" name="Freeform 47"/>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432" name="Text Box 48"/>
              <p:cNvSpPr txBox="1">
                <a:spLocks noChangeArrowheads="1"/>
              </p:cNvSpPr>
              <p:nvPr/>
            </p:nvSpPr>
            <p:spPr bwMode="auto">
              <a:xfrm>
                <a:off x="1216" y="2879"/>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S</a:t>
                </a:r>
              </a:p>
            </p:txBody>
          </p:sp>
          <p:sp>
            <p:nvSpPr>
              <p:cNvPr id="55433" name="Text Box 49"/>
              <p:cNvSpPr txBox="1">
                <a:spLocks noChangeArrowheads="1"/>
              </p:cNvSpPr>
              <p:nvPr/>
            </p:nvSpPr>
            <p:spPr bwMode="auto">
              <a:xfrm>
                <a:off x="1875" y="2828"/>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s1</a:t>
                </a:r>
              </a:p>
            </p:txBody>
          </p:sp>
          <p:sp>
            <p:nvSpPr>
              <p:cNvPr id="55434" name="Text Box 50"/>
              <p:cNvSpPr txBox="1">
                <a:spLocks noChangeArrowheads="1"/>
              </p:cNvSpPr>
              <p:nvPr/>
            </p:nvSpPr>
            <p:spPr bwMode="auto">
              <a:xfrm>
                <a:off x="1844" y="3580"/>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r2</a:t>
                </a:r>
                <a:r>
                  <a:rPr lang="en-US" altLang="sv-SE" sz="2200" i="1">
                    <a:solidFill>
                      <a:schemeClr val="accent2"/>
                    </a:solidFill>
                    <a:latin typeface="Times New Roman" panose="02020603050405020304" pitchFamily="18" charset="0"/>
                    <a:cs typeface="Times New Roman" panose="02020603050405020304" pitchFamily="18" charset="0"/>
                  </a:rPr>
                  <a:t>   ...   f</a:t>
                </a:r>
                <a:r>
                  <a:rPr lang="en-US" altLang="sv-SE" sz="2200" i="1" baseline="-25000">
                    <a:solidFill>
                      <a:schemeClr val="accent2"/>
                    </a:solidFill>
                    <a:latin typeface="Times New Roman" panose="02020603050405020304" pitchFamily="18" charset="0"/>
                    <a:cs typeface="Times New Roman" panose="02020603050405020304" pitchFamily="18" charset="0"/>
                  </a:rPr>
                  <a:t>rk</a:t>
                </a:r>
                <a:r>
                  <a:rPr lang="en-US" altLang="sv-SE" sz="2200" i="1">
                    <a:solidFill>
                      <a:schemeClr val="accent2"/>
                    </a:solidFill>
                    <a:latin typeface="Times New Roman" panose="02020603050405020304" pitchFamily="18" charset="0"/>
                    <a:cs typeface="Times New Roman" panose="02020603050405020304" pitchFamily="18" charset="0"/>
                  </a:rPr>
                  <a:t> </a:t>
                </a:r>
                <a:endParaRPr lang="en-US"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435" name="Text Box 51"/>
              <p:cNvSpPr txBox="1">
                <a:spLocks noChangeArrowheads="1"/>
              </p:cNvSpPr>
              <p:nvPr/>
            </p:nvSpPr>
            <p:spPr bwMode="auto">
              <a:xfrm>
                <a:off x="3495" y="287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55430" name="Text Box 52"/>
            <p:cNvSpPr txBox="1">
              <a:spLocks noChangeArrowheads="1"/>
            </p:cNvSpPr>
            <p:nvPr/>
          </p:nvSpPr>
          <p:spPr bwMode="auto">
            <a:xfrm>
              <a:off x="1216" y="2515"/>
              <a:ext cx="3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 crashes</a:t>
              </a:r>
            </a:p>
          </p:txBody>
        </p:sp>
      </p:grpSp>
      <p:grpSp>
        <p:nvGrpSpPr>
          <p:cNvPr id="404548" name="Group 68"/>
          <p:cNvGrpSpPr>
            <a:grpSpLocks/>
          </p:cNvGrpSpPr>
          <p:nvPr/>
        </p:nvGrpSpPr>
        <p:grpSpPr bwMode="auto">
          <a:xfrm>
            <a:off x="1504950" y="3976688"/>
            <a:ext cx="6807200" cy="2265362"/>
            <a:chOff x="703" y="2340"/>
            <a:chExt cx="4288" cy="1427"/>
          </a:xfrm>
        </p:grpSpPr>
        <p:grpSp>
          <p:nvGrpSpPr>
            <p:cNvPr id="55418" name="Group 56"/>
            <p:cNvGrpSpPr>
              <a:grpSpLocks/>
            </p:cNvGrpSpPr>
            <p:nvPr/>
          </p:nvGrpSpPr>
          <p:grpSpPr bwMode="auto">
            <a:xfrm>
              <a:off x="1163" y="2813"/>
              <a:ext cx="3156" cy="954"/>
              <a:chOff x="1216" y="2828"/>
              <a:chExt cx="3156" cy="954"/>
            </a:xfrm>
          </p:grpSpPr>
          <p:grpSp>
            <p:nvGrpSpPr>
              <p:cNvPr id="55420" name="Group 57"/>
              <p:cNvGrpSpPr>
                <a:grpSpLocks/>
              </p:cNvGrpSpPr>
              <p:nvPr/>
            </p:nvGrpSpPr>
            <p:grpSpPr bwMode="auto">
              <a:xfrm>
                <a:off x="1567" y="3103"/>
                <a:ext cx="2257" cy="534"/>
                <a:chOff x="1884" y="1348"/>
                <a:chExt cx="1482" cy="376"/>
              </a:xfrm>
            </p:grpSpPr>
            <p:sp>
              <p:nvSpPr>
                <p:cNvPr id="55425" name="Oval 58"/>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426" name="Oval 59"/>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427" name="Freeform 60"/>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428" name="Freeform 61"/>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421" name="Text Box 62"/>
              <p:cNvSpPr txBox="1">
                <a:spLocks noChangeArrowheads="1"/>
              </p:cNvSpPr>
              <p:nvPr/>
            </p:nvSpPr>
            <p:spPr bwMode="auto">
              <a:xfrm>
                <a:off x="1216" y="2879"/>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chemeClr val="accent2"/>
                  </a:solidFill>
                  <a:latin typeface="Times New Roman" panose="02020603050405020304" pitchFamily="18" charset="0"/>
                  <a:cs typeface="Times New Roman" panose="02020603050405020304" pitchFamily="18" charset="0"/>
                </a:endParaRPr>
              </a:p>
            </p:txBody>
          </p:sp>
          <p:sp>
            <p:nvSpPr>
              <p:cNvPr id="55422" name="Text Box 63"/>
              <p:cNvSpPr txBox="1">
                <a:spLocks noChangeArrowheads="1"/>
              </p:cNvSpPr>
              <p:nvPr/>
            </p:nvSpPr>
            <p:spPr bwMode="auto">
              <a:xfrm>
                <a:off x="1875" y="2828"/>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sk</a:t>
                </a:r>
                <a:r>
                  <a:rPr lang="en-US" altLang="sv-SE" sz="2200" i="1">
                    <a:solidFill>
                      <a:schemeClr val="accent2"/>
                    </a:solidFill>
                    <a:latin typeface="Times New Roman" panose="02020603050405020304" pitchFamily="18" charset="0"/>
                    <a:cs typeface="Times New Roman" panose="02020603050405020304" pitchFamily="18" charset="0"/>
                  </a:rPr>
                  <a:t>, … ,</a:t>
                </a:r>
                <a:r>
                  <a:rPr lang="en-US" altLang="sv-SE" sz="2200" i="1" baseline="-25000">
                    <a:solidFill>
                      <a:schemeClr val="accent2"/>
                    </a:solidFill>
                    <a:latin typeface="Times New Roman" panose="02020603050405020304" pitchFamily="18" charset="0"/>
                    <a:cs typeface="Times New Roman" panose="02020603050405020304" pitchFamily="18" charset="0"/>
                  </a:rPr>
                  <a:t> </a:t>
                </a: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s2</a:t>
                </a:r>
                <a:r>
                  <a:rPr lang="en-US" altLang="sv-SE" sz="2200" i="1">
                    <a:solidFill>
                      <a:schemeClr val="accent2"/>
                    </a:solidFill>
                    <a:latin typeface="Times New Roman" panose="02020603050405020304" pitchFamily="18" charset="0"/>
                    <a:cs typeface="Times New Roman" panose="02020603050405020304" pitchFamily="18" charset="0"/>
                  </a:rPr>
                  <a:t>, </a:t>
                </a:r>
                <a:r>
                  <a:rPr lang="en-US" altLang="sv-SE" sz="2200" i="1" baseline="-25000">
                    <a:solidFill>
                      <a:schemeClr val="accent2"/>
                    </a:solidFill>
                    <a:latin typeface="Times New Roman" panose="02020603050405020304" pitchFamily="18" charset="0"/>
                    <a:cs typeface="Times New Roman" panose="02020603050405020304" pitchFamily="18" charset="0"/>
                  </a:rPr>
                  <a:t> </a:t>
                </a: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s1</a:t>
                </a:r>
                <a:r>
                  <a:rPr lang="en-US" altLang="sv-SE" sz="2200" i="1">
                    <a:solidFill>
                      <a:schemeClr val="accent2"/>
                    </a:solidFill>
                    <a:latin typeface="Times New Roman" panose="02020603050405020304" pitchFamily="18" charset="0"/>
                    <a:cs typeface="Times New Roman" panose="02020603050405020304" pitchFamily="18" charset="0"/>
                  </a:rPr>
                  <a:t>, f</a:t>
                </a:r>
                <a:r>
                  <a:rPr lang="en-US" altLang="sv-SE" sz="2200" i="1" baseline="-25000">
                    <a:solidFill>
                      <a:schemeClr val="accent2"/>
                    </a:solidFill>
                    <a:latin typeface="Times New Roman" panose="02020603050405020304" pitchFamily="18" charset="0"/>
                    <a:cs typeface="Times New Roman" panose="02020603050405020304" pitchFamily="18" charset="0"/>
                  </a:rPr>
                  <a:t>s1,</a:t>
                </a:r>
              </a:p>
            </p:txBody>
          </p:sp>
          <p:sp>
            <p:nvSpPr>
              <p:cNvPr id="55423" name="Text Box 64"/>
              <p:cNvSpPr txBox="1">
                <a:spLocks noChangeArrowheads="1"/>
              </p:cNvSpPr>
              <p:nvPr/>
            </p:nvSpPr>
            <p:spPr bwMode="auto">
              <a:xfrm>
                <a:off x="1844" y="3580"/>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424" name="Text Box 65"/>
              <p:cNvSpPr txBox="1">
                <a:spLocks noChangeArrowheads="1"/>
              </p:cNvSpPr>
              <p:nvPr/>
            </p:nvSpPr>
            <p:spPr bwMode="auto">
              <a:xfrm>
                <a:off x="3495" y="2877"/>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55419" name="Text Box 66"/>
            <p:cNvSpPr txBox="1">
              <a:spLocks noChangeArrowheads="1"/>
            </p:cNvSpPr>
            <p:nvPr/>
          </p:nvSpPr>
          <p:spPr bwMode="auto">
            <a:xfrm>
              <a:off x="703" y="2340"/>
              <a:ext cx="4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 sends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r1</a:t>
              </a:r>
              <a:r>
                <a:rPr lang="en-US" altLang="sv-SE" sz="2400">
                  <a:solidFill>
                    <a:srgbClr val="E88A00"/>
                  </a:solidFill>
                  <a:latin typeface="Times New Roman" panose="02020603050405020304" pitchFamily="18" charset="0"/>
                </a:rPr>
                <a:t>, sends f</a:t>
              </a:r>
              <a:r>
                <a:rPr lang="en-US" altLang="sv-SE" sz="2400" baseline="-25000">
                  <a:solidFill>
                    <a:srgbClr val="E88A00"/>
                  </a:solidFill>
                  <a:latin typeface="Times New Roman" panose="02020603050405020304" pitchFamily="18" charset="0"/>
                </a:rPr>
                <a:t>s2</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r2</a:t>
              </a:r>
              <a:r>
                <a:rPr lang="en-US" altLang="sv-SE" sz="2400">
                  <a:solidFill>
                    <a:srgbClr val="E88A00"/>
                  </a:solidFill>
                  <a:latin typeface="Times New Roman" panose="02020603050405020304" pitchFamily="18" charset="0"/>
                </a:rPr>
                <a:t>, … , sends f</a:t>
              </a:r>
              <a:r>
                <a:rPr lang="en-US" altLang="sv-SE" sz="2400" baseline="-25000">
                  <a:solidFill>
                    <a:srgbClr val="E88A00"/>
                  </a:solidFill>
                  <a:latin typeface="Times New Roman" panose="02020603050405020304" pitchFamily="18" charset="0"/>
                </a:rPr>
                <a:t>sk</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rk</a:t>
              </a:r>
              <a:r>
                <a:rPr lang="en-US" altLang="sv-SE" sz="2400">
                  <a:solidFill>
                    <a:srgbClr val="E88A00"/>
                  </a:solidFill>
                  <a:latin typeface="Times New Roman" panose="02020603050405020304" pitchFamily="18" charset="0"/>
                </a:rPr>
                <a:t>, </a:t>
              </a:r>
            </a:p>
          </p:txBody>
        </p:sp>
      </p:grpSp>
      <p:grpSp>
        <p:nvGrpSpPr>
          <p:cNvPr id="404562" name="Group 82"/>
          <p:cNvGrpSpPr>
            <a:grpSpLocks/>
          </p:cNvGrpSpPr>
          <p:nvPr/>
        </p:nvGrpSpPr>
        <p:grpSpPr bwMode="auto">
          <a:xfrm>
            <a:off x="2235200" y="4264025"/>
            <a:ext cx="5010150" cy="2078038"/>
            <a:chOff x="1290" y="2593"/>
            <a:chExt cx="3156" cy="1309"/>
          </a:xfrm>
        </p:grpSpPr>
        <p:grpSp>
          <p:nvGrpSpPr>
            <p:cNvPr id="55407" name="Group 70"/>
            <p:cNvGrpSpPr>
              <a:grpSpLocks/>
            </p:cNvGrpSpPr>
            <p:nvPr/>
          </p:nvGrpSpPr>
          <p:grpSpPr bwMode="auto">
            <a:xfrm>
              <a:off x="1290" y="2881"/>
              <a:ext cx="3156" cy="1021"/>
              <a:chOff x="1290" y="2881"/>
              <a:chExt cx="3156" cy="1021"/>
            </a:xfrm>
          </p:grpSpPr>
          <p:grpSp>
            <p:nvGrpSpPr>
              <p:cNvPr id="55409" name="Group 71"/>
              <p:cNvGrpSpPr>
                <a:grpSpLocks/>
              </p:cNvGrpSpPr>
              <p:nvPr/>
            </p:nvGrpSpPr>
            <p:grpSpPr bwMode="auto">
              <a:xfrm>
                <a:off x="1641" y="3156"/>
                <a:ext cx="2257" cy="534"/>
                <a:chOff x="1884" y="1348"/>
                <a:chExt cx="1482" cy="376"/>
              </a:xfrm>
            </p:grpSpPr>
            <p:sp>
              <p:nvSpPr>
                <p:cNvPr id="55414" name="Oval 7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415" name="Oval 7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416" name="Freeform 74"/>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417" name="Freeform 75"/>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410" name="Text Box 76"/>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55411" name="Text Box 77"/>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 </a:t>
                </a:r>
                <a:r>
                  <a:rPr lang="en-US" altLang="sv-SE" sz="2200" i="1">
                    <a:solidFill>
                      <a:srgbClr val="009999"/>
                    </a:solidFill>
                    <a:latin typeface="Times New Roman" panose="02020603050405020304" pitchFamily="18" charset="0"/>
                    <a:cs typeface="Times New Roman" panose="02020603050405020304" pitchFamily="18" charset="0"/>
                  </a:rPr>
                  <a:t>F</a:t>
                </a:r>
                <a:r>
                  <a:rPr lang="en-US" altLang="sv-SE" sz="2200" i="1" baseline="-25000">
                    <a:solidFill>
                      <a:srgbClr val="009999"/>
                    </a:solidFill>
                    <a:latin typeface="Times New Roman" panose="02020603050405020304" pitchFamily="18" charset="0"/>
                    <a:cs typeface="Times New Roman" panose="02020603050405020304" pitchFamily="18" charset="0"/>
                  </a:rPr>
                  <a:t>sE</a:t>
                </a:r>
                <a:endParaRPr lang="en-US"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412" name="Text Box 78"/>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a:t>
                </a:r>
              </a:p>
            </p:txBody>
          </p:sp>
          <p:sp>
            <p:nvSpPr>
              <p:cNvPr id="55413" name="Text Box 79"/>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55408" name="Text Box 80"/>
            <p:cNvSpPr txBox="1">
              <a:spLocks noChangeArrowheads="1"/>
            </p:cNvSpPr>
            <p:nvPr/>
          </p:nvSpPr>
          <p:spPr bwMode="auto">
            <a:xfrm>
              <a:off x="1290" y="2593"/>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receives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and sends f</a:t>
              </a:r>
              <a:r>
                <a:rPr lang="en-US" altLang="sv-SE" sz="2400" baseline="-25000">
                  <a:solidFill>
                    <a:srgbClr val="E88A00"/>
                  </a:solidFill>
                  <a:latin typeface="Times New Roman" panose="02020603050405020304" pitchFamily="18" charset="0"/>
                </a:rPr>
                <a:t>r1</a:t>
              </a:r>
            </a:p>
          </p:txBody>
        </p:sp>
      </p:grpSp>
      <p:sp>
        <p:nvSpPr>
          <p:cNvPr id="404561" name="Text Box 81"/>
          <p:cNvSpPr txBox="1">
            <a:spLocks noChangeArrowheads="1"/>
          </p:cNvSpPr>
          <p:nvPr/>
        </p:nvSpPr>
        <p:spPr bwMode="auto">
          <a:xfrm>
            <a:off x="1265238" y="2173288"/>
            <a:ext cx="67976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u="sng">
                <a:solidFill>
                  <a:schemeClr val="accent2"/>
                </a:solidFill>
                <a:latin typeface="Calibri" panose="020F0502020204030204" pitchFamily="34" charset="0"/>
              </a:rPr>
              <a:t>Denote</a:t>
            </a:r>
            <a:r>
              <a:rPr lang="en-US" altLang="sv-SE" sz="2400">
                <a:solidFill>
                  <a:schemeClr val="accent2"/>
                </a:solidFill>
                <a:latin typeface="Calibri" panose="020F0502020204030204" pitchFamily="34" charset="0"/>
              </a:rPr>
              <a:t> : </a:t>
            </a:r>
            <a:r>
              <a:rPr lang="en-US" altLang="sv-SE" sz="2400">
                <a:solidFill>
                  <a:srgbClr val="009999"/>
                </a:solidFill>
                <a:latin typeface="Calibri" panose="020F0502020204030204" pitchFamily="34" charset="0"/>
              </a:rPr>
              <a:t>F</a:t>
            </a:r>
            <a:r>
              <a:rPr lang="en-US" altLang="sv-SE" sz="2400" baseline="-25000">
                <a:solidFill>
                  <a:srgbClr val="009999"/>
                </a:solidFill>
                <a:latin typeface="Calibri" panose="020F0502020204030204" pitchFamily="34" charset="0"/>
              </a:rPr>
              <a:t>rE </a:t>
            </a:r>
            <a:r>
              <a:rPr lang="en-US" altLang="sv-SE" sz="2400">
                <a:solidFill>
                  <a:schemeClr val="accent2"/>
                </a:solidFill>
                <a:latin typeface="Calibri" panose="020F0502020204030204" pitchFamily="34" charset="0"/>
              </a:rPr>
              <a:t>(</a:t>
            </a:r>
            <a:r>
              <a:rPr lang="en-US" altLang="sv-SE" sz="2400">
                <a:solidFill>
                  <a:srgbClr val="009999"/>
                </a:solidFill>
                <a:latin typeface="Calibri" panose="020F0502020204030204" pitchFamily="34" charset="0"/>
              </a:rPr>
              <a:t>F</a:t>
            </a:r>
            <a:r>
              <a:rPr lang="en-US" altLang="sv-SE" sz="2400" baseline="-25000">
                <a:solidFill>
                  <a:srgbClr val="009999"/>
                </a:solidFill>
                <a:latin typeface="Calibri" panose="020F0502020204030204" pitchFamily="34" charset="0"/>
              </a:rPr>
              <a:t>sE</a:t>
            </a:r>
            <a:r>
              <a:rPr lang="en-US" altLang="sv-SE" sz="2400">
                <a:solidFill>
                  <a:schemeClr val="accent2"/>
                </a:solidFill>
                <a:latin typeface="Calibri" panose="020F0502020204030204" pitchFamily="34" charset="0"/>
              </a:rPr>
              <a:t>) – the sequence of frames sent by the receiver (sender) in RE</a:t>
            </a:r>
          </a:p>
        </p:txBody>
      </p:sp>
      <p:grpSp>
        <p:nvGrpSpPr>
          <p:cNvPr id="404575" name="Group 95"/>
          <p:cNvGrpSpPr>
            <a:grpSpLocks/>
          </p:cNvGrpSpPr>
          <p:nvPr/>
        </p:nvGrpSpPr>
        <p:grpSpPr bwMode="auto">
          <a:xfrm>
            <a:off x="2228850" y="4352925"/>
            <a:ext cx="5010150" cy="2000250"/>
            <a:chOff x="1290" y="2642"/>
            <a:chExt cx="3156" cy="1260"/>
          </a:xfrm>
        </p:grpSpPr>
        <p:grpSp>
          <p:nvGrpSpPr>
            <p:cNvPr id="55396" name="Group 84"/>
            <p:cNvGrpSpPr>
              <a:grpSpLocks/>
            </p:cNvGrpSpPr>
            <p:nvPr/>
          </p:nvGrpSpPr>
          <p:grpSpPr bwMode="auto">
            <a:xfrm>
              <a:off x="1290" y="2881"/>
              <a:ext cx="3156" cy="1021"/>
              <a:chOff x="1290" y="2881"/>
              <a:chExt cx="3156" cy="1021"/>
            </a:xfrm>
          </p:grpSpPr>
          <p:grpSp>
            <p:nvGrpSpPr>
              <p:cNvPr id="55398" name="Group 85"/>
              <p:cNvGrpSpPr>
                <a:grpSpLocks/>
              </p:cNvGrpSpPr>
              <p:nvPr/>
            </p:nvGrpSpPr>
            <p:grpSpPr bwMode="auto">
              <a:xfrm>
                <a:off x="1641" y="3156"/>
                <a:ext cx="2257" cy="534"/>
                <a:chOff x="1884" y="1348"/>
                <a:chExt cx="1482" cy="376"/>
              </a:xfrm>
            </p:grpSpPr>
            <p:sp>
              <p:nvSpPr>
                <p:cNvPr id="55403" name="Oval 8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404" name="Oval 8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R</a:t>
                  </a:r>
                </a:p>
              </p:txBody>
            </p:sp>
            <p:sp>
              <p:nvSpPr>
                <p:cNvPr id="55405" name="Freeform 88"/>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406" name="Freeform 89"/>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99" name="Text Box 90"/>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55400" name="Text Box 91"/>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 </a:t>
                </a:r>
                <a:r>
                  <a:rPr lang="en-US" altLang="sv-SE" sz="2200" i="1">
                    <a:solidFill>
                      <a:srgbClr val="009999"/>
                    </a:solidFill>
                    <a:latin typeface="Times New Roman" panose="02020603050405020304" pitchFamily="18" charset="0"/>
                    <a:cs typeface="Times New Roman" panose="02020603050405020304" pitchFamily="18" charset="0"/>
                  </a:rPr>
                  <a:t>F</a:t>
                </a:r>
                <a:r>
                  <a:rPr lang="en-US" altLang="sv-SE" sz="2200" i="1" baseline="-25000">
                    <a:solidFill>
                      <a:srgbClr val="009999"/>
                    </a:solidFill>
                    <a:latin typeface="Times New Roman" panose="02020603050405020304" pitchFamily="18" charset="0"/>
                    <a:cs typeface="Times New Roman" panose="02020603050405020304" pitchFamily="18" charset="0"/>
                  </a:rPr>
                  <a:t>sE</a:t>
                </a:r>
              </a:p>
            </p:txBody>
          </p:sp>
          <p:sp>
            <p:nvSpPr>
              <p:cNvPr id="55401" name="Text Box 92"/>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a:t>
                </a:r>
              </a:p>
            </p:txBody>
          </p:sp>
          <p:sp>
            <p:nvSpPr>
              <p:cNvPr id="55402" name="Text Box 93"/>
              <p:cNvSpPr txBox="1">
                <a:spLocks noChangeArrowheads="1"/>
              </p:cNvSpPr>
              <p:nvPr/>
            </p:nvSpPr>
            <p:spPr bwMode="auto">
              <a:xfrm>
                <a:off x="3569" y="2930"/>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R</a:t>
                </a:r>
              </a:p>
            </p:txBody>
          </p:sp>
        </p:grpSp>
        <p:sp>
          <p:nvSpPr>
            <p:cNvPr id="55397" name="Text Box 94"/>
            <p:cNvSpPr txBox="1">
              <a:spLocks noChangeArrowheads="1"/>
            </p:cNvSpPr>
            <p:nvPr/>
          </p:nvSpPr>
          <p:spPr bwMode="auto">
            <a:xfrm>
              <a:off x="1290" y="2642"/>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crashes</a:t>
              </a:r>
            </a:p>
          </p:txBody>
        </p:sp>
      </p:grpSp>
      <p:grpSp>
        <p:nvGrpSpPr>
          <p:cNvPr id="404576" name="Group 96"/>
          <p:cNvGrpSpPr>
            <a:grpSpLocks/>
          </p:cNvGrpSpPr>
          <p:nvPr/>
        </p:nvGrpSpPr>
        <p:grpSpPr bwMode="auto">
          <a:xfrm>
            <a:off x="2244725" y="3957638"/>
            <a:ext cx="5010150" cy="2373312"/>
            <a:chOff x="1290" y="2407"/>
            <a:chExt cx="3156" cy="1495"/>
          </a:xfrm>
        </p:grpSpPr>
        <p:grpSp>
          <p:nvGrpSpPr>
            <p:cNvPr id="55385" name="Group 97"/>
            <p:cNvGrpSpPr>
              <a:grpSpLocks/>
            </p:cNvGrpSpPr>
            <p:nvPr/>
          </p:nvGrpSpPr>
          <p:grpSpPr bwMode="auto">
            <a:xfrm>
              <a:off x="1290" y="2881"/>
              <a:ext cx="3156" cy="1021"/>
              <a:chOff x="1290" y="2881"/>
              <a:chExt cx="3156" cy="1021"/>
            </a:xfrm>
          </p:grpSpPr>
          <p:grpSp>
            <p:nvGrpSpPr>
              <p:cNvPr id="55387" name="Group 98"/>
              <p:cNvGrpSpPr>
                <a:grpSpLocks/>
              </p:cNvGrpSpPr>
              <p:nvPr/>
            </p:nvGrpSpPr>
            <p:grpSpPr bwMode="auto">
              <a:xfrm>
                <a:off x="1641" y="3156"/>
                <a:ext cx="2257" cy="534"/>
                <a:chOff x="1884" y="1348"/>
                <a:chExt cx="1482" cy="376"/>
              </a:xfrm>
            </p:grpSpPr>
            <p:sp>
              <p:nvSpPr>
                <p:cNvPr id="55392" name="Oval 9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393" name="Oval 10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394" name="Freeform 101"/>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395" name="Freeform 102"/>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88" name="Text Box 103"/>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sp>
            <p:nvSpPr>
              <p:cNvPr id="55389" name="Text Box 104"/>
              <p:cNvSpPr txBox="1">
                <a:spLocks noChangeArrowheads="1"/>
              </p:cNvSpPr>
              <p:nvPr/>
            </p:nvSpPr>
            <p:spPr bwMode="auto">
              <a:xfrm>
                <a:off x="1949" y="2881"/>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390" name="Text Box 105"/>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a:t>
                </a:r>
                <a:r>
                  <a:rPr lang="en-US" altLang="sv-SE" sz="2200" i="1">
                    <a:solidFill>
                      <a:schemeClr val="accent2"/>
                    </a:solidFill>
                    <a:latin typeface="Times New Roman" panose="02020603050405020304" pitchFamily="18" charset="0"/>
                    <a:cs typeface="Times New Roman" panose="02020603050405020304" pitchFamily="18" charset="0"/>
                  </a:rPr>
                  <a:t> </a:t>
                </a:r>
                <a:r>
                  <a:rPr lang="en-US" altLang="sv-SE" sz="2200" i="1">
                    <a:solidFill>
                      <a:srgbClr val="009999"/>
                    </a:solidFill>
                    <a:latin typeface="Times New Roman" panose="02020603050405020304" pitchFamily="18" charset="0"/>
                    <a:cs typeface="Times New Roman" panose="02020603050405020304" pitchFamily="18" charset="0"/>
                  </a:rPr>
                  <a:t>F</a:t>
                </a:r>
                <a:r>
                  <a:rPr lang="en-US" altLang="sv-SE" sz="2200" i="1" baseline="-25000">
                    <a:solidFill>
                      <a:srgbClr val="009999"/>
                    </a:solidFill>
                    <a:latin typeface="Times New Roman" panose="02020603050405020304" pitchFamily="18" charset="0"/>
                    <a:cs typeface="Times New Roman" panose="02020603050405020304" pitchFamily="18" charset="0"/>
                  </a:rPr>
                  <a:t>rE</a:t>
                </a:r>
                <a:r>
                  <a:rPr lang="en-US" altLang="sv-SE" sz="2200" i="1">
                    <a:solidFill>
                      <a:schemeClr val="accent2"/>
                    </a:solidFill>
                    <a:latin typeface="Times New Roman" panose="02020603050405020304" pitchFamily="18" charset="0"/>
                    <a:cs typeface="Times New Roman" panose="02020603050405020304" pitchFamily="18" charset="0"/>
                  </a:rPr>
                  <a:t> </a:t>
                </a:r>
                <a:endParaRPr lang="en-US"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391" name="Text Box 106"/>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55386" name="Text Box 107"/>
            <p:cNvSpPr txBox="1">
              <a:spLocks noChangeArrowheads="1"/>
            </p:cNvSpPr>
            <p:nvPr/>
          </p:nvSpPr>
          <p:spPr bwMode="auto">
            <a:xfrm>
              <a:off x="1290" y="2407"/>
              <a:ext cx="31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receives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sends f</a:t>
              </a:r>
              <a:r>
                <a:rPr lang="en-US" altLang="sv-SE" sz="2400" baseline="-25000">
                  <a:solidFill>
                    <a:srgbClr val="E88A00"/>
                  </a:solidFill>
                  <a:latin typeface="Times New Roman" panose="02020603050405020304" pitchFamily="18" charset="0"/>
                </a:rPr>
                <a:t>r1</a:t>
              </a:r>
              <a:r>
                <a:rPr lang="en-US" altLang="sv-SE" sz="2400">
                  <a:solidFill>
                    <a:srgbClr val="E88A00"/>
                  </a:solidFill>
                  <a:latin typeface="Times New Roman" panose="02020603050405020304" pitchFamily="18" charset="0"/>
                </a:rPr>
                <a:t> … receives f</a:t>
              </a:r>
              <a:r>
                <a:rPr lang="en-US" altLang="sv-SE" sz="2400" baseline="-25000">
                  <a:solidFill>
                    <a:srgbClr val="E88A00"/>
                  </a:solidFill>
                  <a:latin typeface="Times New Roman" panose="02020603050405020304" pitchFamily="18" charset="0"/>
                </a:rPr>
                <a:t>sk</a:t>
              </a:r>
              <a:r>
                <a:rPr lang="en-US" altLang="sv-SE" sz="2400">
                  <a:solidFill>
                    <a:srgbClr val="E88A00"/>
                  </a:solidFill>
                  <a:latin typeface="Times New Roman" panose="02020603050405020304" pitchFamily="18" charset="0"/>
                </a:rPr>
                <a:t> and sends f</a:t>
              </a:r>
              <a:r>
                <a:rPr lang="en-US" altLang="sv-SE" sz="2400" baseline="-25000">
                  <a:solidFill>
                    <a:srgbClr val="E88A00"/>
                  </a:solidFill>
                  <a:latin typeface="Times New Roman" panose="02020603050405020304" pitchFamily="18" charset="0"/>
                </a:rPr>
                <a:t>rk</a:t>
              </a:r>
            </a:p>
          </p:txBody>
        </p:sp>
      </p:grpSp>
      <p:grpSp>
        <p:nvGrpSpPr>
          <p:cNvPr id="404600" name="Group 120"/>
          <p:cNvGrpSpPr>
            <a:grpSpLocks/>
          </p:cNvGrpSpPr>
          <p:nvPr/>
        </p:nvGrpSpPr>
        <p:grpSpPr bwMode="auto">
          <a:xfrm>
            <a:off x="2219325" y="4344988"/>
            <a:ext cx="5010150" cy="1997075"/>
            <a:chOff x="1290" y="2644"/>
            <a:chExt cx="3156" cy="1258"/>
          </a:xfrm>
        </p:grpSpPr>
        <p:grpSp>
          <p:nvGrpSpPr>
            <p:cNvPr id="55374" name="Group 109"/>
            <p:cNvGrpSpPr>
              <a:grpSpLocks/>
            </p:cNvGrpSpPr>
            <p:nvPr/>
          </p:nvGrpSpPr>
          <p:grpSpPr bwMode="auto">
            <a:xfrm>
              <a:off x="1290" y="2881"/>
              <a:ext cx="3156" cy="1021"/>
              <a:chOff x="1290" y="2881"/>
              <a:chExt cx="3156" cy="1021"/>
            </a:xfrm>
          </p:grpSpPr>
          <p:grpSp>
            <p:nvGrpSpPr>
              <p:cNvPr id="55376" name="Group 110"/>
              <p:cNvGrpSpPr>
                <a:grpSpLocks/>
              </p:cNvGrpSpPr>
              <p:nvPr/>
            </p:nvGrpSpPr>
            <p:grpSpPr bwMode="auto">
              <a:xfrm>
                <a:off x="1641" y="3156"/>
                <a:ext cx="2257" cy="534"/>
                <a:chOff x="1884" y="1348"/>
                <a:chExt cx="1482" cy="376"/>
              </a:xfrm>
            </p:grpSpPr>
            <p:sp>
              <p:nvSpPr>
                <p:cNvPr id="55381" name="Oval 111"/>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55382" name="Oval 112"/>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383" name="Freeform 113"/>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384" name="Freeform 114"/>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77" name="Text Box 115"/>
              <p:cNvSpPr txBox="1">
                <a:spLocks noChangeArrowheads="1"/>
              </p:cNvSpPr>
              <p:nvPr/>
            </p:nvSpPr>
            <p:spPr bwMode="auto">
              <a:xfrm>
                <a:off x="1290" y="29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i="1">
                    <a:solidFill>
                      <a:schemeClr val="accent2"/>
                    </a:solidFill>
                    <a:latin typeface="Times New Roman" panose="02020603050405020304" pitchFamily="18" charset="0"/>
                    <a:cs typeface="Times New Roman" panose="02020603050405020304" pitchFamily="18" charset="0"/>
                  </a:rPr>
                  <a:t>Crash</a:t>
                </a:r>
                <a:r>
                  <a:rPr lang="en-US" altLang="sv-SE" sz="2400" i="1" baseline="-25000">
                    <a:solidFill>
                      <a:schemeClr val="accent2"/>
                    </a:solidFill>
                    <a:latin typeface="Times New Roman" panose="02020603050405020304" pitchFamily="18" charset="0"/>
                    <a:cs typeface="Times New Roman" panose="02020603050405020304" pitchFamily="18" charset="0"/>
                  </a:rPr>
                  <a:t>S</a:t>
                </a:r>
              </a:p>
            </p:txBody>
          </p:sp>
          <p:sp>
            <p:nvSpPr>
              <p:cNvPr id="55378" name="Text Box 116"/>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 </a:t>
                </a:r>
                <a:endParaRPr lang="en-US"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379" name="Text Box 117"/>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i="1">
                    <a:solidFill>
                      <a:schemeClr val="accent2"/>
                    </a:solidFill>
                    <a:latin typeface="Times New Roman" panose="02020603050405020304" pitchFamily="18" charset="0"/>
                    <a:cs typeface="Times New Roman" panose="02020603050405020304" pitchFamily="18" charset="0"/>
                  </a:rPr>
                  <a:t>f</a:t>
                </a:r>
                <a:r>
                  <a:rPr lang="en-US" altLang="sv-SE" sz="2200" i="1" baseline="-25000">
                    <a:solidFill>
                      <a:schemeClr val="accent2"/>
                    </a:solidFill>
                    <a:latin typeface="Times New Roman" panose="02020603050405020304" pitchFamily="18" charset="0"/>
                    <a:cs typeface="Times New Roman" panose="02020603050405020304" pitchFamily="18" charset="0"/>
                  </a:rPr>
                  <a:t>r1</a:t>
                </a:r>
                <a:r>
                  <a:rPr lang="en-US" altLang="sv-SE" sz="2200" i="1">
                    <a:solidFill>
                      <a:schemeClr val="accent2"/>
                    </a:solidFill>
                    <a:latin typeface="Times New Roman" panose="02020603050405020304" pitchFamily="18" charset="0"/>
                    <a:cs typeface="Times New Roman" panose="02020603050405020304" pitchFamily="18" charset="0"/>
                  </a:rPr>
                  <a:t>   </a:t>
                </a:r>
                <a:r>
                  <a:rPr lang="en-US" altLang="sv-SE" sz="2200" i="1">
                    <a:solidFill>
                      <a:srgbClr val="009999"/>
                    </a:solidFill>
                    <a:latin typeface="Times New Roman" panose="02020603050405020304" pitchFamily="18" charset="0"/>
                    <a:cs typeface="Times New Roman" panose="02020603050405020304" pitchFamily="18" charset="0"/>
                  </a:rPr>
                  <a:t>F</a:t>
                </a:r>
                <a:r>
                  <a:rPr lang="en-US" altLang="sv-SE" sz="2200" i="1" baseline="-25000">
                    <a:solidFill>
                      <a:srgbClr val="009999"/>
                    </a:solidFill>
                    <a:latin typeface="Times New Roman" panose="02020603050405020304" pitchFamily="18" charset="0"/>
                    <a:cs typeface="Times New Roman" panose="02020603050405020304" pitchFamily="18" charset="0"/>
                  </a:rPr>
                  <a:t>rE</a:t>
                </a:r>
                <a:r>
                  <a:rPr lang="en-US" altLang="sv-SE" sz="2200" i="1">
                    <a:solidFill>
                      <a:schemeClr val="accent2"/>
                    </a:solidFill>
                    <a:latin typeface="Times New Roman" panose="02020603050405020304" pitchFamily="18" charset="0"/>
                    <a:cs typeface="Times New Roman" panose="02020603050405020304" pitchFamily="18" charset="0"/>
                  </a:rPr>
                  <a:t> </a:t>
                </a:r>
                <a:endParaRPr lang="en-US" altLang="sv-SE" sz="2200" i="1" baseline="-25000">
                  <a:solidFill>
                    <a:schemeClr val="accent2"/>
                  </a:solidFill>
                  <a:latin typeface="Times New Roman" panose="02020603050405020304" pitchFamily="18" charset="0"/>
                  <a:cs typeface="Times New Roman" panose="02020603050405020304" pitchFamily="18" charset="0"/>
                </a:endParaRPr>
              </a:p>
            </p:txBody>
          </p:sp>
          <p:sp>
            <p:nvSpPr>
              <p:cNvPr id="55380" name="Text Box 118"/>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endParaRPr lang="sv-SE" altLang="sv-SE" sz="2400" i="1" baseline="-25000">
                  <a:solidFill>
                    <a:srgbClr val="CC3300"/>
                  </a:solidFill>
                  <a:latin typeface="Times New Roman" panose="02020603050405020304" pitchFamily="18" charset="0"/>
                  <a:cs typeface="Times New Roman" panose="02020603050405020304" pitchFamily="18" charset="0"/>
                </a:endParaRPr>
              </a:p>
            </p:txBody>
          </p:sp>
        </p:grpSp>
        <p:sp>
          <p:nvSpPr>
            <p:cNvPr id="55375" name="Text Box 119"/>
            <p:cNvSpPr txBox="1">
              <a:spLocks noChangeArrowheads="1"/>
            </p:cNvSpPr>
            <p:nvPr/>
          </p:nvSpPr>
          <p:spPr bwMode="auto">
            <a:xfrm>
              <a:off x="1290" y="2644"/>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 crashes</a:t>
              </a:r>
            </a:p>
          </p:txBody>
        </p:sp>
      </p:grpSp>
      <p:grpSp>
        <p:nvGrpSpPr>
          <p:cNvPr id="404613" name="Group 133"/>
          <p:cNvGrpSpPr>
            <a:grpSpLocks/>
          </p:cNvGrpSpPr>
          <p:nvPr/>
        </p:nvGrpSpPr>
        <p:grpSpPr bwMode="auto">
          <a:xfrm>
            <a:off x="2203450" y="4264025"/>
            <a:ext cx="5013325" cy="2078038"/>
            <a:chOff x="1290" y="2593"/>
            <a:chExt cx="3158" cy="1309"/>
          </a:xfrm>
        </p:grpSpPr>
        <p:grpSp>
          <p:nvGrpSpPr>
            <p:cNvPr id="55363" name="Group 122"/>
            <p:cNvGrpSpPr>
              <a:grpSpLocks/>
            </p:cNvGrpSpPr>
            <p:nvPr/>
          </p:nvGrpSpPr>
          <p:grpSpPr bwMode="auto">
            <a:xfrm>
              <a:off x="1290" y="2881"/>
              <a:ext cx="3156" cy="1021"/>
              <a:chOff x="1290" y="2881"/>
              <a:chExt cx="3156" cy="1021"/>
            </a:xfrm>
          </p:grpSpPr>
          <p:grpSp>
            <p:nvGrpSpPr>
              <p:cNvPr id="55365" name="Group 123"/>
              <p:cNvGrpSpPr>
                <a:grpSpLocks/>
              </p:cNvGrpSpPr>
              <p:nvPr/>
            </p:nvGrpSpPr>
            <p:grpSpPr bwMode="auto">
              <a:xfrm>
                <a:off x="1641" y="3156"/>
                <a:ext cx="2257" cy="534"/>
                <a:chOff x="1884" y="1348"/>
                <a:chExt cx="1482" cy="376"/>
              </a:xfrm>
            </p:grpSpPr>
            <p:sp>
              <p:nvSpPr>
                <p:cNvPr id="55370" name="Oval 124"/>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371" name="Oval 125"/>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372" name="Freeform 126"/>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373" name="Freeform 127"/>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66" name="Text Box 128"/>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5367" name="Text Box 129"/>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s2 </a:t>
                </a: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s1</a:t>
                </a:r>
              </a:p>
            </p:txBody>
          </p:sp>
          <p:sp>
            <p:nvSpPr>
              <p:cNvPr id="55368" name="Text Box 130"/>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9999"/>
                    </a:solidFill>
                    <a:latin typeface="Times New Roman" panose="02020603050405020304" pitchFamily="18" charset="0"/>
                    <a:cs typeface="Times New Roman" panose="02020603050405020304" pitchFamily="18" charset="0"/>
                  </a:rPr>
                  <a:t>F</a:t>
                </a:r>
                <a:r>
                  <a:rPr lang="en-US" altLang="sv-SE" sz="2200" i="1" baseline="-25000">
                    <a:solidFill>
                      <a:srgbClr val="009999"/>
                    </a:solidFill>
                    <a:latin typeface="Times New Roman" panose="02020603050405020304" pitchFamily="18" charset="0"/>
                    <a:cs typeface="Times New Roman" panose="02020603050405020304" pitchFamily="18" charset="0"/>
                  </a:rPr>
                  <a:t>rE</a:t>
                </a:r>
              </a:p>
            </p:txBody>
          </p:sp>
          <p:sp>
            <p:nvSpPr>
              <p:cNvPr id="55369" name="Text Box 131"/>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5364" name="Text Box 132"/>
            <p:cNvSpPr txBox="1">
              <a:spLocks noChangeArrowheads="1"/>
            </p:cNvSpPr>
            <p:nvPr/>
          </p:nvSpPr>
          <p:spPr bwMode="auto">
            <a:xfrm>
              <a:off x="1292" y="2593"/>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sends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r1</a:t>
              </a:r>
              <a:r>
                <a:rPr lang="en-US" altLang="sv-SE" sz="2400">
                  <a:solidFill>
                    <a:srgbClr val="E88A00"/>
                  </a:solidFill>
                  <a:latin typeface="Times New Roman" panose="02020603050405020304" pitchFamily="18" charset="0"/>
                </a:rPr>
                <a:t>, sends f</a:t>
              </a:r>
              <a:r>
                <a:rPr lang="en-US" altLang="sv-SE" sz="2400" baseline="-25000">
                  <a:solidFill>
                    <a:srgbClr val="E88A00"/>
                  </a:solidFill>
                  <a:latin typeface="Times New Roman" panose="02020603050405020304" pitchFamily="18" charset="0"/>
                </a:rPr>
                <a:t>s2</a:t>
              </a:r>
            </a:p>
          </p:txBody>
        </p:sp>
      </p:grpSp>
      <p:grpSp>
        <p:nvGrpSpPr>
          <p:cNvPr id="404626" name="Group 146"/>
          <p:cNvGrpSpPr>
            <a:grpSpLocks/>
          </p:cNvGrpSpPr>
          <p:nvPr/>
        </p:nvGrpSpPr>
        <p:grpSpPr bwMode="auto">
          <a:xfrm>
            <a:off x="2228850" y="4325938"/>
            <a:ext cx="5010150" cy="2017712"/>
            <a:chOff x="1290" y="2631"/>
            <a:chExt cx="3156" cy="1271"/>
          </a:xfrm>
        </p:grpSpPr>
        <p:grpSp>
          <p:nvGrpSpPr>
            <p:cNvPr id="55352" name="Group 135"/>
            <p:cNvGrpSpPr>
              <a:grpSpLocks/>
            </p:cNvGrpSpPr>
            <p:nvPr/>
          </p:nvGrpSpPr>
          <p:grpSpPr bwMode="auto">
            <a:xfrm>
              <a:off x="1290" y="2881"/>
              <a:ext cx="3156" cy="1021"/>
              <a:chOff x="1290" y="2881"/>
              <a:chExt cx="3156" cy="1021"/>
            </a:xfrm>
          </p:grpSpPr>
          <p:grpSp>
            <p:nvGrpSpPr>
              <p:cNvPr id="55354" name="Group 136"/>
              <p:cNvGrpSpPr>
                <a:grpSpLocks/>
              </p:cNvGrpSpPr>
              <p:nvPr/>
            </p:nvGrpSpPr>
            <p:grpSpPr bwMode="auto">
              <a:xfrm>
                <a:off x="1641" y="3156"/>
                <a:ext cx="2257" cy="534"/>
                <a:chOff x="1884" y="1348"/>
                <a:chExt cx="1482" cy="376"/>
              </a:xfrm>
            </p:grpSpPr>
            <p:sp>
              <p:nvSpPr>
                <p:cNvPr id="55359" name="Oval 137"/>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55360" name="Oval 138"/>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361" name="Freeform 139"/>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362" name="Freeform 140"/>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55" name="Text Box 141"/>
              <p:cNvSpPr txBox="1">
                <a:spLocks noChangeArrowheads="1"/>
              </p:cNvSpPr>
              <p:nvPr/>
            </p:nvSpPr>
            <p:spPr bwMode="auto">
              <a:xfrm>
                <a:off x="1290" y="2932"/>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latin typeface="Times New Roman" panose="02020603050405020304" pitchFamily="18" charset="0"/>
                  </a:rPr>
                  <a:t>Crash</a:t>
                </a:r>
                <a:r>
                  <a:rPr lang="en-US" altLang="sv-SE" sz="2400" i="1" baseline="-25000">
                    <a:solidFill>
                      <a:schemeClr val="accent2"/>
                    </a:solidFill>
                    <a:latin typeface="Times New Roman" panose="02020603050405020304" pitchFamily="18" charset="0"/>
                  </a:rPr>
                  <a:t>S</a:t>
                </a:r>
              </a:p>
            </p:txBody>
          </p:sp>
          <p:sp>
            <p:nvSpPr>
              <p:cNvPr id="55356" name="Text Box 142"/>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s2 </a:t>
                </a: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s1</a:t>
                </a:r>
              </a:p>
            </p:txBody>
          </p:sp>
          <p:sp>
            <p:nvSpPr>
              <p:cNvPr id="55357" name="Text Box 143"/>
              <p:cNvSpPr txBox="1">
                <a:spLocks noChangeArrowheads="1"/>
              </p:cNvSpPr>
              <p:nvPr/>
            </p:nvSpPr>
            <p:spPr bwMode="auto">
              <a:xfrm>
                <a:off x="1918" y="3633"/>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9999"/>
                    </a:solidFill>
                    <a:latin typeface="Times New Roman" panose="02020603050405020304" pitchFamily="18" charset="0"/>
                    <a:cs typeface="Times New Roman" panose="02020603050405020304" pitchFamily="18" charset="0"/>
                  </a:rPr>
                  <a:t>F</a:t>
                </a:r>
                <a:r>
                  <a:rPr lang="en-US" altLang="sv-SE" sz="2200" i="1" baseline="-25000">
                    <a:solidFill>
                      <a:srgbClr val="009999"/>
                    </a:solidFill>
                    <a:latin typeface="Times New Roman" panose="02020603050405020304" pitchFamily="18" charset="0"/>
                    <a:cs typeface="Times New Roman" panose="02020603050405020304" pitchFamily="18" charset="0"/>
                  </a:rPr>
                  <a:t>rE</a:t>
                </a:r>
              </a:p>
            </p:txBody>
          </p:sp>
          <p:sp>
            <p:nvSpPr>
              <p:cNvPr id="55358" name="Text Box 144"/>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5353" name="Text Box 145"/>
            <p:cNvSpPr txBox="1">
              <a:spLocks noChangeArrowheads="1"/>
            </p:cNvSpPr>
            <p:nvPr/>
          </p:nvSpPr>
          <p:spPr bwMode="auto">
            <a:xfrm>
              <a:off x="1290" y="2631"/>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crashes</a:t>
              </a:r>
            </a:p>
          </p:txBody>
        </p:sp>
      </p:grpSp>
      <p:grpSp>
        <p:nvGrpSpPr>
          <p:cNvPr id="404627" name="Group 147"/>
          <p:cNvGrpSpPr>
            <a:grpSpLocks/>
          </p:cNvGrpSpPr>
          <p:nvPr/>
        </p:nvGrpSpPr>
        <p:grpSpPr bwMode="auto">
          <a:xfrm>
            <a:off x="2219325" y="3957638"/>
            <a:ext cx="5010150" cy="2266950"/>
            <a:chOff x="1290" y="2407"/>
            <a:chExt cx="3156" cy="1428"/>
          </a:xfrm>
        </p:grpSpPr>
        <p:grpSp>
          <p:nvGrpSpPr>
            <p:cNvPr id="55341" name="Group 148"/>
            <p:cNvGrpSpPr>
              <a:grpSpLocks/>
            </p:cNvGrpSpPr>
            <p:nvPr/>
          </p:nvGrpSpPr>
          <p:grpSpPr bwMode="auto">
            <a:xfrm>
              <a:off x="1290" y="2881"/>
              <a:ext cx="3156" cy="954"/>
              <a:chOff x="1290" y="2881"/>
              <a:chExt cx="3156" cy="954"/>
            </a:xfrm>
          </p:grpSpPr>
          <p:grpSp>
            <p:nvGrpSpPr>
              <p:cNvPr id="55343" name="Group 149"/>
              <p:cNvGrpSpPr>
                <a:grpSpLocks/>
              </p:cNvGrpSpPr>
              <p:nvPr/>
            </p:nvGrpSpPr>
            <p:grpSpPr bwMode="auto">
              <a:xfrm>
                <a:off x="1641" y="3156"/>
                <a:ext cx="2257" cy="534"/>
                <a:chOff x="1884" y="1348"/>
                <a:chExt cx="1482" cy="376"/>
              </a:xfrm>
            </p:grpSpPr>
            <p:sp>
              <p:nvSpPr>
                <p:cNvPr id="55348" name="Oval 150"/>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349" name="Oval 151"/>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350" name="Freeform 152"/>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351" name="Freeform 153"/>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44" name="Text Box 154"/>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5345" name="Text Box 155"/>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 </a:t>
                </a:r>
                <a:r>
                  <a:rPr lang="en-US" altLang="sv-SE" sz="2200" i="1">
                    <a:solidFill>
                      <a:srgbClr val="009999"/>
                    </a:solidFill>
                    <a:latin typeface="Times New Roman" panose="02020603050405020304" pitchFamily="18" charset="0"/>
                  </a:rPr>
                  <a:t>F</a:t>
                </a:r>
                <a:r>
                  <a:rPr lang="en-US" altLang="sv-SE" sz="2200" i="1" baseline="-25000">
                    <a:solidFill>
                      <a:srgbClr val="009999"/>
                    </a:solidFill>
                    <a:latin typeface="Times New Roman" panose="02020603050405020304" pitchFamily="18" charset="0"/>
                  </a:rPr>
                  <a:t>sE</a:t>
                </a:r>
                <a:r>
                  <a:rPr lang="en-US" altLang="sv-SE" sz="2200" i="1" baseline="-25000">
                    <a:solidFill>
                      <a:schemeClr val="accent2"/>
                    </a:solidFill>
                    <a:latin typeface="Times New Roman" panose="02020603050405020304" pitchFamily="18" charset="0"/>
                  </a:rPr>
                  <a:t>  </a:t>
                </a:r>
                <a:r>
                  <a:rPr lang="en-US" altLang="sv-SE" sz="2200" i="1">
                    <a:solidFill>
                      <a:schemeClr val="accent2"/>
                    </a:solidFill>
                    <a:latin typeface="Times New Roman" panose="02020603050405020304" pitchFamily="18" charset="0"/>
                  </a:rPr>
                  <a:t>f</a:t>
                </a:r>
                <a:r>
                  <a:rPr lang="en-US" altLang="sv-SE" sz="2200" i="1" baseline="-25000">
                    <a:solidFill>
                      <a:schemeClr val="accent2"/>
                    </a:solidFill>
                    <a:latin typeface="Times New Roman" panose="02020603050405020304" pitchFamily="18" charset="0"/>
                  </a:rPr>
                  <a:t>s2 </a:t>
                </a:r>
                <a:r>
                  <a:rPr lang="en-US" altLang="sv-SE" sz="2200" i="1">
                    <a:solidFill>
                      <a:schemeClr val="accent2"/>
                    </a:solidFill>
                    <a:latin typeface="Times New Roman" panose="02020603050405020304" pitchFamily="18" charset="0"/>
                  </a:rPr>
                  <a:t>  f</a:t>
                </a:r>
                <a:r>
                  <a:rPr lang="en-US" altLang="sv-SE" sz="2200" i="1" baseline="-25000">
                    <a:solidFill>
                      <a:schemeClr val="accent2"/>
                    </a:solidFill>
                    <a:latin typeface="Times New Roman" panose="02020603050405020304" pitchFamily="18" charset="0"/>
                  </a:rPr>
                  <a:t>s1</a:t>
                </a:r>
              </a:p>
            </p:txBody>
          </p:sp>
          <p:sp>
            <p:nvSpPr>
              <p:cNvPr id="55346" name="Text Box 156"/>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55347" name="Text Box 157"/>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5342" name="Text Box 158"/>
            <p:cNvSpPr txBox="1">
              <a:spLocks noChangeArrowheads="1"/>
            </p:cNvSpPr>
            <p:nvPr/>
          </p:nvSpPr>
          <p:spPr bwMode="auto">
            <a:xfrm>
              <a:off x="1290" y="2407"/>
              <a:ext cx="31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sends f</a:t>
              </a:r>
              <a:r>
                <a:rPr lang="en-US" altLang="sv-SE" sz="2400" baseline="-25000">
                  <a:solidFill>
                    <a:srgbClr val="E88A00"/>
                  </a:solidFill>
                  <a:latin typeface="Times New Roman" panose="02020603050405020304" pitchFamily="18" charset="0"/>
                </a:rPr>
                <a:t>s1</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r1</a:t>
              </a:r>
              <a:r>
                <a:rPr lang="en-US" altLang="sv-SE" sz="2400">
                  <a:solidFill>
                    <a:srgbClr val="E88A00"/>
                  </a:solidFill>
                  <a:latin typeface="Times New Roman" panose="02020603050405020304" pitchFamily="18" charset="0"/>
                </a:rPr>
                <a:t>, … , sends f</a:t>
              </a:r>
              <a:r>
                <a:rPr lang="en-US" altLang="sv-SE" sz="2400" baseline="-25000">
                  <a:solidFill>
                    <a:srgbClr val="E88A00"/>
                  </a:solidFill>
                  <a:latin typeface="Times New Roman" panose="02020603050405020304" pitchFamily="18" charset="0"/>
                </a:rPr>
                <a:t>sk</a:t>
              </a:r>
              <a:r>
                <a:rPr lang="en-US" altLang="sv-SE" sz="2400">
                  <a:solidFill>
                    <a:srgbClr val="E88A00"/>
                  </a:solidFill>
                  <a:latin typeface="Times New Roman" panose="02020603050405020304" pitchFamily="18" charset="0"/>
                </a:rPr>
                <a:t>, receives f</a:t>
              </a:r>
              <a:r>
                <a:rPr lang="en-US" altLang="sv-SE" sz="2400" baseline="-25000">
                  <a:solidFill>
                    <a:srgbClr val="E88A00"/>
                  </a:solidFill>
                  <a:latin typeface="Times New Roman" panose="02020603050405020304" pitchFamily="18" charset="0"/>
                </a:rPr>
                <a:t>rk</a:t>
              </a:r>
            </a:p>
          </p:txBody>
        </p:sp>
      </p:grpSp>
      <p:grpSp>
        <p:nvGrpSpPr>
          <p:cNvPr id="404639" name="Group 159"/>
          <p:cNvGrpSpPr>
            <a:grpSpLocks/>
          </p:cNvGrpSpPr>
          <p:nvPr/>
        </p:nvGrpSpPr>
        <p:grpSpPr bwMode="auto">
          <a:xfrm>
            <a:off x="2228850" y="3976688"/>
            <a:ext cx="5010150" cy="2266950"/>
            <a:chOff x="1290" y="2407"/>
            <a:chExt cx="3156" cy="1428"/>
          </a:xfrm>
        </p:grpSpPr>
        <p:grpSp>
          <p:nvGrpSpPr>
            <p:cNvPr id="55330" name="Group 160"/>
            <p:cNvGrpSpPr>
              <a:grpSpLocks/>
            </p:cNvGrpSpPr>
            <p:nvPr/>
          </p:nvGrpSpPr>
          <p:grpSpPr bwMode="auto">
            <a:xfrm>
              <a:off x="1290" y="2881"/>
              <a:ext cx="3156" cy="954"/>
              <a:chOff x="1290" y="2881"/>
              <a:chExt cx="3156" cy="954"/>
            </a:xfrm>
          </p:grpSpPr>
          <p:grpSp>
            <p:nvGrpSpPr>
              <p:cNvPr id="55332" name="Group 161"/>
              <p:cNvGrpSpPr>
                <a:grpSpLocks/>
              </p:cNvGrpSpPr>
              <p:nvPr/>
            </p:nvGrpSpPr>
            <p:grpSpPr bwMode="auto">
              <a:xfrm>
                <a:off x="1641" y="3156"/>
                <a:ext cx="2257" cy="534"/>
                <a:chOff x="1884" y="1348"/>
                <a:chExt cx="1482" cy="376"/>
              </a:xfrm>
            </p:grpSpPr>
            <p:sp>
              <p:nvSpPr>
                <p:cNvPr id="55337" name="Oval 162"/>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338" name="Oval 163"/>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339" name="Freeform 164"/>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340" name="Freeform 165"/>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33" name="Text Box 166"/>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5334" name="Text Box 167"/>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chemeClr val="accent2"/>
                    </a:solidFill>
                    <a:latin typeface="Times New Roman" panose="02020603050405020304" pitchFamily="18" charset="0"/>
                  </a:rPr>
                  <a:t> </a:t>
                </a:r>
                <a:r>
                  <a:rPr lang="en-US" altLang="sv-SE" sz="2200" i="1">
                    <a:solidFill>
                      <a:srgbClr val="009999"/>
                    </a:solidFill>
                    <a:latin typeface="Times New Roman" panose="02020603050405020304" pitchFamily="18" charset="0"/>
                  </a:rPr>
                  <a:t>F</a:t>
                </a:r>
                <a:r>
                  <a:rPr lang="en-US" altLang="sv-SE" sz="2200" i="1" baseline="-25000">
                    <a:solidFill>
                      <a:srgbClr val="009999"/>
                    </a:solidFill>
                    <a:latin typeface="Times New Roman" panose="02020603050405020304" pitchFamily="18" charset="0"/>
                  </a:rPr>
                  <a:t>sE</a:t>
                </a:r>
                <a:r>
                  <a:rPr lang="en-US" altLang="sv-SE" sz="2200" i="1">
                    <a:solidFill>
                      <a:schemeClr val="accent2"/>
                    </a:solidFill>
                    <a:latin typeface="Times New Roman" panose="02020603050405020304" pitchFamily="18" charset="0"/>
                  </a:rPr>
                  <a:t> </a:t>
                </a:r>
                <a:r>
                  <a:rPr lang="en-US" altLang="sv-SE" sz="2200" i="1">
                    <a:solidFill>
                      <a:srgbClr val="009999"/>
                    </a:solidFill>
                    <a:latin typeface="Times New Roman" panose="02020603050405020304" pitchFamily="18" charset="0"/>
                  </a:rPr>
                  <a:t>F</a:t>
                </a:r>
                <a:r>
                  <a:rPr lang="en-US" altLang="sv-SE" sz="2200" i="1" baseline="-25000">
                    <a:solidFill>
                      <a:srgbClr val="009999"/>
                    </a:solidFill>
                    <a:latin typeface="Times New Roman" panose="02020603050405020304" pitchFamily="18" charset="0"/>
                  </a:rPr>
                  <a:t>sE</a:t>
                </a:r>
              </a:p>
            </p:txBody>
          </p:sp>
          <p:sp>
            <p:nvSpPr>
              <p:cNvPr id="55335" name="Text Box 168"/>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55336" name="Text Box 169"/>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5331" name="Text Box 170"/>
            <p:cNvSpPr txBox="1">
              <a:spLocks noChangeArrowheads="1"/>
            </p:cNvSpPr>
            <p:nvPr/>
          </p:nvSpPr>
          <p:spPr bwMode="auto">
            <a:xfrm>
              <a:off x="1290" y="2407"/>
              <a:ext cx="31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received the first F</a:t>
              </a:r>
              <a:r>
                <a:rPr lang="en-US" altLang="sv-SE" sz="2400" baseline="-25000">
                  <a:solidFill>
                    <a:srgbClr val="E88A00"/>
                  </a:solidFill>
                  <a:latin typeface="Times New Roman" panose="02020603050405020304" pitchFamily="18" charset="0"/>
                </a:rPr>
                <a:t>rE</a:t>
              </a:r>
              <a:r>
                <a:rPr lang="en-US" altLang="sv-SE" sz="2400">
                  <a:solidFill>
                    <a:srgbClr val="E88A00"/>
                  </a:solidFill>
                  <a:latin typeface="Times New Roman" panose="02020603050405020304" pitchFamily="18" charset="0"/>
                </a:rPr>
                <a:t>, crashed and received the second</a:t>
              </a:r>
            </a:p>
          </p:txBody>
        </p:sp>
      </p:grpSp>
      <p:grpSp>
        <p:nvGrpSpPr>
          <p:cNvPr id="404651" name="Group 171"/>
          <p:cNvGrpSpPr>
            <a:grpSpLocks/>
          </p:cNvGrpSpPr>
          <p:nvPr/>
        </p:nvGrpSpPr>
        <p:grpSpPr bwMode="auto">
          <a:xfrm>
            <a:off x="2273300" y="4751388"/>
            <a:ext cx="4943475" cy="1189037"/>
            <a:chOff x="1290" y="2843"/>
            <a:chExt cx="3114" cy="749"/>
          </a:xfrm>
        </p:grpSpPr>
        <p:sp>
          <p:nvSpPr>
            <p:cNvPr id="55328" name="Text Box 172"/>
            <p:cNvSpPr txBox="1">
              <a:spLocks noChangeArrowheads="1"/>
            </p:cNvSpPr>
            <p:nvPr/>
          </p:nvSpPr>
          <p:spPr bwMode="auto">
            <a:xfrm>
              <a:off x="1964" y="2843"/>
              <a:ext cx="170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7200">
                  <a:solidFill>
                    <a:schemeClr val="hlink"/>
                  </a:solidFill>
                  <a:latin typeface="Times New Roman" panose="02020603050405020304" pitchFamily="18" charset="0"/>
                </a:rPr>
                <a:t>.....</a:t>
              </a:r>
            </a:p>
          </p:txBody>
        </p:sp>
        <p:sp>
          <p:nvSpPr>
            <p:cNvPr id="55329" name="Rectangle 173"/>
            <p:cNvSpPr>
              <a:spLocks noChangeArrowheads="1"/>
            </p:cNvSpPr>
            <p:nvPr/>
          </p:nvSpPr>
          <p:spPr bwMode="auto">
            <a:xfrm>
              <a:off x="1290" y="2881"/>
              <a:ext cx="31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 typeface="Wingdings" panose="05000000000000000000" pitchFamily="2" charset="2"/>
                <a:buNone/>
              </a:pPr>
              <a:r>
                <a:rPr lang="en-US" altLang="sv-SE" sz="2400">
                  <a:solidFill>
                    <a:schemeClr val="hlink"/>
                  </a:solidFill>
                  <a:latin typeface="Times New Roman" panose="02020603050405020304" pitchFamily="18" charset="0"/>
                </a:rPr>
                <a:t>Continue with the same technique</a:t>
              </a:r>
            </a:p>
          </p:txBody>
        </p:sp>
      </p:grpSp>
      <p:sp>
        <p:nvSpPr>
          <p:cNvPr id="404654" name="Text Box 174"/>
          <p:cNvSpPr txBox="1">
            <a:spLocks noChangeArrowheads="1"/>
          </p:cNvSpPr>
          <p:nvPr/>
        </p:nvSpPr>
        <p:spPr bwMode="auto">
          <a:xfrm>
            <a:off x="801688" y="2995613"/>
            <a:ext cx="7504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CC3300"/>
                </a:solidFill>
                <a:latin typeface="Times New Roman" panose="02020603050405020304" pitchFamily="18" charset="0"/>
              </a:rPr>
              <a:t>F</a:t>
            </a:r>
            <a:r>
              <a:rPr lang="en-US" altLang="sv-SE" sz="2400" baseline="30000">
                <a:solidFill>
                  <a:srgbClr val="CC3300"/>
                </a:solidFill>
                <a:latin typeface="Times New Roman" panose="02020603050405020304" pitchFamily="18" charset="0"/>
              </a:rPr>
              <a:t>i</a:t>
            </a:r>
            <a:r>
              <a:rPr lang="en-US" altLang="sv-SE" sz="2400" baseline="-25000">
                <a:solidFill>
                  <a:srgbClr val="CC3300"/>
                </a:solidFill>
                <a:latin typeface="Times New Roman" panose="02020603050405020304" pitchFamily="18" charset="0"/>
              </a:rPr>
              <a:t>rE</a:t>
            </a:r>
            <a:r>
              <a:rPr lang="en-US" altLang="sv-SE" sz="2400" baseline="-25000">
                <a:solidFill>
                  <a:srgbClr val="009999"/>
                </a:solidFill>
                <a:latin typeface="Times New Roman" panose="02020603050405020304" pitchFamily="18" charset="0"/>
              </a:rPr>
              <a:t> </a:t>
            </a:r>
            <a:r>
              <a:rPr lang="en-US" altLang="sv-SE" sz="2400">
                <a:solidFill>
                  <a:schemeClr val="accent2"/>
                </a:solidFill>
                <a:latin typeface="Times New Roman" panose="02020603050405020304" pitchFamily="18" charset="0"/>
              </a:rPr>
              <a:t>(</a:t>
            </a:r>
            <a:r>
              <a:rPr lang="en-US" altLang="sv-SE" sz="2400">
                <a:solidFill>
                  <a:srgbClr val="CC3300"/>
                </a:solidFill>
                <a:latin typeface="Times New Roman" panose="02020603050405020304" pitchFamily="18" charset="0"/>
              </a:rPr>
              <a:t>F</a:t>
            </a:r>
            <a:r>
              <a:rPr lang="en-US" altLang="sv-SE" sz="2400" baseline="30000">
                <a:solidFill>
                  <a:srgbClr val="CC3300"/>
                </a:solidFill>
                <a:latin typeface="Times New Roman" panose="02020603050405020304" pitchFamily="18" charset="0"/>
              </a:rPr>
              <a:t>i</a:t>
            </a:r>
            <a:r>
              <a:rPr lang="en-US" altLang="sv-SE" sz="2400" baseline="-25000">
                <a:solidFill>
                  <a:srgbClr val="CC3300"/>
                </a:solidFill>
                <a:latin typeface="Times New Roman" panose="02020603050405020304" pitchFamily="18" charset="0"/>
              </a:rPr>
              <a:t>sE</a:t>
            </a:r>
            <a:r>
              <a:rPr lang="en-US" altLang="sv-SE" sz="2400">
                <a:solidFill>
                  <a:schemeClr val="accent2"/>
                </a:solidFill>
                <a:latin typeface="Times New Roman" panose="02020603050405020304" pitchFamily="18" charset="0"/>
              </a:rPr>
              <a:t>) = the sequence </a:t>
            </a:r>
            <a:r>
              <a:rPr lang="en-US" altLang="sv-SE" sz="2400">
                <a:solidFill>
                  <a:srgbClr val="009999"/>
                </a:solidFill>
                <a:latin typeface="Times New Roman" panose="02020603050405020304" pitchFamily="18" charset="0"/>
              </a:rPr>
              <a:t>F</a:t>
            </a:r>
            <a:r>
              <a:rPr lang="en-US" altLang="sv-SE" sz="2400" baseline="-25000">
                <a:solidFill>
                  <a:srgbClr val="009999"/>
                </a:solidFill>
                <a:latin typeface="Times New Roman" panose="02020603050405020304" pitchFamily="18" charset="0"/>
              </a:rPr>
              <a:t>r(s)E </a:t>
            </a:r>
            <a:r>
              <a:rPr lang="en-US" altLang="sv-SE" sz="2400">
                <a:solidFill>
                  <a:srgbClr val="009999"/>
                </a:solidFill>
                <a:latin typeface="Times New Roman" panose="02020603050405020304" pitchFamily="18" charset="0"/>
              </a:rPr>
              <a:t>F</a:t>
            </a:r>
            <a:r>
              <a:rPr lang="en-US" altLang="sv-SE" sz="2400" baseline="-25000">
                <a:solidFill>
                  <a:srgbClr val="009999"/>
                </a:solidFill>
                <a:latin typeface="Times New Roman" panose="02020603050405020304" pitchFamily="18" charset="0"/>
              </a:rPr>
              <a:t>r(s)E </a:t>
            </a:r>
            <a:r>
              <a:rPr lang="en-US" altLang="sv-SE" sz="2400">
                <a:solidFill>
                  <a:srgbClr val="009999"/>
                </a:solidFill>
                <a:latin typeface="Times New Roman" panose="02020603050405020304" pitchFamily="18" charset="0"/>
              </a:rPr>
              <a:t>… F</a:t>
            </a:r>
            <a:r>
              <a:rPr lang="en-US" altLang="sv-SE" sz="2400" baseline="-25000">
                <a:solidFill>
                  <a:srgbClr val="009999"/>
                </a:solidFill>
                <a:latin typeface="Times New Roman" panose="02020603050405020304" pitchFamily="18" charset="0"/>
              </a:rPr>
              <a:t>r(s)E</a:t>
            </a:r>
            <a:r>
              <a:rPr lang="en-US" altLang="sv-SE" sz="2400">
                <a:solidFill>
                  <a:srgbClr val="009999"/>
                </a:solidFill>
                <a:latin typeface="Times New Roman" panose="02020603050405020304" pitchFamily="18" charset="0"/>
              </a:rPr>
              <a:t> (i times)</a:t>
            </a:r>
          </a:p>
        </p:txBody>
      </p:sp>
      <p:grpSp>
        <p:nvGrpSpPr>
          <p:cNvPr id="404667" name="Group 187"/>
          <p:cNvGrpSpPr>
            <a:grpSpLocks/>
          </p:cNvGrpSpPr>
          <p:nvPr/>
        </p:nvGrpSpPr>
        <p:grpSpPr bwMode="auto">
          <a:xfrm>
            <a:off x="812800" y="3979863"/>
            <a:ext cx="7504113" cy="2266950"/>
            <a:chOff x="505" y="2509"/>
            <a:chExt cx="4727" cy="1428"/>
          </a:xfrm>
        </p:grpSpPr>
        <p:grpSp>
          <p:nvGrpSpPr>
            <p:cNvPr id="55317" name="Group 176"/>
            <p:cNvGrpSpPr>
              <a:grpSpLocks/>
            </p:cNvGrpSpPr>
            <p:nvPr/>
          </p:nvGrpSpPr>
          <p:grpSpPr bwMode="auto">
            <a:xfrm>
              <a:off x="1400" y="2983"/>
              <a:ext cx="3156" cy="954"/>
              <a:chOff x="1290" y="2881"/>
              <a:chExt cx="3156" cy="954"/>
            </a:xfrm>
          </p:grpSpPr>
          <p:grpSp>
            <p:nvGrpSpPr>
              <p:cNvPr id="55319" name="Group 177"/>
              <p:cNvGrpSpPr>
                <a:grpSpLocks/>
              </p:cNvGrpSpPr>
              <p:nvPr/>
            </p:nvGrpSpPr>
            <p:grpSpPr bwMode="auto">
              <a:xfrm>
                <a:off x="1641" y="3156"/>
                <a:ext cx="2257" cy="534"/>
                <a:chOff x="1884" y="1348"/>
                <a:chExt cx="1482" cy="376"/>
              </a:xfrm>
            </p:grpSpPr>
            <p:sp>
              <p:nvSpPr>
                <p:cNvPr id="55324" name="Oval 178"/>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5325" name="Oval 179"/>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5326" name="Freeform 180"/>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5327" name="Freeform 181"/>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5320" name="Text Box 182"/>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5321" name="Text Box 183"/>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CC3300"/>
                    </a:solidFill>
                    <a:latin typeface="Times New Roman" panose="02020603050405020304" pitchFamily="18" charset="0"/>
                  </a:rPr>
                  <a:t>F</a:t>
                </a:r>
                <a:r>
                  <a:rPr lang="en-US" altLang="sv-SE" sz="1000" i="1">
                    <a:solidFill>
                      <a:srgbClr val="CC3300"/>
                    </a:solidFill>
                    <a:latin typeface="Times New Roman" panose="02020603050405020304" pitchFamily="18" charset="0"/>
                  </a:rPr>
                  <a:t> </a:t>
                </a:r>
                <a:r>
                  <a:rPr lang="en-US" altLang="sv-SE" sz="2200" i="1" baseline="30000">
                    <a:solidFill>
                      <a:srgbClr val="CC3300"/>
                    </a:solidFill>
                    <a:latin typeface="Times New Roman" panose="02020603050405020304" pitchFamily="18" charset="0"/>
                  </a:rPr>
                  <a:t>i</a:t>
                </a:r>
                <a:r>
                  <a:rPr lang="en-US" altLang="sv-SE" sz="2200" i="1" baseline="-25000">
                    <a:solidFill>
                      <a:srgbClr val="CC3300"/>
                    </a:solidFill>
                    <a:latin typeface="Times New Roman" panose="02020603050405020304" pitchFamily="18" charset="0"/>
                  </a:rPr>
                  <a:t>sE</a:t>
                </a:r>
              </a:p>
            </p:txBody>
          </p:sp>
          <p:sp>
            <p:nvSpPr>
              <p:cNvPr id="55322" name="Text Box 184"/>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55323" name="Text Box 185"/>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5318" name="Text Box 186"/>
            <p:cNvSpPr txBox="1">
              <a:spLocks noChangeArrowheads="1"/>
            </p:cNvSpPr>
            <p:nvPr/>
          </p:nvSpPr>
          <p:spPr bwMode="auto">
            <a:xfrm>
              <a:off x="505" y="2509"/>
              <a:ext cx="472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For any finite i, the technique can be extended to reach a configuration in which </a:t>
              </a:r>
              <a:r>
                <a:rPr lang="en-US" altLang="sv-SE" sz="2400">
                  <a:solidFill>
                    <a:srgbClr val="CC3300"/>
                  </a:solidFill>
                  <a:latin typeface="Times New Roman" panose="02020603050405020304" pitchFamily="18" charset="0"/>
                </a:rPr>
                <a:t>F</a:t>
              </a:r>
              <a:r>
                <a:rPr lang="en-US" altLang="sv-SE" sz="2400" baseline="30000">
                  <a:solidFill>
                    <a:srgbClr val="CC3300"/>
                  </a:solidFill>
                  <a:latin typeface="Times New Roman" panose="02020603050405020304" pitchFamily="18" charset="0"/>
                </a:rPr>
                <a:t>i</a:t>
              </a:r>
              <a:r>
                <a:rPr lang="en-US" altLang="sv-SE" sz="2400" baseline="-25000">
                  <a:solidFill>
                    <a:srgbClr val="CC3300"/>
                  </a:solidFill>
                  <a:latin typeface="Times New Roman" panose="02020603050405020304" pitchFamily="18" charset="0"/>
                </a:rPr>
                <a:t>sE</a:t>
              </a:r>
              <a:r>
                <a:rPr lang="en-US" altLang="sv-SE" sz="2400">
                  <a:solidFill>
                    <a:srgbClr val="E88A00"/>
                  </a:solidFill>
                  <a:latin typeface="Times New Roman" panose="02020603050405020304" pitchFamily="18" charset="0"/>
                </a:rPr>
                <a:t> appears in q</a:t>
              </a:r>
              <a:r>
                <a:rPr lang="en-US" altLang="sv-SE" sz="2400" baseline="-25000">
                  <a:solidFill>
                    <a:srgbClr val="E88A00"/>
                  </a:solidFill>
                  <a:latin typeface="Times New Roman" panose="02020603050405020304" pitchFamily="18" charset="0"/>
                </a:rPr>
                <a:t>s,r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4507"/>
                                        </p:tgtEl>
                                        <p:attrNameLst>
                                          <p:attrName>style.visibility</p:attrName>
                                        </p:attrNameLst>
                                      </p:cBhvr>
                                      <p:to>
                                        <p:strVal val="visible"/>
                                      </p:to>
                                    </p:set>
                                  </p:childTnLst>
                                  <p:subTnLst>
                                    <p:set>
                                      <p:cBhvr override="childStyle">
                                        <p:cTn dur="1" fill="hold" display="0" masterRel="nextClick" afterEffect="1"/>
                                        <p:tgtEl>
                                          <p:spTgt spid="40450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04520"/>
                                        </p:tgtEl>
                                        <p:attrNameLst>
                                          <p:attrName>style.visibility</p:attrName>
                                        </p:attrNameLst>
                                      </p:cBhvr>
                                      <p:to>
                                        <p:strVal val="visible"/>
                                      </p:to>
                                    </p:set>
                                  </p:childTnLst>
                                  <p:subTnLst>
                                    <p:set>
                                      <p:cBhvr override="childStyle">
                                        <p:cTn dur="1" fill="hold" display="0" masterRel="nextClick" afterEffect="1"/>
                                        <p:tgtEl>
                                          <p:spTgt spid="40452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04534"/>
                                        </p:tgtEl>
                                        <p:attrNameLst>
                                          <p:attrName>style.visibility</p:attrName>
                                        </p:attrNameLst>
                                      </p:cBhvr>
                                      <p:to>
                                        <p:strVal val="visible"/>
                                      </p:to>
                                    </p:set>
                                  </p:childTnLst>
                                  <p:subTnLst>
                                    <p:set>
                                      <p:cBhvr override="childStyle">
                                        <p:cTn dur="1" fill="hold" display="0" masterRel="nextClick" afterEffect="1"/>
                                        <p:tgtEl>
                                          <p:spTgt spid="40453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04548"/>
                                        </p:tgtEl>
                                        <p:attrNameLst>
                                          <p:attrName>style.visibility</p:attrName>
                                        </p:attrNameLst>
                                      </p:cBhvr>
                                      <p:to>
                                        <p:strVal val="visible"/>
                                      </p:to>
                                    </p:set>
                                  </p:childTnLst>
                                  <p:subTnLst>
                                    <p:set>
                                      <p:cBhvr override="childStyle">
                                        <p:cTn dur="1" fill="hold" display="0" masterRel="nextClick" afterEffect="1"/>
                                        <p:tgtEl>
                                          <p:spTgt spid="40454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4561"/>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404562"/>
                                        </p:tgtEl>
                                        <p:attrNameLst>
                                          <p:attrName>style.visibility</p:attrName>
                                        </p:attrNameLst>
                                      </p:cBhvr>
                                      <p:to>
                                        <p:strVal val="visible"/>
                                      </p:to>
                                    </p:set>
                                  </p:childTnLst>
                                  <p:subTnLst>
                                    <p:set>
                                      <p:cBhvr override="childStyle">
                                        <p:cTn dur="1" fill="hold" display="0" masterRel="nextClick" afterEffect="1"/>
                                        <p:tgtEl>
                                          <p:spTgt spid="404562"/>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404575"/>
                                        </p:tgtEl>
                                        <p:attrNameLst>
                                          <p:attrName>style.visibility</p:attrName>
                                        </p:attrNameLst>
                                      </p:cBhvr>
                                      <p:to>
                                        <p:strVal val="visible"/>
                                      </p:to>
                                    </p:set>
                                  </p:childTnLst>
                                  <p:subTnLst>
                                    <p:set>
                                      <p:cBhvr override="childStyle">
                                        <p:cTn dur="1" fill="hold" display="0" masterRel="nextClick" afterEffect="1"/>
                                        <p:tgtEl>
                                          <p:spTgt spid="404575"/>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404576"/>
                                        </p:tgtEl>
                                        <p:attrNameLst>
                                          <p:attrName>style.visibility</p:attrName>
                                        </p:attrNameLst>
                                      </p:cBhvr>
                                      <p:to>
                                        <p:strVal val="visible"/>
                                      </p:to>
                                    </p:set>
                                  </p:childTnLst>
                                  <p:subTnLst>
                                    <p:set>
                                      <p:cBhvr override="childStyle">
                                        <p:cTn dur="1" fill="hold" display="0" masterRel="nextClick" afterEffect="1"/>
                                        <p:tgtEl>
                                          <p:spTgt spid="404576"/>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04600"/>
                                        </p:tgtEl>
                                        <p:attrNameLst>
                                          <p:attrName>style.visibility</p:attrName>
                                        </p:attrNameLst>
                                      </p:cBhvr>
                                      <p:to>
                                        <p:strVal val="visible"/>
                                      </p:to>
                                    </p:set>
                                  </p:childTnLst>
                                  <p:subTnLst>
                                    <p:set>
                                      <p:cBhvr override="childStyle">
                                        <p:cTn dur="1" fill="hold" display="0" masterRel="nextClick" afterEffect="1"/>
                                        <p:tgtEl>
                                          <p:spTgt spid="40460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04613"/>
                                        </p:tgtEl>
                                        <p:attrNameLst>
                                          <p:attrName>style.visibility</p:attrName>
                                        </p:attrNameLst>
                                      </p:cBhvr>
                                      <p:to>
                                        <p:strVal val="visible"/>
                                      </p:to>
                                    </p:set>
                                  </p:childTnLst>
                                  <p:subTnLst>
                                    <p:set>
                                      <p:cBhvr override="childStyle">
                                        <p:cTn dur="1" fill="hold" display="0" masterRel="nextClick" afterEffect="1"/>
                                        <p:tgtEl>
                                          <p:spTgt spid="404613"/>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404626"/>
                                        </p:tgtEl>
                                        <p:attrNameLst>
                                          <p:attrName>style.visibility</p:attrName>
                                        </p:attrNameLst>
                                      </p:cBhvr>
                                      <p:to>
                                        <p:strVal val="visible"/>
                                      </p:to>
                                    </p:set>
                                  </p:childTnLst>
                                  <p:subTnLst>
                                    <p:set>
                                      <p:cBhvr override="childStyle">
                                        <p:cTn dur="1" fill="hold" display="0" masterRel="nextClick" afterEffect="1"/>
                                        <p:tgtEl>
                                          <p:spTgt spid="404626"/>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404627"/>
                                        </p:tgtEl>
                                        <p:attrNameLst>
                                          <p:attrName>style.visibility</p:attrName>
                                        </p:attrNameLst>
                                      </p:cBhvr>
                                      <p:to>
                                        <p:strVal val="visible"/>
                                      </p:to>
                                    </p:set>
                                  </p:childTnLst>
                                  <p:subTnLst>
                                    <p:set>
                                      <p:cBhvr override="childStyle">
                                        <p:cTn dur="1" fill="hold" display="0" masterRel="nextClick" afterEffect="1"/>
                                        <p:tgtEl>
                                          <p:spTgt spid="40462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404651"/>
                                        </p:tgtEl>
                                        <p:attrNameLst>
                                          <p:attrName>style.visibility</p:attrName>
                                        </p:attrNameLst>
                                      </p:cBhvr>
                                      <p:to>
                                        <p:strVal val="visible"/>
                                      </p:to>
                                    </p:set>
                                  </p:childTnLst>
                                  <p:subTnLst>
                                    <p:set>
                                      <p:cBhvr override="childStyle">
                                        <p:cTn dur="1" fill="hold" display="0" masterRel="nextClick" afterEffect="1"/>
                                        <p:tgtEl>
                                          <p:spTgt spid="404651"/>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404639"/>
                                        </p:tgtEl>
                                        <p:attrNameLst>
                                          <p:attrName>style.visibility</p:attrName>
                                        </p:attrNameLst>
                                      </p:cBhvr>
                                      <p:to>
                                        <p:strVal val="visible"/>
                                      </p:to>
                                    </p:set>
                                  </p:childTnLst>
                                  <p:subTnLst>
                                    <p:set>
                                      <p:cBhvr override="childStyle">
                                        <p:cTn dur="1" fill="hold" display="0" masterRel="nextClick" afterEffect="1"/>
                                        <p:tgtEl>
                                          <p:spTgt spid="404639"/>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04654"/>
                                        </p:tgtEl>
                                        <p:attrNameLst>
                                          <p:attrName>style.visibility</p:attrName>
                                        </p:attrNameLst>
                                      </p:cBhvr>
                                      <p:to>
                                        <p:strVal val="visible"/>
                                      </p:to>
                                    </p:set>
                                  </p:childTnLst>
                                </p:cTn>
                              </p:par>
                            </p:childTnLst>
                          </p:cTn>
                        </p:par>
                        <p:par>
                          <p:cTn id="62" fill="hold" nodeType="afterGroup">
                            <p:stCondLst>
                              <p:cond delay="500"/>
                            </p:stCondLst>
                            <p:childTnLst>
                              <p:par>
                                <p:cTn id="63" presetID="1" presetClass="entr" presetSubtype="0" fill="hold" nodeType="afterEffect">
                                  <p:stCondLst>
                                    <p:cond delay="0"/>
                                  </p:stCondLst>
                                  <p:childTnLst>
                                    <p:set>
                                      <p:cBhvr>
                                        <p:cTn id="64" dur="1" fill="hold">
                                          <p:stCondLst>
                                            <p:cond delay="499"/>
                                          </p:stCondLst>
                                        </p:cTn>
                                        <p:tgtEl>
                                          <p:spTgt spid="404667"/>
                                        </p:tgtEl>
                                        <p:attrNameLst>
                                          <p:attrName>style.visibility</p:attrName>
                                        </p:attrNameLst>
                                      </p:cBhvr>
                                      <p:to>
                                        <p:strVal val="visible"/>
                                      </p:to>
                                    </p:set>
                                  </p:childTnLst>
                                  <p:subTnLst>
                                    <p:set>
                                      <p:cBhvr override="childStyle">
                                        <p:cTn dur="1" fill="hold" display="0" masterRel="nextClick" afterEffect="1"/>
                                        <p:tgtEl>
                                          <p:spTgt spid="4046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61" grpId="0" autoUpdateAnimBg="0"/>
      <p:bldP spid="40465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CD4F0760-8C93-4998-BD17-51A5962C8045}" type="slidenum">
              <a:rPr lang="en-US" altLang="en-US" sz="1400" smtClean="0">
                <a:solidFill>
                  <a:srgbClr val="3333CC"/>
                </a:solidFill>
                <a:latin typeface="Times New Roman" panose="02020603050405020304" pitchFamily="18" charset="0"/>
              </a:rPr>
              <a:pPr>
                <a:spcBef>
                  <a:spcPct val="0"/>
                </a:spcBef>
                <a:buClrTx/>
                <a:buSzTx/>
                <a:buFontTx/>
                <a:buNone/>
              </a:pPr>
              <a:t>28</a:t>
            </a:fld>
            <a:endParaRPr lang="en-US" altLang="en-US" sz="1400">
              <a:solidFill>
                <a:srgbClr val="3333CC"/>
              </a:solidFill>
              <a:latin typeface="Times New Roman" panose="02020603050405020304" pitchFamily="18" charset="0"/>
            </a:endParaRPr>
          </a:p>
        </p:txBody>
      </p:sp>
      <p:sp>
        <p:nvSpPr>
          <p:cNvPr id="56323" name="Rectangle 2"/>
          <p:cNvSpPr>
            <a:spLocks noGrp="1" noChangeArrowheads="1"/>
          </p:cNvSpPr>
          <p:nvPr>
            <p:ph type="title"/>
          </p:nvPr>
        </p:nvSpPr>
        <p:spPr/>
        <p:txBody>
          <a:bodyPr/>
          <a:lstStyle/>
          <a:p>
            <a:r>
              <a:rPr lang="en-US" altLang="sv-SE" sz="3200">
                <a:latin typeface="Calibri" panose="020F0502020204030204" pitchFamily="34" charset="0"/>
              </a:rPr>
              <a:t>Reaching an Arbitrary Configuration</a:t>
            </a:r>
          </a:p>
        </p:txBody>
      </p:sp>
      <p:sp>
        <p:nvSpPr>
          <p:cNvPr id="56324" name="Rectangle 3"/>
          <p:cNvSpPr>
            <a:spLocks noGrp="1" noChangeArrowheads="1"/>
          </p:cNvSpPr>
          <p:nvPr>
            <p:ph type="body" idx="1"/>
          </p:nvPr>
        </p:nvSpPr>
        <p:spPr>
          <a:xfrm>
            <a:off x="533400" y="1322388"/>
            <a:ext cx="8207375" cy="1544637"/>
          </a:xfrm>
        </p:spPr>
        <p:txBody>
          <a:bodyPr/>
          <a:lstStyle/>
          <a:p>
            <a:pPr>
              <a:lnSpc>
                <a:spcPct val="90000"/>
              </a:lnSpc>
            </a:pPr>
            <a:r>
              <a:rPr lang="en-US" altLang="sv-SE">
                <a:latin typeface="Calibri" panose="020F0502020204030204" pitchFamily="34" charset="0"/>
              </a:rPr>
              <a:t>Our second goal – achieving </a:t>
            </a:r>
            <a:r>
              <a:rPr lang="en-US" altLang="sv-SE">
                <a:solidFill>
                  <a:srgbClr val="9900CC"/>
                </a:solidFill>
                <a:latin typeface="Calibri" panose="020F0502020204030204" pitchFamily="34" charset="0"/>
              </a:rPr>
              <a:t>c</a:t>
            </a:r>
            <a:r>
              <a:rPr lang="en-US" altLang="sv-SE" baseline="-25000">
                <a:solidFill>
                  <a:srgbClr val="9900CC"/>
                </a:solidFill>
                <a:latin typeface="Calibri" panose="020F0502020204030204" pitchFamily="34" charset="0"/>
              </a:rPr>
              <a:t>a</a:t>
            </a:r>
            <a:r>
              <a:rPr lang="en-US" altLang="sv-SE">
                <a:latin typeface="Calibri" panose="020F0502020204030204" pitchFamily="34" charset="0"/>
              </a:rPr>
              <a:t> (an arbitrary configuration)</a:t>
            </a:r>
          </a:p>
          <a:p>
            <a:pPr>
              <a:lnSpc>
                <a:spcPct val="90000"/>
              </a:lnSpc>
            </a:pPr>
            <a:r>
              <a:rPr lang="en-US" altLang="sv-SE">
                <a:latin typeface="Calibri" panose="020F0502020204030204" pitchFamily="34" charset="0"/>
              </a:rPr>
              <a:t>Denote </a:t>
            </a:r>
            <a:r>
              <a:rPr lang="en-US" altLang="sv-SE">
                <a:solidFill>
                  <a:srgbClr val="CC3300"/>
                </a:solidFill>
                <a:latin typeface="Calibri" panose="020F0502020204030204" pitchFamily="34" charset="0"/>
              </a:rPr>
              <a:t>k</a:t>
            </a:r>
            <a:r>
              <a:rPr lang="en-US" altLang="sv-SE" baseline="-25000">
                <a:solidFill>
                  <a:srgbClr val="CC3300"/>
                </a:solidFill>
                <a:latin typeface="Calibri" panose="020F0502020204030204" pitchFamily="34" charset="0"/>
              </a:rPr>
              <a:t>1</a:t>
            </a:r>
            <a:r>
              <a:rPr lang="en-US" altLang="sv-SE">
                <a:latin typeface="Calibri" panose="020F0502020204030204" pitchFamily="34" charset="0"/>
              </a:rPr>
              <a:t> (</a:t>
            </a:r>
            <a:r>
              <a:rPr lang="en-US" altLang="sv-SE">
                <a:solidFill>
                  <a:srgbClr val="CC3300"/>
                </a:solidFill>
                <a:latin typeface="Calibri" panose="020F0502020204030204" pitchFamily="34" charset="0"/>
              </a:rPr>
              <a:t>k</a:t>
            </a:r>
            <a:r>
              <a:rPr lang="en-US" altLang="sv-SE" baseline="-25000">
                <a:solidFill>
                  <a:srgbClr val="CC3300"/>
                </a:solidFill>
                <a:latin typeface="Calibri" panose="020F0502020204030204" pitchFamily="34" charset="0"/>
              </a:rPr>
              <a:t>2</a:t>
            </a:r>
            <a:r>
              <a:rPr lang="en-US" altLang="sv-SE">
                <a:latin typeface="Calibri" panose="020F0502020204030204" pitchFamily="34" charset="0"/>
              </a:rPr>
              <a:t>)- the number of frames in </a:t>
            </a:r>
            <a:r>
              <a:rPr lang="en-US" altLang="sv-SE">
                <a:solidFill>
                  <a:srgbClr val="9900CC"/>
                </a:solidFill>
                <a:latin typeface="Calibri" panose="020F0502020204030204" pitchFamily="34" charset="0"/>
              </a:rPr>
              <a:t>q</a:t>
            </a:r>
            <a:r>
              <a:rPr lang="en-US" altLang="sv-SE" baseline="-25000">
                <a:solidFill>
                  <a:srgbClr val="9900CC"/>
                </a:solidFill>
                <a:latin typeface="Calibri" panose="020F0502020204030204" pitchFamily="34" charset="0"/>
              </a:rPr>
              <a:t>s,r</a:t>
            </a:r>
            <a:r>
              <a:rPr lang="en-US" altLang="sv-SE">
                <a:latin typeface="Calibri" panose="020F0502020204030204" pitchFamily="34" charset="0"/>
              </a:rPr>
              <a:t> (</a:t>
            </a:r>
            <a:r>
              <a:rPr lang="en-US" altLang="sv-SE">
                <a:solidFill>
                  <a:srgbClr val="9900CC"/>
                </a:solidFill>
                <a:latin typeface="Calibri" panose="020F0502020204030204" pitchFamily="34" charset="0"/>
              </a:rPr>
              <a:t>q</a:t>
            </a:r>
            <a:r>
              <a:rPr lang="en-US" altLang="sv-SE" baseline="-25000">
                <a:solidFill>
                  <a:srgbClr val="9900CC"/>
                </a:solidFill>
                <a:latin typeface="Calibri" panose="020F0502020204030204" pitchFamily="34" charset="0"/>
              </a:rPr>
              <a:t>r,s</a:t>
            </a:r>
            <a:r>
              <a:rPr lang="en-US" altLang="sv-SE">
                <a:latin typeface="Calibri" panose="020F0502020204030204" pitchFamily="34" charset="0"/>
              </a:rPr>
              <a:t>) in</a:t>
            </a:r>
            <a:r>
              <a:rPr lang="en-US" altLang="sv-SE">
                <a:solidFill>
                  <a:srgbClr val="9900CC"/>
                </a:solidFill>
                <a:latin typeface="Calibri" panose="020F0502020204030204" pitchFamily="34" charset="0"/>
              </a:rPr>
              <a:t> c</a:t>
            </a:r>
            <a:r>
              <a:rPr lang="en-US" altLang="sv-SE" baseline="-25000">
                <a:solidFill>
                  <a:srgbClr val="9900CC"/>
                </a:solidFill>
                <a:latin typeface="Calibri" panose="020F0502020204030204" pitchFamily="34" charset="0"/>
              </a:rPr>
              <a:t>a</a:t>
            </a:r>
            <a:r>
              <a:rPr lang="en-US" altLang="sv-SE">
                <a:latin typeface="Calibri" panose="020F0502020204030204" pitchFamily="34" charset="0"/>
              </a:rPr>
              <a:t> </a:t>
            </a:r>
          </a:p>
          <a:p>
            <a:pPr>
              <a:lnSpc>
                <a:spcPct val="90000"/>
              </a:lnSpc>
            </a:pPr>
            <a:r>
              <a:rPr lang="en-US" altLang="sv-SE">
                <a:latin typeface="Calibri" panose="020F0502020204030204" pitchFamily="34" charset="0"/>
              </a:rPr>
              <a:t>i = </a:t>
            </a:r>
            <a:r>
              <a:rPr lang="en-US" altLang="sv-SE">
                <a:solidFill>
                  <a:srgbClr val="CC3300"/>
                </a:solidFill>
                <a:latin typeface="Calibri" panose="020F0502020204030204" pitchFamily="34" charset="0"/>
              </a:rPr>
              <a:t>k</a:t>
            </a:r>
            <a:r>
              <a:rPr lang="en-US" altLang="sv-SE" baseline="-25000">
                <a:solidFill>
                  <a:srgbClr val="CC3300"/>
                </a:solidFill>
                <a:latin typeface="Calibri" panose="020F0502020204030204" pitchFamily="34" charset="0"/>
              </a:rPr>
              <a:t>1</a:t>
            </a:r>
            <a:r>
              <a:rPr lang="en-US" altLang="sv-SE">
                <a:latin typeface="Calibri" panose="020F0502020204030204" pitchFamily="34" charset="0"/>
              </a:rPr>
              <a:t>+</a:t>
            </a:r>
            <a:r>
              <a:rPr lang="en-US" altLang="sv-SE">
                <a:solidFill>
                  <a:srgbClr val="CC3300"/>
                </a:solidFill>
                <a:latin typeface="Calibri" panose="020F0502020204030204" pitchFamily="34" charset="0"/>
              </a:rPr>
              <a:t>k</a:t>
            </a:r>
            <a:r>
              <a:rPr lang="en-US" altLang="sv-SE" baseline="-25000">
                <a:solidFill>
                  <a:srgbClr val="CC3300"/>
                </a:solidFill>
                <a:latin typeface="Calibri" panose="020F0502020204030204" pitchFamily="34" charset="0"/>
              </a:rPr>
              <a:t>2</a:t>
            </a:r>
            <a:r>
              <a:rPr lang="en-US" altLang="sv-SE">
                <a:latin typeface="Calibri" panose="020F0502020204030204" pitchFamily="34" charset="0"/>
              </a:rPr>
              <a:t>+2  </a:t>
            </a:r>
          </a:p>
        </p:txBody>
      </p:sp>
      <p:grpSp>
        <p:nvGrpSpPr>
          <p:cNvPr id="418820" name="Group 4"/>
          <p:cNvGrpSpPr>
            <a:grpSpLocks/>
          </p:cNvGrpSpPr>
          <p:nvPr/>
        </p:nvGrpSpPr>
        <p:grpSpPr bwMode="auto">
          <a:xfrm>
            <a:off x="801688" y="3471863"/>
            <a:ext cx="7504112" cy="2266950"/>
            <a:chOff x="505" y="2509"/>
            <a:chExt cx="4727" cy="1428"/>
          </a:xfrm>
        </p:grpSpPr>
        <p:grpSp>
          <p:nvGrpSpPr>
            <p:cNvPr id="56362" name="Group 5"/>
            <p:cNvGrpSpPr>
              <a:grpSpLocks/>
            </p:cNvGrpSpPr>
            <p:nvPr/>
          </p:nvGrpSpPr>
          <p:grpSpPr bwMode="auto">
            <a:xfrm>
              <a:off x="1400" y="2983"/>
              <a:ext cx="3156" cy="954"/>
              <a:chOff x="1290" y="2881"/>
              <a:chExt cx="3156" cy="954"/>
            </a:xfrm>
          </p:grpSpPr>
          <p:grpSp>
            <p:nvGrpSpPr>
              <p:cNvPr id="56364" name="Group 6"/>
              <p:cNvGrpSpPr>
                <a:grpSpLocks/>
              </p:cNvGrpSpPr>
              <p:nvPr/>
            </p:nvGrpSpPr>
            <p:grpSpPr bwMode="auto">
              <a:xfrm>
                <a:off x="1641" y="3156"/>
                <a:ext cx="2257" cy="534"/>
                <a:chOff x="1884" y="1348"/>
                <a:chExt cx="1482" cy="376"/>
              </a:xfrm>
            </p:grpSpPr>
            <p:sp>
              <p:nvSpPr>
                <p:cNvPr id="56369" name="Oval 7"/>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6370" name="Oval 8"/>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6371" name="Freeform 9"/>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6372" name="Freeform 10"/>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6365" name="Text Box 11"/>
              <p:cNvSpPr txBox="1">
                <a:spLocks noChangeArrowheads="1"/>
              </p:cNvSpPr>
              <p:nvPr/>
            </p:nvSpPr>
            <p:spPr bwMode="auto">
              <a:xfrm>
                <a:off x="1290" y="293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6366" name="Text Box 12"/>
              <p:cNvSpPr txBox="1">
                <a:spLocks noChangeArrowheads="1"/>
              </p:cNvSpPr>
              <p:nvPr/>
            </p:nvSpPr>
            <p:spPr bwMode="auto">
              <a:xfrm>
                <a:off x="1949" y="28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CC3300"/>
                    </a:solidFill>
                    <a:latin typeface="Times New Roman" panose="02020603050405020304" pitchFamily="18" charset="0"/>
                  </a:rPr>
                  <a:t>F</a:t>
                </a:r>
                <a:r>
                  <a:rPr lang="en-US" altLang="sv-SE" sz="1000" i="1">
                    <a:solidFill>
                      <a:srgbClr val="CC3300"/>
                    </a:solidFill>
                    <a:latin typeface="Times New Roman" panose="02020603050405020304" pitchFamily="18" charset="0"/>
                  </a:rPr>
                  <a:t> </a:t>
                </a:r>
                <a:r>
                  <a:rPr lang="en-US" altLang="sv-SE" sz="2200" i="1" baseline="30000">
                    <a:solidFill>
                      <a:srgbClr val="CC3300"/>
                    </a:solidFill>
                    <a:latin typeface="Times New Roman" panose="02020603050405020304" pitchFamily="18" charset="0"/>
                  </a:rPr>
                  <a:t>i</a:t>
                </a:r>
                <a:r>
                  <a:rPr lang="en-US" altLang="sv-SE" sz="2200" i="1" baseline="-25000">
                    <a:solidFill>
                      <a:srgbClr val="CC3300"/>
                    </a:solidFill>
                    <a:latin typeface="Times New Roman" panose="02020603050405020304" pitchFamily="18" charset="0"/>
                  </a:rPr>
                  <a:t>sE</a:t>
                </a:r>
              </a:p>
            </p:txBody>
          </p:sp>
          <p:sp>
            <p:nvSpPr>
              <p:cNvPr id="56367" name="Text Box 13"/>
              <p:cNvSpPr txBox="1">
                <a:spLocks noChangeArrowheads="1"/>
              </p:cNvSpPr>
              <p:nvPr/>
            </p:nvSpPr>
            <p:spPr bwMode="auto">
              <a:xfrm>
                <a:off x="1918" y="3633"/>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endParaRPr lang="sv-SE" altLang="sv-SE" sz="2200" i="1" baseline="-25000">
                  <a:solidFill>
                    <a:schemeClr val="accent2"/>
                  </a:solidFill>
                  <a:latin typeface="Times New Roman" panose="02020603050405020304" pitchFamily="18" charset="0"/>
                </a:endParaRPr>
              </a:p>
            </p:txBody>
          </p:sp>
          <p:sp>
            <p:nvSpPr>
              <p:cNvPr id="56368" name="Text Box 14"/>
              <p:cNvSpPr txBox="1">
                <a:spLocks noChangeArrowheads="1"/>
              </p:cNvSpPr>
              <p:nvPr/>
            </p:nvSpPr>
            <p:spPr bwMode="auto">
              <a:xfrm>
                <a:off x="3569" y="293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6363" name="Text Box 15"/>
            <p:cNvSpPr txBox="1">
              <a:spLocks noChangeArrowheads="1"/>
            </p:cNvSpPr>
            <p:nvPr/>
          </p:nvSpPr>
          <p:spPr bwMode="auto">
            <a:xfrm>
              <a:off x="505" y="2509"/>
              <a:ext cx="47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Using the previous technique we accumulate </a:t>
              </a:r>
              <a:r>
                <a:rPr lang="en-US" altLang="sv-SE" sz="2400">
                  <a:solidFill>
                    <a:srgbClr val="CC3300"/>
                  </a:solidFill>
                  <a:latin typeface="Times New Roman" panose="02020603050405020304" pitchFamily="18" charset="0"/>
                </a:rPr>
                <a:t>F</a:t>
              </a:r>
              <a:r>
                <a:rPr lang="en-US" altLang="sv-SE" sz="2400" baseline="30000">
                  <a:solidFill>
                    <a:srgbClr val="CC3300"/>
                  </a:solidFill>
                  <a:latin typeface="Times New Roman" panose="02020603050405020304" pitchFamily="18" charset="0"/>
                </a:rPr>
                <a:t>i</a:t>
              </a:r>
              <a:r>
                <a:rPr lang="en-US" altLang="sv-SE" sz="2400" baseline="-25000">
                  <a:solidFill>
                    <a:srgbClr val="CC3300"/>
                  </a:solidFill>
                  <a:latin typeface="Times New Roman" panose="02020603050405020304" pitchFamily="18" charset="0"/>
                </a:rPr>
                <a:t>sE</a:t>
              </a:r>
            </a:p>
          </p:txBody>
        </p:sp>
      </p:grpSp>
      <p:grpSp>
        <p:nvGrpSpPr>
          <p:cNvPr id="418845" name="Group 29"/>
          <p:cNvGrpSpPr>
            <a:grpSpLocks/>
          </p:cNvGrpSpPr>
          <p:nvPr/>
        </p:nvGrpSpPr>
        <p:grpSpPr bwMode="auto">
          <a:xfrm>
            <a:off x="790575" y="3470275"/>
            <a:ext cx="7504113" cy="2373313"/>
            <a:chOff x="505" y="2355"/>
            <a:chExt cx="4727" cy="1495"/>
          </a:xfrm>
        </p:grpSpPr>
        <p:grpSp>
          <p:nvGrpSpPr>
            <p:cNvPr id="56351" name="Group 28"/>
            <p:cNvGrpSpPr>
              <a:grpSpLocks/>
            </p:cNvGrpSpPr>
            <p:nvPr/>
          </p:nvGrpSpPr>
          <p:grpSpPr bwMode="auto">
            <a:xfrm>
              <a:off x="1400" y="2829"/>
              <a:ext cx="3156" cy="1021"/>
              <a:chOff x="1400" y="2829"/>
              <a:chExt cx="3156" cy="1021"/>
            </a:xfrm>
          </p:grpSpPr>
          <p:grpSp>
            <p:nvGrpSpPr>
              <p:cNvPr id="56353" name="Group 18"/>
              <p:cNvGrpSpPr>
                <a:grpSpLocks/>
              </p:cNvGrpSpPr>
              <p:nvPr/>
            </p:nvGrpSpPr>
            <p:grpSpPr bwMode="auto">
              <a:xfrm>
                <a:off x="1751" y="3104"/>
                <a:ext cx="2257" cy="534"/>
                <a:chOff x="1884" y="1348"/>
                <a:chExt cx="1482" cy="376"/>
              </a:xfrm>
            </p:grpSpPr>
            <p:sp>
              <p:nvSpPr>
                <p:cNvPr id="56358" name="Oval 19"/>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6359" name="Oval 20"/>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6360" name="Freeform 21"/>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6361" name="Freeform 22"/>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6354" name="Text Box 23"/>
              <p:cNvSpPr txBox="1">
                <a:spLocks noChangeArrowheads="1"/>
              </p:cNvSpPr>
              <p:nvPr/>
            </p:nvSpPr>
            <p:spPr bwMode="auto">
              <a:xfrm>
                <a:off x="1400" y="288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6355" name="Text Box 24"/>
              <p:cNvSpPr txBox="1">
                <a:spLocks noChangeArrowheads="1"/>
              </p:cNvSpPr>
              <p:nvPr/>
            </p:nvSpPr>
            <p:spPr bwMode="auto">
              <a:xfrm>
                <a:off x="2059" y="2829"/>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CC3300"/>
                    </a:solidFill>
                    <a:latin typeface="Times New Roman" panose="02020603050405020304" pitchFamily="18" charset="0"/>
                  </a:rPr>
                  <a:t>F</a:t>
                </a:r>
                <a:r>
                  <a:rPr lang="en-US" altLang="sv-SE" sz="1000" i="1">
                    <a:solidFill>
                      <a:srgbClr val="CC3300"/>
                    </a:solidFill>
                    <a:latin typeface="Times New Roman" panose="02020603050405020304" pitchFamily="18" charset="0"/>
                  </a:rPr>
                  <a:t> </a:t>
                </a:r>
                <a:r>
                  <a:rPr lang="en-US" altLang="sv-SE" sz="2200" i="1" baseline="30000">
                    <a:solidFill>
                      <a:srgbClr val="CC3300"/>
                    </a:solidFill>
                    <a:latin typeface="Times New Roman" panose="02020603050405020304" pitchFamily="18" charset="0"/>
                  </a:rPr>
                  <a:t>k1+1</a:t>
                </a:r>
                <a:r>
                  <a:rPr lang="en-US" altLang="sv-SE" sz="2200" i="1" baseline="-25000">
                    <a:solidFill>
                      <a:srgbClr val="CC3300"/>
                    </a:solidFill>
                    <a:latin typeface="Times New Roman" panose="02020603050405020304" pitchFamily="18" charset="0"/>
                  </a:rPr>
                  <a:t>sE</a:t>
                </a:r>
              </a:p>
            </p:txBody>
          </p:sp>
          <p:sp>
            <p:nvSpPr>
              <p:cNvPr id="56356" name="Text Box 25"/>
              <p:cNvSpPr txBox="1">
                <a:spLocks noChangeArrowheads="1"/>
              </p:cNvSpPr>
              <p:nvPr/>
            </p:nvSpPr>
            <p:spPr bwMode="auto">
              <a:xfrm>
                <a:off x="2028" y="3581"/>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r>
                  <a:rPr lang="en-US" altLang="sv-SE" sz="2200" i="1">
                    <a:solidFill>
                      <a:srgbClr val="CC3300"/>
                    </a:solidFill>
                    <a:latin typeface="Times New Roman" panose="02020603050405020304" pitchFamily="18" charset="0"/>
                  </a:rPr>
                  <a:t>F</a:t>
                </a:r>
                <a:r>
                  <a:rPr lang="en-US" altLang="sv-SE" sz="1000" i="1">
                    <a:solidFill>
                      <a:srgbClr val="CC3300"/>
                    </a:solidFill>
                    <a:latin typeface="Times New Roman" panose="02020603050405020304" pitchFamily="18" charset="0"/>
                  </a:rPr>
                  <a:t> </a:t>
                </a:r>
                <a:r>
                  <a:rPr lang="en-US" altLang="sv-SE" sz="2200" i="1" baseline="30000">
                    <a:solidFill>
                      <a:srgbClr val="CC3300"/>
                    </a:solidFill>
                    <a:latin typeface="Times New Roman" panose="02020603050405020304" pitchFamily="18" charset="0"/>
                  </a:rPr>
                  <a:t>k2+1</a:t>
                </a:r>
                <a:r>
                  <a:rPr lang="en-US" altLang="sv-SE" sz="2200" i="1" baseline="-25000">
                    <a:solidFill>
                      <a:srgbClr val="CC3300"/>
                    </a:solidFill>
                    <a:latin typeface="Times New Roman" panose="02020603050405020304" pitchFamily="18" charset="0"/>
                  </a:rPr>
                  <a:t>rE</a:t>
                </a:r>
              </a:p>
            </p:txBody>
          </p:sp>
          <p:sp>
            <p:nvSpPr>
              <p:cNvPr id="56357" name="Text Box 26"/>
              <p:cNvSpPr txBox="1">
                <a:spLocks noChangeArrowheads="1"/>
              </p:cNvSpPr>
              <p:nvPr/>
            </p:nvSpPr>
            <p:spPr bwMode="auto">
              <a:xfrm>
                <a:off x="3679" y="287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6352" name="Text Box 27"/>
            <p:cNvSpPr txBox="1">
              <a:spLocks noChangeArrowheads="1"/>
            </p:cNvSpPr>
            <p:nvPr/>
          </p:nvSpPr>
          <p:spPr bwMode="auto">
            <a:xfrm>
              <a:off x="505" y="2355"/>
              <a:ext cx="47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R replays RE k</a:t>
              </a:r>
              <a:r>
                <a:rPr lang="en-US" altLang="sv-SE" sz="2400" baseline="-25000">
                  <a:solidFill>
                    <a:srgbClr val="E88A00"/>
                  </a:solidFill>
                  <a:latin typeface="Times New Roman" panose="02020603050405020304" pitchFamily="18" charset="0"/>
                </a:rPr>
                <a:t>2</a:t>
              </a:r>
              <a:r>
                <a:rPr lang="en-US" altLang="sv-SE" sz="2400">
                  <a:solidFill>
                    <a:srgbClr val="E88A00"/>
                  </a:solidFill>
                  <a:latin typeface="Times New Roman" panose="02020603050405020304" pitchFamily="18" charset="0"/>
                </a:rPr>
                <a:t>+1 times </a:t>
              </a:r>
              <a:endParaRPr lang="en-US" altLang="sv-SE" sz="2400" baseline="-25000">
                <a:solidFill>
                  <a:srgbClr val="CC3300"/>
                </a:solidFill>
                <a:latin typeface="Times New Roman" panose="02020603050405020304" pitchFamily="18" charset="0"/>
              </a:endParaRPr>
            </a:p>
          </p:txBody>
        </p:sp>
      </p:grpSp>
      <p:grpSp>
        <p:nvGrpSpPr>
          <p:cNvPr id="418858" name="Group 42"/>
          <p:cNvGrpSpPr>
            <a:grpSpLocks/>
          </p:cNvGrpSpPr>
          <p:nvPr/>
        </p:nvGrpSpPr>
        <p:grpSpPr bwMode="auto">
          <a:xfrm>
            <a:off x="801688" y="3144838"/>
            <a:ext cx="7504112" cy="2720975"/>
            <a:chOff x="505" y="2155"/>
            <a:chExt cx="4727" cy="1714"/>
          </a:xfrm>
        </p:grpSpPr>
        <p:grpSp>
          <p:nvGrpSpPr>
            <p:cNvPr id="56340" name="Group 31"/>
            <p:cNvGrpSpPr>
              <a:grpSpLocks/>
            </p:cNvGrpSpPr>
            <p:nvPr/>
          </p:nvGrpSpPr>
          <p:grpSpPr bwMode="auto">
            <a:xfrm>
              <a:off x="1400" y="2829"/>
              <a:ext cx="3156" cy="1040"/>
              <a:chOff x="1400" y="2829"/>
              <a:chExt cx="3156" cy="1040"/>
            </a:xfrm>
          </p:grpSpPr>
          <p:grpSp>
            <p:nvGrpSpPr>
              <p:cNvPr id="56342" name="Group 32"/>
              <p:cNvGrpSpPr>
                <a:grpSpLocks/>
              </p:cNvGrpSpPr>
              <p:nvPr/>
            </p:nvGrpSpPr>
            <p:grpSpPr bwMode="auto">
              <a:xfrm>
                <a:off x="1751" y="3104"/>
                <a:ext cx="2257" cy="534"/>
                <a:chOff x="1884" y="1348"/>
                <a:chExt cx="1482" cy="376"/>
              </a:xfrm>
            </p:grpSpPr>
            <p:sp>
              <p:nvSpPr>
                <p:cNvPr id="56347" name="Oval 33"/>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9900CC"/>
                      </a:solidFill>
                      <a:latin typeface="Times New Roman" panose="02020603050405020304" pitchFamily="18" charset="0"/>
                    </a:rPr>
                    <a:t>S</a:t>
                  </a:r>
                  <a:r>
                    <a:rPr lang="en-US" altLang="sv-SE" sz="2200">
                      <a:solidFill>
                        <a:srgbClr val="9900CC"/>
                      </a:solidFill>
                      <a:latin typeface="Times New Roman" panose="02020603050405020304" pitchFamily="18" charset="0"/>
                      <a:cs typeface="Times New Roman" panose="02020603050405020304" pitchFamily="18" charset="0"/>
                    </a:rPr>
                    <a:t>'</a:t>
                  </a:r>
                </a:p>
              </p:txBody>
            </p:sp>
            <p:sp>
              <p:nvSpPr>
                <p:cNvPr id="56348" name="Oval 34"/>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6349" name="Freeform 35"/>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6350" name="Freeform 36"/>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6343" name="Text Box 37"/>
              <p:cNvSpPr txBox="1">
                <a:spLocks noChangeArrowheads="1"/>
              </p:cNvSpPr>
              <p:nvPr/>
            </p:nvSpPr>
            <p:spPr bwMode="auto">
              <a:xfrm>
                <a:off x="1400" y="288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6344" name="Text Box 38"/>
              <p:cNvSpPr txBox="1">
                <a:spLocks noChangeArrowheads="1"/>
              </p:cNvSpPr>
              <p:nvPr/>
            </p:nvSpPr>
            <p:spPr bwMode="auto">
              <a:xfrm>
                <a:off x="2059" y="2829"/>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CC3300"/>
                    </a:solidFill>
                    <a:latin typeface="Times New Roman" panose="02020603050405020304" pitchFamily="18" charset="0"/>
                  </a:rPr>
                  <a:t>F</a:t>
                </a:r>
                <a:r>
                  <a:rPr lang="en-US" altLang="sv-SE" sz="1000" i="1">
                    <a:solidFill>
                      <a:srgbClr val="CC3300"/>
                    </a:solidFill>
                    <a:latin typeface="Times New Roman" panose="02020603050405020304" pitchFamily="18" charset="0"/>
                  </a:rPr>
                  <a:t> </a:t>
                </a:r>
                <a:r>
                  <a:rPr lang="en-US" altLang="sv-SE" sz="2200" i="1" baseline="30000">
                    <a:solidFill>
                      <a:srgbClr val="CC3300"/>
                    </a:solidFill>
                    <a:latin typeface="Times New Roman" panose="02020603050405020304" pitchFamily="18" charset="0"/>
                  </a:rPr>
                  <a:t>k1+1</a:t>
                </a:r>
                <a:r>
                  <a:rPr lang="en-US" altLang="sv-SE" sz="2200" i="1" baseline="-25000">
                    <a:solidFill>
                      <a:srgbClr val="CC3300"/>
                    </a:solidFill>
                    <a:latin typeface="Times New Roman" panose="02020603050405020304" pitchFamily="18" charset="0"/>
                  </a:rPr>
                  <a:t>sE</a:t>
                </a:r>
              </a:p>
            </p:txBody>
          </p:sp>
          <p:sp>
            <p:nvSpPr>
              <p:cNvPr id="56345" name="Text Box 39"/>
              <p:cNvSpPr txBox="1">
                <a:spLocks noChangeArrowheads="1"/>
              </p:cNvSpPr>
              <p:nvPr/>
            </p:nvSpPr>
            <p:spPr bwMode="auto">
              <a:xfrm>
                <a:off x="2028" y="3581"/>
                <a:ext cx="17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9900CC"/>
                    </a:solidFill>
                    <a:latin typeface="Times New Roman" panose="02020603050405020304" pitchFamily="18" charset="0"/>
                  </a:rPr>
                  <a:t>q</a:t>
                </a:r>
                <a:r>
                  <a:rPr lang="en-US" altLang="sv-SE" sz="2400" baseline="-25000">
                    <a:solidFill>
                      <a:srgbClr val="9900CC"/>
                    </a:solidFill>
                    <a:latin typeface="Times New Roman" panose="02020603050405020304" pitchFamily="18" charset="0"/>
                  </a:rPr>
                  <a:t>r,s</a:t>
                </a:r>
              </a:p>
            </p:txBody>
          </p:sp>
          <p:sp>
            <p:nvSpPr>
              <p:cNvPr id="56346" name="Text Box 40"/>
              <p:cNvSpPr txBox="1">
                <a:spLocks noChangeArrowheads="1"/>
              </p:cNvSpPr>
              <p:nvPr/>
            </p:nvSpPr>
            <p:spPr bwMode="auto">
              <a:xfrm>
                <a:off x="3679" y="287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6341" name="Text Box 41"/>
            <p:cNvSpPr txBox="1">
              <a:spLocks noChangeArrowheads="1"/>
            </p:cNvSpPr>
            <p:nvPr/>
          </p:nvSpPr>
          <p:spPr bwMode="auto">
            <a:xfrm>
              <a:off x="505" y="2155"/>
              <a:ext cx="472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S replays RE using the first F</a:t>
              </a:r>
              <a:r>
                <a:rPr lang="en-US" altLang="sv-SE" sz="2400" baseline="-25000">
                  <a:solidFill>
                    <a:srgbClr val="E88A00"/>
                  </a:solidFill>
                  <a:latin typeface="Times New Roman" panose="02020603050405020304" pitchFamily="18" charset="0"/>
                </a:rPr>
                <a:t>rE</a:t>
              </a:r>
              <a:r>
                <a:rPr lang="en-US" altLang="sv-SE" sz="2400">
                  <a:solidFill>
                    <a:srgbClr val="E88A00"/>
                  </a:solidFill>
                  <a:latin typeface="Times New Roman" panose="02020603050405020304" pitchFamily="18" charset="0"/>
                </a:rPr>
                <a:t> until it reaches its desired state </a:t>
              </a:r>
              <a:r>
                <a:rPr lang="en-US" altLang="sv-SE" sz="2400">
                  <a:solidFill>
                    <a:schemeClr val="hlink"/>
                  </a:solidFill>
                  <a:latin typeface="Times New Roman" panose="02020603050405020304" pitchFamily="18" charset="0"/>
                </a:rPr>
                <a:t>(loosing the frames sent by it and the leftovers of</a:t>
              </a:r>
              <a:r>
                <a:rPr lang="en-US" altLang="sv-SE" sz="2400">
                  <a:solidFill>
                    <a:srgbClr val="E88A00"/>
                  </a:solidFill>
                  <a:latin typeface="Times New Roman" panose="02020603050405020304" pitchFamily="18" charset="0"/>
                </a:rPr>
                <a:t> </a:t>
              </a:r>
              <a:r>
                <a:rPr lang="en-US" altLang="sv-SE" sz="2400">
                  <a:solidFill>
                    <a:srgbClr val="CC3300"/>
                  </a:solidFill>
                  <a:latin typeface="Times New Roman" panose="02020603050405020304" pitchFamily="18" charset="0"/>
                </a:rPr>
                <a:t>F</a:t>
              </a:r>
              <a:r>
                <a:rPr lang="en-US" altLang="sv-SE" sz="2400" baseline="30000">
                  <a:solidFill>
                    <a:srgbClr val="CC3300"/>
                  </a:solidFill>
                  <a:latin typeface="Times New Roman" panose="02020603050405020304" pitchFamily="18" charset="0"/>
                </a:rPr>
                <a:t>k2</a:t>
              </a:r>
              <a:r>
                <a:rPr lang="en-US" altLang="sv-SE" sz="2400" baseline="-25000">
                  <a:solidFill>
                    <a:srgbClr val="CC3300"/>
                  </a:solidFill>
                  <a:latin typeface="Times New Roman" panose="02020603050405020304" pitchFamily="18" charset="0"/>
                </a:rPr>
                <a:t>rE</a:t>
              </a:r>
              <a:r>
                <a:rPr lang="en-US" altLang="sv-SE" sz="2400">
                  <a:solidFill>
                    <a:srgbClr val="E88A00"/>
                  </a:solidFill>
                  <a:latin typeface="Times New Roman" panose="02020603050405020304" pitchFamily="18" charset="0"/>
                </a:rPr>
                <a:t> </a:t>
              </a:r>
              <a:r>
                <a:rPr lang="en-US" altLang="sv-SE" sz="2400">
                  <a:solidFill>
                    <a:schemeClr val="hlink"/>
                  </a:solidFill>
                  <a:latin typeface="Times New Roman" panose="02020603050405020304" pitchFamily="18" charset="0"/>
                </a:rPr>
                <a:t>that are not in</a:t>
              </a:r>
              <a:r>
                <a:rPr lang="en-US" altLang="sv-SE" sz="2400">
                  <a:solidFill>
                    <a:srgbClr val="E88A00"/>
                  </a:solidFill>
                  <a:latin typeface="Times New Roman" panose="02020603050405020304" pitchFamily="18" charset="0"/>
                </a:rPr>
                <a:t> </a:t>
              </a:r>
              <a:r>
                <a:rPr lang="en-US" altLang="sv-SE" sz="2400">
                  <a:solidFill>
                    <a:srgbClr val="9900CC"/>
                  </a:solidFill>
                  <a:latin typeface="Times New Roman" panose="02020603050405020304" pitchFamily="18" charset="0"/>
                </a:rPr>
                <a:t>q</a:t>
              </a:r>
              <a:r>
                <a:rPr lang="en-US" altLang="sv-SE" sz="2400" baseline="-25000">
                  <a:solidFill>
                    <a:srgbClr val="9900CC"/>
                  </a:solidFill>
                  <a:latin typeface="Times New Roman" panose="02020603050405020304" pitchFamily="18" charset="0"/>
                </a:rPr>
                <a:t>r,s</a:t>
              </a:r>
              <a:r>
                <a:rPr lang="en-US" altLang="sv-SE" sz="2400">
                  <a:solidFill>
                    <a:schemeClr val="hlink"/>
                  </a:solidFill>
                  <a:latin typeface="Times New Roman" panose="02020603050405020304" pitchFamily="18" charset="0"/>
                </a:rPr>
                <a:t>)</a:t>
              </a:r>
              <a:endParaRPr lang="en-US" altLang="sv-SE" sz="2400" baseline="-25000">
                <a:solidFill>
                  <a:schemeClr val="hlink"/>
                </a:solidFill>
                <a:latin typeface="Times New Roman" panose="02020603050405020304" pitchFamily="18" charset="0"/>
              </a:endParaRPr>
            </a:p>
          </p:txBody>
        </p:sp>
      </p:grpSp>
      <p:grpSp>
        <p:nvGrpSpPr>
          <p:cNvPr id="418859" name="Group 43"/>
          <p:cNvGrpSpPr>
            <a:grpSpLocks/>
          </p:cNvGrpSpPr>
          <p:nvPr/>
        </p:nvGrpSpPr>
        <p:grpSpPr bwMode="auto">
          <a:xfrm>
            <a:off x="798513" y="3144838"/>
            <a:ext cx="7504112" cy="2720975"/>
            <a:chOff x="505" y="2155"/>
            <a:chExt cx="4727" cy="1714"/>
          </a:xfrm>
        </p:grpSpPr>
        <p:grpSp>
          <p:nvGrpSpPr>
            <p:cNvPr id="56329" name="Group 44"/>
            <p:cNvGrpSpPr>
              <a:grpSpLocks/>
            </p:cNvGrpSpPr>
            <p:nvPr/>
          </p:nvGrpSpPr>
          <p:grpSpPr bwMode="auto">
            <a:xfrm>
              <a:off x="1400" y="2829"/>
              <a:ext cx="3156" cy="1040"/>
              <a:chOff x="1400" y="2829"/>
              <a:chExt cx="3156" cy="1040"/>
            </a:xfrm>
          </p:grpSpPr>
          <p:grpSp>
            <p:nvGrpSpPr>
              <p:cNvPr id="56331" name="Group 45"/>
              <p:cNvGrpSpPr>
                <a:grpSpLocks/>
              </p:cNvGrpSpPr>
              <p:nvPr/>
            </p:nvGrpSpPr>
            <p:grpSpPr bwMode="auto">
              <a:xfrm>
                <a:off x="1751" y="3104"/>
                <a:ext cx="2257" cy="534"/>
                <a:chOff x="1884" y="1348"/>
                <a:chExt cx="1482" cy="376"/>
              </a:xfrm>
            </p:grpSpPr>
            <p:sp>
              <p:nvSpPr>
                <p:cNvPr id="56336" name="Oval 46"/>
                <p:cNvSpPr>
                  <a:spLocks noChangeArrowheads="1"/>
                </p:cNvSpPr>
                <p:nvPr/>
              </p:nvSpPr>
              <p:spPr bwMode="auto">
                <a:xfrm>
                  <a:off x="1884"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9900CC"/>
                      </a:solidFill>
                      <a:latin typeface="Times New Roman" panose="02020603050405020304" pitchFamily="18" charset="0"/>
                    </a:rPr>
                    <a:t>S</a:t>
                  </a:r>
                  <a:r>
                    <a:rPr lang="en-US" altLang="sv-SE" sz="2200">
                      <a:solidFill>
                        <a:srgbClr val="9900CC"/>
                      </a:solidFill>
                      <a:latin typeface="Times New Roman" panose="02020603050405020304" pitchFamily="18" charset="0"/>
                      <a:cs typeface="Times New Roman" panose="02020603050405020304" pitchFamily="18" charset="0"/>
                    </a:rPr>
                    <a:t>'</a:t>
                  </a:r>
                </a:p>
              </p:txBody>
            </p:sp>
            <p:sp>
              <p:nvSpPr>
                <p:cNvPr id="56337" name="Oval 47"/>
                <p:cNvSpPr>
                  <a:spLocks noChangeArrowheads="1"/>
                </p:cNvSpPr>
                <p:nvPr/>
              </p:nvSpPr>
              <p:spPr bwMode="auto">
                <a:xfrm>
                  <a:off x="3147" y="1432"/>
                  <a:ext cx="219" cy="208"/>
                </a:xfrm>
                <a:prstGeom prst="ellipse">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9900CC"/>
                      </a:solidFill>
                      <a:latin typeface="Times New Roman" panose="02020603050405020304" pitchFamily="18" charset="0"/>
                    </a:rPr>
                    <a:t>R</a:t>
                  </a:r>
                  <a:r>
                    <a:rPr lang="en-US" altLang="sv-SE" sz="2200">
                      <a:solidFill>
                        <a:srgbClr val="9900CC"/>
                      </a:solidFill>
                      <a:latin typeface="Times New Roman" panose="02020603050405020304" pitchFamily="18" charset="0"/>
                      <a:cs typeface="Times New Roman" panose="02020603050405020304" pitchFamily="18" charset="0"/>
                    </a:rPr>
                    <a:t>'</a:t>
                  </a:r>
                </a:p>
              </p:txBody>
            </p:sp>
            <p:sp>
              <p:nvSpPr>
                <p:cNvPr id="56338" name="Freeform 48"/>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56339" name="Freeform 49"/>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chemeClr val="accent2"/>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56332" name="Text Box 50"/>
              <p:cNvSpPr txBox="1">
                <a:spLocks noChangeArrowheads="1"/>
              </p:cNvSpPr>
              <p:nvPr/>
            </p:nvSpPr>
            <p:spPr bwMode="auto">
              <a:xfrm>
                <a:off x="1400" y="2880"/>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sp>
            <p:nvSpPr>
              <p:cNvPr id="56333" name="Text Box 51"/>
              <p:cNvSpPr txBox="1">
                <a:spLocks noChangeArrowheads="1"/>
              </p:cNvSpPr>
              <p:nvPr/>
            </p:nvSpPr>
            <p:spPr bwMode="auto">
              <a:xfrm>
                <a:off x="2059" y="2829"/>
                <a:ext cx="17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9900CC"/>
                    </a:solidFill>
                    <a:latin typeface="Times New Roman" panose="02020603050405020304" pitchFamily="18" charset="0"/>
                  </a:rPr>
                  <a:t>q</a:t>
                </a:r>
                <a:r>
                  <a:rPr lang="en-US" altLang="sv-SE" sz="2400" baseline="-25000">
                    <a:solidFill>
                      <a:srgbClr val="9900CC"/>
                    </a:solidFill>
                    <a:latin typeface="Times New Roman" panose="02020603050405020304" pitchFamily="18" charset="0"/>
                  </a:rPr>
                  <a:t>s,r</a:t>
                </a:r>
              </a:p>
            </p:txBody>
          </p:sp>
          <p:sp>
            <p:nvSpPr>
              <p:cNvPr id="56334" name="Text Box 52"/>
              <p:cNvSpPr txBox="1">
                <a:spLocks noChangeArrowheads="1"/>
              </p:cNvSpPr>
              <p:nvPr/>
            </p:nvSpPr>
            <p:spPr bwMode="auto">
              <a:xfrm>
                <a:off x="2028" y="3581"/>
                <a:ext cx="17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9900CC"/>
                    </a:solidFill>
                    <a:latin typeface="Times New Roman" panose="02020603050405020304" pitchFamily="18" charset="0"/>
                  </a:rPr>
                  <a:t>q</a:t>
                </a:r>
                <a:r>
                  <a:rPr lang="en-US" altLang="sv-SE" sz="2400" baseline="-25000">
                    <a:solidFill>
                      <a:srgbClr val="9900CC"/>
                    </a:solidFill>
                    <a:latin typeface="Times New Roman" panose="02020603050405020304" pitchFamily="18" charset="0"/>
                  </a:rPr>
                  <a:t>r,s</a:t>
                </a:r>
              </a:p>
            </p:txBody>
          </p:sp>
          <p:sp>
            <p:nvSpPr>
              <p:cNvPr id="56335" name="Text Box 53"/>
              <p:cNvSpPr txBox="1">
                <a:spLocks noChangeArrowheads="1"/>
              </p:cNvSpPr>
              <p:nvPr/>
            </p:nvSpPr>
            <p:spPr bwMode="auto">
              <a:xfrm>
                <a:off x="3679" y="287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6330" name="Text Box 54"/>
            <p:cNvSpPr txBox="1">
              <a:spLocks noChangeArrowheads="1"/>
            </p:cNvSpPr>
            <p:nvPr/>
          </p:nvSpPr>
          <p:spPr bwMode="auto">
            <a:xfrm>
              <a:off x="505" y="2155"/>
              <a:ext cx="472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rgbClr val="E88A00"/>
                  </a:solidFill>
                  <a:latin typeface="Times New Roman" panose="02020603050405020304" pitchFamily="18" charset="0"/>
                </a:rPr>
                <a:t>We do the same with R, reaching the arbitrary configuration </a:t>
              </a:r>
              <a:r>
                <a:rPr lang="en-US" altLang="sv-SE" sz="2400">
                  <a:solidFill>
                    <a:srgbClr val="9900CC"/>
                  </a:solidFill>
                  <a:latin typeface="Times New Roman" panose="02020603050405020304" pitchFamily="18" charset="0"/>
                </a:rPr>
                <a:t>c</a:t>
              </a:r>
              <a:r>
                <a:rPr lang="en-US" altLang="sv-SE" sz="2400" baseline="-25000">
                  <a:solidFill>
                    <a:srgbClr val="9900CC"/>
                  </a:solidFill>
                  <a:latin typeface="Times New Roman" panose="02020603050405020304" pitchFamily="18" charset="0"/>
                </a:rPr>
                <a:t>a</a:t>
              </a:r>
              <a:r>
                <a:rPr lang="en-US" altLang="sv-SE" sz="2400">
                  <a:solidFill>
                    <a:srgbClr val="E88A00"/>
                  </a:solidFill>
                  <a:latin typeface="Times New Roman" panose="02020603050405020304" pitchFamily="18" charset="0"/>
                </a:rPr>
                <a:t> </a:t>
              </a:r>
              <a:endParaRPr lang="en-US" altLang="sv-SE" sz="2400" baseline="-25000">
                <a:solidFill>
                  <a:srgbClr val="CC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18820"/>
                                        </p:tgtEl>
                                        <p:attrNameLst>
                                          <p:attrName>style.visibility</p:attrName>
                                        </p:attrNameLst>
                                      </p:cBhvr>
                                      <p:to>
                                        <p:strVal val="visible"/>
                                      </p:to>
                                    </p:set>
                                  </p:childTnLst>
                                  <p:subTnLst>
                                    <p:set>
                                      <p:cBhvr override="childStyle">
                                        <p:cTn dur="1" fill="hold" display="0" masterRel="nextClick" afterEffect="1"/>
                                        <p:tgtEl>
                                          <p:spTgt spid="41882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8845"/>
                                        </p:tgtEl>
                                        <p:attrNameLst>
                                          <p:attrName>style.visibility</p:attrName>
                                        </p:attrNameLst>
                                      </p:cBhvr>
                                      <p:to>
                                        <p:strVal val="visible"/>
                                      </p:to>
                                    </p:set>
                                  </p:childTnLst>
                                  <p:subTnLst>
                                    <p:set>
                                      <p:cBhvr override="childStyle">
                                        <p:cTn dur="1" fill="hold" display="0" masterRel="nextClick" afterEffect="1"/>
                                        <p:tgtEl>
                                          <p:spTgt spid="41884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8858"/>
                                        </p:tgtEl>
                                        <p:attrNameLst>
                                          <p:attrName>style.visibility</p:attrName>
                                        </p:attrNameLst>
                                      </p:cBhvr>
                                      <p:to>
                                        <p:strVal val="visible"/>
                                      </p:to>
                                    </p:set>
                                  </p:childTnLst>
                                  <p:subTnLst>
                                    <p:set>
                                      <p:cBhvr override="childStyle">
                                        <p:cTn dur="1" fill="hold" display="0" masterRel="nextClick" afterEffect="1"/>
                                        <p:tgtEl>
                                          <p:spTgt spid="41885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8859"/>
                                        </p:tgtEl>
                                        <p:attrNameLst>
                                          <p:attrName>style.visibility</p:attrName>
                                        </p:attrNameLst>
                                      </p:cBhvr>
                                      <p:to>
                                        <p:strVal val="visible"/>
                                      </p:to>
                                    </p:set>
                                  </p:childTnLst>
                                  <p:subTnLst>
                                    <p:set>
                                      <p:cBhvr override="childStyle">
                                        <p:cTn dur="1" fill="hold" display="0" masterRel="nextClick" afterEffect="1"/>
                                        <p:tgtEl>
                                          <p:spTgt spid="4188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86CFE2E7-4A76-4EF7-95AD-4B2DAFE97C58}" type="slidenum">
              <a:rPr lang="en-US" altLang="en-US" sz="1400" smtClean="0">
                <a:solidFill>
                  <a:srgbClr val="3333CC"/>
                </a:solidFill>
                <a:latin typeface="Times New Roman" panose="02020603050405020304" pitchFamily="18" charset="0"/>
              </a:rPr>
              <a:pPr>
                <a:spcBef>
                  <a:spcPct val="0"/>
                </a:spcBef>
                <a:buClrTx/>
                <a:buSzTx/>
                <a:buFontTx/>
                <a:buNone/>
              </a:pPr>
              <a:t>29</a:t>
            </a:fld>
            <a:endParaRPr lang="en-US" altLang="en-US" sz="1400">
              <a:solidFill>
                <a:srgbClr val="3333CC"/>
              </a:solidFill>
              <a:latin typeface="Times New Roman" panose="02020603050405020304" pitchFamily="18" charset="0"/>
            </a:endParaRPr>
          </a:p>
        </p:txBody>
      </p:sp>
      <p:sp>
        <p:nvSpPr>
          <p:cNvPr id="57347" name="Rectangle 2"/>
          <p:cNvSpPr>
            <a:spLocks noGrp="1" noChangeArrowheads="1"/>
          </p:cNvSpPr>
          <p:nvPr>
            <p:ph type="title"/>
          </p:nvPr>
        </p:nvSpPr>
        <p:spPr>
          <a:xfrm>
            <a:off x="185738" y="228600"/>
            <a:ext cx="8524875" cy="1143000"/>
          </a:xfrm>
        </p:spPr>
        <p:txBody>
          <a:bodyPr/>
          <a:lstStyle/>
          <a:p>
            <a:r>
              <a:rPr lang="en-US" altLang="sv-SE" sz="3200" dirty="0">
                <a:latin typeface="Calibri" panose="020F0502020204030204" pitchFamily="34" charset="0"/>
              </a:rPr>
              <a:t>Crash-Resilient Data-Link Algorithm with a Bound on the Number of Frames in Transit</a:t>
            </a:r>
          </a:p>
        </p:txBody>
      </p:sp>
      <p:sp>
        <p:nvSpPr>
          <p:cNvPr id="57348" name="Rectangle 3"/>
          <p:cNvSpPr>
            <a:spLocks noGrp="1" noChangeArrowheads="1"/>
          </p:cNvSpPr>
          <p:nvPr>
            <p:ph type="body" idx="1"/>
          </p:nvPr>
        </p:nvSpPr>
        <p:spPr>
          <a:xfrm>
            <a:off x="533399" y="1330325"/>
            <a:ext cx="8397875" cy="2568575"/>
          </a:xfrm>
        </p:spPr>
        <p:txBody>
          <a:bodyPr/>
          <a:lstStyle/>
          <a:p>
            <a:pPr>
              <a:buClr>
                <a:srgbClr val="CC3300"/>
              </a:buClr>
            </a:pPr>
            <a:r>
              <a:rPr lang="en-US" altLang="sv-SE" sz="2400" dirty="0">
                <a:solidFill>
                  <a:srgbClr val="CC3300"/>
                </a:solidFill>
                <a:latin typeface="Calibri" panose="020F0502020204030204" pitchFamily="34" charset="0"/>
              </a:rPr>
              <a:t>Crashes are not considered severe type of faults</a:t>
            </a:r>
          </a:p>
          <a:p>
            <a:r>
              <a:rPr lang="en-US" altLang="sv-SE" sz="2400" dirty="0">
                <a:latin typeface="Calibri" panose="020F0502020204030204" pitchFamily="34" charset="0"/>
              </a:rPr>
              <a:t>The algorithm uses the initialization procedure, following the crashes of S and R</a:t>
            </a:r>
          </a:p>
          <a:p>
            <a:r>
              <a:rPr lang="en-US" altLang="sv-SE" sz="2400" dirty="0">
                <a:solidFill>
                  <a:srgbClr val="0066FF"/>
                </a:solidFill>
                <a:latin typeface="Calibri" panose="020F0502020204030204" pitchFamily="34" charset="0"/>
              </a:rPr>
              <a:t>bound</a:t>
            </a:r>
            <a:r>
              <a:rPr lang="en-US" altLang="sv-SE" sz="2400" dirty="0">
                <a:latin typeface="Calibri" panose="020F0502020204030204" pitchFamily="34" charset="0"/>
              </a:rPr>
              <a:t> – the maximal number of frames that can be in transit</a:t>
            </a:r>
          </a:p>
        </p:txBody>
      </p:sp>
      <p:grpSp>
        <p:nvGrpSpPr>
          <p:cNvPr id="419875" name="Group 35"/>
          <p:cNvGrpSpPr>
            <a:grpSpLocks/>
          </p:cNvGrpSpPr>
          <p:nvPr/>
        </p:nvGrpSpPr>
        <p:grpSpPr bwMode="auto">
          <a:xfrm>
            <a:off x="1089025" y="4371975"/>
            <a:ext cx="7450138" cy="2000250"/>
            <a:chOff x="539" y="2754"/>
            <a:chExt cx="4693" cy="1260"/>
          </a:xfrm>
        </p:grpSpPr>
        <p:grpSp>
          <p:nvGrpSpPr>
            <p:cNvPr id="57450" name="Group 21"/>
            <p:cNvGrpSpPr>
              <a:grpSpLocks/>
            </p:cNvGrpSpPr>
            <p:nvPr/>
          </p:nvGrpSpPr>
          <p:grpSpPr bwMode="auto">
            <a:xfrm>
              <a:off x="1172" y="3012"/>
              <a:ext cx="3156" cy="1002"/>
              <a:chOff x="1873" y="2852"/>
              <a:chExt cx="3156" cy="1002"/>
            </a:xfrm>
          </p:grpSpPr>
          <p:grpSp>
            <p:nvGrpSpPr>
              <p:cNvPr id="57452" name="Group 22"/>
              <p:cNvGrpSpPr>
                <a:grpSpLocks/>
              </p:cNvGrpSpPr>
              <p:nvPr/>
            </p:nvGrpSpPr>
            <p:grpSpPr bwMode="auto">
              <a:xfrm>
                <a:off x="1873" y="2852"/>
                <a:ext cx="3156" cy="1002"/>
                <a:chOff x="1873" y="2852"/>
                <a:chExt cx="3156" cy="1002"/>
              </a:xfrm>
            </p:grpSpPr>
            <p:grpSp>
              <p:nvGrpSpPr>
                <p:cNvPr id="57455" name="Group 23"/>
                <p:cNvGrpSpPr>
                  <a:grpSpLocks/>
                </p:cNvGrpSpPr>
                <p:nvPr/>
              </p:nvGrpSpPr>
              <p:grpSpPr bwMode="auto">
                <a:xfrm>
                  <a:off x="2224" y="3108"/>
                  <a:ext cx="2257" cy="534"/>
                  <a:chOff x="1884" y="1348"/>
                  <a:chExt cx="1482" cy="376"/>
                </a:xfrm>
              </p:grpSpPr>
              <p:sp>
                <p:nvSpPr>
                  <p:cNvPr id="57460" name="Oval 24"/>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7461" name="Oval 25"/>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462" name="Freeform 26"/>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463" name="Freeform 27"/>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456" name="Text Box 28"/>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7457" name="Text Box 29"/>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clean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p>
              </p:txBody>
            </p:sp>
            <p:sp>
              <p:nvSpPr>
                <p:cNvPr id="57458" name="Text Box 30"/>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baseline="-25000">
                    <a:solidFill>
                      <a:schemeClr val="accent2"/>
                    </a:solidFill>
                    <a:latin typeface="Times New Roman" panose="02020603050405020304" pitchFamily="18" charset="0"/>
                  </a:endParaRPr>
                </a:p>
              </p:txBody>
            </p:sp>
            <p:sp>
              <p:nvSpPr>
                <p:cNvPr id="57459" name="Text Box 31"/>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453" name="Text Box 32"/>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7454" name="Text Box 33"/>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sp>
          <p:nvSpPr>
            <p:cNvPr id="57451" name="Text Box 34"/>
            <p:cNvSpPr txBox="1">
              <a:spLocks noChangeArrowheads="1"/>
            </p:cNvSpPr>
            <p:nvPr/>
          </p:nvSpPr>
          <p:spPr bwMode="auto">
            <a:xfrm>
              <a:off x="539" y="2754"/>
              <a:ext cx="4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Calibri" panose="020F0502020204030204" pitchFamily="34" charset="0"/>
                </a:rPr>
                <a:t>S ,in after-crash state, invokes a clean procedure</a:t>
              </a:r>
            </a:p>
          </p:txBody>
        </p:sp>
      </p:grpSp>
      <p:grpSp>
        <p:nvGrpSpPr>
          <p:cNvPr id="419877" name="Group 37"/>
          <p:cNvGrpSpPr>
            <a:grpSpLocks/>
          </p:cNvGrpSpPr>
          <p:nvPr/>
        </p:nvGrpSpPr>
        <p:grpSpPr bwMode="auto">
          <a:xfrm>
            <a:off x="2093913" y="4359275"/>
            <a:ext cx="5010150" cy="2012950"/>
            <a:chOff x="1334" y="2754"/>
            <a:chExt cx="3156" cy="1268"/>
          </a:xfrm>
        </p:grpSpPr>
        <p:grpSp>
          <p:nvGrpSpPr>
            <p:cNvPr id="57436" name="Group 20"/>
            <p:cNvGrpSpPr>
              <a:grpSpLocks/>
            </p:cNvGrpSpPr>
            <p:nvPr/>
          </p:nvGrpSpPr>
          <p:grpSpPr bwMode="auto">
            <a:xfrm>
              <a:off x="1334" y="2976"/>
              <a:ext cx="3156" cy="1046"/>
              <a:chOff x="1873" y="2808"/>
              <a:chExt cx="3156" cy="1046"/>
            </a:xfrm>
          </p:grpSpPr>
          <p:grpSp>
            <p:nvGrpSpPr>
              <p:cNvPr id="57438" name="Group 19"/>
              <p:cNvGrpSpPr>
                <a:grpSpLocks/>
              </p:cNvGrpSpPr>
              <p:nvPr/>
            </p:nvGrpSpPr>
            <p:grpSpPr bwMode="auto">
              <a:xfrm>
                <a:off x="1873" y="2808"/>
                <a:ext cx="3156" cy="1046"/>
                <a:chOff x="1873" y="2808"/>
                <a:chExt cx="3156" cy="1046"/>
              </a:xfrm>
            </p:grpSpPr>
            <p:grpSp>
              <p:nvGrpSpPr>
                <p:cNvPr id="57441" name="Group 6"/>
                <p:cNvGrpSpPr>
                  <a:grpSpLocks/>
                </p:cNvGrpSpPr>
                <p:nvPr/>
              </p:nvGrpSpPr>
              <p:grpSpPr bwMode="auto">
                <a:xfrm>
                  <a:off x="2224" y="3108"/>
                  <a:ext cx="2257" cy="534"/>
                  <a:chOff x="1884" y="1348"/>
                  <a:chExt cx="1482" cy="376"/>
                </a:xfrm>
              </p:grpSpPr>
              <p:sp>
                <p:nvSpPr>
                  <p:cNvPr id="57446" name="Oval 7"/>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S</a:t>
                    </a:r>
                  </a:p>
                </p:txBody>
              </p:sp>
              <p:sp>
                <p:nvSpPr>
                  <p:cNvPr id="57447" name="Oval 8"/>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448" name="Freeform 9"/>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449" name="Freeform 10"/>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442" name="Text Box 11"/>
                <p:cNvSpPr txBox="1">
                  <a:spLocks noChangeArrowheads="1"/>
                </p:cNvSpPr>
                <p:nvPr/>
              </p:nvSpPr>
              <p:spPr bwMode="auto">
                <a:xfrm>
                  <a:off x="1873" y="2808"/>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latin typeface="Times New Roman" panose="02020603050405020304" pitchFamily="18" charset="0"/>
                    </a:rPr>
                    <a:t>Crash</a:t>
                  </a:r>
                  <a:r>
                    <a:rPr lang="en-US" altLang="sv-SE" sz="2400" i="1" baseline="-25000">
                      <a:solidFill>
                        <a:schemeClr val="accent2"/>
                      </a:solidFill>
                      <a:latin typeface="Times New Roman" panose="02020603050405020304" pitchFamily="18" charset="0"/>
                    </a:rPr>
                    <a:t>S</a:t>
                  </a:r>
                </a:p>
              </p:txBody>
            </p:sp>
            <p:sp>
              <p:nvSpPr>
                <p:cNvPr id="57443" name="Text Box 12"/>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000">
                    <a:solidFill>
                      <a:schemeClr val="accent2"/>
                    </a:solidFill>
                    <a:latin typeface="Times New Roman" panose="02020603050405020304" pitchFamily="18" charset="0"/>
                  </a:endParaRPr>
                </a:p>
              </p:txBody>
            </p:sp>
            <p:sp>
              <p:nvSpPr>
                <p:cNvPr id="57444" name="Text Box 13"/>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baseline="-25000">
                    <a:solidFill>
                      <a:schemeClr val="accent2"/>
                    </a:solidFill>
                    <a:latin typeface="Times New Roman" panose="02020603050405020304" pitchFamily="18" charset="0"/>
                  </a:endParaRPr>
                </a:p>
              </p:txBody>
            </p:sp>
            <p:sp>
              <p:nvSpPr>
                <p:cNvPr id="57445" name="Text Box 14"/>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439" name="Text Box 15"/>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7440" name="Text Box 16"/>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sp>
          <p:nvSpPr>
            <p:cNvPr id="57437" name="Text Box 36"/>
            <p:cNvSpPr txBox="1">
              <a:spLocks noChangeArrowheads="1"/>
            </p:cNvSpPr>
            <p:nvPr/>
          </p:nvSpPr>
          <p:spPr bwMode="auto">
            <a:xfrm>
              <a:off x="1993" y="2754"/>
              <a:ext cx="17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S crashes</a:t>
              </a:r>
            </a:p>
          </p:txBody>
        </p:sp>
      </p:grpSp>
      <p:grpSp>
        <p:nvGrpSpPr>
          <p:cNvPr id="419892" name="Group 52"/>
          <p:cNvGrpSpPr>
            <a:grpSpLocks/>
          </p:cNvGrpSpPr>
          <p:nvPr/>
        </p:nvGrpSpPr>
        <p:grpSpPr bwMode="auto">
          <a:xfrm>
            <a:off x="2093913" y="4781550"/>
            <a:ext cx="5010150" cy="1590675"/>
            <a:chOff x="1325" y="2896"/>
            <a:chExt cx="3156" cy="1002"/>
          </a:xfrm>
        </p:grpSpPr>
        <p:grpSp>
          <p:nvGrpSpPr>
            <p:cNvPr id="57424" name="Group 51"/>
            <p:cNvGrpSpPr>
              <a:grpSpLocks/>
            </p:cNvGrpSpPr>
            <p:nvPr/>
          </p:nvGrpSpPr>
          <p:grpSpPr bwMode="auto">
            <a:xfrm>
              <a:off x="1325" y="2896"/>
              <a:ext cx="3156" cy="1002"/>
              <a:chOff x="1325" y="2896"/>
              <a:chExt cx="3156" cy="1002"/>
            </a:xfrm>
          </p:grpSpPr>
          <p:grpSp>
            <p:nvGrpSpPr>
              <p:cNvPr id="57427" name="Group 40"/>
              <p:cNvGrpSpPr>
                <a:grpSpLocks/>
              </p:cNvGrpSpPr>
              <p:nvPr/>
            </p:nvGrpSpPr>
            <p:grpSpPr bwMode="auto">
              <a:xfrm>
                <a:off x="1676" y="3152"/>
                <a:ext cx="2257" cy="534"/>
                <a:chOff x="1884" y="1348"/>
                <a:chExt cx="1482" cy="376"/>
              </a:xfrm>
            </p:grpSpPr>
            <p:sp>
              <p:nvSpPr>
                <p:cNvPr id="57432" name="Oval 41"/>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7433" name="Oval 42"/>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434" name="Freeform 43"/>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435" name="Freeform 44"/>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428" name="Text Box 45"/>
              <p:cNvSpPr txBox="1">
                <a:spLocks noChangeArrowheads="1"/>
              </p:cNvSpPr>
              <p:nvPr/>
            </p:nvSpPr>
            <p:spPr bwMode="auto">
              <a:xfrm>
                <a:off x="1325" y="2928"/>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7429" name="Text Box 46"/>
              <p:cNvSpPr txBox="1">
                <a:spLocks noChangeArrowheads="1"/>
              </p:cNvSpPr>
              <p:nvPr/>
            </p:nvSpPr>
            <p:spPr bwMode="auto">
              <a:xfrm>
                <a:off x="1857" y="2896"/>
                <a:ext cx="2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r>
                  <a:rPr lang="en-US" altLang="sv-SE" sz="2000" i="1">
                    <a:solidFill>
                      <a:schemeClr val="accent2"/>
                    </a:solidFill>
                    <a:latin typeface="Times New Roman" panose="02020603050405020304" pitchFamily="18" charset="0"/>
                  </a:rPr>
                  <a:t>. . . . </a:t>
                </a:r>
                <a:r>
                  <a:rPr lang="en-US" altLang="sv-SE" sz="2000">
                    <a:solidFill>
                      <a:schemeClr val="accent2"/>
                    </a:solidFill>
                    <a:latin typeface="Times New Roman" panose="02020603050405020304" pitchFamily="18" charset="0"/>
                  </a:rPr>
                  <a:t>&lt;c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p>
            </p:txBody>
          </p:sp>
          <p:sp>
            <p:nvSpPr>
              <p:cNvPr id="57430" name="Text Box 47"/>
              <p:cNvSpPr txBox="1">
                <a:spLocks noChangeArrowheads="1"/>
              </p:cNvSpPr>
              <p:nvPr/>
            </p:nvSpPr>
            <p:spPr bwMode="auto">
              <a:xfrm>
                <a:off x="1953" y="3696"/>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baseline="-25000">
                  <a:solidFill>
                    <a:schemeClr val="accent2"/>
                  </a:solidFill>
                  <a:latin typeface="Times New Roman" panose="02020603050405020304" pitchFamily="18" charset="0"/>
                </a:endParaRPr>
              </a:p>
            </p:txBody>
          </p:sp>
          <p:sp>
            <p:nvSpPr>
              <p:cNvPr id="57431" name="Text Box 48"/>
              <p:cNvSpPr txBox="1">
                <a:spLocks noChangeArrowheads="1"/>
              </p:cNvSpPr>
              <p:nvPr/>
            </p:nvSpPr>
            <p:spPr bwMode="auto">
              <a:xfrm>
                <a:off x="3604" y="2926"/>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425" name="Text Box 49"/>
            <p:cNvSpPr txBox="1">
              <a:spLocks noChangeArrowheads="1"/>
            </p:cNvSpPr>
            <p:nvPr/>
          </p:nvSpPr>
          <p:spPr bwMode="auto">
            <a:xfrm>
              <a:off x="1325" y="3576"/>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7426" name="Text Box 50"/>
            <p:cNvSpPr txBox="1">
              <a:spLocks noChangeArrowheads="1"/>
            </p:cNvSpPr>
            <p:nvPr/>
          </p:nvSpPr>
          <p:spPr bwMode="auto">
            <a:xfrm>
              <a:off x="3534" y="3566"/>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grpSp>
        <p:nvGrpSpPr>
          <p:cNvPr id="419894" name="Group 54"/>
          <p:cNvGrpSpPr>
            <a:grpSpLocks/>
          </p:cNvGrpSpPr>
          <p:nvPr/>
        </p:nvGrpSpPr>
        <p:grpSpPr bwMode="auto">
          <a:xfrm>
            <a:off x="2093913" y="4781550"/>
            <a:ext cx="5010150" cy="1590675"/>
            <a:chOff x="1873" y="2852"/>
            <a:chExt cx="3156" cy="1002"/>
          </a:xfrm>
        </p:grpSpPr>
        <p:grpSp>
          <p:nvGrpSpPr>
            <p:cNvPr id="57412" name="Group 55"/>
            <p:cNvGrpSpPr>
              <a:grpSpLocks/>
            </p:cNvGrpSpPr>
            <p:nvPr/>
          </p:nvGrpSpPr>
          <p:grpSpPr bwMode="auto">
            <a:xfrm>
              <a:off x="1873" y="2852"/>
              <a:ext cx="3156" cy="1002"/>
              <a:chOff x="1873" y="2852"/>
              <a:chExt cx="3156" cy="1002"/>
            </a:xfrm>
          </p:grpSpPr>
          <p:grpSp>
            <p:nvGrpSpPr>
              <p:cNvPr id="57415" name="Group 56"/>
              <p:cNvGrpSpPr>
                <a:grpSpLocks/>
              </p:cNvGrpSpPr>
              <p:nvPr/>
            </p:nvGrpSpPr>
            <p:grpSpPr bwMode="auto">
              <a:xfrm>
                <a:off x="2224" y="3108"/>
                <a:ext cx="2257" cy="534"/>
                <a:chOff x="1884" y="1348"/>
                <a:chExt cx="1482" cy="376"/>
              </a:xfrm>
            </p:grpSpPr>
            <p:sp>
              <p:nvSpPr>
                <p:cNvPr id="57420" name="Oval 57"/>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7421" name="Oval 58"/>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422" name="Freeform 59"/>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423" name="Freeform 60"/>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416" name="Text Box 61"/>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7417" name="Text Box 62"/>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i="1">
                    <a:solidFill>
                      <a:schemeClr val="accent2"/>
                    </a:solidFill>
                    <a:latin typeface="Times New Roman" panose="02020603050405020304" pitchFamily="18" charset="0"/>
                  </a:rPr>
                  <a:t>. . . </a:t>
                </a:r>
                <a:r>
                  <a:rPr lang="en-US" altLang="sv-SE" sz="2000">
                    <a:solidFill>
                      <a:schemeClr val="accent2"/>
                    </a:solidFill>
                    <a:latin typeface="Times New Roman" panose="02020603050405020304" pitchFamily="18" charset="0"/>
                  </a:rPr>
                  <a:t>&lt;c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 . . .</a:t>
                </a:r>
              </a:p>
            </p:txBody>
          </p:sp>
          <p:sp>
            <p:nvSpPr>
              <p:cNvPr id="57418" name="Text Box 63"/>
              <p:cNvSpPr txBox="1">
                <a:spLocks noChangeArrowheads="1"/>
              </p:cNvSpPr>
              <p:nvPr/>
            </p:nvSpPr>
            <p:spPr bwMode="auto">
              <a:xfrm>
                <a:off x="2501" y="358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r>
                  <a:rPr lang="en-US" altLang="sv-SE" sz="2200">
                    <a:solidFill>
                      <a:schemeClr val="accent2"/>
                    </a:solidFill>
                    <a:latin typeface="Times New Roman" panose="02020603050405020304" pitchFamily="18" charset="0"/>
                  </a:rPr>
                  <a:t>&lt;</a:t>
                </a:r>
                <a:r>
                  <a:rPr lang="en-US" altLang="sv-SE" sz="2200" i="1">
                    <a:solidFill>
                      <a:schemeClr val="accent2"/>
                    </a:solidFill>
                    <a:latin typeface="Times New Roman" panose="02020603050405020304" pitchFamily="18" charset="0"/>
                  </a:rPr>
                  <a:t>ackClean</a:t>
                </a:r>
                <a:r>
                  <a:rPr lang="en-US" altLang="sv-SE" sz="2200" i="1" baseline="-25000">
                    <a:solidFill>
                      <a:schemeClr val="accent2"/>
                    </a:solidFill>
                    <a:latin typeface="Times New Roman" panose="02020603050405020304" pitchFamily="18" charset="0"/>
                  </a:rPr>
                  <a:t> </a:t>
                </a:r>
                <a:r>
                  <a:rPr lang="en-US" altLang="sv-SE" sz="2200" i="1">
                    <a:solidFill>
                      <a:schemeClr val="accent2"/>
                    </a:solidFill>
                    <a:latin typeface="Times New Roman" panose="02020603050405020304" pitchFamily="18" charset="0"/>
                  </a:rPr>
                  <a:t>,1</a:t>
                </a:r>
                <a:r>
                  <a:rPr lang="en-US" altLang="sv-SE" sz="2200">
                    <a:solidFill>
                      <a:schemeClr val="accent2"/>
                    </a:solidFill>
                    <a:latin typeface="Times New Roman" panose="02020603050405020304" pitchFamily="18" charset="0"/>
                  </a:rPr>
                  <a:t>&gt;</a:t>
                </a:r>
              </a:p>
            </p:txBody>
          </p:sp>
          <p:sp>
            <p:nvSpPr>
              <p:cNvPr id="57419" name="Text Box 64"/>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413" name="Text Box 65"/>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7414" name="Text Box 66"/>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grpSp>
        <p:nvGrpSpPr>
          <p:cNvPr id="419920" name="Group 80"/>
          <p:cNvGrpSpPr>
            <a:grpSpLocks/>
          </p:cNvGrpSpPr>
          <p:nvPr/>
        </p:nvGrpSpPr>
        <p:grpSpPr bwMode="auto">
          <a:xfrm>
            <a:off x="2093913" y="4781550"/>
            <a:ext cx="5010150" cy="1590675"/>
            <a:chOff x="1873" y="2852"/>
            <a:chExt cx="3156" cy="1002"/>
          </a:xfrm>
        </p:grpSpPr>
        <p:grpSp>
          <p:nvGrpSpPr>
            <p:cNvPr id="57400" name="Group 81"/>
            <p:cNvGrpSpPr>
              <a:grpSpLocks/>
            </p:cNvGrpSpPr>
            <p:nvPr/>
          </p:nvGrpSpPr>
          <p:grpSpPr bwMode="auto">
            <a:xfrm>
              <a:off x="1873" y="2852"/>
              <a:ext cx="3156" cy="1002"/>
              <a:chOff x="1873" y="2852"/>
              <a:chExt cx="3156" cy="1002"/>
            </a:xfrm>
          </p:grpSpPr>
          <p:grpSp>
            <p:nvGrpSpPr>
              <p:cNvPr id="57403" name="Group 82"/>
              <p:cNvGrpSpPr>
                <a:grpSpLocks/>
              </p:cNvGrpSpPr>
              <p:nvPr/>
            </p:nvGrpSpPr>
            <p:grpSpPr bwMode="auto">
              <a:xfrm>
                <a:off x="2224" y="3108"/>
                <a:ext cx="2257" cy="534"/>
                <a:chOff x="1884" y="1348"/>
                <a:chExt cx="1482" cy="376"/>
              </a:xfrm>
            </p:grpSpPr>
            <p:sp>
              <p:nvSpPr>
                <p:cNvPr id="57408" name="Oval 83"/>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7409" name="Oval 84"/>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410" name="Freeform 85"/>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411" name="Freeform 86"/>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404" name="Text Box 87"/>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7405" name="Text Box 88"/>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r>
                  <a:rPr lang="en-US" altLang="sv-SE" sz="2000" i="1">
                    <a:solidFill>
                      <a:schemeClr val="accent2"/>
                    </a:solidFill>
                    <a:latin typeface="Times New Roman" panose="02020603050405020304" pitchFamily="18" charset="0"/>
                  </a:rPr>
                  <a:t>. . . </a:t>
                </a:r>
                <a:r>
                  <a:rPr lang="en-US" altLang="sv-SE" sz="2000">
                    <a:solidFill>
                      <a:schemeClr val="accent2"/>
                    </a:solidFill>
                    <a:latin typeface="Times New Roman" panose="02020603050405020304" pitchFamily="18" charset="0"/>
                  </a:rPr>
                  <a:t>&lt;c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p>
            </p:txBody>
          </p:sp>
          <p:sp>
            <p:nvSpPr>
              <p:cNvPr id="57406" name="Text Box 89"/>
              <p:cNvSpPr txBox="1">
                <a:spLocks noChangeArrowheads="1"/>
              </p:cNvSpPr>
              <p:nvPr/>
            </p:nvSpPr>
            <p:spPr bwMode="auto">
              <a:xfrm>
                <a:off x="2501" y="358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&lt;</a:t>
                </a:r>
                <a:r>
                  <a:rPr lang="en-US" altLang="sv-SE" sz="2200" i="1">
                    <a:solidFill>
                      <a:schemeClr val="accent2"/>
                    </a:solidFill>
                    <a:latin typeface="Times New Roman" panose="02020603050405020304" pitchFamily="18" charset="0"/>
                  </a:rPr>
                  <a:t>ackClean</a:t>
                </a:r>
                <a:r>
                  <a:rPr lang="en-US" altLang="sv-SE" sz="2200" i="1" baseline="-25000">
                    <a:solidFill>
                      <a:schemeClr val="accent2"/>
                    </a:solidFill>
                    <a:latin typeface="Times New Roman" panose="02020603050405020304" pitchFamily="18" charset="0"/>
                  </a:rPr>
                  <a:t> </a:t>
                </a:r>
                <a:r>
                  <a:rPr lang="en-US" altLang="sv-SE" sz="2200" i="1">
                    <a:solidFill>
                      <a:schemeClr val="accent2"/>
                    </a:solidFill>
                    <a:latin typeface="Times New Roman" panose="02020603050405020304" pitchFamily="18" charset="0"/>
                  </a:rPr>
                  <a:t>,1</a:t>
                </a:r>
                <a:r>
                  <a:rPr lang="en-US" altLang="sv-SE" sz="2200">
                    <a:solidFill>
                      <a:schemeClr val="accent2"/>
                    </a:solidFill>
                    <a:latin typeface="Times New Roman" panose="02020603050405020304" pitchFamily="18" charset="0"/>
                  </a:rPr>
                  <a:t>&gt;</a:t>
                </a:r>
              </a:p>
            </p:txBody>
          </p:sp>
          <p:sp>
            <p:nvSpPr>
              <p:cNvPr id="57407" name="Text Box 90"/>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401" name="Text Box 91"/>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7402" name="Text Box 92"/>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grpSp>
        <p:nvGrpSpPr>
          <p:cNvPr id="419947" name="Group 107"/>
          <p:cNvGrpSpPr>
            <a:grpSpLocks/>
          </p:cNvGrpSpPr>
          <p:nvPr/>
        </p:nvGrpSpPr>
        <p:grpSpPr bwMode="auto">
          <a:xfrm>
            <a:off x="1303338" y="4141788"/>
            <a:ext cx="7235825" cy="2230437"/>
            <a:chOff x="674" y="2681"/>
            <a:chExt cx="4558" cy="1405"/>
          </a:xfrm>
        </p:grpSpPr>
        <p:grpSp>
          <p:nvGrpSpPr>
            <p:cNvPr id="57386" name="Group 93"/>
            <p:cNvGrpSpPr>
              <a:grpSpLocks/>
            </p:cNvGrpSpPr>
            <p:nvPr/>
          </p:nvGrpSpPr>
          <p:grpSpPr bwMode="auto">
            <a:xfrm>
              <a:off x="1172" y="3084"/>
              <a:ext cx="3156" cy="1002"/>
              <a:chOff x="1873" y="2852"/>
              <a:chExt cx="3156" cy="1002"/>
            </a:xfrm>
          </p:grpSpPr>
          <p:grpSp>
            <p:nvGrpSpPr>
              <p:cNvPr id="57388" name="Group 94"/>
              <p:cNvGrpSpPr>
                <a:grpSpLocks/>
              </p:cNvGrpSpPr>
              <p:nvPr/>
            </p:nvGrpSpPr>
            <p:grpSpPr bwMode="auto">
              <a:xfrm>
                <a:off x="1873" y="2852"/>
                <a:ext cx="3156" cy="1002"/>
                <a:chOff x="1873" y="2852"/>
                <a:chExt cx="3156" cy="1002"/>
              </a:xfrm>
            </p:grpSpPr>
            <p:grpSp>
              <p:nvGrpSpPr>
                <p:cNvPr id="57391" name="Group 95"/>
                <p:cNvGrpSpPr>
                  <a:grpSpLocks/>
                </p:cNvGrpSpPr>
                <p:nvPr/>
              </p:nvGrpSpPr>
              <p:grpSpPr bwMode="auto">
                <a:xfrm>
                  <a:off x="2224" y="3108"/>
                  <a:ext cx="2257" cy="534"/>
                  <a:chOff x="1884" y="1348"/>
                  <a:chExt cx="1482" cy="376"/>
                </a:xfrm>
              </p:grpSpPr>
              <p:sp>
                <p:nvSpPr>
                  <p:cNvPr id="57396" name="Oval 96"/>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7397" name="Oval 97"/>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398" name="Freeform 98"/>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399" name="Freeform 99"/>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392" name="Text Box 100"/>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7393" name="Text Box 101"/>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,2</a:t>
                  </a:r>
                  <a:r>
                    <a:rPr lang="en-US" altLang="sv-SE" sz="2000">
                      <a:solidFill>
                        <a:schemeClr val="accent2"/>
                      </a:solidFill>
                      <a:latin typeface="Times New Roman" panose="02020603050405020304" pitchFamily="18" charset="0"/>
                    </a:rPr>
                    <a:t>&gt;</a:t>
                  </a:r>
                  <a:r>
                    <a:rPr lang="en-US" altLang="sv-SE" sz="2000" i="1">
                      <a:solidFill>
                        <a:schemeClr val="accent2"/>
                      </a:solidFill>
                      <a:latin typeface="Times New Roman" panose="02020603050405020304" pitchFamily="18" charset="0"/>
                    </a:rPr>
                    <a:t>. . .</a:t>
                  </a:r>
                  <a:r>
                    <a:rPr lang="en-US" altLang="sv-SE" sz="2000">
                      <a:solidFill>
                        <a:schemeClr val="accent2"/>
                      </a:solidFill>
                      <a:latin typeface="Times New Roman" panose="02020603050405020304" pitchFamily="18" charset="0"/>
                    </a:rPr>
                    <a:t>&lt;c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p>
              </p:txBody>
            </p:sp>
            <p:sp>
              <p:nvSpPr>
                <p:cNvPr id="57394" name="Text Box 102"/>
                <p:cNvSpPr txBox="1">
                  <a:spLocks noChangeArrowheads="1"/>
                </p:cNvSpPr>
                <p:nvPr/>
              </p:nvSpPr>
              <p:spPr bwMode="auto">
                <a:xfrm>
                  <a:off x="2501" y="3585"/>
                  <a:ext cx="17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r>
                    <a:rPr lang="en-US" altLang="sv-SE" sz="2200">
                      <a:solidFill>
                        <a:schemeClr val="accent2"/>
                      </a:solidFill>
                      <a:latin typeface="Times New Roman" panose="02020603050405020304" pitchFamily="18" charset="0"/>
                    </a:rPr>
                    <a:t>&lt;</a:t>
                  </a:r>
                  <a:r>
                    <a:rPr lang="en-US" altLang="sv-SE" sz="2200" i="1">
                      <a:solidFill>
                        <a:schemeClr val="accent2"/>
                      </a:solidFill>
                      <a:latin typeface="Times New Roman" panose="02020603050405020304" pitchFamily="18" charset="0"/>
                    </a:rPr>
                    <a:t>ackClean</a:t>
                  </a:r>
                  <a:r>
                    <a:rPr lang="en-US" altLang="sv-SE" sz="2200" i="1" baseline="-25000">
                      <a:solidFill>
                        <a:schemeClr val="accent2"/>
                      </a:solidFill>
                      <a:latin typeface="Times New Roman" panose="02020603050405020304" pitchFamily="18" charset="0"/>
                    </a:rPr>
                    <a:t> </a:t>
                  </a:r>
                  <a:r>
                    <a:rPr lang="en-US" altLang="sv-SE" sz="2200" i="1">
                      <a:solidFill>
                        <a:schemeClr val="accent2"/>
                      </a:solidFill>
                      <a:latin typeface="Times New Roman" panose="02020603050405020304" pitchFamily="18" charset="0"/>
                    </a:rPr>
                    <a:t>,1</a:t>
                  </a:r>
                  <a:r>
                    <a:rPr lang="en-US" altLang="sv-SE" sz="2200">
                      <a:solidFill>
                        <a:schemeClr val="accent2"/>
                      </a:solidFill>
                      <a:latin typeface="Times New Roman" panose="02020603050405020304" pitchFamily="18" charset="0"/>
                    </a:rPr>
                    <a:t>&gt;</a:t>
                  </a:r>
                </a:p>
              </p:txBody>
            </p:sp>
            <p:sp>
              <p:nvSpPr>
                <p:cNvPr id="57395" name="Text Box 103"/>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389" name="Text Box 104"/>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7390" name="Text Box 105"/>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sp>
          <p:nvSpPr>
            <p:cNvPr id="57387" name="Text Box 106"/>
            <p:cNvSpPr txBox="1">
              <a:spLocks noChangeArrowheads="1"/>
            </p:cNvSpPr>
            <p:nvPr/>
          </p:nvSpPr>
          <p:spPr bwMode="auto">
            <a:xfrm>
              <a:off x="674" y="2681"/>
              <a:ext cx="45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Calibri" panose="020F0502020204030204" pitchFamily="34" charset="0"/>
                </a:rPr>
                <a:t>S received &lt;ackClean,1&gt;, then sends repeatedly &lt;clean,2&gt; until it will receive &lt;ackClean,2&gt;</a:t>
              </a:r>
            </a:p>
          </p:txBody>
        </p:sp>
      </p:grpSp>
      <p:grpSp>
        <p:nvGrpSpPr>
          <p:cNvPr id="419951" name="Group 111"/>
          <p:cNvGrpSpPr>
            <a:grpSpLocks/>
          </p:cNvGrpSpPr>
          <p:nvPr/>
        </p:nvGrpSpPr>
        <p:grpSpPr bwMode="auto">
          <a:xfrm>
            <a:off x="1573213" y="4711700"/>
            <a:ext cx="6459537" cy="1189038"/>
            <a:chOff x="844" y="3109"/>
            <a:chExt cx="4069" cy="749"/>
          </a:xfrm>
        </p:grpSpPr>
        <p:sp>
          <p:nvSpPr>
            <p:cNvPr id="57384" name="Text Box 109"/>
            <p:cNvSpPr txBox="1">
              <a:spLocks noChangeArrowheads="1"/>
            </p:cNvSpPr>
            <p:nvPr/>
          </p:nvSpPr>
          <p:spPr bwMode="auto">
            <a:xfrm>
              <a:off x="1888" y="3109"/>
              <a:ext cx="170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7200">
                  <a:solidFill>
                    <a:schemeClr val="hlink"/>
                  </a:solidFill>
                  <a:latin typeface="Times New Roman" panose="02020603050405020304" pitchFamily="18" charset="0"/>
                </a:rPr>
                <a:t>.....</a:t>
              </a:r>
            </a:p>
          </p:txBody>
        </p:sp>
        <p:sp>
          <p:nvSpPr>
            <p:cNvPr id="57385" name="Rectangle 110"/>
            <p:cNvSpPr>
              <a:spLocks noChangeArrowheads="1"/>
            </p:cNvSpPr>
            <p:nvPr/>
          </p:nvSpPr>
          <p:spPr bwMode="auto">
            <a:xfrm>
              <a:off x="844" y="3147"/>
              <a:ext cx="40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 typeface="Wingdings" panose="05000000000000000000" pitchFamily="2" charset="2"/>
                <a:buNone/>
              </a:pPr>
              <a:r>
                <a:rPr lang="en-US" altLang="sv-SE" sz="2400">
                  <a:solidFill>
                    <a:schemeClr val="hlink"/>
                  </a:solidFill>
                  <a:latin typeface="Times New Roman" panose="02020603050405020304" pitchFamily="18" charset="0"/>
                </a:rPr>
                <a:t>Continue until S receives &lt;ackClean,bound+1&gt;</a:t>
              </a:r>
            </a:p>
          </p:txBody>
        </p:sp>
      </p:grpSp>
      <p:grpSp>
        <p:nvGrpSpPr>
          <p:cNvPr id="419997" name="Group 157"/>
          <p:cNvGrpSpPr>
            <a:grpSpLocks/>
          </p:cNvGrpSpPr>
          <p:nvPr/>
        </p:nvGrpSpPr>
        <p:grpSpPr bwMode="auto">
          <a:xfrm>
            <a:off x="185738" y="3624263"/>
            <a:ext cx="8818562" cy="2747962"/>
            <a:chOff x="117" y="2380"/>
            <a:chExt cx="5555" cy="1731"/>
          </a:xfrm>
        </p:grpSpPr>
        <p:grpSp>
          <p:nvGrpSpPr>
            <p:cNvPr id="57370" name="Group 141"/>
            <p:cNvGrpSpPr>
              <a:grpSpLocks/>
            </p:cNvGrpSpPr>
            <p:nvPr/>
          </p:nvGrpSpPr>
          <p:grpSpPr bwMode="auto">
            <a:xfrm>
              <a:off x="1314" y="3109"/>
              <a:ext cx="3156" cy="1002"/>
              <a:chOff x="1873" y="2852"/>
              <a:chExt cx="3156" cy="1002"/>
            </a:xfrm>
          </p:grpSpPr>
          <p:grpSp>
            <p:nvGrpSpPr>
              <p:cNvPr id="57372" name="Group 142"/>
              <p:cNvGrpSpPr>
                <a:grpSpLocks/>
              </p:cNvGrpSpPr>
              <p:nvPr/>
            </p:nvGrpSpPr>
            <p:grpSpPr bwMode="auto">
              <a:xfrm>
                <a:off x="1873" y="2852"/>
                <a:ext cx="3156" cy="1002"/>
                <a:chOff x="1873" y="2852"/>
                <a:chExt cx="3156" cy="1002"/>
              </a:xfrm>
            </p:grpSpPr>
            <p:grpSp>
              <p:nvGrpSpPr>
                <p:cNvPr id="57375" name="Group 143"/>
                <p:cNvGrpSpPr>
                  <a:grpSpLocks/>
                </p:cNvGrpSpPr>
                <p:nvPr/>
              </p:nvGrpSpPr>
              <p:grpSpPr bwMode="auto">
                <a:xfrm>
                  <a:off x="2224" y="3108"/>
                  <a:ext cx="2257" cy="534"/>
                  <a:chOff x="1884" y="1348"/>
                  <a:chExt cx="1482" cy="376"/>
                </a:xfrm>
              </p:grpSpPr>
              <p:sp>
                <p:nvSpPr>
                  <p:cNvPr id="57380" name="Oval 144"/>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7381" name="Oval 145"/>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382" name="Freeform 146"/>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383" name="Freeform 147"/>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376" name="Text Box 148"/>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7377" name="Text Box 149"/>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 . .&lt;c</a:t>
                  </a:r>
                  <a:r>
                    <a:rPr lang="en-US" altLang="sv-SE" sz="2000" i="1">
                      <a:solidFill>
                        <a:schemeClr val="accent2"/>
                      </a:solidFill>
                      <a:latin typeface="Times New Roman" panose="02020603050405020304" pitchFamily="18" charset="0"/>
                    </a:rPr>
                    <a:t>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,bound+1</a:t>
                  </a:r>
                  <a:r>
                    <a:rPr lang="en-US" altLang="sv-SE" sz="2000">
                      <a:solidFill>
                        <a:schemeClr val="accent2"/>
                      </a:solidFill>
                      <a:latin typeface="Times New Roman" panose="02020603050405020304" pitchFamily="18" charset="0"/>
                    </a:rPr>
                    <a:t>&gt;</a:t>
                  </a:r>
                  <a:r>
                    <a:rPr lang="en-US" altLang="sv-SE" sz="2000" i="1">
                      <a:solidFill>
                        <a:schemeClr val="accent2"/>
                      </a:solidFill>
                      <a:latin typeface="Times New Roman" panose="02020603050405020304" pitchFamily="18" charset="0"/>
                    </a:rPr>
                    <a:t>. . . </a:t>
                  </a:r>
                  <a:endParaRPr lang="en-US" altLang="sv-SE" sz="2000">
                    <a:solidFill>
                      <a:schemeClr val="accent2"/>
                    </a:solidFill>
                    <a:latin typeface="Times New Roman" panose="02020603050405020304" pitchFamily="18" charset="0"/>
                  </a:endParaRPr>
                </a:p>
              </p:txBody>
            </p:sp>
            <p:sp>
              <p:nvSpPr>
                <p:cNvPr id="57378" name="Text Box 150"/>
                <p:cNvSpPr txBox="1">
                  <a:spLocks noChangeArrowheads="1"/>
                </p:cNvSpPr>
                <p:nvPr/>
              </p:nvSpPr>
              <p:spPr bwMode="auto">
                <a:xfrm>
                  <a:off x="2501" y="3604"/>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ackClean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,bound+1</a:t>
                  </a:r>
                  <a:r>
                    <a:rPr lang="en-US" altLang="sv-SE" sz="2000">
                      <a:solidFill>
                        <a:schemeClr val="accent2"/>
                      </a:solidFill>
                      <a:latin typeface="Times New Roman" panose="02020603050405020304" pitchFamily="18" charset="0"/>
                    </a:rPr>
                    <a:t>&gt;</a:t>
                  </a:r>
                </a:p>
              </p:txBody>
            </p:sp>
            <p:sp>
              <p:nvSpPr>
                <p:cNvPr id="57379" name="Text Box 151"/>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373" name="Text Box 152"/>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7374" name="Text Box 153"/>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sp>
          <p:nvSpPr>
            <p:cNvPr id="57371" name="Rectangle 156"/>
            <p:cNvSpPr>
              <a:spLocks noChangeArrowheads="1"/>
            </p:cNvSpPr>
            <p:nvPr/>
          </p:nvSpPr>
          <p:spPr bwMode="auto">
            <a:xfrm>
              <a:off x="117" y="2380"/>
              <a:ext cx="5555"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200">
                  <a:solidFill>
                    <a:srgbClr val="E88A00"/>
                  </a:solidFill>
                  <a:latin typeface="Calibri" panose="020F0502020204030204" pitchFamily="34" charset="0"/>
                </a:rPr>
                <a:t>When the sender receives the first &lt;ackClean,bound+1&gt; it can be sure that the only label in transit is bound+1, and can initialize the alternating bit algorithm (similarly R can initialize as well)</a:t>
              </a:r>
            </a:p>
          </p:txBody>
        </p:sp>
      </p:grpSp>
      <p:grpSp>
        <p:nvGrpSpPr>
          <p:cNvPr id="419998" name="Group 158"/>
          <p:cNvGrpSpPr>
            <a:grpSpLocks/>
          </p:cNvGrpSpPr>
          <p:nvPr/>
        </p:nvGrpSpPr>
        <p:grpSpPr bwMode="auto">
          <a:xfrm>
            <a:off x="2103438" y="4781550"/>
            <a:ext cx="5010150" cy="1590675"/>
            <a:chOff x="1873" y="2852"/>
            <a:chExt cx="3156" cy="1002"/>
          </a:xfrm>
        </p:grpSpPr>
        <p:grpSp>
          <p:nvGrpSpPr>
            <p:cNvPr id="57358" name="Group 159"/>
            <p:cNvGrpSpPr>
              <a:grpSpLocks/>
            </p:cNvGrpSpPr>
            <p:nvPr/>
          </p:nvGrpSpPr>
          <p:grpSpPr bwMode="auto">
            <a:xfrm>
              <a:off x="1873" y="2852"/>
              <a:ext cx="3156" cy="1002"/>
              <a:chOff x="1873" y="2852"/>
              <a:chExt cx="3156" cy="1002"/>
            </a:xfrm>
          </p:grpSpPr>
          <p:grpSp>
            <p:nvGrpSpPr>
              <p:cNvPr id="57361" name="Group 160"/>
              <p:cNvGrpSpPr>
                <a:grpSpLocks/>
              </p:cNvGrpSpPr>
              <p:nvPr/>
            </p:nvGrpSpPr>
            <p:grpSpPr bwMode="auto">
              <a:xfrm>
                <a:off x="2224" y="3108"/>
                <a:ext cx="2257" cy="534"/>
                <a:chOff x="1884" y="1348"/>
                <a:chExt cx="1482" cy="376"/>
              </a:xfrm>
            </p:grpSpPr>
            <p:sp>
              <p:nvSpPr>
                <p:cNvPr id="57366" name="Oval 161"/>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7367" name="Oval 162"/>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7368" name="Freeform 163"/>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7369" name="Freeform 164"/>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7362" name="Text Box 165"/>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7363" name="Text Box 166"/>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a:t>
                </a:r>
                <a:r>
                  <a:rPr lang="en-US" altLang="sv-SE" sz="2000" i="1" baseline="-25000">
                    <a:solidFill>
                      <a:schemeClr val="accent2"/>
                    </a:solidFill>
                    <a:latin typeface="Times New Roman" panose="02020603050405020304" pitchFamily="18" charset="0"/>
                  </a:rPr>
                  <a:t>new </a:t>
                </a:r>
                <a:r>
                  <a:rPr lang="en-US" altLang="sv-SE" sz="2000" i="1">
                    <a:solidFill>
                      <a:schemeClr val="accent2"/>
                    </a:solidFill>
                    <a:latin typeface="Times New Roman" panose="02020603050405020304" pitchFamily="18" charset="0"/>
                  </a:rPr>
                  <a:t>,0</a:t>
                </a:r>
                <a:r>
                  <a:rPr lang="en-US" altLang="sv-SE" sz="2000">
                    <a:solidFill>
                      <a:schemeClr val="accent2"/>
                    </a:solidFill>
                    <a:latin typeface="Times New Roman" panose="02020603050405020304" pitchFamily="18" charset="0"/>
                  </a:rPr>
                  <a:t>&gt;</a:t>
                </a:r>
              </a:p>
            </p:txBody>
          </p:sp>
          <p:sp>
            <p:nvSpPr>
              <p:cNvPr id="57364" name="Text Box 167"/>
              <p:cNvSpPr txBox="1">
                <a:spLocks noChangeArrowheads="1"/>
              </p:cNvSpPr>
              <p:nvPr/>
            </p:nvSpPr>
            <p:spPr bwMode="auto">
              <a:xfrm>
                <a:off x="2501" y="3604"/>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ackClean</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,1</a:t>
                </a:r>
                <a:r>
                  <a:rPr lang="en-US" altLang="sv-SE" sz="2000">
                    <a:solidFill>
                      <a:schemeClr val="accent2"/>
                    </a:solidFill>
                    <a:latin typeface="Times New Roman" panose="02020603050405020304" pitchFamily="18" charset="0"/>
                  </a:rPr>
                  <a:t>&gt;</a:t>
                </a:r>
              </a:p>
            </p:txBody>
          </p:sp>
          <p:sp>
            <p:nvSpPr>
              <p:cNvPr id="57365" name="Text Box 168"/>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7359" name="Text Box 169"/>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s</a:t>
              </a:r>
              <a:r>
                <a:rPr lang="en-US" altLang="sv-SE" sz="2200" i="1">
                  <a:solidFill>
                    <a:srgbClr val="0033CC"/>
                  </a:solidFill>
                  <a:latin typeface="Times New Roman" panose="02020603050405020304" pitchFamily="18" charset="0"/>
                </a:rPr>
                <a:t> = 0</a:t>
              </a:r>
            </a:p>
          </p:txBody>
        </p:sp>
        <p:sp>
          <p:nvSpPr>
            <p:cNvPr id="57360" name="Text Box 170"/>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R</a:t>
              </a:r>
              <a:r>
                <a:rPr lang="en-US" altLang="sv-SE" sz="2200" i="1">
                  <a:solidFill>
                    <a:srgbClr val="0033CC"/>
                  </a:solidFill>
                  <a:latin typeface="Times New Roman" panose="02020603050405020304" pitchFamily="18" charset="0"/>
                </a:rPr>
                <a:t> = 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9877"/>
                                        </p:tgtEl>
                                        <p:attrNameLst>
                                          <p:attrName>style.visibility</p:attrName>
                                        </p:attrNameLst>
                                      </p:cBhvr>
                                      <p:to>
                                        <p:strVal val="visible"/>
                                      </p:to>
                                    </p:set>
                                  </p:childTnLst>
                                  <p:subTnLst>
                                    <p:set>
                                      <p:cBhvr override="childStyle">
                                        <p:cTn dur="1" fill="hold" display="0" masterRel="nextClick" afterEffect="1"/>
                                        <p:tgtEl>
                                          <p:spTgt spid="41987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9875"/>
                                        </p:tgtEl>
                                        <p:attrNameLst>
                                          <p:attrName>style.visibility</p:attrName>
                                        </p:attrNameLst>
                                      </p:cBhvr>
                                      <p:to>
                                        <p:strVal val="visible"/>
                                      </p:to>
                                    </p:set>
                                  </p:childTnLst>
                                  <p:subTnLst>
                                    <p:set>
                                      <p:cBhvr override="childStyle">
                                        <p:cTn dur="1" fill="hold" display="0" masterRel="nextClick" afterEffect="1"/>
                                        <p:tgtEl>
                                          <p:spTgt spid="41987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9892"/>
                                        </p:tgtEl>
                                        <p:attrNameLst>
                                          <p:attrName>style.visibility</p:attrName>
                                        </p:attrNameLst>
                                      </p:cBhvr>
                                      <p:to>
                                        <p:strVal val="visible"/>
                                      </p:to>
                                    </p:set>
                                  </p:childTnLst>
                                  <p:subTnLst>
                                    <p:set>
                                      <p:cBhvr override="childStyle">
                                        <p:cTn dur="1" fill="hold" display="0" masterRel="nextClick" afterEffect="1"/>
                                        <p:tgtEl>
                                          <p:spTgt spid="41989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9894"/>
                                        </p:tgtEl>
                                        <p:attrNameLst>
                                          <p:attrName>style.visibility</p:attrName>
                                        </p:attrNameLst>
                                      </p:cBhvr>
                                      <p:to>
                                        <p:strVal val="visible"/>
                                      </p:to>
                                    </p:set>
                                  </p:childTnLst>
                                  <p:subTnLst>
                                    <p:set>
                                      <p:cBhvr override="childStyle">
                                        <p:cTn dur="1" fill="hold" display="0" masterRel="nextClick" afterEffect="1"/>
                                        <p:tgtEl>
                                          <p:spTgt spid="41989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19920"/>
                                        </p:tgtEl>
                                        <p:attrNameLst>
                                          <p:attrName>style.visibility</p:attrName>
                                        </p:attrNameLst>
                                      </p:cBhvr>
                                      <p:to>
                                        <p:strVal val="visible"/>
                                      </p:to>
                                    </p:set>
                                  </p:childTnLst>
                                  <p:subTnLst>
                                    <p:set>
                                      <p:cBhvr override="childStyle">
                                        <p:cTn dur="1" fill="hold" display="0" masterRel="nextClick" afterEffect="1"/>
                                        <p:tgtEl>
                                          <p:spTgt spid="4199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19947"/>
                                        </p:tgtEl>
                                        <p:attrNameLst>
                                          <p:attrName>style.visibility</p:attrName>
                                        </p:attrNameLst>
                                      </p:cBhvr>
                                      <p:to>
                                        <p:strVal val="visible"/>
                                      </p:to>
                                    </p:set>
                                  </p:childTnLst>
                                  <p:subTnLst>
                                    <p:set>
                                      <p:cBhvr override="childStyle">
                                        <p:cTn dur="1" fill="hold" display="0" masterRel="nextClick" afterEffect="1"/>
                                        <p:tgtEl>
                                          <p:spTgt spid="41994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19951"/>
                                        </p:tgtEl>
                                        <p:attrNameLst>
                                          <p:attrName>style.visibility</p:attrName>
                                        </p:attrNameLst>
                                      </p:cBhvr>
                                      <p:to>
                                        <p:strVal val="visible"/>
                                      </p:to>
                                    </p:set>
                                  </p:childTnLst>
                                  <p:subTnLst>
                                    <p:set>
                                      <p:cBhvr override="childStyle">
                                        <p:cTn dur="1" fill="hold" display="0" masterRel="nextClick" afterEffect="1"/>
                                        <p:tgtEl>
                                          <p:spTgt spid="41995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19997"/>
                                        </p:tgtEl>
                                        <p:attrNameLst>
                                          <p:attrName>style.visibility</p:attrName>
                                        </p:attrNameLst>
                                      </p:cBhvr>
                                      <p:to>
                                        <p:strVal val="visible"/>
                                      </p:to>
                                    </p:set>
                                  </p:childTnLst>
                                  <p:subTnLst>
                                    <p:set>
                                      <p:cBhvr override="childStyle">
                                        <p:cTn dur="1" fill="hold" display="0" masterRel="nextClick" afterEffect="1"/>
                                        <p:tgtEl>
                                          <p:spTgt spid="41999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19998"/>
                                        </p:tgtEl>
                                        <p:attrNameLst>
                                          <p:attrName>style.visibility</p:attrName>
                                        </p:attrNameLst>
                                      </p:cBhvr>
                                      <p:to>
                                        <p:strVal val="visible"/>
                                      </p:to>
                                    </p:set>
                                  </p:childTnLst>
                                  <p:subTnLst>
                                    <p:set>
                                      <p:cBhvr override="childStyle">
                                        <p:cTn dur="1" fill="hold" display="0" masterRel="nextClick" afterEffect="1"/>
                                        <p:tgtEl>
                                          <p:spTgt spid="4199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E92E0960-D87A-4154-B8E3-7E2DBC506F45}" type="slidenum">
              <a:rPr lang="en-US" altLang="en-US" sz="1400" smtClean="0">
                <a:solidFill>
                  <a:srgbClr val="3333CC"/>
                </a:solidFill>
                <a:latin typeface="Times New Roman" panose="02020603050405020304" pitchFamily="18" charset="0"/>
              </a:rPr>
              <a:pPr>
                <a:spcBef>
                  <a:spcPct val="0"/>
                </a:spcBef>
                <a:buClrTx/>
                <a:buSzTx/>
                <a:buFontTx/>
                <a:buNone/>
              </a:pPr>
              <a:t>3</a:t>
            </a:fld>
            <a:endParaRPr lang="en-US" altLang="en-US" sz="1400">
              <a:solidFill>
                <a:srgbClr val="3333CC"/>
              </a:solidFill>
              <a:latin typeface="Times New Roman" panose="02020603050405020304" pitchFamily="18" charset="0"/>
            </a:endParaRPr>
          </a:p>
        </p:txBody>
      </p:sp>
      <p:sp>
        <p:nvSpPr>
          <p:cNvPr id="19459" name="Rectangle 2"/>
          <p:cNvSpPr>
            <a:spLocks noGrp="1" noChangeArrowheads="1"/>
          </p:cNvSpPr>
          <p:nvPr>
            <p:ph type="title"/>
          </p:nvPr>
        </p:nvSpPr>
        <p:spPr/>
        <p:txBody>
          <a:bodyPr/>
          <a:lstStyle/>
          <a:p>
            <a:r>
              <a:rPr lang="en-US" altLang="sv-SE" sz="3400" dirty="0">
                <a:latin typeface="Calibri Light" panose="020F0302020204030204" pitchFamily="34" charset="0"/>
              </a:rPr>
              <a:t>What is Pseudo-Self-Stabilization ?</a:t>
            </a:r>
          </a:p>
        </p:txBody>
      </p:sp>
      <p:sp>
        <p:nvSpPr>
          <p:cNvPr id="179204" name="Rectangle 4"/>
          <p:cNvSpPr>
            <a:spLocks noGrp="1" noChangeArrowheads="1"/>
          </p:cNvSpPr>
          <p:nvPr>
            <p:ph type="body" idx="1"/>
          </p:nvPr>
        </p:nvSpPr>
        <p:spPr>
          <a:xfrm>
            <a:off x="533400" y="4672013"/>
            <a:ext cx="7772400" cy="1300162"/>
          </a:xfrm>
        </p:spPr>
        <p:txBody>
          <a:bodyPr/>
          <a:lstStyle/>
          <a:p>
            <a:pPr marL="0" indent="0">
              <a:buNone/>
            </a:pPr>
            <a:r>
              <a:rPr lang="en-US" altLang="sv-SE" dirty="0">
                <a:solidFill>
                  <a:srgbClr val="000099"/>
                </a:solidFill>
                <a:latin typeface="Calibri Light" panose="020F0302020204030204" pitchFamily="34" charset="0"/>
                <a:cs typeface="Arial" pitchFamily="34" charset="0"/>
              </a:rPr>
              <a:t>The algorithm exhibits a legal behavior; but may deviate from this legal behavior a finite number of times</a:t>
            </a:r>
          </a:p>
        </p:txBody>
      </p:sp>
      <p:grpSp>
        <p:nvGrpSpPr>
          <p:cNvPr id="179329" name="Group 129"/>
          <p:cNvGrpSpPr>
            <a:grpSpLocks/>
          </p:cNvGrpSpPr>
          <p:nvPr/>
        </p:nvGrpSpPr>
        <p:grpSpPr bwMode="auto">
          <a:xfrm>
            <a:off x="682625" y="1228725"/>
            <a:ext cx="5345113" cy="2241550"/>
            <a:chOff x="430" y="774"/>
            <a:chExt cx="3367" cy="1412"/>
          </a:xfrm>
        </p:grpSpPr>
        <p:grpSp>
          <p:nvGrpSpPr>
            <p:cNvPr id="19475" name="Group 67"/>
            <p:cNvGrpSpPr>
              <a:grpSpLocks/>
            </p:cNvGrpSpPr>
            <p:nvPr/>
          </p:nvGrpSpPr>
          <p:grpSpPr bwMode="auto">
            <a:xfrm>
              <a:off x="430" y="810"/>
              <a:ext cx="1851" cy="1342"/>
              <a:chOff x="343" y="1540"/>
              <a:chExt cx="1898" cy="1273"/>
            </a:xfrm>
          </p:grpSpPr>
          <p:sp>
            <p:nvSpPr>
              <p:cNvPr id="19506" name="Line 68"/>
              <p:cNvSpPr>
                <a:spLocks noChangeShapeType="1"/>
              </p:cNvSpPr>
              <p:nvPr/>
            </p:nvSpPr>
            <p:spPr bwMode="auto">
              <a:xfrm flipH="1">
                <a:off x="903" y="2259"/>
                <a:ext cx="126" cy="115"/>
              </a:xfrm>
              <a:prstGeom prst="line">
                <a:avLst/>
              </a:prstGeom>
              <a:noFill/>
              <a:ln w="9525"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07" name="Line 69"/>
              <p:cNvSpPr>
                <a:spLocks noChangeShapeType="1"/>
              </p:cNvSpPr>
              <p:nvPr/>
            </p:nvSpPr>
            <p:spPr bwMode="auto">
              <a:xfrm rot="-1036581">
                <a:off x="1123" y="1659"/>
                <a:ext cx="514" cy="115"/>
              </a:xfrm>
              <a:prstGeom prst="line">
                <a:avLst/>
              </a:prstGeom>
              <a:noFill/>
              <a:ln w="9525">
                <a:solidFill>
                  <a:srgbClr val="008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08" name="Line 70"/>
              <p:cNvSpPr>
                <a:spLocks noChangeShapeType="1"/>
              </p:cNvSpPr>
              <p:nvPr/>
            </p:nvSpPr>
            <p:spPr bwMode="auto">
              <a:xfrm rot="194539">
                <a:off x="939" y="2595"/>
                <a:ext cx="514" cy="115"/>
              </a:xfrm>
              <a:prstGeom prst="line">
                <a:avLst/>
              </a:prstGeom>
              <a:noFill/>
              <a:ln w="9525">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19509" name="Group 71"/>
              <p:cNvGrpSpPr>
                <a:grpSpLocks/>
              </p:cNvGrpSpPr>
              <p:nvPr/>
            </p:nvGrpSpPr>
            <p:grpSpPr bwMode="auto">
              <a:xfrm>
                <a:off x="433" y="1691"/>
                <a:ext cx="506" cy="395"/>
                <a:chOff x="433" y="1691"/>
                <a:chExt cx="506" cy="395"/>
              </a:xfrm>
            </p:grpSpPr>
            <p:sp>
              <p:nvSpPr>
                <p:cNvPr id="19525" name="Line 72"/>
                <p:cNvSpPr>
                  <a:spLocks noChangeShapeType="1"/>
                </p:cNvSpPr>
                <p:nvPr/>
              </p:nvSpPr>
              <p:spPr bwMode="auto">
                <a:xfrm rot="-3206546">
                  <a:off x="595" y="1831"/>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26" name="Text Box 73"/>
                <p:cNvSpPr txBox="1">
                  <a:spLocks noChangeArrowheads="1"/>
                </p:cNvSpPr>
                <p:nvPr/>
              </p:nvSpPr>
              <p:spPr bwMode="auto">
                <a:xfrm>
                  <a:off x="433" y="1691"/>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008000"/>
                      </a:solidFill>
                      <a:latin typeface="Calibri Light" panose="020F0302020204030204" pitchFamily="34" charset="0"/>
                    </a:rPr>
                    <a:t>step</a:t>
                  </a:r>
                </a:p>
              </p:txBody>
            </p:sp>
          </p:grpSp>
          <p:grpSp>
            <p:nvGrpSpPr>
              <p:cNvPr id="19510" name="Group 74"/>
              <p:cNvGrpSpPr>
                <a:grpSpLocks/>
              </p:cNvGrpSpPr>
              <p:nvPr/>
            </p:nvGrpSpPr>
            <p:grpSpPr bwMode="auto">
              <a:xfrm>
                <a:off x="650" y="1898"/>
                <a:ext cx="473" cy="279"/>
                <a:chOff x="650" y="1898"/>
                <a:chExt cx="473" cy="279"/>
              </a:xfrm>
            </p:grpSpPr>
            <p:sp>
              <p:nvSpPr>
                <p:cNvPr id="19523" name="Line 75"/>
                <p:cNvSpPr>
                  <a:spLocks noChangeShapeType="1"/>
                </p:cNvSpPr>
                <p:nvPr/>
              </p:nvSpPr>
              <p:spPr bwMode="auto">
                <a:xfrm rot="-328661">
                  <a:off x="674" y="2062"/>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24" name="Text Box 76"/>
                <p:cNvSpPr txBox="1">
                  <a:spLocks noChangeArrowheads="1"/>
                </p:cNvSpPr>
                <p:nvPr/>
              </p:nvSpPr>
              <p:spPr bwMode="auto">
                <a:xfrm>
                  <a:off x="650" y="1898"/>
                  <a:ext cx="47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008000"/>
                      </a:solidFill>
                      <a:latin typeface="Calibri Light" panose="020F0302020204030204" pitchFamily="34" charset="0"/>
                    </a:rPr>
                    <a:t>step</a:t>
                  </a:r>
                </a:p>
              </p:txBody>
            </p:sp>
          </p:grpSp>
          <p:grpSp>
            <p:nvGrpSpPr>
              <p:cNvPr id="19511" name="Group 77"/>
              <p:cNvGrpSpPr>
                <a:grpSpLocks/>
              </p:cNvGrpSpPr>
              <p:nvPr/>
            </p:nvGrpSpPr>
            <p:grpSpPr bwMode="auto">
              <a:xfrm>
                <a:off x="343" y="2177"/>
                <a:ext cx="575" cy="202"/>
                <a:chOff x="343" y="2177"/>
                <a:chExt cx="575" cy="202"/>
              </a:xfrm>
            </p:grpSpPr>
            <p:sp>
              <p:nvSpPr>
                <p:cNvPr id="19521" name="Line 78"/>
                <p:cNvSpPr>
                  <a:spLocks noChangeShapeType="1"/>
                </p:cNvSpPr>
                <p:nvPr/>
              </p:nvSpPr>
              <p:spPr bwMode="auto">
                <a:xfrm rot="2530484">
                  <a:off x="524" y="2259"/>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22" name="Text Box 79"/>
                <p:cNvSpPr txBox="1">
                  <a:spLocks noChangeArrowheads="1"/>
                </p:cNvSpPr>
                <p:nvPr/>
              </p:nvSpPr>
              <p:spPr bwMode="auto">
                <a:xfrm>
                  <a:off x="343" y="2177"/>
                  <a:ext cx="508"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008000"/>
                      </a:solidFill>
                      <a:latin typeface="Calibri Light" panose="020F0302020204030204" pitchFamily="34" charset="0"/>
                    </a:rPr>
                    <a:t>step</a:t>
                  </a:r>
                </a:p>
              </p:txBody>
            </p:sp>
          </p:grpSp>
          <p:grpSp>
            <p:nvGrpSpPr>
              <p:cNvPr id="19512" name="Group 80"/>
              <p:cNvGrpSpPr>
                <a:grpSpLocks/>
              </p:cNvGrpSpPr>
              <p:nvPr/>
            </p:nvGrpSpPr>
            <p:grpSpPr bwMode="auto">
              <a:xfrm>
                <a:off x="1196" y="1946"/>
                <a:ext cx="506" cy="288"/>
                <a:chOff x="1196" y="1946"/>
                <a:chExt cx="506" cy="288"/>
              </a:xfrm>
            </p:grpSpPr>
            <p:sp>
              <p:nvSpPr>
                <p:cNvPr id="19519" name="Line 81"/>
                <p:cNvSpPr>
                  <a:spLocks noChangeShapeType="1"/>
                </p:cNvSpPr>
                <p:nvPr/>
              </p:nvSpPr>
              <p:spPr bwMode="auto">
                <a:xfrm rot="-925783">
                  <a:off x="1243" y="2119"/>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20" name="Text Box 82"/>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008000"/>
                      </a:solidFill>
                      <a:latin typeface="Calibri Light" panose="020F0302020204030204" pitchFamily="34" charset="0"/>
                    </a:rPr>
                    <a:t>step</a:t>
                  </a:r>
                </a:p>
              </p:txBody>
            </p:sp>
          </p:grpSp>
          <p:grpSp>
            <p:nvGrpSpPr>
              <p:cNvPr id="19513" name="Group 83"/>
              <p:cNvGrpSpPr>
                <a:grpSpLocks/>
              </p:cNvGrpSpPr>
              <p:nvPr/>
            </p:nvGrpSpPr>
            <p:grpSpPr bwMode="auto">
              <a:xfrm>
                <a:off x="1735" y="1540"/>
                <a:ext cx="506" cy="234"/>
                <a:chOff x="1735" y="1540"/>
                <a:chExt cx="506" cy="234"/>
              </a:xfrm>
            </p:grpSpPr>
            <p:sp>
              <p:nvSpPr>
                <p:cNvPr id="19517" name="Line 84"/>
                <p:cNvSpPr>
                  <a:spLocks noChangeShapeType="1"/>
                </p:cNvSpPr>
                <p:nvPr/>
              </p:nvSpPr>
              <p:spPr bwMode="auto">
                <a:xfrm rot="-925783">
                  <a:off x="1804" y="1659"/>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18" name="Text Box 85"/>
                <p:cNvSpPr txBox="1">
                  <a:spLocks noChangeArrowheads="1"/>
                </p:cNvSpPr>
                <p:nvPr/>
              </p:nvSpPr>
              <p:spPr bwMode="auto">
                <a:xfrm>
                  <a:off x="1735" y="1540"/>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008000"/>
                      </a:solidFill>
                      <a:latin typeface="Calibri Light" panose="020F0302020204030204" pitchFamily="34" charset="0"/>
                    </a:rPr>
                    <a:t>step</a:t>
                  </a:r>
                </a:p>
              </p:txBody>
            </p:sp>
          </p:grpSp>
          <p:grpSp>
            <p:nvGrpSpPr>
              <p:cNvPr id="19514" name="Group 86"/>
              <p:cNvGrpSpPr>
                <a:grpSpLocks/>
              </p:cNvGrpSpPr>
              <p:nvPr/>
            </p:nvGrpSpPr>
            <p:grpSpPr bwMode="auto">
              <a:xfrm>
                <a:off x="1574" y="2519"/>
                <a:ext cx="624" cy="294"/>
                <a:chOff x="1574" y="2519"/>
                <a:chExt cx="624" cy="294"/>
              </a:xfrm>
            </p:grpSpPr>
            <p:sp>
              <p:nvSpPr>
                <p:cNvPr id="19515" name="Line 87"/>
                <p:cNvSpPr>
                  <a:spLocks noChangeShapeType="1"/>
                </p:cNvSpPr>
                <p:nvPr/>
              </p:nvSpPr>
              <p:spPr bwMode="auto">
                <a:xfrm rot="-1889335">
                  <a:off x="1655" y="2585"/>
                  <a:ext cx="543" cy="228"/>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516" name="Text Box 88"/>
                <p:cNvSpPr txBox="1">
                  <a:spLocks noChangeArrowheads="1"/>
                </p:cNvSpPr>
                <p:nvPr/>
              </p:nvSpPr>
              <p:spPr bwMode="auto">
                <a:xfrm>
                  <a:off x="1574" y="2519"/>
                  <a:ext cx="507"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008000"/>
                      </a:solidFill>
                      <a:latin typeface="Calibri Light" panose="020F0302020204030204" pitchFamily="34" charset="0"/>
                    </a:rPr>
                    <a:t>step</a:t>
                  </a:r>
                </a:p>
              </p:txBody>
            </p:sp>
          </p:grpSp>
        </p:grpSp>
        <p:grpSp>
          <p:nvGrpSpPr>
            <p:cNvPr id="19476" name="Group 108"/>
            <p:cNvGrpSpPr>
              <a:grpSpLocks/>
            </p:cNvGrpSpPr>
            <p:nvPr/>
          </p:nvGrpSpPr>
          <p:grpSpPr bwMode="auto">
            <a:xfrm>
              <a:off x="579" y="774"/>
              <a:ext cx="3218" cy="1412"/>
              <a:chOff x="579" y="864"/>
              <a:chExt cx="3218" cy="1412"/>
            </a:xfrm>
          </p:grpSpPr>
          <p:grpSp>
            <p:nvGrpSpPr>
              <p:cNvPr id="19477" name="Group 56"/>
              <p:cNvGrpSpPr>
                <a:grpSpLocks/>
              </p:cNvGrpSpPr>
              <p:nvPr/>
            </p:nvGrpSpPr>
            <p:grpSpPr bwMode="auto">
              <a:xfrm>
                <a:off x="1718" y="980"/>
                <a:ext cx="1026" cy="1173"/>
                <a:chOff x="1631" y="1620"/>
                <a:chExt cx="1052" cy="1113"/>
              </a:xfrm>
            </p:grpSpPr>
            <p:sp>
              <p:nvSpPr>
                <p:cNvPr id="19503" name="Text Box 57"/>
                <p:cNvSpPr txBox="1">
                  <a:spLocks noChangeArrowheads="1"/>
                </p:cNvSpPr>
                <p:nvPr/>
              </p:nvSpPr>
              <p:spPr bwMode="auto">
                <a:xfrm>
                  <a:off x="2178" y="1620"/>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a:solidFill>
                        <a:srgbClr val="FF9900"/>
                      </a:solidFill>
                    </a:rPr>
                    <a:t>c</a:t>
                  </a:r>
                  <a:r>
                    <a:rPr lang="en-US" altLang="sv-SE" sz="2000" baseline="30000">
                      <a:solidFill>
                        <a:srgbClr val="FF9900"/>
                      </a:solidFill>
                    </a:rPr>
                    <a:t>2</a:t>
                  </a:r>
                  <a:r>
                    <a:rPr lang="en-US" altLang="sv-SE" sz="2000" baseline="-25000">
                      <a:solidFill>
                        <a:srgbClr val="FF9900"/>
                      </a:solidFill>
                    </a:rPr>
                    <a:t>safe</a:t>
                  </a:r>
                  <a:endParaRPr lang="en-US" altLang="sv-SE" sz="2000">
                    <a:solidFill>
                      <a:srgbClr val="FF9900"/>
                    </a:solidFill>
                  </a:endParaRPr>
                </a:p>
              </p:txBody>
            </p:sp>
            <p:sp>
              <p:nvSpPr>
                <p:cNvPr id="19504" name="Text Box 58"/>
                <p:cNvSpPr txBox="1">
                  <a:spLocks noChangeArrowheads="1"/>
                </p:cNvSpPr>
                <p:nvPr/>
              </p:nvSpPr>
              <p:spPr bwMode="auto">
                <a:xfrm>
                  <a:off x="1631" y="2062"/>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a:solidFill>
                        <a:srgbClr val="FF9900"/>
                      </a:solidFill>
                      <a:latin typeface="Calibri Light" panose="020F0302020204030204" pitchFamily="34" charset="0"/>
                    </a:rPr>
                    <a:t>c</a:t>
                  </a:r>
                  <a:r>
                    <a:rPr lang="en-US" altLang="sv-SE" sz="2000" baseline="30000" dirty="0">
                      <a:solidFill>
                        <a:srgbClr val="FF9900"/>
                      </a:solidFill>
                      <a:latin typeface="Calibri Light" panose="020F0302020204030204" pitchFamily="34" charset="0"/>
                    </a:rPr>
                    <a:t>1</a:t>
                  </a:r>
                  <a:r>
                    <a:rPr lang="en-US" altLang="sv-SE" sz="2000" baseline="-25000" dirty="0">
                      <a:solidFill>
                        <a:srgbClr val="FF9900"/>
                      </a:solidFill>
                      <a:latin typeface="Calibri Light" panose="020F0302020204030204" pitchFamily="34" charset="0"/>
                    </a:rPr>
                    <a:t>safe</a:t>
                  </a:r>
                  <a:endParaRPr lang="en-US" altLang="sv-SE" sz="2000" dirty="0">
                    <a:solidFill>
                      <a:srgbClr val="FF9900"/>
                    </a:solidFill>
                    <a:latin typeface="Calibri Light" panose="020F0302020204030204" pitchFamily="34" charset="0"/>
                  </a:endParaRPr>
                </a:p>
              </p:txBody>
            </p:sp>
            <p:sp>
              <p:nvSpPr>
                <p:cNvPr id="19505" name="Text Box 59"/>
                <p:cNvSpPr txBox="1">
                  <a:spLocks noChangeArrowheads="1"/>
                </p:cNvSpPr>
                <p:nvPr/>
              </p:nvSpPr>
              <p:spPr bwMode="auto">
                <a:xfrm>
                  <a:off x="2178" y="2496"/>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err="1">
                      <a:solidFill>
                        <a:srgbClr val="FF9900"/>
                      </a:solidFill>
                      <a:latin typeface="Calibri Light" panose="020F0302020204030204" pitchFamily="34" charset="0"/>
                    </a:rPr>
                    <a:t>c</a:t>
                  </a:r>
                  <a:r>
                    <a:rPr lang="en-US" altLang="sv-SE" sz="2000" baseline="30000" dirty="0" err="1">
                      <a:solidFill>
                        <a:srgbClr val="FF9900"/>
                      </a:solidFill>
                      <a:latin typeface="Calibri Light" panose="020F0302020204030204" pitchFamily="34" charset="0"/>
                    </a:rPr>
                    <a:t>k</a:t>
                  </a:r>
                  <a:r>
                    <a:rPr lang="en-US" altLang="sv-SE" sz="2000" baseline="-25000" dirty="0" err="1">
                      <a:solidFill>
                        <a:srgbClr val="FF9900"/>
                      </a:solidFill>
                      <a:latin typeface="Calibri Light" panose="020F0302020204030204" pitchFamily="34" charset="0"/>
                    </a:rPr>
                    <a:t>safe</a:t>
                  </a:r>
                  <a:endParaRPr lang="en-US" altLang="sv-SE" sz="2000" dirty="0">
                    <a:solidFill>
                      <a:srgbClr val="FF9900"/>
                    </a:solidFill>
                    <a:latin typeface="Calibri Light" panose="020F0302020204030204" pitchFamily="34" charset="0"/>
                  </a:endParaRPr>
                </a:p>
              </p:txBody>
            </p:sp>
          </p:grpSp>
          <p:sp>
            <p:nvSpPr>
              <p:cNvPr id="19478" name="Text Box 60"/>
              <p:cNvSpPr txBox="1">
                <a:spLocks noChangeArrowheads="1"/>
              </p:cNvSpPr>
              <p:nvPr/>
            </p:nvSpPr>
            <p:spPr bwMode="auto">
              <a:xfrm>
                <a:off x="579" y="1306"/>
                <a:ext cx="2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800" dirty="0">
                    <a:solidFill>
                      <a:srgbClr val="3333CC"/>
                    </a:solidFill>
                    <a:latin typeface="Calibri Light" panose="020F0302020204030204" pitchFamily="34" charset="0"/>
                  </a:rPr>
                  <a:t>c</a:t>
                </a:r>
              </a:p>
            </p:txBody>
          </p:sp>
          <p:grpSp>
            <p:nvGrpSpPr>
              <p:cNvPr id="19479" name="Group 61"/>
              <p:cNvGrpSpPr>
                <a:grpSpLocks/>
              </p:cNvGrpSpPr>
              <p:nvPr/>
            </p:nvGrpSpPr>
            <p:grpSpPr bwMode="auto">
              <a:xfrm>
                <a:off x="863" y="948"/>
                <a:ext cx="1175" cy="1328"/>
                <a:chOff x="776" y="1588"/>
                <a:chExt cx="1204" cy="1260"/>
              </a:xfrm>
            </p:grpSpPr>
            <p:sp>
              <p:nvSpPr>
                <p:cNvPr id="19498" name="Text Box 62"/>
                <p:cNvSpPr txBox="1">
                  <a:spLocks noChangeArrowheads="1"/>
                </p:cNvSpPr>
                <p:nvPr/>
              </p:nvSpPr>
              <p:spPr bwMode="auto">
                <a:xfrm>
                  <a:off x="776" y="2428"/>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a:solidFill>
                        <a:srgbClr val="008000"/>
                      </a:solidFill>
                      <a:latin typeface="Calibri Light" panose="020F0302020204030204" pitchFamily="34" charset="0"/>
                    </a:rPr>
                    <a:t>c</a:t>
                  </a:r>
                  <a:r>
                    <a:rPr lang="en-US" altLang="sv-SE" sz="2000" baseline="-25000" dirty="0">
                      <a:solidFill>
                        <a:srgbClr val="008000"/>
                      </a:solidFill>
                      <a:latin typeface="Calibri Light" panose="020F0302020204030204" pitchFamily="34" charset="0"/>
                    </a:rPr>
                    <a:t>i</a:t>
                  </a:r>
                  <a:endParaRPr lang="en-US" altLang="sv-SE" sz="2000" dirty="0">
                    <a:solidFill>
                      <a:srgbClr val="008000"/>
                    </a:solidFill>
                    <a:latin typeface="Calibri Light" panose="020F0302020204030204" pitchFamily="34" charset="0"/>
                  </a:endParaRPr>
                </a:p>
              </p:txBody>
            </p:sp>
            <p:sp>
              <p:nvSpPr>
                <p:cNvPr id="19499" name="Text Box 63"/>
                <p:cNvSpPr txBox="1">
                  <a:spLocks noChangeArrowheads="1"/>
                </p:cNvSpPr>
                <p:nvPr/>
              </p:nvSpPr>
              <p:spPr bwMode="auto">
                <a:xfrm>
                  <a:off x="903" y="1620"/>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a:solidFill>
                        <a:srgbClr val="008000"/>
                      </a:solidFill>
                      <a:latin typeface="Calibri Light" panose="020F0302020204030204" pitchFamily="34" charset="0"/>
                    </a:rPr>
                    <a:t>c’</a:t>
                  </a:r>
                </a:p>
              </p:txBody>
            </p:sp>
            <p:sp>
              <p:nvSpPr>
                <p:cNvPr id="19500" name="Text Box 64"/>
                <p:cNvSpPr txBox="1">
                  <a:spLocks noChangeArrowheads="1"/>
                </p:cNvSpPr>
                <p:nvPr/>
              </p:nvSpPr>
              <p:spPr bwMode="auto">
                <a:xfrm>
                  <a:off x="1029" y="2062"/>
                  <a:ext cx="25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a:solidFill>
                        <a:srgbClr val="008000"/>
                      </a:solidFill>
                      <a:latin typeface="Calibri Light" panose="020F0302020204030204" pitchFamily="34" charset="0"/>
                    </a:rPr>
                    <a:t>c</a:t>
                  </a:r>
                  <a:r>
                    <a:rPr lang="en-US" altLang="sv-SE" sz="2000" baseline="30000" dirty="0">
                      <a:solidFill>
                        <a:srgbClr val="008000"/>
                      </a:solidFill>
                      <a:latin typeface="Calibri Light" panose="020F0302020204030204" pitchFamily="34" charset="0"/>
                    </a:rPr>
                    <a:t>’’</a:t>
                  </a:r>
                </a:p>
              </p:txBody>
            </p:sp>
            <p:sp>
              <p:nvSpPr>
                <p:cNvPr id="19501" name="Text Box 65"/>
                <p:cNvSpPr txBox="1">
                  <a:spLocks noChangeArrowheads="1"/>
                </p:cNvSpPr>
                <p:nvPr/>
              </p:nvSpPr>
              <p:spPr bwMode="auto">
                <a:xfrm>
                  <a:off x="1623" y="1588"/>
                  <a:ext cx="35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a:solidFill>
                        <a:srgbClr val="008000"/>
                      </a:solidFill>
                      <a:latin typeface="Calibri Light" panose="020F0302020204030204" pitchFamily="34" charset="0"/>
                    </a:rPr>
                    <a:t>c</a:t>
                  </a:r>
                  <a:r>
                    <a:rPr lang="en-US" altLang="sv-SE" sz="2000" baseline="-25000" dirty="0">
                      <a:solidFill>
                        <a:srgbClr val="008000"/>
                      </a:solidFill>
                      <a:latin typeface="Calibri Light" panose="020F0302020204030204" pitchFamily="34" charset="0"/>
                    </a:rPr>
                    <a:t>m</a:t>
                  </a:r>
                  <a:endParaRPr lang="en-US" altLang="sv-SE" sz="2000" dirty="0">
                    <a:solidFill>
                      <a:srgbClr val="008000"/>
                    </a:solidFill>
                    <a:latin typeface="Calibri Light" panose="020F0302020204030204" pitchFamily="34" charset="0"/>
                  </a:endParaRPr>
                </a:p>
              </p:txBody>
            </p:sp>
            <p:sp>
              <p:nvSpPr>
                <p:cNvPr id="19502" name="Text Box 66"/>
                <p:cNvSpPr txBox="1">
                  <a:spLocks noChangeArrowheads="1"/>
                </p:cNvSpPr>
                <p:nvPr/>
              </p:nvSpPr>
              <p:spPr bwMode="auto">
                <a:xfrm>
                  <a:off x="1418" y="2611"/>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a:solidFill>
                        <a:srgbClr val="008000"/>
                      </a:solidFill>
                      <a:latin typeface="Calibri Light" panose="020F0302020204030204" pitchFamily="34" charset="0"/>
                    </a:rPr>
                    <a:t>c</a:t>
                  </a:r>
                  <a:r>
                    <a:rPr lang="en-US" altLang="sv-SE" sz="2000" baseline="-25000" dirty="0">
                      <a:solidFill>
                        <a:srgbClr val="008000"/>
                      </a:solidFill>
                      <a:latin typeface="Calibri Light" panose="020F0302020204030204" pitchFamily="34" charset="0"/>
                    </a:rPr>
                    <a:t>l</a:t>
                  </a:r>
                </a:p>
              </p:txBody>
            </p:sp>
          </p:grpSp>
          <p:grpSp>
            <p:nvGrpSpPr>
              <p:cNvPr id="19480" name="Group 89"/>
              <p:cNvGrpSpPr>
                <a:grpSpLocks/>
              </p:cNvGrpSpPr>
              <p:nvPr/>
            </p:nvGrpSpPr>
            <p:grpSpPr bwMode="auto">
              <a:xfrm>
                <a:off x="2072" y="864"/>
                <a:ext cx="1725" cy="1115"/>
                <a:chOff x="1985" y="1504"/>
                <a:chExt cx="1768" cy="1058"/>
              </a:xfrm>
            </p:grpSpPr>
            <p:sp>
              <p:nvSpPr>
                <p:cNvPr id="19481" name="Line 90"/>
                <p:cNvSpPr>
                  <a:spLocks noChangeShapeType="1"/>
                </p:cNvSpPr>
                <p:nvPr/>
              </p:nvSpPr>
              <p:spPr bwMode="auto">
                <a:xfrm rot="-232424">
                  <a:off x="3359" y="1720"/>
                  <a:ext cx="394" cy="115"/>
                </a:xfrm>
                <a:prstGeom prst="line">
                  <a:avLst/>
                </a:prstGeom>
                <a:noFill/>
                <a:ln w="9525">
                  <a:solidFill>
                    <a:srgbClr val="CC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82" name="Line 91"/>
                <p:cNvSpPr>
                  <a:spLocks noChangeShapeType="1"/>
                </p:cNvSpPr>
                <p:nvPr/>
              </p:nvSpPr>
              <p:spPr bwMode="auto">
                <a:xfrm rot="-925783">
                  <a:off x="2936" y="2125"/>
                  <a:ext cx="394" cy="115"/>
                </a:xfrm>
                <a:prstGeom prst="line">
                  <a:avLst/>
                </a:prstGeom>
                <a:noFill/>
                <a:ln w="9525">
                  <a:solidFill>
                    <a:srgbClr val="CC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83" name="Line 92"/>
                <p:cNvSpPr>
                  <a:spLocks noChangeShapeType="1"/>
                </p:cNvSpPr>
                <p:nvPr/>
              </p:nvSpPr>
              <p:spPr bwMode="auto">
                <a:xfrm rot="-925783">
                  <a:off x="3133" y="2331"/>
                  <a:ext cx="394" cy="115"/>
                </a:xfrm>
                <a:prstGeom prst="line">
                  <a:avLst/>
                </a:prstGeom>
                <a:noFill/>
                <a:ln w="9525">
                  <a:solidFill>
                    <a:srgbClr val="CC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19484" name="Group 93"/>
                <p:cNvGrpSpPr>
                  <a:grpSpLocks/>
                </p:cNvGrpSpPr>
                <p:nvPr/>
              </p:nvGrpSpPr>
              <p:grpSpPr bwMode="auto">
                <a:xfrm>
                  <a:off x="1985" y="1504"/>
                  <a:ext cx="1494" cy="1058"/>
                  <a:chOff x="1985" y="1504"/>
                  <a:chExt cx="1494" cy="1058"/>
                </a:xfrm>
              </p:grpSpPr>
              <p:sp>
                <p:nvSpPr>
                  <p:cNvPr id="19485" name="Text Box 94"/>
                  <p:cNvSpPr txBox="1">
                    <a:spLocks noChangeArrowheads="1"/>
                  </p:cNvSpPr>
                  <p:nvPr/>
                </p:nvSpPr>
                <p:spPr bwMode="auto">
                  <a:xfrm>
                    <a:off x="2430" y="2061"/>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err="1">
                        <a:solidFill>
                          <a:srgbClr val="CC3300"/>
                        </a:solidFill>
                        <a:latin typeface="Calibri Light" panose="020F0302020204030204" pitchFamily="34" charset="0"/>
                      </a:rPr>
                      <a:t>c</a:t>
                    </a:r>
                    <a:r>
                      <a:rPr lang="en-US" altLang="sv-SE" sz="2000" baseline="30000" dirty="0" err="1">
                        <a:solidFill>
                          <a:srgbClr val="CC3300"/>
                        </a:solidFill>
                        <a:latin typeface="Calibri Light" panose="020F0302020204030204" pitchFamily="34" charset="0"/>
                      </a:rPr>
                      <a:t>t</a:t>
                    </a:r>
                    <a:r>
                      <a:rPr lang="en-US" altLang="sv-SE" sz="2000" baseline="-25000" dirty="0" err="1">
                        <a:solidFill>
                          <a:srgbClr val="CC3300"/>
                        </a:solidFill>
                        <a:latin typeface="Calibri Light" panose="020F0302020204030204" pitchFamily="34" charset="0"/>
                      </a:rPr>
                      <a:t>safe</a:t>
                    </a:r>
                    <a:endParaRPr lang="en-US" altLang="sv-SE" sz="2000" dirty="0">
                      <a:solidFill>
                        <a:srgbClr val="CC3300"/>
                      </a:solidFill>
                      <a:latin typeface="Calibri Light" panose="020F0302020204030204" pitchFamily="34" charset="0"/>
                    </a:endParaRPr>
                  </a:p>
                </p:txBody>
              </p:sp>
              <p:sp>
                <p:nvSpPr>
                  <p:cNvPr id="19486" name="Text Box 95"/>
                  <p:cNvSpPr txBox="1">
                    <a:spLocks noChangeArrowheads="1"/>
                  </p:cNvSpPr>
                  <p:nvPr/>
                </p:nvSpPr>
                <p:spPr bwMode="auto">
                  <a:xfrm>
                    <a:off x="2744" y="2265"/>
                    <a:ext cx="50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err="1">
                        <a:solidFill>
                          <a:srgbClr val="CC3300"/>
                        </a:solidFill>
                        <a:latin typeface="Calibri Light" panose="020F0302020204030204" pitchFamily="34" charset="0"/>
                      </a:rPr>
                      <a:t>c</a:t>
                    </a:r>
                    <a:r>
                      <a:rPr lang="en-US" altLang="sv-SE" sz="2000" baseline="30000" dirty="0" err="1">
                        <a:solidFill>
                          <a:srgbClr val="CC3300"/>
                        </a:solidFill>
                        <a:latin typeface="Calibri Light" panose="020F0302020204030204" pitchFamily="34" charset="0"/>
                      </a:rPr>
                      <a:t>’</a:t>
                    </a:r>
                    <a:r>
                      <a:rPr lang="en-US" altLang="sv-SE" sz="2000" baseline="-25000" dirty="0" err="1">
                        <a:solidFill>
                          <a:srgbClr val="CC3300"/>
                        </a:solidFill>
                        <a:latin typeface="Calibri Light" panose="020F0302020204030204" pitchFamily="34" charset="0"/>
                      </a:rPr>
                      <a:t>safe</a:t>
                    </a:r>
                    <a:endParaRPr lang="en-US" altLang="sv-SE" sz="2000" dirty="0">
                      <a:solidFill>
                        <a:srgbClr val="CC3300"/>
                      </a:solidFill>
                      <a:latin typeface="Calibri Light" panose="020F0302020204030204" pitchFamily="34" charset="0"/>
                    </a:endParaRPr>
                  </a:p>
                </p:txBody>
              </p:sp>
              <p:sp>
                <p:nvSpPr>
                  <p:cNvPr id="19487" name="Text Box 96"/>
                  <p:cNvSpPr txBox="1">
                    <a:spLocks noChangeArrowheads="1"/>
                  </p:cNvSpPr>
                  <p:nvPr/>
                </p:nvSpPr>
                <p:spPr bwMode="auto">
                  <a:xfrm>
                    <a:off x="2973" y="1599"/>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err="1">
                        <a:solidFill>
                          <a:srgbClr val="CC3300"/>
                        </a:solidFill>
                        <a:latin typeface="Calibri Light" panose="020F0302020204030204" pitchFamily="34" charset="0"/>
                      </a:rPr>
                      <a:t>c</a:t>
                    </a:r>
                    <a:r>
                      <a:rPr lang="en-US" altLang="sv-SE" sz="2000" baseline="30000" dirty="0" err="1">
                        <a:solidFill>
                          <a:srgbClr val="CC3300"/>
                        </a:solidFill>
                        <a:latin typeface="Calibri Light" panose="020F0302020204030204" pitchFamily="34" charset="0"/>
                      </a:rPr>
                      <a:t>’’</a:t>
                    </a:r>
                    <a:r>
                      <a:rPr lang="en-US" altLang="sv-SE" sz="2000" baseline="-25000" dirty="0" err="1">
                        <a:solidFill>
                          <a:srgbClr val="CC3300"/>
                        </a:solidFill>
                        <a:latin typeface="Calibri Light" panose="020F0302020204030204" pitchFamily="34" charset="0"/>
                      </a:rPr>
                      <a:t>safe</a:t>
                    </a:r>
                    <a:endParaRPr lang="en-US" altLang="sv-SE" sz="2000" dirty="0">
                      <a:solidFill>
                        <a:srgbClr val="CC3300"/>
                      </a:solidFill>
                      <a:latin typeface="Calibri Light" panose="020F0302020204030204" pitchFamily="34" charset="0"/>
                    </a:endParaRPr>
                  </a:p>
                </p:txBody>
              </p:sp>
              <p:grpSp>
                <p:nvGrpSpPr>
                  <p:cNvPr id="19488" name="Group 97"/>
                  <p:cNvGrpSpPr>
                    <a:grpSpLocks/>
                  </p:cNvGrpSpPr>
                  <p:nvPr/>
                </p:nvGrpSpPr>
                <p:grpSpPr bwMode="auto">
                  <a:xfrm>
                    <a:off x="1985" y="1504"/>
                    <a:ext cx="1079" cy="1058"/>
                    <a:chOff x="1985" y="1504"/>
                    <a:chExt cx="1079" cy="1058"/>
                  </a:xfrm>
                </p:grpSpPr>
                <p:grpSp>
                  <p:nvGrpSpPr>
                    <p:cNvPr id="19489" name="Group 98"/>
                    <p:cNvGrpSpPr>
                      <a:grpSpLocks/>
                    </p:cNvGrpSpPr>
                    <p:nvPr/>
                  </p:nvGrpSpPr>
                  <p:grpSpPr bwMode="auto">
                    <a:xfrm>
                      <a:off x="1985" y="1978"/>
                      <a:ext cx="506" cy="281"/>
                      <a:chOff x="1985" y="1978"/>
                      <a:chExt cx="506" cy="281"/>
                    </a:xfrm>
                  </p:grpSpPr>
                  <p:sp>
                    <p:nvSpPr>
                      <p:cNvPr id="19496" name="Line 99"/>
                      <p:cNvSpPr>
                        <a:spLocks noChangeShapeType="1"/>
                      </p:cNvSpPr>
                      <p:nvPr/>
                    </p:nvSpPr>
                    <p:spPr bwMode="auto">
                      <a:xfrm rot="-925783">
                        <a:off x="2027" y="2144"/>
                        <a:ext cx="394" cy="115"/>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97" name="Text Box 100"/>
                      <p:cNvSpPr txBox="1">
                        <a:spLocks noChangeArrowheads="1"/>
                      </p:cNvSpPr>
                      <p:nvPr/>
                    </p:nvSpPr>
                    <p:spPr bwMode="auto">
                      <a:xfrm>
                        <a:off x="1985" y="1978"/>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CC3300"/>
                            </a:solidFill>
                            <a:latin typeface="Calibri Light" panose="020F0302020204030204" pitchFamily="34" charset="0"/>
                          </a:rPr>
                          <a:t>step</a:t>
                        </a:r>
                      </a:p>
                    </p:txBody>
                  </p:sp>
                </p:grpSp>
                <p:grpSp>
                  <p:nvGrpSpPr>
                    <p:cNvPr id="19490" name="Group 101"/>
                    <p:cNvGrpSpPr>
                      <a:grpSpLocks/>
                    </p:cNvGrpSpPr>
                    <p:nvPr/>
                  </p:nvGrpSpPr>
                  <p:grpSpPr bwMode="auto">
                    <a:xfrm>
                      <a:off x="2241" y="2331"/>
                      <a:ext cx="559" cy="231"/>
                      <a:chOff x="2241" y="2331"/>
                      <a:chExt cx="559" cy="231"/>
                    </a:xfrm>
                  </p:grpSpPr>
                  <p:sp>
                    <p:nvSpPr>
                      <p:cNvPr id="19494" name="Line 102"/>
                      <p:cNvSpPr>
                        <a:spLocks noChangeShapeType="1"/>
                      </p:cNvSpPr>
                      <p:nvPr/>
                    </p:nvSpPr>
                    <p:spPr bwMode="auto">
                      <a:xfrm rot="-2276721">
                        <a:off x="2406" y="2447"/>
                        <a:ext cx="394" cy="115"/>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95" name="Text Box 103"/>
                      <p:cNvSpPr txBox="1">
                        <a:spLocks noChangeArrowheads="1"/>
                      </p:cNvSpPr>
                      <p:nvPr/>
                    </p:nvSpPr>
                    <p:spPr bwMode="auto">
                      <a:xfrm>
                        <a:off x="2241" y="2331"/>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CC3300"/>
                            </a:solidFill>
                            <a:latin typeface="Calibri Light" panose="020F0302020204030204" pitchFamily="34" charset="0"/>
                          </a:rPr>
                          <a:t>step</a:t>
                        </a:r>
                      </a:p>
                    </p:txBody>
                  </p:sp>
                </p:grpSp>
                <p:grpSp>
                  <p:nvGrpSpPr>
                    <p:cNvPr id="19491" name="Group 104"/>
                    <p:cNvGrpSpPr>
                      <a:grpSpLocks/>
                    </p:cNvGrpSpPr>
                    <p:nvPr/>
                  </p:nvGrpSpPr>
                  <p:grpSpPr bwMode="auto">
                    <a:xfrm>
                      <a:off x="2558" y="1504"/>
                      <a:ext cx="506" cy="270"/>
                      <a:chOff x="2558" y="1504"/>
                      <a:chExt cx="506" cy="270"/>
                    </a:xfrm>
                  </p:grpSpPr>
                  <p:sp>
                    <p:nvSpPr>
                      <p:cNvPr id="19492" name="Line 105"/>
                      <p:cNvSpPr>
                        <a:spLocks noChangeShapeType="1"/>
                      </p:cNvSpPr>
                      <p:nvPr/>
                    </p:nvSpPr>
                    <p:spPr bwMode="auto">
                      <a:xfrm rot="-925783">
                        <a:off x="2603" y="1659"/>
                        <a:ext cx="394" cy="115"/>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93" name="Text Box 106"/>
                      <p:cNvSpPr txBox="1">
                        <a:spLocks noChangeArrowheads="1"/>
                      </p:cNvSpPr>
                      <p:nvPr/>
                    </p:nvSpPr>
                    <p:spPr bwMode="auto">
                      <a:xfrm>
                        <a:off x="2558" y="1504"/>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1600" dirty="0">
                            <a:solidFill>
                              <a:srgbClr val="CC3300"/>
                            </a:solidFill>
                            <a:latin typeface="Calibri Light" panose="020F0302020204030204" pitchFamily="34" charset="0"/>
                          </a:rPr>
                          <a:t>step</a:t>
                        </a:r>
                      </a:p>
                    </p:txBody>
                  </p:sp>
                </p:grpSp>
              </p:grpSp>
            </p:grpSp>
          </p:grpSp>
        </p:grpSp>
      </p:grpSp>
      <p:grpSp>
        <p:nvGrpSpPr>
          <p:cNvPr id="179343" name="Group 143"/>
          <p:cNvGrpSpPr>
            <a:grpSpLocks/>
          </p:cNvGrpSpPr>
          <p:nvPr/>
        </p:nvGrpSpPr>
        <p:grpSpPr bwMode="auto">
          <a:xfrm>
            <a:off x="5418138" y="1625600"/>
            <a:ext cx="2132012" cy="1470025"/>
            <a:chOff x="3413" y="1024"/>
            <a:chExt cx="1343" cy="926"/>
          </a:xfrm>
        </p:grpSpPr>
        <p:sp>
          <p:nvSpPr>
            <p:cNvPr id="19466" name="Line 111"/>
            <p:cNvSpPr>
              <a:spLocks noChangeShapeType="1"/>
            </p:cNvSpPr>
            <p:nvPr/>
          </p:nvSpPr>
          <p:spPr bwMode="auto">
            <a:xfrm rot="-925783">
              <a:off x="3861" y="1454"/>
              <a:ext cx="384" cy="122"/>
            </a:xfrm>
            <a:prstGeom prst="line">
              <a:avLst/>
            </a:prstGeom>
            <a:noFill/>
            <a:ln w="9525">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19467" name="Group 142"/>
            <p:cNvGrpSpPr>
              <a:grpSpLocks/>
            </p:cNvGrpSpPr>
            <p:nvPr/>
          </p:nvGrpSpPr>
          <p:grpSpPr bwMode="auto">
            <a:xfrm>
              <a:off x="3413" y="1024"/>
              <a:ext cx="1343" cy="926"/>
              <a:chOff x="3413" y="1024"/>
              <a:chExt cx="1343" cy="926"/>
            </a:xfrm>
          </p:grpSpPr>
          <p:sp>
            <p:nvSpPr>
              <p:cNvPr id="19468" name="Text Box 114"/>
              <p:cNvSpPr txBox="1">
                <a:spLocks noChangeArrowheads="1"/>
              </p:cNvSpPr>
              <p:nvPr/>
            </p:nvSpPr>
            <p:spPr bwMode="auto">
              <a:xfrm>
                <a:off x="3530" y="1356"/>
                <a:ext cx="4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a:solidFill>
                      <a:srgbClr val="008000"/>
                    </a:solidFill>
                  </a:rPr>
                  <a:t>c</a:t>
                </a:r>
                <a:r>
                  <a:rPr lang="en-US" altLang="sv-SE" sz="2000" baseline="30000">
                    <a:solidFill>
                      <a:srgbClr val="008000"/>
                    </a:solidFill>
                  </a:rPr>
                  <a:t>i</a:t>
                </a:r>
              </a:p>
            </p:txBody>
          </p:sp>
          <p:grpSp>
            <p:nvGrpSpPr>
              <p:cNvPr id="19469" name="Group 141"/>
              <p:cNvGrpSpPr>
                <a:grpSpLocks/>
              </p:cNvGrpSpPr>
              <p:nvPr/>
            </p:nvGrpSpPr>
            <p:grpSpPr bwMode="auto">
              <a:xfrm>
                <a:off x="3413" y="1024"/>
                <a:ext cx="1343" cy="926"/>
                <a:chOff x="3413" y="1024"/>
                <a:chExt cx="1343" cy="926"/>
              </a:xfrm>
            </p:grpSpPr>
            <p:sp>
              <p:nvSpPr>
                <p:cNvPr id="19470" name="Line 110"/>
                <p:cNvSpPr>
                  <a:spLocks noChangeShapeType="1"/>
                </p:cNvSpPr>
                <p:nvPr/>
              </p:nvSpPr>
              <p:spPr bwMode="auto">
                <a:xfrm rot="-1050526">
                  <a:off x="4372" y="1116"/>
                  <a:ext cx="384" cy="121"/>
                </a:xfrm>
                <a:prstGeom prst="line">
                  <a:avLst/>
                </a:prstGeom>
                <a:noFill/>
                <a:ln w="9525">
                  <a:solidFill>
                    <a:srgbClr val="CC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71" name="Line 112"/>
                <p:cNvSpPr>
                  <a:spLocks noChangeShapeType="1"/>
                </p:cNvSpPr>
                <p:nvPr/>
              </p:nvSpPr>
              <p:spPr bwMode="auto">
                <a:xfrm rot="-925783">
                  <a:off x="4053" y="1791"/>
                  <a:ext cx="384" cy="121"/>
                </a:xfrm>
                <a:prstGeom prst="line">
                  <a:avLst/>
                </a:prstGeom>
                <a:noFill/>
                <a:ln w="9525">
                  <a:solidFill>
                    <a:srgbClr val="CC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72" name="Text Box 115"/>
                <p:cNvSpPr txBox="1">
                  <a:spLocks noChangeArrowheads="1"/>
                </p:cNvSpPr>
                <p:nvPr/>
              </p:nvSpPr>
              <p:spPr bwMode="auto">
                <a:xfrm>
                  <a:off x="3631" y="1700"/>
                  <a:ext cx="4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err="1">
                      <a:solidFill>
                        <a:srgbClr val="CC3300"/>
                      </a:solidFill>
                      <a:latin typeface="Calibri Light" panose="020F0302020204030204" pitchFamily="34" charset="0"/>
                    </a:rPr>
                    <a:t>c</a:t>
                  </a:r>
                  <a:r>
                    <a:rPr lang="en-US" altLang="sv-SE" sz="2000" baseline="30000" dirty="0" err="1">
                      <a:solidFill>
                        <a:srgbClr val="CC3300"/>
                      </a:solidFill>
                      <a:latin typeface="Calibri Light" panose="020F0302020204030204" pitchFamily="34" charset="0"/>
                    </a:rPr>
                    <a:t>’’</a:t>
                  </a:r>
                  <a:r>
                    <a:rPr lang="en-US" altLang="sv-SE" sz="2000" baseline="-25000" dirty="0" err="1">
                      <a:solidFill>
                        <a:srgbClr val="CC3300"/>
                      </a:solidFill>
                      <a:latin typeface="Calibri Light" panose="020F0302020204030204" pitchFamily="34" charset="0"/>
                    </a:rPr>
                    <a:t>safe</a:t>
                  </a:r>
                  <a:endParaRPr lang="en-US" altLang="sv-SE" sz="2000" dirty="0">
                    <a:solidFill>
                      <a:srgbClr val="CC3300"/>
                    </a:solidFill>
                    <a:latin typeface="Calibri Light" panose="020F0302020204030204" pitchFamily="34" charset="0"/>
                  </a:endParaRPr>
                </a:p>
              </p:txBody>
            </p:sp>
            <p:sp>
              <p:nvSpPr>
                <p:cNvPr id="19473" name="Text Box 116"/>
                <p:cNvSpPr txBox="1">
                  <a:spLocks noChangeArrowheads="1"/>
                </p:cNvSpPr>
                <p:nvPr/>
              </p:nvSpPr>
              <p:spPr bwMode="auto">
                <a:xfrm>
                  <a:off x="3878" y="1024"/>
                  <a:ext cx="4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err="1">
                      <a:solidFill>
                        <a:srgbClr val="CC3300"/>
                      </a:solidFill>
                      <a:latin typeface="Calibri Light" panose="020F0302020204030204" pitchFamily="34" charset="0"/>
                    </a:rPr>
                    <a:t>c</a:t>
                  </a:r>
                  <a:r>
                    <a:rPr lang="en-US" altLang="sv-SE" sz="2000" baseline="30000" dirty="0" err="1">
                      <a:solidFill>
                        <a:srgbClr val="CC3300"/>
                      </a:solidFill>
                      <a:latin typeface="Calibri Light" panose="020F0302020204030204" pitchFamily="34" charset="0"/>
                    </a:rPr>
                    <a:t>’’</a:t>
                  </a:r>
                  <a:r>
                    <a:rPr lang="en-US" altLang="sv-SE" sz="2000" baseline="-25000" dirty="0" err="1">
                      <a:solidFill>
                        <a:srgbClr val="CC3300"/>
                      </a:solidFill>
                      <a:latin typeface="Calibri Light" panose="020F0302020204030204" pitchFamily="34" charset="0"/>
                    </a:rPr>
                    <a:t>safe</a:t>
                  </a:r>
                  <a:endParaRPr lang="en-US" altLang="sv-SE" sz="2000" dirty="0">
                    <a:solidFill>
                      <a:srgbClr val="CC3300"/>
                    </a:solidFill>
                    <a:latin typeface="Calibri Light" panose="020F0302020204030204" pitchFamily="34" charset="0"/>
                  </a:endParaRPr>
                </a:p>
              </p:txBody>
            </p:sp>
            <p:sp>
              <p:nvSpPr>
                <p:cNvPr id="19474" name="Text Box 127"/>
                <p:cNvSpPr txBox="1">
                  <a:spLocks noChangeArrowheads="1"/>
                </p:cNvSpPr>
                <p:nvPr/>
              </p:nvSpPr>
              <p:spPr bwMode="auto">
                <a:xfrm>
                  <a:off x="3413" y="1360"/>
                  <a:ext cx="1024" cy="306"/>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endParaRPr lang="sv-SE" altLang="sv-SE" sz="2400">
                    <a:solidFill>
                      <a:schemeClr val="tx1"/>
                    </a:solidFill>
                  </a:endParaRPr>
                </a:p>
              </p:txBody>
            </p:sp>
          </p:grpSp>
        </p:grpSp>
      </p:grpSp>
      <p:grpSp>
        <p:nvGrpSpPr>
          <p:cNvPr id="179340" name="Group 140"/>
          <p:cNvGrpSpPr>
            <a:grpSpLocks/>
          </p:cNvGrpSpPr>
          <p:nvPr/>
        </p:nvGrpSpPr>
        <p:grpSpPr bwMode="auto">
          <a:xfrm>
            <a:off x="6965950" y="2222500"/>
            <a:ext cx="1193800" cy="396875"/>
            <a:chOff x="4388" y="1400"/>
            <a:chExt cx="752" cy="250"/>
          </a:xfrm>
        </p:grpSpPr>
        <p:sp>
          <p:nvSpPr>
            <p:cNvPr id="19464" name="Line 138"/>
            <p:cNvSpPr>
              <a:spLocks noChangeShapeType="1"/>
            </p:cNvSpPr>
            <p:nvPr/>
          </p:nvSpPr>
          <p:spPr bwMode="auto">
            <a:xfrm rot="-1050526">
              <a:off x="4756" y="1481"/>
              <a:ext cx="384" cy="121"/>
            </a:xfrm>
            <a:prstGeom prst="line">
              <a:avLst/>
            </a:prstGeom>
            <a:noFill/>
            <a:ln w="9525">
              <a:solidFill>
                <a:srgbClr val="CC33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9465" name="Text Box 139"/>
            <p:cNvSpPr txBox="1">
              <a:spLocks noChangeArrowheads="1"/>
            </p:cNvSpPr>
            <p:nvPr/>
          </p:nvSpPr>
          <p:spPr bwMode="auto">
            <a:xfrm>
              <a:off x="4388" y="1400"/>
              <a:ext cx="4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err="1">
                  <a:solidFill>
                    <a:srgbClr val="CC3300"/>
                  </a:solidFill>
                  <a:latin typeface="Calibri Light" panose="020F0302020204030204" pitchFamily="34" charset="0"/>
                </a:rPr>
                <a:t>c</a:t>
              </a:r>
              <a:r>
                <a:rPr lang="en-US" altLang="sv-SE" sz="2000" baseline="30000" dirty="0" err="1">
                  <a:solidFill>
                    <a:srgbClr val="CC3300"/>
                  </a:solidFill>
                  <a:latin typeface="Calibri Light" panose="020F0302020204030204" pitchFamily="34" charset="0"/>
                </a:rPr>
                <a:t>l</a:t>
              </a:r>
              <a:r>
                <a:rPr lang="en-US" altLang="sv-SE" sz="2000" baseline="-25000" dirty="0" err="1">
                  <a:solidFill>
                    <a:srgbClr val="CC3300"/>
                  </a:solidFill>
                  <a:latin typeface="Calibri Light" panose="020F0302020204030204" pitchFamily="34" charset="0"/>
                </a:rPr>
                <a:t>safe</a:t>
              </a:r>
              <a:endParaRPr lang="en-US" altLang="sv-SE" sz="2000" dirty="0">
                <a:solidFill>
                  <a:srgbClr val="CC3300"/>
                </a:solidFill>
                <a:latin typeface="Calibri Light" panose="020F0302020204030204" pitchFamily="34" charset="0"/>
              </a:endParaRPr>
            </a:p>
          </p:txBody>
        </p:sp>
      </p:grpSp>
    </p:spTree>
    <p:custDataLst>
      <p:tags r:id="rId1"/>
    </p:custDataLst>
  </p:cSld>
  <p:clrMapOvr>
    <a:masterClrMapping/>
  </p:clrMapOvr>
  <p:transition spd="slow" advTm="332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9329"/>
                                        </p:tgtEl>
                                        <p:attrNameLst>
                                          <p:attrName>style.visibility</p:attrName>
                                        </p:attrNameLst>
                                      </p:cBhvr>
                                      <p:to>
                                        <p:strVal val="visible"/>
                                      </p:to>
                                    </p:set>
                                    <p:animEffect transition="in" filter="wipe(left)">
                                      <p:cBhvr>
                                        <p:cTn id="7" dur="500"/>
                                        <p:tgtEl>
                                          <p:spTgt spid="179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343"/>
                                        </p:tgtEl>
                                        <p:attrNameLst>
                                          <p:attrName>style.visibility</p:attrName>
                                        </p:attrNameLst>
                                      </p:cBhvr>
                                      <p:to>
                                        <p:strVal val="visible"/>
                                      </p:to>
                                    </p:set>
                                    <p:animEffect transition="in" filter="wipe(left)">
                                      <p:cBhvr>
                                        <p:cTn id="12" dur="500"/>
                                        <p:tgtEl>
                                          <p:spTgt spid="179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9340"/>
                                        </p:tgtEl>
                                        <p:attrNameLst>
                                          <p:attrName>style.visibility</p:attrName>
                                        </p:attrNameLst>
                                      </p:cBhvr>
                                      <p:to>
                                        <p:strVal val="visible"/>
                                      </p:to>
                                    </p:set>
                                    <p:animEffect transition="in" filter="wipe(left)">
                                      <p:cBhvr>
                                        <p:cTn id="17" dur="500"/>
                                        <p:tgtEl>
                                          <p:spTgt spid="179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9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4697B06C-83B0-4A13-BADD-5C175CD705D9}" type="slidenum">
              <a:rPr lang="en-US" altLang="en-US" sz="1400" smtClean="0">
                <a:solidFill>
                  <a:srgbClr val="3333CC"/>
                </a:solidFill>
                <a:latin typeface="Times New Roman" panose="02020603050405020304" pitchFamily="18" charset="0"/>
              </a:rPr>
              <a:pPr>
                <a:spcBef>
                  <a:spcPct val="0"/>
                </a:spcBef>
                <a:buClrTx/>
                <a:buSzTx/>
                <a:buFontTx/>
                <a:buNone/>
              </a:pPr>
              <a:t>30</a:t>
            </a:fld>
            <a:endParaRPr lang="en-US" altLang="en-US" sz="1400">
              <a:solidFill>
                <a:srgbClr val="3333CC"/>
              </a:solidFill>
              <a:latin typeface="Times New Roman" panose="02020603050405020304" pitchFamily="18" charset="0"/>
            </a:endParaRPr>
          </a:p>
        </p:txBody>
      </p:sp>
      <p:sp>
        <p:nvSpPr>
          <p:cNvPr id="58371" name="Rectangle 2"/>
          <p:cNvSpPr>
            <a:spLocks noGrp="1" noChangeArrowheads="1"/>
          </p:cNvSpPr>
          <p:nvPr>
            <p:ph type="title"/>
          </p:nvPr>
        </p:nvSpPr>
        <p:spPr>
          <a:xfrm>
            <a:off x="533400" y="833438"/>
            <a:ext cx="7772400" cy="1143000"/>
          </a:xfrm>
        </p:spPr>
        <p:txBody>
          <a:bodyPr/>
          <a:lstStyle/>
          <a:p>
            <a:r>
              <a:rPr lang="en-US" altLang="sv-SE" sz="3200">
                <a:latin typeface="Calibri" panose="020F0502020204030204" pitchFamily="34" charset="0"/>
              </a:rPr>
              <a:t>Crash-Resilient Data-Link Algorithm – R crashes</a:t>
            </a:r>
          </a:p>
        </p:txBody>
      </p:sp>
      <p:grpSp>
        <p:nvGrpSpPr>
          <p:cNvPr id="422009" name="Group 121"/>
          <p:cNvGrpSpPr>
            <a:grpSpLocks/>
          </p:cNvGrpSpPr>
          <p:nvPr/>
        </p:nvGrpSpPr>
        <p:grpSpPr bwMode="auto">
          <a:xfrm>
            <a:off x="1860550" y="3094038"/>
            <a:ext cx="5010150" cy="2012950"/>
            <a:chOff x="1303" y="2695"/>
            <a:chExt cx="3156" cy="1268"/>
          </a:xfrm>
        </p:grpSpPr>
        <p:grpSp>
          <p:nvGrpSpPr>
            <p:cNvPr id="58401" name="Group 120"/>
            <p:cNvGrpSpPr>
              <a:grpSpLocks/>
            </p:cNvGrpSpPr>
            <p:nvPr/>
          </p:nvGrpSpPr>
          <p:grpSpPr bwMode="auto">
            <a:xfrm>
              <a:off x="1303" y="2915"/>
              <a:ext cx="3156" cy="1048"/>
              <a:chOff x="1303" y="2915"/>
              <a:chExt cx="3156" cy="1048"/>
            </a:xfrm>
          </p:grpSpPr>
          <p:grpSp>
            <p:nvGrpSpPr>
              <p:cNvPr id="58403" name="Group 119"/>
              <p:cNvGrpSpPr>
                <a:grpSpLocks/>
              </p:cNvGrpSpPr>
              <p:nvPr/>
            </p:nvGrpSpPr>
            <p:grpSpPr bwMode="auto">
              <a:xfrm>
                <a:off x="1303" y="2915"/>
                <a:ext cx="3156" cy="1048"/>
                <a:chOff x="1303" y="2915"/>
                <a:chExt cx="3156" cy="1048"/>
              </a:xfrm>
            </p:grpSpPr>
            <p:grpSp>
              <p:nvGrpSpPr>
                <p:cNvPr id="58406" name="Group 22"/>
                <p:cNvGrpSpPr>
                  <a:grpSpLocks/>
                </p:cNvGrpSpPr>
                <p:nvPr/>
              </p:nvGrpSpPr>
              <p:grpSpPr bwMode="auto">
                <a:xfrm>
                  <a:off x="1654" y="3217"/>
                  <a:ext cx="2257" cy="534"/>
                  <a:chOff x="1884" y="1348"/>
                  <a:chExt cx="1482" cy="376"/>
                </a:xfrm>
              </p:grpSpPr>
              <p:sp>
                <p:nvSpPr>
                  <p:cNvPr id="58411" name="Oval 23"/>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8412" name="Oval 24"/>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chemeClr val="accent2"/>
                        </a:solidFill>
                        <a:latin typeface="Times New Roman" panose="02020603050405020304" pitchFamily="18" charset="0"/>
                      </a:rPr>
                      <a:t>R</a:t>
                    </a:r>
                  </a:p>
                </p:txBody>
              </p:sp>
              <p:sp>
                <p:nvSpPr>
                  <p:cNvPr id="58413" name="Freeform 25"/>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8414" name="Freeform 26"/>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8407" name="Text Box 27"/>
                <p:cNvSpPr txBox="1">
                  <a:spLocks noChangeArrowheads="1"/>
                </p:cNvSpPr>
                <p:nvPr/>
              </p:nvSpPr>
              <p:spPr bwMode="auto">
                <a:xfrm>
                  <a:off x="1303" y="2993"/>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8408" name="Text Box 28"/>
                <p:cNvSpPr txBox="1">
                  <a:spLocks noChangeArrowheads="1"/>
                </p:cNvSpPr>
                <p:nvPr/>
              </p:nvSpPr>
              <p:spPr bwMode="auto">
                <a:xfrm>
                  <a:off x="1962" y="2961"/>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000">
                    <a:solidFill>
                      <a:schemeClr val="accent2"/>
                    </a:solidFill>
                    <a:latin typeface="Times New Roman" panose="02020603050405020304" pitchFamily="18" charset="0"/>
                  </a:endParaRPr>
                </a:p>
              </p:txBody>
            </p:sp>
            <p:sp>
              <p:nvSpPr>
                <p:cNvPr id="58409" name="Text Box 29"/>
                <p:cNvSpPr txBox="1">
                  <a:spLocks noChangeArrowheads="1"/>
                </p:cNvSpPr>
                <p:nvPr/>
              </p:nvSpPr>
              <p:spPr bwMode="auto">
                <a:xfrm>
                  <a:off x="1931" y="3761"/>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baseline="-25000">
                    <a:solidFill>
                      <a:schemeClr val="accent2"/>
                    </a:solidFill>
                    <a:latin typeface="Times New Roman" panose="02020603050405020304" pitchFamily="18" charset="0"/>
                  </a:endParaRPr>
                </a:p>
              </p:txBody>
            </p:sp>
            <p:sp>
              <p:nvSpPr>
                <p:cNvPr id="58410" name="Text Box 30"/>
                <p:cNvSpPr txBox="1">
                  <a:spLocks noChangeArrowheads="1"/>
                </p:cNvSpPr>
                <p:nvPr/>
              </p:nvSpPr>
              <p:spPr bwMode="auto">
                <a:xfrm>
                  <a:off x="3582" y="2915"/>
                  <a:ext cx="8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latin typeface="Times New Roman" panose="02020603050405020304" pitchFamily="18" charset="0"/>
                    </a:rPr>
                    <a:t>Crash</a:t>
                  </a:r>
                  <a:r>
                    <a:rPr lang="en-US" altLang="sv-SE" sz="2400" i="1" baseline="-25000">
                      <a:solidFill>
                        <a:schemeClr val="accent2"/>
                      </a:solidFill>
                      <a:latin typeface="Times New Roman" panose="02020603050405020304" pitchFamily="18" charset="0"/>
                    </a:rPr>
                    <a:t>R</a:t>
                  </a:r>
                </a:p>
              </p:txBody>
            </p:sp>
          </p:grpSp>
          <p:sp>
            <p:nvSpPr>
              <p:cNvPr id="58404" name="Text Box 31"/>
              <p:cNvSpPr txBox="1">
                <a:spLocks noChangeArrowheads="1"/>
              </p:cNvSpPr>
              <p:nvPr/>
            </p:nvSpPr>
            <p:spPr bwMode="auto">
              <a:xfrm>
                <a:off x="1303" y="3641"/>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8405" name="Text Box 32"/>
              <p:cNvSpPr txBox="1">
                <a:spLocks noChangeArrowheads="1"/>
              </p:cNvSpPr>
              <p:nvPr/>
            </p:nvSpPr>
            <p:spPr bwMode="auto">
              <a:xfrm>
                <a:off x="3512" y="3631"/>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grpSp>
        <p:sp>
          <p:nvSpPr>
            <p:cNvPr id="58402" name="Text Box 33"/>
            <p:cNvSpPr txBox="1">
              <a:spLocks noChangeArrowheads="1"/>
            </p:cNvSpPr>
            <p:nvPr/>
          </p:nvSpPr>
          <p:spPr bwMode="auto">
            <a:xfrm>
              <a:off x="1962" y="2695"/>
              <a:ext cx="17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crashes</a:t>
              </a:r>
            </a:p>
          </p:txBody>
        </p:sp>
      </p:grpSp>
      <p:grpSp>
        <p:nvGrpSpPr>
          <p:cNvPr id="422010" name="Group 122"/>
          <p:cNvGrpSpPr>
            <a:grpSpLocks/>
          </p:cNvGrpSpPr>
          <p:nvPr/>
        </p:nvGrpSpPr>
        <p:grpSpPr bwMode="auto">
          <a:xfrm>
            <a:off x="1860550" y="3516313"/>
            <a:ext cx="5010150" cy="1590675"/>
            <a:chOff x="1873" y="2852"/>
            <a:chExt cx="3156" cy="1002"/>
          </a:xfrm>
        </p:grpSpPr>
        <p:grpSp>
          <p:nvGrpSpPr>
            <p:cNvPr id="58389" name="Group 123"/>
            <p:cNvGrpSpPr>
              <a:grpSpLocks/>
            </p:cNvGrpSpPr>
            <p:nvPr/>
          </p:nvGrpSpPr>
          <p:grpSpPr bwMode="auto">
            <a:xfrm>
              <a:off x="1873" y="2852"/>
              <a:ext cx="3156" cy="1002"/>
              <a:chOff x="1873" y="2852"/>
              <a:chExt cx="3156" cy="1002"/>
            </a:xfrm>
          </p:grpSpPr>
          <p:grpSp>
            <p:nvGrpSpPr>
              <p:cNvPr id="58392" name="Group 124"/>
              <p:cNvGrpSpPr>
                <a:grpSpLocks/>
              </p:cNvGrpSpPr>
              <p:nvPr/>
            </p:nvGrpSpPr>
            <p:grpSpPr bwMode="auto">
              <a:xfrm>
                <a:off x="2224" y="3108"/>
                <a:ext cx="2257" cy="534"/>
                <a:chOff x="1884" y="1348"/>
                <a:chExt cx="1482" cy="376"/>
              </a:xfrm>
            </p:grpSpPr>
            <p:sp>
              <p:nvSpPr>
                <p:cNvPr id="58397" name="Oval 125"/>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8398" name="Oval 126"/>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8399" name="Freeform 127"/>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8400" name="Freeform 128"/>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8393" name="Text Box 129"/>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8394" name="Text Box 130"/>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msg</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,FrameBit</a:t>
                </a:r>
                <a:r>
                  <a:rPr lang="en-US" altLang="sv-SE" sz="2000">
                    <a:solidFill>
                      <a:schemeClr val="accent2"/>
                    </a:solidFill>
                    <a:latin typeface="Times New Roman" panose="02020603050405020304" pitchFamily="18" charset="0"/>
                  </a:rPr>
                  <a:t>&gt;</a:t>
                </a:r>
              </a:p>
            </p:txBody>
          </p:sp>
          <p:sp>
            <p:nvSpPr>
              <p:cNvPr id="58395" name="Text Box 131"/>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baseline="-25000">
                  <a:solidFill>
                    <a:schemeClr val="accent2"/>
                  </a:solidFill>
                  <a:latin typeface="Times New Roman" panose="02020603050405020304" pitchFamily="18" charset="0"/>
                </a:endParaRPr>
              </a:p>
            </p:txBody>
          </p:sp>
          <p:sp>
            <p:nvSpPr>
              <p:cNvPr id="58396" name="Text Box 132"/>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8390" name="Text Box 133"/>
            <p:cNvSpPr txBox="1">
              <a:spLocks noChangeArrowheads="1"/>
            </p:cNvSpPr>
            <p:nvPr/>
          </p:nvSpPr>
          <p:spPr bwMode="auto">
            <a:xfrm>
              <a:off x="1873" y="3532"/>
              <a:ext cx="8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000" i="1">
                <a:solidFill>
                  <a:schemeClr val="accent2"/>
                </a:solidFill>
                <a:latin typeface="Times New Roman" panose="02020603050405020304" pitchFamily="18" charset="0"/>
              </a:endParaRPr>
            </a:p>
          </p:txBody>
        </p:sp>
        <p:sp>
          <p:nvSpPr>
            <p:cNvPr id="58391" name="Text Box 134"/>
            <p:cNvSpPr txBox="1">
              <a:spLocks noChangeArrowheads="1"/>
            </p:cNvSpPr>
            <p:nvPr/>
          </p:nvSpPr>
          <p:spPr bwMode="auto">
            <a:xfrm>
              <a:off x="4082" y="352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R</a:t>
              </a:r>
              <a:r>
                <a:rPr lang="en-US" altLang="sv-SE" sz="2200" i="1">
                  <a:solidFill>
                    <a:srgbClr val="0033CC"/>
                  </a:solidFill>
                  <a:latin typeface="Times New Roman" panose="02020603050405020304" pitchFamily="18" charset="0"/>
                </a:rPr>
                <a:t> = i</a:t>
              </a:r>
            </a:p>
          </p:txBody>
        </p:sp>
      </p:grpSp>
      <p:grpSp>
        <p:nvGrpSpPr>
          <p:cNvPr id="422038" name="Group 150"/>
          <p:cNvGrpSpPr>
            <a:grpSpLocks/>
          </p:cNvGrpSpPr>
          <p:nvPr/>
        </p:nvGrpSpPr>
        <p:grpSpPr bwMode="auto">
          <a:xfrm>
            <a:off x="831850" y="2322513"/>
            <a:ext cx="7667625" cy="2789237"/>
            <a:chOff x="657" y="2339"/>
            <a:chExt cx="4830" cy="1757"/>
          </a:xfrm>
        </p:grpSpPr>
        <p:grpSp>
          <p:nvGrpSpPr>
            <p:cNvPr id="58375" name="Group 148"/>
            <p:cNvGrpSpPr>
              <a:grpSpLocks/>
            </p:cNvGrpSpPr>
            <p:nvPr/>
          </p:nvGrpSpPr>
          <p:grpSpPr bwMode="auto">
            <a:xfrm>
              <a:off x="1314" y="3094"/>
              <a:ext cx="3505" cy="1002"/>
              <a:chOff x="1873" y="2852"/>
              <a:chExt cx="3505" cy="1002"/>
            </a:xfrm>
          </p:grpSpPr>
          <p:grpSp>
            <p:nvGrpSpPr>
              <p:cNvPr id="58377" name="Group 136"/>
              <p:cNvGrpSpPr>
                <a:grpSpLocks/>
              </p:cNvGrpSpPr>
              <p:nvPr/>
            </p:nvGrpSpPr>
            <p:grpSpPr bwMode="auto">
              <a:xfrm>
                <a:off x="1873" y="2852"/>
                <a:ext cx="3156" cy="1002"/>
                <a:chOff x="1873" y="2852"/>
                <a:chExt cx="3156" cy="1002"/>
              </a:xfrm>
            </p:grpSpPr>
            <p:grpSp>
              <p:nvGrpSpPr>
                <p:cNvPr id="58380" name="Group 137"/>
                <p:cNvGrpSpPr>
                  <a:grpSpLocks/>
                </p:cNvGrpSpPr>
                <p:nvPr/>
              </p:nvGrpSpPr>
              <p:grpSpPr bwMode="auto">
                <a:xfrm>
                  <a:off x="2224" y="3108"/>
                  <a:ext cx="2257" cy="534"/>
                  <a:chOff x="1884" y="1348"/>
                  <a:chExt cx="1482" cy="376"/>
                </a:xfrm>
              </p:grpSpPr>
              <p:sp>
                <p:nvSpPr>
                  <p:cNvPr id="58385" name="Oval 138"/>
                  <p:cNvSpPr>
                    <a:spLocks noChangeArrowheads="1"/>
                  </p:cNvSpPr>
                  <p:nvPr/>
                </p:nvSpPr>
                <p:spPr bwMode="auto">
                  <a:xfrm>
                    <a:off x="1884"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S</a:t>
                    </a:r>
                  </a:p>
                </p:txBody>
              </p:sp>
              <p:sp>
                <p:nvSpPr>
                  <p:cNvPr id="58386" name="Oval 139"/>
                  <p:cNvSpPr>
                    <a:spLocks noChangeArrowheads="1"/>
                  </p:cNvSpPr>
                  <p:nvPr/>
                </p:nvSpPr>
                <p:spPr bwMode="auto">
                  <a:xfrm>
                    <a:off x="3147" y="1432"/>
                    <a:ext cx="219" cy="208"/>
                  </a:xfrm>
                  <a:prstGeom prst="ellipse">
                    <a:avLst/>
                  </a:prstGeom>
                  <a:noFill/>
                  <a:ln w="28575">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a:solidFill>
                          <a:srgbClr val="CC3300"/>
                        </a:solidFill>
                        <a:latin typeface="Times New Roman" panose="02020603050405020304" pitchFamily="18" charset="0"/>
                      </a:rPr>
                      <a:t>R</a:t>
                    </a:r>
                  </a:p>
                </p:txBody>
              </p:sp>
              <p:sp>
                <p:nvSpPr>
                  <p:cNvPr id="58387" name="Freeform 140"/>
                  <p:cNvSpPr>
                    <a:spLocks/>
                  </p:cNvSpPr>
                  <p:nvPr/>
                </p:nvSpPr>
                <p:spPr bwMode="auto">
                  <a:xfrm>
                    <a:off x="2048" y="1348"/>
                    <a:ext cx="1159" cy="84"/>
                  </a:xfrm>
                  <a:custGeom>
                    <a:avLst/>
                    <a:gdLst>
                      <a:gd name="T0" fmla="*/ 7481 w 888"/>
                      <a:gd name="T1" fmla="*/ 84 h 84"/>
                      <a:gd name="T2" fmla="*/ 3615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sp>
                <p:nvSpPr>
                  <p:cNvPr id="58388" name="Freeform 141"/>
                  <p:cNvSpPr>
                    <a:spLocks/>
                  </p:cNvSpPr>
                  <p:nvPr/>
                </p:nvSpPr>
                <p:spPr bwMode="auto">
                  <a:xfrm>
                    <a:off x="2051" y="1633"/>
                    <a:ext cx="1136" cy="91"/>
                  </a:xfrm>
                  <a:custGeom>
                    <a:avLst/>
                    <a:gdLst>
                      <a:gd name="T0" fmla="*/ 0 w 860"/>
                      <a:gd name="T1" fmla="*/ 0 h 91"/>
                      <a:gd name="T2" fmla="*/ 4109 w 860"/>
                      <a:gd name="T3" fmla="*/ 90 h 91"/>
                      <a:gd name="T4" fmla="*/ 7974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28575" cap="flat" cmpd="sng">
                    <a:solidFill>
                      <a:srgbClr val="009999"/>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sv-SE"/>
                  </a:p>
                </p:txBody>
              </p:sp>
            </p:grpSp>
            <p:sp>
              <p:nvSpPr>
                <p:cNvPr id="58381" name="Text Box 142"/>
                <p:cNvSpPr txBox="1">
                  <a:spLocks noChangeArrowheads="1"/>
                </p:cNvSpPr>
                <p:nvPr/>
              </p:nvSpPr>
              <p:spPr bwMode="auto">
                <a:xfrm>
                  <a:off x="1873" y="2884"/>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chemeClr val="accent2"/>
                    </a:solidFill>
                    <a:latin typeface="Times New Roman" panose="02020603050405020304" pitchFamily="18" charset="0"/>
                  </a:endParaRPr>
                </a:p>
              </p:txBody>
            </p:sp>
            <p:sp>
              <p:nvSpPr>
                <p:cNvPr id="58382" name="Text Box 143"/>
                <p:cNvSpPr txBox="1">
                  <a:spLocks noChangeArrowheads="1"/>
                </p:cNvSpPr>
                <p:nvPr/>
              </p:nvSpPr>
              <p:spPr bwMode="auto">
                <a:xfrm>
                  <a:off x="2532" y="2852"/>
                  <a:ext cx="1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accent2"/>
                      </a:solidFill>
                      <a:latin typeface="Times New Roman" panose="02020603050405020304" pitchFamily="18" charset="0"/>
                    </a:rPr>
                    <a:t>&lt;</a:t>
                  </a:r>
                  <a:r>
                    <a:rPr lang="en-US" altLang="sv-SE" sz="2000" i="1">
                      <a:solidFill>
                        <a:schemeClr val="accent2"/>
                      </a:solidFill>
                      <a:latin typeface="Times New Roman" panose="02020603050405020304" pitchFamily="18" charset="0"/>
                    </a:rPr>
                    <a:t>msg</a:t>
                  </a:r>
                  <a:r>
                    <a:rPr lang="en-US" altLang="sv-SE" sz="2000" i="1" baseline="-25000">
                      <a:solidFill>
                        <a:schemeClr val="accent2"/>
                      </a:solidFill>
                      <a:latin typeface="Times New Roman" panose="02020603050405020304" pitchFamily="18" charset="0"/>
                    </a:rPr>
                    <a:t> </a:t>
                  </a:r>
                  <a:r>
                    <a:rPr lang="en-US" altLang="sv-SE" sz="2000" i="1">
                      <a:solidFill>
                        <a:schemeClr val="accent2"/>
                      </a:solidFill>
                      <a:latin typeface="Times New Roman" panose="02020603050405020304" pitchFamily="18" charset="0"/>
                    </a:rPr>
                    <a:t>,FrameBit</a:t>
                  </a:r>
                  <a:r>
                    <a:rPr lang="en-US" altLang="sv-SE" sz="2000">
                      <a:solidFill>
                        <a:schemeClr val="accent2"/>
                      </a:solidFill>
                      <a:latin typeface="Times New Roman" panose="02020603050405020304" pitchFamily="18" charset="0"/>
                    </a:rPr>
                    <a:t>&gt;</a:t>
                  </a:r>
                </a:p>
              </p:txBody>
            </p:sp>
            <p:sp>
              <p:nvSpPr>
                <p:cNvPr id="58383" name="Text Box 144"/>
                <p:cNvSpPr txBox="1">
                  <a:spLocks noChangeArrowheads="1"/>
                </p:cNvSpPr>
                <p:nvPr/>
              </p:nvSpPr>
              <p:spPr bwMode="auto">
                <a:xfrm>
                  <a:off x="2501" y="3652"/>
                  <a:ext cx="1721"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baseline="-25000">
                    <a:solidFill>
                      <a:schemeClr val="accent2"/>
                    </a:solidFill>
                    <a:latin typeface="Times New Roman" panose="02020603050405020304" pitchFamily="18" charset="0"/>
                  </a:endParaRPr>
                </a:p>
              </p:txBody>
            </p:sp>
            <p:sp>
              <p:nvSpPr>
                <p:cNvPr id="58384" name="Text Box 145"/>
                <p:cNvSpPr txBox="1">
                  <a:spLocks noChangeArrowheads="1"/>
                </p:cNvSpPr>
                <p:nvPr/>
              </p:nvSpPr>
              <p:spPr bwMode="auto">
                <a:xfrm>
                  <a:off x="4152" y="2882"/>
                  <a:ext cx="8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i="1" baseline="-25000">
                    <a:solidFill>
                      <a:srgbClr val="CC3300"/>
                    </a:solidFill>
                    <a:latin typeface="Times New Roman" panose="02020603050405020304" pitchFamily="18" charset="0"/>
                  </a:endParaRPr>
                </a:p>
              </p:txBody>
            </p:sp>
          </p:grpSp>
          <p:sp>
            <p:nvSpPr>
              <p:cNvPr id="58378" name="Text Box 146"/>
              <p:cNvSpPr txBox="1">
                <a:spLocks noChangeArrowheads="1"/>
              </p:cNvSpPr>
              <p:nvPr/>
            </p:nvSpPr>
            <p:spPr bwMode="auto">
              <a:xfrm>
                <a:off x="1873" y="3532"/>
                <a:ext cx="87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200" i="1">
                  <a:solidFill>
                    <a:srgbClr val="0033CC"/>
                  </a:solidFill>
                  <a:latin typeface="Times New Roman" panose="02020603050405020304" pitchFamily="18" charset="0"/>
                </a:endParaRPr>
              </a:p>
            </p:txBody>
          </p:sp>
          <p:sp>
            <p:nvSpPr>
              <p:cNvPr id="58379" name="Text Box 147"/>
              <p:cNvSpPr txBox="1">
                <a:spLocks noChangeArrowheads="1"/>
              </p:cNvSpPr>
              <p:nvPr/>
            </p:nvSpPr>
            <p:spPr bwMode="auto">
              <a:xfrm>
                <a:off x="4082" y="3522"/>
                <a:ext cx="12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200" i="1">
                    <a:solidFill>
                      <a:srgbClr val="0033CC"/>
                    </a:solidFill>
                    <a:latin typeface="Times New Roman" panose="02020603050405020304" pitchFamily="18" charset="0"/>
                  </a:rPr>
                  <a:t>bit</a:t>
                </a:r>
                <a:r>
                  <a:rPr lang="en-US" altLang="sv-SE" sz="2200" i="1" baseline="-25000">
                    <a:solidFill>
                      <a:srgbClr val="0033CC"/>
                    </a:solidFill>
                    <a:latin typeface="Times New Roman" panose="02020603050405020304" pitchFamily="18" charset="0"/>
                  </a:rPr>
                  <a:t>R</a:t>
                </a:r>
                <a:r>
                  <a:rPr lang="en-US" altLang="sv-SE" sz="2200" i="1">
                    <a:solidFill>
                      <a:srgbClr val="0033CC"/>
                    </a:solidFill>
                    <a:latin typeface="Times New Roman" panose="02020603050405020304" pitchFamily="18" charset="0"/>
                  </a:rPr>
                  <a:t> =</a:t>
                </a:r>
                <a:r>
                  <a:rPr lang="en-US" altLang="sv-SE" sz="2200" i="1">
                    <a:solidFill>
                      <a:schemeClr val="accent2"/>
                    </a:solidFill>
                    <a:latin typeface="Times New Roman" panose="02020603050405020304" pitchFamily="18" charset="0"/>
                  </a:rPr>
                  <a:t>FrameBit</a:t>
                </a:r>
              </a:p>
            </p:txBody>
          </p:sp>
        </p:grpSp>
        <p:sp>
          <p:nvSpPr>
            <p:cNvPr id="58376" name="Rectangle 149"/>
            <p:cNvSpPr>
              <a:spLocks noChangeArrowheads="1"/>
            </p:cNvSpPr>
            <p:nvPr/>
          </p:nvSpPr>
          <p:spPr bwMode="auto">
            <a:xfrm>
              <a:off x="657" y="2339"/>
              <a:ext cx="483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 typeface="Wingdings" panose="05000000000000000000" pitchFamily="2" charset="2"/>
                <a:buNone/>
              </a:pPr>
              <a:r>
                <a:rPr lang="en-US" altLang="sv-SE" sz="2400">
                  <a:solidFill>
                    <a:srgbClr val="E88A00"/>
                  </a:solidFill>
                  <a:latin typeface="Times New Roman" panose="02020603050405020304" pitchFamily="18" charset="0"/>
                </a:rPr>
                <a:t>R received msg and assigned </a:t>
              </a:r>
              <a:r>
                <a:rPr lang="en-US" altLang="sv-SE" sz="2400" i="1">
                  <a:solidFill>
                    <a:schemeClr val="accent2"/>
                  </a:solidFill>
                  <a:latin typeface="Times New Roman" panose="02020603050405020304" pitchFamily="18" charset="0"/>
                </a:rPr>
                <a:t>FrameBit </a:t>
              </a:r>
              <a:r>
                <a:rPr lang="en-US" altLang="sv-SE" sz="2400">
                  <a:solidFill>
                    <a:srgbClr val="E88A00"/>
                  </a:solidFill>
                  <a:latin typeface="Times New Roman" panose="02020603050405020304" pitchFamily="18" charset="0"/>
                </a:rPr>
                <a:t>to </a:t>
              </a:r>
              <a:r>
                <a:rPr lang="en-US" altLang="sv-SE" sz="2400" i="1">
                  <a:solidFill>
                    <a:srgbClr val="0033CC"/>
                  </a:solidFill>
                  <a:latin typeface="Times New Roman" panose="02020603050405020304" pitchFamily="18" charset="0"/>
                </a:rPr>
                <a:t>bit</a:t>
              </a:r>
              <a:r>
                <a:rPr lang="en-US" altLang="sv-SE" sz="2400" i="1" baseline="-25000">
                  <a:solidFill>
                    <a:srgbClr val="0033CC"/>
                  </a:solidFill>
                  <a:latin typeface="Times New Roman" panose="02020603050405020304" pitchFamily="18" charset="0"/>
                </a:rPr>
                <a:t>R</a:t>
              </a:r>
              <a:r>
                <a:rPr lang="en-US" altLang="sv-SE" sz="2200" i="1">
                  <a:solidFill>
                    <a:srgbClr val="0033CC"/>
                  </a:solidFill>
                  <a:latin typeface="Times New Roman" panose="02020603050405020304" pitchFamily="18" charset="0"/>
                </a:rPr>
                <a:t> </a:t>
              </a:r>
              <a:r>
                <a:rPr lang="en-US" altLang="sv-SE" sz="2400">
                  <a:solidFill>
                    <a:srgbClr val="E88A00"/>
                  </a:solidFill>
                  <a:latin typeface="Times New Roman" panose="02020603050405020304" pitchFamily="18" charset="0"/>
                </a:rPr>
                <a:t>it then delivers msg to the output queue – </a:t>
              </a:r>
              <a:r>
                <a:rPr lang="en-US" altLang="sv-SE" sz="2400" u="sng">
                  <a:solidFill>
                    <a:srgbClr val="CC3300"/>
                  </a:solidFill>
                  <a:latin typeface="Times New Roman" panose="02020603050405020304" pitchFamily="18" charset="0"/>
                </a:rPr>
                <a:t>The Problem</a:t>
              </a:r>
              <a:r>
                <a:rPr lang="en-US" altLang="sv-SE" sz="2400">
                  <a:solidFill>
                    <a:srgbClr val="E88A00"/>
                  </a:solidFill>
                  <a:latin typeface="Times New Roman" panose="02020603050405020304" pitchFamily="18" charset="0"/>
                </a:rPr>
                <a:t> : </a:t>
              </a:r>
              <a:r>
                <a:rPr lang="en-US" altLang="sv-SE" sz="2400">
                  <a:solidFill>
                    <a:srgbClr val="CC3300"/>
                  </a:solidFill>
                  <a:latin typeface="Times New Roman" panose="02020603050405020304" pitchFamily="18" charset="0"/>
                </a:rPr>
                <a:t>extra copy of msg in the output queue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2009"/>
                                        </p:tgtEl>
                                        <p:attrNameLst>
                                          <p:attrName>style.visibility</p:attrName>
                                        </p:attrNameLst>
                                      </p:cBhvr>
                                      <p:to>
                                        <p:strVal val="visible"/>
                                      </p:to>
                                    </p:set>
                                  </p:childTnLst>
                                  <p:subTnLst>
                                    <p:set>
                                      <p:cBhvr override="childStyle">
                                        <p:cTn dur="1" fill="hold" display="0" masterRel="nextClick" afterEffect="1"/>
                                        <p:tgtEl>
                                          <p:spTgt spid="42200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22010"/>
                                        </p:tgtEl>
                                        <p:attrNameLst>
                                          <p:attrName>style.visibility</p:attrName>
                                        </p:attrNameLst>
                                      </p:cBhvr>
                                      <p:to>
                                        <p:strVal val="visible"/>
                                      </p:to>
                                    </p:set>
                                  </p:childTnLst>
                                  <p:subTnLst>
                                    <p:set>
                                      <p:cBhvr override="childStyle">
                                        <p:cTn dur="1" fill="hold" display="0" masterRel="nextClick" afterEffect="1"/>
                                        <p:tgtEl>
                                          <p:spTgt spid="42201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22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3-</a:t>
            </a:r>
            <a:fld id="{86BBB6B6-0115-46C6-9AC6-0725E6D0A677}" type="slidenum">
              <a:rPr lang="en-US" altLang="en-US" sz="1400" smtClean="0">
                <a:solidFill>
                  <a:srgbClr val="3333CC"/>
                </a:solidFill>
                <a:latin typeface="Times New Roman" panose="02020603050405020304" pitchFamily="18" charset="0"/>
              </a:rPr>
              <a:pPr>
                <a:spcBef>
                  <a:spcPct val="0"/>
                </a:spcBef>
                <a:buClrTx/>
                <a:buSzTx/>
                <a:buFontTx/>
                <a:buNone/>
              </a:pPr>
              <a:t>31</a:t>
            </a:fld>
            <a:endParaRPr lang="en-US" altLang="en-US" sz="1400">
              <a:solidFill>
                <a:srgbClr val="3333CC"/>
              </a:solidFill>
              <a:latin typeface="Times New Roman" panose="02020603050405020304" pitchFamily="18" charset="0"/>
            </a:endParaRPr>
          </a:p>
        </p:txBody>
      </p:sp>
      <p:sp>
        <p:nvSpPr>
          <p:cNvPr id="59395" name="Rectangle 2"/>
          <p:cNvSpPr>
            <a:spLocks noGrp="1" noChangeArrowheads="1"/>
          </p:cNvSpPr>
          <p:nvPr>
            <p:ph type="title"/>
          </p:nvPr>
        </p:nvSpPr>
        <p:spPr>
          <a:xfrm>
            <a:off x="533400" y="457200"/>
            <a:ext cx="7772400" cy="1143000"/>
          </a:xfrm>
        </p:spPr>
        <p:txBody>
          <a:bodyPr/>
          <a:lstStyle/>
          <a:p>
            <a:r>
              <a:rPr lang="en-US" altLang="sv-SE" sz="3200">
                <a:latin typeface="Calibri" panose="020F0502020204030204" pitchFamily="34" charset="0"/>
              </a:rPr>
              <a:t>Crash-Resilient Data-Link Algorithm – R crashes</a:t>
            </a:r>
          </a:p>
        </p:txBody>
      </p:sp>
      <p:sp>
        <p:nvSpPr>
          <p:cNvPr id="59396" name="Rectangle 3"/>
          <p:cNvSpPr>
            <a:spLocks noGrp="1" noChangeArrowheads="1"/>
          </p:cNvSpPr>
          <p:nvPr>
            <p:ph type="body" idx="1"/>
          </p:nvPr>
        </p:nvSpPr>
        <p:spPr>
          <a:xfrm>
            <a:off x="533400" y="1785938"/>
            <a:ext cx="7772400" cy="4227512"/>
          </a:xfrm>
        </p:spPr>
        <p:txBody>
          <a:bodyPr/>
          <a:lstStyle/>
          <a:p>
            <a:pPr algn="ctr">
              <a:buFont typeface="Wingdings" panose="05000000000000000000" pitchFamily="2" charset="2"/>
              <a:buNone/>
            </a:pPr>
            <a:r>
              <a:rPr lang="en-US" altLang="sv-SE">
                <a:solidFill>
                  <a:srgbClr val="E88A00"/>
                </a:solidFill>
                <a:latin typeface="Calibri" panose="020F0502020204030204" pitchFamily="34" charset="0"/>
              </a:rPr>
              <a:t>Can we guarantee at most one delivery, and exactly-once delivery after the last crash?</a:t>
            </a:r>
          </a:p>
          <a:p>
            <a:r>
              <a:rPr lang="en-US" altLang="sv-SE" i="1">
                <a:solidFill>
                  <a:srgbClr val="0066FF"/>
                </a:solidFill>
                <a:latin typeface="Calibri" panose="020F0502020204030204" pitchFamily="34" charset="0"/>
              </a:rPr>
              <a:t>bit</a:t>
            </a:r>
            <a:r>
              <a:rPr lang="en-US" altLang="sv-SE" i="1" baseline="-25000">
                <a:solidFill>
                  <a:srgbClr val="0066FF"/>
                </a:solidFill>
                <a:latin typeface="Calibri" panose="020F0502020204030204" pitchFamily="34" charset="0"/>
              </a:rPr>
              <a:t>R</a:t>
            </a:r>
            <a:r>
              <a:rPr lang="en-US" altLang="sv-SE" i="1">
                <a:solidFill>
                  <a:srgbClr val="0066FF"/>
                </a:solidFill>
                <a:latin typeface="Calibri" panose="020F0502020204030204" pitchFamily="34" charset="0"/>
              </a:rPr>
              <a:t> </a:t>
            </a:r>
            <a:r>
              <a:rPr lang="en-US" altLang="sv-SE">
                <a:solidFill>
                  <a:srgbClr val="0066FF"/>
                </a:solidFill>
                <a:latin typeface="Calibri" panose="020F0502020204030204" pitchFamily="34" charset="0"/>
              </a:rPr>
              <a:t>initialization should assure that a message fetched after the crash will be delivered</a:t>
            </a:r>
          </a:p>
          <a:p>
            <a:r>
              <a:rPr lang="en-US" altLang="sv-SE">
                <a:latin typeface="Calibri" panose="020F0502020204030204" pitchFamily="34" charset="0"/>
              </a:rPr>
              <a:t>A solution:</a:t>
            </a:r>
          </a:p>
          <a:p>
            <a:pPr lvl="1"/>
            <a:r>
              <a:rPr lang="en-US" altLang="sv-SE">
                <a:solidFill>
                  <a:srgbClr val="0066FF"/>
                </a:solidFill>
                <a:latin typeface="Calibri" panose="020F0502020204030204" pitchFamily="34" charset="0"/>
              </a:rPr>
              <a:t>S sends each message in a </a:t>
            </a:r>
            <a:r>
              <a:rPr lang="en-US" altLang="sv-SE">
                <a:solidFill>
                  <a:srgbClr val="CC3300"/>
                </a:solidFill>
                <a:latin typeface="Calibri" panose="020F0502020204030204" pitchFamily="34" charset="0"/>
              </a:rPr>
              <a:t>frame with label 0</a:t>
            </a:r>
            <a:r>
              <a:rPr lang="en-US" altLang="sv-SE">
                <a:solidFill>
                  <a:srgbClr val="0066FF"/>
                </a:solidFill>
                <a:latin typeface="Calibri" panose="020F0502020204030204" pitchFamily="34" charset="0"/>
              </a:rPr>
              <a:t>, until Ack. arrives and then sends the </a:t>
            </a:r>
            <a:r>
              <a:rPr lang="en-US" altLang="sv-SE">
                <a:solidFill>
                  <a:srgbClr val="CC3300"/>
                </a:solidFill>
                <a:latin typeface="Calibri" panose="020F0502020204030204" pitchFamily="34" charset="0"/>
              </a:rPr>
              <a:t>same message with label 1</a:t>
            </a:r>
            <a:r>
              <a:rPr lang="en-US" altLang="sv-SE">
                <a:solidFill>
                  <a:srgbClr val="008080"/>
                </a:solidFill>
                <a:latin typeface="Calibri" panose="020F0502020204030204" pitchFamily="34" charset="0"/>
              </a:rPr>
              <a:t> </a:t>
            </a:r>
            <a:r>
              <a:rPr lang="en-US" altLang="sv-SE">
                <a:solidFill>
                  <a:srgbClr val="0066FF"/>
                </a:solidFill>
                <a:latin typeface="Calibri" panose="020F0502020204030204" pitchFamily="34" charset="0"/>
              </a:rPr>
              <a:t>until an Ack. arrives</a:t>
            </a:r>
          </a:p>
          <a:p>
            <a:pPr lvl="1"/>
            <a:r>
              <a:rPr lang="en-US" altLang="sv-SE">
                <a:solidFill>
                  <a:srgbClr val="0066FF"/>
                </a:solidFill>
                <a:latin typeface="Calibri" panose="020F0502020204030204" pitchFamily="34" charset="0"/>
              </a:rPr>
              <a:t>R delivers a message only with label 1 that arrives immediately after label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6225"/>
            <a:ext cx="8229600" cy="944563"/>
          </a:xfrm>
        </p:spPr>
        <p:txBody>
          <a:bodyPr/>
          <a:lstStyle/>
          <a:p>
            <a:r>
              <a:rPr lang="en-US" altLang="he-IL">
                <a:solidFill>
                  <a:schemeClr val="hlink"/>
                </a:solidFill>
                <a:latin typeface="Calibri" panose="020F0502020204030204" pitchFamily="34" charset="0"/>
              </a:rPr>
              <a:t>Roadmap</a:t>
            </a:r>
            <a:endParaRPr lang="en-US" altLang="sv-SE">
              <a:solidFill>
                <a:schemeClr val="hlink"/>
              </a:solidFill>
              <a:latin typeface="Calibri" panose="020F0502020204030204" pitchFamily="34" charset="0"/>
            </a:endParaRPr>
          </a:p>
        </p:txBody>
      </p:sp>
      <p:sp>
        <p:nvSpPr>
          <p:cNvPr id="60419" name="Rectangle 3"/>
          <p:cNvSpPr>
            <a:spLocks noGrp="1" noChangeArrowheads="1"/>
          </p:cNvSpPr>
          <p:nvPr>
            <p:ph type="body" idx="1"/>
          </p:nvPr>
        </p:nvSpPr>
        <p:spPr>
          <a:xfrm>
            <a:off x="182563" y="1174750"/>
            <a:ext cx="8778875" cy="5180013"/>
          </a:xfrm>
        </p:spPr>
        <p:txBody>
          <a:bodyPr/>
          <a:lstStyle/>
          <a:p>
            <a:pPr lvl="1">
              <a:lnSpc>
                <a:spcPct val="90000"/>
              </a:lnSpc>
              <a:buFont typeface="ZapfDingbats" pitchFamily="82" charset="2"/>
              <a:buNone/>
            </a:pPr>
            <a:r>
              <a:rPr lang="en-US" altLang="he-IL">
                <a:solidFill>
                  <a:srgbClr val="003399"/>
                </a:solidFill>
                <a:latin typeface="Calibri" panose="020F0502020204030204" pitchFamily="34" charset="0"/>
              </a:rPr>
              <a:t>2.10 Pseudo-Self-Stabilization</a:t>
            </a:r>
          </a:p>
          <a:p>
            <a:pPr lvl="1">
              <a:lnSpc>
                <a:spcPct val="90000"/>
              </a:lnSpc>
              <a:buFont typeface="Wingdings" panose="05000000000000000000" pitchFamily="2" charset="2"/>
              <a:buNone/>
            </a:pPr>
            <a:r>
              <a:rPr lang="en-US" altLang="en-US">
                <a:solidFill>
                  <a:srgbClr val="003399"/>
                </a:solidFill>
                <a:latin typeface="Calibri" panose="020F0502020204030204" pitchFamily="34" charset="0"/>
              </a:rPr>
              <a:t>3.1 </a:t>
            </a:r>
            <a:r>
              <a:rPr lang="en-US" altLang="he-IL">
                <a:solidFill>
                  <a:srgbClr val="003399"/>
                </a:solidFill>
                <a:latin typeface="Calibri" panose="020F0502020204030204" pitchFamily="34" charset="0"/>
              </a:rPr>
              <a:t>Initialization of a Data-Link Algorithm in the Presence of Faults</a:t>
            </a:r>
          </a:p>
          <a:p>
            <a:pPr lvl="1">
              <a:lnSpc>
                <a:spcPct val="90000"/>
              </a:lnSpc>
              <a:buFont typeface="Wingdings" panose="05000000000000000000" pitchFamily="2" charset="2"/>
              <a:buNone/>
            </a:pPr>
            <a:r>
              <a:rPr lang="en-US" altLang="he-IL">
                <a:solidFill>
                  <a:srgbClr val="000099"/>
                </a:solidFill>
                <a:latin typeface="Calibri" panose="020F0502020204030204" pitchFamily="34" charset="0"/>
              </a:rPr>
              <a:t>3.2 Arbitrary Configuration Because of Crashes</a:t>
            </a:r>
          </a:p>
          <a:p>
            <a:pPr lvl="1">
              <a:buFontTx/>
              <a:buNone/>
            </a:pPr>
            <a:r>
              <a:rPr lang="en-US" altLang="he-IL">
                <a:solidFill>
                  <a:srgbClr val="CC3300"/>
                </a:solidFill>
                <a:latin typeface="Calibri" panose="020F0502020204030204" pitchFamily="34" charset="0"/>
              </a:rPr>
              <a:t>4.2 Data-Link Algorithms: Converting Shared Memory to Message Passing</a:t>
            </a:r>
          </a:p>
          <a:p>
            <a:pPr lvl="1">
              <a:buFontTx/>
              <a:buNone/>
            </a:pPr>
            <a:endParaRPr lang="en-US" altLang="he-IL">
              <a:solidFill>
                <a:srgbClr val="CC3300"/>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395288" y="1268413"/>
            <a:ext cx="8569325"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buClrTx/>
              <a:buSzTx/>
              <a:buFontTx/>
              <a:buNone/>
            </a:pPr>
            <a:r>
              <a:rPr lang="en-US" altLang="he-IL" dirty="0">
                <a:solidFill>
                  <a:schemeClr val="accent2"/>
                </a:solidFill>
                <a:latin typeface="Calibri" panose="020F0502020204030204" pitchFamily="34" charset="0"/>
                <a:cs typeface="Arial" panose="020B0604020202020204" pitchFamily="34" charset="0"/>
              </a:rPr>
              <a:t>	Designing a self-stabilization algorithm for asynchronous message-passing systems is more subtle than the same task in shared memory systems</a:t>
            </a:r>
          </a:p>
          <a:p>
            <a:pPr lvl="1">
              <a:buClrTx/>
              <a:buSzTx/>
              <a:buFontTx/>
              <a:buNone/>
            </a:pPr>
            <a:r>
              <a:rPr lang="en-US" altLang="he-IL" dirty="0">
                <a:solidFill>
                  <a:srgbClr val="CC9900"/>
                </a:solidFill>
                <a:latin typeface="Calibri" panose="020F0502020204030204" pitchFamily="34" charset="0"/>
                <a:cs typeface="Arial" panose="020B0604020202020204" pitchFamily="34" charset="0"/>
              </a:rPr>
              <a:t>Main difficulty :</a:t>
            </a:r>
          </a:p>
          <a:p>
            <a:pPr lvl="1">
              <a:buClrTx/>
              <a:buSzTx/>
              <a:buFontTx/>
              <a:buNone/>
            </a:pPr>
            <a:r>
              <a:rPr lang="en-US" altLang="he-IL" dirty="0">
                <a:solidFill>
                  <a:srgbClr val="CC9900"/>
                </a:solidFill>
                <a:latin typeface="Calibri" panose="020F0502020204030204" pitchFamily="34" charset="0"/>
                <a:cs typeface="Arial" panose="020B0604020202020204" pitchFamily="34" charset="0"/>
              </a:rPr>
              <a:t>The messages stored in the communication links</a:t>
            </a:r>
          </a:p>
          <a:p>
            <a:pPr lvl="1">
              <a:buClrTx/>
              <a:buSzTx/>
              <a:buFontTx/>
              <a:buChar char="–"/>
            </a:pPr>
            <a:r>
              <a:rPr lang="en-US" altLang="he-IL" dirty="0">
                <a:solidFill>
                  <a:srgbClr val="CC9900"/>
                </a:solidFill>
                <a:latin typeface="Calibri" panose="020F0502020204030204" pitchFamily="34" charset="0"/>
                <a:cs typeface="Arial" panose="020B0604020202020204" pitchFamily="34" charset="0"/>
              </a:rPr>
              <a:t>No bound on message delivery time </a:t>
            </a:r>
          </a:p>
          <a:p>
            <a:pPr lvl="1">
              <a:buClrTx/>
              <a:buSzTx/>
              <a:buFontTx/>
              <a:buChar char="–"/>
            </a:pPr>
            <a:r>
              <a:rPr lang="en-US" altLang="he-IL" dirty="0">
                <a:solidFill>
                  <a:srgbClr val="CC9900"/>
                </a:solidFill>
                <a:latin typeface="Calibri" panose="020F0502020204030204" pitchFamily="34" charset="0"/>
                <a:cs typeface="Arial" panose="020B0604020202020204" pitchFamily="34" charset="0"/>
              </a:rPr>
              <a:t>No bound on number of messages that can be in link</a:t>
            </a:r>
          </a:p>
          <a:p>
            <a:pPr lvl="1" algn="ctr">
              <a:buClrTx/>
              <a:buSzTx/>
              <a:buFontTx/>
              <a:buNone/>
            </a:pPr>
            <a:endParaRPr lang="en-US" altLang="he-IL" dirty="0">
              <a:solidFill>
                <a:schemeClr val="hlink"/>
              </a:solidFill>
              <a:latin typeface="Calibri" panose="020F0502020204030204" pitchFamily="34" charset="0"/>
              <a:cs typeface="Arial" panose="020B0604020202020204" pitchFamily="34" charset="0"/>
              <a:sym typeface="Wingdings" panose="05000000000000000000" pitchFamily="2" charset="2"/>
            </a:endParaRPr>
          </a:p>
          <a:p>
            <a:pPr lvl="1" algn="ctr">
              <a:buClrTx/>
              <a:buSzTx/>
              <a:buFontTx/>
              <a:buNone/>
            </a:pPr>
            <a:r>
              <a:rPr lang="en-US" altLang="he-IL" b="1" i="1" dirty="0">
                <a:solidFill>
                  <a:schemeClr val="accent2"/>
                </a:solidFill>
                <a:latin typeface="Calibri" panose="020F0502020204030204" pitchFamily="34" charset="0"/>
                <a:cs typeface="Arial" panose="020B0604020202020204" pitchFamily="34" charset="0"/>
                <a:sym typeface="Wingdings" panose="05000000000000000000" pitchFamily="2" charset="2"/>
              </a:rPr>
              <a:t>There are infinitely many initial configurations from which the system must stabilize</a:t>
            </a:r>
            <a:endParaRPr lang="en-US" altLang="he-IL" b="1" i="1" dirty="0">
              <a:solidFill>
                <a:schemeClr val="accent2"/>
              </a:solidFill>
              <a:latin typeface="Calibri" panose="020F0502020204030204" pitchFamily="34" charset="0"/>
              <a:cs typeface="Arial" panose="020B0604020202020204" pitchFamily="34" charset="0"/>
            </a:endParaRPr>
          </a:p>
          <a:p>
            <a:pPr algn="ctr">
              <a:buClrTx/>
              <a:buSzTx/>
              <a:buFontTx/>
              <a:buChar char="•"/>
            </a:pPr>
            <a:endParaRPr lang="en-US" altLang="he-IL" sz="2400" b="1" i="1" dirty="0">
              <a:solidFill>
                <a:schemeClr val="accent2"/>
              </a:solidFill>
              <a:latin typeface="Calibri" panose="020F0502020204030204" pitchFamily="34" charset="0"/>
              <a:cs typeface="Arial" panose="020B0604020202020204" pitchFamily="34" charset="0"/>
            </a:endParaRPr>
          </a:p>
        </p:txBody>
      </p:sp>
      <p:sp>
        <p:nvSpPr>
          <p:cNvPr id="61443" name="Rectangle 2"/>
          <p:cNvSpPr>
            <a:spLocks noGrp="1" noChangeArrowheads="1"/>
          </p:cNvSpPr>
          <p:nvPr>
            <p:ph type="ctrTitle"/>
          </p:nvPr>
        </p:nvSpPr>
        <p:spPr>
          <a:xfrm>
            <a:off x="73025" y="-26988"/>
            <a:ext cx="8820150" cy="1295401"/>
          </a:xfrm>
        </p:spPr>
        <p:txBody>
          <a:bodyPr anchor="ctr"/>
          <a:lstStyle/>
          <a:p>
            <a:r>
              <a:rPr lang="en-US" altLang="sv-SE" sz="3600">
                <a:solidFill>
                  <a:schemeClr val="hlink"/>
                </a:solidFill>
                <a:latin typeface="Calibri" panose="020F0502020204030204" pitchFamily="34" charset="0"/>
              </a:rPr>
              <a:t>Converting Shared Memory to</a:t>
            </a:r>
            <a:br>
              <a:rPr lang="en-US" altLang="sv-SE" sz="3600">
                <a:solidFill>
                  <a:schemeClr val="hlink"/>
                </a:solidFill>
                <a:latin typeface="Calibri" panose="020F0502020204030204" pitchFamily="34" charset="0"/>
              </a:rPr>
            </a:br>
            <a:r>
              <a:rPr lang="en-US" altLang="sv-SE" sz="3600">
                <a:solidFill>
                  <a:schemeClr val="hlink"/>
                </a:solidFill>
                <a:latin typeface="Calibri" panose="020F0502020204030204" pitchFamily="34" charset="0"/>
              </a:rPr>
              <a:t>Message Passing</a:t>
            </a:r>
            <a:r>
              <a:rPr lang="en-US" altLang="sv-SE" sz="3600">
                <a:latin typeface="Calibri" panose="020F0502020204030204" pitchFamily="34" charset="0"/>
              </a:rPr>
              <a:t> </a:t>
            </a:r>
          </a:p>
        </p:txBody>
      </p:sp>
      <p:sp>
        <p:nvSpPr>
          <p:cNvPr id="61444" name="AutoShape 6"/>
          <p:cNvSpPr>
            <a:spLocks noChangeArrowheads="1"/>
          </p:cNvSpPr>
          <p:nvPr/>
        </p:nvSpPr>
        <p:spPr bwMode="auto">
          <a:xfrm>
            <a:off x="4572000" y="4340225"/>
            <a:ext cx="576263" cy="503238"/>
          </a:xfrm>
          <a:prstGeom prst="downArrow">
            <a:avLst>
              <a:gd name="adj1" fmla="val 50000"/>
              <a:gd name="adj2" fmla="val 25000"/>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73025" y="-26988"/>
            <a:ext cx="8820150" cy="129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Converting Shared Memory to</a:t>
            </a:r>
            <a:br>
              <a:rPr lang="en-US" altLang="sv-SE" sz="3600" u="sng">
                <a:solidFill>
                  <a:schemeClr val="hlink"/>
                </a:solidFill>
                <a:latin typeface="Calibri" panose="020F0502020204030204" pitchFamily="34" charset="0"/>
                <a:cs typeface="Arial" panose="020B0604020202020204" pitchFamily="34" charset="0"/>
              </a:rPr>
            </a:br>
            <a:r>
              <a:rPr lang="en-US" altLang="sv-SE" sz="3600" u="sng">
                <a:solidFill>
                  <a:schemeClr val="hlink"/>
                </a:solidFill>
                <a:latin typeface="Calibri" panose="020F0502020204030204" pitchFamily="34" charset="0"/>
                <a:cs typeface="Arial" panose="020B0604020202020204" pitchFamily="34" charset="0"/>
              </a:rPr>
              <a:t>Message Passing</a:t>
            </a:r>
            <a:r>
              <a:rPr lang="en-US" altLang="sv-SE" sz="3600">
                <a:solidFill>
                  <a:schemeClr val="tx2"/>
                </a:solidFill>
                <a:latin typeface="Calibri" panose="020F0502020204030204" pitchFamily="34" charset="0"/>
                <a:cs typeface="Arial" panose="020B0604020202020204" pitchFamily="34" charset="0"/>
              </a:rPr>
              <a:t> </a:t>
            </a:r>
          </a:p>
        </p:txBody>
      </p:sp>
      <p:sp>
        <p:nvSpPr>
          <p:cNvPr id="62467" name="Text Box 6"/>
          <p:cNvSpPr txBox="1">
            <a:spLocks noChangeArrowheads="1"/>
          </p:cNvSpPr>
          <p:nvPr/>
        </p:nvSpPr>
        <p:spPr bwMode="auto">
          <a:xfrm>
            <a:off x="250825" y="1830388"/>
            <a:ext cx="849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Char char="•"/>
            </a:pPr>
            <a:r>
              <a:rPr lang="en-US" altLang="sv-SE" dirty="0">
                <a:solidFill>
                  <a:schemeClr val="accent2"/>
                </a:solidFill>
                <a:latin typeface="Calibri" panose="020F0502020204030204" pitchFamily="34" charset="0"/>
              </a:rPr>
              <a:t>Our main goal is designing of compiler:</a:t>
            </a:r>
          </a:p>
        </p:txBody>
      </p:sp>
      <p:grpSp>
        <p:nvGrpSpPr>
          <p:cNvPr id="62468" name="Group 15"/>
          <p:cNvGrpSpPr>
            <a:grpSpLocks/>
          </p:cNvGrpSpPr>
          <p:nvPr/>
        </p:nvGrpSpPr>
        <p:grpSpPr bwMode="auto">
          <a:xfrm>
            <a:off x="468313" y="3068638"/>
            <a:ext cx="8207375" cy="987425"/>
            <a:chOff x="295" y="3398"/>
            <a:chExt cx="5170" cy="622"/>
          </a:xfrm>
        </p:grpSpPr>
        <p:sp>
          <p:nvSpPr>
            <p:cNvPr id="62470" name="AutoShape 12"/>
            <p:cNvSpPr>
              <a:spLocks noChangeArrowheads="1"/>
            </p:cNvSpPr>
            <p:nvPr/>
          </p:nvSpPr>
          <p:spPr bwMode="auto">
            <a:xfrm>
              <a:off x="2039" y="3398"/>
              <a:ext cx="1551" cy="622"/>
            </a:xfrm>
            <a:prstGeom prst="flowChartPredefinedProcess">
              <a:avLst/>
            </a:prstGeom>
            <a:noFill/>
            <a:ln w="9525">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buFont typeface="Wingdings" panose="05000000000000000000" pitchFamily="2" charset="2"/>
                <a:buNone/>
              </a:pPr>
              <a:r>
                <a:rPr lang="en-US" altLang="sv-SE" sz="2400" b="1">
                  <a:solidFill>
                    <a:srgbClr val="CC3300"/>
                  </a:solidFill>
                  <a:latin typeface="Calibri" panose="020F0502020204030204" pitchFamily="34" charset="0"/>
                  <a:cs typeface="Arial" panose="020B0604020202020204" pitchFamily="34" charset="0"/>
                </a:rPr>
                <a:t>Compiler</a:t>
              </a:r>
            </a:p>
          </p:txBody>
        </p:sp>
        <p:sp>
          <p:nvSpPr>
            <p:cNvPr id="62471" name="AutoShape 13"/>
            <p:cNvSpPr>
              <a:spLocks noChangeArrowheads="1"/>
            </p:cNvSpPr>
            <p:nvPr/>
          </p:nvSpPr>
          <p:spPr bwMode="auto">
            <a:xfrm>
              <a:off x="295" y="3398"/>
              <a:ext cx="1744" cy="622"/>
            </a:xfrm>
            <a:prstGeom prst="rightArrow">
              <a:avLst>
                <a:gd name="adj1" fmla="val 50000"/>
                <a:gd name="adj2" fmla="val 70096"/>
              </a:avLst>
            </a:prstGeom>
            <a:noFill/>
            <a:ln w="9525">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lnSpc>
                  <a:spcPct val="50000"/>
                </a:lnSpc>
                <a:buFont typeface="Wingdings" panose="05000000000000000000" pitchFamily="2" charset="2"/>
                <a:buNone/>
              </a:pPr>
              <a:r>
                <a:rPr lang="en-US" altLang="sv-SE" sz="2000" b="1">
                  <a:solidFill>
                    <a:srgbClr val="009999"/>
                  </a:solidFill>
                  <a:latin typeface="Calibri" panose="020F0502020204030204" pitchFamily="34" charset="0"/>
                  <a:cs typeface="Arial" panose="020B0604020202020204" pitchFamily="34" charset="0"/>
                </a:rPr>
                <a:t>AL for T</a:t>
              </a:r>
            </a:p>
            <a:p>
              <a:pPr algn="ctr">
                <a:lnSpc>
                  <a:spcPct val="50000"/>
                </a:lnSpc>
                <a:buFont typeface="Wingdings" panose="05000000000000000000" pitchFamily="2" charset="2"/>
                <a:buNone/>
              </a:pPr>
              <a:r>
                <a:rPr lang="en-US" altLang="sv-SE" sz="2000" b="1">
                  <a:solidFill>
                    <a:srgbClr val="009999"/>
                  </a:solidFill>
                  <a:latin typeface="Calibri" panose="020F0502020204030204" pitchFamily="34" charset="0"/>
                  <a:cs typeface="Arial" panose="020B0604020202020204" pitchFamily="34" charset="0"/>
                </a:rPr>
                <a:t>(read/write)</a:t>
              </a:r>
            </a:p>
          </p:txBody>
        </p:sp>
        <p:sp>
          <p:nvSpPr>
            <p:cNvPr id="62472" name="AutoShape 14"/>
            <p:cNvSpPr>
              <a:spLocks noChangeArrowheads="1"/>
            </p:cNvSpPr>
            <p:nvPr/>
          </p:nvSpPr>
          <p:spPr bwMode="auto">
            <a:xfrm>
              <a:off x="3590" y="3398"/>
              <a:ext cx="1875" cy="622"/>
            </a:xfrm>
            <a:prstGeom prst="rightArrow">
              <a:avLst>
                <a:gd name="adj1" fmla="val 50000"/>
                <a:gd name="adj2" fmla="val 75362"/>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lnSpc>
                  <a:spcPct val="50000"/>
                </a:lnSpc>
                <a:buFont typeface="Wingdings" panose="05000000000000000000" pitchFamily="2" charset="2"/>
                <a:buNone/>
              </a:pPr>
              <a:r>
                <a:rPr lang="en-US" altLang="sv-SE" sz="2000" b="1">
                  <a:solidFill>
                    <a:srgbClr val="CC3300"/>
                  </a:solidFill>
                  <a:latin typeface="Calibri" panose="020F0502020204030204" pitchFamily="34" charset="0"/>
                  <a:cs typeface="Arial" panose="020B0604020202020204" pitchFamily="34" charset="0"/>
                </a:rPr>
                <a:t>AL for T</a:t>
              </a:r>
            </a:p>
            <a:p>
              <a:pPr algn="ctr">
                <a:lnSpc>
                  <a:spcPct val="50000"/>
                </a:lnSpc>
                <a:buFont typeface="Wingdings" panose="05000000000000000000" pitchFamily="2" charset="2"/>
                <a:buNone/>
              </a:pPr>
              <a:r>
                <a:rPr lang="en-US" altLang="sv-SE" sz="2000" b="1">
                  <a:solidFill>
                    <a:srgbClr val="CC3300"/>
                  </a:solidFill>
                  <a:latin typeface="Calibri" panose="020F0502020204030204" pitchFamily="34" charset="0"/>
                  <a:cs typeface="Arial" panose="020B0604020202020204" pitchFamily="34" charset="0"/>
                </a:rPr>
                <a:t>(message passing)</a:t>
              </a:r>
            </a:p>
          </p:txBody>
        </p:sp>
      </p:grpSp>
      <p:sp>
        <p:nvSpPr>
          <p:cNvPr id="62469" name="Text Box 16"/>
          <p:cNvSpPr txBox="1">
            <a:spLocks noChangeArrowheads="1"/>
          </p:cNvSpPr>
          <p:nvPr/>
        </p:nvSpPr>
        <p:spPr bwMode="auto">
          <a:xfrm>
            <a:off x="323850" y="4941888"/>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marL="0" indent="0" algn="ctr">
              <a:spcBef>
                <a:spcPct val="50000"/>
              </a:spcBef>
              <a:buClrTx/>
              <a:buSzTx/>
              <a:buNone/>
            </a:pPr>
            <a:r>
              <a:rPr lang="en-US" altLang="sv-SE" dirty="0">
                <a:solidFill>
                  <a:schemeClr val="accent2"/>
                </a:solidFill>
                <a:latin typeface="Calibri" panose="020F0502020204030204" pitchFamily="34" charset="0"/>
                <a:cs typeface="Arial" panose="020B0604020202020204" pitchFamily="34" charset="0"/>
              </a:rPr>
              <a:t>First goal in designing of such a compiler is a self-stabilizing data-link algorithm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73025" y="-26988"/>
            <a:ext cx="8820150" cy="129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dirty="0">
                <a:solidFill>
                  <a:schemeClr val="hlink"/>
                </a:solidFill>
                <a:latin typeface="Calibri" panose="020F0502020204030204" pitchFamily="34" charset="0"/>
                <a:cs typeface="Arial" panose="020B0604020202020204" pitchFamily="34" charset="0"/>
              </a:rPr>
              <a:t>Definition of Self-Stabilizing </a:t>
            </a:r>
            <a:br>
              <a:rPr lang="en-US" altLang="sv-SE" sz="3600" u="sng" dirty="0">
                <a:solidFill>
                  <a:schemeClr val="hlink"/>
                </a:solidFill>
                <a:latin typeface="Calibri" panose="020F0502020204030204" pitchFamily="34" charset="0"/>
                <a:cs typeface="Arial" panose="020B0604020202020204" pitchFamily="34" charset="0"/>
              </a:rPr>
            </a:br>
            <a:r>
              <a:rPr lang="en-US" altLang="sv-SE" sz="3600" u="sng" dirty="0">
                <a:solidFill>
                  <a:schemeClr val="hlink"/>
                </a:solidFill>
                <a:latin typeface="Calibri" panose="020F0502020204030204" pitchFamily="34" charset="0"/>
                <a:cs typeface="Arial" panose="020B0604020202020204" pitchFamily="34" charset="0"/>
              </a:rPr>
              <a:t>Data-Link  Algorithm</a:t>
            </a:r>
            <a:endParaRPr lang="en-US" altLang="sv-SE" sz="3600" dirty="0">
              <a:solidFill>
                <a:schemeClr val="tx2"/>
              </a:solidFill>
              <a:latin typeface="Calibri" panose="020F0502020204030204" pitchFamily="34" charset="0"/>
              <a:cs typeface="Arial" panose="020B0604020202020204" pitchFamily="34" charset="0"/>
            </a:endParaRPr>
          </a:p>
        </p:txBody>
      </p:sp>
      <p:sp>
        <p:nvSpPr>
          <p:cNvPr id="63491" name="Text Box 5"/>
          <p:cNvSpPr txBox="1">
            <a:spLocks noChangeArrowheads="1"/>
          </p:cNvSpPr>
          <p:nvPr/>
        </p:nvSpPr>
        <p:spPr bwMode="auto">
          <a:xfrm>
            <a:off x="187325" y="1306513"/>
            <a:ext cx="8713788"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811213" indent="-271463">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nSpc>
                <a:spcPct val="80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Data-Link Algorithm: m</a:t>
            </a:r>
            <a:r>
              <a:rPr lang="en-US" altLang="sv-SE" sz="2400" dirty="0">
                <a:solidFill>
                  <a:schemeClr val="accent2"/>
                </a:solidFill>
                <a:latin typeface="Calibri" panose="020F0502020204030204" pitchFamily="34" charset="0"/>
                <a:cs typeface="Arial" panose="020B0604020202020204" pitchFamily="34" charset="0"/>
              </a:rPr>
              <a:t>essages fetched by sender from network layer should be delivered by receiver to network layer without duplications, omissions or reordering</a:t>
            </a:r>
          </a:p>
          <a:p>
            <a:pPr>
              <a:lnSpc>
                <a:spcPct val="80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One of the implementations of data-link task is the </a:t>
            </a:r>
            <a:r>
              <a:rPr lang="en-US" altLang="sv-SE" dirty="0">
                <a:solidFill>
                  <a:srgbClr val="CC0000"/>
                </a:solidFill>
                <a:latin typeface="Calibri" panose="020F0502020204030204" pitchFamily="34" charset="0"/>
                <a:cs typeface="Arial" panose="020B0604020202020204" pitchFamily="34" charset="0"/>
              </a:rPr>
              <a:t>token-passing algorithm</a:t>
            </a:r>
          </a:p>
          <a:p>
            <a:pPr>
              <a:lnSpc>
                <a:spcPct val="80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Token-passing task is a set of executions TP</a:t>
            </a:r>
          </a:p>
          <a:p>
            <a:pPr>
              <a:lnSpc>
                <a:spcPct val="80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The </a:t>
            </a:r>
            <a:r>
              <a:rPr lang="en-US" altLang="sv-SE" dirty="0">
                <a:solidFill>
                  <a:srgbClr val="CC0000"/>
                </a:solidFill>
                <a:latin typeface="Calibri" panose="020F0502020204030204" pitchFamily="34" charset="0"/>
                <a:cs typeface="Arial" panose="020B0604020202020204" pitchFamily="34" charset="0"/>
              </a:rPr>
              <a:t>legal execution</a:t>
            </a:r>
            <a:r>
              <a:rPr lang="en-US" altLang="sv-SE" dirty="0">
                <a:solidFill>
                  <a:schemeClr val="accent2"/>
                </a:solidFill>
                <a:latin typeface="Calibri" panose="020F0502020204030204" pitchFamily="34" charset="0"/>
                <a:cs typeface="Arial" panose="020B0604020202020204" pitchFamily="34" charset="0"/>
              </a:rPr>
              <a:t> of TP is the sequence of configurations in which</a:t>
            </a:r>
          </a:p>
          <a:p>
            <a:pPr lvl="1">
              <a:lnSpc>
                <a:spcPct val="80000"/>
              </a:lnSpc>
              <a:spcBef>
                <a:spcPct val="50000"/>
              </a:spcBef>
              <a:buClrTx/>
              <a:buSzTx/>
              <a:buFontTx/>
              <a:buNone/>
            </a:pPr>
            <a:r>
              <a:rPr lang="en-US" altLang="sv-SE" dirty="0">
                <a:solidFill>
                  <a:schemeClr val="accent2"/>
                </a:solidFill>
                <a:latin typeface="Calibri" panose="020F0502020204030204" pitchFamily="34" charset="0"/>
                <a:cs typeface="Arial" panose="020B0604020202020204" pitchFamily="34" charset="0"/>
              </a:rPr>
              <a:t>- No more than one processor holds the token</a:t>
            </a:r>
          </a:p>
          <a:p>
            <a:pPr lvl="1">
              <a:lnSpc>
                <a:spcPct val="80000"/>
              </a:lnSpc>
              <a:spcBef>
                <a:spcPct val="50000"/>
              </a:spcBef>
              <a:buClrTx/>
              <a:buSzTx/>
              <a:buFontTx/>
              <a:buNone/>
            </a:pPr>
            <a:r>
              <a:rPr lang="en-US" altLang="sv-SE" dirty="0">
                <a:solidFill>
                  <a:schemeClr val="accent2"/>
                </a:solidFill>
                <a:latin typeface="Calibri" panose="020F0502020204030204" pitchFamily="34" charset="0"/>
                <a:cs typeface="Arial" panose="020B0604020202020204" pitchFamily="34" charset="0"/>
              </a:rPr>
              <a:t>- Both the sender and receiver hold the token in infinitely many configurations </a:t>
            </a:r>
            <a:endParaRPr lang="en-US" altLang="sv-SE" dirty="0">
              <a:solidFill>
                <a:srgbClr val="CC0000"/>
              </a:solidFill>
              <a:latin typeface="Calibri" panose="020F050202020403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Unbounded solution of TP task</a:t>
            </a:r>
            <a:endParaRPr lang="en-US" altLang="sv-SE" sz="3600">
              <a:solidFill>
                <a:schemeClr val="tx2"/>
              </a:solidFill>
              <a:latin typeface="Calibri" panose="020F0502020204030204" pitchFamily="34" charset="0"/>
              <a:cs typeface="Arial" panose="020B0604020202020204" pitchFamily="34" charset="0"/>
            </a:endParaRPr>
          </a:p>
        </p:txBody>
      </p:sp>
      <p:sp>
        <p:nvSpPr>
          <p:cNvPr id="64515" name="Text Box 5"/>
          <p:cNvSpPr txBox="1">
            <a:spLocks noChangeArrowheads="1"/>
          </p:cNvSpPr>
          <p:nvPr/>
        </p:nvSpPr>
        <p:spPr bwMode="auto">
          <a:xfrm>
            <a:off x="250825" y="981075"/>
            <a:ext cx="5257800" cy="560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accent2"/>
                </a:solidFill>
                <a:latin typeface="Times New Roman" panose="02020603050405020304" pitchFamily="18" charset="0"/>
                <a:cs typeface="Times New Roman (Hebrew)" charset="-79"/>
              </a:defRPr>
            </a:lvl1pPr>
            <a:lvl2pPr marL="800100" indent="-342900">
              <a:defRPr sz="2400">
                <a:solidFill>
                  <a:schemeClr val="accent2"/>
                </a:solidFill>
                <a:latin typeface="Times New Roman" panose="02020603050405020304" pitchFamily="18" charset="0"/>
                <a:cs typeface="Times New Roman (Hebrew)" charset="-79"/>
              </a:defRPr>
            </a:lvl2pPr>
            <a:lvl3pPr marL="1257300" indent="-342900">
              <a:defRPr sz="2400">
                <a:solidFill>
                  <a:schemeClr val="accent2"/>
                </a:solidFill>
                <a:latin typeface="Times New Roman" panose="02020603050405020304" pitchFamily="18" charset="0"/>
                <a:cs typeface="Times New Roman (Hebrew)" charset="-79"/>
              </a:defRPr>
            </a:lvl3pPr>
            <a:lvl4pPr marL="1714500" indent="-342900">
              <a:defRPr sz="2400">
                <a:solidFill>
                  <a:schemeClr val="accent2"/>
                </a:solidFill>
                <a:latin typeface="Times New Roman" panose="02020603050405020304" pitchFamily="18" charset="0"/>
                <a:cs typeface="Times New Roman (Hebrew)" charset="-79"/>
              </a:defRPr>
            </a:lvl4pPr>
            <a:lvl5pPr marL="2171700" indent="-342900">
              <a:defRPr sz="2400">
                <a:solidFill>
                  <a:schemeClr val="accent2"/>
                </a:solidFill>
                <a:latin typeface="Times New Roman" panose="02020603050405020304" pitchFamily="18" charset="0"/>
                <a:cs typeface="Times New Roman (Hebrew)" charset="-79"/>
              </a:defRPr>
            </a:lvl5pPr>
            <a:lvl6pPr marL="26289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30861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5433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40005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pPr>
              <a:lnSpc>
                <a:spcPct val="70000"/>
              </a:lnSpc>
              <a:spcBef>
                <a:spcPct val="50000"/>
              </a:spcBef>
            </a:pPr>
            <a:r>
              <a:rPr lang="en-US" altLang="sv-SE" sz="2200">
                <a:solidFill>
                  <a:srgbClr val="3333CC"/>
                </a:solidFill>
                <a:cs typeface="Times New Roman" panose="02020603050405020304" pitchFamily="18" charset="0"/>
              </a:rPr>
              <a:t>Sender:</a:t>
            </a:r>
          </a:p>
          <a:p>
            <a:pPr>
              <a:lnSpc>
                <a:spcPct val="70000"/>
              </a:lnSpc>
              <a:spcBef>
                <a:spcPct val="50000"/>
              </a:spcBef>
            </a:pPr>
            <a:r>
              <a:rPr lang="en-US" altLang="sv-SE" sz="2200">
                <a:solidFill>
                  <a:srgbClr val="3333CC"/>
                </a:solidFill>
                <a:cs typeface="Times New Roman" panose="02020603050405020304" pitchFamily="18" charset="0"/>
              </a:rPr>
              <a:t>01 </a:t>
            </a:r>
            <a:r>
              <a:rPr lang="en-US" altLang="sv-SE" sz="2200" b="1">
                <a:solidFill>
                  <a:srgbClr val="3333CC"/>
                </a:solidFill>
                <a:cs typeface="Times New Roman" panose="02020603050405020304" pitchFamily="18" charset="0"/>
              </a:rPr>
              <a:t>upon timeout</a:t>
            </a:r>
          </a:p>
          <a:p>
            <a:pPr>
              <a:lnSpc>
                <a:spcPct val="70000"/>
              </a:lnSpc>
              <a:spcBef>
                <a:spcPct val="50000"/>
              </a:spcBef>
            </a:pPr>
            <a:r>
              <a:rPr lang="en-US" altLang="sv-SE" sz="2200">
                <a:solidFill>
                  <a:srgbClr val="3333CC"/>
                </a:solidFill>
                <a:cs typeface="Times New Roman" panose="02020603050405020304" pitchFamily="18" charset="0"/>
              </a:rPr>
              <a:t>02 	</a:t>
            </a:r>
            <a:r>
              <a:rPr lang="en-US" altLang="sv-SE" sz="2200" b="1">
                <a:solidFill>
                  <a:srgbClr val="3333CC"/>
                </a:solidFill>
                <a:cs typeface="Times New Roman" panose="02020603050405020304" pitchFamily="18" charset="0"/>
              </a:rPr>
              <a:t>send</a:t>
            </a:r>
            <a:r>
              <a:rPr lang="en-US" altLang="sv-SE" sz="2200">
                <a:solidFill>
                  <a:srgbClr val="3333CC"/>
                </a:solidFill>
                <a:cs typeface="Times New Roman" panose="02020603050405020304" pitchFamily="18" charset="0"/>
              </a:rPr>
              <a:t> (</a:t>
            </a:r>
            <a:r>
              <a:rPr lang="en-US" altLang="sv-SE" i="1">
                <a:solidFill>
                  <a:srgbClr val="3333CC"/>
                </a:solidFill>
                <a:latin typeface="Arial" panose="020B0604020202020204" pitchFamily="34" charset="0"/>
                <a:cs typeface="Arial" panose="020B0604020202020204" pitchFamily="34" charset="0"/>
              </a:rPr>
              <a:t>counter</a:t>
            </a:r>
            <a:r>
              <a:rPr lang="en-US" altLang="sv-SE">
                <a:solidFill>
                  <a:srgbClr val="3333CC"/>
                </a:solidFill>
                <a:latin typeface="Arial" panose="020B0604020202020204" pitchFamily="34" charset="0"/>
                <a:cs typeface="Arial" panose="020B0604020202020204" pitchFamily="34" charset="0"/>
              </a:rPr>
              <a:t> </a:t>
            </a:r>
            <a:r>
              <a:rPr lang="en-US" altLang="sv-SE" sz="2200">
                <a:solidFill>
                  <a:srgbClr val="3333CC"/>
                </a:solidFill>
                <a:cs typeface="Times New Roman" panose="02020603050405020304" pitchFamily="18" charset="0"/>
              </a:rPr>
              <a:t>)</a:t>
            </a:r>
          </a:p>
          <a:p>
            <a:pPr>
              <a:lnSpc>
                <a:spcPct val="70000"/>
              </a:lnSpc>
              <a:spcBef>
                <a:spcPct val="50000"/>
              </a:spcBef>
            </a:pPr>
            <a:r>
              <a:rPr lang="en-US" altLang="sv-SE" sz="2200">
                <a:solidFill>
                  <a:srgbClr val="3333CC"/>
                </a:solidFill>
                <a:cs typeface="Times New Roman" panose="02020603050405020304" pitchFamily="18" charset="0"/>
              </a:rPr>
              <a:t>03	</a:t>
            </a:r>
            <a:r>
              <a:rPr lang="en-US" altLang="sv-SE" sz="2200" b="1">
                <a:solidFill>
                  <a:srgbClr val="3333CC"/>
                </a:solidFill>
                <a:cs typeface="Times New Roman" panose="02020603050405020304" pitchFamily="18" charset="0"/>
              </a:rPr>
              <a:t>upon message arrival</a:t>
            </a:r>
          </a:p>
          <a:p>
            <a:pPr>
              <a:lnSpc>
                <a:spcPct val="70000"/>
              </a:lnSpc>
              <a:spcBef>
                <a:spcPct val="50000"/>
              </a:spcBef>
            </a:pPr>
            <a:r>
              <a:rPr lang="en-US" altLang="sv-SE" sz="2200">
                <a:solidFill>
                  <a:srgbClr val="3333CC"/>
                </a:solidFill>
                <a:cs typeface="Times New Roman" panose="02020603050405020304" pitchFamily="18" charset="0"/>
              </a:rPr>
              <a:t>04 </a:t>
            </a:r>
            <a:r>
              <a:rPr lang="en-US" altLang="sv-SE" sz="2200" b="1">
                <a:solidFill>
                  <a:srgbClr val="3333CC"/>
                </a:solidFill>
                <a:cs typeface="Times New Roman" panose="02020603050405020304" pitchFamily="18" charset="0"/>
              </a:rPr>
              <a:t>begin</a:t>
            </a:r>
          </a:p>
          <a:p>
            <a:pPr>
              <a:lnSpc>
                <a:spcPct val="70000"/>
              </a:lnSpc>
              <a:spcBef>
                <a:spcPct val="50000"/>
              </a:spcBef>
            </a:pPr>
            <a:r>
              <a:rPr lang="en-US" altLang="sv-SE" sz="2200">
                <a:solidFill>
                  <a:srgbClr val="3333CC"/>
                </a:solidFill>
                <a:cs typeface="Times New Roman" panose="02020603050405020304" pitchFamily="18" charset="0"/>
              </a:rPr>
              <a:t>05 	</a:t>
            </a:r>
            <a:r>
              <a:rPr lang="en-US" altLang="sv-SE" sz="2200" b="1">
                <a:solidFill>
                  <a:srgbClr val="3333CC"/>
                </a:solidFill>
                <a:cs typeface="Times New Roman" panose="02020603050405020304" pitchFamily="18" charset="0"/>
              </a:rPr>
              <a:t>receive</a:t>
            </a:r>
            <a:r>
              <a:rPr lang="en-US" altLang="sv-SE" sz="2200">
                <a:solidFill>
                  <a:srgbClr val="3333CC"/>
                </a:solidFill>
                <a:cs typeface="Times New Roman" panose="02020603050405020304" pitchFamily="18" charset="0"/>
              </a:rPr>
              <a:t> (</a:t>
            </a:r>
            <a:r>
              <a:rPr lang="en-US" altLang="sv-SE" sz="2200" i="1">
                <a:solidFill>
                  <a:srgbClr val="3333CC"/>
                </a:solidFill>
                <a:cs typeface="Times New Roman" panose="02020603050405020304" pitchFamily="18" charset="0"/>
              </a:rPr>
              <a:t>MsgCounter</a:t>
            </a:r>
            <a:r>
              <a:rPr lang="en-US" altLang="sv-SE" sz="2200">
                <a:solidFill>
                  <a:srgbClr val="3333CC"/>
                </a:solidFill>
                <a:cs typeface="Times New Roman" panose="02020603050405020304" pitchFamily="18" charset="0"/>
              </a:rPr>
              <a:t>)</a:t>
            </a:r>
          </a:p>
          <a:p>
            <a:pPr>
              <a:lnSpc>
                <a:spcPct val="70000"/>
              </a:lnSpc>
              <a:spcBef>
                <a:spcPct val="50000"/>
              </a:spcBef>
            </a:pPr>
            <a:r>
              <a:rPr lang="en-US" altLang="sv-SE" sz="2200">
                <a:solidFill>
                  <a:srgbClr val="3333CC"/>
                </a:solidFill>
                <a:cs typeface="Times New Roman" panose="02020603050405020304" pitchFamily="18" charset="0"/>
              </a:rPr>
              <a:t>06		</a:t>
            </a:r>
            <a:r>
              <a:rPr lang="en-US" altLang="sv-SE" sz="2200" b="1">
                <a:solidFill>
                  <a:srgbClr val="3333CC"/>
                </a:solidFill>
                <a:cs typeface="Times New Roman" panose="02020603050405020304" pitchFamily="18" charset="0"/>
              </a:rPr>
              <a:t>if </a:t>
            </a:r>
            <a:r>
              <a:rPr lang="en-US" altLang="sv-SE" sz="2200" i="1">
                <a:solidFill>
                  <a:srgbClr val="3333CC"/>
                </a:solidFill>
                <a:cs typeface="Times New Roman" panose="02020603050405020304" pitchFamily="18" charset="0"/>
              </a:rPr>
              <a:t>MsgCounter</a:t>
            </a:r>
            <a:r>
              <a:rPr lang="en-US" altLang="sv-SE" sz="2200">
                <a:solidFill>
                  <a:srgbClr val="3333CC"/>
                </a:solidFill>
                <a:cs typeface="Times New Roman" panose="02020603050405020304" pitchFamily="18" charset="0"/>
              </a:rPr>
              <a:t> ≥ </a:t>
            </a:r>
            <a:r>
              <a:rPr lang="en-US" altLang="sv-SE" sz="2200" i="1">
                <a:solidFill>
                  <a:srgbClr val="3333CC"/>
                </a:solidFill>
                <a:cs typeface="Times New Roman" panose="02020603050405020304" pitchFamily="18" charset="0"/>
              </a:rPr>
              <a:t>counter</a:t>
            </a:r>
            <a:r>
              <a:rPr lang="en-US" altLang="sv-SE" sz="2200">
                <a:solidFill>
                  <a:srgbClr val="3333CC"/>
                </a:solidFill>
                <a:cs typeface="Times New Roman" panose="02020603050405020304" pitchFamily="18" charset="0"/>
              </a:rPr>
              <a:t> </a:t>
            </a:r>
            <a:r>
              <a:rPr lang="en-US" altLang="sv-SE" sz="2200" b="1">
                <a:solidFill>
                  <a:srgbClr val="3333CC"/>
                </a:solidFill>
                <a:cs typeface="Times New Roman" panose="02020603050405020304" pitchFamily="18" charset="0"/>
              </a:rPr>
              <a:t>then</a:t>
            </a:r>
          </a:p>
          <a:p>
            <a:pPr>
              <a:lnSpc>
                <a:spcPct val="70000"/>
              </a:lnSpc>
              <a:spcBef>
                <a:spcPct val="50000"/>
              </a:spcBef>
            </a:pPr>
            <a:r>
              <a:rPr lang="en-US" altLang="sv-SE" sz="2200">
                <a:solidFill>
                  <a:srgbClr val="3333CC"/>
                </a:solidFill>
                <a:cs typeface="Times New Roman" panose="02020603050405020304" pitchFamily="18" charset="0"/>
              </a:rPr>
              <a:t>07		</a:t>
            </a:r>
            <a:r>
              <a:rPr lang="en-US" altLang="sv-SE" sz="2200" b="1">
                <a:solidFill>
                  <a:srgbClr val="3333CC"/>
                </a:solidFill>
                <a:cs typeface="Times New Roman" panose="02020603050405020304" pitchFamily="18" charset="0"/>
              </a:rPr>
              <a:t>begin</a:t>
            </a:r>
          </a:p>
          <a:p>
            <a:pPr>
              <a:lnSpc>
                <a:spcPct val="70000"/>
              </a:lnSpc>
              <a:spcBef>
                <a:spcPct val="50000"/>
              </a:spcBef>
            </a:pPr>
            <a:r>
              <a:rPr lang="en-US" altLang="sv-SE" sz="2200">
                <a:solidFill>
                  <a:srgbClr val="3333CC"/>
                </a:solidFill>
                <a:cs typeface="Times New Roman" panose="02020603050405020304" pitchFamily="18" charset="0"/>
              </a:rPr>
              <a:t>08			</a:t>
            </a:r>
            <a:r>
              <a:rPr lang="en-US" altLang="sv-SE" sz="2200" i="1">
                <a:solidFill>
                  <a:srgbClr val="3333CC"/>
                </a:solidFill>
                <a:cs typeface="Times New Roman" panose="02020603050405020304" pitchFamily="18" charset="0"/>
              </a:rPr>
              <a:t>counter</a:t>
            </a:r>
            <a:r>
              <a:rPr lang="en-US" altLang="sv-SE" sz="2200">
                <a:solidFill>
                  <a:srgbClr val="3333CC"/>
                </a:solidFill>
                <a:cs typeface="Times New Roman" panose="02020603050405020304" pitchFamily="18" charset="0"/>
              </a:rPr>
              <a:t> := </a:t>
            </a:r>
            <a:r>
              <a:rPr lang="en-US" altLang="sv-SE" sz="2200" i="1">
                <a:solidFill>
                  <a:srgbClr val="3333CC"/>
                </a:solidFill>
                <a:cs typeface="Times New Roman" panose="02020603050405020304" pitchFamily="18" charset="0"/>
              </a:rPr>
              <a:t>MsgCounter</a:t>
            </a:r>
            <a:r>
              <a:rPr lang="en-US" altLang="sv-SE" sz="2200">
                <a:solidFill>
                  <a:srgbClr val="3333CC"/>
                </a:solidFill>
                <a:cs typeface="Times New Roman" panose="02020603050405020304" pitchFamily="18" charset="0"/>
              </a:rPr>
              <a:t> + 1</a:t>
            </a:r>
          </a:p>
          <a:p>
            <a:pPr>
              <a:lnSpc>
                <a:spcPct val="70000"/>
              </a:lnSpc>
              <a:spcBef>
                <a:spcPct val="50000"/>
              </a:spcBef>
            </a:pPr>
            <a:r>
              <a:rPr lang="en-US" altLang="sv-SE" sz="2200">
                <a:solidFill>
                  <a:srgbClr val="3333CC"/>
                </a:solidFill>
                <a:cs typeface="Times New Roman" panose="02020603050405020304" pitchFamily="18" charset="0"/>
              </a:rPr>
              <a:t>09			</a:t>
            </a:r>
            <a:r>
              <a:rPr lang="en-US" altLang="sv-SE" sz="2200" b="1">
                <a:solidFill>
                  <a:srgbClr val="3333CC"/>
                </a:solidFill>
                <a:cs typeface="Times New Roman" panose="02020603050405020304" pitchFamily="18" charset="0"/>
              </a:rPr>
              <a:t>send </a:t>
            </a:r>
            <a:r>
              <a:rPr lang="en-US" altLang="sv-SE" sz="2200">
                <a:solidFill>
                  <a:srgbClr val="3333CC"/>
                </a:solidFill>
                <a:cs typeface="Times New Roman" panose="02020603050405020304" pitchFamily="18" charset="0"/>
              </a:rPr>
              <a:t>(</a:t>
            </a:r>
            <a:r>
              <a:rPr lang="en-US" altLang="sv-SE" sz="2200" i="1">
                <a:solidFill>
                  <a:srgbClr val="3333CC"/>
                </a:solidFill>
                <a:cs typeface="Times New Roman" panose="02020603050405020304" pitchFamily="18" charset="0"/>
              </a:rPr>
              <a:t>counter</a:t>
            </a:r>
            <a:r>
              <a:rPr lang="en-US" altLang="sv-SE" sz="2200">
                <a:solidFill>
                  <a:srgbClr val="3333CC"/>
                </a:solidFill>
                <a:cs typeface="Times New Roman" panose="02020603050405020304" pitchFamily="18" charset="0"/>
              </a:rPr>
              <a:t>)</a:t>
            </a:r>
          </a:p>
          <a:p>
            <a:pPr>
              <a:lnSpc>
                <a:spcPct val="70000"/>
              </a:lnSpc>
              <a:spcBef>
                <a:spcPct val="50000"/>
              </a:spcBef>
            </a:pPr>
            <a:r>
              <a:rPr lang="en-US" altLang="sv-SE" sz="2200">
                <a:solidFill>
                  <a:srgbClr val="3333CC"/>
                </a:solidFill>
                <a:cs typeface="Times New Roman" panose="02020603050405020304" pitchFamily="18" charset="0"/>
              </a:rPr>
              <a:t>10		</a:t>
            </a:r>
            <a:r>
              <a:rPr lang="en-US" altLang="sv-SE" sz="2200" b="1">
                <a:solidFill>
                  <a:srgbClr val="3333CC"/>
                </a:solidFill>
                <a:cs typeface="Times New Roman" panose="02020603050405020304" pitchFamily="18" charset="0"/>
              </a:rPr>
              <a:t>end</a:t>
            </a:r>
          </a:p>
          <a:p>
            <a:pPr>
              <a:lnSpc>
                <a:spcPct val="70000"/>
              </a:lnSpc>
              <a:spcBef>
                <a:spcPct val="50000"/>
              </a:spcBef>
            </a:pPr>
            <a:r>
              <a:rPr lang="en-US" altLang="sv-SE" sz="2200">
                <a:solidFill>
                  <a:srgbClr val="3333CC"/>
                </a:solidFill>
                <a:cs typeface="Times New Roman" panose="02020603050405020304" pitchFamily="18" charset="0"/>
              </a:rPr>
              <a:t>11</a:t>
            </a:r>
            <a:r>
              <a:rPr lang="en-US" altLang="sv-SE" sz="2200" b="1">
                <a:solidFill>
                  <a:srgbClr val="3333CC"/>
                </a:solidFill>
                <a:cs typeface="Times New Roman" panose="02020603050405020304" pitchFamily="18" charset="0"/>
              </a:rPr>
              <a:t>		else send</a:t>
            </a:r>
            <a:r>
              <a:rPr lang="en-US" altLang="sv-SE" sz="2200">
                <a:solidFill>
                  <a:srgbClr val="3333CC"/>
                </a:solidFill>
                <a:cs typeface="Times New Roman" panose="02020603050405020304" pitchFamily="18" charset="0"/>
              </a:rPr>
              <a:t> (</a:t>
            </a:r>
            <a:r>
              <a:rPr lang="en-US" altLang="sv-SE" sz="2200" i="1">
                <a:solidFill>
                  <a:srgbClr val="3333CC"/>
                </a:solidFill>
                <a:cs typeface="Times New Roman" panose="02020603050405020304" pitchFamily="18" charset="0"/>
              </a:rPr>
              <a:t>counter</a:t>
            </a:r>
            <a:r>
              <a:rPr lang="en-US" altLang="sv-SE" sz="2200">
                <a:solidFill>
                  <a:srgbClr val="3333CC"/>
                </a:solidFill>
                <a:cs typeface="Times New Roman" panose="02020603050405020304" pitchFamily="18" charset="0"/>
              </a:rPr>
              <a:t>)</a:t>
            </a:r>
          </a:p>
          <a:p>
            <a:pPr>
              <a:lnSpc>
                <a:spcPct val="70000"/>
              </a:lnSpc>
              <a:spcBef>
                <a:spcPct val="50000"/>
              </a:spcBef>
            </a:pPr>
            <a:r>
              <a:rPr lang="en-US" altLang="sv-SE" sz="2200">
                <a:solidFill>
                  <a:srgbClr val="3333CC"/>
                </a:solidFill>
                <a:cs typeface="Times New Roman" panose="02020603050405020304" pitchFamily="18" charset="0"/>
              </a:rPr>
              <a:t>12	</a:t>
            </a:r>
            <a:r>
              <a:rPr lang="en-US" altLang="sv-SE" sz="2200" b="1">
                <a:solidFill>
                  <a:srgbClr val="3333CC"/>
                </a:solidFill>
                <a:cs typeface="Times New Roman" panose="02020603050405020304" pitchFamily="18" charset="0"/>
              </a:rPr>
              <a:t>end</a:t>
            </a:r>
          </a:p>
          <a:p>
            <a:pPr>
              <a:lnSpc>
                <a:spcPct val="50000"/>
              </a:lnSpc>
              <a:spcBef>
                <a:spcPct val="50000"/>
              </a:spcBef>
            </a:pPr>
            <a:endParaRPr lang="en-US" altLang="sv-SE" sz="2200">
              <a:solidFill>
                <a:srgbClr val="3333CC"/>
              </a:solidFill>
              <a:cs typeface="Times New Roman" panose="02020603050405020304" pitchFamily="18" charset="0"/>
            </a:endParaRPr>
          </a:p>
        </p:txBody>
      </p:sp>
      <p:grpSp>
        <p:nvGrpSpPr>
          <p:cNvPr id="24589" name="Group 13"/>
          <p:cNvGrpSpPr>
            <a:grpSpLocks/>
          </p:cNvGrpSpPr>
          <p:nvPr/>
        </p:nvGrpSpPr>
        <p:grpSpPr bwMode="auto">
          <a:xfrm>
            <a:off x="3132138" y="1125538"/>
            <a:ext cx="5761037" cy="1008062"/>
            <a:chOff x="1973" y="709"/>
            <a:chExt cx="3629" cy="635"/>
          </a:xfrm>
        </p:grpSpPr>
        <p:sp>
          <p:nvSpPr>
            <p:cNvPr id="64519" name="AutoShape 8"/>
            <p:cNvSpPr>
              <a:spLocks/>
            </p:cNvSpPr>
            <p:nvPr/>
          </p:nvSpPr>
          <p:spPr bwMode="auto">
            <a:xfrm>
              <a:off x="2744" y="709"/>
              <a:ext cx="2858" cy="635"/>
            </a:xfrm>
            <a:prstGeom prst="borderCallout2">
              <a:avLst>
                <a:gd name="adj1" fmla="val 11338"/>
                <a:gd name="adj2" fmla="val -1681"/>
                <a:gd name="adj3" fmla="val 11338"/>
                <a:gd name="adj4" fmla="val -10986"/>
                <a:gd name="adj5" fmla="val 57481"/>
                <a:gd name="adj6" fmla="val -20681"/>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rgbClr val="CC0000"/>
                  </a:solidFill>
                  <a:latin typeface="Calibri" panose="020F0502020204030204" pitchFamily="34" charset="0"/>
                </a:rPr>
                <a:t>A </a:t>
              </a:r>
              <a:r>
                <a:rPr lang="en-US" altLang="sv-SE" sz="2000" i="1">
                  <a:solidFill>
                    <a:srgbClr val="CC0000"/>
                  </a:solidFill>
                  <a:latin typeface="Calibri" panose="020F0502020204030204" pitchFamily="34" charset="0"/>
                </a:rPr>
                <a:t>timeout mechanism</a:t>
              </a:r>
              <a:r>
                <a:rPr lang="en-US" altLang="sv-SE" sz="2000">
                  <a:solidFill>
                    <a:srgbClr val="CC0000"/>
                  </a:solidFill>
                  <a:latin typeface="Calibri" panose="020F0502020204030204" pitchFamily="34" charset="0"/>
                </a:rPr>
                <a:t> is used to ensure that the system will not enter to </a:t>
              </a:r>
              <a:r>
                <a:rPr lang="en-US" altLang="sv-SE" sz="2000" i="1">
                  <a:solidFill>
                    <a:srgbClr val="CC0000"/>
                  </a:solidFill>
                  <a:latin typeface="Calibri" panose="020F0502020204030204" pitchFamily="34" charset="0"/>
                </a:rPr>
                <a:t>communication-deadlock configuration</a:t>
              </a:r>
              <a:endParaRPr lang="en-US" altLang="sv-SE" sz="2000">
                <a:solidFill>
                  <a:srgbClr val="CC0000"/>
                </a:solidFill>
                <a:latin typeface="Calibri" panose="020F0502020204030204" pitchFamily="34" charset="0"/>
              </a:endParaRPr>
            </a:p>
          </p:txBody>
        </p:sp>
        <p:sp>
          <p:nvSpPr>
            <p:cNvPr id="64520" name="AutoShape 7"/>
            <p:cNvSpPr>
              <a:spLocks/>
            </p:cNvSpPr>
            <p:nvPr/>
          </p:nvSpPr>
          <p:spPr bwMode="auto">
            <a:xfrm>
              <a:off x="1973" y="845"/>
              <a:ext cx="181" cy="454"/>
            </a:xfrm>
            <a:prstGeom prst="rightBrace">
              <a:avLst>
                <a:gd name="adj1" fmla="val 20902"/>
                <a:gd name="adj2" fmla="val 50000"/>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sp>
        <p:nvSpPr>
          <p:cNvPr id="24587" name="Text Box 11"/>
          <p:cNvSpPr txBox="1">
            <a:spLocks noChangeArrowheads="1"/>
          </p:cNvSpPr>
          <p:nvPr/>
        </p:nvSpPr>
        <p:spPr bwMode="auto">
          <a:xfrm>
            <a:off x="5364163" y="2852738"/>
            <a:ext cx="2952750" cy="708025"/>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a:solidFill>
                  <a:srgbClr val="CC0000"/>
                </a:solidFill>
                <a:latin typeface="Calibri" panose="020F0502020204030204" pitchFamily="34" charset="0"/>
              </a:rPr>
              <a:t>Each message has integer label called </a:t>
            </a:r>
            <a:r>
              <a:rPr lang="en-US" altLang="sv-SE" sz="2000" i="1">
                <a:solidFill>
                  <a:srgbClr val="CC0000"/>
                </a:solidFill>
                <a:latin typeface="Calibri" panose="020F0502020204030204" pitchFamily="34" charset="0"/>
              </a:rPr>
              <a:t>MsgCounter </a:t>
            </a:r>
          </a:p>
        </p:txBody>
      </p:sp>
      <p:sp>
        <p:nvSpPr>
          <p:cNvPr id="24588" name="Text Box 12"/>
          <p:cNvSpPr txBox="1">
            <a:spLocks noChangeArrowheads="1"/>
          </p:cNvSpPr>
          <p:nvPr/>
        </p:nvSpPr>
        <p:spPr bwMode="auto">
          <a:xfrm>
            <a:off x="5435600" y="4149725"/>
            <a:ext cx="3240088" cy="1016000"/>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a:solidFill>
                  <a:srgbClr val="CC0000"/>
                </a:solidFill>
                <a:latin typeface="Calibri" panose="020F0502020204030204" pitchFamily="34" charset="0"/>
              </a:rPr>
              <a:t>Sender ( and Receiver ) maintains an unbounded local variable called </a:t>
            </a:r>
            <a:r>
              <a:rPr lang="en-US" altLang="sv-SE" sz="2000" i="1">
                <a:solidFill>
                  <a:srgbClr val="CC0000"/>
                </a:solidFill>
                <a:latin typeface="Calibri" panose="020F0502020204030204" pitchFamily="34" charset="0"/>
              </a:rPr>
              <a:t>counter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458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animBg="1"/>
      <p:bldP spid="2458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Unbounded solution of TP task</a:t>
            </a:r>
            <a:endParaRPr lang="en-US" altLang="sv-SE" sz="3600">
              <a:solidFill>
                <a:schemeClr val="tx2"/>
              </a:solidFill>
              <a:latin typeface="Calibri" panose="020F0502020204030204" pitchFamily="34" charset="0"/>
              <a:cs typeface="Arial" panose="020B0604020202020204" pitchFamily="34" charset="0"/>
            </a:endParaRPr>
          </a:p>
        </p:txBody>
      </p:sp>
      <p:sp>
        <p:nvSpPr>
          <p:cNvPr id="65539" name="Text Box 3"/>
          <p:cNvSpPr txBox="1">
            <a:spLocks noChangeArrowheads="1"/>
          </p:cNvSpPr>
          <p:nvPr/>
        </p:nvSpPr>
        <p:spPr bwMode="auto">
          <a:xfrm>
            <a:off x="250825" y="1082675"/>
            <a:ext cx="5257800" cy="35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accent2"/>
                </a:solidFill>
                <a:latin typeface="Times New Roman" panose="02020603050405020304" pitchFamily="18" charset="0"/>
                <a:cs typeface="Times New Roman (Hebrew)" charset="-79"/>
              </a:defRPr>
            </a:lvl1pPr>
            <a:lvl2pPr marL="800100" indent="-342900">
              <a:defRPr sz="2400">
                <a:solidFill>
                  <a:schemeClr val="accent2"/>
                </a:solidFill>
                <a:latin typeface="Times New Roman" panose="02020603050405020304" pitchFamily="18" charset="0"/>
                <a:cs typeface="Times New Roman (Hebrew)" charset="-79"/>
              </a:defRPr>
            </a:lvl2pPr>
            <a:lvl3pPr marL="1257300" indent="-342900">
              <a:defRPr sz="2400">
                <a:solidFill>
                  <a:schemeClr val="accent2"/>
                </a:solidFill>
                <a:latin typeface="Times New Roman" panose="02020603050405020304" pitchFamily="18" charset="0"/>
                <a:cs typeface="Times New Roman (Hebrew)" charset="-79"/>
              </a:defRPr>
            </a:lvl3pPr>
            <a:lvl4pPr marL="1714500" indent="-342900">
              <a:defRPr sz="2400">
                <a:solidFill>
                  <a:schemeClr val="accent2"/>
                </a:solidFill>
                <a:latin typeface="Times New Roman" panose="02020603050405020304" pitchFamily="18" charset="0"/>
                <a:cs typeface="Times New Roman (Hebrew)" charset="-79"/>
              </a:defRPr>
            </a:lvl4pPr>
            <a:lvl5pPr marL="2171700" indent="-342900">
              <a:defRPr sz="2400">
                <a:solidFill>
                  <a:schemeClr val="accent2"/>
                </a:solidFill>
                <a:latin typeface="Times New Roman" panose="02020603050405020304" pitchFamily="18" charset="0"/>
                <a:cs typeface="Times New Roman (Hebrew)" charset="-79"/>
              </a:defRPr>
            </a:lvl5pPr>
            <a:lvl6pPr marL="26289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30861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5433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4000500"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pPr>
              <a:lnSpc>
                <a:spcPct val="70000"/>
              </a:lnSpc>
              <a:spcBef>
                <a:spcPct val="50000"/>
              </a:spcBef>
            </a:pPr>
            <a:r>
              <a:rPr lang="en-US" altLang="sv-SE" sz="2200">
                <a:solidFill>
                  <a:srgbClr val="3333CC"/>
                </a:solidFill>
                <a:cs typeface="Times New Roman" panose="02020603050405020304" pitchFamily="18" charset="0"/>
              </a:rPr>
              <a:t>Receiver:</a:t>
            </a:r>
          </a:p>
          <a:p>
            <a:pPr>
              <a:lnSpc>
                <a:spcPct val="70000"/>
              </a:lnSpc>
              <a:spcBef>
                <a:spcPct val="50000"/>
              </a:spcBef>
            </a:pPr>
            <a:r>
              <a:rPr lang="en-US" altLang="sv-SE" sz="2200">
                <a:solidFill>
                  <a:srgbClr val="3333CC"/>
                </a:solidFill>
                <a:cs typeface="Times New Roman" panose="02020603050405020304" pitchFamily="18" charset="0"/>
              </a:rPr>
              <a:t>13	</a:t>
            </a:r>
            <a:r>
              <a:rPr lang="en-US" altLang="sv-SE" sz="2200" b="1">
                <a:solidFill>
                  <a:srgbClr val="3333CC"/>
                </a:solidFill>
                <a:cs typeface="Times New Roman" panose="02020603050405020304" pitchFamily="18" charset="0"/>
              </a:rPr>
              <a:t>upon message arrival</a:t>
            </a:r>
          </a:p>
          <a:p>
            <a:pPr>
              <a:lnSpc>
                <a:spcPct val="70000"/>
              </a:lnSpc>
              <a:spcBef>
                <a:spcPct val="50000"/>
              </a:spcBef>
            </a:pPr>
            <a:r>
              <a:rPr lang="en-US" altLang="sv-SE" sz="2200">
                <a:solidFill>
                  <a:srgbClr val="3333CC"/>
                </a:solidFill>
                <a:cs typeface="Times New Roman" panose="02020603050405020304" pitchFamily="18" charset="0"/>
              </a:rPr>
              <a:t>14 </a:t>
            </a:r>
            <a:r>
              <a:rPr lang="en-US" altLang="sv-SE" sz="2200" b="1">
                <a:solidFill>
                  <a:srgbClr val="3333CC"/>
                </a:solidFill>
                <a:cs typeface="Times New Roman" panose="02020603050405020304" pitchFamily="18" charset="0"/>
              </a:rPr>
              <a:t>begin</a:t>
            </a:r>
          </a:p>
          <a:p>
            <a:pPr>
              <a:lnSpc>
                <a:spcPct val="70000"/>
              </a:lnSpc>
              <a:spcBef>
                <a:spcPct val="50000"/>
              </a:spcBef>
            </a:pPr>
            <a:r>
              <a:rPr lang="en-US" altLang="sv-SE" sz="2200">
                <a:solidFill>
                  <a:srgbClr val="3333CC"/>
                </a:solidFill>
                <a:cs typeface="Times New Roman" panose="02020603050405020304" pitchFamily="18" charset="0"/>
              </a:rPr>
              <a:t>15 	</a:t>
            </a:r>
            <a:r>
              <a:rPr lang="en-US" altLang="sv-SE" sz="2200" b="1">
                <a:solidFill>
                  <a:srgbClr val="3333CC"/>
                </a:solidFill>
                <a:cs typeface="Times New Roman" panose="02020603050405020304" pitchFamily="18" charset="0"/>
              </a:rPr>
              <a:t>receive</a:t>
            </a:r>
            <a:r>
              <a:rPr lang="en-US" altLang="sv-SE" sz="2200">
                <a:solidFill>
                  <a:srgbClr val="3333CC"/>
                </a:solidFill>
                <a:cs typeface="Times New Roman" panose="02020603050405020304" pitchFamily="18" charset="0"/>
              </a:rPr>
              <a:t> (</a:t>
            </a:r>
            <a:r>
              <a:rPr lang="en-US" altLang="sv-SE" sz="2200" i="1">
                <a:solidFill>
                  <a:srgbClr val="3333CC"/>
                </a:solidFill>
                <a:cs typeface="Times New Roman" panose="02020603050405020304" pitchFamily="18" charset="0"/>
              </a:rPr>
              <a:t>MsgCounter</a:t>
            </a:r>
            <a:r>
              <a:rPr lang="en-US" altLang="sv-SE" sz="2200">
                <a:solidFill>
                  <a:srgbClr val="3333CC"/>
                </a:solidFill>
                <a:cs typeface="Times New Roman" panose="02020603050405020304" pitchFamily="18" charset="0"/>
              </a:rPr>
              <a:t>)</a:t>
            </a:r>
          </a:p>
          <a:p>
            <a:pPr>
              <a:lnSpc>
                <a:spcPct val="70000"/>
              </a:lnSpc>
              <a:spcBef>
                <a:spcPct val="50000"/>
              </a:spcBef>
            </a:pPr>
            <a:r>
              <a:rPr lang="en-US" altLang="sv-SE" sz="2200">
                <a:solidFill>
                  <a:srgbClr val="3333CC"/>
                </a:solidFill>
                <a:cs typeface="Times New Roman" panose="02020603050405020304" pitchFamily="18" charset="0"/>
              </a:rPr>
              <a:t>16		</a:t>
            </a:r>
            <a:r>
              <a:rPr lang="en-US" altLang="sv-SE" sz="2200" b="1">
                <a:solidFill>
                  <a:srgbClr val="3333CC"/>
                </a:solidFill>
                <a:cs typeface="Times New Roman" panose="02020603050405020304" pitchFamily="18" charset="0"/>
              </a:rPr>
              <a:t>if </a:t>
            </a:r>
            <a:r>
              <a:rPr lang="en-US" altLang="sv-SE" sz="2200" i="1">
                <a:solidFill>
                  <a:srgbClr val="3333CC"/>
                </a:solidFill>
                <a:cs typeface="Times New Roman" panose="02020603050405020304" pitchFamily="18" charset="0"/>
              </a:rPr>
              <a:t>MsgCounter</a:t>
            </a:r>
            <a:r>
              <a:rPr lang="en-US" altLang="sv-SE" sz="2200">
                <a:solidFill>
                  <a:srgbClr val="3333CC"/>
                </a:solidFill>
                <a:cs typeface="Times New Roman" panose="02020603050405020304" pitchFamily="18" charset="0"/>
              </a:rPr>
              <a:t> ≠ </a:t>
            </a:r>
            <a:r>
              <a:rPr lang="en-US" altLang="sv-SE" sz="2200" i="1">
                <a:solidFill>
                  <a:srgbClr val="3333CC"/>
                </a:solidFill>
                <a:cs typeface="Times New Roman" panose="02020603050405020304" pitchFamily="18" charset="0"/>
              </a:rPr>
              <a:t>counter</a:t>
            </a:r>
            <a:r>
              <a:rPr lang="en-US" altLang="sv-SE" sz="2200">
                <a:solidFill>
                  <a:srgbClr val="3333CC"/>
                </a:solidFill>
                <a:cs typeface="Times New Roman" panose="02020603050405020304" pitchFamily="18" charset="0"/>
              </a:rPr>
              <a:t> </a:t>
            </a:r>
            <a:r>
              <a:rPr lang="en-US" altLang="sv-SE" sz="2200" b="1">
                <a:solidFill>
                  <a:srgbClr val="3333CC"/>
                </a:solidFill>
                <a:cs typeface="Times New Roman" panose="02020603050405020304" pitchFamily="18" charset="0"/>
              </a:rPr>
              <a:t>then</a:t>
            </a:r>
          </a:p>
          <a:p>
            <a:pPr>
              <a:lnSpc>
                <a:spcPct val="70000"/>
              </a:lnSpc>
              <a:spcBef>
                <a:spcPct val="50000"/>
              </a:spcBef>
            </a:pPr>
            <a:r>
              <a:rPr lang="en-US" altLang="sv-SE" sz="2200">
                <a:solidFill>
                  <a:srgbClr val="3333CC"/>
                </a:solidFill>
                <a:cs typeface="Times New Roman" panose="02020603050405020304" pitchFamily="18" charset="0"/>
              </a:rPr>
              <a:t>17			</a:t>
            </a:r>
            <a:r>
              <a:rPr lang="en-US" altLang="sv-SE" sz="2200" i="1">
                <a:solidFill>
                  <a:srgbClr val="3333CC"/>
                </a:solidFill>
                <a:cs typeface="Times New Roman" panose="02020603050405020304" pitchFamily="18" charset="0"/>
              </a:rPr>
              <a:t>counter</a:t>
            </a:r>
            <a:r>
              <a:rPr lang="en-US" altLang="sv-SE" sz="2200">
                <a:solidFill>
                  <a:srgbClr val="3333CC"/>
                </a:solidFill>
                <a:cs typeface="Times New Roman" panose="02020603050405020304" pitchFamily="18" charset="0"/>
              </a:rPr>
              <a:t> := </a:t>
            </a:r>
            <a:r>
              <a:rPr lang="en-US" altLang="sv-SE" sz="2200" i="1">
                <a:solidFill>
                  <a:srgbClr val="3333CC"/>
                </a:solidFill>
                <a:cs typeface="Times New Roman" panose="02020603050405020304" pitchFamily="18" charset="0"/>
              </a:rPr>
              <a:t>MsgCounter</a:t>
            </a:r>
            <a:endParaRPr lang="en-US" altLang="sv-SE" sz="2200">
              <a:solidFill>
                <a:srgbClr val="3333CC"/>
              </a:solidFill>
              <a:cs typeface="Times New Roman" panose="02020603050405020304" pitchFamily="18" charset="0"/>
            </a:endParaRPr>
          </a:p>
          <a:p>
            <a:pPr>
              <a:lnSpc>
                <a:spcPct val="70000"/>
              </a:lnSpc>
              <a:spcBef>
                <a:spcPct val="50000"/>
              </a:spcBef>
            </a:pPr>
            <a:r>
              <a:rPr lang="en-US" altLang="sv-SE" sz="2200">
                <a:solidFill>
                  <a:srgbClr val="3333CC"/>
                </a:solidFill>
                <a:cs typeface="Times New Roman" panose="02020603050405020304" pitchFamily="18" charset="0"/>
              </a:rPr>
              <a:t>18</a:t>
            </a:r>
            <a:r>
              <a:rPr lang="en-US" altLang="sv-SE" sz="2200" b="1">
                <a:solidFill>
                  <a:srgbClr val="3333CC"/>
                </a:solidFill>
                <a:cs typeface="Times New Roman" panose="02020603050405020304" pitchFamily="18" charset="0"/>
              </a:rPr>
              <a:t>		send</a:t>
            </a:r>
            <a:r>
              <a:rPr lang="en-US" altLang="sv-SE" sz="2200">
                <a:solidFill>
                  <a:srgbClr val="3333CC"/>
                </a:solidFill>
                <a:cs typeface="Times New Roman" panose="02020603050405020304" pitchFamily="18" charset="0"/>
              </a:rPr>
              <a:t> (</a:t>
            </a:r>
            <a:r>
              <a:rPr lang="en-US" altLang="sv-SE" sz="2200" i="1">
                <a:solidFill>
                  <a:srgbClr val="3333CC"/>
                </a:solidFill>
                <a:cs typeface="Times New Roman" panose="02020603050405020304" pitchFamily="18" charset="0"/>
              </a:rPr>
              <a:t>counter</a:t>
            </a:r>
            <a:r>
              <a:rPr lang="en-US" altLang="sv-SE" sz="2200">
                <a:solidFill>
                  <a:srgbClr val="3333CC"/>
                </a:solidFill>
                <a:cs typeface="Times New Roman" panose="02020603050405020304" pitchFamily="18" charset="0"/>
              </a:rPr>
              <a:t>)</a:t>
            </a:r>
          </a:p>
          <a:p>
            <a:pPr>
              <a:lnSpc>
                <a:spcPct val="70000"/>
              </a:lnSpc>
              <a:spcBef>
                <a:spcPct val="50000"/>
              </a:spcBef>
            </a:pPr>
            <a:r>
              <a:rPr lang="en-US" altLang="sv-SE" sz="2200">
                <a:solidFill>
                  <a:srgbClr val="3333CC"/>
                </a:solidFill>
                <a:cs typeface="Times New Roman" panose="02020603050405020304" pitchFamily="18" charset="0"/>
              </a:rPr>
              <a:t>19	</a:t>
            </a:r>
            <a:r>
              <a:rPr lang="en-US" altLang="sv-SE" sz="2200" b="1">
                <a:solidFill>
                  <a:srgbClr val="3333CC"/>
                </a:solidFill>
                <a:cs typeface="Times New Roman" panose="02020603050405020304" pitchFamily="18" charset="0"/>
              </a:rPr>
              <a:t>end</a:t>
            </a:r>
          </a:p>
          <a:p>
            <a:pPr>
              <a:lnSpc>
                <a:spcPct val="50000"/>
              </a:lnSpc>
              <a:spcBef>
                <a:spcPct val="50000"/>
              </a:spcBef>
            </a:pPr>
            <a:endParaRPr lang="en-US" altLang="sv-SE" sz="2200">
              <a:solidFill>
                <a:srgbClr val="3333CC"/>
              </a:solidFill>
              <a:cs typeface="Times New Roman" panose="02020603050405020304" pitchFamily="18" charset="0"/>
            </a:endParaRPr>
          </a:p>
        </p:txBody>
      </p:sp>
      <p:sp>
        <p:nvSpPr>
          <p:cNvPr id="25607" name="Text Box 7"/>
          <p:cNvSpPr txBox="1">
            <a:spLocks noChangeArrowheads="1"/>
          </p:cNvSpPr>
          <p:nvPr/>
        </p:nvSpPr>
        <p:spPr bwMode="auto">
          <a:xfrm>
            <a:off x="5724525" y="2667000"/>
            <a:ext cx="1727200" cy="369888"/>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rgbClr val="CC0000"/>
                </a:solidFill>
                <a:latin typeface="Calibri" panose="020F0502020204030204" pitchFamily="34" charset="0"/>
              </a:rPr>
              <a:t>Token</a:t>
            </a:r>
            <a:r>
              <a:rPr lang="en-US" altLang="sv-SE" sz="2400">
                <a:solidFill>
                  <a:srgbClr val="CC0000"/>
                </a:solidFill>
                <a:latin typeface="Calibri" panose="020F0502020204030204" pitchFamily="34" charset="0"/>
              </a:rPr>
              <a:t> arrives</a:t>
            </a:r>
            <a:r>
              <a:rPr lang="en-US" altLang="sv-SE" sz="2400" i="1">
                <a:solidFill>
                  <a:srgbClr val="CC0000"/>
                </a:solidFill>
                <a:latin typeface="Calibri" panose="020F0502020204030204" pitchFamily="34" charset="0"/>
              </a:rPr>
              <a:t> </a:t>
            </a:r>
          </a:p>
        </p:txBody>
      </p:sp>
      <p:sp>
        <p:nvSpPr>
          <p:cNvPr id="25608" name="Text Box 8"/>
          <p:cNvSpPr txBox="1">
            <a:spLocks noChangeArrowheads="1"/>
          </p:cNvSpPr>
          <p:nvPr/>
        </p:nvSpPr>
        <p:spPr bwMode="auto">
          <a:xfrm>
            <a:off x="5711825" y="3449638"/>
            <a:ext cx="1927225" cy="369887"/>
          </a:xfrm>
          <a:prstGeom prst="rect">
            <a:avLst/>
          </a:prstGeom>
          <a:solidFill>
            <a:schemeClr val="bg1"/>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rgbClr val="CC0000"/>
                </a:solidFill>
                <a:latin typeface="Calibri" panose="020F0502020204030204" pitchFamily="34" charset="0"/>
              </a:rPr>
              <a:t>Token</a:t>
            </a:r>
            <a:r>
              <a:rPr lang="en-US" altLang="sv-SE" sz="2400">
                <a:solidFill>
                  <a:srgbClr val="CC0000"/>
                </a:solidFill>
                <a:latin typeface="Calibri" panose="020F0502020204030204" pitchFamily="34" charset="0"/>
              </a:rPr>
              <a:t> released</a:t>
            </a:r>
            <a:endParaRPr lang="en-US" altLang="sv-SE" sz="2400" i="1">
              <a:solidFill>
                <a:srgbClr val="CC0000"/>
              </a:solidFill>
              <a:latin typeface="Calibri" panose="020F0502020204030204" pitchFamily="34" charset="0"/>
            </a:endParaRPr>
          </a:p>
        </p:txBody>
      </p:sp>
      <p:sp>
        <p:nvSpPr>
          <p:cNvPr id="25612" name="Text Box 12"/>
          <p:cNvSpPr txBox="1">
            <a:spLocks noChangeArrowheads="1"/>
          </p:cNvSpPr>
          <p:nvPr/>
        </p:nvSpPr>
        <p:spPr bwMode="auto">
          <a:xfrm>
            <a:off x="323850" y="4767263"/>
            <a:ext cx="84963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latin typeface="Calibri" panose="020F0502020204030204" pitchFamily="34" charset="0"/>
              </a:rPr>
              <a:t>In </a:t>
            </a:r>
            <a:r>
              <a:rPr lang="en-US" altLang="sv-SE" sz="2400">
                <a:solidFill>
                  <a:srgbClr val="CC0000"/>
                </a:solidFill>
                <a:latin typeface="Calibri" panose="020F0502020204030204" pitchFamily="34" charset="0"/>
              </a:rPr>
              <a:t>safe configuration</a:t>
            </a:r>
            <a:r>
              <a:rPr lang="en-US" altLang="sv-SE" sz="2400">
                <a:solidFill>
                  <a:schemeClr val="accent2"/>
                </a:solidFill>
                <a:latin typeface="Calibri" panose="020F0502020204030204" pitchFamily="34" charset="0"/>
              </a:rPr>
              <a:t> of TP and the algorithm - </a:t>
            </a:r>
            <a:r>
              <a:rPr lang="en-US" altLang="sv-SE" sz="2400" i="1">
                <a:solidFill>
                  <a:schemeClr val="accent2"/>
                </a:solidFill>
                <a:latin typeface="Calibri" panose="020F0502020204030204" pitchFamily="34" charset="0"/>
              </a:rPr>
              <a:t>counter</a:t>
            </a:r>
            <a:r>
              <a:rPr lang="en-US" altLang="sv-SE" sz="2400">
                <a:solidFill>
                  <a:schemeClr val="accent2"/>
                </a:solidFill>
                <a:latin typeface="Calibri" panose="020F0502020204030204" pitchFamily="34" charset="0"/>
              </a:rPr>
              <a:t> values of all messages and values of the </a:t>
            </a:r>
            <a:r>
              <a:rPr lang="en-US" altLang="sv-SE" sz="2400" i="1">
                <a:solidFill>
                  <a:schemeClr val="accent2"/>
                </a:solidFill>
                <a:latin typeface="Calibri" panose="020F0502020204030204" pitchFamily="34" charset="0"/>
              </a:rPr>
              <a:t>counters</a:t>
            </a:r>
            <a:r>
              <a:rPr lang="en-US" altLang="sv-SE" sz="2400">
                <a:solidFill>
                  <a:schemeClr val="accent2"/>
                </a:solidFill>
                <a:latin typeface="Calibri" panose="020F0502020204030204" pitchFamily="34" charset="0"/>
              </a:rPr>
              <a:t> of sender and receiver, </a:t>
            </a:r>
            <a:r>
              <a:rPr lang="en-US" altLang="sv-SE" sz="2400">
                <a:solidFill>
                  <a:srgbClr val="CC0000"/>
                </a:solidFill>
                <a:latin typeface="Calibri" panose="020F0502020204030204" pitchFamily="34" charset="0"/>
              </a:rPr>
              <a:t>have the</a:t>
            </a:r>
            <a:r>
              <a:rPr lang="en-US" altLang="sv-SE" sz="2400">
                <a:solidFill>
                  <a:schemeClr val="accent2"/>
                </a:solidFill>
                <a:latin typeface="Calibri" panose="020F0502020204030204" pitchFamily="34" charset="0"/>
              </a:rPr>
              <a:t> </a:t>
            </a:r>
            <a:r>
              <a:rPr lang="en-US" altLang="sv-SE" sz="2400">
                <a:solidFill>
                  <a:srgbClr val="CC0000"/>
                </a:solidFill>
                <a:latin typeface="Calibri" panose="020F0502020204030204" pitchFamily="34" charset="0"/>
              </a:rPr>
              <a:t>same value </a:t>
            </a:r>
            <a:r>
              <a:rPr lang="en-US" altLang="sv-SE" sz="2400">
                <a:solidFill>
                  <a:srgbClr val="CC9900"/>
                </a:solidFill>
                <a:latin typeface="Calibri" panose="020F0502020204030204" pitchFamily="34" charset="0"/>
              </a:rPr>
              <a:t>(lemma 4.1)</a:t>
            </a:r>
            <a:endParaRPr lang="en-US" altLang="sv-SE" sz="2400">
              <a:solidFill>
                <a:srgbClr val="CC0000"/>
              </a:solidFill>
              <a:latin typeface="Calibri" panose="020F0502020204030204" pitchFamily="34" charset="0"/>
            </a:endParaRPr>
          </a:p>
        </p:txBody>
      </p:sp>
      <p:sp>
        <p:nvSpPr>
          <p:cNvPr id="25613" name="AutoShape 13"/>
          <p:cNvSpPr>
            <a:spLocks noChangeArrowheads="1"/>
          </p:cNvSpPr>
          <p:nvPr/>
        </p:nvSpPr>
        <p:spPr bwMode="auto">
          <a:xfrm>
            <a:off x="4787900" y="2809875"/>
            <a:ext cx="863600" cy="144463"/>
          </a:xfrm>
          <a:prstGeom prst="leftArrow">
            <a:avLst>
              <a:gd name="adj1" fmla="val 50000"/>
              <a:gd name="adj2" fmla="val 149450"/>
            </a:avLst>
          </a:prstGeom>
          <a:noFill/>
          <a:ln w="9525">
            <a:solidFill>
              <a:srgbClr val="CC00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5614" name="AutoShape 14"/>
          <p:cNvSpPr>
            <a:spLocks noChangeArrowheads="1"/>
          </p:cNvSpPr>
          <p:nvPr/>
        </p:nvSpPr>
        <p:spPr bwMode="auto">
          <a:xfrm>
            <a:off x="3227388" y="3608388"/>
            <a:ext cx="2401887" cy="130175"/>
          </a:xfrm>
          <a:prstGeom prst="leftArrow">
            <a:avLst>
              <a:gd name="adj1" fmla="val 50000"/>
              <a:gd name="adj2" fmla="val 461280"/>
            </a:avLst>
          </a:prstGeom>
          <a:noFill/>
          <a:ln w="9525">
            <a:solidFill>
              <a:srgbClr val="CC00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p:bldP spid="25608" grpId="0" animBg="1"/>
      <p:bldP spid="25612" grpId="0"/>
      <p:bldP spid="25613" grpId="0" animBg="1"/>
      <p:bldP spid="256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The algorithm is self-stabilizing</a:t>
            </a:r>
            <a:endParaRPr lang="en-US" altLang="sv-SE" sz="3600">
              <a:solidFill>
                <a:schemeClr val="tx2"/>
              </a:solidFill>
              <a:latin typeface="Calibri" panose="020F0502020204030204" pitchFamily="34" charset="0"/>
              <a:cs typeface="Arial" panose="020B0604020202020204" pitchFamily="34" charset="0"/>
            </a:endParaRPr>
          </a:p>
        </p:txBody>
      </p:sp>
      <p:sp>
        <p:nvSpPr>
          <p:cNvPr id="66563" name="Text Box 5"/>
          <p:cNvSpPr txBox="1">
            <a:spLocks noChangeArrowheads="1"/>
          </p:cNvSpPr>
          <p:nvPr/>
        </p:nvSpPr>
        <p:spPr bwMode="auto">
          <a:xfrm>
            <a:off x="250825" y="1268413"/>
            <a:ext cx="87137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dirty="0">
                <a:solidFill>
                  <a:schemeClr val="accent2"/>
                </a:solidFill>
                <a:latin typeface="Calibri" panose="020F0502020204030204" pitchFamily="34" charset="0"/>
              </a:rPr>
              <a:t>For every possible configuration </a:t>
            </a:r>
            <a:r>
              <a:rPr lang="en-US" altLang="sv-SE" i="1" dirty="0">
                <a:solidFill>
                  <a:schemeClr val="accent2"/>
                </a:solidFill>
                <a:latin typeface="Calibri" panose="020F0502020204030204" pitchFamily="34" charset="0"/>
              </a:rPr>
              <a:t>c</a:t>
            </a:r>
            <a:r>
              <a:rPr lang="en-US" altLang="sv-SE" dirty="0">
                <a:solidFill>
                  <a:schemeClr val="accent2"/>
                </a:solidFill>
                <a:latin typeface="Calibri" panose="020F0502020204030204" pitchFamily="34" charset="0"/>
              </a:rPr>
              <a:t> , every fair execution that starts in </a:t>
            </a:r>
            <a:r>
              <a:rPr lang="en-US" altLang="sv-SE" i="1" dirty="0">
                <a:solidFill>
                  <a:schemeClr val="accent2"/>
                </a:solidFill>
                <a:latin typeface="Calibri" panose="020F0502020204030204" pitchFamily="34" charset="0"/>
              </a:rPr>
              <a:t>c </a:t>
            </a:r>
            <a:r>
              <a:rPr lang="en-US" altLang="sv-SE" dirty="0">
                <a:solidFill>
                  <a:schemeClr val="accent2"/>
                </a:solidFill>
                <a:latin typeface="Calibri" panose="020F0502020204030204" pitchFamily="34" charset="0"/>
              </a:rPr>
              <a:t>reaches a safe configuration with relation to </a:t>
            </a:r>
            <a:r>
              <a:rPr lang="en-US" altLang="sv-SE" i="1" dirty="0">
                <a:solidFill>
                  <a:schemeClr val="accent2"/>
                </a:solidFill>
                <a:latin typeface="Calibri" panose="020F0502020204030204" pitchFamily="34" charset="0"/>
              </a:rPr>
              <a:t>TP</a:t>
            </a:r>
            <a:r>
              <a:rPr lang="en-US" altLang="sv-SE" dirty="0">
                <a:solidFill>
                  <a:schemeClr val="accent2"/>
                </a:solidFill>
                <a:latin typeface="Calibri" panose="020F0502020204030204" pitchFamily="34" charset="0"/>
              </a:rPr>
              <a:t>  </a:t>
            </a:r>
            <a:r>
              <a:rPr lang="en-US" altLang="sv-SE" dirty="0">
                <a:solidFill>
                  <a:srgbClr val="CC9900"/>
                </a:solidFill>
                <a:latin typeface="Calibri" panose="020F0502020204030204" pitchFamily="34" charset="0"/>
              </a:rPr>
              <a:t>(Theorem 4.1)</a:t>
            </a:r>
            <a:r>
              <a:rPr lang="en-US" altLang="sv-SE" dirty="0">
                <a:solidFill>
                  <a:schemeClr val="accent2"/>
                </a:solidFill>
                <a:latin typeface="Calibri" panose="020F0502020204030204" pitchFamily="34" charset="0"/>
              </a:rPr>
              <a:t> </a:t>
            </a:r>
            <a:endParaRPr lang="en-US" altLang="sv-SE" i="1" dirty="0">
              <a:solidFill>
                <a:schemeClr val="accent2"/>
              </a:solidFill>
              <a:latin typeface="Calibri" panose="020F0502020204030204" pitchFamily="34" charset="0"/>
            </a:endParaRPr>
          </a:p>
        </p:txBody>
      </p:sp>
      <p:sp>
        <p:nvSpPr>
          <p:cNvPr id="66564" name="Text Box 6"/>
          <p:cNvSpPr txBox="1">
            <a:spLocks noChangeArrowheads="1"/>
          </p:cNvSpPr>
          <p:nvPr/>
        </p:nvSpPr>
        <p:spPr bwMode="auto">
          <a:xfrm>
            <a:off x="179388" y="3500438"/>
            <a:ext cx="87852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a:solidFill>
                  <a:srgbClr val="CC0000"/>
                </a:solidFill>
                <a:latin typeface="Calibri" panose="020F0502020204030204" pitchFamily="34" charset="0"/>
              </a:rPr>
              <a:t>Question :</a:t>
            </a:r>
            <a:r>
              <a:rPr lang="en-US" altLang="sv-SE">
                <a:solidFill>
                  <a:schemeClr val="accent2"/>
                </a:solidFill>
                <a:latin typeface="Calibri" panose="020F0502020204030204" pitchFamily="34" charset="0"/>
              </a:rPr>
              <a:t> Whether the </a:t>
            </a:r>
            <a:r>
              <a:rPr lang="en-US" altLang="sv-SE">
                <a:solidFill>
                  <a:srgbClr val="CC0000"/>
                </a:solidFill>
                <a:latin typeface="Calibri" panose="020F0502020204030204" pitchFamily="34" charset="0"/>
              </a:rPr>
              <a:t>unbounded</a:t>
            </a:r>
            <a:r>
              <a:rPr lang="en-US" altLang="sv-SE">
                <a:solidFill>
                  <a:schemeClr val="accent2"/>
                </a:solidFill>
                <a:latin typeface="Calibri" panose="020F0502020204030204" pitchFamily="34" charset="0"/>
              </a:rPr>
              <a:t> counter and			label can be eliminated from the 				algorithm ?</a:t>
            </a:r>
          </a:p>
          <a:p>
            <a:pPr>
              <a:spcBef>
                <a:spcPct val="50000"/>
              </a:spcBef>
              <a:buClrTx/>
              <a:buSzTx/>
              <a:buFontTx/>
              <a:buNone/>
            </a:pPr>
            <a:r>
              <a:rPr lang="en-US" altLang="sv-SE">
                <a:solidFill>
                  <a:srgbClr val="CC0000"/>
                </a:solidFill>
                <a:latin typeface="Calibri" panose="020F0502020204030204" pitchFamily="34" charset="0"/>
              </a:rPr>
              <a:t>Answer :</a:t>
            </a:r>
            <a:r>
              <a:rPr lang="en-US" altLang="sv-SE">
                <a:solidFill>
                  <a:schemeClr val="accent2"/>
                </a:solidFill>
                <a:latin typeface="Calibri" panose="020F0502020204030204" pitchFamily="34" charset="0"/>
              </a:rPr>
              <a:t> NO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Lower Bound on the System Memory</a:t>
            </a:r>
            <a:endParaRPr lang="en-US" altLang="sv-SE" sz="3600">
              <a:solidFill>
                <a:schemeClr val="tx2"/>
              </a:solidFill>
              <a:latin typeface="Calibri" panose="020F0502020204030204" pitchFamily="34" charset="0"/>
              <a:cs typeface="Arial" panose="020B0604020202020204" pitchFamily="34" charset="0"/>
            </a:endParaRPr>
          </a:p>
        </p:txBody>
      </p:sp>
      <p:sp>
        <p:nvSpPr>
          <p:cNvPr id="67587" name="Text Box 8"/>
          <p:cNvSpPr txBox="1">
            <a:spLocks noChangeArrowheads="1"/>
          </p:cNvSpPr>
          <p:nvPr/>
        </p:nvSpPr>
        <p:spPr bwMode="auto">
          <a:xfrm>
            <a:off x="474663" y="1103313"/>
            <a:ext cx="7985125"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The </a:t>
            </a:r>
            <a:r>
              <a:rPr lang="en-US" altLang="sv-SE" dirty="0">
                <a:solidFill>
                  <a:srgbClr val="CC0000"/>
                </a:solidFill>
                <a:latin typeface="Calibri" panose="020F0502020204030204" pitchFamily="34" charset="0"/>
                <a:cs typeface="Arial" panose="020B0604020202020204" pitchFamily="34" charset="0"/>
              </a:rPr>
              <a:t>memory of the system</a:t>
            </a:r>
            <a:r>
              <a:rPr lang="en-US" altLang="sv-SE" dirty="0">
                <a:solidFill>
                  <a:schemeClr val="accent2"/>
                </a:solidFill>
                <a:latin typeface="Calibri" panose="020F0502020204030204" pitchFamily="34" charset="0"/>
                <a:cs typeface="Arial" panose="020B0604020202020204" pitchFamily="34" charset="0"/>
              </a:rPr>
              <a:t> in configuration </a:t>
            </a:r>
            <a:r>
              <a:rPr lang="en-US" altLang="sv-SE" i="1" dirty="0">
                <a:solidFill>
                  <a:schemeClr val="accent2"/>
                </a:solidFill>
                <a:latin typeface="Calibri" panose="020F0502020204030204" pitchFamily="34" charset="0"/>
                <a:cs typeface="Arial" panose="020B0604020202020204" pitchFamily="34" charset="0"/>
              </a:rPr>
              <a:t>c</a:t>
            </a:r>
            <a:r>
              <a:rPr lang="en-US" altLang="sv-SE" dirty="0">
                <a:solidFill>
                  <a:schemeClr val="accent2"/>
                </a:solidFill>
                <a:latin typeface="Calibri" panose="020F0502020204030204" pitchFamily="34" charset="0"/>
                <a:cs typeface="Arial" panose="020B0604020202020204" pitchFamily="34" charset="0"/>
              </a:rPr>
              <a:t> is the number of bits for encoding state of sender, receiver, and messages in transit.</a:t>
            </a:r>
          </a:p>
          <a:p>
            <a:pPr>
              <a:spcBef>
                <a:spcPct val="0"/>
              </a:spcBef>
              <a:buClrTx/>
              <a:buSzTx/>
              <a:buFontTx/>
              <a:buChar char="•"/>
            </a:pPr>
            <a:endParaRPr lang="en-US" altLang="sv-SE" dirty="0">
              <a:solidFill>
                <a:schemeClr val="accent2"/>
              </a:solidFill>
              <a:latin typeface="Calibri" panose="020F0502020204030204" pitchFamily="34" charset="0"/>
              <a:cs typeface="Arial" panose="020B0604020202020204" pitchFamily="34" charset="0"/>
            </a:endParaRPr>
          </a:p>
          <a:p>
            <a:pPr>
              <a:spcBef>
                <a:spcPct val="0"/>
              </a:spcBef>
              <a:buClrTx/>
              <a:buSzTx/>
              <a:buFontTx/>
              <a:buChar char="•"/>
            </a:pPr>
            <a:r>
              <a:rPr lang="en-US" altLang="sv-SE" i="1" dirty="0">
                <a:solidFill>
                  <a:srgbClr val="CC0000"/>
                </a:solidFill>
                <a:latin typeface="Calibri" panose="020F0502020204030204" pitchFamily="34" charset="0"/>
                <a:cs typeface="Arial" panose="020B0604020202020204" pitchFamily="34" charset="0"/>
              </a:rPr>
              <a:t>Weak-Exclusion</a:t>
            </a:r>
            <a:r>
              <a:rPr lang="en-US" altLang="sv-SE" dirty="0">
                <a:solidFill>
                  <a:schemeClr val="accent2"/>
                </a:solidFill>
                <a:latin typeface="Calibri" panose="020F0502020204030204" pitchFamily="34" charset="0"/>
                <a:cs typeface="Arial" panose="020B0604020202020204" pitchFamily="34" charset="0"/>
              </a:rPr>
              <a:t> task (</a:t>
            </a:r>
            <a:r>
              <a:rPr lang="en-US" altLang="sv-SE" i="1" dirty="0">
                <a:solidFill>
                  <a:schemeClr val="accent2"/>
                </a:solidFill>
                <a:latin typeface="Calibri" panose="020F0502020204030204" pitchFamily="34" charset="0"/>
                <a:cs typeface="Arial" panose="020B0604020202020204" pitchFamily="34" charset="0"/>
              </a:rPr>
              <a:t>WE</a:t>
            </a:r>
            <a:r>
              <a:rPr lang="en-US" altLang="sv-SE" dirty="0">
                <a:solidFill>
                  <a:schemeClr val="accent2"/>
                </a:solidFill>
                <a:latin typeface="Calibri" panose="020F0502020204030204" pitchFamily="34" charset="0"/>
                <a:cs typeface="Arial" panose="020B0604020202020204" pitchFamily="34" charset="0"/>
              </a:rPr>
              <a:t>): In every legal execution E, there exists a combination of steps, a step for each processor, so that these steps are never executed concurrently.</a:t>
            </a:r>
          </a:p>
          <a:p>
            <a:pPr>
              <a:spcBef>
                <a:spcPct val="0"/>
              </a:spcBef>
              <a:buClrTx/>
              <a:buSzTx/>
              <a:buFontTx/>
              <a:buChar char="•"/>
            </a:pPr>
            <a:endParaRPr lang="en-US" altLang="sv-SE" dirty="0">
              <a:solidFill>
                <a:schemeClr val="accent2"/>
              </a:solidFill>
              <a:latin typeface="Calibri" panose="020F0502020204030204" pitchFamily="34" charset="0"/>
              <a:cs typeface="Arial" panose="020B0604020202020204" pitchFamily="34" charset="0"/>
            </a:endParaRPr>
          </a:p>
          <a:p>
            <a:pPr>
              <a:spcBef>
                <a:spcPct val="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 We will prove that there is </a:t>
            </a:r>
            <a:r>
              <a:rPr lang="en-US" altLang="sv-SE" dirty="0">
                <a:solidFill>
                  <a:srgbClr val="CC0000"/>
                </a:solidFill>
                <a:latin typeface="Calibri" panose="020F0502020204030204" pitchFamily="34" charset="0"/>
                <a:cs typeface="Arial" panose="020B0604020202020204" pitchFamily="34" charset="0"/>
              </a:rPr>
              <a:t>no bound</a:t>
            </a:r>
            <a:r>
              <a:rPr lang="en-US" altLang="sv-SE" dirty="0">
                <a:solidFill>
                  <a:schemeClr val="accent2"/>
                </a:solidFill>
                <a:latin typeface="Calibri" panose="020F0502020204030204" pitchFamily="34" charset="0"/>
                <a:cs typeface="Arial" panose="020B0604020202020204" pitchFamily="34" charset="0"/>
              </a:rPr>
              <a:t> on system memory for </a:t>
            </a:r>
            <a:r>
              <a:rPr lang="en-US" altLang="sv-SE" i="1" dirty="0">
                <a:solidFill>
                  <a:schemeClr val="accent2"/>
                </a:solidFill>
                <a:latin typeface="Calibri" panose="020F0502020204030204" pitchFamily="34" charset="0"/>
                <a:cs typeface="Arial" panose="020B0604020202020204" pitchFamily="34" charset="0"/>
              </a:rPr>
              <a:t>WE </a:t>
            </a:r>
            <a:r>
              <a:rPr lang="en-US" altLang="sv-SE" dirty="0">
                <a:solidFill>
                  <a:schemeClr val="accent2"/>
                </a:solidFill>
                <a:latin typeface="Calibri" panose="020F0502020204030204" pitchFamily="34" charset="0"/>
                <a:cs typeface="Arial" panose="020B0604020202020204" pitchFamily="34" charset="0"/>
              </a:rPr>
              <a:t>task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65E4D20F-A27E-4979-AA4C-B5BA05A84301}" type="slidenum">
              <a:rPr lang="en-US" altLang="en-US" sz="1400" smtClean="0">
                <a:solidFill>
                  <a:srgbClr val="3333CC"/>
                </a:solidFill>
                <a:latin typeface="Times New Roman" panose="02020603050405020304" pitchFamily="18" charset="0"/>
              </a:rPr>
              <a:pPr>
                <a:spcBef>
                  <a:spcPct val="0"/>
                </a:spcBef>
                <a:buClrTx/>
                <a:buSzTx/>
                <a:buFontTx/>
                <a:buNone/>
              </a:pPr>
              <a:t>4</a:t>
            </a:fld>
            <a:endParaRPr lang="en-US" altLang="en-US" sz="1400">
              <a:solidFill>
                <a:srgbClr val="3333CC"/>
              </a:solidFill>
              <a:latin typeface="Times New Roman" panose="02020603050405020304" pitchFamily="18" charset="0"/>
            </a:endParaRPr>
          </a:p>
        </p:txBody>
      </p:sp>
      <p:sp>
        <p:nvSpPr>
          <p:cNvPr id="21507" name="Rectangle 2"/>
          <p:cNvSpPr>
            <a:spLocks noGrp="1" noChangeArrowheads="1"/>
          </p:cNvSpPr>
          <p:nvPr>
            <p:ph type="title"/>
          </p:nvPr>
        </p:nvSpPr>
        <p:spPr>
          <a:xfrm>
            <a:off x="690563" y="914400"/>
            <a:ext cx="7772400" cy="800100"/>
          </a:xfrm>
        </p:spPr>
        <p:txBody>
          <a:bodyPr tIns="370800"/>
          <a:lstStyle/>
          <a:p>
            <a:r>
              <a:rPr lang="en-US" altLang="sv-SE" sz="3400" dirty="0">
                <a:latin typeface="Calibri Light" panose="020F0302020204030204" pitchFamily="34" charset="0"/>
              </a:rPr>
              <a:t>An Abstract Task</a:t>
            </a:r>
            <a:br>
              <a:rPr lang="en-US" altLang="sv-SE" sz="3400" dirty="0">
                <a:latin typeface="Calibri Light" panose="020F0302020204030204" pitchFamily="34" charset="0"/>
              </a:rPr>
            </a:br>
            <a:endParaRPr lang="en-US" altLang="sv-SE" sz="3400" dirty="0">
              <a:latin typeface="Calibri Light" panose="020F0302020204030204" pitchFamily="34" charset="0"/>
            </a:endParaRPr>
          </a:p>
        </p:txBody>
      </p:sp>
      <p:sp>
        <p:nvSpPr>
          <p:cNvPr id="21508" name="Rectangle 3"/>
          <p:cNvSpPr>
            <a:spLocks noGrp="1" noChangeArrowheads="1"/>
          </p:cNvSpPr>
          <p:nvPr>
            <p:ph type="body" idx="1"/>
          </p:nvPr>
        </p:nvSpPr>
        <p:spPr>
          <a:xfrm>
            <a:off x="533400" y="2000250"/>
            <a:ext cx="7772400" cy="3854140"/>
          </a:xfrm>
        </p:spPr>
        <p:txBody>
          <a:bodyPr/>
          <a:lstStyle/>
          <a:p>
            <a:pPr>
              <a:lnSpc>
                <a:spcPct val="90000"/>
              </a:lnSpc>
            </a:pPr>
            <a:r>
              <a:rPr lang="en-US" altLang="sv-SE" sz="2400" dirty="0">
                <a:latin typeface="Calibri Light" panose="020F0302020204030204" pitchFamily="34" charset="0"/>
              </a:rPr>
              <a:t>An </a:t>
            </a:r>
            <a:r>
              <a:rPr lang="en-US" altLang="sv-SE" sz="2400" dirty="0">
                <a:solidFill>
                  <a:srgbClr val="C60000"/>
                </a:solidFill>
                <a:latin typeface="Calibri Light" panose="020F0302020204030204" pitchFamily="34" charset="0"/>
              </a:rPr>
              <a:t>abstract task</a:t>
            </a:r>
            <a:r>
              <a:rPr lang="en-US" altLang="sv-SE" sz="2400" dirty="0">
                <a:latin typeface="Calibri Light" panose="020F0302020204030204" pitchFamily="34" charset="0"/>
              </a:rPr>
              <a:t> - variables and restrictions on their values</a:t>
            </a:r>
          </a:p>
          <a:p>
            <a:pPr>
              <a:lnSpc>
                <a:spcPct val="90000"/>
              </a:lnSpc>
            </a:pPr>
            <a:r>
              <a:rPr lang="en-US" altLang="sv-SE" sz="2400" dirty="0">
                <a:latin typeface="Calibri Light" panose="020F0302020204030204" pitchFamily="34" charset="0"/>
              </a:rPr>
              <a:t>The token passing abstract task, </a:t>
            </a:r>
            <a:r>
              <a:rPr lang="en-US" altLang="sv-SE" sz="2400" dirty="0">
                <a:solidFill>
                  <a:srgbClr val="C60000"/>
                </a:solidFill>
                <a:latin typeface="Calibri Light" panose="020F0302020204030204" pitchFamily="34" charset="0"/>
              </a:rPr>
              <a:t>AT</a:t>
            </a:r>
            <a:r>
              <a:rPr lang="en-US" altLang="sv-SE" sz="2400" dirty="0">
                <a:latin typeface="Calibri Light" panose="020F0302020204030204" pitchFamily="34" charset="0"/>
              </a:rPr>
              <a:t>, for a system of two processors; Sender (S) and Receiver (R)</a:t>
            </a:r>
          </a:p>
          <a:p>
            <a:pPr lvl="1">
              <a:lnSpc>
                <a:spcPct val="90000"/>
              </a:lnSpc>
            </a:pPr>
            <a:r>
              <a:rPr lang="en-US" altLang="sv-SE" dirty="0">
                <a:latin typeface="Calibri Light" panose="020F0302020204030204" pitchFamily="34" charset="0"/>
              </a:rPr>
              <a:t>S and R have Boolean variable </a:t>
            </a:r>
            <a:r>
              <a:rPr lang="en-US" altLang="sv-SE" dirty="0" err="1">
                <a:latin typeface="Calibri Light" panose="020F0302020204030204" pitchFamily="34" charset="0"/>
              </a:rPr>
              <a:t>token</a:t>
            </a:r>
            <a:r>
              <a:rPr lang="en-US" altLang="sv-SE" baseline="-25000" dirty="0" err="1">
                <a:latin typeface="Calibri Light" panose="020F0302020204030204" pitchFamily="34" charset="0"/>
              </a:rPr>
              <a:t>S</a:t>
            </a:r>
            <a:r>
              <a:rPr lang="en-US" altLang="sv-SE" dirty="0">
                <a:latin typeface="Calibri Light" panose="020F0302020204030204" pitchFamily="34" charset="0"/>
              </a:rPr>
              <a:t> and </a:t>
            </a:r>
            <a:r>
              <a:rPr lang="en-US" altLang="sv-SE" dirty="0" err="1">
                <a:latin typeface="Calibri Light" panose="020F0302020204030204" pitchFamily="34" charset="0"/>
              </a:rPr>
              <a:t>token</a:t>
            </a:r>
            <a:r>
              <a:rPr lang="en-US" altLang="sv-SE" baseline="-25000" dirty="0" err="1">
                <a:latin typeface="Calibri Light" panose="020F0302020204030204" pitchFamily="34" charset="0"/>
              </a:rPr>
              <a:t>R</a:t>
            </a:r>
            <a:endParaRPr lang="en-US" altLang="sv-SE" baseline="-25000" dirty="0">
              <a:latin typeface="Calibri Light" panose="020F0302020204030204" pitchFamily="34" charset="0"/>
            </a:endParaRPr>
          </a:p>
          <a:p>
            <a:pPr>
              <a:lnSpc>
                <a:spcPct val="90000"/>
              </a:lnSpc>
            </a:pPr>
            <a:r>
              <a:rPr lang="en-US" altLang="sv-SE" sz="2400" dirty="0">
                <a:latin typeface="Calibri Light" panose="020F0302020204030204" pitchFamily="34" charset="0"/>
              </a:rPr>
              <a:t>Given E = (c</a:t>
            </a:r>
            <a:r>
              <a:rPr lang="en-US" altLang="sv-SE" sz="2400" baseline="-25000" dirty="0">
                <a:latin typeface="Calibri Light" panose="020F0302020204030204" pitchFamily="34" charset="0"/>
              </a:rPr>
              <a:t>1</a:t>
            </a:r>
            <a:r>
              <a:rPr lang="en-US" altLang="sv-SE" sz="2400" dirty="0">
                <a:latin typeface="Calibri Light" panose="020F0302020204030204" pitchFamily="34" charset="0"/>
              </a:rPr>
              <a:t>,a</a:t>
            </a:r>
            <a:r>
              <a:rPr lang="en-US" altLang="sv-SE" sz="2400" baseline="-25000" dirty="0">
                <a:latin typeface="Calibri Light" panose="020F0302020204030204" pitchFamily="34" charset="0"/>
              </a:rPr>
              <a:t>1</a:t>
            </a:r>
            <a:r>
              <a:rPr lang="en-US" altLang="sv-SE" sz="2400" dirty="0">
                <a:latin typeface="Calibri Light" panose="020F0302020204030204" pitchFamily="34" charset="0"/>
              </a:rPr>
              <a:t>,c</a:t>
            </a:r>
            <a:r>
              <a:rPr lang="en-US" altLang="sv-SE" sz="2400" baseline="-25000" dirty="0">
                <a:latin typeface="Calibri Light" panose="020F0302020204030204" pitchFamily="34" charset="0"/>
              </a:rPr>
              <a:t>2</a:t>
            </a:r>
            <a:r>
              <a:rPr lang="en-US" altLang="sv-SE" sz="2400" dirty="0">
                <a:latin typeface="Calibri Light" panose="020F0302020204030204" pitchFamily="34" charset="0"/>
              </a:rPr>
              <a:t>,a</a:t>
            </a:r>
            <a:r>
              <a:rPr lang="en-US" altLang="sv-SE" sz="2400" baseline="-25000" dirty="0">
                <a:latin typeface="Calibri Light" panose="020F0302020204030204" pitchFamily="34" charset="0"/>
              </a:rPr>
              <a:t>2</a:t>
            </a:r>
            <a:r>
              <a:rPr lang="en-US" altLang="sv-SE" sz="2400" dirty="0">
                <a:latin typeface="Calibri Light" panose="020F0302020204030204" pitchFamily="34" charset="0"/>
              </a:rPr>
              <a:t>,…) one may consider only the values of </a:t>
            </a:r>
            <a:r>
              <a:rPr lang="en-US" altLang="sv-SE" sz="2400" dirty="0" err="1">
                <a:latin typeface="Calibri Light" panose="020F0302020204030204" pitchFamily="34" charset="0"/>
              </a:rPr>
              <a:t>token</a:t>
            </a:r>
            <a:r>
              <a:rPr lang="en-US" altLang="sv-SE" sz="2400" baseline="-25000" dirty="0" err="1">
                <a:latin typeface="Calibri Light" panose="020F0302020204030204" pitchFamily="34" charset="0"/>
              </a:rPr>
              <a:t>S</a:t>
            </a:r>
            <a:r>
              <a:rPr lang="en-US" altLang="sv-SE" sz="2400" dirty="0">
                <a:latin typeface="Calibri Light" panose="020F0302020204030204" pitchFamily="34" charset="0"/>
              </a:rPr>
              <a:t> and </a:t>
            </a:r>
            <a:r>
              <a:rPr lang="en-US" altLang="sv-SE" sz="2400" dirty="0" err="1">
                <a:latin typeface="Calibri Light" panose="020F0302020204030204" pitchFamily="34" charset="0"/>
              </a:rPr>
              <a:t>token</a:t>
            </a:r>
            <a:r>
              <a:rPr lang="en-US" altLang="sv-SE" sz="2400" baseline="-25000" dirty="0" err="1">
                <a:latin typeface="Calibri Light" panose="020F0302020204030204" pitchFamily="34" charset="0"/>
              </a:rPr>
              <a:t>R</a:t>
            </a:r>
            <a:r>
              <a:rPr lang="en-US" altLang="sv-SE" sz="2400" dirty="0">
                <a:latin typeface="Calibri Light" panose="020F0302020204030204" pitchFamily="34" charset="0"/>
              </a:rPr>
              <a:t> in every configuration c</a:t>
            </a:r>
            <a:r>
              <a:rPr lang="en-US" altLang="sv-SE" sz="2400" baseline="-25000" dirty="0">
                <a:latin typeface="Calibri Light" panose="020F0302020204030204" pitchFamily="34" charset="0"/>
              </a:rPr>
              <a:t>i</a:t>
            </a:r>
            <a:r>
              <a:rPr lang="en-US" altLang="sv-SE" sz="2400" dirty="0">
                <a:latin typeface="Calibri Light" panose="020F0302020204030204" pitchFamily="34" charset="0"/>
              </a:rPr>
              <a:t> to check whether the token-passing task is achieved</a:t>
            </a:r>
          </a:p>
          <a:p>
            <a:pPr>
              <a:lnSpc>
                <a:spcPct val="90000"/>
              </a:lnSpc>
            </a:pPr>
            <a:r>
              <a:rPr lang="en-US" altLang="sv-SE" sz="2400" dirty="0">
                <a:latin typeface="Calibri Light" panose="020F0302020204030204" pitchFamily="34" charset="0"/>
              </a:rPr>
              <a:t>An algorithm is pseudo-self-stabilizing for an abstract task AT if every infinite execution of the algorithm has a suffix satisfying the restriction of AT</a:t>
            </a:r>
          </a:p>
          <a:p>
            <a:pPr>
              <a:lnSpc>
                <a:spcPct val="90000"/>
              </a:lnSpc>
            </a:pPr>
            <a:endParaRPr lang="en-US" altLang="sv-SE" sz="2400" dirty="0">
              <a:latin typeface="Calibri Light" panose="020F0302020204030204" pitchFamily="34" charset="0"/>
            </a:endParaRPr>
          </a:p>
        </p:txBody>
      </p:sp>
      <p:sp>
        <p:nvSpPr>
          <p:cNvPr id="313349" name="Rectangle 5"/>
          <p:cNvSpPr>
            <a:spLocks noChangeArrowheads="1"/>
          </p:cNvSpPr>
          <p:nvPr/>
        </p:nvSpPr>
        <p:spPr bwMode="auto">
          <a:xfrm>
            <a:off x="469900" y="6616700"/>
            <a:ext cx="7772400"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nSpc>
                <a:spcPct val="90000"/>
              </a:lnSpc>
            </a:pPr>
            <a:endParaRPr lang="sv-SE" altLang="sv-SE"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313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Lower Bound on the System Memory</a:t>
            </a:r>
            <a:endParaRPr lang="en-US" altLang="sv-SE" sz="3600">
              <a:solidFill>
                <a:schemeClr val="tx2"/>
              </a:solidFill>
              <a:latin typeface="Calibri" panose="020F0502020204030204" pitchFamily="34" charset="0"/>
              <a:cs typeface="Arial" panose="020B0604020202020204" pitchFamily="34" charset="0"/>
            </a:endParaRPr>
          </a:p>
        </p:txBody>
      </p:sp>
      <p:sp>
        <p:nvSpPr>
          <p:cNvPr id="68611" name="Text Box 5"/>
          <p:cNvSpPr txBox="1">
            <a:spLocks noChangeArrowheads="1"/>
          </p:cNvSpPr>
          <p:nvPr/>
        </p:nvSpPr>
        <p:spPr bwMode="auto">
          <a:xfrm>
            <a:off x="446088" y="1582738"/>
            <a:ext cx="7985125"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b="1" dirty="0">
                <a:solidFill>
                  <a:schemeClr val="accent2"/>
                </a:solidFill>
                <a:latin typeface="Calibri" panose="020F0502020204030204" pitchFamily="34" charset="0"/>
              </a:rPr>
              <a:t>Theorem:</a:t>
            </a:r>
            <a:r>
              <a:rPr lang="en-US" altLang="sv-SE" dirty="0">
                <a:solidFill>
                  <a:schemeClr val="accent2"/>
                </a:solidFill>
                <a:latin typeface="Calibri" panose="020F0502020204030204" pitchFamily="34" charset="0"/>
              </a:rPr>
              <a:t> For any self-stabilizing message driven protocol for </a:t>
            </a:r>
            <a:r>
              <a:rPr lang="en-US" altLang="sv-SE" i="1" dirty="0">
                <a:solidFill>
                  <a:schemeClr val="accent2"/>
                </a:solidFill>
                <a:latin typeface="Calibri" panose="020F0502020204030204" pitchFamily="34" charset="0"/>
              </a:rPr>
              <a:t>WE </a:t>
            </a:r>
            <a:r>
              <a:rPr lang="en-US" altLang="sv-SE" dirty="0">
                <a:solidFill>
                  <a:schemeClr val="accent2"/>
                </a:solidFill>
                <a:latin typeface="Calibri" panose="020F0502020204030204" pitchFamily="34" charset="0"/>
              </a:rPr>
              <a:t>task and for any execution E’ in </a:t>
            </a:r>
            <a:r>
              <a:rPr lang="en-US" altLang="sv-SE" i="1" dirty="0">
                <a:solidFill>
                  <a:schemeClr val="accent2"/>
                </a:solidFill>
                <a:latin typeface="Calibri" panose="020F0502020204030204" pitchFamily="34" charset="0"/>
              </a:rPr>
              <a:t>WE </a:t>
            </a:r>
            <a:r>
              <a:rPr lang="en-US" altLang="sv-SE" dirty="0">
                <a:solidFill>
                  <a:srgbClr val="CC0000"/>
                </a:solidFill>
                <a:latin typeface="Calibri" panose="020F0502020204030204" pitchFamily="34" charset="0"/>
              </a:rPr>
              <a:t>all the configurations are distinct.</a:t>
            </a:r>
          </a:p>
          <a:p>
            <a:pPr>
              <a:spcBef>
                <a:spcPct val="0"/>
              </a:spcBef>
              <a:buClrTx/>
              <a:buSzTx/>
              <a:buFontTx/>
              <a:buChar char="•"/>
            </a:pPr>
            <a:endParaRPr lang="en-US" altLang="sv-SE" i="1" dirty="0">
              <a:solidFill>
                <a:srgbClr val="CC0000"/>
              </a:solidFill>
              <a:latin typeface="Calibri" panose="020F0502020204030204" pitchFamily="34" charset="0"/>
            </a:endParaRPr>
          </a:p>
          <a:p>
            <a:pPr>
              <a:spcBef>
                <a:spcPct val="0"/>
              </a:spcBef>
              <a:buClrTx/>
              <a:buSzTx/>
              <a:buFontTx/>
              <a:buNone/>
            </a:pPr>
            <a:r>
              <a:rPr lang="en-US" altLang="sv-SE" dirty="0">
                <a:solidFill>
                  <a:schemeClr val="accent2"/>
                </a:solidFill>
                <a:latin typeface="Calibri" panose="020F0502020204030204" pitchFamily="34" charset="0"/>
              </a:rPr>
              <a:t>Hence, for any </a:t>
            </a:r>
            <a:r>
              <a:rPr lang="en-US" altLang="sv-SE" i="1" dirty="0">
                <a:solidFill>
                  <a:schemeClr val="accent2"/>
                </a:solidFill>
                <a:latin typeface="Calibri" panose="020F0502020204030204" pitchFamily="34" charset="0"/>
              </a:rPr>
              <a:t>t</a:t>
            </a:r>
            <a:r>
              <a:rPr lang="en-US" altLang="sv-SE" dirty="0">
                <a:solidFill>
                  <a:schemeClr val="accent2"/>
                </a:solidFill>
                <a:latin typeface="Calibri" panose="020F0502020204030204" pitchFamily="34" charset="0"/>
              </a:rPr>
              <a:t> &gt; 0, the size of at least one of the first t configurations in E is at least log</a:t>
            </a:r>
            <a:r>
              <a:rPr lang="en-US" altLang="sv-SE" baseline="-25000" dirty="0">
                <a:solidFill>
                  <a:schemeClr val="accent2"/>
                </a:solidFill>
                <a:latin typeface="Calibri" panose="020F0502020204030204" pitchFamily="34" charset="0"/>
              </a:rPr>
              <a:t>2</a:t>
            </a:r>
            <a:r>
              <a:rPr lang="en-US" altLang="sv-SE" dirty="0">
                <a:solidFill>
                  <a:schemeClr val="accent2"/>
                </a:solidFill>
                <a:latin typeface="Calibri" panose="020F0502020204030204" pitchFamily="34" charset="0"/>
              </a:rPr>
              <a:t>(</a:t>
            </a:r>
            <a:r>
              <a:rPr lang="en-US" altLang="sv-SE" i="1" dirty="0">
                <a:solidFill>
                  <a:schemeClr val="accent2"/>
                </a:solidFill>
                <a:latin typeface="Calibri" panose="020F0502020204030204" pitchFamily="34" charset="0"/>
              </a:rPr>
              <a:t>t</a:t>
            </a:r>
            <a:r>
              <a:rPr lang="en-US" altLang="sv-SE" dirty="0">
                <a:solidFill>
                  <a:schemeClr val="accent2"/>
                </a:solidFill>
                <a:latin typeface="Calibri" panose="020F0502020204030204" pitchFamily="34" charset="0"/>
              </a:rPr>
              <a:t>)</a:t>
            </a:r>
            <a:endParaRPr lang="en-US" altLang="sv-SE" i="1" baseline="-25000" dirty="0">
              <a:solidFill>
                <a:schemeClr val="accent2"/>
              </a:solidFill>
              <a:latin typeface="Calibri" panose="020F0502020204030204" pitchFamily="34" charset="0"/>
            </a:endParaRPr>
          </a:p>
          <a:p>
            <a:pPr>
              <a:spcBef>
                <a:spcPct val="0"/>
              </a:spcBef>
              <a:buClrTx/>
              <a:buSzTx/>
              <a:buFontTx/>
              <a:buChar char="•"/>
            </a:pPr>
            <a:endParaRPr lang="en-US" altLang="sv-SE" dirty="0">
              <a:solidFill>
                <a:schemeClr val="accent2"/>
              </a:solidFill>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Proof of Theorem</a:t>
            </a:r>
            <a:endParaRPr lang="en-US" altLang="sv-SE" sz="3600">
              <a:solidFill>
                <a:schemeClr val="tx2"/>
              </a:solidFill>
              <a:latin typeface="Calibri" panose="020F0502020204030204" pitchFamily="34" charset="0"/>
              <a:cs typeface="Arial" panose="020B0604020202020204" pitchFamily="34" charset="0"/>
            </a:endParaRPr>
          </a:p>
        </p:txBody>
      </p:sp>
      <p:grpSp>
        <p:nvGrpSpPr>
          <p:cNvPr id="69635" name="Group 62"/>
          <p:cNvGrpSpPr>
            <a:grpSpLocks/>
          </p:cNvGrpSpPr>
          <p:nvPr/>
        </p:nvGrpSpPr>
        <p:grpSpPr bwMode="auto">
          <a:xfrm>
            <a:off x="1108075" y="2693988"/>
            <a:ext cx="6800850" cy="3778250"/>
            <a:chOff x="698" y="1697"/>
            <a:chExt cx="4284" cy="2380"/>
          </a:xfrm>
        </p:grpSpPr>
        <p:grpSp>
          <p:nvGrpSpPr>
            <p:cNvPr id="69638" name="Group 6"/>
            <p:cNvGrpSpPr>
              <a:grpSpLocks/>
            </p:cNvGrpSpPr>
            <p:nvPr/>
          </p:nvGrpSpPr>
          <p:grpSpPr bwMode="auto">
            <a:xfrm>
              <a:off x="1407" y="1825"/>
              <a:ext cx="3024" cy="848"/>
              <a:chOff x="1002" y="798"/>
              <a:chExt cx="3466" cy="915"/>
            </a:xfrm>
          </p:grpSpPr>
          <p:grpSp>
            <p:nvGrpSpPr>
              <p:cNvPr id="69681" name="Group 7"/>
              <p:cNvGrpSpPr>
                <a:grpSpLocks/>
              </p:cNvGrpSpPr>
              <p:nvPr/>
            </p:nvGrpSpPr>
            <p:grpSpPr bwMode="auto">
              <a:xfrm>
                <a:off x="1002" y="1085"/>
                <a:ext cx="3466" cy="393"/>
                <a:chOff x="1002" y="1085"/>
                <a:chExt cx="3466" cy="393"/>
              </a:xfrm>
            </p:grpSpPr>
            <p:sp>
              <p:nvSpPr>
                <p:cNvPr id="69688" name="Oval 8"/>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89" name="Oval 9"/>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69690" name="AutoShape 10"/>
                <p:cNvCxnSpPr>
                  <a:cxnSpLocks noChangeShapeType="1"/>
                  <a:stCxn id="69688" idx="7"/>
                  <a:endCxn id="69689"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91" name="AutoShape 11"/>
                <p:cNvCxnSpPr>
                  <a:cxnSpLocks noChangeShapeType="1"/>
                  <a:stCxn id="69689" idx="3"/>
                  <a:endCxn id="69688"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682" name="Oval 12"/>
              <p:cNvSpPr>
                <a:spLocks noChangeArrowheads="1"/>
              </p:cNvSpPr>
              <p:nvPr/>
            </p:nvSpPr>
            <p:spPr bwMode="auto">
              <a:xfrm>
                <a:off x="1461" y="885"/>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83" name="Oval 13"/>
              <p:cNvSpPr>
                <a:spLocks noChangeArrowheads="1"/>
              </p:cNvSpPr>
              <p:nvPr/>
            </p:nvSpPr>
            <p:spPr bwMode="auto">
              <a:xfrm>
                <a:off x="1872" y="813"/>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84" name="Oval 14"/>
              <p:cNvSpPr>
                <a:spLocks noChangeArrowheads="1"/>
              </p:cNvSpPr>
              <p:nvPr/>
            </p:nvSpPr>
            <p:spPr bwMode="auto">
              <a:xfrm>
                <a:off x="2075" y="798"/>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85" name="Oval 15"/>
              <p:cNvSpPr>
                <a:spLocks noChangeArrowheads="1"/>
              </p:cNvSpPr>
              <p:nvPr/>
            </p:nvSpPr>
            <p:spPr bwMode="auto">
              <a:xfrm>
                <a:off x="1677" y="842"/>
                <a:ext cx="83" cy="8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86" name="Oval 16"/>
              <p:cNvSpPr>
                <a:spLocks noChangeArrowheads="1"/>
              </p:cNvSpPr>
              <p:nvPr/>
            </p:nvSpPr>
            <p:spPr bwMode="auto">
              <a:xfrm>
                <a:off x="3985" y="1572"/>
                <a:ext cx="83" cy="83"/>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87" name="Oval 17"/>
              <p:cNvSpPr>
                <a:spLocks noChangeArrowheads="1"/>
              </p:cNvSpPr>
              <p:nvPr/>
            </p:nvSpPr>
            <p:spPr bwMode="auto">
              <a:xfrm>
                <a:off x="3800" y="1630"/>
                <a:ext cx="83" cy="83"/>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sp>
          <p:nvSpPr>
            <p:cNvPr id="69639" name="Line 18"/>
            <p:cNvSpPr>
              <a:spLocks noChangeShapeType="1"/>
            </p:cNvSpPr>
            <p:nvPr/>
          </p:nvSpPr>
          <p:spPr bwMode="auto">
            <a:xfrm>
              <a:off x="2948" y="2632"/>
              <a:ext cx="0" cy="693"/>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69640" name="Group 19"/>
            <p:cNvGrpSpPr>
              <a:grpSpLocks/>
            </p:cNvGrpSpPr>
            <p:nvPr/>
          </p:nvGrpSpPr>
          <p:grpSpPr bwMode="auto">
            <a:xfrm>
              <a:off x="1426" y="3229"/>
              <a:ext cx="3024" cy="848"/>
              <a:chOff x="1191" y="1978"/>
              <a:chExt cx="3024" cy="848"/>
            </a:xfrm>
          </p:grpSpPr>
          <p:grpSp>
            <p:nvGrpSpPr>
              <p:cNvPr id="69670" name="Group 20"/>
              <p:cNvGrpSpPr>
                <a:grpSpLocks/>
              </p:cNvGrpSpPr>
              <p:nvPr/>
            </p:nvGrpSpPr>
            <p:grpSpPr bwMode="auto">
              <a:xfrm>
                <a:off x="1191" y="2244"/>
                <a:ext cx="3024" cy="364"/>
                <a:chOff x="1002" y="1085"/>
                <a:chExt cx="3466" cy="393"/>
              </a:xfrm>
            </p:grpSpPr>
            <p:sp>
              <p:nvSpPr>
                <p:cNvPr id="69677" name="Oval 21"/>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78" name="Oval 22"/>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69679" name="AutoShape 23"/>
                <p:cNvCxnSpPr>
                  <a:cxnSpLocks noChangeShapeType="1"/>
                  <a:stCxn id="69677" idx="7"/>
                  <a:endCxn id="69678"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0" name="AutoShape 24"/>
                <p:cNvCxnSpPr>
                  <a:cxnSpLocks noChangeShapeType="1"/>
                  <a:stCxn id="69678" idx="3"/>
                  <a:endCxn id="69677"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671" name="Oval 25"/>
              <p:cNvSpPr>
                <a:spLocks noChangeArrowheads="1"/>
              </p:cNvSpPr>
              <p:nvPr/>
            </p:nvSpPr>
            <p:spPr bwMode="auto">
              <a:xfrm>
                <a:off x="1591" y="205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72" name="Oval 26"/>
              <p:cNvSpPr>
                <a:spLocks noChangeArrowheads="1"/>
              </p:cNvSpPr>
              <p:nvPr/>
            </p:nvSpPr>
            <p:spPr bwMode="auto">
              <a:xfrm>
                <a:off x="1950" y="1992"/>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73" name="Oval 27"/>
              <p:cNvSpPr>
                <a:spLocks noChangeArrowheads="1"/>
              </p:cNvSpPr>
              <p:nvPr/>
            </p:nvSpPr>
            <p:spPr bwMode="auto">
              <a:xfrm>
                <a:off x="2127" y="1978"/>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74" name="Oval 28"/>
              <p:cNvSpPr>
                <a:spLocks noChangeArrowheads="1"/>
              </p:cNvSpPr>
              <p:nvPr/>
            </p:nvSpPr>
            <p:spPr bwMode="auto">
              <a:xfrm>
                <a:off x="1780" y="2019"/>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75" name="Oval 29"/>
              <p:cNvSpPr>
                <a:spLocks noChangeArrowheads="1"/>
              </p:cNvSpPr>
              <p:nvPr/>
            </p:nvSpPr>
            <p:spPr bwMode="auto">
              <a:xfrm>
                <a:off x="3794" y="2695"/>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76" name="Oval 30"/>
              <p:cNvSpPr>
                <a:spLocks noChangeArrowheads="1"/>
              </p:cNvSpPr>
              <p:nvPr/>
            </p:nvSpPr>
            <p:spPr bwMode="auto">
              <a:xfrm>
                <a:off x="3632" y="2749"/>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sp>
          <p:nvSpPr>
            <p:cNvPr id="69641" name="Text Box 31"/>
            <p:cNvSpPr txBox="1">
              <a:spLocks noChangeArrowheads="1"/>
            </p:cNvSpPr>
            <p:nvPr/>
          </p:nvSpPr>
          <p:spPr bwMode="auto">
            <a:xfrm>
              <a:off x="837" y="2796"/>
              <a:ext cx="6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b="1" i="1">
                  <a:solidFill>
                    <a:schemeClr val="accent2"/>
                  </a:solidFill>
                </a:rPr>
                <a:t>Sender sending…</a:t>
              </a:r>
            </a:p>
          </p:txBody>
        </p:sp>
        <p:sp>
          <p:nvSpPr>
            <p:cNvPr id="69642" name="Oval 32"/>
            <p:cNvSpPr>
              <a:spLocks noChangeArrowheads="1"/>
            </p:cNvSpPr>
            <p:nvPr/>
          </p:nvSpPr>
          <p:spPr bwMode="auto">
            <a:xfrm>
              <a:off x="1499"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43" name="Oval 33"/>
            <p:cNvSpPr>
              <a:spLocks noChangeArrowheads="1"/>
            </p:cNvSpPr>
            <p:nvPr/>
          </p:nvSpPr>
          <p:spPr bwMode="auto">
            <a:xfrm>
              <a:off x="1635"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44" name="Oval 34"/>
            <p:cNvSpPr>
              <a:spLocks noChangeArrowheads="1"/>
            </p:cNvSpPr>
            <p:nvPr/>
          </p:nvSpPr>
          <p:spPr bwMode="auto">
            <a:xfrm>
              <a:off x="1771"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45" name="Oval 35"/>
            <p:cNvSpPr>
              <a:spLocks noChangeArrowheads="1"/>
            </p:cNvSpPr>
            <p:nvPr/>
          </p:nvSpPr>
          <p:spPr bwMode="auto">
            <a:xfrm>
              <a:off x="1907"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46" name="Oval 36"/>
            <p:cNvSpPr>
              <a:spLocks noChangeArrowheads="1"/>
            </p:cNvSpPr>
            <p:nvPr/>
          </p:nvSpPr>
          <p:spPr bwMode="auto">
            <a:xfrm>
              <a:off x="2043"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47" name="Oval 37"/>
            <p:cNvSpPr>
              <a:spLocks noChangeArrowheads="1"/>
            </p:cNvSpPr>
            <p:nvPr/>
          </p:nvSpPr>
          <p:spPr bwMode="auto">
            <a:xfrm>
              <a:off x="2179" y="291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48" name="Oval 38"/>
            <p:cNvSpPr>
              <a:spLocks noChangeArrowheads="1"/>
            </p:cNvSpPr>
            <p:nvPr/>
          </p:nvSpPr>
          <p:spPr bwMode="auto">
            <a:xfrm>
              <a:off x="4039"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49" name="Oval 39"/>
            <p:cNvSpPr>
              <a:spLocks noChangeArrowheads="1"/>
            </p:cNvSpPr>
            <p:nvPr/>
          </p:nvSpPr>
          <p:spPr bwMode="auto">
            <a:xfrm>
              <a:off x="4175"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50" name="Oval 40"/>
            <p:cNvSpPr>
              <a:spLocks noChangeArrowheads="1"/>
            </p:cNvSpPr>
            <p:nvPr/>
          </p:nvSpPr>
          <p:spPr bwMode="auto">
            <a:xfrm>
              <a:off x="4311"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51" name="Oval 41"/>
            <p:cNvSpPr>
              <a:spLocks noChangeArrowheads="1"/>
            </p:cNvSpPr>
            <p:nvPr/>
          </p:nvSpPr>
          <p:spPr bwMode="auto">
            <a:xfrm>
              <a:off x="4447"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52" name="Oval 42"/>
            <p:cNvSpPr>
              <a:spLocks noChangeArrowheads="1"/>
            </p:cNvSpPr>
            <p:nvPr/>
          </p:nvSpPr>
          <p:spPr bwMode="auto">
            <a:xfrm>
              <a:off x="4583"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53" name="Oval 43"/>
            <p:cNvSpPr>
              <a:spLocks noChangeArrowheads="1"/>
            </p:cNvSpPr>
            <p:nvPr/>
          </p:nvSpPr>
          <p:spPr bwMode="auto">
            <a:xfrm>
              <a:off x="4719" y="2944"/>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54" name="Text Box 44"/>
            <p:cNvSpPr txBox="1">
              <a:spLocks noChangeArrowheads="1"/>
            </p:cNvSpPr>
            <p:nvPr/>
          </p:nvSpPr>
          <p:spPr bwMode="auto">
            <a:xfrm>
              <a:off x="3174" y="2823"/>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b="1" i="1">
                  <a:solidFill>
                    <a:schemeClr val="accent2"/>
                  </a:solidFill>
                </a:rPr>
                <a:t>Receiver acknowleging…</a:t>
              </a:r>
            </a:p>
          </p:txBody>
        </p:sp>
        <p:sp>
          <p:nvSpPr>
            <p:cNvPr id="69655" name="Text Box 45"/>
            <p:cNvSpPr txBox="1">
              <a:spLocks noChangeArrowheads="1"/>
            </p:cNvSpPr>
            <p:nvPr/>
          </p:nvSpPr>
          <p:spPr bwMode="auto">
            <a:xfrm>
              <a:off x="698" y="2043"/>
              <a:ext cx="4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3600" i="1">
                  <a:solidFill>
                    <a:schemeClr val="accent2"/>
                  </a:solidFill>
                </a:rPr>
                <a:t>c</a:t>
              </a:r>
              <a:r>
                <a:rPr lang="en-US" altLang="sv-SE" sz="3600" i="1" baseline="-25000">
                  <a:solidFill>
                    <a:schemeClr val="accent2"/>
                  </a:solidFill>
                </a:rPr>
                <a:t>1</a:t>
              </a:r>
              <a:endParaRPr lang="en-US" altLang="sv-SE" sz="3600" i="1">
                <a:solidFill>
                  <a:schemeClr val="accent2"/>
                </a:solidFill>
              </a:endParaRPr>
            </a:p>
          </p:txBody>
        </p:sp>
        <p:sp>
          <p:nvSpPr>
            <p:cNvPr id="69656" name="Text Box 46"/>
            <p:cNvSpPr txBox="1">
              <a:spLocks noChangeArrowheads="1"/>
            </p:cNvSpPr>
            <p:nvPr/>
          </p:nvSpPr>
          <p:spPr bwMode="auto">
            <a:xfrm>
              <a:off x="729" y="3440"/>
              <a:ext cx="4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3600" i="1">
                  <a:solidFill>
                    <a:schemeClr val="accent2"/>
                  </a:solidFill>
                </a:rPr>
                <a:t>c</a:t>
              </a:r>
              <a:r>
                <a:rPr lang="en-US" altLang="sv-SE" sz="3600" i="1" baseline="-25000">
                  <a:solidFill>
                    <a:schemeClr val="accent2"/>
                  </a:solidFill>
                </a:rPr>
                <a:t>1</a:t>
              </a:r>
              <a:endParaRPr lang="en-US" altLang="sv-SE" sz="3600" i="1">
                <a:solidFill>
                  <a:schemeClr val="accent2"/>
                </a:solidFill>
              </a:endParaRPr>
            </a:p>
          </p:txBody>
        </p:sp>
        <p:sp>
          <p:nvSpPr>
            <p:cNvPr id="69657" name="Text Box 47"/>
            <p:cNvSpPr txBox="1">
              <a:spLocks noChangeArrowheads="1"/>
            </p:cNvSpPr>
            <p:nvPr/>
          </p:nvSpPr>
          <p:spPr bwMode="auto">
            <a:xfrm>
              <a:off x="1497" y="2145"/>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s</a:t>
              </a:r>
              <a:r>
                <a:rPr lang="en-US" altLang="sv-SE" sz="2400" baseline="-25000">
                  <a:solidFill>
                    <a:schemeClr val="accent2"/>
                  </a:solidFill>
                </a:rPr>
                <a:t>1</a:t>
              </a:r>
              <a:endParaRPr lang="en-US" altLang="sv-SE" sz="2400">
                <a:solidFill>
                  <a:schemeClr val="accent2"/>
                </a:solidFill>
              </a:endParaRPr>
            </a:p>
          </p:txBody>
        </p:sp>
        <p:sp>
          <p:nvSpPr>
            <p:cNvPr id="69658" name="Text Box 48"/>
            <p:cNvSpPr txBox="1">
              <a:spLocks noChangeArrowheads="1"/>
            </p:cNvSpPr>
            <p:nvPr/>
          </p:nvSpPr>
          <p:spPr bwMode="auto">
            <a:xfrm>
              <a:off x="4142" y="2145"/>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r</a:t>
              </a:r>
              <a:r>
                <a:rPr lang="en-US" altLang="sv-SE" sz="2400" baseline="-25000">
                  <a:solidFill>
                    <a:schemeClr val="accent2"/>
                  </a:solidFill>
                </a:rPr>
                <a:t>1</a:t>
              </a:r>
              <a:endParaRPr lang="en-US" altLang="sv-SE" sz="2400">
                <a:solidFill>
                  <a:schemeClr val="accent2"/>
                </a:solidFill>
              </a:endParaRPr>
            </a:p>
          </p:txBody>
        </p:sp>
        <p:sp>
          <p:nvSpPr>
            <p:cNvPr id="69659" name="Text Box 49"/>
            <p:cNvSpPr txBox="1">
              <a:spLocks noChangeArrowheads="1"/>
            </p:cNvSpPr>
            <p:nvPr/>
          </p:nvSpPr>
          <p:spPr bwMode="auto">
            <a:xfrm>
              <a:off x="890" y="1697"/>
              <a:ext cx="8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Sender P</a:t>
              </a:r>
              <a:r>
                <a:rPr lang="en-US" altLang="sv-SE" sz="2400" b="1" baseline="-25000">
                  <a:solidFill>
                    <a:schemeClr val="accent2"/>
                  </a:solidFill>
                </a:rPr>
                <a:t>s</a:t>
              </a:r>
              <a:endParaRPr lang="en-US" altLang="sv-SE" sz="2400" b="1">
                <a:solidFill>
                  <a:schemeClr val="accent2"/>
                </a:solidFill>
              </a:endParaRPr>
            </a:p>
          </p:txBody>
        </p:sp>
        <p:sp>
          <p:nvSpPr>
            <p:cNvPr id="69660" name="Text Box 50"/>
            <p:cNvSpPr txBox="1">
              <a:spLocks noChangeArrowheads="1"/>
            </p:cNvSpPr>
            <p:nvPr/>
          </p:nvSpPr>
          <p:spPr bwMode="auto">
            <a:xfrm>
              <a:off x="3830" y="1741"/>
              <a:ext cx="9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Receiver P</a:t>
              </a:r>
              <a:r>
                <a:rPr lang="en-US" altLang="sv-SE" sz="2400" b="1" baseline="-25000">
                  <a:solidFill>
                    <a:schemeClr val="accent2"/>
                  </a:solidFill>
                </a:rPr>
                <a:t>r</a:t>
              </a:r>
              <a:endParaRPr lang="en-US" altLang="sv-SE" sz="2400" b="1">
                <a:solidFill>
                  <a:schemeClr val="accent2"/>
                </a:solidFill>
              </a:endParaRPr>
            </a:p>
          </p:txBody>
        </p:sp>
        <p:sp>
          <p:nvSpPr>
            <p:cNvPr id="69661" name="Text Box 51"/>
            <p:cNvSpPr txBox="1">
              <a:spLocks noChangeArrowheads="1"/>
            </p:cNvSpPr>
            <p:nvPr/>
          </p:nvSpPr>
          <p:spPr bwMode="auto">
            <a:xfrm>
              <a:off x="1515" y="3551"/>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s</a:t>
              </a:r>
              <a:r>
                <a:rPr lang="en-US" altLang="sv-SE" sz="2400" baseline="-25000">
                  <a:solidFill>
                    <a:schemeClr val="accent2"/>
                  </a:solidFill>
                </a:rPr>
                <a:t>1</a:t>
              </a:r>
              <a:endParaRPr lang="en-US" altLang="sv-SE" sz="2400">
                <a:solidFill>
                  <a:schemeClr val="accent2"/>
                </a:solidFill>
              </a:endParaRPr>
            </a:p>
          </p:txBody>
        </p:sp>
        <p:sp>
          <p:nvSpPr>
            <p:cNvPr id="69662" name="Text Box 52"/>
            <p:cNvSpPr txBox="1">
              <a:spLocks noChangeArrowheads="1"/>
            </p:cNvSpPr>
            <p:nvPr/>
          </p:nvSpPr>
          <p:spPr bwMode="auto">
            <a:xfrm>
              <a:off x="4169" y="3550"/>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r</a:t>
              </a:r>
              <a:r>
                <a:rPr lang="en-US" altLang="sv-SE" sz="2400" baseline="-25000">
                  <a:solidFill>
                    <a:schemeClr val="accent2"/>
                  </a:solidFill>
                </a:rPr>
                <a:t>1</a:t>
              </a:r>
              <a:endParaRPr lang="en-US" altLang="sv-SE" sz="2400">
                <a:solidFill>
                  <a:schemeClr val="accent2"/>
                </a:solidFill>
              </a:endParaRPr>
            </a:p>
          </p:txBody>
        </p:sp>
        <p:sp>
          <p:nvSpPr>
            <p:cNvPr id="69663" name="AutoShape 53"/>
            <p:cNvSpPr>
              <a:spLocks/>
            </p:cNvSpPr>
            <p:nvPr/>
          </p:nvSpPr>
          <p:spPr bwMode="auto">
            <a:xfrm rot="4800000">
              <a:off x="2087" y="1757"/>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64" name="AutoShape 54"/>
            <p:cNvSpPr>
              <a:spLocks/>
            </p:cNvSpPr>
            <p:nvPr/>
          </p:nvSpPr>
          <p:spPr bwMode="auto">
            <a:xfrm rot="-6600000">
              <a:off x="3834" y="2343"/>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69665" name="Text Box 55"/>
            <p:cNvSpPr txBox="1">
              <a:spLocks noChangeArrowheads="1"/>
            </p:cNvSpPr>
            <p:nvPr/>
          </p:nvSpPr>
          <p:spPr bwMode="auto">
            <a:xfrm>
              <a:off x="1969" y="2034"/>
              <a:ext cx="7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s,r</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69666" name="Text Box 56"/>
            <p:cNvSpPr txBox="1">
              <a:spLocks noChangeArrowheads="1"/>
            </p:cNvSpPr>
            <p:nvPr/>
          </p:nvSpPr>
          <p:spPr bwMode="auto">
            <a:xfrm>
              <a:off x="3514" y="2104"/>
              <a:ext cx="7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r,s</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69667" name="Text Box 57"/>
            <p:cNvSpPr txBox="1">
              <a:spLocks noChangeArrowheads="1"/>
            </p:cNvSpPr>
            <p:nvPr/>
          </p:nvSpPr>
          <p:spPr bwMode="auto">
            <a:xfrm>
              <a:off x="4165" y="2616"/>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r,s</a:t>
              </a:r>
              <a:r>
                <a:rPr lang="en-US" altLang="sv-SE" sz="2400">
                  <a:solidFill>
                    <a:schemeClr val="accent2"/>
                  </a:solidFill>
                </a:rPr>
                <a:t>(E)</a:t>
              </a:r>
            </a:p>
          </p:txBody>
        </p:sp>
        <p:sp>
          <p:nvSpPr>
            <p:cNvPr id="69668" name="Text Box 58"/>
            <p:cNvSpPr txBox="1">
              <a:spLocks noChangeArrowheads="1"/>
            </p:cNvSpPr>
            <p:nvPr/>
          </p:nvSpPr>
          <p:spPr bwMode="auto">
            <a:xfrm>
              <a:off x="1488" y="2610"/>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s,r</a:t>
              </a:r>
              <a:r>
                <a:rPr lang="en-US" altLang="sv-SE" sz="2400">
                  <a:solidFill>
                    <a:schemeClr val="accent2"/>
                  </a:solidFill>
                </a:rPr>
                <a:t>(E)</a:t>
              </a:r>
            </a:p>
          </p:txBody>
        </p:sp>
        <p:sp>
          <p:nvSpPr>
            <p:cNvPr id="69669" name="Text Box 59"/>
            <p:cNvSpPr txBox="1">
              <a:spLocks noChangeArrowheads="1"/>
            </p:cNvSpPr>
            <p:nvPr/>
          </p:nvSpPr>
          <p:spPr bwMode="auto">
            <a:xfrm>
              <a:off x="2706" y="2820"/>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E</a:t>
              </a:r>
            </a:p>
          </p:txBody>
        </p:sp>
      </p:grpSp>
      <p:sp>
        <p:nvSpPr>
          <p:cNvPr id="69636" name="Text Box 60"/>
          <p:cNvSpPr txBox="1">
            <a:spLocks noChangeArrowheads="1"/>
          </p:cNvSpPr>
          <p:nvPr/>
        </p:nvSpPr>
        <p:spPr bwMode="auto">
          <a:xfrm>
            <a:off x="957263" y="1017588"/>
            <a:ext cx="78819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a:solidFill>
                  <a:schemeClr val="accent2"/>
                </a:solidFill>
                <a:latin typeface="Calibri" panose="020F0502020204030204" pitchFamily="34" charset="0"/>
              </a:rPr>
              <a:t>Any execution E’ in which not all the configurations are distinct has circular sub-execution E = (c</a:t>
            </a:r>
            <a:r>
              <a:rPr lang="en-US" altLang="sv-SE" baseline="-25000">
                <a:solidFill>
                  <a:schemeClr val="accent2"/>
                </a:solidFill>
                <a:latin typeface="Calibri" panose="020F0502020204030204" pitchFamily="34" charset="0"/>
              </a:rPr>
              <a:t>1</a:t>
            </a:r>
            <a:r>
              <a:rPr lang="en-US" altLang="sv-SE">
                <a:solidFill>
                  <a:schemeClr val="accent2"/>
                </a:solidFill>
                <a:latin typeface="Calibri" panose="020F0502020204030204" pitchFamily="34" charset="0"/>
              </a:rPr>
              <a:t>,a</a:t>
            </a:r>
            <a:r>
              <a:rPr lang="en-US" altLang="sv-SE" baseline="-25000">
                <a:solidFill>
                  <a:schemeClr val="accent2"/>
                </a:solidFill>
                <a:latin typeface="Calibri" panose="020F0502020204030204" pitchFamily="34" charset="0"/>
              </a:rPr>
              <a:t>2</a:t>
            </a:r>
            <a:r>
              <a:rPr lang="en-US" altLang="sv-SE">
                <a:solidFill>
                  <a:schemeClr val="accent2"/>
                </a:solidFill>
                <a:latin typeface="Calibri" panose="020F0502020204030204" pitchFamily="34" charset="0"/>
              </a:rPr>
              <a:t>,….,c</a:t>
            </a:r>
            <a:r>
              <a:rPr lang="en-US" altLang="sv-SE" baseline="-25000">
                <a:solidFill>
                  <a:schemeClr val="accent2"/>
                </a:solidFill>
                <a:latin typeface="Calibri" panose="020F0502020204030204" pitchFamily="34" charset="0"/>
              </a:rPr>
              <a:t>m</a:t>
            </a:r>
            <a:r>
              <a:rPr lang="en-US" altLang="sv-SE">
                <a:solidFill>
                  <a:schemeClr val="accent2"/>
                </a:solidFill>
                <a:latin typeface="Calibri" panose="020F0502020204030204" pitchFamily="34" charset="0"/>
              </a:rPr>
              <a:t>) where (c</a:t>
            </a:r>
            <a:r>
              <a:rPr lang="en-US" altLang="sv-SE" baseline="-25000">
                <a:solidFill>
                  <a:schemeClr val="accent2"/>
                </a:solidFill>
                <a:latin typeface="Calibri" panose="020F0502020204030204" pitchFamily="34" charset="0"/>
              </a:rPr>
              <a:t>1</a:t>
            </a:r>
            <a:r>
              <a:rPr lang="en-US" altLang="sv-SE">
                <a:solidFill>
                  <a:schemeClr val="accent2"/>
                </a:solidFill>
                <a:latin typeface="Calibri" panose="020F0502020204030204" pitchFamily="34" charset="0"/>
              </a:rPr>
              <a:t>=c</a:t>
            </a:r>
            <a:r>
              <a:rPr lang="en-US" altLang="sv-SE" baseline="-25000">
                <a:solidFill>
                  <a:schemeClr val="accent2"/>
                </a:solidFill>
                <a:latin typeface="Calibri" panose="020F0502020204030204" pitchFamily="34" charset="0"/>
              </a:rPr>
              <a:t>m</a:t>
            </a:r>
            <a:r>
              <a:rPr lang="en-US" altLang="sv-SE">
                <a:solidFill>
                  <a:schemeClr val="accent2"/>
                </a:solidFill>
                <a:latin typeface="Calibri" panose="020F0502020204030204" pitchFamily="34" charset="0"/>
              </a:rPr>
              <a:t>)</a:t>
            </a:r>
          </a:p>
        </p:txBody>
      </p:sp>
      <p:sp>
        <p:nvSpPr>
          <p:cNvPr id="69637" name="Text Box 61"/>
          <p:cNvSpPr txBox="1">
            <a:spLocks noChangeArrowheads="1"/>
          </p:cNvSpPr>
          <p:nvPr/>
        </p:nvSpPr>
        <p:spPr bwMode="auto">
          <a:xfrm>
            <a:off x="333375" y="5453063"/>
            <a:ext cx="1165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i="1">
                <a:solidFill>
                  <a:schemeClr val="accent2"/>
                </a:solidFill>
              </a:rPr>
              <a:t>c</a:t>
            </a:r>
            <a:r>
              <a:rPr lang="en-US" altLang="sv-SE" sz="3600" i="1" baseline="-25000">
                <a:solidFill>
                  <a:schemeClr val="accent2"/>
                </a:solidFill>
              </a:rPr>
              <a:t>m</a:t>
            </a:r>
            <a:r>
              <a:rPr lang="en-US" altLang="sv-SE" sz="3600" i="1">
                <a:solidFill>
                  <a:schemeClr val="accent2"/>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defRPr/>
            </a:pPr>
            <a:r>
              <a:rPr lang="en-US" altLang="sv-SE" sz="3600" u="sng" dirty="0">
                <a:solidFill>
                  <a:schemeClr val="hlink"/>
                </a:solidFill>
                <a:latin typeface="Calibri" panose="020F0502020204030204" pitchFamily="34" charset="0"/>
              </a:rPr>
              <a:t>Proof - Building </a:t>
            </a:r>
            <a:r>
              <a:rPr lang="en-US" altLang="sv-SE" sz="3600" u="sng" dirty="0">
                <a:solidFill>
                  <a:schemeClr val="hlink"/>
                </a:solidFill>
                <a:latin typeface="Calibri" panose="020F0502020204030204" pitchFamily="34" charset="0"/>
                <a:ea typeface="+mj-ea"/>
                <a:cs typeface="+mj-cs"/>
              </a:rPr>
              <a:t>CE</a:t>
            </a:r>
            <a:r>
              <a:rPr lang="en-US" altLang="sv-SE" sz="3600" u="sng" dirty="0">
                <a:solidFill>
                  <a:schemeClr val="hlink"/>
                </a:solidFill>
                <a:latin typeface="Calibri" panose="020F0502020204030204" pitchFamily="34" charset="0"/>
              </a:rPr>
              <a:t> and </a:t>
            </a:r>
            <a:r>
              <a:rPr lang="en-US" altLang="sv-SE" sz="3600" i="1" u="sng" dirty="0" err="1">
                <a:solidFill>
                  <a:schemeClr val="hlink"/>
                </a:solidFill>
                <a:latin typeface="Calibri" panose="020F0502020204030204" pitchFamily="34" charset="0"/>
              </a:rPr>
              <a:t>c</a:t>
            </a:r>
            <a:r>
              <a:rPr lang="en-US" altLang="sv-SE" sz="3600" i="1" baseline="-25000" dirty="0" err="1">
                <a:solidFill>
                  <a:schemeClr val="hlink"/>
                </a:solidFill>
                <a:latin typeface="Calibri" panose="020F0502020204030204" pitchFamily="34" charset="0"/>
              </a:rPr>
              <a:t>init</a:t>
            </a:r>
            <a:r>
              <a:rPr lang="en-US" altLang="sv-SE" sz="3600" i="1" baseline="-25000" dirty="0">
                <a:solidFill>
                  <a:schemeClr val="hlink"/>
                </a:solidFill>
                <a:latin typeface="Calibri" panose="020F0502020204030204" pitchFamily="34" charset="0"/>
              </a:rPr>
              <a:t> </a:t>
            </a:r>
            <a:endParaRPr lang="en-US" altLang="sv-SE" sz="3600" i="1" dirty="0">
              <a:latin typeface="Calibri" panose="020F0502020204030204" pitchFamily="34" charset="0"/>
            </a:endParaRPr>
          </a:p>
        </p:txBody>
      </p:sp>
      <p:sp>
        <p:nvSpPr>
          <p:cNvPr id="70659" name="Text Box 113"/>
          <p:cNvSpPr txBox="1">
            <a:spLocks noChangeArrowheads="1"/>
          </p:cNvSpPr>
          <p:nvPr/>
        </p:nvSpPr>
        <p:spPr bwMode="auto">
          <a:xfrm>
            <a:off x="711200" y="877888"/>
            <a:ext cx="788193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5738" indent="-185738">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nSpc>
                <a:spcPct val="85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Let E – be circular sub-execution </a:t>
            </a:r>
          </a:p>
          <a:p>
            <a:pPr>
              <a:lnSpc>
                <a:spcPct val="85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S</a:t>
            </a:r>
            <a:r>
              <a:rPr lang="en-US" altLang="sv-SE" baseline="-25000" dirty="0">
                <a:solidFill>
                  <a:schemeClr val="accent2"/>
                </a:solidFill>
                <a:latin typeface="Calibri" panose="020F0502020204030204" pitchFamily="34" charset="0"/>
                <a:cs typeface="Arial" panose="020B0604020202020204" pitchFamily="34" charset="0"/>
              </a:rPr>
              <a:t>i</a:t>
            </a:r>
            <a:r>
              <a:rPr lang="en-US" altLang="sv-SE" dirty="0">
                <a:solidFill>
                  <a:schemeClr val="accent2"/>
                </a:solidFill>
                <a:latin typeface="Calibri" panose="020F0502020204030204" pitchFamily="34" charset="0"/>
                <a:cs typeface="Arial" panose="020B0604020202020204" pitchFamily="34" charset="0"/>
              </a:rPr>
              <a:t> - sequence of steps of P</a:t>
            </a:r>
            <a:r>
              <a:rPr lang="en-US" altLang="sv-SE" baseline="-25000" dirty="0">
                <a:solidFill>
                  <a:schemeClr val="accent2"/>
                </a:solidFill>
                <a:latin typeface="Calibri" panose="020F0502020204030204" pitchFamily="34" charset="0"/>
                <a:cs typeface="Arial" panose="020B0604020202020204" pitchFamily="34" charset="0"/>
              </a:rPr>
              <a:t>i</a:t>
            </a:r>
          </a:p>
          <a:p>
            <a:pPr>
              <a:lnSpc>
                <a:spcPct val="85000"/>
              </a:lnSpc>
              <a:spcBef>
                <a:spcPct val="50000"/>
              </a:spcBef>
              <a:buClrTx/>
              <a:buSzTx/>
              <a:buFontTx/>
              <a:buChar char="•"/>
            </a:pPr>
            <a:r>
              <a:rPr lang="en-US" altLang="sv-SE" i="1" dirty="0">
                <a:solidFill>
                  <a:schemeClr val="accent2"/>
                </a:solidFill>
                <a:latin typeface="Calibri" panose="020F0502020204030204" pitchFamily="34" charset="0"/>
                <a:cs typeface="Arial" panose="020B0604020202020204" pitchFamily="34" charset="0"/>
              </a:rPr>
              <a:t>CE – </a:t>
            </a:r>
            <a:r>
              <a:rPr lang="en-US" altLang="sv-SE" dirty="0">
                <a:solidFill>
                  <a:schemeClr val="accent2"/>
                </a:solidFill>
                <a:latin typeface="Calibri" panose="020F0502020204030204" pitchFamily="34" charset="0"/>
                <a:cs typeface="Arial" panose="020B0604020202020204" pitchFamily="34" charset="0"/>
              </a:rPr>
              <a:t>set of circular executions </a:t>
            </a:r>
          </a:p>
          <a:p>
            <a:pPr>
              <a:lnSpc>
                <a:spcPct val="85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Each execution in </a:t>
            </a:r>
            <a:r>
              <a:rPr lang="en-US" altLang="sv-SE" i="1" dirty="0">
                <a:solidFill>
                  <a:schemeClr val="accent2"/>
                </a:solidFill>
                <a:latin typeface="Calibri" panose="020F0502020204030204" pitchFamily="34" charset="0"/>
                <a:cs typeface="Arial" panose="020B0604020202020204" pitchFamily="34" charset="0"/>
              </a:rPr>
              <a:t>CE – </a:t>
            </a:r>
            <a:r>
              <a:rPr lang="en-US" altLang="sv-SE" dirty="0">
                <a:solidFill>
                  <a:schemeClr val="accent2"/>
                </a:solidFill>
                <a:latin typeface="Calibri" panose="020F0502020204030204" pitchFamily="34" charset="0"/>
                <a:cs typeface="Arial" panose="020B0604020202020204" pitchFamily="34" charset="0"/>
              </a:rPr>
              <a:t>merge of S</a:t>
            </a:r>
            <a:r>
              <a:rPr lang="en-US" altLang="sv-SE" baseline="-25000" dirty="0">
                <a:solidFill>
                  <a:schemeClr val="accent2"/>
                </a:solidFill>
                <a:latin typeface="Calibri" panose="020F0502020204030204" pitchFamily="34" charset="0"/>
                <a:cs typeface="Arial" panose="020B0604020202020204" pitchFamily="34" charset="0"/>
              </a:rPr>
              <a:t>i</a:t>
            </a:r>
            <a:r>
              <a:rPr lang="en-US" altLang="sv-SE" dirty="0">
                <a:solidFill>
                  <a:schemeClr val="accent2"/>
                </a:solidFill>
                <a:latin typeface="Calibri" panose="020F0502020204030204" pitchFamily="34" charset="0"/>
                <a:cs typeface="Arial" panose="020B0604020202020204" pitchFamily="34" charset="0"/>
              </a:rPr>
              <a:t>’s , while keeping their internal order</a:t>
            </a:r>
          </a:p>
          <a:p>
            <a:pPr>
              <a:lnSpc>
                <a:spcPct val="85000"/>
              </a:lnSpc>
              <a:spcBef>
                <a:spcPct val="5000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We obtain initial configuration of </a:t>
            </a:r>
            <a:r>
              <a:rPr lang="en-US" altLang="sv-SE" dirty="0" err="1">
                <a:solidFill>
                  <a:schemeClr val="accent2"/>
                </a:solidFill>
                <a:latin typeface="Calibri" panose="020F0502020204030204" pitchFamily="34" charset="0"/>
                <a:cs typeface="Arial" panose="020B0604020202020204" pitchFamily="34" charset="0"/>
              </a:rPr>
              <a:t>E</a:t>
            </a:r>
            <a:r>
              <a:rPr lang="en-US" altLang="sv-SE" baseline="-25000" dirty="0" err="1">
                <a:solidFill>
                  <a:schemeClr val="accent2"/>
                </a:solidFill>
                <a:latin typeface="Calibri" panose="020F0502020204030204" pitchFamily="34" charset="0"/>
                <a:cs typeface="Arial" panose="020B0604020202020204" pitchFamily="34" charset="0"/>
              </a:rPr>
              <a:t>c</a:t>
            </a:r>
            <a:r>
              <a:rPr lang="en-US" altLang="sv-SE" baseline="-25000" dirty="0">
                <a:solidFill>
                  <a:schemeClr val="accent2"/>
                </a:solidFill>
                <a:latin typeface="Calibri" panose="020F0502020204030204" pitchFamily="34" charset="0"/>
                <a:cs typeface="Arial" panose="020B0604020202020204" pitchFamily="34" charset="0"/>
              </a:rPr>
              <a:t> </a:t>
            </a:r>
            <a:r>
              <a:rPr lang="en-US" altLang="sv-SE" dirty="0">
                <a:solidFill>
                  <a:schemeClr val="accent2"/>
                </a:solidFill>
                <a:latin typeface="Calibri" panose="020F0502020204030204" pitchFamily="34" charset="0"/>
                <a:cs typeface="Arial" panose="020B0604020202020204" pitchFamily="34" charset="0"/>
              </a:rPr>
              <a:t>in CE from c</a:t>
            </a:r>
            <a:r>
              <a:rPr lang="en-US" altLang="sv-SE" baseline="-25000" dirty="0">
                <a:solidFill>
                  <a:schemeClr val="accent2"/>
                </a:solidFill>
                <a:latin typeface="Calibri" panose="020F0502020204030204" pitchFamily="34" charset="0"/>
                <a:cs typeface="Arial" panose="020B0604020202020204" pitchFamily="34" charset="0"/>
              </a:rPr>
              <a:t>1</a:t>
            </a:r>
            <a:r>
              <a:rPr lang="en-US" altLang="sv-SE" dirty="0">
                <a:solidFill>
                  <a:schemeClr val="accent2"/>
                </a:solidFill>
                <a:latin typeface="Calibri" panose="020F0502020204030204" pitchFamily="34" charset="0"/>
                <a:cs typeface="Arial" panose="020B0604020202020204" pitchFamily="34" charset="0"/>
              </a:rPr>
              <a:t> of E, and sequence of messages sent during E</a:t>
            </a:r>
          </a:p>
        </p:txBody>
      </p:sp>
      <p:grpSp>
        <p:nvGrpSpPr>
          <p:cNvPr id="70660" name="Group 114"/>
          <p:cNvGrpSpPr>
            <a:grpSpLocks/>
          </p:cNvGrpSpPr>
          <p:nvPr/>
        </p:nvGrpSpPr>
        <p:grpSpPr bwMode="auto">
          <a:xfrm>
            <a:off x="1341438" y="5056188"/>
            <a:ext cx="6015037" cy="1449387"/>
            <a:chOff x="845" y="3185"/>
            <a:chExt cx="3789" cy="913"/>
          </a:xfrm>
        </p:grpSpPr>
        <p:grpSp>
          <p:nvGrpSpPr>
            <p:cNvPr id="70661" name="Group 115"/>
            <p:cNvGrpSpPr>
              <a:grpSpLocks/>
            </p:cNvGrpSpPr>
            <p:nvPr/>
          </p:nvGrpSpPr>
          <p:grpSpPr bwMode="auto">
            <a:xfrm>
              <a:off x="1610" y="3450"/>
              <a:ext cx="3024" cy="364"/>
              <a:chOff x="1002" y="1085"/>
              <a:chExt cx="3466" cy="393"/>
            </a:xfrm>
          </p:grpSpPr>
          <p:sp>
            <p:nvSpPr>
              <p:cNvPr id="70691" name="Oval 116"/>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92" name="Oval 117"/>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70693" name="AutoShape 118"/>
              <p:cNvCxnSpPr>
                <a:cxnSpLocks noChangeShapeType="1"/>
                <a:stCxn id="70691" idx="7"/>
                <a:endCxn id="70692"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4" name="AutoShape 119"/>
              <p:cNvCxnSpPr>
                <a:cxnSpLocks noChangeShapeType="1"/>
                <a:stCxn id="70692" idx="3"/>
                <a:endCxn id="70691"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0662" name="Oval 120"/>
            <p:cNvSpPr>
              <a:spLocks noChangeArrowheads="1"/>
            </p:cNvSpPr>
            <p:nvPr/>
          </p:nvSpPr>
          <p:spPr bwMode="auto">
            <a:xfrm>
              <a:off x="2698" y="3185"/>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63" name="Oval 121"/>
            <p:cNvSpPr>
              <a:spLocks noChangeArrowheads="1"/>
            </p:cNvSpPr>
            <p:nvPr/>
          </p:nvSpPr>
          <p:spPr bwMode="auto">
            <a:xfrm>
              <a:off x="3057" y="3185"/>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64" name="Oval 122"/>
            <p:cNvSpPr>
              <a:spLocks noChangeArrowheads="1"/>
            </p:cNvSpPr>
            <p:nvPr/>
          </p:nvSpPr>
          <p:spPr bwMode="auto">
            <a:xfrm>
              <a:off x="3234" y="3185"/>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65" name="Oval 123"/>
            <p:cNvSpPr>
              <a:spLocks noChangeArrowheads="1"/>
            </p:cNvSpPr>
            <p:nvPr/>
          </p:nvSpPr>
          <p:spPr bwMode="auto">
            <a:xfrm>
              <a:off x="2887" y="3185"/>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66" name="Oval 124"/>
            <p:cNvSpPr>
              <a:spLocks noChangeArrowheads="1"/>
            </p:cNvSpPr>
            <p:nvPr/>
          </p:nvSpPr>
          <p:spPr bwMode="auto">
            <a:xfrm>
              <a:off x="3463" y="4018"/>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67" name="Oval 125"/>
            <p:cNvSpPr>
              <a:spLocks noChangeArrowheads="1"/>
            </p:cNvSpPr>
            <p:nvPr/>
          </p:nvSpPr>
          <p:spPr bwMode="auto">
            <a:xfrm>
              <a:off x="3317" y="4021"/>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68" name="Oval 126"/>
            <p:cNvSpPr>
              <a:spLocks noChangeArrowheads="1"/>
            </p:cNvSpPr>
            <p:nvPr/>
          </p:nvSpPr>
          <p:spPr bwMode="auto">
            <a:xfrm>
              <a:off x="1984" y="327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69" name="Oval 127"/>
            <p:cNvSpPr>
              <a:spLocks noChangeArrowheads="1"/>
            </p:cNvSpPr>
            <p:nvPr/>
          </p:nvSpPr>
          <p:spPr bwMode="auto">
            <a:xfrm>
              <a:off x="2120" y="324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0" name="Oval 128"/>
            <p:cNvSpPr>
              <a:spLocks noChangeArrowheads="1"/>
            </p:cNvSpPr>
            <p:nvPr/>
          </p:nvSpPr>
          <p:spPr bwMode="auto">
            <a:xfrm>
              <a:off x="2256" y="3220"/>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1" name="Oval 129"/>
            <p:cNvSpPr>
              <a:spLocks noChangeArrowheads="1"/>
            </p:cNvSpPr>
            <p:nvPr/>
          </p:nvSpPr>
          <p:spPr bwMode="auto">
            <a:xfrm>
              <a:off x="2392" y="320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2" name="Oval 130"/>
            <p:cNvSpPr>
              <a:spLocks noChangeArrowheads="1"/>
            </p:cNvSpPr>
            <p:nvPr/>
          </p:nvSpPr>
          <p:spPr bwMode="auto">
            <a:xfrm>
              <a:off x="2528" y="3188"/>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3" name="Oval 131"/>
            <p:cNvSpPr>
              <a:spLocks noChangeArrowheads="1"/>
            </p:cNvSpPr>
            <p:nvPr/>
          </p:nvSpPr>
          <p:spPr bwMode="auto">
            <a:xfrm>
              <a:off x="1869" y="331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4" name="Oval 132"/>
            <p:cNvSpPr>
              <a:spLocks noChangeArrowheads="1"/>
            </p:cNvSpPr>
            <p:nvPr/>
          </p:nvSpPr>
          <p:spPr bwMode="auto">
            <a:xfrm>
              <a:off x="3591" y="401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5" name="Oval 133"/>
            <p:cNvSpPr>
              <a:spLocks noChangeArrowheads="1"/>
            </p:cNvSpPr>
            <p:nvPr/>
          </p:nvSpPr>
          <p:spPr bwMode="auto">
            <a:xfrm>
              <a:off x="3727" y="4002"/>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6" name="Oval 134"/>
            <p:cNvSpPr>
              <a:spLocks noChangeArrowheads="1"/>
            </p:cNvSpPr>
            <p:nvPr/>
          </p:nvSpPr>
          <p:spPr bwMode="auto">
            <a:xfrm>
              <a:off x="3863" y="3986"/>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7" name="Oval 135"/>
            <p:cNvSpPr>
              <a:spLocks noChangeArrowheads="1"/>
            </p:cNvSpPr>
            <p:nvPr/>
          </p:nvSpPr>
          <p:spPr bwMode="auto">
            <a:xfrm>
              <a:off x="3999" y="397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8" name="Oval 136"/>
            <p:cNvSpPr>
              <a:spLocks noChangeArrowheads="1"/>
            </p:cNvSpPr>
            <p:nvPr/>
          </p:nvSpPr>
          <p:spPr bwMode="auto">
            <a:xfrm>
              <a:off x="4135" y="393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79" name="Oval 137"/>
            <p:cNvSpPr>
              <a:spLocks noChangeArrowheads="1"/>
            </p:cNvSpPr>
            <p:nvPr/>
          </p:nvSpPr>
          <p:spPr bwMode="auto">
            <a:xfrm>
              <a:off x="4271" y="389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80" name="Text Box 138"/>
            <p:cNvSpPr txBox="1">
              <a:spLocks noChangeArrowheads="1"/>
            </p:cNvSpPr>
            <p:nvPr/>
          </p:nvSpPr>
          <p:spPr bwMode="auto">
            <a:xfrm>
              <a:off x="845" y="3384"/>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3600" i="1">
                  <a:solidFill>
                    <a:schemeClr val="accent2"/>
                  </a:solidFill>
                </a:rPr>
                <a:t>c</a:t>
              </a:r>
              <a:r>
                <a:rPr lang="en-US" altLang="sv-SE" sz="3600" i="1" baseline="-25000">
                  <a:solidFill>
                    <a:schemeClr val="accent2"/>
                  </a:solidFill>
                </a:rPr>
                <a:t>init</a:t>
              </a:r>
              <a:endParaRPr lang="en-US" altLang="sv-SE" sz="3600" i="1">
                <a:solidFill>
                  <a:schemeClr val="accent2"/>
                </a:solidFill>
              </a:endParaRPr>
            </a:p>
          </p:txBody>
        </p:sp>
        <p:sp>
          <p:nvSpPr>
            <p:cNvPr id="70681" name="Text Box 139"/>
            <p:cNvSpPr txBox="1">
              <a:spLocks noChangeArrowheads="1"/>
            </p:cNvSpPr>
            <p:nvPr/>
          </p:nvSpPr>
          <p:spPr bwMode="auto">
            <a:xfrm>
              <a:off x="4360" y="3503"/>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r</a:t>
              </a:r>
              <a:r>
                <a:rPr lang="en-US" altLang="sv-SE" sz="2400" baseline="-25000">
                  <a:solidFill>
                    <a:schemeClr val="accent2"/>
                  </a:solidFill>
                </a:rPr>
                <a:t>1</a:t>
              </a:r>
              <a:endParaRPr lang="en-US" altLang="sv-SE" sz="2400">
                <a:solidFill>
                  <a:schemeClr val="accent2"/>
                </a:solidFill>
              </a:endParaRPr>
            </a:p>
          </p:txBody>
        </p:sp>
        <p:sp>
          <p:nvSpPr>
            <p:cNvPr id="70682" name="Text Box 140"/>
            <p:cNvSpPr txBox="1">
              <a:spLocks noChangeArrowheads="1"/>
            </p:cNvSpPr>
            <p:nvPr/>
          </p:nvSpPr>
          <p:spPr bwMode="auto">
            <a:xfrm>
              <a:off x="1698" y="3506"/>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s</a:t>
              </a:r>
              <a:r>
                <a:rPr lang="en-US" altLang="sv-SE" sz="2400" baseline="-25000">
                  <a:solidFill>
                    <a:schemeClr val="accent2"/>
                  </a:solidFill>
                </a:rPr>
                <a:t>1</a:t>
              </a:r>
              <a:endParaRPr lang="en-US" altLang="sv-SE" sz="2400">
                <a:solidFill>
                  <a:schemeClr val="accent2"/>
                </a:solidFill>
              </a:endParaRPr>
            </a:p>
          </p:txBody>
        </p:sp>
        <p:sp>
          <p:nvSpPr>
            <p:cNvPr id="70683" name="AutoShape 141"/>
            <p:cNvSpPr>
              <a:spLocks/>
            </p:cNvSpPr>
            <p:nvPr/>
          </p:nvSpPr>
          <p:spPr bwMode="auto">
            <a:xfrm rot="-5400000">
              <a:off x="3340" y="3780"/>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84" name="AutoShape 142"/>
            <p:cNvSpPr>
              <a:spLocks/>
            </p:cNvSpPr>
            <p:nvPr/>
          </p:nvSpPr>
          <p:spPr bwMode="auto">
            <a:xfrm rot="5400000">
              <a:off x="2940" y="3061"/>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85" name="AutoShape 143"/>
            <p:cNvSpPr>
              <a:spLocks/>
            </p:cNvSpPr>
            <p:nvPr/>
          </p:nvSpPr>
          <p:spPr bwMode="auto">
            <a:xfrm rot="4800000">
              <a:off x="2201" y="3046"/>
              <a:ext cx="131" cy="738"/>
            </a:xfrm>
            <a:prstGeom prst="rightBrace">
              <a:avLst>
                <a:gd name="adj1" fmla="val 469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86" name="AutoShape 144"/>
            <p:cNvSpPr>
              <a:spLocks/>
            </p:cNvSpPr>
            <p:nvPr/>
          </p:nvSpPr>
          <p:spPr bwMode="auto">
            <a:xfrm rot="-6000000">
              <a:off x="3824" y="3454"/>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0687" name="Text Box 145"/>
            <p:cNvSpPr txBox="1">
              <a:spLocks noChangeArrowheads="1"/>
            </p:cNvSpPr>
            <p:nvPr/>
          </p:nvSpPr>
          <p:spPr bwMode="auto">
            <a:xfrm>
              <a:off x="2961" y="3593"/>
              <a:ext cx="7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r,s</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70688" name="Text Box 146"/>
            <p:cNvSpPr txBox="1">
              <a:spLocks noChangeArrowheads="1"/>
            </p:cNvSpPr>
            <p:nvPr/>
          </p:nvSpPr>
          <p:spPr bwMode="auto">
            <a:xfrm>
              <a:off x="2754" y="3337"/>
              <a:ext cx="8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s,r</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70689" name="Text Box 147"/>
            <p:cNvSpPr txBox="1">
              <a:spLocks noChangeArrowheads="1"/>
            </p:cNvSpPr>
            <p:nvPr/>
          </p:nvSpPr>
          <p:spPr bwMode="auto">
            <a:xfrm>
              <a:off x="1989" y="3435"/>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s,r</a:t>
              </a:r>
              <a:r>
                <a:rPr lang="en-US" altLang="sv-SE" sz="2400">
                  <a:solidFill>
                    <a:schemeClr val="accent2"/>
                  </a:solidFill>
                </a:rPr>
                <a:t>(E)</a:t>
              </a:r>
            </a:p>
          </p:txBody>
        </p:sp>
        <p:sp>
          <p:nvSpPr>
            <p:cNvPr id="70690" name="Text Box 148"/>
            <p:cNvSpPr txBox="1">
              <a:spLocks noChangeArrowheads="1"/>
            </p:cNvSpPr>
            <p:nvPr/>
          </p:nvSpPr>
          <p:spPr bwMode="auto">
            <a:xfrm>
              <a:off x="3507" y="3419"/>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qS</a:t>
              </a:r>
              <a:r>
                <a:rPr lang="en-US" altLang="sv-SE" sz="2400" b="1" baseline="-25000" dirty="0" err="1">
                  <a:solidFill>
                    <a:schemeClr val="accent2"/>
                  </a:solidFill>
                </a:rPr>
                <a:t>r,s</a:t>
              </a:r>
              <a:r>
                <a:rPr lang="en-US" altLang="sv-SE" sz="2400" dirty="0">
                  <a:solidFill>
                    <a:schemeClr val="accent2"/>
                  </a:solidFill>
                </a:rPr>
                <a:t>(E)</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019" name="Group 203"/>
          <p:cNvGrpSpPr>
            <a:grpSpLocks/>
          </p:cNvGrpSpPr>
          <p:nvPr/>
        </p:nvGrpSpPr>
        <p:grpSpPr bwMode="auto">
          <a:xfrm>
            <a:off x="908050" y="736600"/>
            <a:ext cx="6015038" cy="1463675"/>
            <a:chOff x="572" y="464"/>
            <a:chExt cx="3789" cy="922"/>
          </a:xfrm>
        </p:grpSpPr>
        <p:sp>
          <p:nvSpPr>
            <p:cNvPr id="71785" name="Oval 44"/>
            <p:cNvSpPr>
              <a:spLocks noChangeArrowheads="1"/>
            </p:cNvSpPr>
            <p:nvPr/>
          </p:nvSpPr>
          <p:spPr bwMode="auto">
            <a:xfrm>
              <a:off x="1337" y="738"/>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86" name="Oval 45"/>
            <p:cNvSpPr>
              <a:spLocks noChangeArrowheads="1"/>
            </p:cNvSpPr>
            <p:nvPr/>
          </p:nvSpPr>
          <p:spPr bwMode="auto">
            <a:xfrm>
              <a:off x="3997" y="738"/>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71787" name="AutoShape 46"/>
            <p:cNvCxnSpPr>
              <a:cxnSpLocks noChangeShapeType="1"/>
              <a:stCxn id="71785" idx="7"/>
              <a:endCxn id="71786" idx="1"/>
            </p:cNvCxnSpPr>
            <p:nvPr/>
          </p:nvCxnSpPr>
          <p:spPr bwMode="auto">
            <a:xfrm rot="5400000" flipV="1">
              <a:off x="2848" y="-408"/>
              <a:ext cx="1" cy="2402"/>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8" name="AutoShape 47"/>
            <p:cNvCxnSpPr>
              <a:cxnSpLocks noChangeShapeType="1"/>
              <a:stCxn id="71786" idx="3"/>
              <a:endCxn id="71785" idx="5"/>
            </p:cNvCxnSpPr>
            <p:nvPr/>
          </p:nvCxnSpPr>
          <p:spPr bwMode="auto">
            <a:xfrm rot="5400000">
              <a:off x="2848" y="-152"/>
              <a:ext cx="1" cy="2402"/>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89" name="Oval 48"/>
            <p:cNvSpPr>
              <a:spLocks noChangeArrowheads="1"/>
            </p:cNvSpPr>
            <p:nvPr/>
          </p:nvSpPr>
          <p:spPr bwMode="auto">
            <a:xfrm>
              <a:off x="2425" y="464"/>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0" name="Oval 49"/>
            <p:cNvSpPr>
              <a:spLocks noChangeArrowheads="1"/>
            </p:cNvSpPr>
            <p:nvPr/>
          </p:nvSpPr>
          <p:spPr bwMode="auto">
            <a:xfrm>
              <a:off x="2784" y="464"/>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1" name="Oval 50"/>
            <p:cNvSpPr>
              <a:spLocks noChangeArrowheads="1"/>
            </p:cNvSpPr>
            <p:nvPr/>
          </p:nvSpPr>
          <p:spPr bwMode="auto">
            <a:xfrm>
              <a:off x="2961" y="464"/>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2" name="Oval 51"/>
            <p:cNvSpPr>
              <a:spLocks noChangeArrowheads="1"/>
            </p:cNvSpPr>
            <p:nvPr/>
          </p:nvSpPr>
          <p:spPr bwMode="auto">
            <a:xfrm>
              <a:off x="2614" y="464"/>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3" name="Oval 52"/>
            <p:cNvSpPr>
              <a:spLocks noChangeArrowheads="1"/>
            </p:cNvSpPr>
            <p:nvPr/>
          </p:nvSpPr>
          <p:spPr bwMode="auto">
            <a:xfrm>
              <a:off x="3190" y="1306"/>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4" name="Oval 53"/>
            <p:cNvSpPr>
              <a:spLocks noChangeArrowheads="1"/>
            </p:cNvSpPr>
            <p:nvPr/>
          </p:nvSpPr>
          <p:spPr bwMode="auto">
            <a:xfrm>
              <a:off x="3044" y="1309"/>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5" name="Oval 54"/>
            <p:cNvSpPr>
              <a:spLocks noChangeArrowheads="1"/>
            </p:cNvSpPr>
            <p:nvPr/>
          </p:nvSpPr>
          <p:spPr bwMode="auto">
            <a:xfrm>
              <a:off x="1711" y="56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6" name="Oval 55"/>
            <p:cNvSpPr>
              <a:spLocks noChangeArrowheads="1"/>
            </p:cNvSpPr>
            <p:nvPr/>
          </p:nvSpPr>
          <p:spPr bwMode="auto">
            <a:xfrm>
              <a:off x="1847" y="52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7" name="Oval 56"/>
            <p:cNvSpPr>
              <a:spLocks noChangeArrowheads="1"/>
            </p:cNvSpPr>
            <p:nvPr/>
          </p:nvSpPr>
          <p:spPr bwMode="auto">
            <a:xfrm>
              <a:off x="1983" y="501"/>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8" name="Oval 57"/>
            <p:cNvSpPr>
              <a:spLocks noChangeArrowheads="1"/>
            </p:cNvSpPr>
            <p:nvPr/>
          </p:nvSpPr>
          <p:spPr bwMode="auto">
            <a:xfrm>
              <a:off x="2119" y="486"/>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99" name="Oval 58"/>
            <p:cNvSpPr>
              <a:spLocks noChangeArrowheads="1"/>
            </p:cNvSpPr>
            <p:nvPr/>
          </p:nvSpPr>
          <p:spPr bwMode="auto">
            <a:xfrm>
              <a:off x="2255" y="468"/>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0" name="Oval 59"/>
            <p:cNvSpPr>
              <a:spLocks noChangeArrowheads="1"/>
            </p:cNvSpPr>
            <p:nvPr/>
          </p:nvSpPr>
          <p:spPr bwMode="auto">
            <a:xfrm>
              <a:off x="1596" y="611"/>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1" name="Oval 60"/>
            <p:cNvSpPr>
              <a:spLocks noChangeArrowheads="1"/>
            </p:cNvSpPr>
            <p:nvPr/>
          </p:nvSpPr>
          <p:spPr bwMode="auto">
            <a:xfrm>
              <a:off x="3318" y="129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2" name="Oval 61"/>
            <p:cNvSpPr>
              <a:spLocks noChangeArrowheads="1"/>
            </p:cNvSpPr>
            <p:nvPr/>
          </p:nvSpPr>
          <p:spPr bwMode="auto">
            <a:xfrm>
              <a:off x="3454" y="1289"/>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3" name="Oval 62"/>
            <p:cNvSpPr>
              <a:spLocks noChangeArrowheads="1"/>
            </p:cNvSpPr>
            <p:nvPr/>
          </p:nvSpPr>
          <p:spPr bwMode="auto">
            <a:xfrm>
              <a:off x="3590" y="1272"/>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4" name="Oval 63"/>
            <p:cNvSpPr>
              <a:spLocks noChangeArrowheads="1"/>
            </p:cNvSpPr>
            <p:nvPr/>
          </p:nvSpPr>
          <p:spPr bwMode="auto">
            <a:xfrm>
              <a:off x="3726" y="1247"/>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5" name="Oval 64"/>
            <p:cNvSpPr>
              <a:spLocks noChangeArrowheads="1"/>
            </p:cNvSpPr>
            <p:nvPr/>
          </p:nvSpPr>
          <p:spPr bwMode="auto">
            <a:xfrm>
              <a:off x="3862" y="121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6" name="Oval 65"/>
            <p:cNvSpPr>
              <a:spLocks noChangeArrowheads="1"/>
            </p:cNvSpPr>
            <p:nvPr/>
          </p:nvSpPr>
          <p:spPr bwMode="auto">
            <a:xfrm>
              <a:off x="3998" y="116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07" name="Text Box 67"/>
            <p:cNvSpPr txBox="1">
              <a:spLocks noChangeArrowheads="1"/>
            </p:cNvSpPr>
            <p:nvPr/>
          </p:nvSpPr>
          <p:spPr bwMode="auto">
            <a:xfrm>
              <a:off x="572" y="672"/>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3600" i="1">
                  <a:solidFill>
                    <a:schemeClr val="accent2"/>
                  </a:solidFill>
                </a:rPr>
                <a:t>c</a:t>
              </a:r>
              <a:r>
                <a:rPr lang="en-US" altLang="sv-SE" sz="3600" i="1" baseline="-25000">
                  <a:solidFill>
                    <a:schemeClr val="accent2"/>
                  </a:solidFill>
                </a:rPr>
                <a:t>init</a:t>
              </a:r>
              <a:endParaRPr lang="en-US" altLang="sv-SE" sz="3600" i="1">
                <a:solidFill>
                  <a:schemeClr val="accent2"/>
                </a:solidFill>
              </a:endParaRPr>
            </a:p>
          </p:txBody>
        </p:sp>
        <p:sp>
          <p:nvSpPr>
            <p:cNvPr id="71808" name="Text Box 68"/>
            <p:cNvSpPr txBox="1">
              <a:spLocks noChangeArrowheads="1"/>
            </p:cNvSpPr>
            <p:nvPr/>
          </p:nvSpPr>
          <p:spPr bwMode="auto">
            <a:xfrm>
              <a:off x="4087" y="791"/>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r</a:t>
              </a:r>
              <a:r>
                <a:rPr lang="en-US" altLang="sv-SE" sz="2400" baseline="-25000">
                  <a:solidFill>
                    <a:schemeClr val="accent2"/>
                  </a:solidFill>
                </a:rPr>
                <a:t>1</a:t>
              </a:r>
              <a:endParaRPr lang="en-US" altLang="sv-SE" sz="2400">
                <a:solidFill>
                  <a:schemeClr val="accent2"/>
                </a:solidFill>
              </a:endParaRPr>
            </a:p>
          </p:txBody>
        </p:sp>
        <p:sp>
          <p:nvSpPr>
            <p:cNvPr id="71809" name="Text Box 69"/>
            <p:cNvSpPr txBox="1">
              <a:spLocks noChangeArrowheads="1"/>
            </p:cNvSpPr>
            <p:nvPr/>
          </p:nvSpPr>
          <p:spPr bwMode="auto">
            <a:xfrm>
              <a:off x="1425" y="794"/>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s</a:t>
              </a:r>
              <a:r>
                <a:rPr lang="en-US" altLang="sv-SE" sz="2400" baseline="-25000">
                  <a:solidFill>
                    <a:schemeClr val="accent2"/>
                  </a:solidFill>
                </a:rPr>
                <a:t>1</a:t>
              </a:r>
              <a:endParaRPr lang="en-US" altLang="sv-SE" sz="2400">
                <a:solidFill>
                  <a:schemeClr val="accent2"/>
                </a:solidFill>
              </a:endParaRPr>
            </a:p>
          </p:txBody>
        </p:sp>
        <p:sp>
          <p:nvSpPr>
            <p:cNvPr id="71810" name="AutoShape 70"/>
            <p:cNvSpPr>
              <a:spLocks/>
            </p:cNvSpPr>
            <p:nvPr/>
          </p:nvSpPr>
          <p:spPr bwMode="auto">
            <a:xfrm rot="-5400000">
              <a:off x="3067" y="1068"/>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11" name="AutoShape 71"/>
            <p:cNvSpPr>
              <a:spLocks/>
            </p:cNvSpPr>
            <p:nvPr/>
          </p:nvSpPr>
          <p:spPr bwMode="auto">
            <a:xfrm rot="5400000">
              <a:off x="2667" y="349"/>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12" name="AutoShape 72"/>
            <p:cNvSpPr>
              <a:spLocks/>
            </p:cNvSpPr>
            <p:nvPr/>
          </p:nvSpPr>
          <p:spPr bwMode="auto">
            <a:xfrm rot="4800000">
              <a:off x="1928" y="334"/>
              <a:ext cx="131" cy="738"/>
            </a:xfrm>
            <a:prstGeom prst="rightBrace">
              <a:avLst>
                <a:gd name="adj1" fmla="val 469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13" name="AutoShape 73"/>
            <p:cNvSpPr>
              <a:spLocks/>
            </p:cNvSpPr>
            <p:nvPr/>
          </p:nvSpPr>
          <p:spPr bwMode="auto">
            <a:xfrm rot="-6000000">
              <a:off x="3551" y="742"/>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814" name="Text Box 74"/>
            <p:cNvSpPr txBox="1">
              <a:spLocks noChangeArrowheads="1"/>
            </p:cNvSpPr>
            <p:nvPr/>
          </p:nvSpPr>
          <p:spPr bwMode="auto">
            <a:xfrm>
              <a:off x="2623" y="873"/>
              <a:ext cx="7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r,s</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71815" name="Text Box 75"/>
            <p:cNvSpPr txBox="1">
              <a:spLocks noChangeArrowheads="1"/>
            </p:cNvSpPr>
            <p:nvPr/>
          </p:nvSpPr>
          <p:spPr bwMode="auto">
            <a:xfrm>
              <a:off x="2481" y="625"/>
              <a:ext cx="7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s,r</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71816" name="Text Box 76"/>
            <p:cNvSpPr txBox="1">
              <a:spLocks noChangeArrowheads="1"/>
            </p:cNvSpPr>
            <p:nvPr/>
          </p:nvSpPr>
          <p:spPr bwMode="auto">
            <a:xfrm>
              <a:off x="1716" y="723"/>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s,r</a:t>
              </a:r>
              <a:r>
                <a:rPr lang="en-US" altLang="sv-SE" sz="2400">
                  <a:solidFill>
                    <a:schemeClr val="accent2"/>
                  </a:solidFill>
                </a:rPr>
                <a:t>(E)</a:t>
              </a:r>
            </a:p>
          </p:txBody>
        </p:sp>
        <p:sp>
          <p:nvSpPr>
            <p:cNvPr id="71817" name="Text Box 77"/>
            <p:cNvSpPr txBox="1">
              <a:spLocks noChangeArrowheads="1"/>
            </p:cNvSpPr>
            <p:nvPr/>
          </p:nvSpPr>
          <p:spPr bwMode="auto">
            <a:xfrm>
              <a:off x="3234" y="763"/>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qS</a:t>
              </a:r>
              <a:r>
                <a:rPr lang="en-US" altLang="sv-SE" sz="2400" b="1" baseline="-25000" dirty="0" err="1">
                  <a:solidFill>
                    <a:schemeClr val="accent2"/>
                  </a:solidFill>
                </a:rPr>
                <a:t>r,s</a:t>
              </a:r>
              <a:r>
                <a:rPr lang="en-US" altLang="sv-SE" sz="2400" dirty="0">
                  <a:solidFill>
                    <a:schemeClr val="accent2"/>
                  </a:solidFill>
                </a:rPr>
                <a:t>(E)</a:t>
              </a:r>
            </a:p>
          </p:txBody>
        </p:sp>
      </p:grpSp>
      <p:grpSp>
        <p:nvGrpSpPr>
          <p:cNvPr id="35023" name="Group 207"/>
          <p:cNvGrpSpPr>
            <a:grpSpLocks/>
          </p:cNvGrpSpPr>
          <p:nvPr/>
        </p:nvGrpSpPr>
        <p:grpSpPr bwMode="auto">
          <a:xfrm>
            <a:off x="2109788" y="2897188"/>
            <a:ext cx="4800600" cy="1414462"/>
            <a:chOff x="1329" y="1825"/>
            <a:chExt cx="3024" cy="891"/>
          </a:xfrm>
        </p:grpSpPr>
        <p:sp>
          <p:nvSpPr>
            <p:cNvPr id="71757" name="Oval 79"/>
            <p:cNvSpPr>
              <a:spLocks noChangeArrowheads="1"/>
            </p:cNvSpPr>
            <p:nvPr/>
          </p:nvSpPr>
          <p:spPr bwMode="auto">
            <a:xfrm>
              <a:off x="1329" y="2071"/>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58" name="Oval 80"/>
            <p:cNvSpPr>
              <a:spLocks noChangeArrowheads="1"/>
            </p:cNvSpPr>
            <p:nvPr/>
          </p:nvSpPr>
          <p:spPr bwMode="auto">
            <a:xfrm>
              <a:off x="3989" y="2071"/>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71759" name="AutoShape 81"/>
            <p:cNvCxnSpPr>
              <a:cxnSpLocks noChangeShapeType="1"/>
              <a:stCxn id="71757" idx="7"/>
              <a:endCxn id="71758" idx="1"/>
            </p:cNvCxnSpPr>
            <p:nvPr/>
          </p:nvCxnSpPr>
          <p:spPr bwMode="auto">
            <a:xfrm rot="5400000" flipV="1">
              <a:off x="2840" y="925"/>
              <a:ext cx="1" cy="2402"/>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60" name="AutoShape 82"/>
            <p:cNvCxnSpPr>
              <a:cxnSpLocks noChangeShapeType="1"/>
              <a:stCxn id="71758" idx="3"/>
              <a:endCxn id="71757" idx="5"/>
            </p:cNvCxnSpPr>
            <p:nvPr/>
          </p:nvCxnSpPr>
          <p:spPr bwMode="auto">
            <a:xfrm rot="5400000">
              <a:off x="2840" y="1181"/>
              <a:ext cx="1" cy="2402"/>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61" name="Oval 87"/>
            <p:cNvSpPr>
              <a:spLocks noChangeArrowheads="1"/>
            </p:cNvSpPr>
            <p:nvPr/>
          </p:nvSpPr>
          <p:spPr bwMode="auto">
            <a:xfrm>
              <a:off x="2350" y="2639"/>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2" name="Oval 88"/>
            <p:cNvSpPr>
              <a:spLocks noChangeArrowheads="1"/>
            </p:cNvSpPr>
            <p:nvPr/>
          </p:nvSpPr>
          <p:spPr bwMode="auto">
            <a:xfrm>
              <a:off x="2188" y="2634"/>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3" name="Oval 89"/>
            <p:cNvSpPr>
              <a:spLocks noChangeArrowheads="1"/>
            </p:cNvSpPr>
            <p:nvPr/>
          </p:nvSpPr>
          <p:spPr bwMode="auto">
            <a:xfrm>
              <a:off x="1703" y="1890"/>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4" name="Oval 90"/>
            <p:cNvSpPr>
              <a:spLocks noChangeArrowheads="1"/>
            </p:cNvSpPr>
            <p:nvPr/>
          </p:nvSpPr>
          <p:spPr bwMode="auto">
            <a:xfrm>
              <a:off x="1839" y="1850"/>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5" name="Oval 91"/>
            <p:cNvSpPr>
              <a:spLocks noChangeArrowheads="1"/>
            </p:cNvSpPr>
            <p:nvPr/>
          </p:nvSpPr>
          <p:spPr bwMode="auto">
            <a:xfrm>
              <a:off x="1975" y="1825"/>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6" name="Oval 94"/>
            <p:cNvSpPr>
              <a:spLocks noChangeArrowheads="1"/>
            </p:cNvSpPr>
            <p:nvPr/>
          </p:nvSpPr>
          <p:spPr bwMode="auto">
            <a:xfrm>
              <a:off x="1588" y="1935"/>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7" name="Oval 95"/>
            <p:cNvSpPr>
              <a:spLocks noChangeArrowheads="1"/>
            </p:cNvSpPr>
            <p:nvPr/>
          </p:nvSpPr>
          <p:spPr bwMode="auto">
            <a:xfrm>
              <a:off x="2478"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8" name="Oval 96"/>
            <p:cNvSpPr>
              <a:spLocks noChangeArrowheads="1"/>
            </p:cNvSpPr>
            <p:nvPr/>
          </p:nvSpPr>
          <p:spPr bwMode="auto">
            <a:xfrm>
              <a:off x="2614"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69" name="Oval 97"/>
            <p:cNvSpPr>
              <a:spLocks noChangeArrowheads="1"/>
            </p:cNvSpPr>
            <p:nvPr/>
          </p:nvSpPr>
          <p:spPr bwMode="auto">
            <a:xfrm>
              <a:off x="2750"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0" name="Oval 98"/>
            <p:cNvSpPr>
              <a:spLocks noChangeArrowheads="1"/>
            </p:cNvSpPr>
            <p:nvPr/>
          </p:nvSpPr>
          <p:spPr bwMode="auto">
            <a:xfrm>
              <a:off x="2886"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1" name="Oval 99"/>
            <p:cNvSpPr>
              <a:spLocks noChangeArrowheads="1"/>
            </p:cNvSpPr>
            <p:nvPr/>
          </p:nvSpPr>
          <p:spPr bwMode="auto">
            <a:xfrm>
              <a:off x="3022"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2" name="Oval 100"/>
            <p:cNvSpPr>
              <a:spLocks noChangeArrowheads="1"/>
            </p:cNvSpPr>
            <p:nvPr/>
          </p:nvSpPr>
          <p:spPr bwMode="auto">
            <a:xfrm>
              <a:off x="3158" y="263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3" name="AutoShape 104"/>
            <p:cNvSpPr>
              <a:spLocks/>
            </p:cNvSpPr>
            <p:nvPr/>
          </p:nvSpPr>
          <p:spPr bwMode="auto">
            <a:xfrm rot="-5100000">
              <a:off x="2235" y="2385"/>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4" name="AutoShape 107"/>
            <p:cNvSpPr>
              <a:spLocks/>
            </p:cNvSpPr>
            <p:nvPr/>
          </p:nvSpPr>
          <p:spPr bwMode="auto">
            <a:xfrm rot="-5400000">
              <a:off x="2743" y="2147"/>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5" name="Text Box 108"/>
            <p:cNvSpPr txBox="1">
              <a:spLocks noChangeArrowheads="1"/>
            </p:cNvSpPr>
            <p:nvPr/>
          </p:nvSpPr>
          <p:spPr bwMode="auto">
            <a:xfrm>
              <a:off x="1808" y="2262"/>
              <a:ext cx="7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r,s</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71776" name="Text Box 111"/>
            <p:cNvSpPr txBox="1">
              <a:spLocks noChangeArrowheads="1"/>
            </p:cNvSpPr>
            <p:nvPr/>
          </p:nvSpPr>
          <p:spPr bwMode="auto">
            <a:xfrm>
              <a:off x="2506" y="2176"/>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r,s</a:t>
              </a:r>
              <a:r>
                <a:rPr lang="en-US" altLang="sv-SE" sz="2400">
                  <a:solidFill>
                    <a:schemeClr val="accent2"/>
                  </a:solidFill>
                </a:rPr>
                <a:t>(E)</a:t>
              </a:r>
            </a:p>
          </p:txBody>
        </p:sp>
        <p:sp>
          <p:nvSpPr>
            <p:cNvPr id="71777" name="Oval 112"/>
            <p:cNvSpPr>
              <a:spLocks noChangeArrowheads="1"/>
            </p:cNvSpPr>
            <p:nvPr/>
          </p:nvSpPr>
          <p:spPr bwMode="auto">
            <a:xfrm>
              <a:off x="3310" y="2622"/>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8" name="Oval 113"/>
            <p:cNvSpPr>
              <a:spLocks noChangeArrowheads="1"/>
            </p:cNvSpPr>
            <p:nvPr/>
          </p:nvSpPr>
          <p:spPr bwMode="auto">
            <a:xfrm>
              <a:off x="3446" y="2613"/>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79" name="Oval 114"/>
            <p:cNvSpPr>
              <a:spLocks noChangeArrowheads="1"/>
            </p:cNvSpPr>
            <p:nvPr/>
          </p:nvSpPr>
          <p:spPr bwMode="auto">
            <a:xfrm>
              <a:off x="3582" y="2596"/>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80" name="Oval 115"/>
            <p:cNvSpPr>
              <a:spLocks noChangeArrowheads="1"/>
            </p:cNvSpPr>
            <p:nvPr/>
          </p:nvSpPr>
          <p:spPr bwMode="auto">
            <a:xfrm>
              <a:off x="3718" y="258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81" name="Oval 116"/>
            <p:cNvSpPr>
              <a:spLocks noChangeArrowheads="1"/>
            </p:cNvSpPr>
            <p:nvPr/>
          </p:nvSpPr>
          <p:spPr bwMode="auto">
            <a:xfrm>
              <a:off x="3854" y="2548"/>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82" name="Oval 117"/>
            <p:cNvSpPr>
              <a:spLocks noChangeArrowheads="1"/>
            </p:cNvSpPr>
            <p:nvPr/>
          </p:nvSpPr>
          <p:spPr bwMode="auto">
            <a:xfrm>
              <a:off x="3990" y="2510"/>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83" name="Text Box 119"/>
            <p:cNvSpPr txBox="1">
              <a:spLocks noChangeArrowheads="1"/>
            </p:cNvSpPr>
            <p:nvPr/>
          </p:nvSpPr>
          <p:spPr bwMode="auto">
            <a:xfrm>
              <a:off x="3290" y="2096"/>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r,s</a:t>
              </a:r>
              <a:r>
                <a:rPr lang="en-US" altLang="sv-SE" sz="2400">
                  <a:solidFill>
                    <a:schemeClr val="accent2"/>
                  </a:solidFill>
                </a:rPr>
                <a:t>(E)</a:t>
              </a:r>
            </a:p>
          </p:txBody>
        </p:sp>
        <p:sp>
          <p:nvSpPr>
            <p:cNvPr id="71784" name="AutoShape 120"/>
            <p:cNvSpPr>
              <a:spLocks/>
            </p:cNvSpPr>
            <p:nvPr/>
          </p:nvSpPr>
          <p:spPr bwMode="auto">
            <a:xfrm rot="-6000000">
              <a:off x="3559" y="2075"/>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sp>
        <p:nvSpPr>
          <p:cNvPr id="34937" name="Line 121"/>
          <p:cNvSpPr>
            <a:spLocks noChangeShapeType="1"/>
          </p:cNvSpPr>
          <p:nvPr/>
        </p:nvSpPr>
        <p:spPr bwMode="auto">
          <a:xfrm>
            <a:off x="6626225" y="1749425"/>
            <a:ext cx="0" cy="1495425"/>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34972" name="Group 156"/>
          <p:cNvGrpSpPr>
            <a:grpSpLocks/>
          </p:cNvGrpSpPr>
          <p:nvPr/>
        </p:nvGrpSpPr>
        <p:grpSpPr bwMode="auto">
          <a:xfrm>
            <a:off x="6646862" y="1873250"/>
            <a:ext cx="2609849" cy="1393825"/>
            <a:chOff x="4187" y="1180"/>
            <a:chExt cx="1644" cy="878"/>
          </a:xfrm>
        </p:grpSpPr>
        <p:sp>
          <p:nvSpPr>
            <p:cNvPr id="71741" name="Oval 123"/>
            <p:cNvSpPr>
              <a:spLocks noChangeArrowheads="1"/>
            </p:cNvSpPr>
            <p:nvPr/>
          </p:nvSpPr>
          <p:spPr bwMode="auto">
            <a:xfrm>
              <a:off x="4604" y="1549"/>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42" name="Oval 124"/>
            <p:cNvSpPr>
              <a:spLocks noChangeArrowheads="1"/>
            </p:cNvSpPr>
            <p:nvPr/>
          </p:nvSpPr>
          <p:spPr bwMode="auto">
            <a:xfrm>
              <a:off x="4740" y="1549"/>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43" name="Oval 125"/>
            <p:cNvSpPr>
              <a:spLocks noChangeArrowheads="1"/>
            </p:cNvSpPr>
            <p:nvPr/>
          </p:nvSpPr>
          <p:spPr bwMode="auto">
            <a:xfrm>
              <a:off x="4876"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44" name="Oval 126"/>
            <p:cNvSpPr>
              <a:spLocks noChangeArrowheads="1"/>
            </p:cNvSpPr>
            <p:nvPr/>
          </p:nvSpPr>
          <p:spPr bwMode="auto">
            <a:xfrm>
              <a:off x="5012"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45" name="Oval 127"/>
            <p:cNvSpPr>
              <a:spLocks noChangeArrowheads="1"/>
            </p:cNvSpPr>
            <p:nvPr/>
          </p:nvSpPr>
          <p:spPr bwMode="auto">
            <a:xfrm>
              <a:off x="5148"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46" name="Oval 128"/>
            <p:cNvSpPr>
              <a:spLocks noChangeArrowheads="1"/>
            </p:cNvSpPr>
            <p:nvPr/>
          </p:nvSpPr>
          <p:spPr bwMode="auto">
            <a:xfrm>
              <a:off x="5284" y="1549"/>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47" name="Text Box 129"/>
            <p:cNvSpPr txBox="1">
              <a:spLocks noChangeArrowheads="1"/>
            </p:cNvSpPr>
            <p:nvPr/>
          </p:nvSpPr>
          <p:spPr bwMode="auto">
            <a:xfrm>
              <a:off x="4187" y="1180"/>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b="1" i="1">
                  <a:solidFill>
                    <a:schemeClr val="accent2"/>
                  </a:solidFill>
                </a:rPr>
                <a:t>Receiver recieves…</a:t>
              </a:r>
            </a:p>
          </p:txBody>
        </p:sp>
        <p:sp>
          <p:nvSpPr>
            <p:cNvPr id="71748" name="Text Box 130"/>
            <p:cNvSpPr txBox="1">
              <a:spLocks noChangeArrowheads="1"/>
            </p:cNvSpPr>
            <p:nvPr/>
          </p:nvSpPr>
          <p:spPr bwMode="auto">
            <a:xfrm>
              <a:off x="4922" y="1221"/>
              <a:ext cx="8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qR</a:t>
              </a:r>
              <a:r>
                <a:rPr lang="en-US" altLang="sv-SE" sz="2400" b="1" baseline="-25000" dirty="0" err="1">
                  <a:solidFill>
                    <a:schemeClr val="accent2"/>
                  </a:solidFill>
                </a:rPr>
                <a:t>s,r</a:t>
              </a:r>
              <a:r>
                <a:rPr lang="en-US" altLang="sv-SE" sz="2400" dirty="0">
                  <a:solidFill>
                    <a:schemeClr val="accent2"/>
                  </a:solidFill>
                </a:rPr>
                <a:t>(E)</a:t>
              </a:r>
            </a:p>
          </p:txBody>
        </p:sp>
        <p:sp>
          <p:nvSpPr>
            <p:cNvPr id="71749" name="Oval 131"/>
            <p:cNvSpPr>
              <a:spLocks noChangeArrowheads="1"/>
            </p:cNvSpPr>
            <p:nvPr/>
          </p:nvSpPr>
          <p:spPr bwMode="auto">
            <a:xfrm>
              <a:off x="4628"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50" name="Oval 132"/>
            <p:cNvSpPr>
              <a:spLocks noChangeArrowheads="1"/>
            </p:cNvSpPr>
            <p:nvPr/>
          </p:nvSpPr>
          <p:spPr bwMode="auto">
            <a:xfrm>
              <a:off x="4764"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51" name="Oval 133"/>
            <p:cNvSpPr>
              <a:spLocks noChangeArrowheads="1"/>
            </p:cNvSpPr>
            <p:nvPr/>
          </p:nvSpPr>
          <p:spPr bwMode="auto">
            <a:xfrm>
              <a:off x="4900"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52" name="Oval 134"/>
            <p:cNvSpPr>
              <a:spLocks noChangeArrowheads="1"/>
            </p:cNvSpPr>
            <p:nvPr/>
          </p:nvSpPr>
          <p:spPr bwMode="auto">
            <a:xfrm>
              <a:off x="5036"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53" name="Oval 135"/>
            <p:cNvSpPr>
              <a:spLocks noChangeArrowheads="1"/>
            </p:cNvSpPr>
            <p:nvPr/>
          </p:nvSpPr>
          <p:spPr bwMode="auto">
            <a:xfrm>
              <a:off x="5172"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54" name="Oval 136"/>
            <p:cNvSpPr>
              <a:spLocks noChangeArrowheads="1"/>
            </p:cNvSpPr>
            <p:nvPr/>
          </p:nvSpPr>
          <p:spPr bwMode="auto">
            <a:xfrm>
              <a:off x="5308" y="198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55" name="Text Box 137"/>
            <p:cNvSpPr txBox="1">
              <a:spLocks noChangeArrowheads="1"/>
            </p:cNvSpPr>
            <p:nvPr/>
          </p:nvSpPr>
          <p:spPr bwMode="auto">
            <a:xfrm>
              <a:off x="4211" y="1612"/>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b="1" i="1">
                  <a:solidFill>
                    <a:schemeClr val="accent2"/>
                  </a:solidFill>
                </a:rPr>
                <a:t>Receiver sends…</a:t>
              </a:r>
            </a:p>
          </p:txBody>
        </p:sp>
        <p:sp>
          <p:nvSpPr>
            <p:cNvPr id="71756" name="Text Box 138"/>
            <p:cNvSpPr txBox="1">
              <a:spLocks noChangeArrowheads="1"/>
            </p:cNvSpPr>
            <p:nvPr/>
          </p:nvSpPr>
          <p:spPr bwMode="auto">
            <a:xfrm>
              <a:off x="4946" y="1653"/>
              <a:ext cx="8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qS</a:t>
              </a:r>
              <a:r>
                <a:rPr lang="en-US" altLang="sv-SE" sz="2400" b="1" baseline="-25000" dirty="0" err="1">
                  <a:solidFill>
                    <a:schemeClr val="accent2"/>
                  </a:solidFill>
                </a:rPr>
                <a:t>r,s</a:t>
              </a:r>
              <a:r>
                <a:rPr lang="en-US" altLang="sv-SE" sz="2400" dirty="0">
                  <a:solidFill>
                    <a:schemeClr val="accent2"/>
                  </a:solidFill>
                </a:rPr>
                <a:t>(E)</a:t>
              </a:r>
            </a:p>
          </p:txBody>
        </p:sp>
      </p:grpSp>
      <p:grpSp>
        <p:nvGrpSpPr>
          <p:cNvPr id="35021" name="Group 205"/>
          <p:cNvGrpSpPr>
            <a:grpSpLocks/>
          </p:cNvGrpSpPr>
          <p:nvPr/>
        </p:nvGrpSpPr>
        <p:grpSpPr bwMode="auto">
          <a:xfrm>
            <a:off x="1038225" y="5224463"/>
            <a:ext cx="5886450" cy="1463675"/>
            <a:chOff x="654" y="3291"/>
            <a:chExt cx="3708" cy="922"/>
          </a:xfrm>
        </p:grpSpPr>
        <p:sp>
          <p:nvSpPr>
            <p:cNvPr id="71708" name="Oval 11"/>
            <p:cNvSpPr>
              <a:spLocks noChangeArrowheads="1"/>
            </p:cNvSpPr>
            <p:nvPr/>
          </p:nvSpPr>
          <p:spPr bwMode="auto">
            <a:xfrm>
              <a:off x="2426" y="3291"/>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09" name="Oval 12"/>
            <p:cNvSpPr>
              <a:spLocks noChangeArrowheads="1"/>
            </p:cNvSpPr>
            <p:nvPr/>
          </p:nvSpPr>
          <p:spPr bwMode="auto">
            <a:xfrm>
              <a:off x="2785" y="3291"/>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0" name="Oval 13"/>
            <p:cNvSpPr>
              <a:spLocks noChangeArrowheads="1"/>
            </p:cNvSpPr>
            <p:nvPr/>
          </p:nvSpPr>
          <p:spPr bwMode="auto">
            <a:xfrm>
              <a:off x="2962" y="3291"/>
              <a:ext cx="73"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1" name="Oval 14"/>
            <p:cNvSpPr>
              <a:spLocks noChangeArrowheads="1"/>
            </p:cNvSpPr>
            <p:nvPr/>
          </p:nvSpPr>
          <p:spPr bwMode="auto">
            <a:xfrm>
              <a:off x="2615" y="3291"/>
              <a:ext cx="72"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2" name="Oval 15"/>
            <p:cNvSpPr>
              <a:spLocks noChangeArrowheads="1"/>
            </p:cNvSpPr>
            <p:nvPr/>
          </p:nvSpPr>
          <p:spPr bwMode="auto">
            <a:xfrm>
              <a:off x="3191" y="4133"/>
              <a:ext cx="72"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3" name="Oval 16"/>
            <p:cNvSpPr>
              <a:spLocks noChangeArrowheads="1"/>
            </p:cNvSpPr>
            <p:nvPr/>
          </p:nvSpPr>
          <p:spPr bwMode="auto">
            <a:xfrm>
              <a:off x="3045" y="4136"/>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4" name="AutoShape 33"/>
            <p:cNvSpPr>
              <a:spLocks/>
            </p:cNvSpPr>
            <p:nvPr/>
          </p:nvSpPr>
          <p:spPr bwMode="auto">
            <a:xfrm rot="-5400000">
              <a:off x="3068" y="3895"/>
              <a:ext cx="159" cy="237"/>
            </a:xfrm>
            <a:prstGeom prst="rightBrace">
              <a:avLst>
                <a:gd name="adj1" fmla="val 12421"/>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5" name="AutoShape 34"/>
            <p:cNvSpPr>
              <a:spLocks/>
            </p:cNvSpPr>
            <p:nvPr/>
          </p:nvSpPr>
          <p:spPr bwMode="auto">
            <a:xfrm rot="5400000">
              <a:off x="2668" y="3176"/>
              <a:ext cx="117" cy="576"/>
            </a:xfrm>
            <a:prstGeom prst="rightBrace">
              <a:avLst>
                <a:gd name="adj1" fmla="val 410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6" name="Text Box 37"/>
            <p:cNvSpPr txBox="1">
              <a:spLocks noChangeArrowheads="1"/>
            </p:cNvSpPr>
            <p:nvPr/>
          </p:nvSpPr>
          <p:spPr bwMode="auto">
            <a:xfrm>
              <a:off x="2737" y="3700"/>
              <a:ext cx="7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r,s</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71717" name="Text Box 38"/>
            <p:cNvSpPr txBox="1">
              <a:spLocks noChangeArrowheads="1"/>
            </p:cNvSpPr>
            <p:nvPr/>
          </p:nvSpPr>
          <p:spPr bwMode="auto">
            <a:xfrm>
              <a:off x="2482" y="3452"/>
              <a:ext cx="7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a:t>
              </a:r>
              <a:r>
                <a:rPr lang="en-US" altLang="sv-SE" sz="2400" b="1" baseline="-25000" dirty="0" err="1">
                  <a:solidFill>
                    <a:schemeClr val="accent2"/>
                  </a:solidFill>
                </a:rPr>
                <a:t>s,r</a:t>
              </a:r>
              <a:r>
                <a:rPr lang="en-US" altLang="sv-SE" sz="2400" dirty="0">
                  <a:solidFill>
                    <a:schemeClr val="accent2"/>
                  </a:solidFill>
                </a:rPr>
                <a:t>(c</a:t>
              </a:r>
              <a:r>
                <a:rPr lang="en-US" altLang="sv-SE" sz="2400" baseline="-25000" dirty="0">
                  <a:solidFill>
                    <a:schemeClr val="accent2"/>
                  </a:solidFill>
                </a:rPr>
                <a:t>1</a:t>
              </a:r>
              <a:r>
                <a:rPr lang="en-US" altLang="sv-SE" sz="2400" dirty="0">
                  <a:solidFill>
                    <a:schemeClr val="accent2"/>
                  </a:solidFill>
                </a:rPr>
                <a:t>)</a:t>
              </a:r>
            </a:p>
          </p:txBody>
        </p:sp>
        <p:sp>
          <p:nvSpPr>
            <p:cNvPr id="71718" name="Oval 7"/>
            <p:cNvSpPr>
              <a:spLocks noChangeArrowheads="1"/>
            </p:cNvSpPr>
            <p:nvPr/>
          </p:nvSpPr>
          <p:spPr bwMode="auto">
            <a:xfrm>
              <a:off x="1338" y="3565"/>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19" name="Oval 8"/>
            <p:cNvSpPr>
              <a:spLocks noChangeArrowheads="1"/>
            </p:cNvSpPr>
            <p:nvPr/>
          </p:nvSpPr>
          <p:spPr bwMode="auto">
            <a:xfrm>
              <a:off x="3998" y="3565"/>
              <a:ext cx="364" cy="3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71720" name="AutoShape 9"/>
            <p:cNvCxnSpPr>
              <a:cxnSpLocks noChangeShapeType="1"/>
              <a:stCxn id="71718" idx="7"/>
              <a:endCxn id="71719" idx="1"/>
            </p:cNvCxnSpPr>
            <p:nvPr/>
          </p:nvCxnSpPr>
          <p:spPr bwMode="auto">
            <a:xfrm rot="5400000" flipV="1">
              <a:off x="2849" y="2419"/>
              <a:ext cx="1" cy="2402"/>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21" name="AutoShape 10"/>
            <p:cNvCxnSpPr>
              <a:cxnSpLocks noChangeShapeType="1"/>
              <a:stCxn id="71719" idx="3"/>
              <a:endCxn id="71718" idx="5"/>
            </p:cNvCxnSpPr>
            <p:nvPr/>
          </p:nvCxnSpPr>
          <p:spPr bwMode="auto">
            <a:xfrm rot="5400000">
              <a:off x="2849" y="2675"/>
              <a:ext cx="1" cy="2402"/>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22" name="Oval 17"/>
            <p:cNvSpPr>
              <a:spLocks noChangeArrowheads="1"/>
            </p:cNvSpPr>
            <p:nvPr/>
          </p:nvSpPr>
          <p:spPr bwMode="auto">
            <a:xfrm>
              <a:off x="1712" y="338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23" name="Oval 18"/>
            <p:cNvSpPr>
              <a:spLocks noChangeArrowheads="1"/>
            </p:cNvSpPr>
            <p:nvPr/>
          </p:nvSpPr>
          <p:spPr bwMode="auto">
            <a:xfrm>
              <a:off x="1848" y="3353"/>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24" name="Oval 19"/>
            <p:cNvSpPr>
              <a:spLocks noChangeArrowheads="1"/>
            </p:cNvSpPr>
            <p:nvPr/>
          </p:nvSpPr>
          <p:spPr bwMode="auto">
            <a:xfrm>
              <a:off x="1984" y="3328"/>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25" name="Oval 20"/>
            <p:cNvSpPr>
              <a:spLocks noChangeArrowheads="1"/>
            </p:cNvSpPr>
            <p:nvPr/>
          </p:nvSpPr>
          <p:spPr bwMode="auto">
            <a:xfrm>
              <a:off x="2120" y="3313"/>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26" name="Oval 21"/>
            <p:cNvSpPr>
              <a:spLocks noChangeArrowheads="1"/>
            </p:cNvSpPr>
            <p:nvPr/>
          </p:nvSpPr>
          <p:spPr bwMode="auto">
            <a:xfrm>
              <a:off x="2256" y="3304"/>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27" name="Oval 22"/>
            <p:cNvSpPr>
              <a:spLocks noChangeArrowheads="1"/>
            </p:cNvSpPr>
            <p:nvPr/>
          </p:nvSpPr>
          <p:spPr bwMode="auto">
            <a:xfrm>
              <a:off x="1597" y="3429"/>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28" name="Oval 23"/>
            <p:cNvSpPr>
              <a:spLocks noChangeArrowheads="1"/>
            </p:cNvSpPr>
            <p:nvPr/>
          </p:nvSpPr>
          <p:spPr bwMode="auto">
            <a:xfrm>
              <a:off x="3319" y="412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29" name="Oval 24"/>
            <p:cNvSpPr>
              <a:spLocks noChangeArrowheads="1"/>
            </p:cNvSpPr>
            <p:nvPr/>
          </p:nvSpPr>
          <p:spPr bwMode="auto">
            <a:xfrm>
              <a:off x="3455" y="4116"/>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30" name="Oval 25"/>
            <p:cNvSpPr>
              <a:spLocks noChangeArrowheads="1"/>
            </p:cNvSpPr>
            <p:nvPr/>
          </p:nvSpPr>
          <p:spPr bwMode="auto">
            <a:xfrm>
              <a:off x="3591" y="4099"/>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31" name="Oval 26"/>
            <p:cNvSpPr>
              <a:spLocks noChangeArrowheads="1"/>
            </p:cNvSpPr>
            <p:nvPr/>
          </p:nvSpPr>
          <p:spPr bwMode="auto">
            <a:xfrm>
              <a:off x="3727" y="4083"/>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32" name="Oval 27"/>
            <p:cNvSpPr>
              <a:spLocks noChangeArrowheads="1"/>
            </p:cNvSpPr>
            <p:nvPr/>
          </p:nvSpPr>
          <p:spPr bwMode="auto">
            <a:xfrm>
              <a:off x="3863" y="4051"/>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33" name="Oval 28"/>
            <p:cNvSpPr>
              <a:spLocks noChangeArrowheads="1"/>
            </p:cNvSpPr>
            <p:nvPr/>
          </p:nvSpPr>
          <p:spPr bwMode="auto">
            <a:xfrm>
              <a:off x="3999" y="4013"/>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34" name="Text Box 30"/>
            <p:cNvSpPr txBox="1">
              <a:spLocks noChangeArrowheads="1"/>
            </p:cNvSpPr>
            <p:nvPr/>
          </p:nvSpPr>
          <p:spPr bwMode="auto">
            <a:xfrm>
              <a:off x="654" y="3508"/>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3600" i="1">
                  <a:solidFill>
                    <a:schemeClr val="accent2"/>
                  </a:solidFill>
                </a:rPr>
                <a:t>c</a:t>
              </a:r>
              <a:r>
                <a:rPr lang="en-US" altLang="sv-SE" sz="3600" i="1" baseline="-25000">
                  <a:solidFill>
                    <a:schemeClr val="accent2"/>
                  </a:solidFill>
                </a:rPr>
                <a:t>init</a:t>
              </a:r>
              <a:endParaRPr lang="en-US" altLang="sv-SE" sz="3600" i="1">
                <a:solidFill>
                  <a:schemeClr val="accent2"/>
                </a:solidFill>
              </a:endParaRPr>
            </a:p>
          </p:txBody>
        </p:sp>
        <p:sp>
          <p:nvSpPr>
            <p:cNvPr id="71735" name="Text Box 31"/>
            <p:cNvSpPr txBox="1">
              <a:spLocks noChangeArrowheads="1"/>
            </p:cNvSpPr>
            <p:nvPr/>
          </p:nvSpPr>
          <p:spPr bwMode="auto">
            <a:xfrm>
              <a:off x="4088" y="3618"/>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r</a:t>
              </a:r>
              <a:r>
                <a:rPr lang="en-US" altLang="sv-SE" sz="2400" baseline="-25000">
                  <a:solidFill>
                    <a:schemeClr val="accent2"/>
                  </a:solidFill>
                </a:rPr>
                <a:t>1</a:t>
              </a:r>
              <a:endParaRPr lang="en-US" altLang="sv-SE" sz="2400">
                <a:solidFill>
                  <a:schemeClr val="accent2"/>
                </a:solidFill>
              </a:endParaRPr>
            </a:p>
          </p:txBody>
        </p:sp>
        <p:sp>
          <p:nvSpPr>
            <p:cNvPr id="71736" name="Text Box 32"/>
            <p:cNvSpPr txBox="1">
              <a:spLocks noChangeArrowheads="1"/>
            </p:cNvSpPr>
            <p:nvPr/>
          </p:nvSpPr>
          <p:spPr bwMode="auto">
            <a:xfrm>
              <a:off x="1426" y="3621"/>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a:solidFill>
                    <a:schemeClr val="accent2"/>
                  </a:solidFill>
                </a:rPr>
                <a:t>s</a:t>
              </a:r>
              <a:r>
                <a:rPr lang="en-US" altLang="sv-SE" sz="2400" baseline="-25000">
                  <a:solidFill>
                    <a:schemeClr val="accent2"/>
                  </a:solidFill>
                </a:rPr>
                <a:t>1</a:t>
              </a:r>
              <a:endParaRPr lang="en-US" altLang="sv-SE" sz="2400">
                <a:solidFill>
                  <a:schemeClr val="accent2"/>
                </a:solidFill>
              </a:endParaRPr>
            </a:p>
          </p:txBody>
        </p:sp>
        <p:sp>
          <p:nvSpPr>
            <p:cNvPr id="71737" name="AutoShape 35"/>
            <p:cNvSpPr>
              <a:spLocks/>
            </p:cNvSpPr>
            <p:nvPr/>
          </p:nvSpPr>
          <p:spPr bwMode="auto">
            <a:xfrm rot="4800000">
              <a:off x="1929" y="3161"/>
              <a:ext cx="131" cy="738"/>
            </a:xfrm>
            <a:prstGeom prst="rightBrace">
              <a:avLst>
                <a:gd name="adj1" fmla="val 469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38" name="AutoShape 36"/>
            <p:cNvSpPr>
              <a:spLocks/>
            </p:cNvSpPr>
            <p:nvPr/>
          </p:nvSpPr>
          <p:spPr bwMode="auto">
            <a:xfrm rot="-6000000">
              <a:off x="3552" y="3569"/>
              <a:ext cx="191" cy="729"/>
            </a:xfrm>
            <a:prstGeom prst="rightBrace">
              <a:avLst>
                <a:gd name="adj1" fmla="val 31806"/>
                <a:gd name="adj2" fmla="val 4455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39" name="Text Box 39"/>
            <p:cNvSpPr txBox="1">
              <a:spLocks noChangeArrowheads="1"/>
            </p:cNvSpPr>
            <p:nvPr/>
          </p:nvSpPr>
          <p:spPr bwMode="auto">
            <a:xfrm>
              <a:off x="1717" y="3550"/>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s,r</a:t>
              </a:r>
              <a:r>
                <a:rPr lang="en-US" altLang="sv-SE" sz="2400">
                  <a:solidFill>
                    <a:schemeClr val="accent2"/>
                  </a:solidFill>
                </a:rPr>
                <a:t>(E)</a:t>
              </a:r>
            </a:p>
          </p:txBody>
        </p:sp>
        <p:sp>
          <p:nvSpPr>
            <p:cNvPr id="71740" name="Text Box 40"/>
            <p:cNvSpPr txBox="1">
              <a:spLocks noChangeArrowheads="1"/>
            </p:cNvSpPr>
            <p:nvPr/>
          </p:nvSpPr>
          <p:spPr bwMode="auto">
            <a:xfrm>
              <a:off x="3299" y="3590"/>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qS</a:t>
              </a:r>
              <a:r>
                <a:rPr lang="en-US" altLang="sv-SE" sz="2400" b="1" baseline="-25000">
                  <a:solidFill>
                    <a:schemeClr val="accent2"/>
                  </a:solidFill>
                </a:rPr>
                <a:t>r,s</a:t>
              </a:r>
              <a:r>
                <a:rPr lang="en-US" altLang="sv-SE" sz="2400">
                  <a:solidFill>
                    <a:schemeClr val="accent2"/>
                  </a:solidFill>
                </a:rPr>
                <a:t>(E)</a:t>
              </a:r>
            </a:p>
          </p:txBody>
        </p:sp>
      </p:grpSp>
      <p:sp>
        <p:nvSpPr>
          <p:cNvPr id="34938" name="Line 122"/>
          <p:cNvSpPr>
            <a:spLocks noChangeShapeType="1"/>
          </p:cNvSpPr>
          <p:nvPr/>
        </p:nvSpPr>
        <p:spPr bwMode="auto">
          <a:xfrm>
            <a:off x="2389188" y="3913188"/>
            <a:ext cx="12700" cy="172085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34971" name="Group 155"/>
          <p:cNvGrpSpPr>
            <a:grpSpLocks/>
          </p:cNvGrpSpPr>
          <p:nvPr/>
        </p:nvGrpSpPr>
        <p:grpSpPr bwMode="auto">
          <a:xfrm>
            <a:off x="177800" y="3962400"/>
            <a:ext cx="2293938" cy="1393825"/>
            <a:chOff x="112" y="2496"/>
            <a:chExt cx="1445" cy="878"/>
          </a:xfrm>
        </p:grpSpPr>
        <p:sp>
          <p:nvSpPr>
            <p:cNvPr id="71692" name="Oval 139"/>
            <p:cNvSpPr>
              <a:spLocks noChangeArrowheads="1"/>
            </p:cNvSpPr>
            <p:nvPr/>
          </p:nvSpPr>
          <p:spPr bwMode="auto">
            <a:xfrm>
              <a:off x="529" y="2865"/>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693" name="Oval 140"/>
            <p:cNvSpPr>
              <a:spLocks noChangeArrowheads="1"/>
            </p:cNvSpPr>
            <p:nvPr/>
          </p:nvSpPr>
          <p:spPr bwMode="auto">
            <a:xfrm>
              <a:off x="665" y="2865"/>
              <a:ext cx="73" cy="77"/>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694" name="Oval 141"/>
            <p:cNvSpPr>
              <a:spLocks noChangeArrowheads="1"/>
            </p:cNvSpPr>
            <p:nvPr/>
          </p:nvSpPr>
          <p:spPr bwMode="auto">
            <a:xfrm>
              <a:off x="801"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695" name="Oval 142"/>
            <p:cNvSpPr>
              <a:spLocks noChangeArrowheads="1"/>
            </p:cNvSpPr>
            <p:nvPr/>
          </p:nvSpPr>
          <p:spPr bwMode="auto">
            <a:xfrm>
              <a:off x="937"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696" name="Oval 143"/>
            <p:cNvSpPr>
              <a:spLocks noChangeArrowheads="1"/>
            </p:cNvSpPr>
            <p:nvPr/>
          </p:nvSpPr>
          <p:spPr bwMode="auto">
            <a:xfrm>
              <a:off x="1073"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697" name="Oval 144"/>
            <p:cNvSpPr>
              <a:spLocks noChangeArrowheads="1"/>
            </p:cNvSpPr>
            <p:nvPr/>
          </p:nvSpPr>
          <p:spPr bwMode="auto">
            <a:xfrm>
              <a:off x="1209" y="2865"/>
              <a:ext cx="73" cy="7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698" name="Text Box 145"/>
            <p:cNvSpPr txBox="1">
              <a:spLocks noChangeArrowheads="1"/>
            </p:cNvSpPr>
            <p:nvPr/>
          </p:nvSpPr>
          <p:spPr bwMode="auto">
            <a:xfrm>
              <a:off x="112" y="2496"/>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b="1" i="1">
                  <a:solidFill>
                    <a:schemeClr val="accent2"/>
                  </a:solidFill>
                </a:rPr>
                <a:t>Sender recieves…</a:t>
              </a:r>
            </a:p>
          </p:txBody>
        </p:sp>
        <p:sp>
          <p:nvSpPr>
            <p:cNvPr id="71699" name="Text Box 146"/>
            <p:cNvSpPr txBox="1">
              <a:spLocks noChangeArrowheads="1"/>
            </p:cNvSpPr>
            <p:nvPr/>
          </p:nvSpPr>
          <p:spPr bwMode="auto">
            <a:xfrm>
              <a:off x="738" y="2522"/>
              <a:ext cx="7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qR</a:t>
              </a:r>
              <a:r>
                <a:rPr lang="en-US" altLang="sv-SE" sz="2400" b="1" baseline="-25000" dirty="0" err="1">
                  <a:solidFill>
                    <a:schemeClr val="accent2"/>
                  </a:solidFill>
                </a:rPr>
                <a:t>r,s</a:t>
              </a:r>
              <a:r>
                <a:rPr lang="en-US" altLang="sv-SE" sz="2400" dirty="0">
                  <a:solidFill>
                    <a:schemeClr val="accent2"/>
                  </a:solidFill>
                </a:rPr>
                <a:t>(E)</a:t>
              </a:r>
            </a:p>
          </p:txBody>
        </p:sp>
        <p:sp>
          <p:nvSpPr>
            <p:cNvPr id="71700" name="Oval 147"/>
            <p:cNvSpPr>
              <a:spLocks noChangeArrowheads="1"/>
            </p:cNvSpPr>
            <p:nvPr/>
          </p:nvSpPr>
          <p:spPr bwMode="auto">
            <a:xfrm>
              <a:off x="553"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01" name="Oval 148"/>
            <p:cNvSpPr>
              <a:spLocks noChangeArrowheads="1"/>
            </p:cNvSpPr>
            <p:nvPr/>
          </p:nvSpPr>
          <p:spPr bwMode="auto">
            <a:xfrm>
              <a:off x="689"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02" name="Oval 149"/>
            <p:cNvSpPr>
              <a:spLocks noChangeArrowheads="1"/>
            </p:cNvSpPr>
            <p:nvPr/>
          </p:nvSpPr>
          <p:spPr bwMode="auto">
            <a:xfrm>
              <a:off x="825"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03" name="Oval 150"/>
            <p:cNvSpPr>
              <a:spLocks noChangeArrowheads="1"/>
            </p:cNvSpPr>
            <p:nvPr/>
          </p:nvSpPr>
          <p:spPr bwMode="auto">
            <a:xfrm>
              <a:off x="961"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04" name="Oval 151"/>
            <p:cNvSpPr>
              <a:spLocks noChangeArrowheads="1"/>
            </p:cNvSpPr>
            <p:nvPr/>
          </p:nvSpPr>
          <p:spPr bwMode="auto">
            <a:xfrm>
              <a:off x="1097"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05" name="Oval 152"/>
            <p:cNvSpPr>
              <a:spLocks noChangeArrowheads="1"/>
            </p:cNvSpPr>
            <p:nvPr/>
          </p:nvSpPr>
          <p:spPr bwMode="auto">
            <a:xfrm>
              <a:off x="1233" y="3297"/>
              <a:ext cx="73" cy="77"/>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1706" name="Text Box 153"/>
            <p:cNvSpPr txBox="1">
              <a:spLocks noChangeArrowheads="1"/>
            </p:cNvSpPr>
            <p:nvPr/>
          </p:nvSpPr>
          <p:spPr bwMode="auto">
            <a:xfrm>
              <a:off x="136" y="2920"/>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1400" b="1" i="1">
                  <a:solidFill>
                    <a:schemeClr val="accent2"/>
                  </a:solidFill>
                </a:rPr>
                <a:t>Sender sends…</a:t>
              </a:r>
            </a:p>
          </p:txBody>
        </p:sp>
        <p:sp>
          <p:nvSpPr>
            <p:cNvPr id="71707" name="Text Box 154"/>
            <p:cNvSpPr txBox="1">
              <a:spLocks noChangeArrowheads="1"/>
            </p:cNvSpPr>
            <p:nvPr/>
          </p:nvSpPr>
          <p:spPr bwMode="auto">
            <a:xfrm>
              <a:off x="738" y="2977"/>
              <a:ext cx="8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err="1">
                  <a:solidFill>
                    <a:schemeClr val="accent2"/>
                  </a:solidFill>
                </a:rPr>
                <a:t>qS</a:t>
              </a:r>
              <a:r>
                <a:rPr lang="en-US" altLang="sv-SE" sz="2400" b="1" baseline="-25000" dirty="0" err="1">
                  <a:solidFill>
                    <a:schemeClr val="accent2"/>
                  </a:solidFill>
                </a:rPr>
                <a:t>s,r</a:t>
              </a:r>
              <a:r>
                <a:rPr lang="en-US" altLang="sv-SE" sz="2400" dirty="0">
                  <a:solidFill>
                    <a:schemeClr val="accent2"/>
                  </a:solidFill>
                </a:rPr>
                <a:t>(E)</a:t>
              </a:r>
            </a:p>
          </p:txBody>
        </p:sp>
      </p:grpSp>
      <p:sp>
        <p:nvSpPr>
          <p:cNvPr id="71689" name="Rectangle 201"/>
          <p:cNvSpPr>
            <a:spLocks noChangeArrowheads="1"/>
          </p:cNvSpPr>
          <p:nvPr/>
        </p:nvSpPr>
        <p:spPr bwMode="auto">
          <a:xfrm>
            <a:off x="73025" y="-98425"/>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Proof - Possible execution in </a:t>
            </a:r>
            <a:r>
              <a:rPr lang="en-US" altLang="sv-SE" sz="3600" i="1" u="sng">
                <a:solidFill>
                  <a:schemeClr val="hlink"/>
                </a:solidFill>
                <a:latin typeface="Calibri" panose="020F0502020204030204" pitchFamily="34" charset="0"/>
                <a:cs typeface="Arial" panose="020B0604020202020204" pitchFamily="34" charset="0"/>
              </a:rPr>
              <a:t>CE</a:t>
            </a:r>
            <a:endParaRPr lang="en-US" altLang="sv-SE" sz="3600" i="1">
              <a:solidFill>
                <a:schemeClr val="tx2"/>
              </a:solidFill>
              <a:latin typeface="Calibri" panose="020F0502020204030204" pitchFamily="34" charset="0"/>
              <a:cs typeface="Arial" panose="020B0604020202020204" pitchFamily="34" charset="0"/>
            </a:endParaRPr>
          </a:p>
        </p:txBody>
      </p:sp>
      <p:sp>
        <p:nvSpPr>
          <p:cNvPr id="35022" name="Line 206"/>
          <p:cNvSpPr>
            <a:spLocks noChangeShapeType="1"/>
          </p:cNvSpPr>
          <p:nvPr/>
        </p:nvSpPr>
        <p:spPr bwMode="auto">
          <a:xfrm flipH="1">
            <a:off x="4500563" y="1992313"/>
            <a:ext cx="14287" cy="3157537"/>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5079" name="Text Box 263"/>
          <p:cNvSpPr txBox="1">
            <a:spLocks noChangeArrowheads="1"/>
          </p:cNvSpPr>
          <p:nvPr/>
        </p:nvSpPr>
        <p:spPr bwMode="auto">
          <a:xfrm>
            <a:off x="3535363" y="3074988"/>
            <a:ext cx="1052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dirty="0">
                <a:solidFill>
                  <a:schemeClr val="accent2"/>
                </a:solidFill>
              </a:rPr>
              <a:t>E steps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0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07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0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502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507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9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3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502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9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37" grpId="0" animBg="1"/>
      <p:bldP spid="34938" grpId="0" animBg="1"/>
      <p:bldP spid="35022" grpId="0" animBg="1"/>
      <p:bldP spid="35022" grpId="1" animBg="1"/>
      <p:bldP spid="35079" grpId="0"/>
      <p:bldP spid="35079"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5"/>
          <p:cNvSpPr txBox="1">
            <a:spLocks noChangeArrowheads="1"/>
          </p:cNvSpPr>
          <p:nvPr/>
        </p:nvSpPr>
        <p:spPr bwMode="auto">
          <a:xfrm>
            <a:off x="79375" y="1209675"/>
            <a:ext cx="5203825"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spcBef>
                <a:spcPct val="20000"/>
              </a:spcBef>
              <a:buClr>
                <a:schemeClr val="accent2"/>
              </a:buClr>
              <a:buSzPct val="85000"/>
              <a:buFont typeface="ZapfDingbats" pitchFamily="82" charset="2"/>
              <a:buChar char="¦"/>
              <a:tabLst>
                <a:tab pos="808038" algn="l"/>
              </a:tabLst>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tabLst>
                <a:tab pos="808038" algn="l"/>
              </a:tabLst>
              <a:defRPr sz="2400">
                <a:solidFill>
                  <a:srgbClr val="0000B0"/>
                </a:solidFill>
                <a:latin typeface="Comic Sans MS" panose="030F0702030302020204" pitchFamily="66" charset="0"/>
                <a:cs typeface="Times New Roman (Hebrew)" charset="-79"/>
              </a:defRPr>
            </a:lvl2pPr>
            <a:lvl3pPr marL="1143000" indent="-228600">
              <a:spcBef>
                <a:spcPct val="20000"/>
              </a:spcBef>
              <a:buChar char="•"/>
              <a:tabLst>
                <a:tab pos="808038" algn="l"/>
              </a:tabLst>
              <a:defRPr sz="2000">
                <a:solidFill>
                  <a:srgbClr val="0000B0"/>
                </a:solidFill>
                <a:latin typeface="Comic Sans MS" panose="030F0702030302020204" pitchFamily="66" charset="0"/>
                <a:cs typeface="Times New Roman (Hebrew)" charset="-79"/>
              </a:defRPr>
            </a:lvl3pPr>
            <a:lvl4pPr marL="1600200" indent="-228600">
              <a:spcBef>
                <a:spcPct val="20000"/>
              </a:spcBef>
              <a:buChar char="–"/>
              <a:tabLst>
                <a:tab pos="808038" algn="l"/>
              </a:tabLst>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tabLst>
                <a:tab pos="808038" algn="l"/>
              </a:tabLst>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tabLst>
                <a:tab pos="808038" algn="l"/>
              </a:tabLst>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tabLst>
                <a:tab pos="808038" algn="l"/>
              </a:tabLst>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tabLst>
                <a:tab pos="808038" algn="l"/>
              </a:tabLst>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tabLst>
                <a:tab pos="808038" algn="l"/>
              </a:tabLst>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Char char="•"/>
            </a:pPr>
            <a:r>
              <a:rPr lang="en-US" altLang="sv-SE">
                <a:solidFill>
                  <a:schemeClr val="accent2"/>
                </a:solidFill>
                <a:latin typeface="Calibri" panose="020F0502020204030204" pitchFamily="34" charset="0"/>
                <a:cs typeface="Arial" panose="020B0604020202020204" pitchFamily="34" charset="0"/>
              </a:rPr>
              <a:t>Sender steps during E is  S</a:t>
            </a:r>
            <a:r>
              <a:rPr lang="en-US" altLang="sv-SE" baseline="-25000">
                <a:solidFill>
                  <a:schemeClr val="accent2"/>
                </a:solidFill>
                <a:latin typeface="Calibri" panose="020F0502020204030204" pitchFamily="34" charset="0"/>
                <a:cs typeface="Arial" panose="020B0604020202020204" pitchFamily="34" charset="0"/>
              </a:rPr>
              <a:t>sender </a:t>
            </a:r>
            <a:r>
              <a:rPr lang="en-US" altLang="sv-SE">
                <a:solidFill>
                  <a:schemeClr val="accent2"/>
                </a:solidFill>
                <a:latin typeface="Calibri" panose="020F0502020204030204" pitchFamily="34" charset="0"/>
                <a:cs typeface="Arial" panose="020B0604020202020204" pitchFamily="34" charset="0"/>
              </a:rPr>
              <a:t>= {a</a:t>
            </a:r>
            <a:r>
              <a:rPr lang="en-US" altLang="sv-SE" baseline="-25000">
                <a:solidFill>
                  <a:schemeClr val="accent2"/>
                </a:solidFill>
                <a:latin typeface="Calibri" panose="020F0502020204030204" pitchFamily="34" charset="0"/>
                <a:cs typeface="Arial" panose="020B0604020202020204" pitchFamily="34" charset="0"/>
              </a:rPr>
              <a:t>1</a:t>
            </a:r>
            <a:r>
              <a:rPr lang="en-US" altLang="sv-SE">
                <a:solidFill>
                  <a:schemeClr val="accent2"/>
                </a:solidFill>
                <a:latin typeface="Calibri" panose="020F0502020204030204" pitchFamily="34" charset="0"/>
                <a:cs typeface="Arial" panose="020B0604020202020204" pitchFamily="34" charset="0"/>
              </a:rPr>
              <a:t>,a</a:t>
            </a:r>
            <a:r>
              <a:rPr lang="en-US" altLang="sv-SE" baseline="-25000">
                <a:solidFill>
                  <a:schemeClr val="accent2"/>
                </a:solidFill>
                <a:latin typeface="Calibri" panose="020F0502020204030204" pitchFamily="34" charset="0"/>
                <a:cs typeface="Arial" panose="020B0604020202020204" pitchFamily="34" charset="0"/>
              </a:rPr>
              <a:t>2</a:t>
            </a:r>
            <a:r>
              <a:rPr lang="en-US" altLang="sv-SE">
                <a:solidFill>
                  <a:schemeClr val="accent2"/>
                </a:solidFill>
                <a:latin typeface="Calibri" panose="020F0502020204030204" pitchFamily="34" charset="0"/>
                <a:cs typeface="Arial" panose="020B0604020202020204" pitchFamily="34" charset="0"/>
              </a:rPr>
              <a:t>…a</a:t>
            </a:r>
            <a:r>
              <a:rPr lang="en-US" altLang="sv-SE" baseline="-25000">
                <a:solidFill>
                  <a:schemeClr val="accent2"/>
                </a:solidFill>
                <a:latin typeface="Calibri" panose="020F0502020204030204" pitchFamily="34" charset="0"/>
                <a:cs typeface="Arial" panose="020B0604020202020204" pitchFamily="34" charset="0"/>
              </a:rPr>
              <a:t>m</a:t>
            </a:r>
            <a:r>
              <a:rPr lang="en-US" altLang="sv-SE">
                <a:solidFill>
                  <a:schemeClr val="accent2"/>
                </a:solidFill>
                <a:latin typeface="Calibri" panose="020F0502020204030204" pitchFamily="34" charset="0"/>
                <a:cs typeface="Arial" panose="020B0604020202020204" pitchFamily="34" charset="0"/>
              </a:rPr>
              <a:t>} </a:t>
            </a:r>
          </a:p>
          <a:p>
            <a:pPr>
              <a:spcBef>
                <a:spcPct val="50000"/>
              </a:spcBef>
              <a:buClrTx/>
              <a:buSzTx/>
              <a:buFontTx/>
              <a:buChar char="•"/>
            </a:pPr>
            <a:r>
              <a:rPr lang="en-US" altLang="sv-SE">
                <a:solidFill>
                  <a:schemeClr val="accent2"/>
                </a:solidFill>
                <a:latin typeface="Calibri" panose="020F0502020204030204" pitchFamily="34" charset="0"/>
                <a:cs typeface="Arial" panose="020B0604020202020204" pitchFamily="34" charset="0"/>
              </a:rPr>
              <a:t>Receiver steps during E is S</a:t>
            </a:r>
            <a:r>
              <a:rPr lang="en-US" altLang="sv-SE" baseline="-25000">
                <a:solidFill>
                  <a:schemeClr val="accent2"/>
                </a:solidFill>
                <a:latin typeface="Calibri" panose="020F0502020204030204" pitchFamily="34" charset="0"/>
                <a:cs typeface="Arial" panose="020B0604020202020204" pitchFamily="34" charset="0"/>
              </a:rPr>
              <a:t>receiver</a:t>
            </a:r>
            <a:r>
              <a:rPr lang="en-US" altLang="sv-SE">
                <a:solidFill>
                  <a:schemeClr val="accent2"/>
                </a:solidFill>
                <a:latin typeface="Calibri" panose="020F0502020204030204" pitchFamily="34" charset="0"/>
                <a:cs typeface="Arial" panose="020B0604020202020204" pitchFamily="34" charset="0"/>
              </a:rPr>
              <a:t>  = { b</a:t>
            </a:r>
            <a:r>
              <a:rPr lang="en-US" altLang="sv-SE" baseline="-25000">
                <a:solidFill>
                  <a:schemeClr val="accent2"/>
                </a:solidFill>
                <a:latin typeface="Calibri" panose="020F0502020204030204" pitchFamily="34" charset="0"/>
                <a:cs typeface="Arial" panose="020B0604020202020204" pitchFamily="34" charset="0"/>
              </a:rPr>
              <a:t>1</a:t>
            </a:r>
            <a:r>
              <a:rPr lang="en-US" altLang="sv-SE">
                <a:solidFill>
                  <a:schemeClr val="accent2"/>
                </a:solidFill>
                <a:latin typeface="Calibri" panose="020F0502020204030204" pitchFamily="34" charset="0"/>
                <a:cs typeface="Arial" panose="020B0604020202020204" pitchFamily="34" charset="0"/>
              </a:rPr>
              <a:t>,b</a:t>
            </a:r>
            <a:r>
              <a:rPr lang="en-US" altLang="sv-SE" baseline="-25000">
                <a:solidFill>
                  <a:schemeClr val="accent2"/>
                </a:solidFill>
                <a:latin typeface="Calibri" panose="020F0502020204030204" pitchFamily="34" charset="0"/>
                <a:cs typeface="Arial" panose="020B0604020202020204" pitchFamily="34" charset="0"/>
              </a:rPr>
              <a:t>2</a:t>
            </a:r>
            <a:r>
              <a:rPr lang="en-US" altLang="sv-SE">
                <a:solidFill>
                  <a:schemeClr val="accent2"/>
                </a:solidFill>
                <a:latin typeface="Calibri" panose="020F0502020204030204" pitchFamily="34" charset="0"/>
                <a:cs typeface="Arial" panose="020B0604020202020204" pitchFamily="34" charset="0"/>
              </a:rPr>
              <a:t>…b</a:t>
            </a:r>
            <a:r>
              <a:rPr lang="en-US" altLang="sv-SE" baseline="-25000">
                <a:solidFill>
                  <a:schemeClr val="accent2"/>
                </a:solidFill>
                <a:latin typeface="Calibri" panose="020F0502020204030204" pitchFamily="34" charset="0"/>
                <a:cs typeface="Arial" panose="020B0604020202020204" pitchFamily="34" charset="0"/>
              </a:rPr>
              <a:t>k </a:t>
            </a:r>
            <a:r>
              <a:rPr lang="en-US" altLang="sv-SE">
                <a:solidFill>
                  <a:schemeClr val="accent2"/>
                </a:solidFill>
                <a:latin typeface="Calibri" panose="020F0502020204030204" pitchFamily="34" charset="0"/>
                <a:cs typeface="Arial" panose="020B0604020202020204" pitchFamily="34" charset="0"/>
              </a:rPr>
              <a:t>}</a:t>
            </a:r>
          </a:p>
          <a:p>
            <a:pPr>
              <a:spcBef>
                <a:spcPct val="50000"/>
              </a:spcBef>
              <a:buClrTx/>
              <a:buSzTx/>
              <a:buFontTx/>
              <a:buChar char="•"/>
            </a:pPr>
            <a:r>
              <a:rPr lang="en-US" altLang="sv-SE">
                <a:solidFill>
                  <a:schemeClr val="accent2"/>
                </a:solidFill>
                <a:latin typeface="Calibri" panose="020F0502020204030204" pitchFamily="34" charset="0"/>
                <a:cs typeface="Arial" panose="020B0604020202020204" pitchFamily="34" charset="0"/>
              </a:rPr>
              <a:t>For any pair &lt;a</a:t>
            </a:r>
            <a:r>
              <a:rPr lang="en-US" altLang="sv-SE" baseline="-25000">
                <a:solidFill>
                  <a:schemeClr val="accent2"/>
                </a:solidFill>
                <a:latin typeface="Calibri" panose="020F0502020204030204" pitchFamily="34" charset="0"/>
                <a:cs typeface="Arial" panose="020B0604020202020204" pitchFamily="34" charset="0"/>
              </a:rPr>
              <a:t>i</a:t>
            </a:r>
            <a:r>
              <a:rPr lang="en-US" altLang="sv-SE">
                <a:solidFill>
                  <a:schemeClr val="accent2"/>
                </a:solidFill>
                <a:latin typeface="Calibri" panose="020F0502020204030204" pitchFamily="34" charset="0"/>
                <a:cs typeface="Arial" panose="020B0604020202020204" pitchFamily="34" charset="0"/>
              </a:rPr>
              <a:t>, b</a:t>
            </a:r>
            <a:r>
              <a:rPr lang="en-US" altLang="sv-SE" baseline="-25000">
                <a:solidFill>
                  <a:schemeClr val="accent2"/>
                </a:solidFill>
                <a:latin typeface="Calibri" panose="020F0502020204030204" pitchFamily="34" charset="0"/>
                <a:cs typeface="Arial" panose="020B0604020202020204" pitchFamily="34" charset="0"/>
              </a:rPr>
              <a:t>j</a:t>
            </a:r>
            <a:r>
              <a:rPr lang="en-US" altLang="sv-SE">
                <a:solidFill>
                  <a:schemeClr val="accent2"/>
                </a:solidFill>
                <a:latin typeface="Calibri" panose="020F0502020204030204" pitchFamily="34" charset="0"/>
                <a:cs typeface="Arial" panose="020B0604020202020204" pitchFamily="34" charset="0"/>
              </a:rPr>
              <a:t>&gt; there exists E’’</a:t>
            </a:r>
            <a:r>
              <a:rPr lang="en-US" altLang="he-IL">
                <a:solidFill>
                  <a:schemeClr val="accent2"/>
                </a:solidFill>
                <a:latin typeface="Calibri" panose="020F0502020204030204" pitchFamily="34" charset="0"/>
                <a:cs typeface="Arial" panose="020B0604020202020204" pitchFamily="34" charset="0"/>
                <a:sym typeface="Symbol" panose="05050102010706020507" pitchFamily="18" charset="2"/>
              </a:rPr>
              <a:t></a:t>
            </a:r>
            <a:r>
              <a:rPr lang="en-US" altLang="sv-SE" i="1">
                <a:solidFill>
                  <a:schemeClr val="accent2"/>
                </a:solidFill>
                <a:latin typeface="Calibri" panose="020F0502020204030204" pitchFamily="34" charset="0"/>
                <a:cs typeface="Arial" panose="020B0604020202020204" pitchFamily="34" charset="0"/>
              </a:rPr>
              <a:t>CE </a:t>
            </a:r>
            <a:r>
              <a:rPr lang="en-US" altLang="sv-SE">
                <a:solidFill>
                  <a:schemeClr val="accent2"/>
                </a:solidFill>
                <a:latin typeface="Calibri" panose="020F0502020204030204" pitchFamily="34" charset="0"/>
                <a:cs typeface="Arial" panose="020B0604020202020204" pitchFamily="34" charset="0"/>
              </a:rPr>
              <a:t>in which there is configuration </a:t>
            </a:r>
            <a:r>
              <a:rPr lang="en-US" altLang="sv-SE" i="1">
                <a:solidFill>
                  <a:schemeClr val="accent2"/>
                </a:solidFill>
                <a:latin typeface="Calibri" panose="020F0502020204030204" pitchFamily="34" charset="0"/>
                <a:cs typeface="Arial" panose="020B0604020202020204" pitchFamily="34" charset="0"/>
              </a:rPr>
              <a:t>c, </a:t>
            </a:r>
            <a:r>
              <a:rPr lang="en-US" altLang="sv-SE">
                <a:solidFill>
                  <a:schemeClr val="accent2"/>
                </a:solidFill>
                <a:latin typeface="Calibri" panose="020F0502020204030204" pitchFamily="34" charset="0"/>
                <a:cs typeface="Arial" panose="020B0604020202020204" pitchFamily="34" charset="0"/>
              </a:rPr>
              <a:t>such that a</a:t>
            </a:r>
            <a:r>
              <a:rPr lang="en-US" altLang="sv-SE" baseline="-25000">
                <a:solidFill>
                  <a:schemeClr val="accent2"/>
                </a:solidFill>
                <a:latin typeface="Calibri" panose="020F0502020204030204" pitchFamily="34" charset="0"/>
                <a:cs typeface="Arial" panose="020B0604020202020204" pitchFamily="34" charset="0"/>
              </a:rPr>
              <a:t>i </a:t>
            </a:r>
            <a:r>
              <a:rPr lang="en-US" altLang="sv-SE">
                <a:solidFill>
                  <a:schemeClr val="accent2"/>
                </a:solidFill>
                <a:latin typeface="Calibri" panose="020F0502020204030204" pitchFamily="34" charset="0"/>
                <a:cs typeface="Arial" panose="020B0604020202020204" pitchFamily="34" charset="0"/>
              </a:rPr>
              <a:t>and b</a:t>
            </a:r>
            <a:r>
              <a:rPr lang="en-US" altLang="sv-SE" baseline="-25000">
                <a:solidFill>
                  <a:schemeClr val="accent2"/>
                </a:solidFill>
                <a:latin typeface="Calibri" panose="020F0502020204030204" pitchFamily="34" charset="0"/>
                <a:cs typeface="Arial" panose="020B0604020202020204" pitchFamily="34" charset="0"/>
              </a:rPr>
              <a:t>j</a:t>
            </a:r>
            <a:r>
              <a:rPr lang="en-US" altLang="sv-SE">
                <a:solidFill>
                  <a:schemeClr val="accent2"/>
                </a:solidFill>
                <a:latin typeface="Calibri" panose="020F0502020204030204" pitchFamily="34" charset="0"/>
                <a:cs typeface="Arial" panose="020B0604020202020204" pitchFamily="34" charset="0"/>
              </a:rPr>
              <a:t> is applicable in </a:t>
            </a:r>
            <a:r>
              <a:rPr lang="en-US" altLang="sv-SE" i="1">
                <a:solidFill>
                  <a:schemeClr val="accent2"/>
                </a:solidFill>
                <a:latin typeface="Calibri" panose="020F0502020204030204" pitchFamily="34" charset="0"/>
                <a:cs typeface="Arial" panose="020B0604020202020204" pitchFamily="34" charset="0"/>
              </a:rPr>
              <a:t>c </a:t>
            </a:r>
            <a:r>
              <a:rPr lang="en-US" altLang="sv-SE">
                <a:solidFill>
                  <a:schemeClr val="accent2"/>
                </a:solidFill>
                <a:latin typeface="Calibri" panose="020F0502020204030204" pitchFamily="34" charset="0"/>
                <a:cs typeface="Arial" panose="020B0604020202020204" pitchFamily="34" charset="0"/>
                <a:sym typeface="Wingdings" panose="05000000000000000000" pitchFamily="2" charset="2"/>
              </a:rPr>
              <a:t> </a:t>
            </a:r>
            <a:r>
              <a:rPr lang="en-US" altLang="sv-SE" i="1">
                <a:solidFill>
                  <a:srgbClr val="CC0000"/>
                </a:solidFill>
                <a:latin typeface="Calibri" panose="020F0502020204030204" pitchFamily="34" charset="0"/>
                <a:cs typeface="Arial" panose="020B0604020202020204" pitchFamily="34" charset="0"/>
                <a:sym typeface="Wingdings" panose="05000000000000000000" pitchFamily="2" charset="2"/>
              </a:rPr>
              <a:t>c </a:t>
            </a:r>
            <a:r>
              <a:rPr lang="en-US" altLang="sv-SE">
                <a:solidFill>
                  <a:srgbClr val="CC0000"/>
                </a:solidFill>
                <a:latin typeface="Calibri" panose="020F0502020204030204" pitchFamily="34" charset="0"/>
                <a:cs typeface="Arial" panose="020B0604020202020204" pitchFamily="34" charset="0"/>
                <a:sym typeface="Wingdings" panose="05000000000000000000" pitchFamily="2" charset="2"/>
              </a:rPr>
              <a:t>is not safe configuration</a:t>
            </a:r>
          </a:p>
        </p:txBody>
      </p:sp>
      <p:sp>
        <p:nvSpPr>
          <p:cNvPr id="35846" name="Rectangle 6"/>
          <p:cNvSpPr>
            <a:spLocks noChangeArrowheads="1"/>
          </p:cNvSpPr>
          <p:nvPr/>
        </p:nvSpPr>
        <p:spPr bwMode="auto">
          <a:xfrm>
            <a:off x="73025" y="-98425"/>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defRPr/>
            </a:pPr>
            <a:r>
              <a:rPr lang="en-US" altLang="sv-SE" sz="3600" u="sng" dirty="0">
                <a:solidFill>
                  <a:schemeClr val="hlink"/>
                </a:solidFill>
                <a:latin typeface="Calibri" panose="020F0502020204030204" pitchFamily="34" charset="0"/>
                <a:ea typeface="+mj-ea"/>
                <a:cs typeface="+mj-cs"/>
              </a:rPr>
              <a:t>Proof – </a:t>
            </a:r>
            <a:r>
              <a:rPr lang="en-US" altLang="sv-SE" sz="3600" u="sng" dirty="0" err="1">
                <a:solidFill>
                  <a:schemeClr val="hlink"/>
                </a:solidFill>
                <a:latin typeface="Calibri" panose="020F0502020204030204" pitchFamily="34" charset="0"/>
                <a:ea typeface="+mj-ea"/>
                <a:cs typeface="+mj-cs"/>
              </a:rPr>
              <a:t>cont</a:t>
            </a:r>
            <a:r>
              <a:rPr lang="en-US" altLang="sv-SE" sz="3600" u="sng" dirty="0">
                <a:solidFill>
                  <a:schemeClr val="hlink"/>
                </a:solidFill>
                <a:latin typeface="Calibri" panose="020F0502020204030204" pitchFamily="34" charset="0"/>
                <a:ea typeface="+mj-ea"/>
                <a:cs typeface="+mj-cs"/>
              </a:rPr>
              <a:t>…</a:t>
            </a:r>
          </a:p>
        </p:txBody>
      </p:sp>
      <p:grpSp>
        <p:nvGrpSpPr>
          <p:cNvPr id="72708" name="Group 42"/>
          <p:cNvGrpSpPr>
            <a:grpSpLocks/>
          </p:cNvGrpSpPr>
          <p:nvPr/>
        </p:nvGrpSpPr>
        <p:grpSpPr bwMode="auto">
          <a:xfrm>
            <a:off x="5292725" y="1089025"/>
            <a:ext cx="3455988" cy="452438"/>
            <a:chOff x="1002" y="1085"/>
            <a:chExt cx="3466" cy="393"/>
          </a:xfrm>
        </p:grpSpPr>
        <p:sp>
          <p:nvSpPr>
            <p:cNvPr id="72734" name="Oval 43"/>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2735" name="Oval 44"/>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72736" name="AutoShape 45"/>
            <p:cNvCxnSpPr>
              <a:cxnSpLocks noChangeShapeType="1"/>
              <a:stCxn id="72734" idx="7"/>
              <a:endCxn id="72735"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7" name="AutoShape 46"/>
            <p:cNvCxnSpPr>
              <a:cxnSpLocks noChangeShapeType="1"/>
              <a:stCxn id="72735" idx="3"/>
              <a:endCxn id="72734"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2709" name="Group 47"/>
          <p:cNvGrpSpPr>
            <a:grpSpLocks/>
          </p:cNvGrpSpPr>
          <p:nvPr/>
        </p:nvGrpSpPr>
        <p:grpSpPr bwMode="auto">
          <a:xfrm>
            <a:off x="5292725" y="4803775"/>
            <a:ext cx="3455988" cy="452438"/>
            <a:chOff x="1002" y="1085"/>
            <a:chExt cx="3466" cy="393"/>
          </a:xfrm>
        </p:grpSpPr>
        <p:sp>
          <p:nvSpPr>
            <p:cNvPr id="72730" name="Oval 48"/>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2731" name="Oval 49"/>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72732" name="AutoShape 50"/>
            <p:cNvCxnSpPr>
              <a:cxnSpLocks noChangeShapeType="1"/>
              <a:stCxn id="72730" idx="7"/>
              <a:endCxn id="72731"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3" name="AutoShape 51"/>
            <p:cNvCxnSpPr>
              <a:cxnSpLocks noChangeShapeType="1"/>
              <a:stCxn id="72731" idx="3"/>
              <a:endCxn id="72730"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2710" name="Group 52"/>
          <p:cNvGrpSpPr>
            <a:grpSpLocks/>
          </p:cNvGrpSpPr>
          <p:nvPr/>
        </p:nvGrpSpPr>
        <p:grpSpPr bwMode="auto">
          <a:xfrm>
            <a:off x="5292725" y="2946400"/>
            <a:ext cx="3455988" cy="452438"/>
            <a:chOff x="1002" y="1085"/>
            <a:chExt cx="3466" cy="393"/>
          </a:xfrm>
        </p:grpSpPr>
        <p:sp>
          <p:nvSpPr>
            <p:cNvPr id="72726" name="Oval 53"/>
            <p:cNvSpPr>
              <a:spLocks noChangeArrowheads="1"/>
            </p:cNvSpPr>
            <p:nvPr/>
          </p:nvSpPr>
          <p:spPr bwMode="auto">
            <a:xfrm>
              <a:off x="1002"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2727" name="Oval 54"/>
            <p:cNvSpPr>
              <a:spLocks noChangeArrowheads="1"/>
            </p:cNvSpPr>
            <p:nvPr/>
          </p:nvSpPr>
          <p:spPr bwMode="auto">
            <a:xfrm>
              <a:off x="4051" y="1085"/>
              <a:ext cx="417" cy="3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cxnSp>
          <p:nvCxnSpPr>
            <p:cNvPr id="72728" name="AutoShape 55"/>
            <p:cNvCxnSpPr>
              <a:cxnSpLocks noChangeShapeType="1"/>
              <a:stCxn id="72726" idx="7"/>
              <a:endCxn id="72727" idx="1"/>
            </p:cNvCxnSpPr>
            <p:nvPr/>
          </p:nvCxnSpPr>
          <p:spPr bwMode="auto">
            <a:xfrm rot="5400000" flipV="1">
              <a:off x="2734" y="-233"/>
              <a:ext cx="1" cy="2754"/>
            </a:xfrm>
            <a:prstGeom prst="curvedConnector3">
              <a:avLst>
                <a:gd name="adj1" fmla="val -202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29" name="AutoShape 56"/>
            <p:cNvCxnSpPr>
              <a:cxnSpLocks noChangeShapeType="1"/>
              <a:stCxn id="72727" idx="3"/>
              <a:endCxn id="72726" idx="5"/>
            </p:cNvCxnSpPr>
            <p:nvPr/>
          </p:nvCxnSpPr>
          <p:spPr bwMode="auto">
            <a:xfrm rot="5400000">
              <a:off x="2734" y="44"/>
              <a:ext cx="1" cy="2754"/>
            </a:xfrm>
            <a:prstGeom prst="curvedConnector3">
              <a:avLst>
                <a:gd name="adj1" fmla="val 201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711" name="Text Box 57"/>
          <p:cNvSpPr txBox="1">
            <a:spLocks noChangeArrowheads="1"/>
          </p:cNvSpPr>
          <p:nvPr/>
        </p:nvSpPr>
        <p:spPr bwMode="auto">
          <a:xfrm>
            <a:off x="6537325" y="936625"/>
            <a:ext cx="900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3600" i="1">
                <a:solidFill>
                  <a:schemeClr val="accent2"/>
                </a:solidFill>
              </a:rPr>
              <a:t>c</a:t>
            </a:r>
            <a:r>
              <a:rPr lang="en-US" altLang="sv-SE" sz="3600" i="1" baseline="-25000">
                <a:solidFill>
                  <a:schemeClr val="accent2"/>
                </a:solidFill>
              </a:rPr>
              <a:t>init</a:t>
            </a:r>
            <a:endParaRPr lang="en-US" altLang="sv-SE" sz="3600" i="1">
              <a:solidFill>
                <a:schemeClr val="accent2"/>
              </a:solidFill>
            </a:endParaRPr>
          </a:p>
        </p:txBody>
      </p:sp>
      <p:sp>
        <p:nvSpPr>
          <p:cNvPr id="72712" name="Text Box 58"/>
          <p:cNvSpPr txBox="1">
            <a:spLocks noChangeArrowheads="1"/>
          </p:cNvSpPr>
          <p:nvPr/>
        </p:nvSpPr>
        <p:spPr bwMode="auto">
          <a:xfrm>
            <a:off x="6802438" y="4679950"/>
            <a:ext cx="900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3600" i="1">
                <a:solidFill>
                  <a:schemeClr val="accent2"/>
                </a:solidFill>
              </a:rPr>
              <a:t>c</a:t>
            </a:r>
          </a:p>
        </p:txBody>
      </p:sp>
      <p:sp>
        <p:nvSpPr>
          <p:cNvPr id="72713" name="Line 59"/>
          <p:cNvSpPr>
            <a:spLocks noChangeShapeType="1"/>
          </p:cNvSpPr>
          <p:nvPr/>
        </p:nvSpPr>
        <p:spPr bwMode="auto">
          <a:xfrm flipH="1">
            <a:off x="5507038" y="1541463"/>
            <a:ext cx="1587" cy="1398587"/>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2714" name="Line 60"/>
          <p:cNvSpPr>
            <a:spLocks noChangeShapeType="1"/>
          </p:cNvSpPr>
          <p:nvPr/>
        </p:nvSpPr>
        <p:spPr bwMode="auto">
          <a:xfrm flipH="1">
            <a:off x="8555038" y="3462338"/>
            <a:ext cx="0" cy="1344612"/>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2715" name="Text Box 61"/>
          <p:cNvSpPr txBox="1">
            <a:spLocks noChangeArrowheads="1"/>
          </p:cNvSpPr>
          <p:nvPr/>
        </p:nvSpPr>
        <p:spPr bwMode="auto">
          <a:xfrm>
            <a:off x="4986338" y="1436688"/>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a</a:t>
            </a:r>
            <a:r>
              <a:rPr lang="en-US" altLang="sv-SE" sz="2000" i="1" baseline="-25000">
                <a:solidFill>
                  <a:schemeClr val="accent2"/>
                </a:solidFill>
              </a:rPr>
              <a:t>1</a:t>
            </a:r>
            <a:endParaRPr lang="en-US" altLang="sv-SE" sz="2000" i="1">
              <a:solidFill>
                <a:schemeClr val="accent2"/>
              </a:solidFill>
            </a:endParaRPr>
          </a:p>
        </p:txBody>
      </p:sp>
      <p:sp>
        <p:nvSpPr>
          <p:cNvPr id="72716" name="Text Box 62"/>
          <p:cNvSpPr txBox="1">
            <a:spLocks noChangeArrowheads="1"/>
          </p:cNvSpPr>
          <p:nvPr/>
        </p:nvSpPr>
        <p:spPr bwMode="auto">
          <a:xfrm>
            <a:off x="5002213" y="1766888"/>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a</a:t>
            </a:r>
            <a:r>
              <a:rPr lang="en-US" altLang="sv-SE" sz="2000" i="1" baseline="-25000">
                <a:solidFill>
                  <a:schemeClr val="accent2"/>
                </a:solidFill>
              </a:rPr>
              <a:t>2</a:t>
            </a:r>
            <a:endParaRPr lang="en-US" altLang="sv-SE" sz="2000" i="1">
              <a:solidFill>
                <a:schemeClr val="accent2"/>
              </a:solidFill>
            </a:endParaRPr>
          </a:p>
        </p:txBody>
      </p:sp>
      <p:sp>
        <p:nvSpPr>
          <p:cNvPr id="72717" name="Text Box 63"/>
          <p:cNvSpPr txBox="1">
            <a:spLocks noChangeArrowheads="1"/>
          </p:cNvSpPr>
          <p:nvPr/>
        </p:nvSpPr>
        <p:spPr bwMode="auto">
          <a:xfrm>
            <a:off x="5018088" y="2111375"/>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a:t>
            </a:r>
          </a:p>
        </p:txBody>
      </p:sp>
      <p:sp>
        <p:nvSpPr>
          <p:cNvPr id="72718" name="Text Box 64"/>
          <p:cNvSpPr txBox="1">
            <a:spLocks noChangeArrowheads="1"/>
          </p:cNvSpPr>
          <p:nvPr/>
        </p:nvSpPr>
        <p:spPr bwMode="auto">
          <a:xfrm>
            <a:off x="5014913" y="2487613"/>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a</a:t>
            </a:r>
            <a:r>
              <a:rPr lang="en-US" altLang="sv-SE" sz="2000" i="1" baseline="-25000">
                <a:solidFill>
                  <a:schemeClr val="accent2"/>
                </a:solidFill>
              </a:rPr>
              <a:t>i-1</a:t>
            </a:r>
            <a:endParaRPr lang="en-US" altLang="sv-SE" sz="2000" i="1">
              <a:solidFill>
                <a:schemeClr val="accent2"/>
              </a:solidFill>
            </a:endParaRPr>
          </a:p>
        </p:txBody>
      </p:sp>
      <p:sp>
        <p:nvSpPr>
          <p:cNvPr id="72719" name="Text Box 65"/>
          <p:cNvSpPr txBox="1">
            <a:spLocks noChangeArrowheads="1"/>
          </p:cNvSpPr>
          <p:nvPr/>
        </p:nvSpPr>
        <p:spPr bwMode="auto">
          <a:xfrm>
            <a:off x="8499475" y="3376613"/>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b</a:t>
            </a:r>
            <a:r>
              <a:rPr lang="en-US" altLang="sv-SE" sz="2000" i="1" baseline="-25000">
                <a:solidFill>
                  <a:schemeClr val="accent2"/>
                </a:solidFill>
              </a:rPr>
              <a:t>1</a:t>
            </a:r>
            <a:endParaRPr lang="en-US" altLang="sv-SE" sz="2000" i="1">
              <a:solidFill>
                <a:schemeClr val="accent2"/>
              </a:solidFill>
            </a:endParaRPr>
          </a:p>
        </p:txBody>
      </p:sp>
      <p:sp>
        <p:nvSpPr>
          <p:cNvPr id="72720" name="Text Box 66"/>
          <p:cNvSpPr txBox="1">
            <a:spLocks noChangeArrowheads="1"/>
          </p:cNvSpPr>
          <p:nvPr/>
        </p:nvSpPr>
        <p:spPr bwMode="auto">
          <a:xfrm>
            <a:off x="8515350" y="3706813"/>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b</a:t>
            </a:r>
            <a:r>
              <a:rPr lang="en-US" altLang="sv-SE" sz="2000" i="1" baseline="-25000">
                <a:solidFill>
                  <a:schemeClr val="accent2"/>
                </a:solidFill>
              </a:rPr>
              <a:t>2</a:t>
            </a:r>
            <a:endParaRPr lang="en-US" altLang="sv-SE" sz="2000" i="1">
              <a:solidFill>
                <a:schemeClr val="accent2"/>
              </a:solidFill>
            </a:endParaRPr>
          </a:p>
        </p:txBody>
      </p:sp>
      <p:sp>
        <p:nvSpPr>
          <p:cNvPr id="72721" name="Text Box 67"/>
          <p:cNvSpPr txBox="1">
            <a:spLocks noChangeArrowheads="1"/>
          </p:cNvSpPr>
          <p:nvPr/>
        </p:nvSpPr>
        <p:spPr bwMode="auto">
          <a:xfrm>
            <a:off x="8531225" y="4051300"/>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a:t>
            </a:r>
          </a:p>
        </p:txBody>
      </p:sp>
      <p:sp>
        <p:nvSpPr>
          <p:cNvPr id="72722" name="Text Box 68"/>
          <p:cNvSpPr txBox="1">
            <a:spLocks noChangeArrowheads="1"/>
          </p:cNvSpPr>
          <p:nvPr/>
        </p:nvSpPr>
        <p:spPr bwMode="auto">
          <a:xfrm>
            <a:off x="8528050" y="4427538"/>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b</a:t>
            </a:r>
            <a:r>
              <a:rPr lang="en-US" altLang="sv-SE" sz="2000" i="1" baseline="-25000">
                <a:solidFill>
                  <a:schemeClr val="accent2"/>
                </a:solidFill>
              </a:rPr>
              <a:t>j-1</a:t>
            </a:r>
            <a:endParaRPr lang="en-US" altLang="sv-SE" sz="2000" i="1">
              <a:solidFill>
                <a:schemeClr val="accent2"/>
              </a:solidFill>
            </a:endParaRPr>
          </a:p>
        </p:txBody>
      </p:sp>
      <p:sp>
        <p:nvSpPr>
          <p:cNvPr id="72723" name="Line 69"/>
          <p:cNvSpPr>
            <a:spLocks noChangeShapeType="1"/>
          </p:cNvSpPr>
          <p:nvPr/>
        </p:nvSpPr>
        <p:spPr bwMode="auto">
          <a:xfrm>
            <a:off x="5486400" y="5254625"/>
            <a:ext cx="0" cy="4476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2724" name="Line 70"/>
          <p:cNvSpPr>
            <a:spLocks noChangeShapeType="1"/>
          </p:cNvSpPr>
          <p:nvPr/>
        </p:nvSpPr>
        <p:spPr bwMode="auto">
          <a:xfrm>
            <a:off x="8543925" y="5246688"/>
            <a:ext cx="0" cy="4476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2725" name="Text Box 71"/>
          <p:cNvSpPr txBox="1">
            <a:spLocks noChangeArrowheads="1"/>
          </p:cNvSpPr>
          <p:nvPr/>
        </p:nvSpPr>
        <p:spPr bwMode="auto">
          <a:xfrm>
            <a:off x="5329238" y="5653088"/>
            <a:ext cx="3500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000" i="1">
                <a:solidFill>
                  <a:schemeClr val="accent2"/>
                </a:solidFill>
              </a:rPr>
              <a:t>a</a:t>
            </a:r>
            <a:r>
              <a:rPr lang="en-US" altLang="sv-SE" sz="2000" i="1" baseline="-25000">
                <a:solidFill>
                  <a:schemeClr val="accent2"/>
                </a:solidFill>
              </a:rPr>
              <a:t>i                            </a:t>
            </a:r>
            <a:r>
              <a:rPr lang="en-US" altLang="sv-SE" sz="2000" b="1">
                <a:solidFill>
                  <a:schemeClr val="accent2"/>
                </a:solidFill>
              </a:rPr>
              <a:t>&amp;    </a:t>
            </a:r>
            <a:r>
              <a:rPr lang="en-US" altLang="sv-SE" sz="2000">
                <a:solidFill>
                  <a:schemeClr val="accent2"/>
                </a:solidFill>
              </a:rPr>
              <a:t>            </a:t>
            </a:r>
            <a:r>
              <a:rPr lang="en-US" altLang="sv-SE" sz="2000" i="1">
                <a:solidFill>
                  <a:schemeClr val="accent2"/>
                </a:solidFill>
              </a:rPr>
              <a:t>b</a:t>
            </a:r>
            <a:r>
              <a:rPr lang="en-US" altLang="sv-SE" sz="2000" i="1" baseline="-25000">
                <a:solidFill>
                  <a:schemeClr val="accent2"/>
                </a:solidFill>
              </a:rPr>
              <a:t>j</a:t>
            </a:r>
            <a:endParaRPr lang="en-US" altLang="sv-SE" sz="2000" b="1" i="1">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96"/>
          <p:cNvSpPr>
            <a:spLocks noChangeArrowheads="1"/>
          </p:cNvSpPr>
          <p:nvPr/>
        </p:nvSpPr>
        <p:spPr bwMode="auto">
          <a:xfrm>
            <a:off x="73025" y="0"/>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Proof – cont…</a:t>
            </a:r>
            <a:endParaRPr lang="en-US" altLang="sv-SE" sz="3600" i="1">
              <a:solidFill>
                <a:schemeClr val="tx2"/>
              </a:solidFill>
              <a:latin typeface="Calibri" panose="020F0502020204030204" pitchFamily="34" charset="0"/>
              <a:cs typeface="Arial" panose="020B0604020202020204" pitchFamily="34" charset="0"/>
            </a:endParaRPr>
          </a:p>
        </p:txBody>
      </p:sp>
      <p:sp>
        <p:nvSpPr>
          <p:cNvPr id="73731" name="Text Box 97"/>
          <p:cNvSpPr txBox="1">
            <a:spLocks noChangeArrowheads="1"/>
          </p:cNvSpPr>
          <p:nvPr/>
        </p:nvSpPr>
        <p:spPr bwMode="auto">
          <a:xfrm>
            <a:off x="711200" y="1065213"/>
            <a:ext cx="7881938"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a:solidFill>
                  <a:schemeClr val="accent2"/>
                </a:solidFill>
                <a:latin typeface="Calibri" panose="020F0502020204030204" pitchFamily="34" charset="0"/>
              </a:rPr>
              <a:t>If self-stabilizing algorithm </a:t>
            </a:r>
            <a:r>
              <a:rPr lang="en-US" altLang="sv-SE" i="1">
                <a:solidFill>
                  <a:schemeClr val="accent2"/>
                </a:solidFill>
                <a:latin typeface="Calibri" panose="020F0502020204030204" pitchFamily="34" charset="0"/>
              </a:rPr>
              <a:t>AL</a:t>
            </a:r>
            <a:r>
              <a:rPr lang="en-US" altLang="sv-SE">
                <a:solidFill>
                  <a:schemeClr val="accent2"/>
                </a:solidFill>
                <a:latin typeface="Calibri" panose="020F0502020204030204" pitchFamily="34" charset="0"/>
              </a:rPr>
              <a:t> for </a:t>
            </a:r>
            <a:r>
              <a:rPr lang="en-US" altLang="sv-SE" i="1">
                <a:solidFill>
                  <a:schemeClr val="accent2"/>
                </a:solidFill>
                <a:latin typeface="Calibri" panose="020F0502020204030204" pitchFamily="34" charset="0"/>
              </a:rPr>
              <a:t>WE</a:t>
            </a:r>
            <a:r>
              <a:rPr lang="en-US" altLang="sv-SE">
                <a:solidFill>
                  <a:schemeClr val="accent2"/>
                </a:solidFill>
                <a:latin typeface="Calibri" panose="020F0502020204030204" pitchFamily="34" charset="0"/>
              </a:rPr>
              <a:t> task have circular sub-execution E </a:t>
            </a:r>
            <a:r>
              <a:rPr lang="en-US" altLang="sv-SE">
                <a:solidFill>
                  <a:schemeClr val="accent2"/>
                </a:solidFill>
                <a:latin typeface="Calibri" panose="020F0502020204030204" pitchFamily="34" charset="0"/>
                <a:sym typeface="Wingdings" panose="05000000000000000000" pitchFamily="2" charset="2"/>
              </a:rPr>
              <a:t> exists infinite fair execution </a:t>
            </a:r>
            <a:r>
              <a:rPr lang="en-US" altLang="sv-SE">
                <a:solidFill>
                  <a:schemeClr val="accent2"/>
                </a:solidFill>
                <a:latin typeface="Calibri" panose="020F0502020204030204" pitchFamily="34" charset="0"/>
              </a:rPr>
              <a:t>E</a:t>
            </a:r>
            <a:r>
              <a:rPr lang="en-US" altLang="sv-SE" baseline="30000">
                <a:solidFill>
                  <a:schemeClr val="accent2"/>
                </a:solidFill>
                <a:latin typeface="Calibri" panose="020F0502020204030204" pitchFamily="34" charset="0"/>
              </a:rPr>
              <a:t>∞</a:t>
            </a:r>
            <a:r>
              <a:rPr lang="en-US" altLang="sv-SE">
                <a:solidFill>
                  <a:schemeClr val="accent2"/>
                </a:solidFill>
                <a:latin typeface="Calibri" panose="020F0502020204030204" pitchFamily="34" charset="0"/>
                <a:sym typeface="Wingdings" panose="05000000000000000000" pitchFamily="2" charset="2"/>
              </a:rPr>
              <a:t> of </a:t>
            </a:r>
            <a:r>
              <a:rPr lang="en-US" altLang="sv-SE" i="1">
                <a:solidFill>
                  <a:schemeClr val="accent2"/>
                </a:solidFill>
                <a:latin typeface="Calibri" panose="020F0502020204030204" pitchFamily="34" charset="0"/>
                <a:sym typeface="Wingdings" panose="05000000000000000000" pitchFamily="2" charset="2"/>
              </a:rPr>
              <a:t>AL </a:t>
            </a:r>
            <a:r>
              <a:rPr lang="en-US" altLang="sv-SE">
                <a:solidFill>
                  <a:schemeClr val="accent2"/>
                </a:solidFill>
                <a:latin typeface="Calibri" panose="020F0502020204030204" pitchFamily="34" charset="0"/>
                <a:sym typeface="Wingdings" panose="05000000000000000000" pitchFamily="2" charset="2"/>
              </a:rPr>
              <a:t>, </a:t>
            </a:r>
            <a:r>
              <a:rPr lang="en-US" altLang="sv-SE">
                <a:solidFill>
                  <a:srgbClr val="CC0000"/>
                </a:solidFill>
                <a:latin typeface="Calibri" panose="020F0502020204030204" pitchFamily="34" charset="0"/>
                <a:sym typeface="Wingdings" panose="05000000000000000000" pitchFamily="2" charset="2"/>
              </a:rPr>
              <a:t>none</a:t>
            </a:r>
            <a:r>
              <a:rPr lang="en-US" altLang="sv-SE">
                <a:solidFill>
                  <a:schemeClr val="accent2"/>
                </a:solidFill>
                <a:latin typeface="Calibri" panose="020F0502020204030204" pitchFamily="34" charset="0"/>
                <a:sym typeface="Wingdings" panose="05000000000000000000" pitchFamily="2" charset="2"/>
              </a:rPr>
              <a:t> of whose configurations </a:t>
            </a:r>
            <a:r>
              <a:rPr lang="en-US" altLang="sv-SE">
                <a:solidFill>
                  <a:srgbClr val="CC0000"/>
                </a:solidFill>
                <a:latin typeface="Calibri" panose="020F0502020204030204" pitchFamily="34" charset="0"/>
                <a:sym typeface="Wingdings" panose="05000000000000000000" pitchFamily="2" charset="2"/>
              </a:rPr>
              <a:t>is safe</a:t>
            </a:r>
            <a:r>
              <a:rPr lang="en-US" altLang="sv-SE">
                <a:solidFill>
                  <a:schemeClr val="accent2"/>
                </a:solidFill>
                <a:latin typeface="Calibri" panose="020F0502020204030204" pitchFamily="34" charset="0"/>
                <a:sym typeface="Wingdings" panose="05000000000000000000" pitchFamily="2" charset="2"/>
              </a:rPr>
              <a:t> for </a:t>
            </a:r>
            <a:r>
              <a:rPr lang="en-US" altLang="sv-SE" i="1">
                <a:solidFill>
                  <a:schemeClr val="accent2"/>
                </a:solidFill>
                <a:latin typeface="Calibri" panose="020F0502020204030204" pitchFamily="34" charset="0"/>
                <a:sym typeface="Wingdings" panose="05000000000000000000" pitchFamily="2" charset="2"/>
              </a:rPr>
              <a:t>WE</a:t>
            </a:r>
          </a:p>
          <a:p>
            <a:pPr>
              <a:spcBef>
                <a:spcPct val="50000"/>
              </a:spcBef>
              <a:buClrTx/>
              <a:buSzTx/>
              <a:buFontTx/>
              <a:buNone/>
            </a:pPr>
            <a:r>
              <a:rPr lang="en-US" altLang="sv-SE">
                <a:solidFill>
                  <a:schemeClr val="accent2"/>
                </a:solidFill>
                <a:latin typeface="Calibri" panose="020F0502020204030204" pitchFamily="34" charset="0"/>
              </a:rPr>
              <a:t>E’</a:t>
            </a:r>
            <a:r>
              <a:rPr lang="en-US" altLang="sv-SE" baseline="30000">
                <a:solidFill>
                  <a:schemeClr val="accent2"/>
                </a:solidFill>
                <a:latin typeface="Calibri" panose="020F0502020204030204" pitchFamily="34" charset="0"/>
              </a:rPr>
              <a:t>:</a:t>
            </a:r>
          </a:p>
        </p:txBody>
      </p:sp>
      <p:grpSp>
        <p:nvGrpSpPr>
          <p:cNvPr id="73732" name="Group 100"/>
          <p:cNvGrpSpPr>
            <a:grpSpLocks/>
          </p:cNvGrpSpPr>
          <p:nvPr/>
        </p:nvGrpSpPr>
        <p:grpSpPr bwMode="auto">
          <a:xfrm>
            <a:off x="1582738" y="3711575"/>
            <a:ext cx="752475" cy="628650"/>
            <a:chOff x="1129" y="1784"/>
            <a:chExt cx="474" cy="396"/>
          </a:xfrm>
        </p:grpSpPr>
        <p:sp>
          <p:nvSpPr>
            <p:cNvPr id="73747" name="Oval 98"/>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3600" i="1" baseline="-25000">
                <a:solidFill>
                  <a:schemeClr val="accent2"/>
                </a:solidFill>
              </a:endParaRPr>
            </a:p>
          </p:txBody>
        </p:sp>
        <p:sp>
          <p:nvSpPr>
            <p:cNvPr id="73748" name="Text Box 99"/>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chemeClr val="accent2"/>
                  </a:solidFill>
                </a:rPr>
                <a:t>c</a:t>
              </a:r>
              <a:r>
                <a:rPr lang="en-US" altLang="sv-SE" sz="2400" i="1" baseline="-25000">
                  <a:solidFill>
                    <a:schemeClr val="accent2"/>
                  </a:solidFill>
                </a:rPr>
                <a:t>init</a:t>
              </a:r>
            </a:p>
          </p:txBody>
        </p:sp>
      </p:grpSp>
      <p:grpSp>
        <p:nvGrpSpPr>
          <p:cNvPr id="73733" name="Group 101"/>
          <p:cNvGrpSpPr>
            <a:grpSpLocks/>
          </p:cNvGrpSpPr>
          <p:nvPr/>
        </p:nvGrpSpPr>
        <p:grpSpPr bwMode="auto">
          <a:xfrm>
            <a:off x="4056063" y="3711575"/>
            <a:ext cx="752475" cy="628650"/>
            <a:chOff x="1129" y="1784"/>
            <a:chExt cx="474" cy="396"/>
          </a:xfrm>
        </p:grpSpPr>
        <p:sp>
          <p:nvSpPr>
            <p:cNvPr id="73745" name="Oval 102"/>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3600" i="1" baseline="-25000">
                <a:solidFill>
                  <a:schemeClr val="accent2"/>
                </a:solidFill>
              </a:endParaRPr>
            </a:p>
          </p:txBody>
        </p:sp>
        <p:sp>
          <p:nvSpPr>
            <p:cNvPr id="73746" name="Text Box 103"/>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chemeClr val="accent2"/>
                  </a:solidFill>
                </a:rPr>
                <a:t>c</a:t>
              </a:r>
              <a:r>
                <a:rPr lang="en-US" altLang="sv-SE" sz="2400" i="1" baseline="-25000">
                  <a:solidFill>
                    <a:schemeClr val="accent2"/>
                  </a:solidFill>
                </a:rPr>
                <a:t>init</a:t>
              </a:r>
            </a:p>
          </p:txBody>
        </p:sp>
      </p:grpSp>
      <p:grpSp>
        <p:nvGrpSpPr>
          <p:cNvPr id="73734" name="Group 104"/>
          <p:cNvGrpSpPr>
            <a:grpSpLocks/>
          </p:cNvGrpSpPr>
          <p:nvPr/>
        </p:nvGrpSpPr>
        <p:grpSpPr bwMode="auto">
          <a:xfrm>
            <a:off x="6530975" y="3711575"/>
            <a:ext cx="752475" cy="628650"/>
            <a:chOff x="1129" y="1784"/>
            <a:chExt cx="474" cy="396"/>
          </a:xfrm>
        </p:grpSpPr>
        <p:sp>
          <p:nvSpPr>
            <p:cNvPr id="73743" name="Oval 105"/>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3600" i="1" baseline="-25000">
                <a:solidFill>
                  <a:schemeClr val="accent2"/>
                </a:solidFill>
              </a:endParaRPr>
            </a:p>
          </p:txBody>
        </p:sp>
        <p:sp>
          <p:nvSpPr>
            <p:cNvPr id="73744" name="Text Box 106"/>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chemeClr val="accent2"/>
                  </a:solidFill>
                </a:rPr>
                <a:t>c</a:t>
              </a:r>
              <a:r>
                <a:rPr lang="en-US" altLang="sv-SE" sz="2400" i="1" baseline="-25000">
                  <a:solidFill>
                    <a:schemeClr val="accent2"/>
                  </a:solidFill>
                </a:rPr>
                <a:t>init</a:t>
              </a:r>
            </a:p>
          </p:txBody>
        </p:sp>
      </p:grpSp>
      <p:sp>
        <p:nvSpPr>
          <p:cNvPr id="73735" name="Line 107"/>
          <p:cNvSpPr>
            <a:spLocks noChangeShapeType="1"/>
          </p:cNvSpPr>
          <p:nvPr/>
        </p:nvSpPr>
        <p:spPr bwMode="auto">
          <a:xfrm>
            <a:off x="2265363" y="4016375"/>
            <a:ext cx="17922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3736" name="Line 108"/>
          <p:cNvSpPr>
            <a:spLocks noChangeShapeType="1"/>
          </p:cNvSpPr>
          <p:nvPr/>
        </p:nvSpPr>
        <p:spPr bwMode="auto">
          <a:xfrm>
            <a:off x="4749800" y="4025900"/>
            <a:ext cx="1792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3737" name="Line 109"/>
          <p:cNvSpPr>
            <a:spLocks noChangeShapeType="1"/>
          </p:cNvSpPr>
          <p:nvPr/>
        </p:nvSpPr>
        <p:spPr bwMode="auto">
          <a:xfrm>
            <a:off x="7212013" y="4024313"/>
            <a:ext cx="1165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3738" name="AutoShape 110"/>
          <p:cNvSpPr>
            <a:spLocks/>
          </p:cNvSpPr>
          <p:nvPr/>
        </p:nvSpPr>
        <p:spPr bwMode="auto">
          <a:xfrm rot="5400000">
            <a:off x="3017837" y="3040063"/>
            <a:ext cx="288925" cy="3048000"/>
          </a:xfrm>
          <a:prstGeom prst="rightBrace">
            <a:avLst>
              <a:gd name="adj1" fmla="val 879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3739" name="AutoShape 111"/>
          <p:cNvSpPr>
            <a:spLocks/>
          </p:cNvSpPr>
          <p:nvPr/>
        </p:nvSpPr>
        <p:spPr bwMode="auto">
          <a:xfrm rot="5400000">
            <a:off x="5464175" y="2982913"/>
            <a:ext cx="288925" cy="3048000"/>
          </a:xfrm>
          <a:prstGeom prst="rightBrace">
            <a:avLst>
              <a:gd name="adj1" fmla="val 879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3740" name="Text Box 112"/>
          <p:cNvSpPr txBox="1">
            <a:spLocks noChangeArrowheads="1"/>
          </p:cNvSpPr>
          <p:nvPr/>
        </p:nvSpPr>
        <p:spPr bwMode="auto">
          <a:xfrm>
            <a:off x="1924050" y="4679950"/>
            <a:ext cx="222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latin typeface="Calibri" panose="020F0502020204030204" pitchFamily="34" charset="0"/>
              </a:rPr>
              <a:t>E’ from CE(E)</a:t>
            </a:r>
          </a:p>
        </p:txBody>
      </p:sp>
      <p:sp>
        <p:nvSpPr>
          <p:cNvPr id="73741" name="Text Box 113"/>
          <p:cNvSpPr txBox="1">
            <a:spLocks noChangeArrowheads="1"/>
          </p:cNvSpPr>
          <p:nvPr/>
        </p:nvSpPr>
        <p:spPr bwMode="auto">
          <a:xfrm>
            <a:off x="4549775" y="4673600"/>
            <a:ext cx="414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latin typeface="Calibri" panose="020F0502020204030204" pitchFamily="34" charset="0"/>
              </a:rPr>
              <a:t>E’ from CE(E)             …</a:t>
            </a:r>
          </a:p>
        </p:txBody>
      </p:sp>
      <p:sp>
        <p:nvSpPr>
          <p:cNvPr id="73742" name="Oval 116"/>
          <p:cNvSpPr>
            <a:spLocks noChangeArrowheads="1"/>
          </p:cNvSpPr>
          <p:nvPr/>
        </p:nvSpPr>
        <p:spPr bwMode="auto">
          <a:xfrm>
            <a:off x="2814638" y="3760788"/>
            <a:ext cx="520700" cy="501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b="1" i="1">
                <a:solidFill>
                  <a:schemeClr val="accent2"/>
                </a:solidFill>
              </a:rPr>
              <a:t>c</a:t>
            </a:r>
            <a:r>
              <a:rPr lang="en-US" altLang="sv-SE" sz="2000" b="1" i="1" baseline="-25000">
                <a:solidFill>
                  <a:schemeClr val="accent2"/>
                </a:solidFill>
              </a:rPr>
              <a:t>1</a:t>
            </a:r>
            <a:endParaRPr lang="en-US" altLang="sv-SE" sz="2000" b="1" i="1">
              <a:solidFill>
                <a:schemeClr val="accen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ChangeArrowheads="1"/>
          </p:cNvSpPr>
          <p:nvPr/>
        </p:nvSpPr>
        <p:spPr bwMode="auto">
          <a:xfrm>
            <a:off x="73025" y="0"/>
            <a:ext cx="88201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Proof – cont…</a:t>
            </a:r>
            <a:endParaRPr lang="en-US" altLang="sv-SE" sz="3600" i="1">
              <a:solidFill>
                <a:schemeClr val="tx2"/>
              </a:solidFill>
              <a:latin typeface="Calibri" panose="020F0502020204030204" pitchFamily="34" charset="0"/>
              <a:cs typeface="Arial" panose="020B0604020202020204" pitchFamily="34" charset="0"/>
            </a:endParaRPr>
          </a:p>
        </p:txBody>
      </p:sp>
      <p:sp>
        <p:nvSpPr>
          <p:cNvPr id="74755" name="Text Box 6"/>
          <p:cNvSpPr txBox="1">
            <a:spLocks noChangeArrowheads="1"/>
          </p:cNvSpPr>
          <p:nvPr/>
        </p:nvSpPr>
        <p:spPr bwMode="auto">
          <a:xfrm>
            <a:off x="503238" y="922338"/>
            <a:ext cx="7881937"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Char char="•"/>
            </a:pPr>
            <a:r>
              <a:rPr lang="en-US" altLang="sv-SE">
                <a:solidFill>
                  <a:schemeClr val="accent2"/>
                </a:solidFill>
                <a:latin typeface="Calibri" panose="020F0502020204030204" pitchFamily="34" charset="0"/>
                <a:cs typeface="Arial" panose="020B0604020202020204" pitchFamily="34" charset="0"/>
              </a:rPr>
              <a:t>Let assume in contradiction that c</a:t>
            </a:r>
            <a:r>
              <a:rPr lang="en-US" altLang="sv-SE" baseline="-25000">
                <a:solidFill>
                  <a:schemeClr val="accent2"/>
                </a:solidFill>
                <a:latin typeface="Calibri" panose="020F0502020204030204" pitchFamily="34" charset="0"/>
                <a:cs typeface="Arial" panose="020B0604020202020204" pitchFamily="34" charset="0"/>
              </a:rPr>
              <a:t>1</a:t>
            </a:r>
            <a:r>
              <a:rPr lang="en-US" altLang="sv-SE">
                <a:solidFill>
                  <a:schemeClr val="accent2"/>
                </a:solidFill>
                <a:latin typeface="Calibri" panose="020F0502020204030204" pitchFamily="34" charset="0"/>
                <a:cs typeface="Arial" panose="020B0604020202020204" pitchFamily="34" charset="0"/>
              </a:rPr>
              <a:t> is safe </a:t>
            </a:r>
          </a:p>
          <a:p>
            <a:pPr>
              <a:spcBef>
                <a:spcPct val="50000"/>
              </a:spcBef>
              <a:buClrTx/>
              <a:buSzTx/>
              <a:buFontTx/>
              <a:buChar char="•"/>
            </a:pPr>
            <a:r>
              <a:rPr lang="en-US" altLang="sv-SE">
                <a:solidFill>
                  <a:schemeClr val="accent2"/>
                </a:solidFill>
                <a:latin typeface="Calibri" panose="020F0502020204030204" pitchFamily="34" charset="0"/>
                <a:cs typeface="Arial" panose="020B0604020202020204" pitchFamily="34" charset="0"/>
              </a:rPr>
              <a:t>Then let’s extend E’</a:t>
            </a:r>
            <a:r>
              <a:rPr lang="en-US" altLang="sv-SE" baseline="-25000">
                <a:solidFill>
                  <a:schemeClr val="accent2"/>
                </a:solidFill>
                <a:latin typeface="Calibri" panose="020F0502020204030204" pitchFamily="34" charset="0"/>
                <a:cs typeface="Arial" panose="020B0604020202020204" pitchFamily="34" charset="0"/>
              </a:rPr>
              <a:t> </a:t>
            </a:r>
            <a:r>
              <a:rPr lang="en-US" altLang="sv-SE">
                <a:solidFill>
                  <a:schemeClr val="accent2"/>
                </a:solidFill>
                <a:latin typeface="Calibri" panose="020F0502020204030204" pitchFamily="34" charset="0"/>
                <a:cs typeface="Arial" panose="020B0604020202020204" pitchFamily="34" charset="0"/>
              </a:rPr>
              <a:t>to E</a:t>
            </a:r>
            <a:r>
              <a:rPr lang="en-US" altLang="sv-SE" baseline="30000">
                <a:solidFill>
                  <a:schemeClr val="accent2"/>
                </a:solidFill>
                <a:latin typeface="Calibri" panose="020F0502020204030204" pitchFamily="34" charset="0"/>
                <a:cs typeface="Arial" panose="020B0604020202020204" pitchFamily="34" charset="0"/>
              </a:rPr>
              <a:t>∞ </a:t>
            </a:r>
            <a:r>
              <a:rPr lang="en-US" altLang="sv-SE">
                <a:solidFill>
                  <a:schemeClr val="accent2"/>
                </a:solidFill>
                <a:latin typeface="Calibri" panose="020F0502020204030204" pitchFamily="34" charset="0"/>
                <a:cs typeface="Arial" panose="020B0604020202020204" pitchFamily="34" charset="0"/>
              </a:rPr>
              <a:t>by E</a:t>
            </a:r>
            <a:r>
              <a:rPr lang="en-US" altLang="sv-SE" baseline="-25000">
                <a:solidFill>
                  <a:schemeClr val="accent2"/>
                </a:solidFill>
                <a:latin typeface="Calibri" panose="020F0502020204030204" pitchFamily="34" charset="0"/>
                <a:cs typeface="Arial" panose="020B0604020202020204" pitchFamily="34" charset="0"/>
              </a:rPr>
              <a:t>1</a:t>
            </a:r>
            <a:r>
              <a:rPr lang="en-US" altLang="sv-SE" i="1">
                <a:solidFill>
                  <a:schemeClr val="accent2"/>
                </a:solidFill>
                <a:latin typeface="Calibri" panose="020F0502020204030204" pitchFamily="34" charset="0"/>
                <a:cs typeface="Arial" panose="020B0604020202020204" pitchFamily="34" charset="0"/>
              </a:rPr>
              <a:t> , </a:t>
            </a:r>
            <a:r>
              <a:rPr lang="en-US" altLang="sv-SE">
                <a:solidFill>
                  <a:schemeClr val="accent2"/>
                </a:solidFill>
                <a:latin typeface="Calibri" panose="020F0502020204030204" pitchFamily="34" charset="0"/>
                <a:cs typeface="Arial" panose="020B0604020202020204" pitchFamily="34" charset="0"/>
              </a:rPr>
              <a:t>E</a:t>
            </a:r>
            <a:r>
              <a:rPr lang="en-US" altLang="sv-SE" baseline="-25000">
                <a:solidFill>
                  <a:schemeClr val="accent2"/>
                </a:solidFill>
                <a:latin typeface="Calibri" panose="020F0502020204030204" pitchFamily="34" charset="0"/>
                <a:cs typeface="Arial" panose="020B0604020202020204" pitchFamily="34" charset="0"/>
              </a:rPr>
              <a:t>2</a:t>
            </a:r>
            <a:r>
              <a:rPr lang="en-US" altLang="sv-SE" i="1">
                <a:solidFill>
                  <a:schemeClr val="accent2"/>
                </a:solidFill>
                <a:latin typeface="Calibri" panose="020F0502020204030204" pitchFamily="34" charset="0"/>
                <a:cs typeface="Arial" panose="020B0604020202020204" pitchFamily="34" charset="0"/>
              </a:rPr>
              <a:t> , …</a:t>
            </a:r>
            <a:r>
              <a:rPr lang="en-US" altLang="sv-SE">
                <a:solidFill>
                  <a:schemeClr val="accent2"/>
                </a:solidFill>
                <a:latin typeface="Calibri" panose="020F0502020204030204" pitchFamily="34" charset="0"/>
                <a:cs typeface="Arial" panose="020B0604020202020204" pitchFamily="34" charset="0"/>
              </a:rPr>
              <a:t> </a:t>
            </a:r>
            <a:r>
              <a:rPr lang="en-US" altLang="sv-SE" i="1">
                <a:solidFill>
                  <a:schemeClr val="accent2"/>
                </a:solidFill>
                <a:latin typeface="Calibri" panose="020F0502020204030204" pitchFamily="34" charset="0"/>
                <a:cs typeface="Arial" panose="020B0604020202020204" pitchFamily="34" charset="0"/>
              </a:rPr>
              <a:t>, </a:t>
            </a:r>
            <a:r>
              <a:rPr lang="en-US" altLang="sv-SE">
                <a:solidFill>
                  <a:schemeClr val="accent2"/>
                </a:solidFill>
                <a:latin typeface="Calibri" panose="020F0502020204030204" pitchFamily="34" charset="0"/>
                <a:cs typeface="Arial" panose="020B0604020202020204" pitchFamily="34" charset="0"/>
              </a:rPr>
              <a:t>E</a:t>
            </a:r>
            <a:r>
              <a:rPr lang="en-US" altLang="sv-SE" baseline="-25000">
                <a:solidFill>
                  <a:schemeClr val="accent2"/>
                </a:solidFill>
                <a:latin typeface="Calibri" panose="020F0502020204030204" pitchFamily="34" charset="0"/>
                <a:cs typeface="Arial" panose="020B0604020202020204" pitchFamily="34" charset="0"/>
              </a:rPr>
              <a:t>k</a:t>
            </a:r>
            <a:r>
              <a:rPr lang="en-US" altLang="sv-SE">
                <a:solidFill>
                  <a:schemeClr val="accent2"/>
                </a:solidFill>
                <a:latin typeface="Calibri" panose="020F0502020204030204" pitchFamily="34" charset="0"/>
                <a:cs typeface="Arial" panose="020B0604020202020204" pitchFamily="34" charset="0"/>
              </a:rPr>
              <a:t>  - executions from CE(E)</a:t>
            </a:r>
          </a:p>
          <a:p>
            <a:pPr>
              <a:spcBef>
                <a:spcPct val="50000"/>
              </a:spcBef>
              <a:buClrTx/>
              <a:buSzTx/>
              <a:buFontTx/>
              <a:buNone/>
            </a:pPr>
            <a:r>
              <a:rPr lang="en-US" altLang="sv-SE">
                <a:solidFill>
                  <a:schemeClr val="accent2"/>
                </a:solidFill>
                <a:latin typeface="Calibri" panose="020F0502020204030204" pitchFamily="34" charset="0"/>
                <a:cs typeface="Arial" panose="020B0604020202020204" pitchFamily="34" charset="0"/>
              </a:rPr>
              <a:t>E</a:t>
            </a:r>
            <a:r>
              <a:rPr lang="en-US" altLang="sv-SE" baseline="30000">
                <a:solidFill>
                  <a:schemeClr val="accent2"/>
                </a:solidFill>
                <a:latin typeface="Calibri" panose="020F0502020204030204" pitchFamily="34" charset="0"/>
                <a:cs typeface="Arial" panose="020B0604020202020204" pitchFamily="34" charset="0"/>
              </a:rPr>
              <a:t>∞</a:t>
            </a:r>
            <a:r>
              <a:rPr lang="en-US" altLang="sv-SE">
                <a:solidFill>
                  <a:schemeClr val="accent2"/>
                </a:solidFill>
                <a:latin typeface="Calibri" panose="020F0502020204030204" pitchFamily="34" charset="0"/>
                <a:cs typeface="Arial" panose="020B0604020202020204" pitchFamily="34" charset="0"/>
              </a:rPr>
              <a:t> :</a:t>
            </a:r>
          </a:p>
        </p:txBody>
      </p:sp>
      <p:sp>
        <p:nvSpPr>
          <p:cNvPr id="74756" name="Text Box 24"/>
          <p:cNvSpPr txBox="1">
            <a:spLocks noChangeArrowheads="1"/>
          </p:cNvSpPr>
          <p:nvPr/>
        </p:nvSpPr>
        <p:spPr bwMode="auto">
          <a:xfrm>
            <a:off x="527050" y="4511675"/>
            <a:ext cx="7881938"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Char char="•"/>
            </a:pPr>
            <a:r>
              <a:rPr lang="en-US" altLang="sv-SE">
                <a:solidFill>
                  <a:schemeClr val="accent2"/>
                </a:solidFill>
                <a:latin typeface="Calibri" panose="020F0502020204030204" pitchFamily="34" charset="0"/>
                <a:cs typeface="Arial" panose="020B0604020202020204" pitchFamily="34" charset="0"/>
              </a:rPr>
              <a:t>For each pair &lt; a</a:t>
            </a:r>
            <a:r>
              <a:rPr lang="en-US" altLang="sv-SE" baseline="-25000">
                <a:solidFill>
                  <a:schemeClr val="accent2"/>
                </a:solidFill>
                <a:latin typeface="Calibri" panose="020F0502020204030204" pitchFamily="34" charset="0"/>
                <a:cs typeface="Arial" panose="020B0604020202020204" pitchFamily="34" charset="0"/>
              </a:rPr>
              <a:t>i</a:t>
            </a:r>
            <a:r>
              <a:rPr lang="en-US" altLang="sv-SE">
                <a:solidFill>
                  <a:schemeClr val="accent2"/>
                </a:solidFill>
                <a:latin typeface="Calibri" panose="020F0502020204030204" pitchFamily="34" charset="0"/>
                <a:cs typeface="Arial" panose="020B0604020202020204" pitchFamily="34" charset="0"/>
              </a:rPr>
              <a:t>, b</a:t>
            </a:r>
            <a:r>
              <a:rPr lang="en-US" altLang="sv-SE" baseline="-25000">
                <a:solidFill>
                  <a:schemeClr val="accent2"/>
                </a:solidFill>
                <a:latin typeface="Calibri" panose="020F0502020204030204" pitchFamily="34" charset="0"/>
                <a:cs typeface="Arial" panose="020B0604020202020204" pitchFamily="34" charset="0"/>
              </a:rPr>
              <a:t>j</a:t>
            </a:r>
            <a:r>
              <a:rPr lang="en-US" altLang="sv-SE">
                <a:solidFill>
                  <a:schemeClr val="accent2"/>
                </a:solidFill>
                <a:latin typeface="Calibri" panose="020F0502020204030204" pitchFamily="34" charset="0"/>
                <a:cs typeface="Arial" panose="020B0604020202020204" pitchFamily="34" charset="0"/>
              </a:rPr>
              <a:t> &gt;</a:t>
            </a:r>
            <a:r>
              <a:rPr lang="en-US" altLang="sv-SE" sz="2400">
                <a:solidFill>
                  <a:schemeClr val="tx1"/>
                </a:solidFill>
                <a:latin typeface="Calibri" panose="020F0502020204030204" pitchFamily="34" charset="0"/>
                <a:cs typeface="Arial" panose="020B0604020202020204" pitchFamily="34" charset="0"/>
              </a:rPr>
              <a:t> </a:t>
            </a:r>
            <a:r>
              <a:rPr lang="en-US" altLang="sv-SE">
                <a:solidFill>
                  <a:schemeClr val="accent2"/>
                </a:solidFill>
                <a:latin typeface="Calibri" panose="020F0502020204030204" pitchFamily="34" charset="0"/>
                <a:cs typeface="Arial" panose="020B0604020202020204" pitchFamily="34" charset="0"/>
              </a:rPr>
              <a:t>there is c’ in E</a:t>
            </a:r>
            <a:r>
              <a:rPr lang="en-US" altLang="sv-SE" baseline="30000">
                <a:solidFill>
                  <a:schemeClr val="accent2"/>
                </a:solidFill>
                <a:latin typeface="Calibri" panose="020F0502020204030204" pitchFamily="34" charset="0"/>
                <a:cs typeface="Arial" panose="020B0604020202020204" pitchFamily="34" charset="0"/>
              </a:rPr>
              <a:t>∞</a:t>
            </a:r>
            <a:r>
              <a:rPr lang="en-US" altLang="sv-SE">
                <a:solidFill>
                  <a:schemeClr val="accent2"/>
                </a:solidFill>
                <a:latin typeface="Calibri" panose="020F0502020204030204" pitchFamily="34" charset="0"/>
                <a:cs typeface="Arial" panose="020B0604020202020204" pitchFamily="34" charset="0"/>
              </a:rPr>
              <a:t> so that both a</a:t>
            </a:r>
            <a:r>
              <a:rPr lang="en-US" altLang="sv-SE" baseline="-25000">
                <a:solidFill>
                  <a:schemeClr val="accent2"/>
                </a:solidFill>
                <a:latin typeface="Calibri" panose="020F0502020204030204" pitchFamily="34" charset="0"/>
                <a:cs typeface="Arial" panose="020B0604020202020204" pitchFamily="34" charset="0"/>
              </a:rPr>
              <a:t>i</a:t>
            </a:r>
            <a:r>
              <a:rPr lang="en-US" altLang="sv-SE">
                <a:solidFill>
                  <a:schemeClr val="accent2"/>
                </a:solidFill>
                <a:latin typeface="Calibri" panose="020F0502020204030204" pitchFamily="34" charset="0"/>
                <a:cs typeface="Arial" panose="020B0604020202020204" pitchFamily="34" charset="0"/>
              </a:rPr>
              <a:t>, b</a:t>
            </a:r>
            <a:r>
              <a:rPr lang="en-US" altLang="sv-SE" baseline="-25000">
                <a:solidFill>
                  <a:schemeClr val="accent2"/>
                </a:solidFill>
                <a:latin typeface="Calibri" panose="020F0502020204030204" pitchFamily="34" charset="0"/>
                <a:cs typeface="Arial" panose="020B0604020202020204" pitchFamily="34" charset="0"/>
              </a:rPr>
              <a:t>j</a:t>
            </a:r>
            <a:r>
              <a:rPr lang="en-US" altLang="sv-SE">
                <a:solidFill>
                  <a:schemeClr val="accent2"/>
                </a:solidFill>
                <a:latin typeface="Calibri" panose="020F0502020204030204" pitchFamily="34" charset="0"/>
                <a:cs typeface="Arial" panose="020B0604020202020204" pitchFamily="34" charset="0"/>
              </a:rPr>
              <a:t> applicable in c’ </a:t>
            </a:r>
            <a:r>
              <a:rPr lang="en-US" altLang="sv-SE">
                <a:solidFill>
                  <a:schemeClr val="accent2"/>
                </a:solidFill>
                <a:latin typeface="Calibri" panose="020F0502020204030204" pitchFamily="34" charset="0"/>
                <a:cs typeface="Arial" panose="020B0604020202020204" pitchFamily="34" charset="0"/>
                <a:sym typeface="Wingdings" panose="05000000000000000000" pitchFamily="2" charset="2"/>
              </a:rPr>
              <a:t> c’ is not safe</a:t>
            </a:r>
          </a:p>
          <a:p>
            <a:pPr>
              <a:spcBef>
                <a:spcPct val="50000"/>
              </a:spcBef>
              <a:buClrTx/>
              <a:buSzTx/>
              <a:buFontTx/>
              <a:buChar char="•"/>
            </a:pPr>
            <a:r>
              <a:rPr lang="en-US" altLang="sv-SE" b="1">
                <a:solidFill>
                  <a:srgbClr val="CC0000"/>
                </a:solidFill>
                <a:latin typeface="Calibri" panose="020F0502020204030204" pitchFamily="34" charset="0"/>
                <a:cs typeface="Arial" panose="020B0604020202020204" pitchFamily="34" charset="0"/>
                <a:sym typeface="Wingdings" panose="05000000000000000000" pitchFamily="2" charset="2"/>
              </a:rPr>
              <a:t>The proof is complete!</a:t>
            </a:r>
          </a:p>
        </p:txBody>
      </p:sp>
      <p:grpSp>
        <p:nvGrpSpPr>
          <p:cNvPr id="74757" name="Group 46"/>
          <p:cNvGrpSpPr>
            <a:grpSpLocks/>
          </p:cNvGrpSpPr>
          <p:nvPr/>
        </p:nvGrpSpPr>
        <p:grpSpPr bwMode="auto">
          <a:xfrm>
            <a:off x="1308100" y="2608263"/>
            <a:ext cx="7161213" cy="1568450"/>
            <a:chOff x="824" y="1643"/>
            <a:chExt cx="4511" cy="988"/>
          </a:xfrm>
        </p:grpSpPr>
        <p:grpSp>
          <p:nvGrpSpPr>
            <p:cNvPr id="74758" name="Group 7"/>
            <p:cNvGrpSpPr>
              <a:grpSpLocks/>
            </p:cNvGrpSpPr>
            <p:nvPr/>
          </p:nvGrpSpPr>
          <p:grpSpPr bwMode="auto">
            <a:xfrm>
              <a:off x="824" y="1790"/>
              <a:ext cx="474" cy="396"/>
              <a:chOff x="1129" y="1784"/>
              <a:chExt cx="474" cy="396"/>
            </a:xfrm>
          </p:grpSpPr>
          <p:sp>
            <p:nvSpPr>
              <p:cNvPr id="74774" name="Oval 8"/>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3600" i="1" baseline="-25000">
                  <a:solidFill>
                    <a:schemeClr val="accent2"/>
                  </a:solidFill>
                </a:endParaRPr>
              </a:p>
            </p:txBody>
          </p:sp>
          <p:sp>
            <p:nvSpPr>
              <p:cNvPr id="74775" name="Text Box 9"/>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chemeClr val="accent2"/>
                    </a:solidFill>
                  </a:rPr>
                  <a:t>c</a:t>
                </a:r>
                <a:r>
                  <a:rPr lang="en-US" altLang="sv-SE" sz="2400" i="1" baseline="-25000">
                    <a:solidFill>
                      <a:schemeClr val="accent2"/>
                    </a:solidFill>
                  </a:rPr>
                  <a:t>init</a:t>
                </a:r>
              </a:p>
            </p:txBody>
          </p:sp>
        </p:grpSp>
        <p:grpSp>
          <p:nvGrpSpPr>
            <p:cNvPr id="74759" name="Group 10"/>
            <p:cNvGrpSpPr>
              <a:grpSpLocks/>
            </p:cNvGrpSpPr>
            <p:nvPr/>
          </p:nvGrpSpPr>
          <p:grpSpPr bwMode="auto">
            <a:xfrm>
              <a:off x="2110" y="1779"/>
              <a:ext cx="474" cy="396"/>
              <a:chOff x="1129" y="1784"/>
              <a:chExt cx="474" cy="396"/>
            </a:xfrm>
          </p:grpSpPr>
          <p:sp>
            <p:nvSpPr>
              <p:cNvPr id="74772" name="Oval 11"/>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3600" i="1" baseline="-25000">
                  <a:solidFill>
                    <a:schemeClr val="accent2"/>
                  </a:solidFill>
                </a:endParaRPr>
              </a:p>
            </p:txBody>
          </p:sp>
          <p:sp>
            <p:nvSpPr>
              <p:cNvPr id="74773" name="Text Box 12"/>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chemeClr val="accent2"/>
                    </a:solidFill>
                  </a:rPr>
                  <a:t>c</a:t>
                </a:r>
                <a:r>
                  <a:rPr lang="en-US" altLang="sv-SE" sz="2400" i="1" baseline="-25000">
                    <a:solidFill>
                      <a:schemeClr val="accent2"/>
                    </a:solidFill>
                  </a:rPr>
                  <a:t>init</a:t>
                </a:r>
              </a:p>
            </p:txBody>
          </p:sp>
        </p:grpSp>
        <p:grpSp>
          <p:nvGrpSpPr>
            <p:cNvPr id="74760" name="Group 13"/>
            <p:cNvGrpSpPr>
              <a:grpSpLocks/>
            </p:cNvGrpSpPr>
            <p:nvPr/>
          </p:nvGrpSpPr>
          <p:grpSpPr bwMode="auto">
            <a:xfrm>
              <a:off x="4172" y="1790"/>
              <a:ext cx="474" cy="396"/>
              <a:chOff x="1129" y="1784"/>
              <a:chExt cx="474" cy="396"/>
            </a:xfrm>
          </p:grpSpPr>
          <p:sp>
            <p:nvSpPr>
              <p:cNvPr id="74770" name="Oval 14"/>
              <p:cNvSpPr>
                <a:spLocks noChangeArrowheads="1"/>
              </p:cNvSpPr>
              <p:nvPr/>
            </p:nvSpPr>
            <p:spPr bwMode="auto">
              <a:xfrm>
                <a:off x="1129" y="1784"/>
                <a:ext cx="430" cy="3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3600" i="1" baseline="-25000">
                  <a:solidFill>
                    <a:schemeClr val="accent2"/>
                  </a:solidFill>
                </a:endParaRPr>
              </a:p>
            </p:txBody>
          </p:sp>
          <p:sp>
            <p:nvSpPr>
              <p:cNvPr id="74771" name="Text Box 15"/>
              <p:cNvSpPr txBox="1">
                <a:spLocks noChangeArrowheads="1"/>
              </p:cNvSpPr>
              <p:nvPr/>
            </p:nvSpPr>
            <p:spPr bwMode="auto">
              <a:xfrm>
                <a:off x="1141" y="1808"/>
                <a:ext cx="4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i="1">
                    <a:solidFill>
                      <a:schemeClr val="accent2"/>
                    </a:solidFill>
                  </a:rPr>
                  <a:t>c</a:t>
                </a:r>
                <a:r>
                  <a:rPr lang="en-US" altLang="sv-SE" sz="2400" i="1" baseline="-25000">
                    <a:solidFill>
                      <a:schemeClr val="accent2"/>
                    </a:solidFill>
                  </a:rPr>
                  <a:t>init</a:t>
                </a:r>
              </a:p>
            </p:txBody>
          </p:sp>
        </p:grpSp>
        <p:sp>
          <p:nvSpPr>
            <p:cNvPr id="74761" name="Line 16"/>
            <p:cNvSpPr>
              <a:spLocks noChangeShapeType="1"/>
            </p:cNvSpPr>
            <p:nvPr/>
          </p:nvSpPr>
          <p:spPr bwMode="auto">
            <a:xfrm>
              <a:off x="1254" y="1982"/>
              <a:ext cx="8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4762" name="Line 17"/>
            <p:cNvSpPr>
              <a:spLocks noChangeShapeType="1"/>
            </p:cNvSpPr>
            <p:nvPr/>
          </p:nvSpPr>
          <p:spPr bwMode="auto">
            <a:xfrm>
              <a:off x="2544" y="1988"/>
              <a:ext cx="5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4763" name="Line 18"/>
            <p:cNvSpPr>
              <a:spLocks noChangeShapeType="1"/>
            </p:cNvSpPr>
            <p:nvPr/>
          </p:nvSpPr>
          <p:spPr bwMode="auto">
            <a:xfrm>
              <a:off x="4601" y="1987"/>
              <a:ext cx="7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4764" name="Oval 19"/>
            <p:cNvSpPr>
              <a:spLocks noChangeArrowheads="1"/>
            </p:cNvSpPr>
            <p:nvPr/>
          </p:nvSpPr>
          <p:spPr bwMode="auto">
            <a:xfrm>
              <a:off x="1531" y="1819"/>
              <a:ext cx="328" cy="31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b="1" i="1">
                  <a:solidFill>
                    <a:schemeClr val="accent2"/>
                  </a:solidFill>
                </a:rPr>
                <a:t>c</a:t>
              </a:r>
              <a:r>
                <a:rPr lang="en-US" altLang="sv-SE" sz="2000" b="1" i="1" baseline="-25000">
                  <a:solidFill>
                    <a:schemeClr val="accent2"/>
                  </a:solidFill>
                </a:rPr>
                <a:t>1</a:t>
              </a:r>
              <a:endParaRPr lang="en-US" altLang="sv-SE" sz="2000" b="1" i="1">
                <a:solidFill>
                  <a:schemeClr val="accent2"/>
                </a:solidFill>
              </a:endParaRPr>
            </a:p>
          </p:txBody>
        </p:sp>
        <p:sp>
          <p:nvSpPr>
            <p:cNvPr id="74765" name="Line 20"/>
            <p:cNvSpPr>
              <a:spLocks noChangeShapeType="1"/>
            </p:cNvSpPr>
            <p:nvPr/>
          </p:nvSpPr>
          <p:spPr bwMode="auto">
            <a:xfrm>
              <a:off x="3577" y="2005"/>
              <a:ext cx="5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74766" name="Text Box 21"/>
            <p:cNvSpPr txBox="1">
              <a:spLocks noChangeArrowheads="1"/>
            </p:cNvSpPr>
            <p:nvPr/>
          </p:nvSpPr>
          <p:spPr bwMode="auto">
            <a:xfrm>
              <a:off x="3130" y="1643"/>
              <a:ext cx="49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4400">
                  <a:solidFill>
                    <a:schemeClr val="accent2"/>
                  </a:solidFill>
                  <a:latin typeface="Times New Roman" panose="02020603050405020304" pitchFamily="18" charset="0"/>
                </a:rPr>
                <a:t>…</a:t>
              </a:r>
            </a:p>
          </p:txBody>
        </p:sp>
        <p:sp>
          <p:nvSpPr>
            <p:cNvPr id="74767" name="AutoShape 22"/>
            <p:cNvSpPr>
              <a:spLocks/>
            </p:cNvSpPr>
            <p:nvPr/>
          </p:nvSpPr>
          <p:spPr bwMode="auto">
            <a:xfrm rot="5400000">
              <a:off x="3296" y="1015"/>
              <a:ext cx="160" cy="2417"/>
            </a:xfrm>
            <a:prstGeom prst="rightBrace">
              <a:avLst>
                <a:gd name="adj1" fmla="val 1258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74768" name="Text Box 23"/>
            <p:cNvSpPr txBox="1">
              <a:spLocks noChangeArrowheads="1"/>
            </p:cNvSpPr>
            <p:nvPr/>
          </p:nvSpPr>
          <p:spPr bwMode="auto">
            <a:xfrm>
              <a:off x="2713" y="2343"/>
              <a:ext cx="1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E</a:t>
              </a:r>
              <a:r>
                <a:rPr lang="en-US" altLang="sv-SE" sz="2400" baseline="-25000">
                  <a:solidFill>
                    <a:schemeClr val="accent2"/>
                  </a:solidFill>
                </a:rPr>
                <a:t>1</a:t>
              </a:r>
              <a:r>
                <a:rPr lang="en-US" altLang="sv-SE" sz="2400" i="1">
                  <a:solidFill>
                    <a:schemeClr val="accent2"/>
                  </a:solidFill>
                </a:rPr>
                <a:t>• </a:t>
              </a:r>
              <a:r>
                <a:rPr lang="en-US" altLang="sv-SE" sz="2400">
                  <a:solidFill>
                    <a:schemeClr val="accent2"/>
                  </a:solidFill>
                </a:rPr>
                <a:t>E</a:t>
              </a:r>
              <a:r>
                <a:rPr lang="en-US" altLang="sv-SE" sz="2400" baseline="-25000">
                  <a:solidFill>
                    <a:schemeClr val="accent2"/>
                  </a:solidFill>
                </a:rPr>
                <a:t>2</a:t>
              </a:r>
              <a:r>
                <a:rPr lang="en-US" altLang="sv-SE" sz="2400" i="1">
                  <a:solidFill>
                    <a:schemeClr val="accent2"/>
                  </a:solidFill>
                </a:rPr>
                <a:t>•  …</a:t>
              </a:r>
              <a:r>
                <a:rPr lang="en-US" altLang="sv-SE" sz="2400">
                  <a:solidFill>
                    <a:schemeClr val="accent2"/>
                  </a:solidFill>
                </a:rPr>
                <a:t> </a:t>
              </a:r>
              <a:r>
                <a:rPr lang="en-US" altLang="sv-SE" sz="2400" i="1">
                  <a:solidFill>
                    <a:schemeClr val="accent2"/>
                  </a:solidFill>
                </a:rPr>
                <a:t>• </a:t>
              </a:r>
              <a:r>
                <a:rPr lang="en-US" altLang="sv-SE" sz="2400">
                  <a:solidFill>
                    <a:schemeClr val="accent2"/>
                  </a:solidFill>
                </a:rPr>
                <a:t>E</a:t>
              </a:r>
              <a:r>
                <a:rPr lang="en-US" altLang="sv-SE" sz="2400" baseline="-25000">
                  <a:solidFill>
                    <a:schemeClr val="accent2"/>
                  </a:solidFill>
                </a:rPr>
                <a:t>k</a:t>
              </a:r>
              <a:r>
                <a:rPr lang="en-US" altLang="sv-SE" sz="2400">
                  <a:solidFill>
                    <a:schemeClr val="accent2"/>
                  </a:solidFill>
                </a:rPr>
                <a:t> </a:t>
              </a:r>
            </a:p>
          </p:txBody>
        </p:sp>
        <p:sp>
          <p:nvSpPr>
            <p:cNvPr id="74769" name="Oval 44"/>
            <p:cNvSpPr>
              <a:spLocks noChangeArrowheads="1"/>
            </p:cNvSpPr>
            <p:nvPr/>
          </p:nvSpPr>
          <p:spPr bwMode="auto">
            <a:xfrm>
              <a:off x="3610" y="1832"/>
              <a:ext cx="328" cy="31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b="1" i="1">
                  <a:solidFill>
                    <a:schemeClr val="accent2"/>
                  </a:solidFill>
                </a:rPr>
                <a:t>c’</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Bounded-Link Solution</a:t>
            </a:r>
            <a:endParaRPr lang="en-US" altLang="sv-SE" sz="3600">
              <a:solidFill>
                <a:schemeClr val="tx2"/>
              </a:solidFill>
              <a:latin typeface="Calibri" panose="020F0502020204030204" pitchFamily="34" charset="0"/>
              <a:cs typeface="Arial" panose="020B0604020202020204" pitchFamily="34" charset="0"/>
            </a:endParaRPr>
          </a:p>
        </p:txBody>
      </p:sp>
      <p:sp>
        <p:nvSpPr>
          <p:cNvPr id="75779" name="Text Box 5"/>
          <p:cNvSpPr txBox="1">
            <a:spLocks noChangeArrowheads="1"/>
          </p:cNvSpPr>
          <p:nvPr/>
        </p:nvSpPr>
        <p:spPr bwMode="auto">
          <a:xfrm>
            <a:off x="468313" y="911225"/>
            <a:ext cx="8064500"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Let </a:t>
            </a:r>
            <a:r>
              <a:rPr lang="en-US" altLang="sv-SE" i="1" dirty="0">
                <a:solidFill>
                  <a:srgbClr val="CC0000"/>
                </a:solidFill>
                <a:latin typeface="Calibri" panose="020F0502020204030204" pitchFamily="34" charset="0"/>
                <a:cs typeface="Arial" panose="020B0604020202020204" pitchFamily="34" charset="0"/>
              </a:rPr>
              <a:t>capacity </a:t>
            </a:r>
            <a:r>
              <a:rPr lang="en-US" altLang="sv-SE" i="1">
                <a:solidFill>
                  <a:srgbClr val="CC0000"/>
                </a:solidFill>
                <a:latin typeface="Calibri" panose="020F0502020204030204" pitchFamily="34" charset="0"/>
                <a:cs typeface="Arial" panose="020B0604020202020204" pitchFamily="34" charset="0"/>
              </a:rPr>
              <a:t>(cap) </a:t>
            </a:r>
            <a:r>
              <a:rPr lang="en-US" altLang="sv-SE" dirty="0">
                <a:solidFill>
                  <a:schemeClr val="accent2"/>
                </a:solidFill>
                <a:latin typeface="Calibri" panose="020F0502020204030204" pitchFamily="34" charset="0"/>
                <a:cs typeface="Arial" panose="020B0604020202020204" pitchFamily="34" charset="0"/>
              </a:rPr>
              <a:t>be the bound on number of the messages in transit </a:t>
            </a:r>
          </a:p>
          <a:p>
            <a:pPr>
              <a:spcBef>
                <a:spcPct val="0"/>
              </a:spcBef>
              <a:buClrTx/>
              <a:buSzTx/>
              <a:buFontTx/>
              <a:buChar char="•"/>
            </a:pPr>
            <a:endParaRPr lang="en-US" altLang="sv-SE" dirty="0">
              <a:solidFill>
                <a:schemeClr val="accent2"/>
              </a:solidFill>
              <a:latin typeface="Calibri" panose="020F0502020204030204" pitchFamily="34" charset="0"/>
              <a:cs typeface="Arial" panose="020B0604020202020204" pitchFamily="34" charset="0"/>
            </a:endParaRPr>
          </a:p>
          <a:p>
            <a:pPr>
              <a:spcBef>
                <a:spcPct val="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The algorithm is the same as presented before with </a:t>
            </a:r>
            <a:r>
              <a:rPr lang="en-US" altLang="sv-SE" i="1" dirty="0">
                <a:solidFill>
                  <a:schemeClr val="accent2"/>
                </a:solidFill>
                <a:latin typeface="Calibri" panose="020F0502020204030204" pitchFamily="34" charset="0"/>
                <a:cs typeface="Arial" panose="020B0604020202020204" pitchFamily="34" charset="0"/>
              </a:rPr>
              <a:t>counter</a:t>
            </a:r>
            <a:r>
              <a:rPr lang="en-US" altLang="sv-SE" dirty="0">
                <a:solidFill>
                  <a:schemeClr val="accent2"/>
                </a:solidFill>
                <a:latin typeface="Calibri" panose="020F0502020204030204" pitchFamily="34" charset="0"/>
                <a:cs typeface="Arial" panose="020B0604020202020204" pitchFamily="34" charset="0"/>
              </a:rPr>
              <a:t> incremented modulo </a:t>
            </a:r>
            <a:r>
              <a:rPr lang="en-US" altLang="sv-SE" i="1" dirty="0">
                <a:solidFill>
                  <a:schemeClr val="accent2"/>
                </a:solidFill>
                <a:latin typeface="Calibri" panose="020F0502020204030204" pitchFamily="34" charset="0"/>
                <a:cs typeface="Arial" panose="020B0604020202020204" pitchFamily="34" charset="0"/>
              </a:rPr>
              <a:t>cap+1</a:t>
            </a:r>
            <a:r>
              <a:rPr lang="en-US" altLang="sv-SE" dirty="0">
                <a:solidFill>
                  <a:schemeClr val="accent2"/>
                </a:solidFill>
                <a:latin typeface="Calibri" panose="020F0502020204030204" pitchFamily="34" charset="0"/>
                <a:cs typeface="Arial" panose="020B0604020202020204" pitchFamily="34" charset="0"/>
              </a:rPr>
              <a:t> </a:t>
            </a:r>
          </a:p>
          <a:p>
            <a:pPr>
              <a:spcBef>
                <a:spcPct val="0"/>
              </a:spcBef>
              <a:buClrTx/>
              <a:buSzTx/>
              <a:buFontTx/>
              <a:buNone/>
            </a:pPr>
            <a:endParaRPr lang="en-US" altLang="sv-SE" dirty="0">
              <a:solidFill>
                <a:schemeClr val="accent2"/>
              </a:solidFill>
              <a:cs typeface="Arial" panose="020B0604020202020204" pitchFamily="34" charset="0"/>
            </a:endParaRPr>
          </a:p>
          <a:p>
            <a:pPr>
              <a:spcBef>
                <a:spcPct val="0"/>
              </a:spcBef>
              <a:buClrTx/>
              <a:buSzTx/>
              <a:buFontTx/>
              <a:buNone/>
            </a:pPr>
            <a:r>
              <a:rPr lang="en-US" altLang="sv-SE" sz="2400" dirty="0">
                <a:solidFill>
                  <a:srgbClr val="3333CC"/>
                </a:solidFill>
                <a:cs typeface="Arial" panose="020B0604020202020204" pitchFamily="34" charset="0"/>
              </a:rPr>
              <a:t>08		</a:t>
            </a:r>
            <a:r>
              <a:rPr lang="en-US" altLang="sv-SE" sz="2400" i="1" dirty="0">
                <a:solidFill>
                  <a:srgbClr val="3333CC"/>
                </a:solidFill>
                <a:cs typeface="Arial" panose="020B0604020202020204" pitchFamily="34" charset="0"/>
              </a:rPr>
              <a:t>counter</a:t>
            </a:r>
            <a:r>
              <a:rPr lang="en-US" altLang="sv-SE" sz="2400" dirty="0">
                <a:solidFill>
                  <a:srgbClr val="3333CC"/>
                </a:solidFill>
                <a:cs typeface="Arial" panose="020B0604020202020204" pitchFamily="34" charset="0"/>
              </a:rPr>
              <a:t> := (</a:t>
            </a:r>
            <a:r>
              <a:rPr lang="en-US" altLang="sv-SE" sz="2400" i="1" dirty="0" err="1">
                <a:solidFill>
                  <a:srgbClr val="3333CC"/>
                </a:solidFill>
                <a:cs typeface="Arial" panose="020B0604020202020204" pitchFamily="34" charset="0"/>
              </a:rPr>
              <a:t>MsgCounter</a:t>
            </a:r>
            <a:r>
              <a:rPr lang="en-US" altLang="sv-SE" sz="2400" dirty="0">
                <a:solidFill>
                  <a:srgbClr val="3333CC"/>
                </a:solidFill>
                <a:cs typeface="Arial" panose="020B0604020202020204" pitchFamily="34" charset="0"/>
              </a:rPr>
              <a:t> + 1)mod(cap+1)</a:t>
            </a:r>
          </a:p>
          <a:p>
            <a:pPr>
              <a:spcBef>
                <a:spcPct val="0"/>
              </a:spcBef>
              <a:buClrTx/>
              <a:buSzTx/>
              <a:buFontTx/>
              <a:buNone/>
            </a:pPr>
            <a:endParaRPr lang="en-US" altLang="sv-SE" sz="2400" dirty="0">
              <a:solidFill>
                <a:srgbClr val="3333CC"/>
              </a:solidFill>
              <a:cs typeface="Arial" panose="020B0604020202020204" pitchFamily="34" charset="0"/>
            </a:endParaRPr>
          </a:p>
          <a:p>
            <a:pPr>
              <a:spcBef>
                <a:spcPct val="0"/>
              </a:spcBef>
              <a:buClrTx/>
              <a:buSzTx/>
              <a:buFontTx/>
              <a:buChar char="•"/>
            </a:pPr>
            <a:r>
              <a:rPr lang="en-US" altLang="sv-SE" dirty="0">
                <a:solidFill>
                  <a:schemeClr val="accent2"/>
                </a:solidFill>
                <a:latin typeface="Calibri" panose="020F0502020204030204" pitchFamily="34" charset="0"/>
                <a:cs typeface="Arial" panose="020B0604020202020204" pitchFamily="34" charset="0"/>
              </a:rPr>
              <a:t>Sender must </a:t>
            </a:r>
            <a:r>
              <a:rPr lang="en-US" altLang="sv-SE" dirty="0">
                <a:solidFill>
                  <a:srgbClr val="CC0000"/>
                </a:solidFill>
                <a:latin typeface="Calibri" panose="020F0502020204030204" pitchFamily="34" charset="0"/>
                <a:cs typeface="Arial" panose="020B0604020202020204" pitchFamily="34" charset="0"/>
              </a:rPr>
              <a:t>eventually</a:t>
            </a:r>
            <a:r>
              <a:rPr lang="en-US" altLang="sv-SE" dirty="0">
                <a:solidFill>
                  <a:schemeClr val="accent2"/>
                </a:solidFill>
                <a:latin typeface="Calibri" panose="020F0502020204030204" pitchFamily="34" charset="0"/>
                <a:cs typeface="Arial" panose="020B0604020202020204" pitchFamily="34" charset="0"/>
              </a:rPr>
              <a:t> introduce a counter value that not existing in any message in transit</a:t>
            </a:r>
          </a:p>
          <a:p>
            <a:pPr>
              <a:spcBef>
                <a:spcPct val="0"/>
              </a:spcBef>
              <a:buClrTx/>
              <a:buSzTx/>
              <a:buFontTx/>
              <a:buChar char="•"/>
            </a:pPr>
            <a:endParaRPr lang="en-US" altLang="sv-SE" dirty="0">
              <a:solidFill>
                <a:schemeClr val="accent2"/>
              </a:solidFill>
              <a:latin typeface="Calibri" panose="020F050202020403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73025" y="-26988"/>
            <a:ext cx="8820150"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Randomized Solution</a:t>
            </a:r>
            <a:endParaRPr lang="en-US" altLang="sv-SE" sz="3600">
              <a:solidFill>
                <a:schemeClr val="tx2"/>
              </a:solidFill>
              <a:latin typeface="Calibri" panose="020F0502020204030204" pitchFamily="34" charset="0"/>
              <a:cs typeface="Arial" panose="020B0604020202020204" pitchFamily="34" charset="0"/>
            </a:endParaRPr>
          </a:p>
        </p:txBody>
      </p:sp>
      <p:sp>
        <p:nvSpPr>
          <p:cNvPr id="76803" name="Text Box 5"/>
          <p:cNvSpPr txBox="1">
            <a:spLocks noChangeArrowheads="1"/>
          </p:cNvSpPr>
          <p:nvPr/>
        </p:nvSpPr>
        <p:spPr bwMode="auto">
          <a:xfrm>
            <a:off x="395288" y="765175"/>
            <a:ext cx="8569325"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The algorithm is the same as original one with </a:t>
            </a:r>
            <a:r>
              <a:rPr lang="en-US" altLang="sv-SE" i="1">
                <a:solidFill>
                  <a:schemeClr val="accent2"/>
                </a:solidFill>
                <a:latin typeface="Calibri" panose="020F0502020204030204" pitchFamily="34" charset="0"/>
                <a:cs typeface="Arial" panose="020B0604020202020204" pitchFamily="34" charset="0"/>
              </a:rPr>
              <a:t>counter</a:t>
            </a:r>
            <a:r>
              <a:rPr lang="en-US" altLang="sv-SE">
                <a:solidFill>
                  <a:schemeClr val="accent2"/>
                </a:solidFill>
                <a:latin typeface="Calibri" panose="020F0502020204030204" pitchFamily="34" charset="0"/>
                <a:cs typeface="Arial" panose="020B0604020202020204" pitchFamily="34" charset="0"/>
              </a:rPr>
              <a:t> chosen </a:t>
            </a:r>
            <a:r>
              <a:rPr lang="en-US" altLang="sv-SE">
                <a:solidFill>
                  <a:srgbClr val="CC0000"/>
                </a:solidFill>
                <a:latin typeface="Calibri" panose="020F0502020204030204" pitchFamily="34" charset="0"/>
                <a:cs typeface="Arial" panose="020B0604020202020204" pitchFamily="34" charset="0"/>
              </a:rPr>
              <a:t>randomly</a:t>
            </a:r>
          </a:p>
          <a:p>
            <a:pPr>
              <a:spcBef>
                <a:spcPct val="0"/>
              </a:spcBef>
              <a:buClrTx/>
              <a:buSzTx/>
              <a:buFontTx/>
              <a:buNone/>
            </a:pPr>
            <a:endParaRPr lang="en-US" altLang="sv-SE">
              <a:solidFill>
                <a:schemeClr val="accent2"/>
              </a:solidFill>
              <a:cs typeface="Arial" panose="020B0604020202020204" pitchFamily="34" charset="0"/>
            </a:endParaRPr>
          </a:p>
          <a:p>
            <a:pPr>
              <a:spcBef>
                <a:spcPct val="0"/>
              </a:spcBef>
              <a:buClrTx/>
              <a:buSzTx/>
              <a:buFontTx/>
              <a:buNone/>
            </a:pPr>
            <a:r>
              <a:rPr lang="en-US" altLang="sv-SE" sz="2400">
                <a:solidFill>
                  <a:srgbClr val="3333CC"/>
                </a:solidFill>
                <a:cs typeface="Arial" panose="020B0604020202020204" pitchFamily="34" charset="0"/>
              </a:rPr>
              <a:t>08		</a:t>
            </a:r>
            <a:r>
              <a:rPr lang="en-US" altLang="sv-SE" sz="2400" i="1">
                <a:solidFill>
                  <a:srgbClr val="3333CC"/>
                </a:solidFill>
                <a:cs typeface="Arial" panose="020B0604020202020204" pitchFamily="34" charset="0"/>
              </a:rPr>
              <a:t>label</a:t>
            </a:r>
            <a:r>
              <a:rPr lang="en-US" altLang="sv-SE" sz="2400">
                <a:solidFill>
                  <a:srgbClr val="3333CC"/>
                </a:solidFill>
                <a:cs typeface="Arial" panose="020B0604020202020204" pitchFamily="34" charset="0"/>
              </a:rPr>
              <a:t> := </a:t>
            </a:r>
            <a:r>
              <a:rPr lang="en-US" altLang="sv-SE" sz="2400" i="1">
                <a:solidFill>
                  <a:srgbClr val="3333CC"/>
                </a:solidFill>
                <a:cs typeface="Arial" panose="020B0604020202020204" pitchFamily="34" charset="0"/>
              </a:rPr>
              <a:t>ChooseLabel(MsgLabel)</a:t>
            </a:r>
          </a:p>
          <a:p>
            <a:pPr>
              <a:spcBef>
                <a:spcPct val="0"/>
              </a:spcBef>
              <a:buClrTx/>
              <a:buSzTx/>
              <a:buFontTx/>
              <a:buNone/>
            </a:pPr>
            <a:endParaRPr lang="en-US" altLang="sv-SE" sz="2400">
              <a:solidFill>
                <a:srgbClr val="3333CC"/>
              </a:solidFill>
              <a:cs typeface="Arial" panose="020B0604020202020204" pitchFamily="34" charset="0"/>
            </a:endParaRPr>
          </a:p>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At least three labels should be used </a:t>
            </a:r>
          </a:p>
          <a:p>
            <a:pPr>
              <a:spcBef>
                <a:spcPct val="0"/>
              </a:spcBef>
              <a:buClrTx/>
              <a:buSzTx/>
              <a:buFontTx/>
              <a:buNone/>
            </a:pPr>
            <a:endParaRPr lang="en-US" altLang="sv-SE">
              <a:solidFill>
                <a:schemeClr val="accent2"/>
              </a:solidFill>
              <a:latin typeface="Calibri" panose="020F0502020204030204" pitchFamily="34" charset="0"/>
              <a:cs typeface="Arial" panose="020B0604020202020204" pitchFamily="34" charset="0"/>
            </a:endParaRPr>
          </a:p>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The sender repeatedly send a message with particular label </a:t>
            </a:r>
            <a:r>
              <a:rPr lang="en-US" altLang="sv-SE" i="1">
                <a:solidFill>
                  <a:schemeClr val="accent2"/>
                </a:solidFill>
                <a:latin typeface="Calibri" panose="020F0502020204030204" pitchFamily="34" charset="0"/>
                <a:cs typeface="Arial" panose="020B0604020202020204" pitchFamily="34" charset="0"/>
              </a:rPr>
              <a:t>L</a:t>
            </a:r>
            <a:r>
              <a:rPr lang="en-US" altLang="sv-SE">
                <a:solidFill>
                  <a:schemeClr val="accent2"/>
                </a:solidFill>
                <a:latin typeface="Calibri" panose="020F0502020204030204" pitchFamily="34" charset="0"/>
                <a:cs typeface="Arial" panose="020B0604020202020204" pitchFamily="34" charset="0"/>
              </a:rPr>
              <a:t> until the a message with the same label </a:t>
            </a:r>
            <a:r>
              <a:rPr lang="en-US" altLang="sv-SE" i="1">
                <a:solidFill>
                  <a:schemeClr val="accent2"/>
                </a:solidFill>
                <a:latin typeface="Calibri" panose="020F0502020204030204" pitchFamily="34" charset="0"/>
                <a:cs typeface="Arial" panose="020B0604020202020204" pitchFamily="34" charset="0"/>
              </a:rPr>
              <a:t>L </a:t>
            </a:r>
            <a:r>
              <a:rPr lang="en-US" altLang="sv-SE">
                <a:solidFill>
                  <a:schemeClr val="accent2"/>
                </a:solidFill>
                <a:latin typeface="Calibri" panose="020F0502020204030204" pitchFamily="34" charset="0"/>
                <a:cs typeface="Arial" panose="020B0604020202020204" pitchFamily="34" charset="0"/>
              </a:rPr>
              <a:t>arrives </a:t>
            </a:r>
          </a:p>
          <a:p>
            <a:pPr>
              <a:spcBef>
                <a:spcPct val="0"/>
              </a:spcBef>
              <a:buClrTx/>
              <a:buSzTx/>
              <a:buFontTx/>
              <a:buChar char="•"/>
            </a:pPr>
            <a:endParaRPr lang="en-US" altLang="sv-SE">
              <a:solidFill>
                <a:schemeClr val="accent2"/>
              </a:solidFill>
              <a:latin typeface="Calibri" panose="020F0502020204030204" pitchFamily="34" charset="0"/>
              <a:cs typeface="Arial" panose="020B0604020202020204" pitchFamily="34" charset="0"/>
            </a:endParaRPr>
          </a:p>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The sender chooses randomly the next label L’ from the remaining labels so that </a:t>
            </a:r>
            <a:r>
              <a:rPr lang="en-US" altLang="sv-SE" i="1">
                <a:solidFill>
                  <a:schemeClr val="accent2"/>
                </a:solidFill>
                <a:latin typeface="Calibri" panose="020F0502020204030204" pitchFamily="34" charset="0"/>
                <a:cs typeface="Arial" panose="020B0604020202020204" pitchFamily="34" charset="0"/>
              </a:rPr>
              <a:t>L’ ≠ L</a:t>
            </a:r>
            <a:endParaRPr lang="en-US" altLang="sv-SE">
              <a:solidFill>
                <a:schemeClr val="accent2"/>
              </a:solidFill>
              <a:latin typeface="Calibri" panose="020F050202020403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250825" y="188913"/>
            <a:ext cx="84597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Self-Stabilizing Simulation</a:t>
            </a:r>
            <a:br>
              <a:rPr lang="en-US" altLang="sv-SE" sz="3600" u="sng">
                <a:solidFill>
                  <a:schemeClr val="hlink"/>
                </a:solidFill>
                <a:latin typeface="Calibri" panose="020F0502020204030204" pitchFamily="34" charset="0"/>
                <a:cs typeface="Arial" panose="020B0604020202020204" pitchFamily="34" charset="0"/>
              </a:rPr>
            </a:br>
            <a:r>
              <a:rPr lang="en-US" altLang="sv-SE" sz="3600" u="sng">
                <a:solidFill>
                  <a:schemeClr val="hlink"/>
                </a:solidFill>
                <a:latin typeface="Calibri" panose="020F0502020204030204" pitchFamily="34" charset="0"/>
                <a:cs typeface="Arial" panose="020B0604020202020204" pitchFamily="34" charset="0"/>
              </a:rPr>
              <a:t> of Shared Memory</a:t>
            </a:r>
            <a:endParaRPr lang="en-US" altLang="sv-SE" sz="3600">
              <a:solidFill>
                <a:schemeClr val="tx2"/>
              </a:solidFill>
              <a:latin typeface="Calibri" panose="020F0502020204030204" pitchFamily="34" charset="0"/>
              <a:cs typeface="Arial" panose="020B0604020202020204" pitchFamily="34" charset="0"/>
            </a:endParaRPr>
          </a:p>
        </p:txBody>
      </p:sp>
      <p:sp>
        <p:nvSpPr>
          <p:cNvPr id="77827" name="Text Box 5"/>
          <p:cNvSpPr txBox="1">
            <a:spLocks noChangeArrowheads="1"/>
          </p:cNvSpPr>
          <p:nvPr/>
        </p:nvSpPr>
        <p:spPr bwMode="auto">
          <a:xfrm>
            <a:off x="250825" y="1341438"/>
            <a:ext cx="8569325" cy="515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2563" indent="-182563">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The heart of the simulation is a self-stabilizing implementation of the </a:t>
            </a:r>
            <a:r>
              <a:rPr lang="en-US" altLang="sv-SE">
                <a:solidFill>
                  <a:srgbClr val="CC0000"/>
                </a:solidFill>
                <a:latin typeface="Calibri" panose="020F0502020204030204" pitchFamily="34" charset="0"/>
                <a:cs typeface="Arial" panose="020B0604020202020204" pitchFamily="34" charset="0"/>
              </a:rPr>
              <a:t>read and write</a:t>
            </a:r>
            <a:r>
              <a:rPr lang="en-US" altLang="sv-SE">
                <a:solidFill>
                  <a:schemeClr val="accent2"/>
                </a:solidFill>
                <a:latin typeface="Calibri" panose="020F0502020204030204" pitchFamily="34" charset="0"/>
                <a:cs typeface="Arial" panose="020B0604020202020204" pitchFamily="34" charset="0"/>
              </a:rPr>
              <a:t> operations</a:t>
            </a:r>
          </a:p>
          <a:p>
            <a:pPr>
              <a:spcBef>
                <a:spcPct val="0"/>
              </a:spcBef>
              <a:buClrTx/>
              <a:buSzTx/>
              <a:buFontTx/>
              <a:buNone/>
            </a:pPr>
            <a:endParaRPr lang="en-US" altLang="sv-SE" sz="2400">
              <a:solidFill>
                <a:srgbClr val="3333CC"/>
              </a:solidFill>
              <a:latin typeface="Calibri" panose="020F0502020204030204" pitchFamily="34" charset="0"/>
              <a:cs typeface="Arial" panose="020B0604020202020204" pitchFamily="34" charset="0"/>
            </a:endParaRPr>
          </a:p>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The simulation implements these operations by using a self-stabilizing, token passing algorithm</a:t>
            </a:r>
          </a:p>
          <a:p>
            <a:pPr>
              <a:spcBef>
                <a:spcPct val="0"/>
              </a:spcBef>
              <a:buClrTx/>
              <a:buSzTx/>
              <a:buFontTx/>
              <a:buNone/>
            </a:pPr>
            <a:endParaRPr lang="en-US" altLang="sv-SE">
              <a:solidFill>
                <a:schemeClr val="accent2"/>
              </a:solidFill>
              <a:latin typeface="Calibri" panose="020F0502020204030204" pitchFamily="34" charset="0"/>
              <a:cs typeface="Arial" panose="020B0604020202020204" pitchFamily="34" charset="0"/>
            </a:endParaRPr>
          </a:p>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The algorithm run on the two links connecting any pair of neighbors</a:t>
            </a:r>
          </a:p>
          <a:p>
            <a:pPr>
              <a:spcBef>
                <a:spcPct val="0"/>
              </a:spcBef>
              <a:buClrTx/>
              <a:buSzTx/>
              <a:buFontTx/>
              <a:buNone/>
            </a:pPr>
            <a:endParaRPr lang="en-US" altLang="sv-SE">
              <a:solidFill>
                <a:schemeClr val="accent2"/>
              </a:solidFill>
              <a:latin typeface="Calibri" panose="020F0502020204030204" pitchFamily="34" charset="0"/>
              <a:cs typeface="Arial" panose="020B0604020202020204" pitchFamily="34" charset="0"/>
            </a:endParaRPr>
          </a:p>
          <a:p>
            <a:pPr>
              <a:spcBef>
                <a:spcPct val="0"/>
              </a:spcBef>
              <a:buClrTx/>
              <a:buSzTx/>
              <a:buFontTx/>
              <a:buChar char="•"/>
            </a:pPr>
            <a:r>
              <a:rPr lang="en-US" altLang="sv-SE">
                <a:solidFill>
                  <a:schemeClr val="accent2"/>
                </a:solidFill>
                <a:latin typeface="Calibri" panose="020F0502020204030204" pitchFamily="34" charset="0"/>
                <a:cs typeface="Arial" panose="020B0604020202020204" pitchFamily="34" charset="0"/>
              </a:rPr>
              <a:t> In each link the processor with the larger </a:t>
            </a:r>
            <a:r>
              <a:rPr lang="en-US" altLang="sv-SE" i="1">
                <a:solidFill>
                  <a:schemeClr val="accent2"/>
                </a:solidFill>
                <a:latin typeface="Calibri" panose="020F0502020204030204" pitchFamily="34" charset="0"/>
                <a:cs typeface="Arial" panose="020B0604020202020204" pitchFamily="34" charset="0"/>
              </a:rPr>
              <a:t>ID </a:t>
            </a:r>
            <a:r>
              <a:rPr lang="en-US" altLang="sv-SE">
                <a:solidFill>
                  <a:schemeClr val="accent2"/>
                </a:solidFill>
                <a:latin typeface="Calibri" panose="020F0502020204030204" pitchFamily="34" charset="0"/>
                <a:cs typeface="Arial" panose="020B0604020202020204" pitchFamily="34" charset="0"/>
              </a:rPr>
              <a:t>acts as the </a:t>
            </a:r>
            <a:r>
              <a:rPr lang="en-US" altLang="sv-SE">
                <a:solidFill>
                  <a:srgbClr val="CC0000"/>
                </a:solidFill>
                <a:latin typeface="Calibri" panose="020F0502020204030204" pitchFamily="34" charset="0"/>
                <a:cs typeface="Arial" panose="020B0604020202020204" pitchFamily="34" charset="0"/>
              </a:rPr>
              <a:t>sender</a:t>
            </a:r>
            <a:r>
              <a:rPr lang="en-US" altLang="sv-SE">
                <a:solidFill>
                  <a:schemeClr val="accent2"/>
                </a:solidFill>
                <a:latin typeface="Calibri" panose="020F0502020204030204" pitchFamily="34" charset="0"/>
                <a:cs typeface="Arial" panose="020B0604020202020204" pitchFamily="34" charset="0"/>
              </a:rPr>
              <a:t> while the other as the </a:t>
            </a:r>
            <a:r>
              <a:rPr lang="en-US" altLang="sv-SE">
                <a:solidFill>
                  <a:srgbClr val="CC0000"/>
                </a:solidFill>
                <a:latin typeface="Calibri" panose="020F0502020204030204" pitchFamily="34" charset="0"/>
                <a:cs typeface="Arial" panose="020B0604020202020204" pitchFamily="34" charset="0"/>
              </a:rPr>
              <a:t>receiver</a:t>
            </a:r>
            <a:r>
              <a:rPr lang="en-US" altLang="sv-SE">
                <a:solidFill>
                  <a:schemeClr val="accent2"/>
                </a:solidFill>
                <a:latin typeface="Calibri" panose="020F0502020204030204" pitchFamily="34" charset="0"/>
                <a:cs typeface="Arial" panose="020B0604020202020204" pitchFamily="34" charset="0"/>
              </a:rPr>
              <a:t> </a:t>
            </a:r>
            <a:r>
              <a:rPr lang="en-US" altLang="sv-SE" sz="2600">
                <a:solidFill>
                  <a:schemeClr val="accent2"/>
                </a:solidFill>
                <a:latin typeface="Calibri" panose="020F0502020204030204" pitchFamily="34" charset="0"/>
                <a:cs typeface="Arial" panose="020B0604020202020204" pitchFamily="34" charset="0"/>
              </a:rPr>
              <a:t>(Remind: all processors have distinct </a:t>
            </a:r>
            <a:r>
              <a:rPr lang="en-US" altLang="sv-SE" sz="2600" i="1">
                <a:solidFill>
                  <a:schemeClr val="accent2"/>
                </a:solidFill>
                <a:latin typeface="Calibri" panose="020F0502020204030204" pitchFamily="34" charset="0"/>
                <a:cs typeface="Arial" panose="020B0604020202020204" pitchFamily="34" charset="0"/>
              </a:rPr>
              <a:t>ID</a:t>
            </a:r>
            <a:r>
              <a:rPr lang="en-US" altLang="sv-SE" sz="2600">
                <a:solidFill>
                  <a:schemeClr val="accent2"/>
                </a:solidFill>
                <a:latin typeface="Calibri" panose="020F0502020204030204" pitchFamily="34" charset="0"/>
                <a:cs typeface="Arial" panose="020B0604020202020204" pitchFamily="34" charset="0"/>
              </a:rPr>
              <a:t>s)</a:t>
            </a:r>
            <a:endParaRPr lang="en-US" altLang="sv-SE" sz="2600" i="1">
              <a:solidFill>
                <a:schemeClr val="accent2"/>
              </a:solidFill>
              <a:latin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E77392A7-0BBD-402B-B438-68363778F0EB}" type="slidenum">
              <a:rPr lang="en-US" altLang="en-US" sz="1400" smtClean="0">
                <a:solidFill>
                  <a:srgbClr val="3333CC"/>
                </a:solidFill>
                <a:latin typeface="Times New Roman" panose="02020603050405020304" pitchFamily="18" charset="0"/>
              </a:rPr>
              <a:pPr>
                <a:spcBef>
                  <a:spcPct val="0"/>
                </a:spcBef>
                <a:buClrTx/>
                <a:buSzTx/>
                <a:buFontTx/>
                <a:buNone/>
              </a:pPr>
              <a:t>5</a:t>
            </a:fld>
            <a:endParaRPr lang="en-US" altLang="en-US" sz="1400">
              <a:solidFill>
                <a:srgbClr val="3333CC"/>
              </a:solidFill>
              <a:latin typeface="Times New Roman" panose="02020603050405020304" pitchFamily="18" charset="0"/>
            </a:endParaRPr>
          </a:p>
        </p:txBody>
      </p:sp>
      <p:sp>
        <p:nvSpPr>
          <p:cNvPr id="23555" name="Rectangle 2"/>
          <p:cNvSpPr>
            <a:spLocks noGrp="1" noChangeArrowheads="1"/>
          </p:cNvSpPr>
          <p:nvPr>
            <p:ph type="title"/>
          </p:nvPr>
        </p:nvSpPr>
        <p:spPr/>
        <p:txBody>
          <a:bodyPr/>
          <a:lstStyle/>
          <a:p>
            <a:r>
              <a:rPr lang="en-US" altLang="sv-SE" sz="3200" dirty="0">
                <a:latin typeface="Calibri Light" panose="020F0302020204030204" pitchFamily="34" charset="0"/>
              </a:rPr>
              <a:t>Pseudo-self-Stabilization</a:t>
            </a:r>
          </a:p>
        </p:txBody>
      </p:sp>
      <p:sp>
        <p:nvSpPr>
          <p:cNvPr id="23556" name="Rectangle 3"/>
          <p:cNvSpPr>
            <a:spLocks noGrp="1" noChangeArrowheads="1"/>
          </p:cNvSpPr>
          <p:nvPr>
            <p:ph type="body" idx="1"/>
          </p:nvPr>
        </p:nvSpPr>
        <p:spPr>
          <a:xfrm>
            <a:off x="345233" y="1371600"/>
            <a:ext cx="8444203" cy="4315522"/>
          </a:xfrm>
        </p:spPr>
        <p:txBody>
          <a:bodyPr/>
          <a:lstStyle/>
          <a:p>
            <a:r>
              <a:rPr lang="en-US" altLang="sv-SE" sz="2400" dirty="0">
                <a:latin typeface="Calibri Light" panose="020F0302020204030204" pitchFamily="34" charset="0"/>
              </a:rPr>
              <a:t>Given E = (c1,a1,c2,a2,…) one may consider only the values of </a:t>
            </a:r>
            <a:r>
              <a:rPr lang="en-US" altLang="sv-SE" sz="2400" dirty="0" err="1">
                <a:latin typeface="Calibri Light" panose="020F0302020204030204" pitchFamily="34" charset="0"/>
              </a:rPr>
              <a:t>token</a:t>
            </a:r>
            <a:r>
              <a:rPr lang="en-US" altLang="sv-SE" sz="2400" baseline="-25000" dirty="0" err="1">
                <a:latin typeface="Calibri Light" panose="020F0302020204030204" pitchFamily="34" charset="0"/>
              </a:rPr>
              <a:t>S</a:t>
            </a:r>
            <a:r>
              <a:rPr lang="en-US" altLang="sv-SE" sz="2400" dirty="0">
                <a:latin typeface="Calibri Light" panose="020F0302020204030204" pitchFamily="34" charset="0"/>
              </a:rPr>
              <a:t> and </a:t>
            </a:r>
            <a:r>
              <a:rPr lang="en-US" altLang="sv-SE" sz="2400" dirty="0" err="1">
                <a:latin typeface="Calibri Light" panose="020F0302020204030204" pitchFamily="34" charset="0"/>
              </a:rPr>
              <a:t>token</a:t>
            </a:r>
            <a:r>
              <a:rPr lang="en-US" altLang="sv-SE" sz="2400" baseline="-25000" dirty="0" err="1">
                <a:latin typeface="Calibri Light" panose="020F0302020204030204" pitchFamily="34" charset="0"/>
              </a:rPr>
              <a:t>R</a:t>
            </a:r>
            <a:r>
              <a:rPr lang="en-US" altLang="sv-SE" sz="2400" dirty="0">
                <a:latin typeface="Calibri Light" panose="020F0302020204030204" pitchFamily="34" charset="0"/>
              </a:rPr>
              <a:t> in every configuration c</a:t>
            </a:r>
            <a:r>
              <a:rPr lang="en-US" altLang="sv-SE" sz="2400" baseline="-25000" dirty="0">
                <a:latin typeface="Calibri Light" panose="020F0302020204030204" pitchFamily="34" charset="0"/>
              </a:rPr>
              <a:t>i</a:t>
            </a:r>
            <a:r>
              <a:rPr lang="en-US" altLang="sv-SE" sz="2400" dirty="0">
                <a:latin typeface="Calibri Light" panose="020F0302020204030204" pitchFamily="34" charset="0"/>
              </a:rPr>
              <a:t> to check whether the token-passing task is achieved</a:t>
            </a:r>
          </a:p>
          <a:p>
            <a:r>
              <a:rPr lang="en-US" altLang="sv-SE" sz="2400" dirty="0">
                <a:latin typeface="Calibri Light" panose="020F0302020204030204" pitchFamily="34" charset="0"/>
              </a:rPr>
              <a:t>Denote :</a:t>
            </a:r>
          </a:p>
          <a:p>
            <a:pPr lvl="1"/>
            <a:r>
              <a:rPr lang="en-US" altLang="sv-SE" dirty="0" err="1">
                <a:solidFill>
                  <a:srgbClr val="C60000"/>
                </a:solidFill>
                <a:latin typeface="Calibri Light" panose="020F0302020204030204" pitchFamily="34" charset="0"/>
              </a:rPr>
              <a:t>c</a:t>
            </a:r>
            <a:r>
              <a:rPr lang="en-US" altLang="sv-SE" baseline="-25000" dirty="0" err="1">
                <a:solidFill>
                  <a:srgbClr val="C60000"/>
                </a:solidFill>
                <a:latin typeface="Calibri Light" panose="020F0302020204030204" pitchFamily="34" charset="0"/>
              </a:rPr>
              <a:t>i</a:t>
            </a:r>
            <a:r>
              <a:rPr lang="en-US" altLang="sv-SE" dirty="0" err="1">
                <a:solidFill>
                  <a:srgbClr val="C60000"/>
                </a:solidFill>
                <a:latin typeface="Calibri Light" panose="020F0302020204030204" pitchFamily="34" charset="0"/>
              </a:rPr>
              <a:t>|</a:t>
            </a:r>
            <a:r>
              <a:rPr lang="en-US" altLang="sv-SE" baseline="-25000" dirty="0" err="1">
                <a:solidFill>
                  <a:srgbClr val="C60000"/>
                </a:solidFill>
                <a:latin typeface="Calibri Light" panose="020F0302020204030204" pitchFamily="34" charset="0"/>
              </a:rPr>
              <a:t>tkns</a:t>
            </a:r>
            <a:r>
              <a:rPr lang="en-US" altLang="sv-SE" dirty="0">
                <a:latin typeface="Calibri Light" panose="020F0302020204030204" pitchFamily="34" charset="0"/>
              </a:rPr>
              <a:t> the value of the Boolean variables (</a:t>
            </a:r>
            <a:r>
              <a:rPr lang="en-US" altLang="sv-SE" dirty="0" err="1">
                <a:latin typeface="Calibri Light" panose="020F0302020204030204" pitchFamily="34" charset="0"/>
              </a:rPr>
              <a:t>token</a:t>
            </a:r>
            <a:r>
              <a:rPr lang="en-US" altLang="sv-SE" baseline="-25000" dirty="0" err="1">
                <a:latin typeface="Calibri Light" panose="020F0302020204030204" pitchFamily="34" charset="0"/>
              </a:rPr>
              <a:t>S</a:t>
            </a:r>
            <a:r>
              <a:rPr lang="en-US" altLang="sv-SE" dirty="0">
                <a:latin typeface="Calibri Light" panose="020F0302020204030204" pitchFamily="34" charset="0"/>
              </a:rPr>
              <a:t> , </a:t>
            </a:r>
            <a:r>
              <a:rPr lang="en-US" altLang="sv-SE" dirty="0" err="1">
                <a:latin typeface="Calibri Light" panose="020F0302020204030204" pitchFamily="34" charset="0"/>
              </a:rPr>
              <a:t>token</a:t>
            </a:r>
            <a:r>
              <a:rPr lang="en-US" altLang="sv-SE" baseline="-25000" dirty="0" err="1">
                <a:latin typeface="Calibri Light" panose="020F0302020204030204" pitchFamily="34" charset="0"/>
              </a:rPr>
              <a:t>R</a:t>
            </a:r>
            <a:r>
              <a:rPr lang="en-US" altLang="sv-SE" dirty="0">
                <a:latin typeface="Calibri Light" panose="020F0302020204030204" pitchFamily="34" charset="0"/>
              </a:rPr>
              <a:t> ) in c</a:t>
            </a:r>
            <a:r>
              <a:rPr lang="en-US" altLang="sv-SE" baseline="-25000" dirty="0">
                <a:latin typeface="Calibri Light" panose="020F0302020204030204" pitchFamily="34" charset="0"/>
              </a:rPr>
              <a:t>i</a:t>
            </a:r>
            <a:endParaRPr lang="en-US" altLang="sv-SE" dirty="0">
              <a:latin typeface="Calibri Light" panose="020F0302020204030204" pitchFamily="34" charset="0"/>
            </a:endParaRPr>
          </a:p>
          <a:p>
            <a:pPr lvl="1"/>
            <a:r>
              <a:rPr lang="en-US" altLang="sv-SE" dirty="0" err="1">
                <a:solidFill>
                  <a:srgbClr val="C60000"/>
                </a:solidFill>
                <a:latin typeface="Calibri Light" panose="020F0302020204030204" pitchFamily="34" charset="0"/>
              </a:rPr>
              <a:t>E|</a:t>
            </a:r>
            <a:r>
              <a:rPr lang="en-US" altLang="sv-SE" baseline="-25000" dirty="0" err="1">
                <a:solidFill>
                  <a:srgbClr val="C60000"/>
                </a:solidFill>
                <a:latin typeface="Calibri Light" panose="020F0302020204030204" pitchFamily="34" charset="0"/>
              </a:rPr>
              <a:t>tkns</a:t>
            </a:r>
            <a:r>
              <a:rPr lang="en-US" altLang="sv-SE" dirty="0">
                <a:latin typeface="Calibri Light" panose="020F0302020204030204" pitchFamily="34" charset="0"/>
              </a:rPr>
              <a:t> as (c</a:t>
            </a:r>
            <a:r>
              <a:rPr lang="en-US" altLang="sv-SE" baseline="-25000" dirty="0">
                <a:latin typeface="Calibri Light" panose="020F0302020204030204" pitchFamily="34" charset="0"/>
              </a:rPr>
              <a:t>1</a:t>
            </a:r>
            <a:r>
              <a:rPr lang="en-US" altLang="sv-SE" dirty="0">
                <a:latin typeface="Calibri Light" panose="020F0302020204030204" pitchFamily="34" charset="0"/>
              </a:rPr>
              <a:t>|</a:t>
            </a:r>
            <a:r>
              <a:rPr lang="en-US" altLang="sv-SE" baseline="-25000" dirty="0">
                <a:latin typeface="Calibri Light" panose="020F0302020204030204" pitchFamily="34" charset="0"/>
              </a:rPr>
              <a:t>tkns</a:t>
            </a:r>
            <a:r>
              <a:rPr lang="en-US" altLang="sv-SE" dirty="0">
                <a:latin typeface="Calibri Light" panose="020F0302020204030204" pitchFamily="34" charset="0"/>
              </a:rPr>
              <a:t>, c</a:t>
            </a:r>
            <a:r>
              <a:rPr lang="en-US" altLang="sv-SE" baseline="-25000" dirty="0">
                <a:latin typeface="Calibri Light" panose="020F0302020204030204" pitchFamily="34" charset="0"/>
              </a:rPr>
              <a:t>2</a:t>
            </a:r>
            <a:r>
              <a:rPr lang="en-US" altLang="sv-SE" dirty="0">
                <a:latin typeface="Calibri Light" panose="020F0302020204030204" pitchFamily="34" charset="0"/>
              </a:rPr>
              <a:t>|</a:t>
            </a:r>
            <a:r>
              <a:rPr lang="en-US" altLang="sv-SE" baseline="-25000" dirty="0">
                <a:latin typeface="Calibri Light" panose="020F0302020204030204" pitchFamily="34" charset="0"/>
              </a:rPr>
              <a:t>tkns</a:t>
            </a:r>
            <a:r>
              <a:rPr lang="en-US" altLang="sv-SE" dirty="0">
                <a:latin typeface="Calibri Light" panose="020F0302020204030204" pitchFamily="34" charset="0"/>
              </a:rPr>
              <a:t>, c</a:t>
            </a:r>
            <a:r>
              <a:rPr lang="en-US" altLang="sv-SE" baseline="-25000" dirty="0">
                <a:latin typeface="Calibri Light" panose="020F0302020204030204" pitchFamily="34" charset="0"/>
              </a:rPr>
              <a:t>3</a:t>
            </a:r>
            <a:r>
              <a:rPr lang="en-US" altLang="sv-SE" dirty="0">
                <a:latin typeface="Calibri Light" panose="020F0302020204030204" pitchFamily="34" charset="0"/>
              </a:rPr>
              <a:t>|</a:t>
            </a:r>
            <a:r>
              <a:rPr lang="en-US" altLang="sv-SE" baseline="-25000" dirty="0">
                <a:latin typeface="Calibri Light" panose="020F0302020204030204" pitchFamily="34" charset="0"/>
              </a:rPr>
              <a:t>tkns</a:t>
            </a:r>
            <a:r>
              <a:rPr lang="en-US" altLang="sv-SE" dirty="0">
                <a:latin typeface="Calibri Light" panose="020F0302020204030204" pitchFamily="34" charset="0"/>
              </a:rPr>
              <a:t>, …)</a:t>
            </a:r>
          </a:p>
          <a:p>
            <a:r>
              <a:rPr lang="en-US" altLang="sv-SE" sz="2400" dirty="0">
                <a:latin typeface="Calibri Light" panose="020F0302020204030204" pitchFamily="34" charset="0"/>
              </a:rPr>
              <a:t>We can define AT by </a:t>
            </a:r>
            <a:r>
              <a:rPr lang="en-US" altLang="sv-SE" sz="2400" dirty="0" err="1">
                <a:latin typeface="Calibri Light" panose="020F0302020204030204" pitchFamily="34" charset="0"/>
              </a:rPr>
              <a:t>E|</a:t>
            </a:r>
            <a:r>
              <a:rPr lang="en-US" altLang="sv-SE" sz="2400" baseline="-25000" dirty="0" err="1">
                <a:latin typeface="Calibri Light" panose="020F0302020204030204" pitchFamily="34" charset="0"/>
              </a:rPr>
              <a:t>tkns</a:t>
            </a:r>
            <a:r>
              <a:rPr lang="en-US" altLang="sv-SE" sz="2400" dirty="0">
                <a:latin typeface="Calibri Light" panose="020F0302020204030204" pitchFamily="34" charset="0"/>
              </a:rPr>
              <a:t> as follows:</a:t>
            </a:r>
            <a:br>
              <a:rPr lang="en-US" altLang="sv-SE" sz="2400" dirty="0">
                <a:latin typeface="Calibri Light" panose="020F0302020204030204" pitchFamily="34" charset="0"/>
              </a:rPr>
            </a:br>
            <a:r>
              <a:rPr lang="en-US" altLang="sv-SE" sz="2400" dirty="0">
                <a:latin typeface="Calibri Light" panose="020F0302020204030204" pitchFamily="34" charset="0"/>
              </a:rPr>
              <a:t>there is no </a:t>
            </a:r>
            <a:r>
              <a:rPr lang="en-US" altLang="sv-SE" sz="2400" dirty="0" err="1">
                <a:latin typeface="Calibri Light" panose="020F0302020204030204" pitchFamily="34" charset="0"/>
              </a:rPr>
              <a:t>c</a:t>
            </a:r>
            <a:r>
              <a:rPr lang="en-US" altLang="sv-SE" sz="2400" baseline="-25000" dirty="0" err="1">
                <a:latin typeface="Calibri Light" panose="020F0302020204030204" pitchFamily="34" charset="0"/>
              </a:rPr>
              <a:t>i</a:t>
            </a:r>
            <a:r>
              <a:rPr lang="en-US" altLang="sv-SE" sz="2400" dirty="0" err="1">
                <a:latin typeface="Calibri Light" panose="020F0302020204030204" pitchFamily="34" charset="0"/>
              </a:rPr>
              <a:t>|</a:t>
            </a:r>
            <a:r>
              <a:rPr lang="en-US" altLang="sv-SE" sz="2400" baseline="-25000" dirty="0" err="1">
                <a:latin typeface="Calibri Light" panose="020F0302020204030204" pitchFamily="34" charset="0"/>
              </a:rPr>
              <a:t>tkns</a:t>
            </a:r>
            <a:r>
              <a:rPr lang="en-US" altLang="sv-SE" sz="2400" dirty="0">
                <a:latin typeface="Calibri Light" panose="020F0302020204030204" pitchFamily="34" charset="0"/>
              </a:rPr>
              <a:t> for which </a:t>
            </a:r>
            <a:r>
              <a:rPr lang="en-US" altLang="sv-SE" sz="2400" dirty="0" err="1">
                <a:latin typeface="Calibri Light" panose="020F0302020204030204" pitchFamily="34" charset="0"/>
              </a:rPr>
              <a:t>token</a:t>
            </a:r>
            <a:r>
              <a:rPr lang="en-US" altLang="sv-SE" sz="2400" baseline="-25000" dirty="0" err="1">
                <a:latin typeface="Calibri Light" panose="020F0302020204030204" pitchFamily="34" charset="0"/>
              </a:rPr>
              <a:t>S</a:t>
            </a:r>
            <a:r>
              <a:rPr lang="en-US" altLang="sv-SE" sz="2400" dirty="0">
                <a:latin typeface="Calibri Light" panose="020F0302020204030204" pitchFamily="34" charset="0"/>
              </a:rPr>
              <a:t>=</a:t>
            </a:r>
            <a:r>
              <a:rPr lang="en-US" altLang="sv-SE" sz="2400" dirty="0" err="1">
                <a:latin typeface="Calibri Light" panose="020F0302020204030204" pitchFamily="34" charset="0"/>
              </a:rPr>
              <a:t>token</a:t>
            </a:r>
            <a:r>
              <a:rPr lang="en-US" altLang="sv-SE" sz="2400" baseline="-25000" dirty="0" err="1">
                <a:latin typeface="Calibri Light" panose="020F0302020204030204" pitchFamily="34" charset="0"/>
              </a:rPr>
              <a:t>R</a:t>
            </a:r>
            <a:r>
              <a:rPr lang="en-US" altLang="sv-SE" sz="2400" dirty="0">
                <a:latin typeface="Calibri Light" panose="020F0302020204030204" pitchFamily="34" charset="0"/>
              </a:rPr>
              <a:t>=true</a:t>
            </a:r>
          </a:p>
          <a:p>
            <a:r>
              <a:rPr lang="en-US" altLang="sv-SE" sz="2400" dirty="0">
                <a:solidFill>
                  <a:srgbClr val="CC3300"/>
                </a:solidFill>
                <a:latin typeface="Calibri Light" panose="020F0302020204030204" pitchFamily="34" charset="0"/>
              </a:rPr>
              <a:t>It is impossible to define a safe configuration in terms of </a:t>
            </a:r>
            <a:r>
              <a:rPr lang="en-US" altLang="sv-SE" sz="2400" dirty="0" err="1">
                <a:solidFill>
                  <a:srgbClr val="CC3300"/>
                </a:solidFill>
                <a:latin typeface="Calibri Light" panose="020F0302020204030204" pitchFamily="34" charset="0"/>
              </a:rPr>
              <a:t>c</a:t>
            </a:r>
            <a:r>
              <a:rPr lang="en-US" altLang="sv-SE" sz="2400" baseline="-25000" dirty="0" err="1">
                <a:solidFill>
                  <a:srgbClr val="CC3300"/>
                </a:solidFill>
                <a:latin typeface="Calibri Light" panose="020F0302020204030204" pitchFamily="34" charset="0"/>
              </a:rPr>
              <a:t>i</a:t>
            </a:r>
            <a:r>
              <a:rPr lang="en-US" altLang="sv-SE" sz="2400" dirty="0" err="1">
                <a:solidFill>
                  <a:srgbClr val="CC3300"/>
                </a:solidFill>
                <a:latin typeface="Calibri Light" panose="020F0302020204030204" pitchFamily="34" charset="0"/>
              </a:rPr>
              <a:t>|</a:t>
            </a:r>
            <a:r>
              <a:rPr lang="en-US" altLang="sv-SE" sz="2400" baseline="-25000" dirty="0" err="1">
                <a:solidFill>
                  <a:srgbClr val="CC3300"/>
                </a:solidFill>
                <a:latin typeface="Calibri Light" panose="020F0302020204030204" pitchFamily="34" charset="0"/>
              </a:rPr>
              <a:t>tkns</a:t>
            </a:r>
            <a:r>
              <a:rPr lang="en-US" altLang="sv-SE" sz="2400" dirty="0">
                <a:solidFill>
                  <a:srgbClr val="CC3300"/>
                </a:solidFill>
                <a:latin typeface="Calibri Light" panose="020F0302020204030204" pitchFamily="34" charset="0"/>
              </a:rPr>
              <a:t>, since we ignore the state variables of R and S</a:t>
            </a:r>
          </a:p>
          <a:p>
            <a:endParaRPr lang="en-US" altLang="sv-SE" sz="2400" dirty="0">
              <a:latin typeface="Calibri Light" panose="020F03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250825" y="188913"/>
            <a:ext cx="84597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Self-Stabilizing Simulation</a:t>
            </a:r>
            <a:br>
              <a:rPr lang="en-US" altLang="sv-SE" sz="3600" u="sng">
                <a:solidFill>
                  <a:schemeClr val="hlink"/>
                </a:solidFill>
                <a:latin typeface="Calibri" panose="020F0502020204030204" pitchFamily="34" charset="0"/>
                <a:cs typeface="Arial" panose="020B0604020202020204" pitchFamily="34" charset="0"/>
              </a:rPr>
            </a:br>
            <a:r>
              <a:rPr lang="en-US" altLang="sv-SE" sz="3600" u="sng">
                <a:solidFill>
                  <a:schemeClr val="hlink"/>
                </a:solidFill>
                <a:latin typeface="Calibri" panose="020F0502020204030204" pitchFamily="34" charset="0"/>
                <a:cs typeface="Arial" panose="020B0604020202020204" pitchFamily="34" charset="0"/>
              </a:rPr>
              <a:t> of Shared Memory - cont…</a:t>
            </a:r>
            <a:endParaRPr lang="en-US" altLang="sv-SE" sz="3600">
              <a:solidFill>
                <a:schemeClr val="tx2"/>
              </a:solidFill>
              <a:latin typeface="Calibri" panose="020F0502020204030204" pitchFamily="34" charset="0"/>
              <a:cs typeface="Arial" panose="020B0604020202020204" pitchFamily="34" charset="0"/>
            </a:endParaRPr>
          </a:p>
        </p:txBody>
      </p:sp>
      <p:sp>
        <p:nvSpPr>
          <p:cNvPr id="78851" name="Text Box 5"/>
          <p:cNvSpPr txBox="1">
            <a:spLocks noChangeArrowheads="1"/>
          </p:cNvSpPr>
          <p:nvPr/>
        </p:nvSpPr>
        <p:spPr bwMode="auto">
          <a:xfrm>
            <a:off x="255588" y="1641475"/>
            <a:ext cx="8569325" cy="51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accent2"/>
                </a:solidFill>
                <a:latin typeface="Times New Roman" panose="02020603050405020304" pitchFamily="18" charset="0"/>
                <a:cs typeface="Times New Roman (Hebrew)" charset="-79"/>
              </a:defRPr>
            </a:lvl1pPr>
            <a:lvl2pPr marL="938213" indent="-415925">
              <a:defRPr sz="2400">
                <a:solidFill>
                  <a:schemeClr val="accent2"/>
                </a:solidFill>
                <a:latin typeface="Times New Roman" panose="02020603050405020304" pitchFamily="18" charset="0"/>
                <a:cs typeface="Times New Roman (Hebrew)" charset="-79"/>
              </a:defRPr>
            </a:lvl2pPr>
            <a:lvl3pPr marL="1335088" indent="-342900">
              <a:defRPr sz="2400">
                <a:solidFill>
                  <a:schemeClr val="accent2"/>
                </a:solidFill>
                <a:latin typeface="Times New Roman" panose="02020603050405020304" pitchFamily="18" charset="0"/>
                <a:cs typeface="Times New Roman (Hebrew)" charset="-79"/>
              </a:defRPr>
            </a:lvl3pPr>
            <a:lvl4pPr marL="1857375" indent="-342900">
              <a:defRPr sz="2400">
                <a:solidFill>
                  <a:schemeClr val="accent2"/>
                </a:solidFill>
                <a:latin typeface="Times New Roman" panose="02020603050405020304" pitchFamily="18" charset="0"/>
                <a:cs typeface="Times New Roman (Hebrew)" charset="-79"/>
              </a:defRPr>
            </a:lvl4pPr>
            <a:lvl5pPr marL="2379663" indent="-342900">
              <a:defRPr sz="2400">
                <a:solidFill>
                  <a:schemeClr val="accent2"/>
                </a:solidFill>
                <a:latin typeface="Times New Roman" panose="02020603050405020304" pitchFamily="18" charset="0"/>
                <a:cs typeface="Times New Roman (Hebrew)" charset="-79"/>
              </a:defRPr>
            </a:lvl5pPr>
            <a:lvl6pPr marL="2836863"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6pPr>
            <a:lvl7pPr marL="3294063"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7pPr>
            <a:lvl8pPr marL="3751263"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8pPr>
            <a:lvl9pPr marL="4208463" indent="-342900" eaLnBrk="0" fontAlgn="base" hangingPunct="0">
              <a:spcBef>
                <a:spcPct val="0"/>
              </a:spcBef>
              <a:spcAft>
                <a:spcPct val="0"/>
              </a:spcAft>
              <a:defRPr sz="2400">
                <a:solidFill>
                  <a:schemeClr val="accent2"/>
                </a:solidFill>
                <a:latin typeface="Times New Roman" panose="02020603050405020304" pitchFamily="18" charset="0"/>
                <a:cs typeface="Times New Roman (Hebrew)" charset="-79"/>
              </a:defRPr>
            </a:lvl9pPr>
          </a:lstStyle>
          <a:p>
            <a:pPr>
              <a:buFontTx/>
              <a:buChar char="•"/>
            </a:pPr>
            <a:r>
              <a:rPr lang="en-US" altLang="sv-SE" sz="2800" dirty="0">
                <a:latin typeface="Calibri" panose="020F0502020204030204" pitchFamily="34" charset="0"/>
                <a:cs typeface="Arial" panose="020B0604020202020204" pitchFamily="34" charset="0"/>
              </a:rPr>
              <a:t>Every time P</a:t>
            </a:r>
            <a:r>
              <a:rPr lang="en-US" altLang="sv-SE" sz="2800" baseline="-25000" dirty="0">
                <a:latin typeface="Calibri" panose="020F0502020204030204" pitchFamily="34" charset="0"/>
                <a:cs typeface="Arial" panose="020B0604020202020204" pitchFamily="34" charset="0"/>
              </a:rPr>
              <a:t>i</a:t>
            </a:r>
            <a:r>
              <a:rPr lang="en-US" altLang="sv-SE" sz="2800" dirty="0">
                <a:latin typeface="Calibri" panose="020F0502020204030204" pitchFamily="34" charset="0"/>
                <a:cs typeface="Arial" panose="020B0604020202020204" pitchFamily="34" charset="0"/>
              </a:rPr>
              <a:t> receives a token from </a:t>
            </a:r>
            <a:r>
              <a:rPr lang="en-US" altLang="sv-SE" sz="2800" dirty="0" err="1">
                <a:latin typeface="Calibri" panose="020F0502020204030204" pitchFamily="34" charset="0"/>
                <a:cs typeface="Arial" panose="020B0604020202020204" pitchFamily="34" charset="0"/>
              </a:rPr>
              <a:t>P</a:t>
            </a:r>
            <a:r>
              <a:rPr lang="en-US" altLang="sv-SE" sz="2800" baseline="-25000" dirty="0" err="1">
                <a:latin typeface="Calibri" panose="020F0502020204030204" pitchFamily="34" charset="0"/>
                <a:cs typeface="Arial" panose="020B0604020202020204" pitchFamily="34" charset="0"/>
              </a:rPr>
              <a:t>j</a:t>
            </a:r>
            <a:r>
              <a:rPr lang="en-US" altLang="sv-SE" sz="2800" dirty="0">
                <a:latin typeface="Calibri" panose="020F0502020204030204" pitchFamily="34" charset="0"/>
                <a:cs typeface="Arial" panose="020B0604020202020204" pitchFamily="34" charset="0"/>
              </a:rPr>
              <a:t>. P</a:t>
            </a:r>
            <a:r>
              <a:rPr lang="en-US" altLang="sv-SE" sz="2800" baseline="-25000" dirty="0">
                <a:latin typeface="Calibri" panose="020F0502020204030204" pitchFamily="34" charset="0"/>
                <a:cs typeface="Arial" panose="020B0604020202020204" pitchFamily="34" charset="0"/>
              </a:rPr>
              <a:t>i</a:t>
            </a:r>
            <a:r>
              <a:rPr lang="en-US" altLang="sv-SE" sz="2800" dirty="0">
                <a:latin typeface="Calibri" panose="020F0502020204030204" pitchFamily="34" charset="0"/>
                <a:cs typeface="Arial" panose="020B0604020202020204" pitchFamily="34" charset="0"/>
              </a:rPr>
              <a:t> write the current value of </a:t>
            </a:r>
            <a:r>
              <a:rPr lang="en-US" altLang="sv-SE" sz="2800" dirty="0" err="1">
                <a:latin typeface="Calibri" panose="020F0502020204030204" pitchFamily="34" charset="0"/>
                <a:cs typeface="Arial" panose="020B0604020202020204" pitchFamily="34" charset="0"/>
              </a:rPr>
              <a:t>R</a:t>
            </a:r>
            <a:r>
              <a:rPr lang="en-US" altLang="sv-SE" sz="2800" baseline="-25000" dirty="0" err="1">
                <a:latin typeface="Calibri" panose="020F0502020204030204" pitchFamily="34" charset="0"/>
                <a:cs typeface="Arial" panose="020B0604020202020204" pitchFamily="34" charset="0"/>
              </a:rPr>
              <a:t>ij</a:t>
            </a:r>
            <a:r>
              <a:rPr lang="en-US" altLang="sv-SE" sz="2800" dirty="0">
                <a:latin typeface="Calibri" panose="020F0502020204030204" pitchFamily="34" charset="0"/>
                <a:cs typeface="Arial" panose="020B0604020202020204" pitchFamily="34" charset="0"/>
              </a:rPr>
              <a:t> in the value of the token</a:t>
            </a:r>
          </a:p>
          <a:p>
            <a:pPr>
              <a:buFontTx/>
              <a:buChar char="•"/>
            </a:pPr>
            <a:endParaRPr lang="en-US" altLang="sv-SE" sz="2800" dirty="0">
              <a:latin typeface="Calibri" panose="020F0502020204030204" pitchFamily="34" charset="0"/>
              <a:cs typeface="Arial" panose="020B0604020202020204" pitchFamily="34" charset="0"/>
            </a:endParaRPr>
          </a:p>
          <a:p>
            <a:pPr>
              <a:buFontTx/>
              <a:buChar char="•"/>
            </a:pPr>
            <a:r>
              <a:rPr lang="en-US" altLang="sv-SE" sz="2800" dirty="0">
                <a:solidFill>
                  <a:srgbClr val="CC0000"/>
                </a:solidFill>
                <a:latin typeface="Calibri" panose="020F0502020204030204" pitchFamily="34" charset="0"/>
                <a:cs typeface="Arial" panose="020B0604020202020204" pitchFamily="34" charset="0"/>
              </a:rPr>
              <a:t>Write</a:t>
            </a:r>
            <a:r>
              <a:rPr lang="en-US" altLang="sv-SE" sz="2800" dirty="0">
                <a:latin typeface="Calibri" panose="020F0502020204030204" pitchFamily="34" charset="0"/>
                <a:cs typeface="Arial" panose="020B0604020202020204" pitchFamily="34" charset="0"/>
              </a:rPr>
              <a:t> operation of P</a:t>
            </a:r>
            <a:r>
              <a:rPr lang="en-US" altLang="sv-SE" sz="2800" baseline="-25000" dirty="0">
                <a:latin typeface="Calibri" panose="020F0502020204030204" pitchFamily="34" charset="0"/>
                <a:cs typeface="Arial" panose="020B0604020202020204" pitchFamily="34" charset="0"/>
              </a:rPr>
              <a:t>i </a:t>
            </a:r>
            <a:r>
              <a:rPr lang="en-US" altLang="sv-SE" sz="2800" dirty="0">
                <a:latin typeface="Calibri" panose="020F0502020204030204" pitchFamily="34" charset="0"/>
                <a:cs typeface="Arial" panose="020B0604020202020204" pitchFamily="34" charset="0"/>
              </a:rPr>
              <a:t>into </a:t>
            </a:r>
            <a:r>
              <a:rPr lang="en-US" altLang="sv-SE" sz="2800" dirty="0" err="1">
                <a:latin typeface="Calibri" panose="020F0502020204030204" pitchFamily="34" charset="0"/>
                <a:cs typeface="Arial" panose="020B0604020202020204" pitchFamily="34" charset="0"/>
              </a:rPr>
              <a:t>r</a:t>
            </a:r>
            <a:r>
              <a:rPr lang="en-US" altLang="sv-SE" sz="2800" baseline="-25000" dirty="0" err="1">
                <a:latin typeface="Calibri" panose="020F0502020204030204" pitchFamily="34" charset="0"/>
                <a:cs typeface="Arial" panose="020B0604020202020204" pitchFamily="34" charset="0"/>
              </a:rPr>
              <a:t>ij</a:t>
            </a:r>
            <a:r>
              <a:rPr lang="en-US" altLang="sv-SE" sz="2800" dirty="0">
                <a:latin typeface="Calibri" panose="020F0502020204030204" pitchFamily="34" charset="0"/>
                <a:cs typeface="Arial" panose="020B0604020202020204" pitchFamily="34" charset="0"/>
              </a:rPr>
              <a:t> is implemented by locally writing into </a:t>
            </a:r>
            <a:r>
              <a:rPr lang="en-US" altLang="sv-SE" sz="2800" dirty="0" err="1">
                <a:latin typeface="Calibri" panose="020F0502020204030204" pitchFamily="34" charset="0"/>
                <a:cs typeface="Arial" panose="020B0604020202020204" pitchFamily="34" charset="0"/>
              </a:rPr>
              <a:t>R</a:t>
            </a:r>
            <a:r>
              <a:rPr lang="en-US" altLang="sv-SE" sz="2800" baseline="-25000" dirty="0" err="1">
                <a:latin typeface="Calibri" panose="020F0502020204030204" pitchFamily="34" charset="0"/>
                <a:cs typeface="Arial" panose="020B0604020202020204" pitchFamily="34" charset="0"/>
              </a:rPr>
              <a:t>ij</a:t>
            </a:r>
            <a:r>
              <a:rPr lang="en-US" altLang="sv-SE" sz="2800" baseline="-25000" dirty="0">
                <a:latin typeface="Calibri" panose="020F0502020204030204" pitchFamily="34" charset="0"/>
                <a:cs typeface="Arial" panose="020B0604020202020204" pitchFamily="34" charset="0"/>
              </a:rPr>
              <a:t> </a:t>
            </a:r>
          </a:p>
          <a:p>
            <a:pPr>
              <a:buFontTx/>
              <a:buChar char="•"/>
            </a:pPr>
            <a:endParaRPr lang="en-US" altLang="sv-SE" sz="2800" baseline="-25000" dirty="0">
              <a:latin typeface="Calibri" panose="020F0502020204030204" pitchFamily="34" charset="0"/>
              <a:cs typeface="Arial" panose="020B0604020202020204" pitchFamily="34" charset="0"/>
            </a:endParaRPr>
          </a:p>
          <a:p>
            <a:pPr>
              <a:buFontTx/>
              <a:buChar char="•"/>
            </a:pPr>
            <a:r>
              <a:rPr lang="en-US" altLang="sv-SE" sz="2800" dirty="0">
                <a:solidFill>
                  <a:srgbClr val="CC0000"/>
                </a:solidFill>
                <a:latin typeface="Calibri" panose="020F0502020204030204" pitchFamily="34" charset="0"/>
                <a:cs typeface="Arial" panose="020B0604020202020204" pitchFamily="34" charset="0"/>
              </a:rPr>
              <a:t>Read</a:t>
            </a:r>
            <a:r>
              <a:rPr lang="en-US" altLang="sv-SE" sz="2800" dirty="0">
                <a:latin typeface="Calibri" panose="020F0502020204030204" pitchFamily="34" charset="0"/>
                <a:cs typeface="Arial" panose="020B0604020202020204" pitchFamily="34" charset="0"/>
              </a:rPr>
              <a:t> operation of P</a:t>
            </a:r>
            <a:r>
              <a:rPr lang="en-US" altLang="sv-SE" sz="2800" baseline="-25000" dirty="0">
                <a:latin typeface="Calibri" panose="020F0502020204030204" pitchFamily="34" charset="0"/>
                <a:cs typeface="Arial" panose="020B0604020202020204" pitchFamily="34" charset="0"/>
              </a:rPr>
              <a:t>i </a:t>
            </a:r>
            <a:r>
              <a:rPr lang="en-US" altLang="sv-SE" sz="2800" dirty="0">
                <a:latin typeface="Calibri" panose="020F0502020204030204" pitchFamily="34" charset="0"/>
                <a:cs typeface="Arial" panose="020B0604020202020204" pitchFamily="34" charset="0"/>
              </a:rPr>
              <a:t>from </a:t>
            </a:r>
            <a:r>
              <a:rPr lang="en-US" altLang="sv-SE" sz="2800" dirty="0" err="1">
                <a:latin typeface="Calibri" panose="020F0502020204030204" pitchFamily="34" charset="0"/>
                <a:cs typeface="Arial" panose="020B0604020202020204" pitchFamily="34" charset="0"/>
              </a:rPr>
              <a:t>r</a:t>
            </a:r>
            <a:r>
              <a:rPr lang="en-US" altLang="sv-SE" sz="2800" baseline="-25000" dirty="0" err="1">
                <a:latin typeface="Calibri" panose="020F0502020204030204" pitchFamily="34" charset="0"/>
                <a:cs typeface="Arial" panose="020B0604020202020204" pitchFamily="34" charset="0"/>
              </a:rPr>
              <a:t>ji</a:t>
            </a:r>
            <a:r>
              <a:rPr lang="en-US" altLang="sv-SE" sz="2800" baseline="-25000" dirty="0">
                <a:latin typeface="Calibri" panose="020F0502020204030204" pitchFamily="34" charset="0"/>
                <a:cs typeface="Arial" panose="020B0604020202020204" pitchFamily="34" charset="0"/>
              </a:rPr>
              <a:t> </a:t>
            </a:r>
            <a:r>
              <a:rPr lang="en-US" altLang="sv-SE" sz="2800" dirty="0">
                <a:latin typeface="Calibri" panose="020F0502020204030204" pitchFamily="34" charset="0"/>
                <a:cs typeface="Arial" panose="020B0604020202020204" pitchFamily="34" charset="0"/>
              </a:rPr>
              <a:t>is implemented by:</a:t>
            </a:r>
          </a:p>
          <a:p>
            <a:pPr lvl="1">
              <a:buFontTx/>
              <a:buAutoNum type="arabicPeriod"/>
            </a:pPr>
            <a:r>
              <a:rPr lang="en-US" altLang="sv-SE" sz="2800" dirty="0">
                <a:latin typeface="Calibri" panose="020F0502020204030204" pitchFamily="34" charset="0"/>
                <a:cs typeface="Arial" panose="020B0604020202020204" pitchFamily="34" charset="0"/>
              </a:rPr>
              <a:t>P</a:t>
            </a:r>
            <a:r>
              <a:rPr lang="en-US" altLang="sv-SE" sz="2800" baseline="-25000" dirty="0">
                <a:latin typeface="Calibri" panose="020F0502020204030204" pitchFamily="34" charset="0"/>
                <a:cs typeface="Arial" panose="020B0604020202020204" pitchFamily="34" charset="0"/>
              </a:rPr>
              <a:t>i </a:t>
            </a:r>
            <a:r>
              <a:rPr lang="en-US" altLang="sv-SE" sz="2800" dirty="0">
                <a:latin typeface="Calibri" panose="020F0502020204030204" pitchFamily="34" charset="0"/>
                <a:cs typeface="Arial" panose="020B0604020202020204" pitchFamily="34" charset="0"/>
              </a:rPr>
              <a:t>receives the token from </a:t>
            </a:r>
            <a:r>
              <a:rPr lang="en-US" altLang="sv-SE" sz="2800" dirty="0" err="1">
                <a:latin typeface="Calibri" panose="020F0502020204030204" pitchFamily="34" charset="0"/>
                <a:cs typeface="Arial" panose="020B0604020202020204" pitchFamily="34" charset="0"/>
              </a:rPr>
              <a:t>P</a:t>
            </a:r>
            <a:r>
              <a:rPr lang="en-US" altLang="sv-SE" sz="2800" baseline="-25000" dirty="0" err="1">
                <a:latin typeface="Calibri" panose="020F0502020204030204" pitchFamily="34" charset="0"/>
                <a:cs typeface="Arial" panose="020B0604020202020204" pitchFamily="34" charset="0"/>
              </a:rPr>
              <a:t>j</a:t>
            </a:r>
            <a:r>
              <a:rPr lang="en-US" altLang="sv-SE" sz="2800" baseline="-25000" dirty="0">
                <a:latin typeface="Calibri" panose="020F0502020204030204" pitchFamily="34" charset="0"/>
                <a:cs typeface="Arial" panose="020B0604020202020204" pitchFamily="34" charset="0"/>
              </a:rPr>
              <a:t>  </a:t>
            </a:r>
            <a:r>
              <a:rPr lang="en-US" altLang="sv-SE" sz="2800" dirty="0">
                <a:latin typeface="Calibri" panose="020F0502020204030204" pitchFamily="34" charset="0"/>
                <a:cs typeface="Arial" panose="020B0604020202020204" pitchFamily="34" charset="0"/>
              </a:rPr>
              <a:t>and then </a:t>
            </a:r>
            <a:r>
              <a:rPr lang="sv-SE" altLang="sv-SE" sz="2800" dirty="0" err="1">
                <a:latin typeface="Calibri" panose="020F0502020204030204" pitchFamily="34" charset="0"/>
                <a:cs typeface="Arial" panose="020B0604020202020204" pitchFamily="34" charset="0"/>
              </a:rPr>
              <a:t>send</a:t>
            </a:r>
            <a:r>
              <a:rPr lang="en-US" altLang="sv-SE" sz="2800" dirty="0">
                <a:latin typeface="Calibri" panose="020F0502020204030204" pitchFamily="34" charset="0"/>
                <a:cs typeface="Arial" panose="020B0604020202020204" pitchFamily="34" charset="0"/>
              </a:rPr>
              <a:t> the token to </a:t>
            </a:r>
            <a:r>
              <a:rPr lang="en-US" altLang="sv-SE" sz="2800" dirty="0" err="1">
                <a:latin typeface="Calibri" panose="020F0502020204030204" pitchFamily="34" charset="0"/>
                <a:cs typeface="Arial" panose="020B0604020202020204" pitchFamily="34" charset="0"/>
              </a:rPr>
              <a:t>p</a:t>
            </a:r>
            <a:r>
              <a:rPr lang="en-US" altLang="sv-SE" sz="2800" baseline="-25000" dirty="0" err="1">
                <a:latin typeface="Calibri" panose="020F0502020204030204" pitchFamily="34" charset="0"/>
                <a:cs typeface="Arial" panose="020B0604020202020204" pitchFamily="34" charset="0"/>
              </a:rPr>
              <a:t>j</a:t>
            </a:r>
            <a:endParaRPr lang="en-US" altLang="sv-SE" sz="2800" baseline="-25000" dirty="0">
              <a:latin typeface="Calibri" panose="020F0502020204030204" pitchFamily="34" charset="0"/>
              <a:cs typeface="Arial" panose="020B0604020202020204" pitchFamily="34" charset="0"/>
            </a:endParaRPr>
          </a:p>
          <a:p>
            <a:pPr lvl="1">
              <a:buFontTx/>
              <a:buAutoNum type="arabicPeriod"/>
            </a:pPr>
            <a:r>
              <a:rPr lang="en-US" altLang="sv-SE" sz="2800" dirty="0">
                <a:latin typeface="Calibri" panose="020F0502020204030204" pitchFamily="34" charset="0"/>
                <a:cs typeface="Arial" panose="020B0604020202020204" pitchFamily="34" charset="0"/>
              </a:rPr>
              <a:t>P</a:t>
            </a:r>
            <a:r>
              <a:rPr lang="en-US" altLang="sv-SE" sz="2800" baseline="-25000" dirty="0">
                <a:latin typeface="Calibri" panose="020F0502020204030204" pitchFamily="34" charset="0"/>
                <a:cs typeface="Arial" panose="020B0604020202020204" pitchFamily="34" charset="0"/>
              </a:rPr>
              <a:t>i </a:t>
            </a:r>
            <a:r>
              <a:rPr lang="en-US" altLang="sv-SE" sz="2800" dirty="0">
                <a:latin typeface="Calibri" panose="020F0502020204030204" pitchFamily="34" charset="0"/>
                <a:cs typeface="Arial" panose="020B0604020202020204" pitchFamily="34" charset="0"/>
              </a:rPr>
              <a:t>receives the token from </a:t>
            </a:r>
            <a:r>
              <a:rPr lang="en-US" altLang="sv-SE" sz="2800" dirty="0" err="1">
                <a:latin typeface="Calibri" panose="020F0502020204030204" pitchFamily="34" charset="0"/>
                <a:cs typeface="Arial" panose="020B0604020202020204" pitchFamily="34" charset="0"/>
              </a:rPr>
              <a:t>P</a:t>
            </a:r>
            <a:r>
              <a:rPr lang="en-US" altLang="sv-SE" sz="2800" baseline="-25000" dirty="0" err="1">
                <a:latin typeface="Calibri" panose="020F0502020204030204" pitchFamily="34" charset="0"/>
                <a:cs typeface="Arial" panose="020B0604020202020204" pitchFamily="34" charset="0"/>
              </a:rPr>
              <a:t>j</a:t>
            </a:r>
            <a:r>
              <a:rPr lang="en-US" altLang="sv-SE" sz="2800" baseline="-25000" dirty="0">
                <a:latin typeface="Calibri" panose="020F0502020204030204" pitchFamily="34" charset="0"/>
                <a:cs typeface="Arial" panose="020B0604020202020204" pitchFamily="34" charset="0"/>
              </a:rPr>
              <a:t>. </a:t>
            </a:r>
            <a:r>
              <a:rPr lang="en-US" altLang="sv-SE" sz="2800" dirty="0">
                <a:latin typeface="Calibri" panose="020F0502020204030204" pitchFamily="34" charset="0"/>
                <a:cs typeface="Arial" panose="020B0604020202020204" pitchFamily="34" charset="0"/>
              </a:rPr>
              <a:t>Return the value attached to this token</a:t>
            </a:r>
          </a:p>
          <a:p>
            <a:pPr lvl="1">
              <a:buFontTx/>
              <a:buAutoNum type="arabicPeriod"/>
            </a:pPr>
            <a:endParaRPr lang="en-US" altLang="sv-SE" sz="2800" dirty="0">
              <a:latin typeface="Calibri" panose="020F050202020403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250825" y="188913"/>
            <a:ext cx="84597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3600" u="sng">
                <a:solidFill>
                  <a:schemeClr val="hlink"/>
                </a:solidFill>
                <a:latin typeface="Calibri" panose="020F0502020204030204" pitchFamily="34" charset="0"/>
                <a:cs typeface="Arial" panose="020B0604020202020204" pitchFamily="34" charset="0"/>
              </a:rPr>
              <a:t>Self-Stabilizing Simulation</a:t>
            </a:r>
            <a:br>
              <a:rPr lang="en-US" altLang="sv-SE" sz="3600" u="sng">
                <a:solidFill>
                  <a:schemeClr val="hlink"/>
                </a:solidFill>
                <a:latin typeface="Calibri" panose="020F0502020204030204" pitchFamily="34" charset="0"/>
                <a:cs typeface="Arial" panose="020B0604020202020204" pitchFamily="34" charset="0"/>
              </a:rPr>
            </a:br>
            <a:r>
              <a:rPr lang="en-US" altLang="sv-SE" sz="3600" u="sng">
                <a:solidFill>
                  <a:schemeClr val="hlink"/>
                </a:solidFill>
                <a:latin typeface="Calibri" panose="020F0502020204030204" pitchFamily="34" charset="0"/>
                <a:cs typeface="Arial" panose="020B0604020202020204" pitchFamily="34" charset="0"/>
              </a:rPr>
              <a:t> of Shared Memory - Run</a:t>
            </a:r>
            <a:endParaRPr lang="en-US" altLang="sv-SE" sz="3600">
              <a:solidFill>
                <a:schemeClr val="tx2"/>
              </a:solidFill>
              <a:latin typeface="Calibri" panose="020F0502020204030204" pitchFamily="34" charset="0"/>
              <a:cs typeface="Arial" panose="020B0604020202020204" pitchFamily="34" charset="0"/>
            </a:endParaRPr>
          </a:p>
        </p:txBody>
      </p:sp>
      <p:sp>
        <p:nvSpPr>
          <p:cNvPr id="79875" name="Oval 6"/>
          <p:cNvSpPr>
            <a:spLocks noChangeArrowheads="1"/>
          </p:cNvSpPr>
          <p:nvPr/>
        </p:nvSpPr>
        <p:spPr bwMode="auto">
          <a:xfrm>
            <a:off x="1427163" y="3209925"/>
            <a:ext cx="984250" cy="86677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rPr>
              <a:t>R</a:t>
            </a:r>
            <a:r>
              <a:rPr lang="en-US" altLang="sv-SE" sz="2400" i="1" baseline="-25000">
                <a:solidFill>
                  <a:schemeClr val="accent2"/>
                </a:solidFill>
              </a:rPr>
              <a:t>ij</a:t>
            </a:r>
            <a:endParaRPr lang="en-US" altLang="sv-SE" sz="2400" i="1">
              <a:solidFill>
                <a:schemeClr val="accent2"/>
              </a:solidFill>
            </a:endParaRPr>
          </a:p>
        </p:txBody>
      </p:sp>
      <p:sp>
        <p:nvSpPr>
          <p:cNvPr id="32775" name="Oval 7"/>
          <p:cNvSpPr>
            <a:spLocks noChangeArrowheads="1"/>
          </p:cNvSpPr>
          <p:nvPr/>
        </p:nvSpPr>
        <p:spPr bwMode="auto">
          <a:xfrm>
            <a:off x="6713538" y="3221038"/>
            <a:ext cx="892175" cy="87947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rPr>
              <a:t>R</a:t>
            </a:r>
            <a:r>
              <a:rPr lang="en-US" altLang="sv-SE" sz="2400" i="1" baseline="-25000">
                <a:solidFill>
                  <a:schemeClr val="accent2"/>
                </a:solidFill>
              </a:rPr>
              <a:t>ji</a:t>
            </a:r>
            <a:endParaRPr lang="en-US" altLang="sv-SE" sz="2400" i="1">
              <a:solidFill>
                <a:schemeClr val="accent2"/>
              </a:solidFill>
            </a:endParaRPr>
          </a:p>
        </p:txBody>
      </p:sp>
      <p:cxnSp>
        <p:nvCxnSpPr>
          <p:cNvPr id="79877" name="AutoShape 8"/>
          <p:cNvCxnSpPr>
            <a:cxnSpLocks noChangeShapeType="1"/>
            <a:stCxn id="79875" idx="7"/>
            <a:endCxn id="32775" idx="1"/>
          </p:cNvCxnSpPr>
          <p:nvPr/>
        </p:nvCxnSpPr>
        <p:spPr bwMode="auto">
          <a:xfrm rot="5400000" flipV="1">
            <a:off x="4548982" y="1054893"/>
            <a:ext cx="12700" cy="4576763"/>
          </a:xfrm>
          <a:prstGeom prst="curvedConnector3">
            <a:avLst>
              <a:gd name="adj1" fmla="val -2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78" name="AutoShape 9"/>
          <p:cNvCxnSpPr>
            <a:cxnSpLocks noChangeShapeType="1"/>
            <a:stCxn id="32775" idx="3"/>
            <a:endCxn id="79875" idx="5"/>
          </p:cNvCxnSpPr>
          <p:nvPr/>
        </p:nvCxnSpPr>
        <p:spPr bwMode="auto">
          <a:xfrm rot="16200000" flipV="1">
            <a:off x="4544219" y="1672431"/>
            <a:ext cx="22225" cy="4576763"/>
          </a:xfrm>
          <a:prstGeom prst="curvedConnector3">
            <a:avLst>
              <a:gd name="adj1" fmla="val -16071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79" name="Text Box 10"/>
          <p:cNvSpPr txBox="1">
            <a:spLocks noChangeArrowheads="1"/>
          </p:cNvSpPr>
          <p:nvPr/>
        </p:nvSpPr>
        <p:spPr bwMode="auto">
          <a:xfrm>
            <a:off x="941388" y="3230563"/>
            <a:ext cx="652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b="1">
                <a:solidFill>
                  <a:schemeClr val="accent2"/>
                </a:solidFill>
              </a:rPr>
              <a:t>P</a:t>
            </a:r>
            <a:r>
              <a:rPr lang="en-US" altLang="sv-SE" sz="2400" b="1" baseline="-25000">
                <a:solidFill>
                  <a:schemeClr val="accent2"/>
                </a:solidFill>
              </a:rPr>
              <a:t>i</a:t>
            </a:r>
            <a:endParaRPr lang="en-US" altLang="sv-SE" sz="2400" b="1">
              <a:solidFill>
                <a:schemeClr val="accent2"/>
              </a:solidFill>
            </a:endParaRPr>
          </a:p>
        </p:txBody>
      </p:sp>
      <p:sp>
        <p:nvSpPr>
          <p:cNvPr id="79880" name="Text Box 11"/>
          <p:cNvSpPr txBox="1">
            <a:spLocks noChangeArrowheads="1"/>
          </p:cNvSpPr>
          <p:nvPr/>
        </p:nvSpPr>
        <p:spPr bwMode="auto">
          <a:xfrm>
            <a:off x="7531100" y="3101975"/>
            <a:ext cx="652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b="1">
                <a:solidFill>
                  <a:schemeClr val="accent2"/>
                </a:solidFill>
              </a:rPr>
              <a:t>P</a:t>
            </a:r>
            <a:r>
              <a:rPr lang="en-US" altLang="sv-SE" sz="2400" b="1" baseline="-25000">
                <a:solidFill>
                  <a:schemeClr val="accent2"/>
                </a:solidFill>
              </a:rPr>
              <a:t>j</a:t>
            </a:r>
            <a:endParaRPr lang="en-US" altLang="sv-SE" sz="2400" b="1">
              <a:solidFill>
                <a:schemeClr val="accent2"/>
              </a:solidFill>
            </a:endParaRPr>
          </a:p>
        </p:txBody>
      </p:sp>
      <p:sp>
        <p:nvSpPr>
          <p:cNvPr id="32780" name="Text Box 12"/>
          <p:cNvSpPr txBox="1">
            <a:spLocks noChangeArrowheads="1"/>
          </p:cNvSpPr>
          <p:nvPr/>
        </p:nvSpPr>
        <p:spPr bwMode="auto">
          <a:xfrm rot="469292">
            <a:off x="2565400" y="3851275"/>
            <a:ext cx="1639888" cy="2873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t | value = z</a:t>
            </a:r>
            <a:endParaRPr lang="en-US" altLang="sv-SE" sz="2400" i="1">
              <a:solidFill>
                <a:schemeClr val="accent2"/>
              </a:solidFill>
            </a:endParaRPr>
          </a:p>
        </p:txBody>
      </p:sp>
      <p:sp>
        <p:nvSpPr>
          <p:cNvPr id="32782" name="Text Box 14"/>
          <p:cNvSpPr txBox="1">
            <a:spLocks noChangeArrowheads="1"/>
          </p:cNvSpPr>
          <p:nvPr/>
        </p:nvSpPr>
        <p:spPr bwMode="auto">
          <a:xfrm>
            <a:off x="595313" y="1598613"/>
            <a:ext cx="49799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200" b="1">
                <a:solidFill>
                  <a:schemeClr val="accent2"/>
                </a:solidFill>
                <a:latin typeface="Calibri" panose="020F0502020204030204" pitchFamily="34" charset="0"/>
              </a:rPr>
              <a:t>Write Operation: P</a:t>
            </a:r>
            <a:r>
              <a:rPr lang="en-US" altLang="sv-SE" sz="2200" b="1" baseline="-25000">
                <a:solidFill>
                  <a:schemeClr val="accent2"/>
                </a:solidFill>
                <a:latin typeface="Calibri" panose="020F0502020204030204" pitchFamily="34" charset="0"/>
              </a:rPr>
              <a:t>i </a:t>
            </a:r>
            <a:r>
              <a:rPr lang="en-US" altLang="sv-SE" sz="2200" b="1">
                <a:solidFill>
                  <a:schemeClr val="accent2"/>
                </a:solidFill>
                <a:latin typeface="Calibri" panose="020F0502020204030204" pitchFamily="34" charset="0"/>
              </a:rPr>
              <a:t>write x to r</a:t>
            </a:r>
            <a:r>
              <a:rPr lang="en-US" altLang="sv-SE" sz="2200" b="1" baseline="-25000">
                <a:solidFill>
                  <a:schemeClr val="accent2"/>
                </a:solidFill>
                <a:latin typeface="Calibri" panose="020F0502020204030204" pitchFamily="34" charset="0"/>
              </a:rPr>
              <a:t>ij</a:t>
            </a:r>
            <a:endParaRPr lang="en-US" altLang="sv-SE" sz="2200" b="1">
              <a:solidFill>
                <a:schemeClr val="accent2"/>
              </a:solidFill>
              <a:latin typeface="Calibri" panose="020F0502020204030204" pitchFamily="34" charset="0"/>
            </a:endParaRPr>
          </a:p>
        </p:txBody>
      </p:sp>
      <p:sp>
        <p:nvSpPr>
          <p:cNvPr id="32783" name="Text Box 15"/>
          <p:cNvSpPr txBox="1">
            <a:spLocks noChangeArrowheads="1"/>
          </p:cNvSpPr>
          <p:nvPr/>
        </p:nvSpPr>
        <p:spPr bwMode="auto">
          <a:xfrm>
            <a:off x="1504950" y="3459163"/>
            <a:ext cx="792163"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900" i="1">
                <a:solidFill>
                  <a:schemeClr val="accent2"/>
                </a:solidFill>
                <a:cs typeface="Times New Roman" panose="02020603050405020304" pitchFamily="18" charset="0"/>
              </a:rPr>
              <a:t>R</a:t>
            </a:r>
            <a:r>
              <a:rPr lang="en-US" altLang="sv-SE" sz="1900" i="1" baseline="-25000">
                <a:solidFill>
                  <a:schemeClr val="accent2"/>
                </a:solidFill>
                <a:cs typeface="Times New Roman" panose="02020603050405020304" pitchFamily="18" charset="0"/>
              </a:rPr>
              <a:t>ij</a:t>
            </a:r>
            <a:r>
              <a:rPr lang="en-US" altLang="sv-SE" sz="1900">
                <a:solidFill>
                  <a:schemeClr val="accent2"/>
                </a:solidFill>
                <a:cs typeface="Times New Roman" panose="02020603050405020304" pitchFamily="18" charset="0"/>
              </a:rPr>
              <a:t>=</a:t>
            </a:r>
            <a:r>
              <a:rPr lang="en-US" altLang="sv-SE" sz="1900">
                <a:solidFill>
                  <a:srgbClr val="CC0000"/>
                </a:solidFill>
                <a:cs typeface="Times New Roman" panose="02020603050405020304" pitchFamily="18" charset="0"/>
              </a:rPr>
              <a:t>X</a:t>
            </a:r>
          </a:p>
        </p:txBody>
      </p:sp>
      <p:sp>
        <p:nvSpPr>
          <p:cNvPr id="32784" name="Text Box 16"/>
          <p:cNvSpPr txBox="1">
            <a:spLocks noChangeArrowheads="1"/>
          </p:cNvSpPr>
          <p:nvPr/>
        </p:nvSpPr>
        <p:spPr bwMode="auto">
          <a:xfrm>
            <a:off x="606425" y="2046288"/>
            <a:ext cx="70691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200" b="1">
                <a:solidFill>
                  <a:schemeClr val="accent2"/>
                </a:solidFill>
                <a:latin typeface="Calibri" panose="020F0502020204030204" pitchFamily="34" charset="0"/>
              </a:rPr>
              <a:t>Read Operation: P</a:t>
            </a:r>
            <a:r>
              <a:rPr lang="en-US" altLang="sv-SE" sz="2200" b="1" baseline="-25000">
                <a:solidFill>
                  <a:schemeClr val="accent2"/>
                </a:solidFill>
                <a:latin typeface="Calibri" panose="020F0502020204030204" pitchFamily="34" charset="0"/>
              </a:rPr>
              <a:t>i </a:t>
            </a:r>
            <a:r>
              <a:rPr lang="en-US" altLang="sv-SE" sz="2200" b="1">
                <a:solidFill>
                  <a:schemeClr val="accent2"/>
                </a:solidFill>
                <a:latin typeface="Calibri" panose="020F0502020204030204" pitchFamily="34" charset="0"/>
              </a:rPr>
              <a:t>read from value y from r</a:t>
            </a:r>
            <a:r>
              <a:rPr lang="en-US" altLang="sv-SE" sz="2200" b="1" baseline="-25000">
                <a:solidFill>
                  <a:schemeClr val="accent2"/>
                </a:solidFill>
                <a:latin typeface="Calibri" panose="020F0502020204030204" pitchFamily="34" charset="0"/>
              </a:rPr>
              <a:t>ji </a:t>
            </a:r>
            <a:endParaRPr lang="en-US" altLang="sv-SE" sz="2200" b="1">
              <a:solidFill>
                <a:schemeClr val="accent2"/>
              </a:solidFill>
              <a:latin typeface="Calibri" panose="020F0502020204030204" pitchFamily="34" charset="0"/>
            </a:endParaRPr>
          </a:p>
        </p:txBody>
      </p:sp>
      <p:sp>
        <p:nvSpPr>
          <p:cNvPr id="32785" name="Text Box 17"/>
          <p:cNvSpPr txBox="1">
            <a:spLocks noChangeArrowheads="1"/>
          </p:cNvSpPr>
          <p:nvPr/>
        </p:nvSpPr>
        <p:spPr bwMode="auto">
          <a:xfrm rot="-482270">
            <a:off x="2371725" y="2678113"/>
            <a:ext cx="1784350" cy="287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rgbClr val="CC0000"/>
                </a:solidFill>
              </a:rPr>
              <a:t>t+1</a:t>
            </a:r>
            <a:r>
              <a:rPr lang="en-US" altLang="sv-SE" sz="2400">
                <a:solidFill>
                  <a:schemeClr val="accent2"/>
                </a:solidFill>
              </a:rPr>
              <a:t> | value = z</a:t>
            </a:r>
            <a:endParaRPr lang="en-US" altLang="sv-SE" sz="2400" i="1">
              <a:solidFill>
                <a:schemeClr val="accent2"/>
              </a:solidFill>
            </a:endParaRPr>
          </a:p>
        </p:txBody>
      </p:sp>
      <p:sp>
        <p:nvSpPr>
          <p:cNvPr id="32786" name="Text Box 18"/>
          <p:cNvSpPr txBox="1">
            <a:spLocks noChangeArrowheads="1"/>
          </p:cNvSpPr>
          <p:nvPr/>
        </p:nvSpPr>
        <p:spPr bwMode="auto">
          <a:xfrm rot="361806">
            <a:off x="2513013" y="3840163"/>
            <a:ext cx="1797050" cy="288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t+1 | value = </a:t>
            </a:r>
            <a:r>
              <a:rPr lang="en-US" altLang="sv-SE" sz="2400">
                <a:solidFill>
                  <a:srgbClr val="CC0000"/>
                </a:solidFill>
              </a:rPr>
              <a:t>Y</a:t>
            </a:r>
            <a:endParaRPr lang="en-US" altLang="sv-SE" sz="2400" i="1">
              <a:solidFill>
                <a:srgbClr val="CC0000"/>
              </a:solidFill>
            </a:endParaRPr>
          </a:p>
        </p:txBody>
      </p:sp>
      <p:sp>
        <p:nvSpPr>
          <p:cNvPr id="32788" name="Text Box 20"/>
          <p:cNvSpPr txBox="1">
            <a:spLocks noChangeArrowheads="1"/>
          </p:cNvSpPr>
          <p:nvPr/>
        </p:nvSpPr>
        <p:spPr bwMode="auto">
          <a:xfrm>
            <a:off x="1028700" y="4730750"/>
            <a:ext cx="206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P</a:t>
            </a:r>
            <a:r>
              <a:rPr lang="en-US" altLang="sv-SE" sz="2400" baseline="-25000">
                <a:solidFill>
                  <a:schemeClr val="accent2"/>
                </a:solidFill>
              </a:rPr>
              <a:t>i</a:t>
            </a:r>
            <a:r>
              <a:rPr lang="en-US" altLang="sv-SE" sz="2400">
                <a:solidFill>
                  <a:schemeClr val="accent2"/>
                </a:solidFill>
              </a:rPr>
              <a:t> writes to R</a:t>
            </a:r>
            <a:r>
              <a:rPr lang="en-US" altLang="sv-SE" sz="2400" baseline="-25000">
                <a:solidFill>
                  <a:schemeClr val="accent2"/>
                </a:solidFill>
              </a:rPr>
              <a:t>ij</a:t>
            </a:r>
            <a:r>
              <a:rPr lang="en-US" altLang="sv-SE" sz="2400">
                <a:solidFill>
                  <a:schemeClr val="accent2"/>
                </a:solidFill>
                <a:latin typeface="Times New Roman" panose="02020603050405020304" pitchFamily="18" charset="0"/>
              </a:rPr>
              <a:t> </a:t>
            </a:r>
          </a:p>
        </p:txBody>
      </p:sp>
      <p:sp>
        <p:nvSpPr>
          <p:cNvPr id="32790" name="Text Box 22"/>
          <p:cNvSpPr txBox="1">
            <a:spLocks noChangeArrowheads="1"/>
          </p:cNvSpPr>
          <p:nvPr/>
        </p:nvSpPr>
        <p:spPr bwMode="auto">
          <a:xfrm>
            <a:off x="793750" y="4714875"/>
            <a:ext cx="2989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1. P</a:t>
            </a:r>
            <a:r>
              <a:rPr lang="en-US" altLang="sv-SE" sz="2400" baseline="-25000">
                <a:solidFill>
                  <a:schemeClr val="accent2"/>
                </a:solidFill>
              </a:rPr>
              <a:t>i</a:t>
            </a:r>
            <a:r>
              <a:rPr lang="en-US" altLang="sv-SE" sz="2400">
                <a:solidFill>
                  <a:schemeClr val="accent2"/>
                </a:solidFill>
              </a:rPr>
              <a:t> receive token from P</a:t>
            </a:r>
            <a:r>
              <a:rPr lang="en-US" altLang="sv-SE" sz="2400" baseline="-25000">
                <a:solidFill>
                  <a:schemeClr val="accent2"/>
                </a:solidFill>
              </a:rPr>
              <a:t>j</a:t>
            </a:r>
            <a:endParaRPr lang="en-US" altLang="sv-SE" sz="2400">
              <a:solidFill>
                <a:schemeClr val="accent2"/>
              </a:solidFill>
              <a:latin typeface="Times New Roman" panose="02020603050405020304" pitchFamily="18" charset="0"/>
            </a:endParaRPr>
          </a:p>
        </p:txBody>
      </p:sp>
      <p:sp>
        <p:nvSpPr>
          <p:cNvPr id="32791" name="Text Box 23"/>
          <p:cNvSpPr txBox="1">
            <a:spLocks noChangeArrowheads="1"/>
          </p:cNvSpPr>
          <p:nvPr/>
        </p:nvSpPr>
        <p:spPr bwMode="auto">
          <a:xfrm>
            <a:off x="731838" y="4711700"/>
            <a:ext cx="2989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2. P</a:t>
            </a:r>
            <a:r>
              <a:rPr lang="en-US" altLang="sv-SE" sz="2400" baseline="-25000">
                <a:solidFill>
                  <a:schemeClr val="accent2"/>
                </a:solidFill>
              </a:rPr>
              <a:t>i</a:t>
            </a:r>
            <a:r>
              <a:rPr lang="en-US" altLang="sv-SE" sz="2400">
                <a:solidFill>
                  <a:schemeClr val="accent2"/>
                </a:solidFill>
              </a:rPr>
              <a:t> send token to P</a:t>
            </a:r>
            <a:r>
              <a:rPr lang="en-US" altLang="sv-SE" sz="2400" baseline="-25000">
                <a:solidFill>
                  <a:schemeClr val="accent2"/>
                </a:solidFill>
              </a:rPr>
              <a:t>j</a:t>
            </a:r>
            <a:endParaRPr lang="en-US" altLang="sv-SE" sz="2400">
              <a:solidFill>
                <a:schemeClr val="accent2"/>
              </a:solidFill>
              <a:latin typeface="Times New Roman" panose="02020603050405020304" pitchFamily="18" charset="0"/>
            </a:endParaRPr>
          </a:p>
        </p:txBody>
      </p:sp>
      <p:sp>
        <p:nvSpPr>
          <p:cNvPr id="32792" name="Text Box 24"/>
          <p:cNvSpPr txBox="1">
            <a:spLocks noChangeArrowheads="1"/>
          </p:cNvSpPr>
          <p:nvPr/>
        </p:nvSpPr>
        <p:spPr bwMode="auto">
          <a:xfrm>
            <a:off x="717550" y="4764088"/>
            <a:ext cx="7212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4. P</a:t>
            </a:r>
            <a:r>
              <a:rPr lang="en-US" altLang="sv-SE" sz="2400" baseline="-25000">
                <a:solidFill>
                  <a:schemeClr val="accent2"/>
                </a:solidFill>
              </a:rPr>
              <a:t>i</a:t>
            </a:r>
            <a:r>
              <a:rPr lang="en-US" altLang="sv-SE" sz="2400">
                <a:solidFill>
                  <a:schemeClr val="accent2"/>
                </a:solidFill>
              </a:rPr>
              <a:t> receive token from P</a:t>
            </a:r>
            <a:r>
              <a:rPr lang="en-US" altLang="sv-SE" sz="2400" baseline="-25000">
                <a:solidFill>
                  <a:schemeClr val="accent2"/>
                </a:solidFill>
              </a:rPr>
              <a:t>j </a:t>
            </a:r>
            <a:r>
              <a:rPr lang="en-US" altLang="sv-SE" sz="2400">
                <a:solidFill>
                  <a:schemeClr val="accent2"/>
                </a:solidFill>
              </a:rPr>
              <a:t>and read the value of the token</a:t>
            </a:r>
            <a:endParaRPr lang="en-US" altLang="sv-SE" sz="2400">
              <a:solidFill>
                <a:schemeClr val="accent2"/>
              </a:solidFill>
              <a:latin typeface="Times New Roman" panose="02020603050405020304" pitchFamily="18" charset="0"/>
            </a:endParaRPr>
          </a:p>
        </p:txBody>
      </p:sp>
      <p:sp>
        <p:nvSpPr>
          <p:cNvPr id="32793" name="Text Box 25"/>
          <p:cNvSpPr txBox="1">
            <a:spLocks noChangeArrowheads="1"/>
          </p:cNvSpPr>
          <p:nvPr/>
        </p:nvSpPr>
        <p:spPr bwMode="auto">
          <a:xfrm rot="-512914">
            <a:off x="4849813" y="3876675"/>
            <a:ext cx="1797050" cy="288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t+1 | value = </a:t>
            </a:r>
            <a:r>
              <a:rPr lang="en-US" altLang="sv-SE" sz="2400">
                <a:solidFill>
                  <a:srgbClr val="CC0000"/>
                </a:solidFill>
              </a:rPr>
              <a:t>y</a:t>
            </a:r>
            <a:endParaRPr lang="en-US" altLang="sv-SE" sz="2400" i="1">
              <a:solidFill>
                <a:srgbClr val="CC0000"/>
              </a:solidFill>
            </a:endParaRPr>
          </a:p>
        </p:txBody>
      </p:sp>
      <p:sp>
        <p:nvSpPr>
          <p:cNvPr id="32794" name="Text Box 26"/>
          <p:cNvSpPr txBox="1">
            <a:spLocks noChangeArrowheads="1"/>
          </p:cNvSpPr>
          <p:nvPr/>
        </p:nvSpPr>
        <p:spPr bwMode="auto">
          <a:xfrm>
            <a:off x="714375" y="4697413"/>
            <a:ext cx="7212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50000"/>
              </a:spcBef>
              <a:buClrTx/>
              <a:buSzTx/>
              <a:buFontTx/>
              <a:buNone/>
            </a:pPr>
            <a:r>
              <a:rPr lang="en-US" altLang="sv-SE" sz="2400">
                <a:solidFill>
                  <a:schemeClr val="accent2"/>
                </a:solidFill>
              </a:rPr>
              <a:t>3. P</a:t>
            </a:r>
            <a:r>
              <a:rPr lang="en-US" altLang="sv-SE" sz="2400" baseline="-25000">
                <a:solidFill>
                  <a:schemeClr val="accent2"/>
                </a:solidFill>
              </a:rPr>
              <a:t>j</a:t>
            </a:r>
            <a:r>
              <a:rPr lang="en-US" altLang="sv-SE" sz="2400">
                <a:solidFill>
                  <a:schemeClr val="accent2"/>
                </a:solidFill>
              </a:rPr>
              <a:t> receive token from P</a:t>
            </a:r>
            <a:r>
              <a:rPr lang="en-US" altLang="sv-SE" sz="2400" baseline="-25000">
                <a:solidFill>
                  <a:schemeClr val="accent2"/>
                </a:solidFill>
              </a:rPr>
              <a:t>i </a:t>
            </a:r>
            <a:r>
              <a:rPr lang="en-US" altLang="sv-SE" sz="2400">
                <a:solidFill>
                  <a:schemeClr val="accent2"/>
                </a:solidFill>
              </a:rPr>
              <a:t>and write R</a:t>
            </a:r>
            <a:r>
              <a:rPr lang="en-US" altLang="sv-SE" sz="2400" baseline="-25000">
                <a:solidFill>
                  <a:schemeClr val="accent2"/>
                </a:solidFill>
              </a:rPr>
              <a:t>ji </a:t>
            </a:r>
            <a:r>
              <a:rPr lang="en-US" altLang="sv-SE" sz="2400">
                <a:solidFill>
                  <a:schemeClr val="accent2"/>
                </a:solidFill>
              </a:rPr>
              <a:t>to </a:t>
            </a:r>
            <a:r>
              <a:rPr lang="en-US" altLang="sv-SE" sz="2400" i="1">
                <a:solidFill>
                  <a:schemeClr val="accent2"/>
                </a:solidFill>
              </a:rPr>
              <a:t>value </a:t>
            </a:r>
            <a:r>
              <a:rPr lang="en-US" altLang="sv-SE" sz="2400">
                <a:solidFill>
                  <a:schemeClr val="accent2"/>
                </a:solidFill>
              </a:rPr>
              <a:t>of the token</a:t>
            </a:r>
            <a:endParaRPr lang="en-US" altLang="sv-SE" sz="2400">
              <a:solidFill>
                <a:schemeClr val="accent2"/>
              </a:solidFill>
              <a:latin typeface="Times New Roman" panose="02020603050405020304" pitchFamily="18" charset="0"/>
            </a:endParaRPr>
          </a:p>
        </p:txBody>
      </p:sp>
      <p:sp>
        <p:nvSpPr>
          <p:cNvPr id="32795" name="Oval 27"/>
          <p:cNvSpPr>
            <a:spLocks noChangeArrowheads="1"/>
          </p:cNvSpPr>
          <p:nvPr/>
        </p:nvSpPr>
        <p:spPr bwMode="auto">
          <a:xfrm>
            <a:off x="6719888" y="3217863"/>
            <a:ext cx="892175" cy="87947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400" i="1">
                <a:solidFill>
                  <a:schemeClr val="accent2"/>
                </a:solidFill>
              </a:rPr>
              <a:t>R</a:t>
            </a:r>
            <a:r>
              <a:rPr lang="en-US" altLang="sv-SE" sz="2400" i="1" baseline="-25000">
                <a:solidFill>
                  <a:schemeClr val="accent2"/>
                </a:solidFill>
              </a:rPr>
              <a:t>ji </a:t>
            </a:r>
            <a:r>
              <a:rPr lang="en-US" altLang="sv-SE" sz="2400" i="1">
                <a:solidFill>
                  <a:schemeClr val="accent2"/>
                </a:solidFill>
              </a:rPr>
              <a:t>= 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8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278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278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278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277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27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78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278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279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279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793"/>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3279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278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279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7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792"/>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3279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27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nimBg="1"/>
      <p:bldP spid="32780" grpId="0" animBg="1"/>
      <p:bldP spid="32780" grpId="1" animBg="1"/>
      <p:bldP spid="32782" grpId="0"/>
      <p:bldP spid="32782" grpId="1"/>
      <p:bldP spid="32783" grpId="0" animBg="1"/>
      <p:bldP spid="32783" grpId="1" animBg="1"/>
      <p:bldP spid="32784" grpId="0"/>
      <p:bldP spid="32785" grpId="0" animBg="1"/>
      <p:bldP spid="32785" grpId="1" animBg="1"/>
      <p:bldP spid="32786" grpId="0" animBg="1"/>
      <p:bldP spid="32788" grpId="0"/>
      <p:bldP spid="32788" grpId="1"/>
      <p:bldP spid="32790" grpId="0"/>
      <p:bldP spid="32790" grpId="1"/>
      <p:bldP spid="32791" grpId="0"/>
      <p:bldP spid="32791" grpId="1"/>
      <p:bldP spid="32792" grpId="0"/>
      <p:bldP spid="32793" grpId="0" animBg="1"/>
      <p:bldP spid="32793" grpId="1" animBg="1"/>
      <p:bldP spid="32794" grpId="0"/>
      <p:bldP spid="32794" grpId="1"/>
      <p:bldP spid="3279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Slide Number Placeholder 6"/>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D31D39F3-C5CC-4386-81CF-5637BFD93D22}" type="slidenum">
              <a:rPr lang="en-US" altLang="en-US" sz="1400" smtClean="0">
                <a:solidFill>
                  <a:srgbClr val="3333CC"/>
                </a:solidFill>
                <a:latin typeface="Times New Roman" panose="02020603050405020304" pitchFamily="18" charset="0"/>
              </a:rPr>
              <a:pPr>
                <a:spcBef>
                  <a:spcPct val="0"/>
                </a:spcBef>
                <a:buClrTx/>
                <a:buSzTx/>
                <a:buFontTx/>
                <a:buNone/>
              </a:pPr>
              <a:t>6</a:t>
            </a:fld>
            <a:endParaRPr lang="en-US" altLang="en-US" sz="1400">
              <a:solidFill>
                <a:srgbClr val="3333CC"/>
              </a:solidFill>
              <a:latin typeface="Times New Roman" panose="02020603050405020304" pitchFamily="18" charset="0"/>
            </a:endParaRPr>
          </a:p>
        </p:txBody>
      </p:sp>
      <p:sp>
        <p:nvSpPr>
          <p:cNvPr id="25603" name="Rectangle 2"/>
          <p:cNvSpPr>
            <a:spLocks noGrp="1" noChangeArrowheads="1"/>
          </p:cNvSpPr>
          <p:nvPr>
            <p:ph type="title"/>
          </p:nvPr>
        </p:nvSpPr>
        <p:spPr>
          <a:xfrm>
            <a:off x="533400" y="228600"/>
            <a:ext cx="7772400" cy="850900"/>
          </a:xfrm>
        </p:spPr>
        <p:txBody>
          <a:bodyPr/>
          <a:lstStyle/>
          <a:p>
            <a:r>
              <a:rPr lang="en-US" altLang="sv-SE" sz="3200" dirty="0">
                <a:latin typeface="Calibri Light" panose="020F0302020204030204" pitchFamily="34" charset="0"/>
              </a:rPr>
              <a:t>Pseudo-Self-Stabilization</a:t>
            </a:r>
          </a:p>
        </p:txBody>
      </p:sp>
      <p:sp>
        <p:nvSpPr>
          <p:cNvPr id="191492" name="Rectangle 4"/>
          <p:cNvSpPr>
            <a:spLocks noGrp="1" noChangeArrowheads="1"/>
          </p:cNvSpPr>
          <p:nvPr>
            <p:ph type="body" sz="half" idx="2"/>
          </p:nvPr>
        </p:nvSpPr>
        <p:spPr>
          <a:xfrm>
            <a:off x="4933950" y="1863725"/>
            <a:ext cx="3973512" cy="3257550"/>
          </a:xfrm>
        </p:spPr>
        <p:txBody>
          <a:bodyPr/>
          <a:lstStyle/>
          <a:p>
            <a:pPr marL="0" indent="0">
              <a:buClr>
                <a:schemeClr val="accent6"/>
              </a:buClr>
              <a:buNone/>
            </a:pPr>
            <a:r>
              <a:rPr lang="en-US" altLang="sv-SE" sz="2400" dirty="0">
                <a:latin typeface="Calibri Light" panose="020F0302020204030204" pitchFamily="34" charset="0"/>
              </a:rPr>
              <a:t>In the algorithm that we are going to study next: </a:t>
            </a:r>
          </a:p>
          <a:p>
            <a:pPr>
              <a:buClr>
                <a:schemeClr val="accent6"/>
              </a:buClr>
              <a:buFont typeface="Courier New" panose="02070309020205020404" pitchFamily="49" charset="0"/>
              <a:buChar char="o"/>
            </a:pPr>
            <a:r>
              <a:rPr lang="en-US" altLang="sv-SE" sz="2400" dirty="0">
                <a:latin typeface="Calibri Light" panose="020F0302020204030204" pitchFamily="34" charset="0"/>
              </a:rPr>
              <a:t>The system is not in a safe configuration, and there is no time bound for reaching a safe configuration. </a:t>
            </a:r>
          </a:p>
          <a:p>
            <a:pPr>
              <a:buClr>
                <a:schemeClr val="accent6"/>
              </a:buClr>
              <a:buFont typeface="Courier New" panose="02070309020205020404" pitchFamily="49" charset="0"/>
              <a:buChar char="o"/>
            </a:pPr>
            <a:r>
              <a:rPr lang="en-US" altLang="sv-SE" sz="2400" dirty="0">
                <a:latin typeface="Calibri Light" panose="020F0302020204030204" pitchFamily="34" charset="0"/>
              </a:rPr>
              <a:t>Only after a message is lost does the system reaches a safe configuration</a:t>
            </a:r>
          </a:p>
        </p:txBody>
      </p:sp>
      <p:sp>
        <p:nvSpPr>
          <p:cNvPr id="191497" name="Oval 9"/>
          <p:cNvSpPr>
            <a:spLocks noChangeArrowheads="1"/>
          </p:cNvSpPr>
          <p:nvPr/>
        </p:nvSpPr>
        <p:spPr bwMode="auto">
          <a:xfrm>
            <a:off x="1289050" y="3578225"/>
            <a:ext cx="1585913" cy="581025"/>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true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true</a:t>
            </a:r>
          </a:p>
        </p:txBody>
      </p:sp>
      <p:grpSp>
        <p:nvGrpSpPr>
          <p:cNvPr id="191516" name="Group 28"/>
          <p:cNvGrpSpPr>
            <a:grpSpLocks/>
          </p:cNvGrpSpPr>
          <p:nvPr/>
        </p:nvGrpSpPr>
        <p:grpSpPr bwMode="auto">
          <a:xfrm>
            <a:off x="236538" y="1277938"/>
            <a:ext cx="3825875" cy="1895475"/>
            <a:chOff x="149" y="805"/>
            <a:chExt cx="2410" cy="1194"/>
          </a:xfrm>
        </p:grpSpPr>
        <p:sp>
          <p:nvSpPr>
            <p:cNvPr id="25627" name="Oval 5"/>
            <p:cNvSpPr>
              <a:spLocks noChangeArrowheads="1"/>
            </p:cNvSpPr>
            <p:nvPr/>
          </p:nvSpPr>
          <p:spPr bwMode="auto">
            <a:xfrm>
              <a:off x="812" y="805"/>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true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false</a:t>
              </a:r>
            </a:p>
          </p:txBody>
        </p:sp>
        <p:sp>
          <p:nvSpPr>
            <p:cNvPr id="25628" name="Oval 6"/>
            <p:cNvSpPr>
              <a:spLocks noChangeArrowheads="1"/>
            </p:cNvSpPr>
            <p:nvPr/>
          </p:nvSpPr>
          <p:spPr bwMode="auto">
            <a:xfrm>
              <a:off x="149" y="1199"/>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false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false</a:t>
              </a:r>
            </a:p>
          </p:txBody>
        </p:sp>
        <p:sp>
          <p:nvSpPr>
            <p:cNvPr id="25629" name="Oval 7"/>
            <p:cNvSpPr>
              <a:spLocks noChangeArrowheads="1"/>
            </p:cNvSpPr>
            <p:nvPr/>
          </p:nvSpPr>
          <p:spPr bwMode="auto">
            <a:xfrm>
              <a:off x="1560" y="1199"/>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false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false</a:t>
              </a:r>
            </a:p>
          </p:txBody>
        </p:sp>
        <p:sp>
          <p:nvSpPr>
            <p:cNvPr id="25630" name="Oval 8"/>
            <p:cNvSpPr>
              <a:spLocks noChangeArrowheads="1"/>
            </p:cNvSpPr>
            <p:nvPr/>
          </p:nvSpPr>
          <p:spPr bwMode="auto">
            <a:xfrm>
              <a:off x="812" y="1633"/>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false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true</a:t>
              </a:r>
            </a:p>
          </p:txBody>
        </p:sp>
        <p:sp>
          <p:nvSpPr>
            <p:cNvPr id="25631" name="Freeform 14"/>
            <p:cNvSpPr>
              <a:spLocks/>
            </p:cNvSpPr>
            <p:nvPr/>
          </p:nvSpPr>
          <p:spPr bwMode="auto">
            <a:xfrm>
              <a:off x="673" y="1006"/>
              <a:ext cx="132" cy="195"/>
            </a:xfrm>
            <a:custGeom>
              <a:avLst/>
              <a:gdLst>
                <a:gd name="T0" fmla="*/ 132 w 132"/>
                <a:gd name="T1" fmla="*/ 0 h 195"/>
                <a:gd name="T2" fmla="*/ 35 w 132"/>
                <a:gd name="T3" fmla="*/ 77 h 195"/>
                <a:gd name="T4" fmla="*/ 0 w 132"/>
                <a:gd name="T5" fmla="*/ 195 h 195"/>
                <a:gd name="T6" fmla="*/ 0 60000 65536"/>
                <a:gd name="T7" fmla="*/ 0 60000 65536"/>
                <a:gd name="T8" fmla="*/ 0 60000 65536"/>
              </a:gdLst>
              <a:ahLst/>
              <a:cxnLst>
                <a:cxn ang="T6">
                  <a:pos x="T0" y="T1"/>
                </a:cxn>
                <a:cxn ang="T7">
                  <a:pos x="T2" y="T3"/>
                </a:cxn>
                <a:cxn ang="T8">
                  <a:pos x="T4" y="T5"/>
                </a:cxn>
              </a:cxnLst>
              <a:rect l="0" t="0" r="r" b="b"/>
              <a:pathLst>
                <a:path w="132" h="195">
                  <a:moveTo>
                    <a:pt x="132" y="0"/>
                  </a:moveTo>
                  <a:cubicBezTo>
                    <a:pt x="94" y="22"/>
                    <a:pt x="57" y="45"/>
                    <a:pt x="35" y="77"/>
                  </a:cubicBezTo>
                  <a:cubicBezTo>
                    <a:pt x="13" y="109"/>
                    <a:pt x="3" y="179"/>
                    <a:pt x="0" y="195"/>
                  </a:cubicBezTo>
                </a:path>
              </a:pathLst>
            </a:custGeom>
            <a:noFill/>
            <a:ln w="12700" cap="flat" cmpd="sng">
              <a:solidFill>
                <a:srgbClr val="003399"/>
              </a:solidFill>
              <a:prstDash val="solid"/>
              <a:round/>
              <a:headEnd type="triangl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25632" name="Freeform 15"/>
            <p:cNvSpPr>
              <a:spLocks/>
            </p:cNvSpPr>
            <p:nvPr/>
          </p:nvSpPr>
          <p:spPr bwMode="auto">
            <a:xfrm>
              <a:off x="736" y="1589"/>
              <a:ext cx="104" cy="167"/>
            </a:xfrm>
            <a:custGeom>
              <a:avLst/>
              <a:gdLst>
                <a:gd name="T0" fmla="*/ 104 w 104"/>
                <a:gd name="T1" fmla="*/ 167 h 167"/>
                <a:gd name="T2" fmla="*/ 27 w 104"/>
                <a:gd name="T3" fmla="*/ 97 h 167"/>
                <a:gd name="T4" fmla="*/ 0 w 104"/>
                <a:gd name="T5" fmla="*/ 0 h 167"/>
                <a:gd name="T6" fmla="*/ 0 60000 65536"/>
                <a:gd name="T7" fmla="*/ 0 60000 65536"/>
                <a:gd name="T8" fmla="*/ 0 60000 65536"/>
              </a:gdLst>
              <a:ahLst/>
              <a:cxnLst>
                <a:cxn ang="T6">
                  <a:pos x="T0" y="T1"/>
                </a:cxn>
                <a:cxn ang="T7">
                  <a:pos x="T2" y="T3"/>
                </a:cxn>
                <a:cxn ang="T8">
                  <a:pos x="T4" y="T5"/>
                </a:cxn>
              </a:cxnLst>
              <a:rect l="0" t="0" r="r" b="b"/>
              <a:pathLst>
                <a:path w="104" h="167">
                  <a:moveTo>
                    <a:pt x="104" y="167"/>
                  </a:moveTo>
                  <a:cubicBezTo>
                    <a:pt x="74" y="146"/>
                    <a:pt x="44" y="125"/>
                    <a:pt x="27" y="97"/>
                  </a:cubicBezTo>
                  <a:cubicBezTo>
                    <a:pt x="10" y="69"/>
                    <a:pt x="5" y="34"/>
                    <a:pt x="0" y="0"/>
                  </a:cubicBezTo>
                </a:path>
              </a:pathLst>
            </a:custGeom>
            <a:noFill/>
            <a:ln w="12700" cap="flat" cmpd="sng">
              <a:solidFill>
                <a:srgbClr val="003399"/>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25633" name="Freeform 16"/>
            <p:cNvSpPr>
              <a:spLocks/>
            </p:cNvSpPr>
            <p:nvPr/>
          </p:nvSpPr>
          <p:spPr bwMode="auto">
            <a:xfrm>
              <a:off x="1804" y="1006"/>
              <a:ext cx="160" cy="208"/>
            </a:xfrm>
            <a:custGeom>
              <a:avLst/>
              <a:gdLst>
                <a:gd name="T0" fmla="*/ 0 w 160"/>
                <a:gd name="T1" fmla="*/ 0 h 208"/>
                <a:gd name="T2" fmla="*/ 125 w 160"/>
                <a:gd name="T3" fmla="*/ 70 h 208"/>
                <a:gd name="T4" fmla="*/ 160 w 160"/>
                <a:gd name="T5" fmla="*/ 208 h 208"/>
                <a:gd name="T6" fmla="*/ 0 60000 65536"/>
                <a:gd name="T7" fmla="*/ 0 60000 65536"/>
                <a:gd name="T8" fmla="*/ 0 60000 65536"/>
              </a:gdLst>
              <a:ahLst/>
              <a:cxnLst>
                <a:cxn ang="T6">
                  <a:pos x="T0" y="T1"/>
                </a:cxn>
                <a:cxn ang="T7">
                  <a:pos x="T2" y="T3"/>
                </a:cxn>
                <a:cxn ang="T8">
                  <a:pos x="T4" y="T5"/>
                </a:cxn>
              </a:cxnLst>
              <a:rect l="0" t="0" r="r" b="b"/>
              <a:pathLst>
                <a:path w="160" h="208">
                  <a:moveTo>
                    <a:pt x="0" y="0"/>
                  </a:moveTo>
                  <a:cubicBezTo>
                    <a:pt x="49" y="17"/>
                    <a:pt x="98" y="35"/>
                    <a:pt x="125" y="70"/>
                  </a:cubicBezTo>
                  <a:cubicBezTo>
                    <a:pt x="152" y="105"/>
                    <a:pt x="155" y="185"/>
                    <a:pt x="160" y="208"/>
                  </a:cubicBezTo>
                </a:path>
              </a:pathLst>
            </a:custGeom>
            <a:noFill/>
            <a:ln w="12700" cap="flat" cmpd="sng">
              <a:solidFill>
                <a:srgbClr val="003399"/>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25634" name="Freeform 17"/>
            <p:cNvSpPr>
              <a:spLocks/>
            </p:cNvSpPr>
            <p:nvPr/>
          </p:nvSpPr>
          <p:spPr bwMode="auto">
            <a:xfrm>
              <a:off x="1811" y="1568"/>
              <a:ext cx="197" cy="209"/>
            </a:xfrm>
            <a:custGeom>
              <a:avLst/>
              <a:gdLst>
                <a:gd name="T0" fmla="*/ 181 w 197"/>
                <a:gd name="T1" fmla="*/ 0 h 209"/>
                <a:gd name="T2" fmla="*/ 167 w 197"/>
                <a:gd name="T3" fmla="*/ 132 h 209"/>
                <a:gd name="T4" fmla="*/ 0 w 197"/>
                <a:gd name="T5" fmla="*/ 209 h 209"/>
                <a:gd name="T6" fmla="*/ 0 60000 65536"/>
                <a:gd name="T7" fmla="*/ 0 60000 65536"/>
                <a:gd name="T8" fmla="*/ 0 60000 65536"/>
              </a:gdLst>
              <a:ahLst/>
              <a:cxnLst>
                <a:cxn ang="T6">
                  <a:pos x="T0" y="T1"/>
                </a:cxn>
                <a:cxn ang="T7">
                  <a:pos x="T2" y="T3"/>
                </a:cxn>
                <a:cxn ang="T8">
                  <a:pos x="T4" y="T5"/>
                </a:cxn>
              </a:cxnLst>
              <a:rect l="0" t="0" r="r" b="b"/>
              <a:pathLst>
                <a:path w="197" h="209">
                  <a:moveTo>
                    <a:pt x="181" y="0"/>
                  </a:moveTo>
                  <a:cubicBezTo>
                    <a:pt x="189" y="48"/>
                    <a:pt x="197" y="97"/>
                    <a:pt x="167" y="132"/>
                  </a:cubicBezTo>
                  <a:cubicBezTo>
                    <a:pt x="137" y="167"/>
                    <a:pt x="68" y="188"/>
                    <a:pt x="0" y="209"/>
                  </a:cubicBezTo>
                </a:path>
              </a:pathLst>
            </a:custGeom>
            <a:noFill/>
            <a:ln w="12700" cap="flat" cmpd="sng">
              <a:solidFill>
                <a:srgbClr val="003399"/>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grpSp>
        <p:nvGrpSpPr>
          <p:cNvPr id="191517" name="Group 29"/>
          <p:cNvGrpSpPr>
            <a:grpSpLocks/>
          </p:cNvGrpSpPr>
          <p:nvPr/>
        </p:nvGrpSpPr>
        <p:grpSpPr bwMode="auto">
          <a:xfrm>
            <a:off x="301625" y="4514850"/>
            <a:ext cx="3825875" cy="1895475"/>
            <a:chOff x="190" y="2844"/>
            <a:chExt cx="2410" cy="1194"/>
          </a:xfrm>
        </p:grpSpPr>
        <p:sp>
          <p:nvSpPr>
            <p:cNvPr id="25619" name="Oval 18"/>
            <p:cNvSpPr>
              <a:spLocks noChangeArrowheads="1"/>
            </p:cNvSpPr>
            <p:nvPr/>
          </p:nvSpPr>
          <p:spPr bwMode="auto">
            <a:xfrm>
              <a:off x="853" y="2844"/>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true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false</a:t>
              </a:r>
            </a:p>
          </p:txBody>
        </p:sp>
        <p:sp>
          <p:nvSpPr>
            <p:cNvPr id="25620" name="Oval 19"/>
            <p:cNvSpPr>
              <a:spLocks noChangeArrowheads="1"/>
            </p:cNvSpPr>
            <p:nvPr/>
          </p:nvSpPr>
          <p:spPr bwMode="auto">
            <a:xfrm>
              <a:off x="190" y="3238"/>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false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false</a:t>
              </a:r>
            </a:p>
          </p:txBody>
        </p:sp>
        <p:sp>
          <p:nvSpPr>
            <p:cNvPr id="25621" name="Oval 20"/>
            <p:cNvSpPr>
              <a:spLocks noChangeArrowheads="1"/>
            </p:cNvSpPr>
            <p:nvPr/>
          </p:nvSpPr>
          <p:spPr bwMode="auto">
            <a:xfrm>
              <a:off x="1601" y="3238"/>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false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false</a:t>
              </a:r>
            </a:p>
          </p:txBody>
        </p:sp>
        <p:sp>
          <p:nvSpPr>
            <p:cNvPr id="25622" name="Oval 21"/>
            <p:cNvSpPr>
              <a:spLocks noChangeArrowheads="1"/>
            </p:cNvSpPr>
            <p:nvPr/>
          </p:nvSpPr>
          <p:spPr bwMode="auto">
            <a:xfrm>
              <a:off x="853" y="3672"/>
              <a:ext cx="999" cy="366"/>
            </a:xfrm>
            <a:prstGeom prst="ellipse">
              <a:avLst/>
            </a:prstGeom>
            <a:noFill/>
            <a:ln w="127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R</a:t>
              </a:r>
              <a:r>
                <a:rPr lang="en-US" altLang="sv-SE" sz="1600" i="1" dirty="0">
                  <a:solidFill>
                    <a:srgbClr val="003399"/>
                  </a:solidFill>
                  <a:latin typeface="Calibri Light" panose="020F0302020204030204" pitchFamily="34" charset="0"/>
                </a:rPr>
                <a:t> = false</a:t>
              </a:r>
            </a:p>
            <a:p>
              <a:pPr algn="ctr">
                <a:spcBef>
                  <a:spcPct val="0"/>
                </a:spcBef>
                <a:buClrTx/>
                <a:buSzTx/>
                <a:buFontTx/>
                <a:buNone/>
              </a:pPr>
              <a:r>
                <a:rPr lang="en-US" altLang="sv-SE" sz="1600" i="1" dirty="0" err="1">
                  <a:solidFill>
                    <a:srgbClr val="003399"/>
                  </a:solidFill>
                  <a:latin typeface="Calibri Light" panose="020F0302020204030204" pitchFamily="34" charset="0"/>
                </a:rPr>
                <a:t>token</a:t>
              </a:r>
              <a:r>
                <a:rPr lang="en-US" altLang="sv-SE" sz="1600" i="1" baseline="-25000" dirty="0" err="1">
                  <a:solidFill>
                    <a:srgbClr val="003399"/>
                  </a:solidFill>
                  <a:latin typeface="Calibri Light" panose="020F0302020204030204" pitchFamily="34" charset="0"/>
                </a:rPr>
                <a:t>S</a:t>
              </a:r>
              <a:r>
                <a:rPr lang="en-US" altLang="sv-SE" sz="1600" i="1" dirty="0">
                  <a:solidFill>
                    <a:srgbClr val="003399"/>
                  </a:solidFill>
                  <a:latin typeface="Calibri Light" panose="020F0302020204030204" pitchFamily="34" charset="0"/>
                </a:rPr>
                <a:t> = true</a:t>
              </a:r>
            </a:p>
          </p:txBody>
        </p:sp>
        <p:sp>
          <p:nvSpPr>
            <p:cNvPr id="25623" name="Freeform 22"/>
            <p:cNvSpPr>
              <a:spLocks/>
            </p:cNvSpPr>
            <p:nvPr/>
          </p:nvSpPr>
          <p:spPr bwMode="auto">
            <a:xfrm>
              <a:off x="714" y="3045"/>
              <a:ext cx="132" cy="195"/>
            </a:xfrm>
            <a:custGeom>
              <a:avLst/>
              <a:gdLst>
                <a:gd name="T0" fmla="*/ 132 w 132"/>
                <a:gd name="T1" fmla="*/ 0 h 195"/>
                <a:gd name="T2" fmla="*/ 35 w 132"/>
                <a:gd name="T3" fmla="*/ 77 h 195"/>
                <a:gd name="T4" fmla="*/ 0 w 132"/>
                <a:gd name="T5" fmla="*/ 195 h 195"/>
                <a:gd name="T6" fmla="*/ 0 60000 65536"/>
                <a:gd name="T7" fmla="*/ 0 60000 65536"/>
                <a:gd name="T8" fmla="*/ 0 60000 65536"/>
              </a:gdLst>
              <a:ahLst/>
              <a:cxnLst>
                <a:cxn ang="T6">
                  <a:pos x="T0" y="T1"/>
                </a:cxn>
                <a:cxn ang="T7">
                  <a:pos x="T2" y="T3"/>
                </a:cxn>
                <a:cxn ang="T8">
                  <a:pos x="T4" y="T5"/>
                </a:cxn>
              </a:cxnLst>
              <a:rect l="0" t="0" r="r" b="b"/>
              <a:pathLst>
                <a:path w="132" h="195">
                  <a:moveTo>
                    <a:pt x="132" y="0"/>
                  </a:moveTo>
                  <a:cubicBezTo>
                    <a:pt x="94" y="22"/>
                    <a:pt x="57" y="45"/>
                    <a:pt x="35" y="77"/>
                  </a:cubicBezTo>
                  <a:cubicBezTo>
                    <a:pt x="13" y="109"/>
                    <a:pt x="3" y="179"/>
                    <a:pt x="0" y="195"/>
                  </a:cubicBezTo>
                </a:path>
              </a:pathLst>
            </a:custGeom>
            <a:noFill/>
            <a:ln w="12700" cap="flat" cmpd="sng">
              <a:solidFill>
                <a:srgbClr val="003399"/>
              </a:solidFill>
              <a:prstDash val="solid"/>
              <a:round/>
              <a:headEnd type="triangl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25624" name="Freeform 23"/>
            <p:cNvSpPr>
              <a:spLocks/>
            </p:cNvSpPr>
            <p:nvPr/>
          </p:nvSpPr>
          <p:spPr bwMode="auto">
            <a:xfrm>
              <a:off x="777" y="3628"/>
              <a:ext cx="104" cy="167"/>
            </a:xfrm>
            <a:custGeom>
              <a:avLst/>
              <a:gdLst>
                <a:gd name="T0" fmla="*/ 104 w 104"/>
                <a:gd name="T1" fmla="*/ 167 h 167"/>
                <a:gd name="T2" fmla="*/ 27 w 104"/>
                <a:gd name="T3" fmla="*/ 97 h 167"/>
                <a:gd name="T4" fmla="*/ 0 w 104"/>
                <a:gd name="T5" fmla="*/ 0 h 167"/>
                <a:gd name="T6" fmla="*/ 0 60000 65536"/>
                <a:gd name="T7" fmla="*/ 0 60000 65536"/>
                <a:gd name="T8" fmla="*/ 0 60000 65536"/>
              </a:gdLst>
              <a:ahLst/>
              <a:cxnLst>
                <a:cxn ang="T6">
                  <a:pos x="T0" y="T1"/>
                </a:cxn>
                <a:cxn ang="T7">
                  <a:pos x="T2" y="T3"/>
                </a:cxn>
                <a:cxn ang="T8">
                  <a:pos x="T4" y="T5"/>
                </a:cxn>
              </a:cxnLst>
              <a:rect l="0" t="0" r="r" b="b"/>
              <a:pathLst>
                <a:path w="104" h="167">
                  <a:moveTo>
                    <a:pt x="104" y="167"/>
                  </a:moveTo>
                  <a:cubicBezTo>
                    <a:pt x="74" y="146"/>
                    <a:pt x="44" y="125"/>
                    <a:pt x="27" y="97"/>
                  </a:cubicBezTo>
                  <a:cubicBezTo>
                    <a:pt x="10" y="69"/>
                    <a:pt x="5" y="34"/>
                    <a:pt x="0" y="0"/>
                  </a:cubicBezTo>
                </a:path>
              </a:pathLst>
            </a:custGeom>
            <a:noFill/>
            <a:ln w="12700" cap="flat" cmpd="sng">
              <a:solidFill>
                <a:srgbClr val="003399"/>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25625" name="Freeform 24"/>
            <p:cNvSpPr>
              <a:spLocks/>
            </p:cNvSpPr>
            <p:nvPr/>
          </p:nvSpPr>
          <p:spPr bwMode="auto">
            <a:xfrm>
              <a:off x="1845" y="3045"/>
              <a:ext cx="160" cy="208"/>
            </a:xfrm>
            <a:custGeom>
              <a:avLst/>
              <a:gdLst>
                <a:gd name="T0" fmla="*/ 0 w 160"/>
                <a:gd name="T1" fmla="*/ 0 h 208"/>
                <a:gd name="T2" fmla="*/ 125 w 160"/>
                <a:gd name="T3" fmla="*/ 70 h 208"/>
                <a:gd name="T4" fmla="*/ 160 w 160"/>
                <a:gd name="T5" fmla="*/ 208 h 208"/>
                <a:gd name="T6" fmla="*/ 0 60000 65536"/>
                <a:gd name="T7" fmla="*/ 0 60000 65536"/>
                <a:gd name="T8" fmla="*/ 0 60000 65536"/>
              </a:gdLst>
              <a:ahLst/>
              <a:cxnLst>
                <a:cxn ang="T6">
                  <a:pos x="T0" y="T1"/>
                </a:cxn>
                <a:cxn ang="T7">
                  <a:pos x="T2" y="T3"/>
                </a:cxn>
                <a:cxn ang="T8">
                  <a:pos x="T4" y="T5"/>
                </a:cxn>
              </a:cxnLst>
              <a:rect l="0" t="0" r="r" b="b"/>
              <a:pathLst>
                <a:path w="160" h="208">
                  <a:moveTo>
                    <a:pt x="0" y="0"/>
                  </a:moveTo>
                  <a:cubicBezTo>
                    <a:pt x="49" y="17"/>
                    <a:pt x="98" y="35"/>
                    <a:pt x="125" y="70"/>
                  </a:cubicBezTo>
                  <a:cubicBezTo>
                    <a:pt x="152" y="105"/>
                    <a:pt x="155" y="185"/>
                    <a:pt x="160" y="208"/>
                  </a:cubicBezTo>
                </a:path>
              </a:pathLst>
            </a:custGeom>
            <a:noFill/>
            <a:ln w="12700" cap="flat" cmpd="sng">
              <a:solidFill>
                <a:srgbClr val="003399"/>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25626" name="Freeform 25"/>
            <p:cNvSpPr>
              <a:spLocks/>
            </p:cNvSpPr>
            <p:nvPr/>
          </p:nvSpPr>
          <p:spPr bwMode="auto">
            <a:xfrm>
              <a:off x="1852" y="3607"/>
              <a:ext cx="197" cy="209"/>
            </a:xfrm>
            <a:custGeom>
              <a:avLst/>
              <a:gdLst>
                <a:gd name="T0" fmla="*/ 181 w 197"/>
                <a:gd name="T1" fmla="*/ 0 h 209"/>
                <a:gd name="T2" fmla="*/ 167 w 197"/>
                <a:gd name="T3" fmla="*/ 132 h 209"/>
                <a:gd name="T4" fmla="*/ 0 w 197"/>
                <a:gd name="T5" fmla="*/ 209 h 209"/>
                <a:gd name="T6" fmla="*/ 0 60000 65536"/>
                <a:gd name="T7" fmla="*/ 0 60000 65536"/>
                <a:gd name="T8" fmla="*/ 0 60000 65536"/>
              </a:gdLst>
              <a:ahLst/>
              <a:cxnLst>
                <a:cxn ang="T6">
                  <a:pos x="T0" y="T1"/>
                </a:cxn>
                <a:cxn ang="T7">
                  <a:pos x="T2" y="T3"/>
                </a:cxn>
                <a:cxn ang="T8">
                  <a:pos x="T4" y="T5"/>
                </a:cxn>
              </a:cxnLst>
              <a:rect l="0" t="0" r="r" b="b"/>
              <a:pathLst>
                <a:path w="197" h="209">
                  <a:moveTo>
                    <a:pt x="181" y="0"/>
                  </a:moveTo>
                  <a:cubicBezTo>
                    <a:pt x="189" y="48"/>
                    <a:pt x="197" y="97"/>
                    <a:pt x="167" y="132"/>
                  </a:cubicBezTo>
                  <a:cubicBezTo>
                    <a:pt x="137" y="167"/>
                    <a:pt x="68" y="188"/>
                    <a:pt x="0" y="209"/>
                  </a:cubicBezTo>
                </a:path>
              </a:pathLst>
            </a:custGeom>
            <a:noFill/>
            <a:ln w="12700" cap="flat" cmpd="sng">
              <a:solidFill>
                <a:srgbClr val="003399"/>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191514" name="Line 26"/>
          <p:cNvSpPr>
            <a:spLocks noChangeShapeType="1"/>
          </p:cNvSpPr>
          <p:nvPr/>
        </p:nvSpPr>
        <p:spPr bwMode="auto">
          <a:xfrm>
            <a:off x="2082800" y="3173413"/>
            <a:ext cx="0" cy="404812"/>
          </a:xfrm>
          <a:prstGeom prst="line">
            <a:avLst/>
          </a:prstGeom>
          <a:noFill/>
          <a:ln w="12700">
            <a:solidFill>
              <a:srgbClr val="003399"/>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91515" name="Line 27"/>
          <p:cNvSpPr>
            <a:spLocks noChangeShapeType="1"/>
          </p:cNvSpPr>
          <p:nvPr/>
        </p:nvSpPr>
        <p:spPr bwMode="auto">
          <a:xfrm>
            <a:off x="2093913" y="4159250"/>
            <a:ext cx="0" cy="355600"/>
          </a:xfrm>
          <a:prstGeom prst="line">
            <a:avLst/>
          </a:prstGeom>
          <a:noFill/>
          <a:ln w="12700">
            <a:solidFill>
              <a:srgbClr val="003399"/>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191520" name="Group 32"/>
          <p:cNvGrpSpPr>
            <a:grpSpLocks/>
          </p:cNvGrpSpPr>
          <p:nvPr/>
        </p:nvGrpSpPr>
        <p:grpSpPr bwMode="auto">
          <a:xfrm>
            <a:off x="682625" y="3381375"/>
            <a:ext cx="4022725" cy="869950"/>
            <a:chOff x="430" y="2165"/>
            <a:chExt cx="2534" cy="548"/>
          </a:xfrm>
        </p:grpSpPr>
        <p:sp>
          <p:nvSpPr>
            <p:cNvPr id="25617" name="Rectangle 30"/>
            <p:cNvSpPr>
              <a:spLocks noChangeArrowheads="1"/>
            </p:cNvSpPr>
            <p:nvPr/>
          </p:nvSpPr>
          <p:spPr bwMode="auto">
            <a:xfrm>
              <a:off x="430" y="2165"/>
              <a:ext cx="1784" cy="548"/>
            </a:xfrm>
            <a:prstGeom prst="rect">
              <a:avLst/>
            </a:prstGeom>
            <a:noFill/>
            <a:ln w="381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tx1"/>
                </a:solidFill>
                <a:latin typeface="Times New Roman" panose="02020603050405020304" pitchFamily="18" charset="0"/>
              </a:endParaRPr>
            </a:p>
          </p:txBody>
        </p:sp>
        <p:sp>
          <p:nvSpPr>
            <p:cNvPr id="25618" name="Text Box 31"/>
            <p:cNvSpPr txBox="1">
              <a:spLocks noChangeArrowheads="1"/>
            </p:cNvSpPr>
            <p:nvPr/>
          </p:nvSpPr>
          <p:spPr bwMode="auto">
            <a:xfrm>
              <a:off x="2208" y="2254"/>
              <a:ext cx="7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400" dirty="0">
                  <a:solidFill>
                    <a:srgbClr val="FF0000"/>
                  </a:solidFill>
                  <a:latin typeface="Calibri Light" panose="020F0302020204030204" pitchFamily="34" charset="0"/>
                </a:rPr>
                <a:t>Illegal</a:t>
              </a:r>
            </a:p>
          </p:txBody>
        </p:sp>
      </p:grpSp>
      <p:grpSp>
        <p:nvGrpSpPr>
          <p:cNvPr id="191523" name="Group 35"/>
          <p:cNvGrpSpPr>
            <a:grpSpLocks/>
          </p:cNvGrpSpPr>
          <p:nvPr/>
        </p:nvGrpSpPr>
        <p:grpSpPr bwMode="auto">
          <a:xfrm>
            <a:off x="192088" y="1168400"/>
            <a:ext cx="4852987" cy="2093913"/>
            <a:chOff x="121" y="736"/>
            <a:chExt cx="3057" cy="1319"/>
          </a:xfrm>
        </p:grpSpPr>
        <p:sp>
          <p:nvSpPr>
            <p:cNvPr id="25615" name="Rectangle 33"/>
            <p:cNvSpPr>
              <a:spLocks noChangeArrowheads="1"/>
            </p:cNvSpPr>
            <p:nvPr/>
          </p:nvSpPr>
          <p:spPr bwMode="auto">
            <a:xfrm>
              <a:off x="121" y="736"/>
              <a:ext cx="2479" cy="1319"/>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5616" name="Text Box 34"/>
            <p:cNvSpPr txBox="1">
              <a:spLocks noChangeArrowheads="1"/>
            </p:cNvSpPr>
            <p:nvPr/>
          </p:nvSpPr>
          <p:spPr bwMode="auto">
            <a:xfrm>
              <a:off x="2559" y="1207"/>
              <a:ext cx="6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400" dirty="0">
                  <a:solidFill>
                    <a:srgbClr val="0000FF"/>
                  </a:solidFill>
                  <a:latin typeface="Calibri Light" panose="020F0302020204030204" pitchFamily="34" charset="0"/>
                </a:rPr>
                <a:t>legal</a:t>
              </a:r>
            </a:p>
          </p:txBody>
        </p:sp>
      </p:grpSp>
      <p:grpSp>
        <p:nvGrpSpPr>
          <p:cNvPr id="191524" name="Group 36"/>
          <p:cNvGrpSpPr>
            <a:grpSpLocks/>
          </p:cNvGrpSpPr>
          <p:nvPr/>
        </p:nvGrpSpPr>
        <p:grpSpPr bwMode="auto">
          <a:xfrm>
            <a:off x="236538" y="4359275"/>
            <a:ext cx="4852987" cy="2093913"/>
            <a:chOff x="121" y="736"/>
            <a:chExt cx="3057" cy="1319"/>
          </a:xfrm>
        </p:grpSpPr>
        <p:sp>
          <p:nvSpPr>
            <p:cNvPr id="25613" name="Rectangle 37"/>
            <p:cNvSpPr>
              <a:spLocks noChangeArrowheads="1"/>
            </p:cNvSpPr>
            <p:nvPr/>
          </p:nvSpPr>
          <p:spPr bwMode="auto">
            <a:xfrm>
              <a:off x="121" y="736"/>
              <a:ext cx="2479" cy="1319"/>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5614" name="Text Box 38"/>
            <p:cNvSpPr txBox="1">
              <a:spLocks noChangeArrowheads="1"/>
            </p:cNvSpPr>
            <p:nvPr/>
          </p:nvSpPr>
          <p:spPr bwMode="auto">
            <a:xfrm>
              <a:off x="2559" y="1207"/>
              <a:ext cx="6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400" dirty="0">
                  <a:solidFill>
                    <a:srgbClr val="0000FF"/>
                  </a:solidFill>
                  <a:latin typeface="Calibri Light" panose="020F0302020204030204" pitchFamily="34" charset="0"/>
                </a:rPr>
                <a:t>legal</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91516"/>
                                        </p:tgtEl>
                                        <p:attrNameLst>
                                          <p:attrName>style.visibility</p:attrName>
                                        </p:attrNameLst>
                                      </p:cBhvr>
                                      <p:to>
                                        <p:strVal val="visible"/>
                                      </p:to>
                                    </p:set>
                                    <p:anim calcmode="lin" valueType="num">
                                      <p:cBhvr additive="base">
                                        <p:cTn id="7" dur="500" fill="hold"/>
                                        <p:tgtEl>
                                          <p:spTgt spid="191516"/>
                                        </p:tgtEl>
                                        <p:attrNameLst>
                                          <p:attrName>ppt_x</p:attrName>
                                        </p:attrNameLst>
                                      </p:cBhvr>
                                      <p:tavLst>
                                        <p:tav tm="0">
                                          <p:val>
                                            <p:strVal val="#ppt_x"/>
                                          </p:val>
                                        </p:tav>
                                        <p:tav tm="100000">
                                          <p:val>
                                            <p:strVal val="#ppt_x"/>
                                          </p:val>
                                        </p:tav>
                                      </p:tavLst>
                                    </p:anim>
                                    <p:anim calcmode="lin" valueType="num">
                                      <p:cBhvr additive="base">
                                        <p:cTn id="8" dur="500" fill="hold"/>
                                        <p:tgtEl>
                                          <p:spTgt spid="1915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191523"/>
                                        </p:tgtEl>
                                        <p:attrNameLst>
                                          <p:attrName>style.visibility</p:attrName>
                                        </p:attrNameLst>
                                      </p:cBhvr>
                                      <p:to>
                                        <p:strVal val="visible"/>
                                      </p:to>
                                    </p:set>
                                    <p:anim calcmode="lin" valueType="num">
                                      <p:cBhvr>
                                        <p:cTn id="13" dur="500" fill="hold"/>
                                        <p:tgtEl>
                                          <p:spTgt spid="191523"/>
                                        </p:tgtEl>
                                        <p:attrNameLst>
                                          <p:attrName>ppt_w</p:attrName>
                                        </p:attrNameLst>
                                      </p:cBhvr>
                                      <p:tavLst>
                                        <p:tav tm="0">
                                          <p:val>
                                            <p:fltVal val="0"/>
                                          </p:val>
                                        </p:tav>
                                        <p:tav tm="100000">
                                          <p:val>
                                            <p:strVal val="#ppt_w"/>
                                          </p:val>
                                        </p:tav>
                                      </p:tavLst>
                                    </p:anim>
                                    <p:anim calcmode="lin" valueType="num">
                                      <p:cBhvr>
                                        <p:cTn id="14" dur="500" fill="hold"/>
                                        <p:tgtEl>
                                          <p:spTgt spid="19152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15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1497"/>
                                        </p:tgtEl>
                                        <p:attrNameLst>
                                          <p:attrName>style.visibility</p:attrName>
                                        </p:attrNameLst>
                                      </p:cBhvr>
                                      <p:to>
                                        <p:strVal val="visible"/>
                                      </p:to>
                                    </p:set>
                                    <p:anim calcmode="lin" valueType="num">
                                      <p:cBhvr additive="base">
                                        <p:cTn id="23" dur="500" fill="hold"/>
                                        <p:tgtEl>
                                          <p:spTgt spid="191497"/>
                                        </p:tgtEl>
                                        <p:attrNameLst>
                                          <p:attrName>ppt_x</p:attrName>
                                        </p:attrNameLst>
                                      </p:cBhvr>
                                      <p:tavLst>
                                        <p:tav tm="0">
                                          <p:val>
                                            <p:strVal val="0-#ppt_w/2"/>
                                          </p:val>
                                        </p:tav>
                                        <p:tav tm="100000">
                                          <p:val>
                                            <p:strVal val="#ppt_x"/>
                                          </p:val>
                                        </p:tav>
                                      </p:tavLst>
                                    </p:anim>
                                    <p:anim calcmode="lin" valueType="num">
                                      <p:cBhvr additive="base">
                                        <p:cTn id="24" dur="500" fill="hold"/>
                                        <p:tgtEl>
                                          <p:spTgt spid="19149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191520"/>
                                        </p:tgtEl>
                                        <p:attrNameLst>
                                          <p:attrName>style.visibility</p:attrName>
                                        </p:attrNameLst>
                                      </p:cBhvr>
                                      <p:to>
                                        <p:strVal val="visible"/>
                                      </p:to>
                                    </p:set>
                                    <p:anim calcmode="lin" valueType="num">
                                      <p:cBhvr>
                                        <p:cTn id="29" dur="500" fill="hold"/>
                                        <p:tgtEl>
                                          <p:spTgt spid="191520"/>
                                        </p:tgtEl>
                                        <p:attrNameLst>
                                          <p:attrName>ppt_w</p:attrName>
                                        </p:attrNameLst>
                                      </p:cBhvr>
                                      <p:tavLst>
                                        <p:tav tm="0">
                                          <p:val>
                                            <p:fltVal val="0"/>
                                          </p:val>
                                        </p:tav>
                                        <p:tav tm="100000">
                                          <p:val>
                                            <p:strVal val="#ppt_w"/>
                                          </p:val>
                                        </p:tav>
                                      </p:tavLst>
                                    </p:anim>
                                    <p:anim calcmode="lin" valueType="num">
                                      <p:cBhvr>
                                        <p:cTn id="30" dur="500" fill="hold"/>
                                        <p:tgtEl>
                                          <p:spTgt spid="191520"/>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149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149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1492">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15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91517"/>
                                        </p:tgtEl>
                                        <p:attrNameLst>
                                          <p:attrName>style.visibility</p:attrName>
                                        </p:attrNameLst>
                                      </p:cBhvr>
                                      <p:to>
                                        <p:strVal val="visible"/>
                                      </p:to>
                                    </p:set>
                                    <p:anim calcmode="lin" valueType="num">
                                      <p:cBhvr additive="base">
                                        <p:cTn id="51" dur="500" fill="hold"/>
                                        <p:tgtEl>
                                          <p:spTgt spid="191517"/>
                                        </p:tgtEl>
                                        <p:attrNameLst>
                                          <p:attrName>ppt_x</p:attrName>
                                        </p:attrNameLst>
                                      </p:cBhvr>
                                      <p:tavLst>
                                        <p:tav tm="0">
                                          <p:val>
                                            <p:strVal val="#ppt_x"/>
                                          </p:val>
                                        </p:tav>
                                        <p:tav tm="100000">
                                          <p:val>
                                            <p:strVal val="#ppt_x"/>
                                          </p:val>
                                        </p:tav>
                                      </p:tavLst>
                                    </p:anim>
                                    <p:anim calcmode="lin" valueType="num">
                                      <p:cBhvr additive="base">
                                        <p:cTn id="52" dur="500" fill="hold"/>
                                        <p:tgtEl>
                                          <p:spTgt spid="191517"/>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191524"/>
                                        </p:tgtEl>
                                        <p:attrNameLst>
                                          <p:attrName>style.visibility</p:attrName>
                                        </p:attrNameLst>
                                      </p:cBhvr>
                                      <p:to>
                                        <p:strVal val="visible"/>
                                      </p:to>
                                    </p:set>
                                    <p:anim calcmode="lin" valueType="num">
                                      <p:cBhvr>
                                        <p:cTn id="57" dur="500" fill="hold"/>
                                        <p:tgtEl>
                                          <p:spTgt spid="191524"/>
                                        </p:tgtEl>
                                        <p:attrNameLst>
                                          <p:attrName>ppt_w</p:attrName>
                                        </p:attrNameLst>
                                      </p:cBhvr>
                                      <p:tavLst>
                                        <p:tav tm="0">
                                          <p:val>
                                            <p:fltVal val="0"/>
                                          </p:val>
                                        </p:tav>
                                        <p:tav tm="100000">
                                          <p:val>
                                            <p:strVal val="#ppt_w"/>
                                          </p:val>
                                        </p:tav>
                                      </p:tavLst>
                                    </p:anim>
                                    <p:anim calcmode="lin" valueType="num">
                                      <p:cBhvr>
                                        <p:cTn id="58" dur="500" fill="hold"/>
                                        <p:tgtEl>
                                          <p:spTgt spid="1915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build="p" autoUpdateAnimBg="0"/>
      <p:bldP spid="191497" grpId="0" animBg="1" autoUpdateAnimBg="0"/>
      <p:bldP spid="191514" grpId="0" animBg="1"/>
      <p:bldP spid="1915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DDC78EEE-7E1B-4B11-91FC-01CD94CFFB39}" type="slidenum">
              <a:rPr lang="en-US" altLang="en-US" sz="1400" smtClean="0">
                <a:solidFill>
                  <a:srgbClr val="3333CC"/>
                </a:solidFill>
                <a:latin typeface="Times New Roman" panose="02020603050405020304" pitchFamily="18" charset="0"/>
              </a:rPr>
              <a:pPr>
                <a:spcBef>
                  <a:spcPct val="0"/>
                </a:spcBef>
                <a:buClrTx/>
                <a:buSzTx/>
                <a:buFontTx/>
                <a:buNone/>
              </a:pPr>
              <a:t>7</a:t>
            </a:fld>
            <a:endParaRPr lang="en-US" altLang="en-US" sz="1400">
              <a:solidFill>
                <a:srgbClr val="3333CC"/>
              </a:solidFill>
              <a:latin typeface="Times New Roman" panose="02020603050405020304" pitchFamily="18" charset="0"/>
            </a:endParaRPr>
          </a:p>
        </p:txBody>
      </p:sp>
      <p:sp>
        <p:nvSpPr>
          <p:cNvPr id="27651" name="Rectangle 1026"/>
          <p:cNvSpPr>
            <a:spLocks noGrp="1" noChangeArrowheads="1"/>
          </p:cNvSpPr>
          <p:nvPr>
            <p:ph type="title"/>
          </p:nvPr>
        </p:nvSpPr>
        <p:spPr>
          <a:xfrm>
            <a:off x="692150" y="468313"/>
            <a:ext cx="7772400" cy="1143000"/>
          </a:xfrm>
        </p:spPr>
        <p:txBody>
          <a:bodyPr/>
          <a:lstStyle/>
          <a:p>
            <a:r>
              <a:rPr lang="en-US" altLang="sv-SE" sz="3200" dirty="0">
                <a:latin typeface="Calibri Light" panose="020F0302020204030204" pitchFamily="34" charset="0"/>
              </a:rPr>
              <a:t>Pseudo-Self-Stabilization, </a:t>
            </a:r>
            <a:br>
              <a:rPr lang="en-US" altLang="sv-SE" sz="3200" dirty="0">
                <a:latin typeface="Calibri Light" panose="020F0302020204030204" pitchFamily="34" charset="0"/>
              </a:rPr>
            </a:br>
            <a:r>
              <a:rPr lang="en-US" altLang="sv-SE" sz="3200" dirty="0">
                <a:latin typeface="Calibri Light" panose="020F0302020204030204" pitchFamily="34" charset="0"/>
              </a:rPr>
              <a:t>The Alternating Bit Algorithm</a:t>
            </a:r>
          </a:p>
        </p:txBody>
      </p:sp>
      <p:sp>
        <p:nvSpPr>
          <p:cNvPr id="27652" name="Rectangle 1027"/>
          <p:cNvSpPr>
            <a:spLocks noGrp="1" noChangeArrowheads="1"/>
          </p:cNvSpPr>
          <p:nvPr>
            <p:ph type="body" idx="1"/>
          </p:nvPr>
        </p:nvSpPr>
        <p:spPr>
          <a:xfrm>
            <a:off x="533400" y="1830388"/>
            <a:ext cx="7772400" cy="3637919"/>
          </a:xfrm>
        </p:spPr>
        <p:txBody>
          <a:bodyPr>
            <a:spAutoFit/>
          </a:bodyPr>
          <a:lstStyle/>
          <a:p>
            <a:r>
              <a:rPr lang="en-US" altLang="sv-SE" sz="2400" dirty="0">
                <a:latin typeface="Calibri Light" panose="020F0302020204030204" pitchFamily="34" charset="0"/>
              </a:rPr>
              <a:t>A data link algorithm used for message transfer over a communication link</a:t>
            </a:r>
          </a:p>
          <a:p>
            <a:r>
              <a:rPr lang="en-US" altLang="sv-SE" sz="2400" dirty="0">
                <a:latin typeface="Calibri Light" panose="020F0302020204030204" pitchFamily="34" charset="0"/>
              </a:rPr>
              <a:t>Messages can be lost, since the common communication link is unreliable</a:t>
            </a:r>
          </a:p>
          <a:p>
            <a:r>
              <a:rPr lang="en-US" altLang="sv-SE" sz="2400" dirty="0">
                <a:latin typeface="Calibri Light" panose="020F0302020204030204" pitchFamily="34" charset="0"/>
              </a:rPr>
              <a:t>The algorithm uses retransmission of messages to cope with message loss </a:t>
            </a:r>
          </a:p>
          <a:p>
            <a:r>
              <a:rPr lang="en-US" altLang="sv-SE" sz="2400" dirty="0">
                <a:latin typeface="Calibri Light" panose="020F0302020204030204" pitchFamily="34" charset="0"/>
              </a:rPr>
              <a:t>The term </a:t>
            </a:r>
            <a:r>
              <a:rPr lang="en-US" altLang="sv-SE" sz="2400" dirty="0">
                <a:solidFill>
                  <a:srgbClr val="C60000"/>
                </a:solidFill>
                <a:latin typeface="Calibri Light" panose="020F0302020204030204" pitchFamily="34" charset="0"/>
              </a:rPr>
              <a:t>frame</a:t>
            </a:r>
            <a:r>
              <a:rPr lang="en-US" altLang="sv-SE" sz="2400" dirty="0">
                <a:latin typeface="Calibri Light" panose="020F0302020204030204" pitchFamily="34" charset="0"/>
              </a:rPr>
              <a:t> refers to the higher-level messages whereas packets refers to the </a:t>
            </a:r>
            <a:r>
              <a:rPr lang="en-US" altLang="sv-SE" sz="2400" dirty="0" err="1">
                <a:latin typeface="Calibri Light" panose="020F0302020204030204" pitchFamily="34" charset="0"/>
              </a:rPr>
              <a:t>the</a:t>
            </a:r>
            <a:r>
              <a:rPr lang="en-US" altLang="sv-SE" sz="2400" dirty="0">
                <a:latin typeface="Calibri Light" panose="020F0302020204030204" pitchFamily="34" charset="0"/>
              </a:rPr>
              <a:t> messages that are actually sent (between S and 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54DB16E2-9183-4417-AEEE-A772744EBD91}" type="slidenum">
              <a:rPr lang="en-US" altLang="en-US" sz="1400" smtClean="0">
                <a:solidFill>
                  <a:srgbClr val="3333CC"/>
                </a:solidFill>
                <a:latin typeface="Times New Roman" panose="02020603050405020304" pitchFamily="18" charset="0"/>
              </a:rPr>
              <a:pPr>
                <a:spcBef>
                  <a:spcPct val="0"/>
                </a:spcBef>
                <a:buClrTx/>
                <a:buSzTx/>
                <a:buFontTx/>
                <a:buNone/>
              </a:pPr>
              <a:t>8</a:t>
            </a:fld>
            <a:endParaRPr lang="en-US" altLang="en-US" sz="1400">
              <a:solidFill>
                <a:srgbClr val="3333CC"/>
              </a:solidFill>
              <a:latin typeface="Times New Roman" panose="02020603050405020304" pitchFamily="18" charset="0"/>
            </a:endParaRPr>
          </a:p>
        </p:txBody>
      </p:sp>
      <p:sp>
        <p:nvSpPr>
          <p:cNvPr id="29699" name="Rectangle 2"/>
          <p:cNvSpPr>
            <a:spLocks noGrp="1" noChangeArrowheads="1"/>
          </p:cNvSpPr>
          <p:nvPr>
            <p:ph type="title"/>
          </p:nvPr>
        </p:nvSpPr>
        <p:spPr>
          <a:xfrm>
            <a:off x="533400" y="433388"/>
            <a:ext cx="7772400" cy="1143000"/>
          </a:xfrm>
        </p:spPr>
        <p:txBody>
          <a:bodyPr/>
          <a:lstStyle/>
          <a:p>
            <a:r>
              <a:rPr lang="en-US" altLang="sv-SE" sz="3200" dirty="0">
                <a:latin typeface="Calibri Light" panose="020F0302020204030204" pitchFamily="34" charset="0"/>
              </a:rPr>
              <a:t>Pseudo-Self-Stabilization, </a:t>
            </a:r>
            <a:br>
              <a:rPr lang="en-US" altLang="sv-SE" sz="3200" dirty="0">
                <a:latin typeface="Calibri Light" panose="020F0302020204030204" pitchFamily="34" charset="0"/>
              </a:rPr>
            </a:br>
            <a:r>
              <a:rPr lang="en-US" altLang="sv-SE" sz="3200" dirty="0">
                <a:latin typeface="Calibri Light" panose="020F0302020204030204" pitchFamily="34" charset="0"/>
              </a:rPr>
              <a:t>The Data Link Algorithm</a:t>
            </a:r>
          </a:p>
        </p:txBody>
      </p:sp>
      <p:sp>
        <p:nvSpPr>
          <p:cNvPr id="29700" name="Rectangle 3"/>
          <p:cNvSpPr>
            <a:spLocks noGrp="1" noChangeArrowheads="1"/>
          </p:cNvSpPr>
          <p:nvPr>
            <p:ph type="body" idx="1"/>
          </p:nvPr>
        </p:nvSpPr>
        <p:spPr>
          <a:xfrm>
            <a:off x="533400" y="1770063"/>
            <a:ext cx="7772400" cy="1274762"/>
          </a:xfrm>
          <a:extLs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en-US" altLang="sv-SE" sz="2400" dirty="0">
                <a:latin typeface="Calibri Light" panose="020F0302020204030204" pitchFamily="34" charset="0"/>
              </a:rPr>
              <a:t>The task of delivering a message is sophisticated, and may cause message corruption or even loss</a:t>
            </a:r>
          </a:p>
          <a:p>
            <a:r>
              <a:rPr lang="en-US" altLang="sv-SE" sz="2400" dirty="0">
                <a:latin typeface="Calibri Light" panose="020F0302020204030204" pitchFamily="34" charset="0"/>
              </a:rPr>
              <a:t>The layers involved </a:t>
            </a:r>
          </a:p>
        </p:txBody>
      </p:sp>
      <p:grpSp>
        <p:nvGrpSpPr>
          <p:cNvPr id="29701" name="Group 7"/>
          <p:cNvGrpSpPr>
            <a:grpSpLocks/>
          </p:cNvGrpSpPr>
          <p:nvPr/>
        </p:nvGrpSpPr>
        <p:grpSpPr bwMode="auto">
          <a:xfrm>
            <a:off x="955675" y="3249613"/>
            <a:ext cx="7350125" cy="2674937"/>
            <a:chOff x="481" y="2209"/>
            <a:chExt cx="4630" cy="1685"/>
          </a:xfrm>
        </p:grpSpPr>
        <p:grpSp>
          <p:nvGrpSpPr>
            <p:cNvPr id="29702" name="Group 8"/>
            <p:cNvGrpSpPr>
              <a:grpSpLocks/>
            </p:cNvGrpSpPr>
            <p:nvPr/>
          </p:nvGrpSpPr>
          <p:grpSpPr bwMode="auto">
            <a:xfrm>
              <a:off x="481" y="2217"/>
              <a:ext cx="2153" cy="1677"/>
              <a:chOff x="481" y="2217"/>
              <a:chExt cx="2153" cy="1677"/>
            </a:xfrm>
          </p:grpSpPr>
          <p:sp>
            <p:nvSpPr>
              <p:cNvPr id="29718" name="Rectangle 9"/>
              <p:cNvSpPr>
                <a:spLocks noChangeArrowheads="1"/>
              </p:cNvSpPr>
              <p:nvPr/>
            </p:nvSpPr>
            <p:spPr bwMode="auto">
              <a:xfrm>
                <a:off x="526" y="2664"/>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9719" name="Text Box 10"/>
              <p:cNvSpPr txBox="1">
                <a:spLocks noChangeArrowheads="1"/>
              </p:cNvSpPr>
              <p:nvPr/>
            </p:nvSpPr>
            <p:spPr bwMode="auto">
              <a:xfrm>
                <a:off x="1104" y="3709"/>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000080"/>
                    </a:solidFill>
                    <a:latin typeface="Calibri Light" panose="020F0302020204030204" pitchFamily="34" charset="0"/>
                  </a:rPr>
                  <a:t>Physical Layer</a:t>
                </a:r>
              </a:p>
            </p:txBody>
          </p:sp>
          <p:sp>
            <p:nvSpPr>
              <p:cNvPr id="29720" name="Text Box 11"/>
              <p:cNvSpPr txBox="1">
                <a:spLocks noChangeArrowheads="1"/>
              </p:cNvSpPr>
              <p:nvPr/>
            </p:nvSpPr>
            <p:spPr bwMode="auto">
              <a:xfrm>
                <a:off x="481" y="2676"/>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rtl="1">
                  <a:spcBef>
                    <a:spcPct val="0"/>
                  </a:spcBef>
                  <a:buClrTx/>
                  <a:buSzTx/>
                  <a:buFontTx/>
                  <a:buNone/>
                </a:pPr>
                <a:r>
                  <a:rPr lang="en-US" altLang="sv-SE" sz="1400" dirty="0">
                    <a:solidFill>
                      <a:srgbClr val="000080"/>
                    </a:solidFill>
                    <a:latin typeface="Calibri Light" panose="020F0302020204030204" pitchFamily="34" charset="0"/>
                  </a:rPr>
                  <a:t>Data link Layer</a:t>
                </a:r>
              </a:p>
            </p:txBody>
          </p:sp>
          <p:sp>
            <p:nvSpPr>
              <p:cNvPr id="29721" name="AutoShape 12"/>
              <p:cNvSpPr>
                <a:spLocks noChangeArrowheads="1"/>
              </p:cNvSpPr>
              <p:nvPr/>
            </p:nvSpPr>
            <p:spPr bwMode="auto">
              <a:xfrm rot="10800000">
                <a:off x="1491" y="3314"/>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9722" name="AutoShape 13"/>
              <p:cNvSpPr>
                <a:spLocks noChangeArrowheads="1"/>
              </p:cNvSpPr>
              <p:nvPr/>
            </p:nvSpPr>
            <p:spPr bwMode="auto">
              <a:xfrm rot="10800000">
                <a:off x="1469" y="2425"/>
                <a:ext cx="175" cy="362"/>
              </a:xfrm>
              <a:prstGeom prst="upArrow">
                <a:avLst>
                  <a:gd name="adj1" fmla="val 50000"/>
                  <a:gd name="adj2" fmla="val 51714"/>
                </a:avLst>
              </a:prstGeom>
              <a:solidFill>
                <a:srgbClr val="FFFFFF"/>
              </a:solidFill>
              <a:ln w="9525">
                <a:solidFill>
                  <a:srgbClr val="0000FF"/>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9723" name="Rectangle 14"/>
              <p:cNvSpPr>
                <a:spLocks noChangeArrowheads="1"/>
              </p:cNvSpPr>
              <p:nvPr/>
            </p:nvSpPr>
            <p:spPr bwMode="auto">
              <a:xfrm>
                <a:off x="2019" y="2936"/>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990099"/>
                    </a:solidFill>
                    <a:latin typeface="Calibri Light" panose="020F0302020204030204" pitchFamily="34" charset="0"/>
                  </a:rPr>
                  <a:t>Tail</a:t>
                </a:r>
              </a:p>
            </p:txBody>
          </p:sp>
          <p:sp>
            <p:nvSpPr>
              <p:cNvPr id="29724" name="Rectangle 15" descr="Small confetti"/>
              <p:cNvSpPr>
                <a:spLocks noChangeArrowheads="1"/>
              </p:cNvSpPr>
              <p:nvPr/>
            </p:nvSpPr>
            <p:spPr bwMode="auto">
              <a:xfrm>
                <a:off x="1140" y="2936"/>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b="1" dirty="0">
                    <a:solidFill>
                      <a:srgbClr val="3333CC"/>
                    </a:solidFill>
                    <a:latin typeface="Calibri Light" panose="020F0302020204030204" pitchFamily="34" charset="0"/>
                  </a:rPr>
                  <a:t>Packet</a:t>
                </a:r>
              </a:p>
            </p:txBody>
          </p:sp>
          <p:sp>
            <p:nvSpPr>
              <p:cNvPr id="29725" name="Text Box 16"/>
              <p:cNvSpPr txBox="1">
                <a:spLocks noChangeArrowheads="1"/>
              </p:cNvSpPr>
              <p:nvPr/>
            </p:nvSpPr>
            <p:spPr bwMode="auto">
              <a:xfrm>
                <a:off x="537" y="3159"/>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000080"/>
                    </a:solidFill>
                    <a:latin typeface="Calibri Light" panose="020F0302020204030204" pitchFamily="34" charset="0"/>
                  </a:rPr>
                  <a:t>Frame</a:t>
                </a:r>
              </a:p>
            </p:txBody>
          </p:sp>
          <p:sp>
            <p:nvSpPr>
              <p:cNvPr id="29726" name="Text Box 17"/>
              <p:cNvSpPr txBox="1">
                <a:spLocks noChangeArrowheads="1"/>
              </p:cNvSpPr>
              <p:nvPr/>
            </p:nvSpPr>
            <p:spPr bwMode="auto">
              <a:xfrm>
                <a:off x="1186" y="2217"/>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rtl="1">
                  <a:spcBef>
                    <a:spcPct val="0"/>
                  </a:spcBef>
                  <a:buClrTx/>
                  <a:buSzTx/>
                  <a:buFontTx/>
                  <a:buNone/>
                </a:pPr>
                <a:r>
                  <a:rPr lang="en-US" altLang="sv-SE" sz="1400" dirty="0">
                    <a:solidFill>
                      <a:srgbClr val="000080"/>
                    </a:solidFill>
                    <a:latin typeface="Calibri Light" panose="020F0302020204030204" pitchFamily="34" charset="0"/>
                  </a:rPr>
                  <a:t>Network Layer</a:t>
                </a:r>
              </a:p>
            </p:txBody>
          </p:sp>
          <p:sp>
            <p:nvSpPr>
              <p:cNvPr id="29727" name="Line 18"/>
              <p:cNvSpPr>
                <a:spLocks noChangeShapeType="1"/>
              </p:cNvSpPr>
              <p:nvPr/>
            </p:nvSpPr>
            <p:spPr bwMode="auto">
              <a:xfrm>
                <a:off x="757" y="3118"/>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28" name="Line 19"/>
              <p:cNvSpPr>
                <a:spLocks noChangeShapeType="1"/>
              </p:cNvSpPr>
              <p:nvPr/>
            </p:nvSpPr>
            <p:spPr bwMode="auto">
              <a:xfrm rot="7842980">
                <a:off x="1757" y="3042"/>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29" name="Line 20"/>
              <p:cNvSpPr>
                <a:spLocks noChangeShapeType="1"/>
              </p:cNvSpPr>
              <p:nvPr/>
            </p:nvSpPr>
            <p:spPr bwMode="auto">
              <a:xfrm flipV="1">
                <a:off x="1140" y="2767"/>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30" name="Line 21"/>
              <p:cNvSpPr>
                <a:spLocks noChangeShapeType="1"/>
              </p:cNvSpPr>
              <p:nvPr/>
            </p:nvSpPr>
            <p:spPr bwMode="auto">
              <a:xfrm rot="14900852" flipV="1">
                <a:off x="1707" y="2728"/>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31" name="Rectangle 22"/>
              <p:cNvSpPr>
                <a:spLocks noChangeArrowheads="1"/>
              </p:cNvSpPr>
              <p:nvPr/>
            </p:nvSpPr>
            <p:spPr bwMode="auto">
              <a:xfrm>
                <a:off x="768" y="2933"/>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990099"/>
                    </a:solidFill>
                    <a:latin typeface="Calibri Light" panose="020F0302020204030204" pitchFamily="34" charset="0"/>
                  </a:rPr>
                  <a:t>Head</a:t>
                </a:r>
              </a:p>
            </p:txBody>
          </p:sp>
        </p:grpSp>
        <p:grpSp>
          <p:nvGrpSpPr>
            <p:cNvPr id="29703" name="Group 23"/>
            <p:cNvGrpSpPr>
              <a:grpSpLocks/>
            </p:cNvGrpSpPr>
            <p:nvPr/>
          </p:nvGrpSpPr>
          <p:grpSpPr bwMode="auto">
            <a:xfrm>
              <a:off x="2958" y="2209"/>
              <a:ext cx="2153" cy="1677"/>
              <a:chOff x="2958" y="2193"/>
              <a:chExt cx="2153" cy="1677"/>
            </a:xfrm>
          </p:grpSpPr>
          <p:sp>
            <p:nvSpPr>
              <p:cNvPr id="29704" name="Rectangle 24"/>
              <p:cNvSpPr>
                <a:spLocks noChangeArrowheads="1"/>
              </p:cNvSpPr>
              <p:nvPr/>
            </p:nvSpPr>
            <p:spPr bwMode="auto">
              <a:xfrm>
                <a:off x="3003" y="2640"/>
                <a:ext cx="2108" cy="817"/>
              </a:xfrm>
              <a:prstGeom prst="rect">
                <a:avLst/>
              </a:prstGeom>
              <a:solidFill>
                <a:srgbClr val="FFFFFF"/>
              </a:solidFill>
              <a:ln w="19050">
                <a:solidFill>
                  <a:srgbClr val="99000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9705" name="Text Box 25"/>
              <p:cNvSpPr txBox="1">
                <a:spLocks noChangeArrowheads="1"/>
              </p:cNvSpPr>
              <p:nvPr/>
            </p:nvSpPr>
            <p:spPr bwMode="auto">
              <a:xfrm>
                <a:off x="3581" y="3685"/>
                <a:ext cx="954" cy="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000080"/>
                    </a:solidFill>
                    <a:latin typeface="Calibri Light" panose="020F0302020204030204" pitchFamily="34" charset="0"/>
                  </a:rPr>
                  <a:t>Physical Layer</a:t>
                </a:r>
              </a:p>
            </p:txBody>
          </p:sp>
          <p:sp>
            <p:nvSpPr>
              <p:cNvPr id="29706" name="Text Box 26"/>
              <p:cNvSpPr txBox="1">
                <a:spLocks noChangeArrowheads="1"/>
              </p:cNvSpPr>
              <p:nvPr/>
            </p:nvSpPr>
            <p:spPr bwMode="auto">
              <a:xfrm>
                <a:off x="2958" y="265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rtl="1">
                  <a:spcBef>
                    <a:spcPct val="0"/>
                  </a:spcBef>
                  <a:buClrTx/>
                  <a:buSzTx/>
                  <a:buFontTx/>
                  <a:buNone/>
                </a:pPr>
                <a:r>
                  <a:rPr lang="en-US" altLang="sv-SE" sz="1400" dirty="0">
                    <a:solidFill>
                      <a:srgbClr val="000080"/>
                    </a:solidFill>
                    <a:latin typeface="Calibri Light" panose="020F0302020204030204" pitchFamily="34" charset="0"/>
                  </a:rPr>
                  <a:t>Data link Layer</a:t>
                </a:r>
              </a:p>
            </p:txBody>
          </p:sp>
          <p:sp>
            <p:nvSpPr>
              <p:cNvPr id="29707" name="AutoShape 27"/>
              <p:cNvSpPr>
                <a:spLocks noChangeArrowheads="1"/>
              </p:cNvSpPr>
              <p:nvPr/>
            </p:nvSpPr>
            <p:spPr bwMode="auto">
              <a:xfrm>
                <a:off x="3968" y="3290"/>
                <a:ext cx="175" cy="363"/>
              </a:xfrm>
              <a:prstGeom prst="upArrow">
                <a:avLst>
                  <a:gd name="adj1" fmla="val 50000"/>
                  <a:gd name="adj2" fmla="val 51857"/>
                </a:avLst>
              </a:prstGeom>
              <a:solidFill>
                <a:srgbClr val="FFFFFF"/>
              </a:solid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sp>
            <p:nvSpPr>
              <p:cNvPr id="29708" name="Rectangle 28"/>
              <p:cNvSpPr>
                <a:spLocks noChangeArrowheads="1"/>
              </p:cNvSpPr>
              <p:nvPr/>
            </p:nvSpPr>
            <p:spPr bwMode="auto">
              <a:xfrm>
                <a:off x="4496" y="2912"/>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990099"/>
                    </a:solidFill>
                    <a:latin typeface="Calibri Light" panose="020F0302020204030204" pitchFamily="34" charset="0"/>
                  </a:rPr>
                  <a:t>Tail</a:t>
                </a:r>
              </a:p>
            </p:txBody>
          </p:sp>
          <p:sp>
            <p:nvSpPr>
              <p:cNvPr id="29709" name="Rectangle 29" descr="Small confetti"/>
              <p:cNvSpPr>
                <a:spLocks noChangeArrowheads="1"/>
              </p:cNvSpPr>
              <p:nvPr/>
            </p:nvSpPr>
            <p:spPr bwMode="auto">
              <a:xfrm>
                <a:off x="3617" y="2912"/>
                <a:ext cx="879" cy="182"/>
              </a:xfrm>
              <a:prstGeom prst="rect">
                <a:avLst/>
              </a:prstGeom>
              <a:pattFill prst="smConfetti">
                <a:fgClr>
                  <a:srgbClr val="0033CC"/>
                </a:fgClr>
                <a:bgClr>
                  <a:srgbClr val="FFFFFF"/>
                </a:bgClr>
              </a:pattFill>
              <a:ln w="9525">
                <a:solidFill>
                  <a:srgbClr val="990099"/>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600" b="1" dirty="0">
                    <a:solidFill>
                      <a:srgbClr val="3333CC"/>
                    </a:solidFill>
                    <a:latin typeface="Calibri Light" panose="020F0302020204030204" pitchFamily="34" charset="0"/>
                  </a:rPr>
                  <a:t>Packet</a:t>
                </a:r>
              </a:p>
            </p:txBody>
          </p:sp>
          <p:sp>
            <p:nvSpPr>
              <p:cNvPr id="29710" name="Text Box 30"/>
              <p:cNvSpPr txBox="1">
                <a:spLocks noChangeArrowheads="1"/>
              </p:cNvSpPr>
              <p:nvPr/>
            </p:nvSpPr>
            <p:spPr bwMode="auto">
              <a:xfrm>
                <a:off x="3001" y="3143"/>
                <a:ext cx="5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000080"/>
                    </a:solidFill>
                    <a:latin typeface="Calibri Light" panose="020F0302020204030204" pitchFamily="34" charset="0"/>
                  </a:rPr>
                  <a:t>Frame</a:t>
                </a:r>
              </a:p>
            </p:txBody>
          </p:sp>
          <p:sp>
            <p:nvSpPr>
              <p:cNvPr id="29711" name="Text Box 31"/>
              <p:cNvSpPr txBox="1">
                <a:spLocks noChangeArrowheads="1"/>
              </p:cNvSpPr>
              <p:nvPr/>
            </p:nvSpPr>
            <p:spPr bwMode="auto">
              <a:xfrm>
                <a:off x="3663" y="2193"/>
                <a:ext cx="953" cy="2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rtl="1">
                  <a:spcBef>
                    <a:spcPct val="0"/>
                  </a:spcBef>
                  <a:buClrTx/>
                  <a:buSzTx/>
                  <a:buFontTx/>
                  <a:buNone/>
                </a:pPr>
                <a:r>
                  <a:rPr lang="en-US" altLang="sv-SE" sz="1400" dirty="0">
                    <a:solidFill>
                      <a:srgbClr val="000080"/>
                    </a:solidFill>
                    <a:latin typeface="Calibri Light" panose="020F0302020204030204" pitchFamily="34" charset="0"/>
                  </a:rPr>
                  <a:t>Network Layer</a:t>
                </a:r>
              </a:p>
            </p:txBody>
          </p:sp>
          <p:sp>
            <p:nvSpPr>
              <p:cNvPr id="29712" name="Line 32"/>
              <p:cNvSpPr>
                <a:spLocks noChangeShapeType="1"/>
              </p:cNvSpPr>
              <p:nvPr/>
            </p:nvSpPr>
            <p:spPr bwMode="auto">
              <a:xfrm>
                <a:off x="3234" y="3094"/>
                <a:ext cx="672" cy="241"/>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13" name="Line 33"/>
              <p:cNvSpPr>
                <a:spLocks noChangeShapeType="1"/>
              </p:cNvSpPr>
              <p:nvPr/>
            </p:nvSpPr>
            <p:spPr bwMode="auto">
              <a:xfrm rot="7842980">
                <a:off x="4234" y="3018"/>
                <a:ext cx="585" cy="362"/>
              </a:xfrm>
              <a:prstGeom prst="line">
                <a:avLst/>
              </a:prstGeom>
              <a:noFill/>
              <a:ln w="9525">
                <a:solidFill>
                  <a:srgbClr val="99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14" name="Line 34"/>
              <p:cNvSpPr>
                <a:spLocks noChangeShapeType="1"/>
              </p:cNvSpPr>
              <p:nvPr/>
            </p:nvSpPr>
            <p:spPr bwMode="auto">
              <a:xfrm flipV="1">
                <a:off x="3617" y="2743"/>
                <a:ext cx="289" cy="155"/>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15" name="Line 35"/>
              <p:cNvSpPr>
                <a:spLocks noChangeShapeType="1"/>
              </p:cNvSpPr>
              <p:nvPr/>
            </p:nvSpPr>
            <p:spPr bwMode="auto">
              <a:xfrm rot="14900852" flipV="1">
                <a:off x="4184" y="2704"/>
                <a:ext cx="306" cy="224"/>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29716" name="Rectangle 36"/>
              <p:cNvSpPr>
                <a:spLocks noChangeArrowheads="1"/>
              </p:cNvSpPr>
              <p:nvPr/>
            </p:nvSpPr>
            <p:spPr bwMode="auto">
              <a:xfrm>
                <a:off x="3245" y="2909"/>
                <a:ext cx="377" cy="182"/>
              </a:xfrm>
              <a:prstGeom prst="rect">
                <a:avLst/>
              </a:prstGeom>
              <a:solidFill>
                <a:srgbClr val="FFFFFF"/>
              </a:solidFill>
              <a:ln w="9525">
                <a:solidFill>
                  <a:srgbClr val="800080"/>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sv-SE" sz="1400" dirty="0">
                    <a:solidFill>
                      <a:srgbClr val="990099"/>
                    </a:solidFill>
                    <a:latin typeface="Calibri Light" panose="020F0302020204030204" pitchFamily="34" charset="0"/>
                  </a:rPr>
                  <a:t>Head</a:t>
                </a:r>
              </a:p>
            </p:txBody>
          </p:sp>
          <p:sp>
            <p:nvSpPr>
              <p:cNvPr id="29717" name="AutoShape 37"/>
              <p:cNvSpPr>
                <a:spLocks noChangeArrowheads="1"/>
              </p:cNvSpPr>
              <p:nvPr/>
            </p:nvSpPr>
            <p:spPr bwMode="auto">
              <a:xfrm>
                <a:off x="3968" y="2404"/>
                <a:ext cx="175" cy="363"/>
              </a:xfrm>
              <a:prstGeom prst="upArrow">
                <a:avLst>
                  <a:gd name="adj1" fmla="val 50000"/>
                  <a:gd name="adj2" fmla="val 51857"/>
                </a:avLst>
              </a:prstGeom>
              <a:solidFill>
                <a:srgbClr val="FFFFFF"/>
              </a:solidFill>
              <a:ln w="9525">
                <a:solidFill>
                  <a:srgbClr val="0033CC"/>
                </a:solidFill>
                <a:miter lim="800000"/>
                <a:headEnd/>
                <a:tailEnd/>
              </a:ln>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endParaRPr lang="sv-SE" altLang="sv-SE" sz="2400">
                  <a:solidFill>
                    <a:schemeClr val="accent2"/>
                  </a:solidFill>
                  <a:latin typeface="Times New Roman" panose="02020603050405020304" pitchFamily="18" charset="0"/>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a:noFill/>
        </p:spPr>
        <p:txBody>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0"/>
              </a:spcBef>
              <a:buClrTx/>
              <a:buSzTx/>
              <a:buFontTx/>
              <a:buNone/>
            </a:pPr>
            <a:r>
              <a:rPr lang="en-US" altLang="en-US" sz="1400">
                <a:solidFill>
                  <a:srgbClr val="3333CC"/>
                </a:solidFill>
                <a:latin typeface="Times New Roman" panose="02020603050405020304" pitchFamily="18" charset="0"/>
              </a:rPr>
              <a:t>2-</a:t>
            </a:r>
            <a:fld id="{A3AB3EFE-5168-41F0-B86A-C07D7627B766}" type="slidenum">
              <a:rPr lang="en-US" altLang="en-US" sz="1400" smtClean="0">
                <a:solidFill>
                  <a:srgbClr val="3333CC"/>
                </a:solidFill>
                <a:latin typeface="Times New Roman" panose="02020603050405020304" pitchFamily="18" charset="0"/>
              </a:rPr>
              <a:pPr>
                <a:spcBef>
                  <a:spcPct val="0"/>
                </a:spcBef>
                <a:buClrTx/>
                <a:buSzTx/>
                <a:buFontTx/>
                <a:buNone/>
              </a:pPr>
              <a:t>9</a:t>
            </a:fld>
            <a:endParaRPr lang="en-US" altLang="en-US" sz="1400">
              <a:solidFill>
                <a:srgbClr val="3333CC"/>
              </a:solidFill>
              <a:latin typeface="Times New Roman" panose="02020603050405020304" pitchFamily="18" charset="0"/>
            </a:endParaRPr>
          </a:p>
        </p:txBody>
      </p:sp>
      <p:sp>
        <p:nvSpPr>
          <p:cNvPr id="31747" name="Rectangle 2"/>
          <p:cNvSpPr>
            <a:spLocks noGrp="1" noChangeArrowheads="1"/>
          </p:cNvSpPr>
          <p:nvPr>
            <p:ph type="title"/>
          </p:nvPr>
        </p:nvSpPr>
        <p:spPr>
          <a:xfrm>
            <a:off x="533400" y="228600"/>
            <a:ext cx="7772400" cy="960438"/>
          </a:xfrm>
        </p:spPr>
        <p:txBody>
          <a:bodyPr/>
          <a:lstStyle/>
          <a:p>
            <a:r>
              <a:rPr lang="en-US" altLang="sv-SE" sz="3200" dirty="0">
                <a:latin typeface="Calibri Light" panose="020F0302020204030204" pitchFamily="34" charset="0"/>
              </a:rPr>
              <a:t>Pseudo-Self-Stabilization, </a:t>
            </a:r>
            <a:br>
              <a:rPr lang="en-US" altLang="sv-SE" sz="3200" dirty="0">
                <a:latin typeface="Calibri Light" panose="020F0302020204030204" pitchFamily="34" charset="0"/>
              </a:rPr>
            </a:br>
            <a:r>
              <a:rPr lang="en-US" altLang="sv-SE" sz="3200" dirty="0">
                <a:latin typeface="Calibri Light" panose="020F0302020204030204" pitchFamily="34" charset="0"/>
              </a:rPr>
              <a:t>The Data Link Algorithm</a:t>
            </a:r>
          </a:p>
        </p:txBody>
      </p:sp>
      <p:grpSp>
        <p:nvGrpSpPr>
          <p:cNvPr id="196717" name="Group 109"/>
          <p:cNvGrpSpPr>
            <a:grpSpLocks/>
          </p:cNvGrpSpPr>
          <p:nvPr/>
        </p:nvGrpSpPr>
        <p:grpSpPr bwMode="auto">
          <a:xfrm>
            <a:off x="2449513" y="1155700"/>
            <a:ext cx="1876425" cy="1581150"/>
            <a:chOff x="651" y="728"/>
            <a:chExt cx="1182" cy="996"/>
          </a:xfrm>
        </p:grpSpPr>
        <p:sp>
          <p:nvSpPr>
            <p:cNvPr id="31835" name="Oval 48"/>
            <p:cNvSpPr>
              <a:spLocks noChangeArrowheads="1"/>
            </p:cNvSpPr>
            <p:nvPr/>
          </p:nvSpPr>
          <p:spPr bwMode="auto">
            <a:xfrm>
              <a:off x="651" y="1432"/>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S</a:t>
              </a:r>
            </a:p>
          </p:txBody>
        </p:sp>
        <p:sp>
          <p:nvSpPr>
            <p:cNvPr id="31836" name="Oval 49"/>
            <p:cNvSpPr>
              <a:spLocks noChangeArrowheads="1"/>
            </p:cNvSpPr>
            <p:nvPr/>
          </p:nvSpPr>
          <p:spPr bwMode="auto">
            <a:xfrm>
              <a:off x="1614" y="1432"/>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R</a:t>
              </a:r>
            </a:p>
          </p:txBody>
        </p:sp>
        <p:sp>
          <p:nvSpPr>
            <p:cNvPr id="31837" name="Freeform 50"/>
            <p:cNvSpPr>
              <a:spLocks/>
            </p:cNvSpPr>
            <p:nvPr/>
          </p:nvSpPr>
          <p:spPr bwMode="auto">
            <a:xfrm>
              <a:off x="815" y="1348"/>
              <a:ext cx="888" cy="84"/>
            </a:xfrm>
            <a:custGeom>
              <a:avLst/>
              <a:gdLst>
                <a:gd name="T0" fmla="*/ 888 w 888"/>
                <a:gd name="T1" fmla="*/ 84 h 84"/>
                <a:gd name="T2" fmla="*/ 430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38" name="Freeform 51"/>
            <p:cNvSpPr>
              <a:spLocks/>
            </p:cNvSpPr>
            <p:nvPr/>
          </p:nvSpPr>
          <p:spPr bwMode="auto">
            <a:xfrm>
              <a:off x="808" y="1633"/>
              <a:ext cx="860" cy="91"/>
            </a:xfrm>
            <a:custGeom>
              <a:avLst/>
              <a:gdLst>
                <a:gd name="T0" fmla="*/ 0 w 860"/>
                <a:gd name="T1" fmla="*/ 0 h 91"/>
                <a:gd name="T2" fmla="*/ 444 w 860"/>
                <a:gd name="T3" fmla="*/ 90 h 91"/>
                <a:gd name="T4" fmla="*/ 860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31839" name="Group 52"/>
            <p:cNvGrpSpPr>
              <a:grpSpLocks/>
            </p:cNvGrpSpPr>
            <p:nvPr/>
          </p:nvGrpSpPr>
          <p:grpSpPr bwMode="auto">
            <a:xfrm>
              <a:off x="651" y="819"/>
              <a:ext cx="166" cy="563"/>
              <a:chOff x="336" y="747"/>
              <a:chExt cx="166" cy="377"/>
            </a:xfrm>
          </p:grpSpPr>
          <p:sp>
            <p:nvSpPr>
              <p:cNvPr id="31845" name="Line 53"/>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46" name="Line 54"/>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47" name="Line 55"/>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840" name="Rectangle 56"/>
            <p:cNvSpPr>
              <a:spLocks noChangeArrowheads="1"/>
            </p:cNvSpPr>
            <p:nvPr/>
          </p:nvSpPr>
          <p:spPr bwMode="auto">
            <a:xfrm>
              <a:off x="651" y="728"/>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3</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2</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grpSp>
          <p:nvGrpSpPr>
            <p:cNvPr id="31841" name="Group 57"/>
            <p:cNvGrpSpPr>
              <a:grpSpLocks/>
            </p:cNvGrpSpPr>
            <p:nvPr/>
          </p:nvGrpSpPr>
          <p:grpSpPr bwMode="auto">
            <a:xfrm>
              <a:off x="1667" y="819"/>
              <a:ext cx="166" cy="563"/>
              <a:chOff x="336" y="747"/>
              <a:chExt cx="166" cy="377"/>
            </a:xfrm>
          </p:grpSpPr>
          <p:sp>
            <p:nvSpPr>
              <p:cNvPr id="31842" name="Line 58"/>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43" name="Line 59"/>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44" name="Line 60"/>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grpSp>
      <p:grpSp>
        <p:nvGrpSpPr>
          <p:cNvPr id="196718" name="Group 110"/>
          <p:cNvGrpSpPr>
            <a:grpSpLocks/>
          </p:cNvGrpSpPr>
          <p:nvPr/>
        </p:nvGrpSpPr>
        <p:grpSpPr bwMode="auto">
          <a:xfrm>
            <a:off x="5845175" y="1166813"/>
            <a:ext cx="2303463" cy="1581150"/>
            <a:chOff x="2790" y="735"/>
            <a:chExt cx="1451" cy="996"/>
          </a:xfrm>
        </p:grpSpPr>
        <p:sp>
          <p:nvSpPr>
            <p:cNvPr id="31820" name="Oval 20"/>
            <p:cNvSpPr>
              <a:spLocks noChangeArrowheads="1"/>
            </p:cNvSpPr>
            <p:nvPr/>
          </p:nvSpPr>
          <p:spPr bwMode="auto">
            <a:xfrm>
              <a:off x="3059" y="143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S</a:t>
              </a:r>
              <a:endParaRPr lang="en-US" altLang="sv-SE" sz="1400" i="1" baseline="-25000">
                <a:solidFill>
                  <a:schemeClr val="tx1"/>
                </a:solidFill>
                <a:latin typeface="Times New Roman" panose="02020603050405020304" pitchFamily="18" charset="0"/>
              </a:endParaRPr>
            </a:p>
          </p:txBody>
        </p:sp>
        <p:sp>
          <p:nvSpPr>
            <p:cNvPr id="31821" name="Oval 21"/>
            <p:cNvSpPr>
              <a:spLocks noChangeArrowheads="1"/>
            </p:cNvSpPr>
            <p:nvPr/>
          </p:nvSpPr>
          <p:spPr bwMode="auto">
            <a:xfrm>
              <a:off x="4022" y="143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R</a:t>
              </a:r>
            </a:p>
          </p:txBody>
        </p:sp>
        <p:sp>
          <p:nvSpPr>
            <p:cNvPr id="31822" name="Freeform 22"/>
            <p:cNvSpPr>
              <a:spLocks/>
            </p:cNvSpPr>
            <p:nvPr/>
          </p:nvSpPr>
          <p:spPr bwMode="auto">
            <a:xfrm>
              <a:off x="3223" y="1355"/>
              <a:ext cx="888" cy="84"/>
            </a:xfrm>
            <a:custGeom>
              <a:avLst/>
              <a:gdLst>
                <a:gd name="T0" fmla="*/ 888 w 888"/>
                <a:gd name="T1" fmla="*/ 84 h 84"/>
                <a:gd name="T2" fmla="*/ 430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23" name="Freeform 23"/>
            <p:cNvSpPr>
              <a:spLocks/>
            </p:cNvSpPr>
            <p:nvPr/>
          </p:nvSpPr>
          <p:spPr bwMode="auto">
            <a:xfrm>
              <a:off x="3216" y="1640"/>
              <a:ext cx="860" cy="91"/>
            </a:xfrm>
            <a:custGeom>
              <a:avLst/>
              <a:gdLst>
                <a:gd name="T0" fmla="*/ 0 w 860"/>
                <a:gd name="T1" fmla="*/ 0 h 91"/>
                <a:gd name="T2" fmla="*/ 444 w 860"/>
                <a:gd name="T3" fmla="*/ 90 h 91"/>
                <a:gd name="T4" fmla="*/ 860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31824" name="Group 24"/>
            <p:cNvGrpSpPr>
              <a:grpSpLocks/>
            </p:cNvGrpSpPr>
            <p:nvPr/>
          </p:nvGrpSpPr>
          <p:grpSpPr bwMode="auto">
            <a:xfrm>
              <a:off x="3059" y="826"/>
              <a:ext cx="166" cy="563"/>
              <a:chOff x="336" y="747"/>
              <a:chExt cx="166" cy="377"/>
            </a:xfrm>
          </p:grpSpPr>
          <p:sp>
            <p:nvSpPr>
              <p:cNvPr id="31832" name="Line 25"/>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33" name="Line 26"/>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34" name="Line 27"/>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825" name="Rectangle 28"/>
            <p:cNvSpPr>
              <a:spLocks noChangeArrowheads="1"/>
            </p:cNvSpPr>
            <p:nvPr/>
          </p:nvSpPr>
          <p:spPr bwMode="auto">
            <a:xfrm>
              <a:off x="3059" y="735"/>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3</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2</a:t>
              </a:r>
            </a:p>
          </p:txBody>
        </p:sp>
        <p:grpSp>
          <p:nvGrpSpPr>
            <p:cNvPr id="31826" name="Group 29"/>
            <p:cNvGrpSpPr>
              <a:grpSpLocks/>
            </p:cNvGrpSpPr>
            <p:nvPr/>
          </p:nvGrpSpPr>
          <p:grpSpPr bwMode="auto">
            <a:xfrm>
              <a:off x="4075" y="826"/>
              <a:ext cx="166" cy="563"/>
              <a:chOff x="336" y="747"/>
              <a:chExt cx="166" cy="377"/>
            </a:xfrm>
          </p:grpSpPr>
          <p:sp>
            <p:nvSpPr>
              <p:cNvPr id="31829" name="Line 30"/>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30" name="Line 31"/>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31" name="Line 32"/>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827" name="Text Box 89"/>
            <p:cNvSpPr txBox="1">
              <a:spLocks noChangeArrowheads="1"/>
            </p:cNvSpPr>
            <p:nvPr/>
          </p:nvSpPr>
          <p:spPr bwMode="auto">
            <a:xfrm>
              <a:off x="2790" y="1439"/>
              <a:ext cx="261" cy="194"/>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sp>
          <p:nvSpPr>
            <p:cNvPr id="31828" name="Text Box 99"/>
            <p:cNvSpPr txBox="1">
              <a:spLocks noChangeArrowheads="1"/>
            </p:cNvSpPr>
            <p:nvPr/>
          </p:nvSpPr>
          <p:spPr bwMode="auto">
            <a:xfrm>
              <a:off x="3278" y="967"/>
              <a:ext cx="6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000" dirty="0">
                  <a:solidFill>
                    <a:schemeClr val="accent2"/>
                  </a:solidFill>
                  <a:latin typeface="Calibri Light" panose="020F0302020204030204" pitchFamily="34" charset="0"/>
                </a:rPr>
                <a:t>fetch</a:t>
              </a:r>
            </a:p>
          </p:txBody>
        </p:sp>
      </p:grpSp>
      <p:grpSp>
        <p:nvGrpSpPr>
          <p:cNvPr id="196725" name="Group 117"/>
          <p:cNvGrpSpPr>
            <a:grpSpLocks/>
          </p:cNvGrpSpPr>
          <p:nvPr/>
        </p:nvGrpSpPr>
        <p:grpSpPr bwMode="auto">
          <a:xfrm>
            <a:off x="5997575" y="4810125"/>
            <a:ext cx="2219325" cy="1581150"/>
            <a:chOff x="3778" y="3030"/>
            <a:chExt cx="1398" cy="996"/>
          </a:xfrm>
        </p:grpSpPr>
        <p:sp>
          <p:nvSpPr>
            <p:cNvPr id="31803" name="Oval 76"/>
            <p:cNvSpPr>
              <a:spLocks noChangeArrowheads="1"/>
            </p:cNvSpPr>
            <p:nvPr/>
          </p:nvSpPr>
          <p:spPr bwMode="auto">
            <a:xfrm>
              <a:off x="3951" y="373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S</a:t>
              </a:r>
            </a:p>
          </p:txBody>
        </p:sp>
        <p:sp>
          <p:nvSpPr>
            <p:cNvPr id="31804" name="Oval 77"/>
            <p:cNvSpPr>
              <a:spLocks noChangeArrowheads="1"/>
            </p:cNvSpPr>
            <p:nvPr/>
          </p:nvSpPr>
          <p:spPr bwMode="auto">
            <a:xfrm>
              <a:off x="4914" y="373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R</a:t>
              </a:r>
            </a:p>
          </p:txBody>
        </p:sp>
        <p:sp>
          <p:nvSpPr>
            <p:cNvPr id="31805" name="Freeform 78"/>
            <p:cNvSpPr>
              <a:spLocks/>
            </p:cNvSpPr>
            <p:nvPr/>
          </p:nvSpPr>
          <p:spPr bwMode="auto">
            <a:xfrm>
              <a:off x="4115" y="3650"/>
              <a:ext cx="888" cy="84"/>
            </a:xfrm>
            <a:custGeom>
              <a:avLst/>
              <a:gdLst>
                <a:gd name="T0" fmla="*/ 888 w 888"/>
                <a:gd name="T1" fmla="*/ 84 h 84"/>
                <a:gd name="T2" fmla="*/ 430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06" name="Freeform 79"/>
            <p:cNvSpPr>
              <a:spLocks/>
            </p:cNvSpPr>
            <p:nvPr/>
          </p:nvSpPr>
          <p:spPr bwMode="auto">
            <a:xfrm>
              <a:off x="4108" y="3935"/>
              <a:ext cx="860" cy="91"/>
            </a:xfrm>
            <a:custGeom>
              <a:avLst/>
              <a:gdLst>
                <a:gd name="T0" fmla="*/ 0 w 860"/>
                <a:gd name="T1" fmla="*/ 0 h 91"/>
                <a:gd name="T2" fmla="*/ 444 w 860"/>
                <a:gd name="T3" fmla="*/ 90 h 91"/>
                <a:gd name="T4" fmla="*/ 860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31807" name="Group 80"/>
            <p:cNvGrpSpPr>
              <a:grpSpLocks/>
            </p:cNvGrpSpPr>
            <p:nvPr/>
          </p:nvGrpSpPr>
          <p:grpSpPr bwMode="auto">
            <a:xfrm>
              <a:off x="3951" y="3121"/>
              <a:ext cx="166" cy="563"/>
              <a:chOff x="336" y="747"/>
              <a:chExt cx="166" cy="377"/>
            </a:xfrm>
          </p:grpSpPr>
          <p:sp>
            <p:nvSpPr>
              <p:cNvPr id="31817" name="Line 81"/>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18" name="Line 82"/>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19" name="Line 83"/>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808" name="Rectangle 84"/>
            <p:cNvSpPr>
              <a:spLocks noChangeArrowheads="1"/>
            </p:cNvSpPr>
            <p:nvPr/>
          </p:nvSpPr>
          <p:spPr bwMode="auto">
            <a:xfrm>
              <a:off x="3951" y="3030"/>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3</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2</a:t>
              </a:r>
            </a:p>
          </p:txBody>
        </p:sp>
        <p:grpSp>
          <p:nvGrpSpPr>
            <p:cNvPr id="31809" name="Group 85"/>
            <p:cNvGrpSpPr>
              <a:grpSpLocks/>
            </p:cNvGrpSpPr>
            <p:nvPr/>
          </p:nvGrpSpPr>
          <p:grpSpPr bwMode="auto">
            <a:xfrm>
              <a:off x="4967" y="3121"/>
              <a:ext cx="166" cy="563"/>
              <a:chOff x="336" y="747"/>
              <a:chExt cx="166" cy="377"/>
            </a:xfrm>
          </p:grpSpPr>
          <p:sp>
            <p:nvSpPr>
              <p:cNvPr id="31814" name="Line 86"/>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15" name="Line 87"/>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16" name="Line 88"/>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810" name="Text Box 93"/>
            <p:cNvSpPr txBox="1">
              <a:spLocks noChangeArrowheads="1"/>
            </p:cNvSpPr>
            <p:nvPr/>
          </p:nvSpPr>
          <p:spPr bwMode="auto">
            <a:xfrm>
              <a:off x="3778" y="3750"/>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sp>
          <p:nvSpPr>
            <p:cNvPr id="31811" name="Text Box 94"/>
            <p:cNvSpPr txBox="1">
              <a:spLocks noChangeArrowheads="1"/>
            </p:cNvSpPr>
            <p:nvPr/>
          </p:nvSpPr>
          <p:spPr bwMode="auto">
            <a:xfrm>
              <a:off x="4696" y="3788"/>
              <a:ext cx="218" cy="194"/>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f</a:t>
              </a:r>
              <a:r>
                <a:rPr lang="en-US" altLang="sv-SE" sz="1400" i="1" baseline="-25000">
                  <a:solidFill>
                    <a:schemeClr val="tx1"/>
                  </a:solidFill>
                  <a:latin typeface="Times New Roman" panose="02020603050405020304" pitchFamily="18" charset="0"/>
                </a:rPr>
                <a:t>2</a:t>
              </a:r>
            </a:p>
          </p:txBody>
        </p:sp>
        <p:sp>
          <p:nvSpPr>
            <p:cNvPr id="31812" name="Text Box 97"/>
            <p:cNvSpPr txBox="1">
              <a:spLocks noChangeArrowheads="1"/>
            </p:cNvSpPr>
            <p:nvPr/>
          </p:nvSpPr>
          <p:spPr bwMode="auto">
            <a:xfrm>
              <a:off x="4935" y="3493"/>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sp>
          <p:nvSpPr>
            <p:cNvPr id="31813" name="Text Box 100"/>
            <p:cNvSpPr txBox="1">
              <a:spLocks noChangeArrowheads="1"/>
            </p:cNvSpPr>
            <p:nvPr/>
          </p:nvSpPr>
          <p:spPr bwMode="auto">
            <a:xfrm>
              <a:off x="4186" y="3309"/>
              <a:ext cx="6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000" dirty="0">
                  <a:solidFill>
                    <a:schemeClr val="accent2"/>
                  </a:solidFill>
                  <a:latin typeface="Calibri Light" panose="020F0302020204030204" pitchFamily="34" charset="0"/>
                </a:rPr>
                <a:t>send</a:t>
              </a:r>
            </a:p>
          </p:txBody>
        </p:sp>
      </p:grpSp>
      <p:grpSp>
        <p:nvGrpSpPr>
          <p:cNvPr id="196722" name="Group 114"/>
          <p:cNvGrpSpPr>
            <a:grpSpLocks/>
          </p:cNvGrpSpPr>
          <p:nvPr/>
        </p:nvGrpSpPr>
        <p:grpSpPr bwMode="auto">
          <a:xfrm>
            <a:off x="2179638" y="4810125"/>
            <a:ext cx="2216150" cy="1581150"/>
            <a:chOff x="481" y="3030"/>
            <a:chExt cx="1396" cy="996"/>
          </a:xfrm>
        </p:grpSpPr>
        <p:sp>
          <p:nvSpPr>
            <p:cNvPr id="31787" name="Oval 62"/>
            <p:cNvSpPr>
              <a:spLocks noChangeArrowheads="1"/>
            </p:cNvSpPr>
            <p:nvPr/>
          </p:nvSpPr>
          <p:spPr bwMode="auto">
            <a:xfrm>
              <a:off x="656" y="373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S</a:t>
              </a:r>
            </a:p>
          </p:txBody>
        </p:sp>
        <p:sp>
          <p:nvSpPr>
            <p:cNvPr id="31788" name="Oval 63"/>
            <p:cNvSpPr>
              <a:spLocks noChangeArrowheads="1"/>
            </p:cNvSpPr>
            <p:nvPr/>
          </p:nvSpPr>
          <p:spPr bwMode="auto">
            <a:xfrm>
              <a:off x="1619" y="373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R</a:t>
              </a:r>
            </a:p>
          </p:txBody>
        </p:sp>
        <p:sp>
          <p:nvSpPr>
            <p:cNvPr id="31789" name="Freeform 64"/>
            <p:cNvSpPr>
              <a:spLocks/>
            </p:cNvSpPr>
            <p:nvPr/>
          </p:nvSpPr>
          <p:spPr bwMode="auto">
            <a:xfrm>
              <a:off x="820" y="3650"/>
              <a:ext cx="888" cy="84"/>
            </a:xfrm>
            <a:custGeom>
              <a:avLst/>
              <a:gdLst>
                <a:gd name="T0" fmla="*/ 888 w 888"/>
                <a:gd name="T1" fmla="*/ 84 h 84"/>
                <a:gd name="T2" fmla="*/ 430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90" name="Freeform 65"/>
            <p:cNvSpPr>
              <a:spLocks/>
            </p:cNvSpPr>
            <p:nvPr/>
          </p:nvSpPr>
          <p:spPr bwMode="auto">
            <a:xfrm>
              <a:off x="813" y="3935"/>
              <a:ext cx="860" cy="91"/>
            </a:xfrm>
            <a:custGeom>
              <a:avLst/>
              <a:gdLst>
                <a:gd name="T0" fmla="*/ 0 w 860"/>
                <a:gd name="T1" fmla="*/ 0 h 91"/>
                <a:gd name="T2" fmla="*/ 444 w 860"/>
                <a:gd name="T3" fmla="*/ 90 h 91"/>
                <a:gd name="T4" fmla="*/ 860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31791" name="Group 66"/>
            <p:cNvGrpSpPr>
              <a:grpSpLocks/>
            </p:cNvGrpSpPr>
            <p:nvPr/>
          </p:nvGrpSpPr>
          <p:grpSpPr bwMode="auto">
            <a:xfrm>
              <a:off x="656" y="3121"/>
              <a:ext cx="166" cy="563"/>
              <a:chOff x="336" y="747"/>
              <a:chExt cx="166" cy="377"/>
            </a:xfrm>
          </p:grpSpPr>
          <p:sp>
            <p:nvSpPr>
              <p:cNvPr id="31800" name="Line 67"/>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01" name="Line 68"/>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802" name="Line 69"/>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792" name="Rectangle 70"/>
            <p:cNvSpPr>
              <a:spLocks noChangeArrowheads="1"/>
            </p:cNvSpPr>
            <p:nvPr/>
          </p:nvSpPr>
          <p:spPr bwMode="auto">
            <a:xfrm>
              <a:off x="656" y="3030"/>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3</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2</a:t>
              </a:r>
            </a:p>
          </p:txBody>
        </p:sp>
        <p:grpSp>
          <p:nvGrpSpPr>
            <p:cNvPr id="31793" name="Group 71"/>
            <p:cNvGrpSpPr>
              <a:grpSpLocks/>
            </p:cNvGrpSpPr>
            <p:nvPr/>
          </p:nvGrpSpPr>
          <p:grpSpPr bwMode="auto">
            <a:xfrm>
              <a:off x="1672" y="3121"/>
              <a:ext cx="166" cy="563"/>
              <a:chOff x="336" y="747"/>
              <a:chExt cx="166" cy="377"/>
            </a:xfrm>
          </p:grpSpPr>
          <p:sp>
            <p:nvSpPr>
              <p:cNvPr id="31797" name="Line 72"/>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98" name="Line 73"/>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99" name="Line 74"/>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794" name="Text Box 90"/>
            <p:cNvSpPr txBox="1">
              <a:spLocks noChangeArrowheads="1"/>
            </p:cNvSpPr>
            <p:nvPr/>
          </p:nvSpPr>
          <p:spPr bwMode="auto">
            <a:xfrm>
              <a:off x="481" y="3750"/>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sp>
          <p:nvSpPr>
            <p:cNvPr id="31795" name="Text Box 98"/>
            <p:cNvSpPr txBox="1">
              <a:spLocks noChangeArrowheads="1"/>
            </p:cNvSpPr>
            <p:nvPr/>
          </p:nvSpPr>
          <p:spPr bwMode="auto">
            <a:xfrm>
              <a:off x="1640" y="3489"/>
              <a:ext cx="237" cy="194"/>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sp>
          <p:nvSpPr>
            <p:cNvPr id="31796" name="Text Box 101"/>
            <p:cNvSpPr txBox="1">
              <a:spLocks noChangeArrowheads="1"/>
            </p:cNvSpPr>
            <p:nvPr/>
          </p:nvSpPr>
          <p:spPr bwMode="auto">
            <a:xfrm>
              <a:off x="857" y="3345"/>
              <a:ext cx="7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000" dirty="0">
                  <a:solidFill>
                    <a:schemeClr val="accent2"/>
                  </a:solidFill>
                  <a:latin typeface="Calibri Light" panose="020F0302020204030204" pitchFamily="34" charset="0"/>
                </a:rPr>
                <a:t>deliver</a:t>
              </a:r>
            </a:p>
          </p:txBody>
        </p:sp>
      </p:grpSp>
      <p:grpSp>
        <p:nvGrpSpPr>
          <p:cNvPr id="196720" name="Group 112"/>
          <p:cNvGrpSpPr>
            <a:grpSpLocks/>
          </p:cNvGrpSpPr>
          <p:nvPr/>
        </p:nvGrpSpPr>
        <p:grpSpPr bwMode="auto">
          <a:xfrm>
            <a:off x="5989638" y="2889250"/>
            <a:ext cx="2482850" cy="1581150"/>
            <a:chOff x="2881" y="1820"/>
            <a:chExt cx="1564" cy="996"/>
          </a:xfrm>
        </p:grpSpPr>
        <p:sp>
          <p:nvSpPr>
            <p:cNvPr id="31771" name="Oval 34"/>
            <p:cNvSpPr>
              <a:spLocks noChangeArrowheads="1"/>
            </p:cNvSpPr>
            <p:nvPr/>
          </p:nvSpPr>
          <p:spPr bwMode="auto">
            <a:xfrm>
              <a:off x="3059" y="252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S</a:t>
              </a:r>
            </a:p>
          </p:txBody>
        </p:sp>
        <p:sp>
          <p:nvSpPr>
            <p:cNvPr id="31772" name="Oval 35"/>
            <p:cNvSpPr>
              <a:spLocks noChangeArrowheads="1"/>
            </p:cNvSpPr>
            <p:nvPr/>
          </p:nvSpPr>
          <p:spPr bwMode="auto">
            <a:xfrm>
              <a:off x="4022" y="252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dirty="0">
                  <a:solidFill>
                    <a:schemeClr val="tx1"/>
                  </a:solidFill>
                  <a:latin typeface="Times New Roman" panose="02020603050405020304" pitchFamily="18" charset="0"/>
                </a:rPr>
                <a:t>R</a:t>
              </a:r>
            </a:p>
          </p:txBody>
        </p:sp>
        <p:sp>
          <p:nvSpPr>
            <p:cNvPr id="31773" name="Freeform 36"/>
            <p:cNvSpPr>
              <a:spLocks/>
            </p:cNvSpPr>
            <p:nvPr/>
          </p:nvSpPr>
          <p:spPr bwMode="auto">
            <a:xfrm>
              <a:off x="3223" y="2440"/>
              <a:ext cx="888" cy="84"/>
            </a:xfrm>
            <a:custGeom>
              <a:avLst/>
              <a:gdLst>
                <a:gd name="T0" fmla="*/ 888 w 888"/>
                <a:gd name="T1" fmla="*/ 84 h 84"/>
                <a:gd name="T2" fmla="*/ 430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74" name="Freeform 37"/>
            <p:cNvSpPr>
              <a:spLocks/>
            </p:cNvSpPr>
            <p:nvPr/>
          </p:nvSpPr>
          <p:spPr bwMode="auto">
            <a:xfrm>
              <a:off x="3216" y="2725"/>
              <a:ext cx="860" cy="91"/>
            </a:xfrm>
            <a:custGeom>
              <a:avLst/>
              <a:gdLst>
                <a:gd name="T0" fmla="*/ 0 w 860"/>
                <a:gd name="T1" fmla="*/ 0 h 91"/>
                <a:gd name="T2" fmla="*/ 444 w 860"/>
                <a:gd name="T3" fmla="*/ 90 h 91"/>
                <a:gd name="T4" fmla="*/ 860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31775" name="Group 38"/>
            <p:cNvGrpSpPr>
              <a:grpSpLocks/>
            </p:cNvGrpSpPr>
            <p:nvPr/>
          </p:nvGrpSpPr>
          <p:grpSpPr bwMode="auto">
            <a:xfrm>
              <a:off x="3059" y="1911"/>
              <a:ext cx="166" cy="563"/>
              <a:chOff x="336" y="747"/>
              <a:chExt cx="166" cy="377"/>
            </a:xfrm>
          </p:grpSpPr>
          <p:sp>
            <p:nvSpPr>
              <p:cNvPr id="31784" name="Line 39"/>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85" name="Line 40"/>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86" name="Line 41"/>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776" name="Rectangle 42"/>
            <p:cNvSpPr>
              <a:spLocks noChangeArrowheads="1"/>
            </p:cNvSpPr>
            <p:nvPr/>
          </p:nvSpPr>
          <p:spPr bwMode="auto">
            <a:xfrm>
              <a:off x="3059" y="1820"/>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3</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2</a:t>
              </a:r>
            </a:p>
          </p:txBody>
        </p:sp>
        <p:grpSp>
          <p:nvGrpSpPr>
            <p:cNvPr id="31777" name="Group 43"/>
            <p:cNvGrpSpPr>
              <a:grpSpLocks/>
            </p:cNvGrpSpPr>
            <p:nvPr/>
          </p:nvGrpSpPr>
          <p:grpSpPr bwMode="auto">
            <a:xfrm>
              <a:off x="4075" y="1911"/>
              <a:ext cx="166" cy="563"/>
              <a:chOff x="336" y="747"/>
              <a:chExt cx="166" cy="377"/>
            </a:xfrm>
          </p:grpSpPr>
          <p:sp>
            <p:nvSpPr>
              <p:cNvPr id="31781" name="Line 44"/>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82" name="Line 45"/>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83" name="Line 46"/>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778" name="Text Box 92"/>
            <p:cNvSpPr txBox="1">
              <a:spLocks noChangeArrowheads="1"/>
            </p:cNvSpPr>
            <p:nvPr/>
          </p:nvSpPr>
          <p:spPr bwMode="auto">
            <a:xfrm>
              <a:off x="2881" y="2524"/>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sp>
          <p:nvSpPr>
            <p:cNvPr id="31779" name="Text Box 95"/>
            <p:cNvSpPr txBox="1">
              <a:spLocks noChangeArrowheads="1"/>
            </p:cNvSpPr>
            <p:nvPr/>
          </p:nvSpPr>
          <p:spPr bwMode="auto">
            <a:xfrm>
              <a:off x="4241" y="2540"/>
              <a:ext cx="204" cy="194"/>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f</a:t>
              </a:r>
              <a:r>
                <a:rPr lang="en-US" altLang="sv-SE" sz="1400" i="1" baseline="-25000">
                  <a:solidFill>
                    <a:schemeClr val="tx1"/>
                  </a:solidFill>
                  <a:latin typeface="Times New Roman" panose="02020603050405020304" pitchFamily="18" charset="0"/>
                </a:rPr>
                <a:t>1</a:t>
              </a:r>
            </a:p>
          </p:txBody>
        </p:sp>
        <p:sp>
          <p:nvSpPr>
            <p:cNvPr id="31780" name="Text Box 102"/>
            <p:cNvSpPr txBox="1">
              <a:spLocks noChangeArrowheads="1"/>
            </p:cNvSpPr>
            <p:nvPr/>
          </p:nvSpPr>
          <p:spPr bwMode="auto">
            <a:xfrm>
              <a:off x="3278" y="2031"/>
              <a:ext cx="8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000" dirty="0">
                  <a:solidFill>
                    <a:schemeClr val="accent2"/>
                  </a:solidFill>
                  <a:latin typeface="Calibri Light" panose="020F0302020204030204" pitchFamily="34" charset="0"/>
                </a:rPr>
                <a:t>receive</a:t>
              </a:r>
            </a:p>
          </p:txBody>
        </p:sp>
      </p:grpSp>
      <p:grpSp>
        <p:nvGrpSpPr>
          <p:cNvPr id="196724" name="Group 116"/>
          <p:cNvGrpSpPr>
            <a:grpSpLocks/>
          </p:cNvGrpSpPr>
          <p:nvPr/>
        </p:nvGrpSpPr>
        <p:grpSpPr bwMode="auto">
          <a:xfrm>
            <a:off x="2179638" y="2889250"/>
            <a:ext cx="2154237" cy="1581150"/>
            <a:chOff x="1373" y="1820"/>
            <a:chExt cx="1357" cy="996"/>
          </a:xfrm>
        </p:grpSpPr>
        <p:sp>
          <p:nvSpPr>
            <p:cNvPr id="31755" name="Oval 3"/>
            <p:cNvSpPr>
              <a:spLocks noChangeArrowheads="1"/>
            </p:cNvSpPr>
            <p:nvPr/>
          </p:nvSpPr>
          <p:spPr bwMode="auto">
            <a:xfrm>
              <a:off x="1548" y="252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S</a:t>
              </a:r>
            </a:p>
          </p:txBody>
        </p:sp>
        <p:sp>
          <p:nvSpPr>
            <p:cNvPr id="31756" name="Oval 4"/>
            <p:cNvSpPr>
              <a:spLocks noChangeArrowheads="1"/>
            </p:cNvSpPr>
            <p:nvPr/>
          </p:nvSpPr>
          <p:spPr bwMode="auto">
            <a:xfrm>
              <a:off x="2511" y="2524"/>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2000">
                  <a:solidFill>
                    <a:schemeClr val="tx1"/>
                  </a:solidFill>
                  <a:latin typeface="Times New Roman" panose="02020603050405020304" pitchFamily="18" charset="0"/>
                </a:rPr>
                <a:t>R</a:t>
              </a:r>
            </a:p>
          </p:txBody>
        </p:sp>
        <p:sp>
          <p:nvSpPr>
            <p:cNvPr id="31757" name="Freeform 5"/>
            <p:cNvSpPr>
              <a:spLocks/>
            </p:cNvSpPr>
            <p:nvPr/>
          </p:nvSpPr>
          <p:spPr bwMode="auto">
            <a:xfrm>
              <a:off x="1712" y="2440"/>
              <a:ext cx="888" cy="84"/>
            </a:xfrm>
            <a:custGeom>
              <a:avLst/>
              <a:gdLst>
                <a:gd name="T0" fmla="*/ 888 w 888"/>
                <a:gd name="T1" fmla="*/ 84 h 84"/>
                <a:gd name="T2" fmla="*/ 430 w 888"/>
                <a:gd name="T3" fmla="*/ 0 h 84"/>
                <a:gd name="T4" fmla="*/ 0 w 888"/>
                <a:gd name="T5" fmla="*/ 84 h 84"/>
                <a:gd name="T6" fmla="*/ 0 60000 65536"/>
                <a:gd name="T7" fmla="*/ 0 60000 65536"/>
                <a:gd name="T8" fmla="*/ 0 60000 65536"/>
              </a:gdLst>
              <a:ahLst/>
              <a:cxnLst>
                <a:cxn ang="T6">
                  <a:pos x="T0" y="T1"/>
                </a:cxn>
                <a:cxn ang="T7">
                  <a:pos x="T2" y="T3"/>
                </a:cxn>
                <a:cxn ang="T8">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58" name="Freeform 6"/>
            <p:cNvSpPr>
              <a:spLocks/>
            </p:cNvSpPr>
            <p:nvPr/>
          </p:nvSpPr>
          <p:spPr bwMode="auto">
            <a:xfrm>
              <a:off x="1705" y="2725"/>
              <a:ext cx="860" cy="91"/>
            </a:xfrm>
            <a:custGeom>
              <a:avLst/>
              <a:gdLst>
                <a:gd name="T0" fmla="*/ 0 w 860"/>
                <a:gd name="T1" fmla="*/ 0 h 91"/>
                <a:gd name="T2" fmla="*/ 444 w 860"/>
                <a:gd name="T3" fmla="*/ 90 h 91"/>
                <a:gd name="T4" fmla="*/ 860 w 860"/>
                <a:gd name="T5" fmla="*/ 7 h 91"/>
                <a:gd name="T6" fmla="*/ 0 60000 65536"/>
                <a:gd name="T7" fmla="*/ 0 60000 65536"/>
                <a:gd name="T8" fmla="*/ 0 60000 65536"/>
              </a:gdLst>
              <a:ahLst/>
              <a:cxnLst>
                <a:cxn ang="T6">
                  <a:pos x="T0" y="T1"/>
                </a:cxn>
                <a:cxn ang="T7">
                  <a:pos x="T2" y="T3"/>
                </a:cxn>
                <a:cxn ang="T8">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31759" name="Group 11"/>
            <p:cNvGrpSpPr>
              <a:grpSpLocks/>
            </p:cNvGrpSpPr>
            <p:nvPr/>
          </p:nvGrpSpPr>
          <p:grpSpPr bwMode="auto">
            <a:xfrm>
              <a:off x="1548" y="1911"/>
              <a:ext cx="166" cy="563"/>
              <a:chOff x="336" y="747"/>
              <a:chExt cx="166" cy="377"/>
            </a:xfrm>
          </p:grpSpPr>
          <p:sp>
            <p:nvSpPr>
              <p:cNvPr id="31768" name="Line 8"/>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69" name="Line 9"/>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70" name="Line 10"/>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760" name="Rectangle 12"/>
            <p:cNvSpPr>
              <a:spLocks noChangeArrowheads="1"/>
            </p:cNvSpPr>
            <p:nvPr/>
          </p:nvSpPr>
          <p:spPr bwMode="auto">
            <a:xfrm>
              <a:off x="1548" y="1820"/>
              <a:ext cx="16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3</a:t>
              </a:r>
            </a:p>
            <a:p>
              <a:pPr algn="ctr">
                <a:spcBef>
                  <a:spcPct val="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2</a:t>
              </a:r>
            </a:p>
          </p:txBody>
        </p:sp>
        <p:grpSp>
          <p:nvGrpSpPr>
            <p:cNvPr id="31761" name="Group 14"/>
            <p:cNvGrpSpPr>
              <a:grpSpLocks/>
            </p:cNvGrpSpPr>
            <p:nvPr/>
          </p:nvGrpSpPr>
          <p:grpSpPr bwMode="auto">
            <a:xfrm>
              <a:off x="2564" y="1911"/>
              <a:ext cx="166" cy="563"/>
              <a:chOff x="336" y="747"/>
              <a:chExt cx="166" cy="377"/>
            </a:xfrm>
          </p:grpSpPr>
          <p:sp>
            <p:nvSpPr>
              <p:cNvPr id="31765" name="Line 15"/>
              <p:cNvSpPr>
                <a:spLocks noChangeShapeType="1"/>
              </p:cNvSpPr>
              <p:nvPr/>
            </p:nvSpPr>
            <p:spPr bwMode="auto">
              <a:xfrm>
                <a:off x="336" y="749"/>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66" name="Line 16"/>
              <p:cNvSpPr>
                <a:spLocks noChangeShapeType="1"/>
              </p:cNvSpPr>
              <p:nvPr/>
            </p:nvSpPr>
            <p:spPr bwMode="auto">
              <a:xfrm>
                <a:off x="502" y="747"/>
                <a:ext cx="0"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31767" name="Line 17"/>
              <p:cNvSpPr>
                <a:spLocks noChangeShapeType="1"/>
              </p:cNvSpPr>
              <p:nvPr/>
            </p:nvSpPr>
            <p:spPr bwMode="auto">
              <a:xfrm>
                <a:off x="336" y="1122"/>
                <a:ext cx="16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31762" name="Text Box 91"/>
            <p:cNvSpPr txBox="1">
              <a:spLocks noChangeArrowheads="1"/>
            </p:cNvSpPr>
            <p:nvPr/>
          </p:nvSpPr>
          <p:spPr bwMode="auto">
            <a:xfrm>
              <a:off x="1373" y="2540"/>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m</a:t>
              </a:r>
              <a:r>
                <a:rPr lang="en-US" altLang="sv-SE" sz="1400" i="1" baseline="-25000">
                  <a:solidFill>
                    <a:schemeClr val="tx1"/>
                  </a:solidFill>
                  <a:latin typeface="Times New Roman" panose="02020603050405020304" pitchFamily="18" charset="0"/>
                </a:rPr>
                <a:t>1</a:t>
              </a:r>
            </a:p>
          </p:txBody>
        </p:sp>
        <p:sp>
          <p:nvSpPr>
            <p:cNvPr id="31763" name="Text Box 96"/>
            <p:cNvSpPr txBox="1">
              <a:spLocks noChangeArrowheads="1"/>
            </p:cNvSpPr>
            <p:nvPr/>
          </p:nvSpPr>
          <p:spPr bwMode="auto">
            <a:xfrm>
              <a:off x="1749" y="2296"/>
              <a:ext cx="241" cy="210"/>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1400" i="1">
                  <a:solidFill>
                    <a:schemeClr val="tx1"/>
                  </a:solidFill>
                  <a:latin typeface="Times New Roman" panose="02020603050405020304" pitchFamily="18" charset="0"/>
                </a:rPr>
                <a:t>f</a:t>
              </a:r>
              <a:r>
                <a:rPr lang="en-US" altLang="sv-SE" sz="1400" i="1" baseline="-25000">
                  <a:solidFill>
                    <a:schemeClr val="tx1"/>
                  </a:solidFill>
                  <a:latin typeface="Times New Roman" panose="02020603050405020304" pitchFamily="18" charset="0"/>
                </a:rPr>
                <a:t>1</a:t>
              </a:r>
            </a:p>
          </p:txBody>
        </p:sp>
        <p:sp>
          <p:nvSpPr>
            <p:cNvPr id="31764" name="Text Box 103"/>
            <p:cNvSpPr txBox="1">
              <a:spLocks noChangeArrowheads="1"/>
            </p:cNvSpPr>
            <p:nvPr/>
          </p:nvSpPr>
          <p:spPr bwMode="auto">
            <a:xfrm>
              <a:off x="1840" y="2031"/>
              <a:ext cx="6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ClrTx/>
                <a:buSzTx/>
                <a:buFontTx/>
                <a:buNone/>
              </a:pPr>
              <a:r>
                <a:rPr lang="en-US" altLang="sv-SE" sz="2000" dirty="0">
                  <a:solidFill>
                    <a:schemeClr val="accent2"/>
                  </a:solidFill>
                  <a:latin typeface="Calibri Light" panose="020F0302020204030204" pitchFamily="34" charset="0"/>
                </a:rPr>
                <a:t>send</a:t>
              </a:r>
            </a:p>
          </p:txBody>
        </p:sp>
      </p:grpSp>
      <p:sp>
        <p:nvSpPr>
          <p:cNvPr id="31754" name="Text Box 115"/>
          <p:cNvSpPr txBox="1">
            <a:spLocks noChangeArrowheads="1"/>
          </p:cNvSpPr>
          <p:nvPr/>
        </p:nvSpPr>
        <p:spPr bwMode="auto">
          <a:xfrm>
            <a:off x="207167" y="1992313"/>
            <a:ext cx="21193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spcBef>
                <a:spcPct val="20000"/>
              </a:spcBef>
              <a:buChar char="•"/>
              <a:defRPr sz="2000">
                <a:solidFill>
                  <a:srgbClr val="0000B0"/>
                </a:solidFill>
                <a:latin typeface="Comic Sans MS" panose="030F0702030302020204" pitchFamily="66" charset="0"/>
                <a:cs typeface="Times New Roman (Hebrew)" charset="-79"/>
              </a:defRPr>
            </a:lvl3pPr>
            <a:lvl4pPr marL="1600200" indent="-228600">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Font typeface="Wingdings" panose="05000000000000000000" pitchFamily="2" charset="2"/>
              <a:buNone/>
            </a:pPr>
            <a:r>
              <a:rPr lang="en-US" altLang="sv-SE" sz="2000" dirty="0">
                <a:solidFill>
                  <a:schemeClr val="accent2"/>
                </a:solidFill>
                <a:latin typeface="Calibri Light" panose="020F0302020204030204" pitchFamily="34" charset="0"/>
              </a:rPr>
              <a:t>The message 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67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67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67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67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67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96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B2B2B2"/>
      </a:folHlink>
    </a:clrScheme>
    <a:fontScheme name="Default Design">
      <a:majorFont>
        <a:latin typeface="Comic Sans MS"/>
        <a:ea typeface=""/>
        <a:cs typeface="Times New Roman (Hebrew)"/>
      </a:majorFont>
      <a:minorFont>
        <a:latin typeface="Comic Sans MS"/>
        <a:ea typeface=""/>
        <a:cs typeface="Times New Roman (Hebr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sv-SE" sz="2400" b="0" i="0" u="none" strike="noStrike" cap="none" normalizeH="0" baseline="0" smtClean="0">
            <a:ln>
              <a:noFill/>
            </a:ln>
            <a:solidFill>
              <a:schemeClr val="accent2"/>
            </a:solidFill>
            <a:effectLst/>
            <a:latin typeface="Times New Roman" panose="02020603050405020304" pitchFamily="18" charset="0"/>
            <a:cs typeface="Times New Roman (Hebrew)" charset="-79"/>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sv-SE" sz="2400" b="0" i="0" u="none" strike="noStrike" cap="none" normalizeH="0" baseline="0" smtClean="0">
            <a:ln>
              <a:noFill/>
            </a:ln>
            <a:solidFill>
              <a:schemeClr val="accent2"/>
            </a:solidFill>
            <a:effectLst/>
            <a:latin typeface="Times New Roman" panose="02020603050405020304" pitchFamily="18" charset="0"/>
            <a:cs typeface="Times New Roman (Hebrew)" charset="-79"/>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Designs\Fireball.pot</Template>
  <TotalTime>142956</TotalTime>
  <Words>5308</Words>
  <Application>Microsoft Macintosh PowerPoint</Application>
  <PresentationFormat>On-screen Show (4:3)</PresentationFormat>
  <Paragraphs>899</Paragraphs>
  <Slides>51</Slides>
  <Notes>13</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51</vt:i4>
      </vt:variant>
    </vt:vector>
  </HeadingPairs>
  <TitlesOfParts>
    <vt:vector size="64" baseType="lpstr">
      <vt:lpstr>Arial Unicode MS</vt:lpstr>
      <vt:lpstr>Arial</vt:lpstr>
      <vt:lpstr>Arial Black</vt:lpstr>
      <vt:lpstr>Calibri</vt:lpstr>
      <vt:lpstr>Calibri Light</vt:lpstr>
      <vt:lpstr>Comic Sans MS</vt:lpstr>
      <vt:lpstr>Courier New</vt:lpstr>
      <vt:lpstr>Times</vt:lpstr>
      <vt:lpstr>Times New Roman</vt:lpstr>
      <vt:lpstr>Wingdings</vt:lpstr>
      <vt:lpstr>ZapfDingbats</vt:lpstr>
      <vt:lpstr>Default Design</vt:lpstr>
      <vt:lpstr>1_Default Design</vt:lpstr>
      <vt:lpstr>Computer Networks EDA387/DIT663</vt:lpstr>
      <vt:lpstr>Roadmap</vt:lpstr>
      <vt:lpstr>What is Pseudo-Self-Stabilization ?</vt:lpstr>
      <vt:lpstr>An Abstract Task </vt:lpstr>
      <vt:lpstr>Pseudo-self-Stabilization</vt:lpstr>
      <vt:lpstr>Pseudo-Self-Stabilization</vt:lpstr>
      <vt:lpstr>Pseudo-Self-Stabilization,  The Alternating Bit Algorithm</vt:lpstr>
      <vt:lpstr>Pseudo-Self-Stabilization,  The Data Link Algorithm</vt:lpstr>
      <vt:lpstr>Pseudo-Self-Stabilization,  The Data Link Algorithm</vt:lpstr>
      <vt:lpstr>Pseudo-Self-Stabilization,  Back to The Alternating Bit Algorithm</vt:lpstr>
      <vt:lpstr>The alternating bit algorithm - Sender</vt:lpstr>
      <vt:lpstr>The alternating bit algorithm - Receiver</vt:lpstr>
      <vt:lpstr>Pseudo-Self-Stabilization,  The Alternating Bit Algorithm</vt:lpstr>
      <vt:lpstr>The Alternating Bit Algorithm,  borders sample</vt:lpstr>
      <vt:lpstr>Pseudo-Self-Stabilization,  The Alternating Bit Algorithm</vt:lpstr>
      <vt:lpstr>Pseudo-Self-Stabilization,  The Alternating Bit Algorithm</vt:lpstr>
      <vt:lpstr>Roadmap</vt:lpstr>
      <vt:lpstr>The Data Link Algorithm</vt:lpstr>
      <vt:lpstr>The alternating-bit algorithm</vt:lpstr>
      <vt:lpstr>The alternating-bit algorithm – run sample</vt:lpstr>
      <vt:lpstr>There Is No Data-link Algorithm that can Tolerate Crashes</vt:lpstr>
      <vt:lpstr>The Pumping Technique</vt:lpstr>
      <vt:lpstr>Conclusion</vt:lpstr>
      <vt:lpstr>Roadmap</vt:lpstr>
      <vt:lpstr>Arbitrary configuration because of crashes</vt:lpstr>
      <vt:lpstr>Any Configuration Can be Reached by a Sequence of Crashes</vt:lpstr>
      <vt:lpstr>Reaching an Arbitrary Configuration</vt:lpstr>
      <vt:lpstr>Reaching an Arbitrary Configuration</vt:lpstr>
      <vt:lpstr>Crash-Resilient Data-Link Algorithm with a Bound on the Number of Frames in Transit</vt:lpstr>
      <vt:lpstr>Crash-Resilient Data-Link Algorithm – R crashes</vt:lpstr>
      <vt:lpstr>Crash-Resilient Data-Link Algorithm – R crashes</vt:lpstr>
      <vt:lpstr>Roadmap</vt:lpstr>
      <vt:lpstr>Converting Shared Memory to Message Passing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Definitions, Techniques, and Paradigms</dc:subject>
  <dc:creator>Adaya Cohen</dc:creator>
  <cp:lastModifiedBy>Haitham Babbili</cp:lastModifiedBy>
  <cp:revision>1444</cp:revision>
  <dcterms:created xsi:type="dcterms:W3CDTF">1999-10-08T19:08:27Z</dcterms:created>
  <dcterms:modified xsi:type="dcterms:W3CDTF">2021-08-25T13:04:17Z</dcterms:modified>
</cp:coreProperties>
</file>