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handoutMasterIdLst>
    <p:handoutMasterId r:id="rId43"/>
  </p:handoutMasterIdLst>
  <p:sldIdLst>
    <p:sldId id="273" r:id="rId2"/>
    <p:sldId id="687" r:id="rId3"/>
    <p:sldId id="641" r:id="rId4"/>
    <p:sldId id="642" r:id="rId5"/>
    <p:sldId id="643" r:id="rId6"/>
    <p:sldId id="644" r:id="rId7"/>
    <p:sldId id="645" r:id="rId8"/>
    <p:sldId id="646" r:id="rId9"/>
    <p:sldId id="647" r:id="rId10"/>
    <p:sldId id="648" r:id="rId11"/>
    <p:sldId id="649" r:id="rId12"/>
    <p:sldId id="650" r:id="rId13"/>
    <p:sldId id="651" r:id="rId14"/>
    <p:sldId id="652" r:id="rId15"/>
    <p:sldId id="653" r:id="rId16"/>
    <p:sldId id="654" r:id="rId17"/>
    <p:sldId id="655" r:id="rId18"/>
    <p:sldId id="656" r:id="rId19"/>
    <p:sldId id="657" r:id="rId20"/>
    <p:sldId id="658" r:id="rId21"/>
    <p:sldId id="659" r:id="rId22"/>
    <p:sldId id="683" r:id="rId23"/>
    <p:sldId id="685" r:id="rId24"/>
    <p:sldId id="682" r:id="rId25"/>
    <p:sldId id="660" r:id="rId26"/>
    <p:sldId id="661" r:id="rId27"/>
    <p:sldId id="686" r:id="rId28"/>
    <p:sldId id="662" r:id="rId29"/>
    <p:sldId id="717" r:id="rId30"/>
    <p:sldId id="664" r:id="rId31"/>
    <p:sldId id="665" r:id="rId32"/>
    <p:sldId id="666" r:id="rId33"/>
    <p:sldId id="667" r:id="rId34"/>
    <p:sldId id="668" r:id="rId35"/>
    <p:sldId id="669" r:id="rId36"/>
    <p:sldId id="670" r:id="rId37"/>
    <p:sldId id="671" r:id="rId38"/>
    <p:sldId id="672" r:id="rId39"/>
    <p:sldId id="680" r:id="rId40"/>
    <p:sldId id="681" r:id="rId41"/>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6358" autoAdjust="0"/>
  </p:normalViewPr>
  <p:slideViewPr>
    <p:cSldViewPr>
      <p:cViewPr varScale="1">
        <p:scale>
          <a:sx n="116" d="100"/>
          <a:sy n="116" d="100"/>
        </p:scale>
        <p:origin x="432" y="192"/>
      </p:cViewPr>
      <p:guideLst>
        <p:guide orient="horz" pos="2160"/>
        <p:guide pos="2880"/>
      </p:guideLst>
    </p:cSldViewPr>
  </p:slideViewPr>
  <p:outlineViewPr>
    <p:cViewPr>
      <p:scale>
        <a:sx n="33" d="100"/>
        <a:sy n="33" d="100"/>
      </p:scale>
      <p:origin x="48" y="3040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917" cy="511731"/>
          </a:xfrm>
          <a:prstGeom prst="rect">
            <a:avLst/>
          </a:prstGeom>
        </p:spPr>
        <p:txBody>
          <a:bodyPr vert="horz" lIns="93976" tIns="46988" rIns="93976" bIns="46988" rtlCol="0"/>
          <a:lstStyle>
            <a:lvl1pPr algn="l">
              <a:defRPr sz="1200">
                <a:cs typeface="+mn-cs"/>
              </a:defRPr>
            </a:lvl1pPr>
          </a:lstStyle>
          <a:p>
            <a:pPr>
              <a:defRPr/>
            </a:pPr>
            <a:endParaRPr lang="sv-SE" dirty="0"/>
          </a:p>
        </p:txBody>
      </p:sp>
      <p:sp>
        <p:nvSpPr>
          <p:cNvPr id="3" name="Date Placeholder 2"/>
          <p:cNvSpPr>
            <a:spLocks noGrp="1"/>
          </p:cNvSpPr>
          <p:nvPr>
            <p:ph type="dt" sz="quarter" idx="1"/>
          </p:nvPr>
        </p:nvSpPr>
        <p:spPr>
          <a:xfrm>
            <a:off x="4020725" y="0"/>
            <a:ext cx="3076917" cy="511731"/>
          </a:xfrm>
          <a:prstGeom prst="rect">
            <a:avLst/>
          </a:prstGeom>
        </p:spPr>
        <p:txBody>
          <a:bodyPr vert="horz" lIns="93976" tIns="46988" rIns="93976" bIns="46988" rtlCol="0"/>
          <a:lstStyle>
            <a:lvl1pPr algn="r">
              <a:defRPr sz="1200">
                <a:cs typeface="+mn-cs"/>
              </a:defRPr>
            </a:lvl1pPr>
          </a:lstStyle>
          <a:p>
            <a:pPr>
              <a:defRPr/>
            </a:pPr>
            <a:fld id="{2EA99D6E-465B-4065-AA6E-EB546D7236BA}" type="datetimeFigureOut">
              <a:rPr lang="sv-SE"/>
              <a:pPr>
                <a:defRPr/>
              </a:pPr>
              <a:t>2021-08-20</a:t>
            </a:fld>
            <a:endParaRPr lang="sv-SE" dirty="0"/>
          </a:p>
        </p:txBody>
      </p:sp>
      <p:sp>
        <p:nvSpPr>
          <p:cNvPr id="4" name="Footer Placeholder 3"/>
          <p:cNvSpPr>
            <a:spLocks noGrp="1"/>
          </p:cNvSpPr>
          <p:nvPr>
            <p:ph type="ftr" sz="quarter" idx="2"/>
          </p:nvPr>
        </p:nvSpPr>
        <p:spPr>
          <a:xfrm>
            <a:off x="0" y="9721243"/>
            <a:ext cx="3076917" cy="511731"/>
          </a:xfrm>
          <a:prstGeom prst="rect">
            <a:avLst/>
          </a:prstGeom>
        </p:spPr>
        <p:txBody>
          <a:bodyPr vert="horz" lIns="93976" tIns="46988" rIns="93976" bIns="46988" rtlCol="0" anchor="b"/>
          <a:lstStyle>
            <a:lvl1pPr algn="l">
              <a:defRPr sz="1200">
                <a:cs typeface="+mn-cs"/>
              </a:defRPr>
            </a:lvl1pPr>
          </a:lstStyle>
          <a:p>
            <a:pPr>
              <a:defRPr/>
            </a:pPr>
            <a:endParaRPr lang="sv-SE" dirty="0"/>
          </a:p>
        </p:txBody>
      </p:sp>
      <p:sp>
        <p:nvSpPr>
          <p:cNvPr id="5" name="Slide Number Placeholder 4"/>
          <p:cNvSpPr>
            <a:spLocks noGrp="1"/>
          </p:cNvSpPr>
          <p:nvPr>
            <p:ph type="sldNum" sz="quarter" idx="3"/>
          </p:nvPr>
        </p:nvSpPr>
        <p:spPr>
          <a:xfrm>
            <a:off x="4020725" y="9721243"/>
            <a:ext cx="3076917" cy="511731"/>
          </a:xfrm>
          <a:prstGeom prst="rect">
            <a:avLst/>
          </a:prstGeom>
        </p:spPr>
        <p:txBody>
          <a:bodyPr vert="horz" lIns="93976" tIns="46988" rIns="93976" bIns="46988" rtlCol="0" anchor="b"/>
          <a:lstStyle>
            <a:lvl1pPr algn="r">
              <a:defRPr sz="1200">
                <a:cs typeface="+mn-cs"/>
              </a:defRPr>
            </a:lvl1pPr>
          </a:lstStyle>
          <a:p>
            <a:pPr>
              <a:defRPr/>
            </a:pPr>
            <a:fld id="{D5285945-0CC5-425E-95AD-C9CDED6746FF}" type="slidenum">
              <a:rPr lang="sv-SE"/>
              <a:pPr>
                <a:defRPr/>
              </a:pPr>
              <a:t>‹#›</a:t>
            </a:fld>
            <a:endParaRPr lang="sv-SE" dirty="0"/>
          </a:p>
        </p:txBody>
      </p:sp>
    </p:spTree>
    <p:extLst>
      <p:ext uri="{BB962C8B-B14F-4D97-AF65-F5344CB8AC3E}">
        <p14:creationId xmlns:p14="http://schemas.microsoft.com/office/powerpoint/2010/main" val="30657517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defRPr sz="1200">
                <a:cs typeface="+mn-cs"/>
              </a:defRPr>
            </a:lvl1pPr>
          </a:lstStyle>
          <a:p>
            <a:pPr>
              <a:defRPr/>
            </a:pPr>
            <a:endParaRPr lang="en-US" dirty="0"/>
          </a:p>
        </p:txBody>
      </p:sp>
      <p:sp>
        <p:nvSpPr>
          <p:cNvPr id="3075" name="Rectangle 3"/>
          <p:cNvSpPr>
            <a:spLocks noGrp="1" noChangeArrowheads="1"/>
          </p:cNvSpPr>
          <p:nvPr>
            <p:ph type="dt" idx="1"/>
          </p:nvPr>
        </p:nvSpPr>
        <p:spPr bwMode="auto">
          <a:xfrm>
            <a:off x="4020725" y="0"/>
            <a:ext cx="3076917" cy="511731"/>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lvl1pPr algn="r">
              <a:defRPr sz="1200">
                <a:cs typeface="+mn-cs"/>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709930" y="4861441"/>
            <a:ext cx="5679440" cy="4605576"/>
          </a:xfrm>
          <a:prstGeom prst="rect">
            <a:avLst/>
          </a:prstGeom>
          <a:noFill/>
          <a:ln w="9525">
            <a:noFill/>
            <a:miter lim="800000"/>
            <a:headEnd/>
            <a:tailEnd/>
          </a:ln>
          <a:effectLst/>
        </p:spPr>
        <p:txBody>
          <a:bodyPr vert="horz" wrap="square" lIns="94896" tIns="47449" rIns="94896" bIns="4744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defRPr sz="1200">
                <a:cs typeface="+mn-cs"/>
              </a:defRPr>
            </a:lvl1pPr>
          </a:lstStyle>
          <a:p>
            <a:pPr>
              <a:defRPr/>
            </a:pPr>
            <a:endParaRPr lang="en-US" dirty="0"/>
          </a:p>
        </p:txBody>
      </p:sp>
      <p:sp>
        <p:nvSpPr>
          <p:cNvPr id="3079" name="Rectangle 7"/>
          <p:cNvSpPr>
            <a:spLocks noGrp="1" noChangeArrowheads="1"/>
          </p:cNvSpPr>
          <p:nvPr>
            <p:ph type="sldNum" sz="quarter" idx="5"/>
          </p:nvPr>
        </p:nvSpPr>
        <p:spPr bwMode="auto">
          <a:xfrm>
            <a:off x="4020725" y="9721243"/>
            <a:ext cx="3076917" cy="511731"/>
          </a:xfrm>
          <a:prstGeom prst="rect">
            <a:avLst/>
          </a:prstGeom>
          <a:noFill/>
          <a:ln w="9525">
            <a:noFill/>
            <a:miter lim="800000"/>
            <a:headEnd/>
            <a:tailEnd/>
          </a:ln>
          <a:effectLst/>
        </p:spPr>
        <p:txBody>
          <a:bodyPr vert="horz" wrap="square" lIns="94896" tIns="47449" rIns="94896" bIns="47449" numCol="1" anchor="b" anchorCtr="0" compatLnSpc="1">
            <a:prstTxWarp prst="textNoShape">
              <a:avLst/>
            </a:prstTxWarp>
          </a:bodyPr>
          <a:lstStyle>
            <a:lvl1pPr algn="r">
              <a:defRPr sz="1200">
                <a:cs typeface="+mn-cs"/>
              </a:defRPr>
            </a:lvl1pPr>
          </a:lstStyle>
          <a:p>
            <a:pPr>
              <a:defRPr/>
            </a:pPr>
            <a:fld id="{02FD8E17-38E8-4A7F-BD6A-56586DF41199}" type="slidenum">
              <a:rPr lang="en-US"/>
              <a:pPr>
                <a:defRPr/>
              </a:pPr>
              <a:t>‹#›</a:t>
            </a:fld>
            <a:endParaRPr lang="en-US" dirty="0"/>
          </a:p>
        </p:txBody>
      </p:sp>
    </p:spTree>
    <p:extLst>
      <p:ext uri="{BB962C8B-B14F-4D97-AF65-F5344CB8AC3E}">
        <p14:creationId xmlns:p14="http://schemas.microsoft.com/office/powerpoint/2010/main" val="10784590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a:t>
            </a:fld>
            <a:endParaRPr lang="en-US" dirty="0"/>
          </a:p>
        </p:txBody>
      </p:sp>
    </p:spTree>
    <p:extLst>
      <p:ext uri="{BB962C8B-B14F-4D97-AF65-F5344CB8AC3E}">
        <p14:creationId xmlns:p14="http://schemas.microsoft.com/office/powerpoint/2010/main" val="3534579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E8B17-D752-4245-8A6E-5486EE2D9744}" type="slidenum">
              <a:rPr lang="en-US" altLang="en-US"/>
              <a:pPr/>
              <a:t>8</a:t>
            </a:fld>
            <a:endParaRPr lang="en-US" altLang="en-US"/>
          </a:p>
        </p:txBody>
      </p:sp>
      <p:sp>
        <p:nvSpPr>
          <p:cNvPr id="99330" name="Rectangle 2"/>
          <p:cNvSpPr>
            <a:spLocks noGrp="1" noRot="1" noChangeAspect="1" noChangeArrowheads="1" noTextEdit="1"/>
          </p:cNvSpPr>
          <p:nvPr>
            <p:ph type="sldImg"/>
          </p:nvPr>
        </p:nvSpPr>
        <p:spPr>
          <a:xfrm>
            <a:off x="992188" y="768350"/>
            <a:ext cx="5114925" cy="3836988"/>
          </a:xfrm>
          <a:ln/>
        </p:spPr>
      </p:sp>
      <p:sp>
        <p:nvSpPr>
          <p:cNvPr id="99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75721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E8B17-D752-4245-8A6E-5486EE2D9744}" type="slidenum">
              <a:rPr lang="en-US" altLang="en-US"/>
              <a:pPr/>
              <a:t>9</a:t>
            </a:fld>
            <a:endParaRPr lang="en-US" altLang="en-US" dirty="0"/>
          </a:p>
        </p:txBody>
      </p:sp>
      <p:sp>
        <p:nvSpPr>
          <p:cNvPr id="99330" name="Rectangle 2"/>
          <p:cNvSpPr>
            <a:spLocks noGrp="1" noRot="1" noChangeAspect="1" noChangeArrowheads="1" noTextEdit="1"/>
          </p:cNvSpPr>
          <p:nvPr>
            <p:ph type="sldImg"/>
          </p:nvPr>
        </p:nvSpPr>
        <p:spPr>
          <a:xfrm>
            <a:off x="992188" y="768350"/>
            <a:ext cx="5114925" cy="3836988"/>
          </a:xfrm>
          <a:ln/>
        </p:spPr>
      </p:sp>
      <p:sp>
        <p:nvSpPr>
          <p:cNvPr id="993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733864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EE8B17-D752-4245-8A6E-5486EE2D9744}" type="slidenum">
              <a:rPr lang="en-US" altLang="en-US"/>
              <a:pPr/>
              <a:t>10</a:t>
            </a:fld>
            <a:endParaRPr lang="en-US" altLang="en-US" dirty="0"/>
          </a:p>
        </p:txBody>
      </p:sp>
      <p:sp>
        <p:nvSpPr>
          <p:cNvPr id="99330" name="Rectangle 2"/>
          <p:cNvSpPr>
            <a:spLocks noGrp="1" noRot="1" noChangeAspect="1" noChangeArrowheads="1" noTextEdit="1"/>
          </p:cNvSpPr>
          <p:nvPr>
            <p:ph type="sldImg"/>
          </p:nvPr>
        </p:nvSpPr>
        <p:spPr>
          <a:xfrm>
            <a:off x="992188" y="768350"/>
            <a:ext cx="5114925" cy="3836988"/>
          </a:xfrm>
          <a:ln/>
        </p:spPr>
      </p:sp>
      <p:sp>
        <p:nvSpPr>
          <p:cNvPr id="99331" name="Rectangle 3"/>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943048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Here</a:t>
            </a:r>
            <a:r>
              <a:rPr lang="sv-SE"/>
              <a:t> 2014</a:t>
            </a:r>
          </a:p>
        </p:txBody>
      </p:sp>
      <p:sp>
        <p:nvSpPr>
          <p:cNvPr id="4" name="Slide Number Placeholder 3"/>
          <p:cNvSpPr>
            <a:spLocks noGrp="1"/>
          </p:cNvSpPr>
          <p:nvPr>
            <p:ph type="sldNum" sz="quarter" idx="10"/>
          </p:nvPr>
        </p:nvSpPr>
        <p:spPr/>
        <p:txBody>
          <a:bodyPr/>
          <a:lstStyle/>
          <a:p>
            <a:pPr>
              <a:defRPr/>
            </a:pPr>
            <a:fld id="{02FD8E17-38E8-4A7F-BD6A-56586DF41199}" type="slidenum">
              <a:rPr lang="en-US" smtClean="0"/>
              <a:pPr>
                <a:defRPr/>
              </a:pPr>
              <a:t>18</a:t>
            </a:fld>
            <a:endParaRPr lang="en-US" dirty="0"/>
          </a:p>
        </p:txBody>
      </p:sp>
    </p:spTree>
    <p:extLst>
      <p:ext uri="{BB962C8B-B14F-4D97-AF65-F5344CB8AC3E}">
        <p14:creationId xmlns:p14="http://schemas.microsoft.com/office/powerpoint/2010/main" val="233974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A9C56A-F89D-4671-B107-E4A484C6A832}" type="slidenum">
              <a:rPr lang="en-US" altLang="en-US"/>
              <a:pPr/>
              <a:t>29</a:t>
            </a:fld>
            <a:endParaRPr lang="en-US" altLang="en-US"/>
          </a:p>
        </p:txBody>
      </p:sp>
      <p:sp>
        <p:nvSpPr>
          <p:cNvPr id="266242" name="Rectangle 2"/>
          <p:cNvSpPr>
            <a:spLocks noGrp="1" noRot="1" noChangeAspect="1" noChangeArrowheads="1" noTextEdit="1"/>
          </p:cNvSpPr>
          <p:nvPr>
            <p:ph type="sldImg"/>
          </p:nvPr>
        </p:nvSpPr>
        <p:spPr>
          <a:ln/>
        </p:spPr>
      </p:sp>
      <p:sp>
        <p:nvSpPr>
          <p:cNvPr id="266245" name="Rectangle 5"/>
          <p:cNvSpPr>
            <a:spLocks noGrp="1" noChangeArrowheads="1"/>
          </p:cNvSpPr>
          <p:nvPr>
            <p:ph type="body" idx="1"/>
          </p:nvPr>
        </p:nvSpPr>
        <p:spPr/>
        <p:txBody>
          <a:bodyPr/>
          <a:lstStyle/>
          <a:p>
            <a:r>
              <a:rPr lang="en-US" altLang="he-IL"/>
              <a:t>* A </a:t>
            </a:r>
            <a:r>
              <a:rPr lang="en-US" altLang="he-IL">
                <a:solidFill>
                  <a:srgbClr val="C60000"/>
                </a:solidFill>
              </a:rPr>
              <a:t>desired legal behavior</a:t>
            </a:r>
            <a:r>
              <a:rPr lang="en-US" altLang="he-IL"/>
              <a:t> is a set of legal executions denoted </a:t>
            </a:r>
            <a:r>
              <a:rPr lang="en-US" altLang="he-IL">
                <a:solidFill>
                  <a:srgbClr val="C60000"/>
                </a:solidFill>
              </a:rPr>
              <a:t>LE</a:t>
            </a:r>
          </a:p>
          <a:p>
            <a:r>
              <a:rPr lang="en-US" altLang="he-IL"/>
              <a:t>*Defined for a particular system and a particular task</a:t>
            </a:r>
          </a:p>
          <a:p>
            <a:r>
              <a:rPr lang="en-US" altLang="he-IL"/>
              <a:t>Should have a suffix that appears in LE</a:t>
            </a:r>
          </a:p>
          <a:p>
            <a:r>
              <a:rPr lang="en-US" altLang="he-IL"/>
              <a:t>*A configuration c is </a:t>
            </a:r>
            <a:r>
              <a:rPr lang="en-US" altLang="he-IL">
                <a:solidFill>
                  <a:srgbClr val="C60000"/>
                </a:solidFill>
              </a:rPr>
              <a:t>safe</a:t>
            </a:r>
            <a:r>
              <a:rPr lang="en-US" altLang="he-IL"/>
              <a:t> with regard to task LE and an algorithm if every fair execution of the algorithm that starts from c  belongs to LE</a:t>
            </a:r>
          </a:p>
          <a:p>
            <a:r>
              <a:rPr lang="en-US" altLang="he-IL"/>
              <a:t>*An algorithm is </a:t>
            </a:r>
            <a:r>
              <a:rPr lang="en-US" altLang="he-IL">
                <a:solidFill>
                  <a:srgbClr val="C60000"/>
                </a:solidFill>
              </a:rPr>
              <a:t>self-stabilizing</a:t>
            </a:r>
            <a:r>
              <a:rPr lang="en-US" altLang="he-IL"/>
              <a:t> for a task LE if every fair execution of the algorithm reaches a safe configuration with relation to LE</a:t>
            </a:r>
          </a:p>
          <a:p>
            <a:endParaRPr lang="en-US" altLang="sv-SE"/>
          </a:p>
        </p:txBody>
      </p:sp>
    </p:spTree>
    <p:extLst>
      <p:ext uri="{BB962C8B-B14F-4D97-AF65-F5344CB8AC3E}">
        <p14:creationId xmlns:p14="http://schemas.microsoft.com/office/powerpoint/2010/main" val="2624270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sv-SE"/>
          </a:p>
        </p:txBody>
      </p:sp>
      <p:sp>
        <p:nvSpPr>
          <p:cNvPr id="7" name="Title 6"/>
          <p:cNvSpPr>
            <a:spLocks noGrp="1"/>
          </p:cNvSpPr>
          <p:nvPr>
            <p:ph type="title"/>
          </p:nvPr>
        </p:nvSpPr>
        <p:spPr/>
        <p:txBody>
          <a:bodyPr/>
          <a:lstStyle/>
          <a:p>
            <a:r>
              <a:rPr lang="en-US"/>
              <a:t>Click to edit Master title style</a:t>
            </a:r>
            <a:endParaRPr lang="sv-SE"/>
          </a:p>
        </p:txBody>
      </p:sp>
      <p:sp>
        <p:nvSpPr>
          <p:cNvPr id="8" name="Date Placeholder 7"/>
          <p:cNvSpPr>
            <a:spLocks noGrp="1"/>
          </p:cNvSpPr>
          <p:nvPr>
            <p:ph type="dt" sz="half" idx="10"/>
          </p:nvPr>
        </p:nvSpPr>
        <p:spPr/>
        <p:txBody>
          <a:bodyPr/>
          <a:lstStyle/>
          <a:p>
            <a:pPr>
              <a:defRPr/>
            </a:pPr>
            <a:endParaRPr lang="en-US" dirty="0"/>
          </a:p>
        </p:txBody>
      </p:sp>
      <p:sp>
        <p:nvSpPr>
          <p:cNvPr id="9" name="Footer Placeholder 8"/>
          <p:cNvSpPr>
            <a:spLocks noGrp="1"/>
          </p:cNvSpPr>
          <p:nvPr>
            <p:ph type="ftr" sz="quarter" idx="11"/>
          </p:nvPr>
        </p:nvSpPr>
        <p:spPr/>
        <p:txBody>
          <a:bodyPr/>
          <a:lstStyle/>
          <a:p>
            <a:pPr>
              <a:defRPr/>
            </a:pPr>
            <a:endParaRPr lang="en-US" dirty="0"/>
          </a:p>
        </p:txBody>
      </p:sp>
      <p:sp>
        <p:nvSpPr>
          <p:cNvPr id="10" name="Slide Number Placeholder 9"/>
          <p:cNvSpPr>
            <a:spLocks noGrp="1"/>
          </p:cNvSpPr>
          <p:nvPr>
            <p:ph type="sldNum" sz="quarter" idx="12"/>
          </p:nvPr>
        </p:nvSpPr>
        <p:spPr/>
        <p:txBody>
          <a:bodyPr/>
          <a:lstStyle/>
          <a:p>
            <a:pPr>
              <a:defRPr/>
            </a:pPr>
            <a:fld id="{12506AF9-9034-4D25-9DFC-23A4A6FDF584}"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6C0C4EE6-F45A-4755-8CE4-964F56A6A340}"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14338"/>
            <a:ext cx="2057400" cy="5894387"/>
          </a:xfrm>
        </p:spPr>
        <p:txBody>
          <a:bodyPr vert="eaVert"/>
          <a:lstStyle/>
          <a:p>
            <a:r>
              <a:rPr lang="en-US"/>
              <a:t>Click to edit Master title style</a:t>
            </a:r>
            <a:endParaRPr lang="sv-SE"/>
          </a:p>
        </p:txBody>
      </p:sp>
      <p:sp>
        <p:nvSpPr>
          <p:cNvPr id="3" name="Vertical Text Placeholder 2"/>
          <p:cNvSpPr>
            <a:spLocks noGrp="1"/>
          </p:cNvSpPr>
          <p:nvPr>
            <p:ph type="body" orient="vert" idx="1"/>
          </p:nvPr>
        </p:nvSpPr>
        <p:spPr>
          <a:xfrm>
            <a:off x="457200" y="414338"/>
            <a:ext cx="6019800" cy="5894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C68FB7-C050-4719-936E-71CDD1063B77}"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B9A02D4-0E58-4D78-ADD4-278F3947489E}"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sv-S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US" dirty="0"/>
          </a:p>
        </p:txBody>
      </p:sp>
      <p:sp>
        <p:nvSpPr>
          <p:cNvPr id="5"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9"/>
          <p:cNvSpPr>
            <a:spLocks noGrp="1" noChangeArrowheads="1"/>
          </p:cNvSpPr>
          <p:nvPr>
            <p:ph type="sldNum" sz="quarter" idx="12"/>
          </p:nvPr>
        </p:nvSpPr>
        <p:spPr>
          <a:ln/>
        </p:spPr>
        <p:txBody>
          <a:bodyPr/>
          <a:lstStyle>
            <a:lvl1pPr>
              <a:defRPr/>
            </a:lvl1pPr>
          </a:lstStyle>
          <a:p>
            <a:pPr>
              <a:defRPr/>
            </a:pPr>
            <a:fld id="{4F5F25D7-6AD0-442E-A7AB-1698CB36ECC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Content Placeholder 2"/>
          <p:cNvSpPr>
            <a:spLocks noGrp="1"/>
          </p:cNvSpPr>
          <p:nvPr>
            <p:ph sz="half" idx="1"/>
          </p:nvPr>
        </p:nvSpPr>
        <p:spPr>
          <a:xfrm>
            <a:off x="457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p:cNvSpPr>
            <a:spLocks noGrp="1"/>
          </p:cNvSpPr>
          <p:nvPr>
            <p:ph sz="half" idx="2"/>
          </p:nvPr>
        </p:nvSpPr>
        <p:spPr>
          <a:xfrm>
            <a:off x="4648200" y="1773238"/>
            <a:ext cx="4038600" cy="4535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FCDAFFAE-F9BE-43E4-B579-3FB87C3AE202}"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sv-S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Rectangle 7"/>
          <p:cNvSpPr>
            <a:spLocks noGrp="1" noChangeArrowheads="1"/>
          </p:cNvSpPr>
          <p:nvPr>
            <p:ph type="dt" sz="half" idx="10"/>
          </p:nvPr>
        </p:nvSpPr>
        <p:spPr>
          <a:ln/>
        </p:spPr>
        <p:txBody>
          <a:bodyPr/>
          <a:lstStyle>
            <a:lvl1pPr>
              <a:defRPr/>
            </a:lvl1pPr>
          </a:lstStyle>
          <a:p>
            <a:pPr>
              <a:defRPr/>
            </a:pPr>
            <a:endParaRPr lang="en-US" dirty="0"/>
          </a:p>
        </p:txBody>
      </p:sp>
      <p:sp>
        <p:nvSpPr>
          <p:cNvPr id="8"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9"/>
          <p:cNvSpPr>
            <a:spLocks noGrp="1" noChangeArrowheads="1"/>
          </p:cNvSpPr>
          <p:nvPr>
            <p:ph type="sldNum" sz="quarter" idx="12"/>
          </p:nvPr>
        </p:nvSpPr>
        <p:spPr>
          <a:ln/>
        </p:spPr>
        <p:txBody>
          <a:bodyPr/>
          <a:lstStyle>
            <a:lvl1pPr>
              <a:defRPr/>
            </a:lvl1pPr>
          </a:lstStyle>
          <a:p>
            <a:pPr>
              <a:defRPr/>
            </a:pPr>
            <a:fld id="{C0E14FBC-E8F2-41D9-9422-5CC76AEEBCFD}"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v-SE"/>
          </a:p>
        </p:txBody>
      </p:sp>
      <p:sp>
        <p:nvSpPr>
          <p:cNvPr id="3" name="Rectangle 7"/>
          <p:cNvSpPr>
            <a:spLocks noGrp="1" noChangeArrowheads="1"/>
          </p:cNvSpPr>
          <p:nvPr>
            <p:ph type="dt" sz="half" idx="10"/>
          </p:nvPr>
        </p:nvSpPr>
        <p:spPr>
          <a:ln/>
        </p:spPr>
        <p:txBody>
          <a:bodyPr/>
          <a:lstStyle>
            <a:lvl1pPr>
              <a:defRPr/>
            </a:lvl1pPr>
          </a:lstStyle>
          <a:p>
            <a:pPr>
              <a:defRPr/>
            </a:pPr>
            <a:endParaRPr lang="en-US" dirty="0"/>
          </a:p>
        </p:txBody>
      </p:sp>
      <p:sp>
        <p:nvSpPr>
          <p:cNvPr id="4"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9"/>
          <p:cNvSpPr>
            <a:spLocks noGrp="1" noChangeArrowheads="1"/>
          </p:cNvSpPr>
          <p:nvPr>
            <p:ph type="sldNum" sz="quarter" idx="12"/>
          </p:nvPr>
        </p:nvSpPr>
        <p:spPr>
          <a:ln/>
        </p:spPr>
        <p:txBody>
          <a:bodyPr/>
          <a:lstStyle>
            <a:lvl1pPr>
              <a:defRPr/>
            </a:lvl1pPr>
          </a:lstStyle>
          <a:p>
            <a:pPr>
              <a:defRPr/>
            </a:pPr>
            <a:fld id="{6372A034-FADD-4B81-967A-A887644DD0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dirty="0"/>
          </a:p>
        </p:txBody>
      </p:sp>
      <p:sp>
        <p:nvSpPr>
          <p:cNvPr id="3"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9"/>
          <p:cNvSpPr>
            <a:spLocks noGrp="1" noChangeArrowheads="1"/>
          </p:cNvSpPr>
          <p:nvPr>
            <p:ph type="sldNum" sz="quarter" idx="12"/>
          </p:nvPr>
        </p:nvSpPr>
        <p:spPr>
          <a:ln/>
        </p:spPr>
        <p:txBody>
          <a:bodyPr/>
          <a:lstStyle>
            <a:lvl1pPr>
              <a:defRPr/>
            </a:lvl1pPr>
          </a:lstStyle>
          <a:p>
            <a:pPr>
              <a:defRPr/>
            </a:pPr>
            <a:fld id="{43FA3C86-E143-4574-B1CC-03D113D3A4C4}"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sv-S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7BCE2E8A-3A53-414F-933B-D68C3E20C03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sv-S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v-SE"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US" dirty="0"/>
          </a:p>
        </p:txBody>
      </p:sp>
      <p:sp>
        <p:nvSpPr>
          <p:cNvPr id="6" name="Rectangle 8"/>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9"/>
          <p:cNvSpPr>
            <a:spLocks noGrp="1" noChangeArrowheads="1"/>
          </p:cNvSpPr>
          <p:nvPr>
            <p:ph type="sldNum" sz="quarter" idx="12"/>
          </p:nvPr>
        </p:nvSpPr>
        <p:spPr>
          <a:ln/>
        </p:spPr>
        <p:txBody>
          <a:bodyPr/>
          <a:lstStyle>
            <a:lvl1pPr>
              <a:defRPr/>
            </a:lvl1pPr>
          </a:lstStyle>
          <a:p>
            <a:pPr>
              <a:defRPr/>
            </a:pPr>
            <a:fld id="{CFDF1157-8F04-4893-93B4-38B7DAA3C685}"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5"/>
          <p:cNvSpPr>
            <a:spLocks noGrp="1" noChangeArrowheads="1"/>
          </p:cNvSpPr>
          <p:nvPr>
            <p:ph type="title"/>
          </p:nvPr>
        </p:nvSpPr>
        <p:spPr bwMode="auto">
          <a:xfrm>
            <a:off x="457200" y="4143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9" name="Rectangle 6"/>
          <p:cNvSpPr>
            <a:spLocks noGrp="1" noChangeArrowheads="1"/>
          </p:cNvSpPr>
          <p:nvPr>
            <p:ph type="body" idx="1"/>
          </p:nvPr>
        </p:nvSpPr>
        <p:spPr bwMode="auto">
          <a:xfrm>
            <a:off x="457200" y="1773238"/>
            <a:ext cx="8229600" cy="45354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27" name="Rectangle 7"/>
          <p:cNvSpPr>
            <a:spLocks noGrp="1" noChangeArrowheads="1"/>
          </p:cNvSpPr>
          <p:nvPr>
            <p:ph type="dt" sz="half" idx="2"/>
          </p:nvPr>
        </p:nvSpPr>
        <p:spPr bwMode="auto">
          <a:xfrm>
            <a:off x="457200" y="64817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FFFFFF"/>
                </a:solidFill>
                <a:latin typeface="+mn-lt"/>
                <a:cs typeface="+mn-cs"/>
              </a:defRPr>
            </a:lvl1pPr>
          </a:lstStyle>
          <a:p>
            <a:pPr>
              <a:defRPr/>
            </a:pPr>
            <a:endParaRPr lang="en-US" dirty="0"/>
          </a:p>
        </p:txBody>
      </p:sp>
      <p:sp>
        <p:nvSpPr>
          <p:cNvPr id="30728" name="Rectangle 8"/>
          <p:cNvSpPr>
            <a:spLocks noGrp="1" noChangeArrowheads="1"/>
          </p:cNvSpPr>
          <p:nvPr>
            <p:ph type="ftr" sz="quarter" idx="3"/>
          </p:nvPr>
        </p:nvSpPr>
        <p:spPr bwMode="auto">
          <a:xfrm>
            <a:off x="3124200" y="6481763"/>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FFFFFF"/>
                </a:solidFill>
                <a:latin typeface="+mn-lt"/>
                <a:cs typeface="+mn-cs"/>
              </a:defRPr>
            </a:lvl1pPr>
          </a:lstStyle>
          <a:p>
            <a:pPr>
              <a:defRPr/>
            </a:pPr>
            <a:endParaRPr lang="en-US" dirty="0"/>
          </a:p>
        </p:txBody>
      </p:sp>
      <p:sp>
        <p:nvSpPr>
          <p:cNvPr id="30729" name="Rectangle 9"/>
          <p:cNvSpPr>
            <a:spLocks noGrp="1" noChangeArrowheads="1"/>
          </p:cNvSpPr>
          <p:nvPr>
            <p:ph type="sldNum" sz="quarter" idx="4"/>
          </p:nvPr>
        </p:nvSpPr>
        <p:spPr bwMode="auto">
          <a:xfrm>
            <a:off x="6553200" y="645318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FFFFFF"/>
                </a:solidFill>
                <a:latin typeface="+mn-lt"/>
                <a:cs typeface="+mn-cs"/>
              </a:defRPr>
            </a:lvl1pPr>
          </a:lstStyle>
          <a:p>
            <a:pPr>
              <a:defRPr/>
            </a:pPr>
            <a:fld id="{12506AF9-9034-4D25-9DFC-23A4A6FDF584}"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762000" rtl="0" eaLnBrk="0" fontAlgn="base" hangingPunct="0">
        <a:spcBef>
          <a:spcPct val="0"/>
        </a:spcBef>
        <a:spcAft>
          <a:spcPct val="0"/>
        </a:spcAft>
        <a:defRPr sz="4400">
          <a:solidFill>
            <a:schemeClr val="tx2"/>
          </a:solidFill>
          <a:latin typeface="+mj-lt"/>
          <a:ea typeface="+mj-ea"/>
          <a:cs typeface="+mj-cs"/>
        </a:defRPr>
      </a:lvl1pPr>
      <a:lvl2pPr algn="ctr" defTabSz="762000" rtl="0" eaLnBrk="0" fontAlgn="base" hangingPunct="0">
        <a:spcBef>
          <a:spcPct val="0"/>
        </a:spcBef>
        <a:spcAft>
          <a:spcPct val="0"/>
        </a:spcAft>
        <a:defRPr sz="4400">
          <a:solidFill>
            <a:schemeClr val="tx2"/>
          </a:solidFill>
          <a:latin typeface="Arial" charset="0"/>
        </a:defRPr>
      </a:lvl2pPr>
      <a:lvl3pPr algn="ctr" defTabSz="762000" rtl="0" eaLnBrk="0" fontAlgn="base" hangingPunct="0">
        <a:spcBef>
          <a:spcPct val="0"/>
        </a:spcBef>
        <a:spcAft>
          <a:spcPct val="0"/>
        </a:spcAft>
        <a:defRPr sz="4400">
          <a:solidFill>
            <a:schemeClr val="tx2"/>
          </a:solidFill>
          <a:latin typeface="Arial" charset="0"/>
        </a:defRPr>
      </a:lvl3pPr>
      <a:lvl4pPr algn="ctr" defTabSz="762000" rtl="0" eaLnBrk="0" fontAlgn="base" hangingPunct="0">
        <a:spcBef>
          <a:spcPct val="0"/>
        </a:spcBef>
        <a:spcAft>
          <a:spcPct val="0"/>
        </a:spcAft>
        <a:defRPr sz="4400">
          <a:solidFill>
            <a:schemeClr val="tx2"/>
          </a:solidFill>
          <a:latin typeface="Arial" charset="0"/>
        </a:defRPr>
      </a:lvl4pPr>
      <a:lvl5pPr algn="ctr" defTabSz="762000" rtl="0" eaLnBrk="0" fontAlgn="base" hangingPunct="0">
        <a:spcBef>
          <a:spcPct val="0"/>
        </a:spcBef>
        <a:spcAft>
          <a:spcPct val="0"/>
        </a:spcAft>
        <a:defRPr sz="4400">
          <a:solidFill>
            <a:schemeClr val="tx2"/>
          </a:solidFill>
          <a:latin typeface="Arial" charset="0"/>
        </a:defRPr>
      </a:lvl5pPr>
      <a:lvl6pPr marL="457200" algn="ctr" defTabSz="762000" rtl="0" fontAlgn="base">
        <a:spcBef>
          <a:spcPct val="0"/>
        </a:spcBef>
        <a:spcAft>
          <a:spcPct val="0"/>
        </a:spcAft>
        <a:defRPr sz="4400">
          <a:solidFill>
            <a:schemeClr val="tx2"/>
          </a:solidFill>
          <a:latin typeface="Arial" charset="0"/>
        </a:defRPr>
      </a:lvl6pPr>
      <a:lvl7pPr marL="914400" algn="ctr" defTabSz="762000" rtl="0" fontAlgn="base">
        <a:spcBef>
          <a:spcPct val="0"/>
        </a:spcBef>
        <a:spcAft>
          <a:spcPct val="0"/>
        </a:spcAft>
        <a:defRPr sz="4400">
          <a:solidFill>
            <a:schemeClr val="tx2"/>
          </a:solidFill>
          <a:latin typeface="Arial" charset="0"/>
        </a:defRPr>
      </a:lvl7pPr>
      <a:lvl8pPr marL="1371600" algn="ctr" defTabSz="762000" rtl="0" fontAlgn="base">
        <a:spcBef>
          <a:spcPct val="0"/>
        </a:spcBef>
        <a:spcAft>
          <a:spcPct val="0"/>
        </a:spcAft>
        <a:defRPr sz="4400">
          <a:solidFill>
            <a:schemeClr val="tx2"/>
          </a:solidFill>
          <a:latin typeface="Arial" charset="0"/>
        </a:defRPr>
      </a:lvl8pPr>
      <a:lvl9pPr marL="1828800" algn="ctr" defTabSz="762000" rtl="0" fontAlgn="base">
        <a:spcBef>
          <a:spcPct val="0"/>
        </a:spcBef>
        <a:spcAft>
          <a:spcPct val="0"/>
        </a:spcAft>
        <a:defRPr sz="4400">
          <a:solidFill>
            <a:schemeClr val="tx2"/>
          </a:solidFill>
          <a:latin typeface="Arial" charset="0"/>
        </a:defRPr>
      </a:lvl9pPr>
    </p:titleStyle>
    <p:bodyStyle>
      <a:lvl1pPr marL="342900" indent="-342900" algn="l" defTabSz="762000"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defTabSz="762000" rtl="0" eaLnBrk="0" fontAlgn="base" hangingPunct="0">
        <a:spcBef>
          <a:spcPct val="20000"/>
        </a:spcBef>
        <a:spcAft>
          <a:spcPct val="0"/>
        </a:spcAft>
        <a:buChar char="–"/>
        <a:defRPr sz="2400">
          <a:solidFill>
            <a:schemeClr val="tx1"/>
          </a:solidFill>
          <a:latin typeface="+mn-lt"/>
        </a:defRPr>
      </a:lvl2pPr>
      <a:lvl3pPr marL="1143000" indent="-228600" algn="l" defTabSz="762000" rtl="0" eaLnBrk="0" fontAlgn="base" hangingPunct="0">
        <a:spcBef>
          <a:spcPct val="20000"/>
        </a:spcBef>
        <a:spcAft>
          <a:spcPct val="0"/>
        </a:spcAft>
        <a:buChar char="•"/>
        <a:defRPr sz="2000">
          <a:solidFill>
            <a:schemeClr val="tx1"/>
          </a:solidFill>
          <a:latin typeface="+mn-lt"/>
        </a:defRPr>
      </a:lvl3pPr>
      <a:lvl4pPr marL="1600200" indent="-228600" algn="l" defTabSz="762000" rtl="0" eaLnBrk="0" fontAlgn="base" hangingPunct="0">
        <a:spcBef>
          <a:spcPct val="20000"/>
        </a:spcBef>
        <a:spcAft>
          <a:spcPct val="0"/>
        </a:spcAft>
        <a:buChar char="–"/>
        <a:defRPr>
          <a:solidFill>
            <a:schemeClr val="tx1"/>
          </a:solidFill>
          <a:latin typeface="+mn-lt"/>
        </a:defRPr>
      </a:lvl4pPr>
      <a:lvl5pPr marL="2057400" indent="-228600" algn="l" defTabSz="762000" rtl="0" eaLnBrk="0" fontAlgn="base" hangingPunct="0">
        <a:spcBef>
          <a:spcPct val="20000"/>
        </a:spcBef>
        <a:spcAft>
          <a:spcPct val="0"/>
        </a:spcAft>
        <a:buChar char="•"/>
        <a:defRPr>
          <a:solidFill>
            <a:schemeClr val="tx1"/>
          </a:solidFill>
          <a:latin typeface="+mn-lt"/>
        </a:defRPr>
      </a:lvl5pPr>
      <a:lvl6pPr marL="2514600" indent="-228600" algn="l" defTabSz="762000" rtl="0" fontAlgn="base">
        <a:spcBef>
          <a:spcPct val="20000"/>
        </a:spcBef>
        <a:spcAft>
          <a:spcPct val="0"/>
        </a:spcAft>
        <a:buChar char="•"/>
        <a:defRPr>
          <a:solidFill>
            <a:schemeClr val="tx1"/>
          </a:solidFill>
          <a:latin typeface="+mn-lt"/>
        </a:defRPr>
      </a:lvl6pPr>
      <a:lvl7pPr marL="2971800" indent="-228600" algn="l" defTabSz="762000" rtl="0" fontAlgn="base">
        <a:spcBef>
          <a:spcPct val="20000"/>
        </a:spcBef>
        <a:spcAft>
          <a:spcPct val="0"/>
        </a:spcAft>
        <a:buChar char="•"/>
        <a:defRPr>
          <a:solidFill>
            <a:schemeClr val="tx1"/>
          </a:solidFill>
          <a:latin typeface="+mn-lt"/>
        </a:defRPr>
      </a:lvl7pPr>
      <a:lvl8pPr marL="3429000" indent="-228600" algn="l" defTabSz="762000" rtl="0" fontAlgn="base">
        <a:spcBef>
          <a:spcPct val="20000"/>
        </a:spcBef>
        <a:spcAft>
          <a:spcPct val="0"/>
        </a:spcAft>
        <a:buChar char="•"/>
        <a:defRPr>
          <a:solidFill>
            <a:schemeClr val="tx1"/>
          </a:solidFill>
          <a:latin typeface="+mn-lt"/>
        </a:defRPr>
      </a:lvl8pPr>
      <a:lvl9pPr marL="3886200" indent="-228600" algn="l" defTabSz="762000" rtl="0" fontAlgn="base">
        <a:spcBef>
          <a:spcPct val="20000"/>
        </a:spcBef>
        <a:spcAft>
          <a:spcPct val="0"/>
        </a:spcAft>
        <a:buChar char="•"/>
        <a:defRPr>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ted.com/talks/danny_hillis_the_internet_could_crash_we_need_a_plan_b.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685800" y="2130425"/>
            <a:ext cx="7772400" cy="1470025"/>
          </a:xfrm>
        </p:spPr>
        <p:txBody>
          <a:bodyPr/>
          <a:lstStyle/>
          <a:p>
            <a:pPr eaLnBrk="1" hangingPunct="1"/>
            <a:r>
              <a:rPr lang="en-US" b="1" noProof="0"/>
              <a:t>Computer Networks</a:t>
            </a:r>
            <a:br>
              <a:rPr lang="en-US" b="1" noProof="0"/>
            </a:br>
            <a:r>
              <a:rPr lang="en-US" sz="2400" noProof="0">
                <a:latin typeface="Times" pitchFamily="18" charset="0"/>
              </a:rPr>
              <a:t>EDA387/DIT663</a:t>
            </a:r>
            <a:endParaRPr lang="en-US" sz="2400" noProof="0" dirty="0">
              <a:latin typeface="Times" pitchFamily="18" charset="0"/>
            </a:endParaRPr>
          </a:p>
        </p:txBody>
      </p:sp>
      <p:sp>
        <p:nvSpPr>
          <p:cNvPr id="2051" name="Rectangle 3"/>
          <p:cNvSpPr>
            <a:spLocks noGrp="1" noChangeArrowheads="1"/>
          </p:cNvSpPr>
          <p:nvPr>
            <p:ph type="subTitle" idx="1"/>
          </p:nvPr>
        </p:nvSpPr>
        <p:spPr>
          <a:xfrm>
            <a:off x="467544" y="3886200"/>
            <a:ext cx="8208144" cy="2855168"/>
          </a:xfrm>
        </p:spPr>
        <p:txBody>
          <a:bodyPr>
            <a:normAutofit/>
          </a:bodyPr>
          <a:lstStyle/>
          <a:p>
            <a:pPr eaLnBrk="1" hangingPunct="1">
              <a:defRPr/>
            </a:pPr>
            <a:r>
              <a:rPr lang="en-US" b="1" dirty="0"/>
              <a:t>Fault-tolerant Algorithms for Computer Networks</a:t>
            </a:r>
          </a:p>
          <a:p>
            <a:pPr eaLnBrk="1" hangingPunct="1">
              <a:defRPr/>
            </a:pPr>
            <a:r>
              <a:rPr lang="en-US" i="1" dirty="0">
                <a:latin typeface="Times" pitchFamily="18" charset="0"/>
              </a:rPr>
              <a:t>Introduction and Leader Election (Ch.2)</a:t>
            </a:r>
          </a:p>
          <a:p>
            <a:pPr eaLnBrk="1" hangingPunct="1">
              <a:defRPr/>
            </a:pPr>
            <a:r>
              <a:rPr lang="en-US" i="1" dirty="0">
                <a:latin typeface="Times" pitchFamily="18" charset="0"/>
              </a:rPr>
              <a:t>Based on slides for the book on Self-stabilization by Shlomi Dolev, MIT press, 2000</a:t>
            </a:r>
          </a:p>
        </p:txBody>
      </p:sp>
      <p:sp>
        <p:nvSpPr>
          <p:cNvPr id="4" name="Text Box 4"/>
          <p:cNvSpPr txBox="1">
            <a:spLocks noChangeArrowheads="1"/>
          </p:cNvSpPr>
          <p:nvPr/>
        </p:nvSpPr>
        <p:spPr bwMode="auto">
          <a:xfrm>
            <a:off x="52388" y="-11113"/>
            <a:ext cx="8623300" cy="488951"/>
          </a:xfrm>
          <a:prstGeom prst="rect">
            <a:avLst/>
          </a:prstGeom>
          <a:noFill/>
          <a:ln w="12700">
            <a:noFill/>
            <a:miter lim="800000"/>
            <a:headEnd type="none" w="sm" len="sm"/>
            <a:tailEnd type="none" w="sm" len="sm"/>
          </a:ln>
          <a:effectLst/>
        </p:spPr>
        <p:txBody>
          <a:bodyPr>
            <a:spAutoFit/>
          </a:bodyPr>
          <a:lstStyle/>
          <a:p>
            <a:pPr>
              <a:defRPr/>
            </a:pPr>
            <a:r>
              <a:rPr lang="en-US" sz="1000" b="1" dirty="0">
                <a:latin typeface="Arial Black" pitchFamily="34" charset="0"/>
                <a:cs typeface="+mn-cs"/>
              </a:rPr>
              <a:t>CHALMERS and </a:t>
            </a:r>
            <a:r>
              <a:rPr lang="en-US" sz="1000" dirty="0">
                <a:latin typeface="Arial Black" pitchFamily="34" charset="0"/>
                <a:cs typeface="+mn-cs"/>
              </a:rPr>
              <a:t>University of Technology</a:t>
            </a:r>
          </a:p>
          <a:p>
            <a:pPr>
              <a:defRPr/>
            </a:pPr>
            <a:r>
              <a:rPr lang="en-US" sz="1600" dirty="0">
                <a:cs typeface="+mn-cs"/>
              </a:rPr>
              <a:t>Computer Science and Engineering                                                     Networks and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3" name="Text Box 13"/>
          <p:cNvSpPr txBox="1">
            <a:spLocks noChangeArrowheads="1"/>
          </p:cNvSpPr>
          <p:nvPr/>
        </p:nvSpPr>
        <p:spPr bwMode="auto">
          <a:xfrm>
            <a:off x="395536" y="1700808"/>
            <a:ext cx="6768752" cy="523220"/>
          </a:xfrm>
          <a:prstGeom prst="rect">
            <a:avLst/>
          </a:prstGeom>
          <a:noFill/>
          <a:ln w="9525">
            <a:noFill/>
            <a:miter lim="800000"/>
            <a:headEnd/>
            <a:tailEnd/>
          </a:ln>
          <a:effectLst/>
        </p:spPr>
        <p:txBody>
          <a:bodyPr wrap="square">
            <a:spAutoFit/>
          </a:bodyPr>
          <a:lstStyle/>
          <a:p>
            <a:pPr algn="l"/>
            <a:r>
              <a:rPr lang="en-US" altLang="he-IL" sz="2800" dirty="0">
                <a:solidFill>
                  <a:srgbClr val="C60000"/>
                </a:solidFill>
                <a:latin typeface="Calibri" panose="020F0502020204030204" pitchFamily="34" charset="0"/>
                <a:cs typeface="Calibri" panose="020F0502020204030204" pitchFamily="34" charset="0"/>
              </a:rPr>
              <a:t>How to represent the network?</a:t>
            </a:r>
          </a:p>
        </p:txBody>
      </p:sp>
      <p:sp>
        <p:nvSpPr>
          <p:cNvPr id="61455" name="Rectangle 15"/>
          <p:cNvSpPr>
            <a:spLocks noChangeArrowheads="1"/>
          </p:cNvSpPr>
          <p:nvPr/>
        </p:nvSpPr>
        <p:spPr bwMode="auto">
          <a:xfrm>
            <a:off x="251520" y="4869160"/>
            <a:ext cx="8640960" cy="1795462"/>
          </a:xfrm>
          <a:prstGeom prst="rect">
            <a:avLst/>
          </a:prstGeom>
          <a:noFill/>
          <a:ln w="9525">
            <a:noFill/>
            <a:miter lim="800000"/>
            <a:headEnd/>
            <a:tailEnd/>
          </a:ln>
          <a:effectLst/>
        </p:spPr>
        <p:txBody>
          <a:bodyPr/>
          <a:lstStyle/>
          <a:p>
            <a:pPr marL="342900" indent="-342900" algn="l">
              <a:spcBef>
                <a:spcPct val="20000"/>
              </a:spcBef>
              <a:buClr>
                <a:schemeClr val="accent2"/>
              </a:buClr>
              <a:buSzPct val="85000"/>
              <a:buFont typeface="ZapfDingbats" pitchFamily="82" charset="2"/>
              <a:buNone/>
            </a:pPr>
            <a:r>
              <a:rPr lang="en-US" altLang="he-IL" sz="2800" dirty="0">
                <a:solidFill>
                  <a:srgbClr val="C60000"/>
                </a:solidFill>
                <a:latin typeface="Calibri" panose="020F0502020204030204" pitchFamily="34" charset="0"/>
                <a:cs typeface="Calibri" panose="020F0502020204030204" pitchFamily="34" charset="0"/>
              </a:rPr>
              <a:t>Ways of communication </a:t>
            </a:r>
          </a:p>
          <a:p>
            <a:pPr marL="342900" indent="-342900" algn="l">
              <a:spcBef>
                <a:spcPct val="20000"/>
              </a:spcBef>
              <a:buClr>
                <a:schemeClr val="accent2"/>
              </a:buClr>
              <a:buSzPct val="85000"/>
              <a:buFont typeface="ZapfDingbats" pitchFamily="82" charset="2"/>
              <a:buChar char="¦"/>
            </a:pPr>
            <a:r>
              <a:rPr lang="en-US" altLang="he-IL" dirty="0">
                <a:solidFill>
                  <a:srgbClr val="C60000"/>
                </a:solidFill>
                <a:latin typeface="Calibri" panose="020F0502020204030204" pitchFamily="34" charset="0"/>
                <a:cs typeface="Calibri" panose="020F0502020204030204" pitchFamily="34" charset="0"/>
              </a:rPr>
              <a:t>message passing</a:t>
            </a:r>
            <a:r>
              <a:rPr lang="en-US" altLang="he-IL" dirty="0">
                <a:solidFill>
                  <a:srgbClr val="0000B0"/>
                </a:solidFill>
                <a:latin typeface="Calibri" panose="020F0502020204030204" pitchFamily="34" charset="0"/>
                <a:cs typeface="Calibri" panose="020F0502020204030204" pitchFamily="34" charset="0"/>
              </a:rPr>
              <a:t> - fits communication networks and all the rest</a:t>
            </a:r>
          </a:p>
          <a:p>
            <a:pPr marL="342900" indent="-342900" algn="l">
              <a:spcBef>
                <a:spcPct val="20000"/>
              </a:spcBef>
              <a:buClr>
                <a:schemeClr val="accent2"/>
              </a:buClr>
              <a:buSzPct val="85000"/>
              <a:buFont typeface="ZapfDingbats" pitchFamily="82" charset="2"/>
              <a:buChar char="¦"/>
            </a:pPr>
            <a:r>
              <a:rPr lang="en-US" altLang="he-IL" dirty="0">
                <a:solidFill>
                  <a:srgbClr val="C60000"/>
                </a:solidFill>
                <a:latin typeface="Calibri" panose="020F0502020204030204" pitchFamily="34" charset="0"/>
                <a:cs typeface="Calibri" panose="020F0502020204030204" pitchFamily="34" charset="0"/>
              </a:rPr>
              <a:t>shared memory</a:t>
            </a:r>
            <a:r>
              <a:rPr lang="en-US" altLang="he-IL" dirty="0">
                <a:solidFill>
                  <a:srgbClr val="0000B0"/>
                </a:solidFill>
                <a:latin typeface="Calibri" panose="020F0502020204030204" pitchFamily="34" charset="0"/>
                <a:cs typeface="Calibri" panose="020F0502020204030204" pitchFamily="34" charset="0"/>
              </a:rPr>
              <a:t> - fits geographically close systems </a:t>
            </a:r>
            <a:r>
              <a:rPr lang="en-US" altLang="he-IL" dirty="0">
                <a:latin typeface="Calibri" panose="020F0502020204030204" pitchFamily="34" charset="0"/>
                <a:cs typeface="Calibri" panose="020F0502020204030204" pitchFamily="34" charset="0"/>
              </a:rPr>
              <a:t>(our focus today)</a:t>
            </a:r>
          </a:p>
        </p:txBody>
      </p:sp>
      <p:grpSp>
        <p:nvGrpSpPr>
          <p:cNvPr id="2" name="Group 38"/>
          <p:cNvGrpSpPr>
            <a:grpSpLocks/>
          </p:cNvGrpSpPr>
          <p:nvPr/>
        </p:nvGrpSpPr>
        <p:grpSpPr bwMode="auto">
          <a:xfrm>
            <a:off x="4483670" y="2558725"/>
            <a:ext cx="3806825" cy="2620963"/>
            <a:chOff x="2655" y="1496"/>
            <a:chExt cx="2398" cy="1651"/>
          </a:xfrm>
        </p:grpSpPr>
        <p:sp>
          <p:nvSpPr>
            <p:cNvPr id="61459" name="Oval 19"/>
            <p:cNvSpPr>
              <a:spLocks noChangeArrowheads="1"/>
            </p:cNvSpPr>
            <p:nvPr/>
          </p:nvSpPr>
          <p:spPr bwMode="auto">
            <a:xfrm>
              <a:off x="4181" y="1659"/>
              <a:ext cx="192" cy="192"/>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i</a:t>
              </a:r>
              <a:endParaRPr lang="en-US" altLang="en-US" sz="1600" dirty="0">
                <a:latin typeface="Comic Sans MS" pitchFamily="66" charset="0"/>
              </a:endParaRPr>
            </a:p>
          </p:txBody>
        </p:sp>
        <p:sp>
          <p:nvSpPr>
            <p:cNvPr id="61460" name="Oval 20"/>
            <p:cNvSpPr>
              <a:spLocks noChangeArrowheads="1"/>
            </p:cNvSpPr>
            <p:nvPr/>
          </p:nvSpPr>
          <p:spPr bwMode="auto">
            <a:xfrm>
              <a:off x="4565" y="242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latin typeface="Comic Sans MS" pitchFamily="66" charset="0"/>
              </a:endParaRPr>
            </a:p>
          </p:txBody>
        </p:sp>
        <p:sp>
          <p:nvSpPr>
            <p:cNvPr id="61461" name="Oval 21"/>
            <p:cNvSpPr>
              <a:spLocks noChangeArrowheads="1"/>
            </p:cNvSpPr>
            <p:nvPr/>
          </p:nvSpPr>
          <p:spPr bwMode="auto">
            <a:xfrm>
              <a:off x="4805" y="294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2" name="Oval 22"/>
            <p:cNvSpPr>
              <a:spLocks noChangeArrowheads="1"/>
            </p:cNvSpPr>
            <p:nvPr/>
          </p:nvSpPr>
          <p:spPr bwMode="auto">
            <a:xfrm>
              <a:off x="4181" y="266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3" name="Oval 23"/>
            <p:cNvSpPr>
              <a:spLocks noChangeArrowheads="1"/>
            </p:cNvSpPr>
            <p:nvPr/>
          </p:nvSpPr>
          <p:spPr bwMode="auto">
            <a:xfrm>
              <a:off x="3719" y="2269"/>
              <a:ext cx="192" cy="192"/>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j</a:t>
              </a:r>
              <a:endParaRPr lang="en-US" altLang="en-US" sz="1600" dirty="0">
                <a:latin typeface="Comic Sans MS" pitchFamily="66" charset="0"/>
              </a:endParaRPr>
            </a:p>
          </p:txBody>
        </p:sp>
        <p:sp>
          <p:nvSpPr>
            <p:cNvPr id="61464" name="Oval 24"/>
            <p:cNvSpPr>
              <a:spLocks noChangeArrowheads="1"/>
            </p:cNvSpPr>
            <p:nvPr/>
          </p:nvSpPr>
          <p:spPr bwMode="auto">
            <a:xfrm>
              <a:off x="3653" y="2955"/>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5" name="Oval 25"/>
            <p:cNvSpPr>
              <a:spLocks noChangeArrowheads="1"/>
            </p:cNvSpPr>
            <p:nvPr/>
          </p:nvSpPr>
          <p:spPr bwMode="auto">
            <a:xfrm>
              <a:off x="3269" y="266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6" name="Line 26"/>
            <p:cNvSpPr>
              <a:spLocks noChangeShapeType="1"/>
            </p:cNvSpPr>
            <p:nvPr/>
          </p:nvSpPr>
          <p:spPr bwMode="auto">
            <a:xfrm rot="21408908" flipH="1">
              <a:off x="3845" y="1851"/>
              <a:ext cx="376" cy="41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67" name="Line 27"/>
            <p:cNvSpPr>
              <a:spLocks noChangeShapeType="1"/>
            </p:cNvSpPr>
            <p:nvPr/>
          </p:nvSpPr>
          <p:spPr bwMode="auto">
            <a:xfrm>
              <a:off x="4269" y="1851"/>
              <a:ext cx="1" cy="81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68" name="Line 28"/>
            <p:cNvSpPr>
              <a:spLocks noChangeShapeType="1"/>
            </p:cNvSpPr>
            <p:nvPr/>
          </p:nvSpPr>
          <p:spPr bwMode="auto">
            <a:xfrm rot="647531" flipH="1">
              <a:off x="3845" y="2771"/>
              <a:ext cx="336" cy="28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69" name="Line 29"/>
            <p:cNvSpPr>
              <a:spLocks noChangeShapeType="1"/>
            </p:cNvSpPr>
            <p:nvPr/>
          </p:nvSpPr>
          <p:spPr bwMode="auto">
            <a:xfrm>
              <a:off x="3461" y="2827"/>
              <a:ext cx="192" cy="200"/>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0" name="Line 30"/>
            <p:cNvSpPr>
              <a:spLocks noChangeShapeType="1"/>
            </p:cNvSpPr>
            <p:nvPr/>
          </p:nvSpPr>
          <p:spPr bwMode="auto">
            <a:xfrm rot="283336" flipH="1">
              <a:off x="3455" y="2422"/>
              <a:ext cx="288" cy="29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1" name="Line 31"/>
            <p:cNvSpPr>
              <a:spLocks noChangeShapeType="1"/>
            </p:cNvSpPr>
            <p:nvPr/>
          </p:nvSpPr>
          <p:spPr bwMode="auto">
            <a:xfrm rot="-300662" flipH="1" flipV="1">
              <a:off x="4373" y="1852"/>
              <a:ext cx="224" cy="57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2" name="Line 32"/>
            <p:cNvSpPr>
              <a:spLocks noChangeShapeType="1"/>
            </p:cNvSpPr>
            <p:nvPr/>
          </p:nvSpPr>
          <p:spPr bwMode="auto">
            <a:xfrm>
              <a:off x="4709" y="2619"/>
              <a:ext cx="144" cy="33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3" name="Line 33"/>
            <p:cNvSpPr>
              <a:spLocks noChangeShapeType="1"/>
            </p:cNvSpPr>
            <p:nvPr/>
          </p:nvSpPr>
          <p:spPr bwMode="auto">
            <a:xfrm>
              <a:off x="3845" y="3059"/>
              <a:ext cx="960" cy="1"/>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4" name="Line 34"/>
            <p:cNvSpPr>
              <a:spLocks noChangeShapeType="1"/>
            </p:cNvSpPr>
            <p:nvPr/>
          </p:nvSpPr>
          <p:spPr bwMode="auto">
            <a:xfrm rot="-1159261">
              <a:off x="3926" y="2363"/>
              <a:ext cx="239" cy="392"/>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5" name="Text Box 35"/>
            <p:cNvSpPr txBox="1">
              <a:spLocks noChangeArrowheads="1"/>
            </p:cNvSpPr>
            <p:nvPr/>
          </p:nvSpPr>
          <p:spPr bwMode="auto">
            <a:xfrm>
              <a:off x="3388" y="1496"/>
              <a:ext cx="1665" cy="231"/>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endParaRPr lang="zh-CN" altLang="en-US" sz="1800">
                <a:solidFill>
                  <a:srgbClr val="3293AA"/>
                </a:solidFill>
                <a:latin typeface="Comic Sans MS" pitchFamily="66" charset="0"/>
                <a:ea typeface="宋体" charset="-122"/>
              </a:endParaRPr>
            </a:p>
          </p:txBody>
        </p:sp>
        <p:sp>
          <p:nvSpPr>
            <p:cNvPr id="61476" name="Text Box 36"/>
            <p:cNvSpPr txBox="1">
              <a:spLocks noChangeArrowheads="1"/>
            </p:cNvSpPr>
            <p:nvPr/>
          </p:nvSpPr>
          <p:spPr bwMode="auto">
            <a:xfrm>
              <a:off x="2655" y="1841"/>
              <a:ext cx="1465" cy="231"/>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endParaRPr lang="zh-CN" altLang="en-US" sz="1800">
                <a:solidFill>
                  <a:srgbClr val="3293AA"/>
                </a:solidFill>
                <a:latin typeface="Comic Sans MS" pitchFamily="66" charset="0"/>
                <a:ea typeface="宋体" charset="-122"/>
              </a:endParaRPr>
            </a:p>
          </p:txBody>
        </p:sp>
      </p:grpSp>
      <p:sp>
        <p:nvSpPr>
          <p:cNvPr id="61480" name="Text Box 40"/>
          <p:cNvSpPr txBox="1">
            <a:spLocks noChangeArrowheads="1"/>
          </p:cNvSpPr>
          <p:nvPr/>
        </p:nvSpPr>
        <p:spPr bwMode="auto">
          <a:xfrm>
            <a:off x="3612133" y="2985591"/>
            <a:ext cx="2774950" cy="641350"/>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zh-CN" altLang="en-US" sz="1800" dirty="0">
                <a:solidFill>
                  <a:srgbClr val="3293AA"/>
                </a:solidFill>
                <a:latin typeface="Calibri" panose="020F0502020204030204" pitchFamily="34" charset="0"/>
                <a:ea typeface="宋体" charset="-122"/>
                <a:cs typeface="Calibri" panose="020F0502020204030204" pitchFamily="34" charset="0"/>
              </a:rPr>
              <a:t>     </a:t>
            </a:r>
            <a:r>
              <a:rPr lang="en-US" altLang="zh-CN" sz="1800" dirty="0">
                <a:solidFill>
                  <a:srgbClr val="3293AA"/>
                </a:solidFill>
                <a:latin typeface="Calibri" panose="020F0502020204030204" pitchFamily="34" charset="0"/>
                <a:ea typeface="宋体" charset="-122"/>
                <a:cs typeface="Calibri" panose="020F0502020204030204" pitchFamily="34" charset="0"/>
              </a:rPr>
              <a:t>Link </a:t>
            </a:r>
            <a:r>
              <a:rPr lang="en-US" altLang="zh-CN" sz="1800" dirty="0">
                <a:latin typeface="Calibri" panose="020F0502020204030204" pitchFamily="34" charset="0"/>
                <a:ea typeface="宋体" charset="-122"/>
                <a:cs typeface="Calibri" panose="020F0502020204030204" pitchFamily="34" charset="0"/>
              </a:rPr>
              <a:t>P</a:t>
            </a:r>
            <a:r>
              <a:rPr lang="en-US" altLang="zh-CN" sz="1800" baseline="-25000" dirty="0">
                <a:latin typeface="Calibri" panose="020F0502020204030204" pitchFamily="34" charset="0"/>
                <a:ea typeface="宋体" charset="-122"/>
                <a:cs typeface="Calibri" panose="020F0502020204030204" pitchFamily="34" charset="0"/>
              </a:rPr>
              <a:t>i</a:t>
            </a:r>
            <a:r>
              <a:rPr lang="en-US" altLang="zh-CN" sz="1800" dirty="0">
                <a:solidFill>
                  <a:srgbClr val="3293AA"/>
                </a:solidFill>
                <a:latin typeface="Calibri" panose="020F0502020204030204" pitchFamily="34" charset="0"/>
                <a:ea typeface="宋体" charset="-122"/>
                <a:cs typeface="Calibri" panose="020F0502020204030204" pitchFamily="34" charset="0"/>
              </a:rPr>
              <a:t>&lt;-&gt;</a:t>
            </a:r>
            <a:r>
              <a:rPr lang="en-US" altLang="zh-CN" sz="1800" dirty="0">
                <a:latin typeface="Calibri" panose="020F0502020204030204" pitchFamily="34" charset="0"/>
                <a:ea typeface="宋体" charset="-122"/>
                <a:cs typeface="Calibri" panose="020F0502020204030204" pitchFamily="34" charset="0"/>
              </a:rPr>
              <a:t>P</a:t>
            </a:r>
            <a:r>
              <a:rPr lang="en-US" altLang="zh-CN" sz="1800" baseline="-25000" dirty="0">
                <a:latin typeface="Calibri" panose="020F0502020204030204" pitchFamily="34" charset="0"/>
                <a:ea typeface="宋体" charset="-122"/>
                <a:cs typeface="Calibri" panose="020F0502020204030204" pitchFamily="34" charset="0"/>
              </a:rPr>
              <a:t>j</a:t>
            </a:r>
            <a:r>
              <a:rPr lang="en-US" altLang="zh-CN" sz="1800" dirty="0">
                <a:solidFill>
                  <a:srgbClr val="3293AA"/>
                </a:solidFill>
                <a:latin typeface="Calibri" panose="020F0502020204030204" pitchFamily="34" charset="0"/>
                <a:ea typeface="宋体" charset="-122"/>
                <a:cs typeface="Calibri" panose="020F0502020204030204" pitchFamily="34" charset="0"/>
              </a:rPr>
              <a:t> = </a:t>
            </a:r>
            <a:r>
              <a:rPr lang="en-US" altLang="zh-CN" sz="1800" dirty="0">
                <a:latin typeface="Calibri" panose="020F0502020204030204" pitchFamily="34" charset="0"/>
                <a:ea typeface="宋体" charset="-122"/>
                <a:cs typeface="Calibri" panose="020F0502020204030204" pitchFamily="34" charset="0"/>
              </a:rPr>
              <a:t>P</a:t>
            </a:r>
            <a:r>
              <a:rPr lang="en-US" altLang="zh-CN" sz="1800" baseline="-25000" dirty="0">
                <a:latin typeface="Calibri" panose="020F0502020204030204" pitchFamily="34" charset="0"/>
                <a:ea typeface="宋体" charset="-122"/>
                <a:cs typeface="Calibri" panose="020F0502020204030204" pitchFamily="34" charset="0"/>
              </a:rPr>
              <a:t>i</a:t>
            </a:r>
            <a:r>
              <a:rPr lang="en-US" altLang="zh-CN" sz="1800" dirty="0">
                <a:solidFill>
                  <a:srgbClr val="3293AA"/>
                </a:solidFill>
                <a:latin typeface="Calibri" panose="020F0502020204030204" pitchFamily="34" charset="0"/>
                <a:ea typeface="宋体" charset="-122"/>
                <a:cs typeface="Calibri" panose="020F0502020204030204" pitchFamily="34" charset="0"/>
              </a:rPr>
              <a:t> can communicate with </a:t>
            </a:r>
            <a:r>
              <a:rPr lang="en-US" altLang="zh-CN" sz="1800" dirty="0">
                <a:latin typeface="Calibri" panose="020F0502020204030204" pitchFamily="34" charset="0"/>
                <a:ea typeface="宋体" charset="-122"/>
                <a:cs typeface="Calibri" panose="020F0502020204030204" pitchFamily="34" charset="0"/>
              </a:rPr>
              <a:t>P</a:t>
            </a:r>
            <a:r>
              <a:rPr lang="en-US" altLang="zh-CN" sz="1800" baseline="-25000" dirty="0">
                <a:latin typeface="Calibri" panose="020F0502020204030204" pitchFamily="34" charset="0"/>
                <a:ea typeface="宋体" charset="-122"/>
                <a:cs typeface="Calibri" panose="020F0502020204030204" pitchFamily="34" charset="0"/>
              </a:rPr>
              <a:t>j</a:t>
            </a:r>
            <a:endParaRPr lang="en-US" altLang="zh-CN" sz="1800" dirty="0">
              <a:latin typeface="Calibri" panose="020F0502020204030204" pitchFamily="34" charset="0"/>
              <a:ea typeface="宋体" charset="-122"/>
              <a:cs typeface="Calibri" panose="020F0502020204030204" pitchFamily="34" charset="0"/>
            </a:endParaRPr>
          </a:p>
        </p:txBody>
      </p:sp>
      <p:sp>
        <p:nvSpPr>
          <p:cNvPr id="61481" name="Text Box 41"/>
          <p:cNvSpPr txBox="1">
            <a:spLocks noChangeArrowheads="1"/>
          </p:cNvSpPr>
          <p:nvPr/>
        </p:nvSpPr>
        <p:spPr bwMode="auto">
          <a:xfrm>
            <a:off x="7355458" y="2556966"/>
            <a:ext cx="1897062" cy="641350"/>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en-US" altLang="zh-CN" sz="1800" dirty="0">
                <a:solidFill>
                  <a:srgbClr val="009999"/>
                </a:solidFill>
                <a:latin typeface="Calibri" panose="020F0502020204030204" pitchFamily="34" charset="0"/>
                <a:ea typeface="宋体" charset="-122"/>
                <a:cs typeface="Calibri" panose="020F0502020204030204" pitchFamily="34" charset="0"/>
              </a:rPr>
              <a:t>Node i = Processor i</a:t>
            </a:r>
          </a:p>
        </p:txBody>
      </p:sp>
      <p:sp>
        <p:nvSpPr>
          <p:cNvPr id="29" name="Title 31"/>
          <p:cNvSpPr>
            <a:spLocks noGrp="1"/>
          </p:cNvSpPr>
          <p:nvPr>
            <p:ph type="title"/>
          </p:nvPr>
        </p:nvSpPr>
        <p:spPr>
          <a:xfrm>
            <a:off x="457200" y="414338"/>
            <a:ext cx="8229600" cy="1143000"/>
          </a:xfrm>
        </p:spPr>
        <p:txBody>
          <a:bodyPr/>
          <a:lstStyle/>
          <a:p>
            <a:r>
              <a:rPr lang="en-US" b="1" dirty="0"/>
              <a:t>Network Representation </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2" name="Rectangle 6"/>
          <p:cNvSpPr>
            <a:spLocks noGrp="1" noChangeArrowheads="1"/>
          </p:cNvSpPr>
          <p:nvPr>
            <p:ph type="title"/>
          </p:nvPr>
        </p:nvSpPr>
        <p:spPr/>
        <p:txBody>
          <a:bodyPr/>
          <a:lstStyle/>
          <a:p>
            <a:pPr algn="ctr"/>
            <a:r>
              <a:rPr lang="en-US" altLang="he-IL" b="1" dirty="0"/>
              <a:t>Shared Memory</a:t>
            </a:r>
            <a:endParaRPr lang="en-US" altLang="zh-CN" b="1" dirty="0"/>
          </a:p>
        </p:txBody>
      </p:sp>
      <p:sp>
        <p:nvSpPr>
          <p:cNvPr id="106501" name="Rectangle 5"/>
          <p:cNvSpPr>
            <a:spLocks noGrp="1" noChangeArrowheads="1"/>
          </p:cNvSpPr>
          <p:nvPr>
            <p:ph idx="1"/>
          </p:nvPr>
        </p:nvSpPr>
        <p:spPr>
          <a:xfrm>
            <a:off x="0" y="3068960"/>
            <a:ext cx="9144000" cy="3239765"/>
          </a:xfrm>
          <a:noFill/>
          <a:ln/>
        </p:spPr>
        <p:txBody>
          <a:bodyPr/>
          <a:lstStyle/>
          <a:p>
            <a:r>
              <a:rPr lang="en-US" altLang="he-IL" sz="2400" dirty="0"/>
              <a:t>Processors communicate by the use of shared communication registers</a:t>
            </a:r>
          </a:p>
          <a:p>
            <a:r>
              <a:rPr lang="en-US" altLang="he-IL" sz="2400" dirty="0"/>
              <a:t>The configuration will be denoted by </a:t>
            </a:r>
            <a:br>
              <a:rPr lang="en-US" altLang="he-IL" sz="2400" dirty="0"/>
            </a:br>
            <a:r>
              <a:rPr lang="en-US" altLang="he-IL" sz="2400" dirty="0"/>
              <a:t>c = &lt;s</a:t>
            </a:r>
            <a:r>
              <a:rPr lang="en-US" altLang="he-IL" sz="2400" baseline="-25000" dirty="0"/>
              <a:t>1</a:t>
            </a:r>
            <a:r>
              <a:rPr lang="en-US" altLang="he-IL" sz="2400" dirty="0"/>
              <a:t>,s</a:t>
            </a:r>
            <a:r>
              <a:rPr lang="en-US" altLang="he-IL" sz="2400" baseline="-25000" dirty="0"/>
              <a:t>2</a:t>
            </a:r>
            <a:r>
              <a:rPr lang="en-US" altLang="he-IL" sz="2400" dirty="0"/>
              <a:t>,…,s</a:t>
            </a:r>
            <a:r>
              <a:rPr lang="en-US" altLang="he-IL" sz="2400" baseline="-25000" dirty="0"/>
              <a:t>n</a:t>
            </a:r>
            <a:r>
              <a:rPr lang="en-US" altLang="he-IL" sz="2400" dirty="0"/>
              <a:t>,r</a:t>
            </a:r>
            <a:r>
              <a:rPr lang="en-US" altLang="he-IL" sz="2400" baseline="-25000" dirty="0"/>
              <a:t>1,2</a:t>
            </a:r>
            <a:r>
              <a:rPr lang="en-US" altLang="he-IL" sz="2400" dirty="0"/>
              <a:t>,r</a:t>
            </a:r>
            <a:r>
              <a:rPr lang="en-US" altLang="he-IL" sz="2400" baseline="-25000" dirty="0"/>
              <a:t>1,3</a:t>
            </a:r>
            <a:r>
              <a:rPr lang="en-US" altLang="he-IL" sz="2400" dirty="0"/>
              <a:t>,…</a:t>
            </a:r>
            <a:r>
              <a:rPr lang="en-US" altLang="he-IL" sz="2400" dirty="0" err="1"/>
              <a:t>r</a:t>
            </a:r>
            <a:r>
              <a:rPr lang="en-US" altLang="he-IL" sz="2400" baseline="-25000" dirty="0" err="1"/>
              <a:t>i,j</a:t>
            </a:r>
            <a:r>
              <a:rPr lang="en-US" altLang="he-IL" sz="2400" dirty="0"/>
              <a:t>,…r</a:t>
            </a:r>
            <a:r>
              <a:rPr lang="en-US" altLang="he-IL" sz="2400" baseline="-25000" dirty="0"/>
              <a:t>n,n-1</a:t>
            </a:r>
            <a:r>
              <a:rPr lang="en-US" altLang="he-IL" sz="2400" dirty="0"/>
              <a:t>&gt; where </a:t>
            </a:r>
            <a:br>
              <a:rPr lang="en-US" altLang="he-IL" sz="2400" dirty="0"/>
            </a:br>
            <a:r>
              <a:rPr lang="en-US" altLang="he-IL" sz="2400" dirty="0"/>
              <a:t>s</a:t>
            </a:r>
            <a:r>
              <a:rPr lang="en-US" altLang="he-IL" sz="2400" baseline="-25000" dirty="0"/>
              <a:t>i </a:t>
            </a:r>
            <a:r>
              <a:rPr lang="en-US" altLang="he-IL" sz="2400" dirty="0"/>
              <a:t>= State of p</a:t>
            </a:r>
            <a:r>
              <a:rPr lang="en-US" altLang="he-IL" sz="2400" baseline="-25000" dirty="0"/>
              <a:t>i</a:t>
            </a:r>
            <a:r>
              <a:rPr lang="en-US" altLang="he-IL" sz="2400" dirty="0"/>
              <a:t> </a:t>
            </a:r>
            <a:br>
              <a:rPr lang="en-US" altLang="he-IL" sz="2400" dirty="0"/>
            </a:br>
            <a:r>
              <a:rPr lang="en-US" altLang="he-IL" sz="2400" dirty="0"/>
              <a:t>r</a:t>
            </a:r>
            <a:r>
              <a:rPr lang="en-US" altLang="he-IL" sz="2400" baseline="-25000" dirty="0"/>
              <a:t>i</a:t>
            </a:r>
            <a:r>
              <a:rPr lang="en-US" altLang="he-IL" sz="2400" dirty="0"/>
              <a:t>= Content of communication register I</a:t>
            </a:r>
          </a:p>
          <a:p>
            <a:r>
              <a:rPr lang="en-US" altLang="he-IL" sz="2400" dirty="0"/>
              <a:t>Sometime we write c</a:t>
            </a:r>
            <a:r>
              <a:rPr lang="en-US" altLang="he-IL" sz="2400" baseline="-25000" dirty="0"/>
              <a:t>i</a:t>
            </a:r>
            <a:r>
              <a:rPr lang="en-US" altLang="he-IL" sz="2400" dirty="0"/>
              <a:t> and sometime c[</a:t>
            </a:r>
            <a:r>
              <a:rPr lang="en-US" altLang="he-IL" sz="2400" dirty="0" err="1"/>
              <a:t>i</a:t>
            </a:r>
            <a:r>
              <a:rPr lang="en-US" altLang="he-IL" sz="2400" dirty="0"/>
              <a:t>] --- they are the same</a:t>
            </a:r>
          </a:p>
        </p:txBody>
      </p:sp>
      <p:sp>
        <p:nvSpPr>
          <p:cNvPr id="10" name="Slide Number Placeholder 4"/>
          <p:cNvSpPr>
            <a:spLocks noGrp="1"/>
          </p:cNvSpPr>
          <p:nvPr>
            <p:ph type="sldNum" sz="quarter" idx="12"/>
          </p:nvPr>
        </p:nvSpPr>
        <p:spPr/>
        <p:txBody>
          <a:bodyPr/>
          <a:lstStyle/>
          <a:p>
            <a:r>
              <a:rPr lang="en-US" altLang="en-US"/>
              <a:t>2-</a:t>
            </a:r>
            <a:fld id="{634D75E2-7A99-4CDC-ADB8-603CDE7457EC}" type="slidenum">
              <a:rPr lang="en-US" altLang="en-US"/>
              <a:pPr/>
              <a:t>11</a:t>
            </a:fld>
            <a:endParaRPr lang="en-US" altLang="en-US"/>
          </a:p>
        </p:txBody>
      </p:sp>
      <p:grpSp>
        <p:nvGrpSpPr>
          <p:cNvPr id="2" name="Group 13"/>
          <p:cNvGrpSpPr>
            <a:grpSpLocks/>
          </p:cNvGrpSpPr>
          <p:nvPr/>
        </p:nvGrpSpPr>
        <p:grpSpPr bwMode="auto">
          <a:xfrm>
            <a:off x="2716213" y="1760538"/>
            <a:ext cx="2490787" cy="820737"/>
            <a:chOff x="1711" y="1109"/>
            <a:chExt cx="1569" cy="517"/>
          </a:xfrm>
        </p:grpSpPr>
        <p:sp>
          <p:nvSpPr>
            <p:cNvPr id="106503" name="Oval 7"/>
            <p:cNvSpPr>
              <a:spLocks noChangeArrowheads="1"/>
            </p:cNvSpPr>
            <p:nvPr/>
          </p:nvSpPr>
          <p:spPr bwMode="auto">
            <a:xfrm>
              <a:off x="1711" y="1422"/>
              <a:ext cx="211" cy="204"/>
            </a:xfrm>
            <a:prstGeom prst="ellipse">
              <a:avLst/>
            </a:prstGeom>
            <a:noFill/>
            <a:ln w="9525">
              <a:solidFill>
                <a:srgbClr val="0000FF"/>
              </a:solidFill>
              <a:round/>
              <a:headEnd/>
              <a:tailEnd/>
            </a:ln>
            <a:effectLst/>
          </p:spPr>
          <p:txBody>
            <a:bodyPr wrap="none" anchor="ctr"/>
            <a:lstStyle/>
            <a:p>
              <a:pPr>
                <a:spcBef>
                  <a:spcPct val="20000"/>
                </a:spcBef>
                <a:buClr>
                  <a:schemeClr val="accent2"/>
                </a:buClr>
                <a:buSzPct val="85000"/>
                <a:buFont typeface="Wingdings" pitchFamily="2" charset="2"/>
                <a:buNone/>
              </a:pPr>
              <a:r>
                <a:rPr lang="en-US" altLang="zh-CN" sz="1800">
                  <a:latin typeface="Comic Sans MS" pitchFamily="66" charset="0"/>
                  <a:ea typeface="宋体" charset="-122"/>
                </a:rPr>
                <a:t>P</a:t>
              </a:r>
              <a:r>
                <a:rPr lang="en-US" altLang="zh-CN" sz="1800" baseline="-25000">
                  <a:latin typeface="Comic Sans MS" pitchFamily="66" charset="0"/>
                  <a:ea typeface="宋体" charset="-122"/>
                </a:rPr>
                <a:t>1</a:t>
              </a:r>
            </a:p>
          </p:txBody>
        </p:sp>
        <p:sp>
          <p:nvSpPr>
            <p:cNvPr id="106504" name="Oval 8"/>
            <p:cNvSpPr>
              <a:spLocks noChangeArrowheads="1"/>
            </p:cNvSpPr>
            <p:nvPr/>
          </p:nvSpPr>
          <p:spPr bwMode="auto">
            <a:xfrm>
              <a:off x="3069" y="1422"/>
              <a:ext cx="211" cy="204"/>
            </a:xfrm>
            <a:prstGeom prst="ellipse">
              <a:avLst/>
            </a:prstGeom>
            <a:noFill/>
            <a:ln w="9525">
              <a:solidFill>
                <a:srgbClr val="0000FF"/>
              </a:solidFill>
              <a:round/>
              <a:headEnd/>
              <a:tailEnd/>
            </a:ln>
            <a:effectLst/>
          </p:spPr>
          <p:txBody>
            <a:bodyPr wrap="none" anchor="ctr"/>
            <a:lstStyle/>
            <a:p>
              <a:pPr>
                <a:spcBef>
                  <a:spcPct val="20000"/>
                </a:spcBef>
                <a:buClr>
                  <a:schemeClr val="accent2"/>
                </a:buClr>
                <a:buSzPct val="85000"/>
                <a:buFont typeface="Wingdings" pitchFamily="2" charset="2"/>
                <a:buNone/>
              </a:pPr>
              <a:r>
                <a:rPr lang="en-US" altLang="zh-CN" sz="1800">
                  <a:latin typeface="Comic Sans MS" pitchFamily="66" charset="0"/>
                  <a:ea typeface="宋体" charset="-122"/>
                </a:rPr>
                <a:t>P</a:t>
              </a:r>
              <a:r>
                <a:rPr lang="en-US" altLang="zh-CN" sz="1800" baseline="-25000">
                  <a:latin typeface="Comic Sans MS" pitchFamily="66" charset="0"/>
                  <a:ea typeface="宋体" charset="-122"/>
                </a:rPr>
                <a:t>2</a:t>
              </a:r>
            </a:p>
          </p:txBody>
        </p:sp>
        <p:sp>
          <p:nvSpPr>
            <p:cNvPr id="106505" name="Freeform 9"/>
            <p:cNvSpPr>
              <a:spLocks/>
            </p:cNvSpPr>
            <p:nvPr/>
          </p:nvSpPr>
          <p:spPr bwMode="auto">
            <a:xfrm>
              <a:off x="1895" y="1252"/>
              <a:ext cx="1194" cy="186"/>
            </a:xfrm>
            <a:custGeom>
              <a:avLst/>
              <a:gdLst/>
              <a:ahLst/>
              <a:cxnLst>
                <a:cxn ang="0">
                  <a:pos x="0" y="186"/>
                </a:cxn>
                <a:cxn ang="0">
                  <a:pos x="618" y="0"/>
                </a:cxn>
                <a:cxn ang="0">
                  <a:pos x="1194" y="186"/>
                </a:cxn>
              </a:cxnLst>
              <a:rect l="0" t="0" r="r" b="b"/>
              <a:pathLst>
                <a:path w="1194" h="186">
                  <a:moveTo>
                    <a:pt x="0" y="186"/>
                  </a:moveTo>
                  <a:cubicBezTo>
                    <a:pt x="209" y="93"/>
                    <a:pt x="419" y="0"/>
                    <a:pt x="618" y="0"/>
                  </a:cubicBezTo>
                  <a:cubicBezTo>
                    <a:pt x="817" y="0"/>
                    <a:pt x="1096" y="151"/>
                    <a:pt x="1194" y="186"/>
                  </a:cubicBezTo>
                </a:path>
              </a:pathLst>
            </a:custGeom>
            <a:noFill/>
            <a:ln w="9525" cap="flat" cmpd="sng">
              <a:solidFill>
                <a:srgbClr val="0000FF"/>
              </a:solidFill>
              <a:prstDash val="solid"/>
              <a:round/>
              <a:headEnd/>
              <a:tailEnd type="triangle" w="med" len="med"/>
            </a:ln>
            <a:effectLst/>
          </p:spPr>
          <p:txBody>
            <a:bodyPr/>
            <a:lstStyle/>
            <a:p>
              <a:endParaRPr lang="en-US"/>
            </a:p>
          </p:txBody>
        </p:sp>
        <p:sp>
          <p:nvSpPr>
            <p:cNvPr id="106506" name="Rectangle 10"/>
            <p:cNvSpPr>
              <a:spLocks noChangeArrowheads="1"/>
            </p:cNvSpPr>
            <p:nvPr/>
          </p:nvSpPr>
          <p:spPr bwMode="auto">
            <a:xfrm>
              <a:off x="1898" y="1109"/>
              <a:ext cx="254" cy="270"/>
            </a:xfrm>
            <a:prstGeom prst="rect">
              <a:avLst/>
            </a:prstGeom>
            <a:noFill/>
            <a:ln w="9525">
              <a:solidFill>
                <a:srgbClr val="C60000"/>
              </a:solidFill>
              <a:miter lim="800000"/>
              <a:headEnd/>
              <a:tailEnd/>
            </a:ln>
            <a:effectLst/>
          </p:spPr>
          <p:txBody>
            <a:bodyPr wrap="none" anchor="ctr"/>
            <a:lstStyle/>
            <a:p>
              <a:pPr>
                <a:spcBef>
                  <a:spcPct val="20000"/>
                </a:spcBef>
                <a:buClr>
                  <a:schemeClr val="accent2"/>
                </a:buClr>
                <a:buSzPct val="85000"/>
                <a:buFont typeface="Wingdings" pitchFamily="2" charset="2"/>
                <a:buNone/>
              </a:pPr>
              <a:r>
                <a:rPr lang="en-US" altLang="zh-CN" sz="1800">
                  <a:solidFill>
                    <a:srgbClr val="C60000"/>
                  </a:solidFill>
                  <a:latin typeface="Comic Sans MS" pitchFamily="66" charset="0"/>
                  <a:ea typeface="宋体" charset="-122"/>
                </a:rPr>
                <a:t>r</a:t>
              </a:r>
              <a:r>
                <a:rPr lang="en-US" altLang="zh-CN" sz="1800" baseline="-25000">
                  <a:solidFill>
                    <a:srgbClr val="C60000"/>
                  </a:solidFill>
                  <a:latin typeface="Comic Sans MS" pitchFamily="66" charset="0"/>
                  <a:ea typeface="宋体" charset="-122"/>
                </a:rPr>
                <a:t>12</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5" name="Rectangle 5"/>
          <p:cNvSpPr>
            <a:spLocks noGrp="1" noChangeArrowheads="1"/>
          </p:cNvSpPr>
          <p:nvPr>
            <p:ph type="title"/>
          </p:nvPr>
        </p:nvSpPr>
        <p:spPr/>
        <p:txBody>
          <a:bodyPr/>
          <a:lstStyle/>
          <a:p>
            <a:pPr algn="ctr"/>
            <a:r>
              <a:rPr lang="en-US" altLang="zh-CN" b="1" dirty="0"/>
              <a:t>Computation Steps</a:t>
            </a:r>
          </a:p>
        </p:txBody>
      </p:sp>
      <p:sp>
        <p:nvSpPr>
          <p:cNvPr id="107663" name="Rectangle 143"/>
          <p:cNvSpPr>
            <a:spLocks noChangeArrowheads="1"/>
          </p:cNvSpPr>
          <p:nvPr/>
        </p:nvSpPr>
        <p:spPr bwMode="auto">
          <a:xfrm>
            <a:off x="271463" y="1815976"/>
            <a:ext cx="4819650" cy="452438"/>
          </a:xfrm>
          <a:prstGeom prst="rect">
            <a:avLst/>
          </a:prstGeom>
          <a:noFill/>
          <a:ln w="9525">
            <a:noFill/>
            <a:miter lim="800000"/>
            <a:headEnd/>
            <a:tailEnd/>
          </a:ln>
          <a:effectLst/>
        </p:spPr>
        <p:txBody>
          <a:bodyPr/>
          <a:lstStyle/>
          <a:p>
            <a:pPr marL="342900" indent="-342900" algn="l">
              <a:spcBef>
                <a:spcPct val="20000"/>
              </a:spcBef>
              <a:buClr>
                <a:schemeClr val="accent2"/>
              </a:buClr>
              <a:buSzPct val="85000"/>
              <a:buFont typeface="ZapfDingbats" pitchFamily="82" charset="2"/>
              <a:buNone/>
            </a:pPr>
            <a:r>
              <a:rPr lang="en-US" altLang="he-IL" dirty="0">
                <a:solidFill>
                  <a:srgbClr val="0000B0"/>
                </a:solidFill>
                <a:latin typeface="Calibri" panose="020F0502020204030204" pitchFamily="34" charset="0"/>
                <a:cs typeface="Calibri" panose="020F0502020204030204" pitchFamily="34" charset="0"/>
              </a:rPr>
              <a:t>In shared memory model … </a:t>
            </a:r>
          </a:p>
        </p:txBody>
      </p:sp>
      <p:grpSp>
        <p:nvGrpSpPr>
          <p:cNvPr id="2" name="Group 229"/>
          <p:cNvGrpSpPr>
            <a:grpSpLocks/>
          </p:cNvGrpSpPr>
          <p:nvPr/>
        </p:nvGrpSpPr>
        <p:grpSpPr bwMode="auto">
          <a:xfrm>
            <a:off x="2565400" y="2276351"/>
            <a:ext cx="2930525" cy="904875"/>
            <a:chOff x="1616" y="1180"/>
            <a:chExt cx="1846" cy="570"/>
          </a:xfrm>
        </p:grpSpPr>
        <p:sp>
          <p:nvSpPr>
            <p:cNvPr id="107610" name="Oval 90"/>
            <p:cNvSpPr>
              <a:spLocks noChangeArrowheads="1"/>
            </p:cNvSpPr>
            <p:nvPr/>
          </p:nvSpPr>
          <p:spPr bwMode="auto">
            <a:xfrm>
              <a:off x="2280" y="1458"/>
              <a:ext cx="219" cy="208"/>
            </a:xfrm>
            <a:prstGeom prst="ellipse">
              <a:avLst/>
            </a:prstGeom>
            <a:noFill/>
            <a:ln w="12700">
              <a:solidFill>
                <a:schemeClr val="tx1"/>
              </a:solidFill>
              <a:round/>
              <a:headEnd type="none" w="sm" len="sm"/>
              <a:tailEnd type="none" w="sm" len="sm"/>
            </a:ln>
            <a:effectLst/>
          </p:spPr>
          <p:txBody>
            <a:bodyPr wrap="none" anchor="ctr"/>
            <a:lstStyle/>
            <a:p>
              <a:r>
                <a:rPr lang="en-US" altLang="zh-CN" sz="2000">
                  <a:solidFill>
                    <a:schemeClr val="tx1"/>
                  </a:solidFill>
                  <a:latin typeface="Comic Sans MS" pitchFamily="66" charset="0"/>
                  <a:ea typeface="宋体" charset="-122"/>
                </a:rPr>
                <a:t>P</a:t>
              </a:r>
              <a:r>
                <a:rPr lang="en-US" altLang="zh-CN" sz="2000" baseline="-25000">
                  <a:solidFill>
                    <a:schemeClr val="tx1"/>
                  </a:solidFill>
                  <a:latin typeface="Comic Sans MS" pitchFamily="66" charset="0"/>
                  <a:ea typeface="宋体" charset="-122"/>
                </a:rPr>
                <a:t>1</a:t>
              </a:r>
            </a:p>
          </p:txBody>
        </p:sp>
        <p:sp>
          <p:nvSpPr>
            <p:cNvPr id="107611" name="Oval 91"/>
            <p:cNvSpPr>
              <a:spLocks noChangeArrowheads="1"/>
            </p:cNvSpPr>
            <p:nvPr/>
          </p:nvSpPr>
          <p:spPr bwMode="auto">
            <a:xfrm>
              <a:off x="3243" y="1458"/>
              <a:ext cx="219" cy="208"/>
            </a:xfrm>
            <a:prstGeom prst="ellipse">
              <a:avLst/>
            </a:prstGeom>
            <a:noFill/>
            <a:ln w="12700">
              <a:solidFill>
                <a:schemeClr val="tx1"/>
              </a:solidFill>
              <a:round/>
              <a:headEnd type="none" w="sm" len="sm"/>
              <a:tailEnd type="none" w="sm" len="sm"/>
            </a:ln>
            <a:effectLst/>
          </p:spPr>
          <p:txBody>
            <a:bodyPr wrap="none" anchor="ctr"/>
            <a:lstStyle/>
            <a:p>
              <a:r>
                <a:rPr lang="en-US" altLang="zh-CN" sz="2000">
                  <a:solidFill>
                    <a:schemeClr val="tx1"/>
                  </a:solidFill>
                  <a:latin typeface="Comic Sans MS" pitchFamily="66" charset="0"/>
                  <a:ea typeface="宋体" charset="-122"/>
                </a:rPr>
                <a:t>P</a:t>
              </a:r>
              <a:r>
                <a:rPr lang="en-US" altLang="zh-CN" sz="2000" baseline="-25000">
                  <a:solidFill>
                    <a:schemeClr val="tx1"/>
                  </a:solidFill>
                  <a:latin typeface="Comic Sans MS" pitchFamily="66" charset="0"/>
                  <a:ea typeface="宋体" charset="-122"/>
                </a:rPr>
                <a:t>2</a:t>
              </a:r>
            </a:p>
          </p:txBody>
        </p:sp>
        <p:sp>
          <p:nvSpPr>
            <p:cNvPr id="107612" name="Freeform 92"/>
            <p:cNvSpPr>
              <a:spLocks/>
            </p:cNvSpPr>
            <p:nvPr/>
          </p:nvSpPr>
          <p:spPr bwMode="auto">
            <a:xfrm>
              <a:off x="2444" y="1374"/>
              <a:ext cx="888" cy="84"/>
            </a:xfrm>
            <a:custGeom>
              <a:avLst/>
              <a:gdLst/>
              <a:ahLst/>
              <a:cxnLst>
                <a:cxn ang="0">
                  <a:pos x="888" y="84"/>
                </a:cxn>
                <a:cxn ang="0">
                  <a:pos x="430" y="0"/>
                </a:cxn>
                <a:cxn ang="0">
                  <a:pos x="0" y="84"/>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p:spPr>
          <p:txBody>
            <a:bodyPr wrap="none"/>
            <a:lstStyle/>
            <a:p>
              <a:endParaRPr lang="en-US"/>
            </a:p>
          </p:txBody>
        </p:sp>
        <p:sp>
          <p:nvSpPr>
            <p:cNvPr id="107613" name="Freeform 93"/>
            <p:cNvSpPr>
              <a:spLocks/>
            </p:cNvSpPr>
            <p:nvPr/>
          </p:nvSpPr>
          <p:spPr bwMode="auto">
            <a:xfrm>
              <a:off x="2437" y="1659"/>
              <a:ext cx="860" cy="91"/>
            </a:xfrm>
            <a:custGeom>
              <a:avLst/>
              <a:gdLst/>
              <a:ahLst/>
              <a:cxnLst>
                <a:cxn ang="0">
                  <a:pos x="0" y="0"/>
                </a:cxn>
                <a:cxn ang="0">
                  <a:pos x="444" y="90"/>
                </a:cxn>
                <a:cxn ang="0">
                  <a:pos x="860" y="7"/>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p:spPr>
          <p:txBody>
            <a:bodyPr wrap="none"/>
            <a:lstStyle/>
            <a:p>
              <a:endParaRPr lang="en-US"/>
            </a:p>
          </p:txBody>
        </p:sp>
        <p:sp>
          <p:nvSpPr>
            <p:cNvPr id="107614" name="Text Box 94"/>
            <p:cNvSpPr txBox="1">
              <a:spLocks noChangeArrowheads="1"/>
            </p:cNvSpPr>
            <p:nvPr/>
          </p:nvSpPr>
          <p:spPr bwMode="auto">
            <a:xfrm>
              <a:off x="2483" y="1180"/>
              <a:ext cx="539" cy="239"/>
            </a:xfrm>
            <a:prstGeom prst="rect">
              <a:avLst/>
            </a:prstGeom>
            <a:noFill/>
            <a:ln w="12700">
              <a:solidFill>
                <a:srgbClr val="C60000"/>
              </a:solidFill>
              <a:miter lim="800000"/>
              <a:headEnd type="none" w="sm" len="sm"/>
              <a:tailEnd type="none" w="sm" len="sm"/>
            </a:ln>
            <a:effectLst/>
          </p:spPr>
          <p:txBody>
            <a:bodyPr wrap="none">
              <a:spAutoFit/>
            </a:bodyPr>
            <a:lstStyle/>
            <a:p>
              <a:pPr algn="l">
                <a:spcBef>
                  <a:spcPct val="50000"/>
                </a:spcBef>
              </a:pPr>
              <a:r>
                <a:rPr lang="en-US" altLang="zh-CN" sz="1800">
                  <a:solidFill>
                    <a:srgbClr val="C60000"/>
                  </a:solidFill>
                  <a:latin typeface="Comic Sans MS" pitchFamily="66" charset="0"/>
                  <a:ea typeface="宋体" charset="-122"/>
                </a:rPr>
                <a:t>r</a:t>
              </a:r>
              <a:r>
                <a:rPr lang="en-US" altLang="zh-CN" sz="1800" baseline="-25000">
                  <a:solidFill>
                    <a:srgbClr val="C60000"/>
                  </a:solidFill>
                  <a:latin typeface="Comic Sans MS" pitchFamily="66" charset="0"/>
                  <a:ea typeface="宋体" charset="-122"/>
                </a:rPr>
                <a:t>12</a:t>
              </a:r>
              <a:r>
                <a:rPr lang="en-US" altLang="zh-CN" sz="1800" b="1">
                  <a:solidFill>
                    <a:srgbClr val="C60000"/>
                  </a:solidFill>
                  <a:ea typeface="宋体" charset="-122"/>
                </a:rPr>
                <a:t>: </a:t>
              </a:r>
              <a:r>
                <a:rPr lang="en-US" altLang="zh-CN" sz="1800" b="1" i="1">
                  <a:solidFill>
                    <a:srgbClr val="C60000"/>
                  </a:solidFill>
                  <a:ea typeface="宋体" charset="-122"/>
                </a:rPr>
                <a:t>m</a:t>
              </a:r>
              <a:r>
                <a:rPr lang="en-US" altLang="zh-CN" sz="1800" b="1" i="1" baseline="-25000">
                  <a:solidFill>
                    <a:srgbClr val="C60000"/>
                  </a:solidFill>
                  <a:ea typeface="宋体" charset="-122"/>
                </a:rPr>
                <a:t>1</a:t>
              </a:r>
            </a:p>
          </p:txBody>
        </p:sp>
        <p:grpSp>
          <p:nvGrpSpPr>
            <p:cNvPr id="3" name="Group 134"/>
            <p:cNvGrpSpPr>
              <a:grpSpLocks/>
            </p:cNvGrpSpPr>
            <p:nvPr/>
          </p:nvGrpSpPr>
          <p:grpSpPr bwMode="auto">
            <a:xfrm>
              <a:off x="1616" y="1315"/>
              <a:ext cx="773" cy="280"/>
              <a:chOff x="1655" y="1063"/>
              <a:chExt cx="773" cy="280"/>
            </a:xfrm>
          </p:grpSpPr>
          <p:sp>
            <p:nvSpPr>
              <p:cNvPr id="107644" name="Text Box 124"/>
              <p:cNvSpPr txBox="1">
                <a:spLocks noChangeArrowheads="1"/>
              </p:cNvSpPr>
              <p:nvPr/>
            </p:nvSpPr>
            <p:spPr bwMode="auto">
              <a:xfrm>
                <a:off x="1655" y="1063"/>
                <a:ext cx="773" cy="212"/>
              </a:xfrm>
              <a:prstGeom prst="rect">
                <a:avLst/>
              </a:prstGeom>
              <a:noFill/>
              <a:ln w="12700">
                <a:noFill/>
                <a:miter lim="800000"/>
                <a:headEnd type="none" w="sm" len="sm"/>
                <a:tailEnd type="none" w="sm" len="sm"/>
              </a:ln>
              <a:effectLst/>
            </p:spPr>
            <p:txBody>
              <a:bodyPr>
                <a:spAutoFit/>
              </a:bodyPr>
              <a:lstStyle/>
              <a:p>
                <a:pPr algn="l">
                  <a:spcBef>
                    <a:spcPct val="50000"/>
                  </a:spcBef>
                </a:pPr>
                <a:r>
                  <a:rPr lang="en-US" altLang="zh-CN" sz="1600">
                    <a:latin typeface="Comic Sans MS" pitchFamily="66" charset="0"/>
                    <a:ea typeface="宋体" charset="-122"/>
                  </a:rPr>
                  <a:t>P</a:t>
                </a:r>
                <a:r>
                  <a:rPr lang="en-US" altLang="zh-CN" sz="1600" baseline="-25000">
                    <a:latin typeface="Comic Sans MS" pitchFamily="66" charset="0"/>
                    <a:ea typeface="宋体" charset="-122"/>
                  </a:rPr>
                  <a:t>1</a:t>
                </a:r>
                <a:r>
                  <a:rPr lang="en-US" altLang="zh-CN" sz="1600">
                    <a:latin typeface="Comic Sans MS" pitchFamily="66" charset="0"/>
                    <a:ea typeface="宋体" charset="-122"/>
                  </a:rPr>
                  <a:t> writes</a:t>
                </a:r>
                <a:endParaRPr lang="en-US" altLang="zh-CN" sz="1600" baseline="-25000">
                  <a:latin typeface="Comic Sans MS" pitchFamily="66" charset="0"/>
                  <a:ea typeface="宋体" charset="-122"/>
                </a:endParaRPr>
              </a:p>
            </p:txBody>
          </p:sp>
          <p:sp>
            <p:nvSpPr>
              <p:cNvPr id="107645" name="Line 125"/>
              <p:cNvSpPr>
                <a:spLocks noChangeShapeType="1"/>
              </p:cNvSpPr>
              <p:nvPr/>
            </p:nvSpPr>
            <p:spPr bwMode="auto">
              <a:xfrm>
                <a:off x="1682" y="1343"/>
                <a:ext cx="505" cy="0"/>
              </a:xfrm>
              <a:prstGeom prst="line">
                <a:avLst/>
              </a:prstGeom>
              <a:noFill/>
              <a:ln w="38100">
                <a:solidFill>
                  <a:srgbClr val="C60000"/>
                </a:solidFill>
                <a:round/>
                <a:headEnd/>
                <a:tailEnd type="triangle" w="med" len="med"/>
              </a:ln>
              <a:effectLst/>
            </p:spPr>
            <p:txBody>
              <a:bodyPr/>
              <a:lstStyle/>
              <a:p>
                <a:endParaRPr lang="en-US"/>
              </a:p>
            </p:txBody>
          </p:sp>
        </p:grpSp>
      </p:grpSp>
      <p:sp>
        <p:nvSpPr>
          <p:cNvPr id="107684" name="Text Box 164"/>
          <p:cNvSpPr txBox="1">
            <a:spLocks noChangeArrowheads="1"/>
          </p:cNvSpPr>
          <p:nvPr/>
        </p:nvSpPr>
        <p:spPr bwMode="auto">
          <a:xfrm>
            <a:off x="7256463" y="2344614"/>
            <a:ext cx="739775" cy="360362"/>
          </a:xfrm>
          <a:prstGeom prst="rect">
            <a:avLst/>
          </a:prstGeom>
          <a:noFill/>
          <a:ln w="9525">
            <a:noFill/>
            <a:miter lim="800000"/>
            <a:headEnd/>
            <a:tailEnd/>
          </a:ln>
          <a:effectLst/>
        </p:spPr>
        <p:txBody>
          <a:bodyPr wrap="none"/>
          <a:lstStyle/>
          <a:p>
            <a:pPr marL="342900" indent="-342900">
              <a:spcBef>
                <a:spcPct val="20000"/>
              </a:spcBef>
              <a:buClr>
                <a:schemeClr val="accent2"/>
              </a:buClr>
              <a:buSzPct val="85000"/>
              <a:buFont typeface="Wingdings" pitchFamily="2" charset="2"/>
              <a:buNone/>
            </a:pPr>
            <a:endParaRPr lang="zh-CN" altLang="en-US" sz="1800" baseline="-25000">
              <a:solidFill>
                <a:srgbClr val="C60000"/>
              </a:solidFill>
              <a:latin typeface="Comic Sans MS" pitchFamily="66" charset="0"/>
              <a:ea typeface="宋体" charset="-122"/>
            </a:endParaRPr>
          </a:p>
          <a:p>
            <a:pPr marL="342900" indent="-342900">
              <a:spcBef>
                <a:spcPct val="50000"/>
              </a:spcBef>
              <a:buClr>
                <a:schemeClr val="accent2"/>
              </a:buClr>
              <a:buSzPct val="85000"/>
              <a:buFont typeface="Wingdings" pitchFamily="2" charset="2"/>
              <a:buNone/>
            </a:pPr>
            <a:endParaRPr lang="zh-CN" altLang="en-US" sz="1800">
              <a:solidFill>
                <a:schemeClr val="tx1"/>
              </a:solidFill>
              <a:latin typeface="Comic Sans MS" pitchFamily="66" charset="0"/>
              <a:ea typeface="宋体" charset="-122"/>
            </a:endParaRPr>
          </a:p>
        </p:txBody>
      </p:sp>
      <p:sp>
        <p:nvSpPr>
          <p:cNvPr id="107694" name="Text Box 174"/>
          <p:cNvSpPr txBox="1">
            <a:spLocks noChangeArrowheads="1"/>
          </p:cNvSpPr>
          <p:nvPr/>
        </p:nvSpPr>
        <p:spPr bwMode="auto">
          <a:xfrm>
            <a:off x="7048500" y="2268414"/>
            <a:ext cx="1257300" cy="457200"/>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Char char="q"/>
            </a:pPr>
            <a:endParaRPr lang="zh-CN" altLang="en-US">
              <a:solidFill>
                <a:schemeClr val="tx1"/>
              </a:solidFill>
              <a:latin typeface="Comic Sans MS" pitchFamily="66" charset="0"/>
              <a:ea typeface="宋体" charset="-122"/>
            </a:endParaRPr>
          </a:p>
        </p:txBody>
      </p:sp>
      <p:grpSp>
        <p:nvGrpSpPr>
          <p:cNvPr id="4" name="Group 218"/>
          <p:cNvGrpSpPr>
            <a:grpSpLocks/>
          </p:cNvGrpSpPr>
          <p:nvPr/>
        </p:nvGrpSpPr>
        <p:grpSpPr bwMode="auto">
          <a:xfrm>
            <a:off x="5822950" y="2276352"/>
            <a:ext cx="3321050" cy="1008063"/>
            <a:chOff x="3668" y="1180"/>
            <a:chExt cx="2092" cy="635"/>
          </a:xfrm>
        </p:grpSpPr>
        <p:sp>
          <p:nvSpPr>
            <p:cNvPr id="107714" name="Oval 194"/>
            <p:cNvSpPr>
              <a:spLocks noChangeArrowheads="1"/>
            </p:cNvSpPr>
            <p:nvPr/>
          </p:nvSpPr>
          <p:spPr bwMode="auto">
            <a:xfrm>
              <a:off x="4332" y="1478"/>
              <a:ext cx="219" cy="208"/>
            </a:xfrm>
            <a:prstGeom prst="ellipse">
              <a:avLst/>
            </a:prstGeom>
            <a:noFill/>
            <a:ln w="12700">
              <a:solidFill>
                <a:schemeClr val="tx1"/>
              </a:solidFill>
              <a:round/>
              <a:headEnd type="none" w="sm" len="sm"/>
              <a:tailEnd type="none" w="sm" len="sm"/>
            </a:ln>
            <a:effectLst/>
          </p:spPr>
          <p:txBody>
            <a:bodyPr wrap="none" anchor="ctr"/>
            <a:lstStyle/>
            <a:p>
              <a:r>
                <a:rPr lang="en-US" altLang="zh-CN" sz="2000">
                  <a:solidFill>
                    <a:schemeClr val="tx1"/>
                  </a:solidFill>
                  <a:latin typeface="Comic Sans MS" pitchFamily="66" charset="0"/>
                  <a:ea typeface="宋体" charset="-122"/>
                </a:rPr>
                <a:t>P</a:t>
              </a:r>
              <a:r>
                <a:rPr lang="en-US" altLang="zh-CN" sz="2000" baseline="-25000">
                  <a:solidFill>
                    <a:schemeClr val="tx1"/>
                  </a:solidFill>
                  <a:latin typeface="Comic Sans MS" pitchFamily="66" charset="0"/>
                  <a:ea typeface="宋体" charset="-122"/>
                </a:rPr>
                <a:t>1</a:t>
              </a:r>
            </a:p>
          </p:txBody>
        </p:sp>
        <p:sp>
          <p:nvSpPr>
            <p:cNvPr id="107715" name="Oval 195"/>
            <p:cNvSpPr>
              <a:spLocks noChangeArrowheads="1"/>
            </p:cNvSpPr>
            <p:nvPr/>
          </p:nvSpPr>
          <p:spPr bwMode="auto">
            <a:xfrm>
              <a:off x="5295" y="1478"/>
              <a:ext cx="219" cy="208"/>
            </a:xfrm>
            <a:prstGeom prst="ellipse">
              <a:avLst/>
            </a:prstGeom>
            <a:noFill/>
            <a:ln w="12700">
              <a:solidFill>
                <a:schemeClr val="tx1"/>
              </a:solidFill>
              <a:round/>
              <a:headEnd type="none" w="sm" len="sm"/>
              <a:tailEnd type="none" w="sm" len="sm"/>
            </a:ln>
            <a:effectLst/>
          </p:spPr>
          <p:txBody>
            <a:bodyPr wrap="none" anchor="ctr"/>
            <a:lstStyle/>
            <a:p>
              <a:r>
                <a:rPr lang="en-US" altLang="zh-CN" sz="2000">
                  <a:solidFill>
                    <a:schemeClr val="tx1"/>
                  </a:solidFill>
                  <a:latin typeface="Comic Sans MS" pitchFamily="66" charset="0"/>
                  <a:ea typeface="宋体" charset="-122"/>
                </a:rPr>
                <a:t>P</a:t>
              </a:r>
              <a:r>
                <a:rPr lang="en-US" altLang="zh-CN" sz="2000" baseline="-25000">
                  <a:solidFill>
                    <a:schemeClr val="tx1"/>
                  </a:solidFill>
                  <a:latin typeface="Comic Sans MS" pitchFamily="66" charset="0"/>
                  <a:ea typeface="宋体" charset="-122"/>
                </a:rPr>
                <a:t>2</a:t>
              </a:r>
            </a:p>
          </p:txBody>
        </p:sp>
        <p:sp>
          <p:nvSpPr>
            <p:cNvPr id="107716" name="Freeform 196"/>
            <p:cNvSpPr>
              <a:spLocks/>
            </p:cNvSpPr>
            <p:nvPr/>
          </p:nvSpPr>
          <p:spPr bwMode="auto">
            <a:xfrm>
              <a:off x="4496" y="1394"/>
              <a:ext cx="888" cy="84"/>
            </a:xfrm>
            <a:custGeom>
              <a:avLst/>
              <a:gdLst/>
              <a:ahLst/>
              <a:cxnLst>
                <a:cxn ang="0">
                  <a:pos x="888" y="84"/>
                </a:cxn>
                <a:cxn ang="0">
                  <a:pos x="430" y="0"/>
                </a:cxn>
                <a:cxn ang="0">
                  <a:pos x="0" y="84"/>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p:spPr>
          <p:txBody>
            <a:bodyPr wrap="none"/>
            <a:lstStyle/>
            <a:p>
              <a:endParaRPr lang="en-US"/>
            </a:p>
          </p:txBody>
        </p:sp>
        <p:sp>
          <p:nvSpPr>
            <p:cNvPr id="107717" name="Freeform 197"/>
            <p:cNvSpPr>
              <a:spLocks/>
            </p:cNvSpPr>
            <p:nvPr/>
          </p:nvSpPr>
          <p:spPr bwMode="auto">
            <a:xfrm>
              <a:off x="4489" y="1679"/>
              <a:ext cx="860" cy="91"/>
            </a:xfrm>
            <a:custGeom>
              <a:avLst/>
              <a:gdLst/>
              <a:ahLst/>
              <a:cxnLst>
                <a:cxn ang="0">
                  <a:pos x="0" y="0"/>
                </a:cxn>
                <a:cxn ang="0">
                  <a:pos x="444" y="90"/>
                </a:cxn>
                <a:cxn ang="0">
                  <a:pos x="860" y="7"/>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p:spPr>
          <p:txBody>
            <a:bodyPr wrap="none"/>
            <a:lstStyle/>
            <a:p>
              <a:endParaRPr lang="en-US"/>
            </a:p>
          </p:txBody>
        </p:sp>
        <p:sp>
          <p:nvSpPr>
            <p:cNvPr id="107718" name="Text Box 198"/>
            <p:cNvSpPr txBox="1">
              <a:spLocks noChangeArrowheads="1"/>
            </p:cNvSpPr>
            <p:nvPr/>
          </p:nvSpPr>
          <p:spPr bwMode="auto">
            <a:xfrm>
              <a:off x="4535" y="1180"/>
              <a:ext cx="539" cy="239"/>
            </a:xfrm>
            <a:prstGeom prst="rect">
              <a:avLst/>
            </a:prstGeom>
            <a:noFill/>
            <a:ln w="12700">
              <a:solidFill>
                <a:srgbClr val="C60000"/>
              </a:solidFill>
              <a:miter lim="800000"/>
              <a:headEnd type="none" w="sm" len="sm"/>
              <a:tailEnd type="none" w="sm" len="sm"/>
            </a:ln>
            <a:effectLst/>
          </p:spPr>
          <p:txBody>
            <a:bodyPr wrap="none">
              <a:spAutoFit/>
            </a:bodyPr>
            <a:lstStyle/>
            <a:p>
              <a:pPr algn="l">
                <a:spcBef>
                  <a:spcPct val="50000"/>
                </a:spcBef>
              </a:pPr>
              <a:r>
                <a:rPr lang="en-US" altLang="zh-CN" sz="1800">
                  <a:solidFill>
                    <a:srgbClr val="C60000"/>
                  </a:solidFill>
                  <a:latin typeface="Comic Sans MS" pitchFamily="66" charset="0"/>
                  <a:ea typeface="宋体" charset="-122"/>
                </a:rPr>
                <a:t>r</a:t>
              </a:r>
              <a:r>
                <a:rPr lang="en-US" altLang="zh-CN" sz="1800" baseline="-25000">
                  <a:solidFill>
                    <a:srgbClr val="C60000"/>
                  </a:solidFill>
                  <a:latin typeface="Comic Sans MS" pitchFamily="66" charset="0"/>
                  <a:ea typeface="宋体" charset="-122"/>
                </a:rPr>
                <a:t>12</a:t>
              </a:r>
              <a:r>
                <a:rPr lang="en-US" altLang="zh-CN" sz="1800" b="1">
                  <a:solidFill>
                    <a:srgbClr val="C60000"/>
                  </a:solidFill>
                  <a:ea typeface="宋体" charset="-122"/>
                </a:rPr>
                <a:t>: </a:t>
              </a:r>
              <a:r>
                <a:rPr lang="en-US" altLang="zh-CN" sz="1800" b="1" i="1">
                  <a:solidFill>
                    <a:srgbClr val="C60000"/>
                  </a:solidFill>
                  <a:ea typeface="宋体" charset="-122"/>
                </a:rPr>
                <a:t>m</a:t>
              </a:r>
              <a:r>
                <a:rPr lang="en-US" altLang="zh-CN" sz="1800" b="1" i="1" baseline="-25000">
                  <a:solidFill>
                    <a:srgbClr val="C60000"/>
                  </a:solidFill>
                  <a:ea typeface="宋体" charset="-122"/>
                </a:rPr>
                <a:t>1</a:t>
              </a:r>
            </a:p>
          </p:txBody>
        </p:sp>
        <p:grpSp>
          <p:nvGrpSpPr>
            <p:cNvPr id="5" name="Group 199"/>
            <p:cNvGrpSpPr>
              <a:grpSpLocks/>
            </p:cNvGrpSpPr>
            <p:nvPr/>
          </p:nvGrpSpPr>
          <p:grpSpPr bwMode="auto">
            <a:xfrm>
              <a:off x="3668" y="1335"/>
              <a:ext cx="773" cy="280"/>
              <a:chOff x="1655" y="1063"/>
              <a:chExt cx="773" cy="280"/>
            </a:xfrm>
          </p:grpSpPr>
          <p:sp>
            <p:nvSpPr>
              <p:cNvPr id="107720" name="Text Box 200"/>
              <p:cNvSpPr txBox="1">
                <a:spLocks noChangeArrowheads="1"/>
              </p:cNvSpPr>
              <p:nvPr/>
            </p:nvSpPr>
            <p:spPr bwMode="auto">
              <a:xfrm>
                <a:off x="1655" y="1063"/>
                <a:ext cx="773" cy="212"/>
              </a:xfrm>
              <a:prstGeom prst="rect">
                <a:avLst/>
              </a:prstGeom>
              <a:noFill/>
              <a:ln w="12700">
                <a:noFill/>
                <a:miter lim="800000"/>
                <a:headEnd type="none" w="sm" len="sm"/>
                <a:tailEnd type="none" w="sm" len="sm"/>
              </a:ln>
              <a:effectLst/>
            </p:spPr>
            <p:txBody>
              <a:bodyPr>
                <a:spAutoFit/>
              </a:bodyPr>
              <a:lstStyle/>
              <a:p>
                <a:pPr algn="l">
                  <a:spcBef>
                    <a:spcPct val="50000"/>
                  </a:spcBef>
                </a:pPr>
                <a:r>
                  <a:rPr lang="en-US" altLang="zh-CN" sz="1600">
                    <a:latin typeface="Comic Sans MS" pitchFamily="66" charset="0"/>
                    <a:ea typeface="宋体" charset="-122"/>
                  </a:rPr>
                  <a:t>P</a:t>
                </a:r>
                <a:r>
                  <a:rPr lang="en-US" altLang="zh-CN" sz="1600" baseline="-25000">
                    <a:latin typeface="Comic Sans MS" pitchFamily="66" charset="0"/>
                    <a:ea typeface="宋体" charset="-122"/>
                  </a:rPr>
                  <a:t>2</a:t>
                </a:r>
                <a:r>
                  <a:rPr lang="en-US" altLang="zh-CN" sz="1600">
                    <a:latin typeface="Comic Sans MS" pitchFamily="66" charset="0"/>
                    <a:ea typeface="宋体" charset="-122"/>
                  </a:rPr>
                  <a:t> reads</a:t>
                </a:r>
                <a:endParaRPr lang="en-US" altLang="zh-CN" sz="1600" baseline="-25000">
                  <a:latin typeface="Comic Sans MS" pitchFamily="66" charset="0"/>
                  <a:ea typeface="宋体" charset="-122"/>
                </a:endParaRPr>
              </a:p>
            </p:txBody>
          </p:sp>
          <p:sp>
            <p:nvSpPr>
              <p:cNvPr id="107721" name="Line 201"/>
              <p:cNvSpPr>
                <a:spLocks noChangeShapeType="1"/>
              </p:cNvSpPr>
              <p:nvPr/>
            </p:nvSpPr>
            <p:spPr bwMode="auto">
              <a:xfrm>
                <a:off x="1682" y="1343"/>
                <a:ext cx="505" cy="0"/>
              </a:xfrm>
              <a:prstGeom prst="line">
                <a:avLst/>
              </a:prstGeom>
              <a:noFill/>
              <a:ln w="38100">
                <a:solidFill>
                  <a:srgbClr val="C60000"/>
                </a:solidFill>
                <a:round/>
                <a:headEnd/>
                <a:tailEnd type="triangle" w="med" len="med"/>
              </a:ln>
              <a:effectLst/>
            </p:spPr>
            <p:txBody>
              <a:bodyPr/>
              <a:lstStyle/>
              <a:p>
                <a:endParaRPr lang="en-US"/>
              </a:p>
            </p:txBody>
          </p:sp>
        </p:grpSp>
        <p:sp>
          <p:nvSpPr>
            <p:cNvPr id="107737" name="Text Box 217"/>
            <p:cNvSpPr txBox="1">
              <a:spLocks noChangeArrowheads="1"/>
            </p:cNvSpPr>
            <p:nvPr/>
          </p:nvSpPr>
          <p:spPr bwMode="auto">
            <a:xfrm>
              <a:off x="5446" y="1584"/>
              <a:ext cx="314" cy="231"/>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en-US" altLang="zh-CN" sz="1800" b="1" i="1" dirty="0">
                  <a:solidFill>
                    <a:srgbClr val="CC3300"/>
                  </a:solidFill>
                  <a:ea typeface="宋体" charset="-122"/>
                  <a:cs typeface="Times New Roman" pitchFamily="18" charset="0"/>
                </a:rPr>
                <a:t>m</a:t>
              </a:r>
              <a:r>
                <a:rPr lang="en-US" altLang="zh-CN" sz="1800" b="1" i="1" baseline="-25000" dirty="0">
                  <a:solidFill>
                    <a:srgbClr val="CC3300"/>
                  </a:solidFill>
                  <a:ea typeface="宋体" charset="-122"/>
                  <a:cs typeface="Times New Roman" pitchFamily="18" charset="0"/>
                </a:rPr>
                <a:t>1</a:t>
              </a:r>
              <a:endParaRPr lang="en-US" altLang="zh-CN" sz="1800" b="1" i="1" dirty="0">
                <a:solidFill>
                  <a:srgbClr val="CC3300"/>
                </a:solidFill>
                <a:ea typeface="宋体" charset="-122"/>
                <a:cs typeface="Times New Roman" pitchFamily="18" charset="0"/>
              </a:endParaRPr>
            </a:p>
          </p:txBody>
        </p:sp>
      </p:grpSp>
      <p:grpSp>
        <p:nvGrpSpPr>
          <p:cNvPr id="6" name="Group 231"/>
          <p:cNvGrpSpPr>
            <a:grpSpLocks/>
          </p:cNvGrpSpPr>
          <p:nvPr/>
        </p:nvGrpSpPr>
        <p:grpSpPr bwMode="auto">
          <a:xfrm>
            <a:off x="122238" y="2276352"/>
            <a:ext cx="2187575" cy="936626"/>
            <a:chOff x="77" y="1180"/>
            <a:chExt cx="1378" cy="590"/>
          </a:xfrm>
        </p:grpSpPr>
        <p:grpSp>
          <p:nvGrpSpPr>
            <p:cNvPr id="7" name="Group 230"/>
            <p:cNvGrpSpPr>
              <a:grpSpLocks/>
            </p:cNvGrpSpPr>
            <p:nvPr/>
          </p:nvGrpSpPr>
          <p:grpSpPr bwMode="auto">
            <a:xfrm>
              <a:off x="77" y="1385"/>
              <a:ext cx="1378" cy="385"/>
              <a:chOff x="77" y="1385"/>
              <a:chExt cx="1378" cy="385"/>
            </a:xfrm>
          </p:grpSpPr>
          <p:sp>
            <p:nvSpPr>
              <p:cNvPr id="107637" name="Oval 117"/>
              <p:cNvSpPr>
                <a:spLocks noChangeArrowheads="1"/>
              </p:cNvSpPr>
              <p:nvPr/>
            </p:nvSpPr>
            <p:spPr bwMode="auto">
              <a:xfrm>
                <a:off x="273" y="1469"/>
                <a:ext cx="219" cy="208"/>
              </a:xfrm>
              <a:prstGeom prst="ellipse">
                <a:avLst/>
              </a:prstGeom>
              <a:noFill/>
              <a:ln w="12700">
                <a:solidFill>
                  <a:schemeClr val="tx1"/>
                </a:solidFill>
                <a:round/>
                <a:headEnd type="none" w="sm" len="sm"/>
                <a:tailEnd type="none" w="sm" len="sm"/>
              </a:ln>
              <a:effectLst/>
            </p:spPr>
            <p:txBody>
              <a:bodyPr wrap="none" anchor="ctr"/>
              <a:lstStyle/>
              <a:p>
                <a:r>
                  <a:rPr lang="en-US" altLang="zh-CN" sz="2000">
                    <a:solidFill>
                      <a:schemeClr val="tx1"/>
                    </a:solidFill>
                    <a:latin typeface="Comic Sans MS" pitchFamily="66" charset="0"/>
                    <a:ea typeface="宋体" charset="-122"/>
                  </a:rPr>
                  <a:t>P</a:t>
                </a:r>
                <a:r>
                  <a:rPr lang="en-US" altLang="zh-CN" sz="2000" baseline="-25000">
                    <a:solidFill>
                      <a:schemeClr val="tx1"/>
                    </a:solidFill>
                    <a:latin typeface="Comic Sans MS" pitchFamily="66" charset="0"/>
                    <a:ea typeface="宋体" charset="-122"/>
                  </a:rPr>
                  <a:t>1</a:t>
                </a:r>
              </a:p>
            </p:txBody>
          </p:sp>
          <p:sp>
            <p:nvSpPr>
              <p:cNvPr id="107638" name="Oval 118"/>
              <p:cNvSpPr>
                <a:spLocks noChangeArrowheads="1"/>
              </p:cNvSpPr>
              <p:nvPr/>
            </p:nvSpPr>
            <p:spPr bwMode="auto">
              <a:xfrm>
                <a:off x="1236" y="1469"/>
                <a:ext cx="219" cy="208"/>
              </a:xfrm>
              <a:prstGeom prst="ellipse">
                <a:avLst/>
              </a:prstGeom>
              <a:noFill/>
              <a:ln w="12700">
                <a:solidFill>
                  <a:schemeClr val="tx1"/>
                </a:solidFill>
                <a:round/>
                <a:headEnd type="none" w="sm" len="sm"/>
                <a:tailEnd type="none" w="sm" len="sm"/>
              </a:ln>
              <a:effectLst/>
            </p:spPr>
            <p:txBody>
              <a:bodyPr wrap="none" anchor="ctr"/>
              <a:lstStyle/>
              <a:p>
                <a:r>
                  <a:rPr lang="en-US" altLang="zh-CN" sz="2000">
                    <a:solidFill>
                      <a:schemeClr val="tx1"/>
                    </a:solidFill>
                    <a:latin typeface="Comic Sans MS" pitchFamily="66" charset="0"/>
                    <a:ea typeface="宋体" charset="-122"/>
                  </a:rPr>
                  <a:t>P</a:t>
                </a:r>
                <a:r>
                  <a:rPr lang="en-US" altLang="zh-CN" sz="2000" baseline="-25000">
                    <a:solidFill>
                      <a:schemeClr val="tx1"/>
                    </a:solidFill>
                    <a:latin typeface="Comic Sans MS" pitchFamily="66" charset="0"/>
                    <a:ea typeface="宋体" charset="-122"/>
                  </a:rPr>
                  <a:t>2</a:t>
                </a:r>
              </a:p>
            </p:txBody>
          </p:sp>
          <p:sp>
            <p:nvSpPr>
              <p:cNvPr id="107639" name="Freeform 119"/>
              <p:cNvSpPr>
                <a:spLocks/>
              </p:cNvSpPr>
              <p:nvPr/>
            </p:nvSpPr>
            <p:spPr bwMode="auto">
              <a:xfrm>
                <a:off x="437" y="1385"/>
                <a:ext cx="888" cy="84"/>
              </a:xfrm>
              <a:custGeom>
                <a:avLst/>
                <a:gdLst/>
                <a:ahLst/>
                <a:cxnLst>
                  <a:cxn ang="0">
                    <a:pos x="888" y="84"/>
                  </a:cxn>
                  <a:cxn ang="0">
                    <a:pos x="430" y="0"/>
                  </a:cxn>
                  <a:cxn ang="0">
                    <a:pos x="0" y="84"/>
                  </a:cxn>
                </a:cxnLst>
                <a:rect l="0" t="0" r="r" b="b"/>
                <a:pathLst>
                  <a:path w="888" h="84">
                    <a:moveTo>
                      <a:pt x="888" y="84"/>
                    </a:moveTo>
                    <a:cubicBezTo>
                      <a:pt x="733" y="42"/>
                      <a:pt x="578" y="0"/>
                      <a:pt x="430" y="0"/>
                    </a:cubicBezTo>
                    <a:cubicBezTo>
                      <a:pt x="282" y="0"/>
                      <a:pt x="73" y="71"/>
                      <a:pt x="0" y="84"/>
                    </a:cubicBezTo>
                  </a:path>
                </a:pathLst>
              </a:custGeom>
              <a:noFill/>
              <a:ln w="12700" cap="flat" cmpd="sng">
                <a:solidFill>
                  <a:schemeClr val="tx1"/>
                </a:solidFill>
                <a:prstDash val="solid"/>
                <a:round/>
                <a:headEnd type="arrow" w="lg" len="med"/>
                <a:tailEnd type="none" w="lg" len="med"/>
              </a:ln>
              <a:effectLst/>
            </p:spPr>
            <p:txBody>
              <a:bodyPr wrap="none"/>
              <a:lstStyle/>
              <a:p>
                <a:endParaRPr lang="en-US"/>
              </a:p>
            </p:txBody>
          </p:sp>
          <p:sp>
            <p:nvSpPr>
              <p:cNvPr id="107640" name="Freeform 120"/>
              <p:cNvSpPr>
                <a:spLocks/>
              </p:cNvSpPr>
              <p:nvPr/>
            </p:nvSpPr>
            <p:spPr bwMode="auto">
              <a:xfrm>
                <a:off x="430" y="1670"/>
                <a:ext cx="860" cy="91"/>
              </a:xfrm>
              <a:custGeom>
                <a:avLst/>
                <a:gdLst/>
                <a:ahLst/>
                <a:cxnLst>
                  <a:cxn ang="0">
                    <a:pos x="0" y="0"/>
                  </a:cxn>
                  <a:cxn ang="0">
                    <a:pos x="444" y="90"/>
                  </a:cxn>
                  <a:cxn ang="0">
                    <a:pos x="860" y="7"/>
                  </a:cxn>
                </a:cxnLst>
                <a:rect l="0" t="0" r="r" b="b"/>
                <a:pathLst>
                  <a:path w="860" h="91">
                    <a:moveTo>
                      <a:pt x="0" y="0"/>
                    </a:moveTo>
                    <a:cubicBezTo>
                      <a:pt x="150" y="44"/>
                      <a:pt x="301" y="89"/>
                      <a:pt x="444" y="90"/>
                    </a:cubicBezTo>
                    <a:cubicBezTo>
                      <a:pt x="587" y="91"/>
                      <a:pt x="723" y="49"/>
                      <a:pt x="860" y="7"/>
                    </a:cubicBezTo>
                  </a:path>
                </a:pathLst>
              </a:custGeom>
              <a:noFill/>
              <a:ln w="12700" cap="flat" cmpd="sng">
                <a:solidFill>
                  <a:schemeClr val="tx1"/>
                </a:solidFill>
                <a:prstDash val="solid"/>
                <a:round/>
                <a:headEnd type="arrow" w="lg" len="med"/>
                <a:tailEnd type="none" w="lg" len="med"/>
              </a:ln>
              <a:effectLst/>
            </p:spPr>
            <p:txBody>
              <a:bodyPr wrap="none"/>
              <a:lstStyle/>
              <a:p>
                <a:endParaRPr lang="en-US"/>
              </a:p>
            </p:txBody>
          </p:sp>
          <p:sp>
            <p:nvSpPr>
              <p:cNvPr id="107641" name="Text Box 121"/>
              <p:cNvSpPr txBox="1">
                <a:spLocks noChangeArrowheads="1"/>
              </p:cNvSpPr>
              <p:nvPr/>
            </p:nvSpPr>
            <p:spPr bwMode="auto">
              <a:xfrm>
                <a:off x="77" y="1539"/>
                <a:ext cx="362" cy="231"/>
              </a:xfrm>
              <a:prstGeom prst="rect">
                <a:avLst/>
              </a:prstGeom>
              <a:noFill/>
              <a:ln w="12700">
                <a:noFill/>
                <a:miter lim="800000"/>
                <a:headEnd type="none" w="sm" len="sm"/>
                <a:tailEnd type="none" w="sm" len="sm"/>
              </a:ln>
              <a:effectLst/>
            </p:spPr>
            <p:txBody>
              <a:bodyPr>
                <a:spAutoFit/>
              </a:bodyPr>
              <a:lstStyle/>
              <a:p>
                <a:pPr algn="l">
                  <a:spcBef>
                    <a:spcPct val="50000"/>
                  </a:spcBef>
                </a:pPr>
                <a:r>
                  <a:rPr lang="en-US" altLang="zh-CN" sz="1800" b="1" i="1" dirty="0">
                    <a:solidFill>
                      <a:srgbClr val="C60000"/>
                    </a:solidFill>
                    <a:ea typeface="宋体" charset="-122"/>
                  </a:rPr>
                  <a:t>m</a:t>
                </a:r>
                <a:r>
                  <a:rPr lang="en-US" altLang="zh-CN" sz="1800" b="1" i="1" baseline="-25000" dirty="0">
                    <a:solidFill>
                      <a:srgbClr val="C60000"/>
                    </a:solidFill>
                    <a:ea typeface="宋体" charset="-122"/>
                  </a:rPr>
                  <a:t>1</a:t>
                </a:r>
              </a:p>
            </p:txBody>
          </p:sp>
        </p:grpSp>
        <p:sp>
          <p:nvSpPr>
            <p:cNvPr id="107748" name="Text Box 228"/>
            <p:cNvSpPr txBox="1">
              <a:spLocks noChangeArrowheads="1"/>
            </p:cNvSpPr>
            <p:nvPr/>
          </p:nvSpPr>
          <p:spPr bwMode="auto">
            <a:xfrm>
              <a:off x="492" y="1180"/>
              <a:ext cx="451" cy="239"/>
            </a:xfrm>
            <a:prstGeom prst="rect">
              <a:avLst/>
            </a:prstGeom>
            <a:noFill/>
            <a:ln w="12700">
              <a:solidFill>
                <a:srgbClr val="C60000"/>
              </a:solidFill>
              <a:miter lim="800000"/>
              <a:headEnd type="none" w="sm" len="sm"/>
              <a:tailEnd type="none" w="sm" len="sm"/>
            </a:ln>
            <a:effectLst/>
          </p:spPr>
          <p:txBody>
            <a:bodyPr wrap="none">
              <a:spAutoFit/>
            </a:bodyPr>
            <a:lstStyle/>
            <a:p>
              <a:pPr algn="l">
                <a:spcBef>
                  <a:spcPct val="50000"/>
                </a:spcBef>
              </a:pPr>
              <a:r>
                <a:rPr lang="en-US" altLang="zh-CN" sz="1800" dirty="0">
                  <a:solidFill>
                    <a:srgbClr val="C60000"/>
                  </a:solidFill>
                  <a:latin typeface="Comic Sans MS" pitchFamily="66" charset="0"/>
                  <a:ea typeface="宋体" charset="-122"/>
                </a:rPr>
                <a:t>r</a:t>
              </a:r>
              <a:r>
                <a:rPr lang="en-US" altLang="zh-CN" sz="1800" baseline="-25000" dirty="0">
                  <a:solidFill>
                    <a:srgbClr val="C60000"/>
                  </a:solidFill>
                  <a:latin typeface="Comic Sans MS" pitchFamily="66" charset="0"/>
                  <a:ea typeface="宋体" charset="-122"/>
                </a:rPr>
                <a:t>12</a:t>
              </a:r>
              <a:r>
                <a:rPr lang="en-US" altLang="zh-CN" sz="1800" b="1" dirty="0">
                  <a:solidFill>
                    <a:srgbClr val="C60000"/>
                  </a:solidFill>
                  <a:ea typeface="宋体" charset="-122"/>
                </a:rPr>
                <a:t>: </a:t>
              </a:r>
              <a:r>
                <a:rPr lang="en-US" altLang="zh-CN" sz="1800" b="1" i="1" dirty="0">
                  <a:solidFill>
                    <a:srgbClr val="C60000"/>
                  </a:solidFill>
                  <a:ea typeface="宋体" charset="-122"/>
                </a:rPr>
                <a:t>x</a:t>
              </a:r>
              <a:endParaRPr lang="en-US" altLang="zh-CN" sz="1800" b="1" i="1" baseline="-25000" dirty="0">
                <a:solidFill>
                  <a:srgbClr val="C60000"/>
                </a:solidFill>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6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6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ltLang="en-US" dirty="0"/>
              <a:t>2-</a:t>
            </a:r>
            <a:fld id="{292D43FF-1730-4189-A5CA-34994EF8C79B}" type="slidenum">
              <a:rPr lang="en-US" altLang="en-US"/>
              <a:pPr/>
              <a:t>13</a:t>
            </a:fld>
            <a:endParaRPr lang="en-US" altLang="en-US" dirty="0"/>
          </a:p>
        </p:txBody>
      </p:sp>
      <p:sp>
        <p:nvSpPr>
          <p:cNvPr id="108548" name="Rectangle 4"/>
          <p:cNvSpPr>
            <a:spLocks noChangeArrowheads="1"/>
          </p:cNvSpPr>
          <p:nvPr/>
        </p:nvSpPr>
        <p:spPr bwMode="auto">
          <a:xfrm>
            <a:off x="0" y="1514475"/>
            <a:ext cx="9144000" cy="4657725"/>
          </a:xfrm>
          <a:prstGeom prst="rect">
            <a:avLst/>
          </a:prstGeom>
          <a:noFill/>
          <a:ln w="9525">
            <a:noFill/>
            <a:miter lim="800000"/>
            <a:headEnd/>
            <a:tailEnd/>
          </a:ln>
          <a:effectLst/>
        </p:spPr>
        <p:txBody>
          <a:bodyPr/>
          <a:lstStyle/>
          <a:p>
            <a:pPr marL="342900" indent="-342900" algn="l">
              <a:spcBef>
                <a:spcPct val="20000"/>
              </a:spcBef>
              <a:buClr>
                <a:schemeClr val="accent2"/>
              </a:buClr>
              <a:buSzPct val="85000"/>
              <a:buFont typeface="ZapfDingbats" pitchFamily="82" charset="2"/>
              <a:buChar char="¦"/>
            </a:pPr>
            <a:r>
              <a:rPr lang="en-US" altLang="he-IL" dirty="0">
                <a:solidFill>
                  <a:srgbClr val="C7690B"/>
                </a:solidFill>
                <a:latin typeface="Calibri" panose="020F0502020204030204" pitchFamily="34" charset="0"/>
                <a:cs typeface="Calibri" panose="020F0502020204030204" pitchFamily="34" charset="0"/>
              </a:rPr>
              <a:t>Every state transition of a process is due to communication-step execution </a:t>
            </a:r>
          </a:p>
          <a:p>
            <a:pPr marL="342900" indent="-342900" algn="l">
              <a:spcBef>
                <a:spcPct val="20000"/>
              </a:spcBef>
              <a:buClr>
                <a:schemeClr val="accent2"/>
              </a:buClr>
              <a:buSzPct val="85000"/>
              <a:buFont typeface="ZapfDingbats" pitchFamily="82" charset="2"/>
              <a:buChar char="¦"/>
            </a:pPr>
            <a:r>
              <a:rPr lang="en-US" altLang="he-IL" dirty="0">
                <a:solidFill>
                  <a:srgbClr val="0000B0"/>
                </a:solidFill>
                <a:latin typeface="Calibri" panose="020F0502020204030204" pitchFamily="34" charset="0"/>
                <a:cs typeface="Calibri" panose="020F0502020204030204" pitchFamily="34" charset="0"/>
              </a:rPr>
              <a:t>A </a:t>
            </a:r>
            <a:r>
              <a:rPr lang="en-US" altLang="he-IL" dirty="0">
                <a:solidFill>
                  <a:srgbClr val="C60000"/>
                </a:solidFill>
                <a:latin typeface="Calibri" panose="020F0502020204030204" pitchFamily="34" charset="0"/>
                <a:cs typeface="Calibri" panose="020F0502020204030204" pitchFamily="34" charset="0"/>
              </a:rPr>
              <a:t>step</a:t>
            </a:r>
            <a:r>
              <a:rPr lang="en-US" altLang="he-IL" dirty="0">
                <a:solidFill>
                  <a:srgbClr val="0000B0"/>
                </a:solidFill>
                <a:latin typeface="Calibri" panose="020F0502020204030204" pitchFamily="34" charset="0"/>
                <a:cs typeface="Calibri" panose="020F0502020204030204" pitchFamily="34" charset="0"/>
              </a:rPr>
              <a:t> will be denoted by </a:t>
            </a:r>
            <a:r>
              <a:rPr lang="en-US" altLang="he-IL" dirty="0">
                <a:solidFill>
                  <a:srgbClr val="C60000"/>
                </a:solidFill>
                <a:latin typeface="Calibri" panose="020F0502020204030204" pitchFamily="34" charset="0"/>
                <a:cs typeface="Calibri" panose="020F0502020204030204" pitchFamily="34" charset="0"/>
              </a:rPr>
              <a:t>a</a:t>
            </a:r>
            <a:r>
              <a:rPr lang="en-US" altLang="he-IL" dirty="0">
                <a:solidFill>
                  <a:srgbClr val="0000B0"/>
                </a:solidFill>
                <a:latin typeface="Calibri" panose="020F0502020204030204" pitchFamily="34" charset="0"/>
                <a:cs typeface="Calibri" panose="020F0502020204030204" pitchFamily="34" charset="0"/>
              </a:rPr>
              <a:t> </a:t>
            </a:r>
          </a:p>
          <a:p>
            <a:pPr marL="342900" indent="-342900" algn="l">
              <a:spcBef>
                <a:spcPct val="20000"/>
              </a:spcBef>
              <a:buClr>
                <a:schemeClr val="accent2"/>
              </a:buClr>
              <a:buSzPct val="85000"/>
              <a:buFont typeface="ZapfDingbats" pitchFamily="82" charset="2"/>
              <a:buChar char="¦"/>
            </a:pPr>
            <a:r>
              <a:rPr lang="en-US" altLang="he-IL" dirty="0">
                <a:solidFill>
                  <a:srgbClr val="0000B0"/>
                </a:solidFill>
                <a:latin typeface="Calibri" panose="020F0502020204030204" pitchFamily="34" charset="0"/>
                <a:cs typeface="Calibri" panose="020F0502020204030204" pitchFamily="34" charset="0"/>
              </a:rPr>
              <a:t>c</a:t>
            </a:r>
            <a:r>
              <a:rPr lang="en-US" altLang="he-IL" baseline="-25000" dirty="0">
                <a:solidFill>
                  <a:srgbClr val="0000B0"/>
                </a:solidFill>
                <a:latin typeface="Calibri" panose="020F0502020204030204" pitchFamily="34" charset="0"/>
                <a:cs typeface="Calibri" panose="020F0502020204030204" pitchFamily="34" charset="0"/>
              </a:rPr>
              <a:t>1</a:t>
            </a:r>
            <a:r>
              <a:rPr lang="en-US" altLang="he-IL" dirty="0">
                <a:solidFill>
                  <a:srgbClr val="0000B0"/>
                </a:solidFill>
                <a:latin typeface="Calibri" panose="020F0502020204030204" pitchFamily="34" charset="0"/>
                <a:cs typeface="Calibri" panose="020F0502020204030204" pitchFamily="34" charset="0"/>
              </a:rPr>
              <a:t> </a:t>
            </a:r>
            <a:r>
              <a:rPr lang="en-US" altLang="he-IL" baseline="30000" dirty="0">
                <a:solidFill>
                  <a:srgbClr val="C60000"/>
                </a:solidFill>
                <a:latin typeface="Calibri" panose="020F0502020204030204" pitchFamily="34" charset="0"/>
                <a:cs typeface="Calibri" panose="020F0502020204030204" pitchFamily="34" charset="0"/>
              </a:rPr>
              <a:t>a</a:t>
            </a:r>
            <a:r>
              <a:rPr lang="en-US" altLang="he-IL" dirty="0">
                <a:solidFill>
                  <a:srgbClr val="C60000"/>
                </a:solidFill>
                <a:latin typeface="Calibri" panose="020F0502020204030204" pitchFamily="34" charset="0"/>
                <a:cs typeface="Calibri" panose="020F0502020204030204" pitchFamily="34" charset="0"/>
                <a:sym typeface="Wingdings" pitchFamily="2" charset="2"/>
              </a:rPr>
              <a:t></a:t>
            </a:r>
            <a:r>
              <a:rPr lang="en-US" altLang="he-IL" dirty="0">
                <a:solidFill>
                  <a:srgbClr val="0000B0"/>
                </a:solidFill>
                <a:latin typeface="Calibri" panose="020F0502020204030204" pitchFamily="34" charset="0"/>
                <a:cs typeface="Calibri" panose="020F0502020204030204" pitchFamily="34" charset="0"/>
              </a:rPr>
              <a:t> c</a:t>
            </a:r>
            <a:r>
              <a:rPr lang="en-US" altLang="he-IL" baseline="-25000" dirty="0">
                <a:solidFill>
                  <a:srgbClr val="0000B0"/>
                </a:solidFill>
                <a:latin typeface="Calibri" panose="020F0502020204030204" pitchFamily="34" charset="0"/>
                <a:cs typeface="Calibri" panose="020F0502020204030204" pitchFamily="34" charset="0"/>
              </a:rPr>
              <a:t>2  </a:t>
            </a:r>
            <a:r>
              <a:rPr lang="en-US" altLang="he-IL" dirty="0">
                <a:solidFill>
                  <a:srgbClr val="0000B0"/>
                </a:solidFill>
                <a:latin typeface="Calibri" panose="020F0502020204030204" pitchFamily="34" charset="0"/>
                <a:cs typeface="Calibri" panose="020F0502020204030204" pitchFamily="34" charset="0"/>
              </a:rPr>
              <a:t>denotes the fact that c</a:t>
            </a:r>
            <a:r>
              <a:rPr lang="en-US" altLang="he-IL" baseline="-25000" dirty="0">
                <a:solidFill>
                  <a:srgbClr val="0000B0"/>
                </a:solidFill>
                <a:latin typeface="Calibri" panose="020F0502020204030204" pitchFamily="34" charset="0"/>
                <a:cs typeface="Calibri" panose="020F0502020204030204" pitchFamily="34" charset="0"/>
              </a:rPr>
              <a:t>2</a:t>
            </a:r>
            <a:r>
              <a:rPr lang="en-US" altLang="he-IL" dirty="0">
                <a:solidFill>
                  <a:srgbClr val="0000B0"/>
                </a:solidFill>
                <a:latin typeface="Calibri" panose="020F0502020204030204" pitchFamily="34" charset="0"/>
                <a:cs typeface="Calibri" panose="020F0502020204030204" pitchFamily="34" charset="0"/>
              </a:rPr>
              <a:t> can be reached from c</a:t>
            </a:r>
            <a:r>
              <a:rPr lang="en-US" altLang="he-IL" baseline="-25000" dirty="0">
                <a:solidFill>
                  <a:srgbClr val="0000B0"/>
                </a:solidFill>
                <a:latin typeface="Calibri" panose="020F0502020204030204" pitchFamily="34" charset="0"/>
                <a:cs typeface="Calibri" panose="020F0502020204030204" pitchFamily="34" charset="0"/>
              </a:rPr>
              <a:t>1</a:t>
            </a:r>
            <a:r>
              <a:rPr lang="en-US" altLang="he-IL" dirty="0">
                <a:solidFill>
                  <a:srgbClr val="0000B0"/>
                </a:solidFill>
                <a:latin typeface="Calibri" panose="020F0502020204030204" pitchFamily="34" charset="0"/>
                <a:cs typeface="Calibri" panose="020F0502020204030204" pitchFamily="34" charset="0"/>
              </a:rPr>
              <a:t> by a single step </a:t>
            </a:r>
            <a:r>
              <a:rPr lang="en-US" altLang="he-IL" dirty="0">
                <a:solidFill>
                  <a:srgbClr val="C60000"/>
                </a:solidFill>
                <a:latin typeface="Calibri" panose="020F0502020204030204" pitchFamily="34" charset="0"/>
                <a:cs typeface="Calibri" panose="020F0502020204030204" pitchFamily="34" charset="0"/>
              </a:rPr>
              <a:t>a</a:t>
            </a:r>
          </a:p>
          <a:p>
            <a:pPr marL="342900" indent="-342900">
              <a:spcBef>
                <a:spcPct val="20000"/>
              </a:spcBef>
              <a:buClr>
                <a:schemeClr val="accent2"/>
              </a:buClr>
              <a:buSzPct val="85000"/>
              <a:buFont typeface="ZapfDingbats" pitchFamily="82" charset="2"/>
              <a:buChar char="¦"/>
            </a:pPr>
            <a:r>
              <a:rPr lang="en-US" altLang="he-IL" dirty="0">
                <a:solidFill>
                  <a:srgbClr val="0000B0"/>
                </a:solidFill>
                <a:latin typeface="Calibri" panose="020F0502020204030204" pitchFamily="34" charset="0"/>
                <a:cs typeface="Calibri" panose="020F0502020204030204" pitchFamily="34" charset="0"/>
              </a:rPr>
              <a:t>Step a is </a:t>
            </a:r>
            <a:r>
              <a:rPr lang="en-US" altLang="he-IL" dirty="0">
                <a:solidFill>
                  <a:srgbClr val="C60000"/>
                </a:solidFill>
                <a:latin typeface="Calibri" panose="020F0502020204030204" pitchFamily="34" charset="0"/>
                <a:cs typeface="Calibri" panose="020F0502020204030204" pitchFamily="34" charset="0"/>
              </a:rPr>
              <a:t>applicable to configuration</a:t>
            </a:r>
            <a:r>
              <a:rPr lang="en-US" altLang="he-IL" dirty="0">
                <a:solidFill>
                  <a:srgbClr val="0000B0"/>
                </a:solidFill>
                <a:latin typeface="Calibri" panose="020F0502020204030204" pitchFamily="34" charset="0"/>
                <a:cs typeface="Calibri" panose="020F0502020204030204" pitchFamily="34" charset="0"/>
              </a:rPr>
              <a:t> c </a:t>
            </a:r>
            <a:r>
              <a:rPr lang="en-US" altLang="he-IL" dirty="0" err="1">
                <a:solidFill>
                  <a:srgbClr val="0000B0"/>
                </a:solidFill>
                <a:latin typeface="Calibri" panose="020F0502020204030204" pitchFamily="34" charset="0"/>
                <a:cs typeface="Calibri" panose="020F0502020204030204" pitchFamily="34" charset="0"/>
              </a:rPr>
              <a:t>iff</a:t>
            </a:r>
            <a:r>
              <a:rPr lang="en-US" altLang="he-IL" dirty="0">
                <a:solidFill>
                  <a:srgbClr val="0000B0"/>
                </a:solidFill>
                <a:latin typeface="Calibri" panose="020F0502020204030204" pitchFamily="34" charset="0"/>
                <a:cs typeface="Calibri" panose="020F0502020204030204" pitchFamily="34" charset="0"/>
              </a:rPr>
              <a:t> </a:t>
            </a:r>
            <a:br>
              <a:rPr lang="en-US" altLang="he-IL" dirty="0">
                <a:solidFill>
                  <a:srgbClr val="0000B0"/>
                </a:solidFill>
                <a:latin typeface="Calibri" panose="020F0502020204030204" pitchFamily="34" charset="0"/>
                <a:cs typeface="Calibri" panose="020F0502020204030204" pitchFamily="34" charset="0"/>
              </a:rPr>
            </a:br>
            <a:r>
              <a:rPr lang="en-US" altLang="he-IL" b="1" dirty="0">
                <a:solidFill>
                  <a:srgbClr val="0000B0"/>
                </a:solidFill>
                <a:latin typeface="Calibri" panose="020F0502020204030204" pitchFamily="34" charset="0"/>
                <a:cs typeface="Calibri" panose="020F0502020204030204" pitchFamily="34" charset="0"/>
                <a:sym typeface="Symbol" pitchFamily="18" charset="2"/>
              </a:rPr>
              <a:t>(</a:t>
            </a:r>
            <a:r>
              <a:rPr lang="en-US" altLang="he-IL" b="1">
                <a:solidFill>
                  <a:srgbClr val="0000B0"/>
                </a:solidFill>
                <a:latin typeface="Calibri" panose="020F0502020204030204" pitchFamily="34" charset="0"/>
                <a:cs typeface="Calibri" panose="020F0502020204030204" pitchFamily="34" charset="0"/>
                <a:sym typeface="Symbol" pitchFamily="18" charset="2"/>
              </a:rPr>
              <a:t>there exists)</a:t>
            </a:r>
            <a:r>
              <a:rPr lang="en-US" altLang="he-IL">
                <a:solidFill>
                  <a:srgbClr val="0000B0"/>
                </a:solidFill>
                <a:latin typeface="Calibri" panose="020F0502020204030204" pitchFamily="34" charset="0"/>
                <a:cs typeface="Calibri" panose="020F0502020204030204" pitchFamily="34" charset="0"/>
                <a:sym typeface="Symbol" pitchFamily="18" charset="2"/>
              </a:rPr>
              <a:t> </a:t>
            </a:r>
            <a:r>
              <a:rPr lang="en-US" altLang="he-IL" dirty="0">
                <a:solidFill>
                  <a:srgbClr val="0000B0"/>
                </a:solidFill>
                <a:latin typeface="Calibri" panose="020F0502020204030204" pitchFamily="34" charset="0"/>
                <a:cs typeface="Calibri" panose="020F0502020204030204" pitchFamily="34" charset="0"/>
              </a:rPr>
              <a:t>c’ : c  </a:t>
            </a:r>
            <a:r>
              <a:rPr lang="en-US" altLang="he-IL" baseline="30000" dirty="0">
                <a:solidFill>
                  <a:srgbClr val="0000B0"/>
                </a:solidFill>
                <a:latin typeface="Calibri" panose="020F0502020204030204" pitchFamily="34" charset="0"/>
                <a:cs typeface="Calibri" panose="020F0502020204030204" pitchFamily="34" charset="0"/>
              </a:rPr>
              <a:t>a</a:t>
            </a:r>
            <a:r>
              <a:rPr lang="en-US" altLang="he-IL" dirty="0">
                <a:solidFill>
                  <a:srgbClr val="0000B0"/>
                </a:solidFill>
                <a:latin typeface="Calibri" panose="020F0502020204030204" pitchFamily="34" charset="0"/>
                <a:cs typeface="Calibri" panose="020F0502020204030204" pitchFamily="34" charset="0"/>
                <a:sym typeface="Wingdings" pitchFamily="2" charset="2"/>
              </a:rPr>
              <a:t></a:t>
            </a:r>
            <a:r>
              <a:rPr lang="en-US" altLang="he-IL" dirty="0">
                <a:solidFill>
                  <a:srgbClr val="0000B0"/>
                </a:solidFill>
                <a:latin typeface="Calibri" panose="020F0502020204030204" pitchFamily="34" charset="0"/>
                <a:cs typeface="Calibri" panose="020F0502020204030204" pitchFamily="34" charset="0"/>
              </a:rPr>
              <a:t> c’ . </a:t>
            </a:r>
          </a:p>
          <a:p>
            <a:pPr marL="342900" indent="-342900">
              <a:spcBef>
                <a:spcPct val="20000"/>
              </a:spcBef>
              <a:buClr>
                <a:schemeClr val="accent2"/>
              </a:buClr>
              <a:buSzPct val="85000"/>
              <a:buFont typeface="ZapfDingbats" pitchFamily="82" charset="2"/>
              <a:buChar char="¦"/>
            </a:pPr>
            <a:r>
              <a:rPr lang="en-US" altLang="he-IL" dirty="0">
                <a:solidFill>
                  <a:srgbClr val="C60000"/>
                </a:solidFill>
                <a:latin typeface="Calibri" panose="020F0502020204030204" pitchFamily="34" charset="0"/>
                <a:cs typeface="Calibri" panose="020F0502020204030204" pitchFamily="34" charset="0"/>
              </a:rPr>
              <a:t>Execution</a:t>
            </a:r>
            <a:r>
              <a:rPr lang="en-US" altLang="he-IL" dirty="0">
                <a:solidFill>
                  <a:srgbClr val="0000B0"/>
                </a:solidFill>
                <a:latin typeface="Calibri" panose="020F0502020204030204" pitchFamily="34" charset="0"/>
                <a:cs typeface="Calibri" panose="020F0502020204030204" pitchFamily="34" charset="0"/>
              </a:rPr>
              <a:t> </a:t>
            </a:r>
            <a:r>
              <a:rPr lang="en-US" altLang="he-IL" dirty="0">
                <a:solidFill>
                  <a:srgbClr val="C60000"/>
                </a:solidFill>
                <a:latin typeface="Calibri" panose="020F0502020204030204" pitchFamily="34" charset="0"/>
                <a:cs typeface="Calibri" panose="020F0502020204030204" pitchFamily="34" charset="0"/>
              </a:rPr>
              <a:t>E</a:t>
            </a:r>
            <a:r>
              <a:rPr lang="en-US" altLang="he-IL" dirty="0">
                <a:solidFill>
                  <a:srgbClr val="0000B0"/>
                </a:solidFill>
                <a:latin typeface="Calibri" panose="020F0502020204030204" pitchFamily="34" charset="0"/>
                <a:cs typeface="Calibri" panose="020F0502020204030204" pitchFamily="34" charset="0"/>
              </a:rPr>
              <a:t> = &lt;c</a:t>
            </a:r>
            <a:r>
              <a:rPr lang="en-US" altLang="he-IL" baseline="-25000" dirty="0">
                <a:solidFill>
                  <a:srgbClr val="0000B0"/>
                </a:solidFill>
                <a:latin typeface="Calibri" panose="020F0502020204030204" pitchFamily="34" charset="0"/>
                <a:cs typeface="Calibri" panose="020F0502020204030204" pitchFamily="34" charset="0"/>
              </a:rPr>
              <a:t>1</a:t>
            </a:r>
            <a:r>
              <a:rPr lang="en-US" altLang="he-IL" dirty="0">
                <a:solidFill>
                  <a:srgbClr val="0000B0"/>
                </a:solidFill>
                <a:latin typeface="Calibri" panose="020F0502020204030204" pitchFamily="34" charset="0"/>
                <a:cs typeface="Calibri" panose="020F0502020204030204" pitchFamily="34" charset="0"/>
              </a:rPr>
              <a:t>, a</a:t>
            </a:r>
            <a:r>
              <a:rPr lang="en-US" altLang="he-IL" baseline="-25000" dirty="0">
                <a:solidFill>
                  <a:srgbClr val="0000B0"/>
                </a:solidFill>
                <a:latin typeface="Calibri" panose="020F0502020204030204" pitchFamily="34" charset="0"/>
                <a:cs typeface="Calibri" panose="020F0502020204030204" pitchFamily="34" charset="0"/>
              </a:rPr>
              <a:t>1</a:t>
            </a:r>
            <a:r>
              <a:rPr lang="en-US" altLang="he-IL" dirty="0">
                <a:solidFill>
                  <a:srgbClr val="0000B0"/>
                </a:solidFill>
                <a:latin typeface="Calibri" panose="020F0502020204030204" pitchFamily="34" charset="0"/>
                <a:cs typeface="Calibri" panose="020F0502020204030204" pitchFamily="34" charset="0"/>
              </a:rPr>
              <a:t>, c</a:t>
            </a:r>
            <a:r>
              <a:rPr lang="en-US" altLang="he-IL" baseline="-25000" dirty="0">
                <a:solidFill>
                  <a:srgbClr val="0000B0"/>
                </a:solidFill>
                <a:latin typeface="Calibri" panose="020F0502020204030204" pitchFamily="34" charset="0"/>
                <a:cs typeface="Calibri" panose="020F0502020204030204" pitchFamily="34" charset="0"/>
              </a:rPr>
              <a:t>2</a:t>
            </a:r>
            <a:r>
              <a:rPr lang="en-US" altLang="he-IL" dirty="0">
                <a:solidFill>
                  <a:srgbClr val="0000B0"/>
                </a:solidFill>
                <a:latin typeface="Calibri" panose="020F0502020204030204" pitchFamily="34" charset="0"/>
                <a:cs typeface="Calibri" panose="020F0502020204030204" pitchFamily="34" charset="0"/>
              </a:rPr>
              <a:t>, a</a:t>
            </a:r>
            <a:r>
              <a:rPr lang="en-US" altLang="he-IL" baseline="-25000" dirty="0">
                <a:solidFill>
                  <a:srgbClr val="0000B0"/>
                </a:solidFill>
                <a:latin typeface="Calibri" panose="020F0502020204030204" pitchFamily="34" charset="0"/>
                <a:cs typeface="Calibri" panose="020F0502020204030204" pitchFamily="34" charset="0"/>
              </a:rPr>
              <a:t>2</a:t>
            </a:r>
            <a:r>
              <a:rPr lang="en-US" altLang="he-IL" dirty="0">
                <a:solidFill>
                  <a:srgbClr val="0000B0"/>
                </a:solidFill>
                <a:latin typeface="Calibri" panose="020F0502020204030204" pitchFamily="34" charset="0"/>
                <a:cs typeface="Calibri" panose="020F0502020204030204" pitchFamily="34" charset="0"/>
              </a:rPr>
              <a:t>,…&gt;: an alternating sequence such that c</a:t>
            </a:r>
            <a:r>
              <a:rPr lang="en-US" altLang="he-IL" baseline="-25000" dirty="0">
                <a:solidFill>
                  <a:srgbClr val="0000B0"/>
                </a:solidFill>
                <a:latin typeface="Calibri" panose="020F0502020204030204" pitchFamily="34" charset="0"/>
                <a:cs typeface="Calibri" panose="020F0502020204030204" pitchFamily="34" charset="0"/>
              </a:rPr>
              <a:t>i-1</a:t>
            </a:r>
            <a:r>
              <a:rPr lang="en-US" altLang="he-IL" dirty="0">
                <a:solidFill>
                  <a:srgbClr val="0000B0"/>
                </a:solidFill>
                <a:latin typeface="Calibri" panose="020F0502020204030204" pitchFamily="34" charset="0"/>
                <a:cs typeface="Calibri" panose="020F0502020204030204" pitchFamily="34" charset="0"/>
              </a:rPr>
              <a:t> </a:t>
            </a:r>
            <a:r>
              <a:rPr lang="en-US" altLang="he-IL" baseline="30000" dirty="0">
                <a:solidFill>
                  <a:srgbClr val="0000B0"/>
                </a:solidFill>
                <a:latin typeface="Calibri" panose="020F0502020204030204" pitchFamily="34" charset="0"/>
                <a:cs typeface="Calibri" panose="020F0502020204030204" pitchFamily="34" charset="0"/>
              </a:rPr>
              <a:t>a</a:t>
            </a:r>
            <a:r>
              <a:rPr lang="en-US" altLang="he-IL" dirty="0">
                <a:solidFill>
                  <a:srgbClr val="0000B0"/>
                </a:solidFill>
                <a:latin typeface="Calibri" panose="020F0502020204030204" pitchFamily="34" charset="0"/>
                <a:cs typeface="Calibri" panose="020F0502020204030204" pitchFamily="34" charset="0"/>
                <a:sym typeface="Wingdings" pitchFamily="2" charset="2"/>
              </a:rPr>
              <a:t></a:t>
            </a:r>
            <a:r>
              <a:rPr lang="en-US" altLang="he-IL" dirty="0">
                <a:solidFill>
                  <a:srgbClr val="0000B0"/>
                </a:solidFill>
                <a:latin typeface="Calibri" panose="020F0502020204030204" pitchFamily="34" charset="0"/>
                <a:cs typeface="Calibri" panose="020F0502020204030204" pitchFamily="34" charset="0"/>
              </a:rPr>
              <a:t> c</a:t>
            </a:r>
            <a:r>
              <a:rPr lang="en-US" altLang="he-IL" baseline="-25000" dirty="0">
                <a:solidFill>
                  <a:srgbClr val="0000B0"/>
                </a:solidFill>
                <a:latin typeface="Calibri" panose="020F0502020204030204" pitchFamily="34" charset="0"/>
                <a:cs typeface="Calibri" panose="020F0502020204030204" pitchFamily="34" charset="0"/>
              </a:rPr>
              <a:t>i</a:t>
            </a:r>
            <a:r>
              <a:rPr lang="en-US" altLang="he-IL" dirty="0">
                <a:solidFill>
                  <a:srgbClr val="0000B0"/>
                </a:solidFill>
                <a:latin typeface="Calibri" panose="020F0502020204030204" pitchFamily="34" charset="0"/>
                <a:cs typeface="Calibri" panose="020F0502020204030204" pitchFamily="34" charset="0"/>
              </a:rPr>
              <a:t> (i&gt;1)</a:t>
            </a:r>
          </a:p>
          <a:p>
            <a:pPr marL="342900" indent="-342900">
              <a:spcBef>
                <a:spcPct val="20000"/>
              </a:spcBef>
              <a:buClr>
                <a:schemeClr val="accent2"/>
              </a:buClr>
              <a:buSzPct val="85000"/>
              <a:buFont typeface="ZapfDingbats" pitchFamily="82" charset="2"/>
              <a:buChar char="¦"/>
            </a:pPr>
            <a:r>
              <a:rPr lang="en-US" altLang="he-IL" dirty="0">
                <a:solidFill>
                  <a:srgbClr val="0000B0"/>
                </a:solidFill>
                <a:latin typeface="Calibri" panose="020F0502020204030204" pitchFamily="34" charset="0"/>
                <a:cs typeface="Calibri" panose="020F0502020204030204" pitchFamily="34" charset="0"/>
              </a:rPr>
              <a:t>A </a:t>
            </a:r>
            <a:r>
              <a:rPr lang="en-US" altLang="he-IL" dirty="0">
                <a:solidFill>
                  <a:srgbClr val="CC3300"/>
                </a:solidFill>
                <a:latin typeface="Calibri" panose="020F0502020204030204" pitchFamily="34" charset="0"/>
                <a:cs typeface="Calibri" panose="020F0502020204030204" pitchFamily="34" charset="0"/>
              </a:rPr>
              <a:t>global clock pulse</a:t>
            </a:r>
            <a:r>
              <a:rPr lang="en-US" altLang="he-IL" dirty="0">
                <a:solidFill>
                  <a:srgbClr val="0000B0"/>
                </a:solidFill>
                <a:latin typeface="Calibri" panose="020F0502020204030204" pitchFamily="34" charset="0"/>
                <a:cs typeface="Calibri" panose="020F0502020204030204" pitchFamily="34" charset="0"/>
              </a:rPr>
              <a:t> (</a:t>
            </a:r>
            <a:r>
              <a:rPr lang="en-US" altLang="he-IL" dirty="0">
                <a:solidFill>
                  <a:srgbClr val="CC3300"/>
                </a:solidFill>
                <a:latin typeface="Calibri" panose="020F0502020204030204" pitchFamily="34" charset="0"/>
                <a:cs typeface="Calibri" panose="020F0502020204030204" pitchFamily="34" charset="0"/>
              </a:rPr>
              <a:t>pulse</a:t>
            </a:r>
            <a:r>
              <a:rPr lang="en-US" altLang="he-IL" dirty="0">
                <a:solidFill>
                  <a:srgbClr val="0000B0"/>
                </a:solidFill>
                <a:latin typeface="Calibri" panose="020F0502020204030204" pitchFamily="34" charset="0"/>
                <a:cs typeface="Calibri" panose="020F0502020204030204" pitchFamily="34" charset="0"/>
              </a:rPr>
              <a:t>) triggers a simultaneous step of every processor in the system</a:t>
            </a:r>
          </a:p>
          <a:p>
            <a:pPr marL="800100" lvl="1" indent="-342900">
              <a:spcBef>
                <a:spcPct val="20000"/>
              </a:spcBef>
              <a:buClr>
                <a:schemeClr val="accent2"/>
              </a:buClr>
              <a:buSzPct val="85000"/>
              <a:buFont typeface="ZapfDingbats" pitchFamily="82" charset="2"/>
              <a:buChar char="¦"/>
            </a:pPr>
            <a:r>
              <a:rPr lang="en-US" altLang="he-IL" dirty="0">
                <a:solidFill>
                  <a:srgbClr val="0000B0"/>
                </a:solidFill>
                <a:latin typeface="Calibri" panose="020F0502020204030204" pitchFamily="34" charset="0"/>
                <a:cs typeface="Calibri" panose="020F0502020204030204" pitchFamily="34" charset="0"/>
              </a:rPr>
              <a:t>Fits multiprocessor systems in which the processors are located close to one another</a:t>
            </a:r>
          </a:p>
          <a:p>
            <a:pPr marL="342900" indent="-342900">
              <a:spcBef>
                <a:spcPct val="20000"/>
              </a:spcBef>
              <a:buClr>
                <a:schemeClr val="accent2"/>
              </a:buClr>
              <a:buSzPct val="85000"/>
              <a:buFont typeface="ZapfDingbats" pitchFamily="82" charset="2"/>
              <a:buChar char="¦"/>
            </a:pPr>
            <a:r>
              <a:rPr lang="en-US" altLang="he-IL" dirty="0">
                <a:solidFill>
                  <a:srgbClr val="3BABC5"/>
                </a:solidFill>
                <a:latin typeface="Calibri" panose="020F0502020204030204" pitchFamily="34" charset="0"/>
                <a:cs typeface="Calibri" panose="020F0502020204030204" pitchFamily="34" charset="0"/>
              </a:rPr>
              <a:t>The execution of a synchronous network is totally defined by c</a:t>
            </a:r>
            <a:r>
              <a:rPr lang="en-US" altLang="he-IL" baseline="-25000" dirty="0">
                <a:solidFill>
                  <a:srgbClr val="3BABC5"/>
                </a:solidFill>
                <a:latin typeface="Calibri" panose="020F0502020204030204" pitchFamily="34" charset="0"/>
                <a:cs typeface="Calibri" panose="020F0502020204030204" pitchFamily="34" charset="0"/>
              </a:rPr>
              <a:t>1</a:t>
            </a:r>
            <a:r>
              <a:rPr lang="en-US" altLang="he-IL" dirty="0">
                <a:solidFill>
                  <a:srgbClr val="3BABC5"/>
                </a:solidFill>
                <a:latin typeface="Calibri" panose="020F0502020204030204" pitchFamily="34" charset="0"/>
                <a:cs typeface="Calibri" panose="020F0502020204030204" pitchFamily="34" charset="0"/>
              </a:rPr>
              <a:t>, the first configuration in E</a:t>
            </a:r>
          </a:p>
          <a:p>
            <a:pPr marL="800100" lvl="1" indent="-342900">
              <a:spcBef>
                <a:spcPct val="20000"/>
              </a:spcBef>
              <a:buClr>
                <a:schemeClr val="accent2"/>
              </a:buClr>
              <a:buSzPct val="85000"/>
              <a:buFont typeface="ZapfDingbats" pitchFamily="82" charset="2"/>
              <a:buChar char="¦"/>
            </a:pPr>
            <a:r>
              <a:rPr lang="en-US" altLang="he-IL" dirty="0">
                <a:solidFill>
                  <a:srgbClr val="3BABC5"/>
                </a:solidFill>
                <a:latin typeface="Calibri" panose="020F0502020204030204" pitchFamily="34" charset="0"/>
                <a:cs typeface="Calibri" panose="020F0502020204030204" pitchFamily="34" charset="0"/>
              </a:rPr>
              <a:t>Therefore, we can write E = &lt;c</a:t>
            </a:r>
            <a:r>
              <a:rPr lang="en-US" altLang="he-IL" baseline="-25000" dirty="0">
                <a:solidFill>
                  <a:srgbClr val="3BABC5"/>
                </a:solidFill>
                <a:latin typeface="Calibri" panose="020F0502020204030204" pitchFamily="34" charset="0"/>
                <a:cs typeface="Calibri" panose="020F0502020204030204" pitchFamily="34" charset="0"/>
              </a:rPr>
              <a:t>1</a:t>
            </a:r>
            <a:r>
              <a:rPr lang="en-US" altLang="he-IL" dirty="0">
                <a:solidFill>
                  <a:srgbClr val="3BABC5"/>
                </a:solidFill>
                <a:latin typeface="Calibri" panose="020F0502020204030204" pitchFamily="34" charset="0"/>
                <a:cs typeface="Calibri" panose="020F0502020204030204" pitchFamily="34" charset="0"/>
              </a:rPr>
              <a:t>, c</a:t>
            </a:r>
            <a:r>
              <a:rPr lang="en-US" altLang="he-IL" baseline="-25000" dirty="0">
                <a:solidFill>
                  <a:srgbClr val="3BABC5"/>
                </a:solidFill>
                <a:latin typeface="Calibri" panose="020F0502020204030204" pitchFamily="34" charset="0"/>
                <a:cs typeface="Calibri" panose="020F0502020204030204" pitchFamily="34" charset="0"/>
              </a:rPr>
              <a:t>2</a:t>
            </a:r>
            <a:r>
              <a:rPr lang="en-US" altLang="he-IL" dirty="0">
                <a:solidFill>
                  <a:srgbClr val="3BABC5"/>
                </a:solidFill>
                <a:latin typeface="Calibri" panose="020F0502020204030204" pitchFamily="34" charset="0"/>
                <a:cs typeface="Calibri" panose="020F0502020204030204" pitchFamily="34" charset="0"/>
              </a:rPr>
              <a:t>,…&gt;</a:t>
            </a:r>
          </a:p>
        </p:txBody>
      </p:sp>
      <p:sp>
        <p:nvSpPr>
          <p:cNvPr id="108563" name="Rectangle 19"/>
          <p:cNvSpPr>
            <a:spLocks noGrp="1" noChangeArrowheads="1"/>
          </p:cNvSpPr>
          <p:nvPr>
            <p:ph type="title"/>
          </p:nvPr>
        </p:nvSpPr>
        <p:spPr>
          <a:xfrm>
            <a:off x="533400" y="657225"/>
            <a:ext cx="7772400" cy="857250"/>
          </a:xfrm>
        </p:spPr>
        <p:txBody>
          <a:bodyPr/>
          <a:lstStyle/>
          <a:p>
            <a:r>
              <a:rPr lang="en-US" altLang="zh-CN" b="1" dirty="0"/>
              <a:t>Synchronous Computation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7" name="Rectangle 5"/>
          <p:cNvSpPr>
            <a:spLocks noGrp="1" noChangeArrowheads="1"/>
          </p:cNvSpPr>
          <p:nvPr>
            <p:ph type="title"/>
          </p:nvPr>
        </p:nvSpPr>
        <p:spPr/>
        <p:txBody>
          <a:bodyPr/>
          <a:lstStyle/>
          <a:p>
            <a:r>
              <a:rPr lang="en-US" altLang="zh-CN" b="1" dirty="0"/>
              <a:t>Synchronous Computation </a:t>
            </a:r>
          </a:p>
        </p:txBody>
      </p:sp>
      <p:sp>
        <p:nvSpPr>
          <p:cNvPr id="56" name="Slide Number Placeholder 4"/>
          <p:cNvSpPr>
            <a:spLocks noGrp="1"/>
          </p:cNvSpPr>
          <p:nvPr>
            <p:ph type="sldNum" sz="quarter" idx="12"/>
          </p:nvPr>
        </p:nvSpPr>
        <p:spPr/>
        <p:txBody>
          <a:bodyPr/>
          <a:lstStyle/>
          <a:p>
            <a:r>
              <a:rPr lang="en-US" altLang="en-US"/>
              <a:t>2-</a:t>
            </a:r>
            <a:fld id="{D000D4D3-6E9A-4518-B255-8A94875B5597}" type="slidenum">
              <a:rPr lang="en-US" altLang="en-US"/>
              <a:pPr/>
              <a:t>14</a:t>
            </a:fld>
            <a:endParaRPr lang="en-US" altLang="en-US"/>
          </a:p>
        </p:txBody>
      </p:sp>
      <p:grpSp>
        <p:nvGrpSpPr>
          <p:cNvPr id="2" name="Group 21"/>
          <p:cNvGrpSpPr>
            <a:grpSpLocks/>
          </p:cNvGrpSpPr>
          <p:nvPr/>
        </p:nvGrpSpPr>
        <p:grpSpPr bwMode="auto">
          <a:xfrm>
            <a:off x="6132513" y="3245818"/>
            <a:ext cx="2832100" cy="1531423"/>
            <a:chOff x="231" y="584"/>
            <a:chExt cx="2056" cy="1151"/>
          </a:xfrm>
        </p:grpSpPr>
        <p:sp>
          <p:nvSpPr>
            <p:cNvPr id="110614" name="Oval 22"/>
            <p:cNvSpPr>
              <a:spLocks noChangeArrowheads="1"/>
            </p:cNvSpPr>
            <p:nvPr/>
          </p:nvSpPr>
          <p:spPr bwMode="auto">
            <a:xfrm>
              <a:off x="1191" y="584"/>
              <a:ext cx="192" cy="192"/>
            </a:xfrm>
            <a:prstGeom prst="ellipse">
              <a:avLst/>
            </a:prstGeom>
            <a:noFill/>
            <a:ln w="12700">
              <a:solidFill>
                <a:schemeClr val="accent2"/>
              </a:solidFill>
              <a:round/>
              <a:headEnd/>
              <a:tailEnd/>
            </a:ln>
            <a:effectLst/>
          </p:spPr>
          <p:txBody>
            <a:bodyPr wrap="none" anchor="ctr"/>
            <a:lstStyle/>
            <a:p>
              <a:r>
                <a:rPr lang="en-US" altLang="en-US" sz="1800"/>
                <a:t>1</a:t>
              </a:r>
            </a:p>
          </p:txBody>
        </p:sp>
        <p:sp>
          <p:nvSpPr>
            <p:cNvPr id="110615" name="Oval 23"/>
            <p:cNvSpPr>
              <a:spLocks noChangeArrowheads="1"/>
            </p:cNvSpPr>
            <p:nvPr/>
          </p:nvSpPr>
          <p:spPr bwMode="auto">
            <a:xfrm>
              <a:off x="1575" y="1352"/>
              <a:ext cx="192" cy="192"/>
            </a:xfrm>
            <a:prstGeom prst="ellipse">
              <a:avLst/>
            </a:prstGeom>
            <a:noFill/>
            <a:ln w="12700">
              <a:solidFill>
                <a:schemeClr val="accent2"/>
              </a:solidFill>
              <a:round/>
              <a:headEnd/>
              <a:tailEnd/>
            </a:ln>
            <a:effectLst/>
          </p:spPr>
          <p:txBody>
            <a:bodyPr wrap="none" anchor="ctr"/>
            <a:lstStyle/>
            <a:p>
              <a:r>
                <a:rPr lang="en-US" altLang="en-US" sz="1800"/>
                <a:t>4</a:t>
              </a:r>
            </a:p>
          </p:txBody>
        </p:sp>
        <p:sp>
          <p:nvSpPr>
            <p:cNvPr id="110616" name="Oval 24"/>
            <p:cNvSpPr>
              <a:spLocks noChangeArrowheads="1"/>
            </p:cNvSpPr>
            <p:nvPr/>
          </p:nvSpPr>
          <p:spPr bwMode="auto">
            <a:xfrm>
              <a:off x="1183" y="1353"/>
              <a:ext cx="192" cy="192"/>
            </a:xfrm>
            <a:prstGeom prst="ellipse">
              <a:avLst/>
            </a:prstGeom>
            <a:noFill/>
            <a:ln w="12700">
              <a:solidFill>
                <a:schemeClr val="accent2"/>
              </a:solidFill>
              <a:round/>
              <a:headEnd/>
              <a:tailEnd/>
            </a:ln>
            <a:effectLst/>
          </p:spPr>
          <p:txBody>
            <a:bodyPr wrap="none" anchor="ctr"/>
            <a:lstStyle/>
            <a:p>
              <a:r>
                <a:rPr lang="en-US" altLang="en-US" sz="1800"/>
                <a:t>3</a:t>
              </a:r>
            </a:p>
          </p:txBody>
        </p:sp>
        <p:sp>
          <p:nvSpPr>
            <p:cNvPr id="110617" name="Oval 25"/>
            <p:cNvSpPr>
              <a:spLocks noChangeArrowheads="1"/>
            </p:cNvSpPr>
            <p:nvPr/>
          </p:nvSpPr>
          <p:spPr bwMode="auto">
            <a:xfrm>
              <a:off x="855" y="1064"/>
              <a:ext cx="192" cy="192"/>
            </a:xfrm>
            <a:prstGeom prst="ellipse">
              <a:avLst/>
            </a:prstGeom>
            <a:noFill/>
            <a:ln w="12700">
              <a:solidFill>
                <a:schemeClr val="accent2"/>
              </a:solidFill>
              <a:round/>
              <a:headEnd/>
              <a:tailEnd/>
            </a:ln>
            <a:effectLst/>
          </p:spPr>
          <p:txBody>
            <a:bodyPr wrap="none" anchor="ctr"/>
            <a:lstStyle/>
            <a:p>
              <a:r>
                <a:rPr lang="en-US" altLang="en-US" sz="1800"/>
                <a:t>2</a:t>
              </a:r>
            </a:p>
          </p:txBody>
        </p:sp>
        <p:sp>
          <p:nvSpPr>
            <p:cNvPr id="110618" name="Line 26"/>
            <p:cNvSpPr>
              <a:spLocks noChangeShapeType="1"/>
            </p:cNvSpPr>
            <p:nvPr/>
          </p:nvSpPr>
          <p:spPr bwMode="auto">
            <a:xfrm flipH="1">
              <a:off x="992" y="776"/>
              <a:ext cx="239" cy="28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110619" name="Line 27"/>
            <p:cNvSpPr>
              <a:spLocks noChangeShapeType="1"/>
            </p:cNvSpPr>
            <p:nvPr/>
          </p:nvSpPr>
          <p:spPr bwMode="auto">
            <a:xfrm>
              <a:off x="1279" y="776"/>
              <a:ext cx="0" cy="577"/>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20" name="Line 28"/>
            <p:cNvSpPr>
              <a:spLocks noChangeShapeType="1"/>
            </p:cNvSpPr>
            <p:nvPr/>
          </p:nvSpPr>
          <p:spPr bwMode="auto">
            <a:xfrm rot="-300662" flipH="1" flipV="1">
              <a:off x="1383" y="777"/>
              <a:ext cx="224" cy="576"/>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21" name="Line 29"/>
            <p:cNvSpPr>
              <a:spLocks noChangeShapeType="1"/>
            </p:cNvSpPr>
            <p:nvPr/>
          </p:nvSpPr>
          <p:spPr bwMode="auto">
            <a:xfrm rot="1000001">
              <a:off x="992" y="1256"/>
              <a:ext cx="191" cy="97"/>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22" name="Text Box 30"/>
            <p:cNvSpPr txBox="1">
              <a:spLocks noChangeArrowheads="1"/>
            </p:cNvSpPr>
            <p:nvPr/>
          </p:nvSpPr>
          <p:spPr bwMode="auto">
            <a:xfrm>
              <a:off x="463" y="584"/>
              <a:ext cx="816" cy="276"/>
            </a:xfrm>
            <a:prstGeom prst="rect">
              <a:avLst/>
            </a:prstGeom>
            <a:noFill/>
            <a:ln w="9525">
              <a:noFill/>
              <a:miter lim="800000"/>
              <a:headEnd/>
              <a:tailEnd/>
            </a:ln>
            <a:effectLst/>
          </p:spPr>
          <p:txBody>
            <a:bodyPr>
              <a:spAutoFit/>
            </a:bodyPr>
            <a:lstStyle/>
            <a:p>
              <a:pPr>
                <a:spcBef>
                  <a:spcPct val="50000"/>
                </a:spcBef>
                <a:buClr>
                  <a:schemeClr val="accent2"/>
                </a:buClr>
                <a:buSzPct val="85000"/>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12 </a:t>
              </a:r>
              <a:r>
                <a:rPr lang="en-US" altLang="zh-CN" sz="1800" b="1" i="1" dirty="0">
                  <a:solidFill>
                    <a:srgbClr val="C60000"/>
                  </a:solidFill>
                  <a:ea typeface="宋体" charset="-122"/>
                </a:rPr>
                <a:t>= </a:t>
              </a:r>
              <a:r>
                <a:rPr lang="en-US" altLang="zh-CN" b="1" dirty="0">
                  <a:solidFill>
                    <a:srgbClr val="C60000"/>
                  </a:solidFill>
                  <a:ea typeface="宋体" charset="-122"/>
                </a:rPr>
                <a:t>m</a:t>
              </a:r>
              <a:r>
                <a:rPr lang="en-US" altLang="zh-CN" b="1" baseline="-25000" dirty="0">
                  <a:solidFill>
                    <a:srgbClr val="C60000"/>
                  </a:solidFill>
                  <a:ea typeface="宋体" charset="-122"/>
                </a:rPr>
                <a:t>12</a:t>
              </a:r>
              <a:endParaRPr lang="en-US" altLang="zh-CN" b="1" dirty="0">
                <a:solidFill>
                  <a:srgbClr val="C60000"/>
                </a:solidFill>
                <a:ea typeface="宋体" charset="-122"/>
              </a:endParaRPr>
            </a:p>
          </p:txBody>
        </p:sp>
        <p:sp>
          <p:nvSpPr>
            <p:cNvPr id="110623" name="Text Box 31"/>
            <p:cNvSpPr txBox="1">
              <a:spLocks noChangeArrowheads="1"/>
            </p:cNvSpPr>
            <p:nvPr/>
          </p:nvSpPr>
          <p:spPr bwMode="auto">
            <a:xfrm>
              <a:off x="1471" y="892"/>
              <a:ext cx="816" cy="278"/>
            </a:xfrm>
            <a:prstGeom prst="rect">
              <a:avLst/>
            </a:prstGeom>
            <a:noFill/>
            <a:ln w="9525">
              <a:noFill/>
              <a:miter lim="800000"/>
              <a:headEnd/>
              <a:tailEnd/>
            </a:ln>
            <a:effectLst/>
          </p:spPr>
          <p:txBody>
            <a:bodyPr>
              <a:spAutoFit/>
            </a:bodyPr>
            <a:lstStyle/>
            <a:p>
              <a:pPr>
                <a:spcBef>
                  <a:spcPct val="50000"/>
                </a:spcBef>
                <a:buClr>
                  <a:schemeClr val="accent2"/>
                </a:buClr>
                <a:buSzPct val="85000"/>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14 </a:t>
              </a:r>
              <a:r>
                <a:rPr lang="en-US" altLang="zh-CN" sz="1800" b="1" i="1" dirty="0">
                  <a:solidFill>
                    <a:srgbClr val="C60000"/>
                  </a:solidFill>
                  <a:ea typeface="宋体" charset="-122"/>
                </a:rPr>
                <a:t>= </a:t>
              </a:r>
              <a:r>
                <a:rPr lang="en-US" altLang="zh-CN" b="1" dirty="0">
                  <a:solidFill>
                    <a:srgbClr val="C60000"/>
                  </a:solidFill>
                  <a:ea typeface="宋体" charset="-122"/>
                </a:rPr>
                <a:t>m</a:t>
              </a:r>
              <a:r>
                <a:rPr lang="en-US" altLang="zh-CN" b="1" baseline="-25000" dirty="0">
                  <a:solidFill>
                    <a:srgbClr val="C60000"/>
                  </a:solidFill>
                  <a:ea typeface="宋体" charset="-122"/>
                </a:rPr>
                <a:t>14</a:t>
              </a:r>
              <a:endParaRPr lang="en-US" altLang="zh-CN" b="1" dirty="0">
                <a:solidFill>
                  <a:srgbClr val="C60000"/>
                </a:solidFill>
                <a:ea typeface="宋体" charset="-122"/>
              </a:endParaRPr>
            </a:p>
          </p:txBody>
        </p:sp>
        <p:sp>
          <p:nvSpPr>
            <p:cNvPr id="110624" name="Text Box 32"/>
            <p:cNvSpPr txBox="1">
              <a:spLocks noChangeArrowheads="1"/>
            </p:cNvSpPr>
            <p:nvPr/>
          </p:nvSpPr>
          <p:spPr bwMode="auto">
            <a:xfrm>
              <a:off x="231" y="833"/>
              <a:ext cx="816" cy="278"/>
            </a:xfrm>
            <a:prstGeom prst="rect">
              <a:avLst/>
            </a:prstGeom>
            <a:noFill/>
            <a:ln w="9525">
              <a:noFill/>
              <a:miter lim="800000"/>
              <a:headEnd/>
              <a:tailEnd/>
            </a:ln>
            <a:effectLst/>
          </p:spPr>
          <p:txBody>
            <a:bodyPr>
              <a:spAutoFit/>
            </a:bodyPr>
            <a:lstStyle/>
            <a:p>
              <a:pPr>
                <a:spcBef>
                  <a:spcPct val="50000"/>
                </a:spcBef>
                <a:buClr>
                  <a:schemeClr val="accent2"/>
                </a:buClr>
                <a:buSzPct val="85000"/>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21 </a:t>
              </a:r>
              <a:r>
                <a:rPr lang="en-US" altLang="zh-CN" sz="1800" b="1" i="1" dirty="0">
                  <a:solidFill>
                    <a:srgbClr val="C60000"/>
                  </a:solidFill>
                  <a:ea typeface="宋体" charset="-122"/>
                </a:rPr>
                <a:t>= </a:t>
              </a:r>
              <a:r>
                <a:rPr lang="en-US" altLang="zh-CN" b="1" dirty="0">
                  <a:solidFill>
                    <a:srgbClr val="C60000"/>
                  </a:solidFill>
                  <a:ea typeface="宋体" charset="-122"/>
                </a:rPr>
                <a:t>m</a:t>
              </a:r>
              <a:r>
                <a:rPr lang="en-US" altLang="zh-CN" b="1" baseline="-25000" dirty="0">
                  <a:solidFill>
                    <a:srgbClr val="C60000"/>
                  </a:solidFill>
                  <a:ea typeface="宋体" charset="-122"/>
                </a:rPr>
                <a:t>21</a:t>
              </a:r>
              <a:endParaRPr lang="en-US" altLang="zh-CN" b="1" dirty="0">
                <a:solidFill>
                  <a:srgbClr val="C60000"/>
                </a:solidFill>
                <a:ea typeface="宋体" charset="-122"/>
              </a:endParaRPr>
            </a:p>
          </p:txBody>
        </p:sp>
        <p:sp>
          <p:nvSpPr>
            <p:cNvPr id="110625" name="Text Box 33"/>
            <p:cNvSpPr txBox="1">
              <a:spLocks noChangeArrowheads="1"/>
            </p:cNvSpPr>
            <p:nvPr/>
          </p:nvSpPr>
          <p:spPr bwMode="auto">
            <a:xfrm>
              <a:off x="951" y="1457"/>
              <a:ext cx="816" cy="278"/>
            </a:xfrm>
            <a:prstGeom prst="rect">
              <a:avLst/>
            </a:prstGeom>
            <a:noFill/>
            <a:ln w="9525">
              <a:noFill/>
              <a:miter lim="800000"/>
              <a:headEnd/>
              <a:tailEnd/>
            </a:ln>
            <a:effectLst/>
          </p:spPr>
          <p:txBody>
            <a:bodyPr>
              <a:spAutoFit/>
            </a:bodyPr>
            <a:lstStyle/>
            <a:p>
              <a:pPr>
                <a:spcBef>
                  <a:spcPct val="50000"/>
                </a:spcBef>
                <a:buClr>
                  <a:schemeClr val="accent2"/>
                </a:buClr>
                <a:buSzPct val="85000"/>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31 </a:t>
              </a:r>
              <a:r>
                <a:rPr lang="en-US" altLang="zh-CN" sz="1800" b="1" i="1" dirty="0">
                  <a:solidFill>
                    <a:srgbClr val="C60000"/>
                  </a:solidFill>
                  <a:ea typeface="宋体" charset="-122"/>
                </a:rPr>
                <a:t>= </a:t>
              </a:r>
              <a:r>
                <a:rPr lang="en-US" altLang="zh-CN" b="1" dirty="0">
                  <a:solidFill>
                    <a:srgbClr val="C60000"/>
                  </a:solidFill>
                  <a:ea typeface="宋体" charset="-122"/>
                </a:rPr>
                <a:t>m</a:t>
              </a:r>
              <a:r>
                <a:rPr lang="en-US" altLang="zh-CN" b="1" baseline="-25000" dirty="0">
                  <a:solidFill>
                    <a:srgbClr val="C60000"/>
                  </a:solidFill>
                  <a:ea typeface="宋体" charset="-122"/>
                </a:rPr>
                <a:t>31</a:t>
              </a:r>
              <a:endParaRPr lang="en-US" altLang="zh-CN" b="1" dirty="0">
                <a:solidFill>
                  <a:srgbClr val="C60000"/>
                </a:solidFill>
                <a:ea typeface="宋体" charset="-122"/>
              </a:endParaRPr>
            </a:p>
          </p:txBody>
        </p:sp>
        <p:sp>
          <p:nvSpPr>
            <p:cNvPr id="110626" name="Text Box 34"/>
            <p:cNvSpPr txBox="1">
              <a:spLocks noChangeArrowheads="1"/>
            </p:cNvSpPr>
            <p:nvPr/>
          </p:nvSpPr>
          <p:spPr bwMode="auto">
            <a:xfrm>
              <a:off x="367" y="1237"/>
              <a:ext cx="816" cy="278"/>
            </a:xfrm>
            <a:prstGeom prst="rect">
              <a:avLst/>
            </a:prstGeom>
            <a:noFill/>
            <a:ln w="9525">
              <a:noFill/>
              <a:miter lim="800000"/>
              <a:headEnd/>
              <a:tailEnd/>
            </a:ln>
            <a:effectLst/>
          </p:spPr>
          <p:txBody>
            <a:bodyPr>
              <a:spAutoFit/>
            </a:bodyPr>
            <a:lstStyle/>
            <a:p>
              <a:pPr>
                <a:spcBef>
                  <a:spcPct val="50000"/>
                </a:spcBef>
                <a:buClr>
                  <a:schemeClr val="accent2"/>
                </a:buClr>
                <a:buSzPct val="85000"/>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32 </a:t>
              </a:r>
              <a:r>
                <a:rPr lang="en-US" altLang="zh-CN" sz="1800" b="1" i="1" dirty="0">
                  <a:solidFill>
                    <a:srgbClr val="C60000"/>
                  </a:solidFill>
                  <a:ea typeface="宋体" charset="-122"/>
                </a:rPr>
                <a:t>= </a:t>
              </a:r>
              <a:r>
                <a:rPr lang="en-US" altLang="zh-CN" b="1" dirty="0">
                  <a:solidFill>
                    <a:srgbClr val="C60000"/>
                  </a:solidFill>
                  <a:ea typeface="宋体" charset="-122"/>
                </a:rPr>
                <a:t>m</a:t>
              </a:r>
              <a:r>
                <a:rPr lang="en-US" altLang="zh-CN" b="1" baseline="-25000" dirty="0">
                  <a:solidFill>
                    <a:srgbClr val="C60000"/>
                  </a:solidFill>
                  <a:ea typeface="宋体" charset="-122"/>
                </a:rPr>
                <a:t>32</a:t>
              </a:r>
              <a:endParaRPr lang="en-US" altLang="zh-CN" b="1" dirty="0">
                <a:solidFill>
                  <a:srgbClr val="C60000"/>
                </a:solidFill>
                <a:ea typeface="宋体" charset="-122"/>
              </a:endParaRPr>
            </a:p>
          </p:txBody>
        </p:sp>
      </p:grpSp>
      <p:grpSp>
        <p:nvGrpSpPr>
          <p:cNvPr id="3" name="Group 35"/>
          <p:cNvGrpSpPr>
            <a:grpSpLocks/>
          </p:cNvGrpSpPr>
          <p:nvPr/>
        </p:nvGrpSpPr>
        <p:grpSpPr bwMode="auto">
          <a:xfrm>
            <a:off x="266700" y="3274393"/>
            <a:ext cx="2832100" cy="1528762"/>
            <a:chOff x="231" y="584"/>
            <a:chExt cx="2056" cy="1149"/>
          </a:xfrm>
        </p:grpSpPr>
        <p:sp>
          <p:nvSpPr>
            <p:cNvPr id="110628" name="Oval 36"/>
            <p:cNvSpPr>
              <a:spLocks noChangeArrowheads="1"/>
            </p:cNvSpPr>
            <p:nvPr/>
          </p:nvSpPr>
          <p:spPr bwMode="auto">
            <a:xfrm>
              <a:off x="1191" y="584"/>
              <a:ext cx="192" cy="192"/>
            </a:xfrm>
            <a:prstGeom prst="ellipse">
              <a:avLst/>
            </a:prstGeom>
            <a:noFill/>
            <a:ln w="12700">
              <a:solidFill>
                <a:schemeClr val="accent2"/>
              </a:solidFill>
              <a:round/>
              <a:headEnd/>
              <a:tailEnd/>
            </a:ln>
            <a:effectLst/>
          </p:spPr>
          <p:txBody>
            <a:bodyPr wrap="none" anchor="ctr"/>
            <a:lstStyle/>
            <a:p>
              <a:r>
                <a:rPr lang="en-US" altLang="en-US" sz="1800"/>
                <a:t>1</a:t>
              </a:r>
            </a:p>
          </p:txBody>
        </p:sp>
        <p:sp>
          <p:nvSpPr>
            <p:cNvPr id="110629" name="Oval 37"/>
            <p:cNvSpPr>
              <a:spLocks noChangeArrowheads="1"/>
            </p:cNvSpPr>
            <p:nvPr/>
          </p:nvSpPr>
          <p:spPr bwMode="auto">
            <a:xfrm>
              <a:off x="1575" y="1352"/>
              <a:ext cx="192" cy="192"/>
            </a:xfrm>
            <a:prstGeom prst="ellipse">
              <a:avLst/>
            </a:prstGeom>
            <a:noFill/>
            <a:ln w="12700">
              <a:solidFill>
                <a:schemeClr val="accent2"/>
              </a:solidFill>
              <a:round/>
              <a:headEnd/>
              <a:tailEnd/>
            </a:ln>
            <a:effectLst/>
          </p:spPr>
          <p:txBody>
            <a:bodyPr wrap="none" anchor="ctr"/>
            <a:lstStyle/>
            <a:p>
              <a:r>
                <a:rPr lang="en-US" altLang="en-US" sz="1800"/>
                <a:t>4</a:t>
              </a:r>
            </a:p>
          </p:txBody>
        </p:sp>
        <p:sp>
          <p:nvSpPr>
            <p:cNvPr id="110630" name="Oval 38"/>
            <p:cNvSpPr>
              <a:spLocks noChangeArrowheads="1"/>
            </p:cNvSpPr>
            <p:nvPr/>
          </p:nvSpPr>
          <p:spPr bwMode="auto">
            <a:xfrm>
              <a:off x="1183" y="1353"/>
              <a:ext cx="192" cy="192"/>
            </a:xfrm>
            <a:prstGeom prst="ellipse">
              <a:avLst/>
            </a:prstGeom>
            <a:noFill/>
            <a:ln w="12700">
              <a:solidFill>
                <a:schemeClr val="accent2"/>
              </a:solidFill>
              <a:round/>
              <a:headEnd/>
              <a:tailEnd/>
            </a:ln>
            <a:effectLst/>
          </p:spPr>
          <p:txBody>
            <a:bodyPr wrap="none" anchor="ctr"/>
            <a:lstStyle/>
            <a:p>
              <a:r>
                <a:rPr lang="en-US" altLang="en-US" sz="1800"/>
                <a:t>3</a:t>
              </a:r>
            </a:p>
          </p:txBody>
        </p:sp>
        <p:sp>
          <p:nvSpPr>
            <p:cNvPr id="110631" name="Oval 39"/>
            <p:cNvSpPr>
              <a:spLocks noChangeArrowheads="1"/>
            </p:cNvSpPr>
            <p:nvPr/>
          </p:nvSpPr>
          <p:spPr bwMode="auto">
            <a:xfrm>
              <a:off x="855" y="1064"/>
              <a:ext cx="192" cy="192"/>
            </a:xfrm>
            <a:prstGeom prst="ellipse">
              <a:avLst/>
            </a:prstGeom>
            <a:noFill/>
            <a:ln w="12700">
              <a:solidFill>
                <a:schemeClr val="accent2"/>
              </a:solidFill>
              <a:round/>
              <a:headEnd/>
              <a:tailEnd/>
            </a:ln>
            <a:effectLst/>
          </p:spPr>
          <p:txBody>
            <a:bodyPr wrap="none" anchor="ctr"/>
            <a:lstStyle/>
            <a:p>
              <a:r>
                <a:rPr lang="en-US" altLang="en-US" sz="1800"/>
                <a:t>2</a:t>
              </a:r>
            </a:p>
          </p:txBody>
        </p:sp>
        <p:sp>
          <p:nvSpPr>
            <p:cNvPr id="110632" name="Line 40"/>
            <p:cNvSpPr>
              <a:spLocks noChangeShapeType="1"/>
            </p:cNvSpPr>
            <p:nvPr/>
          </p:nvSpPr>
          <p:spPr bwMode="auto">
            <a:xfrm flipH="1">
              <a:off x="992" y="776"/>
              <a:ext cx="239" cy="28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110633" name="Line 41"/>
            <p:cNvSpPr>
              <a:spLocks noChangeShapeType="1"/>
            </p:cNvSpPr>
            <p:nvPr/>
          </p:nvSpPr>
          <p:spPr bwMode="auto">
            <a:xfrm>
              <a:off x="1279" y="776"/>
              <a:ext cx="0" cy="577"/>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34" name="Line 42"/>
            <p:cNvSpPr>
              <a:spLocks noChangeShapeType="1"/>
            </p:cNvSpPr>
            <p:nvPr/>
          </p:nvSpPr>
          <p:spPr bwMode="auto">
            <a:xfrm rot="-300662" flipH="1" flipV="1">
              <a:off x="1383" y="777"/>
              <a:ext cx="224" cy="576"/>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35" name="Line 43"/>
            <p:cNvSpPr>
              <a:spLocks noChangeShapeType="1"/>
            </p:cNvSpPr>
            <p:nvPr/>
          </p:nvSpPr>
          <p:spPr bwMode="auto">
            <a:xfrm rot="1000001">
              <a:off x="992" y="1256"/>
              <a:ext cx="191" cy="97"/>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36" name="Text Box 44"/>
            <p:cNvSpPr txBox="1">
              <a:spLocks noChangeArrowheads="1"/>
            </p:cNvSpPr>
            <p:nvPr/>
          </p:nvSpPr>
          <p:spPr bwMode="auto">
            <a:xfrm>
              <a:off x="463" y="584"/>
              <a:ext cx="816" cy="276"/>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12 </a:t>
              </a:r>
              <a:r>
                <a:rPr lang="en-US" altLang="zh-CN" sz="1800" b="1" i="1" dirty="0">
                  <a:solidFill>
                    <a:srgbClr val="C60000"/>
                  </a:solidFill>
                  <a:ea typeface="宋体" charset="-122"/>
                </a:rPr>
                <a:t>= </a:t>
              </a:r>
              <a:r>
                <a:rPr lang="en-US" altLang="zh-CN" sz="1800" b="1" dirty="0">
                  <a:solidFill>
                    <a:srgbClr val="C60000"/>
                  </a:solidFill>
                  <a:ea typeface="宋体" charset="-122"/>
                </a:rPr>
                <a:t>x</a:t>
              </a:r>
            </a:p>
          </p:txBody>
        </p:sp>
        <p:sp>
          <p:nvSpPr>
            <p:cNvPr id="110637" name="Text Box 45"/>
            <p:cNvSpPr txBox="1">
              <a:spLocks noChangeArrowheads="1"/>
            </p:cNvSpPr>
            <p:nvPr/>
          </p:nvSpPr>
          <p:spPr bwMode="auto">
            <a:xfrm>
              <a:off x="1471" y="892"/>
              <a:ext cx="816" cy="275"/>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14 </a:t>
              </a:r>
              <a:r>
                <a:rPr lang="en-US" altLang="zh-CN" sz="1800" b="1" i="1" dirty="0">
                  <a:solidFill>
                    <a:srgbClr val="C60000"/>
                  </a:solidFill>
                  <a:ea typeface="宋体" charset="-122"/>
                </a:rPr>
                <a:t>= x</a:t>
              </a:r>
              <a:endParaRPr lang="en-US" altLang="zh-CN" sz="1800" b="1" dirty="0">
                <a:solidFill>
                  <a:srgbClr val="C60000"/>
                </a:solidFill>
                <a:ea typeface="宋体" charset="-122"/>
              </a:endParaRPr>
            </a:p>
          </p:txBody>
        </p:sp>
        <p:sp>
          <p:nvSpPr>
            <p:cNvPr id="110638" name="Text Box 46"/>
            <p:cNvSpPr txBox="1">
              <a:spLocks noChangeArrowheads="1"/>
            </p:cNvSpPr>
            <p:nvPr/>
          </p:nvSpPr>
          <p:spPr bwMode="auto">
            <a:xfrm>
              <a:off x="231" y="833"/>
              <a:ext cx="816" cy="276"/>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b="1" i="1" dirty="0">
                  <a:solidFill>
                    <a:srgbClr val="C60000"/>
                  </a:solidFill>
                  <a:ea typeface="宋体" charset="-122"/>
                </a:rPr>
                <a:t>r</a:t>
              </a:r>
              <a:r>
                <a:rPr lang="en-US" altLang="zh-CN" sz="1800" b="1" i="1" baseline="-25000" dirty="0">
                  <a:solidFill>
                    <a:srgbClr val="C60000"/>
                  </a:solidFill>
                  <a:ea typeface="宋体" charset="-122"/>
                </a:rPr>
                <a:t>21 </a:t>
              </a:r>
              <a:r>
                <a:rPr lang="en-US" altLang="zh-CN" sz="1800" b="1" i="1" dirty="0">
                  <a:solidFill>
                    <a:srgbClr val="C60000"/>
                  </a:solidFill>
                  <a:ea typeface="宋体" charset="-122"/>
                </a:rPr>
                <a:t>= </a:t>
              </a:r>
              <a:r>
                <a:rPr lang="en-US" altLang="zh-CN" sz="1800" b="1" dirty="0">
                  <a:solidFill>
                    <a:srgbClr val="C60000"/>
                  </a:solidFill>
                  <a:ea typeface="宋体" charset="-122"/>
                </a:rPr>
                <a:t>x</a:t>
              </a:r>
            </a:p>
          </p:txBody>
        </p:sp>
        <p:sp>
          <p:nvSpPr>
            <p:cNvPr id="110639" name="Text Box 47"/>
            <p:cNvSpPr txBox="1">
              <a:spLocks noChangeArrowheads="1"/>
            </p:cNvSpPr>
            <p:nvPr/>
          </p:nvSpPr>
          <p:spPr bwMode="auto">
            <a:xfrm>
              <a:off x="951" y="1457"/>
              <a:ext cx="816" cy="276"/>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b="1" i="1" dirty="0">
                  <a:solidFill>
                    <a:srgbClr val="C60000"/>
                  </a:solidFill>
                  <a:ea typeface="宋体" charset="-122"/>
                </a:rPr>
                <a:t>r</a:t>
              </a:r>
              <a:r>
                <a:rPr lang="en-US" altLang="zh-CN" sz="1800" b="1" i="1" baseline="-25000" dirty="0">
                  <a:solidFill>
                    <a:srgbClr val="C60000"/>
                  </a:solidFill>
                  <a:ea typeface="宋体" charset="-122"/>
                </a:rPr>
                <a:t>31 </a:t>
              </a:r>
              <a:r>
                <a:rPr lang="en-US" altLang="zh-CN" sz="1800" b="1" i="1" dirty="0">
                  <a:solidFill>
                    <a:srgbClr val="C60000"/>
                  </a:solidFill>
                  <a:ea typeface="宋体" charset="-122"/>
                </a:rPr>
                <a:t>= x</a:t>
              </a:r>
              <a:endParaRPr lang="en-US" altLang="zh-CN" sz="1800" b="1" dirty="0">
                <a:solidFill>
                  <a:srgbClr val="C60000"/>
                </a:solidFill>
                <a:ea typeface="宋体" charset="-122"/>
              </a:endParaRPr>
            </a:p>
          </p:txBody>
        </p:sp>
        <p:sp>
          <p:nvSpPr>
            <p:cNvPr id="110640" name="Text Box 48"/>
            <p:cNvSpPr txBox="1">
              <a:spLocks noChangeArrowheads="1"/>
            </p:cNvSpPr>
            <p:nvPr/>
          </p:nvSpPr>
          <p:spPr bwMode="auto">
            <a:xfrm>
              <a:off x="367" y="1237"/>
              <a:ext cx="816" cy="275"/>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32 </a:t>
              </a:r>
              <a:r>
                <a:rPr lang="en-US" altLang="zh-CN" sz="1800" b="1" i="1" dirty="0">
                  <a:solidFill>
                    <a:srgbClr val="C60000"/>
                  </a:solidFill>
                  <a:ea typeface="宋体" charset="-122"/>
                </a:rPr>
                <a:t>= x</a:t>
              </a:r>
              <a:endParaRPr lang="en-US" altLang="zh-CN" sz="1800" b="1" dirty="0">
                <a:solidFill>
                  <a:srgbClr val="C60000"/>
                </a:solidFill>
                <a:ea typeface="宋体" charset="-122"/>
              </a:endParaRPr>
            </a:p>
          </p:txBody>
        </p:sp>
      </p:grpSp>
      <p:grpSp>
        <p:nvGrpSpPr>
          <p:cNvPr id="4" name="Group 49"/>
          <p:cNvGrpSpPr>
            <a:grpSpLocks/>
          </p:cNvGrpSpPr>
          <p:nvPr/>
        </p:nvGrpSpPr>
        <p:grpSpPr bwMode="auto">
          <a:xfrm>
            <a:off x="2051720" y="3085480"/>
            <a:ext cx="969293" cy="401638"/>
            <a:chOff x="1441" y="757"/>
            <a:chExt cx="489" cy="253"/>
          </a:xfrm>
        </p:grpSpPr>
        <p:sp>
          <p:nvSpPr>
            <p:cNvPr id="110642" name="Line 50"/>
            <p:cNvSpPr>
              <a:spLocks noChangeShapeType="1"/>
            </p:cNvSpPr>
            <p:nvPr/>
          </p:nvSpPr>
          <p:spPr bwMode="auto">
            <a:xfrm flipV="1">
              <a:off x="1528" y="812"/>
              <a:ext cx="402" cy="198"/>
            </a:xfrm>
            <a:prstGeom prst="line">
              <a:avLst/>
            </a:prstGeom>
            <a:noFill/>
            <a:ln w="28575">
              <a:solidFill>
                <a:schemeClr val="accent2"/>
              </a:solidFill>
              <a:round/>
              <a:headEnd/>
              <a:tailEnd type="triangle" w="med" len="med"/>
            </a:ln>
            <a:effectLst/>
          </p:spPr>
          <p:txBody>
            <a:bodyPr/>
            <a:lstStyle/>
            <a:p>
              <a:endParaRPr lang="en-US"/>
            </a:p>
          </p:txBody>
        </p:sp>
        <p:sp>
          <p:nvSpPr>
            <p:cNvPr id="110643" name="Text Box 51"/>
            <p:cNvSpPr txBox="1">
              <a:spLocks noChangeArrowheads="1"/>
            </p:cNvSpPr>
            <p:nvPr/>
          </p:nvSpPr>
          <p:spPr bwMode="auto">
            <a:xfrm>
              <a:off x="1441" y="757"/>
              <a:ext cx="468" cy="213"/>
            </a:xfrm>
            <a:prstGeom prst="rect">
              <a:avLst/>
            </a:prstGeom>
            <a:noFill/>
            <a:ln w="9525">
              <a:noFill/>
              <a:miter lim="800000"/>
              <a:headEnd/>
              <a:tailEnd/>
            </a:ln>
            <a:effectLst/>
          </p:spPr>
          <p:txBody>
            <a:bodyPr wrap="square">
              <a:spAutoFit/>
            </a:bodyPr>
            <a:lstStyle/>
            <a:p>
              <a:pPr algn="l">
                <a:spcBef>
                  <a:spcPct val="50000"/>
                </a:spcBef>
                <a:buClr>
                  <a:schemeClr val="accent2"/>
                </a:buClr>
                <a:buSzPct val="85000"/>
                <a:buFont typeface="Wingdings" pitchFamily="2" charset="2"/>
                <a:buNone/>
              </a:pPr>
              <a:r>
                <a:rPr lang="en-US" altLang="zh-CN" sz="1600" dirty="0">
                  <a:solidFill>
                    <a:schemeClr val="tx1"/>
                  </a:solidFill>
                  <a:latin typeface="Comic Sans MS" pitchFamily="66" charset="0"/>
                  <a:ea typeface="宋体" charset="-122"/>
                </a:rPr>
                <a:t>write</a:t>
              </a:r>
            </a:p>
          </p:txBody>
        </p:sp>
      </p:grpSp>
      <p:grpSp>
        <p:nvGrpSpPr>
          <p:cNvPr id="5" name="Group 55"/>
          <p:cNvGrpSpPr>
            <a:grpSpLocks/>
          </p:cNvGrpSpPr>
          <p:nvPr/>
        </p:nvGrpSpPr>
        <p:grpSpPr bwMode="auto">
          <a:xfrm>
            <a:off x="5781675" y="3060080"/>
            <a:ext cx="1181100" cy="427038"/>
            <a:chOff x="3642" y="2734"/>
            <a:chExt cx="744" cy="269"/>
          </a:xfrm>
        </p:grpSpPr>
        <p:sp>
          <p:nvSpPr>
            <p:cNvPr id="110644" name="Line 52"/>
            <p:cNvSpPr>
              <a:spLocks noChangeShapeType="1"/>
            </p:cNvSpPr>
            <p:nvPr/>
          </p:nvSpPr>
          <p:spPr bwMode="auto">
            <a:xfrm>
              <a:off x="3642" y="2851"/>
              <a:ext cx="339" cy="152"/>
            </a:xfrm>
            <a:prstGeom prst="line">
              <a:avLst/>
            </a:prstGeom>
            <a:noFill/>
            <a:ln w="28575">
              <a:solidFill>
                <a:schemeClr val="accent2"/>
              </a:solidFill>
              <a:round/>
              <a:headEnd/>
              <a:tailEnd type="triangle" w="med" len="med"/>
            </a:ln>
            <a:effectLst/>
          </p:spPr>
          <p:txBody>
            <a:bodyPr/>
            <a:lstStyle/>
            <a:p>
              <a:endParaRPr lang="en-US"/>
            </a:p>
          </p:txBody>
        </p:sp>
        <p:sp>
          <p:nvSpPr>
            <p:cNvPr id="110645" name="Text Box 53"/>
            <p:cNvSpPr txBox="1">
              <a:spLocks noChangeArrowheads="1"/>
            </p:cNvSpPr>
            <p:nvPr/>
          </p:nvSpPr>
          <p:spPr bwMode="auto">
            <a:xfrm>
              <a:off x="3742" y="2734"/>
              <a:ext cx="644" cy="212"/>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600" dirty="0">
                  <a:solidFill>
                    <a:schemeClr val="tx1"/>
                  </a:solidFill>
                  <a:latin typeface="Comic Sans MS" pitchFamily="66" charset="0"/>
                  <a:ea typeface="宋体" charset="-122"/>
                </a:rPr>
                <a:t>read</a:t>
              </a:r>
            </a:p>
          </p:txBody>
        </p:sp>
      </p:grpSp>
      <p:grpSp>
        <p:nvGrpSpPr>
          <p:cNvPr id="6" name="Group 57"/>
          <p:cNvGrpSpPr>
            <a:grpSpLocks/>
          </p:cNvGrpSpPr>
          <p:nvPr/>
        </p:nvGrpSpPr>
        <p:grpSpPr bwMode="auto">
          <a:xfrm>
            <a:off x="3021013" y="2348880"/>
            <a:ext cx="4489450" cy="1728788"/>
            <a:chOff x="1903" y="2286"/>
            <a:chExt cx="2828" cy="1089"/>
          </a:xfrm>
        </p:grpSpPr>
        <p:grpSp>
          <p:nvGrpSpPr>
            <p:cNvPr id="7" name="Group 7"/>
            <p:cNvGrpSpPr>
              <a:grpSpLocks/>
            </p:cNvGrpSpPr>
            <p:nvPr/>
          </p:nvGrpSpPr>
          <p:grpSpPr bwMode="auto">
            <a:xfrm>
              <a:off x="1903" y="2286"/>
              <a:ext cx="1960" cy="1089"/>
              <a:chOff x="3340" y="940"/>
              <a:chExt cx="2056" cy="1166"/>
            </a:xfrm>
          </p:grpSpPr>
          <p:sp>
            <p:nvSpPr>
              <p:cNvPr id="110600" name="Oval 8"/>
              <p:cNvSpPr>
                <a:spLocks noChangeArrowheads="1"/>
              </p:cNvSpPr>
              <p:nvPr/>
            </p:nvSpPr>
            <p:spPr bwMode="auto">
              <a:xfrm>
                <a:off x="4300" y="940"/>
                <a:ext cx="192" cy="192"/>
              </a:xfrm>
              <a:prstGeom prst="ellipse">
                <a:avLst/>
              </a:prstGeom>
              <a:noFill/>
              <a:ln w="12700">
                <a:solidFill>
                  <a:schemeClr val="accent2"/>
                </a:solidFill>
                <a:round/>
                <a:headEnd/>
                <a:tailEnd/>
              </a:ln>
              <a:effectLst/>
            </p:spPr>
            <p:txBody>
              <a:bodyPr wrap="none" anchor="ctr"/>
              <a:lstStyle/>
              <a:p>
                <a:r>
                  <a:rPr lang="en-US" altLang="en-US" sz="1800"/>
                  <a:t>1</a:t>
                </a:r>
              </a:p>
            </p:txBody>
          </p:sp>
          <p:sp>
            <p:nvSpPr>
              <p:cNvPr id="110601" name="Oval 9"/>
              <p:cNvSpPr>
                <a:spLocks noChangeArrowheads="1"/>
              </p:cNvSpPr>
              <p:nvPr/>
            </p:nvSpPr>
            <p:spPr bwMode="auto">
              <a:xfrm>
                <a:off x="4684" y="1708"/>
                <a:ext cx="192" cy="192"/>
              </a:xfrm>
              <a:prstGeom prst="ellipse">
                <a:avLst/>
              </a:prstGeom>
              <a:noFill/>
              <a:ln w="12700">
                <a:solidFill>
                  <a:schemeClr val="accent2"/>
                </a:solidFill>
                <a:round/>
                <a:headEnd/>
                <a:tailEnd/>
              </a:ln>
              <a:effectLst/>
            </p:spPr>
            <p:txBody>
              <a:bodyPr wrap="none" anchor="ctr"/>
              <a:lstStyle/>
              <a:p>
                <a:r>
                  <a:rPr lang="en-US" altLang="en-US" sz="1800"/>
                  <a:t>4</a:t>
                </a:r>
              </a:p>
            </p:txBody>
          </p:sp>
          <p:sp>
            <p:nvSpPr>
              <p:cNvPr id="110602" name="Oval 10"/>
              <p:cNvSpPr>
                <a:spLocks noChangeArrowheads="1"/>
              </p:cNvSpPr>
              <p:nvPr/>
            </p:nvSpPr>
            <p:spPr bwMode="auto">
              <a:xfrm>
                <a:off x="4292" y="1709"/>
                <a:ext cx="192" cy="192"/>
              </a:xfrm>
              <a:prstGeom prst="ellipse">
                <a:avLst/>
              </a:prstGeom>
              <a:noFill/>
              <a:ln w="12700">
                <a:solidFill>
                  <a:schemeClr val="accent2"/>
                </a:solidFill>
                <a:round/>
                <a:headEnd/>
                <a:tailEnd/>
              </a:ln>
              <a:effectLst/>
            </p:spPr>
            <p:txBody>
              <a:bodyPr wrap="none" anchor="ctr"/>
              <a:lstStyle/>
              <a:p>
                <a:r>
                  <a:rPr lang="en-US" altLang="en-US" sz="1800"/>
                  <a:t>3</a:t>
                </a:r>
              </a:p>
            </p:txBody>
          </p:sp>
          <p:sp>
            <p:nvSpPr>
              <p:cNvPr id="110603" name="Oval 11"/>
              <p:cNvSpPr>
                <a:spLocks noChangeArrowheads="1"/>
              </p:cNvSpPr>
              <p:nvPr/>
            </p:nvSpPr>
            <p:spPr bwMode="auto">
              <a:xfrm>
                <a:off x="3964" y="1420"/>
                <a:ext cx="192" cy="192"/>
              </a:xfrm>
              <a:prstGeom prst="ellipse">
                <a:avLst/>
              </a:prstGeom>
              <a:noFill/>
              <a:ln w="12700">
                <a:solidFill>
                  <a:schemeClr val="accent2"/>
                </a:solidFill>
                <a:round/>
                <a:headEnd/>
                <a:tailEnd/>
              </a:ln>
              <a:effectLst/>
            </p:spPr>
            <p:txBody>
              <a:bodyPr wrap="none" anchor="ctr"/>
              <a:lstStyle/>
              <a:p>
                <a:r>
                  <a:rPr lang="en-US" altLang="en-US" sz="1800"/>
                  <a:t>2</a:t>
                </a:r>
              </a:p>
            </p:txBody>
          </p:sp>
          <p:sp>
            <p:nvSpPr>
              <p:cNvPr id="110604" name="Line 12"/>
              <p:cNvSpPr>
                <a:spLocks noChangeShapeType="1"/>
              </p:cNvSpPr>
              <p:nvPr/>
            </p:nvSpPr>
            <p:spPr bwMode="auto">
              <a:xfrm flipH="1">
                <a:off x="4101" y="1132"/>
                <a:ext cx="239" cy="28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110605" name="Line 13"/>
              <p:cNvSpPr>
                <a:spLocks noChangeShapeType="1"/>
              </p:cNvSpPr>
              <p:nvPr/>
            </p:nvSpPr>
            <p:spPr bwMode="auto">
              <a:xfrm>
                <a:off x="4388" y="1132"/>
                <a:ext cx="0" cy="577"/>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06" name="Line 14"/>
              <p:cNvSpPr>
                <a:spLocks noChangeShapeType="1"/>
              </p:cNvSpPr>
              <p:nvPr/>
            </p:nvSpPr>
            <p:spPr bwMode="auto">
              <a:xfrm rot="-300662" flipH="1" flipV="1">
                <a:off x="4492" y="1133"/>
                <a:ext cx="224" cy="576"/>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07" name="Line 15"/>
              <p:cNvSpPr>
                <a:spLocks noChangeShapeType="1"/>
              </p:cNvSpPr>
              <p:nvPr/>
            </p:nvSpPr>
            <p:spPr bwMode="auto">
              <a:xfrm rot="1000001">
                <a:off x="4101" y="1612"/>
                <a:ext cx="191" cy="97"/>
              </a:xfrm>
              <a:prstGeom prst="line">
                <a:avLst/>
              </a:prstGeom>
              <a:noFill/>
              <a:ln w="12700">
                <a:solidFill>
                  <a:schemeClr val="accent2"/>
                </a:solidFill>
                <a:round/>
                <a:headEnd type="triangle" w="med" len="med"/>
                <a:tailEnd/>
              </a:ln>
              <a:effectLst/>
            </p:spPr>
            <p:txBody>
              <a:bodyPr wrap="none" anchor="ctr"/>
              <a:lstStyle/>
              <a:p>
                <a:endParaRPr lang="en-US"/>
              </a:p>
            </p:txBody>
          </p:sp>
          <p:sp>
            <p:nvSpPr>
              <p:cNvPr id="110608" name="Text Box 16"/>
              <p:cNvSpPr txBox="1">
                <a:spLocks noChangeArrowheads="1"/>
              </p:cNvSpPr>
              <p:nvPr/>
            </p:nvSpPr>
            <p:spPr bwMode="auto">
              <a:xfrm>
                <a:off x="3461" y="940"/>
                <a:ext cx="816" cy="249"/>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12 </a:t>
                </a:r>
                <a:r>
                  <a:rPr lang="en-US" altLang="zh-CN" sz="1800" b="1" i="1" dirty="0">
                    <a:solidFill>
                      <a:srgbClr val="C60000"/>
                    </a:solidFill>
                    <a:ea typeface="宋体" charset="-122"/>
                  </a:rPr>
                  <a:t>= </a:t>
                </a:r>
                <a:r>
                  <a:rPr lang="en-US" altLang="zh-CN" sz="1800" b="1" dirty="0">
                    <a:solidFill>
                      <a:srgbClr val="C60000"/>
                    </a:solidFill>
                    <a:ea typeface="宋体" charset="-122"/>
                  </a:rPr>
                  <a:t>m</a:t>
                </a:r>
                <a:r>
                  <a:rPr lang="en-US" altLang="zh-CN" sz="1800" b="1" baseline="-25000" dirty="0">
                    <a:solidFill>
                      <a:srgbClr val="C60000"/>
                    </a:solidFill>
                    <a:ea typeface="宋体" charset="-122"/>
                  </a:rPr>
                  <a:t>12</a:t>
                </a:r>
                <a:endParaRPr lang="en-US" altLang="zh-CN" sz="1800" b="1" dirty="0">
                  <a:solidFill>
                    <a:srgbClr val="C60000"/>
                  </a:solidFill>
                  <a:ea typeface="宋体" charset="-122"/>
                </a:endParaRPr>
              </a:p>
            </p:txBody>
          </p:sp>
          <p:sp>
            <p:nvSpPr>
              <p:cNvPr id="110609" name="Text Box 17"/>
              <p:cNvSpPr txBox="1">
                <a:spLocks noChangeArrowheads="1"/>
              </p:cNvSpPr>
              <p:nvPr/>
            </p:nvSpPr>
            <p:spPr bwMode="auto">
              <a:xfrm>
                <a:off x="4580" y="1248"/>
                <a:ext cx="816" cy="249"/>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14 </a:t>
                </a:r>
                <a:r>
                  <a:rPr lang="en-US" altLang="zh-CN" sz="1800" b="1" i="1" dirty="0">
                    <a:solidFill>
                      <a:srgbClr val="C60000"/>
                    </a:solidFill>
                    <a:ea typeface="宋体" charset="-122"/>
                  </a:rPr>
                  <a:t>= </a:t>
                </a:r>
                <a:r>
                  <a:rPr lang="en-US" altLang="zh-CN" sz="1800" b="1" dirty="0">
                    <a:solidFill>
                      <a:srgbClr val="C60000"/>
                    </a:solidFill>
                    <a:ea typeface="宋体" charset="-122"/>
                  </a:rPr>
                  <a:t>m</a:t>
                </a:r>
                <a:r>
                  <a:rPr lang="en-US" altLang="zh-CN" sz="1800" b="1" baseline="-25000" dirty="0">
                    <a:solidFill>
                      <a:srgbClr val="C60000"/>
                    </a:solidFill>
                    <a:ea typeface="宋体" charset="-122"/>
                  </a:rPr>
                  <a:t>14</a:t>
                </a:r>
                <a:endParaRPr lang="en-US" altLang="zh-CN" sz="1800" b="1" dirty="0">
                  <a:solidFill>
                    <a:srgbClr val="C60000"/>
                  </a:solidFill>
                  <a:ea typeface="宋体" charset="-122"/>
                </a:endParaRPr>
              </a:p>
            </p:txBody>
          </p:sp>
          <p:sp>
            <p:nvSpPr>
              <p:cNvPr id="110610" name="Text Box 18"/>
              <p:cNvSpPr txBox="1">
                <a:spLocks noChangeArrowheads="1"/>
              </p:cNvSpPr>
              <p:nvPr/>
            </p:nvSpPr>
            <p:spPr bwMode="auto">
              <a:xfrm>
                <a:off x="3340" y="1189"/>
                <a:ext cx="816" cy="249"/>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21 </a:t>
                </a:r>
                <a:r>
                  <a:rPr lang="en-US" altLang="zh-CN" sz="1800" b="1" i="1" dirty="0">
                    <a:solidFill>
                      <a:srgbClr val="C60000"/>
                    </a:solidFill>
                    <a:ea typeface="宋体" charset="-122"/>
                  </a:rPr>
                  <a:t>= </a:t>
                </a:r>
                <a:r>
                  <a:rPr lang="en-US" altLang="zh-CN" sz="1800" b="1" dirty="0">
                    <a:solidFill>
                      <a:srgbClr val="C60000"/>
                    </a:solidFill>
                    <a:ea typeface="宋体" charset="-122"/>
                  </a:rPr>
                  <a:t>m</a:t>
                </a:r>
                <a:r>
                  <a:rPr lang="en-US" altLang="zh-CN" sz="1800" b="1" baseline="-25000" dirty="0">
                    <a:solidFill>
                      <a:srgbClr val="C60000"/>
                    </a:solidFill>
                    <a:ea typeface="宋体" charset="-122"/>
                  </a:rPr>
                  <a:t>21</a:t>
                </a:r>
                <a:endParaRPr lang="en-US" altLang="zh-CN" sz="1800" b="1" dirty="0">
                  <a:solidFill>
                    <a:srgbClr val="C60000"/>
                  </a:solidFill>
                  <a:ea typeface="宋体" charset="-122"/>
                </a:endParaRPr>
              </a:p>
            </p:txBody>
          </p:sp>
          <p:sp>
            <p:nvSpPr>
              <p:cNvPr id="110611" name="Text Box 19"/>
              <p:cNvSpPr txBox="1">
                <a:spLocks noChangeArrowheads="1"/>
              </p:cNvSpPr>
              <p:nvPr/>
            </p:nvSpPr>
            <p:spPr bwMode="auto">
              <a:xfrm>
                <a:off x="4060" y="1859"/>
                <a:ext cx="816" cy="247"/>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b="1" i="1" dirty="0">
                    <a:solidFill>
                      <a:srgbClr val="C60000"/>
                    </a:solidFill>
                    <a:ea typeface="宋体" charset="-122"/>
                  </a:rPr>
                  <a:t>r</a:t>
                </a:r>
                <a:r>
                  <a:rPr lang="en-US" altLang="zh-CN" sz="1800" b="1" i="1" baseline="-25000" dirty="0">
                    <a:solidFill>
                      <a:srgbClr val="C60000"/>
                    </a:solidFill>
                    <a:ea typeface="宋体" charset="-122"/>
                  </a:rPr>
                  <a:t>31 </a:t>
                </a:r>
                <a:r>
                  <a:rPr lang="en-US" altLang="zh-CN" sz="1800" b="1" i="1" dirty="0">
                    <a:solidFill>
                      <a:srgbClr val="C60000"/>
                    </a:solidFill>
                    <a:ea typeface="宋体" charset="-122"/>
                  </a:rPr>
                  <a:t>= </a:t>
                </a:r>
                <a:r>
                  <a:rPr lang="en-US" altLang="zh-CN" sz="1800" b="1" dirty="0">
                    <a:solidFill>
                      <a:srgbClr val="C60000"/>
                    </a:solidFill>
                    <a:ea typeface="宋体" charset="-122"/>
                  </a:rPr>
                  <a:t>m</a:t>
                </a:r>
                <a:r>
                  <a:rPr lang="en-US" altLang="zh-CN" sz="1800" b="1" baseline="-25000" dirty="0">
                    <a:solidFill>
                      <a:srgbClr val="C60000"/>
                    </a:solidFill>
                    <a:ea typeface="宋体" charset="-122"/>
                  </a:rPr>
                  <a:t>31</a:t>
                </a:r>
                <a:endParaRPr lang="en-US" altLang="zh-CN" sz="1800" b="1" dirty="0">
                  <a:solidFill>
                    <a:srgbClr val="C60000"/>
                  </a:solidFill>
                  <a:ea typeface="宋体" charset="-122"/>
                </a:endParaRPr>
              </a:p>
            </p:txBody>
          </p:sp>
          <p:sp>
            <p:nvSpPr>
              <p:cNvPr id="110612" name="Text Box 20"/>
              <p:cNvSpPr txBox="1">
                <a:spLocks noChangeArrowheads="1"/>
              </p:cNvSpPr>
              <p:nvPr/>
            </p:nvSpPr>
            <p:spPr bwMode="auto">
              <a:xfrm>
                <a:off x="3413" y="1593"/>
                <a:ext cx="816" cy="249"/>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r>
                  <a:rPr lang="en-US" altLang="zh-CN" sz="1800" b="1" i="1" dirty="0">
                    <a:solidFill>
                      <a:srgbClr val="C60000"/>
                    </a:solidFill>
                    <a:ea typeface="宋体" charset="-122"/>
                  </a:rPr>
                  <a:t>r</a:t>
                </a:r>
                <a:r>
                  <a:rPr lang="en-US" altLang="zh-CN" sz="1800" b="1" i="1" baseline="-25000" dirty="0">
                    <a:solidFill>
                      <a:srgbClr val="C60000"/>
                    </a:solidFill>
                    <a:ea typeface="宋体" charset="-122"/>
                  </a:rPr>
                  <a:t>32 </a:t>
                </a:r>
                <a:r>
                  <a:rPr lang="en-US" altLang="zh-CN" sz="1800" b="1" i="1" dirty="0">
                    <a:solidFill>
                      <a:srgbClr val="C60000"/>
                    </a:solidFill>
                    <a:ea typeface="宋体" charset="-122"/>
                  </a:rPr>
                  <a:t>= </a:t>
                </a:r>
                <a:r>
                  <a:rPr lang="en-US" altLang="zh-CN" sz="1800" b="1" dirty="0">
                    <a:solidFill>
                      <a:srgbClr val="C60000"/>
                    </a:solidFill>
                    <a:ea typeface="宋体" charset="-122"/>
                  </a:rPr>
                  <a:t>m</a:t>
                </a:r>
                <a:r>
                  <a:rPr lang="en-US" altLang="zh-CN" sz="1800" b="1" baseline="-25000" dirty="0">
                    <a:solidFill>
                      <a:srgbClr val="C60000"/>
                    </a:solidFill>
                    <a:ea typeface="宋体" charset="-122"/>
                  </a:rPr>
                  <a:t>32</a:t>
                </a:r>
                <a:endParaRPr lang="en-US" altLang="zh-CN" sz="1800" b="1" dirty="0">
                  <a:solidFill>
                    <a:srgbClr val="C60000"/>
                  </a:solidFill>
                  <a:ea typeface="宋体" charset="-122"/>
                </a:endParaRPr>
              </a:p>
            </p:txBody>
          </p:sp>
        </p:grpSp>
        <p:sp>
          <p:nvSpPr>
            <p:cNvPr id="110648" name="Text Box 56"/>
            <p:cNvSpPr txBox="1">
              <a:spLocks noChangeArrowheads="1"/>
            </p:cNvSpPr>
            <p:nvPr/>
          </p:nvSpPr>
          <p:spPr bwMode="auto">
            <a:xfrm>
              <a:off x="3085" y="2286"/>
              <a:ext cx="1646" cy="231"/>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en-US" altLang="zh-CN" sz="1800">
                  <a:solidFill>
                    <a:schemeClr val="accent1"/>
                  </a:solidFill>
                  <a:latin typeface="Comic Sans MS" pitchFamily="66" charset="0"/>
                  <a:ea typeface="宋体" charset="-122"/>
                </a:rPr>
                <a:t>intermediate state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a:t>
            </a:r>
          </a:p>
        </p:txBody>
      </p:sp>
      <p:sp>
        <p:nvSpPr>
          <p:cNvPr id="3" name="Content Placeholder 2"/>
          <p:cNvSpPr>
            <a:spLocks noGrp="1"/>
          </p:cNvSpPr>
          <p:nvPr>
            <p:ph idx="1"/>
          </p:nvPr>
        </p:nvSpPr>
        <p:spPr>
          <a:xfrm>
            <a:off x="179512" y="1268760"/>
            <a:ext cx="8712968" cy="5039965"/>
          </a:xfrm>
        </p:spPr>
        <p:txBody>
          <a:bodyPr/>
          <a:lstStyle/>
          <a:p>
            <a:r>
              <a:rPr lang="en-US" dirty="0"/>
              <a:t>Need to designate a single processor as the organizer of some (other) task among several processors</a:t>
            </a:r>
          </a:p>
          <a:p>
            <a:pPr lvl="1"/>
            <a:r>
              <a:rPr lang="en-US" dirty="0"/>
              <a:t>Simplifies many tasks by providing a single point of decision  </a:t>
            </a:r>
          </a:p>
          <a:p>
            <a:r>
              <a:rPr lang="en-US" dirty="0"/>
              <a:t>Leader election: (eventually) in every configuration, there is exactly one processor in the network for which the property </a:t>
            </a:r>
            <a:r>
              <a:rPr lang="en-US" i="1" dirty="0"/>
              <a:t>Leader</a:t>
            </a:r>
            <a:r>
              <a:rPr lang="en-US" dirty="0"/>
              <a:t> holds </a:t>
            </a:r>
          </a:p>
          <a:p>
            <a:pPr lvl="1"/>
            <a:r>
              <a:rPr lang="en-US" dirty="0"/>
              <a:t>Before the task is begun, all network nodes are unaware which node will serve as the “Leader,” or coordinator, of the task</a:t>
            </a:r>
          </a:p>
          <a:p>
            <a:pPr lvl="1"/>
            <a:r>
              <a:rPr lang="en-US" dirty="0"/>
              <a:t>After a leader election algorithm has been to run, however, each node throughout the network recognizes a particular, unique node as the task leader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a:t>
            </a:r>
          </a:p>
        </p:txBody>
      </p:sp>
      <p:sp>
        <p:nvSpPr>
          <p:cNvPr id="3" name="Content Placeholder 2"/>
          <p:cNvSpPr>
            <a:spLocks noGrp="1"/>
          </p:cNvSpPr>
          <p:nvPr>
            <p:ph idx="1"/>
          </p:nvPr>
        </p:nvSpPr>
        <p:spPr>
          <a:xfrm>
            <a:off x="179512" y="1340768"/>
            <a:ext cx="8712968" cy="4967957"/>
          </a:xfrm>
        </p:spPr>
        <p:txBody>
          <a:bodyPr/>
          <a:lstStyle/>
          <a:p>
            <a:r>
              <a:rPr lang="en-US" dirty="0"/>
              <a:t>The network nodes communicate among themselves in order to decide which of them will have the “Leader” property </a:t>
            </a:r>
          </a:p>
          <a:p>
            <a:r>
              <a:rPr lang="en-US" dirty="0"/>
              <a:t>For that, the processors need some algorithm in order to break the symmetry among them</a:t>
            </a:r>
          </a:p>
          <a:p>
            <a:r>
              <a:rPr lang="en-US" dirty="0"/>
              <a:t>How can they do that?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a:t>
            </a:r>
          </a:p>
        </p:txBody>
      </p:sp>
      <p:sp>
        <p:nvSpPr>
          <p:cNvPr id="3" name="Content Placeholder 2"/>
          <p:cNvSpPr>
            <a:spLocks noGrp="1"/>
          </p:cNvSpPr>
          <p:nvPr>
            <p:ph idx="1"/>
          </p:nvPr>
        </p:nvSpPr>
        <p:spPr>
          <a:xfrm>
            <a:off x="179512" y="1340768"/>
            <a:ext cx="8712968" cy="4967957"/>
          </a:xfrm>
        </p:spPr>
        <p:txBody>
          <a:bodyPr/>
          <a:lstStyle/>
          <a:p>
            <a:r>
              <a:rPr lang="en-US" dirty="0"/>
              <a:t>The network nodes communicate among themselves in order to decide which of them will have the “Leader” property </a:t>
            </a:r>
          </a:p>
          <a:p>
            <a:r>
              <a:rPr lang="en-US" dirty="0"/>
              <a:t>For that, the processors need some algorithm in order to break the symmetry among them</a:t>
            </a:r>
          </a:p>
          <a:p>
            <a:r>
              <a:rPr lang="en-US" dirty="0"/>
              <a:t>How can they do that?</a:t>
            </a:r>
          </a:p>
          <a:p>
            <a:r>
              <a:rPr lang="en-US" dirty="0">
                <a:solidFill>
                  <a:schemeClr val="accent2"/>
                </a:solidFill>
              </a:rPr>
              <a:t>Hint</a:t>
            </a:r>
            <a:r>
              <a:rPr lang="en-US" dirty="0"/>
              <a:t>: if each node has unique identity, such as a MAC address, then the nodes can compare their identities, and decide that the processor with the highest identity is the leader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CN" b="1" dirty="0"/>
              <a:t>Leader Election</a:t>
            </a:r>
            <a:endParaRPr lang="en-US" altLang="en-US" b="1" dirty="0"/>
          </a:p>
        </p:txBody>
      </p:sp>
      <p:sp>
        <p:nvSpPr>
          <p:cNvPr id="8" name="Content Placeholder 7"/>
          <p:cNvSpPr>
            <a:spLocks noGrp="1"/>
          </p:cNvSpPr>
          <p:nvPr>
            <p:ph idx="1"/>
          </p:nvPr>
        </p:nvSpPr>
        <p:spPr>
          <a:xfrm>
            <a:off x="251520" y="1556792"/>
            <a:ext cx="8640960" cy="4751933"/>
          </a:xfrm>
        </p:spPr>
        <p:txBody>
          <a:bodyPr/>
          <a:lstStyle/>
          <a:p>
            <a:pPr>
              <a:lnSpc>
                <a:spcPct val="50000"/>
              </a:lnSpc>
              <a:buNone/>
            </a:pPr>
            <a:r>
              <a:rPr lang="en-US" altLang="he-IL" dirty="0"/>
              <a:t>1 </a:t>
            </a:r>
            <a:r>
              <a:rPr lang="en-US" altLang="he-IL" b="1" dirty="0"/>
              <a:t>do</a:t>
            </a:r>
            <a:r>
              <a:rPr lang="en-US" altLang="he-IL" dirty="0"/>
              <a:t> forever</a:t>
            </a:r>
          </a:p>
          <a:p>
            <a:pPr>
              <a:lnSpc>
                <a:spcPct val="50000"/>
              </a:lnSpc>
              <a:buNone/>
            </a:pPr>
            <a:r>
              <a:rPr lang="en-US" altLang="he-IL" dirty="0"/>
              <a:t>2</a:t>
            </a:r>
            <a:r>
              <a:rPr lang="en-US" altLang="he-IL" dirty="0">
                <a:sym typeface="Symbol" pitchFamily="18" charset="2"/>
              </a:rPr>
              <a:t>	    </a:t>
            </a:r>
            <a:r>
              <a:rPr lang="en-US" altLang="he-IL" b="1" dirty="0">
                <a:sym typeface="Symbol" pitchFamily="18" charset="2"/>
              </a:rPr>
              <a:t>write</a:t>
            </a:r>
            <a:r>
              <a:rPr lang="en-US" altLang="he-IL" dirty="0">
                <a:sym typeface="Symbol" pitchFamily="18" charset="2"/>
              </a:rPr>
              <a:t> </a:t>
            </a:r>
            <a:r>
              <a:rPr lang="en-US" altLang="he-IL" i="1" dirty="0">
                <a:sym typeface="Symbol" pitchFamily="18" charset="2"/>
              </a:rPr>
              <a:t>id</a:t>
            </a:r>
            <a:r>
              <a:rPr lang="en-US" altLang="he-IL" dirty="0">
                <a:sym typeface="Symbol" pitchFamily="18" charset="2"/>
              </a:rPr>
              <a:t> </a:t>
            </a:r>
            <a:r>
              <a:rPr lang="en-US" altLang="he-IL" b="1" dirty="0">
                <a:sym typeface="Symbol" pitchFamily="18" charset="2"/>
              </a:rPr>
              <a:t>to</a:t>
            </a:r>
            <a:r>
              <a:rPr lang="en-US" altLang="he-IL" dirty="0">
                <a:sym typeface="Symbol" pitchFamily="18" charset="2"/>
              </a:rPr>
              <a:t> </a:t>
            </a:r>
            <a:r>
              <a:rPr lang="en-US" altLang="he-IL" i="1" dirty="0">
                <a:sym typeface="Symbol" pitchFamily="18" charset="2"/>
              </a:rPr>
              <a:t>r</a:t>
            </a:r>
            <a:r>
              <a:rPr lang="en-US" altLang="he-IL" i="1" baseline="-25000" dirty="0">
                <a:sym typeface="Symbol" pitchFamily="18" charset="2"/>
              </a:rPr>
              <a:t>i</a:t>
            </a:r>
            <a:endParaRPr lang="en-US" altLang="he-IL" dirty="0"/>
          </a:p>
          <a:p>
            <a:pPr>
              <a:lnSpc>
                <a:spcPct val="50000"/>
              </a:lnSpc>
              <a:buNone/>
            </a:pPr>
            <a:r>
              <a:rPr lang="en-US" altLang="he-IL" dirty="0"/>
              <a:t>3</a:t>
            </a:r>
            <a:r>
              <a:rPr lang="en-US" altLang="he-IL" dirty="0">
                <a:sym typeface="Symbol" pitchFamily="18" charset="2"/>
              </a:rPr>
              <a:t>	    </a:t>
            </a:r>
            <a:r>
              <a:rPr lang="en-US" altLang="he-IL" b="1" dirty="0"/>
              <a:t>for</a:t>
            </a:r>
            <a:r>
              <a:rPr lang="en-US" altLang="he-IL" dirty="0"/>
              <a:t> </a:t>
            </a:r>
            <a:r>
              <a:rPr lang="en-US" altLang="he-IL" i="1" dirty="0"/>
              <a:t>m</a:t>
            </a:r>
            <a:r>
              <a:rPr lang="en-US" altLang="he-IL" dirty="0"/>
              <a:t> := 1 to </a:t>
            </a:r>
            <a:r>
              <a:rPr lang="en-US" altLang="he-IL" dirty="0">
                <a:sym typeface="Symbol" pitchFamily="18" charset="2"/>
              </a:rPr>
              <a:t>n </a:t>
            </a:r>
            <a:r>
              <a:rPr lang="en-US" altLang="he-IL" b="1" dirty="0">
                <a:sym typeface="Symbol" pitchFamily="18" charset="2"/>
              </a:rPr>
              <a:t>do</a:t>
            </a:r>
            <a:r>
              <a:rPr lang="en-US" altLang="he-IL" dirty="0">
                <a:sym typeface="Symbol" pitchFamily="18" charset="2"/>
              </a:rPr>
              <a:t> </a:t>
            </a:r>
            <a:r>
              <a:rPr lang="en-US" altLang="he-IL" i="1" dirty="0">
                <a:sym typeface="Symbol" pitchFamily="18" charset="2"/>
              </a:rPr>
              <a:t>lr</a:t>
            </a:r>
            <a:r>
              <a:rPr lang="en-US" altLang="he-IL" i="1" baseline="-25000" dirty="0">
                <a:sym typeface="Symbol" pitchFamily="18" charset="2"/>
              </a:rPr>
              <a:t>m</a:t>
            </a:r>
            <a:r>
              <a:rPr lang="en-US" altLang="he-IL" dirty="0">
                <a:sym typeface="Symbol" pitchFamily="18" charset="2"/>
              </a:rPr>
              <a:t> := </a:t>
            </a:r>
            <a:r>
              <a:rPr lang="en-US" altLang="he-IL" b="1" dirty="0">
                <a:sym typeface="Symbol" pitchFamily="18" charset="2"/>
              </a:rPr>
              <a:t>read</a:t>
            </a:r>
            <a:r>
              <a:rPr lang="en-US" altLang="he-IL" dirty="0">
                <a:sym typeface="Symbol" pitchFamily="18" charset="2"/>
              </a:rPr>
              <a:t>(</a:t>
            </a:r>
            <a:r>
              <a:rPr lang="en-US" altLang="he-IL" i="1" dirty="0">
                <a:sym typeface="Symbol" pitchFamily="18" charset="2"/>
              </a:rPr>
              <a:t>r</a:t>
            </a:r>
            <a:r>
              <a:rPr lang="en-US" altLang="he-IL" i="1" baseline="-25000" dirty="0">
                <a:sym typeface="Symbol" pitchFamily="18" charset="2"/>
              </a:rPr>
              <a:t>m</a:t>
            </a:r>
            <a:r>
              <a:rPr lang="en-US" altLang="he-IL" dirty="0">
                <a:sym typeface="Symbol" pitchFamily="18" charset="2"/>
              </a:rPr>
              <a:t>)</a:t>
            </a:r>
          </a:p>
          <a:p>
            <a:pPr marL="514350" indent="-514350">
              <a:lnSpc>
                <a:spcPct val="50000"/>
              </a:lnSpc>
              <a:buAutoNum type="arabicPlain" startAt="4"/>
            </a:pPr>
            <a:r>
              <a:rPr lang="en-US" altLang="he-IL" dirty="0"/>
              <a:t>  Leader := (</a:t>
            </a:r>
            <a:r>
              <a:rPr lang="en-US" altLang="he-IL" i="1" dirty="0"/>
              <a:t>id</a:t>
            </a:r>
            <a:r>
              <a:rPr lang="en-US" altLang="he-IL" dirty="0"/>
              <a:t> == </a:t>
            </a:r>
            <a:r>
              <a:rPr lang="en-US" altLang="he-IL" sz="2400" i="1" dirty="0">
                <a:sym typeface="Symbol" pitchFamily="18" charset="2"/>
              </a:rPr>
              <a:t>maximum </a:t>
            </a:r>
            <a:r>
              <a:rPr lang="en-US" altLang="he-IL" sz="2400" dirty="0">
                <a:sym typeface="Symbol" pitchFamily="18" charset="2"/>
              </a:rPr>
              <a:t></a:t>
            </a:r>
            <a:r>
              <a:rPr lang="en-US" altLang="he-IL" sz="2400" i="1" dirty="0">
                <a:sym typeface="Symbol" pitchFamily="18" charset="2"/>
              </a:rPr>
              <a:t>lr</a:t>
            </a:r>
            <a:r>
              <a:rPr lang="en-US" altLang="he-IL" sz="2400" i="1" baseline="-25000" dirty="0">
                <a:sym typeface="Symbol" pitchFamily="18" charset="2"/>
              </a:rPr>
              <a:t>m</a:t>
            </a:r>
            <a:r>
              <a:rPr lang="en-US" altLang="he-IL" sz="2400" dirty="0">
                <a:sym typeface="Symbol" pitchFamily="18" charset="2"/>
              </a:rPr>
              <a:t>.id 1  </a:t>
            </a:r>
            <a:r>
              <a:rPr lang="en-US" altLang="he-IL" sz="2400" i="1" dirty="0">
                <a:sym typeface="Symbol" pitchFamily="18" charset="2"/>
              </a:rPr>
              <a:t>m</a:t>
            </a:r>
            <a:r>
              <a:rPr lang="en-US" altLang="he-IL" sz="2400" dirty="0">
                <a:sym typeface="Symbol" pitchFamily="18" charset="2"/>
              </a:rPr>
              <a:t>  n </a:t>
            </a:r>
            <a:r>
              <a:rPr lang="en-US" altLang="he-IL" dirty="0"/>
              <a:t>)</a:t>
            </a:r>
            <a:r>
              <a:rPr lang="en-US" altLang="he-IL" dirty="0">
                <a:sym typeface="Symbol" pitchFamily="18" charset="2"/>
              </a:rPr>
              <a:t> </a:t>
            </a:r>
          </a:p>
          <a:p>
            <a:pPr marL="514350" indent="-514350">
              <a:lnSpc>
                <a:spcPct val="50000"/>
              </a:lnSpc>
              <a:buAutoNum type="arabicPlain" startAt="4"/>
            </a:pPr>
            <a:r>
              <a:rPr lang="en-US" altLang="he-IL" dirty="0">
                <a:sym typeface="Symbol" pitchFamily="18" charset="2"/>
              </a:rPr>
              <a:t>  (*</a:t>
            </a:r>
            <a:r>
              <a:rPr lang="en-US" altLang="he-IL" i="1" dirty="0">
                <a:sym typeface="Symbol" pitchFamily="18" charset="2"/>
              </a:rPr>
              <a:t> </a:t>
            </a:r>
            <a:r>
              <a:rPr lang="en-US" altLang="he-IL" b="1" dirty="0">
                <a:sym typeface="Symbol" pitchFamily="18" charset="2"/>
              </a:rPr>
              <a:t>if</a:t>
            </a:r>
            <a:r>
              <a:rPr lang="en-US" altLang="he-IL" b="1" i="1" dirty="0">
                <a:sym typeface="Symbol" pitchFamily="18" charset="2"/>
              </a:rPr>
              <a:t> </a:t>
            </a:r>
            <a:r>
              <a:rPr lang="en-US" altLang="he-IL" i="1" dirty="0">
                <a:sym typeface="Symbol" pitchFamily="18" charset="2"/>
              </a:rPr>
              <a:t>Leader </a:t>
            </a:r>
            <a:r>
              <a:rPr lang="en-US" altLang="he-IL" dirty="0"/>
              <a:t>== True </a:t>
            </a:r>
            <a:r>
              <a:rPr lang="en-US" altLang="he-IL" b="1" dirty="0">
                <a:sym typeface="Symbol" pitchFamily="18" charset="2"/>
              </a:rPr>
              <a:t>then</a:t>
            </a:r>
            <a:r>
              <a:rPr lang="en-US" altLang="he-IL" b="1" i="1" dirty="0">
                <a:sym typeface="Symbol" pitchFamily="18" charset="2"/>
              </a:rPr>
              <a:t> act _like_a_leader() *)</a:t>
            </a:r>
            <a:endParaRPr lang="en-US" altLang="he-IL" i="1" baseline="-30000" dirty="0">
              <a:latin typeface="Courier New" pitchFamily="49" charset="0"/>
              <a:cs typeface="Courier New" pitchFamily="49" charset="0"/>
            </a:endParaRPr>
          </a:p>
          <a:p>
            <a:r>
              <a:rPr lang="en-US" dirty="0"/>
              <a:t>Every processor:</a:t>
            </a:r>
          </a:p>
          <a:p>
            <a:pPr lvl="1"/>
            <a:r>
              <a:rPr lang="en-US" dirty="0"/>
              <a:t>starts by writing its unique id to its register (line 2) </a:t>
            </a:r>
          </a:p>
          <a:p>
            <a:pPr lvl="1"/>
            <a:r>
              <a:rPr lang="en-US" dirty="0"/>
              <a:t>reads the ids of its neighbors (line 3)</a:t>
            </a:r>
          </a:p>
          <a:p>
            <a:pPr lvl="1"/>
            <a:r>
              <a:rPr lang="en-US" dirty="0"/>
              <a:t>decides on the “Leader” property (line 4)  </a:t>
            </a:r>
          </a:p>
          <a:p>
            <a:pPr lvl="1">
              <a:buNone/>
            </a:pPr>
            <a:endParaRPr lang="en-US" dirty="0"/>
          </a:p>
        </p:txBody>
      </p:sp>
      <p:sp>
        <p:nvSpPr>
          <p:cNvPr id="7" name="Slide Number Placeholder 4"/>
          <p:cNvSpPr>
            <a:spLocks noGrp="1"/>
          </p:cNvSpPr>
          <p:nvPr>
            <p:ph type="sldNum" sz="quarter" idx="12"/>
          </p:nvPr>
        </p:nvSpPr>
        <p:spPr/>
        <p:txBody>
          <a:bodyPr/>
          <a:lstStyle/>
          <a:p>
            <a:r>
              <a:rPr lang="en-US" altLang="en-US" dirty="0"/>
              <a:t>2-</a:t>
            </a:r>
            <a:fld id="{857FB242-C837-4640-B241-FE3FB758A7AD}" type="slidenum">
              <a:rPr lang="en-US" altLang="en-US"/>
              <a:pPr/>
              <a:t>18</a:t>
            </a:fld>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a:t>Arguing Correctness </a:t>
            </a:r>
            <a:endParaRPr lang="en-US" noProof="0" dirty="0"/>
          </a:p>
        </p:txBody>
      </p:sp>
      <p:sp>
        <p:nvSpPr>
          <p:cNvPr id="3" name="Content Placeholder 2"/>
          <p:cNvSpPr>
            <a:spLocks noGrp="1"/>
          </p:cNvSpPr>
          <p:nvPr>
            <p:ph idx="1"/>
          </p:nvPr>
        </p:nvSpPr>
        <p:spPr/>
        <p:txBody>
          <a:bodyPr/>
          <a:lstStyle/>
          <a:p>
            <a:r>
              <a:rPr lang="en-US" dirty="0"/>
              <a:t>We need to convincingly demonstrate that some system properties and statements are necessarily true. </a:t>
            </a:r>
          </a:p>
          <a:p>
            <a:r>
              <a:rPr lang="en-US" dirty="0"/>
              <a:t>The proof must demonstrate that a statement is true in all cases, without a single exception.</a:t>
            </a:r>
          </a:p>
          <a:p>
            <a:r>
              <a:rPr lang="en-US" dirty="0"/>
              <a:t>The statement that is proved is often called a theorem, a lemma, or a claim. </a:t>
            </a:r>
          </a:p>
          <a:p>
            <a:r>
              <a:rPr lang="en-US" dirty="0"/>
              <a:t>For example: </a:t>
            </a:r>
          </a:p>
          <a:p>
            <a:pPr marL="400050" lvl="1" indent="0">
              <a:buNone/>
            </a:pPr>
            <a:r>
              <a:rPr lang="en-US" dirty="0"/>
              <a:t>Lemma (</a:t>
            </a:r>
            <a:r>
              <a:rPr lang="en-US" b="1" dirty="0"/>
              <a:t>maximum</a:t>
            </a:r>
            <a:r>
              <a:rPr lang="en-US" dirty="0"/>
              <a:t>): Let A be a set of (unique) integers, which is totally ordered by ≤. There is a single (unique) maximal value, </a:t>
            </a:r>
            <a:r>
              <a:rPr lang="en-US" i="1" dirty="0"/>
              <a:t>maximum</a:t>
            </a:r>
            <a:r>
              <a:rPr lang="en-US" dirty="0"/>
              <a:t>(</a:t>
            </a:r>
            <a:r>
              <a:rPr lang="en-US" i="1" dirty="0"/>
              <a:t>A</a:t>
            </a:r>
            <a:r>
              <a:rPr lang="en-US" dirty="0"/>
              <a:t>, ≤).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A2A6-A148-4F9A-A7EF-ED4FDD257288}"/>
              </a:ext>
            </a:extLst>
          </p:cNvPr>
          <p:cNvSpPr>
            <a:spLocks noGrp="1"/>
          </p:cNvSpPr>
          <p:nvPr>
            <p:ph type="title"/>
          </p:nvPr>
        </p:nvSpPr>
        <p:spPr/>
        <p:txBody>
          <a:bodyPr/>
          <a:lstStyle/>
          <a:p>
            <a:r>
              <a:rPr lang="sv-SE" dirty="0"/>
              <a:t>Watch Bakgrund Video </a:t>
            </a:r>
            <a:endParaRPr lang="en-US" dirty="0"/>
          </a:p>
        </p:txBody>
      </p:sp>
      <p:sp>
        <p:nvSpPr>
          <p:cNvPr id="3" name="Content Placeholder 2">
            <a:extLst>
              <a:ext uri="{FF2B5EF4-FFF2-40B4-BE49-F238E27FC236}">
                <a16:creationId xmlns:a16="http://schemas.microsoft.com/office/drawing/2014/main" id="{2658064A-AB90-485C-A8B3-2BD7EA1C4311}"/>
              </a:ext>
            </a:extLst>
          </p:cNvPr>
          <p:cNvSpPr>
            <a:spLocks noGrp="1"/>
          </p:cNvSpPr>
          <p:nvPr>
            <p:ph idx="1"/>
          </p:nvPr>
        </p:nvSpPr>
        <p:spPr/>
        <p:txBody>
          <a:bodyPr/>
          <a:lstStyle/>
          <a:p>
            <a:r>
              <a:rPr lang="en-US" dirty="0">
                <a:latin typeface="Times" pitchFamily="18" charset="0"/>
                <a:hlinkClick r:id="rId2"/>
              </a:rPr>
              <a:t>The Internet could crash. We need a Plan B</a:t>
            </a:r>
            <a:r>
              <a:rPr lang="en-US" dirty="0">
                <a:latin typeface="Times" pitchFamily="18" charset="0"/>
              </a:rPr>
              <a:t> </a:t>
            </a:r>
          </a:p>
          <a:p>
            <a:endParaRPr lang="en-US" dirty="0"/>
          </a:p>
        </p:txBody>
      </p:sp>
    </p:spTree>
    <p:extLst>
      <p:ext uri="{BB962C8B-B14F-4D97-AF65-F5344CB8AC3E}">
        <p14:creationId xmlns:p14="http://schemas.microsoft.com/office/powerpoint/2010/main" val="107859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640960" cy="1143000"/>
          </a:xfrm>
        </p:spPr>
        <p:txBody>
          <a:bodyPr/>
          <a:lstStyle/>
          <a:p>
            <a:r>
              <a:rPr lang="en-US" altLang="zh-CN" b="1" dirty="0"/>
              <a:t>Proof Statement </a:t>
            </a:r>
          </a:p>
        </p:txBody>
      </p:sp>
      <p:sp>
        <p:nvSpPr>
          <p:cNvPr id="3" name="Content Placeholder 2"/>
          <p:cNvSpPr>
            <a:spLocks noGrp="1"/>
          </p:cNvSpPr>
          <p:nvPr>
            <p:ph idx="1"/>
          </p:nvPr>
        </p:nvSpPr>
        <p:spPr>
          <a:xfrm>
            <a:off x="251520" y="1556792"/>
            <a:ext cx="8640960" cy="5040560"/>
          </a:xfrm>
        </p:spPr>
        <p:txBody>
          <a:bodyPr/>
          <a:lstStyle/>
          <a:p>
            <a:r>
              <a:rPr lang="en-US" dirty="0"/>
              <a:t>First list all of the proof assumptions before claiming that some properties hold within a finite time</a:t>
            </a:r>
          </a:p>
          <a:p>
            <a:r>
              <a:rPr lang="en-US" altLang="zh-CN" b="1" dirty="0"/>
              <a:t>Leader Election: </a:t>
            </a:r>
          </a:p>
          <a:p>
            <a:pPr lvl="1"/>
            <a:r>
              <a:rPr lang="en-US" dirty="0"/>
              <a:t>Assumptions:</a:t>
            </a:r>
          </a:p>
          <a:p>
            <a:pPr lvl="2"/>
            <a:r>
              <a:rPr lang="en-US" dirty="0"/>
              <a:t>All processors execute the same program</a:t>
            </a:r>
          </a:p>
          <a:p>
            <a:pPr lvl="2"/>
            <a:r>
              <a:rPr lang="en-US" dirty="0"/>
              <a:t>All processors have unique ids </a:t>
            </a:r>
          </a:p>
          <a:p>
            <a:pPr lvl="2"/>
            <a:r>
              <a:rPr lang="en-US" dirty="0"/>
              <a:t>The system is synchronous</a:t>
            </a:r>
          </a:p>
          <a:p>
            <a:pPr lvl="3"/>
            <a:r>
              <a:rPr lang="en-US" dirty="0"/>
              <a:t>All processors take their steps simultaneously</a:t>
            </a:r>
          </a:p>
          <a:p>
            <a:pPr lvl="3"/>
            <a:r>
              <a:rPr lang="en-US" u="sng" dirty="0"/>
              <a:t>All processors start executing the program simultaneously in line 01</a:t>
            </a:r>
          </a:p>
          <a:p>
            <a:pPr lvl="2"/>
            <a:r>
              <a:rPr lang="en-US" dirty="0"/>
              <a:t>The network topology is of a fully connected graph</a:t>
            </a:r>
          </a:p>
          <a:p>
            <a:pPr lvl="1"/>
            <a:r>
              <a:rPr lang="en-US" dirty="0"/>
              <a:t>Within one complete iteration of the leader election program, exactly one processor has the property “Leader”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Leader Election</a:t>
            </a:r>
          </a:p>
        </p:txBody>
      </p:sp>
      <p:sp>
        <p:nvSpPr>
          <p:cNvPr id="3" name="Content Placeholder 2"/>
          <p:cNvSpPr>
            <a:spLocks noGrp="1"/>
          </p:cNvSpPr>
          <p:nvPr>
            <p:ph idx="1"/>
          </p:nvPr>
        </p:nvSpPr>
        <p:spPr>
          <a:xfrm>
            <a:off x="457200" y="1340768"/>
            <a:ext cx="8229600" cy="4967957"/>
          </a:xfrm>
        </p:spPr>
        <p:txBody>
          <a:bodyPr/>
          <a:lstStyle/>
          <a:p>
            <a:pPr marL="0" lvl="1" indent="0" algn="just">
              <a:spcBef>
                <a:spcPct val="50000"/>
              </a:spcBef>
              <a:buNone/>
            </a:pPr>
            <a:r>
              <a:rPr lang="en-US" sz="3200" dirty="0"/>
              <a:t>Lemma (start of lemma statement)</a:t>
            </a:r>
          </a:p>
          <a:p>
            <a:pPr marL="457200" lvl="2" indent="-457200" algn="just">
              <a:spcBef>
                <a:spcPct val="50000"/>
              </a:spcBef>
            </a:pPr>
            <a:r>
              <a:rPr lang="en-US" sz="2800" dirty="0"/>
              <a:t>Suppose that in a synchronous  network, all processors have unique ids and that they all execute the Leader Election program. </a:t>
            </a:r>
          </a:p>
          <a:p>
            <a:pPr marL="914400" lvl="3" indent="-457200" algn="just">
              <a:spcBef>
                <a:spcPct val="50000"/>
              </a:spcBef>
            </a:pPr>
            <a:r>
              <a:rPr lang="en-US" sz="2600" dirty="0"/>
              <a:t>Namely, all processors take their steps simultaneously and start executing the program simultaneously.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 Election Convergence </a:t>
            </a:r>
          </a:p>
        </p:txBody>
      </p:sp>
      <p:sp>
        <p:nvSpPr>
          <p:cNvPr id="3" name="Content Placeholder 2"/>
          <p:cNvSpPr>
            <a:spLocks noGrp="1"/>
          </p:cNvSpPr>
          <p:nvPr>
            <p:ph idx="1"/>
          </p:nvPr>
        </p:nvSpPr>
        <p:spPr>
          <a:xfrm>
            <a:off x="457200" y="1340768"/>
            <a:ext cx="8229600" cy="4967957"/>
          </a:xfrm>
        </p:spPr>
        <p:txBody>
          <a:bodyPr/>
          <a:lstStyle/>
          <a:p>
            <a:pPr marL="457200" lvl="2" indent="-457200" algn="just">
              <a:spcBef>
                <a:spcPct val="50000"/>
              </a:spcBef>
            </a:pPr>
            <a:r>
              <a:rPr lang="en-US" sz="2800" dirty="0"/>
              <a:t>Moreover, suppose that the network topology is of a fully connected graph. </a:t>
            </a:r>
          </a:p>
          <a:p>
            <a:pPr marL="457200" lvl="2" indent="-457200" algn="just">
              <a:spcBef>
                <a:spcPct val="50000"/>
              </a:spcBef>
            </a:pPr>
            <a:r>
              <a:rPr lang="en-US" sz="2800" dirty="0"/>
              <a:t>Within one complete iteration of the leader election program, exactly one processor has the property “Leader”. </a:t>
            </a:r>
          </a:p>
          <a:p>
            <a:pPr marL="457200" lvl="2" indent="-457200" algn="just">
              <a:spcBef>
                <a:spcPct val="50000"/>
              </a:spcBef>
            </a:pPr>
            <a:r>
              <a:rPr lang="en-US" sz="2800" dirty="0"/>
              <a:t>Let E=(c</a:t>
            </a:r>
            <a:r>
              <a:rPr lang="en-US" sz="2800" baseline="-25000" dirty="0"/>
              <a:t>0</a:t>
            </a:r>
            <a:r>
              <a:rPr lang="en-US" sz="2800" dirty="0"/>
              <a:t>, c</a:t>
            </a:r>
            <a:r>
              <a:rPr lang="en-US" sz="2800" baseline="-25000" dirty="0"/>
              <a:t>1</a:t>
            </a:r>
            <a:r>
              <a:rPr lang="en-US" sz="2800" dirty="0"/>
              <a:t>,…) be the system execution of the leader election program. </a:t>
            </a:r>
          </a:p>
          <a:p>
            <a:pPr marL="457200" lvl="2" indent="-457200" algn="just">
              <a:spcBef>
                <a:spcPct val="50000"/>
              </a:spcBef>
            </a:pPr>
            <a:r>
              <a:rPr lang="en-US" sz="2800" dirty="0"/>
              <a:t>Let </a:t>
            </a:r>
            <a:r>
              <a:rPr lang="en-US" sz="2800" dirty="0" err="1"/>
              <a:t>c</a:t>
            </a:r>
            <a:r>
              <a:rPr lang="en-US" sz="2800" baseline="-25000" dirty="0" err="1"/>
              <a:t>safe</a:t>
            </a:r>
            <a:r>
              <a:rPr lang="en-US" sz="2800" baseline="-25000" dirty="0"/>
              <a:t> </a:t>
            </a:r>
            <a:r>
              <a:rPr lang="en-US" sz="2800" dirty="0"/>
              <a:t> be the first configuration after one complete iteration of the program, in which all processors execute lines 1 to 5. </a:t>
            </a:r>
            <a:endParaRPr lang="en-US" dirty="0"/>
          </a:p>
        </p:txBody>
      </p:sp>
    </p:spTree>
    <p:extLst>
      <p:ext uri="{BB962C8B-B14F-4D97-AF65-F5344CB8AC3E}">
        <p14:creationId xmlns:p14="http://schemas.microsoft.com/office/powerpoint/2010/main" val="345135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Convergence of Leader Election</a:t>
            </a:r>
          </a:p>
        </p:txBody>
      </p:sp>
      <p:sp>
        <p:nvSpPr>
          <p:cNvPr id="3" name="Content Placeholder 2"/>
          <p:cNvSpPr>
            <a:spLocks noGrp="1"/>
          </p:cNvSpPr>
          <p:nvPr>
            <p:ph idx="1"/>
          </p:nvPr>
        </p:nvSpPr>
        <p:spPr>
          <a:xfrm>
            <a:off x="457200" y="1340768"/>
            <a:ext cx="8229600" cy="4967957"/>
          </a:xfrm>
        </p:spPr>
        <p:txBody>
          <a:bodyPr/>
          <a:lstStyle/>
          <a:p>
            <a:pPr marL="457200" lvl="2" indent="-457200" algn="just">
              <a:spcBef>
                <a:spcPct val="50000"/>
              </a:spcBef>
            </a:pPr>
            <a:r>
              <a:rPr lang="en-US" sz="2800" dirty="0"/>
              <a:t>In </a:t>
            </a:r>
            <a:r>
              <a:rPr lang="en-US" sz="2800" dirty="0" err="1"/>
              <a:t>c</a:t>
            </a:r>
            <a:r>
              <a:rPr lang="en-US" sz="2800" baseline="-25000" dirty="0" err="1"/>
              <a:t>safe</a:t>
            </a:r>
            <a:r>
              <a:rPr lang="en-US" sz="2800" dirty="0"/>
              <a:t>, exactly one processor has the property “Leader” , which is the processor with the maximal id, </a:t>
            </a:r>
            <a:r>
              <a:rPr lang="en-US" altLang="he-IL" sz="2800" i="1" dirty="0" err="1"/>
              <a:t>p</a:t>
            </a:r>
            <a:r>
              <a:rPr lang="en-US" altLang="he-IL" sz="2800" i="1" baseline="-25000" dirty="0" err="1">
                <a:sym typeface="Symbol" pitchFamily="18" charset="2"/>
              </a:rPr>
              <a:t>max</a:t>
            </a:r>
            <a:r>
              <a:rPr lang="en-US" sz="2800" dirty="0"/>
              <a:t>.</a:t>
            </a:r>
          </a:p>
          <a:p>
            <a:pPr marL="0" lvl="2" indent="0" algn="just">
              <a:spcBef>
                <a:spcPct val="50000"/>
              </a:spcBef>
              <a:buNone/>
            </a:pPr>
            <a:r>
              <a:rPr lang="en-US" sz="2800" dirty="0"/>
              <a:t>(end of lemma statement)</a:t>
            </a:r>
          </a:p>
          <a:p>
            <a:pPr marL="0" lvl="2" indent="0" algn="just">
              <a:spcBef>
                <a:spcPct val="50000"/>
              </a:spcBef>
              <a:buNone/>
            </a:pPr>
            <a:endParaRPr lang="en-US" sz="2800" dirty="0"/>
          </a:p>
          <a:p>
            <a:pPr marL="0" lvl="2" indent="0" algn="just">
              <a:spcBef>
                <a:spcPct val="50000"/>
              </a:spcBef>
              <a:buNone/>
            </a:pPr>
            <a:r>
              <a:rPr lang="en-US" sz="2800" dirty="0"/>
              <a:t>Remark: We can later remove some assumptions, such as that all processors start in line 01</a:t>
            </a:r>
          </a:p>
          <a:p>
            <a:pPr marL="457200" lvl="2" indent="-457200" algn="just">
              <a:spcBef>
                <a:spcPct val="50000"/>
              </a:spcBef>
            </a:pPr>
            <a:endParaRPr lang="en-US" sz="2800" dirty="0"/>
          </a:p>
          <a:p>
            <a:pPr marL="0" lvl="1" indent="-400050">
              <a:spcBef>
                <a:spcPct val="50000"/>
              </a:spcBef>
            </a:pPr>
            <a:endParaRPr lang="en-US" dirty="0"/>
          </a:p>
        </p:txBody>
      </p:sp>
    </p:spTree>
    <p:extLst>
      <p:ext uri="{BB962C8B-B14F-4D97-AF65-F5344CB8AC3E}">
        <p14:creationId xmlns:p14="http://schemas.microsoft.com/office/powerpoint/2010/main" val="356208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016" y="548680"/>
            <a:ext cx="8892480" cy="6192688"/>
          </a:xfrm>
        </p:spPr>
        <p:txBody>
          <a:bodyPr/>
          <a:lstStyle/>
          <a:p>
            <a:pPr marL="0" lvl="2" indent="0" algn="just">
              <a:spcBef>
                <a:spcPct val="50000"/>
              </a:spcBef>
              <a:buNone/>
            </a:pPr>
            <a:r>
              <a:rPr lang="en-US" sz="2800" dirty="0"/>
              <a:t>Lemma (</a:t>
            </a:r>
            <a:r>
              <a:rPr lang="en-US" sz="2800" b="1" dirty="0"/>
              <a:t>Convergence of Leader Election</a:t>
            </a:r>
            <a:r>
              <a:rPr lang="en-US" sz="2800" dirty="0"/>
              <a:t>) Suppose that in a synchronous  network, all processors have unique ids and that they all execute the Leader Election program that is presented in Slide 20. Namely, all processors take their steps simultaneously and start executing the program simultaneously. Moreover, suppose that the network topology is of a fully connected graph. Within one complete iteration of the leader election program, exactly one processor has the property “Leader”. Let E=(c0, c1,…) be the system execution of the leader election program. Let </a:t>
            </a:r>
            <a:r>
              <a:rPr lang="en-US" sz="2800" dirty="0" err="1"/>
              <a:t>c</a:t>
            </a:r>
            <a:r>
              <a:rPr lang="en-US" sz="2800" baseline="-25000" dirty="0" err="1"/>
              <a:t>safe</a:t>
            </a:r>
            <a:r>
              <a:rPr lang="en-US" sz="2800" baseline="-25000" dirty="0"/>
              <a:t> </a:t>
            </a:r>
            <a:r>
              <a:rPr lang="en-US" sz="2800" dirty="0"/>
              <a:t> be the first configuration after one complete iteration of the program, in which all processors execute lines 1 to 5. In </a:t>
            </a:r>
            <a:r>
              <a:rPr lang="en-US" sz="2800" dirty="0" err="1"/>
              <a:t>c</a:t>
            </a:r>
            <a:r>
              <a:rPr lang="en-US" sz="2800" baseline="-25000" dirty="0" err="1"/>
              <a:t>safe</a:t>
            </a:r>
            <a:r>
              <a:rPr lang="en-US" sz="2800" dirty="0"/>
              <a:t>, exactly one processor has the property “Leader” , which is the processor with the maximal id, </a:t>
            </a:r>
            <a:r>
              <a:rPr lang="en-US" altLang="he-IL" sz="2800" i="1" dirty="0" err="1"/>
              <a:t>p</a:t>
            </a:r>
            <a:r>
              <a:rPr lang="en-US" altLang="he-IL" sz="2800" i="1" baseline="-25000" dirty="0" err="1">
                <a:sym typeface="Symbol" pitchFamily="18" charset="2"/>
              </a:rPr>
              <a:t>max</a:t>
            </a:r>
            <a:r>
              <a:rPr lang="en-US" sz="2800" dirty="0"/>
              <a:t>.</a:t>
            </a:r>
          </a:p>
          <a:p>
            <a:pPr marL="342900" lvl="2" indent="-342900">
              <a:spcBef>
                <a:spcPct val="50000"/>
              </a:spcBef>
            </a:pPr>
            <a:endParaRPr lang="en-US" dirty="0"/>
          </a:p>
        </p:txBody>
      </p:sp>
    </p:spTree>
    <p:extLst>
      <p:ext uri="{BB962C8B-B14F-4D97-AF65-F5344CB8AC3E}">
        <p14:creationId xmlns:p14="http://schemas.microsoft.com/office/powerpoint/2010/main" val="257765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640960" cy="1143000"/>
          </a:xfrm>
        </p:spPr>
        <p:txBody>
          <a:bodyPr/>
          <a:lstStyle/>
          <a:p>
            <a:r>
              <a:rPr lang="en-US" altLang="zh-CN" b="1" dirty="0"/>
              <a:t>Leader Election: </a:t>
            </a:r>
            <a:r>
              <a:rPr lang="en-US" b="1" dirty="0"/>
              <a:t>Correctness</a:t>
            </a:r>
            <a:r>
              <a:rPr lang="en-US" altLang="zh-CN" b="1" dirty="0"/>
              <a:t> </a:t>
            </a:r>
            <a:endParaRPr lang="en-US" dirty="0"/>
          </a:p>
        </p:txBody>
      </p:sp>
      <p:sp>
        <p:nvSpPr>
          <p:cNvPr id="3" name="Content Placeholder 2"/>
          <p:cNvSpPr>
            <a:spLocks noGrp="1"/>
          </p:cNvSpPr>
          <p:nvPr>
            <p:ph idx="1"/>
          </p:nvPr>
        </p:nvSpPr>
        <p:spPr>
          <a:xfrm>
            <a:off x="251520" y="1484784"/>
            <a:ext cx="8712968" cy="4823941"/>
          </a:xfrm>
        </p:spPr>
        <p:txBody>
          <a:bodyPr/>
          <a:lstStyle/>
          <a:p>
            <a:pPr marL="0" lvl="2" indent="0" algn="just">
              <a:spcBef>
                <a:spcPct val="50000"/>
              </a:spcBef>
              <a:buNone/>
            </a:pPr>
            <a:r>
              <a:rPr lang="en-US" sz="2800" b="1" dirty="0"/>
              <a:t>Proof</a:t>
            </a:r>
            <a:r>
              <a:rPr lang="en-US" sz="2800" dirty="0"/>
              <a:t>: Suppose that all programs start from executing line 1. Since all processors start executing their programs simultaneously, we are going to show that </a:t>
            </a:r>
            <a:r>
              <a:rPr lang="en-US" altLang="he-IL" sz="2800" dirty="0" err="1"/>
              <a:t>c</a:t>
            </a:r>
            <a:r>
              <a:rPr lang="en-US" sz="2800" baseline="-25000" dirty="0" err="1"/>
              <a:t>safe</a:t>
            </a:r>
            <a:r>
              <a:rPr lang="en-US" altLang="he-IL" sz="2800" dirty="0"/>
              <a:t> is c</a:t>
            </a:r>
            <a:r>
              <a:rPr lang="en-US" altLang="he-IL" sz="2800" baseline="-25000" dirty="0"/>
              <a:t>n+1</a:t>
            </a:r>
            <a:r>
              <a:rPr lang="en-US" altLang="he-IL" sz="2800" dirty="0"/>
              <a:t>, because n+1 steps guarantee one complete iteration. </a:t>
            </a:r>
            <a:endParaRPr lang="en-US" sz="2800" dirty="0"/>
          </a:p>
          <a:p>
            <a:pPr marL="0" lvl="2" indent="0" algn="just">
              <a:spcBef>
                <a:spcPct val="50000"/>
              </a:spcBef>
              <a:buNone/>
            </a:pPr>
            <a:r>
              <a:rPr lang="en-US" sz="2800" dirty="0"/>
              <a:t>By line 2 of the pseudo code, we have that in configuration </a:t>
            </a:r>
            <a:r>
              <a:rPr lang="en-US" altLang="he-IL" sz="2800" i="1" dirty="0">
                <a:solidFill>
                  <a:srgbClr val="3BABC5"/>
                </a:solidFill>
              </a:rPr>
              <a:t>c</a:t>
            </a:r>
            <a:r>
              <a:rPr lang="en-US" altLang="he-IL" sz="2800" i="1" baseline="-25000" dirty="0">
                <a:solidFill>
                  <a:srgbClr val="3BABC5"/>
                </a:solidFill>
              </a:rPr>
              <a:t>1</a:t>
            </a:r>
            <a:r>
              <a:rPr lang="en-US" altLang="he-IL" sz="2800" dirty="0"/>
              <a:t>,</a:t>
            </a:r>
            <a:r>
              <a:rPr lang="en-US" altLang="he-IL" sz="2800" dirty="0">
                <a:solidFill>
                  <a:srgbClr val="3BABC5"/>
                </a:solidFill>
              </a:rPr>
              <a:t> </a:t>
            </a:r>
            <a:r>
              <a:rPr lang="en-US" altLang="he-IL" sz="2800" dirty="0"/>
              <a:t>it holds that for any processor, </a:t>
            </a:r>
            <a:r>
              <a:rPr lang="en-US" altLang="he-IL" sz="2800" i="1" dirty="0">
                <a:solidFill>
                  <a:srgbClr val="3BABC5"/>
                </a:solidFill>
              </a:rPr>
              <a:t>p</a:t>
            </a:r>
            <a:r>
              <a:rPr lang="en-US" altLang="he-IL" sz="2800" i="1" baseline="-25000" dirty="0">
                <a:solidFill>
                  <a:srgbClr val="3BABC5"/>
                </a:solidFill>
                <a:sym typeface="Symbol" pitchFamily="18" charset="2"/>
              </a:rPr>
              <a:t>i</a:t>
            </a:r>
            <a:r>
              <a:rPr lang="en-US" sz="2800" dirty="0"/>
              <a:t>: </a:t>
            </a:r>
            <a:r>
              <a:rPr lang="en-US" altLang="he-IL" sz="2800" i="1" dirty="0">
                <a:solidFill>
                  <a:srgbClr val="3BABC5"/>
                </a:solidFill>
                <a:sym typeface="Symbol" pitchFamily="18" charset="2"/>
              </a:rPr>
              <a:t>r</a:t>
            </a:r>
            <a:r>
              <a:rPr lang="en-US" altLang="he-IL" sz="2800" i="1" baseline="-25000" dirty="0">
                <a:solidFill>
                  <a:srgbClr val="3BABC5"/>
                </a:solidFill>
                <a:sym typeface="Symbol" pitchFamily="18" charset="2"/>
              </a:rPr>
              <a:t>i</a:t>
            </a:r>
            <a:r>
              <a:rPr lang="en-US" altLang="he-IL" sz="2800" i="1" dirty="0">
                <a:solidFill>
                  <a:srgbClr val="3BABC5"/>
                </a:solidFill>
                <a:sym typeface="Symbol" pitchFamily="18" charset="2"/>
              </a:rPr>
              <a:t> </a:t>
            </a:r>
            <a:r>
              <a:rPr lang="en-US" altLang="he-IL" sz="2800" i="1" dirty="0">
                <a:solidFill>
                  <a:srgbClr val="3BABC5"/>
                </a:solidFill>
              </a:rPr>
              <a:t>= id</a:t>
            </a:r>
            <a:r>
              <a:rPr lang="en-US" altLang="he-IL" sz="2800" dirty="0"/>
              <a:t>. </a:t>
            </a:r>
          </a:p>
          <a:p>
            <a:pPr marL="0" lvl="2" indent="0" algn="just">
              <a:spcBef>
                <a:spcPct val="50000"/>
              </a:spcBef>
              <a:buNone/>
            </a:pPr>
            <a:r>
              <a:rPr lang="en-US" altLang="he-IL" sz="2800" dirty="0"/>
              <a:t>By line 3, we have that </a:t>
            </a:r>
            <a:r>
              <a:rPr lang="en-US" sz="2800" dirty="0"/>
              <a:t>in configuration </a:t>
            </a:r>
            <a:r>
              <a:rPr lang="en-US" altLang="he-IL" sz="2800" i="1" dirty="0">
                <a:solidFill>
                  <a:srgbClr val="3BABC5"/>
                </a:solidFill>
              </a:rPr>
              <a:t>c</a:t>
            </a:r>
            <a:r>
              <a:rPr lang="en-US" altLang="he-IL" sz="2800" baseline="-25000" dirty="0">
                <a:solidFill>
                  <a:srgbClr val="3BABC5"/>
                </a:solidFill>
              </a:rPr>
              <a:t>(</a:t>
            </a:r>
            <a:r>
              <a:rPr lang="en-US" altLang="he-IL" sz="2800" i="1" baseline="-25000" dirty="0">
                <a:solidFill>
                  <a:srgbClr val="3BABC5"/>
                </a:solidFill>
              </a:rPr>
              <a:t>1+n</a:t>
            </a:r>
            <a:r>
              <a:rPr lang="en-US" altLang="he-IL" sz="2800" baseline="-25000" dirty="0">
                <a:solidFill>
                  <a:srgbClr val="3BABC5"/>
                </a:solidFill>
                <a:sym typeface="Symbol" pitchFamily="18" charset="2"/>
              </a:rPr>
              <a:t>)</a:t>
            </a:r>
            <a:r>
              <a:rPr lang="en-US" altLang="he-IL" sz="2800" dirty="0"/>
              <a:t>, it holds that for any two processors,</a:t>
            </a:r>
            <a:r>
              <a:rPr lang="en-US" altLang="he-IL" sz="2800" i="1" dirty="0">
                <a:solidFill>
                  <a:srgbClr val="3BABC5"/>
                </a:solidFill>
              </a:rPr>
              <a:t> p</a:t>
            </a:r>
            <a:r>
              <a:rPr lang="en-US" altLang="he-IL" sz="2800" i="1" baseline="-25000" dirty="0">
                <a:solidFill>
                  <a:srgbClr val="3BABC5"/>
                </a:solidFill>
                <a:sym typeface="Symbol" pitchFamily="18" charset="2"/>
              </a:rPr>
              <a:t>i </a:t>
            </a:r>
            <a:r>
              <a:rPr lang="en-US" altLang="he-IL" sz="2800" dirty="0">
                <a:sym typeface="Symbol" pitchFamily="18" charset="2"/>
              </a:rPr>
              <a:t>and</a:t>
            </a:r>
            <a:r>
              <a:rPr lang="en-US" altLang="he-IL" sz="2800" i="1" baseline="-25000" dirty="0">
                <a:solidFill>
                  <a:srgbClr val="3BABC5"/>
                </a:solidFill>
                <a:sym typeface="Symbol" pitchFamily="18" charset="2"/>
              </a:rPr>
              <a:t> </a:t>
            </a:r>
            <a:r>
              <a:rPr lang="en-US" altLang="he-IL" sz="2800" i="1" dirty="0">
                <a:solidFill>
                  <a:srgbClr val="3BABC5"/>
                </a:solidFill>
              </a:rPr>
              <a:t>p</a:t>
            </a:r>
            <a:r>
              <a:rPr lang="en-US" altLang="he-IL" sz="2800" i="1" baseline="-25000" dirty="0">
                <a:solidFill>
                  <a:srgbClr val="3BABC5"/>
                </a:solidFill>
                <a:sym typeface="Symbol" pitchFamily="18" charset="2"/>
              </a:rPr>
              <a:t>j</a:t>
            </a:r>
            <a:r>
              <a:rPr lang="en-US" altLang="he-IL" sz="2800" dirty="0"/>
              <a:t>, the sets </a:t>
            </a:r>
            <a:r>
              <a:rPr lang="en-US" altLang="he-IL" sz="2800" i="1" dirty="0">
                <a:solidFill>
                  <a:srgbClr val="0099CC"/>
                </a:solidFill>
                <a:sym typeface="Symbol" pitchFamily="18" charset="2"/>
              </a:rPr>
              <a:t>A</a:t>
            </a:r>
            <a:r>
              <a:rPr lang="en-US" altLang="he-IL" sz="2800" i="1" baseline="-25000" dirty="0">
                <a:solidFill>
                  <a:srgbClr val="3BABC5"/>
                </a:solidFill>
                <a:sym typeface="Symbol" pitchFamily="18" charset="2"/>
              </a:rPr>
              <a:t>i</a:t>
            </a:r>
            <a:r>
              <a:rPr lang="en-US" altLang="he-IL" sz="2800" dirty="0">
                <a:solidFill>
                  <a:srgbClr val="0099CC"/>
                </a:solidFill>
              </a:rPr>
              <a:t>=</a:t>
            </a:r>
            <a:r>
              <a:rPr lang="en-US" altLang="he-IL" sz="2800" dirty="0">
                <a:solidFill>
                  <a:srgbClr val="0099CC"/>
                </a:solidFill>
                <a:sym typeface="Symbol" pitchFamily="18" charset="2"/>
              </a:rPr>
              <a:t></a:t>
            </a:r>
            <a:r>
              <a:rPr lang="en-US" altLang="he-IL" sz="2800" i="1" dirty="0">
                <a:solidFill>
                  <a:srgbClr val="0099CC"/>
                </a:solidFill>
                <a:sym typeface="Symbol" pitchFamily="18" charset="2"/>
              </a:rPr>
              <a:t>lr</a:t>
            </a:r>
            <a:r>
              <a:rPr lang="en-US" altLang="he-IL" sz="2800" i="1" baseline="-25000" dirty="0">
                <a:solidFill>
                  <a:srgbClr val="0099CC"/>
                </a:solidFill>
                <a:sym typeface="Symbol" pitchFamily="18" charset="2"/>
              </a:rPr>
              <a:t>mi</a:t>
            </a:r>
            <a:r>
              <a:rPr lang="en-US" altLang="he-IL" sz="2800" dirty="0">
                <a:solidFill>
                  <a:srgbClr val="0099CC"/>
                </a:solidFill>
                <a:sym typeface="Symbol" pitchFamily="18" charset="2"/>
              </a:rPr>
              <a:t>.id 1  </a:t>
            </a:r>
            <a:r>
              <a:rPr lang="en-US" altLang="he-IL" sz="2800" i="1" dirty="0">
                <a:solidFill>
                  <a:srgbClr val="0099CC"/>
                </a:solidFill>
                <a:sym typeface="Symbol" pitchFamily="18" charset="2"/>
              </a:rPr>
              <a:t>m</a:t>
            </a:r>
            <a:r>
              <a:rPr lang="en-US" altLang="he-IL" sz="2800" dirty="0">
                <a:solidFill>
                  <a:srgbClr val="0099CC"/>
                </a:solidFill>
                <a:sym typeface="Symbol" pitchFamily="18" charset="2"/>
              </a:rPr>
              <a:t>  n</a:t>
            </a:r>
            <a:r>
              <a:rPr lang="en-US" altLang="he-IL" sz="2800" dirty="0">
                <a:solidFill>
                  <a:srgbClr val="0099CC"/>
                </a:solidFill>
              </a:rPr>
              <a:t> </a:t>
            </a:r>
            <a:r>
              <a:rPr lang="en-US" altLang="he-IL" sz="2800" dirty="0"/>
              <a:t>and</a:t>
            </a:r>
            <a:r>
              <a:rPr lang="en-US" altLang="he-IL" sz="2800" dirty="0">
                <a:solidFill>
                  <a:srgbClr val="0099CC"/>
                </a:solidFill>
              </a:rPr>
              <a:t> </a:t>
            </a:r>
            <a:r>
              <a:rPr lang="en-US" altLang="he-IL" sz="2800" i="1" dirty="0">
                <a:solidFill>
                  <a:srgbClr val="0099CC"/>
                </a:solidFill>
                <a:sym typeface="Symbol" pitchFamily="18" charset="2"/>
              </a:rPr>
              <a:t>A</a:t>
            </a:r>
            <a:r>
              <a:rPr lang="en-US" altLang="he-IL" sz="2800" i="1" baseline="-25000" dirty="0">
                <a:solidFill>
                  <a:srgbClr val="3BABC5"/>
                </a:solidFill>
                <a:sym typeface="Symbol" pitchFamily="18" charset="2"/>
              </a:rPr>
              <a:t>j </a:t>
            </a:r>
            <a:r>
              <a:rPr lang="en-US" altLang="he-IL" sz="2800" dirty="0"/>
              <a:t>are identical, i.e., </a:t>
            </a:r>
            <a:r>
              <a:rPr lang="en-US" altLang="he-IL" sz="2800" dirty="0">
                <a:solidFill>
                  <a:srgbClr val="0099CC"/>
                </a:solidFill>
              </a:rPr>
              <a:t>A</a:t>
            </a:r>
            <a:r>
              <a:rPr lang="en-US" altLang="he-IL" sz="2800" baseline="-25000" dirty="0">
                <a:solidFill>
                  <a:srgbClr val="0099CC"/>
                </a:solidFill>
              </a:rPr>
              <a:t>i</a:t>
            </a:r>
            <a:r>
              <a:rPr lang="en-US" altLang="he-IL" sz="2800" dirty="0">
                <a:solidFill>
                  <a:srgbClr val="0099CC"/>
                </a:solidFill>
              </a:rPr>
              <a:t> = A</a:t>
            </a:r>
            <a:r>
              <a:rPr lang="en-US" altLang="he-IL" sz="2800" baseline="-25000" dirty="0">
                <a:solidFill>
                  <a:srgbClr val="0099CC"/>
                </a:solidFill>
              </a:rPr>
              <a:t>j</a:t>
            </a:r>
            <a:r>
              <a:rPr lang="en-US" altLang="he-IL" sz="2800" dirty="0"/>
              <a:t>. </a:t>
            </a:r>
          </a:p>
          <a:p>
            <a:pPr marL="0" lvl="2" indent="0" algn="just">
              <a:spcBef>
                <a:spcPct val="50000"/>
              </a:spcBef>
              <a:buNone/>
            </a:pPr>
            <a:endParaRPr lang="en-US" altLang="he-IL" sz="2800" dirty="0"/>
          </a:p>
          <a:p>
            <a:pPr marL="0" lvl="2" indent="0" algn="just">
              <a:spcBef>
                <a:spcPct val="50000"/>
              </a:spcBef>
              <a:buNone/>
            </a:pPr>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414338"/>
            <a:ext cx="8640960" cy="1143000"/>
          </a:xfrm>
        </p:spPr>
        <p:txBody>
          <a:bodyPr/>
          <a:lstStyle/>
          <a:p>
            <a:r>
              <a:rPr lang="en-US" altLang="zh-CN" b="1" dirty="0"/>
              <a:t>Leader Election: </a:t>
            </a:r>
            <a:r>
              <a:rPr lang="en-US" b="1" dirty="0"/>
              <a:t>Correctness</a:t>
            </a:r>
            <a:r>
              <a:rPr lang="en-US" altLang="zh-CN" b="1" dirty="0"/>
              <a:t> </a:t>
            </a:r>
            <a:endParaRPr lang="en-US" dirty="0"/>
          </a:p>
        </p:txBody>
      </p:sp>
      <p:sp>
        <p:nvSpPr>
          <p:cNvPr id="3" name="Content Placeholder 2"/>
          <p:cNvSpPr>
            <a:spLocks noGrp="1"/>
          </p:cNvSpPr>
          <p:nvPr>
            <p:ph idx="1"/>
          </p:nvPr>
        </p:nvSpPr>
        <p:spPr>
          <a:xfrm>
            <a:off x="251520" y="1484784"/>
            <a:ext cx="8712968" cy="4823941"/>
          </a:xfrm>
        </p:spPr>
        <p:txBody>
          <a:bodyPr/>
          <a:lstStyle/>
          <a:p>
            <a:pPr marL="0" lvl="2" indent="0" algn="just">
              <a:spcBef>
                <a:spcPct val="50000"/>
              </a:spcBef>
              <a:buNone/>
            </a:pPr>
            <a:r>
              <a:rPr lang="en-US" altLang="he-IL" sz="2800" dirty="0"/>
              <a:t>By the assumption that all processors have unique ids and the maximum lemma, we have that in </a:t>
            </a:r>
            <a:r>
              <a:rPr lang="en-US" sz="2800" dirty="0"/>
              <a:t>configuration </a:t>
            </a:r>
            <a:r>
              <a:rPr lang="en-US" altLang="he-IL" sz="2800" i="1" dirty="0">
                <a:solidFill>
                  <a:srgbClr val="3BABC5"/>
                </a:solidFill>
              </a:rPr>
              <a:t>c</a:t>
            </a:r>
            <a:r>
              <a:rPr lang="en-US" altLang="he-IL" sz="2800" baseline="-25000" dirty="0">
                <a:solidFill>
                  <a:srgbClr val="3BABC5"/>
                </a:solidFill>
              </a:rPr>
              <a:t>(</a:t>
            </a:r>
            <a:r>
              <a:rPr lang="en-US" altLang="he-IL" sz="2800" i="1" baseline="-25000" dirty="0">
                <a:solidFill>
                  <a:srgbClr val="3BABC5"/>
                </a:solidFill>
                <a:sym typeface="Symbol" pitchFamily="18" charset="2"/>
              </a:rPr>
              <a:t>n</a:t>
            </a:r>
            <a:r>
              <a:rPr lang="en-US" altLang="he-IL" sz="2800" i="1" baseline="-25000" dirty="0">
                <a:solidFill>
                  <a:srgbClr val="3BABC5"/>
                </a:solidFill>
              </a:rPr>
              <a:t>+1</a:t>
            </a:r>
            <a:r>
              <a:rPr lang="en-US" altLang="he-IL" sz="2800" baseline="-25000" dirty="0">
                <a:solidFill>
                  <a:srgbClr val="3BABC5"/>
                </a:solidFill>
                <a:sym typeface="Symbol" pitchFamily="18" charset="2"/>
              </a:rPr>
              <a:t>)</a:t>
            </a:r>
            <a:r>
              <a:rPr lang="en-US" altLang="he-IL" sz="2800" i="1" dirty="0">
                <a:solidFill>
                  <a:srgbClr val="3BABC5"/>
                </a:solidFill>
              </a:rPr>
              <a:t> </a:t>
            </a:r>
            <a:r>
              <a:rPr lang="en-US" altLang="he-IL" sz="2800" dirty="0"/>
              <a:t>exactly one processor, </a:t>
            </a:r>
            <a:r>
              <a:rPr lang="en-US" altLang="he-IL" sz="2800" i="1" dirty="0" err="1">
                <a:solidFill>
                  <a:srgbClr val="3BABC5"/>
                </a:solidFill>
              </a:rPr>
              <a:t>p</a:t>
            </a:r>
            <a:r>
              <a:rPr lang="en-US" altLang="he-IL" sz="2800" i="1" baseline="-25000" dirty="0" err="1">
                <a:solidFill>
                  <a:srgbClr val="3BABC5"/>
                </a:solidFill>
                <a:sym typeface="Symbol" pitchFamily="18" charset="2"/>
              </a:rPr>
              <a:t>max</a:t>
            </a:r>
            <a:r>
              <a:rPr lang="en-US" altLang="he-IL" sz="2800" dirty="0"/>
              <a:t>, has the property of being a leader. I.e., for any </a:t>
            </a:r>
            <a:r>
              <a:rPr lang="en-US" altLang="he-IL" sz="2800" i="1" dirty="0">
                <a:solidFill>
                  <a:srgbClr val="0099CC"/>
                </a:solidFill>
              </a:rPr>
              <a:t>p</a:t>
            </a:r>
            <a:r>
              <a:rPr lang="en-US" altLang="he-IL" sz="2800" i="1" baseline="-25000" dirty="0">
                <a:solidFill>
                  <a:srgbClr val="0099CC"/>
                </a:solidFill>
                <a:sym typeface="Symbol" pitchFamily="18" charset="2"/>
              </a:rPr>
              <a:t>i </a:t>
            </a:r>
            <a:r>
              <a:rPr lang="en-US" altLang="he-IL" sz="2800" dirty="0">
                <a:sym typeface="Symbol" pitchFamily="18" charset="2"/>
              </a:rPr>
              <a:t>in</a:t>
            </a:r>
            <a:r>
              <a:rPr lang="en-US" altLang="he-IL" sz="2800" i="1" dirty="0">
                <a:solidFill>
                  <a:srgbClr val="0099CC"/>
                </a:solidFill>
                <a:sym typeface="Symbol" pitchFamily="18" charset="2"/>
              </a:rPr>
              <a:t> </a:t>
            </a:r>
            <a:r>
              <a:rPr lang="en-US" altLang="he-IL" sz="2800" dirty="0">
                <a:solidFill>
                  <a:srgbClr val="0099CC"/>
                </a:solidFill>
              </a:rPr>
              <a:t>P\{</a:t>
            </a:r>
            <a:r>
              <a:rPr lang="en-US" altLang="he-IL" sz="2800" i="1" dirty="0" err="1">
                <a:solidFill>
                  <a:srgbClr val="0099CC"/>
                </a:solidFill>
              </a:rPr>
              <a:t>p</a:t>
            </a:r>
            <a:r>
              <a:rPr lang="en-US" altLang="he-IL" sz="2800" i="1" baseline="-25000" dirty="0" err="1">
                <a:solidFill>
                  <a:srgbClr val="0099CC"/>
                </a:solidFill>
                <a:sym typeface="Symbol" pitchFamily="18" charset="2"/>
              </a:rPr>
              <a:t>max</a:t>
            </a:r>
            <a:r>
              <a:rPr lang="en-US" altLang="he-IL" sz="2800" dirty="0">
                <a:solidFill>
                  <a:srgbClr val="0099CC"/>
                </a:solidFill>
              </a:rPr>
              <a:t>}: </a:t>
            </a:r>
            <a:r>
              <a:rPr lang="en-US" altLang="he-IL" sz="2800" dirty="0" err="1">
                <a:solidFill>
                  <a:srgbClr val="0099CC"/>
                </a:solidFill>
              </a:rPr>
              <a:t>Leader</a:t>
            </a:r>
            <a:r>
              <a:rPr lang="en-US" altLang="he-IL" sz="2800" baseline="-25000" dirty="0" err="1">
                <a:solidFill>
                  <a:srgbClr val="0099CC"/>
                </a:solidFill>
              </a:rPr>
              <a:t>i</a:t>
            </a:r>
            <a:r>
              <a:rPr lang="en-US" altLang="he-IL" sz="2800" dirty="0">
                <a:solidFill>
                  <a:srgbClr val="0099CC"/>
                </a:solidFill>
              </a:rPr>
              <a:t> = false</a:t>
            </a:r>
            <a:r>
              <a:rPr lang="en-US" altLang="he-IL" sz="2800" dirty="0"/>
              <a:t> and </a:t>
            </a:r>
            <a:r>
              <a:rPr lang="en-US" altLang="he-IL" sz="2800" dirty="0" err="1">
                <a:solidFill>
                  <a:srgbClr val="0099CC"/>
                </a:solidFill>
              </a:rPr>
              <a:t>Leader</a:t>
            </a:r>
            <a:r>
              <a:rPr lang="en-US" altLang="he-IL" sz="2800" i="1" baseline="-25000" dirty="0" err="1">
                <a:solidFill>
                  <a:srgbClr val="0099CC"/>
                </a:solidFill>
              </a:rPr>
              <a:t>max</a:t>
            </a:r>
            <a:r>
              <a:rPr lang="en-US" altLang="he-IL" sz="2800" dirty="0">
                <a:solidFill>
                  <a:srgbClr val="0099CC"/>
                </a:solidFill>
              </a:rPr>
              <a:t> = true</a:t>
            </a:r>
            <a:r>
              <a:rPr lang="en-US" altLang="he-IL" sz="2800" dirty="0"/>
              <a:t>,  where </a:t>
            </a:r>
            <a:r>
              <a:rPr lang="en-US" altLang="he-IL" sz="2800" dirty="0">
                <a:solidFill>
                  <a:srgbClr val="0099CC"/>
                </a:solidFill>
              </a:rPr>
              <a:t>P </a:t>
            </a:r>
            <a:r>
              <a:rPr lang="en-US" altLang="he-IL" sz="2800" dirty="0"/>
              <a:t>is the set of all processors in the system. </a:t>
            </a:r>
          </a:p>
          <a:p>
            <a:pPr marL="0" lvl="2" indent="0" algn="just">
              <a:spcBef>
                <a:spcPct val="50000"/>
              </a:spcBef>
              <a:buNone/>
            </a:pPr>
            <a:r>
              <a:rPr lang="en-US" sz="2800" dirty="0"/>
              <a:t>□</a:t>
            </a:r>
          </a:p>
          <a:p>
            <a:pPr marL="0" lvl="2" indent="0" algn="just">
              <a:spcBef>
                <a:spcPct val="50000"/>
              </a:spcBef>
              <a:buNone/>
            </a:pPr>
            <a:endParaRPr lang="en-US" sz="2800" dirty="0"/>
          </a:p>
          <a:p>
            <a:pPr marL="0" lvl="2" indent="0" algn="just">
              <a:spcBef>
                <a:spcPct val="50000"/>
              </a:spcBef>
              <a:buNone/>
            </a:pPr>
            <a:endParaRPr lang="en-US" sz="2800" dirty="0"/>
          </a:p>
          <a:p>
            <a:pPr marL="0" lvl="2" indent="0" algn="just">
              <a:spcBef>
                <a:spcPct val="50000"/>
              </a:spcBef>
              <a:buNone/>
            </a:pPr>
            <a:r>
              <a:rPr lang="en-US" sz="2800" dirty="0"/>
              <a:t>(The symbol □ is used to mark the end of a proof.)</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 </a:t>
            </a:r>
            <a:r>
              <a:rPr lang="en-US" b="1" dirty="0"/>
              <a:t>Correctness</a:t>
            </a:r>
            <a:r>
              <a:rPr lang="en-US" altLang="zh-CN" b="1" dirty="0"/>
              <a:t> </a:t>
            </a:r>
            <a:endParaRPr lang="sv-SE" dirty="0"/>
          </a:p>
        </p:txBody>
      </p:sp>
      <p:sp>
        <p:nvSpPr>
          <p:cNvPr id="3" name="Content Placeholder 2"/>
          <p:cNvSpPr>
            <a:spLocks noGrp="1"/>
          </p:cNvSpPr>
          <p:nvPr>
            <p:ph idx="1"/>
          </p:nvPr>
        </p:nvSpPr>
        <p:spPr>
          <a:xfrm>
            <a:off x="457200" y="1340768"/>
            <a:ext cx="8229600" cy="4967957"/>
          </a:xfrm>
        </p:spPr>
        <p:txBody>
          <a:bodyPr/>
          <a:lstStyle/>
          <a:p>
            <a:pPr marL="457200" lvl="2" indent="-457200" algn="just">
              <a:spcBef>
                <a:spcPct val="50000"/>
              </a:spcBef>
            </a:pPr>
            <a:r>
              <a:rPr lang="en-US" sz="2800" dirty="0"/>
              <a:t>Suppose there is no joint start in line 01?</a:t>
            </a:r>
          </a:p>
          <a:p>
            <a:pPr marL="914400" lvl="3" indent="-457200" algn="just">
              <a:spcBef>
                <a:spcPct val="50000"/>
              </a:spcBef>
            </a:pPr>
            <a:r>
              <a:rPr lang="en-US" sz="2600" dirty="0"/>
              <a:t>Within (n+1) steps we are guaranteed that </a:t>
            </a:r>
            <a:r>
              <a:rPr lang="en-US" sz="2600" b="1" i="1" u="sng" dirty="0"/>
              <a:t>all </a:t>
            </a:r>
            <a:r>
              <a:rPr lang="en-US" sz="2600" dirty="0"/>
              <a:t>processors, </a:t>
            </a:r>
            <a:r>
              <a:rPr lang="en-US" sz="2600" i="1" dirty="0"/>
              <a:t>p</a:t>
            </a:r>
            <a:r>
              <a:rPr lang="en-US" sz="2600" i="1" baseline="-25000" dirty="0"/>
              <a:t>i</a:t>
            </a:r>
            <a:r>
              <a:rPr lang="en-US" sz="2600" dirty="0"/>
              <a:t>, write their own id to their own register, </a:t>
            </a:r>
            <a:r>
              <a:rPr lang="en-US" sz="2600" i="1" dirty="0" err="1"/>
              <a:t>r</a:t>
            </a:r>
            <a:r>
              <a:rPr lang="en-US" sz="2600" i="1" baseline="-25000" dirty="0" err="1"/>
              <a:t>i</a:t>
            </a:r>
            <a:r>
              <a:rPr lang="en-US" sz="2600" dirty="0"/>
              <a:t>.</a:t>
            </a:r>
          </a:p>
          <a:p>
            <a:pPr marL="1371600" lvl="4" indent="-457200" algn="just">
              <a:spcBef>
                <a:spcPct val="50000"/>
              </a:spcBef>
            </a:pPr>
            <a:r>
              <a:rPr lang="en-US" sz="2600" dirty="0"/>
              <a:t>Once it happens,</a:t>
            </a:r>
            <a:r>
              <a:rPr lang="en-US" sz="2400" dirty="0"/>
              <a:t> </a:t>
            </a:r>
            <a:r>
              <a:rPr lang="en-US" sz="2400" i="1" dirty="0" err="1"/>
              <a:t>r</a:t>
            </a:r>
            <a:r>
              <a:rPr lang="en-US" sz="2400" i="1" baseline="-25000" dirty="0" err="1"/>
              <a:t>i</a:t>
            </a:r>
            <a:r>
              <a:rPr lang="en-US" sz="2600" dirty="0" err="1"/>
              <a:t>’s</a:t>
            </a:r>
            <a:r>
              <a:rPr lang="en-US" sz="2600" dirty="0"/>
              <a:t> value does not change.</a:t>
            </a:r>
          </a:p>
          <a:p>
            <a:pPr marL="914400" lvl="3" indent="-457200" algn="just">
              <a:spcBef>
                <a:spcPct val="50000"/>
              </a:spcBef>
            </a:pPr>
            <a:r>
              <a:rPr lang="en-US" sz="2400" dirty="0"/>
              <a:t>Within (n+1) additional steps we are guaranteed that all processors, </a:t>
            </a:r>
            <a:r>
              <a:rPr lang="en-US" sz="2400" i="1" dirty="0"/>
              <a:t>p</a:t>
            </a:r>
            <a:r>
              <a:rPr lang="en-US" sz="2400" i="1" baseline="-25000" dirty="0"/>
              <a:t>i</a:t>
            </a:r>
            <a:r>
              <a:rPr lang="en-US" sz="2400" dirty="0"/>
              <a:t>, read the registers, </a:t>
            </a:r>
            <a:r>
              <a:rPr lang="en-US" sz="2400" i="1" dirty="0" err="1"/>
              <a:t>r</a:t>
            </a:r>
            <a:r>
              <a:rPr lang="en-US" sz="2400" i="1" baseline="-25000" dirty="0" err="1"/>
              <a:t>j</a:t>
            </a:r>
            <a:r>
              <a:rPr lang="en-US" sz="2400" dirty="0"/>
              <a:t>, of all of their neighbors, </a:t>
            </a:r>
            <a:r>
              <a:rPr lang="en-US" sz="2400" i="1" dirty="0" err="1"/>
              <a:t>p</a:t>
            </a:r>
            <a:r>
              <a:rPr lang="en-US" sz="2400" i="1" baseline="-25000" dirty="0" err="1"/>
              <a:t>j</a:t>
            </a:r>
            <a:r>
              <a:rPr lang="en-US" sz="2400" dirty="0"/>
              <a:t>.</a:t>
            </a:r>
          </a:p>
          <a:p>
            <a:pPr marL="1371600" lvl="4" indent="-457200" algn="just">
              <a:spcBef>
                <a:spcPct val="50000"/>
              </a:spcBef>
            </a:pPr>
            <a:r>
              <a:rPr lang="en-US" sz="2600" dirty="0"/>
              <a:t>Once it happens, </a:t>
            </a:r>
            <a:r>
              <a:rPr lang="en-US" sz="2600" i="1" dirty="0" err="1"/>
              <a:t>lr</a:t>
            </a:r>
            <a:r>
              <a:rPr lang="en-US" sz="2600" i="1" baseline="-25000" dirty="0" err="1"/>
              <a:t>i</a:t>
            </a:r>
            <a:r>
              <a:rPr lang="en-US" sz="2600" dirty="0" err="1"/>
              <a:t>’s</a:t>
            </a:r>
            <a:r>
              <a:rPr lang="en-US" sz="2600" dirty="0"/>
              <a:t> value does not change.</a:t>
            </a:r>
          </a:p>
          <a:p>
            <a:pPr marL="457200" lvl="2" indent="-457200" algn="just">
              <a:spcBef>
                <a:spcPct val="50000"/>
              </a:spcBef>
            </a:pPr>
            <a:r>
              <a:rPr lang="en-US" sz="2800" dirty="0"/>
              <a:t>The proof is finished by the same arguments on </a:t>
            </a:r>
            <a:r>
              <a:rPr lang="en-US" sz="2800" i="1" dirty="0"/>
              <a:t>A</a:t>
            </a:r>
            <a:r>
              <a:rPr lang="en-US" sz="2800" i="1" baseline="-25000" dirty="0"/>
              <a:t>i</a:t>
            </a:r>
          </a:p>
          <a:p>
            <a:pPr marL="457200" lvl="2" indent="-457200" algn="just">
              <a:spcBef>
                <a:spcPct val="50000"/>
              </a:spcBef>
            </a:pPr>
            <a:endParaRPr lang="en-US" sz="2800" dirty="0"/>
          </a:p>
          <a:p>
            <a:pPr marL="0" lvl="1" indent="-400050">
              <a:spcBef>
                <a:spcPct val="50000"/>
              </a:spcBef>
            </a:pPr>
            <a:endParaRPr lang="en-US" dirty="0"/>
          </a:p>
        </p:txBody>
      </p:sp>
    </p:spTree>
    <p:extLst>
      <p:ext uri="{BB962C8B-B14F-4D97-AF65-F5344CB8AC3E}">
        <p14:creationId xmlns:p14="http://schemas.microsoft.com/office/powerpoint/2010/main" val="2150715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 </a:t>
            </a:r>
            <a:r>
              <a:rPr lang="en-US" b="1" dirty="0"/>
              <a:t>Correctness</a:t>
            </a:r>
            <a:r>
              <a:rPr lang="en-US" altLang="zh-CN" b="1" dirty="0"/>
              <a:t> </a:t>
            </a:r>
            <a:endParaRPr lang="en-US" dirty="0"/>
          </a:p>
        </p:txBody>
      </p:sp>
      <p:sp>
        <p:nvSpPr>
          <p:cNvPr id="3" name="Content Placeholder 2"/>
          <p:cNvSpPr>
            <a:spLocks noGrp="1"/>
          </p:cNvSpPr>
          <p:nvPr>
            <p:ph idx="1"/>
          </p:nvPr>
        </p:nvSpPr>
        <p:spPr>
          <a:xfrm>
            <a:off x="251520" y="1484784"/>
            <a:ext cx="8640960" cy="4823941"/>
          </a:xfrm>
        </p:spPr>
        <p:txBody>
          <a:bodyPr/>
          <a:lstStyle/>
          <a:p>
            <a:r>
              <a:rPr lang="en-US" dirty="0"/>
              <a:t>We have just proved that the leader election program convergence to a configuration in which it is safe to assume that we have exactly one leader. </a:t>
            </a:r>
          </a:p>
          <a:p>
            <a:r>
              <a:rPr lang="en-US" dirty="0"/>
              <a:t>Actually, we can, and should, prove more. </a:t>
            </a:r>
          </a:p>
          <a:p>
            <a:pPr marL="342900" lvl="2" indent="-342900">
              <a:spcBef>
                <a:spcPct val="50000"/>
              </a:spcBef>
            </a:pPr>
            <a:r>
              <a:rPr lang="en-US" sz="2750" dirty="0"/>
              <a:t>Lemma (</a:t>
            </a:r>
            <a:r>
              <a:rPr lang="en-US" sz="2750" b="1" dirty="0"/>
              <a:t>Closure of Leader Election</a:t>
            </a:r>
            <a:r>
              <a:rPr lang="en-US" sz="2750" dirty="0"/>
              <a:t>) Assume the same assumption as in the Convergence of Leader Election Lemma. Moreover, suppose that in E’s starting configuration, c</a:t>
            </a:r>
            <a:r>
              <a:rPr lang="en-US" sz="2750" baseline="-25000" dirty="0"/>
              <a:t>0</a:t>
            </a:r>
            <a:r>
              <a:rPr lang="en-US" sz="2750" dirty="0"/>
              <a:t>, the processor with the maximal id, </a:t>
            </a:r>
            <a:r>
              <a:rPr lang="en-US" sz="2750" i="1" dirty="0" err="1"/>
              <a:t>p</a:t>
            </a:r>
            <a:r>
              <a:rPr lang="en-US" sz="2750" i="1" baseline="-25000" dirty="0" err="1"/>
              <a:t>max</a:t>
            </a:r>
            <a:r>
              <a:rPr lang="en-US" sz="2750" dirty="0"/>
              <a:t>. is the only processor that has the property of being “Leader”. In every configuration in </a:t>
            </a:r>
            <a:r>
              <a:rPr lang="en-US" sz="2750" i="1" dirty="0"/>
              <a:t>E</a:t>
            </a:r>
            <a:r>
              <a:rPr lang="en-US" sz="2750" dirty="0"/>
              <a:t>, </a:t>
            </a:r>
            <a:r>
              <a:rPr lang="en-US" sz="2750" i="1" dirty="0" err="1"/>
              <a:t>p</a:t>
            </a:r>
            <a:r>
              <a:rPr lang="en-US" sz="2750" i="1" baseline="-25000" dirty="0" err="1"/>
              <a:t>max</a:t>
            </a:r>
            <a:r>
              <a:rPr lang="en-US" sz="2750" i="1" baseline="-25000" dirty="0"/>
              <a:t> </a:t>
            </a:r>
            <a:r>
              <a:rPr lang="en-US" sz="2750" dirty="0"/>
              <a:t>is the only processor that has the property “Leader”.</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Footer Placeholder 3"/>
          <p:cNvSpPr>
            <a:spLocks noGrp="1"/>
          </p:cNvSpPr>
          <p:nvPr>
            <p:ph type="ftr" sz="quarter" idx="11"/>
          </p:nvPr>
        </p:nvSpPr>
        <p:spPr/>
        <p:txBody>
          <a:bodyPr/>
          <a:lstStyle/>
          <a:p>
            <a:r>
              <a:rPr lang="en-US" altLang="en-US"/>
              <a:t>Chapter 2 - Definitions, Techniques and Paradigms</a:t>
            </a:r>
            <a:endParaRPr lang="en-US" altLang="he-IL"/>
          </a:p>
        </p:txBody>
      </p:sp>
      <p:sp>
        <p:nvSpPr>
          <p:cNvPr id="60" name="Slide Number Placeholder 4"/>
          <p:cNvSpPr>
            <a:spLocks noGrp="1"/>
          </p:cNvSpPr>
          <p:nvPr>
            <p:ph type="sldNum" sz="quarter" idx="12"/>
          </p:nvPr>
        </p:nvSpPr>
        <p:spPr/>
        <p:txBody>
          <a:bodyPr/>
          <a:lstStyle/>
          <a:p>
            <a:r>
              <a:rPr lang="en-US" altLang="en-US"/>
              <a:t>2-</a:t>
            </a:r>
            <a:fld id="{450D9A0B-8680-431B-90CD-999115881C71}" type="slidenum">
              <a:rPr lang="en-US" altLang="en-US"/>
              <a:pPr/>
              <a:t>29</a:t>
            </a:fld>
            <a:endParaRPr lang="en-US" altLang="en-US"/>
          </a:p>
        </p:txBody>
      </p:sp>
      <p:sp>
        <p:nvSpPr>
          <p:cNvPr id="112644" name="Rectangle 4"/>
          <p:cNvSpPr>
            <a:spLocks noChangeArrowheads="1"/>
          </p:cNvSpPr>
          <p:nvPr/>
        </p:nvSpPr>
        <p:spPr bwMode="auto">
          <a:xfrm>
            <a:off x="533400" y="1397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sz="4000" u="sng">
                <a:solidFill>
                  <a:srgbClr val="009999"/>
                </a:solidFill>
                <a:latin typeface="Comic Sans MS" panose="030F0702030302020204" pitchFamily="66" charset="0"/>
                <a:cs typeface="Times New Roman (Hebrew)" charset="-79"/>
              </a:defRPr>
            </a:lvl1pPr>
            <a:lvl2pPr algn="l">
              <a:defRPr sz="4000" u="sng">
                <a:solidFill>
                  <a:srgbClr val="009999"/>
                </a:solidFill>
                <a:latin typeface="Comic Sans MS" panose="030F0702030302020204" pitchFamily="66" charset="0"/>
                <a:cs typeface="Times New Roman (Hebrew)" charset="-79"/>
              </a:defRPr>
            </a:lvl2pPr>
            <a:lvl3pPr algn="l">
              <a:defRPr sz="4000" u="sng">
                <a:solidFill>
                  <a:srgbClr val="009999"/>
                </a:solidFill>
                <a:latin typeface="Comic Sans MS" panose="030F0702030302020204" pitchFamily="66" charset="0"/>
                <a:cs typeface="Times New Roman (Hebrew)" charset="-79"/>
              </a:defRPr>
            </a:lvl3pPr>
            <a:lvl4pPr algn="l">
              <a:defRPr sz="4000" u="sng">
                <a:solidFill>
                  <a:srgbClr val="009999"/>
                </a:solidFill>
                <a:latin typeface="Comic Sans MS" panose="030F0702030302020204" pitchFamily="66" charset="0"/>
                <a:cs typeface="Times New Roman (Hebrew)" charset="-79"/>
              </a:defRPr>
            </a:lvl4pPr>
            <a:lvl5pPr algn="l">
              <a:defRPr sz="4000" u="sng">
                <a:solidFill>
                  <a:srgbClr val="009999"/>
                </a:solidFill>
                <a:latin typeface="Comic Sans MS" panose="030F0702030302020204" pitchFamily="66" charset="0"/>
                <a:cs typeface="Times New Roman (Hebrew)" charset="-79"/>
              </a:defRPr>
            </a:lvl5pPr>
            <a:lvl6pPr marL="4572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6pPr>
            <a:lvl7pPr marL="9144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7pPr>
            <a:lvl8pPr marL="13716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8pPr>
            <a:lvl9pPr marL="1828800" eaLnBrk="0" fontAlgn="base" hangingPunct="0">
              <a:spcBef>
                <a:spcPct val="0"/>
              </a:spcBef>
              <a:spcAft>
                <a:spcPct val="0"/>
              </a:spcAft>
              <a:defRPr sz="4000" u="sng">
                <a:solidFill>
                  <a:srgbClr val="009999"/>
                </a:solidFill>
                <a:latin typeface="Comic Sans MS" panose="030F0702030302020204" pitchFamily="66" charset="0"/>
                <a:cs typeface="Times New Roman (Hebrew)" charset="-79"/>
              </a:defRPr>
            </a:lvl9pPr>
          </a:lstStyle>
          <a:p>
            <a:endParaRPr lang="en-US" altLang="he-IL" sz="3200"/>
          </a:p>
        </p:txBody>
      </p:sp>
      <p:sp>
        <p:nvSpPr>
          <p:cNvPr id="112645" name="Rectangle 5"/>
          <p:cNvSpPr>
            <a:spLocks noChangeArrowheads="1"/>
          </p:cNvSpPr>
          <p:nvPr/>
        </p:nvSpPr>
        <p:spPr bwMode="auto">
          <a:xfrm>
            <a:off x="533400" y="1058863"/>
            <a:ext cx="8101013"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marL="0" indent="0">
              <a:buNone/>
            </a:pPr>
            <a:r>
              <a:rPr lang="en-US" altLang="he-IL" dirty="0">
                <a:latin typeface="Calibri" panose="020F0502020204030204" pitchFamily="34" charset="0"/>
                <a:cs typeface="Calibri" panose="020F0502020204030204" pitchFamily="34" charset="0"/>
              </a:rPr>
              <a:t>A </a:t>
            </a:r>
            <a:r>
              <a:rPr lang="en-US" altLang="he-IL" dirty="0">
                <a:solidFill>
                  <a:schemeClr val="accent6"/>
                </a:solidFill>
                <a:latin typeface="Calibri" panose="020F0502020204030204" pitchFamily="34" charset="0"/>
                <a:cs typeface="Calibri" panose="020F0502020204030204" pitchFamily="34" charset="0"/>
              </a:rPr>
              <a:t>desired legal behavior </a:t>
            </a:r>
            <a:r>
              <a:rPr lang="en-US" altLang="he-IL" dirty="0">
                <a:latin typeface="Calibri" panose="020F0502020204030204" pitchFamily="34" charset="0"/>
                <a:cs typeface="Calibri" panose="020F0502020204030204" pitchFamily="34" charset="0"/>
              </a:rPr>
              <a:t>is a set of legal executions denoted </a:t>
            </a:r>
            <a:r>
              <a:rPr lang="en-US" altLang="he-IL" i="1" dirty="0">
                <a:solidFill>
                  <a:schemeClr val="accent6"/>
                </a:solidFill>
                <a:latin typeface="Calibri" panose="020F0502020204030204" pitchFamily="34" charset="0"/>
                <a:cs typeface="Calibri" panose="020F0502020204030204" pitchFamily="34" charset="0"/>
              </a:rPr>
              <a:t>LE</a:t>
            </a:r>
          </a:p>
        </p:txBody>
      </p:sp>
      <p:sp>
        <p:nvSpPr>
          <p:cNvPr id="112646" name="Rectangle 6"/>
          <p:cNvSpPr>
            <a:spLocks noChangeArrowheads="1"/>
          </p:cNvSpPr>
          <p:nvPr/>
        </p:nvSpPr>
        <p:spPr bwMode="auto">
          <a:xfrm>
            <a:off x="107504" y="5170488"/>
            <a:ext cx="8784975" cy="1176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cmpd="thickThin">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
              <a:defRPr sz="2400">
                <a:solidFill>
                  <a:srgbClr val="0000B0"/>
                </a:solidFill>
                <a:latin typeface="Comic Sans MS" panose="030F0702030302020204" pitchFamily="66" charset="0"/>
                <a:cs typeface="Times New Roman (Hebrew)" charset="-79"/>
              </a:defRPr>
            </a:lvl1pPr>
            <a:lvl2pPr marL="742950" indent="-285750" algn="l">
              <a:spcBef>
                <a:spcPct val="20000"/>
              </a:spcBef>
              <a:buClr>
                <a:schemeClr val="accent2"/>
              </a:buClr>
              <a:buSzPct val="75000"/>
              <a:buFont typeface="ZapfDingbats" pitchFamily="82" charset="2"/>
              <a:buChar char="l"/>
              <a:defRPr sz="2000">
                <a:solidFill>
                  <a:srgbClr val="0000B0"/>
                </a:solidFill>
                <a:latin typeface="Comic Sans MS" panose="030F0702030302020204" pitchFamily="66" charset="0"/>
                <a:cs typeface="Times New Roman (Hebrew)" charset="-79"/>
              </a:defRPr>
            </a:lvl2pPr>
            <a:lvl3pPr marL="1143000" indent="-228600" algn="l">
              <a:spcBef>
                <a:spcPct val="20000"/>
              </a:spcBef>
              <a:buChar char="•"/>
              <a:defRPr>
                <a:solidFill>
                  <a:srgbClr val="0000B0"/>
                </a:solidFill>
                <a:latin typeface="Comic Sans MS" panose="030F0702030302020204" pitchFamily="66" charset="0"/>
                <a:cs typeface="Times New Roman (Hebrew)" charset="-79"/>
              </a:defRPr>
            </a:lvl3pPr>
            <a:lvl4pPr marL="1600200" indent="-228600" algn="l">
              <a:spcBef>
                <a:spcPct val="20000"/>
              </a:spcBef>
              <a:buChar char="–"/>
              <a:defRPr>
                <a:solidFill>
                  <a:srgbClr val="0000B0"/>
                </a:solidFill>
                <a:latin typeface="Times New Roman" panose="02020603050405020304" pitchFamily="18" charset="0"/>
                <a:cs typeface="Times New Roman (Hebrew)" charset="-79"/>
              </a:defRPr>
            </a:lvl4pPr>
            <a:lvl5pPr marL="2057400" indent="-228600" algn="l">
              <a:spcBef>
                <a:spcPct val="20000"/>
              </a:spcBef>
              <a:buChar char="»"/>
              <a:defRPr>
                <a:solidFill>
                  <a:srgbClr val="0000B0"/>
                </a:solidFill>
                <a:latin typeface="Times New Roman" panose="02020603050405020304" pitchFamily="18" charset="0"/>
                <a:cs typeface="Times New Roman (Hebrew)" charset="-79"/>
              </a:defRPr>
            </a:lvl5pPr>
            <a:lvl6pPr marL="25146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6pPr>
            <a:lvl7pPr marL="29718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7pPr>
            <a:lvl8pPr marL="34290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8pPr>
            <a:lvl9pPr marL="3886200" indent="-228600" eaLnBrk="0" fontAlgn="base" hangingPunct="0">
              <a:spcBef>
                <a:spcPct val="20000"/>
              </a:spcBef>
              <a:spcAft>
                <a:spcPct val="0"/>
              </a:spcAft>
              <a:buChar char="»"/>
              <a:defRPr>
                <a:solidFill>
                  <a:srgbClr val="0000B0"/>
                </a:solidFill>
                <a:latin typeface="Times New Roman" panose="02020603050405020304" pitchFamily="18" charset="0"/>
                <a:cs typeface="Times New Roman (Hebrew)" charset="-79"/>
              </a:defRPr>
            </a:lvl9pPr>
          </a:lstStyle>
          <a:p>
            <a:pPr algn="ctr">
              <a:lnSpc>
                <a:spcPct val="90000"/>
              </a:lnSpc>
              <a:buFont typeface="ZapfDingbats" pitchFamily="82" charset="2"/>
              <a:buNone/>
            </a:pPr>
            <a:r>
              <a:rPr lang="en-US" altLang="he-IL" dirty="0">
                <a:latin typeface="Calibri" panose="020F0502020204030204" pitchFamily="34" charset="0"/>
                <a:cs typeface="Calibri" panose="020F0502020204030204" pitchFamily="34" charset="0"/>
              </a:rPr>
              <a:t>A self-stabilizing system can be started in any arbitrary configuration and will eventually </a:t>
            </a:r>
            <a:r>
              <a:rPr lang="en-US" altLang="he-IL" dirty="0">
                <a:solidFill>
                  <a:schemeClr val="accent6"/>
                </a:solidFill>
                <a:latin typeface="Calibri" panose="020F0502020204030204" pitchFamily="34" charset="0"/>
                <a:cs typeface="Calibri" panose="020F0502020204030204" pitchFamily="34" charset="0"/>
              </a:rPr>
              <a:t>exhibit a desired “legal” behavior</a:t>
            </a:r>
          </a:p>
        </p:txBody>
      </p:sp>
      <p:sp>
        <p:nvSpPr>
          <p:cNvPr id="112647" name="Rectangle 7"/>
          <p:cNvSpPr>
            <a:spLocks noGrp="1" noChangeArrowheads="1"/>
          </p:cNvSpPr>
          <p:nvPr>
            <p:ph type="title"/>
          </p:nvPr>
        </p:nvSpPr>
        <p:spPr>
          <a:xfrm>
            <a:off x="533400" y="228600"/>
            <a:ext cx="7772400" cy="830263"/>
          </a:xfrm>
        </p:spPr>
        <p:txBody>
          <a:bodyPr/>
          <a:lstStyle/>
          <a:p>
            <a:r>
              <a:rPr lang="en-US" altLang="he-IL" sz="3200" dirty="0"/>
              <a:t>Legal Behavior</a:t>
            </a:r>
            <a:endParaRPr lang="en-US" altLang="sv-SE" sz="3200" dirty="0"/>
          </a:p>
        </p:txBody>
      </p:sp>
      <p:grpSp>
        <p:nvGrpSpPr>
          <p:cNvPr id="112697" name="Group 57"/>
          <p:cNvGrpSpPr>
            <a:grpSpLocks/>
          </p:cNvGrpSpPr>
          <p:nvPr/>
        </p:nvGrpSpPr>
        <p:grpSpPr bwMode="auto">
          <a:xfrm>
            <a:off x="3554413" y="2647950"/>
            <a:ext cx="1628775" cy="1862138"/>
            <a:chOff x="1631" y="1620"/>
            <a:chExt cx="1052" cy="1113"/>
          </a:xfrm>
        </p:grpSpPr>
        <p:sp>
          <p:nvSpPr>
            <p:cNvPr id="112649" name="Text Box 9"/>
            <p:cNvSpPr txBox="1">
              <a:spLocks noChangeArrowheads="1"/>
            </p:cNvSpPr>
            <p:nvPr/>
          </p:nvSpPr>
          <p:spPr bwMode="auto">
            <a:xfrm>
              <a:off x="2178" y="1620"/>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9900"/>
                  </a:solidFill>
                  <a:latin typeface="Comic Sans MS" panose="030F0702030302020204" pitchFamily="66" charset="0"/>
                </a:rPr>
                <a:t>c</a:t>
              </a:r>
              <a:r>
                <a:rPr lang="en-US" altLang="sv-SE" sz="2000" baseline="30000" dirty="0">
                  <a:solidFill>
                    <a:srgbClr val="FF9900"/>
                  </a:solidFill>
                  <a:latin typeface="Comic Sans MS" panose="030F0702030302020204" pitchFamily="66" charset="0"/>
                </a:rPr>
                <a:t>2</a:t>
              </a:r>
              <a:r>
                <a:rPr lang="en-US" altLang="sv-SE" sz="2000" baseline="-25000" dirty="0">
                  <a:solidFill>
                    <a:srgbClr val="FF9900"/>
                  </a:solidFill>
                  <a:latin typeface="Comic Sans MS" panose="030F0702030302020204" pitchFamily="66" charset="0"/>
                </a:rPr>
                <a:t>safe</a:t>
              </a:r>
              <a:endParaRPr lang="en-US" altLang="sv-SE" sz="2000" dirty="0">
                <a:solidFill>
                  <a:srgbClr val="FF9900"/>
                </a:solidFill>
                <a:latin typeface="Comic Sans MS" panose="030F0702030302020204" pitchFamily="66" charset="0"/>
              </a:endParaRPr>
            </a:p>
          </p:txBody>
        </p:sp>
        <p:sp>
          <p:nvSpPr>
            <p:cNvPr id="112652" name="Text Box 12"/>
            <p:cNvSpPr txBox="1">
              <a:spLocks noChangeArrowheads="1"/>
            </p:cNvSpPr>
            <p:nvPr/>
          </p:nvSpPr>
          <p:spPr bwMode="auto">
            <a:xfrm>
              <a:off x="1631" y="2062"/>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omic Sans MS" panose="030F0702030302020204" pitchFamily="66" charset="0"/>
                </a:rPr>
                <a:t>c</a:t>
              </a:r>
              <a:r>
                <a:rPr lang="en-US" altLang="sv-SE" sz="2000" baseline="30000">
                  <a:solidFill>
                    <a:srgbClr val="FF9900"/>
                  </a:solidFill>
                  <a:latin typeface="Comic Sans MS" panose="030F0702030302020204" pitchFamily="66" charset="0"/>
                </a:rPr>
                <a:t>1</a:t>
              </a:r>
              <a:r>
                <a:rPr lang="en-US" altLang="sv-SE" sz="2000" baseline="-25000">
                  <a:solidFill>
                    <a:srgbClr val="FF9900"/>
                  </a:solidFill>
                  <a:latin typeface="Comic Sans MS" panose="030F0702030302020204" pitchFamily="66" charset="0"/>
                </a:rPr>
                <a:t>safe</a:t>
              </a:r>
              <a:endParaRPr lang="en-US" altLang="sv-SE" sz="2000">
                <a:solidFill>
                  <a:srgbClr val="FF9900"/>
                </a:solidFill>
                <a:latin typeface="Comic Sans MS" panose="030F0702030302020204" pitchFamily="66" charset="0"/>
              </a:endParaRPr>
            </a:p>
          </p:txBody>
        </p:sp>
        <p:sp>
          <p:nvSpPr>
            <p:cNvPr id="112653" name="Text Box 13"/>
            <p:cNvSpPr txBox="1">
              <a:spLocks noChangeArrowheads="1"/>
            </p:cNvSpPr>
            <p:nvPr/>
          </p:nvSpPr>
          <p:spPr bwMode="auto">
            <a:xfrm>
              <a:off x="2178" y="2496"/>
              <a:ext cx="505"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a:solidFill>
                    <a:srgbClr val="FF9900"/>
                  </a:solidFill>
                  <a:latin typeface="Comic Sans MS" panose="030F0702030302020204" pitchFamily="66" charset="0"/>
                </a:rPr>
                <a:t>c</a:t>
              </a:r>
              <a:r>
                <a:rPr lang="en-US" altLang="sv-SE" sz="2000" baseline="30000">
                  <a:solidFill>
                    <a:srgbClr val="FF9900"/>
                  </a:solidFill>
                  <a:latin typeface="Comic Sans MS" panose="030F0702030302020204" pitchFamily="66" charset="0"/>
                </a:rPr>
                <a:t>k</a:t>
              </a:r>
              <a:r>
                <a:rPr lang="en-US" altLang="sv-SE" sz="2000" baseline="-25000">
                  <a:solidFill>
                    <a:srgbClr val="FF9900"/>
                  </a:solidFill>
                  <a:latin typeface="Comic Sans MS" panose="030F0702030302020204" pitchFamily="66" charset="0"/>
                </a:rPr>
                <a:t>safe</a:t>
              </a:r>
              <a:endParaRPr lang="en-US" altLang="sv-SE" sz="2000">
                <a:solidFill>
                  <a:srgbClr val="FF9900"/>
                </a:solidFill>
                <a:latin typeface="Comic Sans MS" panose="030F0702030302020204" pitchFamily="66" charset="0"/>
              </a:endParaRPr>
            </a:p>
          </p:txBody>
        </p:sp>
      </p:grpSp>
      <p:sp>
        <p:nvSpPr>
          <p:cNvPr id="112648" name="Text Box 8"/>
          <p:cNvSpPr txBox="1">
            <a:spLocks noChangeArrowheads="1"/>
          </p:cNvSpPr>
          <p:nvPr/>
        </p:nvSpPr>
        <p:spPr bwMode="auto">
          <a:xfrm>
            <a:off x="1746250" y="3165475"/>
            <a:ext cx="3921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800" dirty="0">
                <a:solidFill>
                  <a:srgbClr val="FF0000"/>
                </a:solidFill>
                <a:latin typeface="Comic Sans MS" panose="030F0702030302020204" pitchFamily="66" charset="0"/>
              </a:rPr>
              <a:t>c</a:t>
            </a:r>
          </a:p>
        </p:txBody>
      </p:sp>
      <p:grpSp>
        <p:nvGrpSpPr>
          <p:cNvPr id="112701" name="Group 61"/>
          <p:cNvGrpSpPr>
            <a:grpSpLocks/>
          </p:cNvGrpSpPr>
          <p:nvPr/>
        </p:nvGrpSpPr>
        <p:grpSpPr bwMode="auto">
          <a:xfrm>
            <a:off x="2197100" y="2597150"/>
            <a:ext cx="1865313" cy="2108200"/>
            <a:chOff x="776" y="1588"/>
            <a:chExt cx="1204" cy="1260"/>
          </a:xfrm>
        </p:grpSpPr>
        <p:sp>
          <p:nvSpPr>
            <p:cNvPr id="112650" name="Text Box 10"/>
            <p:cNvSpPr txBox="1">
              <a:spLocks noChangeArrowheads="1"/>
            </p:cNvSpPr>
            <p:nvPr/>
          </p:nvSpPr>
          <p:spPr bwMode="auto">
            <a:xfrm>
              <a:off x="776" y="2428"/>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25000" dirty="0">
                  <a:solidFill>
                    <a:srgbClr val="FF0000"/>
                  </a:solidFill>
                  <a:latin typeface="Comic Sans MS" panose="030F0702030302020204" pitchFamily="66" charset="0"/>
                </a:rPr>
                <a:t>i</a:t>
              </a:r>
              <a:endParaRPr lang="en-US" altLang="sv-SE" sz="2000" dirty="0">
                <a:solidFill>
                  <a:srgbClr val="FF0000"/>
                </a:solidFill>
                <a:latin typeface="Comic Sans MS" panose="030F0702030302020204" pitchFamily="66" charset="0"/>
              </a:endParaRPr>
            </a:p>
          </p:txBody>
        </p:sp>
        <p:sp>
          <p:nvSpPr>
            <p:cNvPr id="112651" name="Text Box 11"/>
            <p:cNvSpPr txBox="1">
              <a:spLocks noChangeArrowheads="1"/>
            </p:cNvSpPr>
            <p:nvPr/>
          </p:nvSpPr>
          <p:spPr bwMode="auto">
            <a:xfrm>
              <a:off x="903" y="1620"/>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p>
          </p:txBody>
        </p:sp>
        <p:sp>
          <p:nvSpPr>
            <p:cNvPr id="112655" name="Text Box 15"/>
            <p:cNvSpPr txBox="1">
              <a:spLocks noChangeArrowheads="1"/>
            </p:cNvSpPr>
            <p:nvPr/>
          </p:nvSpPr>
          <p:spPr bwMode="auto">
            <a:xfrm>
              <a:off x="1029" y="2062"/>
              <a:ext cx="253" cy="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30000" dirty="0">
                  <a:solidFill>
                    <a:srgbClr val="FF0000"/>
                  </a:solidFill>
                  <a:latin typeface="Comic Sans MS" panose="030F0702030302020204" pitchFamily="66" charset="0"/>
                </a:rPr>
                <a:t>’’</a:t>
              </a:r>
            </a:p>
          </p:txBody>
        </p:sp>
        <p:sp>
          <p:nvSpPr>
            <p:cNvPr id="112656" name="Text Box 16"/>
            <p:cNvSpPr txBox="1">
              <a:spLocks noChangeArrowheads="1"/>
            </p:cNvSpPr>
            <p:nvPr/>
          </p:nvSpPr>
          <p:spPr bwMode="auto">
            <a:xfrm>
              <a:off x="1623" y="1588"/>
              <a:ext cx="35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25000" dirty="0">
                  <a:solidFill>
                    <a:srgbClr val="FF0000"/>
                  </a:solidFill>
                  <a:latin typeface="Comic Sans MS" panose="030F0702030302020204" pitchFamily="66" charset="0"/>
                </a:rPr>
                <a:t>m</a:t>
              </a:r>
              <a:endParaRPr lang="en-US" altLang="sv-SE" sz="2000" dirty="0">
                <a:solidFill>
                  <a:srgbClr val="FF0000"/>
                </a:solidFill>
                <a:latin typeface="Comic Sans MS" panose="030F0702030302020204" pitchFamily="66" charset="0"/>
              </a:endParaRPr>
            </a:p>
          </p:txBody>
        </p:sp>
        <p:sp>
          <p:nvSpPr>
            <p:cNvPr id="112657" name="Text Box 17"/>
            <p:cNvSpPr txBox="1">
              <a:spLocks noChangeArrowheads="1"/>
            </p:cNvSpPr>
            <p:nvPr/>
          </p:nvSpPr>
          <p:spPr bwMode="auto">
            <a:xfrm>
              <a:off x="1418" y="2611"/>
              <a:ext cx="253"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a:solidFill>
                    <a:srgbClr val="FF0000"/>
                  </a:solidFill>
                  <a:latin typeface="Comic Sans MS" panose="030F0702030302020204" pitchFamily="66" charset="0"/>
                </a:rPr>
                <a:t>c</a:t>
              </a:r>
              <a:r>
                <a:rPr lang="en-US" altLang="sv-SE" sz="2000" baseline="-25000" dirty="0">
                  <a:solidFill>
                    <a:srgbClr val="FF0000"/>
                  </a:solidFill>
                  <a:latin typeface="Comic Sans MS" panose="030F0702030302020204" pitchFamily="66" charset="0"/>
                </a:rPr>
                <a:t>l</a:t>
              </a:r>
            </a:p>
          </p:txBody>
        </p:sp>
      </p:grpSp>
      <p:grpSp>
        <p:nvGrpSpPr>
          <p:cNvPr id="112696" name="Group 56"/>
          <p:cNvGrpSpPr>
            <a:grpSpLocks/>
          </p:cNvGrpSpPr>
          <p:nvPr/>
        </p:nvGrpSpPr>
        <p:grpSpPr bwMode="auto">
          <a:xfrm>
            <a:off x="1509713" y="2495846"/>
            <a:ext cx="2977167" cy="2155528"/>
            <a:chOff x="343" y="1525"/>
            <a:chExt cx="1923" cy="1288"/>
          </a:xfrm>
        </p:grpSpPr>
        <p:sp>
          <p:nvSpPr>
            <p:cNvPr id="112661" name="Line 21"/>
            <p:cNvSpPr>
              <a:spLocks noChangeShapeType="1"/>
            </p:cNvSpPr>
            <p:nvPr/>
          </p:nvSpPr>
          <p:spPr bwMode="auto">
            <a:xfrm flipH="1">
              <a:off x="903" y="2259"/>
              <a:ext cx="126" cy="115"/>
            </a:xfrm>
            <a:prstGeom prst="line">
              <a:avLst/>
            </a:prstGeom>
            <a:noFill/>
            <a:ln w="9525" cap="rnd">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2" name="Line 22"/>
            <p:cNvSpPr>
              <a:spLocks noChangeShapeType="1"/>
            </p:cNvSpPr>
            <p:nvPr/>
          </p:nvSpPr>
          <p:spPr bwMode="auto">
            <a:xfrm rot="-1036581">
              <a:off x="1123" y="1659"/>
              <a:ext cx="514" cy="115"/>
            </a:xfrm>
            <a:prstGeom prst="line">
              <a:avLst/>
            </a:prstGeom>
            <a:noFill/>
            <a:ln w="9525">
              <a:solidFill>
                <a:srgbClr val="FF0000"/>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3" name="Line 23"/>
            <p:cNvSpPr>
              <a:spLocks noChangeShapeType="1"/>
            </p:cNvSpPr>
            <p:nvPr/>
          </p:nvSpPr>
          <p:spPr bwMode="auto">
            <a:xfrm rot="194539">
              <a:off x="939" y="2595"/>
              <a:ext cx="514" cy="115"/>
            </a:xfrm>
            <a:prstGeom prst="line">
              <a:avLst/>
            </a:prstGeom>
            <a:noFill/>
            <a:ln w="9525">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12686" name="Group 46"/>
            <p:cNvGrpSpPr>
              <a:grpSpLocks/>
            </p:cNvGrpSpPr>
            <p:nvPr/>
          </p:nvGrpSpPr>
          <p:grpSpPr bwMode="auto">
            <a:xfrm>
              <a:off x="433" y="1691"/>
              <a:ext cx="506" cy="395"/>
              <a:chOff x="433" y="1691"/>
              <a:chExt cx="506" cy="395"/>
            </a:xfrm>
          </p:grpSpPr>
          <p:sp>
            <p:nvSpPr>
              <p:cNvPr id="112660" name="Line 20"/>
              <p:cNvSpPr>
                <a:spLocks noChangeShapeType="1"/>
              </p:cNvSpPr>
              <p:nvPr/>
            </p:nvSpPr>
            <p:spPr bwMode="auto">
              <a:xfrm rot="-3206546">
                <a:off x="595" y="1831"/>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7" name="Text Box 27"/>
              <p:cNvSpPr txBox="1">
                <a:spLocks noChangeArrowheads="1"/>
              </p:cNvSpPr>
              <p:nvPr/>
            </p:nvSpPr>
            <p:spPr bwMode="auto">
              <a:xfrm>
                <a:off x="433" y="1691"/>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88" name="Group 48"/>
            <p:cNvGrpSpPr>
              <a:grpSpLocks/>
            </p:cNvGrpSpPr>
            <p:nvPr/>
          </p:nvGrpSpPr>
          <p:grpSpPr bwMode="auto">
            <a:xfrm>
              <a:off x="650" y="1898"/>
              <a:ext cx="473" cy="279"/>
              <a:chOff x="650" y="1898"/>
              <a:chExt cx="473" cy="279"/>
            </a:xfrm>
          </p:grpSpPr>
          <p:sp>
            <p:nvSpPr>
              <p:cNvPr id="112658" name="Line 18"/>
              <p:cNvSpPr>
                <a:spLocks noChangeShapeType="1"/>
              </p:cNvSpPr>
              <p:nvPr/>
            </p:nvSpPr>
            <p:spPr bwMode="auto">
              <a:xfrm rot="-328661">
                <a:off x="674" y="2062"/>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8" name="Text Box 28"/>
              <p:cNvSpPr txBox="1">
                <a:spLocks noChangeArrowheads="1"/>
              </p:cNvSpPr>
              <p:nvPr/>
            </p:nvSpPr>
            <p:spPr bwMode="auto">
              <a:xfrm>
                <a:off x="650" y="1898"/>
                <a:ext cx="473"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87" name="Group 47"/>
            <p:cNvGrpSpPr>
              <a:grpSpLocks/>
            </p:cNvGrpSpPr>
            <p:nvPr/>
          </p:nvGrpSpPr>
          <p:grpSpPr bwMode="auto">
            <a:xfrm>
              <a:off x="343" y="2177"/>
              <a:ext cx="575" cy="202"/>
              <a:chOff x="343" y="2177"/>
              <a:chExt cx="575" cy="202"/>
            </a:xfrm>
          </p:grpSpPr>
          <p:sp>
            <p:nvSpPr>
              <p:cNvPr id="112659" name="Line 19"/>
              <p:cNvSpPr>
                <a:spLocks noChangeShapeType="1"/>
              </p:cNvSpPr>
              <p:nvPr/>
            </p:nvSpPr>
            <p:spPr bwMode="auto">
              <a:xfrm rot="2530484">
                <a:off x="524" y="2259"/>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69" name="Text Box 29"/>
              <p:cNvSpPr txBox="1">
                <a:spLocks noChangeArrowheads="1"/>
              </p:cNvSpPr>
              <p:nvPr/>
            </p:nvSpPr>
            <p:spPr bwMode="auto">
              <a:xfrm>
                <a:off x="343" y="2177"/>
                <a:ext cx="508"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89" name="Group 49"/>
            <p:cNvGrpSpPr>
              <a:grpSpLocks/>
            </p:cNvGrpSpPr>
            <p:nvPr/>
          </p:nvGrpSpPr>
          <p:grpSpPr bwMode="auto">
            <a:xfrm>
              <a:off x="1196" y="1946"/>
              <a:ext cx="506" cy="288"/>
              <a:chOff x="1196" y="1946"/>
              <a:chExt cx="506" cy="288"/>
            </a:xfrm>
          </p:grpSpPr>
          <p:sp>
            <p:nvSpPr>
              <p:cNvPr id="112664" name="Line 24"/>
              <p:cNvSpPr>
                <a:spLocks noChangeShapeType="1"/>
              </p:cNvSpPr>
              <p:nvPr/>
            </p:nvSpPr>
            <p:spPr bwMode="auto">
              <a:xfrm rot="-925783">
                <a:off x="1243" y="2119"/>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1" name="Text Box 31"/>
              <p:cNvSpPr txBox="1">
                <a:spLocks noChangeArrowheads="1"/>
              </p:cNvSpPr>
              <p:nvPr/>
            </p:nvSpPr>
            <p:spPr bwMode="auto">
              <a:xfrm>
                <a:off x="1196" y="1946"/>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91" name="Group 51"/>
            <p:cNvGrpSpPr>
              <a:grpSpLocks/>
            </p:cNvGrpSpPr>
            <p:nvPr/>
          </p:nvGrpSpPr>
          <p:grpSpPr bwMode="auto">
            <a:xfrm>
              <a:off x="1760" y="1525"/>
              <a:ext cx="506" cy="249"/>
              <a:chOff x="1760" y="1525"/>
              <a:chExt cx="506" cy="249"/>
            </a:xfrm>
          </p:grpSpPr>
          <p:sp>
            <p:nvSpPr>
              <p:cNvPr id="112670" name="Line 30"/>
              <p:cNvSpPr>
                <a:spLocks noChangeShapeType="1"/>
              </p:cNvSpPr>
              <p:nvPr/>
            </p:nvSpPr>
            <p:spPr bwMode="auto">
              <a:xfrm rot="-925783">
                <a:off x="1804" y="1659"/>
                <a:ext cx="394" cy="11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2" name="Text Box 32"/>
              <p:cNvSpPr txBox="1">
                <a:spLocks noChangeArrowheads="1"/>
              </p:cNvSpPr>
              <p:nvPr/>
            </p:nvSpPr>
            <p:spPr bwMode="auto">
              <a:xfrm>
                <a:off x="1760" y="1525"/>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nvGrpSpPr>
            <p:cNvPr id="112690" name="Group 50"/>
            <p:cNvGrpSpPr>
              <a:grpSpLocks/>
            </p:cNvGrpSpPr>
            <p:nvPr/>
          </p:nvGrpSpPr>
          <p:grpSpPr bwMode="auto">
            <a:xfrm>
              <a:off x="1574" y="2519"/>
              <a:ext cx="624" cy="294"/>
              <a:chOff x="1574" y="2519"/>
              <a:chExt cx="624" cy="294"/>
            </a:xfrm>
          </p:grpSpPr>
          <p:sp>
            <p:nvSpPr>
              <p:cNvPr id="112665" name="Line 25"/>
              <p:cNvSpPr>
                <a:spLocks noChangeShapeType="1"/>
              </p:cNvSpPr>
              <p:nvPr/>
            </p:nvSpPr>
            <p:spPr bwMode="auto">
              <a:xfrm rot="-1889335">
                <a:off x="1655" y="2585"/>
                <a:ext cx="543" cy="228"/>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3" name="Text Box 33"/>
              <p:cNvSpPr txBox="1">
                <a:spLocks noChangeArrowheads="1"/>
              </p:cNvSpPr>
              <p:nvPr/>
            </p:nvSpPr>
            <p:spPr bwMode="auto">
              <a:xfrm>
                <a:off x="1574" y="2519"/>
                <a:ext cx="507"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rgbClr val="FF0000"/>
                    </a:solidFill>
                    <a:latin typeface="Comic Sans MS" panose="030F0702030302020204" pitchFamily="66" charset="0"/>
                  </a:rPr>
                  <a:t>step</a:t>
                </a:r>
              </a:p>
            </p:txBody>
          </p:sp>
        </p:grpSp>
      </p:grpSp>
      <p:grpSp>
        <p:nvGrpSpPr>
          <p:cNvPr id="112704" name="Group 64"/>
          <p:cNvGrpSpPr>
            <a:grpSpLocks/>
          </p:cNvGrpSpPr>
          <p:nvPr/>
        </p:nvGrpSpPr>
        <p:grpSpPr bwMode="auto">
          <a:xfrm>
            <a:off x="4116388" y="1865313"/>
            <a:ext cx="4518025" cy="2366963"/>
            <a:chOff x="2593" y="1175"/>
            <a:chExt cx="2846" cy="1491"/>
          </a:xfrm>
        </p:grpSpPr>
        <p:grpSp>
          <p:nvGrpSpPr>
            <p:cNvPr id="112700" name="Group 60"/>
            <p:cNvGrpSpPr>
              <a:grpSpLocks/>
            </p:cNvGrpSpPr>
            <p:nvPr/>
          </p:nvGrpSpPr>
          <p:grpSpPr bwMode="auto">
            <a:xfrm>
              <a:off x="2593" y="1541"/>
              <a:ext cx="1725" cy="1125"/>
              <a:chOff x="1985" y="1494"/>
              <a:chExt cx="1768" cy="1068"/>
            </a:xfrm>
          </p:grpSpPr>
          <p:sp>
            <p:nvSpPr>
              <p:cNvPr id="112682" name="Line 42"/>
              <p:cNvSpPr>
                <a:spLocks noChangeShapeType="1"/>
              </p:cNvSpPr>
              <p:nvPr/>
            </p:nvSpPr>
            <p:spPr bwMode="auto">
              <a:xfrm rot="-232424">
                <a:off x="3359" y="1720"/>
                <a:ext cx="394" cy="115"/>
              </a:xfrm>
              <a:prstGeom prst="line">
                <a:avLst/>
              </a:prstGeom>
              <a:noFill/>
              <a:ln w="9525">
                <a:solidFill>
                  <a:schemeClr val="accent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3" name="Line 43"/>
              <p:cNvSpPr>
                <a:spLocks noChangeShapeType="1"/>
              </p:cNvSpPr>
              <p:nvPr/>
            </p:nvSpPr>
            <p:spPr bwMode="auto">
              <a:xfrm rot="-925783">
                <a:off x="2936" y="2125"/>
                <a:ext cx="394" cy="115"/>
              </a:xfrm>
              <a:prstGeom prst="line">
                <a:avLst/>
              </a:prstGeom>
              <a:noFill/>
              <a:ln w="9525">
                <a:solidFill>
                  <a:schemeClr val="accent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4" name="Line 44"/>
              <p:cNvSpPr>
                <a:spLocks noChangeShapeType="1"/>
              </p:cNvSpPr>
              <p:nvPr/>
            </p:nvSpPr>
            <p:spPr bwMode="auto">
              <a:xfrm rot="-925783">
                <a:off x="3133" y="2331"/>
                <a:ext cx="394" cy="115"/>
              </a:xfrm>
              <a:prstGeom prst="line">
                <a:avLst/>
              </a:prstGeom>
              <a:noFill/>
              <a:ln w="9525">
                <a:solidFill>
                  <a:schemeClr val="accent6"/>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grpSp>
            <p:nvGrpSpPr>
              <p:cNvPr id="112699" name="Group 59"/>
              <p:cNvGrpSpPr>
                <a:grpSpLocks/>
              </p:cNvGrpSpPr>
              <p:nvPr/>
            </p:nvGrpSpPr>
            <p:grpSpPr bwMode="auto">
              <a:xfrm>
                <a:off x="1985" y="1494"/>
                <a:ext cx="1494" cy="1068"/>
                <a:chOff x="1985" y="1494"/>
                <a:chExt cx="1494" cy="1068"/>
              </a:xfrm>
            </p:grpSpPr>
            <p:sp>
              <p:nvSpPr>
                <p:cNvPr id="112678" name="Text Box 38"/>
                <p:cNvSpPr txBox="1">
                  <a:spLocks noChangeArrowheads="1"/>
                </p:cNvSpPr>
                <p:nvPr/>
              </p:nvSpPr>
              <p:spPr bwMode="auto">
                <a:xfrm>
                  <a:off x="2430" y="2061"/>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solidFill>
                      <a:latin typeface="Comic Sans MS" panose="030F0702030302020204" pitchFamily="66" charset="0"/>
                    </a:rPr>
                    <a:t>c</a:t>
                  </a:r>
                  <a:r>
                    <a:rPr lang="en-US" altLang="sv-SE" sz="2000" baseline="30000" dirty="0" err="1">
                      <a:solidFill>
                        <a:schemeClr val="accent6"/>
                      </a:solidFill>
                      <a:latin typeface="Comic Sans MS" panose="030F0702030302020204" pitchFamily="66" charset="0"/>
                    </a:rPr>
                    <a:t>t</a:t>
                  </a:r>
                  <a:r>
                    <a:rPr lang="en-US" altLang="sv-SE" sz="2000" baseline="-25000" dirty="0" err="1">
                      <a:solidFill>
                        <a:schemeClr val="accent6"/>
                      </a:solidFill>
                      <a:latin typeface="Comic Sans MS" panose="030F0702030302020204" pitchFamily="66" charset="0"/>
                    </a:rPr>
                    <a:t>safe</a:t>
                  </a:r>
                  <a:endParaRPr lang="en-US" altLang="sv-SE" sz="2000" dirty="0">
                    <a:solidFill>
                      <a:schemeClr val="accent6"/>
                    </a:solidFill>
                    <a:latin typeface="Comic Sans MS" panose="030F0702030302020204" pitchFamily="66" charset="0"/>
                  </a:endParaRPr>
                </a:p>
              </p:txBody>
            </p:sp>
            <p:sp>
              <p:nvSpPr>
                <p:cNvPr id="112679" name="Text Box 39"/>
                <p:cNvSpPr txBox="1">
                  <a:spLocks noChangeArrowheads="1"/>
                </p:cNvSpPr>
                <p:nvPr/>
              </p:nvSpPr>
              <p:spPr bwMode="auto">
                <a:xfrm>
                  <a:off x="2744" y="2265"/>
                  <a:ext cx="507"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solidFill>
                      <a:latin typeface="Comic Sans MS" panose="030F0702030302020204" pitchFamily="66" charset="0"/>
                    </a:rPr>
                    <a:t>c</a:t>
                  </a:r>
                  <a:r>
                    <a:rPr lang="en-US" altLang="sv-SE" sz="2000" baseline="30000" dirty="0" err="1">
                      <a:solidFill>
                        <a:schemeClr val="accent6"/>
                      </a:solidFill>
                      <a:latin typeface="Comic Sans MS" panose="030F0702030302020204" pitchFamily="66" charset="0"/>
                    </a:rPr>
                    <a:t>’</a:t>
                  </a:r>
                  <a:r>
                    <a:rPr lang="en-US" altLang="sv-SE" sz="2000" baseline="-25000" dirty="0" err="1">
                      <a:solidFill>
                        <a:schemeClr val="accent6"/>
                      </a:solidFill>
                      <a:latin typeface="Comic Sans MS" panose="030F0702030302020204" pitchFamily="66" charset="0"/>
                    </a:rPr>
                    <a:t>safe</a:t>
                  </a:r>
                  <a:endParaRPr lang="en-US" altLang="sv-SE" sz="2000" dirty="0">
                    <a:solidFill>
                      <a:schemeClr val="accent6"/>
                    </a:solidFill>
                    <a:latin typeface="Comic Sans MS" panose="030F0702030302020204" pitchFamily="66" charset="0"/>
                  </a:endParaRPr>
                </a:p>
              </p:txBody>
            </p:sp>
            <p:sp>
              <p:nvSpPr>
                <p:cNvPr id="112680" name="Text Box 40"/>
                <p:cNvSpPr txBox="1">
                  <a:spLocks noChangeArrowheads="1"/>
                </p:cNvSpPr>
                <p:nvPr/>
              </p:nvSpPr>
              <p:spPr bwMode="auto">
                <a:xfrm>
                  <a:off x="2973" y="1599"/>
                  <a:ext cx="50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2000" dirty="0" err="1">
                      <a:solidFill>
                        <a:schemeClr val="accent6"/>
                      </a:solidFill>
                      <a:latin typeface="Comic Sans MS" panose="030F0702030302020204" pitchFamily="66" charset="0"/>
                    </a:rPr>
                    <a:t>c</a:t>
                  </a:r>
                  <a:r>
                    <a:rPr lang="en-US" altLang="sv-SE" sz="2000" baseline="30000" dirty="0" err="1">
                      <a:solidFill>
                        <a:schemeClr val="accent6"/>
                      </a:solidFill>
                      <a:latin typeface="Comic Sans MS" panose="030F0702030302020204" pitchFamily="66" charset="0"/>
                    </a:rPr>
                    <a:t>’’</a:t>
                  </a:r>
                  <a:r>
                    <a:rPr lang="en-US" altLang="sv-SE" sz="2000" baseline="-25000" dirty="0" err="1">
                      <a:solidFill>
                        <a:schemeClr val="accent6"/>
                      </a:solidFill>
                      <a:latin typeface="Comic Sans MS" panose="030F0702030302020204" pitchFamily="66" charset="0"/>
                    </a:rPr>
                    <a:t>safe</a:t>
                  </a:r>
                  <a:endParaRPr lang="en-US" altLang="sv-SE" sz="2000" dirty="0">
                    <a:solidFill>
                      <a:schemeClr val="accent6"/>
                    </a:solidFill>
                    <a:latin typeface="Comic Sans MS" panose="030F0702030302020204" pitchFamily="66" charset="0"/>
                  </a:endParaRPr>
                </a:p>
              </p:txBody>
            </p:sp>
            <p:grpSp>
              <p:nvGrpSpPr>
                <p:cNvPr id="112698" name="Group 58"/>
                <p:cNvGrpSpPr>
                  <a:grpSpLocks/>
                </p:cNvGrpSpPr>
                <p:nvPr/>
              </p:nvGrpSpPr>
              <p:grpSpPr bwMode="auto">
                <a:xfrm>
                  <a:off x="1985" y="1494"/>
                  <a:ext cx="1079" cy="1068"/>
                  <a:chOff x="1985" y="1494"/>
                  <a:chExt cx="1079" cy="1068"/>
                </a:xfrm>
              </p:grpSpPr>
              <p:grpSp>
                <p:nvGrpSpPr>
                  <p:cNvPr id="112693" name="Group 53"/>
                  <p:cNvGrpSpPr>
                    <a:grpSpLocks/>
                  </p:cNvGrpSpPr>
                  <p:nvPr/>
                </p:nvGrpSpPr>
                <p:grpSpPr bwMode="auto">
                  <a:xfrm>
                    <a:off x="1985" y="1978"/>
                    <a:ext cx="506" cy="281"/>
                    <a:chOff x="1985" y="1978"/>
                    <a:chExt cx="506" cy="281"/>
                  </a:xfrm>
                </p:grpSpPr>
                <p:sp>
                  <p:nvSpPr>
                    <p:cNvPr id="112674" name="Line 34"/>
                    <p:cNvSpPr>
                      <a:spLocks noChangeShapeType="1"/>
                    </p:cNvSpPr>
                    <p:nvPr/>
                  </p:nvSpPr>
                  <p:spPr bwMode="auto">
                    <a:xfrm rot="-925783">
                      <a:off x="2027" y="2144"/>
                      <a:ext cx="394" cy="115"/>
                    </a:xfrm>
                    <a:prstGeom prst="line">
                      <a:avLst/>
                    </a:prstGeom>
                    <a:noFill/>
                    <a:ln w="952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75" name="Text Box 35"/>
                    <p:cNvSpPr txBox="1">
                      <a:spLocks noChangeArrowheads="1"/>
                    </p:cNvSpPr>
                    <p:nvPr/>
                  </p:nvSpPr>
                  <p:spPr bwMode="auto">
                    <a:xfrm>
                      <a:off x="1985" y="1978"/>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solidFill>
                          <a:latin typeface="Comic Sans MS" panose="030F0702030302020204" pitchFamily="66" charset="0"/>
                        </a:rPr>
                        <a:t>step</a:t>
                      </a:r>
                    </a:p>
                  </p:txBody>
                </p:sp>
              </p:grpSp>
              <p:grpSp>
                <p:nvGrpSpPr>
                  <p:cNvPr id="112692" name="Group 52"/>
                  <p:cNvGrpSpPr>
                    <a:grpSpLocks/>
                  </p:cNvGrpSpPr>
                  <p:nvPr/>
                </p:nvGrpSpPr>
                <p:grpSpPr bwMode="auto">
                  <a:xfrm>
                    <a:off x="2241" y="2331"/>
                    <a:ext cx="559" cy="231"/>
                    <a:chOff x="2241" y="2331"/>
                    <a:chExt cx="559" cy="231"/>
                  </a:xfrm>
                </p:grpSpPr>
                <p:sp>
                  <p:nvSpPr>
                    <p:cNvPr id="112676" name="Line 36"/>
                    <p:cNvSpPr>
                      <a:spLocks noChangeShapeType="1"/>
                    </p:cNvSpPr>
                    <p:nvPr/>
                  </p:nvSpPr>
                  <p:spPr bwMode="auto">
                    <a:xfrm rot="-2276721">
                      <a:off x="2406" y="2447"/>
                      <a:ext cx="394" cy="115"/>
                    </a:xfrm>
                    <a:prstGeom prst="line">
                      <a:avLst/>
                    </a:prstGeom>
                    <a:noFill/>
                    <a:ln w="952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1" name="Text Box 41"/>
                    <p:cNvSpPr txBox="1">
                      <a:spLocks noChangeArrowheads="1"/>
                    </p:cNvSpPr>
                    <p:nvPr/>
                  </p:nvSpPr>
                  <p:spPr bwMode="auto">
                    <a:xfrm>
                      <a:off x="2241" y="2331"/>
                      <a:ext cx="506" cy="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solidFill>
                          <a:latin typeface="Comic Sans MS" panose="030F0702030302020204" pitchFamily="66" charset="0"/>
                        </a:rPr>
                        <a:t>step</a:t>
                      </a:r>
                    </a:p>
                  </p:txBody>
                </p:sp>
              </p:grpSp>
              <p:grpSp>
                <p:nvGrpSpPr>
                  <p:cNvPr id="112694" name="Group 54"/>
                  <p:cNvGrpSpPr>
                    <a:grpSpLocks/>
                  </p:cNvGrpSpPr>
                  <p:nvPr/>
                </p:nvGrpSpPr>
                <p:grpSpPr bwMode="auto">
                  <a:xfrm>
                    <a:off x="2558" y="1494"/>
                    <a:ext cx="506" cy="280"/>
                    <a:chOff x="2558" y="1494"/>
                    <a:chExt cx="506" cy="280"/>
                  </a:xfrm>
                </p:grpSpPr>
                <p:sp>
                  <p:nvSpPr>
                    <p:cNvPr id="112677" name="Line 37"/>
                    <p:cNvSpPr>
                      <a:spLocks noChangeShapeType="1"/>
                    </p:cNvSpPr>
                    <p:nvPr/>
                  </p:nvSpPr>
                  <p:spPr bwMode="auto">
                    <a:xfrm rot="-925783">
                      <a:off x="2603" y="1659"/>
                      <a:ext cx="394" cy="115"/>
                    </a:xfrm>
                    <a:prstGeom prst="line">
                      <a:avLst/>
                    </a:prstGeom>
                    <a:noFill/>
                    <a:ln w="9525">
                      <a:solidFill>
                        <a:schemeClr val="accent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sv-SE"/>
                    </a:p>
                  </p:txBody>
                </p:sp>
                <p:sp>
                  <p:nvSpPr>
                    <p:cNvPr id="112685" name="Text Box 45"/>
                    <p:cNvSpPr txBox="1">
                      <a:spLocks noChangeArrowheads="1"/>
                    </p:cNvSpPr>
                    <p:nvPr/>
                  </p:nvSpPr>
                  <p:spPr bwMode="auto">
                    <a:xfrm>
                      <a:off x="2558" y="1494"/>
                      <a:ext cx="506" cy="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buClr>
                          <a:schemeClr val="accent2"/>
                        </a:buClr>
                        <a:buSzPct val="85000"/>
                        <a:buFont typeface="Wingdings" panose="05000000000000000000" pitchFamily="2" charset="2"/>
                        <a:buNone/>
                      </a:pPr>
                      <a:r>
                        <a:rPr lang="en-US" altLang="sv-SE" sz="1600" dirty="0">
                          <a:solidFill>
                            <a:schemeClr val="accent6"/>
                          </a:solidFill>
                          <a:latin typeface="Comic Sans MS" panose="030F0702030302020204" pitchFamily="66" charset="0"/>
                        </a:rPr>
                        <a:t>step</a:t>
                      </a:r>
                    </a:p>
                  </p:txBody>
                </p:sp>
              </p:grpSp>
            </p:grpSp>
          </p:grpSp>
        </p:grpSp>
        <p:sp>
          <p:nvSpPr>
            <p:cNvPr id="112703" name="Text Box 63"/>
            <p:cNvSpPr txBox="1">
              <a:spLocks noChangeArrowheads="1"/>
            </p:cNvSpPr>
            <p:nvPr/>
          </p:nvSpPr>
          <p:spPr bwMode="auto">
            <a:xfrm>
              <a:off x="3152" y="1175"/>
              <a:ext cx="22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cs typeface="Times New Roman (Hebrew)" charset="-79"/>
                </a:defRPr>
              </a:lvl1pPr>
              <a:lvl2pPr algn="l">
                <a:defRPr sz="2400">
                  <a:solidFill>
                    <a:schemeClr val="tx1"/>
                  </a:solidFill>
                  <a:latin typeface="Times New Roman" panose="02020603050405020304" pitchFamily="18" charset="0"/>
                  <a:cs typeface="Times New Roman (Hebrew)" charset="-79"/>
                </a:defRPr>
              </a:lvl2pPr>
              <a:lvl3pPr algn="l">
                <a:defRPr sz="2400">
                  <a:solidFill>
                    <a:schemeClr val="tx1"/>
                  </a:solidFill>
                  <a:latin typeface="Times New Roman" panose="02020603050405020304" pitchFamily="18" charset="0"/>
                  <a:cs typeface="Times New Roman (Hebrew)" charset="-79"/>
                </a:defRPr>
              </a:lvl3pPr>
              <a:lvl4pPr algn="l">
                <a:defRPr sz="2400">
                  <a:solidFill>
                    <a:schemeClr val="tx1"/>
                  </a:solidFill>
                  <a:latin typeface="Times New Roman" panose="02020603050405020304" pitchFamily="18" charset="0"/>
                  <a:cs typeface="Times New Roman (Hebrew)" charset="-79"/>
                </a:defRPr>
              </a:lvl4pPr>
              <a:lvl5pPr algn="l">
                <a:defRPr sz="2400">
                  <a:solidFill>
                    <a:schemeClr val="tx1"/>
                  </a:solidFill>
                  <a:latin typeface="Times New Roman" panose="02020603050405020304" pitchFamily="18" charset="0"/>
                  <a:cs typeface="Times New Roman (Hebrew)" charset="-79"/>
                </a:defRPr>
              </a:lvl5pPr>
              <a:lvl6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6pPr>
              <a:lvl7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7pPr>
              <a:lvl8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8pPr>
              <a:lvl9pPr eaLnBrk="0" fontAlgn="base" hangingPunct="0">
                <a:spcBef>
                  <a:spcPct val="0"/>
                </a:spcBef>
                <a:spcAft>
                  <a:spcPct val="0"/>
                </a:spcAft>
                <a:defRPr sz="2400">
                  <a:solidFill>
                    <a:schemeClr val="tx1"/>
                  </a:solidFill>
                  <a:latin typeface="Times New Roman" panose="02020603050405020304" pitchFamily="18" charset="0"/>
                  <a:cs typeface="Times New Roman (Hebrew)" charset="-79"/>
                </a:defRPr>
              </a:lvl9pPr>
            </a:lstStyle>
            <a:p>
              <a:pPr>
                <a:spcBef>
                  <a:spcPct val="50000"/>
                </a:spcBef>
                <a:buClr>
                  <a:schemeClr val="accent2"/>
                </a:buClr>
                <a:buSzPct val="85000"/>
                <a:buFont typeface="Wingdings" panose="05000000000000000000" pitchFamily="2" charset="2"/>
                <a:buNone/>
              </a:pPr>
              <a:r>
                <a:rPr lang="en-US" altLang="sv-SE" sz="1800" dirty="0">
                  <a:solidFill>
                    <a:schemeClr val="accent6"/>
                  </a:solidFill>
                  <a:latin typeface="Comic Sans MS" panose="030F0702030302020204" pitchFamily="66" charset="0"/>
                </a:rPr>
                <a:t>legal execution</a:t>
              </a:r>
            </a:p>
          </p:txBody>
        </p:sp>
      </p:grpSp>
    </p:spTree>
    <p:custDataLst>
      <p:tags r:id="rId1"/>
    </p:custDataLst>
    <p:extLst>
      <p:ext uri="{BB962C8B-B14F-4D97-AF65-F5344CB8AC3E}">
        <p14:creationId xmlns:p14="http://schemas.microsoft.com/office/powerpoint/2010/main" val="19921568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112701"/>
                                        </p:tgtEl>
                                        <p:attrNameLst>
                                          <p:attrName>style.visibility</p:attrName>
                                        </p:attrNameLst>
                                      </p:cBhvr>
                                      <p:to>
                                        <p:strVal val="visible"/>
                                      </p:to>
                                    </p:set>
                                    <p:animEffect transition="in" filter="dissolve">
                                      <p:cBhvr>
                                        <p:cTn id="11" dur="500"/>
                                        <p:tgtEl>
                                          <p:spTgt spid="11270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112696"/>
                                        </p:tgtEl>
                                        <p:attrNameLst>
                                          <p:attrName>style.visibility</p:attrName>
                                        </p:attrNameLst>
                                      </p:cBhvr>
                                      <p:to>
                                        <p:strVal val="visible"/>
                                      </p:to>
                                    </p:set>
                                    <p:animEffect transition="in" filter="wipe(left)">
                                      <p:cBhvr>
                                        <p:cTn id="16" dur="500"/>
                                        <p:tgtEl>
                                          <p:spTgt spid="11269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2697"/>
                                        </p:tgtEl>
                                        <p:attrNameLst>
                                          <p:attrName>style.visibility</p:attrName>
                                        </p:attrNameLst>
                                      </p:cBhvr>
                                      <p:to>
                                        <p:strVal val="visible"/>
                                      </p:to>
                                    </p:set>
                                    <p:animEffect transition="in" filter="wipe(left)">
                                      <p:cBhvr>
                                        <p:cTn id="21" dur="500"/>
                                        <p:tgtEl>
                                          <p:spTgt spid="11269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1270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2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6" grpId="0"/>
      <p:bldP spid="112648"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Self-Stabilization</a:t>
            </a:r>
          </a:p>
        </p:txBody>
      </p:sp>
      <p:sp>
        <p:nvSpPr>
          <p:cNvPr id="3" name="Content Placeholder 2"/>
          <p:cNvSpPr>
            <a:spLocks noGrp="1"/>
          </p:cNvSpPr>
          <p:nvPr>
            <p:ph idx="1"/>
          </p:nvPr>
        </p:nvSpPr>
        <p:spPr>
          <a:xfrm>
            <a:off x="251520" y="1773238"/>
            <a:ext cx="8640960" cy="4535487"/>
          </a:xfrm>
        </p:spPr>
        <p:txBody>
          <a:bodyPr/>
          <a:lstStyle/>
          <a:p>
            <a:r>
              <a:rPr lang="en-US" dirty="0"/>
              <a:t>Computer networks can be complex due to numerous factors including scale, decentralization, heterogeneity, mobility, dynamism, bugs and failures</a:t>
            </a:r>
          </a:p>
          <a:p>
            <a:r>
              <a:rPr lang="en-US" dirty="0"/>
              <a:t>Deploying, operating and maintaining such networks can be not only very difficult, but also very costly</a:t>
            </a:r>
          </a:p>
          <a:p>
            <a:r>
              <a:rPr lang="en-US" dirty="0"/>
              <a:t>A flurry of recent activity has been directed at this problem whereby future computer networks are envisioned to be self-configuring, self-organizing, self-managing and self-repairing, aka, self-* properties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Self-Stabilization</a:t>
            </a:r>
          </a:p>
        </p:txBody>
      </p:sp>
      <p:sp>
        <p:nvSpPr>
          <p:cNvPr id="3" name="Content Placeholder 2"/>
          <p:cNvSpPr>
            <a:spLocks noGrp="1"/>
          </p:cNvSpPr>
          <p:nvPr>
            <p:ph idx="1"/>
          </p:nvPr>
        </p:nvSpPr>
        <p:spPr>
          <a:xfrm>
            <a:off x="251520" y="1412776"/>
            <a:ext cx="8640960" cy="4895949"/>
          </a:xfrm>
        </p:spPr>
        <p:txBody>
          <a:bodyPr/>
          <a:lstStyle/>
          <a:p>
            <a:r>
              <a:rPr lang="en-US" dirty="0">
                <a:latin typeface="Calibri" panose="020F0502020204030204" pitchFamily="34" charset="0"/>
                <a:cs typeface="Calibri" panose="020F0502020204030204" pitchFamily="34" charset="0"/>
              </a:rPr>
              <a:t>At first glance, the guarantee of self stabilization may seem less promising than that of the more traditional fault-tolerance of algorithms, that aims to guarantee that the system always remains in a correct state, under certain kinds of state transitions </a:t>
            </a:r>
          </a:p>
          <a:p>
            <a:r>
              <a:rPr lang="en-US" dirty="0">
                <a:latin typeface="Calibri" panose="020F0502020204030204" pitchFamily="34" charset="0"/>
                <a:cs typeface="Calibri" panose="020F0502020204030204" pitchFamily="34" charset="0"/>
              </a:rPr>
              <a:t>However, that traditional fault tolerance cannot always be achieved </a:t>
            </a:r>
          </a:p>
          <a:p>
            <a:pPr lvl="1"/>
            <a:r>
              <a:rPr lang="en-US" dirty="0">
                <a:latin typeface="Calibri" panose="020F0502020204030204" pitchFamily="34" charset="0"/>
                <a:cs typeface="Calibri" panose="020F0502020204030204" pitchFamily="34" charset="0"/>
              </a:rPr>
              <a:t>E.g., it cannot be achieved when the system is started in an incorrect state or is corrupted by an intruder or unexpected combination of faults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Self-Stabilization</a:t>
            </a:r>
          </a:p>
        </p:txBody>
      </p:sp>
      <p:sp>
        <p:nvSpPr>
          <p:cNvPr id="3" name="Content Placeholder 2"/>
          <p:cNvSpPr>
            <a:spLocks noGrp="1"/>
          </p:cNvSpPr>
          <p:nvPr>
            <p:ph idx="1"/>
          </p:nvPr>
        </p:nvSpPr>
        <p:spPr>
          <a:xfrm>
            <a:off x="251520" y="1412776"/>
            <a:ext cx="8640960" cy="4895949"/>
          </a:xfrm>
        </p:spPr>
        <p:txBody>
          <a:bodyPr/>
          <a:lstStyle/>
          <a:p>
            <a:r>
              <a:rPr lang="en-US" dirty="0">
                <a:latin typeface="Calibri" panose="020F0502020204030204" pitchFamily="34" charset="0"/>
                <a:cs typeface="Calibri" panose="020F0502020204030204" pitchFamily="34" charset="0"/>
              </a:rPr>
              <a:t>Moreover, because of their complexity, it is very hard to debug and to analyze distributed networks </a:t>
            </a:r>
          </a:p>
          <a:p>
            <a:pPr lvl="1"/>
            <a:r>
              <a:rPr lang="en-US" sz="2800" dirty="0">
                <a:latin typeface="Calibri" panose="020F0502020204030204" pitchFamily="34" charset="0"/>
                <a:cs typeface="Calibri" panose="020F0502020204030204" pitchFamily="34" charset="0"/>
              </a:rPr>
              <a:t>Hence, it is very hard to prevent a computer networks from reaching an incorrect state</a:t>
            </a:r>
          </a:p>
          <a:p>
            <a:r>
              <a:rPr lang="en-US" dirty="0">
                <a:latin typeface="Calibri" panose="020F0502020204030204" pitchFamily="34" charset="0"/>
                <a:cs typeface="Calibri" panose="020F0502020204030204" pitchFamily="34" charset="0"/>
              </a:rPr>
              <a:t>Indeed, some forms of self-stabilization are incorporated into most modern computer networks, since it gives them the ability to cope with faults that were not foreseen in the design of the 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Self-Stabilization</a:t>
            </a:r>
          </a:p>
        </p:txBody>
      </p:sp>
      <p:sp>
        <p:nvSpPr>
          <p:cNvPr id="3" name="Content Placeholder 2"/>
          <p:cNvSpPr>
            <a:spLocks noGrp="1"/>
          </p:cNvSpPr>
          <p:nvPr>
            <p:ph idx="1"/>
          </p:nvPr>
        </p:nvSpPr>
        <p:spPr>
          <a:xfrm>
            <a:off x="457200" y="1485801"/>
            <a:ext cx="8229600" cy="4535487"/>
          </a:xfrm>
        </p:spPr>
        <p:txBody>
          <a:bodyPr/>
          <a:lstStyle/>
          <a:p>
            <a:r>
              <a:rPr lang="en-US" dirty="0">
                <a:latin typeface="Calibri" panose="020F0502020204030204" pitchFamily="34" charset="0"/>
                <a:cs typeface="Calibri" panose="020F0502020204030204" pitchFamily="34" charset="0"/>
              </a:rPr>
              <a:t>How does one know when a self-stabilizing system is in a legitimate state? </a:t>
            </a:r>
          </a:p>
          <a:p>
            <a:r>
              <a:rPr lang="en-US" dirty="0">
                <a:latin typeface="Calibri" panose="020F0502020204030204" pitchFamily="34" charset="0"/>
                <a:cs typeface="Calibri" panose="020F0502020204030204" pitchFamily="34" charset="0"/>
              </a:rPr>
              <a:t>When does a self-stabilizing protocol terminate? </a:t>
            </a:r>
            <a:r>
              <a:rPr lang="en-US" dirty="0">
                <a:solidFill>
                  <a:srgbClr val="FF0000"/>
                </a:solidFill>
                <a:latin typeface="Calibri" panose="020F0502020204030204" pitchFamily="34" charset="0"/>
                <a:cs typeface="Calibri" panose="020F0502020204030204" pitchFamily="34" charset="0"/>
              </a:rPr>
              <a:t>no termination , because it is do for ever lob</a:t>
            </a:r>
          </a:p>
          <a:p>
            <a:pPr lvl="1"/>
            <a:r>
              <a:rPr lang="en-US" dirty="0">
                <a:latin typeface="Calibri" panose="020F0502020204030204" pitchFamily="34" charset="0"/>
                <a:cs typeface="Calibri" panose="020F0502020204030204" pitchFamily="34" charset="0"/>
              </a:rPr>
              <a:t>Why do all self-stabilizing protocols are in the form of a do forever loop? </a:t>
            </a:r>
          </a:p>
          <a:p>
            <a:r>
              <a:rPr lang="en-US" dirty="0">
                <a:latin typeface="Calibri" panose="020F0502020204030204" pitchFamily="34" charset="0"/>
                <a:cs typeface="Calibri" panose="020F0502020204030204" pitchFamily="34" charset="0"/>
              </a:rPr>
              <a:t>Can a system be partly self-stabilizing? </a:t>
            </a:r>
          </a:p>
          <a:p>
            <a:r>
              <a:rPr lang="en-US" dirty="0">
                <a:latin typeface="Calibri" panose="020F0502020204030204" pitchFamily="34" charset="0"/>
                <a:cs typeface="Calibri" panose="020F0502020204030204" pitchFamily="34" charset="0"/>
              </a:rPr>
              <a:t>What is self-stabilization good for? </a:t>
            </a:r>
          </a:p>
          <a:p>
            <a:pPr lvl="1"/>
            <a:r>
              <a:rPr lang="en-US" dirty="0">
                <a:latin typeface="Calibri" panose="020F0502020204030204" pitchFamily="34" charset="0"/>
                <a:cs typeface="Calibri" panose="020F0502020204030204" pitchFamily="34" charset="0"/>
              </a:rPr>
              <a:t>Why is it not good for?</a:t>
            </a:r>
          </a:p>
          <a:p>
            <a:r>
              <a:rPr lang="en-US" dirty="0">
                <a:latin typeface="Calibri" panose="020F0502020204030204" pitchFamily="34" charset="0"/>
                <a:cs typeface="Calibri" panose="020F0502020204030204" pitchFamily="34" charset="0"/>
              </a:rPr>
              <a:t>What are the most useful applications of self-stabilization?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143000"/>
          </a:xfrm>
        </p:spPr>
        <p:txBody>
          <a:bodyPr/>
          <a:lstStyle/>
          <a:p>
            <a:r>
              <a:rPr lang="en-US" altLang="zh-CN" sz="4000" b="1" dirty="0"/>
              <a:t>Legal Behavior of Leader Election</a:t>
            </a:r>
            <a:endParaRPr lang="en-US" sz="4000" dirty="0"/>
          </a:p>
        </p:txBody>
      </p:sp>
      <p:sp>
        <p:nvSpPr>
          <p:cNvPr id="3" name="Content Placeholder 2"/>
          <p:cNvSpPr>
            <a:spLocks noGrp="1"/>
          </p:cNvSpPr>
          <p:nvPr>
            <p:ph idx="1"/>
          </p:nvPr>
        </p:nvSpPr>
        <p:spPr/>
        <p:txBody>
          <a:bodyPr/>
          <a:lstStyle/>
          <a:p>
            <a:r>
              <a:rPr lang="en-US" i="1" dirty="0">
                <a:latin typeface="Calibri" panose="020F0502020204030204" pitchFamily="34" charset="0"/>
                <a:cs typeface="Calibri" panose="020F0502020204030204" pitchFamily="34" charset="0"/>
              </a:rPr>
              <a:t>LE</a:t>
            </a:r>
            <a:r>
              <a:rPr lang="en-US" baseline="-25000" dirty="0">
                <a:latin typeface="Calibri" panose="020F0502020204030204" pitchFamily="34" charset="0"/>
                <a:cs typeface="Calibri" panose="020F0502020204030204" pitchFamily="34" charset="0"/>
              </a:rPr>
              <a:t>leader</a:t>
            </a:r>
            <a:r>
              <a:rPr lang="en-US" dirty="0">
                <a:latin typeface="Calibri" panose="020F0502020204030204" pitchFamily="34" charset="0"/>
                <a:cs typeface="Calibri" panose="020F0502020204030204" pitchFamily="34" charset="0"/>
              </a:rPr>
              <a:t>: In every configuration there is exactly one processor that has the property “Leader”</a:t>
            </a:r>
          </a:p>
          <a:p>
            <a:r>
              <a:rPr lang="en-US" dirty="0">
                <a:latin typeface="Calibri" panose="020F0502020204030204" pitchFamily="34" charset="0"/>
                <a:cs typeface="Calibri" panose="020F0502020204030204" pitchFamily="34" charset="0"/>
              </a:rPr>
              <a:t>Can we guaranteed that starting from arbitrary configuration, we reach a safe configuration with respect to </a:t>
            </a:r>
            <a:r>
              <a:rPr lang="en-US" i="1" dirty="0">
                <a:latin typeface="Calibri" panose="020F0502020204030204" pitchFamily="34" charset="0"/>
                <a:cs typeface="Calibri" panose="020F0502020204030204" pitchFamily="34" charset="0"/>
              </a:rPr>
              <a:t>LE</a:t>
            </a:r>
            <a:r>
              <a:rPr lang="en-US" baseline="-25000" dirty="0">
                <a:latin typeface="Calibri" panose="020F0502020204030204" pitchFamily="34" charset="0"/>
                <a:cs typeface="Calibri" panose="020F0502020204030204" pitchFamily="34" charset="0"/>
              </a:rPr>
              <a:t>leader</a:t>
            </a:r>
            <a:r>
              <a:rPr lang="en-US" dirty="0">
                <a:latin typeface="Calibri" panose="020F0502020204030204" pitchFamily="34" charset="0"/>
                <a:cs typeface="Calibri" panose="020F0502020204030204" pitchFamily="34" charset="0"/>
              </a:rPr>
              <a:t>?</a:t>
            </a:r>
          </a:p>
          <a:p>
            <a:r>
              <a:rPr lang="en-US" dirty="0">
                <a:latin typeface="Calibri" panose="020F0502020204030204" pitchFamily="34" charset="0"/>
                <a:cs typeface="Calibri" panose="020F0502020204030204" pitchFamily="34" charset="0"/>
              </a:rPr>
              <a:t>Is there a deterministic algorithm for leader election in uniform systems in which all processors are identical?</a:t>
            </a:r>
          </a:p>
          <a:p>
            <a:pPr lvl="1"/>
            <a:r>
              <a:rPr lang="en-US" dirty="0">
                <a:latin typeface="Calibri" panose="020F0502020204030204" pitchFamily="34" charset="0"/>
                <a:cs typeface="Calibri" panose="020F0502020204030204" pitchFamily="34" charset="0"/>
              </a:rPr>
              <a:t>all processors are running the same program, they have no unique id’s, etc. </a:t>
            </a:r>
          </a:p>
          <a:p>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338"/>
            <a:ext cx="9144000" cy="1143000"/>
          </a:xfrm>
        </p:spPr>
        <p:txBody>
          <a:bodyPr/>
          <a:lstStyle/>
          <a:p>
            <a:r>
              <a:rPr lang="en-US" altLang="zh-CN" sz="4000" b="1" dirty="0"/>
              <a:t>Legal Behavior of Leader Election</a:t>
            </a:r>
            <a:endParaRPr lang="en-US" sz="4000" dirty="0"/>
          </a:p>
        </p:txBody>
      </p:sp>
      <p:sp>
        <p:nvSpPr>
          <p:cNvPr id="26" name="Content Placeholder 25"/>
          <p:cNvSpPr>
            <a:spLocks noGrp="1"/>
          </p:cNvSpPr>
          <p:nvPr>
            <p:ph idx="1"/>
          </p:nvPr>
        </p:nvSpPr>
        <p:spPr>
          <a:xfrm>
            <a:off x="251520" y="1773238"/>
            <a:ext cx="7560840" cy="4535487"/>
          </a:xfrm>
        </p:spPr>
        <p:txBody>
          <a:bodyPr/>
          <a:lstStyle/>
          <a:p>
            <a:r>
              <a:rPr lang="en-US" dirty="0">
                <a:latin typeface="Calibri" panose="020F0502020204030204" pitchFamily="34" charset="0"/>
                <a:cs typeface="Calibri" panose="020F0502020204030204" pitchFamily="34" charset="0"/>
              </a:rPr>
              <a:t>Suppose there is such a algorithm, then how can we deal with an execution E in a network of two processors and a starting configuration,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 = &lt;</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&gt;, in which both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1</a:t>
            </a:r>
            <a:r>
              <a:rPr lang="en-US" dirty="0">
                <a:latin typeface="Calibri" panose="020F0502020204030204" pitchFamily="34" charset="0"/>
                <a:cs typeface="Calibri" panose="020F0502020204030204" pitchFamily="34" charset="0"/>
              </a:rPr>
              <a:t> and </a:t>
            </a:r>
            <a:r>
              <a:rPr lang="en-US" i="1" dirty="0">
                <a:latin typeface="Calibri" panose="020F0502020204030204" pitchFamily="34" charset="0"/>
                <a:cs typeface="Calibri" panose="020F0502020204030204" pitchFamily="34" charset="0"/>
              </a:rPr>
              <a:t>p</a:t>
            </a:r>
            <a:r>
              <a:rPr lang="en-US" i="1" baseline="-25000" dirty="0">
                <a:latin typeface="Calibri" panose="020F0502020204030204" pitchFamily="34" charset="0"/>
                <a:cs typeface="Calibri" panose="020F0502020204030204" pitchFamily="34" charset="0"/>
              </a:rPr>
              <a:t>2</a:t>
            </a:r>
            <a:r>
              <a:rPr lang="en-US" dirty="0">
                <a:latin typeface="Calibri" panose="020F0502020204030204" pitchFamily="34" charset="0"/>
                <a:cs typeface="Calibri" panose="020F0502020204030204" pitchFamily="34" charset="0"/>
              </a:rPr>
              <a:t> are in the same state, where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1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 and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1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2</a:t>
            </a:r>
            <a:endParaRPr lang="en-US" altLang="he-IL"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Let's say that within </a:t>
            </a:r>
            <a:r>
              <a:rPr lang="en-US" i="1" dirty="0">
                <a:latin typeface="Calibri" panose="020F0502020204030204" pitchFamily="34" charset="0"/>
                <a:cs typeface="Calibri" panose="020F0502020204030204" pitchFamily="34" charset="0"/>
              </a:rPr>
              <a:t>l</a:t>
            </a:r>
            <a:r>
              <a:rPr lang="en-US" dirty="0">
                <a:latin typeface="Calibri" panose="020F0502020204030204" pitchFamily="34" charset="0"/>
                <a:cs typeface="Calibri" panose="020F0502020204030204" pitchFamily="34" charset="0"/>
              </a:rPr>
              <a:t> steps we reach a configuration in which the leader election task is achieved</a:t>
            </a:r>
          </a:p>
          <a:p>
            <a:pPr lvl="1"/>
            <a:r>
              <a:rPr lang="en-US" dirty="0">
                <a:latin typeface="Calibri" panose="020F0502020204030204" pitchFamily="34" charset="0"/>
                <a:cs typeface="Calibri" panose="020F0502020204030204" pitchFamily="34" charset="0"/>
              </a:rPr>
              <a:t>one processor is a leader and the other one is not</a:t>
            </a:r>
          </a:p>
          <a:p>
            <a:pPr lvl="1"/>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1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 and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1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2 </a:t>
            </a:r>
            <a:r>
              <a:rPr lang="en-US" altLang="he-IL" dirty="0">
                <a:latin typeface="Calibri" panose="020F0502020204030204" pitchFamily="34" charset="0"/>
                <a:cs typeface="Calibri" panose="020F0502020204030204" pitchFamily="34" charset="0"/>
              </a:rPr>
              <a:t>do not hold</a:t>
            </a:r>
            <a:endParaRPr lang="en-US" dirty="0">
              <a:latin typeface="Calibri" panose="020F0502020204030204" pitchFamily="34" charset="0"/>
              <a:cs typeface="Calibri" panose="020F0502020204030204" pitchFamily="34" charset="0"/>
            </a:endParaRPr>
          </a:p>
        </p:txBody>
      </p:sp>
      <p:grpSp>
        <p:nvGrpSpPr>
          <p:cNvPr id="3" name="Group 7"/>
          <p:cNvGrpSpPr/>
          <p:nvPr/>
        </p:nvGrpSpPr>
        <p:grpSpPr>
          <a:xfrm>
            <a:off x="7524328" y="4210150"/>
            <a:ext cx="1224136" cy="1379090"/>
            <a:chOff x="6228184" y="2739455"/>
            <a:chExt cx="1224136" cy="1379090"/>
          </a:xfrm>
        </p:grpSpPr>
        <p:sp>
          <p:nvSpPr>
            <p:cNvPr id="10" name="Oval 19"/>
            <p:cNvSpPr>
              <a:spLocks noChangeArrowheads="1"/>
            </p:cNvSpPr>
            <p:nvPr/>
          </p:nvSpPr>
          <p:spPr bwMode="auto">
            <a:xfrm>
              <a:off x="7064499" y="2739455"/>
              <a:ext cx="387821" cy="401513"/>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1</a:t>
              </a:r>
              <a:endParaRPr lang="en-US" altLang="en-US" sz="1600" dirty="0">
                <a:latin typeface="Comic Sans MS" pitchFamily="66" charset="0"/>
              </a:endParaRPr>
            </a:p>
          </p:txBody>
        </p:sp>
        <p:sp>
          <p:nvSpPr>
            <p:cNvPr id="11" name="Oval 23"/>
            <p:cNvSpPr>
              <a:spLocks noChangeArrowheads="1"/>
            </p:cNvSpPr>
            <p:nvPr/>
          </p:nvSpPr>
          <p:spPr bwMode="auto">
            <a:xfrm>
              <a:off x="6228184" y="3717032"/>
              <a:ext cx="387821" cy="401513"/>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2</a:t>
              </a:r>
              <a:endParaRPr lang="en-US" altLang="en-US" sz="1600" dirty="0">
                <a:latin typeface="Comic Sans MS" pitchFamily="66" charset="0"/>
              </a:endParaRPr>
            </a:p>
          </p:txBody>
        </p:sp>
        <p:sp>
          <p:nvSpPr>
            <p:cNvPr id="13" name="Line 26"/>
            <p:cNvSpPr>
              <a:spLocks noChangeShapeType="1"/>
            </p:cNvSpPr>
            <p:nvPr/>
          </p:nvSpPr>
          <p:spPr bwMode="auto">
            <a:xfrm rot="21408908" flipH="1">
              <a:off x="6549415" y="3109396"/>
              <a:ext cx="596900" cy="663575"/>
            </a:xfrm>
            <a:prstGeom prst="line">
              <a:avLst/>
            </a:prstGeom>
            <a:noFill/>
            <a:ln w="12700">
              <a:solidFill>
                <a:schemeClr val="accent2"/>
              </a:solidFill>
              <a:round/>
              <a:headEnd type="triangle" w="med" len="med"/>
              <a:tailEnd type="triangle" w="med" len="med"/>
            </a:ln>
            <a:effectLst/>
          </p:spPr>
          <p:txBody>
            <a:bodyPr wrap="none" anchor="ctr"/>
            <a:lstStyle/>
            <a:p>
              <a:endParaRPr lang="en-US"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338"/>
            <a:ext cx="9144000" cy="1143000"/>
          </a:xfrm>
        </p:spPr>
        <p:txBody>
          <a:bodyPr/>
          <a:lstStyle/>
          <a:p>
            <a:r>
              <a:rPr lang="en-US" altLang="zh-CN" sz="4000" b="1" dirty="0"/>
              <a:t>Legal Behavior of Leader Election</a:t>
            </a:r>
            <a:endParaRPr lang="en-US" sz="4000" dirty="0"/>
          </a:p>
        </p:txBody>
      </p:sp>
      <p:sp>
        <p:nvSpPr>
          <p:cNvPr id="26" name="Content Placeholder 25"/>
          <p:cNvSpPr>
            <a:spLocks noGrp="1"/>
          </p:cNvSpPr>
          <p:nvPr>
            <p:ph idx="1"/>
          </p:nvPr>
        </p:nvSpPr>
        <p:spPr>
          <a:xfrm>
            <a:off x="251520" y="1340768"/>
            <a:ext cx="8208912" cy="4967957"/>
          </a:xfrm>
        </p:spPr>
        <p:txBody>
          <a:bodyPr/>
          <a:lstStyle/>
          <a:p>
            <a:r>
              <a:rPr lang="en-US" dirty="0">
                <a:latin typeface="Calibri" panose="020F0502020204030204" pitchFamily="34" charset="0"/>
                <a:cs typeface="Calibri" panose="020F0502020204030204" pitchFamily="34" charset="0"/>
              </a:rPr>
              <a:t>Let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last-same</a:t>
            </a:r>
            <a:r>
              <a:rPr lang="en-US" dirty="0">
                <a:latin typeface="Calibri" panose="020F0502020204030204" pitchFamily="34" charset="0"/>
                <a:cs typeface="Calibri" panose="020F0502020204030204" pitchFamily="34" charset="0"/>
              </a:rPr>
              <a:t>] and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first-different</a:t>
            </a:r>
            <a:r>
              <a:rPr lang="en-US" dirty="0">
                <a:latin typeface="Calibri" panose="020F0502020204030204" pitchFamily="34" charset="0"/>
                <a:cs typeface="Calibri" panose="020F0502020204030204" pitchFamily="34" charset="0"/>
              </a:rPr>
              <a:t>] be the last, and respectively, the first be two consecutive configurations in </a:t>
            </a:r>
            <a:r>
              <a:rPr lang="en-US" i="1" dirty="0">
                <a:latin typeface="Calibri" panose="020F0502020204030204" pitchFamily="34" charset="0"/>
                <a:cs typeface="Calibri" panose="020F0502020204030204" pitchFamily="34" charset="0"/>
              </a:rPr>
              <a:t>E</a:t>
            </a:r>
            <a:r>
              <a:rPr lang="en-US" dirty="0">
                <a:latin typeface="Calibri" panose="020F0502020204030204" pitchFamily="34" charset="0"/>
                <a:cs typeface="Calibri" panose="020F0502020204030204" pitchFamily="34" charset="0"/>
              </a:rPr>
              <a:t>, such that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 and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2 </a:t>
            </a:r>
            <a:r>
              <a:rPr lang="en-US" altLang="he-IL" dirty="0">
                <a:latin typeface="Calibri" panose="020F0502020204030204" pitchFamily="34" charset="0"/>
                <a:cs typeface="Calibri" panose="020F0502020204030204" pitchFamily="34" charset="0"/>
              </a:rPr>
              <a:t>do</a:t>
            </a:r>
            <a:r>
              <a:rPr lang="en-US" dirty="0">
                <a:latin typeface="Calibri" panose="020F0502020204030204" pitchFamily="34" charset="0"/>
                <a:cs typeface="Calibri" panose="020F0502020204030204" pitchFamily="34" charset="0"/>
              </a:rPr>
              <a:t>, and respectively, do not</a:t>
            </a:r>
            <a:r>
              <a:rPr lang="en-US" altLang="he-IL" dirty="0">
                <a:latin typeface="Calibri" panose="020F0502020204030204" pitchFamily="34" charset="0"/>
                <a:cs typeface="Calibri" panose="020F0502020204030204" pitchFamily="34" charset="0"/>
              </a:rPr>
              <a:t> hold</a:t>
            </a:r>
          </a:p>
          <a:p>
            <a:pPr lvl="1"/>
            <a:r>
              <a:rPr lang="en-US" altLang="he-IL" dirty="0">
                <a:latin typeface="Calibri" panose="020F0502020204030204" pitchFamily="34" charset="0"/>
                <a:cs typeface="Calibri" panose="020F0502020204030204" pitchFamily="34" charset="0"/>
              </a:rPr>
              <a:t>Consecutive configurations: </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first-different </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last-same</a:t>
            </a:r>
            <a:r>
              <a:rPr lang="en-US" dirty="0">
                <a:latin typeface="Calibri" panose="020F0502020204030204" pitchFamily="34" charset="0"/>
                <a:cs typeface="Calibri" panose="020F0502020204030204" pitchFamily="34" charset="0"/>
              </a:rPr>
              <a:t>+1</a:t>
            </a:r>
            <a:endParaRPr lang="en-US" altLang="he-IL"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question is how a deterministic algorithm can take a step that leads from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last-same</a:t>
            </a:r>
            <a:r>
              <a:rPr lang="en-US" dirty="0">
                <a:latin typeface="Calibri" panose="020F0502020204030204" pitchFamily="34" charset="0"/>
                <a:cs typeface="Calibri" panose="020F0502020204030204" pitchFamily="34" charset="0"/>
              </a:rPr>
              <a:t>] to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first-different</a:t>
            </a:r>
            <a:r>
              <a:rPr lang="en-US"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Same program</a:t>
            </a:r>
          </a:p>
          <a:p>
            <a:pPr lvl="1"/>
            <a:r>
              <a:rPr lang="en-US" sz="2000" dirty="0">
                <a:latin typeface="Calibri" panose="020F0502020204030204" pitchFamily="34" charset="0"/>
                <a:cs typeface="Calibri" panose="020F0502020204030204" pitchFamily="34" charset="0"/>
              </a:rPr>
              <a:t>Same state</a:t>
            </a:r>
          </a:p>
          <a:p>
            <a:pPr lvl="1"/>
            <a:r>
              <a:rPr lang="en-US" sz="2000" dirty="0">
                <a:latin typeface="Calibri" panose="020F0502020204030204" pitchFamily="34" charset="0"/>
                <a:cs typeface="Calibri" panose="020F0502020204030204" pitchFamily="34" charset="0"/>
              </a:rPr>
              <a:t>Same number of neighbors </a:t>
            </a:r>
          </a:p>
          <a:p>
            <a:pPr lvl="1"/>
            <a:r>
              <a:rPr lang="en-US" sz="2000" dirty="0">
                <a:latin typeface="Calibri" panose="020F0502020204030204" pitchFamily="34" charset="0"/>
                <a:cs typeface="Calibri" panose="020F0502020204030204" pitchFamily="34" charset="0"/>
              </a:rPr>
              <a:t>No ids</a:t>
            </a:r>
          </a:p>
          <a:p>
            <a:pPr lvl="1"/>
            <a:r>
              <a:rPr lang="en-US" sz="2000" dirty="0">
                <a:latin typeface="Calibri" panose="020F0502020204030204" pitchFamily="34" charset="0"/>
                <a:cs typeface="Calibri" panose="020F0502020204030204" pitchFamily="34" charset="0"/>
              </a:rPr>
              <a:t>Same program counter</a:t>
            </a:r>
          </a:p>
          <a:p>
            <a:pPr lvl="1"/>
            <a:r>
              <a:rPr lang="en-US" sz="2000" dirty="0">
                <a:latin typeface="Calibri" panose="020F0502020204030204" pitchFamily="34" charset="0"/>
                <a:cs typeface="Calibri" panose="020F0502020204030204" pitchFamily="34" charset="0"/>
              </a:rPr>
              <a:t>…</a:t>
            </a:r>
          </a:p>
          <a:p>
            <a:endParaRPr lang="en-US" dirty="0">
              <a:latin typeface="Calibri" panose="020F0502020204030204" pitchFamily="34" charset="0"/>
              <a:cs typeface="Calibri" panose="020F0502020204030204" pitchFamily="34" charset="0"/>
            </a:endParaRPr>
          </a:p>
        </p:txBody>
      </p:sp>
      <p:grpSp>
        <p:nvGrpSpPr>
          <p:cNvPr id="3" name="Group 7"/>
          <p:cNvGrpSpPr/>
          <p:nvPr/>
        </p:nvGrpSpPr>
        <p:grpSpPr>
          <a:xfrm>
            <a:off x="7524328" y="4210150"/>
            <a:ext cx="1224136" cy="1379090"/>
            <a:chOff x="6228184" y="2739455"/>
            <a:chExt cx="1224136" cy="1379090"/>
          </a:xfrm>
        </p:grpSpPr>
        <p:sp>
          <p:nvSpPr>
            <p:cNvPr id="10" name="Oval 19"/>
            <p:cNvSpPr>
              <a:spLocks noChangeArrowheads="1"/>
            </p:cNvSpPr>
            <p:nvPr/>
          </p:nvSpPr>
          <p:spPr bwMode="auto">
            <a:xfrm>
              <a:off x="7064499" y="2739455"/>
              <a:ext cx="387821" cy="401513"/>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1</a:t>
              </a:r>
              <a:endParaRPr lang="en-US" altLang="en-US" sz="1600" dirty="0">
                <a:latin typeface="Comic Sans MS" pitchFamily="66" charset="0"/>
              </a:endParaRPr>
            </a:p>
          </p:txBody>
        </p:sp>
        <p:sp>
          <p:nvSpPr>
            <p:cNvPr id="11" name="Oval 23"/>
            <p:cNvSpPr>
              <a:spLocks noChangeArrowheads="1"/>
            </p:cNvSpPr>
            <p:nvPr/>
          </p:nvSpPr>
          <p:spPr bwMode="auto">
            <a:xfrm>
              <a:off x="6228184" y="3717032"/>
              <a:ext cx="387821" cy="401513"/>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2</a:t>
              </a:r>
              <a:endParaRPr lang="en-US" altLang="en-US" sz="1600" dirty="0">
                <a:latin typeface="Comic Sans MS" pitchFamily="66" charset="0"/>
              </a:endParaRPr>
            </a:p>
          </p:txBody>
        </p:sp>
        <p:sp>
          <p:nvSpPr>
            <p:cNvPr id="13" name="Line 26"/>
            <p:cNvSpPr>
              <a:spLocks noChangeShapeType="1"/>
            </p:cNvSpPr>
            <p:nvPr/>
          </p:nvSpPr>
          <p:spPr bwMode="auto">
            <a:xfrm rot="21408908" flipH="1">
              <a:off x="6549415" y="3109396"/>
              <a:ext cx="596900" cy="663575"/>
            </a:xfrm>
            <a:prstGeom prst="line">
              <a:avLst/>
            </a:prstGeom>
            <a:noFill/>
            <a:ln w="12700">
              <a:solidFill>
                <a:schemeClr val="accent2"/>
              </a:solidFill>
              <a:round/>
              <a:headEnd type="triangle" w="med" len="med"/>
              <a:tailEnd type="triangle" w="med" len="med"/>
            </a:ln>
            <a:effectLst/>
          </p:spPr>
          <p:txBody>
            <a:bodyPr wrap="none" anchor="ctr"/>
            <a:lstStyle/>
            <a:p>
              <a:endParaRPr lang="en-US" dirty="0"/>
            </a:p>
          </p:txBody>
        </p:sp>
      </p:grpSp>
      <p:sp>
        <p:nvSpPr>
          <p:cNvPr id="14" name="Rectangle 13"/>
          <p:cNvSpPr/>
          <p:nvPr/>
        </p:nvSpPr>
        <p:spPr>
          <a:xfrm rot="20216709">
            <a:off x="4416421" y="4627877"/>
            <a:ext cx="2581156" cy="707886"/>
          </a:xfrm>
          <a:prstGeom prst="rect">
            <a:avLst/>
          </a:prstGeom>
        </p:spPr>
        <p:txBody>
          <a:bodyPr wrap="none">
            <a:spAutoFit/>
          </a:bodyPr>
          <a:lstStyle/>
          <a:p>
            <a:r>
              <a:rPr lang="en-US" sz="4000" dirty="0">
                <a:solidFill>
                  <a:srgbClr val="FF0000"/>
                </a:solidFill>
              </a:rPr>
              <a:t>It cannot!!!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 Impossibility </a:t>
            </a:r>
            <a:endParaRPr lang="en-US" dirty="0"/>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Lemma (</a:t>
            </a:r>
            <a:r>
              <a:rPr lang="en-US" altLang="zh-CN" b="1" dirty="0">
                <a:latin typeface="Calibri" panose="020F0502020204030204" pitchFamily="34" charset="0"/>
                <a:cs typeface="Calibri" panose="020F0502020204030204" pitchFamily="34" charset="0"/>
              </a:rPr>
              <a:t>Impossibility </a:t>
            </a:r>
            <a:r>
              <a:rPr lang="en-US" b="1" dirty="0">
                <a:latin typeface="Calibri" panose="020F0502020204030204" pitchFamily="34" charset="0"/>
                <a:cs typeface="Calibri" panose="020F0502020204030204" pitchFamily="34" charset="0"/>
              </a:rPr>
              <a:t>of Leader Election in Anonymous Networks</a:t>
            </a:r>
            <a:r>
              <a:rPr lang="en-US" dirty="0">
                <a:latin typeface="Calibri" panose="020F0502020204030204" pitchFamily="34" charset="0"/>
                <a:cs typeface="Calibri" panose="020F0502020204030204" pitchFamily="34" charset="0"/>
              </a:rPr>
              <a:t>) Let us consider an anonymous, synchronous network that has a topology of a fully connected graph. No deterministic leader election algorithm exists for this network</a:t>
            </a:r>
          </a:p>
          <a:p>
            <a:pPr marL="0" indent="0">
              <a:buNone/>
            </a:pPr>
            <a:r>
              <a:rPr lang="en-US" b="1" dirty="0">
                <a:latin typeface="Calibri" panose="020F0502020204030204" pitchFamily="34" charset="0"/>
                <a:cs typeface="Calibri" panose="020F0502020204030204" pitchFamily="34" charset="0"/>
              </a:rPr>
              <a:t>Proof</a:t>
            </a:r>
            <a:r>
              <a:rPr lang="en-US" dirty="0">
                <a:latin typeface="Calibri" panose="020F0502020204030204" pitchFamily="34" charset="0"/>
                <a:cs typeface="Calibri" panose="020F0502020204030204" pitchFamily="34" charset="0"/>
              </a:rPr>
              <a:t>: Lets assume, in a way of contradiction, that a deterministic leader election algorithm, DLE, </a:t>
            </a:r>
            <a:r>
              <a:rPr lang="en-US" i="1" dirty="0">
                <a:latin typeface="Calibri" panose="020F0502020204030204" pitchFamily="34" charset="0"/>
                <a:cs typeface="Calibri" panose="020F0502020204030204" pitchFamily="34" charset="0"/>
              </a:rPr>
              <a:t>does</a:t>
            </a:r>
            <a:r>
              <a:rPr lang="en-US" dirty="0">
                <a:latin typeface="Calibri" panose="020F0502020204030204" pitchFamily="34" charset="0"/>
                <a:cs typeface="Calibri" panose="020F0502020204030204" pitchFamily="34" charset="0"/>
              </a:rPr>
              <a:t> exist and E is an execution of DLE that starts in configuration,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0</a:t>
            </a:r>
            <a:r>
              <a:rPr lang="en-US" dirty="0">
                <a:latin typeface="Calibri" panose="020F0502020204030204" pitchFamily="34" charset="0"/>
                <a:cs typeface="Calibri" panose="020F0502020204030204" pitchFamily="34" charset="0"/>
              </a:rPr>
              <a:t>]=</a:t>
            </a:r>
            <a:r>
              <a:rPr lang="en-US" altLang="he-IL" dirty="0">
                <a:latin typeface="Calibri" panose="020F0502020204030204" pitchFamily="34" charset="0"/>
                <a:cs typeface="Calibri" panose="020F0502020204030204" pitchFamily="34" charset="0"/>
              </a:rPr>
              <a:t>&lt;s</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i</a:t>
            </a:r>
            <a:r>
              <a:rPr lang="en-US" altLang="he-IL" dirty="0">
                <a:latin typeface="Calibri" panose="020F0502020204030204" pitchFamily="34" charset="0"/>
                <a:cs typeface="Calibri" panose="020F0502020204030204" pitchFamily="34" charset="0"/>
              </a:rPr>
              <a:t>, s</a:t>
            </a:r>
            <a:r>
              <a:rPr lang="en-US" altLang="he-IL"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n</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i</a:t>
            </a:r>
            <a:r>
              <a:rPr lang="en-US" altLang="he-IL" dirty="0">
                <a:latin typeface="Calibri" panose="020F0502020204030204" pitchFamily="34" charset="0"/>
                <a:cs typeface="Calibri" panose="020F0502020204030204" pitchFamily="34" charset="0"/>
              </a:rPr>
              <a:t>, r</a:t>
            </a:r>
            <a:r>
              <a:rPr lang="en-US" altLang="he-IL"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n</a:t>
            </a:r>
            <a:r>
              <a:rPr lang="en-US" altLang="he-IL" dirty="0">
                <a:latin typeface="Calibri" panose="020F0502020204030204" pitchFamily="34" charset="0"/>
                <a:cs typeface="Calibri" panose="020F0502020204030204" pitchFamily="34" charset="0"/>
              </a:rPr>
              <a:t>&gt;, where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 and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j</a:t>
            </a:r>
            <a:endParaRPr lang="en-US" dirty="0">
              <a:latin typeface="Calibri" panose="020F0502020204030204" pitchFamily="34" charset="0"/>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 Impossibility </a:t>
            </a:r>
            <a:endParaRPr lang="en-US" dirty="0"/>
          </a:p>
        </p:txBody>
      </p:sp>
      <p:sp>
        <p:nvSpPr>
          <p:cNvPr id="3" name="Content Placeholder 2"/>
          <p:cNvSpPr>
            <a:spLocks noGrp="1"/>
          </p:cNvSpPr>
          <p:nvPr>
            <p:ph idx="1"/>
          </p:nvPr>
        </p:nvSpPr>
        <p:spPr/>
        <p:txBody>
          <a:bodyPr/>
          <a:lstStyle/>
          <a:p>
            <a:pPr marL="0" indent="0">
              <a:buNone/>
            </a:pPr>
            <a:r>
              <a:rPr lang="en-US" dirty="0">
                <a:latin typeface="Calibri" panose="020F0502020204030204" pitchFamily="34" charset="0"/>
                <a:cs typeface="Calibri" panose="020F0502020204030204" pitchFamily="34" charset="0"/>
              </a:rPr>
              <a:t>DLE solves the leader election task by reaching a configuration in which one processor has a state that is different than all other processors, which is the leader </a:t>
            </a:r>
          </a:p>
          <a:p>
            <a:pPr marL="0" indent="0">
              <a:buNone/>
            </a:pPr>
            <a:r>
              <a:rPr lang="en-US" dirty="0">
                <a:latin typeface="Calibri" panose="020F0502020204030204" pitchFamily="34" charset="0"/>
                <a:cs typeface="Calibri" panose="020F0502020204030204" pitchFamily="34" charset="0"/>
              </a:rPr>
              <a:t>Therefore, in </a:t>
            </a:r>
            <a:r>
              <a:rPr lang="en-US" i="1" dirty="0">
                <a:latin typeface="Calibri" panose="020F0502020204030204" pitchFamily="34" charset="0"/>
                <a:cs typeface="Calibri" panose="020F0502020204030204" pitchFamily="34" charset="0"/>
              </a:rPr>
              <a:t>E</a:t>
            </a:r>
            <a:r>
              <a:rPr lang="en-US" dirty="0">
                <a:latin typeface="Calibri" panose="020F0502020204030204" pitchFamily="34" charset="0"/>
                <a:cs typeface="Calibri" panose="020F0502020204030204" pitchFamily="34" charset="0"/>
              </a:rPr>
              <a:t> there are two consecutive configurations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last-same</a:t>
            </a:r>
            <a:r>
              <a:rPr lang="en-US" dirty="0">
                <a:latin typeface="Calibri" panose="020F0502020204030204" pitchFamily="34" charset="0"/>
                <a:cs typeface="Calibri" panose="020F0502020204030204" pitchFamily="34" charset="0"/>
              </a:rPr>
              <a:t>] and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first-different</a:t>
            </a:r>
            <a:r>
              <a:rPr lang="en-US" dirty="0">
                <a:latin typeface="Calibri" panose="020F0502020204030204" pitchFamily="34" charset="0"/>
                <a:cs typeface="Calibri" panose="020F0502020204030204" pitchFamily="34" charset="0"/>
              </a:rPr>
              <a:t>] that are the last, and respectively, the first configurations in </a:t>
            </a:r>
            <a:r>
              <a:rPr lang="en-US" i="1" dirty="0">
                <a:latin typeface="Calibri" panose="020F0502020204030204" pitchFamily="34" charset="0"/>
                <a:cs typeface="Calibri" panose="020F0502020204030204" pitchFamily="34" charset="0"/>
              </a:rPr>
              <a:t>E</a:t>
            </a:r>
            <a:r>
              <a:rPr lang="en-US" dirty="0">
                <a:latin typeface="Calibri" panose="020F0502020204030204" pitchFamily="34" charset="0"/>
                <a:cs typeface="Calibri" panose="020F0502020204030204" pitchFamily="34" charset="0"/>
              </a:rPr>
              <a:t> for which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 and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j </a:t>
            </a:r>
            <a:r>
              <a:rPr lang="en-US" altLang="he-IL" dirty="0">
                <a:latin typeface="Calibri" panose="020F0502020204030204" pitchFamily="34" charset="0"/>
                <a:cs typeface="Calibri" panose="020F0502020204030204" pitchFamily="34" charset="0"/>
              </a:rPr>
              <a:t>do</a:t>
            </a:r>
            <a:r>
              <a:rPr lang="en-US" dirty="0">
                <a:latin typeface="Calibri" panose="020F0502020204030204" pitchFamily="34" charset="0"/>
                <a:cs typeface="Calibri" panose="020F0502020204030204" pitchFamily="34" charset="0"/>
              </a:rPr>
              <a:t>, and respectively, do not</a:t>
            </a:r>
            <a:r>
              <a:rPr lang="en-US" altLang="he-IL" dirty="0">
                <a:latin typeface="Calibri" panose="020F0502020204030204" pitchFamily="34" charset="0"/>
                <a:cs typeface="Calibri" panose="020F0502020204030204" pitchFamily="34" charset="0"/>
              </a:rPr>
              <a:t> hold, where </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first-different </a:t>
            </a:r>
            <a:r>
              <a:rPr lang="en-US"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last-same</a:t>
            </a:r>
            <a:r>
              <a:rPr lang="en-US" dirty="0">
                <a:latin typeface="Calibri" panose="020F0502020204030204" pitchFamily="34" charset="0"/>
                <a:cs typeface="Calibri" panose="020F0502020204030204" pitchFamily="34" charset="0"/>
              </a:rPr>
              <a:t>+1</a:t>
            </a:r>
          </a:p>
          <a:p>
            <a:pPr marL="0" indent="0">
              <a:buNone/>
            </a:pPr>
            <a:endParaRPr lang="en-US" altLang="he-IL" dirty="0">
              <a:latin typeface="Calibri" panose="020F0502020204030204" pitchFamily="34" charset="0"/>
              <a:cs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Leader Election: Impossibility </a:t>
            </a:r>
            <a:endParaRPr lang="en-US" dirty="0"/>
          </a:p>
        </p:txBody>
      </p:sp>
      <p:sp>
        <p:nvSpPr>
          <p:cNvPr id="3" name="Content Placeholder 2"/>
          <p:cNvSpPr>
            <a:spLocks noGrp="1"/>
          </p:cNvSpPr>
          <p:nvPr>
            <p:ph idx="1"/>
          </p:nvPr>
        </p:nvSpPr>
        <p:spPr>
          <a:xfrm>
            <a:off x="323528" y="1772816"/>
            <a:ext cx="8435280" cy="4535487"/>
          </a:xfrm>
        </p:spPr>
        <p:txBody>
          <a:bodyPr/>
          <a:lstStyle/>
          <a:p>
            <a:pPr marL="0" indent="0">
              <a:buNone/>
            </a:pPr>
            <a:r>
              <a:rPr lang="en-US" dirty="0">
                <a:latin typeface="Calibri" panose="020F0502020204030204" pitchFamily="34" charset="0"/>
                <a:cs typeface="Calibri" panose="020F0502020204030204" pitchFamily="34" charset="0"/>
              </a:rPr>
              <a:t>Therefore, DLE causes at least one processor to take a step from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last-same</a:t>
            </a:r>
            <a:r>
              <a:rPr lang="en-US" dirty="0">
                <a:latin typeface="Calibri" panose="020F0502020204030204" pitchFamily="34" charset="0"/>
                <a:cs typeface="Calibri" panose="020F0502020204030204" pitchFamily="34" charset="0"/>
              </a:rPr>
              <a:t>] to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i="1" baseline="-25000" dirty="0">
                <a:latin typeface="Calibri" panose="020F0502020204030204" pitchFamily="34" charset="0"/>
                <a:cs typeface="Calibri" panose="020F0502020204030204" pitchFamily="34" charset="0"/>
              </a:rPr>
              <a:t>first-different</a:t>
            </a:r>
            <a:r>
              <a:rPr lang="en-US" dirty="0">
                <a:latin typeface="Calibri" panose="020F0502020204030204" pitchFamily="34" charset="0"/>
                <a:cs typeface="Calibri" panose="020F0502020204030204" pitchFamily="34" charset="0"/>
              </a:rPr>
              <a:t>] that is different than the step of other processors between these two configurations</a:t>
            </a:r>
          </a:p>
          <a:p>
            <a:pPr marL="0" indent="0">
              <a:buNone/>
            </a:pPr>
            <a:r>
              <a:rPr lang="en-US" dirty="0">
                <a:latin typeface="Calibri" panose="020F0502020204030204" pitchFamily="34" charset="0"/>
                <a:cs typeface="Calibri" panose="020F0502020204030204" pitchFamily="34" charset="0"/>
              </a:rPr>
              <a:t>This is a contradiction, because by definition any deterministic algorithm implies that if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s</a:t>
            </a:r>
            <a:r>
              <a:rPr lang="en-US" altLang="he-IL" i="1"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 and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r</a:t>
            </a:r>
            <a:r>
              <a:rPr lang="en-US" altLang="he-IL" i="1" baseline="-25000" dirty="0">
                <a:latin typeface="Calibri" panose="020F0502020204030204" pitchFamily="34" charset="0"/>
                <a:cs typeface="Calibri" panose="020F0502020204030204" pitchFamily="34" charset="0"/>
              </a:rPr>
              <a:t>j </a:t>
            </a:r>
            <a:r>
              <a:rPr lang="en-US" altLang="he-IL" dirty="0">
                <a:latin typeface="Calibri" panose="020F0502020204030204" pitchFamily="34" charset="0"/>
                <a:cs typeface="Calibri" panose="020F0502020204030204" pitchFamily="34" charset="0"/>
              </a:rPr>
              <a:t>holds for all </a:t>
            </a:r>
            <a:r>
              <a:rPr lang="en-US" altLang="he-IL" i="1" dirty="0">
                <a:latin typeface="Calibri" panose="020F0502020204030204" pitchFamily="34" charset="0"/>
                <a:cs typeface="Calibri" panose="020F0502020204030204" pitchFamily="34" charset="0"/>
              </a:rPr>
              <a:t>p</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and</a:t>
            </a:r>
            <a:r>
              <a:rPr lang="en-US" altLang="he-IL" i="1" baseline="-25000"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p</a:t>
            </a:r>
            <a:r>
              <a:rPr lang="en-US" altLang="he-IL" i="1" baseline="-25000" dirty="0">
                <a:latin typeface="Calibri" panose="020F0502020204030204" pitchFamily="34" charset="0"/>
                <a:cs typeface="Calibri" panose="020F0502020204030204" pitchFamily="34" charset="0"/>
              </a:rPr>
              <a:t>j</a:t>
            </a:r>
            <a:r>
              <a:rPr lang="en-US" dirty="0">
                <a:latin typeface="Calibri" panose="020F0502020204030204" pitchFamily="34" charset="0"/>
                <a:cs typeface="Calibri" panose="020F0502020204030204" pitchFamily="34" charset="0"/>
              </a:rPr>
              <a:t> in </a:t>
            </a:r>
            <a:r>
              <a:rPr lang="en-US" i="1" dirty="0">
                <a:latin typeface="Calibri" panose="020F0502020204030204" pitchFamily="34" charset="0"/>
                <a:cs typeface="Calibri" panose="020F0502020204030204" pitchFamily="34" charset="0"/>
              </a:rPr>
              <a:t>c</a:t>
            </a:r>
            <a:r>
              <a:rPr lang="en-US" dirty="0">
                <a:latin typeface="Calibri" panose="020F0502020204030204" pitchFamily="34" charset="0"/>
                <a:cs typeface="Calibri" panose="020F0502020204030204" pitchFamily="34" charset="0"/>
              </a:rPr>
              <a:t>[</a:t>
            </a:r>
            <a:r>
              <a:rPr lang="en-US" i="1" dirty="0">
                <a:latin typeface="Calibri" panose="020F0502020204030204" pitchFamily="34" charset="0"/>
                <a:cs typeface="Calibri" panose="020F0502020204030204" pitchFamily="34" charset="0"/>
              </a:rPr>
              <a:t>l</a:t>
            </a:r>
            <a:r>
              <a:rPr lang="en-US" dirty="0">
                <a:latin typeface="Calibri" panose="020F0502020204030204" pitchFamily="34" charset="0"/>
                <a:cs typeface="Calibri" panose="020F0502020204030204" pitchFamily="34" charset="0"/>
              </a:rPr>
              <a:t>]=</a:t>
            </a:r>
            <a:r>
              <a:rPr lang="en-US" altLang="he-IL" dirty="0">
                <a:latin typeface="Calibri" panose="020F0502020204030204" pitchFamily="34" charset="0"/>
                <a:cs typeface="Calibri" panose="020F0502020204030204" pitchFamily="34" charset="0"/>
              </a:rPr>
              <a:t>&lt;s</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i</a:t>
            </a:r>
            <a:r>
              <a:rPr lang="en-US" altLang="he-IL" dirty="0">
                <a:latin typeface="Calibri" panose="020F0502020204030204" pitchFamily="34" charset="0"/>
                <a:cs typeface="Calibri" panose="020F0502020204030204" pitchFamily="34" charset="0"/>
              </a:rPr>
              <a:t>, s</a:t>
            </a:r>
            <a:r>
              <a:rPr lang="en-US" altLang="he-IL"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,…,s</a:t>
            </a:r>
            <a:r>
              <a:rPr lang="en-US" altLang="he-IL" baseline="-25000" dirty="0">
                <a:latin typeface="Calibri" panose="020F0502020204030204" pitchFamily="34" charset="0"/>
                <a:cs typeface="Calibri" panose="020F0502020204030204" pitchFamily="34" charset="0"/>
              </a:rPr>
              <a:t>n</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1</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2</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i</a:t>
            </a:r>
            <a:r>
              <a:rPr lang="en-US" altLang="he-IL" dirty="0">
                <a:latin typeface="Calibri" panose="020F0502020204030204" pitchFamily="34" charset="0"/>
                <a:cs typeface="Calibri" panose="020F0502020204030204" pitchFamily="34" charset="0"/>
              </a:rPr>
              <a:t>, r</a:t>
            </a:r>
            <a:r>
              <a:rPr lang="en-US" altLang="he-IL" baseline="-25000" dirty="0">
                <a:latin typeface="Calibri" panose="020F0502020204030204" pitchFamily="34" charset="0"/>
                <a:cs typeface="Calibri" panose="020F0502020204030204" pitchFamily="34" charset="0"/>
              </a:rPr>
              <a:t>j</a:t>
            </a:r>
            <a:r>
              <a:rPr lang="en-US" altLang="he-IL" dirty="0">
                <a:latin typeface="Calibri" panose="020F0502020204030204" pitchFamily="34" charset="0"/>
                <a:cs typeface="Calibri" panose="020F0502020204030204" pitchFamily="34" charset="0"/>
              </a:rPr>
              <a:t>,…r</a:t>
            </a:r>
            <a:r>
              <a:rPr lang="en-US" altLang="he-IL" baseline="-25000" dirty="0">
                <a:latin typeface="Calibri" panose="020F0502020204030204" pitchFamily="34" charset="0"/>
                <a:cs typeface="Calibri" panose="020F0502020204030204" pitchFamily="34" charset="0"/>
              </a:rPr>
              <a:t>n</a:t>
            </a:r>
            <a:r>
              <a:rPr lang="en-US" altLang="he-IL" dirty="0">
                <a:latin typeface="Calibri" panose="020F0502020204030204" pitchFamily="34" charset="0"/>
                <a:cs typeface="Calibri" panose="020F0502020204030204" pitchFamily="34" charset="0"/>
              </a:rPr>
              <a:t>&gt;</a:t>
            </a:r>
            <a:r>
              <a:rPr lang="en-US" dirty="0">
                <a:latin typeface="Calibri" panose="020F0502020204030204" pitchFamily="34" charset="0"/>
                <a:cs typeface="Calibri" panose="020F0502020204030204" pitchFamily="34" charset="0"/>
              </a:rPr>
              <a:t>, then both </a:t>
            </a:r>
            <a:r>
              <a:rPr lang="en-US" altLang="he-IL" i="1" dirty="0">
                <a:latin typeface="Calibri" panose="020F0502020204030204" pitchFamily="34" charset="0"/>
                <a:cs typeface="Calibri" panose="020F0502020204030204" pitchFamily="34" charset="0"/>
              </a:rPr>
              <a:t>p</a:t>
            </a:r>
            <a:r>
              <a:rPr lang="en-US" altLang="he-IL" i="1" baseline="-25000" dirty="0">
                <a:latin typeface="Calibri" panose="020F0502020204030204" pitchFamily="34" charset="0"/>
                <a:cs typeface="Calibri" panose="020F0502020204030204" pitchFamily="34" charset="0"/>
              </a:rPr>
              <a:t>i </a:t>
            </a:r>
            <a:r>
              <a:rPr lang="en-US" altLang="he-IL" dirty="0">
                <a:latin typeface="Calibri" panose="020F0502020204030204" pitchFamily="34" charset="0"/>
                <a:cs typeface="Calibri" panose="020F0502020204030204" pitchFamily="34" charset="0"/>
              </a:rPr>
              <a:t>and</a:t>
            </a:r>
            <a:r>
              <a:rPr lang="en-US" altLang="he-IL" i="1" baseline="-25000" dirty="0">
                <a:latin typeface="Calibri" panose="020F0502020204030204" pitchFamily="34" charset="0"/>
                <a:cs typeface="Calibri" panose="020F0502020204030204" pitchFamily="34" charset="0"/>
              </a:rPr>
              <a:t> </a:t>
            </a:r>
            <a:r>
              <a:rPr lang="en-US" altLang="he-IL" i="1" dirty="0">
                <a:latin typeface="Calibri" panose="020F0502020204030204" pitchFamily="34" charset="0"/>
                <a:cs typeface="Calibri" panose="020F0502020204030204" pitchFamily="34" charset="0"/>
              </a:rPr>
              <a:t>p</a:t>
            </a:r>
            <a:r>
              <a:rPr lang="en-US" altLang="he-IL" i="1" baseline="-25000" dirty="0">
                <a:latin typeface="Calibri" panose="020F0502020204030204" pitchFamily="34" charset="0"/>
                <a:cs typeface="Calibri" panose="020F0502020204030204" pitchFamily="34" charset="0"/>
              </a:rPr>
              <a:t>j </a:t>
            </a:r>
            <a:r>
              <a:rPr lang="en-US" altLang="he-IL" dirty="0">
                <a:latin typeface="Calibri" panose="020F0502020204030204" pitchFamily="34" charset="0"/>
                <a:cs typeface="Calibri" panose="020F0502020204030204" pitchFamily="34" charset="0"/>
              </a:rPr>
              <a:t>take identical steps</a:t>
            </a:r>
          </a:p>
          <a:p>
            <a:pPr marL="0" indent="0">
              <a:buNone/>
            </a:pPr>
            <a:r>
              <a:rPr lang="en-US" dirty="0">
                <a:latin typeface="Calibri" panose="020F0502020204030204" pitchFamily="34" charset="0"/>
                <a:cs typeface="Calibri" panose="020F0502020204030204" pitchFamily="34" charset="0"/>
              </a:rPr>
              <a:t>□</a:t>
            </a:r>
          </a:p>
          <a:p>
            <a:pPr marL="0" indent="0">
              <a:buNone/>
            </a:pPr>
            <a:endParaRPr lang="en-US" altLang="he-IL" dirty="0">
              <a:latin typeface="Calibri" panose="020F0502020204030204" pitchFamily="34" charset="0"/>
              <a:cs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ubrik 1"/>
          <p:cNvSpPr>
            <a:spLocks noGrp="1"/>
          </p:cNvSpPr>
          <p:nvPr>
            <p:ph type="title"/>
          </p:nvPr>
        </p:nvSpPr>
        <p:spPr/>
        <p:txBody>
          <a:bodyPr/>
          <a:lstStyle/>
          <a:p>
            <a:r>
              <a:rPr lang="en-US" b="1" noProof="0" dirty="0"/>
              <a:t>Summary </a:t>
            </a:r>
            <a:endParaRPr lang="en-US" noProof="0" dirty="0"/>
          </a:p>
        </p:txBody>
      </p:sp>
      <p:sp>
        <p:nvSpPr>
          <p:cNvPr id="26626" name="Platshållare för innehåll 2"/>
          <p:cNvSpPr>
            <a:spLocks noGrp="1"/>
          </p:cNvSpPr>
          <p:nvPr>
            <p:ph idx="1"/>
          </p:nvPr>
        </p:nvSpPr>
        <p:spPr/>
        <p:txBody>
          <a:bodyPr/>
          <a:lstStyle/>
          <a:p>
            <a:r>
              <a:rPr lang="en-US" dirty="0">
                <a:latin typeface="Calibri" panose="020F0502020204030204" pitchFamily="34" charset="0"/>
                <a:cs typeface="Calibri" panose="020F0502020204030204" pitchFamily="34" charset="0"/>
              </a:rPr>
              <a:t>Presented the model of share memory</a:t>
            </a:r>
          </a:p>
          <a:p>
            <a:r>
              <a:rPr lang="en-US" dirty="0">
                <a:latin typeface="Calibri" panose="020F0502020204030204" pitchFamily="34" charset="0"/>
                <a:cs typeface="Calibri" panose="020F0502020204030204" pitchFamily="34" charset="0"/>
              </a:rPr>
              <a:t>Presented the self-stabilization design criteria  </a:t>
            </a:r>
          </a:p>
          <a:p>
            <a:r>
              <a:rPr lang="en-US" dirty="0">
                <a:latin typeface="Calibri" panose="020F0502020204030204" pitchFamily="34" charset="0"/>
                <a:cs typeface="Calibri" panose="020F0502020204030204" pitchFamily="34" charset="0"/>
              </a:rPr>
              <a:t>Defined the leader election task  </a:t>
            </a:r>
          </a:p>
          <a:p>
            <a:r>
              <a:rPr lang="en-US" dirty="0">
                <a:latin typeface="Calibri" panose="020F0502020204030204" pitchFamily="34" charset="0"/>
                <a:cs typeface="Calibri" panose="020F0502020204030204" pitchFamily="34" charset="0"/>
              </a:rPr>
              <a:t>Presented a solution and proved its correctness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Self-Stabilization</a:t>
            </a:r>
          </a:p>
        </p:txBody>
      </p:sp>
      <p:sp>
        <p:nvSpPr>
          <p:cNvPr id="3" name="Content Placeholder 2"/>
          <p:cNvSpPr>
            <a:spLocks noGrp="1"/>
          </p:cNvSpPr>
          <p:nvPr>
            <p:ph idx="1"/>
          </p:nvPr>
        </p:nvSpPr>
        <p:spPr>
          <a:xfrm>
            <a:off x="251520" y="1773238"/>
            <a:ext cx="8640960" cy="4535487"/>
          </a:xfrm>
        </p:spPr>
        <p:txBody>
          <a:bodyPr/>
          <a:lstStyle/>
          <a:p>
            <a:r>
              <a:rPr lang="en-US" dirty="0"/>
              <a:t>Fault-tolerant computer networks that are self-stabilizing can recover after the occurrence of transient faults</a:t>
            </a:r>
          </a:p>
          <a:p>
            <a:pPr lvl="1"/>
            <a:r>
              <a:rPr lang="en-US" sz="2800" dirty="0"/>
              <a:t>which can cause an arbitrary corruption of the system state (so long as the program's code is still intact)</a:t>
            </a:r>
          </a:p>
          <a:p>
            <a:r>
              <a:rPr lang="en-US" dirty="0"/>
              <a:t>This design criteria liberate the application designer from dealing with low-level complications, and provide an important level of abstraction </a:t>
            </a:r>
          </a:p>
          <a:p>
            <a:r>
              <a:rPr lang="en-US" dirty="0"/>
              <a:t>Consequently, the application design can easily focus on its task - and knowledge-driven aspects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ubrik 1"/>
          <p:cNvSpPr>
            <a:spLocks noGrp="1"/>
          </p:cNvSpPr>
          <p:nvPr>
            <p:ph type="title"/>
          </p:nvPr>
        </p:nvSpPr>
        <p:spPr/>
        <p:txBody>
          <a:bodyPr/>
          <a:lstStyle/>
          <a:p>
            <a:r>
              <a:rPr lang="en-US" b="1" noProof="0" dirty="0"/>
              <a:t>Review Questions</a:t>
            </a:r>
          </a:p>
        </p:txBody>
      </p:sp>
      <p:sp>
        <p:nvSpPr>
          <p:cNvPr id="92162" name="Platshållare för innehåll 2"/>
          <p:cNvSpPr>
            <a:spLocks noGrp="1"/>
          </p:cNvSpPr>
          <p:nvPr>
            <p:ph idx="1"/>
          </p:nvPr>
        </p:nvSpPr>
        <p:spPr/>
        <p:txBody>
          <a:bodyPr/>
          <a:lstStyle/>
          <a:p>
            <a:pPr marL="533400" indent="-533400">
              <a:buFont typeface="+mj-lt"/>
              <a:buAutoNum type="arabicPeriod"/>
            </a:pPr>
            <a:r>
              <a:rPr lang="en-US" dirty="0">
                <a:latin typeface="Calibri" panose="020F0502020204030204" pitchFamily="34" charset="0"/>
                <a:cs typeface="Calibri" panose="020F0502020204030204" pitchFamily="34" charset="0"/>
              </a:rPr>
              <a:t>Write the proof of the Closure for the Leader Election task</a:t>
            </a:r>
          </a:p>
          <a:p>
            <a:pPr marL="514350" indent="-514350">
              <a:buNone/>
            </a:pPr>
            <a:endParaRPr lang="sv-SE" dirty="0">
              <a:latin typeface="Calibri" panose="020F0502020204030204" pitchFamily="34" charset="0"/>
              <a:cs typeface="Calibri" panose="020F0502020204030204" pitchFamily="34" charset="0"/>
            </a:endParaRPr>
          </a:p>
          <a:p>
            <a:pPr marL="514350" indent="-514350">
              <a:buNone/>
            </a:pPr>
            <a:r>
              <a:rPr lang="en-US" dirty="0">
                <a:latin typeface="Calibri" panose="020F0502020204030204" pitchFamily="34" charset="0"/>
                <a:cs typeface="Calibri" panose="020F0502020204030204" pitchFamily="34" charset="0"/>
              </a:rPr>
              <a:t>	</a:t>
            </a:r>
            <a:endParaRPr lang="sv-SE" dirty="0">
              <a:latin typeface="Calibri" panose="020F0502020204030204" pitchFamily="34" charset="0"/>
              <a:cs typeface="Calibri" panose="020F0502020204030204" pitchFamily="34" charset="0"/>
            </a:endParaRPr>
          </a:p>
          <a:p>
            <a:pPr>
              <a:buNone/>
            </a:pPr>
            <a:endParaRPr lang="en-US" noProof="0" dirty="0">
              <a:latin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noProof="0" dirty="0"/>
              <a:t>Goal</a:t>
            </a:r>
            <a:endParaRPr lang="en-US" noProof="0" dirty="0"/>
          </a:p>
        </p:txBody>
      </p:sp>
      <p:sp>
        <p:nvSpPr>
          <p:cNvPr id="3" name="Content Placeholder 2"/>
          <p:cNvSpPr>
            <a:spLocks noGrp="1"/>
          </p:cNvSpPr>
          <p:nvPr>
            <p:ph idx="1"/>
          </p:nvPr>
        </p:nvSpPr>
        <p:spPr>
          <a:xfrm>
            <a:off x="107504" y="1773238"/>
            <a:ext cx="8928992" cy="4535487"/>
          </a:xfrm>
        </p:spPr>
        <p:txBody>
          <a:bodyPr/>
          <a:lstStyle/>
          <a:p>
            <a:r>
              <a:rPr lang="en-US" dirty="0"/>
              <a:t>We would like to understand how to design self-stabilizing network protocols</a:t>
            </a:r>
          </a:p>
          <a:p>
            <a:r>
              <a:rPr lang="en-US" dirty="0"/>
              <a:t>At the end of these lectures and after the home assignments you should be able to:</a:t>
            </a:r>
          </a:p>
          <a:p>
            <a:pPr lvl="1"/>
            <a:r>
              <a:rPr lang="en-US" dirty="0"/>
              <a:t>Define network tasks</a:t>
            </a:r>
          </a:p>
          <a:p>
            <a:pPr lvl="2"/>
            <a:r>
              <a:rPr lang="en-US" sz="2400" dirty="0"/>
              <a:t>leader election, token circulation, spanning tree construction (BFS), network topology update (routing) and more/</a:t>
            </a:r>
          </a:p>
          <a:p>
            <a:pPr lvl="1"/>
            <a:r>
              <a:rPr lang="en-US" dirty="0"/>
              <a:t>Propose algorithms for solving such tasks</a:t>
            </a:r>
          </a:p>
          <a:p>
            <a:pPr lvl="2"/>
            <a:r>
              <a:rPr lang="en-US" sz="2400" dirty="0"/>
              <a:t>with an emphasis on self-stabilization</a:t>
            </a:r>
          </a:p>
          <a:p>
            <a:pPr lvl="1"/>
            <a:r>
              <a:rPr lang="en-US" dirty="0"/>
              <a:t>Argue about the correctness of these proposals   </a:t>
            </a:r>
            <a:endParaRPr lang="en-US" noProof="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Today</a:t>
            </a:r>
            <a:endParaRPr lang="en-US" b="1" dirty="0"/>
          </a:p>
        </p:txBody>
      </p:sp>
      <p:sp>
        <p:nvSpPr>
          <p:cNvPr id="3" name="Content Placeholder 2"/>
          <p:cNvSpPr>
            <a:spLocks noGrp="1"/>
          </p:cNvSpPr>
          <p:nvPr>
            <p:ph idx="1"/>
          </p:nvPr>
        </p:nvSpPr>
        <p:spPr/>
        <p:txBody>
          <a:bodyPr/>
          <a:lstStyle/>
          <a:p>
            <a:r>
              <a:rPr lang="en-US" dirty="0"/>
              <a:t>Task definition </a:t>
            </a:r>
          </a:p>
          <a:p>
            <a:r>
              <a:rPr lang="en-US" dirty="0"/>
              <a:t>Solutions for Internet-like networks</a:t>
            </a:r>
          </a:p>
          <a:p>
            <a:pPr lvl="1"/>
            <a:r>
              <a:rPr lang="en-US" dirty="0"/>
              <a:t>How to describe such solutions?</a:t>
            </a:r>
          </a:p>
          <a:p>
            <a:pPr lvl="1"/>
            <a:r>
              <a:rPr lang="en-US" dirty="0"/>
              <a:t>How to argue about their correctness? </a:t>
            </a:r>
          </a:p>
          <a:p>
            <a:r>
              <a:rPr lang="en-US" dirty="0"/>
              <a:t>Other type of networks</a:t>
            </a:r>
          </a:p>
          <a:p>
            <a:pPr lvl="1"/>
            <a:r>
              <a:rPr lang="en-US" dirty="0"/>
              <a:t>When can we not solve a task?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558949"/>
            <a:ext cx="8229600" cy="1143000"/>
          </a:xfrm>
        </p:spPr>
        <p:txBody>
          <a:bodyPr/>
          <a:lstStyle/>
          <a:p>
            <a:r>
              <a:rPr lang="en-US" altLang="he-IL" b="1" dirty="0"/>
              <a:t>What Kind of Systems Can Present Computer Networks?</a:t>
            </a:r>
          </a:p>
        </p:txBody>
      </p:sp>
      <p:sp>
        <p:nvSpPr>
          <p:cNvPr id="98307" name="Rectangle 3"/>
          <p:cNvSpPr>
            <a:spLocks noGrp="1" noChangeArrowheads="1"/>
          </p:cNvSpPr>
          <p:nvPr>
            <p:ph idx="1"/>
          </p:nvPr>
        </p:nvSpPr>
        <p:spPr>
          <a:xfrm>
            <a:off x="457200" y="1917849"/>
            <a:ext cx="8229600" cy="4535487"/>
          </a:xfrm>
        </p:spPr>
        <p:txBody>
          <a:bodyPr/>
          <a:lstStyle/>
          <a:p>
            <a:r>
              <a:rPr lang="en-US" dirty="0"/>
              <a:t>A network system consists of multiple autonomous computers that communicate through local networks</a:t>
            </a:r>
          </a:p>
          <a:p>
            <a:pPr lvl="1"/>
            <a:r>
              <a:rPr lang="en-US" altLang="he-IL" dirty="0"/>
              <a:t>Communication networks</a:t>
            </a:r>
          </a:p>
          <a:p>
            <a:pPr lvl="1"/>
            <a:r>
              <a:rPr lang="en-US" altLang="he-IL" dirty="0"/>
              <a:t>Multiprocessor computers</a:t>
            </a:r>
          </a:p>
          <a:p>
            <a:pPr lvl="1"/>
            <a:r>
              <a:rPr lang="en-US" altLang="he-IL" dirty="0"/>
              <a:t>Multitasking single processor</a:t>
            </a:r>
          </a:p>
          <a:p>
            <a:r>
              <a:rPr lang="en-US" dirty="0"/>
              <a:t>The computers interact with each other in order to achieve a common goal</a:t>
            </a:r>
          </a:p>
          <a:p>
            <a:pPr lvl="1"/>
            <a:r>
              <a:rPr lang="en-US" dirty="0"/>
              <a:t>Namely, the program </a:t>
            </a:r>
            <a:r>
              <a:rPr lang="en-US" i="1" dirty="0"/>
              <a:t>task</a:t>
            </a:r>
            <a:r>
              <a:rPr lang="en-US" dirty="0"/>
              <a:t>  </a:t>
            </a:r>
            <a:endParaRPr lang="en-US" altLang="he-IL" sz="2400" dirty="0"/>
          </a:p>
          <a:p>
            <a:r>
              <a:rPr lang="en-US" altLang="he-IL" sz="2400" dirty="0">
                <a:solidFill>
                  <a:srgbClr val="0000FF"/>
                </a:solidFill>
              </a:rPr>
              <a:t>A Distributed System is modeled by a set of </a:t>
            </a:r>
            <a:r>
              <a:rPr lang="en-US" altLang="he-IL" sz="2400" i="1" dirty="0">
                <a:solidFill>
                  <a:srgbClr val="0000FF"/>
                </a:solidFill>
              </a:rPr>
              <a:t>n</a:t>
            </a:r>
            <a:r>
              <a:rPr lang="en-US" altLang="he-IL" sz="2400" dirty="0">
                <a:solidFill>
                  <a:srgbClr val="0000FF"/>
                </a:solidFill>
              </a:rPr>
              <a:t> state machines called processors that communicate with each other</a:t>
            </a:r>
            <a:endParaRPr lang="en-US" altLang="he-IL"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 name="Title 31"/>
          <p:cNvSpPr>
            <a:spLocks noGrp="1"/>
          </p:cNvSpPr>
          <p:nvPr>
            <p:ph type="title"/>
          </p:nvPr>
        </p:nvSpPr>
        <p:spPr/>
        <p:txBody>
          <a:bodyPr/>
          <a:lstStyle/>
          <a:p>
            <a:r>
              <a:rPr lang="en-US" altLang="he-IL" b="1" dirty="0"/>
              <a:t>The Network Model</a:t>
            </a:r>
          </a:p>
        </p:txBody>
      </p:sp>
      <p:sp>
        <p:nvSpPr>
          <p:cNvPr id="61452" name="Rectangle 12"/>
          <p:cNvSpPr>
            <a:spLocks noGrp="1" noChangeArrowheads="1"/>
          </p:cNvSpPr>
          <p:nvPr>
            <p:ph idx="1"/>
          </p:nvPr>
        </p:nvSpPr>
        <p:spPr>
          <a:noFill/>
          <a:ln/>
        </p:spPr>
        <p:txBody>
          <a:bodyPr/>
          <a:lstStyle/>
          <a:p>
            <a:pPr>
              <a:buFont typeface="ZapfDingbats" pitchFamily="82" charset="2"/>
              <a:buNone/>
            </a:pPr>
            <a:r>
              <a:rPr lang="en-US" altLang="he-IL" dirty="0"/>
              <a:t>Processor can be a computer, a router, CPU, a thread, process, etc.  </a:t>
            </a:r>
          </a:p>
          <a:p>
            <a:pPr>
              <a:buFont typeface="ZapfDingbats" pitchFamily="82" charset="2"/>
              <a:buNone/>
            </a:pPr>
            <a:endParaRPr lang="en-US" altLang="he-IL" dirty="0">
              <a:solidFill>
                <a:srgbClr val="C60000"/>
              </a:solidFill>
            </a:endParaRPr>
          </a:p>
          <a:p>
            <a:pPr>
              <a:buFont typeface="ZapfDingbats" pitchFamily="82" charset="2"/>
              <a:buNone/>
            </a:pPr>
            <a:r>
              <a:rPr lang="en-US" altLang="he-IL" dirty="0">
                <a:solidFill>
                  <a:srgbClr val="C60000"/>
                </a:solidFill>
              </a:rPr>
              <a:t>Denote: </a:t>
            </a:r>
          </a:p>
          <a:p>
            <a:r>
              <a:rPr lang="en-US" altLang="he-IL" sz="2400" dirty="0">
                <a:solidFill>
                  <a:srgbClr val="C60000"/>
                </a:solidFill>
              </a:rPr>
              <a:t>p</a:t>
            </a:r>
            <a:r>
              <a:rPr lang="en-US" altLang="he-IL" sz="2400" baseline="-25000" dirty="0">
                <a:solidFill>
                  <a:srgbClr val="C60000"/>
                </a:solidFill>
              </a:rPr>
              <a:t>i</a:t>
            </a:r>
            <a:r>
              <a:rPr lang="en-US" altLang="he-IL" sz="2400" dirty="0"/>
              <a:t> - the </a:t>
            </a:r>
            <a:r>
              <a:rPr lang="en-US" altLang="he-IL" sz="2400" dirty="0" err="1"/>
              <a:t>i</a:t>
            </a:r>
            <a:r>
              <a:rPr lang="en-US" altLang="he-IL" sz="2400" baseline="30000" dirty="0" err="1"/>
              <a:t>th</a:t>
            </a:r>
            <a:r>
              <a:rPr lang="en-US" altLang="he-IL" sz="2400" dirty="0"/>
              <a:t> processor in the set of the processors </a:t>
            </a:r>
            <a:r>
              <a:rPr lang="en-US" altLang="he-IL" dirty="0">
                <a:solidFill>
                  <a:srgbClr val="C60000"/>
                </a:solidFill>
              </a:rPr>
              <a:t>P</a:t>
            </a:r>
          </a:p>
          <a:p>
            <a:r>
              <a:rPr lang="en-US" altLang="he-IL" sz="2400" dirty="0">
                <a:solidFill>
                  <a:srgbClr val="C60000"/>
                </a:solidFill>
              </a:rPr>
              <a:t>p</a:t>
            </a:r>
            <a:r>
              <a:rPr lang="en-US" altLang="he-IL" sz="2400" baseline="-25000" dirty="0">
                <a:solidFill>
                  <a:srgbClr val="C60000"/>
                </a:solidFill>
              </a:rPr>
              <a:t>i</a:t>
            </a:r>
            <a:r>
              <a:rPr lang="sv-SE" altLang="he-IL" sz="2400" dirty="0">
                <a:solidFill>
                  <a:srgbClr val="C60000"/>
                </a:solidFill>
              </a:rPr>
              <a:t>’s </a:t>
            </a:r>
            <a:r>
              <a:rPr lang="en-US" altLang="he-IL" sz="2400" dirty="0">
                <a:solidFill>
                  <a:srgbClr val="C60000"/>
                </a:solidFill>
              </a:rPr>
              <a:t>neighbors, P</a:t>
            </a:r>
            <a:r>
              <a:rPr lang="en-US" altLang="he-IL" sz="2400" baseline="-25000" dirty="0">
                <a:solidFill>
                  <a:srgbClr val="C60000"/>
                </a:solidFill>
              </a:rPr>
              <a:t>i</a:t>
            </a:r>
            <a:r>
              <a:rPr lang="en-US" altLang="he-IL" sz="2400" dirty="0"/>
              <a:t>, a set of processors that </a:t>
            </a:r>
            <a:r>
              <a:rPr lang="en-US" altLang="he-IL" sz="2400" dirty="0">
                <a:solidFill>
                  <a:srgbClr val="C60000"/>
                </a:solidFill>
              </a:rPr>
              <a:t>p</a:t>
            </a:r>
            <a:r>
              <a:rPr lang="en-US" altLang="he-IL" sz="2400" baseline="-25000" dirty="0">
                <a:solidFill>
                  <a:srgbClr val="C60000"/>
                </a:solidFill>
              </a:rPr>
              <a:t>i  </a:t>
            </a:r>
            <a:r>
              <a:rPr lang="en-US" altLang="he-IL" sz="2400" dirty="0"/>
              <a:t>can communicate with it directly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3" name="Text Box 13"/>
          <p:cNvSpPr txBox="1">
            <a:spLocks noChangeArrowheads="1"/>
          </p:cNvSpPr>
          <p:nvPr/>
        </p:nvSpPr>
        <p:spPr bwMode="auto">
          <a:xfrm>
            <a:off x="395536" y="1700808"/>
            <a:ext cx="6768752" cy="523220"/>
          </a:xfrm>
          <a:prstGeom prst="rect">
            <a:avLst/>
          </a:prstGeom>
          <a:noFill/>
          <a:ln w="9525">
            <a:noFill/>
            <a:miter lim="800000"/>
            <a:headEnd/>
            <a:tailEnd/>
          </a:ln>
          <a:effectLst/>
        </p:spPr>
        <p:txBody>
          <a:bodyPr wrap="square">
            <a:spAutoFit/>
          </a:bodyPr>
          <a:lstStyle/>
          <a:p>
            <a:pPr algn="l"/>
            <a:r>
              <a:rPr lang="en-US" altLang="he-IL" sz="2800" dirty="0">
                <a:solidFill>
                  <a:srgbClr val="C60000"/>
                </a:solidFill>
                <a:latin typeface="Comic Sans MS" pitchFamily="66" charset="0"/>
              </a:rPr>
              <a:t>How to represent the network?</a:t>
            </a:r>
          </a:p>
        </p:txBody>
      </p:sp>
      <p:grpSp>
        <p:nvGrpSpPr>
          <p:cNvPr id="2" name="Group 38"/>
          <p:cNvGrpSpPr>
            <a:grpSpLocks/>
          </p:cNvGrpSpPr>
          <p:nvPr/>
        </p:nvGrpSpPr>
        <p:grpSpPr bwMode="auto">
          <a:xfrm>
            <a:off x="4497958" y="2618878"/>
            <a:ext cx="3806825" cy="2620963"/>
            <a:chOff x="2655" y="1496"/>
            <a:chExt cx="2398" cy="1651"/>
          </a:xfrm>
        </p:grpSpPr>
        <p:sp>
          <p:nvSpPr>
            <p:cNvPr id="61459" name="Oval 19"/>
            <p:cNvSpPr>
              <a:spLocks noChangeArrowheads="1"/>
            </p:cNvSpPr>
            <p:nvPr/>
          </p:nvSpPr>
          <p:spPr bwMode="auto">
            <a:xfrm>
              <a:off x="4181" y="1659"/>
              <a:ext cx="192" cy="192"/>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i</a:t>
              </a:r>
              <a:endParaRPr lang="en-US" altLang="en-US" sz="1600" dirty="0">
                <a:latin typeface="Comic Sans MS" pitchFamily="66" charset="0"/>
              </a:endParaRPr>
            </a:p>
          </p:txBody>
        </p:sp>
        <p:sp>
          <p:nvSpPr>
            <p:cNvPr id="61460" name="Oval 20"/>
            <p:cNvSpPr>
              <a:spLocks noChangeArrowheads="1"/>
            </p:cNvSpPr>
            <p:nvPr/>
          </p:nvSpPr>
          <p:spPr bwMode="auto">
            <a:xfrm>
              <a:off x="4565" y="242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latin typeface="Comic Sans MS" pitchFamily="66" charset="0"/>
              </a:endParaRPr>
            </a:p>
          </p:txBody>
        </p:sp>
        <p:sp>
          <p:nvSpPr>
            <p:cNvPr id="61461" name="Oval 21"/>
            <p:cNvSpPr>
              <a:spLocks noChangeArrowheads="1"/>
            </p:cNvSpPr>
            <p:nvPr/>
          </p:nvSpPr>
          <p:spPr bwMode="auto">
            <a:xfrm>
              <a:off x="4805" y="294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2" name="Oval 22"/>
            <p:cNvSpPr>
              <a:spLocks noChangeArrowheads="1"/>
            </p:cNvSpPr>
            <p:nvPr/>
          </p:nvSpPr>
          <p:spPr bwMode="auto">
            <a:xfrm>
              <a:off x="4181" y="266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3" name="Oval 23"/>
            <p:cNvSpPr>
              <a:spLocks noChangeArrowheads="1"/>
            </p:cNvSpPr>
            <p:nvPr/>
          </p:nvSpPr>
          <p:spPr bwMode="auto">
            <a:xfrm>
              <a:off x="3719" y="2269"/>
              <a:ext cx="192" cy="192"/>
            </a:xfrm>
            <a:prstGeom prst="ellipse">
              <a:avLst/>
            </a:prstGeom>
            <a:noFill/>
            <a:ln w="12700">
              <a:solidFill>
                <a:schemeClr val="accent2"/>
              </a:solidFill>
              <a:round/>
              <a:headEnd/>
              <a:tailEnd/>
            </a:ln>
            <a:effectLst/>
          </p:spPr>
          <p:txBody>
            <a:bodyPr wrap="none" anchor="ctr"/>
            <a:lstStyle/>
            <a:p>
              <a:r>
                <a:rPr lang="en-US" altLang="en-US" sz="1600" dirty="0">
                  <a:latin typeface="Comic Sans MS" pitchFamily="66" charset="0"/>
                </a:rPr>
                <a:t>P</a:t>
              </a:r>
              <a:r>
                <a:rPr lang="en-US" altLang="en-US" sz="1600" baseline="-25000" dirty="0">
                  <a:latin typeface="Comic Sans MS" pitchFamily="66" charset="0"/>
                </a:rPr>
                <a:t>j</a:t>
              </a:r>
              <a:endParaRPr lang="en-US" altLang="en-US" sz="1600" dirty="0">
                <a:latin typeface="Comic Sans MS" pitchFamily="66" charset="0"/>
              </a:endParaRPr>
            </a:p>
          </p:txBody>
        </p:sp>
        <p:sp>
          <p:nvSpPr>
            <p:cNvPr id="61464" name="Oval 24"/>
            <p:cNvSpPr>
              <a:spLocks noChangeArrowheads="1"/>
            </p:cNvSpPr>
            <p:nvPr/>
          </p:nvSpPr>
          <p:spPr bwMode="auto">
            <a:xfrm>
              <a:off x="3653" y="2955"/>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5" name="Oval 25"/>
            <p:cNvSpPr>
              <a:spLocks noChangeArrowheads="1"/>
            </p:cNvSpPr>
            <p:nvPr/>
          </p:nvSpPr>
          <p:spPr bwMode="auto">
            <a:xfrm>
              <a:off x="3269" y="2667"/>
              <a:ext cx="192" cy="192"/>
            </a:xfrm>
            <a:prstGeom prst="ellipse">
              <a:avLst/>
            </a:prstGeom>
            <a:noFill/>
            <a:ln w="12700">
              <a:solidFill>
                <a:schemeClr val="accent2"/>
              </a:solidFill>
              <a:round/>
              <a:headEnd/>
              <a:tailEnd/>
            </a:ln>
            <a:effectLst/>
          </p:spPr>
          <p:txBody>
            <a:bodyPr wrap="none" anchor="ctr"/>
            <a:lstStyle/>
            <a:p>
              <a:endParaRPr lang="en-US" altLang="en-US">
                <a:solidFill>
                  <a:srgbClr val="3293AA"/>
                </a:solidFill>
              </a:endParaRPr>
            </a:p>
          </p:txBody>
        </p:sp>
        <p:sp>
          <p:nvSpPr>
            <p:cNvPr id="61466" name="Line 26"/>
            <p:cNvSpPr>
              <a:spLocks noChangeShapeType="1"/>
            </p:cNvSpPr>
            <p:nvPr/>
          </p:nvSpPr>
          <p:spPr bwMode="auto">
            <a:xfrm rot="21408908" flipH="1">
              <a:off x="3845" y="1851"/>
              <a:ext cx="376" cy="41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67" name="Line 27"/>
            <p:cNvSpPr>
              <a:spLocks noChangeShapeType="1"/>
            </p:cNvSpPr>
            <p:nvPr/>
          </p:nvSpPr>
          <p:spPr bwMode="auto">
            <a:xfrm>
              <a:off x="4269" y="1851"/>
              <a:ext cx="1" cy="81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68" name="Line 28"/>
            <p:cNvSpPr>
              <a:spLocks noChangeShapeType="1"/>
            </p:cNvSpPr>
            <p:nvPr/>
          </p:nvSpPr>
          <p:spPr bwMode="auto">
            <a:xfrm rot="647531" flipH="1">
              <a:off x="3845" y="2771"/>
              <a:ext cx="336" cy="288"/>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69" name="Line 29"/>
            <p:cNvSpPr>
              <a:spLocks noChangeShapeType="1"/>
            </p:cNvSpPr>
            <p:nvPr/>
          </p:nvSpPr>
          <p:spPr bwMode="auto">
            <a:xfrm>
              <a:off x="3461" y="2827"/>
              <a:ext cx="192" cy="200"/>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0" name="Line 30"/>
            <p:cNvSpPr>
              <a:spLocks noChangeShapeType="1"/>
            </p:cNvSpPr>
            <p:nvPr/>
          </p:nvSpPr>
          <p:spPr bwMode="auto">
            <a:xfrm rot="283336" flipH="1">
              <a:off x="3455" y="2422"/>
              <a:ext cx="288" cy="29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1" name="Line 31"/>
            <p:cNvSpPr>
              <a:spLocks noChangeShapeType="1"/>
            </p:cNvSpPr>
            <p:nvPr/>
          </p:nvSpPr>
          <p:spPr bwMode="auto">
            <a:xfrm rot="-300662" flipH="1" flipV="1">
              <a:off x="4373" y="1852"/>
              <a:ext cx="224" cy="57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2" name="Line 32"/>
            <p:cNvSpPr>
              <a:spLocks noChangeShapeType="1"/>
            </p:cNvSpPr>
            <p:nvPr/>
          </p:nvSpPr>
          <p:spPr bwMode="auto">
            <a:xfrm>
              <a:off x="4709" y="2619"/>
              <a:ext cx="144" cy="336"/>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3" name="Line 33"/>
            <p:cNvSpPr>
              <a:spLocks noChangeShapeType="1"/>
            </p:cNvSpPr>
            <p:nvPr/>
          </p:nvSpPr>
          <p:spPr bwMode="auto">
            <a:xfrm>
              <a:off x="3845" y="3059"/>
              <a:ext cx="960" cy="1"/>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4" name="Line 34"/>
            <p:cNvSpPr>
              <a:spLocks noChangeShapeType="1"/>
            </p:cNvSpPr>
            <p:nvPr/>
          </p:nvSpPr>
          <p:spPr bwMode="auto">
            <a:xfrm rot="-1159261">
              <a:off x="3926" y="2363"/>
              <a:ext cx="239" cy="392"/>
            </a:xfrm>
            <a:prstGeom prst="line">
              <a:avLst/>
            </a:prstGeom>
            <a:noFill/>
            <a:ln w="12700">
              <a:solidFill>
                <a:schemeClr val="accent2"/>
              </a:solidFill>
              <a:round/>
              <a:headEnd type="triangle" w="med" len="med"/>
              <a:tailEnd type="triangle" w="med" len="med"/>
            </a:ln>
            <a:effectLst/>
          </p:spPr>
          <p:txBody>
            <a:bodyPr wrap="none" anchor="ctr"/>
            <a:lstStyle/>
            <a:p>
              <a:endParaRPr lang="en-US"/>
            </a:p>
          </p:txBody>
        </p:sp>
        <p:sp>
          <p:nvSpPr>
            <p:cNvPr id="61475" name="Text Box 35"/>
            <p:cNvSpPr txBox="1">
              <a:spLocks noChangeArrowheads="1"/>
            </p:cNvSpPr>
            <p:nvPr/>
          </p:nvSpPr>
          <p:spPr bwMode="auto">
            <a:xfrm>
              <a:off x="3388" y="1496"/>
              <a:ext cx="1665" cy="231"/>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endParaRPr lang="zh-CN" altLang="en-US" sz="1800">
                <a:solidFill>
                  <a:srgbClr val="3293AA"/>
                </a:solidFill>
                <a:latin typeface="Comic Sans MS" pitchFamily="66" charset="0"/>
                <a:ea typeface="宋体" charset="-122"/>
              </a:endParaRPr>
            </a:p>
          </p:txBody>
        </p:sp>
        <p:sp>
          <p:nvSpPr>
            <p:cNvPr id="61476" name="Text Box 36"/>
            <p:cNvSpPr txBox="1">
              <a:spLocks noChangeArrowheads="1"/>
            </p:cNvSpPr>
            <p:nvPr/>
          </p:nvSpPr>
          <p:spPr bwMode="auto">
            <a:xfrm>
              <a:off x="2655" y="1841"/>
              <a:ext cx="1465" cy="231"/>
            </a:xfrm>
            <a:prstGeom prst="rect">
              <a:avLst/>
            </a:prstGeom>
            <a:noFill/>
            <a:ln w="9525">
              <a:noFill/>
              <a:miter lim="800000"/>
              <a:headEnd/>
              <a:tailEnd/>
            </a:ln>
            <a:effectLst/>
          </p:spPr>
          <p:txBody>
            <a:bodyPr>
              <a:spAutoFit/>
            </a:bodyPr>
            <a:lstStyle/>
            <a:p>
              <a:pPr algn="l">
                <a:spcBef>
                  <a:spcPct val="50000"/>
                </a:spcBef>
                <a:buClr>
                  <a:schemeClr val="accent2"/>
                </a:buClr>
                <a:buSzPct val="85000"/>
                <a:buFont typeface="Wingdings" pitchFamily="2" charset="2"/>
                <a:buNone/>
              </a:pPr>
              <a:endParaRPr lang="zh-CN" altLang="en-US" sz="1800">
                <a:solidFill>
                  <a:srgbClr val="3293AA"/>
                </a:solidFill>
                <a:latin typeface="Comic Sans MS" pitchFamily="66" charset="0"/>
                <a:ea typeface="宋体" charset="-122"/>
              </a:endParaRPr>
            </a:p>
          </p:txBody>
        </p:sp>
      </p:grpSp>
      <p:sp>
        <p:nvSpPr>
          <p:cNvPr id="61480" name="Text Box 40"/>
          <p:cNvSpPr txBox="1">
            <a:spLocks noChangeArrowheads="1"/>
          </p:cNvSpPr>
          <p:nvPr/>
        </p:nvSpPr>
        <p:spPr bwMode="auto">
          <a:xfrm>
            <a:off x="3612133" y="2985591"/>
            <a:ext cx="2774950" cy="641350"/>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zh-CN" altLang="en-US" sz="1800" dirty="0">
                <a:solidFill>
                  <a:srgbClr val="3293AA"/>
                </a:solidFill>
                <a:latin typeface="Comic Sans MS" pitchFamily="66" charset="0"/>
                <a:ea typeface="宋体" charset="-122"/>
              </a:rPr>
              <a:t>     </a:t>
            </a:r>
            <a:r>
              <a:rPr lang="en-US" altLang="zh-CN" sz="1800" dirty="0">
                <a:solidFill>
                  <a:srgbClr val="3293AA"/>
                </a:solidFill>
                <a:latin typeface="Comic Sans MS" pitchFamily="66" charset="0"/>
                <a:ea typeface="宋体" charset="-122"/>
              </a:rPr>
              <a:t>Link </a:t>
            </a:r>
            <a:r>
              <a:rPr lang="en-US" altLang="zh-CN" sz="1800" dirty="0">
                <a:latin typeface="Comic Sans MS" pitchFamily="66" charset="0"/>
                <a:ea typeface="宋体" charset="-122"/>
              </a:rPr>
              <a:t>P</a:t>
            </a:r>
            <a:r>
              <a:rPr lang="en-US" altLang="zh-CN" sz="1800" baseline="-25000" dirty="0">
                <a:latin typeface="Comic Sans MS" pitchFamily="66" charset="0"/>
                <a:ea typeface="宋体" charset="-122"/>
              </a:rPr>
              <a:t>i</a:t>
            </a:r>
            <a:r>
              <a:rPr lang="en-US" altLang="zh-CN" sz="1800" dirty="0">
                <a:solidFill>
                  <a:srgbClr val="3293AA"/>
                </a:solidFill>
                <a:latin typeface="Comic Sans MS" pitchFamily="66" charset="0"/>
                <a:ea typeface="宋体" charset="-122"/>
              </a:rPr>
              <a:t>&lt;-&gt;</a:t>
            </a:r>
            <a:r>
              <a:rPr lang="en-US" altLang="zh-CN" sz="1800" dirty="0">
                <a:latin typeface="Comic Sans MS" pitchFamily="66" charset="0"/>
                <a:ea typeface="宋体" charset="-122"/>
              </a:rPr>
              <a:t>P</a:t>
            </a:r>
            <a:r>
              <a:rPr lang="en-US" altLang="zh-CN" sz="1800" baseline="-25000" dirty="0">
                <a:latin typeface="Comic Sans MS" pitchFamily="66" charset="0"/>
                <a:ea typeface="宋体" charset="-122"/>
              </a:rPr>
              <a:t>j</a:t>
            </a:r>
            <a:r>
              <a:rPr lang="en-US" altLang="zh-CN" sz="1800" dirty="0">
                <a:solidFill>
                  <a:srgbClr val="3293AA"/>
                </a:solidFill>
                <a:latin typeface="Comic Sans MS" pitchFamily="66" charset="0"/>
                <a:ea typeface="宋体" charset="-122"/>
              </a:rPr>
              <a:t> = </a:t>
            </a:r>
            <a:r>
              <a:rPr lang="en-US" altLang="zh-CN" sz="1800" dirty="0">
                <a:latin typeface="Comic Sans MS" pitchFamily="66" charset="0"/>
                <a:ea typeface="宋体" charset="-122"/>
              </a:rPr>
              <a:t>P</a:t>
            </a:r>
            <a:r>
              <a:rPr lang="en-US" altLang="zh-CN" sz="1800" baseline="-25000" dirty="0">
                <a:latin typeface="Comic Sans MS" pitchFamily="66" charset="0"/>
                <a:ea typeface="宋体" charset="-122"/>
              </a:rPr>
              <a:t>i</a:t>
            </a:r>
            <a:r>
              <a:rPr lang="en-US" altLang="zh-CN" sz="1800" dirty="0">
                <a:solidFill>
                  <a:srgbClr val="3293AA"/>
                </a:solidFill>
                <a:latin typeface="Comic Sans MS" pitchFamily="66" charset="0"/>
                <a:ea typeface="宋体" charset="-122"/>
              </a:rPr>
              <a:t> can communicate with </a:t>
            </a:r>
            <a:r>
              <a:rPr lang="en-US" altLang="zh-CN" sz="1800" dirty="0">
                <a:latin typeface="Comic Sans MS" pitchFamily="66" charset="0"/>
                <a:ea typeface="宋体" charset="-122"/>
              </a:rPr>
              <a:t>P</a:t>
            </a:r>
            <a:r>
              <a:rPr lang="en-US" altLang="zh-CN" sz="1800" baseline="-25000" dirty="0">
                <a:latin typeface="Comic Sans MS" pitchFamily="66" charset="0"/>
                <a:ea typeface="宋体" charset="-122"/>
              </a:rPr>
              <a:t>j</a:t>
            </a:r>
            <a:endParaRPr lang="en-US" altLang="zh-CN" sz="1800" dirty="0">
              <a:latin typeface="Comic Sans MS" pitchFamily="66" charset="0"/>
              <a:ea typeface="宋体" charset="-122"/>
            </a:endParaRPr>
          </a:p>
        </p:txBody>
      </p:sp>
      <p:sp>
        <p:nvSpPr>
          <p:cNvPr id="61481" name="Text Box 41"/>
          <p:cNvSpPr txBox="1">
            <a:spLocks noChangeArrowheads="1"/>
          </p:cNvSpPr>
          <p:nvPr/>
        </p:nvSpPr>
        <p:spPr bwMode="auto">
          <a:xfrm>
            <a:off x="7355458" y="2556966"/>
            <a:ext cx="1897062" cy="641350"/>
          </a:xfrm>
          <a:prstGeom prst="rect">
            <a:avLst/>
          </a:prstGeom>
          <a:noFill/>
          <a:ln w="9525">
            <a:noFill/>
            <a:miter lim="800000"/>
            <a:headEnd/>
            <a:tailEnd/>
          </a:ln>
          <a:effectLst/>
        </p:spPr>
        <p:txBody>
          <a:bodyPr>
            <a:spAutoFit/>
          </a:bodyPr>
          <a:lstStyle/>
          <a:p>
            <a:pPr marL="342900" indent="-342900" algn="l">
              <a:spcBef>
                <a:spcPct val="50000"/>
              </a:spcBef>
              <a:buClr>
                <a:schemeClr val="accent2"/>
              </a:buClr>
              <a:buSzPct val="85000"/>
              <a:buFont typeface="Wingdings" pitchFamily="2" charset="2"/>
              <a:buNone/>
            </a:pPr>
            <a:r>
              <a:rPr lang="en-US" altLang="zh-CN" sz="1800">
                <a:solidFill>
                  <a:srgbClr val="009999"/>
                </a:solidFill>
                <a:latin typeface="Comic Sans MS" pitchFamily="66" charset="0"/>
                <a:ea typeface="宋体" charset="-122"/>
              </a:rPr>
              <a:t>Node i = Processor i</a:t>
            </a:r>
          </a:p>
        </p:txBody>
      </p:sp>
      <p:sp>
        <p:nvSpPr>
          <p:cNvPr id="29" name="Title 31"/>
          <p:cNvSpPr>
            <a:spLocks noGrp="1"/>
          </p:cNvSpPr>
          <p:nvPr>
            <p:ph type="title"/>
          </p:nvPr>
        </p:nvSpPr>
        <p:spPr>
          <a:xfrm>
            <a:off x="457200" y="414338"/>
            <a:ext cx="8229600" cy="1143000"/>
          </a:xfrm>
        </p:spPr>
        <p:txBody>
          <a:bodyPr/>
          <a:lstStyle/>
          <a:p>
            <a:r>
              <a:rPr lang="en-US" altLang="he-IL" b="1" dirty="0"/>
              <a:t>Network</a:t>
            </a:r>
            <a:r>
              <a:rPr lang="en-US" b="1" dirty="0"/>
              <a:t> Representation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0" grpId="0"/>
      <p:bldP spid="61481"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9|7.8|7.4|6.6|19.9|7"/>
</p:tagLst>
</file>

<file path=ppt/theme/theme1.xml><?xml version="1.0" encoding="utf-8"?>
<a:theme xmlns:a="http://schemas.openxmlformats.org/drawingml/2006/main" name="1_Default Design">
  <a:themeElements>
    <a:clrScheme name="">
      <a:dk1>
        <a:srgbClr val="000000"/>
      </a:dk1>
      <a:lt1>
        <a:srgbClr val="B0C1C8"/>
      </a:lt1>
      <a:dk2>
        <a:srgbClr val="000000"/>
      </a:dk2>
      <a:lt2>
        <a:srgbClr val="919191"/>
      </a:lt2>
      <a:accent1>
        <a:srgbClr val="618FFD"/>
      </a:accent1>
      <a:accent2>
        <a:srgbClr val="00AE00"/>
      </a:accent2>
      <a:accent3>
        <a:srgbClr val="D4DDE0"/>
      </a:accent3>
      <a:accent4>
        <a:srgbClr val="000000"/>
      </a:accent4>
      <a:accent5>
        <a:srgbClr val="B7C6FE"/>
      </a:accent5>
      <a:accent6>
        <a:srgbClr val="009D00"/>
      </a:accent6>
      <a:hlink>
        <a:srgbClr val="FC0128"/>
      </a:hlink>
      <a:folHlink>
        <a:srgbClr val="CECECE"/>
      </a:folHlink>
    </a:clrScheme>
    <a:fontScheme name="1_Default Design">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6180</TotalTime>
  <Words>3087</Words>
  <Application>Microsoft Macintosh PowerPoint</Application>
  <PresentationFormat>On-screen Show (4:3)</PresentationFormat>
  <Paragraphs>305</Paragraphs>
  <Slides>40</Slides>
  <Notes>6</Notes>
  <HiddenSlides>4</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Arial Black</vt:lpstr>
      <vt:lpstr>Calibri</vt:lpstr>
      <vt:lpstr>Comic Sans MS</vt:lpstr>
      <vt:lpstr>Courier New</vt:lpstr>
      <vt:lpstr>Times</vt:lpstr>
      <vt:lpstr>Times New Roman</vt:lpstr>
      <vt:lpstr>Wingdings</vt:lpstr>
      <vt:lpstr>ZapfDingbats</vt:lpstr>
      <vt:lpstr>1_Default Design</vt:lpstr>
      <vt:lpstr>Computer Networks EDA387/DIT663</vt:lpstr>
      <vt:lpstr>Watch Bakgrund Video </vt:lpstr>
      <vt:lpstr>Self-Stabilization</vt:lpstr>
      <vt:lpstr>Self-Stabilization</vt:lpstr>
      <vt:lpstr>Goal</vt:lpstr>
      <vt:lpstr>Today</vt:lpstr>
      <vt:lpstr>What Kind of Systems Can Present Computer Networks?</vt:lpstr>
      <vt:lpstr>The Network Model</vt:lpstr>
      <vt:lpstr>Network Representation </vt:lpstr>
      <vt:lpstr>Network Representation </vt:lpstr>
      <vt:lpstr>Shared Memory</vt:lpstr>
      <vt:lpstr>Computation Steps</vt:lpstr>
      <vt:lpstr>Synchronous Computation </vt:lpstr>
      <vt:lpstr>Synchronous Computation </vt:lpstr>
      <vt:lpstr>Leader Election</vt:lpstr>
      <vt:lpstr>Leader Election</vt:lpstr>
      <vt:lpstr>Leader Election</vt:lpstr>
      <vt:lpstr>Leader Election</vt:lpstr>
      <vt:lpstr>Arguing Correctness </vt:lpstr>
      <vt:lpstr>Proof Statement </vt:lpstr>
      <vt:lpstr>Convergence of Leader Election</vt:lpstr>
      <vt:lpstr>Leader Election Convergence </vt:lpstr>
      <vt:lpstr>Convergence of Leader Election</vt:lpstr>
      <vt:lpstr>PowerPoint Presentation</vt:lpstr>
      <vt:lpstr>Leader Election: Correctness </vt:lpstr>
      <vt:lpstr>Leader Election: Correctness </vt:lpstr>
      <vt:lpstr>Leader Election: Correctness </vt:lpstr>
      <vt:lpstr>Leader Election: Correctness </vt:lpstr>
      <vt:lpstr>Legal Behavior</vt:lpstr>
      <vt:lpstr>Self-Stabilization</vt:lpstr>
      <vt:lpstr>Self-Stabilization</vt:lpstr>
      <vt:lpstr>Self-Stabilization</vt:lpstr>
      <vt:lpstr>Legal Behavior of Leader Election</vt:lpstr>
      <vt:lpstr>Legal Behavior of Leader Election</vt:lpstr>
      <vt:lpstr>Legal Behavior of Leader Election</vt:lpstr>
      <vt:lpstr>Leader Election: Impossibility </vt:lpstr>
      <vt:lpstr>Leader Election: Impossibility </vt:lpstr>
      <vt:lpstr>Leader Election: Impossibility </vt:lpstr>
      <vt:lpstr>Summary </vt:lpstr>
      <vt:lpstr>Review Questions</vt:lpstr>
    </vt:vector>
  </TitlesOfParts>
  <Company>Chalmers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(EDA387/DIT663)</dc:title>
  <dc:creator>Elad Michael Schiller</dc:creator>
  <cp:lastModifiedBy>Haitham Babbili</cp:lastModifiedBy>
  <cp:revision>726</cp:revision>
  <cp:lastPrinted>2016-09-10T17:19:59Z</cp:lastPrinted>
  <dcterms:created xsi:type="dcterms:W3CDTF">2008-09-02T19:14:38Z</dcterms:created>
  <dcterms:modified xsi:type="dcterms:W3CDTF">2021-08-20T19:14:09Z</dcterms:modified>
</cp:coreProperties>
</file>