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273" r:id="rId2"/>
    <p:sldId id="643" r:id="rId3"/>
    <p:sldId id="644" r:id="rId4"/>
    <p:sldId id="706" r:id="rId5"/>
    <p:sldId id="707" r:id="rId6"/>
    <p:sldId id="708" r:id="rId7"/>
    <p:sldId id="709" r:id="rId8"/>
    <p:sldId id="710" r:id="rId9"/>
    <p:sldId id="711" r:id="rId10"/>
    <p:sldId id="728" r:id="rId11"/>
    <p:sldId id="729" r:id="rId12"/>
    <p:sldId id="713" r:id="rId13"/>
    <p:sldId id="714" r:id="rId14"/>
    <p:sldId id="715" r:id="rId15"/>
    <p:sldId id="716" r:id="rId16"/>
    <p:sldId id="717" r:id="rId17"/>
    <p:sldId id="718" r:id="rId18"/>
    <p:sldId id="719" r:id="rId19"/>
    <p:sldId id="673" r:id="rId20"/>
    <p:sldId id="674" r:id="rId21"/>
    <p:sldId id="675" r:id="rId22"/>
    <p:sldId id="676" r:id="rId23"/>
    <p:sldId id="677" r:id="rId24"/>
    <p:sldId id="678" r:id="rId25"/>
    <p:sldId id="679" r:id="rId26"/>
    <p:sldId id="698" r:id="rId27"/>
    <p:sldId id="699" r:id="rId28"/>
    <p:sldId id="700" r:id="rId29"/>
    <p:sldId id="701" r:id="rId30"/>
    <p:sldId id="702" r:id="rId31"/>
    <p:sldId id="703" r:id="rId32"/>
    <p:sldId id="704" r:id="rId33"/>
    <p:sldId id="680" r:id="rId34"/>
    <p:sldId id="697" r:id="rId3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2" autoAdjust="0"/>
    <p:restoredTop sz="88946" autoAdjust="0"/>
  </p:normalViewPr>
  <p:slideViewPr>
    <p:cSldViewPr>
      <p:cViewPr varScale="1">
        <p:scale>
          <a:sx n="120" d="100"/>
          <a:sy n="120" d="100"/>
        </p:scale>
        <p:origin x="672" y="192"/>
      </p:cViewPr>
      <p:guideLst>
        <p:guide orient="horz" pos="2160"/>
        <p:guide pos="2880"/>
      </p:guideLst>
    </p:cSldViewPr>
  </p:slideViewPr>
  <p:outlineViewPr>
    <p:cViewPr>
      <p:scale>
        <a:sx n="33" d="100"/>
        <a:sy n="33" d="100"/>
      </p:scale>
      <p:origin x="48" y="3040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cs typeface="+mn-cs"/>
              </a:defRPr>
            </a:lvl1pPr>
          </a:lstStyle>
          <a:p>
            <a:pPr>
              <a:defRPr/>
            </a:pPr>
            <a:endParaRPr lang="sv-SE"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cs typeface="+mn-cs"/>
              </a:defRPr>
            </a:lvl1pPr>
          </a:lstStyle>
          <a:p>
            <a:pPr>
              <a:defRPr/>
            </a:pPr>
            <a:fld id="{2EA99D6E-465B-4065-AA6E-EB546D7236BA}" type="datetimeFigureOut">
              <a:rPr lang="sv-SE"/>
              <a:pPr>
                <a:defRPr/>
              </a:pPr>
              <a:t>2021-08-20</a:t>
            </a:fld>
            <a:endParaRPr lang="sv-SE" dirty="0"/>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cs typeface="+mn-cs"/>
              </a:defRPr>
            </a:lvl1pPr>
          </a:lstStyle>
          <a:p>
            <a:pPr>
              <a:defRPr/>
            </a:pPr>
            <a:endParaRPr lang="sv-SE" dirty="0"/>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cs typeface="+mn-cs"/>
              </a:defRPr>
            </a:lvl1pPr>
          </a:lstStyle>
          <a:p>
            <a:pPr>
              <a:defRPr/>
            </a:pPr>
            <a:fld id="{D5285945-0CC5-425E-95AD-C9CDED6746FF}" type="slidenum">
              <a:rPr lang="sv-SE"/>
              <a:pPr>
                <a:defRPr/>
              </a:pPr>
              <a:t>‹#›</a:t>
            </a:fld>
            <a:endParaRPr lang="sv-SE" dirty="0"/>
          </a:p>
        </p:txBody>
      </p:sp>
    </p:spTree>
    <p:extLst>
      <p:ext uri="{BB962C8B-B14F-4D97-AF65-F5344CB8AC3E}">
        <p14:creationId xmlns:p14="http://schemas.microsoft.com/office/powerpoint/2010/main" val="3065751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cs typeface="+mn-cs"/>
              </a:defRPr>
            </a:lvl1pPr>
          </a:lstStyle>
          <a:p>
            <a:pPr>
              <a:defRPr/>
            </a:pPr>
            <a:endParaRPr lang="en-US" dirty="0"/>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cs typeface="+mn-cs"/>
              </a:defRPr>
            </a:lvl1pPr>
          </a:lstStyle>
          <a:p>
            <a:pPr>
              <a:defRPr/>
            </a:pPr>
            <a:fld id="{02FD8E17-38E8-4A7F-BD6A-56586DF41199}" type="slidenum">
              <a:rPr lang="en-US"/>
              <a:pPr>
                <a:defRPr/>
              </a:pPr>
              <a:t>‹#›</a:t>
            </a:fld>
            <a:endParaRPr lang="en-US" dirty="0"/>
          </a:p>
        </p:txBody>
      </p:sp>
    </p:spTree>
    <p:extLst>
      <p:ext uri="{BB962C8B-B14F-4D97-AF65-F5344CB8AC3E}">
        <p14:creationId xmlns:p14="http://schemas.microsoft.com/office/powerpoint/2010/main" val="107845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Ring_network"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Ring_network"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3169124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2C42B9-CA3D-4A82-B9BA-7958DC2345CC}" type="slidenum">
              <a:rPr lang="en-US" altLang="en-US"/>
              <a:pPr/>
              <a:t>20</a:t>
            </a:fld>
            <a:endParaRPr lang="en-US" altLang="en-US"/>
          </a:p>
        </p:txBody>
      </p:sp>
      <p:sp>
        <p:nvSpPr>
          <p:cNvPr id="323586" name="Rectangle 2"/>
          <p:cNvSpPr>
            <a:spLocks noGrp="1" noRot="1" noChangeAspect="1" noChangeArrowheads="1" noTextEdit="1"/>
          </p:cNvSpPr>
          <p:nvPr>
            <p:ph type="sldImg"/>
          </p:nvPr>
        </p:nvSpPr>
        <p:spPr>
          <a:xfrm>
            <a:off x="992188" y="768350"/>
            <a:ext cx="5114925" cy="3836988"/>
          </a:xfrm>
          <a:ln/>
        </p:spPr>
      </p:sp>
      <p:sp>
        <p:nvSpPr>
          <p:cNvPr id="323587" name="Rectangle 3"/>
          <p:cNvSpPr>
            <a:spLocks noGrp="1" noChangeArrowheads="1"/>
          </p:cNvSpPr>
          <p:nvPr>
            <p:ph type="body" idx="1"/>
          </p:nvPr>
        </p:nvSpPr>
        <p:spPr/>
        <p:txBody>
          <a:bodyPr/>
          <a:lstStyle/>
          <a:p>
            <a:r>
              <a:rPr lang="en-US" altLang="zh-CN"/>
              <a:t>Stations on a token ring LAN are logically organized in a </a:t>
            </a:r>
            <a:r>
              <a:rPr lang="en-US" altLang="zh-CN">
                <a:hlinkClick r:id="rId3" tooltip="Ring network"/>
              </a:rPr>
              <a:t>ring topology</a:t>
            </a:r>
            <a:r>
              <a:rPr lang="en-US" altLang="zh-CN"/>
              <a:t> with data being transmitted sequentially from one ring station to the next with a control token circulating around the ring controlling access. </a:t>
            </a:r>
            <a:endParaRPr lang="zh-CN" altLang="en-US"/>
          </a:p>
        </p:txBody>
      </p:sp>
    </p:spTree>
    <p:extLst>
      <p:ext uri="{BB962C8B-B14F-4D97-AF65-F5344CB8AC3E}">
        <p14:creationId xmlns:p14="http://schemas.microsoft.com/office/powerpoint/2010/main" val="3573875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22</a:t>
            </a:fld>
            <a:endParaRPr lang="en-US" dirty="0"/>
          </a:p>
        </p:txBody>
      </p:sp>
    </p:spTree>
    <p:extLst>
      <p:ext uri="{BB962C8B-B14F-4D97-AF65-F5344CB8AC3E}">
        <p14:creationId xmlns:p14="http://schemas.microsoft.com/office/powerpoint/2010/main" val="1859957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Stopped</a:t>
            </a:r>
            <a:r>
              <a:rPr lang="sv-SE" dirty="0"/>
              <a:t> </a:t>
            </a:r>
            <a:r>
              <a:rPr lang="sv-SE" dirty="0" err="1"/>
              <a:t>here</a:t>
            </a:r>
            <a:r>
              <a:rPr lang="sv-SE" dirty="0"/>
              <a:t> 2014</a:t>
            </a:r>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23</a:t>
            </a:fld>
            <a:endParaRPr lang="en-US" dirty="0"/>
          </a:p>
        </p:txBody>
      </p:sp>
    </p:spTree>
    <p:extLst>
      <p:ext uri="{BB962C8B-B14F-4D97-AF65-F5344CB8AC3E}">
        <p14:creationId xmlns:p14="http://schemas.microsoft.com/office/powerpoint/2010/main" val="3855957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61D6A3-262B-4D56-822A-6C05D8DA90A4}" type="slidenum">
              <a:rPr lang="en-US" altLang="en-US"/>
              <a:pPr/>
              <a:t>24</a:t>
            </a:fld>
            <a:endParaRPr lang="en-US" altLang="en-US"/>
          </a:p>
        </p:txBody>
      </p:sp>
      <p:sp>
        <p:nvSpPr>
          <p:cNvPr id="274434" name="Rectangle 2"/>
          <p:cNvSpPr>
            <a:spLocks noGrp="1" noRot="1" noChangeAspect="1" noChangeArrowheads="1" noTextEdit="1"/>
          </p:cNvSpPr>
          <p:nvPr>
            <p:ph type="sldImg"/>
          </p:nvPr>
        </p:nvSpPr>
        <p:spPr>
          <a:xfrm>
            <a:off x="992188" y="768350"/>
            <a:ext cx="5114925" cy="3836988"/>
          </a:xfrm>
          <a:ln/>
        </p:spPr>
      </p:sp>
      <p:sp>
        <p:nvSpPr>
          <p:cNvPr id="274435" name="Rectangle 3"/>
          <p:cNvSpPr>
            <a:spLocks noGrp="1" noChangeArrowheads="1"/>
          </p:cNvSpPr>
          <p:nvPr>
            <p:ph type="body" idx="1"/>
          </p:nvPr>
        </p:nvSpPr>
        <p:spPr/>
        <p:txBody>
          <a:bodyPr/>
          <a:lstStyle/>
          <a:p>
            <a:r>
              <a:rPr lang="zh-CN" altLang="en-US"/>
              <a:t>* </a:t>
            </a:r>
            <a:r>
              <a:rPr lang="en-US" altLang="zh-CN"/>
              <a:t>The task ME is defined by the set of all configuration sequences in which exactly one processor can change its state in any configuration and every processor can change its state in infinitely many configurations in every sequence in ME</a:t>
            </a:r>
          </a:p>
          <a:p>
            <a:endParaRPr lang="en-US" altLang="zh-CN"/>
          </a:p>
          <a:p>
            <a:endParaRPr lang="zh-CN" altLang="en-US"/>
          </a:p>
        </p:txBody>
      </p:sp>
    </p:spTree>
    <p:extLst>
      <p:ext uri="{BB962C8B-B14F-4D97-AF65-F5344CB8AC3E}">
        <p14:creationId xmlns:p14="http://schemas.microsoft.com/office/powerpoint/2010/main" val="64472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DA272-C1EA-4D42-9E45-3CA714B7F8B9}" type="slidenum">
              <a:rPr lang="en-US" altLang="en-US"/>
              <a:pPr/>
              <a:t>25</a:t>
            </a:fld>
            <a:endParaRPr lang="en-US" altLang="en-US"/>
          </a:p>
        </p:txBody>
      </p:sp>
      <p:sp>
        <p:nvSpPr>
          <p:cNvPr id="275458" name="Rectangle 2"/>
          <p:cNvSpPr>
            <a:spLocks noGrp="1" noRot="1" noChangeAspect="1" noChangeArrowheads="1" noTextEdit="1"/>
          </p:cNvSpPr>
          <p:nvPr>
            <p:ph type="sldImg"/>
          </p:nvPr>
        </p:nvSpPr>
        <p:spPr>
          <a:xfrm>
            <a:off x="992188" y="768350"/>
            <a:ext cx="5114925" cy="3836988"/>
          </a:xfrm>
          <a:ln/>
        </p:spPr>
      </p:sp>
      <p:sp>
        <p:nvSpPr>
          <p:cNvPr id="275459" name="Rectangle 3"/>
          <p:cNvSpPr>
            <a:spLocks noGrp="1" noChangeArrowheads="1"/>
          </p:cNvSpPr>
          <p:nvPr>
            <p:ph type="body" idx="1"/>
          </p:nvPr>
        </p:nvSpPr>
        <p:spPr/>
        <p:txBody>
          <a:bodyPr/>
          <a:lstStyle/>
          <a:p>
            <a:r>
              <a:rPr lang="zh-CN" altLang="en-US" dirty="0"/>
              <a:t>* </a:t>
            </a:r>
            <a:r>
              <a:rPr lang="en-US" altLang="he-IL" sz="1000" dirty="0"/>
              <a:t>A configuration c in which all the x variables have the same value is a safe configuration for ME and </a:t>
            </a:r>
            <a:r>
              <a:rPr lang="en-US" altLang="he-IL" sz="1000" dirty="0" err="1"/>
              <a:t>Dijsktra’s</a:t>
            </a:r>
            <a:r>
              <a:rPr lang="en-US" altLang="he-IL" sz="1000" dirty="0"/>
              <a:t> method (Lemma 2.2)</a:t>
            </a:r>
          </a:p>
          <a:p>
            <a:r>
              <a:rPr lang="en-US" altLang="zh-CN" dirty="0"/>
              <a:t>* </a:t>
            </a:r>
            <a:r>
              <a:rPr lang="en-US" altLang="he-IL" sz="1000" dirty="0"/>
              <a:t>For every possible configuration c, there exists at least one integer </a:t>
            </a:r>
            <a:r>
              <a:rPr lang="en-US" altLang="he-IL" sz="1000" dirty="0" err="1"/>
              <a:t>j</a:t>
            </a:r>
            <a:r>
              <a:rPr lang="en-US" altLang="he-IL" sz="1000" dirty="0" err="1">
                <a:sym typeface="Symbol" pitchFamily="18" charset="2"/>
              </a:rPr>
              <a:t></a:t>
            </a:r>
            <a:r>
              <a:rPr lang="en-US" altLang="he-IL" sz="1000" dirty="0" err="1"/>
              <a:t>n</a:t>
            </a:r>
            <a:r>
              <a:rPr lang="en-US" altLang="he-IL" sz="1000" dirty="0"/>
              <a:t> such that for every </a:t>
            </a:r>
            <a:r>
              <a:rPr lang="en-US" altLang="he-IL" sz="1000" dirty="0" err="1"/>
              <a:t>i</a:t>
            </a:r>
            <a:r>
              <a:rPr lang="en-US" altLang="he-IL" sz="1000" dirty="0"/>
              <a:t> x</a:t>
            </a:r>
            <a:r>
              <a:rPr lang="en-US" altLang="he-IL" sz="1000" baseline="-25000" dirty="0"/>
              <a:t>i</a:t>
            </a:r>
            <a:r>
              <a:rPr lang="en-US" altLang="he-IL" sz="1000" dirty="0"/>
              <a:t> </a:t>
            </a:r>
            <a:r>
              <a:rPr lang="en-US" altLang="he-IL" sz="1000" dirty="0">
                <a:sym typeface="Symbol" pitchFamily="18" charset="2"/>
              </a:rPr>
              <a:t></a:t>
            </a:r>
            <a:r>
              <a:rPr lang="en-US" altLang="he-IL" sz="1000" dirty="0"/>
              <a:t>j in c (Lemma 2.3)</a:t>
            </a:r>
          </a:p>
          <a:p>
            <a:r>
              <a:rPr lang="en-US" altLang="zh-CN" dirty="0"/>
              <a:t>* </a:t>
            </a:r>
            <a:r>
              <a:rPr lang="en-US" altLang="he-IL" sz="1000" dirty="0"/>
              <a:t>For every possible configuration c, in every fair execution that starts in c, the special processor P</a:t>
            </a:r>
            <a:r>
              <a:rPr lang="en-US" altLang="he-IL" sz="1000" baseline="-25000" dirty="0"/>
              <a:t>1</a:t>
            </a:r>
            <a:r>
              <a:rPr lang="en-US" altLang="he-IL" sz="1000" dirty="0"/>
              <a:t> changes the value of x</a:t>
            </a:r>
            <a:r>
              <a:rPr lang="en-US" altLang="he-IL" sz="1000" baseline="-25000" dirty="0"/>
              <a:t>1</a:t>
            </a:r>
            <a:r>
              <a:rPr lang="en-US" altLang="he-IL" sz="1000" dirty="0"/>
              <a:t> ate least once in every n rounds (Lemma 2.4)</a:t>
            </a:r>
          </a:p>
          <a:p>
            <a:endParaRPr lang="zh-CN" altLang="en-US" dirty="0"/>
          </a:p>
        </p:txBody>
      </p:sp>
    </p:spTree>
    <p:extLst>
      <p:ext uri="{BB962C8B-B14F-4D97-AF65-F5344CB8AC3E}">
        <p14:creationId xmlns:p14="http://schemas.microsoft.com/office/powerpoint/2010/main" val="3164534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Wend</a:t>
            </a:r>
            <a:r>
              <a:rPr lang="sv-SE"/>
              <a:t>.</a:t>
            </a:r>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34</a:t>
            </a:fld>
            <a:endParaRPr lang="en-US" dirty="0"/>
          </a:p>
        </p:txBody>
      </p:sp>
    </p:spTree>
    <p:extLst>
      <p:ext uri="{BB962C8B-B14F-4D97-AF65-F5344CB8AC3E}">
        <p14:creationId xmlns:p14="http://schemas.microsoft.com/office/powerpoint/2010/main" val="109213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DAB07C-A39F-4638-90D7-14FA7974567A}" type="slidenum">
              <a:rPr lang="en-US" altLang="en-US"/>
              <a:pPr/>
              <a:t>5</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0501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D7C4F2-3EC1-4C6F-99CA-76F41E721EDE}" type="slidenum">
              <a:rPr lang="en-US" altLang="en-US"/>
              <a:pPr/>
              <a:t>6</a:t>
            </a:fld>
            <a:endParaRPr lang="en-US" alt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39892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30D9A-A3EC-4059-8020-65FD926CB21F}" type="slidenum">
              <a:rPr lang="en-US" altLang="en-US"/>
              <a:pPr/>
              <a:t>7</a:t>
            </a:fld>
            <a:endParaRPr lang="en-US" alt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721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9C56A-F89D-4671-B107-E4A484C6A832}" type="slidenum">
              <a:rPr lang="en-US" altLang="en-US"/>
              <a:pPr/>
              <a:t>15</a:t>
            </a:fld>
            <a:endParaRPr lang="en-US" altLang="en-US"/>
          </a:p>
        </p:txBody>
      </p:sp>
      <p:sp>
        <p:nvSpPr>
          <p:cNvPr id="266242" name="Rectangle 2"/>
          <p:cNvSpPr>
            <a:spLocks noGrp="1" noRot="1" noChangeAspect="1" noChangeArrowheads="1" noTextEdit="1"/>
          </p:cNvSpPr>
          <p:nvPr>
            <p:ph type="sldImg"/>
          </p:nvPr>
        </p:nvSpPr>
        <p:spPr>
          <a:ln/>
        </p:spPr>
      </p:sp>
      <p:sp>
        <p:nvSpPr>
          <p:cNvPr id="266245" name="Rectangle 5"/>
          <p:cNvSpPr>
            <a:spLocks noGrp="1" noChangeArrowheads="1"/>
          </p:cNvSpPr>
          <p:nvPr>
            <p:ph type="body" idx="1"/>
          </p:nvPr>
        </p:nvSpPr>
        <p:spPr/>
        <p:txBody>
          <a:bodyPr/>
          <a:lstStyle/>
          <a:p>
            <a:r>
              <a:rPr lang="en-US" altLang="he-IL" dirty="0"/>
              <a:t>* A </a:t>
            </a:r>
            <a:r>
              <a:rPr lang="en-US" altLang="he-IL" dirty="0">
                <a:solidFill>
                  <a:srgbClr val="C60000"/>
                </a:solidFill>
              </a:rPr>
              <a:t>desired legal behavior</a:t>
            </a:r>
            <a:r>
              <a:rPr lang="en-US" altLang="he-IL" dirty="0"/>
              <a:t> is a set of legal executions denoted </a:t>
            </a:r>
            <a:r>
              <a:rPr lang="en-US" altLang="he-IL" dirty="0">
                <a:solidFill>
                  <a:srgbClr val="C60000"/>
                </a:solidFill>
              </a:rPr>
              <a:t>LE</a:t>
            </a:r>
          </a:p>
          <a:p>
            <a:r>
              <a:rPr lang="en-US" altLang="he-IL" dirty="0"/>
              <a:t>*Defined for a particular system and a particular task</a:t>
            </a:r>
          </a:p>
          <a:p>
            <a:r>
              <a:rPr lang="en-US" altLang="he-IL" dirty="0"/>
              <a:t>Should have a suffix that appears in LE</a:t>
            </a:r>
          </a:p>
          <a:p>
            <a:r>
              <a:rPr lang="en-US" altLang="he-IL" dirty="0"/>
              <a:t>*A configuration c is </a:t>
            </a:r>
            <a:r>
              <a:rPr lang="en-US" altLang="he-IL" dirty="0">
                <a:solidFill>
                  <a:srgbClr val="C60000"/>
                </a:solidFill>
              </a:rPr>
              <a:t>safe</a:t>
            </a:r>
            <a:r>
              <a:rPr lang="en-US" altLang="he-IL" dirty="0"/>
              <a:t> with regard to task LE and an algorithm if every fair execution of the algorithm that starts from c  belongs to LE</a:t>
            </a:r>
          </a:p>
          <a:p>
            <a:r>
              <a:rPr lang="en-US" altLang="he-IL" dirty="0"/>
              <a:t>*An algorithm is </a:t>
            </a:r>
            <a:r>
              <a:rPr lang="en-US" altLang="he-IL" dirty="0">
                <a:solidFill>
                  <a:srgbClr val="C60000"/>
                </a:solidFill>
              </a:rPr>
              <a:t>self-stabilizing</a:t>
            </a:r>
            <a:r>
              <a:rPr lang="en-US" altLang="he-IL" dirty="0"/>
              <a:t> for a task LE if every fair execution of the algorithm reaches a safe configuration with relation to LE</a:t>
            </a:r>
          </a:p>
          <a:p>
            <a:endParaRPr lang="en-US" altLang="sv-SE" dirty="0"/>
          </a:p>
        </p:txBody>
      </p:sp>
    </p:spTree>
    <p:extLst>
      <p:ext uri="{BB962C8B-B14F-4D97-AF65-F5344CB8AC3E}">
        <p14:creationId xmlns:p14="http://schemas.microsoft.com/office/powerpoint/2010/main" val="1973349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040C5E-CD43-4EC6-A233-587D5B4C0832}" type="slidenum">
              <a:rPr lang="en-US" altLang="en-US"/>
              <a:pPr/>
              <a:t>16</a:t>
            </a:fld>
            <a:endParaRPr lang="en-US" altLang="en-US"/>
          </a:p>
        </p:txBody>
      </p:sp>
      <p:sp>
        <p:nvSpPr>
          <p:cNvPr id="266242" name="Rectangle 2"/>
          <p:cNvSpPr>
            <a:spLocks noGrp="1" noRot="1" noChangeAspect="1" noChangeArrowheads="1" noTextEdit="1"/>
          </p:cNvSpPr>
          <p:nvPr>
            <p:ph type="sldImg"/>
          </p:nvPr>
        </p:nvSpPr>
        <p:spPr>
          <a:xfrm>
            <a:off x="992188" y="768350"/>
            <a:ext cx="5114925" cy="3836988"/>
          </a:xfrm>
          <a:ln/>
        </p:spPr>
      </p:sp>
      <p:sp>
        <p:nvSpPr>
          <p:cNvPr id="266245" name="Rectangle 5"/>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337323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8B5C78-9E1F-4A39-AAB6-A7906355FB5C}" type="slidenum">
              <a:rPr lang="en-US" altLang="en-US"/>
              <a:pPr/>
              <a:t>17</a:t>
            </a:fld>
            <a:endParaRPr lang="en-US" altLang="en-US"/>
          </a:p>
        </p:txBody>
      </p:sp>
      <p:sp>
        <p:nvSpPr>
          <p:cNvPr id="271362" name="Rectangle 1026"/>
          <p:cNvSpPr>
            <a:spLocks noGrp="1" noRot="1" noChangeAspect="1" noChangeArrowheads="1" noTextEdit="1"/>
          </p:cNvSpPr>
          <p:nvPr>
            <p:ph type="sldImg"/>
          </p:nvPr>
        </p:nvSpPr>
        <p:spPr>
          <a:ln/>
        </p:spPr>
      </p:sp>
      <p:sp>
        <p:nvSpPr>
          <p:cNvPr id="271363" name="Rectangle 1027"/>
          <p:cNvSpPr>
            <a:spLocks noGrp="1" noChangeArrowheads="1"/>
          </p:cNvSpPr>
          <p:nvPr>
            <p:ph type="body" idx="1"/>
          </p:nvPr>
        </p:nvSpPr>
        <p:spPr/>
        <p:txBody>
          <a:bodyPr/>
          <a:lstStyle/>
          <a:p>
            <a:r>
              <a:rPr lang="en-US" altLang="sv-SE"/>
              <a:t>mkly</a:t>
            </a:r>
          </a:p>
        </p:txBody>
      </p:sp>
    </p:spTree>
    <p:extLst>
      <p:ext uri="{BB962C8B-B14F-4D97-AF65-F5344CB8AC3E}">
        <p14:creationId xmlns:p14="http://schemas.microsoft.com/office/powerpoint/2010/main" val="241115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F88DB-0005-4A19-A44F-C8F249AFBA4F}" type="slidenum">
              <a:rPr lang="en-US" altLang="en-US"/>
              <a:pPr/>
              <a:t>18</a:t>
            </a:fld>
            <a:endParaRPr lang="en-US" altLang="en-US"/>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sv-SE" altLang="sv-SE"/>
          </a:p>
        </p:txBody>
      </p:sp>
    </p:spTree>
    <p:extLst>
      <p:ext uri="{BB962C8B-B14F-4D97-AF65-F5344CB8AC3E}">
        <p14:creationId xmlns:p14="http://schemas.microsoft.com/office/powerpoint/2010/main" val="650524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CDF201-5B5B-4BCD-8E1E-22711B6231EF}" type="slidenum">
              <a:rPr lang="en-US" altLang="en-US"/>
              <a:pPr/>
              <a:t>19</a:t>
            </a:fld>
            <a:endParaRPr lang="en-US" altLang="en-US"/>
          </a:p>
        </p:txBody>
      </p:sp>
      <p:sp>
        <p:nvSpPr>
          <p:cNvPr id="319490" name="Rectangle 2"/>
          <p:cNvSpPr>
            <a:spLocks noGrp="1" noRot="1" noChangeAspect="1" noChangeArrowheads="1" noTextEdit="1"/>
          </p:cNvSpPr>
          <p:nvPr>
            <p:ph type="sldImg"/>
          </p:nvPr>
        </p:nvSpPr>
        <p:spPr>
          <a:xfrm>
            <a:off x="992188" y="768350"/>
            <a:ext cx="5114925" cy="3836988"/>
          </a:xfrm>
          <a:ln/>
        </p:spPr>
      </p:sp>
      <p:sp>
        <p:nvSpPr>
          <p:cNvPr id="319491" name="Rectangle 3"/>
          <p:cNvSpPr>
            <a:spLocks noGrp="1" noChangeArrowheads="1"/>
          </p:cNvSpPr>
          <p:nvPr>
            <p:ph type="body" idx="1"/>
          </p:nvPr>
        </p:nvSpPr>
        <p:spPr/>
        <p:txBody>
          <a:bodyPr/>
          <a:lstStyle/>
          <a:p>
            <a:r>
              <a:rPr lang="en-US" altLang="zh-CN"/>
              <a:t>Stations on a token ring LAN are logically organized in a </a:t>
            </a:r>
            <a:r>
              <a:rPr lang="en-US" altLang="zh-CN">
                <a:hlinkClick r:id="rId3" tooltip="Ring network"/>
              </a:rPr>
              <a:t>ring topology</a:t>
            </a:r>
            <a:r>
              <a:rPr lang="en-US" altLang="zh-CN"/>
              <a:t> with data being transmitted sequentially from one ring station to the next with a control token circulating around the ring controlling access. </a:t>
            </a:r>
            <a:endParaRPr lang="zh-CN" altLang="en-US"/>
          </a:p>
        </p:txBody>
      </p:sp>
    </p:spTree>
    <p:extLst>
      <p:ext uri="{BB962C8B-B14F-4D97-AF65-F5344CB8AC3E}">
        <p14:creationId xmlns:p14="http://schemas.microsoft.com/office/powerpoint/2010/main" val="194357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20A27399-799B-476D-B06C-12E090493AC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6C0C4EE6-F45A-4755-8CE4-964F56A6A3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C68FB7-C050-4719-936E-71CDD1063B7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9A02D4-0E58-4D78-ADD4-278F394748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F5F25D7-6AD0-442E-A7AB-1698CB36ECC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FCDAFFAE-F9BE-43E4-B579-3FB87C3AE20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dirty="0"/>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9"/>
          <p:cNvSpPr>
            <a:spLocks noGrp="1" noChangeArrowheads="1"/>
          </p:cNvSpPr>
          <p:nvPr>
            <p:ph type="sldNum" sz="quarter" idx="12"/>
          </p:nvPr>
        </p:nvSpPr>
        <p:spPr>
          <a:ln/>
        </p:spPr>
        <p:txBody>
          <a:bodyPr/>
          <a:lstStyle>
            <a:lvl1pPr>
              <a:defRPr/>
            </a:lvl1pPr>
          </a:lstStyle>
          <a:p>
            <a:pPr>
              <a:defRPr/>
            </a:pPr>
            <a:fld id="{C0E14FBC-E8F2-41D9-9422-5CC76AEEBCF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9"/>
          <p:cNvSpPr>
            <a:spLocks noGrp="1" noChangeArrowheads="1"/>
          </p:cNvSpPr>
          <p:nvPr>
            <p:ph type="sldNum" sz="quarter" idx="12"/>
          </p:nvPr>
        </p:nvSpPr>
        <p:spPr>
          <a:ln/>
        </p:spPr>
        <p:txBody>
          <a:bodyPr/>
          <a:lstStyle>
            <a:lvl1pPr>
              <a:defRPr/>
            </a:lvl1pPr>
          </a:lstStyle>
          <a:p>
            <a:pPr>
              <a:defRPr/>
            </a:pPr>
            <a:fld id="{6372A034-FADD-4B81-967A-A887644DD0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dirty="0"/>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9"/>
          <p:cNvSpPr>
            <a:spLocks noGrp="1" noChangeArrowheads="1"/>
          </p:cNvSpPr>
          <p:nvPr>
            <p:ph type="sldNum" sz="quarter" idx="12"/>
          </p:nvPr>
        </p:nvSpPr>
        <p:spPr>
          <a:ln/>
        </p:spPr>
        <p:txBody>
          <a:bodyPr/>
          <a:lstStyle>
            <a:lvl1pPr>
              <a:defRPr/>
            </a:lvl1pPr>
          </a:lstStyle>
          <a:p>
            <a:pPr>
              <a:defRPr/>
            </a:pPr>
            <a:fld id="{43FA3C86-E143-4574-B1CC-03D113D3A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7BCE2E8A-3A53-414F-933B-D68C3E20C0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CFDF1157-8F04-4893-93B4-38B7DAA3C6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cs typeface="+mn-cs"/>
              </a:defRPr>
            </a:lvl1pPr>
          </a:lstStyle>
          <a:p>
            <a:pPr>
              <a:defRPr/>
            </a:pPr>
            <a:endParaRPr lang="en-US" dirty="0"/>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cs typeface="+mn-cs"/>
              </a:defRPr>
            </a:lvl1pPr>
          </a:lstStyle>
          <a:p>
            <a:pPr>
              <a:defRPr/>
            </a:pPr>
            <a:endParaRPr lang="en-US" dirty="0"/>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cs typeface="+mn-cs"/>
              </a:defRPr>
            </a:lvl1pPr>
          </a:lstStyle>
          <a:p>
            <a:pPr>
              <a:defRPr/>
            </a:pPr>
            <a:fld id="{12506AF9-9034-4D25-9DFC-23A4A6FDF58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en.wikipedia.org/wiki/Ring_networ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t>Computer Networks</a:t>
            </a:r>
            <a:br>
              <a:rPr lang="en-US" b="1" noProof="0" dirty="0"/>
            </a:br>
            <a:r>
              <a:rPr lang="en-US" sz="2400" noProof="0" dirty="0">
                <a:latin typeface="Times" pitchFamily="18" charset="0"/>
              </a:rPr>
              <a:t>EDA387/DIT663</a:t>
            </a:r>
          </a:p>
        </p:txBody>
      </p:sp>
      <p:sp>
        <p:nvSpPr>
          <p:cNvPr id="2051" name="Rectangle 3"/>
          <p:cNvSpPr>
            <a:spLocks noGrp="1" noChangeArrowheads="1"/>
          </p:cNvSpPr>
          <p:nvPr>
            <p:ph type="subTitle" idx="1"/>
          </p:nvPr>
        </p:nvSpPr>
        <p:spPr>
          <a:xfrm>
            <a:off x="539552" y="3886200"/>
            <a:ext cx="7918648" cy="1752600"/>
          </a:xfrm>
        </p:spPr>
        <p:txBody>
          <a:bodyPr>
            <a:noAutofit/>
          </a:bodyPr>
          <a:lstStyle/>
          <a:p>
            <a:pPr eaLnBrk="1" hangingPunct="1">
              <a:defRPr/>
            </a:pPr>
            <a:r>
              <a:rPr lang="en-US" b="1" dirty="0"/>
              <a:t>Fault-tolerant Algorithms for Computer Networks</a:t>
            </a:r>
          </a:p>
          <a:p>
            <a:pPr eaLnBrk="1" hangingPunct="1">
              <a:defRPr/>
            </a:pPr>
            <a:r>
              <a:rPr lang="en-US" i="1" dirty="0">
                <a:latin typeface="Times" pitchFamily="18" charset="0"/>
              </a:rPr>
              <a:t>Review and Dijkstra’s algorithm (Ch.2)</a:t>
            </a:r>
          </a:p>
          <a:p>
            <a:pPr eaLnBrk="1" hangingPunct="1">
              <a:defRPr/>
            </a:pPr>
            <a:r>
              <a:rPr lang="en-US" i="1" dirty="0">
                <a:latin typeface="Times" pitchFamily="18" charset="0"/>
              </a:rPr>
              <a:t>Based on slides for the book on Self-stabilization by Shlomi Dolev, MIT press, 2000</a:t>
            </a:r>
          </a:p>
          <a:p>
            <a:pPr eaLnBrk="1" hangingPunct="1">
              <a:defRPr/>
            </a:pPr>
            <a:endParaRPr lang="en-US" i="1" dirty="0">
              <a:latin typeface="Times" pitchFamily="18" charset="0"/>
            </a:endParaRPr>
          </a:p>
          <a:p>
            <a:pPr eaLnBrk="1" hangingPunct="1">
              <a:defRPr/>
            </a:pPr>
            <a:endParaRPr lang="en-US" noProof="0" dirty="0">
              <a:latin typeface="Times" pitchFamily="18" charset="0"/>
            </a:endParaRP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Arial Black" pitchFamily="34" charset="0"/>
                <a:cs typeface="+mn-cs"/>
              </a:rPr>
              <a:t>CHALMERS and </a:t>
            </a:r>
            <a:r>
              <a:rPr lang="en-US" sz="1000" dirty="0">
                <a:latin typeface="Arial Black" pitchFamily="34" charset="0"/>
                <a:cs typeface="+mn-cs"/>
              </a:rPr>
              <a:t>University of Technology</a:t>
            </a:r>
          </a:p>
          <a:p>
            <a:pPr>
              <a:defRPr/>
            </a:pPr>
            <a:r>
              <a:rPr lang="en-US" sz="1600" dirty="0">
                <a:cs typeface="+mn-cs"/>
              </a:rPr>
              <a:t>Computer Science and Engineering                                                     Networks and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5"/>
          <p:cNvSpPr>
            <a:spLocks noGrp="1" noChangeArrowheads="1"/>
          </p:cNvSpPr>
          <p:nvPr>
            <p:ph type="title"/>
          </p:nvPr>
        </p:nvSpPr>
        <p:spPr/>
        <p:txBody>
          <a:bodyPr/>
          <a:lstStyle/>
          <a:p>
            <a:pPr algn="ctr"/>
            <a:r>
              <a:rPr lang="en-US" altLang="sv-SE" sz="3000" dirty="0"/>
              <a:t>The distributed System – </a:t>
            </a:r>
            <a:br>
              <a:rPr lang="en-US" altLang="sv-SE" sz="3000" dirty="0"/>
            </a:br>
            <a:r>
              <a:rPr lang="en-US" altLang="sv-SE" sz="3000" dirty="0"/>
              <a:t>Communication Steps</a:t>
            </a:r>
          </a:p>
        </p:txBody>
      </p:sp>
      <p:sp>
        <p:nvSpPr>
          <p:cNvPr id="2" name="Content Placeholder 1"/>
          <p:cNvSpPr>
            <a:spLocks noGrp="1"/>
          </p:cNvSpPr>
          <p:nvPr>
            <p:ph idx="1"/>
          </p:nvPr>
        </p:nvSpPr>
        <p:spPr>
          <a:xfrm>
            <a:off x="367145" y="1311887"/>
            <a:ext cx="8564129" cy="2001982"/>
          </a:xfrm>
        </p:spPr>
        <p:txBody>
          <a:bodyPr/>
          <a:lstStyle/>
          <a:p>
            <a:r>
              <a:rPr lang="sv-SE" sz="2800" dirty="0"/>
              <a:t>The book considers </a:t>
            </a:r>
            <a:r>
              <a:rPr lang="sv-SE" dirty="0"/>
              <a:t>computation </a:t>
            </a:r>
            <a:r>
              <a:rPr lang="sv-SE" sz="2800" dirty="0"/>
              <a:t>steps with a single communication operation </a:t>
            </a:r>
          </a:p>
          <a:p>
            <a:endParaRPr lang="sv-SE" dirty="0"/>
          </a:p>
        </p:txBody>
      </p:sp>
      <p:sp>
        <p:nvSpPr>
          <p:cNvPr id="63"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64" name="Slide Number Placeholder 4"/>
          <p:cNvSpPr>
            <a:spLocks noGrp="1"/>
          </p:cNvSpPr>
          <p:nvPr>
            <p:ph type="sldNum" sz="quarter" idx="12"/>
          </p:nvPr>
        </p:nvSpPr>
        <p:spPr/>
        <p:txBody>
          <a:bodyPr/>
          <a:lstStyle/>
          <a:p>
            <a:r>
              <a:rPr lang="en-US" altLang="en-US"/>
              <a:t>2-</a:t>
            </a:r>
            <a:fld id="{B2841ED4-4A97-4F63-8C01-0A00473DC4A2}" type="slidenum">
              <a:rPr lang="en-US" altLang="en-US"/>
              <a:pPr/>
              <a:t>10</a:t>
            </a:fld>
            <a:endParaRPr lang="en-US" altLang="en-US"/>
          </a:p>
        </p:txBody>
      </p:sp>
      <p:grpSp>
        <p:nvGrpSpPr>
          <p:cNvPr id="15" name="Group 14"/>
          <p:cNvGrpSpPr/>
          <p:nvPr/>
        </p:nvGrpSpPr>
        <p:grpSpPr>
          <a:xfrm>
            <a:off x="419081" y="2653146"/>
            <a:ext cx="3769210" cy="3290454"/>
            <a:chOff x="83127" y="2909455"/>
            <a:chExt cx="3769210" cy="3290454"/>
          </a:xfrm>
        </p:grpSpPr>
        <p:sp>
          <p:nvSpPr>
            <p:cNvPr id="8" name="Rectangle 7"/>
            <p:cNvSpPr/>
            <p:nvPr/>
          </p:nvSpPr>
          <p:spPr bwMode="auto">
            <a:xfrm>
              <a:off x="83127" y="2909455"/>
              <a:ext cx="3769210"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a:ln>
                  <a:noFill/>
                </a:ln>
                <a:solidFill>
                  <a:schemeClr val="accent2"/>
                </a:solidFill>
                <a:effectLst/>
                <a:latin typeface="Times New Roman" panose="02020603050405020304" pitchFamily="18" charset="0"/>
                <a:cs typeface="Times New Roman (Hebrew)" charset="-79"/>
              </a:endParaRPr>
            </a:p>
          </p:txBody>
        </p:sp>
        <p:grpSp>
          <p:nvGrpSpPr>
            <p:cNvPr id="11" name="Group 10"/>
            <p:cNvGrpSpPr/>
            <p:nvPr/>
          </p:nvGrpSpPr>
          <p:grpSpPr>
            <a:xfrm>
              <a:off x="2172301" y="4005992"/>
              <a:ext cx="1565157" cy="1421763"/>
              <a:chOff x="2629497" y="4005992"/>
              <a:chExt cx="1565157" cy="1421763"/>
            </a:xfrm>
          </p:grpSpPr>
          <p:sp>
            <p:nvSpPr>
              <p:cNvPr id="68" name="Rectangular Callout 67"/>
              <p:cNvSpPr/>
              <p:nvPr/>
            </p:nvSpPr>
            <p:spPr bwMode="auto">
              <a:xfrm>
                <a:off x="2941965" y="4937495"/>
                <a:ext cx="940221" cy="490260"/>
              </a:xfrm>
              <a:prstGeom prst="wedgeRectCallout">
                <a:avLst>
                  <a:gd name="adj1" fmla="val 20"/>
                  <a:gd name="adj2" fmla="val -98833"/>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read</a:t>
                </a:r>
                <a:endParaRPr kumimoji="0" lang="sv-SE" sz="1800" b="0" i="0" u="none" strike="noStrike" cap="none" normalizeH="0" baseline="0" dirty="0">
                  <a:ln>
                    <a:noFill/>
                  </a:ln>
                  <a:solidFill>
                    <a:schemeClr val="accent2"/>
                  </a:solidFill>
                  <a:effectLst/>
                </a:endParaRPr>
              </a:p>
            </p:txBody>
          </p:sp>
          <p:sp>
            <p:nvSpPr>
              <p:cNvPr id="5" name="Rounded Rectangle 4"/>
              <p:cNvSpPr/>
              <p:nvPr/>
            </p:nvSpPr>
            <p:spPr bwMode="auto">
              <a:xfrm>
                <a:off x="2629497" y="4005992"/>
                <a:ext cx="1565157" cy="695286"/>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grpSp>
        <p:sp>
          <p:nvSpPr>
            <p:cNvPr id="18" name="TextBox 17"/>
            <p:cNvSpPr txBox="1"/>
            <p:nvPr/>
          </p:nvSpPr>
          <p:spPr>
            <a:xfrm>
              <a:off x="884742" y="5604192"/>
              <a:ext cx="2165979" cy="461665"/>
            </a:xfrm>
            <a:prstGeom prst="rect">
              <a:avLst/>
            </a:prstGeom>
            <a:noFill/>
          </p:spPr>
          <p:txBody>
            <a:bodyPr wrap="none" rtlCol="0">
              <a:spAutoFit/>
            </a:bodyPr>
            <a:lstStyle/>
            <a:p>
              <a:r>
                <a:rPr lang="en-US" dirty="0"/>
                <a:t>shared memory </a:t>
              </a:r>
            </a:p>
          </p:txBody>
        </p:sp>
        <p:grpSp>
          <p:nvGrpSpPr>
            <p:cNvPr id="12" name="Group 11"/>
            <p:cNvGrpSpPr/>
            <p:nvPr/>
          </p:nvGrpSpPr>
          <p:grpSpPr>
            <a:xfrm>
              <a:off x="122243" y="3135647"/>
              <a:ext cx="1607744" cy="2334493"/>
              <a:chOff x="600228" y="3135647"/>
              <a:chExt cx="1607744" cy="2334493"/>
            </a:xfrm>
          </p:grpSpPr>
          <p:sp>
            <p:nvSpPr>
              <p:cNvPr id="31" name="Rectangular Callout 30"/>
              <p:cNvSpPr/>
              <p:nvPr/>
            </p:nvSpPr>
            <p:spPr bwMode="auto">
              <a:xfrm>
                <a:off x="921198" y="3135647"/>
                <a:ext cx="965804"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time out</a:t>
                </a:r>
              </a:p>
            </p:txBody>
          </p:sp>
          <p:sp>
            <p:nvSpPr>
              <p:cNvPr id="33" name="Rounded Rectangle 32"/>
              <p:cNvSpPr/>
              <p:nvPr/>
            </p:nvSpPr>
            <p:spPr bwMode="auto">
              <a:xfrm>
                <a:off x="600228" y="4003589"/>
                <a:ext cx="1607744" cy="695285"/>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34" name="Rectangular Callout 33"/>
              <p:cNvSpPr/>
              <p:nvPr/>
            </p:nvSpPr>
            <p:spPr bwMode="auto">
              <a:xfrm>
                <a:off x="921198" y="4979880"/>
                <a:ext cx="965804" cy="490260"/>
              </a:xfrm>
              <a:prstGeom prst="wedgeRectCallout">
                <a:avLst>
                  <a:gd name="adj1" fmla="val -439"/>
                  <a:gd name="adj2" fmla="val -111638"/>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write</a:t>
                </a:r>
                <a:endParaRPr kumimoji="0" lang="sv-SE" sz="1800" b="0" i="0" u="none" strike="noStrike" cap="none" normalizeH="0" baseline="0" dirty="0">
                  <a:ln>
                    <a:noFill/>
                  </a:ln>
                  <a:solidFill>
                    <a:schemeClr val="accent2"/>
                  </a:solidFill>
                  <a:effectLst/>
                </a:endParaRPr>
              </a:p>
            </p:txBody>
          </p:sp>
        </p:grpSp>
        <p:cxnSp>
          <p:nvCxnSpPr>
            <p:cNvPr id="14" name="Straight Connector 13"/>
            <p:cNvCxnSpPr/>
            <p:nvPr/>
          </p:nvCxnSpPr>
          <p:spPr bwMode="auto">
            <a:xfrm>
              <a:off x="1925782" y="3135647"/>
              <a:ext cx="13855" cy="2281480"/>
            </a:xfrm>
            <a:prstGeom prst="line">
              <a:avLst/>
            </a:prstGeom>
            <a:solidFill>
              <a:schemeClr val="accent1"/>
            </a:solidFill>
            <a:ln w="7620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Group 15"/>
          <p:cNvGrpSpPr/>
          <p:nvPr/>
        </p:nvGrpSpPr>
        <p:grpSpPr>
          <a:xfrm>
            <a:off x="4918869" y="2653146"/>
            <a:ext cx="3710903" cy="3290454"/>
            <a:chOff x="5133616" y="2909455"/>
            <a:chExt cx="3710903" cy="3290454"/>
          </a:xfrm>
        </p:grpSpPr>
        <p:sp>
          <p:nvSpPr>
            <p:cNvPr id="36" name="Rectangle 35"/>
            <p:cNvSpPr/>
            <p:nvPr/>
          </p:nvSpPr>
          <p:spPr bwMode="auto">
            <a:xfrm>
              <a:off x="5133616" y="2909455"/>
              <a:ext cx="3710903" cy="3290454"/>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a:ln>
                  <a:noFill/>
                </a:ln>
                <a:solidFill>
                  <a:schemeClr val="accent2"/>
                </a:solidFill>
                <a:effectLst/>
                <a:latin typeface="Times New Roman" panose="02020603050405020304" pitchFamily="18" charset="0"/>
                <a:cs typeface="Times New Roman (Hebrew)" charset="-79"/>
              </a:endParaRPr>
            </a:p>
          </p:txBody>
        </p:sp>
        <p:grpSp>
          <p:nvGrpSpPr>
            <p:cNvPr id="10" name="Group 9"/>
            <p:cNvGrpSpPr/>
            <p:nvPr/>
          </p:nvGrpSpPr>
          <p:grpSpPr>
            <a:xfrm>
              <a:off x="5238305" y="3135647"/>
              <a:ext cx="1562643" cy="1532785"/>
              <a:chOff x="4988920" y="3135647"/>
              <a:chExt cx="1562643" cy="1532785"/>
            </a:xfrm>
          </p:grpSpPr>
          <p:sp>
            <p:nvSpPr>
              <p:cNvPr id="79" name="Rectangular Callout 78"/>
              <p:cNvSpPr/>
              <p:nvPr/>
            </p:nvSpPr>
            <p:spPr bwMode="auto">
              <a:xfrm>
                <a:off x="5300886" y="3135647"/>
                <a:ext cx="938711" cy="479632"/>
              </a:xfrm>
              <a:prstGeom prst="wedgeRectCallout">
                <a:avLst>
                  <a:gd name="adj1" fmla="val -607"/>
                  <a:gd name="adj2" fmla="val 125915"/>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recive</a:t>
                </a:r>
                <a:endParaRPr kumimoji="0" lang="sv-SE" sz="1800" b="0" i="0" u="none" strike="noStrike" cap="none" normalizeH="0" baseline="0" dirty="0">
                  <a:ln>
                    <a:noFill/>
                  </a:ln>
                  <a:solidFill>
                    <a:schemeClr val="accent2"/>
                  </a:solidFill>
                  <a:effectLst/>
                </a:endParaRPr>
              </a:p>
            </p:txBody>
          </p:sp>
          <p:sp>
            <p:nvSpPr>
              <p:cNvPr id="80" name="Rounded Rectangle 79"/>
              <p:cNvSpPr/>
              <p:nvPr/>
            </p:nvSpPr>
            <p:spPr bwMode="auto">
              <a:xfrm>
                <a:off x="4988920" y="3983182"/>
                <a:ext cx="1562643" cy="68525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grpSp>
        <p:sp>
          <p:nvSpPr>
            <p:cNvPr id="7" name="TextBox 6"/>
            <p:cNvSpPr txBox="1"/>
            <p:nvPr/>
          </p:nvSpPr>
          <p:spPr>
            <a:xfrm>
              <a:off x="5837149" y="5617614"/>
              <a:ext cx="2303836" cy="461665"/>
            </a:xfrm>
            <a:prstGeom prst="rect">
              <a:avLst/>
            </a:prstGeom>
            <a:noFill/>
          </p:spPr>
          <p:txBody>
            <a:bodyPr wrap="none" rtlCol="0">
              <a:spAutoFit/>
            </a:bodyPr>
            <a:lstStyle/>
            <a:p>
              <a:r>
                <a:rPr lang="en-US" dirty="0"/>
                <a:t>message passing </a:t>
              </a:r>
            </a:p>
          </p:txBody>
        </p:sp>
        <p:grpSp>
          <p:nvGrpSpPr>
            <p:cNvPr id="9" name="Group 8"/>
            <p:cNvGrpSpPr/>
            <p:nvPr/>
          </p:nvGrpSpPr>
          <p:grpSpPr>
            <a:xfrm>
              <a:off x="7197436" y="3135647"/>
              <a:ext cx="1592792" cy="2281480"/>
              <a:chOff x="7197436" y="3135647"/>
              <a:chExt cx="1592792" cy="2281480"/>
            </a:xfrm>
          </p:grpSpPr>
          <p:sp>
            <p:nvSpPr>
              <p:cNvPr id="26" name="Rectangular Callout 25"/>
              <p:cNvSpPr/>
              <p:nvPr/>
            </p:nvSpPr>
            <p:spPr bwMode="auto">
              <a:xfrm>
                <a:off x="7515421" y="3135647"/>
                <a:ext cx="956823" cy="479632"/>
              </a:xfrm>
              <a:prstGeom prst="wedgeRectCallout">
                <a:avLst>
                  <a:gd name="adj1" fmla="val -11228"/>
                  <a:gd name="adj2" fmla="val 125915"/>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a:t>time out</a:t>
                </a:r>
                <a:endParaRPr lang="sv-SE" sz="1800" dirty="0"/>
              </a:p>
            </p:txBody>
          </p:sp>
          <p:sp>
            <p:nvSpPr>
              <p:cNvPr id="28" name="Rounded Rectangle 27"/>
              <p:cNvSpPr/>
              <p:nvPr/>
            </p:nvSpPr>
            <p:spPr bwMode="auto">
              <a:xfrm>
                <a:off x="7197436" y="3983182"/>
                <a:ext cx="1592792" cy="68525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finite internal computation </a:t>
                </a:r>
              </a:p>
            </p:txBody>
          </p:sp>
          <p:sp>
            <p:nvSpPr>
              <p:cNvPr id="29" name="Rectangular Callout 28"/>
              <p:cNvSpPr/>
              <p:nvPr/>
            </p:nvSpPr>
            <p:spPr bwMode="auto">
              <a:xfrm>
                <a:off x="7515421" y="4937495"/>
                <a:ext cx="956823" cy="479632"/>
              </a:xfrm>
              <a:prstGeom prst="wedgeRectCallout">
                <a:avLst>
                  <a:gd name="adj1" fmla="val 840"/>
                  <a:gd name="adj2" fmla="val -106241"/>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send</a:t>
                </a:r>
                <a:endParaRPr kumimoji="0" lang="sv-SE" sz="1800" b="0" i="0" u="none" strike="noStrike" cap="none" normalizeH="0" baseline="0" dirty="0">
                  <a:ln>
                    <a:noFill/>
                  </a:ln>
                  <a:solidFill>
                    <a:schemeClr val="accent2"/>
                  </a:solidFill>
                  <a:effectLst/>
                </a:endParaRPr>
              </a:p>
            </p:txBody>
          </p:sp>
        </p:grpSp>
        <p:cxnSp>
          <p:nvCxnSpPr>
            <p:cNvPr id="43" name="Straight Connector 42"/>
            <p:cNvCxnSpPr/>
            <p:nvPr/>
          </p:nvCxnSpPr>
          <p:spPr bwMode="auto">
            <a:xfrm>
              <a:off x="7024267" y="3142574"/>
              <a:ext cx="13855" cy="2281480"/>
            </a:xfrm>
            <a:prstGeom prst="line">
              <a:avLst/>
            </a:prstGeom>
            <a:solidFill>
              <a:schemeClr val="accent1"/>
            </a:solidFill>
            <a:ln w="7620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ular Callout 29"/>
          <p:cNvSpPr/>
          <p:nvPr/>
        </p:nvSpPr>
        <p:spPr bwMode="auto">
          <a:xfrm>
            <a:off x="2792356" y="2874024"/>
            <a:ext cx="965804" cy="490260"/>
          </a:xfrm>
          <a:prstGeom prst="wedgeRectCallout">
            <a:avLst>
              <a:gd name="adj1" fmla="val 248"/>
              <a:gd name="adj2" fmla="val 130154"/>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sz="1800" dirty="0"/>
              <a:t>time out</a:t>
            </a:r>
          </a:p>
        </p:txBody>
      </p:sp>
    </p:spTree>
    <p:extLst>
      <p:ext uri="{BB962C8B-B14F-4D97-AF65-F5344CB8AC3E}">
        <p14:creationId xmlns:p14="http://schemas.microsoft.com/office/powerpoint/2010/main" val="1792652955"/>
      </p:ext>
    </p:extLst>
  </p:cSld>
  <p:clrMapOvr>
    <a:masterClrMapping/>
  </p:clrMapOvr>
  <mc:AlternateContent xmlns:mc="http://schemas.openxmlformats.org/markup-compatibility/2006" xmlns:p14="http://schemas.microsoft.com/office/powerpoint/2010/main">
    <mc:Choice Requires="p14">
      <p:transition spd="slow" p14:dur="2000" advTm="68070"/>
    </mc:Choice>
    <mc:Fallback xmlns="">
      <p:transition spd="slow" advTm="68070"/>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5"/>
          <p:cNvSpPr>
            <a:spLocks noGrp="1" noChangeArrowheads="1"/>
          </p:cNvSpPr>
          <p:nvPr>
            <p:ph type="title"/>
          </p:nvPr>
        </p:nvSpPr>
        <p:spPr/>
        <p:txBody>
          <a:bodyPr/>
          <a:lstStyle/>
          <a:p>
            <a:pPr algn="ctr"/>
            <a:r>
              <a:rPr lang="en-US" altLang="sv-SE" sz="3000" dirty="0"/>
              <a:t>The distributed System – </a:t>
            </a:r>
            <a:br>
              <a:rPr lang="en-US" altLang="sv-SE" sz="3000" dirty="0"/>
            </a:br>
            <a:r>
              <a:rPr lang="en-US" altLang="sv-SE" sz="3000" dirty="0"/>
              <a:t>Atomic Steps</a:t>
            </a:r>
          </a:p>
        </p:txBody>
      </p:sp>
      <p:sp>
        <p:nvSpPr>
          <p:cNvPr id="2" name="Content Placeholder 1"/>
          <p:cNvSpPr>
            <a:spLocks noGrp="1"/>
          </p:cNvSpPr>
          <p:nvPr>
            <p:ph idx="1"/>
          </p:nvPr>
        </p:nvSpPr>
        <p:spPr>
          <a:xfrm>
            <a:off x="367145" y="1311887"/>
            <a:ext cx="8564129" cy="2001982"/>
          </a:xfrm>
        </p:spPr>
        <p:txBody>
          <a:bodyPr/>
          <a:lstStyle/>
          <a:p>
            <a:r>
              <a:rPr lang="sv-SE" dirty="0"/>
              <a:t>We often assume that steps are atomic and that they have the following form</a:t>
            </a:r>
          </a:p>
          <a:p>
            <a:pPr marL="0" indent="0">
              <a:buNone/>
            </a:pPr>
            <a:endParaRPr lang="sv-SE" dirty="0"/>
          </a:p>
        </p:txBody>
      </p:sp>
      <p:sp>
        <p:nvSpPr>
          <p:cNvPr id="63"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64" name="Slide Number Placeholder 4"/>
          <p:cNvSpPr>
            <a:spLocks noGrp="1"/>
          </p:cNvSpPr>
          <p:nvPr>
            <p:ph type="sldNum" sz="quarter" idx="12"/>
          </p:nvPr>
        </p:nvSpPr>
        <p:spPr/>
        <p:txBody>
          <a:bodyPr/>
          <a:lstStyle/>
          <a:p>
            <a:r>
              <a:rPr lang="en-US" altLang="en-US"/>
              <a:t>2-</a:t>
            </a:r>
            <a:fld id="{B2841ED4-4A97-4F63-8C01-0A00473DC4A2}" type="slidenum">
              <a:rPr lang="en-US" altLang="en-US"/>
              <a:pPr/>
              <a:t>11</a:t>
            </a:fld>
            <a:endParaRPr lang="en-US" altLang="en-US"/>
          </a:p>
        </p:txBody>
      </p:sp>
      <p:grpSp>
        <p:nvGrpSpPr>
          <p:cNvPr id="6" name="Group 5"/>
          <p:cNvGrpSpPr/>
          <p:nvPr/>
        </p:nvGrpSpPr>
        <p:grpSpPr>
          <a:xfrm>
            <a:off x="1229590" y="2916380"/>
            <a:ext cx="2590801" cy="2833256"/>
            <a:chOff x="3054926" y="2826327"/>
            <a:chExt cx="2590801" cy="2833256"/>
          </a:xfrm>
        </p:grpSpPr>
        <p:sp>
          <p:nvSpPr>
            <p:cNvPr id="4" name="Rectangular Callout 3"/>
            <p:cNvSpPr/>
            <p:nvPr/>
          </p:nvSpPr>
          <p:spPr bwMode="auto">
            <a:xfrm>
              <a:off x="4419600" y="2826327"/>
              <a:ext cx="1226127" cy="568036"/>
            </a:xfrm>
            <a:prstGeom prst="wedgeRectCallout">
              <a:avLst>
                <a:gd name="adj1" fmla="val -11228"/>
                <a:gd name="adj2" fmla="val 125915"/>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a:t>time out</a:t>
              </a:r>
              <a:endParaRPr lang="sv-SE" dirty="0"/>
            </a:p>
          </p:txBody>
        </p:sp>
        <p:sp>
          <p:nvSpPr>
            <p:cNvPr id="68" name="Rectangular Callout 67"/>
            <p:cNvSpPr/>
            <p:nvPr/>
          </p:nvSpPr>
          <p:spPr bwMode="auto">
            <a:xfrm>
              <a:off x="3054927" y="2826327"/>
              <a:ext cx="1226127" cy="568036"/>
            </a:xfrm>
            <a:prstGeom prst="wedgeRectCallout">
              <a:avLst>
                <a:gd name="adj1" fmla="val 41314"/>
                <a:gd name="adj2" fmla="val 133232"/>
              </a:avLst>
            </a:prstGeom>
            <a:solidFill>
              <a:schemeClr val="accent5">
                <a:lumMod val="60000"/>
                <a:lumOff val="4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dirty="0"/>
                <a:t>read</a:t>
              </a:r>
              <a:endParaRPr kumimoji="0" lang="sv-SE" sz="2400" b="0" i="0" u="none" strike="noStrike" cap="none" normalizeH="0" baseline="0" dirty="0">
                <a:ln>
                  <a:noFill/>
                </a:ln>
                <a:solidFill>
                  <a:schemeClr val="accent2"/>
                </a:solidFill>
                <a:effectLst/>
                <a:latin typeface="Times New Roman" panose="02020603050405020304" pitchFamily="18" charset="0"/>
                <a:cs typeface="Times New Roman (Hebrew)" charset="-79"/>
              </a:endParaRPr>
            </a:p>
          </p:txBody>
        </p:sp>
        <p:sp>
          <p:nvSpPr>
            <p:cNvPr id="5" name="Rounded Rectangle 4"/>
            <p:cNvSpPr/>
            <p:nvPr/>
          </p:nvSpPr>
          <p:spPr bwMode="auto">
            <a:xfrm>
              <a:off x="3054926" y="3830782"/>
              <a:ext cx="2590801" cy="935181"/>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dirty="0"/>
                <a:t>finite internal computation </a:t>
              </a:r>
            </a:p>
          </p:txBody>
        </p:sp>
        <p:sp>
          <p:nvSpPr>
            <p:cNvPr id="72" name="Rectangular Callout 71"/>
            <p:cNvSpPr/>
            <p:nvPr/>
          </p:nvSpPr>
          <p:spPr bwMode="auto">
            <a:xfrm>
              <a:off x="3054926" y="5091547"/>
              <a:ext cx="1226127" cy="568036"/>
            </a:xfrm>
            <a:prstGeom prst="wedgeRectCallout">
              <a:avLst>
                <a:gd name="adj1" fmla="val 41879"/>
                <a:gd name="adj2" fmla="val -104573"/>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dirty="0"/>
                <a:t>write</a:t>
              </a:r>
              <a:endParaRPr kumimoji="0" lang="sv-SE" sz="2400" b="0" i="0" u="none" strike="noStrike" cap="none" normalizeH="0" baseline="0" dirty="0">
                <a:ln>
                  <a:noFill/>
                </a:ln>
                <a:solidFill>
                  <a:schemeClr val="accent2"/>
                </a:solidFill>
                <a:effectLst/>
                <a:latin typeface="Times New Roman" panose="02020603050405020304" pitchFamily="18" charset="0"/>
                <a:cs typeface="Times New Roman (Hebrew)" charset="-79"/>
              </a:endParaRPr>
            </a:p>
          </p:txBody>
        </p:sp>
      </p:grpSp>
      <p:grpSp>
        <p:nvGrpSpPr>
          <p:cNvPr id="76" name="Group 75"/>
          <p:cNvGrpSpPr/>
          <p:nvPr/>
        </p:nvGrpSpPr>
        <p:grpSpPr>
          <a:xfrm>
            <a:off x="4516581" y="2916380"/>
            <a:ext cx="2590800" cy="2833256"/>
            <a:chOff x="4419600" y="2826327"/>
            <a:chExt cx="2590800" cy="2833256"/>
          </a:xfrm>
        </p:grpSpPr>
        <p:sp>
          <p:nvSpPr>
            <p:cNvPr id="77" name="Rectangular Callout 76"/>
            <p:cNvSpPr/>
            <p:nvPr/>
          </p:nvSpPr>
          <p:spPr bwMode="auto">
            <a:xfrm>
              <a:off x="4419600" y="2826327"/>
              <a:ext cx="1226127" cy="568036"/>
            </a:xfrm>
            <a:prstGeom prst="wedgeRectCallout">
              <a:avLst>
                <a:gd name="adj1" fmla="val -11228"/>
                <a:gd name="adj2" fmla="val 125915"/>
              </a:avLst>
            </a:prstGeom>
            <a:solidFill>
              <a:schemeClr val="bg2">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a:t>time out</a:t>
              </a:r>
              <a:endParaRPr lang="sv-SE" dirty="0"/>
            </a:p>
          </p:txBody>
        </p:sp>
        <p:sp>
          <p:nvSpPr>
            <p:cNvPr id="79" name="Rectangular Callout 78"/>
            <p:cNvSpPr/>
            <p:nvPr/>
          </p:nvSpPr>
          <p:spPr bwMode="auto">
            <a:xfrm>
              <a:off x="5784273" y="2826327"/>
              <a:ext cx="1226127" cy="568036"/>
            </a:xfrm>
            <a:prstGeom prst="wedgeRectCallout">
              <a:avLst>
                <a:gd name="adj1" fmla="val -60381"/>
                <a:gd name="adj2" fmla="val 125915"/>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dirty="0"/>
                <a:t>recive</a:t>
              </a:r>
              <a:endParaRPr kumimoji="0" lang="sv-SE" sz="2400" b="0" i="0" u="none" strike="noStrike" cap="none" normalizeH="0" baseline="0" dirty="0">
                <a:ln>
                  <a:noFill/>
                </a:ln>
                <a:solidFill>
                  <a:schemeClr val="accent2"/>
                </a:solidFill>
                <a:effectLst/>
                <a:latin typeface="Times New Roman" panose="02020603050405020304" pitchFamily="18" charset="0"/>
                <a:cs typeface="Times New Roman (Hebrew)" charset="-79"/>
              </a:endParaRPr>
            </a:p>
          </p:txBody>
        </p:sp>
        <p:sp>
          <p:nvSpPr>
            <p:cNvPr id="80" name="Rounded Rectangle 79"/>
            <p:cNvSpPr/>
            <p:nvPr/>
          </p:nvSpPr>
          <p:spPr bwMode="auto">
            <a:xfrm>
              <a:off x="4419600" y="3830783"/>
              <a:ext cx="2590799" cy="942108"/>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dirty="0"/>
                <a:t>finite internal computation </a:t>
              </a:r>
            </a:p>
          </p:txBody>
        </p:sp>
        <p:sp>
          <p:nvSpPr>
            <p:cNvPr id="82" name="Rectangular Callout 81"/>
            <p:cNvSpPr/>
            <p:nvPr/>
          </p:nvSpPr>
          <p:spPr bwMode="auto">
            <a:xfrm>
              <a:off x="5784273" y="5091547"/>
              <a:ext cx="1226127" cy="568036"/>
            </a:xfrm>
            <a:prstGeom prst="wedgeRectCallout">
              <a:avLst>
                <a:gd name="adj1" fmla="val -59251"/>
                <a:gd name="adj2" fmla="val -103353"/>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sv-SE" dirty="0"/>
                <a:t>send</a:t>
              </a:r>
              <a:endParaRPr kumimoji="0" lang="sv-SE" sz="2400" b="0" i="0" u="none" strike="noStrike" cap="none" normalizeH="0" baseline="0" dirty="0">
                <a:ln>
                  <a:noFill/>
                </a:ln>
                <a:solidFill>
                  <a:schemeClr val="accent2"/>
                </a:solidFill>
                <a:effectLst/>
                <a:latin typeface="Times New Roman" panose="02020603050405020304" pitchFamily="18" charset="0"/>
                <a:cs typeface="Times New Roman (Hebrew)" charset="-79"/>
              </a:endParaRPr>
            </a:p>
          </p:txBody>
        </p:sp>
      </p:grpSp>
      <p:sp>
        <p:nvSpPr>
          <p:cNvPr id="7" name="TextBox 6"/>
          <p:cNvSpPr txBox="1"/>
          <p:nvPr/>
        </p:nvSpPr>
        <p:spPr>
          <a:xfrm>
            <a:off x="4729336" y="5934840"/>
            <a:ext cx="2303836" cy="461665"/>
          </a:xfrm>
          <a:prstGeom prst="rect">
            <a:avLst/>
          </a:prstGeom>
          <a:noFill/>
        </p:spPr>
        <p:txBody>
          <a:bodyPr wrap="none" rtlCol="0">
            <a:spAutoFit/>
          </a:bodyPr>
          <a:lstStyle/>
          <a:p>
            <a:r>
              <a:rPr lang="en-US" dirty="0"/>
              <a:t>message passing </a:t>
            </a:r>
          </a:p>
        </p:txBody>
      </p:sp>
      <p:sp>
        <p:nvSpPr>
          <p:cNvPr id="18" name="TextBox 17"/>
          <p:cNvSpPr txBox="1"/>
          <p:nvPr/>
        </p:nvSpPr>
        <p:spPr>
          <a:xfrm>
            <a:off x="1615095" y="5934839"/>
            <a:ext cx="2165979" cy="461665"/>
          </a:xfrm>
          <a:prstGeom prst="rect">
            <a:avLst/>
          </a:prstGeom>
          <a:noFill/>
        </p:spPr>
        <p:txBody>
          <a:bodyPr wrap="none" rtlCol="0">
            <a:spAutoFit/>
          </a:bodyPr>
          <a:lstStyle/>
          <a:p>
            <a:r>
              <a:rPr lang="en-US" dirty="0"/>
              <a:t>shared memory </a:t>
            </a:r>
          </a:p>
        </p:txBody>
      </p:sp>
    </p:spTree>
    <p:extLst>
      <p:ext uri="{BB962C8B-B14F-4D97-AF65-F5344CB8AC3E}">
        <p14:creationId xmlns:p14="http://schemas.microsoft.com/office/powerpoint/2010/main" val="3819610001"/>
      </p:ext>
    </p:extLst>
  </p:cSld>
  <p:clrMapOvr>
    <a:masterClrMapping/>
  </p:clrMapOvr>
  <mc:AlternateContent xmlns:mc="http://schemas.openxmlformats.org/markup-compatibility/2006" xmlns:p14="http://schemas.microsoft.com/office/powerpoint/2010/main">
    <mc:Choice Requires="p14">
      <p:transition spd="slow" p14:dur="2000" advTm="62809"/>
    </mc:Choice>
    <mc:Fallback xmlns="">
      <p:transition spd="slow" advTm="6280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5" name="Slide Number Placeholder 4"/>
          <p:cNvSpPr>
            <a:spLocks noGrp="1"/>
          </p:cNvSpPr>
          <p:nvPr>
            <p:ph type="sldNum" sz="quarter" idx="12"/>
          </p:nvPr>
        </p:nvSpPr>
        <p:spPr/>
        <p:txBody>
          <a:bodyPr/>
          <a:lstStyle/>
          <a:p>
            <a:r>
              <a:rPr lang="en-US" altLang="en-US"/>
              <a:t>2-</a:t>
            </a:r>
            <a:fld id="{ABE5DA77-BE13-4167-BC24-8F6A00424378}" type="slidenum">
              <a:rPr lang="en-US" altLang="en-US"/>
              <a:pPr/>
              <a:t>12</a:t>
            </a:fld>
            <a:endParaRPr lang="en-US" altLang="en-US"/>
          </a:p>
        </p:txBody>
      </p:sp>
      <p:sp>
        <p:nvSpPr>
          <p:cNvPr id="108548" name="Rectangle 4"/>
          <p:cNvSpPr>
            <a:spLocks noChangeArrowheads="1"/>
          </p:cNvSpPr>
          <p:nvPr/>
        </p:nvSpPr>
        <p:spPr bwMode="auto">
          <a:xfrm>
            <a:off x="304800" y="1514475"/>
            <a:ext cx="81534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r>
              <a:rPr lang="en-US" altLang="he-IL" dirty="0">
                <a:solidFill>
                  <a:srgbClr val="C7690B"/>
                </a:solidFill>
                <a:latin typeface="Calibri" panose="020F0502020204030204" pitchFamily="34" charset="0"/>
                <a:cs typeface="Calibri" panose="020F0502020204030204" pitchFamily="34" charset="0"/>
              </a:rPr>
              <a:t>Scheduling of events in a distributed system influences the transition made by the processors</a:t>
            </a:r>
          </a:p>
          <a:p>
            <a:r>
              <a:rPr lang="en-US" altLang="he-IL" dirty="0">
                <a:latin typeface="Calibri" panose="020F0502020204030204" pitchFamily="34" charset="0"/>
                <a:cs typeface="Calibri" panose="020F0502020204030204" pitchFamily="34" charset="0"/>
              </a:rPr>
              <a:t>The </a:t>
            </a:r>
            <a:r>
              <a:rPr lang="en-US" altLang="he-IL" dirty="0">
                <a:solidFill>
                  <a:srgbClr val="C60000"/>
                </a:solidFill>
                <a:latin typeface="Calibri" panose="020F0502020204030204" pitchFamily="34" charset="0"/>
                <a:cs typeface="Calibri" panose="020F0502020204030204" pitchFamily="34" charset="0"/>
              </a:rPr>
              <a:t>interleaving model</a:t>
            </a:r>
            <a:r>
              <a:rPr lang="en-US" altLang="he-IL" dirty="0">
                <a:latin typeface="Calibri" panose="020F0502020204030204" pitchFamily="34" charset="0"/>
                <a:cs typeface="Calibri" panose="020F0502020204030204" pitchFamily="34" charset="0"/>
              </a:rPr>
              <a:t> - at each given time only a single processor executes a computation step</a:t>
            </a:r>
          </a:p>
          <a:p>
            <a:r>
              <a:rPr lang="en-US" altLang="he-IL" dirty="0">
                <a:solidFill>
                  <a:srgbClr val="C7690B"/>
                </a:solidFill>
                <a:latin typeface="Calibri" panose="020F0502020204030204" pitchFamily="34" charset="0"/>
                <a:cs typeface="Calibri" panose="020F0502020204030204" pitchFamily="34" charset="0"/>
              </a:rPr>
              <a:t>Every state transition of a processor is due to communication-step execution </a:t>
            </a:r>
          </a:p>
          <a:p>
            <a:r>
              <a:rPr lang="en-US" altLang="he-IL" dirty="0">
                <a:latin typeface="Calibri" panose="020F0502020204030204" pitchFamily="34" charset="0"/>
                <a:cs typeface="Calibri" panose="020F0502020204030204" pitchFamily="34" charset="0"/>
              </a:rPr>
              <a:t>A </a:t>
            </a:r>
            <a:r>
              <a:rPr lang="en-US" altLang="he-IL" dirty="0">
                <a:solidFill>
                  <a:srgbClr val="C60000"/>
                </a:solidFill>
                <a:latin typeface="Calibri" panose="020F0502020204030204" pitchFamily="34" charset="0"/>
                <a:cs typeface="Calibri" panose="020F0502020204030204" pitchFamily="34" charset="0"/>
              </a:rPr>
              <a:t>step</a:t>
            </a:r>
            <a:r>
              <a:rPr lang="en-US" altLang="he-IL" dirty="0">
                <a:latin typeface="Calibri" panose="020F0502020204030204" pitchFamily="34" charset="0"/>
                <a:cs typeface="Calibri" panose="020F0502020204030204" pitchFamily="34" charset="0"/>
              </a:rPr>
              <a:t> will be denoted by </a:t>
            </a:r>
            <a:r>
              <a:rPr lang="en-US" altLang="he-IL" dirty="0">
                <a:solidFill>
                  <a:srgbClr val="C60000"/>
                </a:solidFill>
                <a:latin typeface="Calibri" panose="020F0502020204030204" pitchFamily="34" charset="0"/>
                <a:cs typeface="Calibri" panose="020F0502020204030204" pitchFamily="34" charset="0"/>
              </a:rPr>
              <a:t>a</a:t>
            </a:r>
            <a:r>
              <a:rPr lang="en-US" altLang="he-IL" dirty="0">
                <a:latin typeface="Calibri" panose="020F0502020204030204" pitchFamily="34" charset="0"/>
                <a:cs typeface="Calibri" panose="020F0502020204030204" pitchFamily="34" charset="0"/>
              </a:rPr>
              <a:t> </a:t>
            </a:r>
          </a:p>
          <a:p>
            <a:r>
              <a:rPr lang="en-US" altLang="he-IL" dirty="0">
                <a:latin typeface="Calibri" panose="020F0502020204030204" pitchFamily="34" charset="0"/>
                <a:cs typeface="Calibri" panose="020F0502020204030204" pitchFamily="34" charset="0"/>
              </a:rPr>
              <a:t>c</a:t>
            </a:r>
            <a:r>
              <a:rPr lang="en-US" altLang="he-IL" baseline="-25000" dirty="0">
                <a:latin typeface="Calibri" panose="020F0502020204030204" pitchFamily="34" charset="0"/>
                <a:cs typeface="Calibri" panose="020F0502020204030204" pitchFamily="34" charset="0"/>
              </a:rPr>
              <a:t>1</a:t>
            </a:r>
            <a:r>
              <a:rPr lang="en-US" altLang="he-IL" dirty="0">
                <a:latin typeface="Calibri" panose="020F0502020204030204" pitchFamily="34" charset="0"/>
                <a:cs typeface="Calibri" panose="020F0502020204030204" pitchFamily="34" charset="0"/>
              </a:rPr>
              <a:t> </a:t>
            </a:r>
            <a:r>
              <a:rPr lang="en-US" altLang="he-IL" baseline="30000" dirty="0">
                <a:solidFill>
                  <a:srgbClr val="C60000"/>
                </a:solidFill>
                <a:latin typeface="Calibri" panose="020F0502020204030204" pitchFamily="34" charset="0"/>
                <a:cs typeface="Calibri" panose="020F0502020204030204" pitchFamily="34" charset="0"/>
              </a:rPr>
              <a:t>a</a:t>
            </a:r>
            <a:r>
              <a:rPr lang="en-US" altLang="he-IL" dirty="0">
                <a:solidFill>
                  <a:srgbClr val="C60000"/>
                </a:solidFill>
                <a:latin typeface="Calibri" panose="020F0502020204030204" pitchFamily="34" charset="0"/>
                <a:cs typeface="Calibri" panose="020F0502020204030204" pitchFamily="34" charset="0"/>
                <a:sym typeface="Wingdings" panose="05000000000000000000" pitchFamily="2" charset="2"/>
              </a:rPr>
              <a:t></a:t>
            </a:r>
            <a:r>
              <a:rPr lang="en-US" altLang="he-IL" dirty="0">
                <a:latin typeface="Calibri" panose="020F0502020204030204" pitchFamily="34" charset="0"/>
                <a:cs typeface="Calibri" panose="020F0502020204030204" pitchFamily="34" charset="0"/>
              </a:rPr>
              <a:t> c</a:t>
            </a:r>
            <a:r>
              <a:rPr lang="en-US" altLang="he-IL" baseline="-25000" dirty="0">
                <a:latin typeface="Calibri" panose="020F0502020204030204" pitchFamily="34" charset="0"/>
                <a:cs typeface="Calibri" panose="020F0502020204030204" pitchFamily="34" charset="0"/>
              </a:rPr>
              <a:t>2  </a:t>
            </a:r>
            <a:r>
              <a:rPr lang="en-US" altLang="he-IL" dirty="0">
                <a:latin typeface="Calibri" panose="020F0502020204030204" pitchFamily="34" charset="0"/>
                <a:cs typeface="Calibri" panose="020F0502020204030204" pitchFamily="34" charset="0"/>
              </a:rPr>
              <a:t>denotes the fact that c</a:t>
            </a:r>
            <a:r>
              <a:rPr lang="en-US" altLang="he-IL" baseline="-25000" dirty="0">
                <a:latin typeface="Calibri" panose="020F0502020204030204" pitchFamily="34" charset="0"/>
                <a:cs typeface="Calibri" panose="020F0502020204030204" pitchFamily="34" charset="0"/>
              </a:rPr>
              <a:t>2</a:t>
            </a:r>
            <a:r>
              <a:rPr lang="en-US" altLang="he-IL" dirty="0">
                <a:latin typeface="Calibri" panose="020F0502020204030204" pitchFamily="34" charset="0"/>
                <a:cs typeface="Calibri" panose="020F0502020204030204" pitchFamily="34" charset="0"/>
              </a:rPr>
              <a:t> can be reached from c</a:t>
            </a:r>
            <a:r>
              <a:rPr lang="en-US" altLang="he-IL" baseline="-25000" dirty="0">
                <a:latin typeface="Calibri" panose="020F0502020204030204" pitchFamily="34" charset="0"/>
                <a:cs typeface="Calibri" panose="020F0502020204030204" pitchFamily="34" charset="0"/>
              </a:rPr>
              <a:t>1</a:t>
            </a:r>
            <a:r>
              <a:rPr lang="en-US" altLang="he-IL" dirty="0">
                <a:latin typeface="Calibri" panose="020F0502020204030204" pitchFamily="34" charset="0"/>
                <a:cs typeface="Calibri" panose="020F0502020204030204" pitchFamily="34" charset="0"/>
              </a:rPr>
              <a:t> by a single step </a:t>
            </a:r>
            <a:r>
              <a:rPr lang="en-US" altLang="he-IL" dirty="0">
                <a:solidFill>
                  <a:srgbClr val="C60000"/>
                </a:solidFill>
                <a:latin typeface="Calibri" panose="020F0502020204030204" pitchFamily="34" charset="0"/>
                <a:cs typeface="Calibri" panose="020F0502020204030204" pitchFamily="34" charset="0"/>
              </a:rPr>
              <a:t>a</a:t>
            </a:r>
          </a:p>
        </p:txBody>
      </p:sp>
      <p:sp>
        <p:nvSpPr>
          <p:cNvPr id="108563" name="Rectangle 19"/>
          <p:cNvSpPr>
            <a:spLocks noGrp="1" noChangeArrowheads="1"/>
          </p:cNvSpPr>
          <p:nvPr>
            <p:ph type="title"/>
          </p:nvPr>
        </p:nvSpPr>
        <p:spPr>
          <a:xfrm>
            <a:off x="533400" y="657225"/>
            <a:ext cx="7772400" cy="857250"/>
          </a:xfrm>
        </p:spPr>
        <p:txBody>
          <a:bodyPr/>
          <a:lstStyle/>
          <a:p>
            <a:r>
              <a:rPr lang="en-US" altLang="sv-SE" sz="3000" dirty="0"/>
              <a:t>The Interleaving model</a:t>
            </a:r>
          </a:p>
        </p:txBody>
      </p:sp>
    </p:spTree>
    <p:extLst>
      <p:ext uri="{BB962C8B-B14F-4D97-AF65-F5344CB8AC3E}">
        <p14:creationId xmlns:p14="http://schemas.microsoft.com/office/powerpoint/2010/main" val="3756317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5" name="Slide Number Placeholder 4"/>
          <p:cNvSpPr>
            <a:spLocks noGrp="1"/>
          </p:cNvSpPr>
          <p:nvPr>
            <p:ph type="sldNum" sz="quarter" idx="12"/>
          </p:nvPr>
        </p:nvSpPr>
        <p:spPr/>
        <p:txBody>
          <a:bodyPr/>
          <a:lstStyle/>
          <a:p>
            <a:r>
              <a:rPr lang="en-US" altLang="en-US"/>
              <a:t>2-</a:t>
            </a:r>
            <a:fld id="{FA4D815C-A43E-45D4-9A5C-5923AC273472}" type="slidenum">
              <a:rPr lang="en-US" altLang="en-US"/>
              <a:pPr/>
              <a:t>13</a:t>
            </a:fld>
            <a:endParaRPr lang="en-US" altLang="en-US"/>
          </a:p>
        </p:txBody>
      </p:sp>
      <p:sp>
        <p:nvSpPr>
          <p:cNvPr id="109571" name="Rectangle 3"/>
          <p:cNvSpPr>
            <a:spLocks noChangeArrowheads="1"/>
          </p:cNvSpPr>
          <p:nvPr/>
        </p:nvSpPr>
        <p:spPr bwMode="auto">
          <a:xfrm>
            <a:off x="304800" y="1303338"/>
            <a:ext cx="815340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r>
              <a:rPr lang="en-US" altLang="he-IL" dirty="0">
                <a:latin typeface="Calibri" panose="020F0502020204030204" pitchFamily="34" charset="0"/>
                <a:cs typeface="Calibri" panose="020F0502020204030204" pitchFamily="34" charset="0"/>
              </a:rPr>
              <a:t>Step a is </a:t>
            </a:r>
            <a:r>
              <a:rPr lang="en-US" altLang="he-IL" dirty="0">
                <a:solidFill>
                  <a:srgbClr val="C60000"/>
                </a:solidFill>
                <a:latin typeface="Calibri" panose="020F0502020204030204" pitchFamily="34" charset="0"/>
                <a:cs typeface="Calibri" panose="020F0502020204030204" pitchFamily="34" charset="0"/>
              </a:rPr>
              <a:t>applicable to configuration</a:t>
            </a:r>
            <a:r>
              <a:rPr lang="en-US" altLang="he-IL" dirty="0">
                <a:latin typeface="Calibri" panose="020F0502020204030204" pitchFamily="34" charset="0"/>
                <a:cs typeface="Calibri" panose="020F0502020204030204" pitchFamily="34" charset="0"/>
              </a:rPr>
              <a:t> c </a:t>
            </a:r>
            <a:r>
              <a:rPr lang="en-US" altLang="he-IL" dirty="0" err="1">
                <a:latin typeface="Calibri" panose="020F0502020204030204" pitchFamily="34" charset="0"/>
                <a:cs typeface="Calibri" panose="020F0502020204030204" pitchFamily="34" charset="0"/>
              </a:rPr>
              <a:t>iff</a:t>
            </a:r>
            <a:r>
              <a:rPr lang="en-US" altLang="he-IL" dirty="0">
                <a:latin typeface="Calibri" panose="020F0502020204030204" pitchFamily="34" charset="0"/>
                <a:cs typeface="Calibri" panose="020F0502020204030204" pitchFamily="34" charset="0"/>
              </a:rPr>
              <a:t> </a:t>
            </a:r>
            <a:br>
              <a:rPr lang="en-US" altLang="he-IL" dirty="0">
                <a:latin typeface="Calibri" panose="020F0502020204030204" pitchFamily="34" charset="0"/>
                <a:cs typeface="Calibri" panose="020F0502020204030204" pitchFamily="34" charset="0"/>
              </a:rPr>
            </a:br>
            <a:r>
              <a:rPr lang="en-US" altLang="he-IL" b="1" dirty="0">
                <a:latin typeface="Calibri" panose="020F0502020204030204" pitchFamily="34" charset="0"/>
                <a:cs typeface="Calibri" panose="020F0502020204030204" pitchFamily="34" charset="0"/>
                <a:sym typeface="Symbol" panose="05050102010706020507" pitchFamily="18" charset="2"/>
              </a:rPr>
              <a:t>(</a:t>
            </a:r>
            <a:r>
              <a:rPr lang="en-US" dirty="0"/>
              <a:t>there exists)</a:t>
            </a:r>
            <a:r>
              <a:rPr lang="en-US" altLang="he-IL" dirty="0">
                <a:latin typeface="Calibri" panose="020F0502020204030204" pitchFamily="34" charset="0"/>
                <a:cs typeface="Calibri" panose="020F0502020204030204" pitchFamily="34" charset="0"/>
                <a:sym typeface="Symbol" panose="05050102010706020507" pitchFamily="18" charset="2"/>
              </a:rPr>
              <a:t> </a:t>
            </a:r>
            <a:r>
              <a:rPr lang="en-US" altLang="he-IL" dirty="0">
                <a:latin typeface="Calibri" panose="020F0502020204030204" pitchFamily="34" charset="0"/>
                <a:cs typeface="Calibri" panose="020F0502020204030204" pitchFamily="34" charset="0"/>
              </a:rPr>
              <a:t>c’ : c  </a:t>
            </a:r>
            <a:r>
              <a:rPr lang="en-US" altLang="he-IL" baseline="30000" dirty="0">
                <a:latin typeface="Calibri" panose="020F0502020204030204" pitchFamily="34" charset="0"/>
                <a:cs typeface="Calibri" panose="020F0502020204030204" pitchFamily="34" charset="0"/>
              </a:rPr>
              <a:t>a</a:t>
            </a:r>
            <a:r>
              <a:rPr lang="en-US" altLang="he-IL" dirty="0">
                <a:latin typeface="Calibri" panose="020F0502020204030204" pitchFamily="34" charset="0"/>
                <a:cs typeface="Calibri" panose="020F0502020204030204" pitchFamily="34" charset="0"/>
                <a:sym typeface="Wingdings" panose="05000000000000000000" pitchFamily="2" charset="2"/>
              </a:rPr>
              <a:t></a:t>
            </a:r>
            <a:r>
              <a:rPr lang="en-US" altLang="he-IL" dirty="0">
                <a:latin typeface="Calibri" panose="020F0502020204030204" pitchFamily="34" charset="0"/>
                <a:cs typeface="Calibri" panose="020F0502020204030204" pitchFamily="34" charset="0"/>
              </a:rPr>
              <a:t> c’ . </a:t>
            </a:r>
          </a:p>
          <a:p>
            <a:r>
              <a:rPr lang="en-US" altLang="he-IL" dirty="0">
                <a:latin typeface="Calibri" panose="020F0502020204030204" pitchFamily="34" charset="0"/>
                <a:cs typeface="Calibri" panose="020F0502020204030204" pitchFamily="34" charset="0"/>
              </a:rPr>
              <a:t>An </a:t>
            </a:r>
            <a:r>
              <a:rPr lang="en-US" altLang="he-IL" dirty="0">
                <a:solidFill>
                  <a:srgbClr val="C60000"/>
                </a:solidFill>
                <a:latin typeface="Calibri" panose="020F0502020204030204" pitchFamily="34" charset="0"/>
                <a:cs typeface="Calibri" panose="020F0502020204030204" pitchFamily="34" charset="0"/>
              </a:rPr>
              <a:t>execution</a:t>
            </a:r>
            <a:r>
              <a:rPr lang="en-US" altLang="he-IL" dirty="0">
                <a:latin typeface="Calibri" panose="020F0502020204030204" pitchFamily="34" charset="0"/>
                <a:cs typeface="Calibri" panose="020F0502020204030204" pitchFamily="34" charset="0"/>
              </a:rPr>
              <a:t> </a:t>
            </a:r>
            <a:r>
              <a:rPr lang="en-US" altLang="he-IL" dirty="0">
                <a:solidFill>
                  <a:srgbClr val="C60000"/>
                </a:solidFill>
                <a:latin typeface="Calibri" panose="020F0502020204030204" pitchFamily="34" charset="0"/>
                <a:cs typeface="Calibri" panose="020F0502020204030204" pitchFamily="34" charset="0"/>
              </a:rPr>
              <a:t>E</a:t>
            </a:r>
            <a:r>
              <a:rPr lang="en-US" altLang="he-IL" dirty="0">
                <a:latin typeface="Calibri" panose="020F0502020204030204" pitchFamily="34" charset="0"/>
                <a:cs typeface="Calibri" panose="020F0502020204030204" pitchFamily="34" charset="0"/>
              </a:rPr>
              <a:t> = (c</a:t>
            </a:r>
            <a:r>
              <a:rPr lang="en-US" altLang="he-IL" baseline="-25000" dirty="0">
                <a:latin typeface="Calibri" panose="020F0502020204030204" pitchFamily="34" charset="0"/>
                <a:cs typeface="Calibri" panose="020F0502020204030204" pitchFamily="34" charset="0"/>
              </a:rPr>
              <a:t>0</a:t>
            </a:r>
            <a:r>
              <a:rPr lang="en-US" altLang="he-IL" dirty="0">
                <a:latin typeface="Calibri" panose="020F0502020204030204" pitchFamily="34" charset="0"/>
                <a:cs typeface="Calibri" panose="020F0502020204030204" pitchFamily="34" charset="0"/>
              </a:rPr>
              <a:t>,a</a:t>
            </a:r>
            <a:r>
              <a:rPr lang="en-US" altLang="he-IL" baseline="-25000" dirty="0">
                <a:latin typeface="Calibri" panose="020F0502020204030204" pitchFamily="34" charset="0"/>
                <a:cs typeface="Calibri" panose="020F0502020204030204" pitchFamily="34" charset="0"/>
              </a:rPr>
              <a:t>0</a:t>
            </a:r>
            <a:r>
              <a:rPr lang="en-US" altLang="he-IL" dirty="0">
                <a:latin typeface="Calibri" panose="020F0502020204030204" pitchFamily="34" charset="0"/>
                <a:cs typeface="Calibri" panose="020F0502020204030204" pitchFamily="34" charset="0"/>
              </a:rPr>
              <a:t>,c</a:t>
            </a:r>
            <a:r>
              <a:rPr lang="en-US" altLang="he-IL" baseline="-25000" dirty="0">
                <a:latin typeface="Calibri" panose="020F0502020204030204" pitchFamily="34" charset="0"/>
                <a:cs typeface="Calibri" panose="020F0502020204030204" pitchFamily="34" charset="0"/>
              </a:rPr>
              <a:t>1</a:t>
            </a:r>
            <a:r>
              <a:rPr lang="en-US" altLang="he-IL" dirty="0">
                <a:latin typeface="Calibri" panose="020F0502020204030204" pitchFamily="34" charset="0"/>
                <a:cs typeface="Calibri" panose="020F0502020204030204" pitchFamily="34" charset="0"/>
              </a:rPr>
              <a:t>,a</a:t>
            </a:r>
            <a:r>
              <a:rPr lang="en-US" altLang="he-IL" baseline="-25000" dirty="0">
                <a:latin typeface="Calibri" panose="020F0502020204030204" pitchFamily="34" charset="0"/>
                <a:cs typeface="Calibri" panose="020F0502020204030204" pitchFamily="34" charset="0"/>
              </a:rPr>
              <a:t>1</a:t>
            </a:r>
            <a:r>
              <a:rPr lang="en-US" altLang="he-IL" dirty="0">
                <a:latin typeface="Calibri" panose="020F0502020204030204" pitchFamily="34" charset="0"/>
                <a:cs typeface="Calibri" panose="020F0502020204030204" pitchFamily="34" charset="0"/>
              </a:rPr>
              <a:t>,…) , an alternating sequence such that c</a:t>
            </a:r>
            <a:r>
              <a:rPr lang="en-US" altLang="he-IL" baseline="-25000" dirty="0">
                <a:latin typeface="Calibri" panose="020F0502020204030204" pitchFamily="34" charset="0"/>
                <a:cs typeface="Calibri" panose="020F0502020204030204" pitchFamily="34" charset="0"/>
              </a:rPr>
              <a:t>i-1</a:t>
            </a:r>
            <a:r>
              <a:rPr lang="en-US" altLang="he-IL" dirty="0">
                <a:latin typeface="Calibri" panose="020F0502020204030204" pitchFamily="34" charset="0"/>
                <a:cs typeface="Calibri" panose="020F0502020204030204" pitchFamily="34" charset="0"/>
              </a:rPr>
              <a:t>  </a:t>
            </a:r>
            <a:r>
              <a:rPr lang="en-US" altLang="he-IL" baseline="30000" dirty="0">
                <a:latin typeface="Calibri" panose="020F0502020204030204" pitchFamily="34" charset="0"/>
                <a:cs typeface="Calibri" panose="020F0502020204030204" pitchFamily="34" charset="0"/>
              </a:rPr>
              <a:t>a </a:t>
            </a:r>
            <a:r>
              <a:rPr lang="en-US" altLang="he-IL" dirty="0">
                <a:latin typeface="Calibri" panose="020F0502020204030204" pitchFamily="34" charset="0"/>
                <a:cs typeface="Calibri" panose="020F0502020204030204" pitchFamily="34" charset="0"/>
                <a:sym typeface="Wingdings" panose="05000000000000000000" pitchFamily="2" charset="2"/>
              </a:rPr>
              <a:t></a:t>
            </a:r>
            <a:r>
              <a:rPr lang="en-US" altLang="he-IL" dirty="0">
                <a:latin typeface="Calibri" panose="020F0502020204030204" pitchFamily="34" charset="0"/>
                <a:cs typeface="Calibri" panose="020F0502020204030204" pitchFamily="34" charset="0"/>
              </a:rPr>
              <a:t> c</a:t>
            </a:r>
            <a:r>
              <a:rPr lang="en-US" altLang="he-IL" baseline="-25000" dirty="0">
                <a:latin typeface="Calibri" panose="020F0502020204030204" pitchFamily="34" charset="0"/>
                <a:cs typeface="Calibri" panose="020F0502020204030204" pitchFamily="34" charset="0"/>
              </a:rPr>
              <a:t>i</a:t>
            </a:r>
            <a:r>
              <a:rPr lang="en-US" altLang="he-IL" dirty="0">
                <a:latin typeface="Calibri" panose="020F0502020204030204" pitchFamily="34" charset="0"/>
                <a:cs typeface="Calibri" panose="020F0502020204030204" pitchFamily="34" charset="0"/>
              </a:rPr>
              <a:t> (</a:t>
            </a:r>
            <a:r>
              <a:rPr lang="en-US" altLang="he-IL" dirty="0" err="1">
                <a:latin typeface="Calibri" panose="020F0502020204030204" pitchFamily="34" charset="0"/>
                <a:cs typeface="Calibri" panose="020F0502020204030204" pitchFamily="34" charset="0"/>
              </a:rPr>
              <a:t>i</a:t>
            </a:r>
            <a:r>
              <a:rPr lang="en-US" altLang="he-IL" dirty="0">
                <a:latin typeface="Calibri" panose="020F0502020204030204" pitchFamily="34" charset="0"/>
                <a:cs typeface="Calibri" panose="020F0502020204030204" pitchFamily="34" charset="0"/>
              </a:rPr>
              <a:t>&gt;1)</a:t>
            </a:r>
          </a:p>
          <a:p>
            <a:r>
              <a:rPr lang="en-US" altLang="he-IL" dirty="0">
                <a:latin typeface="Calibri" panose="020F0502020204030204" pitchFamily="34" charset="0"/>
                <a:cs typeface="Calibri" panose="020F0502020204030204" pitchFamily="34" charset="0"/>
              </a:rPr>
              <a:t>A </a:t>
            </a:r>
            <a:r>
              <a:rPr lang="en-US" altLang="he-IL" dirty="0">
                <a:solidFill>
                  <a:srgbClr val="C60000"/>
                </a:solidFill>
                <a:latin typeface="Calibri" panose="020F0502020204030204" pitchFamily="34" charset="0"/>
                <a:cs typeface="Calibri" panose="020F0502020204030204" pitchFamily="34" charset="0"/>
              </a:rPr>
              <a:t>fair execution</a:t>
            </a:r>
            <a:r>
              <a:rPr lang="en-US" altLang="he-IL" dirty="0">
                <a:latin typeface="Calibri" panose="020F0502020204030204" pitchFamily="34" charset="0"/>
                <a:cs typeface="Calibri" panose="020F0502020204030204" pitchFamily="34" charset="0"/>
              </a:rPr>
              <a:t> - every step that is applicable infinitely often is executed infinitely often</a:t>
            </a:r>
          </a:p>
          <a:p>
            <a:r>
              <a:rPr lang="en-US" altLang="he-IL" dirty="0">
                <a:solidFill>
                  <a:srgbClr val="C7690B"/>
                </a:solidFill>
                <a:latin typeface="Calibri" panose="020F0502020204030204" pitchFamily="34" charset="0"/>
                <a:cs typeface="Calibri" panose="020F0502020204030204" pitchFamily="34" charset="0"/>
              </a:rPr>
              <a:t>A communication channel is fair (in message passing) when the fact that a message is sent infinitely often implies that this message is it received infinitely often</a:t>
            </a:r>
          </a:p>
        </p:txBody>
      </p:sp>
      <p:sp>
        <p:nvSpPr>
          <p:cNvPr id="109573" name="Rectangle 5"/>
          <p:cNvSpPr>
            <a:spLocks noGrp="1" noChangeArrowheads="1"/>
          </p:cNvSpPr>
          <p:nvPr>
            <p:ph type="title"/>
          </p:nvPr>
        </p:nvSpPr>
        <p:spPr>
          <a:xfrm>
            <a:off x="533400" y="584200"/>
            <a:ext cx="7772400" cy="711200"/>
          </a:xfrm>
        </p:spPr>
        <p:txBody>
          <a:bodyPr/>
          <a:lstStyle/>
          <a:p>
            <a:r>
              <a:rPr lang="en-US" altLang="sv-SE" sz="3000"/>
              <a:t>The distributed System – more definitions</a:t>
            </a:r>
          </a:p>
        </p:txBody>
      </p:sp>
    </p:spTree>
    <p:extLst>
      <p:ext uri="{BB962C8B-B14F-4D97-AF65-F5344CB8AC3E}">
        <p14:creationId xmlns:p14="http://schemas.microsoft.com/office/powerpoint/2010/main" val="3998026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56" name="Slide Number Placeholder 4"/>
          <p:cNvSpPr>
            <a:spLocks noGrp="1"/>
          </p:cNvSpPr>
          <p:nvPr>
            <p:ph type="sldNum" sz="quarter" idx="12"/>
          </p:nvPr>
        </p:nvSpPr>
        <p:spPr/>
        <p:txBody>
          <a:bodyPr/>
          <a:lstStyle/>
          <a:p>
            <a:r>
              <a:rPr lang="en-US" altLang="en-US"/>
              <a:t>2-</a:t>
            </a:r>
            <a:fld id="{B3FE70F0-029F-49E1-89EE-7D29272F683C}" type="slidenum">
              <a:rPr lang="en-US" altLang="en-US"/>
              <a:pPr/>
              <a:t>14</a:t>
            </a:fld>
            <a:endParaRPr lang="en-US" altLang="en-US"/>
          </a:p>
        </p:txBody>
      </p:sp>
      <p:sp>
        <p:nvSpPr>
          <p:cNvPr id="110596" name="Rectangle 4"/>
          <p:cNvSpPr>
            <a:spLocks noChangeArrowheads="1"/>
          </p:cNvSpPr>
          <p:nvPr/>
        </p:nvSpPr>
        <p:spPr bwMode="auto">
          <a:xfrm>
            <a:off x="304800" y="1122363"/>
            <a:ext cx="8153400"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r>
              <a:rPr lang="en-US" altLang="he-IL" dirty="0">
                <a:latin typeface="Calibri" panose="020F0502020204030204" pitchFamily="34" charset="0"/>
                <a:cs typeface="Calibri" panose="020F0502020204030204" pitchFamily="34" charset="0"/>
              </a:rPr>
              <a:t>A </a:t>
            </a:r>
            <a:r>
              <a:rPr lang="en-US" altLang="he-IL" dirty="0">
                <a:solidFill>
                  <a:srgbClr val="CC3300"/>
                </a:solidFill>
                <a:latin typeface="Calibri" panose="020F0502020204030204" pitchFamily="34" charset="0"/>
                <a:cs typeface="Calibri" panose="020F0502020204030204" pitchFamily="34" charset="0"/>
              </a:rPr>
              <a:t>global clock pulse</a:t>
            </a:r>
            <a:r>
              <a:rPr lang="en-US" altLang="he-IL" dirty="0">
                <a:latin typeface="Calibri" panose="020F0502020204030204" pitchFamily="34" charset="0"/>
                <a:cs typeface="Calibri" panose="020F0502020204030204" pitchFamily="34" charset="0"/>
              </a:rPr>
              <a:t> (</a:t>
            </a:r>
            <a:r>
              <a:rPr lang="en-US" altLang="he-IL" dirty="0">
                <a:solidFill>
                  <a:srgbClr val="CC3300"/>
                </a:solidFill>
                <a:latin typeface="Calibri" panose="020F0502020204030204" pitchFamily="34" charset="0"/>
                <a:cs typeface="Calibri" panose="020F0502020204030204" pitchFamily="34" charset="0"/>
              </a:rPr>
              <a:t>pulse</a:t>
            </a:r>
            <a:r>
              <a:rPr lang="en-US" altLang="he-IL" dirty="0">
                <a:latin typeface="Calibri" panose="020F0502020204030204" pitchFamily="34" charset="0"/>
                <a:cs typeface="Calibri" panose="020F0502020204030204" pitchFamily="34" charset="0"/>
              </a:rPr>
              <a:t>) triggers a simultaneous step of every processor in the system</a:t>
            </a:r>
          </a:p>
          <a:p>
            <a:r>
              <a:rPr lang="en-US" altLang="he-IL" dirty="0">
                <a:latin typeface="Calibri" panose="020F0502020204030204" pitchFamily="34" charset="0"/>
                <a:cs typeface="Calibri" panose="020F0502020204030204" pitchFamily="34" charset="0"/>
              </a:rPr>
              <a:t>Fits multiprocessor systems in which the processors are located close to one another</a:t>
            </a:r>
          </a:p>
          <a:p>
            <a:r>
              <a:rPr lang="en-US" altLang="he-IL" dirty="0">
                <a:solidFill>
                  <a:srgbClr val="3BABC5"/>
                </a:solidFill>
                <a:latin typeface="Calibri" panose="020F0502020204030204" pitchFamily="34" charset="0"/>
                <a:cs typeface="Calibri" panose="020F0502020204030204" pitchFamily="34" charset="0"/>
              </a:rPr>
              <a:t>The execution of a synchronous system E = (c1,c2,…) is totally defined by c1, the first configuration in E</a:t>
            </a:r>
          </a:p>
        </p:txBody>
      </p:sp>
      <p:sp>
        <p:nvSpPr>
          <p:cNvPr id="110597" name="Rectangle 5"/>
          <p:cNvSpPr>
            <a:spLocks noGrp="1" noChangeArrowheads="1"/>
          </p:cNvSpPr>
          <p:nvPr>
            <p:ph type="title"/>
          </p:nvPr>
        </p:nvSpPr>
        <p:spPr>
          <a:xfrm>
            <a:off x="533400" y="228600"/>
            <a:ext cx="7772400" cy="893763"/>
          </a:xfrm>
        </p:spPr>
        <p:txBody>
          <a:bodyPr/>
          <a:lstStyle/>
          <a:p>
            <a:r>
              <a:rPr lang="en-US" altLang="he-IL" sz="3200"/>
              <a:t>Synchronous Distributed Systems</a:t>
            </a:r>
            <a:endParaRPr lang="en-US" altLang="sv-SE" sz="3200"/>
          </a:p>
        </p:txBody>
      </p:sp>
      <p:grpSp>
        <p:nvGrpSpPr>
          <p:cNvPr id="110613" name="Group 21"/>
          <p:cNvGrpSpPr>
            <a:grpSpLocks/>
          </p:cNvGrpSpPr>
          <p:nvPr/>
        </p:nvGrpSpPr>
        <p:grpSpPr bwMode="auto">
          <a:xfrm>
            <a:off x="6132513" y="4525963"/>
            <a:ext cx="2832100" cy="1528762"/>
            <a:chOff x="231" y="584"/>
            <a:chExt cx="2056" cy="1149"/>
          </a:xfrm>
        </p:grpSpPr>
        <p:sp>
          <p:nvSpPr>
            <p:cNvPr id="110614" name="Oval 22"/>
            <p:cNvSpPr>
              <a:spLocks noChangeArrowheads="1"/>
            </p:cNvSpPr>
            <p:nvPr/>
          </p:nvSpPr>
          <p:spPr bwMode="auto">
            <a:xfrm>
              <a:off x="1191" y="584"/>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1</a:t>
              </a:r>
            </a:p>
          </p:txBody>
        </p:sp>
        <p:sp>
          <p:nvSpPr>
            <p:cNvPr id="110615" name="Oval 23"/>
            <p:cNvSpPr>
              <a:spLocks noChangeArrowheads="1"/>
            </p:cNvSpPr>
            <p:nvPr/>
          </p:nvSpPr>
          <p:spPr bwMode="auto">
            <a:xfrm>
              <a:off x="1575" y="1352"/>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4</a:t>
              </a:r>
            </a:p>
          </p:txBody>
        </p:sp>
        <p:sp>
          <p:nvSpPr>
            <p:cNvPr id="110616" name="Oval 24"/>
            <p:cNvSpPr>
              <a:spLocks noChangeArrowheads="1"/>
            </p:cNvSpPr>
            <p:nvPr/>
          </p:nvSpPr>
          <p:spPr bwMode="auto">
            <a:xfrm>
              <a:off x="1183" y="1353"/>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3</a:t>
              </a:r>
            </a:p>
          </p:txBody>
        </p:sp>
        <p:sp>
          <p:nvSpPr>
            <p:cNvPr id="110617" name="Oval 25"/>
            <p:cNvSpPr>
              <a:spLocks noChangeArrowheads="1"/>
            </p:cNvSpPr>
            <p:nvPr/>
          </p:nvSpPr>
          <p:spPr bwMode="auto">
            <a:xfrm>
              <a:off x="855" y="1064"/>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2</a:t>
              </a:r>
            </a:p>
          </p:txBody>
        </p:sp>
        <p:sp>
          <p:nvSpPr>
            <p:cNvPr id="110618" name="Line 26"/>
            <p:cNvSpPr>
              <a:spLocks noChangeShapeType="1"/>
            </p:cNvSpPr>
            <p:nvPr/>
          </p:nvSpPr>
          <p:spPr bwMode="auto">
            <a:xfrm flipH="1">
              <a:off x="992" y="776"/>
              <a:ext cx="239" cy="288"/>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0619" name="Line 27"/>
            <p:cNvSpPr>
              <a:spLocks noChangeShapeType="1"/>
            </p:cNvSpPr>
            <p:nvPr/>
          </p:nvSpPr>
          <p:spPr bwMode="auto">
            <a:xfrm>
              <a:off x="1279" y="776"/>
              <a:ext cx="0" cy="577"/>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0620" name="Line 28"/>
            <p:cNvSpPr>
              <a:spLocks noChangeShapeType="1"/>
            </p:cNvSpPr>
            <p:nvPr/>
          </p:nvSpPr>
          <p:spPr bwMode="auto">
            <a:xfrm rot="-300662" flipH="1" flipV="1">
              <a:off x="1383" y="777"/>
              <a:ext cx="224" cy="576"/>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0621" name="Line 29"/>
            <p:cNvSpPr>
              <a:spLocks noChangeShapeType="1"/>
            </p:cNvSpPr>
            <p:nvPr/>
          </p:nvSpPr>
          <p:spPr bwMode="auto">
            <a:xfrm rot="1000001">
              <a:off x="992" y="1256"/>
              <a:ext cx="191" cy="97"/>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0622" name="Text Box 30"/>
            <p:cNvSpPr txBox="1">
              <a:spLocks noChangeArrowheads="1"/>
            </p:cNvSpPr>
            <p:nvPr/>
          </p:nvSpPr>
          <p:spPr bwMode="auto">
            <a:xfrm>
              <a:off x="463" y="584"/>
              <a:ext cx="8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12 </a:t>
              </a:r>
              <a:r>
                <a:rPr lang="en-US" altLang="sv-SE" sz="1800" b="1" i="1">
                  <a:solidFill>
                    <a:srgbClr val="C60000"/>
                  </a:solidFill>
                </a:rPr>
                <a:t>= </a:t>
              </a:r>
              <a:r>
                <a:rPr lang="en-US" altLang="sv-SE" sz="1800" b="1">
                  <a:solidFill>
                    <a:srgbClr val="C60000"/>
                  </a:solidFill>
                </a:rPr>
                <a:t>()</a:t>
              </a:r>
            </a:p>
          </p:txBody>
        </p:sp>
        <p:sp>
          <p:nvSpPr>
            <p:cNvPr id="110623" name="Text Box 31"/>
            <p:cNvSpPr txBox="1">
              <a:spLocks noChangeArrowheads="1"/>
            </p:cNvSpPr>
            <p:nvPr/>
          </p:nvSpPr>
          <p:spPr bwMode="auto">
            <a:xfrm>
              <a:off x="1471" y="892"/>
              <a:ext cx="81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14 </a:t>
              </a:r>
              <a:r>
                <a:rPr lang="en-US" altLang="sv-SE" sz="1800" b="1" i="1">
                  <a:solidFill>
                    <a:srgbClr val="C60000"/>
                  </a:solidFill>
                </a:rPr>
                <a:t>= </a:t>
              </a:r>
              <a:r>
                <a:rPr lang="en-US" altLang="sv-SE" sz="1800" b="1">
                  <a:solidFill>
                    <a:srgbClr val="C60000"/>
                  </a:solidFill>
                </a:rPr>
                <a:t>()</a:t>
              </a:r>
            </a:p>
          </p:txBody>
        </p:sp>
        <p:sp>
          <p:nvSpPr>
            <p:cNvPr id="110624" name="Text Box 32"/>
            <p:cNvSpPr txBox="1">
              <a:spLocks noChangeArrowheads="1"/>
            </p:cNvSpPr>
            <p:nvPr/>
          </p:nvSpPr>
          <p:spPr bwMode="auto">
            <a:xfrm>
              <a:off x="231" y="833"/>
              <a:ext cx="8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21 </a:t>
              </a:r>
              <a:r>
                <a:rPr lang="en-US" altLang="sv-SE" sz="1800" b="1" i="1">
                  <a:solidFill>
                    <a:srgbClr val="C60000"/>
                  </a:solidFill>
                </a:rPr>
                <a:t>= </a:t>
              </a:r>
              <a:r>
                <a:rPr lang="en-US" altLang="sv-SE" sz="1800" b="1">
                  <a:solidFill>
                    <a:srgbClr val="C60000"/>
                  </a:solidFill>
                </a:rPr>
                <a:t>()</a:t>
              </a:r>
            </a:p>
          </p:txBody>
        </p:sp>
        <p:sp>
          <p:nvSpPr>
            <p:cNvPr id="110625" name="Text Box 33"/>
            <p:cNvSpPr txBox="1">
              <a:spLocks noChangeArrowheads="1"/>
            </p:cNvSpPr>
            <p:nvPr/>
          </p:nvSpPr>
          <p:spPr bwMode="auto">
            <a:xfrm>
              <a:off x="951" y="1457"/>
              <a:ext cx="8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31 </a:t>
              </a:r>
              <a:r>
                <a:rPr lang="en-US" altLang="sv-SE" sz="1800" b="1" i="1">
                  <a:solidFill>
                    <a:srgbClr val="C60000"/>
                  </a:solidFill>
                </a:rPr>
                <a:t>= </a:t>
              </a:r>
              <a:r>
                <a:rPr lang="en-US" altLang="sv-SE" sz="1800" b="1">
                  <a:solidFill>
                    <a:srgbClr val="C60000"/>
                  </a:solidFill>
                </a:rPr>
                <a:t>()</a:t>
              </a:r>
            </a:p>
          </p:txBody>
        </p:sp>
        <p:sp>
          <p:nvSpPr>
            <p:cNvPr id="110626" name="Text Box 34"/>
            <p:cNvSpPr txBox="1">
              <a:spLocks noChangeArrowheads="1"/>
            </p:cNvSpPr>
            <p:nvPr/>
          </p:nvSpPr>
          <p:spPr bwMode="auto">
            <a:xfrm>
              <a:off x="367" y="1237"/>
              <a:ext cx="81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32 </a:t>
              </a:r>
              <a:r>
                <a:rPr lang="en-US" altLang="sv-SE" sz="1800" b="1" i="1">
                  <a:solidFill>
                    <a:srgbClr val="C60000"/>
                  </a:solidFill>
                </a:rPr>
                <a:t>= </a:t>
              </a:r>
              <a:r>
                <a:rPr lang="en-US" altLang="sv-SE" sz="1800" b="1">
                  <a:solidFill>
                    <a:srgbClr val="C60000"/>
                  </a:solidFill>
                </a:rPr>
                <a:t>()</a:t>
              </a:r>
            </a:p>
          </p:txBody>
        </p:sp>
      </p:grpSp>
      <p:grpSp>
        <p:nvGrpSpPr>
          <p:cNvPr id="110627" name="Group 35"/>
          <p:cNvGrpSpPr>
            <a:grpSpLocks/>
          </p:cNvGrpSpPr>
          <p:nvPr/>
        </p:nvGrpSpPr>
        <p:grpSpPr bwMode="auto">
          <a:xfrm>
            <a:off x="266700" y="4554538"/>
            <a:ext cx="2832100" cy="1528762"/>
            <a:chOff x="231" y="584"/>
            <a:chExt cx="2056" cy="1149"/>
          </a:xfrm>
        </p:grpSpPr>
        <p:sp>
          <p:nvSpPr>
            <p:cNvPr id="110628" name="Oval 36"/>
            <p:cNvSpPr>
              <a:spLocks noChangeArrowheads="1"/>
            </p:cNvSpPr>
            <p:nvPr/>
          </p:nvSpPr>
          <p:spPr bwMode="auto">
            <a:xfrm>
              <a:off x="1191" y="584"/>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1</a:t>
              </a:r>
            </a:p>
          </p:txBody>
        </p:sp>
        <p:sp>
          <p:nvSpPr>
            <p:cNvPr id="110629" name="Oval 37"/>
            <p:cNvSpPr>
              <a:spLocks noChangeArrowheads="1"/>
            </p:cNvSpPr>
            <p:nvPr/>
          </p:nvSpPr>
          <p:spPr bwMode="auto">
            <a:xfrm>
              <a:off x="1575" y="1352"/>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4</a:t>
              </a:r>
            </a:p>
          </p:txBody>
        </p:sp>
        <p:sp>
          <p:nvSpPr>
            <p:cNvPr id="110630" name="Oval 38"/>
            <p:cNvSpPr>
              <a:spLocks noChangeArrowheads="1"/>
            </p:cNvSpPr>
            <p:nvPr/>
          </p:nvSpPr>
          <p:spPr bwMode="auto">
            <a:xfrm>
              <a:off x="1183" y="1353"/>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3</a:t>
              </a:r>
            </a:p>
          </p:txBody>
        </p:sp>
        <p:sp>
          <p:nvSpPr>
            <p:cNvPr id="110631" name="Oval 39"/>
            <p:cNvSpPr>
              <a:spLocks noChangeArrowheads="1"/>
            </p:cNvSpPr>
            <p:nvPr/>
          </p:nvSpPr>
          <p:spPr bwMode="auto">
            <a:xfrm>
              <a:off x="855" y="1064"/>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2</a:t>
              </a:r>
            </a:p>
          </p:txBody>
        </p:sp>
        <p:sp>
          <p:nvSpPr>
            <p:cNvPr id="110632" name="Line 40"/>
            <p:cNvSpPr>
              <a:spLocks noChangeShapeType="1"/>
            </p:cNvSpPr>
            <p:nvPr/>
          </p:nvSpPr>
          <p:spPr bwMode="auto">
            <a:xfrm flipH="1">
              <a:off x="992" y="776"/>
              <a:ext cx="239" cy="288"/>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0633" name="Line 41"/>
            <p:cNvSpPr>
              <a:spLocks noChangeShapeType="1"/>
            </p:cNvSpPr>
            <p:nvPr/>
          </p:nvSpPr>
          <p:spPr bwMode="auto">
            <a:xfrm>
              <a:off x="1279" y="776"/>
              <a:ext cx="0" cy="577"/>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0634" name="Line 42"/>
            <p:cNvSpPr>
              <a:spLocks noChangeShapeType="1"/>
            </p:cNvSpPr>
            <p:nvPr/>
          </p:nvSpPr>
          <p:spPr bwMode="auto">
            <a:xfrm rot="-300662" flipH="1" flipV="1">
              <a:off x="1383" y="777"/>
              <a:ext cx="224" cy="576"/>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0635" name="Line 43"/>
            <p:cNvSpPr>
              <a:spLocks noChangeShapeType="1"/>
            </p:cNvSpPr>
            <p:nvPr/>
          </p:nvSpPr>
          <p:spPr bwMode="auto">
            <a:xfrm rot="1000001">
              <a:off x="992" y="1256"/>
              <a:ext cx="191" cy="97"/>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0636" name="Text Box 44"/>
            <p:cNvSpPr txBox="1">
              <a:spLocks noChangeArrowheads="1"/>
            </p:cNvSpPr>
            <p:nvPr/>
          </p:nvSpPr>
          <p:spPr bwMode="auto">
            <a:xfrm>
              <a:off x="463" y="584"/>
              <a:ext cx="8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12 </a:t>
              </a:r>
              <a:r>
                <a:rPr lang="en-US" altLang="sv-SE" sz="1800" b="1" i="1">
                  <a:solidFill>
                    <a:srgbClr val="C60000"/>
                  </a:solidFill>
                </a:rPr>
                <a:t>= </a:t>
              </a:r>
              <a:r>
                <a:rPr lang="en-US" altLang="sv-SE" sz="1800" b="1">
                  <a:solidFill>
                    <a:srgbClr val="C60000"/>
                  </a:solidFill>
                </a:rPr>
                <a:t>()</a:t>
              </a:r>
            </a:p>
          </p:txBody>
        </p:sp>
        <p:sp>
          <p:nvSpPr>
            <p:cNvPr id="110637" name="Text Box 45"/>
            <p:cNvSpPr txBox="1">
              <a:spLocks noChangeArrowheads="1"/>
            </p:cNvSpPr>
            <p:nvPr/>
          </p:nvSpPr>
          <p:spPr bwMode="auto">
            <a:xfrm>
              <a:off x="1471" y="892"/>
              <a:ext cx="81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14 </a:t>
              </a:r>
              <a:r>
                <a:rPr lang="en-US" altLang="sv-SE" sz="1800" b="1" i="1">
                  <a:solidFill>
                    <a:srgbClr val="C60000"/>
                  </a:solidFill>
                </a:rPr>
                <a:t>= </a:t>
              </a:r>
              <a:r>
                <a:rPr lang="en-US" altLang="sv-SE" sz="1800" b="1">
                  <a:solidFill>
                    <a:srgbClr val="C60000"/>
                  </a:solidFill>
                </a:rPr>
                <a:t>()</a:t>
              </a:r>
            </a:p>
          </p:txBody>
        </p:sp>
        <p:sp>
          <p:nvSpPr>
            <p:cNvPr id="110638" name="Text Box 46"/>
            <p:cNvSpPr txBox="1">
              <a:spLocks noChangeArrowheads="1"/>
            </p:cNvSpPr>
            <p:nvPr/>
          </p:nvSpPr>
          <p:spPr bwMode="auto">
            <a:xfrm>
              <a:off x="231" y="833"/>
              <a:ext cx="8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21 </a:t>
              </a:r>
              <a:r>
                <a:rPr lang="en-US" altLang="sv-SE" sz="1800" b="1" i="1">
                  <a:solidFill>
                    <a:srgbClr val="C60000"/>
                  </a:solidFill>
                </a:rPr>
                <a:t>= </a:t>
              </a:r>
              <a:r>
                <a:rPr lang="en-US" altLang="sv-SE" sz="1800" b="1">
                  <a:solidFill>
                    <a:srgbClr val="C60000"/>
                  </a:solidFill>
                </a:rPr>
                <a:t>()</a:t>
              </a:r>
            </a:p>
          </p:txBody>
        </p:sp>
        <p:sp>
          <p:nvSpPr>
            <p:cNvPr id="110639" name="Text Box 47"/>
            <p:cNvSpPr txBox="1">
              <a:spLocks noChangeArrowheads="1"/>
            </p:cNvSpPr>
            <p:nvPr/>
          </p:nvSpPr>
          <p:spPr bwMode="auto">
            <a:xfrm>
              <a:off x="951" y="1457"/>
              <a:ext cx="8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31 </a:t>
              </a:r>
              <a:r>
                <a:rPr lang="en-US" altLang="sv-SE" sz="1800" b="1" i="1">
                  <a:solidFill>
                    <a:srgbClr val="C60000"/>
                  </a:solidFill>
                </a:rPr>
                <a:t>= </a:t>
              </a:r>
              <a:r>
                <a:rPr lang="en-US" altLang="sv-SE" sz="1800" b="1">
                  <a:solidFill>
                    <a:srgbClr val="C60000"/>
                  </a:solidFill>
                </a:rPr>
                <a:t>()</a:t>
              </a:r>
            </a:p>
          </p:txBody>
        </p:sp>
        <p:sp>
          <p:nvSpPr>
            <p:cNvPr id="110640" name="Text Box 48"/>
            <p:cNvSpPr txBox="1">
              <a:spLocks noChangeArrowheads="1"/>
            </p:cNvSpPr>
            <p:nvPr/>
          </p:nvSpPr>
          <p:spPr bwMode="auto">
            <a:xfrm>
              <a:off x="367" y="1237"/>
              <a:ext cx="81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32 </a:t>
              </a:r>
              <a:r>
                <a:rPr lang="en-US" altLang="sv-SE" sz="1800" b="1" i="1">
                  <a:solidFill>
                    <a:srgbClr val="C60000"/>
                  </a:solidFill>
                </a:rPr>
                <a:t>= </a:t>
              </a:r>
              <a:r>
                <a:rPr lang="en-US" altLang="sv-SE" sz="1800" b="1">
                  <a:solidFill>
                    <a:srgbClr val="C60000"/>
                  </a:solidFill>
                </a:rPr>
                <a:t>()</a:t>
              </a:r>
            </a:p>
          </p:txBody>
        </p:sp>
      </p:grpSp>
      <p:grpSp>
        <p:nvGrpSpPr>
          <p:cNvPr id="110641" name="Group 49"/>
          <p:cNvGrpSpPr>
            <a:grpSpLocks/>
          </p:cNvGrpSpPr>
          <p:nvPr/>
        </p:nvGrpSpPr>
        <p:grpSpPr bwMode="auto">
          <a:xfrm>
            <a:off x="2244725" y="4365625"/>
            <a:ext cx="776288" cy="401638"/>
            <a:chOff x="1441" y="757"/>
            <a:chExt cx="489" cy="253"/>
          </a:xfrm>
        </p:grpSpPr>
        <p:sp>
          <p:nvSpPr>
            <p:cNvPr id="110642" name="Line 50"/>
            <p:cNvSpPr>
              <a:spLocks noChangeShapeType="1"/>
            </p:cNvSpPr>
            <p:nvPr/>
          </p:nvSpPr>
          <p:spPr bwMode="auto">
            <a:xfrm flipV="1">
              <a:off x="1528" y="812"/>
              <a:ext cx="402" cy="19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0643" name="Text Box 51"/>
            <p:cNvSpPr txBox="1">
              <a:spLocks noChangeArrowheads="1"/>
            </p:cNvSpPr>
            <p:nvPr/>
          </p:nvSpPr>
          <p:spPr bwMode="auto">
            <a:xfrm>
              <a:off x="1441" y="757"/>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a:solidFill>
                    <a:schemeClr val="tx1"/>
                  </a:solidFill>
                  <a:latin typeface="Comic Sans MS" panose="030F0702030302020204" pitchFamily="66" charset="0"/>
                </a:rPr>
                <a:t>send</a:t>
              </a:r>
            </a:p>
          </p:txBody>
        </p:sp>
      </p:grpSp>
      <p:grpSp>
        <p:nvGrpSpPr>
          <p:cNvPr id="110647" name="Group 55"/>
          <p:cNvGrpSpPr>
            <a:grpSpLocks/>
          </p:cNvGrpSpPr>
          <p:nvPr/>
        </p:nvGrpSpPr>
        <p:grpSpPr bwMode="auto">
          <a:xfrm>
            <a:off x="5781675" y="4340225"/>
            <a:ext cx="1181100" cy="427038"/>
            <a:chOff x="3642" y="2734"/>
            <a:chExt cx="744" cy="269"/>
          </a:xfrm>
        </p:grpSpPr>
        <p:sp>
          <p:nvSpPr>
            <p:cNvPr id="110644" name="Line 52"/>
            <p:cNvSpPr>
              <a:spLocks noChangeShapeType="1"/>
            </p:cNvSpPr>
            <p:nvPr/>
          </p:nvSpPr>
          <p:spPr bwMode="auto">
            <a:xfrm>
              <a:off x="3642" y="2851"/>
              <a:ext cx="339" cy="15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0645" name="Text Box 53"/>
            <p:cNvSpPr txBox="1">
              <a:spLocks noChangeArrowheads="1"/>
            </p:cNvSpPr>
            <p:nvPr/>
          </p:nvSpPr>
          <p:spPr bwMode="auto">
            <a:xfrm>
              <a:off x="3742" y="2734"/>
              <a:ext cx="6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a:solidFill>
                    <a:schemeClr val="tx1"/>
                  </a:solidFill>
                  <a:latin typeface="Comic Sans MS" panose="030F0702030302020204" pitchFamily="66" charset="0"/>
                </a:rPr>
                <a:t>receive</a:t>
              </a:r>
            </a:p>
          </p:txBody>
        </p:sp>
      </p:grpSp>
      <p:sp>
        <p:nvSpPr>
          <p:cNvPr id="110646" name="Text Box 54"/>
          <p:cNvSpPr txBox="1">
            <a:spLocks noChangeArrowheads="1"/>
          </p:cNvSpPr>
          <p:nvPr/>
        </p:nvSpPr>
        <p:spPr bwMode="auto">
          <a:xfrm>
            <a:off x="2851150" y="5670550"/>
            <a:ext cx="322103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latin typeface="Comic Sans MS" panose="030F0702030302020204" pitchFamily="66" charset="0"/>
              </a:rPr>
              <a:t>* This models message passing, shared memory is analogous (</a:t>
            </a:r>
            <a:r>
              <a:rPr lang="ar-SA" altLang="sv-SE" sz="1600" dirty="0">
                <a:latin typeface="Comic Sans MS" panose="030F0702030302020204" pitchFamily="66" charset="0"/>
              </a:rPr>
              <a:t>مماثل</a:t>
            </a:r>
            <a:r>
              <a:rPr lang="en-US" altLang="sv-SE" sz="1600" dirty="0">
                <a:latin typeface="Comic Sans MS" panose="030F0702030302020204" pitchFamily="66" charset="0"/>
              </a:rPr>
              <a:t>) with write -&gt; read</a:t>
            </a:r>
          </a:p>
        </p:txBody>
      </p:sp>
      <p:grpSp>
        <p:nvGrpSpPr>
          <p:cNvPr id="110649" name="Group 57"/>
          <p:cNvGrpSpPr>
            <a:grpSpLocks/>
          </p:cNvGrpSpPr>
          <p:nvPr/>
        </p:nvGrpSpPr>
        <p:grpSpPr bwMode="auto">
          <a:xfrm>
            <a:off x="3021013" y="3629025"/>
            <a:ext cx="4489450" cy="1662113"/>
            <a:chOff x="1903" y="2286"/>
            <a:chExt cx="2828" cy="1047"/>
          </a:xfrm>
        </p:grpSpPr>
        <p:grpSp>
          <p:nvGrpSpPr>
            <p:cNvPr id="110599" name="Group 7"/>
            <p:cNvGrpSpPr>
              <a:grpSpLocks/>
            </p:cNvGrpSpPr>
            <p:nvPr/>
          </p:nvGrpSpPr>
          <p:grpSpPr bwMode="auto">
            <a:xfrm>
              <a:off x="1903" y="2286"/>
              <a:ext cx="1960" cy="1047"/>
              <a:chOff x="3340" y="940"/>
              <a:chExt cx="2056" cy="1121"/>
            </a:xfrm>
          </p:grpSpPr>
          <p:sp>
            <p:nvSpPr>
              <p:cNvPr id="110600" name="Oval 8"/>
              <p:cNvSpPr>
                <a:spLocks noChangeArrowheads="1"/>
              </p:cNvSpPr>
              <p:nvPr/>
            </p:nvSpPr>
            <p:spPr bwMode="auto">
              <a:xfrm>
                <a:off x="4300" y="940"/>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1</a:t>
                </a:r>
              </a:p>
            </p:txBody>
          </p:sp>
          <p:sp>
            <p:nvSpPr>
              <p:cNvPr id="110601" name="Oval 9"/>
              <p:cNvSpPr>
                <a:spLocks noChangeArrowheads="1"/>
              </p:cNvSpPr>
              <p:nvPr/>
            </p:nvSpPr>
            <p:spPr bwMode="auto">
              <a:xfrm>
                <a:off x="4684" y="1708"/>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4</a:t>
                </a:r>
              </a:p>
            </p:txBody>
          </p:sp>
          <p:sp>
            <p:nvSpPr>
              <p:cNvPr id="110602" name="Oval 10"/>
              <p:cNvSpPr>
                <a:spLocks noChangeArrowheads="1"/>
              </p:cNvSpPr>
              <p:nvPr/>
            </p:nvSpPr>
            <p:spPr bwMode="auto">
              <a:xfrm>
                <a:off x="4292" y="1709"/>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3</a:t>
                </a:r>
              </a:p>
            </p:txBody>
          </p:sp>
          <p:sp>
            <p:nvSpPr>
              <p:cNvPr id="110603" name="Oval 11"/>
              <p:cNvSpPr>
                <a:spLocks noChangeArrowheads="1"/>
              </p:cNvSpPr>
              <p:nvPr/>
            </p:nvSpPr>
            <p:spPr bwMode="auto">
              <a:xfrm>
                <a:off x="3964" y="1420"/>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2</a:t>
                </a:r>
              </a:p>
            </p:txBody>
          </p:sp>
          <p:sp>
            <p:nvSpPr>
              <p:cNvPr id="110604" name="Line 12"/>
              <p:cNvSpPr>
                <a:spLocks noChangeShapeType="1"/>
              </p:cNvSpPr>
              <p:nvPr/>
            </p:nvSpPr>
            <p:spPr bwMode="auto">
              <a:xfrm flipH="1">
                <a:off x="4101" y="1132"/>
                <a:ext cx="239" cy="288"/>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0605" name="Line 13"/>
              <p:cNvSpPr>
                <a:spLocks noChangeShapeType="1"/>
              </p:cNvSpPr>
              <p:nvPr/>
            </p:nvSpPr>
            <p:spPr bwMode="auto">
              <a:xfrm>
                <a:off x="4388" y="1132"/>
                <a:ext cx="0" cy="577"/>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0606" name="Line 14"/>
              <p:cNvSpPr>
                <a:spLocks noChangeShapeType="1"/>
              </p:cNvSpPr>
              <p:nvPr/>
            </p:nvSpPr>
            <p:spPr bwMode="auto">
              <a:xfrm rot="-300662" flipH="1" flipV="1">
                <a:off x="4492" y="1133"/>
                <a:ext cx="224" cy="576"/>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0607" name="Line 15"/>
              <p:cNvSpPr>
                <a:spLocks noChangeShapeType="1"/>
              </p:cNvSpPr>
              <p:nvPr/>
            </p:nvSpPr>
            <p:spPr bwMode="auto">
              <a:xfrm rot="1000001">
                <a:off x="4101" y="1612"/>
                <a:ext cx="191" cy="97"/>
              </a:xfrm>
              <a:prstGeom prst="line">
                <a:avLst/>
              </a:prstGeom>
              <a:noFill/>
              <a:ln w="127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110608" name="Text Box 16"/>
              <p:cNvSpPr txBox="1">
                <a:spLocks noChangeArrowheads="1"/>
              </p:cNvSpPr>
              <p:nvPr/>
            </p:nvSpPr>
            <p:spPr bwMode="auto">
              <a:xfrm>
                <a:off x="3572" y="940"/>
                <a:ext cx="81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12 </a:t>
                </a:r>
                <a:r>
                  <a:rPr lang="en-US" altLang="sv-SE" sz="1800" b="1" i="1">
                    <a:solidFill>
                      <a:srgbClr val="C60000"/>
                    </a:solidFill>
                  </a:rPr>
                  <a:t>= </a:t>
                </a:r>
                <a:r>
                  <a:rPr lang="en-US" altLang="sv-SE" sz="1800" b="1">
                    <a:solidFill>
                      <a:srgbClr val="C60000"/>
                    </a:solidFill>
                  </a:rPr>
                  <a:t>(m</a:t>
                </a:r>
                <a:r>
                  <a:rPr lang="en-US" altLang="sv-SE" sz="1800" b="1" baseline="-25000">
                    <a:solidFill>
                      <a:srgbClr val="C60000"/>
                    </a:solidFill>
                  </a:rPr>
                  <a:t>12</a:t>
                </a:r>
                <a:r>
                  <a:rPr lang="en-US" altLang="sv-SE" sz="1800" b="1">
                    <a:solidFill>
                      <a:srgbClr val="C60000"/>
                    </a:solidFill>
                  </a:rPr>
                  <a:t>)</a:t>
                </a:r>
              </a:p>
            </p:txBody>
          </p:sp>
          <p:sp>
            <p:nvSpPr>
              <p:cNvPr id="110609" name="Text Box 17"/>
              <p:cNvSpPr txBox="1">
                <a:spLocks noChangeArrowheads="1"/>
              </p:cNvSpPr>
              <p:nvPr/>
            </p:nvSpPr>
            <p:spPr bwMode="auto">
              <a:xfrm>
                <a:off x="4580" y="1248"/>
                <a:ext cx="8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14 </a:t>
                </a:r>
                <a:r>
                  <a:rPr lang="en-US" altLang="sv-SE" sz="1800" b="1" i="1">
                    <a:solidFill>
                      <a:srgbClr val="C60000"/>
                    </a:solidFill>
                  </a:rPr>
                  <a:t>= </a:t>
                </a:r>
                <a:r>
                  <a:rPr lang="en-US" altLang="sv-SE" sz="1800" b="1">
                    <a:solidFill>
                      <a:srgbClr val="C60000"/>
                    </a:solidFill>
                  </a:rPr>
                  <a:t>(m</a:t>
                </a:r>
                <a:r>
                  <a:rPr lang="en-US" altLang="sv-SE" sz="1800" b="1" baseline="-25000">
                    <a:solidFill>
                      <a:srgbClr val="C60000"/>
                    </a:solidFill>
                  </a:rPr>
                  <a:t>14</a:t>
                </a:r>
                <a:r>
                  <a:rPr lang="en-US" altLang="sv-SE" sz="1800" b="1">
                    <a:solidFill>
                      <a:srgbClr val="C60000"/>
                    </a:solidFill>
                  </a:rPr>
                  <a:t>)</a:t>
                </a:r>
              </a:p>
            </p:txBody>
          </p:sp>
          <p:sp>
            <p:nvSpPr>
              <p:cNvPr id="110610" name="Text Box 18"/>
              <p:cNvSpPr txBox="1">
                <a:spLocks noChangeArrowheads="1"/>
              </p:cNvSpPr>
              <p:nvPr/>
            </p:nvSpPr>
            <p:spPr bwMode="auto">
              <a:xfrm>
                <a:off x="3340" y="1189"/>
                <a:ext cx="8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21 </a:t>
                </a:r>
                <a:r>
                  <a:rPr lang="en-US" altLang="sv-SE" sz="1800" b="1" i="1">
                    <a:solidFill>
                      <a:srgbClr val="C60000"/>
                    </a:solidFill>
                  </a:rPr>
                  <a:t>= </a:t>
                </a:r>
                <a:r>
                  <a:rPr lang="en-US" altLang="sv-SE" sz="1800" b="1">
                    <a:solidFill>
                      <a:srgbClr val="C60000"/>
                    </a:solidFill>
                  </a:rPr>
                  <a:t>(m</a:t>
                </a:r>
                <a:r>
                  <a:rPr lang="en-US" altLang="sv-SE" sz="1800" b="1" baseline="-25000">
                    <a:solidFill>
                      <a:srgbClr val="C60000"/>
                    </a:solidFill>
                  </a:rPr>
                  <a:t>21</a:t>
                </a:r>
                <a:r>
                  <a:rPr lang="en-US" altLang="sv-SE" sz="1800" b="1">
                    <a:solidFill>
                      <a:srgbClr val="C60000"/>
                    </a:solidFill>
                  </a:rPr>
                  <a:t>)</a:t>
                </a:r>
              </a:p>
            </p:txBody>
          </p:sp>
          <p:sp>
            <p:nvSpPr>
              <p:cNvPr id="110611" name="Text Box 19"/>
              <p:cNvSpPr txBox="1">
                <a:spLocks noChangeArrowheads="1"/>
              </p:cNvSpPr>
              <p:nvPr/>
            </p:nvSpPr>
            <p:spPr bwMode="auto">
              <a:xfrm>
                <a:off x="4060" y="1814"/>
                <a:ext cx="81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31 </a:t>
                </a:r>
                <a:r>
                  <a:rPr lang="en-US" altLang="sv-SE" sz="1800" b="1" i="1">
                    <a:solidFill>
                      <a:srgbClr val="C60000"/>
                    </a:solidFill>
                  </a:rPr>
                  <a:t>= </a:t>
                </a:r>
                <a:r>
                  <a:rPr lang="en-US" altLang="sv-SE" sz="1800" b="1">
                    <a:solidFill>
                      <a:srgbClr val="C60000"/>
                    </a:solidFill>
                  </a:rPr>
                  <a:t>(m</a:t>
                </a:r>
                <a:r>
                  <a:rPr lang="en-US" altLang="sv-SE" sz="1800" b="1" baseline="-25000">
                    <a:solidFill>
                      <a:srgbClr val="C60000"/>
                    </a:solidFill>
                  </a:rPr>
                  <a:t>31</a:t>
                </a:r>
                <a:r>
                  <a:rPr lang="en-US" altLang="sv-SE" sz="1800" b="1">
                    <a:solidFill>
                      <a:srgbClr val="C60000"/>
                    </a:solidFill>
                  </a:rPr>
                  <a:t>)</a:t>
                </a:r>
              </a:p>
            </p:txBody>
          </p:sp>
          <p:sp>
            <p:nvSpPr>
              <p:cNvPr id="110612" name="Text Box 20"/>
              <p:cNvSpPr txBox="1">
                <a:spLocks noChangeArrowheads="1"/>
              </p:cNvSpPr>
              <p:nvPr/>
            </p:nvSpPr>
            <p:spPr bwMode="auto">
              <a:xfrm>
                <a:off x="3476" y="1593"/>
                <a:ext cx="81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i="1">
                    <a:solidFill>
                      <a:srgbClr val="C60000"/>
                    </a:solidFill>
                  </a:rPr>
                  <a:t>q</a:t>
                </a:r>
                <a:r>
                  <a:rPr lang="en-US" altLang="sv-SE" sz="1800" b="1" i="1" baseline="-25000">
                    <a:solidFill>
                      <a:srgbClr val="C60000"/>
                    </a:solidFill>
                  </a:rPr>
                  <a:t>32 </a:t>
                </a:r>
                <a:r>
                  <a:rPr lang="en-US" altLang="sv-SE" sz="1800" b="1" i="1">
                    <a:solidFill>
                      <a:srgbClr val="C60000"/>
                    </a:solidFill>
                  </a:rPr>
                  <a:t>= </a:t>
                </a:r>
                <a:r>
                  <a:rPr lang="en-US" altLang="sv-SE" sz="1800" b="1">
                    <a:solidFill>
                      <a:srgbClr val="C60000"/>
                    </a:solidFill>
                  </a:rPr>
                  <a:t>(m</a:t>
                </a:r>
                <a:r>
                  <a:rPr lang="en-US" altLang="sv-SE" sz="1800" b="1" baseline="-25000">
                    <a:solidFill>
                      <a:srgbClr val="C60000"/>
                    </a:solidFill>
                  </a:rPr>
                  <a:t>32</a:t>
                </a:r>
                <a:r>
                  <a:rPr lang="en-US" altLang="sv-SE" sz="1800" b="1">
                    <a:solidFill>
                      <a:srgbClr val="C60000"/>
                    </a:solidFill>
                  </a:rPr>
                  <a:t>)</a:t>
                </a:r>
              </a:p>
            </p:txBody>
          </p:sp>
        </p:grpSp>
        <p:sp>
          <p:nvSpPr>
            <p:cNvPr id="110648" name="Text Box 56"/>
            <p:cNvSpPr txBox="1">
              <a:spLocks noChangeArrowheads="1"/>
            </p:cNvSpPr>
            <p:nvPr/>
          </p:nvSpPr>
          <p:spPr bwMode="auto">
            <a:xfrm>
              <a:off x="3085" y="2286"/>
              <a:ext cx="16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50000"/>
                </a:spcBef>
                <a:buClr>
                  <a:schemeClr val="accent2"/>
                </a:buClr>
                <a:buSzPct val="85000"/>
                <a:buFont typeface="Wingdings" panose="05000000000000000000" pitchFamily="2" charset="2"/>
                <a:buNone/>
              </a:pPr>
              <a:r>
                <a:rPr lang="en-US" altLang="sv-SE" sz="1800">
                  <a:solidFill>
                    <a:schemeClr val="accent1"/>
                  </a:solidFill>
                  <a:latin typeface="Comic Sans MS" panose="030F0702030302020204" pitchFamily="66" charset="0"/>
                </a:rPr>
                <a:t>intermediate state</a:t>
              </a:r>
            </a:p>
          </p:txBody>
        </p:sp>
      </p:grpSp>
    </p:spTree>
    <p:custDataLst>
      <p:tags r:id="rId1"/>
    </p:custDataLst>
    <p:extLst>
      <p:ext uri="{BB962C8B-B14F-4D97-AF65-F5344CB8AC3E}">
        <p14:creationId xmlns:p14="http://schemas.microsoft.com/office/powerpoint/2010/main" val="1505172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06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06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06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064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06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60" name="Slide Number Placeholder 4"/>
          <p:cNvSpPr>
            <a:spLocks noGrp="1"/>
          </p:cNvSpPr>
          <p:nvPr>
            <p:ph type="sldNum" sz="quarter" idx="12"/>
          </p:nvPr>
        </p:nvSpPr>
        <p:spPr/>
        <p:txBody>
          <a:bodyPr/>
          <a:lstStyle/>
          <a:p>
            <a:r>
              <a:rPr lang="en-US" altLang="en-US"/>
              <a:t>2-</a:t>
            </a:r>
            <a:fld id="{450D9A0B-8680-431B-90CD-999115881C71}" type="slidenum">
              <a:rPr lang="en-US" altLang="en-US"/>
              <a:pPr/>
              <a:t>15</a:t>
            </a:fld>
            <a:endParaRPr lang="en-US" altLang="en-US"/>
          </a:p>
        </p:txBody>
      </p:sp>
      <p:sp>
        <p:nvSpPr>
          <p:cNvPr id="112644" name="Rectangle 4"/>
          <p:cNvSpPr>
            <a:spLocks noChangeArrowheads="1"/>
          </p:cNvSpPr>
          <p:nvPr/>
        </p:nvSpPr>
        <p:spPr bwMode="auto">
          <a:xfrm>
            <a:off x="533400" y="1397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he-IL" sz="3200"/>
          </a:p>
        </p:txBody>
      </p:sp>
      <p:sp>
        <p:nvSpPr>
          <p:cNvPr id="112645" name="Rectangle 5"/>
          <p:cNvSpPr>
            <a:spLocks noChangeArrowheads="1"/>
          </p:cNvSpPr>
          <p:nvPr/>
        </p:nvSpPr>
        <p:spPr bwMode="auto">
          <a:xfrm>
            <a:off x="533400" y="1058863"/>
            <a:ext cx="810101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pPr marL="0" indent="0">
              <a:buNone/>
            </a:pPr>
            <a:r>
              <a:rPr lang="en-US" altLang="he-IL" dirty="0">
                <a:latin typeface="Calibri" panose="020F0502020204030204" pitchFamily="34" charset="0"/>
                <a:cs typeface="Calibri" panose="020F0502020204030204" pitchFamily="34" charset="0"/>
              </a:rPr>
              <a:t>A </a:t>
            </a:r>
            <a:r>
              <a:rPr lang="en-US" altLang="he-IL" dirty="0">
                <a:solidFill>
                  <a:schemeClr val="accent6"/>
                </a:solidFill>
                <a:latin typeface="Calibri" panose="020F0502020204030204" pitchFamily="34" charset="0"/>
                <a:cs typeface="Calibri" panose="020F0502020204030204" pitchFamily="34" charset="0"/>
              </a:rPr>
              <a:t>desired legal behavior </a:t>
            </a:r>
            <a:r>
              <a:rPr lang="en-US" altLang="he-IL" dirty="0">
                <a:latin typeface="Calibri" panose="020F0502020204030204" pitchFamily="34" charset="0"/>
                <a:cs typeface="Calibri" panose="020F0502020204030204" pitchFamily="34" charset="0"/>
              </a:rPr>
              <a:t>is a set of legal executions denoted </a:t>
            </a:r>
            <a:r>
              <a:rPr lang="en-US" altLang="he-IL" i="1" dirty="0">
                <a:solidFill>
                  <a:schemeClr val="accent6"/>
                </a:solidFill>
                <a:latin typeface="Calibri" panose="020F0502020204030204" pitchFamily="34" charset="0"/>
                <a:cs typeface="Calibri" panose="020F0502020204030204" pitchFamily="34" charset="0"/>
              </a:rPr>
              <a:t>LE</a:t>
            </a:r>
          </a:p>
        </p:txBody>
      </p:sp>
      <p:sp>
        <p:nvSpPr>
          <p:cNvPr id="112646" name="Rectangle 6"/>
          <p:cNvSpPr>
            <a:spLocks noChangeArrowheads="1"/>
          </p:cNvSpPr>
          <p:nvPr/>
        </p:nvSpPr>
        <p:spPr bwMode="auto">
          <a:xfrm>
            <a:off x="107504" y="5170488"/>
            <a:ext cx="878497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pPr algn="ctr">
              <a:lnSpc>
                <a:spcPct val="90000"/>
              </a:lnSpc>
              <a:buFont typeface="ZapfDingbats" pitchFamily="82" charset="2"/>
              <a:buNone/>
            </a:pPr>
            <a:r>
              <a:rPr lang="en-US" altLang="he-IL" dirty="0">
                <a:latin typeface="Calibri" panose="020F0502020204030204" pitchFamily="34" charset="0"/>
                <a:cs typeface="Calibri" panose="020F0502020204030204" pitchFamily="34" charset="0"/>
              </a:rPr>
              <a:t>A self-stabilizing system can be started in any arbitrary configuration and will eventually </a:t>
            </a:r>
            <a:r>
              <a:rPr lang="en-US" altLang="he-IL" dirty="0">
                <a:solidFill>
                  <a:schemeClr val="accent6"/>
                </a:solidFill>
                <a:latin typeface="Calibri" panose="020F0502020204030204" pitchFamily="34" charset="0"/>
                <a:cs typeface="Calibri" panose="020F0502020204030204" pitchFamily="34" charset="0"/>
              </a:rPr>
              <a:t>exhibit a desired “legal” behavior</a:t>
            </a:r>
          </a:p>
        </p:txBody>
      </p:sp>
      <p:sp>
        <p:nvSpPr>
          <p:cNvPr id="112647" name="Rectangle 7"/>
          <p:cNvSpPr>
            <a:spLocks noGrp="1" noChangeArrowheads="1"/>
          </p:cNvSpPr>
          <p:nvPr>
            <p:ph type="title"/>
          </p:nvPr>
        </p:nvSpPr>
        <p:spPr>
          <a:xfrm>
            <a:off x="533400" y="228600"/>
            <a:ext cx="7772400" cy="830263"/>
          </a:xfrm>
        </p:spPr>
        <p:txBody>
          <a:bodyPr/>
          <a:lstStyle/>
          <a:p>
            <a:r>
              <a:rPr lang="en-US" altLang="he-IL" sz="3200" dirty="0"/>
              <a:t>Legal Behavior</a:t>
            </a:r>
            <a:endParaRPr lang="en-US" altLang="sv-SE" sz="3200" dirty="0"/>
          </a:p>
        </p:txBody>
      </p:sp>
      <p:grpSp>
        <p:nvGrpSpPr>
          <p:cNvPr id="112697" name="Group 57"/>
          <p:cNvGrpSpPr>
            <a:grpSpLocks/>
          </p:cNvGrpSpPr>
          <p:nvPr/>
        </p:nvGrpSpPr>
        <p:grpSpPr bwMode="auto">
          <a:xfrm>
            <a:off x="3554413" y="2647950"/>
            <a:ext cx="1628775" cy="1862138"/>
            <a:chOff x="1631" y="1620"/>
            <a:chExt cx="1052" cy="1113"/>
          </a:xfrm>
        </p:grpSpPr>
        <p:sp>
          <p:nvSpPr>
            <p:cNvPr id="112649" name="Text Box 9"/>
            <p:cNvSpPr txBox="1">
              <a:spLocks noChangeArrowheads="1"/>
            </p:cNvSpPr>
            <p:nvPr/>
          </p:nvSpPr>
          <p:spPr bwMode="auto">
            <a:xfrm>
              <a:off x="2178" y="1620"/>
              <a:ext cx="50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FF9900"/>
                  </a:solidFill>
                  <a:latin typeface="Comic Sans MS" panose="030F0702030302020204" pitchFamily="66" charset="0"/>
                </a:rPr>
                <a:t>c</a:t>
              </a:r>
              <a:r>
                <a:rPr lang="en-US" altLang="sv-SE" sz="2000" baseline="30000" dirty="0">
                  <a:solidFill>
                    <a:srgbClr val="FF9900"/>
                  </a:solidFill>
                  <a:latin typeface="Comic Sans MS" panose="030F0702030302020204" pitchFamily="66" charset="0"/>
                </a:rPr>
                <a:t>2</a:t>
              </a:r>
              <a:r>
                <a:rPr lang="en-US" altLang="sv-SE" sz="2000" baseline="-25000" dirty="0">
                  <a:solidFill>
                    <a:srgbClr val="FF9900"/>
                  </a:solidFill>
                  <a:latin typeface="Comic Sans MS" panose="030F0702030302020204" pitchFamily="66" charset="0"/>
                </a:rPr>
                <a:t>safe</a:t>
              </a:r>
              <a:endParaRPr lang="en-US" altLang="sv-SE" sz="2000" dirty="0">
                <a:solidFill>
                  <a:srgbClr val="FF9900"/>
                </a:solidFill>
                <a:latin typeface="Comic Sans MS" panose="030F0702030302020204" pitchFamily="66" charset="0"/>
              </a:endParaRPr>
            </a:p>
          </p:txBody>
        </p:sp>
        <p:sp>
          <p:nvSpPr>
            <p:cNvPr id="112652" name="Text Box 12"/>
            <p:cNvSpPr txBox="1">
              <a:spLocks noChangeArrowheads="1"/>
            </p:cNvSpPr>
            <p:nvPr/>
          </p:nvSpPr>
          <p:spPr bwMode="auto">
            <a:xfrm>
              <a:off x="1631" y="2062"/>
              <a:ext cx="50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a:solidFill>
                    <a:srgbClr val="FF9900"/>
                  </a:solidFill>
                  <a:latin typeface="Comic Sans MS" panose="030F0702030302020204" pitchFamily="66" charset="0"/>
                </a:rPr>
                <a:t>c</a:t>
              </a:r>
              <a:r>
                <a:rPr lang="en-US" altLang="sv-SE" sz="2000" baseline="30000">
                  <a:solidFill>
                    <a:srgbClr val="FF9900"/>
                  </a:solidFill>
                  <a:latin typeface="Comic Sans MS" panose="030F0702030302020204" pitchFamily="66" charset="0"/>
                </a:rPr>
                <a:t>1</a:t>
              </a:r>
              <a:r>
                <a:rPr lang="en-US" altLang="sv-SE" sz="2000" baseline="-25000">
                  <a:solidFill>
                    <a:srgbClr val="FF9900"/>
                  </a:solidFill>
                  <a:latin typeface="Comic Sans MS" panose="030F0702030302020204" pitchFamily="66" charset="0"/>
                </a:rPr>
                <a:t>safe</a:t>
              </a:r>
              <a:endParaRPr lang="en-US" altLang="sv-SE" sz="2000">
                <a:solidFill>
                  <a:srgbClr val="FF9900"/>
                </a:solidFill>
                <a:latin typeface="Comic Sans MS" panose="030F0702030302020204" pitchFamily="66" charset="0"/>
              </a:endParaRPr>
            </a:p>
          </p:txBody>
        </p:sp>
        <p:sp>
          <p:nvSpPr>
            <p:cNvPr id="112653" name="Text Box 13"/>
            <p:cNvSpPr txBox="1">
              <a:spLocks noChangeArrowheads="1"/>
            </p:cNvSpPr>
            <p:nvPr/>
          </p:nvSpPr>
          <p:spPr bwMode="auto">
            <a:xfrm>
              <a:off x="2178" y="2496"/>
              <a:ext cx="50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a:solidFill>
                    <a:srgbClr val="FF9900"/>
                  </a:solidFill>
                  <a:latin typeface="Comic Sans MS" panose="030F0702030302020204" pitchFamily="66" charset="0"/>
                </a:rPr>
                <a:t>c</a:t>
              </a:r>
              <a:r>
                <a:rPr lang="en-US" altLang="sv-SE" sz="2000" baseline="30000">
                  <a:solidFill>
                    <a:srgbClr val="FF9900"/>
                  </a:solidFill>
                  <a:latin typeface="Comic Sans MS" panose="030F0702030302020204" pitchFamily="66" charset="0"/>
                </a:rPr>
                <a:t>k</a:t>
              </a:r>
              <a:r>
                <a:rPr lang="en-US" altLang="sv-SE" sz="2000" baseline="-25000">
                  <a:solidFill>
                    <a:srgbClr val="FF9900"/>
                  </a:solidFill>
                  <a:latin typeface="Comic Sans MS" panose="030F0702030302020204" pitchFamily="66" charset="0"/>
                </a:rPr>
                <a:t>safe</a:t>
              </a:r>
              <a:endParaRPr lang="en-US" altLang="sv-SE" sz="2000">
                <a:solidFill>
                  <a:srgbClr val="FF9900"/>
                </a:solidFill>
                <a:latin typeface="Comic Sans MS" panose="030F0702030302020204" pitchFamily="66" charset="0"/>
              </a:endParaRPr>
            </a:p>
          </p:txBody>
        </p:sp>
      </p:grpSp>
      <p:sp>
        <p:nvSpPr>
          <p:cNvPr id="112648" name="Text Box 8"/>
          <p:cNvSpPr txBox="1">
            <a:spLocks noChangeArrowheads="1"/>
          </p:cNvSpPr>
          <p:nvPr/>
        </p:nvSpPr>
        <p:spPr bwMode="auto">
          <a:xfrm>
            <a:off x="1746250" y="3165475"/>
            <a:ext cx="392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dirty="0">
                <a:solidFill>
                  <a:srgbClr val="FF0000"/>
                </a:solidFill>
                <a:latin typeface="Comic Sans MS" panose="030F0702030302020204" pitchFamily="66" charset="0"/>
              </a:rPr>
              <a:t>c</a:t>
            </a:r>
          </a:p>
        </p:txBody>
      </p:sp>
      <p:grpSp>
        <p:nvGrpSpPr>
          <p:cNvPr id="112701" name="Group 61"/>
          <p:cNvGrpSpPr>
            <a:grpSpLocks/>
          </p:cNvGrpSpPr>
          <p:nvPr/>
        </p:nvGrpSpPr>
        <p:grpSpPr bwMode="auto">
          <a:xfrm>
            <a:off x="2197100" y="2597150"/>
            <a:ext cx="1865313" cy="2108200"/>
            <a:chOff x="776" y="1588"/>
            <a:chExt cx="1204" cy="1260"/>
          </a:xfrm>
        </p:grpSpPr>
        <p:sp>
          <p:nvSpPr>
            <p:cNvPr id="112650" name="Text Box 10"/>
            <p:cNvSpPr txBox="1">
              <a:spLocks noChangeArrowheads="1"/>
            </p:cNvSpPr>
            <p:nvPr/>
          </p:nvSpPr>
          <p:spPr bwMode="auto">
            <a:xfrm>
              <a:off x="776" y="2428"/>
              <a:ext cx="25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FF0000"/>
                  </a:solidFill>
                  <a:latin typeface="Comic Sans MS" panose="030F0702030302020204" pitchFamily="66" charset="0"/>
                </a:rPr>
                <a:t>c</a:t>
              </a:r>
              <a:r>
                <a:rPr lang="en-US" altLang="sv-SE" sz="2000" baseline="-25000" dirty="0">
                  <a:solidFill>
                    <a:srgbClr val="FF0000"/>
                  </a:solidFill>
                  <a:latin typeface="Comic Sans MS" panose="030F0702030302020204" pitchFamily="66" charset="0"/>
                </a:rPr>
                <a:t>i</a:t>
              </a:r>
              <a:endParaRPr lang="en-US" altLang="sv-SE" sz="2000" dirty="0">
                <a:solidFill>
                  <a:srgbClr val="FF0000"/>
                </a:solidFill>
                <a:latin typeface="Comic Sans MS" panose="030F0702030302020204" pitchFamily="66" charset="0"/>
              </a:endParaRPr>
            </a:p>
          </p:txBody>
        </p:sp>
        <p:sp>
          <p:nvSpPr>
            <p:cNvPr id="112651" name="Text Box 11"/>
            <p:cNvSpPr txBox="1">
              <a:spLocks noChangeArrowheads="1"/>
            </p:cNvSpPr>
            <p:nvPr/>
          </p:nvSpPr>
          <p:spPr bwMode="auto">
            <a:xfrm>
              <a:off x="903" y="1620"/>
              <a:ext cx="25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FF0000"/>
                  </a:solidFill>
                  <a:latin typeface="Comic Sans MS" panose="030F0702030302020204" pitchFamily="66" charset="0"/>
                </a:rPr>
                <a:t>c’</a:t>
              </a:r>
            </a:p>
          </p:txBody>
        </p:sp>
        <p:sp>
          <p:nvSpPr>
            <p:cNvPr id="112655" name="Text Box 15"/>
            <p:cNvSpPr txBox="1">
              <a:spLocks noChangeArrowheads="1"/>
            </p:cNvSpPr>
            <p:nvPr/>
          </p:nvSpPr>
          <p:spPr bwMode="auto">
            <a:xfrm>
              <a:off x="1029" y="2062"/>
              <a:ext cx="25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FF0000"/>
                  </a:solidFill>
                  <a:latin typeface="Comic Sans MS" panose="030F0702030302020204" pitchFamily="66" charset="0"/>
                </a:rPr>
                <a:t>c</a:t>
              </a:r>
              <a:r>
                <a:rPr lang="en-US" altLang="sv-SE" sz="2000" baseline="30000" dirty="0">
                  <a:solidFill>
                    <a:srgbClr val="FF0000"/>
                  </a:solidFill>
                  <a:latin typeface="Comic Sans MS" panose="030F0702030302020204" pitchFamily="66" charset="0"/>
                </a:rPr>
                <a:t>’’</a:t>
              </a:r>
            </a:p>
          </p:txBody>
        </p:sp>
        <p:sp>
          <p:nvSpPr>
            <p:cNvPr id="112656" name="Text Box 16"/>
            <p:cNvSpPr txBox="1">
              <a:spLocks noChangeArrowheads="1"/>
            </p:cNvSpPr>
            <p:nvPr/>
          </p:nvSpPr>
          <p:spPr bwMode="auto">
            <a:xfrm>
              <a:off x="1623" y="1588"/>
              <a:ext cx="357"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FF0000"/>
                  </a:solidFill>
                  <a:latin typeface="Comic Sans MS" panose="030F0702030302020204" pitchFamily="66" charset="0"/>
                </a:rPr>
                <a:t>c</a:t>
              </a:r>
              <a:r>
                <a:rPr lang="en-US" altLang="sv-SE" sz="2000" baseline="-25000" dirty="0">
                  <a:solidFill>
                    <a:srgbClr val="FF0000"/>
                  </a:solidFill>
                  <a:latin typeface="Comic Sans MS" panose="030F0702030302020204" pitchFamily="66" charset="0"/>
                </a:rPr>
                <a:t>m</a:t>
              </a:r>
              <a:endParaRPr lang="en-US" altLang="sv-SE" sz="2000" dirty="0">
                <a:solidFill>
                  <a:srgbClr val="FF0000"/>
                </a:solidFill>
                <a:latin typeface="Comic Sans MS" panose="030F0702030302020204" pitchFamily="66" charset="0"/>
              </a:endParaRPr>
            </a:p>
          </p:txBody>
        </p:sp>
        <p:sp>
          <p:nvSpPr>
            <p:cNvPr id="112657" name="Text Box 17"/>
            <p:cNvSpPr txBox="1">
              <a:spLocks noChangeArrowheads="1"/>
            </p:cNvSpPr>
            <p:nvPr/>
          </p:nvSpPr>
          <p:spPr bwMode="auto">
            <a:xfrm>
              <a:off x="1418" y="2611"/>
              <a:ext cx="25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FF0000"/>
                  </a:solidFill>
                  <a:latin typeface="Comic Sans MS" panose="030F0702030302020204" pitchFamily="66" charset="0"/>
                </a:rPr>
                <a:t>c</a:t>
              </a:r>
              <a:r>
                <a:rPr lang="en-US" altLang="sv-SE" sz="2000" baseline="-25000" dirty="0">
                  <a:solidFill>
                    <a:srgbClr val="FF0000"/>
                  </a:solidFill>
                  <a:latin typeface="Comic Sans MS" panose="030F0702030302020204" pitchFamily="66" charset="0"/>
                </a:rPr>
                <a:t>l</a:t>
              </a:r>
            </a:p>
          </p:txBody>
        </p:sp>
      </p:grpSp>
      <p:grpSp>
        <p:nvGrpSpPr>
          <p:cNvPr id="112696" name="Group 56"/>
          <p:cNvGrpSpPr>
            <a:grpSpLocks/>
          </p:cNvGrpSpPr>
          <p:nvPr/>
        </p:nvGrpSpPr>
        <p:grpSpPr bwMode="auto">
          <a:xfrm>
            <a:off x="1509713" y="2385392"/>
            <a:ext cx="2918336" cy="2265982"/>
            <a:chOff x="343" y="1459"/>
            <a:chExt cx="1885" cy="1354"/>
          </a:xfrm>
        </p:grpSpPr>
        <p:sp>
          <p:nvSpPr>
            <p:cNvPr id="112661" name="Line 21"/>
            <p:cNvSpPr>
              <a:spLocks noChangeShapeType="1"/>
            </p:cNvSpPr>
            <p:nvPr/>
          </p:nvSpPr>
          <p:spPr bwMode="auto">
            <a:xfrm flipH="1">
              <a:off x="903" y="2259"/>
              <a:ext cx="126" cy="115"/>
            </a:xfrm>
            <a:prstGeom prst="line">
              <a:avLst/>
            </a:prstGeom>
            <a:noFill/>
            <a:ln w="9525"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62" name="Line 22"/>
            <p:cNvSpPr>
              <a:spLocks noChangeShapeType="1"/>
            </p:cNvSpPr>
            <p:nvPr/>
          </p:nvSpPr>
          <p:spPr bwMode="auto">
            <a:xfrm rot="-1036581">
              <a:off x="1123" y="1659"/>
              <a:ext cx="514" cy="115"/>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63" name="Line 23"/>
            <p:cNvSpPr>
              <a:spLocks noChangeShapeType="1"/>
            </p:cNvSpPr>
            <p:nvPr/>
          </p:nvSpPr>
          <p:spPr bwMode="auto">
            <a:xfrm rot="194539">
              <a:off x="939" y="2595"/>
              <a:ext cx="514" cy="115"/>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nvGrpSpPr>
            <p:cNvPr id="112686" name="Group 46"/>
            <p:cNvGrpSpPr>
              <a:grpSpLocks/>
            </p:cNvGrpSpPr>
            <p:nvPr/>
          </p:nvGrpSpPr>
          <p:grpSpPr bwMode="auto">
            <a:xfrm>
              <a:off x="433" y="1691"/>
              <a:ext cx="506" cy="395"/>
              <a:chOff x="433" y="1691"/>
              <a:chExt cx="506" cy="395"/>
            </a:xfrm>
          </p:grpSpPr>
          <p:sp>
            <p:nvSpPr>
              <p:cNvPr id="112660" name="Line 20"/>
              <p:cNvSpPr>
                <a:spLocks noChangeShapeType="1"/>
              </p:cNvSpPr>
              <p:nvPr/>
            </p:nvSpPr>
            <p:spPr bwMode="auto">
              <a:xfrm rot="-3206546">
                <a:off x="595" y="1831"/>
                <a:ext cx="394" cy="11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67" name="Text Box 27"/>
              <p:cNvSpPr txBox="1">
                <a:spLocks noChangeArrowheads="1"/>
              </p:cNvSpPr>
              <p:nvPr/>
            </p:nvSpPr>
            <p:spPr bwMode="auto">
              <a:xfrm>
                <a:off x="433" y="1691"/>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omic Sans MS" panose="030F0702030302020204" pitchFamily="66" charset="0"/>
                  </a:rPr>
                  <a:t>step</a:t>
                </a:r>
              </a:p>
            </p:txBody>
          </p:sp>
        </p:grpSp>
        <p:grpSp>
          <p:nvGrpSpPr>
            <p:cNvPr id="112688" name="Group 48"/>
            <p:cNvGrpSpPr>
              <a:grpSpLocks/>
            </p:cNvGrpSpPr>
            <p:nvPr/>
          </p:nvGrpSpPr>
          <p:grpSpPr bwMode="auto">
            <a:xfrm>
              <a:off x="650" y="1898"/>
              <a:ext cx="473" cy="279"/>
              <a:chOff x="650" y="1898"/>
              <a:chExt cx="473" cy="279"/>
            </a:xfrm>
          </p:grpSpPr>
          <p:sp>
            <p:nvSpPr>
              <p:cNvPr id="112658" name="Line 18"/>
              <p:cNvSpPr>
                <a:spLocks noChangeShapeType="1"/>
              </p:cNvSpPr>
              <p:nvPr/>
            </p:nvSpPr>
            <p:spPr bwMode="auto">
              <a:xfrm rot="-328661">
                <a:off x="674" y="2062"/>
                <a:ext cx="394" cy="11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68" name="Text Box 28"/>
              <p:cNvSpPr txBox="1">
                <a:spLocks noChangeArrowheads="1"/>
              </p:cNvSpPr>
              <p:nvPr/>
            </p:nvSpPr>
            <p:spPr bwMode="auto">
              <a:xfrm>
                <a:off x="650" y="1898"/>
                <a:ext cx="473"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omic Sans MS" panose="030F0702030302020204" pitchFamily="66" charset="0"/>
                  </a:rPr>
                  <a:t>step</a:t>
                </a:r>
              </a:p>
            </p:txBody>
          </p:sp>
        </p:grpSp>
        <p:grpSp>
          <p:nvGrpSpPr>
            <p:cNvPr id="112687" name="Group 47"/>
            <p:cNvGrpSpPr>
              <a:grpSpLocks/>
            </p:cNvGrpSpPr>
            <p:nvPr/>
          </p:nvGrpSpPr>
          <p:grpSpPr bwMode="auto">
            <a:xfrm>
              <a:off x="343" y="2177"/>
              <a:ext cx="575" cy="202"/>
              <a:chOff x="343" y="2177"/>
              <a:chExt cx="575" cy="202"/>
            </a:xfrm>
          </p:grpSpPr>
          <p:sp>
            <p:nvSpPr>
              <p:cNvPr id="112659" name="Line 19"/>
              <p:cNvSpPr>
                <a:spLocks noChangeShapeType="1"/>
              </p:cNvSpPr>
              <p:nvPr/>
            </p:nvSpPr>
            <p:spPr bwMode="auto">
              <a:xfrm rot="2530484">
                <a:off x="524" y="2259"/>
                <a:ext cx="394" cy="11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69" name="Text Box 29"/>
              <p:cNvSpPr txBox="1">
                <a:spLocks noChangeArrowheads="1"/>
              </p:cNvSpPr>
              <p:nvPr/>
            </p:nvSpPr>
            <p:spPr bwMode="auto">
              <a:xfrm>
                <a:off x="343" y="2177"/>
                <a:ext cx="508"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omic Sans MS" panose="030F0702030302020204" pitchFamily="66" charset="0"/>
                  </a:rPr>
                  <a:t>step</a:t>
                </a:r>
              </a:p>
            </p:txBody>
          </p:sp>
        </p:grpSp>
        <p:grpSp>
          <p:nvGrpSpPr>
            <p:cNvPr id="112689" name="Group 49"/>
            <p:cNvGrpSpPr>
              <a:grpSpLocks/>
            </p:cNvGrpSpPr>
            <p:nvPr/>
          </p:nvGrpSpPr>
          <p:grpSpPr bwMode="auto">
            <a:xfrm>
              <a:off x="1196" y="1946"/>
              <a:ext cx="506" cy="288"/>
              <a:chOff x="1196" y="1946"/>
              <a:chExt cx="506" cy="288"/>
            </a:xfrm>
          </p:grpSpPr>
          <p:sp>
            <p:nvSpPr>
              <p:cNvPr id="112664" name="Line 24"/>
              <p:cNvSpPr>
                <a:spLocks noChangeShapeType="1"/>
              </p:cNvSpPr>
              <p:nvPr/>
            </p:nvSpPr>
            <p:spPr bwMode="auto">
              <a:xfrm rot="-925783">
                <a:off x="1243" y="2119"/>
                <a:ext cx="394" cy="11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71" name="Text Box 31"/>
              <p:cNvSpPr txBox="1">
                <a:spLocks noChangeArrowheads="1"/>
              </p:cNvSpPr>
              <p:nvPr/>
            </p:nvSpPr>
            <p:spPr bwMode="auto">
              <a:xfrm>
                <a:off x="1196" y="1946"/>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omic Sans MS" panose="030F0702030302020204" pitchFamily="66" charset="0"/>
                  </a:rPr>
                  <a:t>step</a:t>
                </a:r>
              </a:p>
            </p:txBody>
          </p:sp>
        </p:grpSp>
        <p:grpSp>
          <p:nvGrpSpPr>
            <p:cNvPr id="112691" name="Group 51"/>
            <p:cNvGrpSpPr>
              <a:grpSpLocks/>
            </p:cNvGrpSpPr>
            <p:nvPr/>
          </p:nvGrpSpPr>
          <p:grpSpPr bwMode="auto">
            <a:xfrm>
              <a:off x="1722" y="1459"/>
              <a:ext cx="506" cy="315"/>
              <a:chOff x="1722" y="1459"/>
              <a:chExt cx="506" cy="315"/>
            </a:xfrm>
          </p:grpSpPr>
          <p:sp>
            <p:nvSpPr>
              <p:cNvPr id="112670" name="Line 30"/>
              <p:cNvSpPr>
                <a:spLocks noChangeShapeType="1"/>
              </p:cNvSpPr>
              <p:nvPr/>
            </p:nvSpPr>
            <p:spPr bwMode="auto">
              <a:xfrm rot="-925783">
                <a:off x="1804" y="1659"/>
                <a:ext cx="394" cy="11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72" name="Text Box 32"/>
              <p:cNvSpPr txBox="1">
                <a:spLocks noChangeArrowheads="1"/>
              </p:cNvSpPr>
              <p:nvPr/>
            </p:nvSpPr>
            <p:spPr bwMode="auto">
              <a:xfrm>
                <a:off x="1722" y="1459"/>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omic Sans MS" panose="030F0702030302020204" pitchFamily="66" charset="0"/>
                  </a:rPr>
                  <a:t>step</a:t>
                </a:r>
              </a:p>
            </p:txBody>
          </p:sp>
        </p:grpSp>
        <p:grpSp>
          <p:nvGrpSpPr>
            <p:cNvPr id="112690" name="Group 50"/>
            <p:cNvGrpSpPr>
              <a:grpSpLocks/>
            </p:cNvGrpSpPr>
            <p:nvPr/>
          </p:nvGrpSpPr>
          <p:grpSpPr bwMode="auto">
            <a:xfrm>
              <a:off x="1574" y="2519"/>
              <a:ext cx="624" cy="294"/>
              <a:chOff x="1574" y="2519"/>
              <a:chExt cx="624" cy="294"/>
            </a:xfrm>
          </p:grpSpPr>
          <p:sp>
            <p:nvSpPr>
              <p:cNvPr id="112665" name="Line 25"/>
              <p:cNvSpPr>
                <a:spLocks noChangeShapeType="1"/>
              </p:cNvSpPr>
              <p:nvPr/>
            </p:nvSpPr>
            <p:spPr bwMode="auto">
              <a:xfrm rot="-1889335">
                <a:off x="1655" y="2585"/>
                <a:ext cx="543" cy="22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73" name="Text Box 33"/>
              <p:cNvSpPr txBox="1">
                <a:spLocks noChangeArrowheads="1"/>
              </p:cNvSpPr>
              <p:nvPr/>
            </p:nvSpPr>
            <p:spPr bwMode="auto">
              <a:xfrm>
                <a:off x="1574" y="2519"/>
                <a:ext cx="507"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omic Sans MS" panose="030F0702030302020204" pitchFamily="66" charset="0"/>
                  </a:rPr>
                  <a:t>step</a:t>
                </a:r>
              </a:p>
            </p:txBody>
          </p:sp>
        </p:grpSp>
      </p:grpSp>
      <p:grpSp>
        <p:nvGrpSpPr>
          <p:cNvPr id="112704" name="Group 64"/>
          <p:cNvGrpSpPr>
            <a:grpSpLocks/>
          </p:cNvGrpSpPr>
          <p:nvPr/>
        </p:nvGrpSpPr>
        <p:grpSpPr bwMode="auto">
          <a:xfrm>
            <a:off x="4116388" y="1865313"/>
            <a:ext cx="4518025" cy="2366963"/>
            <a:chOff x="2593" y="1175"/>
            <a:chExt cx="2846" cy="1491"/>
          </a:xfrm>
        </p:grpSpPr>
        <p:grpSp>
          <p:nvGrpSpPr>
            <p:cNvPr id="112700" name="Group 60"/>
            <p:cNvGrpSpPr>
              <a:grpSpLocks/>
            </p:cNvGrpSpPr>
            <p:nvPr/>
          </p:nvGrpSpPr>
          <p:grpSpPr bwMode="auto">
            <a:xfrm>
              <a:off x="2593" y="1541"/>
              <a:ext cx="1725" cy="1125"/>
              <a:chOff x="1985" y="1494"/>
              <a:chExt cx="1768" cy="1068"/>
            </a:xfrm>
          </p:grpSpPr>
          <p:sp>
            <p:nvSpPr>
              <p:cNvPr id="112682" name="Line 42"/>
              <p:cNvSpPr>
                <a:spLocks noChangeShapeType="1"/>
              </p:cNvSpPr>
              <p:nvPr/>
            </p:nvSpPr>
            <p:spPr bwMode="auto">
              <a:xfrm rot="-232424">
                <a:off x="3359" y="1720"/>
                <a:ext cx="394" cy="115"/>
              </a:xfrm>
              <a:prstGeom prst="line">
                <a:avLst/>
              </a:prstGeom>
              <a:noFill/>
              <a:ln w="9525">
                <a:solidFill>
                  <a:schemeClr val="accent6"/>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83" name="Line 43"/>
              <p:cNvSpPr>
                <a:spLocks noChangeShapeType="1"/>
              </p:cNvSpPr>
              <p:nvPr/>
            </p:nvSpPr>
            <p:spPr bwMode="auto">
              <a:xfrm rot="-925783">
                <a:off x="2936" y="2125"/>
                <a:ext cx="394" cy="115"/>
              </a:xfrm>
              <a:prstGeom prst="line">
                <a:avLst/>
              </a:prstGeom>
              <a:noFill/>
              <a:ln w="9525">
                <a:solidFill>
                  <a:schemeClr val="accent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84" name="Line 44"/>
              <p:cNvSpPr>
                <a:spLocks noChangeShapeType="1"/>
              </p:cNvSpPr>
              <p:nvPr/>
            </p:nvSpPr>
            <p:spPr bwMode="auto">
              <a:xfrm rot="-925783">
                <a:off x="3133" y="2331"/>
                <a:ext cx="394" cy="115"/>
              </a:xfrm>
              <a:prstGeom prst="line">
                <a:avLst/>
              </a:prstGeom>
              <a:noFill/>
              <a:ln w="9525">
                <a:solidFill>
                  <a:schemeClr val="accent6"/>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nvGrpSpPr>
              <p:cNvPr id="112699" name="Group 59"/>
              <p:cNvGrpSpPr>
                <a:grpSpLocks/>
              </p:cNvGrpSpPr>
              <p:nvPr/>
            </p:nvGrpSpPr>
            <p:grpSpPr bwMode="auto">
              <a:xfrm>
                <a:off x="1985" y="1494"/>
                <a:ext cx="1494" cy="1068"/>
                <a:chOff x="1985" y="1494"/>
                <a:chExt cx="1494" cy="1068"/>
              </a:xfrm>
            </p:grpSpPr>
            <p:sp>
              <p:nvSpPr>
                <p:cNvPr id="112678" name="Text Box 38"/>
                <p:cNvSpPr txBox="1">
                  <a:spLocks noChangeArrowheads="1"/>
                </p:cNvSpPr>
                <p:nvPr/>
              </p:nvSpPr>
              <p:spPr bwMode="auto">
                <a:xfrm>
                  <a:off x="2430" y="2061"/>
                  <a:ext cx="50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err="1">
                      <a:solidFill>
                        <a:schemeClr val="accent6"/>
                      </a:solidFill>
                      <a:latin typeface="Comic Sans MS" panose="030F0702030302020204" pitchFamily="66" charset="0"/>
                    </a:rPr>
                    <a:t>c</a:t>
                  </a:r>
                  <a:r>
                    <a:rPr lang="en-US" altLang="sv-SE" sz="2000" baseline="30000" dirty="0" err="1">
                      <a:solidFill>
                        <a:schemeClr val="accent6"/>
                      </a:solidFill>
                      <a:latin typeface="Comic Sans MS" panose="030F0702030302020204" pitchFamily="66" charset="0"/>
                    </a:rPr>
                    <a:t>t</a:t>
                  </a:r>
                  <a:r>
                    <a:rPr lang="en-US" altLang="sv-SE" sz="2000" baseline="-25000" dirty="0" err="1">
                      <a:solidFill>
                        <a:schemeClr val="accent6"/>
                      </a:solidFill>
                      <a:latin typeface="Comic Sans MS" panose="030F0702030302020204" pitchFamily="66" charset="0"/>
                    </a:rPr>
                    <a:t>safe</a:t>
                  </a:r>
                  <a:endParaRPr lang="en-US" altLang="sv-SE" sz="2000" dirty="0">
                    <a:solidFill>
                      <a:schemeClr val="accent6"/>
                    </a:solidFill>
                    <a:latin typeface="Comic Sans MS" panose="030F0702030302020204" pitchFamily="66" charset="0"/>
                  </a:endParaRPr>
                </a:p>
              </p:txBody>
            </p:sp>
            <p:sp>
              <p:nvSpPr>
                <p:cNvPr id="112679" name="Text Box 39"/>
                <p:cNvSpPr txBox="1">
                  <a:spLocks noChangeArrowheads="1"/>
                </p:cNvSpPr>
                <p:nvPr/>
              </p:nvSpPr>
              <p:spPr bwMode="auto">
                <a:xfrm>
                  <a:off x="2744" y="2265"/>
                  <a:ext cx="507"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err="1">
                      <a:solidFill>
                        <a:schemeClr val="accent6"/>
                      </a:solidFill>
                      <a:latin typeface="Comic Sans MS" panose="030F0702030302020204" pitchFamily="66" charset="0"/>
                    </a:rPr>
                    <a:t>c</a:t>
                  </a:r>
                  <a:r>
                    <a:rPr lang="en-US" altLang="sv-SE" sz="2000" baseline="30000" dirty="0" err="1">
                      <a:solidFill>
                        <a:schemeClr val="accent6"/>
                      </a:solidFill>
                      <a:latin typeface="Comic Sans MS" panose="030F0702030302020204" pitchFamily="66" charset="0"/>
                    </a:rPr>
                    <a:t>’</a:t>
                  </a:r>
                  <a:r>
                    <a:rPr lang="en-US" altLang="sv-SE" sz="2000" baseline="-25000" dirty="0" err="1">
                      <a:solidFill>
                        <a:schemeClr val="accent6"/>
                      </a:solidFill>
                      <a:latin typeface="Comic Sans MS" panose="030F0702030302020204" pitchFamily="66" charset="0"/>
                    </a:rPr>
                    <a:t>safe</a:t>
                  </a:r>
                  <a:endParaRPr lang="en-US" altLang="sv-SE" sz="2000" dirty="0">
                    <a:solidFill>
                      <a:schemeClr val="accent6"/>
                    </a:solidFill>
                    <a:latin typeface="Comic Sans MS" panose="030F0702030302020204" pitchFamily="66" charset="0"/>
                  </a:endParaRPr>
                </a:p>
              </p:txBody>
            </p:sp>
            <p:sp>
              <p:nvSpPr>
                <p:cNvPr id="112680" name="Text Box 40"/>
                <p:cNvSpPr txBox="1">
                  <a:spLocks noChangeArrowheads="1"/>
                </p:cNvSpPr>
                <p:nvPr/>
              </p:nvSpPr>
              <p:spPr bwMode="auto">
                <a:xfrm>
                  <a:off x="2973" y="1599"/>
                  <a:ext cx="50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err="1">
                      <a:solidFill>
                        <a:schemeClr val="accent6"/>
                      </a:solidFill>
                      <a:latin typeface="Comic Sans MS" panose="030F0702030302020204" pitchFamily="66" charset="0"/>
                    </a:rPr>
                    <a:t>c</a:t>
                  </a:r>
                  <a:r>
                    <a:rPr lang="en-US" altLang="sv-SE" sz="2000" baseline="30000" dirty="0" err="1">
                      <a:solidFill>
                        <a:schemeClr val="accent6"/>
                      </a:solidFill>
                      <a:latin typeface="Comic Sans MS" panose="030F0702030302020204" pitchFamily="66" charset="0"/>
                    </a:rPr>
                    <a:t>’’</a:t>
                  </a:r>
                  <a:r>
                    <a:rPr lang="en-US" altLang="sv-SE" sz="2000" baseline="-25000" dirty="0" err="1">
                      <a:solidFill>
                        <a:schemeClr val="accent6"/>
                      </a:solidFill>
                      <a:latin typeface="Comic Sans MS" panose="030F0702030302020204" pitchFamily="66" charset="0"/>
                    </a:rPr>
                    <a:t>safe</a:t>
                  </a:r>
                  <a:endParaRPr lang="en-US" altLang="sv-SE" sz="2000" dirty="0">
                    <a:solidFill>
                      <a:schemeClr val="accent6"/>
                    </a:solidFill>
                    <a:latin typeface="Comic Sans MS" panose="030F0702030302020204" pitchFamily="66" charset="0"/>
                  </a:endParaRPr>
                </a:p>
              </p:txBody>
            </p:sp>
            <p:grpSp>
              <p:nvGrpSpPr>
                <p:cNvPr id="112698" name="Group 58"/>
                <p:cNvGrpSpPr>
                  <a:grpSpLocks/>
                </p:cNvGrpSpPr>
                <p:nvPr/>
              </p:nvGrpSpPr>
              <p:grpSpPr bwMode="auto">
                <a:xfrm>
                  <a:off x="1985" y="1494"/>
                  <a:ext cx="1079" cy="1068"/>
                  <a:chOff x="1985" y="1494"/>
                  <a:chExt cx="1079" cy="1068"/>
                </a:xfrm>
              </p:grpSpPr>
              <p:grpSp>
                <p:nvGrpSpPr>
                  <p:cNvPr id="112693" name="Group 53"/>
                  <p:cNvGrpSpPr>
                    <a:grpSpLocks/>
                  </p:cNvGrpSpPr>
                  <p:nvPr/>
                </p:nvGrpSpPr>
                <p:grpSpPr bwMode="auto">
                  <a:xfrm>
                    <a:off x="1985" y="1978"/>
                    <a:ext cx="506" cy="281"/>
                    <a:chOff x="1985" y="1978"/>
                    <a:chExt cx="506" cy="281"/>
                  </a:xfrm>
                </p:grpSpPr>
                <p:sp>
                  <p:nvSpPr>
                    <p:cNvPr id="112674" name="Line 34"/>
                    <p:cNvSpPr>
                      <a:spLocks noChangeShapeType="1"/>
                    </p:cNvSpPr>
                    <p:nvPr/>
                  </p:nvSpPr>
                  <p:spPr bwMode="auto">
                    <a:xfrm rot="-925783">
                      <a:off x="2027" y="2144"/>
                      <a:ext cx="394" cy="115"/>
                    </a:xfrm>
                    <a:prstGeom prst="line">
                      <a:avLst/>
                    </a:prstGeom>
                    <a:noFill/>
                    <a:ln w="9525">
                      <a:solidFill>
                        <a:schemeClr val="accent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75" name="Text Box 35"/>
                    <p:cNvSpPr txBox="1">
                      <a:spLocks noChangeArrowheads="1"/>
                    </p:cNvSpPr>
                    <p:nvPr/>
                  </p:nvSpPr>
                  <p:spPr bwMode="auto">
                    <a:xfrm>
                      <a:off x="1985" y="1978"/>
                      <a:ext cx="50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chemeClr val="accent6"/>
                          </a:solidFill>
                          <a:latin typeface="Comic Sans MS" panose="030F0702030302020204" pitchFamily="66" charset="0"/>
                        </a:rPr>
                        <a:t>step</a:t>
                      </a:r>
                    </a:p>
                  </p:txBody>
                </p:sp>
              </p:grpSp>
              <p:grpSp>
                <p:nvGrpSpPr>
                  <p:cNvPr id="112692" name="Group 52"/>
                  <p:cNvGrpSpPr>
                    <a:grpSpLocks/>
                  </p:cNvGrpSpPr>
                  <p:nvPr/>
                </p:nvGrpSpPr>
                <p:grpSpPr bwMode="auto">
                  <a:xfrm>
                    <a:off x="2241" y="2331"/>
                    <a:ext cx="559" cy="231"/>
                    <a:chOff x="2241" y="2331"/>
                    <a:chExt cx="559" cy="231"/>
                  </a:xfrm>
                </p:grpSpPr>
                <p:sp>
                  <p:nvSpPr>
                    <p:cNvPr id="112676" name="Line 36"/>
                    <p:cNvSpPr>
                      <a:spLocks noChangeShapeType="1"/>
                    </p:cNvSpPr>
                    <p:nvPr/>
                  </p:nvSpPr>
                  <p:spPr bwMode="auto">
                    <a:xfrm rot="-2276721">
                      <a:off x="2406" y="2447"/>
                      <a:ext cx="394" cy="115"/>
                    </a:xfrm>
                    <a:prstGeom prst="line">
                      <a:avLst/>
                    </a:prstGeom>
                    <a:noFill/>
                    <a:ln w="9525">
                      <a:solidFill>
                        <a:schemeClr val="accent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81" name="Text Box 41"/>
                    <p:cNvSpPr txBox="1">
                      <a:spLocks noChangeArrowheads="1"/>
                    </p:cNvSpPr>
                    <p:nvPr/>
                  </p:nvSpPr>
                  <p:spPr bwMode="auto">
                    <a:xfrm>
                      <a:off x="2241" y="2331"/>
                      <a:ext cx="50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chemeClr val="accent6"/>
                          </a:solidFill>
                          <a:latin typeface="Comic Sans MS" panose="030F0702030302020204" pitchFamily="66" charset="0"/>
                        </a:rPr>
                        <a:t>step</a:t>
                      </a:r>
                    </a:p>
                  </p:txBody>
                </p:sp>
              </p:grpSp>
              <p:grpSp>
                <p:nvGrpSpPr>
                  <p:cNvPr id="112694" name="Group 54"/>
                  <p:cNvGrpSpPr>
                    <a:grpSpLocks/>
                  </p:cNvGrpSpPr>
                  <p:nvPr/>
                </p:nvGrpSpPr>
                <p:grpSpPr bwMode="auto">
                  <a:xfrm>
                    <a:off x="2558" y="1494"/>
                    <a:ext cx="506" cy="280"/>
                    <a:chOff x="2558" y="1494"/>
                    <a:chExt cx="506" cy="280"/>
                  </a:xfrm>
                </p:grpSpPr>
                <p:sp>
                  <p:nvSpPr>
                    <p:cNvPr id="112677" name="Line 37"/>
                    <p:cNvSpPr>
                      <a:spLocks noChangeShapeType="1"/>
                    </p:cNvSpPr>
                    <p:nvPr/>
                  </p:nvSpPr>
                  <p:spPr bwMode="auto">
                    <a:xfrm rot="-925783">
                      <a:off x="2603" y="1659"/>
                      <a:ext cx="394" cy="115"/>
                    </a:xfrm>
                    <a:prstGeom prst="line">
                      <a:avLst/>
                    </a:prstGeom>
                    <a:noFill/>
                    <a:ln w="9525">
                      <a:solidFill>
                        <a:schemeClr val="accent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85" name="Text Box 45"/>
                    <p:cNvSpPr txBox="1">
                      <a:spLocks noChangeArrowheads="1"/>
                    </p:cNvSpPr>
                    <p:nvPr/>
                  </p:nvSpPr>
                  <p:spPr bwMode="auto">
                    <a:xfrm>
                      <a:off x="2558" y="1494"/>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chemeClr val="accent6"/>
                          </a:solidFill>
                          <a:latin typeface="Comic Sans MS" panose="030F0702030302020204" pitchFamily="66" charset="0"/>
                        </a:rPr>
                        <a:t>step</a:t>
                      </a:r>
                    </a:p>
                  </p:txBody>
                </p:sp>
              </p:grpSp>
            </p:grpSp>
          </p:grpSp>
        </p:grpSp>
        <p:sp>
          <p:nvSpPr>
            <p:cNvPr id="112703" name="Text Box 63"/>
            <p:cNvSpPr txBox="1">
              <a:spLocks noChangeArrowheads="1"/>
            </p:cNvSpPr>
            <p:nvPr/>
          </p:nvSpPr>
          <p:spPr bwMode="auto">
            <a:xfrm>
              <a:off x="3152" y="1175"/>
              <a:ext cx="22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50000"/>
                </a:spcBef>
                <a:buClr>
                  <a:schemeClr val="accent2"/>
                </a:buClr>
                <a:buSzPct val="85000"/>
                <a:buFont typeface="Wingdings" panose="05000000000000000000" pitchFamily="2" charset="2"/>
                <a:buNone/>
              </a:pPr>
              <a:r>
                <a:rPr lang="en-US" altLang="sv-SE" sz="1800" dirty="0">
                  <a:solidFill>
                    <a:schemeClr val="accent6"/>
                  </a:solidFill>
                  <a:latin typeface="Comic Sans MS" panose="030F0702030302020204" pitchFamily="66" charset="0"/>
                </a:rPr>
                <a:t>legal execution</a:t>
              </a:r>
            </a:p>
          </p:txBody>
        </p:sp>
      </p:grpSp>
    </p:spTree>
    <p:custDataLst>
      <p:tags r:id="rId1"/>
    </p:custDataLst>
    <p:extLst>
      <p:ext uri="{BB962C8B-B14F-4D97-AF65-F5344CB8AC3E}">
        <p14:creationId xmlns:p14="http://schemas.microsoft.com/office/powerpoint/2010/main" val="1224136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12701"/>
                                        </p:tgtEl>
                                        <p:attrNameLst>
                                          <p:attrName>style.visibility</p:attrName>
                                        </p:attrNameLst>
                                      </p:cBhvr>
                                      <p:to>
                                        <p:strVal val="visible"/>
                                      </p:to>
                                    </p:set>
                                    <p:animEffect transition="in" filter="dissolve">
                                      <p:cBhvr>
                                        <p:cTn id="11" dur="500"/>
                                        <p:tgtEl>
                                          <p:spTgt spid="1127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2696"/>
                                        </p:tgtEl>
                                        <p:attrNameLst>
                                          <p:attrName>style.visibility</p:attrName>
                                        </p:attrNameLst>
                                      </p:cBhvr>
                                      <p:to>
                                        <p:strVal val="visible"/>
                                      </p:to>
                                    </p:set>
                                    <p:animEffect transition="in" filter="wipe(left)">
                                      <p:cBhvr>
                                        <p:cTn id="16" dur="500"/>
                                        <p:tgtEl>
                                          <p:spTgt spid="1126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12697"/>
                                        </p:tgtEl>
                                        <p:attrNameLst>
                                          <p:attrName>style.visibility</p:attrName>
                                        </p:attrNameLst>
                                      </p:cBhvr>
                                      <p:to>
                                        <p:strVal val="visible"/>
                                      </p:to>
                                    </p:set>
                                    <p:animEffect transition="in" filter="wipe(left)">
                                      <p:cBhvr>
                                        <p:cTn id="21" dur="500"/>
                                        <p:tgtEl>
                                          <p:spTgt spid="11269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1270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2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p:bldP spid="11264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7" name="Rectangle 7"/>
          <p:cNvSpPr>
            <a:spLocks noGrp="1" noChangeArrowheads="1"/>
          </p:cNvSpPr>
          <p:nvPr>
            <p:ph type="title"/>
          </p:nvPr>
        </p:nvSpPr>
        <p:spPr/>
        <p:txBody>
          <a:bodyPr/>
          <a:lstStyle/>
          <a:p>
            <a:r>
              <a:rPr lang="en-US" altLang="he-IL" sz="3200" dirty="0"/>
              <a:t>Self-stabilizing Systems </a:t>
            </a:r>
            <a:endParaRPr lang="en-US" altLang="zh-CN" sz="3200" dirty="0"/>
          </a:p>
        </p:txBody>
      </p:sp>
      <p:sp>
        <p:nvSpPr>
          <p:cNvPr id="18" name="Content Placeholder 17"/>
          <p:cNvSpPr>
            <a:spLocks noGrp="1"/>
          </p:cNvSpPr>
          <p:nvPr>
            <p:ph idx="1"/>
          </p:nvPr>
        </p:nvSpPr>
        <p:spPr/>
        <p:txBody>
          <a:bodyPr/>
          <a:lstStyle/>
          <a:p>
            <a:r>
              <a:rPr lang="en-US" sz="2400" dirty="0"/>
              <a:t>Note that we define LE for a particular system and a particular task</a:t>
            </a:r>
          </a:p>
          <a:p>
            <a:r>
              <a:rPr lang="en-US" sz="2400" dirty="0"/>
              <a:t>An execution of a self-stabilizing system has a suffix that appears in LE</a:t>
            </a:r>
          </a:p>
          <a:p>
            <a:r>
              <a:rPr lang="en-US" sz="2400" dirty="0"/>
              <a:t>We say that configuration c is safe with regard to task LE and system, if every fair execution of the algorithm that starts from c  belongs to LE</a:t>
            </a:r>
          </a:p>
          <a:p>
            <a:r>
              <a:rPr lang="en-US" sz="2400" dirty="0"/>
              <a:t>An algorithm is self-stabilizing for a task LE if every fair execution of the algorithm reaches a safe configuration with relation to LE</a:t>
            </a:r>
            <a:endParaRPr lang="sv-SE" sz="2400" dirty="0"/>
          </a:p>
        </p:txBody>
      </p:sp>
      <p:sp>
        <p:nvSpPr>
          <p:cNvPr id="60" name="Slide Number Placeholder 4"/>
          <p:cNvSpPr>
            <a:spLocks noGrp="1"/>
          </p:cNvSpPr>
          <p:nvPr>
            <p:ph type="sldNum" sz="quarter" idx="12"/>
          </p:nvPr>
        </p:nvSpPr>
        <p:spPr/>
        <p:txBody>
          <a:bodyPr/>
          <a:lstStyle/>
          <a:p>
            <a:r>
              <a:rPr lang="en-US" altLang="en-US"/>
              <a:t>2-</a:t>
            </a:r>
            <a:fld id="{F0E47565-BD11-44AF-A3EA-123362E94224}" type="slidenum">
              <a:rPr lang="en-US" altLang="en-US"/>
              <a:pPr/>
              <a:t>16</a:t>
            </a:fld>
            <a:endParaRPr lang="en-US" altLang="en-US"/>
          </a:p>
        </p:txBody>
      </p:sp>
      <p:sp>
        <p:nvSpPr>
          <p:cNvPr id="112644" name="Rectangle 4"/>
          <p:cNvSpPr>
            <a:spLocks noChangeArrowheads="1"/>
          </p:cNvSpPr>
          <p:nvPr/>
        </p:nvSpPr>
        <p:spPr bwMode="auto">
          <a:xfrm>
            <a:off x="533400" y="139700"/>
            <a:ext cx="7772400" cy="1143000"/>
          </a:xfrm>
          <a:prstGeom prst="rect">
            <a:avLst/>
          </a:prstGeom>
          <a:noFill/>
          <a:ln w="9525">
            <a:noFill/>
            <a:miter lim="800000"/>
            <a:headEnd/>
            <a:tailEnd/>
          </a:ln>
          <a:effectLst/>
        </p:spPr>
        <p:txBody>
          <a:bodyPr anchor="ctr"/>
          <a:lstStyle/>
          <a:p>
            <a:pPr algn="l"/>
            <a:endParaRPr lang="en-US" altLang="he-IL" sz="3200" u="sng">
              <a:solidFill>
                <a:srgbClr val="009999"/>
              </a:solidFill>
              <a:latin typeface="Comic Sans MS" pitchFamily="66" charset="0"/>
            </a:endParaRPr>
          </a:p>
        </p:txBody>
      </p:sp>
    </p:spTree>
    <p:extLst>
      <p:ext uri="{BB962C8B-B14F-4D97-AF65-F5344CB8AC3E}">
        <p14:creationId xmlns:p14="http://schemas.microsoft.com/office/powerpoint/2010/main" val="197501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6" name="Slide Number Placeholder 4"/>
          <p:cNvSpPr>
            <a:spLocks noGrp="1"/>
          </p:cNvSpPr>
          <p:nvPr>
            <p:ph type="sldNum" sz="quarter" idx="12"/>
          </p:nvPr>
        </p:nvSpPr>
        <p:spPr/>
        <p:txBody>
          <a:bodyPr/>
          <a:lstStyle/>
          <a:p>
            <a:r>
              <a:rPr lang="en-US" altLang="en-US" dirty="0"/>
              <a:t>2-</a:t>
            </a:r>
            <a:fld id="{A0A7CF0D-CCAA-4356-AF3D-6F8DE41E8E7F}" type="slidenum">
              <a:rPr lang="en-US" altLang="en-US"/>
              <a:pPr/>
              <a:t>17</a:t>
            </a:fld>
            <a:endParaRPr lang="en-US" altLang="en-US" dirty="0"/>
          </a:p>
        </p:txBody>
      </p:sp>
      <p:sp>
        <p:nvSpPr>
          <p:cNvPr id="129026" name="Rectangle 2"/>
          <p:cNvSpPr>
            <a:spLocks noChangeArrowheads="1"/>
          </p:cNvSpPr>
          <p:nvPr/>
        </p:nvSpPr>
        <p:spPr bwMode="auto">
          <a:xfrm>
            <a:off x="304800" y="1258888"/>
            <a:ext cx="8153400"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r>
              <a:rPr lang="en-US" altLang="he-IL" sz="2000" dirty="0">
                <a:latin typeface="Calibri" panose="020F0502020204030204" pitchFamily="34" charset="0"/>
                <a:cs typeface="Calibri" panose="020F0502020204030204" pitchFamily="34" charset="0"/>
              </a:rPr>
              <a:t>The first </a:t>
            </a:r>
            <a:r>
              <a:rPr lang="en-US" altLang="he-IL" sz="2000" dirty="0">
                <a:solidFill>
                  <a:srgbClr val="C60000"/>
                </a:solidFill>
                <a:latin typeface="Calibri" panose="020F0502020204030204" pitchFamily="34" charset="0"/>
                <a:cs typeface="Calibri" panose="020F0502020204030204" pitchFamily="34" charset="0"/>
              </a:rPr>
              <a:t>asynchronous round</a:t>
            </a:r>
            <a:r>
              <a:rPr lang="en-US" altLang="he-IL" sz="2000" dirty="0">
                <a:latin typeface="Calibri" panose="020F0502020204030204" pitchFamily="34" charset="0"/>
                <a:cs typeface="Calibri" panose="020F0502020204030204" pitchFamily="34" charset="0"/>
              </a:rPr>
              <a:t> (</a:t>
            </a:r>
            <a:r>
              <a:rPr lang="en-US" altLang="he-IL" sz="2000" dirty="0">
                <a:solidFill>
                  <a:srgbClr val="C60000"/>
                </a:solidFill>
                <a:latin typeface="Calibri" panose="020F0502020204030204" pitchFamily="34" charset="0"/>
                <a:cs typeface="Calibri" panose="020F0502020204030204" pitchFamily="34" charset="0"/>
              </a:rPr>
              <a:t>round</a:t>
            </a:r>
            <a:r>
              <a:rPr lang="en-US" altLang="he-IL" sz="2000" dirty="0">
                <a:latin typeface="Calibri" panose="020F0502020204030204" pitchFamily="34" charset="0"/>
                <a:cs typeface="Calibri" panose="020F0502020204030204" pitchFamily="34" charset="0"/>
              </a:rPr>
              <a:t>) in an execution E is the shortest prefix E’ of E such that each processor executes at least one step in E’, where E=E’E’’.</a:t>
            </a:r>
          </a:p>
          <a:p>
            <a:r>
              <a:rPr lang="en-US" altLang="he-IL" sz="2000" dirty="0">
                <a:latin typeface="Calibri" panose="020F0502020204030204" pitchFamily="34" charset="0"/>
                <a:cs typeface="Calibri" panose="020F0502020204030204" pitchFamily="34" charset="0"/>
              </a:rPr>
              <a:t>The number of rounds  =  time complexity</a:t>
            </a:r>
          </a:p>
          <a:p>
            <a:r>
              <a:rPr lang="en-US" altLang="he-IL" sz="2000" dirty="0">
                <a:latin typeface="Calibri" panose="020F0502020204030204" pitchFamily="34" charset="0"/>
                <a:cs typeface="Calibri" panose="020F0502020204030204" pitchFamily="34" charset="0"/>
              </a:rPr>
              <a:t>A Self-Stabilizing algorithm is usually a do forever loop </a:t>
            </a:r>
          </a:p>
          <a:p>
            <a:r>
              <a:rPr lang="en-US" altLang="he-IL" sz="2000" dirty="0">
                <a:latin typeface="Calibri" panose="020F0502020204030204" pitchFamily="34" charset="0"/>
                <a:cs typeface="Calibri" panose="020F0502020204030204" pitchFamily="34" charset="0"/>
              </a:rPr>
              <a:t>The number of steps required to execute a single iteration of such a loop is O(</a:t>
            </a:r>
            <a:r>
              <a:rPr lang="en-US" altLang="he-IL" sz="2000" dirty="0">
                <a:latin typeface="Calibri" panose="020F0502020204030204" pitchFamily="34" charset="0"/>
                <a:cs typeface="Calibri" panose="020F0502020204030204" pitchFamily="34" charset="0"/>
                <a:sym typeface="Symbol" panose="05050102010706020507" pitchFamily="18" charset="2"/>
              </a:rPr>
              <a:t>), where </a:t>
            </a:r>
            <a:r>
              <a:rPr lang="en-US" altLang="he-IL" sz="2000" dirty="0">
                <a:solidFill>
                  <a:srgbClr val="C60000"/>
                </a:solidFill>
                <a:latin typeface="Calibri" panose="020F0502020204030204" pitchFamily="34" charset="0"/>
                <a:cs typeface="Calibri" panose="020F0502020204030204" pitchFamily="34" charset="0"/>
                <a:sym typeface="Symbol" panose="05050102010706020507" pitchFamily="18" charset="2"/>
              </a:rPr>
              <a:t></a:t>
            </a:r>
            <a:r>
              <a:rPr lang="en-US" altLang="he-IL" sz="2000" dirty="0">
                <a:latin typeface="Calibri" panose="020F0502020204030204" pitchFamily="34" charset="0"/>
                <a:cs typeface="Calibri" panose="020F0502020204030204" pitchFamily="34" charset="0"/>
                <a:sym typeface="Symbol" panose="05050102010706020507" pitchFamily="18" charset="2"/>
              </a:rPr>
              <a:t> is an upper bound on the number of neighbors of P</a:t>
            </a:r>
            <a:r>
              <a:rPr lang="en-US" altLang="he-IL" sz="2000" baseline="-25000" dirty="0">
                <a:latin typeface="Calibri" panose="020F0502020204030204" pitchFamily="34" charset="0"/>
                <a:cs typeface="Calibri" panose="020F0502020204030204" pitchFamily="34" charset="0"/>
                <a:sym typeface="Symbol" panose="05050102010706020507" pitchFamily="18" charset="2"/>
              </a:rPr>
              <a:t>i</a:t>
            </a:r>
          </a:p>
          <a:p>
            <a:r>
              <a:rPr lang="en-US" altLang="he-IL" sz="2000" dirty="0">
                <a:solidFill>
                  <a:srgbClr val="C60000"/>
                </a:solidFill>
                <a:latin typeface="Calibri" panose="020F0502020204030204" pitchFamily="34" charset="0"/>
                <a:cs typeface="Calibri" panose="020F0502020204030204" pitchFamily="34" charset="0"/>
              </a:rPr>
              <a:t>Asynchronous cycle</a:t>
            </a:r>
            <a:r>
              <a:rPr lang="en-US" altLang="he-IL" sz="2000" dirty="0">
                <a:latin typeface="Calibri" panose="020F0502020204030204" pitchFamily="34" charset="0"/>
                <a:cs typeface="Calibri" panose="020F0502020204030204" pitchFamily="34" charset="0"/>
              </a:rPr>
              <a:t> (</a:t>
            </a:r>
            <a:r>
              <a:rPr lang="en-US" altLang="he-IL" sz="2000" dirty="0">
                <a:solidFill>
                  <a:srgbClr val="C60000"/>
                </a:solidFill>
                <a:latin typeface="Calibri" panose="020F0502020204030204" pitchFamily="34" charset="0"/>
                <a:cs typeface="Calibri" panose="020F0502020204030204" pitchFamily="34" charset="0"/>
              </a:rPr>
              <a:t>cycle</a:t>
            </a:r>
            <a:r>
              <a:rPr lang="en-US" altLang="he-IL" sz="2000" dirty="0">
                <a:latin typeface="Calibri" panose="020F0502020204030204" pitchFamily="34" charset="0"/>
                <a:cs typeface="Calibri" panose="020F0502020204030204" pitchFamily="34" charset="0"/>
              </a:rPr>
              <a:t>) the first cycle in an execution E is the shortest prefix E’ of E such that each processor executes at least one complete iteration of it’s do forever loop in E’, E=E’E’’. </a:t>
            </a:r>
          </a:p>
          <a:p>
            <a:r>
              <a:rPr lang="en-US" altLang="he-IL" sz="2000" dirty="0">
                <a:latin typeface="Calibri" panose="020F0502020204030204" pitchFamily="34" charset="0"/>
                <a:cs typeface="Calibri" panose="020F0502020204030204" pitchFamily="34" charset="0"/>
              </a:rPr>
              <a:t>Note : each cycle spans O(</a:t>
            </a:r>
            <a:r>
              <a:rPr lang="en-US" altLang="he-IL" sz="2000" dirty="0">
                <a:latin typeface="Calibri" panose="020F0502020204030204" pitchFamily="34" charset="0"/>
                <a:cs typeface="Calibri" panose="020F0502020204030204" pitchFamily="34" charset="0"/>
                <a:sym typeface="Symbol" panose="05050102010706020507" pitchFamily="18" charset="2"/>
              </a:rPr>
              <a:t></a:t>
            </a:r>
            <a:r>
              <a:rPr lang="en-US" altLang="he-IL" sz="2000" dirty="0">
                <a:latin typeface="Calibri" panose="020F0502020204030204" pitchFamily="34" charset="0"/>
                <a:cs typeface="Calibri" panose="020F0502020204030204" pitchFamily="34" charset="0"/>
              </a:rPr>
              <a:t>) rounds</a:t>
            </a:r>
          </a:p>
          <a:p>
            <a:r>
              <a:rPr lang="en-US" altLang="he-IL" sz="2000" dirty="0">
                <a:latin typeface="Calibri" panose="020F0502020204030204" pitchFamily="34" charset="0"/>
                <a:cs typeface="Calibri" panose="020F0502020204030204" pitchFamily="34" charset="0"/>
              </a:rPr>
              <a:t>The time complexity of </a:t>
            </a:r>
            <a:r>
              <a:rPr lang="en-US" altLang="he-IL" sz="2000" u="sng" dirty="0">
                <a:latin typeface="Calibri" panose="020F0502020204030204" pitchFamily="34" charset="0"/>
                <a:cs typeface="Calibri" panose="020F0502020204030204" pitchFamily="34" charset="0"/>
              </a:rPr>
              <a:t>synchronous algorithm</a:t>
            </a:r>
            <a:r>
              <a:rPr lang="en-US" altLang="he-IL" sz="2000" dirty="0">
                <a:latin typeface="Calibri" panose="020F0502020204030204" pitchFamily="34" charset="0"/>
                <a:cs typeface="Calibri" panose="020F0502020204030204" pitchFamily="34" charset="0"/>
              </a:rPr>
              <a:t> is the number of pulses in the execution</a:t>
            </a:r>
          </a:p>
          <a:p>
            <a:endParaRPr lang="en-US" altLang="he-IL" sz="2000" baseline="-25000" dirty="0">
              <a:latin typeface="Calibri" panose="020F0502020204030204" pitchFamily="34" charset="0"/>
              <a:cs typeface="Calibri" panose="020F0502020204030204" pitchFamily="34" charset="0"/>
              <a:sym typeface="Symbol" panose="05050102010706020507" pitchFamily="18" charset="2"/>
            </a:endParaRPr>
          </a:p>
          <a:p>
            <a:endParaRPr lang="en-US" altLang="he-IL" dirty="0">
              <a:latin typeface="Calibri" panose="020F0502020204030204" pitchFamily="34" charset="0"/>
              <a:cs typeface="Calibri" panose="020F0502020204030204" pitchFamily="34" charset="0"/>
              <a:sym typeface="Symbol" panose="05050102010706020507" pitchFamily="18" charset="2"/>
            </a:endParaRPr>
          </a:p>
        </p:txBody>
      </p:sp>
      <p:sp>
        <p:nvSpPr>
          <p:cNvPr id="129027" name="Rectangle 3"/>
          <p:cNvSpPr>
            <a:spLocks noChangeArrowheads="1"/>
          </p:cNvSpPr>
          <p:nvPr/>
        </p:nvSpPr>
        <p:spPr bwMode="auto">
          <a:xfrm>
            <a:off x="533400" y="6477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he-IL" sz="3200"/>
          </a:p>
        </p:txBody>
      </p:sp>
      <p:sp>
        <p:nvSpPr>
          <p:cNvPr id="129028" name="Rectangle 4"/>
          <p:cNvSpPr>
            <a:spLocks noGrp="1" noChangeArrowheads="1"/>
          </p:cNvSpPr>
          <p:nvPr>
            <p:ph type="title"/>
          </p:nvPr>
        </p:nvSpPr>
        <p:spPr>
          <a:xfrm>
            <a:off x="533400" y="647700"/>
            <a:ext cx="7772400" cy="611188"/>
          </a:xfrm>
        </p:spPr>
        <p:txBody>
          <a:bodyPr/>
          <a:lstStyle/>
          <a:p>
            <a:r>
              <a:rPr lang="en-US" altLang="he-IL" sz="3600"/>
              <a:t>Time complexity</a:t>
            </a:r>
            <a:endParaRPr lang="en-US" altLang="sv-SE" sz="3600"/>
          </a:p>
        </p:txBody>
      </p:sp>
    </p:spTree>
    <p:extLst>
      <p:ext uri="{BB962C8B-B14F-4D97-AF65-F5344CB8AC3E}">
        <p14:creationId xmlns:p14="http://schemas.microsoft.com/office/powerpoint/2010/main" val="754581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6" name="Slide Number Placeholder 4"/>
          <p:cNvSpPr>
            <a:spLocks noGrp="1"/>
          </p:cNvSpPr>
          <p:nvPr>
            <p:ph type="sldNum" sz="quarter" idx="12"/>
          </p:nvPr>
        </p:nvSpPr>
        <p:spPr/>
        <p:txBody>
          <a:bodyPr/>
          <a:lstStyle/>
          <a:p>
            <a:r>
              <a:rPr lang="en-US" altLang="en-US"/>
              <a:t>2-</a:t>
            </a:r>
            <a:fld id="{CB5C2DF6-57C1-4480-8F9A-3541AFF79F54}" type="slidenum">
              <a:rPr lang="en-US" altLang="en-US"/>
              <a:pPr/>
              <a:t>18</a:t>
            </a:fld>
            <a:endParaRPr lang="en-US" altLang="en-US"/>
          </a:p>
        </p:txBody>
      </p:sp>
      <p:sp>
        <p:nvSpPr>
          <p:cNvPr id="130050" name="Rectangle 2"/>
          <p:cNvSpPr>
            <a:spLocks noChangeArrowheads="1"/>
          </p:cNvSpPr>
          <p:nvPr/>
        </p:nvSpPr>
        <p:spPr bwMode="auto">
          <a:xfrm>
            <a:off x="457200" y="1273175"/>
            <a:ext cx="81534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endParaRPr lang="en-US" altLang="he-IL"/>
          </a:p>
        </p:txBody>
      </p:sp>
      <p:sp>
        <p:nvSpPr>
          <p:cNvPr id="130053" name="Rectangle 5"/>
          <p:cNvSpPr>
            <a:spLocks noChangeArrowheads="1"/>
          </p:cNvSpPr>
          <p:nvPr/>
        </p:nvSpPr>
        <p:spPr bwMode="auto">
          <a:xfrm>
            <a:off x="457200" y="1590675"/>
            <a:ext cx="81534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r>
              <a:rPr lang="en-US" altLang="he-IL" dirty="0">
                <a:latin typeface="Calibri" panose="020F0502020204030204" pitchFamily="34" charset="0"/>
                <a:cs typeface="Calibri" panose="020F0502020204030204" pitchFamily="34" charset="0"/>
              </a:rPr>
              <a:t>The space complexity of an algorithm is the total number of (local and shared) memory bits used to implement the algorithm</a:t>
            </a:r>
          </a:p>
        </p:txBody>
      </p:sp>
      <p:sp>
        <p:nvSpPr>
          <p:cNvPr id="130055" name="Rectangle 7"/>
          <p:cNvSpPr>
            <a:spLocks noGrp="1" noChangeArrowheads="1"/>
          </p:cNvSpPr>
          <p:nvPr>
            <p:ph type="title"/>
          </p:nvPr>
        </p:nvSpPr>
        <p:spPr>
          <a:xfrm>
            <a:off x="533400" y="647700"/>
            <a:ext cx="7772400" cy="611188"/>
          </a:xfrm>
          <a:noFill/>
          <a:ln/>
        </p:spPr>
        <p:txBody>
          <a:bodyPr/>
          <a:lstStyle/>
          <a:p>
            <a:r>
              <a:rPr lang="en-US" altLang="he-IL" sz="3600"/>
              <a:t>Space complexity</a:t>
            </a:r>
            <a:endParaRPr lang="en-US" altLang="sv-SE" sz="3600"/>
          </a:p>
        </p:txBody>
      </p:sp>
    </p:spTree>
    <p:extLst>
      <p:ext uri="{BB962C8B-B14F-4D97-AF65-F5344CB8AC3E}">
        <p14:creationId xmlns:p14="http://schemas.microsoft.com/office/powerpoint/2010/main" val="1512157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468" name="Picture 4"/>
          <p:cNvPicPr>
            <a:picLocks noChangeAspect="1" noChangeArrowheads="1"/>
          </p:cNvPicPr>
          <p:nvPr/>
        </p:nvPicPr>
        <p:blipFill>
          <a:blip r:embed="rId3" cstate="print"/>
          <a:srcRect/>
          <a:stretch>
            <a:fillRect/>
          </a:stretch>
        </p:blipFill>
        <p:spPr bwMode="auto">
          <a:xfrm>
            <a:off x="3648075" y="2751138"/>
            <a:ext cx="5429250" cy="3752850"/>
          </a:xfrm>
          <a:prstGeom prst="rect">
            <a:avLst/>
          </a:prstGeom>
          <a:noFill/>
        </p:spPr>
      </p:pic>
      <p:sp>
        <p:nvSpPr>
          <p:cNvPr id="318466" name="Rectangle 2"/>
          <p:cNvSpPr>
            <a:spLocks noGrp="1" noChangeArrowheads="1"/>
          </p:cNvSpPr>
          <p:nvPr>
            <p:ph type="title"/>
          </p:nvPr>
        </p:nvSpPr>
        <p:spPr>
          <a:xfrm>
            <a:off x="533400" y="469900"/>
            <a:ext cx="7772400" cy="1143000"/>
          </a:xfrm>
        </p:spPr>
        <p:txBody>
          <a:bodyPr/>
          <a:lstStyle/>
          <a:p>
            <a:r>
              <a:rPr lang="en-US" altLang="he-IL" b="1" dirty="0" err="1"/>
              <a:t>Dijkstra’s</a:t>
            </a:r>
            <a:r>
              <a:rPr lang="en-US" altLang="he-IL" b="1" dirty="0"/>
              <a:t> method</a:t>
            </a:r>
          </a:p>
        </p:txBody>
      </p:sp>
      <p:sp>
        <p:nvSpPr>
          <p:cNvPr id="318467" name="Rectangle 3"/>
          <p:cNvSpPr>
            <a:spLocks noGrp="1" noChangeArrowheads="1"/>
          </p:cNvSpPr>
          <p:nvPr>
            <p:ph type="body" idx="1"/>
          </p:nvPr>
        </p:nvSpPr>
        <p:spPr>
          <a:xfrm>
            <a:off x="533400" y="1692275"/>
            <a:ext cx="8012113" cy="1927225"/>
          </a:xfrm>
        </p:spPr>
        <p:txBody>
          <a:bodyPr/>
          <a:lstStyle/>
          <a:p>
            <a:r>
              <a:rPr lang="en-US" altLang="he-IL" dirty="0"/>
              <a:t>The task of </a:t>
            </a:r>
            <a:r>
              <a:rPr lang="en-US" altLang="he-IL" dirty="0">
                <a:solidFill>
                  <a:schemeClr val="tx1"/>
                </a:solidFill>
              </a:rPr>
              <a:t>Mutual Exclusion</a:t>
            </a:r>
            <a:r>
              <a:rPr lang="en-US" altLang="he-IL" dirty="0">
                <a:solidFill>
                  <a:schemeClr val="hlink"/>
                </a:solidFill>
              </a:rPr>
              <a:t> </a:t>
            </a:r>
            <a:r>
              <a:rPr lang="en-US" altLang="he-IL" dirty="0"/>
              <a:t>has “other names” in message passing systems:</a:t>
            </a:r>
          </a:p>
          <a:p>
            <a:pPr lvl="1"/>
            <a:r>
              <a:rPr lang="en-US" altLang="he-IL" sz="2800" dirty="0"/>
              <a:t>token ring</a:t>
            </a:r>
          </a:p>
          <a:p>
            <a:pPr lvl="1"/>
            <a:r>
              <a:rPr lang="en-US" altLang="he-IL" sz="2800" dirty="0"/>
              <a:t>token passing </a:t>
            </a:r>
          </a:p>
          <a:p>
            <a:pPr lvl="1"/>
            <a:r>
              <a:rPr lang="en-US" altLang="he-IL" sz="2800" dirty="0"/>
              <a:t>token circulation</a:t>
            </a:r>
          </a:p>
          <a:p>
            <a:pPr>
              <a:buFont typeface="ZapfDingbats" pitchFamily="82" charset="2"/>
              <a:buNone/>
            </a:pPr>
            <a:endParaRPr lang="en-US" altLang="he-IL"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a:t>Goal</a:t>
            </a:r>
            <a:endParaRPr lang="en-US" noProof="0" dirty="0"/>
          </a:p>
        </p:txBody>
      </p:sp>
      <p:sp>
        <p:nvSpPr>
          <p:cNvPr id="3" name="Content Placeholder 2"/>
          <p:cNvSpPr>
            <a:spLocks noGrp="1"/>
          </p:cNvSpPr>
          <p:nvPr>
            <p:ph idx="1"/>
          </p:nvPr>
        </p:nvSpPr>
        <p:spPr/>
        <p:txBody>
          <a:bodyPr/>
          <a:lstStyle/>
          <a:p>
            <a:r>
              <a:rPr lang="en-US" dirty="0"/>
              <a:t>We would like to understand how to </a:t>
            </a:r>
            <a:r>
              <a:rPr lang="en-US"/>
              <a:t>design self-stabilizing </a:t>
            </a:r>
            <a:r>
              <a:rPr lang="en-US" dirty="0"/>
              <a:t>network protocols</a:t>
            </a:r>
          </a:p>
          <a:p>
            <a:r>
              <a:rPr lang="en-US" dirty="0"/>
              <a:t>At the end of these three lectures and after the home assignments you should be able to:</a:t>
            </a:r>
          </a:p>
          <a:p>
            <a:pPr lvl="1"/>
            <a:r>
              <a:rPr lang="en-US" dirty="0"/>
              <a:t>Define network tasks</a:t>
            </a:r>
          </a:p>
          <a:p>
            <a:pPr lvl="2"/>
            <a:r>
              <a:rPr lang="en-US" dirty="0"/>
              <a:t>leader election, token circulation, spanning tree construction (BFS) and network topology update (routing)</a:t>
            </a:r>
          </a:p>
          <a:p>
            <a:pPr lvl="1"/>
            <a:r>
              <a:rPr lang="en-US" dirty="0"/>
              <a:t>Propose methods for solving such tasks</a:t>
            </a:r>
          </a:p>
          <a:p>
            <a:pPr lvl="2"/>
            <a:r>
              <a:rPr lang="en-US" dirty="0"/>
              <a:t>with an emphasis on self-stabilizing methods</a:t>
            </a:r>
          </a:p>
          <a:p>
            <a:pPr lvl="1"/>
            <a:r>
              <a:rPr lang="en-US" dirty="0"/>
              <a:t>Argue about the correctness of their proposals   </a:t>
            </a:r>
            <a:endParaRPr lang="en-US" noProof="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62" name="Picture 2"/>
          <p:cNvPicPr>
            <a:picLocks noChangeAspect="1" noChangeArrowheads="1"/>
          </p:cNvPicPr>
          <p:nvPr/>
        </p:nvPicPr>
        <p:blipFill>
          <a:blip r:embed="rId3" cstate="print"/>
          <a:srcRect/>
          <a:stretch>
            <a:fillRect/>
          </a:stretch>
        </p:blipFill>
        <p:spPr bwMode="auto">
          <a:xfrm>
            <a:off x="3648075" y="2751138"/>
            <a:ext cx="5429250" cy="3752850"/>
          </a:xfrm>
          <a:prstGeom prst="rect">
            <a:avLst/>
          </a:prstGeom>
          <a:noFill/>
        </p:spPr>
      </p:pic>
      <p:sp>
        <p:nvSpPr>
          <p:cNvPr id="322563" name="Rectangle 3"/>
          <p:cNvSpPr>
            <a:spLocks noGrp="1" noChangeArrowheads="1"/>
          </p:cNvSpPr>
          <p:nvPr>
            <p:ph type="title"/>
          </p:nvPr>
        </p:nvSpPr>
        <p:spPr>
          <a:xfrm>
            <a:off x="533400" y="469900"/>
            <a:ext cx="7772400" cy="1143000"/>
          </a:xfrm>
        </p:spPr>
        <p:txBody>
          <a:bodyPr/>
          <a:lstStyle/>
          <a:p>
            <a:r>
              <a:rPr lang="en-US" altLang="he-IL" b="1" dirty="0" err="1"/>
              <a:t>Dijkstra’s</a:t>
            </a:r>
            <a:r>
              <a:rPr lang="en-US" altLang="he-IL" b="1" dirty="0"/>
              <a:t> method</a:t>
            </a:r>
          </a:p>
        </p:txBody>
      </p:sp>
      <p:sp>
        <p:nvSpPr>
          <p:cNvPr id="322564" name="Rectangle 4"/>
          <p:cNvSpPr>
            <a:spLocks noGrp="1" noChangeArrowheads="1"/>
          </p:cNvSpPr>
          <p:nvPr>
            <p:ph type="body" idx="1"/>
          </p:nvPr>
        </p:nvSpPr>
        <p:spPr>
          <a:xfrm>
            <a:off x="533400" y="1692275"/>
            <a:ext cx="8012113" cy="1927225"/>
          </a:xfrm>
        </p:spPr>
        <p:txBody>
          <a:bodyPr/>
          <a:lstStyle/>
          <a:p>
            <a:r>
              <a:rPr lang="en-US" altLang="he-IL"/>
              <a:t>The task of </a:t>
            </a:r>
            <a:r>
              <a:rPr lang="en-US" altLang="he-IL">
                <a:solidFill>
                  <a:schemeClr val="tx1"/>
                </a:solidFill>
              </a:rPr>
              <a:t>Mutual Exclusion</a:t>
            </a:r>
            <a:r>
              <a:rPr lang="en-US" altLang="he-IL">
                <a:solidFill>
                  <a:schemeClr val="hlink"/>
                </a:solidFill>
              </a:rPr>
              <a:t> </a:t>
            </a:r>
            <a:r>
              <a:rPr lang="en-US" altLang="he-IL"/>
              <a:t>has “other names” in message passing systems:</a:t>
            </a:r>
          </a:p>
          <a:p>
            <a:pPr lvl="1"/>
            <a:r>
              <a:rPr lang="en-US" altLang="he-IL" sz="2800"/>
              <a:t>token ring</a:t>
            </a:r>
          </a:p>
          <a:p>
            <a:pPr lvl="1"/>
            <a:r>
              <a:rPr lang="en-US" altLang="he-IL" sz="2800"/>
              <a:t>token passing </a:t>
            </a:r>
          </a:p>
          <a:p>
            <a:pPr lvl="1"/>
            <a:r>
              <a:rPr lang="en-US" altLang="he-IL" sz="2800"/>
              <a:t>token circulation</a:t>
            </a:r>
          </a:p>
          <a:p>
            <a:pPr>
              <a:buFont typeface="ZapfDingbats" pitchFamily="82" charset="2"/>
              <a:buNone/>
            </a:pPr>
            <a:endParaRPr lang="en-US" altLang="he-IL" sz="3200"/>
          </a:p>
        </p:txBody>
      </p:sp>
      <p:sp>
        <p:nvSpPr>
          <p:cNvPr id="322565" name="Rectangle 5"/>
          <p:cNvSpPr>
            <a:spLocks noChangeArrowheads="1"/>
          </p:cNvSpPr>
          <p:nvPr/>
        </p:nvSpPr>
        <p:spPr bwMode="auto">
          <a:xfrm>
            <a:off x="609600" y="1798638"/>
            <a:ext cx="8012113" cy="3276600"/>
          </a:xfrm>
          <a:prstGeom prst="rect">
            <a:avLst/>
          </a:prstGeom>
          <a:solidFill>
            <a:schemeClr val="bg1"/>
          </a:solidFill>
          <a:ln w="9525">
            <a:solidFill>
              <a:schemeClr val="tx1"/>
            </a:solidFill>
            <a:miter lim="800000"/>
            <a:headEnd/>
            <a:tailEnd/>
          </a:ln>
          <a:effectLst/>
        </p:spPr>
        <p:txBody>
          <a:bodyPr/>
          <a:lstStyle/>
          <a:p>
            <a:pPr marL="342900" indent="-342900" algn="l">
              <a:spcBef>
                <a:spcPct val="20000"/>
              </a:spcBef>
              <a:buClr>
                <a:schemeClr val="accent2"/>
              </a:buClr>
              <a:buSzPct val="85000"/>
              <a:buFont typeface="ZapfDingbats" pitchFamily="82" charset="2"/>
              <a:buChar char="¦"/>
            </a:pPr>
            <a:r>
              <a:rPr lang="en-US" altLang="zh-CN" sz="2800">
                <a:solidFill>
                  <a:srgbClr val="0000B0"/>
                </a:solidFill>
                <a:latin typeface="Comic Sans MS" pitchFamily="66" charset="0"/>
                <a:ea typeface="宋体" charset="-122"/>
              </a:rPr>
              <a:t>Stations on a token ring LAN are logically organized in a </a:t>
            </a:r>
            <a:r>
              <a:rPr lang="en-US" altLang="zh-CN" sz="2800">
                <a:solidFill>
                  <a:srgbClr val="0000B0"/>
                </a:solidFill>
                <a:latin typeface="Comic Sans MS" pitchFamily="66" charset="0"/>
                <a:ea typeface="宋体" charset="-122"/>
                <a:hlinkClick r:id="rId4" tooltip="Ring network"/>
              </a:rPr>
              <a:t>ring topology</a:t>
            </a:r>
            <a:r>
              <a:rPr lang="en-US" altLang="zh-CN" sz="2800">
                <a:solidFill>
                  <a:srgbClr val="0000B0"/>
                </a:solidFill>
                <a:latin typeface="Comic Sans MS" pitchFamily="66" charset="0"/>
                <a:ea typeface="宋体" charset="-122"/>
              </a:rPr>
              <a:t> with data being transmitted sequentially from one ring station to the next with a control token circulating around the ring controlling access</a:t>
            </a:r>
          </a:p>
          <a:p>
            <a:pPr marL="342900" indent="-342900" algn="l">
              <a:spcBef>
                <a:spcPct val="20000"/>
              </a:spcBef>
              <a:buClr>
                <a:schemeClr val="accent2"/>
              </a:buClr>
              <a:buSzPct val="85000"/>
              <a:buFont typeface="ZapfDingbats" pitchFamily="82" charset="2"/>
              <a:buChar char="¦"/>
            </a:pPr>
            <a:r>
              <a:rPr lang="en-US" altLang="zh-CN" sz="2800">
                <a:solidFill>
                  <a:srgbClr val="0000B0"/>
                </a:solidFill>
                <a:latin typeface="Comic Sans MS" pitchFamily="66" charset="0"/>
                <a:ea typeface="宋体" charset="-122"/>
              </a:rPr>
              <a:t>A station that holds the token may access the network, i.e., mutual exclusion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22565"/>
                                        </p:tgtEl>
                                        <p:attrNameLst>
                                          <p:attrName>style.visibility</p:attrName>
                                        </p:attrNameLst>
                                      </p:cBhvr>
                                      <p:to>
                                        <p:strVal val="visible"/>
                                      </p:to>
                                    </p:set>
                                    <p:anim calcmode="lin" valueType="num">
                                      <p:cBhvr>
                                        <p:cTn id="7" dur="500" fill="hold"/>
                                        <p:tgtEl>
                                          <p:spTgt spid="322565"/>
                                        </p:tgtEl>
                                        <p:attrNameLst>
                                          <p:attrName>ppt_w</p:attrName>
                                        </p:attrNameLst>
                                      </p:cBhvr>
                                      <p:tavLst>
                                        <p:tav tm="0">
                                          <p:val>
                                            <p:fltVal val="0"/>
                                          </p:val>
                                        </p:tav>
                                        <p:tav tm="100000">
                                          <p:val>
                                            <p:strVal val="#ppt_w"/>
                                          </p:val>
                                        </p:tav>
                                      </p:tavLst>
                                    </p:anim>
                                    <p:anim calcmode="lin" valueType="num">
                                      <p:cBhvr>
                                        <p:cTn id="8" dur="500" fill="hold"/>
                                        <p:tgtEl>
                                          <p:spTgt spid="322565"/>
                                        </p:tgtEl>
                                        <p:attrNameLst>
                                          <p:attrName>ppt_h</p:attrName>
                                        </p:attrNameLst>
                                      </p:cBhvr>
                                      <p:tavLst>
                                        <p:tav tm="0">
                                          <p:val>
                                            <p:fltVal val="0"/>
                                          </p:val>
                                        </p:tav>
                                        <p:tav tm="100000">
                                          <p:val>
                                            <p:strVal val="#ppt_h"/>
                                          </p:val>
                                        </p:tav>
                                      </p:tavLst>
                                    </p:anim>
                                    <p:animEffect transition="in" filter="fade">
                                      <p:cBhvr>
                                        <p:cTn id="9" dur="500"/>
                                        <p:tgtEl>
                                          <p:spTgt spid="32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533400" y="711200"/>
            <a:ext cx="7772400" cy="1143000"/>
          </a:xfrm>
          <a:prstGeom prst="rect">
            <a:avLst/>
          </a:prstGeom>
          <a:noFill/>
          <a:ln w="9525">
            <a:noFill/>
            <a:miter lim="800000"/>
            <a:headEnd/>
            <a:tailEnd/>
          </a:ln>
          <a:effectLst/>
        </p:spPr>
        <p:txBody>
          <a:bodyPr anchor="ctr"/>
          <a:lstStyle/>
          <a:p>
            <a:endParaRPr lang="en-US" altLang="en-US" sz="4000" u="sng">
              <a:solidFill>
                <a:srgbClr val="FF3300"/>
              </a:solidFill>
              <a:latin typeface="Comic Sans MS" pitchFamily="66" charset="0"/>
            </a:endParaRPr>
          </a:p>
        </p:txBody>
      </p:sp>
      <p:grpSp>
        <p:nvGrpSpPr>
          <p:cNvPr id="2" name="Group 12"/>
          <p:cNvGrpSpPr>
            <a:grpSpLocks/>
          </p:cNvGrpSpPr>
          <p:nvPr/>
        </p:nvGrpSpPr>
        <p:grpSpPr bwMode="auto">
          <a:xfrm>
            <a:off x="2971800" y="2070100"/>
            <a:ext cx="2743200" cy="2819400"/>
            <a:chOff x="1872" y="1776"/>
            <a:chExt cx="1728" cy="1776"/>
          </a:xfrm>
        </p:grpSpPr>
        <p:sp>
          <p:nvSpPr>
            <p:cNvPr id="121860" name="Oval 4"/>
            <p:cNvSpPr>
              <a:spLocks noChangeArrowheads="1"/>
            </p:cNvSpPr>
            <p:nvPr/>
          </p:nvSpPr>
          <p:spPr bwMode="auto">
            <a:xfrm>
              <a:off x="2592" y="1776"/>
              <a:ext cx="192" cy="192"/>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121861" name="Oval 5"/>
            <p:cNvSpPr>
              <a:spLocks noChangeArrowheads="1"/>
            </p:cNvSpPr>
            <p:nvPr/>
          </p:nvSpPr>
          <p:spPr bwMode="auto">
            <a:xfrm>
              <a:off x="3168" y="2064"/>
              <a:ext cx="192" cy="19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21862" name="Oval 6"/>
            <p:cNvSpPr>
              <a:spLocks noChangeArrowheads="1"/>
            </p:cNvSpPr>
            <p:nvPr/>
          </p:nvSpPr>
          <p:spPr bwMode="auto">
            <a:xfrm>
              <a:off x="3408" y="2544"/>
              <a:ext cx="192" cy="192"/>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21863" name="Oval 7"/>
            <p:cNvSpPr>
              <a:spLocks noChangeArrowheads="1"/>
            </p:cNvSpPr>
            <p:nvPr/>
          </p:nvSpPr>
          <p:spPr bwMode="auto">
            <a:xfrm>
              <a:off x="3216" y="3072"/>
              <a:ext cx="192" cy="192"/>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21864" name="Oval 8"/>
            <p:cNvSpPr>
              <a:spLocks noChangeArrowheads="1"/>
            </p:cNvSpPr>
            <p:nvPr/>
          </p:nvSpPr>
          <p:spPr bwMode="auto">
            <a:xfrm>
              <a:off x="2688" y="3360"/>
              <a:ext cx="192" cy="192"/>
            </a:xfrm>
            <a:prstGeom prst="ellipse">
              <a:avLst/>
            </a:prstGeom>
            <a:solidFill>
              <a:srgbClr val="800080"/>
            </a:solidFill>
            <a:ln w="9525">
              <a:solidFill>
                <a:schemeClr val="tx1"/>
              </a:solidFill>
              <a:round/>
              <a:headEnd/>
              <a:tailEnd/>
            </a:ln>
            <a:effectLst/>
          </p:spPr>
          <p:txBody>
            <a:bodyPr wrap="none" anchor="ctr"/>
            <a:lstStyle/>
            <a:p>
              <a:endParaRPr lang="en-US"/>
            </a:p>
          </p:txBody>
        </p:sp>
        <p:sp>
          <p:nvSpPr>
            <p:cNvPr id="121865" name="Oval 9"/>
            <p:cNvSpPr>
              <a:spLocks noChangeArrowheads="1"/>
            </p:cNvSpPr>
            <p:nvPr/>
          </p:nvSpPr>
          <p:spPr bwMode="auto">
            <a:xfrm>
              <a:off x="2064" y="2064"/>
              <a:ext cx="192" cy="19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21866" name="Oval 10"/>
            <p:cNvSpPr>
              <a:spLocks noChangeArrowheads="1"/>
            </p:cNvSpPr>
            <p:nvPr/>
          </p:nvSpPr>
          <p:spPr bwMode="auto">
            <a:xfrm>
              <a:off x="2064" y="3072"/>
              <a:ext cx="192" cy="19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21867" name="Oval 11"/>
            <p:cNvSpPr>
              <a:spLocks noChangeArrowheads="1"/>
            </p:cNvSpPr>
            <p:nvPr/>
          </p:nvSpPr>
          <p:spPr bwMode="auto">
            <a:xfrm>
              <a:off x="1872" y="2592"/>
              <a:ext cx="192" cy="192"/>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121869" name="Rectangle 13"/>
          <p:cNvSpPr>
            <a:spLocks noGrp="1" noChangeArrowheads="1"/>
          </p:cNvSpPr>
          <p:nvPr>
            <p:ph type="title"/>
          </p:nvPr>
        </p:nvSpPr>
        <p:spPr>
          <a:xfrm>
            <a:off x="1508125" y="690563"/>
            <a:ext cx="6086475" cy="1143000"/>
          </a:xfrm>
        </p:spPr>
        <p:txBody>
          <a:bodyPr/>
          <a:lstStyle/>
          <a:p>
            <a:pPr algn="ctr"/>
            <a:r>
              <a:rPr lang="en-US" altLang="he-IL" b="1" dirty="0"/>
              <a:t>Mutual Exclusion</a:t>
            </a:r>
            <a:endParaRPr lang="en-US" altLang="zh-CN" b="1" dirty="0"/>
          </a:p>
        </p:txBody>
      </p:sp>
      <p:sp>
        <p:nvSpPr>
          <p:cNvPr id="121870" name="Text Box 14"/>
          <p:cNvSpPr txBox="1">
            <a:spLocks noChangeArrowheads="1"/>
          </p:cNvSpPr>
          <p:nvPr/>
        </p:nvSpPr>
        <p:spPr bwMode="auto">
          <a:xfrm>
            <a:off x="692150" y="4889500"/>
            <a:ext cx="7766050" cy="1370013"/>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dirty="0">
                <a:latin typeface="Comic Sans MS" pitchFamily="66" charset="0"/>
                <a:ea typeface="宋体" charset="-122"/>
              </a:rPr>
              <a:t>The root changes it’s state if equal to it’s neighbor</a:t>
            </a:r>
          </a:p>
          <a:p>
            <a:pPr algn="l">
              <a:spcBef>
                <a:spcPct val="50000"/>
              </a:spcBef>
              <a:buClr>
                <a:schemeClr val="accent2"/>
              </a:buClr>
              <a:buSzPct val="85000"/>
              <a:buFont typeface="Wingdings" pitchFamily="2" charset="2"/>
              <a:buNone/>
            </a:pPr>
            <a:r>
              <a:rPr lang="en-US" altLang="zh-CN" dirty="0">
                <a:latin typeface="Comic Sans MS" pitchFamily="66" charset="0"/>
                <a:ea typeface="宋体" charset="-122"/>
              </a:rPr>
              <a:t>The rest – each processor copies it’s neighbor’s state if it is different</a:t>
            </a:r>
          </a:p>
        </p:txBody>
      </p:sp>
      <p:sp>
        <p:nvSpPr>
          <p:cNvPr id="121871" name="Text Box 15"/>
          <p:cNvSpPr txBox="1">
            <a:spLocks noChangeArrowheads="1"/>
          </p:cNvSpPr>
          <p:nvPr/>
        </p:nvSpPr>
        <p:spPr bwMode="auto">
          <a:xfrm>
            <a:off x="4419600" y="1833563"/>
            <a:ext cx="990600" cy="366712"/>
          </a:xfrm>
          <a:prstGeom prst="rect">
            <a:avLst/>
          </a:prstGeom>
          <a:noFill/>
          <a:ln w="9525">
            <a:noFill/>
            <a:miter lim="800000"/>
            <a:headEnd/>
            <a:tailEnd/>
          </a:ln>
          <a:effectLst/>
        </p:spPr>
        <p:txBody>
          <a:bodyPr>
            <a:spAutoFit/>
          </a:bodyPr>
          <a:lstStyle/>
          <a:p>
            <a:pPr marL="342900" indent="-342900" algn="l">
              <a:spcBef>
                <a:spcPct val="50000"/>
              </a:spcBef>
              <a:buClr>
                <a:schemeClr val="accent2"/>
              </a:buClr>
              <a:buSzPct val="85000"/>
              <a:buFont typeface="Wingdings" pitchFamily="2" charset="2"/>
              <a:buNone/>
            </a:pPr>
            <a:r>
              <a:rPr lang="en-US" altLang="zh-CN" sz="1800">
                <a:solidFill>
                  <a:schemeClr val="accent1"/>
                </a:solidFill>
                <a:latin typeface="Comic Sans MS" pitchFamily="66" charset="0"/>
                <a:ea typeface="宋体" charset="-122"/>
              </a:rPr>
              <a:t>root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4338"/>
            <a:ext cx="9144000" cy="1286470"/>
          </a:xfrm>
        </p:spPr>
        <p:txBody>
          <a:bodyPr/>
          <a:lstStyle/>
          <a:p>
            <a:r>
              <a:rPr lang="en-US" altLang="zh-CN" sz="4000" b="1" dirty="0"/>
              <a:t>Legal Behavior of </a:t>
            </a:r>
            <a:r>
              <a:rPr lang="en-US" altLang="he-IL" sz="4000" b="1" dirty="0"/>
              <a:t>Mutual Exclusion</a:t>
            </a:r>
            <a:endParaRPr lang="en-US" sz="4000" dirty="0"/>
          </a:p>
        </p:txBody>
      </p:sp>
      <p:sp>
        <p:nvSpPr>
          <p:cNvPr id="3" name="Content Placeholder 2"/>
          <p:cNvSpPr>
            <a:spLocks noGrp="1"/>
          </p:cNvSpPr>
          <p:nvPr>
            <p:ph idx="1"/>
          </p:nvPr>
        </p:nvSpPr>
        <p:spPr/>
        <p:txBody>
          <a:bodyPr/>
          <a:lstStyle/>
          <a:p>
            <a:r>
              <a:rPr lang="en-US" dirty="0"/>
              <a:t>The set </a:t>
            </a:r>
            <a:r>
              <a:rPr lang="en-US" i="1" dirty="0"/>
              <a:t>LE</a:t>
            </a:r>
            <a:r>
              <a:rPr lang="en-US" baseline="-25000" dirty="0"/>
              <a:t>ME </a:t>
            </a:r>
            <a:r>
              <a:rPr lang="en-US" dirty="0"/>
              <a:t> includes all the executions in which each processor may access the critical section infinitely often </a:t>
            </a:r>
          </a:p>
          <a:p>
            <a:pPr lvl="1"/>
            <a:r>
              <a:rPr lang="en-US" dirty="0"/>
              <a:t>Namely, let </a:t>
            </a:r>
            <a:r>
              <a:rPr lang="en-US" i="1" dirty="0"/>
              <a:t>p</a:t>
            </a:r>
            <a:r>
              <a:rPr lang="en-US" i="1" baseline="-25000" dirty="0"/>
              <a:t>i</a:t>
            </a:r>
            <a:r>
              <a:rPr lang="en-US" dirty="0"/>
              <a:t> be a processor in the network, </a:t>
            </a:r>
            <a:r>
              <a:rPr lang="en-US" i="1" dirty="0"/>
              <a:t>E</a:t>
            </a:r>
            <a:r>
              <a:rPr lang="en-US" dirty="0"/>
              <a:t> be an execution in </a:t>
            </a:r>
            <a:r>
              <a:rPr lang="en-US" i="1" dirty="0"/>
              <a:t>LE</a:t>
            </a:r>
            <a:r>
              <a:rPr lang="en-US" baseline="-25000" dirty="0"/>
              <a:t>ME</a:t>
            </a:r>
            <a:r>
              <a:rPr lang="en-US" dirty="0"/>
              <a:t> and </a:t>
            </a:r>
            <a:r>
              <a:rPr lang="en-US" i="1" dirty="0"/>
              <a:t>E</a:t>
            </a:r>
            <a:r>
              <a:rPr lang="en-US" dirty="0"/>
              <a:t>’ be a suffix of </a:t>
            </a:r>
            <a:r>
              <a:rPr lang="en-US" i="1" dirty="0"/>
              <a:t>E</a:t>
            </a:r>
            <a:r>
              <a:rPr lang="en-US" dirty="0"/>
              <a:t>. Then, </a:t>
            </a:r>
            <a:r>
              <a:rPr lang="en-US" i="1" dirty="0"/>
              <a:t>p</a:t>
            </a:r>
            <a:r>
              <a:rPr lang="en-US" i="1" baseline="-25000" dirty="0"/>
              <a:t>i </a:t>
            </a:r>
            <a:r>
              <a:rPr lang="en-US" dirty="0"/>
              <a:t>may access the critical section infinitely many times</a:t>
            </a:r>
          </a:p>
          <a:p>
            <a:r>
              <a:rPr lang="en-US" dirty="0"/>
              <a:t>Moreover, while </a:t>
            </a:r>
            <a:r>
              <a:rPr lang="en-US" i="1" dirty="0"/>
              <a:t>p</a:t>
            </a:r>
            <a:r>
              <a:rPr lang="en-US" i="1" baseline="-25000" dirty="0"/>
              <a:t>i </a:t>
            </a:r>
            <a:r>
              <a:rPr lang="en-US" dirty="0"/>
              <a:t>is accessing the critical section no other processor may concurrently access that critical section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533400" y="414338"/>
            <a:ext cx="7772400" cy="938212"/>
          </a:xfrm>
          <a:prstGeom prst="rect">
            <a:avLst/>
          </a:prstGeom>
          <a:noFill/>
          <a:ln w="9525">
            <a:noFill/>
            <a:miter lim="800000"/>
            <a:headEnd/>
            <a:tailEnd/>
          </a:ln>
          <a:effectLst/>
        </p:spPr>
        <p:txBody>
          <a:bodyPr anchor="ctr"/>
          <a:lstStyle/>
          <a:p>
            <a:pPr algn="l"/>
            <a:endParaRPr lang="en-US" altLang="en-US" sz="4000" u="sng">
              <a:solidFill>
                <a:srgbClr val="FF3300"/>
              </a:solidFill>
              <a:latin typeface="Comic Sans MS" pitchFamily="66" charset="0"/>
            </a:endParaRPr>
          </a:p>
        </p:txBody>
      </p:sp>
      <p:sp>
        <p:nvSpPr>
          <p:cNvPr id="122883" name="Text Box 3"/>
          <p:cNvSpPr txBox="1">
            <a:spLocks noChangeArrowheads="1"/>
          </p:cNvSpPr>
          <p:nvPr/>
        </p:nvSpPr>
        <p:spPr bwMode="auto">
          <a:xfrm>
            <a:off x="533400" y="1644650"/>
            <a:ext cx="7656513" cy="3111500"/>
          </a:xfrm>
          <a:prstGeom prst="rect">
            <a:avLst/>
          </a:prstGeom>
          <a:noFill/>
          <a:ln w="9525">
            <a:noFill/>
            <a:miter lim="800000"/>
            <a:headEnd/>
            <a:tailEnd/>
          </a:ln>
          <a:effectLst/>
        </p:spPr>
        <p:txBody>
          <a:bodyPr>
            <a:spAutoFit/>
          </a:bodyPr>
          <a:lstStyle/>
          <a:p>
            <a:pPr algn="l">
              <a:lnSpc>
                <a:spcPct val="150000"/>
              </a:lnSpc>
            </a:pPr>
            <a:r>
              <a:rPr lang="en-US" altLang="en-US" sz="2200">
                <a:solidFill>
                  <a:srgbClr val="3333CC"/>
                </a:solidFill>
                <a:cs typeface="Courier New" pitchFamily="49" charset="0"/>
              </a:rPr>
              <a:t>01  </a:t>
            </a:r>
            <a:r>
              <a:rPr lang="en-US" altLang="he-IL" sz="2200">
                <a:solidFill>
                  <a:srgbClr val="3333CC"/>
                </a:solidFill>
                <a:cs typeface="Courier New" pitchFamily="49" charset="0"/>
              </a:rPr>
              <a:t>P</a:t>
            </a:r>
            <a:r>
              <a:rPr lang="en-US" altLang="he-IL" sz="2200" baseline="-30000">
                <a:solidFill>
                  <a:srgbClr val="3333CC"/>
                </a:solidFill>
                <a:cs typeface="Courier New" pitchFamily="49" charset="0"/>
              </a:rPr>
              <a:t>1</a:t>
            </a:r>
            <a:r>
              <a:rPr lang="en-US" altLang="he-IL" sz="2200">
                <a:solidFill>
                  <a:srgbClr val="3333CC"/>
                </a:solidFill>
                <a:cs typeface="Courier New" pitchFamily="49" charset="0"/>
              </a:rPr>
              <a:t>: 		</a:t>
            </a:r>
            <a:r>
              <a:rPr lang="en-US" altLang="he-IL" sz="2200" b="1">
                <a:solidFill>
                  <a:srgbClr val="3333CC"/>
                </a:solidFill>
                <a:cs typeface="Courier New" pitchFamily="49" charset="0"/>
              </a:rPr>
              <a:t>do</a:t>
            </a:r>
            <a:r>
              <a:rPr lang="en-US" altLang="he-IL" sz="2200">
                <a:solidFill>
                  <a:srgbClr val="3333CC"/>
                </a:solidFill>
                <a:cs typeface="Courier New" pitchFamily="49" charset="0"/>
              </a:rPr>
              <a:t> forever</a:t>
            </a:r>
          </a:p>
          <a:p>
            <a:pPr algn="l">
              <a:lnSpc>
                <a:spcPct val="150000"/>
              </a:lnSpc>
            </a:pPr>
            <a:r>
              <a:rPr lang="en-US" altLang="he-IL" sz="2200">
                <a:solidFill>
                  <a:srgbClr val="3333CC"/>
                </a:solidFill>
                <a:cs typeface="Courier New" pitchFamily="49" charset="0"/>
              </a:rPr>
              <a:t>02			</a:t>
            </a:r>
            <a:r>
              <a:rPr lang="en-US" altLang="he-IL" sz="2200" b="1">
                <a:solidFill>
                  <a:srgbClr val="3333CC"/>
                </a:solidFill>
                <a:cs typeface="Courier New" pitchFamily="49" charset="0"/>
              </a:rPr>
              <a:t>if </a:t>
            </a:r>
            <a:r>
              <a:rPr lang="en-US" altLang="he-IL" sz="2200" i="1">
                <a:solidFill>
                  <a:srgbClr val="3333CC"/>
                </a:solidFill>
                <a:cs typeface="Courier New" pitchFamily="49" charset="0"/>
              </a:rPr>
              <a:t>x</a:t>
            </a:r>
            <a:r>
              <a:rPr lang="en-US" altLang="he-IL" sz="2200" i="1" baseline="-30000">
                <a:solidFill>
                  <a:srgbClr val="3333CC"/>
                </a:solidFill>
                <a:cs typeface="Courier New" pitchFamily="49" charset="0"/>
              </a:rPr>
              <a:t>1</a:t>
            </a:r>
            <a:r>
              <a:rPr lang="en-US" altLang="he-IL" sz="2200" i="1">
                <a:solidFill>
                  <a:srgbClr val="3333CC"/>
                </a:solidFill>
                <a:cs typeface="Courier New" pitchFamily="49" charset="0"/>
              </a:rPr>
              <a:t>=x</a:t>
            </a:r>
            <a:r>
              <a:rPr lang="en-US" altLang="he-IL" sz="2200" i="1" baseline="-30000">
                <a:solidFill>
                  <a:srgbClr val="3333CC"/>
                </a:solidFill>
                <a:cs typeface="Courier New" pitchFamily="49" charset="0"/>
              </a:rPr>
              <a:t>n</a:t>
            </a:r>
            <a:r>
              <a:rPr lang="en-US" altLang="he-IL" sz="2200">
                <a:solidFill>
                  <a:srgbClr val="3333CC"/>
                </a:solidFill>
                <a:cs typeface="Courier New" pitchFamily="49" charset="0"/>
              </a:rPr>
              <a:t> </a:t>
            </a:r>
            <a:r>
              <a:rPr lang="en-US" altLang="he-IL" sz="2200" b="1">
                <a:solidFill>
                  <a:srgbClr val="3333CC"/>
                </a:solidFill>
                <a:cs typeface="Courier New" pitchFamily="49" charset="0"/>
              </a:rPr>
              <a:t>then</a:t>
            </a:r>
            <a:r>
              <a:rPr lang="en-US" altLang="he-IL" sz="2200">
                <a:solidFill>
                  <a:srgbClr val="3333CC"/>
                </a:solidFill>
                <a:cs typeface="Courier New" pitchFamily="49" charset="0"/>
              </a:rPr>
              <a:t> </a:t>
            </a:r>
            <a:endParaRPr lang="en-US" altLang="he-IL" sz="2200">
              <a:solidFill>
                <a:srgbClr val="3333CC"/>
              </a:solidFill>
            </a:endParaRPr>
          </a:p>
          <a:p>
            <a:pPr algn="l">
              <a:lnSpc>
                <a:spcPct val="150000"/>
              </a:lnSpc>
            </a:pPr>
            <a:r>
              <a:rPr lang="en-US" altLang="he-IL" sz="2200">
                <a:solidFill>
                  <a:srgbClr val="3333CC"/>
                </a:solidFill>
                <a:cs typeface="Courier New" pitchFamily="49" charset="0"/>
              </a:rPr>
              <a:t>03			             </a:t>
            </a:r>
            <a:r>
              <a:rPr lang="en-US" altLang="he-IL" sz="2200" i="1">
                <a:solidFill>
                  <a:srgbClr val="3333CC"/>
                </a:solidFill>
                <a:cs typeface="Courier New" pitchFamily="49" charset="0"/>
              </a:rPr>
              <a:t>x</a:t>
            </a:r>
            <a:r>
              <a:rPr lang="en-US" altLang="he-IL" sz="2200" i="1" baseline="-30000">
                <a:solidFill>
                  <a:srgbClr val="3333CC"/>
                </a:solidFill>
                <a:cs typeface="Courier New" pitchFamily="49" charset="0"/>
              </a:rPr>
              <a:t>1</a:t>
            </a:r>
            <a:r>
              <a:rPr lang="en-US" altLang="he-IL" sz="2200" i="1">
                <a:solidFill>
                  <a:srgbClr val="3333CC"/>
                </a:solidFill>
                <a:cs typeface="Courier New" pitchFamily="49" charset="0"/>
              </a:rPr>
              <a:t>:=(x</a:t>
            </a:r>
            <a:r>
              <a:rPr lang="en-US" altLang="he-IL" sz="2200" i="1" baseline="-30000">
                <a:solidFill>
                  <a:srgbClr val="3333CC"/>
                </a:solidFill>
                <a:cs typeface="Courier New" pitchFamily="49" charset="0"/>
              </a:rPr>
              <a:t>1</a:t>
            </a:r>
            <a:r>
              <a:rPr lang="en-US" altLang="he-IL" sz="2200" i="1">
                <a:solidFill>
                  <a:srgbClr val="3333CC"/>
                </a:solidFill>
                <a:cs typeface="Courier New" pitchFamily="49" charset="0"/>
              </a:rPr>
              <a:t>+1)</a:t>
            </a:r>
            <a:r>
              <a:rPr lang="en-US" altLang="he-IL" sz="2200">
                <a:solidFill>
                  <a:srgbClr val="3333CC"/>
                </a:solidFill>
                <a:cs typeface="Courier New" pitchFamily="49" charset="0"/>
              </a:rPr>
              <a:t>mod</a:t>
            </a:r>
            <a:r>
              <a:rPr lang="en-US" altLang="he-IL" sz="2200" i="1">
                <a:solidFill>
                  <a:srgbClr val="3333CC"/>
                </a:solidFill>
                <a:cs typeface="Courier New" pitchFamily="49" charset="0"/>
              </a:rPr>
              <a:t>(n+1)</a:t>
            </a:r>
            <a:r>
              <a:rPr lang="en-US" altLang="he-IL" sz="2200">
                <a:solidFill>
                  <a:srgbClr val="3333CC"/>
                </a:solidFill>
                <a:cs typeface="Courier New" pitchFamily="49" charset="0"/>
              </a:rPr>
              <a:t> </a:t>
            </a:r>
            <a:endParaRPr lang="en-US" altLang="he-IL" sz="2200">
              <a:solidFill>
                <a:srgbClr val="3333CC"/>
              </a:solidFill>
            </a:endParaRPr>
          </a:p>
          <a:p>
            <a:pPr algn="l">
              <a:lnSpc>
                <a:spcPct val="150000"/>
              </a:lnSpc>
            </a:pPr>
            <a:r>
              <a:rPr lang="en-US" altLang="he-IL" sz="2200">
                <a:solidFill>
                  <a:srgbClr val="3333CC"/>
                </a:solidFill>
                <a:cs typeface="Courier New" pitchFamily="49" charset="0"/>
              </a:rPr>
              <a:t>04  P</a:t>
            </a:r>
            <a:r>
              <a:rPr lang="en-US" altLang="he-IL" sz="2200" baseline="-30000">
                <a:solidFill>
                  <a:srgbClr val="3333CC"/>
                </a:solidFill>
                <a:cs typeface="Courier New" pitchFamily="49" charset="0"/>
              </a:rPr>
              <a:t>i</a:t>
            </a:r>
            <a:r>
              <a:rPr lang="en-US" altLang="he-IL" sz="2200">
                <a:solidFill>
                  <a:srgbClr val="3333CC"/>
                </a:solidFill>
                <a:cs typeface="Courier New" pitchFamily="49" charset="0"/>
              </a:rPr>
              <a:t>(</a:t>
            </a:r>
            <a:r>
              <a:rPr lang="en-US" altLang="he-IL" sz="2200" i="1">
                <a:solidFill>
                  <a:srgbClr val="3333CC"/>
                </a:solidFill>
                <a:cs typeface="Courier New" pitchFamily="49" charset="0"/>
              </a:rPr>
              <a:t>i </a:t>
            </a:r>
            <a:r>
              <a:rPr lang="en-US" altLang="he-IL" sz="2200" i="1">
                <a:solidFill>
                  <a:srgbClr val="3333CC"/>
                </a:solidFill>
                <a:ea typeface="MS Mincho" pitchFamily="49" charset="-128"/>
                <a:sym typeface="Symbol" pitchFamily="18" charset="2"/>
              </a:rPr>
              <a:t> </a:t>
            </a:r>
            <a:r>
              <a:rPr lang="en-US" altLang="he-IL" sz="2200" i="1">
                <a:solidFill>
                  <a:srgbClr val="3333CC"/>
                </a:solidFill>
                <a:cs typeface="Courier New" pitchFamily="49" charset="0"/>
              </a:rPr>
              <a:t>1</a:t>
            </a:r>
            <a:r>
              <a:rPr lang="en-US" altLang="he-IL" sz="2200">
                <a:solidFill>
                  <a:srgbClr val="3333CC"/>
                </a:solidFill>
                <a:cs typeface="Courier New" pitchFamily="49" charset="0"/>
              </a:rPr>
              <a:t>):	</a:t>
            </a:r>
            <a:r>
              <a:rPr lang="en-US" altLang="he-IL" sz="2200" b="1">
                <a:solidFill>
                  <a:srgbClr val="3333CC"/>
                </a:solidFill>
                <a:cs typeface="Courier New" pitchFamily="49" charset="0"/>
              </a:rPr>
              <a:t>do</a:t>
            </a:r>
            <a:r>
              <a:rPr lang="en-US" altLang="he-IL" sz="2200">
                <a:solidFill>
                  <a:srgbClr val="3333CC"/>
                </a:solidFill>
                <a:cs typeface="Courier New" pitchFamily="49" charset="0"/>
              </a:rPr>
              <a:t> forever </a:t>
            </a:r>
            <a:endParaRPr lang="en-US" altLang="he-IL" sz="2200">
              <a:solidFill>
                <a:srgbClr val="3333CC"/>
              </a:solidFill>
            </a:endParaRPr>
          </a:p>
          <a:p>
            <a:pPr algn="l">
              <a:lnSpc>
                <a:spcPct val="150000"/>
              </a:lnSpc>
            </a:pPr>
            <a:r>
              <a:rPr lang="en-US" altLang="he-IL" sz="2200">
                <a:solidFill>
                  <a:srgbClr val="3333CC"/>
                </a:solidFill>
                <a:cs typeface="Courier New" pitchFamily="49" charset="0"/>
              </a:rPr>
              <a:t>05  			</a:t>
            </a:r>
            <a:r>
              <a:rPr lang="en-US" altLang="he-IL" sz="2200" b="1">
                <a:solidFill>
                  <a:srgbClr val="3333CC"/>
                </a:solidFill>
                <a:cs typeface="Courier New" pitchFamily="49" charset="0"/>
              </a:rPr>
              <a:t>if</a:t>
            </a:r>
            <a:r>
              <a:rPr lang="en-US" altLang="he-IL" sz="2200">
                <a:solidFill>
                  <a:srgbClr val="3333CC"/>
                </a:solidFill>
                <a:cs typeface="Courier New" pitchFamily="49" charset="0"/>
              </a:rPr>
              <a:t> </a:t>
            </a:r>
            <a:r>
              <a:rPr lang="en-US" altLang="he-IL" sz="2200" i="1">
                <a:solidFill>
                  <a:srgbClr val="3333CC"/>
                </a:solidFill>
                <a:cs typeface="Courier New" pitchFamily="49" charset="0"/>
              </a:rPr>
              <a:t>x</a:t>
            </a:r>
            <a:r>
              <a:rPr lang="en-US" altLang="he-IL" sz="2200" i="1" baseline="-30000">
                <a:solidFill>
                  <a:srgbClr val="3333CC"/>
                </a:solidFill>
                <a:cs typeface="Courier New" pitchFamily="49" charset="0"/>
              </a:rPr>
              <a:t>i </a:t>
            </a:r>
            <a:r>
              <a:rPr lang="en-US" altLang="he-IL" sz="2200" i="1">
                <a:solidFill>
                  <a:srgbClr val="3333CC"/>
                </a:solidFill>
                <a:ea typeface="MS Mincho" pitchFamily="49" charset="-128"/>
                <a:sym typeface="Symbol" pitchFamily="18" charset="2"/>
              </a:rPr>
              <a:t> </a:t>
            </a:r>
            <a:r>
              <a:rPr lang="en-US" altLang="he-IL" sz="2200" i="1">
                <a:solidFill>
                  <a:srgbClr val="3333CC"/>
                </a:solidFill>
                <a:cs typeface="Courier New" pitchFamily="49" charset="0"/>
              </a:rPr>
              <a:t>x</a:t>
            </a:r>
            <a:r>
              <a:rPr lang="en-US" altLang="he-IL" sz="2200" i="1" baseline="-30000">
                <a:solidFill>
                  <a:srgbClr val="3333CC"/>
                </a:solidFill>
                <a:cs typeface="Courier New" pitchFamily="49" charset="0"/>
              </a:rPr>
              <a:t>i-1</a:t>
            </a:r>
            <a:r>
              <a:rPr lang="en-US" altLang="he-IL" sz="2200">
                <a:solidFill>
                  <a:srgbClr val="3333CC"/>
                </a:solidFill>
                <a:cs typeface="Courier New" pitchFamily="49" charset="0"/>
              </a:rPr>
              <a:t> </a:t>
            </a:r>
            <a:r>
              <a:rPr lang="en-US" altLang="he-IL" sz="2200" b="1">
                <a:solidFill>
                  <a:srgbClr val="3333CC"/>
                </a:solidFill>
                <a:cs typeface="Courier New" pitchFamily="49" charset="0"/>
              </a:rPr>
              <a:t>then</a:t>
            </a:r>
            <a:r>
              <a:rPr lang="en-US" altLang="he-IL" sz="2200">
                <a:solidFill>
                  <a:srgbClr val="3333CC"/>
                </a:solidFill>
                <a:cs typeface="Courier New" pitchFamily="49" charset="0"/>
              </a:rPr>
              <a:t> </a:t>
            </a:r>
            <a:endParaRPr lang="en-US" altLang="he-IL" sz="2200">
              <a:solidFill>
                <a:srgbClr val="3333CC"/>
              </a:solidFill>
            </a:endParaRPr>
          </a:p>
          <a:p>
            <a:pPr algn="l">
              <a:lnSpc>
                <a:spcPct val="150000"/>
              </a:lnSpc>
            </a:pPr>
            <a:r>
              <a:rPr lang="en-US" altLang="he-IL" sz="2200">
                <a:solidFill>
                  <a:srgbClr val="3333CC"/>
                </a:solidFill>
                <a:cs typeface="Courier New" pitchFamily="49" charset="0"/>
              </a:rPr>
              <a:t>06		             		</a:t>
            </a:r>
            <a:r>
              <a:rPr lang="en-US" altLang="he-IL" sz="2200" i="1">
                <a:solidFill>
                  <a:srgbClr val="3333CC"/>
                </a:solidFill>
                <a:cs typeface="Courier New" pitchFamily="49" charset="0"/>
              </a:rPr>
              <a:t>x</a:t>
            </a:r>
            <a:r>
              <a:rPr lang="en-US" altLang="he-IL" sz="2200" i="1" baseline="-30000">
                <a:solidFill>
                  <a:srgbClr val="3333CC"/>
                </a:solidFill>
                <a:cs typeface="Courier New" pitchFamily="49" charset="0"/>
              </a:rPr>
              <a:t>i</a:t>
            </a:r>
            <a:r>
              <a:rPr lang="en-US" altLang="he-IL" sz="2200" i="1">
                <a:solidFill>
                  <a:srgbClr val="3333CC"/>
                </a:solidFill>
                <a:cs typeface="Courier New" pitchFamily="49" charset="0"/>
              </a:rPr>
              <a:t>:=x</a:t>
            </a:r>
            <a:r>
              <a:rPr lang="en-US" altLang="he-IL" sz="2200" i="1" baseline="-30000">
                <a:solidFill>
                  <a:srgbClr val="3333CC"/>
                </a:solidFill>
                <a:cs typeface="Courier New" pitchFamily="49" charset="0"/>
              </a:rPr>
              <a:t>i-1</a:t>
            </a:r>
          </a:p>
        </p:txBody>
      </p:sp>
      <p:sp>
        <p:nvSpPr>
          <p:cNvPr id="122884" name="Rectangle 4"/>
          <p:cNvSpPr>
            <a:spLocks noGrp="1" noChangeArrowheads="1"/>
          </p:cNvSpPr>
          <p:nvPr>
            <p:ph type="title"/>
          </p:nvPr>
        </p:nvSpPr>
        <p:spPr>
          <a:xfrm>
            <a:off x="533400" y="520700"/>
            <a:ext cx="7772400" cy="1123950"/>
          </a:xfrm>
        </p:spPr>
        <p:txBody>
          <a:bodyPr/>
          <a:lstStyle/>
          <a:p>
            <a:r>
              <a:rPr lang="en-US" altLang="he-IL" b="1" dirty="0" err="1"/>
              <a:t>Dijkstra’s</a:t>
            </a:r>
            <a:r>
              <a:rPr lang="en-US" altLang="he-IL" b="1" dirty="0"/>
              <a:t> method</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dissolve">
                                      <p:cBhvr>
                                        <p:cTn id="7" dur="500"/>
                                        <p:tgtEl>
                                          <p:spTgt spid="12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51520" y="469900"/>
            <a:ext cx="8640960" cy="1143000"/>
          </a:xfrm>
        </p:spPr>
        <p:txBody>
          <a:bodyPr/>
          <a:lstStyle/>
          <a:p>
            <a:r>
              <a:rPr lang="en-US" altLang="he-IL" b="1" dirty="0" err="1"/>
              <a:t>Dijkstra’s</a:t>
            </a:r>
            <a:r>
              <a:rPr lang="en-US" altLang="he-IL" b="1" dirty="0"/>
              <a:t> alg. is Self-Stabilizing</a:t>
            </a:r>
          </a:p>
        </p:txBody>
      </p:sp>
      <p:sp>
        <p:nvSpPr>
          <p:cNvPr id="133123" name="Rectangle 3"/>
          <p:cNvSpPr>
            <a:spLocks noGrp="1" noChangeArrowheads="1"/>
          </p:cNvSpPr>
          <p:nvPr>
            <p:ph type="body" idx="1"/>
          </p:nvPr>
        </p:nvSpPr>
        <p:spPr>
          <a:xfrm>
            <a:off x="533400" y="1692275"/>
            <a:ext cx="8012113" cy="4252913"/>
          </a:xfrm>
        </p:spPr>
        <p:txBody>
          <a:bodyPr/>
          <a:lstStyle/>
          <a:p>
            <a:r>
              <a:rPr lang="en-US" altLang="he-IL" sz="2400" dirty="0"/>
              <a:t>A configuration of the system is a vector of </a:t>
            </a:r>
            <a:r>
              <a:rPr lang="en-US" altLang="he-IL" sz="2400" i="1" dirty="0"/>
              <a:t>n</a:t>
            </a:r>
            <a:r>
              <a:rPr lang="en-US" altLang="he-IL" sz="2400" dirty="0"/>
              <a:t> integer values (the processors in the system)</a:t>
            </a:r>
          </a:p>
          <a:p>
            <a:r>
              <a:rPr lang="en-US" altLang="he-IL" sz="2400" dirty="0"/>
              <a:t>The task </a:t>
            </a:r>
            <a:r>
              <a:rPr lang="en-US" altLang="he-IL" sz="2400" dirty="0">
                <a:solidFill>
                  <a:schemeClr val="hlink"/>
                </a:solidFill>
              </a:rPr>
              <a:t>ME</a:t>
            </a:r>
            <a:r>
              <a:rPr lang="en-US" altLang="he-IL" sz="2400" dirty="0"/>
              <a:t>:</a:t>
            </a:r>
          </a:p>
          <a:p>
            <a:pPr lvl="1"/>
            <a:r>
              <a:rPr lang="en-US" altLang="he-IL" dirty="0"/>
              <a:t>exactly one processor can change its state in any configuration, </a:t>
            </a:r>
          </a:p>
          <a:p>
            <a:pPr lvl="1"/>
            <a:r>
              <a:rPr lang="en-US" altLang="he-IL" dirty="0"/>
              <a:t>every processor can change its state in infinitely many configurations in every sequence in ME</a:t>
            </a:r>
          </a:p>
          <a:p>
            <a:r>
              <a:rPr lang="en-US" altLang="he-IL" sz="2400" dirty="0"/>
              <a:t>One of the </a:t>
            </a:r>
            <a:r>
              <a:rPr lang="en-US" altLang="he-IL" sz="2400" dirty="0">
                <a:solidFill>
                  <a:schemeClr val="hlink"/>
                </a:solidFill>
              </a:rPr>
              <a:t>safe configurations in ME</a:t>
            </a:r>
            <a:r>
              <a:rPr lang="en-US" altLang="he-IL" sz="2400" dirty="0"/>
              <a:t> and Dijkstra’s algorithm is a configuration in which all the </a:t>
            </a:r>
            <a:r>
              <a:rPr lang="en-US" altLang="he-IL" sz="2400" i="1" dirty="0"/>
              <a:t>x</a:t>
            </a:r>
            <a:r>
              <a:rPr lang="en-US" altLang="he-IL" sz="2400" dirty="0"/>
              <a:t> variables have the same value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1520" y="414338"/>
            <a:ext cx="8712968" cy="1143000"/>
          </a:xfrm>
        </p:spPr>
        <p:txBody>
          <a:bodyPr/>
          <a:lstStyle/>
          <a:p>
            <a:r>
              <a:rPr lang="en-US" altLang="he-IL" b="1" dirty="0" err="1"/>
              <a:t>Dijkstra’s</a:t>
            </a:r>
            <a:r>
              <a:rPr lang="en-US" altLang="he-IL" b="1" dirty="0"/>
              <a:t> alg. is Self-Stabilizing</a:t>
            </a:r>
          </a:p>
        </p:txBody>
      </p:sp>
      <p:sp>
        <p:nvSpPr>
          <p:cNvPr id="7" name="Content Placeholder 6"/>
          <p:cNvSpPr>
            <a:spLocks noGrp="1"/>
          </p:cNvSpPr>
          <p:nvPr>
            <p:ph idx="1"/>
          </p:nvPr>
        </p:nvSpPr>
        <p:spPr>
          <a:xfrm>
            <a:off x="251520" y="1556792"/>
            <a:ext cx="8640960" cy="4751933"/>
          </a:xfrm>
        </p:spPr>
        <p:txBody>
          <a:bodyPr/>
          <a:lstStyle/>
          <a:p>
            <a:pPr>
              <a:spcBef>
                <a:spcPct val="20000"/>
              </a:spcBef>
              <a:buClr>
                <a:schemeClr val="accent2"/>
              </a:buClr>
              <a:buSzPct val="85000"/>
              <a:buFont typeface="ZapfDingbats" pitchFamily="82" charset="2"/>
              <a:buChar char="¦"/>
            </a:pPr>
            <a:r>
              <a:rPr lang="en-US" altLang="he-IL" sz="2700" dirty="0">
                <a:solidFill>
                  <a:srgbClr val="0000B0"/>
                </a:solidFill>
                <a:latin typeface="Calibri" panose="020F0502020204030204" pitchFamily="34" charset="0"/>
                <a:cs typeface="Calibri" panose="020F0502020204030204" pitchFamily="34" charset="0"/>
              </a:rPr>
              <a:t>A configuration in which all x variables are equal, is a safe configuration for ME </a:t>
            </a:r>
            <a:r>
              <a:rPr lang="en-US" altLang="he-IL" sz="2700" dirty="0">
                <a:solidFill>
                  <a:srgbClr val="FFCC00"/>
                </a:solidFill>
                <a:latin typeface="Calibri" panose="020F0502020204030204" pitchFamily="34" charset="0"/>
                <a:cs typeface="Calibri" panose="020F0502020204030204" pitchFamily="34" charset="0"/>
              </a:rPr>
              <a:t>(Lemma 2.2)</a:t>
            </a:r>
          </a:p>
          <a:p>
            <a:pPr>
              <a:spcBef>
                <a:spcPct val="20000"/>
              </a:spcBef>
              <a:buClr>
                <a:schemeClr val="accent2"/>
              </a:buClr>
              <a:buSzPct val="85000"/>
              <a:buFont typeface="ZapfDingbats" pitchFamily="82" charset="2"/>
              <a:buChar char="¦"/>
            </a:pPr>
            <a:r>
              <a:rPr lang="en-US" altLang="he-IL" sz="2700" dirty="0">
                <a:solidFill>
                  <a:srgbClr val="0000B0"/>
                </a:solidFill>
                <a:latin typeface="Calibri" panose="020F0502020204030204" pitchFamily="34" charset="0"/>
                <a:cs typeface="Calibri" panose="020F0502020204030204" pitchFamily="34" charset="0"/>
              </a:rPr>
              <a:t>For every configuration there exists at least one integer j such that for every </a:t>
            </a:r>
            <a:r>
              <a:rPr lang="en-US" altLang="he-IL" sz="2700" dirty="0" err="1">
                <a:solidFill>
                  <a:srgbClr val="0000B0"/>
                </a:solidFill>
                <a:latin typeface="Calibri" panose="020F0502020204030204" pitchFamily="34" charset="0"/>
                <a:cs typeface="Calibri" panose="020F0502020204030204" pitchFamily="34" charset="0"/>
              </a:rPr>
              <a:t>i</a:t>
            </a:r>
            <a:r>
              <a:rPr lang="en-US" altLang="he-IL" sz="2700" dirty="0">
                <a:solidFill>
                  <a:srgbClr val="0000B0"/>
                </a:solidFill>
                <a:latin typeface="Calibri" panose="020F0502020204030204" pitchFamily="34" charset="0"/>
                <a:cs typeface="Calibri" panose="020F0502020204030204" pitchFamily="34" charset="0"/>
              </a:rPr>
              <a:t> x</a:t>
            </a:r>
            <a:r>
              <a:rPr lang="en-US" altLang="he-IL" sz="2700" baseline="-25000" dirty="0">
                <a:solidFill>
                  <a:srgbClr val="0000B0"/>
                </a:solidFill>
                <a:latin typeface="Calibri" panose="020F0502020204030204" pitchFamily="34" charset="0"/>
                <a:cs typeface="Calibri" panose="020F0502020204030204" pitchFamily="34" charset="0"/>
              </a:rPr>
              <a:t>i</a:t>
            </a:r>
            <a:r>
              <a:rPr lang="en-US" altLang="he-IL" sz="2700" dirty="0">
                <a:solidFill>
                  <a:srgbClr val="0000B0"/>
                </a:solidFill>
                <a:latin typeface="Calibri" panose="020F0502020204030204" pitchFamily="34" charset="0"/>
                <a:cs typeface="Calibri" panose="020F0502020204030204" pitchFamily="34" charset="0"/>
              </a:rPr>
              <a:t> </a:t>
            </a:r>
            <a:r>
              <a:rPr lang="en-US" altLang="he-IL" sz="2700" dirty="0">
                <a:solidFill>
                  <a:srgbClr val="0000B0"/>
                </a:solidFill>
                <a:latin typeface="Calibri" panose="020F0502020204030204" pitchFamily="34" charset="0"/>
                <a:cs typeface="Calibri" panose="020F0502020204030204" pitchFamily="34" charset="0"/>
                <a:sym typeface="Symbol" pitchFamily="18" charset="2"/>
              </a:rPr>
              <a:t></a:t>
            </a:r>
            <a:r>
              <a:rPr lang="en-US" altLang="he-IL" sz="2700" dirty="0">
                <a:solidFill>
                  <a:srgbClr val="0000B0"/>
                </a:solidFill>
                <a:latin typeface="Calibri" panose="020F0502020204030204" pitchFamily="34" charset="0"/>
                <a:cs typeface="Calibri" panose="020F0502020204030204" pitchFamily="34" charset="0"/>
              </a:rPr>
              <a:t>j </a:t>
            </a:r>
            <a:r>
              <a:rPr lang="en-US" altLang="he-IL" sz="2700" dirty="0">
                <a:solidFill>
                  <a:srgbClr val="FFCC00"/>
                </a:solidFill>
                <a:latin typeface="Calibri" panose="020F0502020204030204" pitchFamily="34" charset="0"/>
                <a:cs typeface="Calibri" panose="020F0502020204030204" pitchFamily="34" charset="0"/>
              </a:rPr>
              <a:t>(Lemma 2.3)</a:t>
            </a:r>
          </a:p>
          <a:p>
            <a:pPr>
              <a:spcBef>
                <a:spcPct val="20000"/>
              </a:spcBef>
              <a:buClr>
                <a:schemeClr val="accent2"/>
              </a:buClr>
              <a:buSzPct val="85000"/>
              <a:buFont typeface="ZapfDingbats" pitchFamily="82" charset="2"/>
              <a:buChar char="¦"/>
            </a:pPr>
            <a:r>
              <a:rPr lang="en-US" altLang="he-IL" sz="2700" dirty="0">
                <a:solidFill>
                  <a:srgbClr val="0000B0"/>
                </a:solidFill>
                <a:latin typeface="Calibri" panose="020F0502020204030204" pitchFamily="34" charset="0"/>
                <a:cs typeface="Calibri" panose="020F0502020204030204" pitchFamily="34" charset="0"/>
              </a:rPr>
              <a:t>For every configuration c, in every fair execution that starts in c, P</a:t>
            </a:r>
            <a:r>
              <a:rPr lang="en-US" altLang="he-IL" sz="2700" baseline="-25000" dirty="0">
                <a:solidFill>
                  <a:srgbClr val="0000B0"/>
                </a:solidFill>
                <a:latin typeface="Calibri" panose="020F0502020204030204" pitchFamily="34" charset="0"/>
                <a:cs typeface="Calibri" panose="020F0502020204030204" pitchFamily="34" charset="0"/>
              </a:rPr>
              <a:t>1</a:t>
            </a:r>
            <a:r>
              <a:rPr lang="en-US" altLang="he-IL" sz="2700" dirty="0">
                <a:solidFill>
                  <a:srgbClr val="0000B0"/>
                </a:solidFill>
                <a:latin typeface="Calibri" panose="020F0502020204030204" pitchFamily="34" charset="0"/>
                <a:cs typeface="Calibri" panose="020F0502020204030204" pitchFamily="34" charset="0"/>
              </a:rPr>
              <a:t> changes the value of x</a:t>
            </a:r>
            <a:r>
              <a:rPr lang="en-US" altLang="he-IL" sz="2700" baseline="-25000" dirty="0">
                <a:solidFill>
                  <a:srgbClr val="0000B0"/>
                </a:solidFill>
                <a:latin typeface="Calibri" panose="020F0502020204030204" pitchFamily="34" charset="0"/>
                <a:cs typeface="Calibri" panose="020F0502020204030204" pitchFamily="34" charset="0"/>
              </a:rPr>
              <a:t>1</a:t>
            </a:r>
            <a:r>
              <a:rPr lang="en-US" altLang="he-IL" sz="2700" dirty="0">
                <a:solidFill>
                  <a:srgbClr val="0000B0"/>
                </a:solidFill>
                <a:latin typeface="Calibri" panose="020F0502020204030204" pitchFamily="34" charset="0"/>
                <a:cs typeface="Calibri" panose="020F0502020204030204" pitchFamily="34" charset="0"/>
              </a:rPr>
              <a:t> at least once in every n rounds </a:t>
            </a:r>
            <a:r>
              <a:rPr lang="en-US" altLang="he-IL" sz="2700" dirty="0">
                <a:solidFill>
                  <a:srgbClr val="FFCC00"/>
                </a:solidFill>
                <a:latin typeface="Calibri" panose="020F0502020204030204" pitchFamily="34" charset="0"/>
                <a:cs typeface="Calibri" panose="020F0502020204030204" pitchFamily="34" charset="0"/>
              </a:rPr>
              <a:t>(Lemma 2.4)</a:t>
            </a:r>
          </a:p>
          <a:p>
            <a:pPr>
              <a:spcBef>
                <a:spcPct val="20000"/>
              </a:spcBef>
              <a:buClr>
                <a:schemeClr val="accent2"/>
              </a:buClr>
              <a:buSzPct val="85000"/>
              <a:buFont typeface="ZapfDingbats" pitchFamily="82" charset="2"/>
              <a:buChar char="¦"/>
            </a:pPr>
            <a:r>
              <a:rPr lang="en-US" altLang="he-IL" sz="2700" dirty="0">
                <a:solidFill>
                  <a:srgbClr val="0000B0"/>
                </a:solidFill>
                <a:latin typeface="Calibri" panose="020F0502020204030204" pitchFamily="34" charset="0"/>
                <a:cs typeface="Calibri" panose="020F0502020204030204" pitchFamily="34" charset="0"/>
              </a:rPr>
              <a:t>For every possible configuration c, every fair execution that starts in c reaches a safe configuration with relation to ME within O(n</a:t>
            </a:r>
            <a:r>
              <a:rPr lang="en-US" altLang="he-IL" sz="2700" baseline="30000" dirty="0">
                <a:solidFill>
                  <a:srgbClr val="0000B0"/>
                </a:solidFill>
                <a:latin typeface="Calibri" panose="020F0502020204030204" pitchFamily="34" charset="0"/>
                <a:cs typeface="Calibri" panose="020F0502020204030204" pitchFamily="34" charset="0"/>
              </a:rPr>
              <a:t>2</a:t>
            </a:r>
            <a:r>
              <a:rPr lang="en-US" altLang="he-IL" sz="2700" dirty="0">
                <a:solidFill>
                  <a:srgbClr val="0000B0"/>
                </a:solidFill>
                <a:latin typeface="Calibri" panose="020F0502020204030204" pitchFamily="34" charset="0"/>
                <a:cs typeface="Calibri" panose="020F0502020204030204" pitchFamily="34" charset="0"/>
              </a:rPr>
              <a:t>) rounds </a:t>
            </a:r>
            <a:r>
              <a:rPr lang="en-US" altLang="he-IL" sz="2700" dirty="0">
                <a:solidFill>
                  <a:srgbClr val="FFCC00"/>
                </a:solidFill>
                <a:latin typeface="Calibri" panose="020F0502020204030204" pitchFamily="34" charset="0"/>
                <a:cs typeface="Calibri" panose="020F0502020204030204" pitchFamily="34" charset="0"/>
              </a:rPr>
              <a:t>(Theorem 2.1)</a:t>
            </a:r>
            <a:endParaRPr lang="en-US" sz="2700" dirty="0">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Lemma 2.4</a:t>
            </a:r>
          </a:p>
        </p:txBody>
      </p:sp>
      <p:sp>
        <p:nvSpPr>
          <p:cNvPr id="3" name="Content Placeholder 2"/>
          <p:cNvSpPr>
            <a:spLocks noGrp="1"/>
          </p:cNvSpPr>
          <p:nvPr>
            <p:ph idx="1"/>
          </p:nvPr>
        </p:nvSpPr>
        <p:spPr>
          <a:xfrm>
            <a:off x="323528" y="1773238"/>
            <a:ext cx="8568952" cy="4535487"/>
          </a:xfrm>
        </p:spPr>
        <p:txBody>
          <a:bodyPr/>
          <a:lstStyle/>
          <a:p>
            <a:pPr>
              <a:buNone/>
            </a:pPr>
            <a:r>
              <a:rPr lang="en-US" altLang="he-IL" dirty="0">
                <a:solidFill>
                  <a:srgbClr val="0000B0"/>
                </a:solidFill>
                <a:latin typeface="Calibri" panose="020F0502020204030204" pitchFamily="34" charset="0"/>
                <a:cs typeface="Calibri" panose="020F0502020204030204" pitchFamily="34" charset="0"/>
              </a:rPr>
              <a:t>For every configuration </a:t>
            </a:r>
            <a:r>
              <a:rPr lang="en-US" altLang="he-IL" i="1" dirty="0">
                <a:solidFill>
                  <a:srgbClr val="0000B0"/>
                </a:solidFill>
                <a:latin typeface="Calibri" panose="020F0502020204030204" pitchFamily="34" charset="0"/>
                <a:cs typeface="Calibri" panose="020F0502020204030204" pitchFamily="34" charset="0"/>
              </a:rPr>
              <a:t>c</a:t>
            </a:r>
            <a:r>
              <a:rPr lang="en-US" altLang="he-IL" dirty="0">
                <a:solidFill>
                  <a:srgbClr val="0000B0"/>
                </a:solidFill>
                <a:latin typeface="Calibri" panose="020F0502020204030204" pitchFamily="34" charset="0"/>
                <a:cs typeface="Calibri" panose="020F0502020204030204" pitchFamily="34" charset="0"/>
              </a:rPr>
              <a:t>, in every fair execution that starts in </a:t>
            </a:r>
            <a:r>
              <a:rPr lang="en-US" altLang="he-IL" i="1" dirty="0">
                <a:solidFill>
                  <a:srgbClr val="0000B0"/>
                </a:solidFill>
                <a:latin typeface="Calibri" panose="020F0502020204030204" pitchFamily="34" charset="0"/>
                <a:cs typeface="Calibri" panose="020F0502020204030204" pitchFamily="34" charset="0"/>
              </a:rPr>
              <a:t>c</a:t>
            </a:r>
            <a:r>
              <a:rPr lang="en-US" altLang="he-IL" dirty="0">
                <a:solidFill>
                  <a:srgbClr val="0000B0"/>
                </a:solidFill>
                <a:latin typeface="Calibri" panose="020F0502020204030204" pitchFamily="34" charset="0"/>
                <a:cs typeface="Calibri" panose="020F0502020204030204" pitchFamily="34" charset="0"/>
              </a:rPr>
              <a:t>, processor </a:t>
            </a:r>
            <a:r>
              <a:rPr lang="en-US" altLang="he-IL" i="1" dirty="0">
                <a:solidFill>
                  <a:srgbClr val="0000B0"/>
                </a:solidFill>
                <a:latin typeface="Calibri" panose="020F0502020204030204" pitchFamily="34" charset="0"/>
                <a:cs typeface="Calibri" panose="020F0502020204030204" pitchFamily="34" charset="0"/>
              </a:rPr>
              <a:t>p</a:t>
            </a:r>
            <a:r>
              <a:rPr lang="en-US" altLang="he-IL" i="1" baseline="-25000" dirty="0">
                <a:solidFill>
                  <a:srgbClr val="0000B0"/>
                </a:solidFill>
                <a:latin typeface="Calibri" panose="020F0502020204030204" pitchFamily="34" charset="0"/>
                <a:cs typeface="Calibri" panose="020F0502020204030204" pitchFamily="34" charset="0"/>
              </a:rPr>
              <a:t>1</a:t>
            </a:r>
            <a:r>
              <a:rPr lang="en-US" altLang="he-IL" dirty="0">
                <a:solidFill>
                  <a:srgbClr val="0000B0"/>
                </a:solidFill>
                <a:latin typeface="Calibri" panose="020F0502020204030204" pitchFamily="34" charset="0"/>
                <a:cs typeface="Calibri" panose="020F0502020204030204" pitchFamily="34" charset="0"/>
              </a:rPr>
              <a:t> changes the value of </a:t>
            </a:r>
            <a:r>
              <a:rPr lang="en-US" altLang="he-IL" i="1" dirty="0">
                <a:solidFill>
                  <a:srgbClr val="0000B0"/>
                </a:solidFill>
                <a:latin typeface="Calibri" panose="020F0502020204030204" pitchFamily="34" charset="0"/>
                <a:cs typeface="Calibri" panose="020F0502020204030204" pitchFamily="34" charset="0"/>
              </a:rPr>
              <a:t>x</a:t>
            </a:r>
            <a:r>
              <a:rPr lang="en-US" altLang="he-IL" i="1" baseline="-25000" dirty="0">
                <a:solidFill>
                  <a:srgbClr val="0000B0"/>
                </a:solidFill>
                <a:latin typeface="Calibri" panose="020F0502020204030204" pitchFamily="34" charset="0"/>
                <a:cs typeface="Calibri" panose="020F0502020204030204" pitchFamily="34" charset="0"/>
              </a:rPr>
              <a:t>1</a:t>
            </a:r>
            <a:r>
              <a:rPr lang="en-US" altLang="he-IL" dirty="0">
                <a:solidFill>
                  <a:srgbClr val="0000B0"/>
                </a:solidFill>
                <a:latin typeface="Calibri" panose="020F0502020204030204" pitchFamily="34" charset="0"/>
                <a:cs typeface="Calibri" panose="020F0502020204030204" pitchFamily="34" charset="0"/>
              </a:rPr>
              <a:t> at least once in every </a:t>
            </a:r>
            <a:r>
              <a:rPr lang="en-US" altLang="he-IL" i="1" dirty="0">
                <a:solidFill>
                  <a:srgbClr val="0000B0"/>
                </a:solidFill>
                <a:latin typeface="Calibri" panose="020F0502020204030204" pitchFamily="34" charset="0"/>
                <a:cs typeface="Calibri" panose="020F0502020204030204" pitchFamily="34" charset="0"/>
              </a:rPr>
              <a:t>n</a:t>
            </a:r>
            <a:r>
              <a:rPr lang="en-US" altLang="he-IL" dirty="0">
                <a:solidFill>
                  <a:srgbClr val="0000B0"/>
                </a:solidFill>
                <a:latin typeface="Calibri" panose="020F0502020204030204" pitchFamily="34" charset="0"/>
                <a:cs typeface="Calibri" panose="020F0502020204030204" pitchFamily="34" charset="0"/>
              </a:rPr>
              <a:t> rounds</a:t>
            </a:r>
          </a:p>
          <a:p>
            <a:r>
              <a:rPr lang="en-US" dirty="0">
                <a:latin typeface="Calibri" panose="020F0502020204030204" pitchFamily="34" charset="0"/>
                <a:cs typeface="Calibri" panose="020F0502020204030204" pitchFamily="34" charset="0"/>
              </a:rPr>
              <a:t>Assume, in a way of a proof by contradiction, that there exists a configuration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 and a fair execution that starts in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 and in which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does not change that value of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during the first </a:t>
            </a:r>
            <a:r>
              <a:rPr lang="en-US" i="1"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rounds.</a:t>
            </a:r>
          </a:p>
          <a:p>
            <a:r>
              <a:rPr lang="en-US" dirty="0">
                <a:latin typeface="Calibri" panose="020F0502020204030204" pitchFamily="34" charset="0"/>
                <a:cs typeface="Calibri" panose="020F0502020204030204" pitchFamily="34" charset="0"/>
              </a:rPr>
              <a:t>Lets </a:t>
            </a:r>
            <a:r>
              <a:rPr lang="en-US" i="1" dirty="0">
                <a:latin typeface="Calibri" panose="020F0502020204030204" pitchFamily="34" charset="0"/>
                <a:cs typeface="Calibri" panose="020F0502020204030204" pitchFamily="34" charset="0"/>
              </a:rPr>
              <a:t>c</a:t>
            </a:r>
            <a:r>
              <a:rPr lang="en-US" i="1"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be the configuration that immediately follows the first time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executes an atopic step during the first round.</a:t>
            </a:r>
          </a:p>
        </p:txBody>
      </p:sp>
    </p:spTree>
    <p:extLst>
      <p:ext uri="{BB962C8B-B14F-4D97-AF65-F5344CB8AC3E}">
        <p14:creationId xmlns:p14="http://schemas.microsoft.com/office/powerpoint/2010/main" val="2422774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Lemma 2.4</a:t>
            </a:r>
          </a:p>
        </p:txBody>
      </p:sp>
      <p:sp>
        <p:nvSpPr>
          <p:cNvPr id="3" name="Content Placeholder 2"/>
          <p:cNvSpPr>
            <a:spLocks noGrp="1"/>
          </p:cNvSpPr>
          <p:nvPr>
            <p:ph idx="1"/>
          </p:nvPr>
        </p:nvSpPr>
        <p:spPr>
          <a:xfrm>
            <a:off x="251520" y="1773238"/>
            <a:ext cx="8640960" cy="4535487"/>
          </a:xfrm>
        </p:spPr>
        <p:txBody>
          <a:bodyPr/>
          <a:lstStyle/>
          <a:p>
            <a:r>
              <a:rPr lang="en-US" dirty="0">
                <a:latin typeface="Calibri" panose="020F0502020204030204" pitchFamily="34" charset="0"/>
                <a:cs typeface="Calibri" panose="020F0502020204030204" pitchFamily="34" charset="0"/>
              </a:rPr>
              <a:t>Clearly,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in </a:t>
            </a:r>
            <a:r>
              <a:rPr lang="en-US" i="1" dirty="0">
                <a:latin typeface="Calibri" panose="020F0502020204030204" pitchFamily="34" charset="0"/>
                <a:cs typeface="Calibri" panose="020F0502020204030204" pitchFamily="34" charset="0"/>
              </a:rPr>
              <a:t>c</a:t>
            </a:r>
            <a:r>
              <a:rPr lang="en-US" i="1"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and in every configuration that follows </a:t>
            </a:r>
            <a:r>
              <a:rPr lang="en-US" i="1" dirty="0">
                <a:latin typeface="Calibri" panose="020F0502020204030204" pitchFamily="34" charset="0"/>
                <a:cs typeface="Calibri" panose="020F0502020204030204" pitchFamily="34" charset="0"/>
              </a:rPr>
              <a:t>c</a:t>
            </a:r>
            <a:r>
              <a:rPr lang="en-US" i="1"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in the next </a:t>
            </a:r>
            <a:r>
              <a:rPr lang="en-US" i="1" dirty="0">
                <a:latin typeface="Calibri" panose="020F0502020204030204" pitchFamily="34" charset="0"/>
                <a:cs typeface="Calibri" panose="020F0502020204030204" pitchFamily="34" charset="0"/>
              </a:rPr>
              <a:t>n-1</a:t>
            </a:r>
            <a:r>
              <a:rPr lang="en-US" dirty="0">
                <a:latin typeface="Calibri" panose="020F0502020204030204" pitchFamily="34" charset="0"/>
                <a:cs typeface="Calibri" panose="020F0502020204030204" pitchFamily="34" charset="0"/>
              </a:rPr>
              <a:t> rounds. Let </a:t>
            </a:r>
            <a:r>
              <a:rPr lang="en-US" i="1" dirty="0">
                <a:latin typeface="Calibri" panose="020F0502020204030204" pitchFamily="34" charset="0"/>
                <a:cs typeface="Calibri" panose="020F0502020204030204" pitchFamily="34" charset="0"/>
              </a:rPr>
              <a:t>c</a:t>
            </a:r>
            <a:r>
              <a:rPr lang="en-US" i="1" baseline="-25000" dirty="0">
                <a:latin typeface="Calibri" panose="020F0502020204030204" pitchFamily="34" charset="0"/>
                <a:cs typeface="Calibri" panose="020F0502020204030204" pitchFamily="34" charset="0"/>
              </a:rPr>
              <a:t>3</a:t>
            </a:r>
            <a:r>
              <a:rPr lang="en-US" dirty="0">
                <a:latin typeface="Calibri" panose="020F0502020204030204" pitchFamily="34" charset="0"/>
                <a:cs typeface="Calibri" panose="020F0502020204030204" pitchFamily="34" charset="0"/>
              </a:rPr>
              <a:t> be the configuration that immediately follows the first time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3</a:t>
            </a:r>
            <a:r>
              <a:rPr lang="en-US" dirty="0">
                <a:latin typeface="Calibri" panose="020F0502020204030204" pitchFamily="34" charset="0"/>
                <a:cs typeface="Calibri" panose="020F0502020204030204" pitchFamily="34" charset="0"/>
              </a:rPr>
              <a:t> executes a computation step during the second round.</a:t>
            </a:r>
          </a:p>
          <a:p>
            <a:r>
              <a:rPr lang="en-US" dirty="0">
                <a:latin typeface="Calibri" panose="020F0502020204030204" pitchFamily="34" charset="0"/>
                <a:cs typeface="Calibri" panose="020F0502020204030204" pitchFamily="34" charset="0"/>
              </a:rPr>
              <a:t>It holds in </a:t>
            </a:r>
            <a:r>
              <a:rPr lang="en-US" i="1" dirty="0">
                <a:latin typeface="Calibri" panose="020F0502020204030204" pitchFamily="34" charset="0"/>
                <a:cs typeface="Calibri" panose="020F0502020204030204" pitchFamily="34" charset="0"/>
              </a:rPr>
              <a:t>c</a:t>
            </a:r>
            <a:r>
              <a:rPr lang="en-US" i="1" baseline="-25000" dirty="0">
                <a:latin typeface="Calibri" panose="020F0502020204030204" pitchFamily="34" charset="0"/>
                <a:cs typeface="Calibri" panose="020F0502020204030204" pitchFamily="34" charset="0"/>
              </a:rPr>
              <a:t>3</a:t>
            </a:r>
            <a:r>
              <a:rPr lang="en-US" dirty="0">
                <a:latin typeface="Calibri" panose="020F0502020204030204" pitchFamily="34" charset="0"/>
                <a:cs typeface="Calibri" panose="020F0502020204030204" pitchFamily="34" charset="0"/>
              </a:rPr>
              <a:t> that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3</a:t>
            </a:r>
            <a:r>
              <a:rPr lang="en-US" dirty="0">
                <a:latin typeface="Calibri" panose="020F0502020204030204" pitchFamily="34" charset="0"/>
                <a:cs typeface="Calibri" panose="020F0502020204030204" pitchFamily="34" charset="0"/>
              </a:rPr>
              <a:t>. The same arguments repeats itself until we arrive at the configuration </a:t>
            </a:r>
            <a:r>
              <a:rPr lang="en-US" i="1" dirty="0" err="1">
                <a:latin typeface="Calibri" panose="020F0502020204030204" pitchFamily="34" charset="0"/>
                <a:cs typeface="Calibri" panose="020F0502020204030204" pitchFamily="34" charset="0"/>
              </a:rPr>
              <a:t>c</a:t>
            </a:r>
            <a:r>
              <a:rPr lang="en-US" i="1" baseline="-25000" dirty="0" err="1">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which is reached in the (</a:t>
            </a:r>
            <a:r>
              <a:rPr lang="en-US" i="1" dirty="0">
                <a:latin typeface="Calibri" panose="020F0502020204030204" pitchFamily="34" charset="0"/>
                <a:cs typeface="Calibri" panose="020F0502020204030204" pitchFamily="34" charset="0"/>
              </a:rPr>
              <a:t>n-1</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round and in which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a:t>
            </a:r>
            <a:r>
              <a:rPr lang="en-US" i="1" dirty="0" err="1">
                <a:latin typeface="Calibri" panose="020F0502020204030204" pitchFamily="34" charset="0"/>
                <a:cs typeface="Calibri" panose="020F0502020204030204" pitchFamily="34" charset="0"/>
              </a:rPr>
              <a:t>x</a:t>
            </a:r>
            <a:r>
              <a:rPr lang="en-US" i="1" baseline="-25000" dirty="0" err="1">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The </a:t>
            </a:r>
            <a:r>
              <a:rPr lang="en-US" i="1" dirty="0">
                <a:latin typeface="Calibri" panose="020F0502020204030204" pitchFamily="34" charset="0"/>
                <a:cs typeface="Calibri" panose="020F0502020204030204" pitchFamily="34" charset="0"/>
              </a:rPr>
              <a:t>n-</a:t>
            </a:r>
            <a:r>
              <a:rPr lang="en-US" dirty="0" err="1">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round,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is activated and changes the value of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 a contradiction. □</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2599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Theorem 2.1</a:t>
            </a:r>
          </a:p>
        </p:txBody>
      </p:sp>
      <p:sp>
        <p:nvSpPr>
          <p:cNvPr id="3" name="Content Placeholder 2"/>
          <p:cNvSpPr>
            <a:spLocks noGrp="1"/>
          </p:cNvSpPr>
          <p:nvPr>
            <p:ph idx="1"/>
          </p:nvPr>
        </p:nvSpPr>
        <p:spPr/>
        <p:txBody>
          <a:bodyPr/>
          <a:lstStyle/>
          <a:p>
            <a:pPr>
              <a:buNone/>
            </a:pPr>
            <a:r>
              <a:rPr lang="en-US" altLang="he-IL" dirty="0">
                <a:solidFill>
                  <a:srgbClr val="0000B0"/>
                </a:solidFill>
                <a:latin typeface="Calibri" panose="020F0502020204030204" pitchFamily="34" charset="0"/>
                <a:cs typeface="Calibri" panose="020F0502020204030204" pitchFamily="34" charset="0"/>
              </a:rPr>
              <a:t>For every possible configuration c, every fair execution that starts in c reaches a safe configuration with relation to ME within O(n</a:t>
            </a:r>
            <a:r>
              <a:rPr lang="en-US" altLang="he-IL" baseline="30000" dirty="0">
                <a:solidFill>
                  <a:srgbClr val="0000B0"/>
                </a:solidFill>
                <a:latin typeface="Calibri" panose="020F0502020204030204" pitchFamily="34" charset="0"/>
                <a:cs typeface="Calibri" panose="020F0502020204030204" pitchFamily="34" charset="0"/>
              </a:rPr>
              <a:t>2</a:t>
            </a:r>
            <a:r>
              <a:rPr lang="en-US" altLang="he-IL" dirty="0">
                <a:solidFill>
                  <a:srgbClr val="0000B0"/>
                </a:solidFill>
                <a:latin typeface="Calibri" panose="020F0502020204030204" pitchFamily="34" charset="0"/>
                <a:cs typeface="Calibri" panose="020F0502020204030204" pitchFamily="34" charset="0"/>
              </a:rPr>
              <a:t>) rounds</a:t>
            </a:r>
          </a:p>
          <a:p>
            <a:r>
              <a:rPr lang="en-US" dirty="0">
                <a:latin typeface="Calibri" panose="020F0502020204030204" pitchFamily="34" charset="0"/>
                <a:cs typeface="Calibri" panose="020F0502020204030204" pitchFamily="34" charset="0"/>
              </a:rPr>
              <a:t>In accordance with Lemma 2.3 for every possible configuration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 there exists at least one integer 0 ≤ </a:t>
            </a:r>
            <a:r>
              <a:rPr lang="en-US" i="1" dirty="0">
                <a:latin typeface="Calibri" panose="020F0502020204030204" pitchFamily="34" charset="0"/>
                <a:cs typeface="Calibri" panose="020F0502020204030204" pitchFamily="34" charset="0"/>
              </a:rPr>
              <a:t>j </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such that, for every </a:t>
            </a:r>
            <a:r>
              <a:rPr lang="en-US" i="1" dirty="0">
                <a:latin typeface="Calibri" panose="020F0502020204030204" pitchFamily="34" charset="0"/>
                <a:cs typeface="Calibri" panose="020F0502020204030204" pitchFamily="34" charset="0"/>
              </a:rPr>
              <a:t>1 </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i </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 </a:t>
            </a:r>
            <a:r>
              <a:rPr lang="en-US" i="1" dirty="0">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in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27964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Theorem 2.1</a:t>
            </a: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In accordance with lemma 2.4, for every possible configuration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 in every fair execution that starts in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 the special processor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changes the value of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in every </a:t>
            </a:r>
            <a:r>
              <a:rPr lang="en-US" i="1"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rounds. </a:t>
            </a:r>
          </a:p>
          <a:p>
            <a:r>
              <a:rPr lang="en-US" dirty="0">
                <a:latin typeface="Calibri" panose="020F0502020204030204" pitchFamily="34" charset="0"/>
                <a:cs typeface="Calibri" panose="020F0502020204030204" pitchFamily="34" charset="0"/>
              </a:rPr>
              <a:t>Every time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changes the value of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increments the values of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module </a:t>
            </a:r>
            <a:r>
              <a:rPr lang="en-US" i="1" dirty="0">
                <a:latin typeface="Calibri" panose="020F0502020204030204" pitchFamily="34" charset="0"/>
                <a:cs typeface="Calibri" panose="020F0502020204030204" pitchFamily="34" charset="0"/>
              </a:rPr>
              <a:t>n+1</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Thus, it must hold that every possible value, and in particular the value </a:t>
            </a:r>
            <a:r>
              <a:rPr lang="en-US" i="1" dirty="0">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is assigned to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during any fair execution that starts in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97472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Today</a:t>
            </a:r>
          </a:p>
        </p:txBody>
      </p:sp>
      <p:sp>
        <p:nvSpPr>
          <p:cNvPr id="3" name="Content Placeholder 2"/>
          <p:cNvSpPr>
            <a:spLocks noGrp="1"/>
          </p:cNvSpPr>
          <p:nvPr>
            <p:ph idx="1"/>
          </p:nvPr>
        </p:nvSpPr>
        <p:spPr/>
        <p:txBody>
          <a:bodyPr/>
          <a:lstStyle/>
          <a:p>
            <a:r>
              <a:rPr lang="en-US" dirty="0"/>
              <a:t>Defining system settings and tasks  </a:t>
            </a:r>
          </a:p>
          <a:p>
            <a:r>
              <a:rPr lang="en-US" dirty="0"/>
              <a:t>Solution for token circulation and spanning tree construction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Theorem 2.1</a:t>
            </a: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Let </a:t>
            </a:r>
            <a:r>
              <a:rPr lang="en-US" i="1" dirty="0" err="1">
                <a:latin typeface="Calibri" panose="020F0502020204030204" pitchFamily="34" charset="0"/>
                <a:cs typeface="Calibri" panose="020F0502020204030204" pitchFamily="34" charset="0"/>
              </a:rPr>
              <a:t>c</a:t>
            </a:r>
            <a:r>
              <a:rPr lang="en-US" i="1" baseline="-25000"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be the configuration that immediately follows the first assignment of </a:t>
            </a:r>
            <a:r>
              <a:rPr lang="en-US" i="1" dirty="0">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in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Every processor p</a:t>
            </a:r>
            <a:r>
              <a:rPr lang="en-US" i="1" baseline="-25000" dirty="0">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2 ≤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 </a:t>
            </a:r>
            <a:r>
              <a:rPr lang="en-US" i="1"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copies the value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i-1</a:t>
            </a:r>
            <a:r>
              <a:rPr lang="en-US" dirty="0">
                <a:latin typeface="Calibri" panose="020F0502020204030204" pitchFamily="34" charset="0"/>
                <a:cs typeface="Calibri" panose="020F0502020204030204" pitchFamily="34" charset="0"/>
              </a:rPr>
              <a:t> to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Thus, it holds for 1 ≤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 n that x</a:t>
            </a:r>
            <a:r>
              <a:rPr lang="en-US" i="1" baseline="-25000" dirty="0">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 j in every configuration that follows c and precedes </a:t>
            </a:r>
            <a:r>
              <a:rPr lang="en-US" dirty="0" err="1">
                <a:latin typeface="Calibri" panose="020F0502020204030204" pitchFamily="34" charset="0"/>
                <a:cs typeface="Calibri" panose="020F0502020204030204" pitchFamily="34" charset="0"/>
              </a:rPr>
              <a:t>c</a:t>
            </a:r>
            <a:r>
              <a:rPr lang="en-US" i="1" baseline="-25000"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it also holds that in </a:t>
            </a:r>
            <a:r>
              <a:rPr lang="en-US" dirty="0" err="1">
                <a:latin typeface="Calibri" panose="020F0502020204030204" pitchFamily="34" charset="0"/>
                <a:cs typeface="Calibri" panose="020F0502020204030204" pitchFamily="34" charset="0"/>
              </a:rPr>
              <a:t>c</a:t>
            </a:r>
            <a:r>
              <a:rPr lang="en-US" i="1" baseline="-25000"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that the only </a:t>
            </a:r>
            <a:r>
              <a:rPr lang="en-US" i="1" dirty="0">
                <a:latin typeface="Calibri" panose="020F0502020204030204" pitchFamily="34" charset="0"/>
                <a:cs typeface="Calibri" panose="020F0502020204030204" pitchFamily="34" charset="0"/>
              </a:rPr>
              <a:t>x</a:t>
            </a:r>
            <a:r>
              <a:rPr lang="en-US" dirty="0">
                <a:latin typeface="Calibri" panose="020F0502020204030204" pitchFamily="34" charset="0"/>
                <a:cs typeface="Calibri" panose="020F0502020204030204" pitchFamily="34" charset="0"/>
              </a:rPr>
              <a:t> variables to hold the value </a:t>
            </a:r>
            <a:r>
              <a:rPr lang="en-US" i="1" dirty="0">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is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Processor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does not change the value of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until </a:t>
            </a:r>
            <a:r>
              <a:rPr lang="en-US" i="1" dirty="0" err="1">
                <a:latin typeface="Calibri" panose="020F0502020204030204" pitchFamily="34" charset="0"/>
                <a:cs typeface="Calibri" panose="020F0502020204030204" pitchFamily="34" charset="0"/>
              </a:rPr>
              <a:t>x</a:t>
            </a:r>
            <a:r>
              <a:rPr lang="en-US" i="1" baseline="-25000" dirty="0" err="1">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15461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Theorem 2.1</a:t>
            </a: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The only possible sequence of changes of the values of the </a:t>
            </a:r>
            <a:r>
              <a:rPr lang="en-US" i="1" dirty="0">
                <a:latin typeface="Calibri" panose="020F0502020204030204" pitchFamily="34" charset="0"/>
                <a:cs typeface="Calibri" panose="020F0502020204030204" pitchFamily="34" charset="0"/>
              </a:rPr>
              <a:t>x</a:t>
            </a:r>
            <a:r>
              <a:rPr lang="en-US" dirty="0">
                <a:latin typeface="Calibri" panose="020F0502020204030204" pitchFamily="34" charset="0"/>
                <a:cs typeface="Calibri" panose="020F0502020204030204" pitchFamily="34" charset="0"/>
              </a:rPr>
              <a:t> variables to the value of </a:t>
            </a:r>
            <a:r>
              <a:rPr lang="en-US" i="1" dirty="0">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is:</a:t>
            </a:r>
          </a:p>
          <a:p>
            <a:pPr lvl="1"/>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changes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to the values of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(which is </a:t>
            </a:r>
            <a:r>
              <a:rPr lang="en-US" i="1" dirty="0">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then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3</a:t>
            </a:r>
            <a:r>
              <a:rPr lang="en-US" dirty="0">
                <a:latin typeface="Calibri" panose="020F0502020204030204" pitchFamily="34" charset="0"/>
                <a:cs typeface="Calibri" panose="020F0502020204030204" pitchFamily="34" charset="0"/>
              </a:rPr>
              <a:t> changes the value of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3</a:t>
            </a:r>
            <a:r>
              <a:rPr lang="en-US" baseline="-25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to </a:t>
            </a:r>
            <a:r>
              <a:rPr lang="en-US" i="1" dirty="0">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and so on until </a:t>
            </a:r>
            <a:r>
              <a:rPr lang="en-US" i="1" dirty="0" err="1">
                <a:latin typeface="Calibri" panose="020F0502020204030204" pitchFamily="34" charset="0"/>
                <a:cs typeface="Calibri" panose="020F0502020204030204" pitchFamily="34" charset="0"/>
              </a:rPr>
              <a:t>p</a:t>
            </a:r>
            <a:r>
              <a:rPr lang="en-US" i="1" baseline="-25000" dirty="0" err="1">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changes the value of </a:t>
            </a:r>
            <a:r>
              <a:rPr lang="en-US" i="1" dirty="0" err="1">
                <a:latin typeface="Calibri" panose="020F0502020204030204" pitchFamily="34" charset="0"/>
                <a:cs typeface="Calibri" panose="020F0502020204030204" pitchFamily="34" charset="0"/>
              </a:rPr>
              <a:t>x</a:t>
            </a:r>
            <a:r>
              <a:rPr lang="en-US" i="1" baseline="-25000" dirty="0" err="1">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to </a:t>
            </a:r>
            <a:r>
              <a:rPr lang="en-US" i="1" dirty="0">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Only at this stage is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able to change value again (following </a:t>
            </a:r>
            <a:r>
              <a:rPr lang="en-US" i="1" dirty="0" err="1">
                <a:latin typeface="Calibri" panose="020F0502020204030204" pitchFamily="34" charset="0"/>
                <a:cs typeface="Calibri" panose="020F0502020204030204" pitchFamily="34" charset="0"/>
              </a:rPr>
              <a:t>c</a:t>
            </a:r>
            <a:r>
              <a:rPr lang="en-US" i="1" baseline="-25000"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Let </a:t>
            </a:r>
            <a:r>
              <a:rPr lang="en-US" i="1" dirty="0" err="1">
                <a:latin typeface="Calibri" panose="020F0502020204030204" pitchFamily="34" charset="0"/>
                <a:cs typeface="Calibri" panose="020F0502020204030204" pitchFamily="34" charset="0"/>
              </a:rPr>
              <a:t>c</a:t>
            </a:r>
            <a:r>
              <a:rPr lang="en-US" i="1" baseline="-25000" dirty="0" err="1">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be the configuration reached following the assignment of </a:t>
            </a:r>
            <a:r>
              <a:rPr lang="en-US" i="1" dirty="0" err="1">
                <a:latin typeface="Calibri" panose="020F0502020204030204" pitchFamily="34" charset="0"/>
                <a:cs typeface="Calibri" panose="020F0502020204030204" pitchFamily="34" charset="0"/>
              </a:rPr>
              <a:t>x</a:t>
            </a:r>
            <a:r>
              <a:rPr lang="en-US" i="1" baseline="-25000" dirty="0" err="1">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c</a:t>
            </a:r>
            <a:r>
              <a:rPr lang="en-US" i="1" baseline="-25000" dirty="0" err="1">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 is a safe configuration. </a:t>
            </a:r>
          </a:p>
        </p:txBody>
      </p:sp>
    </p:spTree>
    <p:extLst>
      <p:ext uri="{BB962C8B-B14F-4D97-AF65-F5344CB8AC3E}">
        <p14:creationId xmlns:p14="http://schemas.microsoft.com/office/powerpoint/2010/main" val="398687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Theorem 2.1</a:t>
            </a: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In accordance with Lemma 2.4,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must assign </a:t>
            </a:r>
            <a:r>
              <a:rPr lang="en-US" i="1" dirty="0">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to </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in every </a:t>
            </a:r>
            <a:r>
              <a:rPr lang="en-US" i="1" dirty="0">
                <a:latin typeface="Calibri" panose="020F0502020204030204" pitchFamily="34" charset="0"/>
                <a:cs typeface="Calibri" panose="020F0502020204030204" pitchFamily="34" charset="0"/>
              </a:rPr>
              <a:t>n</a:t>
            </a:r>
            <a:r>
              <a:rPr lang="en-US" i="1" baseline="30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rounds. </a:t>
            </a:r>
          </a:p>
          <a:p>
            <a:r>
              <a:rPr lang="en-US" dirty="0">
                <a:latin typeface="Calibri" panose="020F0502020204030204" pitchFamily="34" charset="0"/>
                <a:cs typeface="Calibri" panose="020F0502020204030204" pitchFamily="34" charset="0"/>
              </a:rPr>
              <a:t>Thus a safe configuration must be reached in </a:t>
            </a:r>
            <a:r>
              <a:rPr lang="en-US" i="1" dirty="0">
                <a:latin typeface="Calibri" panose="020F0502020204030204" pitchFamily="34" charset="0"/>
                <a:cs typeface="Calibri" panose="020F0502020204030204" pitchFamily="34" charset="0"/>
              </a:rPr>
              <a:t>n</a:t>
            </a:r>
            <a:r>
              <a:rPr lang="en-US" i="1" baseline="30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rounds.   □</a:t>
            </a:r>
          </a:p>
        </p:txBody>
      </p:sp>
    </p:spTree>
    <p:extLst>
      <p:ext uri="{BB962C8B-B14F-4D97-AF65-F5344CB8AC3E}">
        <p14:creationId xmlns:p14="http://schemas.microsoft.com/office/powerpoint/2010/main" val="2534486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b="1" noProof="0" dirty="0"/>
              <a:t>Summary </a:t>
            </a:r>
            <a:endParaRPr lang="en-US" noProof="0" dirty="0"/>
          </a:p>
        </p:txBody>
      </p:sp>
      <p:sp>
        <p:nvSpPr>
          <p:cNvPr id="26626" name="Platshållare för innehåll 2"/>
          <p:cNvSpPr>
            <a:spLocks noGrp="1"/>
          </p:cNvSpPr>
          <p:nvPr>
            <p:ph idx="1"/>
          </p:nvPr>
        </p:nvSpPr>
        <p:spPr/>
        <p:txBody>
          <a:bodyPr/>
          <a:lstStyle/>
          <a:p>
            <a:r>
              <a:rPr lang="en-US" dirty="0">
                <a:latin typeface="Calibri" panose="020F0502020204030204" pitchFamily="34" charset="0"/>
                <a:cs typeface="Calibri" panose="020F0502020204030204" pitchFamily="34" charset="0"/>
              </a:rPr>
              <a:t>Revised our system settings</a:t>
            </a:r>
          </a:p>
          <a:p>
            <a:pPr lvl="1"/>
            <a:r>
              <a:rPr lang="en-US" dirty="0">
                <a:latin typeface="Calibri" panose="020F0502020204030204" pitchFamily="34" charset="0"/>
                <a:cs typeface="Calibri" panose="020F0502020204030204" pitchFamily="34" charset="0"/>
              </a:rPr>
              <a:t>Added message passing </a:t>
            </a:r>
          </a:p>
          <a:p>
            <a:pPr lvl="1"/>
            <a:r>
              <a:rPr lang="en-US" dirty="0">
                <a:latin typeface="Calibri" panose="020F0502020204030204" pitchFamily="34" charset="0"/>
                <a:cs typeface="Calibri" panose="020F0502020204030204" pitchFamily="34" charset="0"/>
              </a:rPr>
              <a:t>Added asynchrony</a:t>
            </a:r>
          </a:p>
          <a:p>
            <a:r>
              <a:rPr lang="en-US" dirty="0">
                <a:latin typeface="Calibri" panose="020F0502020204030204" pitchFamily="34" charset="0"/>
                <a:cs typeface="Calibri" panose="020F0502020204030204" pitchFamily="34" charset="0"/>
              </a:rPr>
              <a:t>Presented solutions and proved for mutual exclusion</a:t>
            </a:r>
          </a:p>
          <a:p>
            <a:r>
              <a:rPr lang="en-US" dirty="0">
                <a:latin typeface="Calibri" panose="020F0502020204030204" pitchFamily="34" charset="0"/>
                <a:cs typeface="Calibri" panose="020F0502020204030204" pitchFamily="34" charset="0"/>
              </a:rPr>
              <a:t>And also mutual exclusion for general communication graphs via f</a:t>
            </a:r>
            <a:r>
              <a:rPr lang="en-US" altLang="he-IL" dirty="0">
                <a:latin typeface="Calibri" panose="020F0502020204030204" pitchFamily="34" charset="0"/>
                <a:cs typeface="Calibri" panose="020F0502020204030204" pitchFamily="34" charset="0"/>
              </a:rPr>
              <a:t>air composition</a:t>
            </a:r>
            <a:endParaRPr lang="sv-SE"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ubrik 1"/>
          <p:cNvSpPr>
            <a:spLocks noGrp="1"/>
          </p:cNvSpPr>
          <p:nvPr>
            <p:ph type="title"/>
          </p:nvPr>
        </p:nvSpPr>
        <p:spPr/>
        <p:txBody>
          <a:bodyPr/>
          <a:lstStyle/>
          <a:p>
            <a:r>
              <a:rPr lang="en-US" b="1" noProof="0" dirty="0"/>
              <a:t>Review Questions</a:t>
            </a:r>
          </a:p>
        </p:txBody>
      </p:sp>
      <p:sp>
        <p:nvSpPr>
          <p:cNvPr id="92162" name="Platshållare för innehåll 2"/>
          <p:cNvSpPr>
            <a:spLocks noGrp="1"/>
          </p:cNvSpPr>
          <p:nvPr>
            <p:ph idx="1"/>
          </p:nvPr>
        </p:nvSpPr>
        <p:spPr>
          <a:xfrm>
            <a:off x="251520" y="1773238"/>
            <a:ext cx="8640960" cy="4535487"/>
          </a:xfrm>
        </p:spPr>
        <p:txBody>
          <a:bodyPr/>
          <a:lstStyle/>
          <a:p>
            <a:pPr marL="533400" indent="-533400">
              <a:buFont typeface="+mj-lt"/>
              <a:buAutoNum type="arabicPeriod"/>
            </a:pPr>
            <a:r>
              <a:rPr lang="en-US" dirty="0">
                <a:latin typeface="Calibri" panose="020F0502020204030204" pitchFamily="34" charset="0"/>
                <a:cs typeface="Calibri" panose="020F0502020204030204" pitchFamily="34" charset="0"/>
              </a:rPr>
              <a:t>Rewrite the proof of the convergence and closure of the Leader Election program in the </a:t>
            </a:r>
            <a:r>
              <a:rPr lang="en-US" u="sng" dirty="0">
                <a:latin typeface="Calibri" panose="020F0502020204030204" pitchFamily="34" charset="0"/>
                <a:cs typeface="Calibri" panose="020F0502020204030204" pitchFamily="34" charset="0"/>
              </a:rPr>
              <a:t>message passing</a:t>
            </a:r>
            <a:r>
              <a:rPr lang="en-US" dirty="0">
                <a:latin typeface="Calibri" panose="020F0502020204030204" pitchFamily="34" charset="0"/>
                <a:cs typeface="Calibri" panose="020F0502020204030204" pitchFamily="34" charset="0"/>
              </a:rPr>
              <a:t> model</a:t>
            </a:r>
          </a:p>
          <a:p>
            <a:pPr marL="514350" indent="-514350">
              <a:buFont typeface="+mj-lt"/>
              <a:buAutoNum type="arabicPeriod"/>
            </a:pPr>
            <a:r>
              <a:rPr lang="en-US" dirty="0">
                <a:latin typeface="Calibri" panose="020F0502020204030204" pitchFamily="34" charset="0"/>
                <a:cs typeface="Calibri" panose="020F0502020204030204" pitchFamily="34" charset="0"/>
              </a:rPr>
              <a:t>Show that in a synchronous uniform ring, there is no deterministic self-stabilizing method for token circulating</a:t>
            </a:r>
            <a:endParaRPr lang="sv-SE"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Hint: The answer is similar to the leader election impossibility lemma </a:t>
            </a:r>
            <a:endParaRPr lang="sv-SE" dirty="0">
              <a:latin typeface="Calibri" panose="020F0502020204030204" pitchFamily="34" charset="0"/>
              <a:cs typeface="Calibri" panose="020F0502020204030204" pitchFamily="34" charset="0"/>
            </a:endParaRPr>
          </a:p>
          <a:p>
            <a:pPr marL="533400" indent="-533400">
              <a:buFont typeface="+mj-lt"/>
              <a:buAutoNum type="arabicPeriod"/>
            </a:pP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ltLang="en-US"/>
              <a:t>Chapter 2 - Definitions, Techniques and Paradigms</a:t>
            </a:r>
            <a:endParaRPr lang="en-US" altLang="he-IL"/>
          </a:p>
        </p:txBody>
      </p:sp>
      <p:sp>
        <p:nvSpPr>
          <p:cNvPr id="6" name="Slide Number Placeholder 6"/>
          <p:cNvSpPr>
            <a:spLocks noGrp="1"/>
          </p:cNvSpPr>
          <p:nvPr>
            <p:ph type="sldNum" sz="quarter" idx="12"/>
          </p:nvPr>
        </p:nvSpPr>
        <p:spPr/>
        <p:txBody>
          <a:bodyPr/>
          <a:lstStyle/>
          <a:p>
            <a:r>
              <a:rPr lang="en-US" altLang="en-US"/>
              <a:t>2-</a:t>
            </a:r>
            <a:fld id="{B7AF335E-398F-42D6-AE47-A1FB8E9733BD}" type="slidenum">
              <a:rPr lang="en-US" altLang="en-US"/>
              <a:pPr/>
              <a:t>4</a:t>
            </a:fld>
            <a:endParaRPr lang="en-US" altLang="en-US"/>
          </a:p>
        </p:txBody>
      </p:sp>
      <p:sp>
        <p:nvSpPr>
          <p:cNvPr id="98306" name="Rectangle 2"/>
          <p:cNvSpPr>
            <a:spLocks noGrp="1" noChangeArrowheads="1"/>
          </p:cNvSpPr>
          <p:nvPr>
            <p:ph type="title"/>
          </p:nvPr>
        </p:nvSpPr>
        <p:spPr>
          <a:xfrm>
            <a:off x="842963" y="617538"/>
            <a:ext cx="7772400" cy="1143000"/>
          </a:xfrm>
        </p:spPr>
        <p:txBody>
          <a:bodyPr/>
          <a:lstStyle/>
          <a:p>
            <a:r>
              <a:rPr lang="en-US" altLang="he-IL" sz="3200" dirty="0"/>
              <a:t>What is a Distributed System?</a:t>
            </a:r>
          </a:p>
        </p:txBody>
      </p:sp>
      <p:sp>
        <p:nvSpPr>
          <p:cNvPr id="98307" name="Rectangle 3"/>
          <p:cNvSpPr>
            <a:spLocks noGrp="1" noChangeArrowheads="1"/>
          </p:cNvSpPr>
          <p:nvPr>
            <p:ph type="body" sz="half" idx="1"/>
          </p:nvPr>
        </p:nvSpPr>
        <p:spPr>
          <a:xfrm>
            <a:off x="1146175" y="2051050"/>
            <a:ext cx="6267450" cy="1728788"/>
          </a:xfrm>
        </p:spPr>
        <p:txBody>
          <a:bodyPr/>
          <a:lstStyle/>
          <a:p>
            <a:r>
              <a:rPr lang="en-US" altLang="he-IL" sz="2400" dirty="0"/>
              <a:t>Communication networks</a:t>
            </a:r>
          </a:p>
          <a:p>
            <a:r>
              <a:rPr lang="en-US" altLang="he-IL" sz="2400" dirty="0"/>
              <a:t>Multiprocessor computers</a:t>
            </a:r>
          </a:p>
          <a:p>
            <a:r>
              <a:rPr lang="en-US" altLang="he-IL" sz="2400" dirty="0"/>
              <a:t>Multitasking single processor</a:t>
            </a:r>
          </a:p>
        </p:txBody>
      </p:sp>
      <p:sp>
        <p:nvSpPr>
          <p:cNvPr id="98308" name="Rectangle 4"/>
          <p:cNvSpPr>
            <a:spLocks noGrp="1" noChangeArrowheads="1"/>
          </p:cNvSpPr>
          <p:nvPr>
            <p:ph type="body" sz="half" idx="2"/>
          </p:nvPr>
        </p:nvSpPr>
        <p:spPr>
          <a:xfrm>
            <a:off x="842963" y="4191000"/>
            <a:ext cx="7244969" cy="1728788"/>
          </a:xfrm>
          <a:ln/>
          <a:extLst>
            <a:ext uri="{91240B29-F687-4F45-9708-019B960494DF}">
              <a14:hiddenLine xmlns:a14="http://schemas.microsoft.com/office/drawing/2010/main" w="57150" cmpd="thickThin">
                <a:solidFill>
                  <a:schemeClr val="hlink"/>
                </a:solidFill>
                <a:miter lim="800000"/>
                <a:headEnd/>
                <a:tailEnd/>
              </a14:hiddenLine>
            </a:ext>
          </a:extLst>
        </p:spPr>
        <p:txBody>
          <a:bodyPr/>
          <a:lstStyle/>
          <a:p>
            <a:pPr>
              <a:lnSpc>
                <a:spcPct val="90000"/>
              </a:lnSpc>
              <a:buFont typeface="ZapfDingbats" pitchFamily="82" charset="2"/>
              <a:buNone/>
            </a:pPr>
            <a:r>
              <a:rPr lang="en-US" altLang="en-US" dirty="0">
                <a:solidFill>
                  <a:srgbClr val="0000FF"/>
                </a:solidFill>
              </a:rPr>
              <a:t>	</a:t>
            </a:r>
            <a:r>
              <a:rPr lang="en-US" altLang="he-IL" dirty="0">
                <a:solidFill>
                  <a:srgbClr val="0000FF"/>
                </a:solidFill>
              </a:rPr>
              <a:t>A computer network is modeled by a set of n finite state machines. We call these automata processors, and say that they communicate with each other</a:t>
            </a:r>
          </a:p>
          <a:p>
            <a:pPr lvl="4">
              <a:lnSpc>
                <a:spcPct val="90000"/>
              </a:lnSpc>
            </a:pPr>
            <a:endParaRPr lang="en-US" altLang="en-US" dirty="0"/>
          </a:p>
        </p:txBody>
      </p:sp>
    </p:spTree>
    <p:custDataLst>
      <p:tags r:id="rId1"/>
    </p:custDataLst>
    <p:extLst>
      <p:ext uri="{BB962C8B-B14F-4D97-AF65-F5344CB8AC3E}">
        <p14:creationId xmlns:p14="http://schemas.microsoft.com/office/powerpoint/2010/main" val="613582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Effect transition="in" filter="dissolve">
                                      <p:cBhvr>
                                        <p:cTn id="7" dur="500"/>
                                        <p:tgtEl>
                                          <p:spTgt spid="983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Footer Placeholder 4"/>
          <p:cNvSpPr>
            <a:spLocks noGrp="1"/>
          </p:cNvSpPr>
          <p:nvPr>
            <p:ph type="ftr" sz="quarter" idx="11"/>
          </p:nvPr>
        </p:nvSpPr>
        <p:spPr/>
        <p:txBody>
          <a:bodyPr/>
          <a:lstStyle/>
          <a:p>
            <a:r>
              <a:rPr lang="en-US" altLang="en-US"/>
              <a:t>Chapter 2 - Definitions, Techniques and Paradigms</a:t>
            </a:r>
            <a:endParaRPr lang="en-US" altLang="he-IL"/>
          </a:p>
        </p:txBody>
      </p:sp>
      <p:sp>
        <p:nvSpPr>
          <p:cNvPr id="28" name="Slide Number Placeholder 5"/>
          <p:cNvSpPr>
            <a:spLocks noGrp="1"/>
          </p:cNvSpPr>
          <p:nvPr>
            <p:ph type="sldNum" sz="quarter" idx="12"/>
          </p:nvPr>
        </p:nvSpPr>
        <p:spPr/>
        <p:txBody>
          <a:bodyPr/>
          <a:lstStyle/>
          <a:p>
            <a:r>
              <a:rPr lang="en-US" altLang="en-US"/>
              <a:t>2-</a:t>
            </a:r>
            <a:fld id="{0FE3BE35-C5C7-4F1A-9B3F-25E2741F71AB}" type="slidenum">
              <a:rPr lang="en-US" altLang="en-US"/>
              <a:pPr/>
              <a:t>5</a:t>
            </a:fld>
            <a:endParaRPr lang="en-US" altLang="en-US"/>
          </a:p>
        </p:txBody>
      </p:sp>
      <p:sp>
        <p:nvSpPr>
          <p:cNvPr id="61442" name="Rectangle 2"/>
          <p:cNvSpPr>
            <a:spLocks noGrp="1" noChangeArrowheads="1"/>
          </p:cNvSpPr>
          <p:nvPr>
            <p:ph type="title"/>
          </p:nvPr>
        </p:nvSpPr>
        <p:spPr/>
        <p:txBody>
          <a:bodyPr/>
          <a:lstStyle/>
          <a:p>
            <a:r>
              <a:rPr lang="en-US" altLang="he-IL" sz="3200"/>
              <a:t>The Distributed System Model</a:t>
            </a:r>
          </a:p>
        </p:txBody>
      </p:sp>
      <p:sp>
        <p:nvSpPr>
          <p:cNvPr id="61452" name="Rectangle 12"/>
          <p:cNvSpPr>
            <a:spLocks noGrp="1" noChangeArrowheads="1"/>
          </p:cNvSpPr>
          <p:nvPr>
            <p:ph type="body" sz="half" idx="1"/>
          </p:nvPr>
        </p:nvSpPr>
        <p:spPr>
          <a:xfrm>
            <a:off x="533400" y="1003300"/>
            <a:ext cx="8126413" cy="1919288"/>
          </a:xfrm>
          <a:noFill/>
          <a:ln/>
        </p:spPr>
        <p:txBody>
          <a:bodyPr/>
          <a:lstStyle/>
          <a:p>
            <a:pPr>
              <a:buFont typeface="ZapfDingbats" pitchFamily="82" charset="2"/>
              <a:buNone/>
            </a:pPr>
            <a:r>
              <a:rPr lang="en-US" altLang="he-IL" dirty="0">
                <a:solidFill>
                  <a:srgbClr val="C60000"/>
                </a:solidFill>
              </a:rPr>
              <a:t>Denote : </a:t>
            </a:r>
          </a:p>
          <a:p>
            <a:r>
              <a:rPr lang="en-US" altLang="he-IL" sz="2400" dirty="0">
                <a:solidFill>
                  <a:srgbClr val="C60000"/>
                </a:solidFill>
              </a:rPr>
              <a:t>P</a:t>
            </a:r>
            <a:r>
              <a:rPr lang="en-US" altLang="he-IL" sz="2400" baseline="-25000" dirty="0">
                <a:solidFill>
                  <a:srgbClr val="C60000"/>
                </a:solidFill>
              </a:rPr>
              <a:t>i</a:t>
            </a:r>
            <a:r>
              <a:rPr lang="en-US" altLang="he-IL" sz="2400" dirty="0"/>
              <a:t> - the </a:t>
            </a:r>
            <a:r>
              <a:rPr lang="en-US" altLang="he-IL" sz="2400" dirty="0" err="1"/>
              <a:t>i</a:t>
            </a:r>
            <a:r>
              <a:rPr lang="en-US" altLang="he-IL" sz="2400" baseline="30000" dirty="0" err="1"/>
              <a:t>th</a:t>
            </a:r>
            <a:r>
              <a:rPr lang="en-US" altLang="he-IL" sz="2400" dirty="0"/>
              <a:t> processor</a:t>
            </a:r>
          </a:p>
          <a:p>
            <a:r>
              <a:rPr lang="en-US" altLang="he-IL" sz="2400" dirty="0">
                <a:solidFill>
                  <a:srgbClr val="C60000"/>
                </a:solidFill>
              </a:rPr>
              <a:t>neighbor of P</a:t>
            </a:r>
            <a:r>
              <a:rPr lang="en-US" altLang="he-IL" sz="2400" baseline="-25000" dirty="0">
                <a:solidFill>
                  <a:srgbClr val="C60000"/>
                </a:solidFill>
              </a:rPr>
              <a:t>i</a:t>
            </a:r>
            <a:r>
              <a:rPr lang="en-US" altLang="he-IL" sz="2400" dirty="0"/>
              <a:t> - a processor that can communicate with directly with</a:t>
            </a:r>
            <a:r>
              <a:rPr lang="en-US" altLang="he-IL" sz="2400" dirty="0">
                <a:solidFill>
                  <a:schemeClr val="accent6"/>
                </a:solidFill>
              </a:rPr>
              <a:t> P</a:t>
            </a:r>
            <a:r>
              <a:rPr lang="en-US" altLang="he-IL" sz="2400" baseline="-25000" dirty="0">
                <a:solidFill>
                  <a:schemeClr val="accent6"/>
                </a:solidFill>
              </a:rPr>
              <a:t>i</a:t>
            </a:r>
            <a:r>
              <a:rPr lang="en-US" altLang="he-IL" sz="2400" dirty="0"/>
              <a:t> </a:t>
            </a:r>
          </a:p>
        </p:txBody>
      </p:sp>
      <p:sp>
        <p:nvSpPr>
          <p:cNvPr id="61453" name="Text Box 13"/>
          <p:cNvSpPr txBox="1">
            <a:spLocks noChangeArrowheads="1"/>
          </p:cNvSpPr>
          <p:nvPr/>
        </p:nvSpPr>
        <p:spPr bwMode="auto">
          <a:xfrm>
            <a:off x="533400" y="2922588"/>
            <a:ext cx="3362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he-IL" sz="2800">
                <a:solidFill>
                  <a:srgbClr val="C60000"/>
                </a:solidFill>
                <a:latin typeface="Comic Sans MS" panose="030F0702030302020204" pitchFamily="66" charset="0"/>
              </a:rPr>
              <a:t>How to Represent the Model?</a:t>
            </a:r>
          </a:p>
        </p:txBody>
      </p:sp>
      <p:sp>
        <p:nvSpPr>
          <p:cNvPr id="61455" name="Rectangle 15"/>
          <p:cNvSpPr>
            <a:spLocks noChangeArrowheads="1"/>
          </p:cNvSpPr>
          <p:nvPr/>
        </p:nvSpPr>
        <p:spPr bwMode="auto">
          <a:xfrm>
            <a:off x="533400" y="4532313"/>
            <a:ext cx="8126413"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pPr>
              <a:buFont typeface="ZapfDingbats" pitchFamily="82" charset="2"/>
              <a:buNone/>
            </a:pPr>
            <a:r>
              <a:rPr lang="en-US" altLang="he-IL" sz="2800">
                <a:solidFill>
                  <a:srgbClr val="C60000"/>
                </a:solidFill>
              </a:rPr>
              <a:t>Ways of communication </a:t>
            </a:r>
          </a:p>
          <a:p>
            <a:r>
              <a:rPr lang="en-US" altLang="he-IL">
                <a:solidFill>
                  <a:srgbClr val="C60000"/>
                </a:solidFill>
              </a:rPr>
              <a:t>message passing</a:t>
            </a:r>
            <a:r>
              <a:rPr lang="en-US" altLang="he-IL"/>
              <a:t> - fits communication networks and all the rest</a:t>
            </a:r>
          </a:p>
          <a:p>
            <a:r>
              <a:rPr lang="en-US" altLang="he-IL">
                <a:solidFill>
                  <a:srgbClr val="C60000"/>
                </a:solidFill>
              </a:rPr>
              <a:t>shared memory</a:t>
            </a:r>
            <a:r>
              <a:rPr lang="en-US" altLang="he-IL"/>
              <a:t> - fits geographically close systems</a:t>
            </a:r>
          </a:p>
        </p:txBody>
      </p:sp>
      <p:grpSp>
        <p:nvGrpSpPr>
          <p:cNvPr id="61478" name="Group 38"/>
          <p:cNvGrpSpPr>
            <a:grpSpLocks/>
          </p:cNvGrpSpPr>
          <p:nvPr/>
        </p:nvGrpSpPr>
        <p:grpSpPr bwMode="auto">
          <a:xfrm>
            <a:off x="4214813" y="2374900"/>
            <a:ext cx="3806825" cy="2620963"/>
            <a:chOff x="2655" y="1496"/>
            <a:chExt cx="2398" cy="1651"/>
          </a:xfrm>
        </p:grpSpPr>
        <p:sp>
          <p:nvSpPr>
            <p:cNvPr id="61459" name="Oval 19"/>
            <p:cNvSpPr>
              <a:spLocks noChangeArrowheads="1"/>
            </p:cNvSpPr>
            <p:nvPr/>
          </p:nvSpPr>
          <p:spPr bwMode="auto">
            <a:xfrm>
              <a:off x="4181" y="1659"/>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solidFill>
                    <a:srgbClr val="3293AA"/>
                  </a:solidFill>
                  <a:latin typeface="Comic Sans MS" panose="030F0702030302020204" pitchFamily="66" charset="0"/>
                </a:rPr>
                <a:t>P</a:t>
              </a:r>
              <a:r>
                <a:rPr lang="en-US" altLang="en-US" baseline="-25000" dirty="0">
                  <a:solidFill>
                    <a:srgbClr val="3293AA"/>
                  </a:solidFill>
                  <a:latin typeface="Comic Sans MS" panose="030F0702030302020204" pitchFamily="66" charset="0"/>
                </a:rPr>
                <a:t>i</a:t>
              </a:r>
              <a:endParaRPr lang="en-US" altLang="en-US" dirty="0">
                <a:solidFill>
                  <a:srgbClr val="3293AA"/>
                </a:solidFill>
                <a:latin typeface="Comic Sans MS" panose="030F0702030302020204" pitchFamily="66" charset="0"/>
              </a:endParaRPr>
            </a:p>
          </p:txBody>
        </p:sp>
        <p:sp>
          <p:nvSpPr>
            <p:cNvPr id="61460" name="Oval 20"/>
            <p:cNvSpPr>
              <a:spLocks noChangeArrowheads="1"/>
            </p:cNvSpPr>
            <p:nvPr/>
          </p:nvSpPr>
          <p:spPr bwMode="auto">
            <a:xfrm>
              <a:off x="4565" y="2427"/>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rgbClr val="3293AA"/>
                </a:solidFill>
                <a:latin typeface="Comic Sans MS" panose="030F0702030302020204" pitchFamily="66" charset="0"/>
              </a:endParaRPr>
            </a:p>
          </p:txBody>
        </p:sp>
        <p:sp>
          <p:nvSpPr>
            <p:cNvPr id="61461" name="Oval 21"/>
            <p:cNvSpPr>
              <a:spLocks noChangeArrowheads="1"/>
            </p:cNvSpPr>
            <p:nvPr/>
          </p:nvSpPr>
          <p:spPr bwMode="auto">
            <a:xfrm>
              <a:off x="4805" y="2947"/>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rgbClr val="3293AA"/>
                </a:solidFill>
              </a:endParaRPr>
            </a:p>
          </p:txBody>
        </p:sp>
        <p:sp>
          <p:nvSpPr>
            <p:cNvPr id="61462" name="Oval 22"/>
            <p:cNvSpPr>
              <a:spLocks noChangeArrowheads="1"/>
            </p:cNvSpPr>
            <p:nvPr/>
          </p:nvSpPr>
          <p:spPr bwMode="auto">
            <a:xfrm>
              <a:off x="4181" y="2667"/>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rgbClr val="3293AA"/>
                </a:solidFill>
              </a:endParaRPr>
            </a:p>
          </p:txBody>
        </p:sp>
        <p:sp>
          <p:nvSpPr>
            <p:cNvPr id="61463" name="Oval 23"/>
            <p:cNvSpPr>
              <a:spLocks noChangeArrowheads="1"/>
            </p:cNvSpPr>
            <p:nvPr/>
          </p:nvSpPr>
          <p:spPr bwMode="auto">
            <a:xfrm>
              <a:off x="3719" y="2269"/>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err="1">
                  <a:solidFill>
                    <a:srgbClr val="3293AA"/>
                  </a:solidFill>
                  <a:latin typeface="Comic Sans MS" panose="030F0702030302020204" pitchFamily="66" charset="0"/>
                </a:rPr>
                <a:t>P</a:t>
              </a:r>
              <a:r>
                <a:rPr lang="en-US" altLang="en-US" baseline="-25000" dirty="0" err="1">
                  <a:solidFill>
                    <a:srgbClr val="3293AA"/>
                  </a:solidFill>
                  <a:latin typeface="Comic Sans MS" panose="030F0702030302020204" pitchFamily="66" charset="0"/>
                </a:rPr>
                <a:t>j</a:t>
              </a:r>
              <a:endParaRPr lang="en-US" altLang="en-US" dirty="0">
                <a:solidFill>
                  <a:srgbClr val="3293AA"/>
                </a:solidFill>
                <a:latin typeface="Comic Sans MS" panose="030F0702030302020204" pitchFamily="66" charset="0"/>
              </a:endParaRPr>
            </a:p>
          </p:txBody>
        </p:sp>
        <p:sp>
          <p:nvSpPr>
            <p:cNvPr id="61464" name="Oval 24"/>
            <p:cNvSpPr>
              <a:spLocks noChangeArrowheads="1"/>
            </p:cNvSpPr>
            <p:nvPr/>
          </p:nvSpPr>
          <p:spPr bwMode="auto">
            <a:xfrm>
              <a:off x="3653" y="2955"/>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rgbClr val="3293AA"/>
                </a:solidFill>
              </a:endParaRPr>
            </a:p>
          </p:txBody>
        </p:sp>
        <p:sp>
          <p:nvSpPr>
            <p:cNvPr id="61465" name="Oval 25"/>
            <p:cNvSpPr>
              <a:spLocks noChangeArrowheads="1"/>
            </p:cNvSpPr>
            <p:nvPr/>
          </p:nvSpPr>
          <p:spPr bwMode="auto">
            <a:xfrm>
              <a:off x="3269" y="2667"/>
              <a:ext cx="192" cy="192"/>
            </a:xfrm>
            <a:prstGeom prst="ellipse">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rgbClr val="3293AA"/>
                </a:solidFill>
              </a:endParaRPr>
            </a:p>
          </p:txBody>
        </p:sp>
        <p:sp>
          <p:nvSpPr>
            <p:cNvPr id="61466" name="Line 26"/>
            <p:cNvSpPr>
              <a:spLocks noChangeShapeType="1"/>
            </p:cNvSpPr>
            <p:nvPr/>
          </p:nvSpPr>
          <p:spPr bwMode="auto">
            <a:xfrm rot="21408908" flipH="1">
              <a:off x="3845" y="1851"/>
              <a:ext cx="376" cy="418"/>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61467" name="Line 27"/>
            <p:cNvSpPr>
              <a:spLocks noChangeShapeType="1"/>
            </p:cNvSpPr>
            <p:nvPr/>
          </p:nvSpPr>
          <p:spPr bwMode="auto">
            <a:xfrm>
              <a:off x="4269" y="1851"/>
              <a:ext cx="1" cy="816"/>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61468" name="Line 28"/>
            <p:cNvSpPr>
              <a:spLocks noChangeShapeType="1"/>
            </p:cNvSpPr>
            <p:nvPr/>
          </p:nvSpPr>
          <p:spPr bwMode="auto">
            <a:xfrm rot="647531" flipH="1">
              <a:off x="3845" y="2771"/>
              <a:ext cx="336" cy="288"/>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61469" name="Line 29"/>
            <p:cNvSpPr>
              <a:spLocks noChangeShapeType="1"/>
            </p:cNvSpPr>
            <p:nvPr/>
          </p:nvSpPr>
          <p:spPr bwMode="auto">
            <a:xfrm>
              <a:off x="3461" y="2827"/>
              <a:ext cx="192" cy="200"/>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61470" name="Line 30"/>
            <p:cNvSpPr>
              <a:spLocks noChangeShapeType="1"/>
            </p:cNvSpPr>
            <p:nvPr/>
          </p:nvSpPr>
          <p:spPr bwMode="auto">
            <a:xfrm rot="283336" flipH="1">
              <a:off x="3455" y="2422"/>
              <a:ext cx="288" cy="296"/>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61471" name="Line 31"/>
            <p:cNvSpPr>
              <a:spLocks noChangeShapeType="1"/>
            </p:cNvSpPr>
            <p:nvPr/>
          </p:nvSpPr>
          <p:spPr bwMode="auto">
            <a:xfrm rot="-300662" flipH="1" flipV="1">
              <a:off x="4373" y="1852"/>
              <a:ext cx="224" cy="576"/>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61472" name="Line 32"/>
            <p:cNvSpPr>
              <a:spLocks noChangeShapeType="1"/>
            </p:cNvSpPr>
            <p:nvPr/>
          </p:nvSpPr>
          <p:spPr bwMode="auto">
            <a:xfrm>
              <a:off x="4709" y="2619"/>
              <a:ext cx="144" cy="336"/>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61473" name="Line 33"/>
            <p:cNvSpPr>
              <a:spLocks noChangeShapeType="1"/>
            </p:cNvSpPr>
            <p:nvPr/>
          </p:nvSpPr>
          <p:spPr bwMode="auto">
            <a:xfrm>
              <a:off x="3845" y="3059"/>
              <a:ext cx="960" cy="1"/>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61474" name="Line 34"/>
            <p:cNvSpPr>
              <a:spLocks noChangeShapeType="1"/>
            </p:cNvSpPr>
            <p:nvPr/>
          </p:nvSpPr>
          <p:spPr bwMode="auto">
            <a:xfrm rot="-1159261">
              <a:off x="3926" y="2363"/>
              <a:ext cx="239" cy="392"/>
            </a:xfrm>
            <a:prstGeom prst="line">
              <a:avLst/>
            </a:prstGeom>
            <a:noFill/>
            <a:ln w="127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61475" name="Text Box 35"/>
            <p:cNvSpPr txBox="1">
              <a:spLocks noChangeArrowheads="1"/>
            </p:cNvSpPr>
            <p:nvPr/>
          </p:nvSpPr>
          <p:spPr bwMode="auto">
            <a:xfrm>
              <a:off x="3388" y="1496"/>
              <a:ext cx="16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endParaRPr lang="sv-SE" altLang="sv-SE" sz="1800">
                <a:solidFill>
                  <a:srgbClr val="3293AA"/>
                </a:solidFill>
                <a:latin typeface="Comic Sans MS" panose="030F0702030302020204" pitchFamily="66" charset="0"/>
              </a:endParaRPr>
            </a:p>
          </p:txBody>
        </p:sp>
        <p:sp>
          <p:nvSpPr>
            <p:cNvPr id="61476" name="Text Box 36"/>
            <p:cNvSpPr txBox="1">
              <a:spLocks noChangeArrowheads="1"/>
            </p:cNvSpPr>
            <p:nvPr/>
          </p:nvSpPr>
          <p:spPr bwMode="auto">
            <a:xfrm>
              <a:off x="2655" y="1841"/>
              <a:ext cx="14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endParaRPr lang="sv-SE" altLang="sv-SE" sz="1800">
                <a:solidFill>
                  <a:srgbClr val="3293AA"/>
                </a:solidFill>
                <a:latin typeface="Comic Sans MS" panose="030F0702030302020204" pitchFamily="66" charset="0"/>
              </a:endParaRPr>
            </a:p>
          </p:txBody>
        </p:sp>
      </p:grpSp>
      <p:sp>
        <p:nvSpPr>
          <p:cNvPr id="61480" name="Text Box 40"/>
          <p:cNvSpPr txBox="1">
            <a:spLocks noChangeArrowheads="1"/>
          </p:cNvSpPr>
          <p:nvPr/>
        </p:nvSpPr>
        <p:spPr bwMode="auto">
          <a:xfrm>
            <a:off x="3474459" y="2741613"/>
            <a:ext cx="277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50000"/>
              </a:spcBef>
              <a:buClr>
                <a:schemeClr val="accent2"/>
              </a:buClr>
              <a:buSzPct val="85000"/>
              <a:buFont typeface="Wingdings" panose="05000000000000000000" pitchFamily="2" charset="2"/>
              <a:buNone/>
            </a:pPr>
            <a:r>
              <a:rPr lang="en-US" altLang="sv-SE" sz="1800" dirty="0">
                <a:solidFill>
                  <a:srgbClr val="3293AA"/>
                </a:solidFill>
                <a:latin typeface="Comic Sans MS" panose="030F0702030302020204" pitchFamily="66" charset="0"/>
              </a:rPr>
              <a:t>     Link P</a:t>
            </a:r>
            <a:r>
              <a:rPr lang="en-US" altLang="sv-SE" sz="1800" baseline="-25000" dirty="0">
                <a:solidFill>
                  <a:srgbClr val="3293AA"/>
                </a:solidFill>
                <a:latin typeface="Comic Sans MS" panose="030F0702030302020204" pitchFamily="66" charset="0"/>
              </a:rPr>
              <a:t>i</a:t>
            </a:r>
            <a:r>
              <a:rPr lang="en-US" altLang="sv-SE" sz="1800" dirty="0">
                <a:solidFill>
                  <a:srgbClr val="3293AA"/>
                </a:solidFill>
                <a:latin typeface="Comic Sans MS" panose="030F0702030302020204" pitchFamily="66" charset="0"/>
              </a:rPr>
              <a:t>&lt;-&gt;</a:t>
            </a:r>
            <a:r>
              <a:rPr lang="en-US" altLang="sv-SE" sz="1800" dirty="0" err="1">
                <a:solidFill>
                  <a:srgbClr val="3293AA"/>
                </a:solidFill>
                <a:latin typeface="Comic Sans MS" panose="030F0702030302020204" pitchFamily="66" charset="0"/>
              </a:rPr>
              <a:t>P</a:t>
            </a:r>
            <a:r>
              <a:rPr lang="en-US" altLang="sv-SE" sz="1800" baseline="-25000" dirty="0" err="1">
                <a:solidFill>
                  <a:srgbClr val="3293AA"/>
                </a:solidFill>
                <a:latin typeface="Comic Sans MS" panose="030F0702030302020204" pitchFamily="66" charset="0"/>
              </a:rPr>
              <a:t>j</a:t>
            </a:r>
            <a:r>
              <a:rPr lang="en-US" altLang="sv-SE" sz="1800" dirty="0">
                <a:solidFill>
                  <a:srgbClr val="3293AA"/>
                </a:solidFill>
                <a:latin typeface="Comic Sans MS" panose="030F0702030302020204" pitchFamily="66" charset="0"/>
              </a:rPr>
              <a:t> = P</a:t>
            </a:r>
            <a:r>
              <a:rPr lang="en-US" altLang="sv-SE" sz="1800" baseline="-25000" dirty="0">
                <a:solidFill>
                  <a:srgbClr val="3293AA"/>
                </a:solidFill>
                <a:latin typeface="Comic Sans MS" panose="030F0702030302020204" pitchFamily="66" charset="0"/>
              </a:rPr>
              <a:t>i</a:t>
            </a:r>
            <a:r>
              <a:rPr lang="en-US" altLang="sv-SE" sz="1800" dirty="0">
                <a:solidFill>
                  <a:srgbClr val="3293AA"/>
                </a:solidFill>
                <a:latin typeface="Comic Sans MS" panose="030F0702030302020204" pitchFamily="66" charset="0"/>
              </a:rPr>
              <a:t> can communicate with </a:t>
            </a:r>
            <a:r>
              <a:rPr lang="en-US" altLang="sv-SE" sz="1800" dirty="0" err="1">
                <a:solidFill>
                  <a:srgbClr val="3293AA"/>
                </a:solidFill>
                <a:latin typeface="Comic Sans MS" panose="030F0702030302020204" pitchFamily="66" charset="0"/>
              </a:rPr>
              <a:t>P</a:t>
            </a:r>
            <a:r>
              <a:rPr lang="en-US" altLang="sv-SE" sz="1800" baseline="-25000" dirty="0" err="1">
                <a:solidFill>
                  <a:srgbClr val="3293AA"/>
                </a:solidFill>
                <a:latin typeface="Comic Sans MS" panose="030F0702030302020204" pitchFamily="66" charset="0"/>
              </a:rPr>
              <a:t>j</a:t>
            </a:r>
            <a:endParaRPr lang="en-US" altLang="sv-SE" sz="1800" dirty="0">
              <a:solidFill>
                <a:srgbClr val="3293AA"/>
              </a:solidFill>
              <a:latin typeface="Comic Sans MS" panose="030F0702030302020204" pitchFamily="66" charset="0"/>
            </a:endParaRPr>
          </a:p>
        </p:txBody>
      </p:sp>
      <p:sp>
        <p:nvSpPr>
          <p:cNvPr id="61481" name="Text Box 41"/>
          <p:cNvSpPr txBox="1">
            <a:spLocks noChangeArrowheads="1"/>
          </p:cNvSpPr>
          <p:nvPr/>
        </p:nvSpPr>
        <p:spPr bwMode="auto">
          <a:xfrm>
            <a:off x="7072313" y="2347623"/>
            <a:ext cx="18970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50000"/>
              </a:spcBef>
              <a:buClr>
                <a:schemeClr val="accent2"/>
              </a:buClr>
              <a:buSzPct val="85000"/>
              <a:buFont typeface="Wingdings" panose="05000000000000000000" pitchFamily="2" charset="2"/>
              <a:buNone/>
            </a:pPr>
            <a:r>
              <a:rPr lang="en-US" altLang="sv-SE" sz="1800" dirty="0">
                <a:solidFill>
                  <a:srgbClr val="009999"/>
                </a:solidFill>
                <a:latin typeface="Comic Sans MS" panose="030F0702030302020204" pitchFamily="66" charset="0"/>
              </a:rPr>
              <a:t>Node </a:t>
            </a:r>
            <a:r>
              <a:rPr lang="en-US" altLang="sv-SE" sz="1800" dirty="0" err="1">
                <a:solidFill>
                  <a:srgbClr val="009999"/>
                </a:solidFill>
                <a:latin typeface="Comic Sans MS" panose="030F0702030302020204" pitchFamily="66" charset="0"/>
              </a:rPr>
              <a:t>i</a:t>
            </a:r>
            <a:r>
              <a:rPr lang="en-US" altLang="sv-SE" sz="1800" dirty="0">
                <a:solidFill>
                  <a:srgbClr val="009999"/>
                </a:solidFill>
                <a:latin typeface="Comic Sans MS" panose="030F0702030302020204" pitchFamily="66" charset="0"/>
              </a:rPr>
              <a:t> = Processor </a:t>
            </a:r>
            <a:r>
              <a:rPr lang="en-US" altLang="sv-SE" sz="1800" dirty="0" err="1">
                <a:solidFill>
                  <a:srgbClr val="009999"/>
                </a:solidFill>
                <a:latin typeface="Comic Sans MS" panose="030F0702030302020204" pitchFamily="66" charset="0"/>
              </a:rPr>
              <a:t>i</a:t>
            </a:r>
            <a:endParaRPr lang="en-US" altLang="sv-SE" sz="1800" dirty="0">
              <a:solidFill>
                <a:srgbClr val="009999"/>
              </a:solidFill>
              <a:latin typeface="Comic Sans MS" panose="030F0702030302020204" pitchFamily="66" charset="0"/>
            </a:endParaRPr>
          </a:p>
        </p:txBody>
      </p:sp>
    </p:spTree>
    <p:custDataLst>
      <p:tags r:id="rId1"/>
    </p:custDataLst>
    <p:extLst>
      <p:ext uri="{BB962C8B-B14F-4D97-AF65-F5344CB8AC3E}">
        <p14:creationId xmlns:p14="http://schemas.microsoft.com/office/powerpoint/2010/main" val="765434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0" grpId="0"/>
      <p:bldP spid="61481"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 name="Footer Placeholder 5"/>
          <p:cNvSpPr>
            <a:spLocks noGrp="1"/>
          </p:cNvSpPr>
          <p:nvPr>
            <p:ph type="ftr" sz="quarter" idx="11"/>
          </p:nvPr>
        </p:nvSpPr>
        <p:spPr/>
        <p:txBody>
          <a:bodyPr/>
          <a:lstStyle/>
          <a:p>
            <a:r>
              <a:rPr lang="en-US" altLang="en-US"/>
              <a:t>Chapter 2 - Definitions, Techniques and Paradigms</a:t>
            </a:r>
            <a:endParaRPr lang="en-US" altLang="he-IL"/>
          </a:p>
        </p:txBody>
      </p:sp>
      <p:sp>
        <p:nvSpPr>
          <p:cNvPr id="39" name="Slide Number Placeholder 6"/>
          <p:cNvSpPr>
            <a:spLocks noGrp="1"/>
          </p:cNvSpPr>
          <p:nvPr>
            <p:ph type="sldNum" sz="quarter" idx="12"/>
          </p:nvPr>
        </p:nvSpPr>
        <p:spPr/>
        <p:txBody>
          <a:bodyPr/>
          <a:lstStyle/>
          <a:p>
            <a:r>
              <a:rPr lang="en-US" altLang="en-US"/>
              <a:t>2-</a:t>
            </a:r>
            <a:fld id="{0FF50335-0545-41A2-AEDE-2EBC38FD04C9}" type="slidenum">
              <a:rPr lang="en-US" altLang="en-US"/>
              <a:pPr/>
              <a:t>6</a:t>
            </a:fld>
            <a:endParaRPr lang="en-US" altLang="en-US"/>
          </a:p>
        </p:txBody>
      </p:sp>
      <p:sp>
        <p:nvSpPr>
          <p:cNvPr id="5122" name="Rectangle 2"/>
          <p:cNvSpPr>
            <a:spLocks noGrp="1" noChangeArrowheads="1"/>
          </p:cNvSpPr>
          <p:nvPr>
            <p:ph type="title"/>
          </p:nvPr>
        </p:nvSpPr>
        <p:spPr>
          <a:xfrm>
            <a:off x="368300" y="496888"/>
            <a:ext cx="8382000" cy="833437"/>
          </a:xfrm>
        </p:spPr>
        <p:txBody>
          <a:bodyPr/>
          <a:lstStyle/>
          <a:p>
            <a:pPr algn="ctr"/>
            <a:r>
              <a:rPr lang="en-US" altLang="he-IL" sz="3000"/>
              <a:t>Asynchronous Distributed Systems – </a:t>
            </a:r>
            <a:br>
              <a:rPr lang="en-US" altLang="he-IL" sz="3000"/>
            </a:br>
            <a:r>
              <a:rPr lang="en-US" altLang="he-IL" sz="3000"/>
              <a:t>Message passing</a:t>
            </a:r>
          </a:p>
        </p:txBody>
      </p:sp>
      <p:sp>
        <p:nvSpPr>
          <p:cNvPr id="5382" name="Rectangle 262"/>
          <p:cNvSpPr>
            <a:spLocks noGrp="1" noChangeArrowheads="1"/>
          </p:cNvSpPr>
          <p:nvPr>
            <p:ph type="body" sz="half" idx="1"/>
          </p:nvPr>
        </p:nvSpPr>
        <p:spPr>
          <a:xfrm>
            <a:off x="368300" y="1689100"/>
            <a:ext cx="8045450" cy="1873250"/>
          </a:xfrm>
          <a:noFill/>
        </p:spPr>
        <p:txBody>
          <a:bodyPr/>
          <a:lstStyle/>
          <a:p>
            <a:r>
              <a:rPr lang="en-US" altLang="he-IL" sz="2400" dirty="0"/>
              <a:t>A communication link, which is unidirectional from P</a:t>
            </a:r>
            <a:r>
              <a:rPr lang="en-US" altLang="he-IL" sz="2400" baseline="-25000" dirty="0"/>
              <a:t>i</a:t>
            </a:r>
            <a:r>
              <a:rPr lang="en-US" altLang="he-IL" sz="2400" dirty="0"/>
              <a:t> to </a:t>
            </a:r>
            <a:r>
              <a:rPr lang="en-US" altLang="he-IL" sz="2400" dirty="0" err="1"/>
              <a:t>P</a:t>
            </a:r>
            <a:r>
              <a:rPr lang="en-US" altLang="he-IL" sz="2400" baseline="-25000" dirty="0" err="1"/>
              <a:t>j</a:t>
            </a:r>
            <a:r>
              <a:rPr lang="en-US" altLang="he-IL" sz="2400" dirty="0"/>
              <a:t>, transfers message from P</a:t>
            </a:r>
            <a:r>
              <a:rPr lang="en-US" altLang="he-IL" sz="2400" baseline="-25000" dirty="0"/>
              <a:t>i</a:t>
            </a:r>
            <a:r>
              <a:rPr lang="en-US" altLang="he-IL" sz="2400" dirty="0"/>
              <a:t> to </a:t>
            </a:r>
            <a:r>
              <a:rPr lang="en-US" altLang="he-IL" sz="2400" dirty="0" err="1"/>
              <a:t>P</a:t>
            </a:r>
            <a:r>
              <a:rPr lang="en-US" altLang="he-IL" sz="2400" baseline="-25000" dirty="0" err="1"/>
              <a:t>j</a:t>
            </a:r>
            <a:endParaRPr lang="en-US" altLang="he-IL" sz="2400" baseline="-25000" dirty="0"/>
          </a:p>
          <a:p>
            <a:r>
              <a:rPr lang="en-US" altLang="he-IL" sz="2400" dirty="0"/>
              <a:t>For a unidirectional link we will use the abstract </a:t>
            </a:r>
            <a:r>
              <a:rPr lang="en-US" altLang="he-IL" dirty="0" err="1">
                <a:solidFill>
                  <a:srgbClr val="C60000"/>
                </a:solidFill>
              </a:rPr>
              <a:t>q</a:t>
            </a:r>
            <a:r>
              <a:rPr lang="en-US" altLang="he-IL" sz="2400" baseline="-25000" dirty="0" err="1">
                <a:solidFill>
                  <a:srgbClr val="C60000"/>
                </a:solidFill>
              </a:rPr>
              <a:t>ij</a:t>
            </a:r>
            <a:r>
              <a:rPr lang="en-US" altLang="he-IL" sz="1800" dirty="0"/>
              <a:t> </a:t>
            </a:r>
            <a:r>
              <a:rPr lang="en-US" altLang="he-IL" sz="2400" dirty="0"/>
              <a:t>(a FIFO queue)</a:t>
            </a:r>
            <a:endParaRPr lang="en-US" altLang="he-IL" sz="2400" baseline="-25000" dirty="0"/>
          </a:p>
          <a:p>
            <a:endParaRPr lang="en-US" altLang="he-IL" sz="2400" dirty="0"/>
          </a:p>
        </p:txBody>
      </p:sp>
      <p:grpSp>
        <p:nvGrpSpPr>
          <p:cNvPr id="5424" name="Group 304"/>
          <p:cNvGrpSpPr>
            <a:grpSpLocks/>
          </p:cNvGrpSpPr>
          <p:nvPr/>
        </p:nvGrpSpPr>
        <p:grpSpPr bwMode="auto">
          <a:xfrm>
            <a:off x="260350" y="3436938"/>
            <a:ext cx="3416301" cy="1876425"/>
            <a:chOff x="260" y="2381"/>
            <a:chExt cx="2152" cy="1182"/>
          </a:xfrm>
        </p:grpSpPr>
        <p:sp>
          <p:nvSpPr>
            <p:cNvPr id="5385" name="Oval 265"/>
            <p:cNvSpPr>
              <a:spLocks noChangeArrowheads="1"/>
            </p:cNvSpPr>
            <p:nvPr/>
          </p:nvSpPr>
          <p:spPr bwMode="auto">
            <a:xfrm>
              <a:off x="999" y="2381"/>
              <a:ext cx="220" cy="187"/>
            </a:xfrm>
            <a:prstGeom prst="ellipse">
              <a:avLst/>
            </a:prstGeom>
            <a:solidFill>
              <a:srgbClr val="00CCFF"/>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0000FF"/>
                  </a:solidFill>
                  <a:latin typeface="Comic Sans MS" panose="030F0702030302020204" pitchFamily="66" charset="0"/>
                </a:rPr>
                <a:t>P</a:t>
              </a:r>
              <a:r>
                <a:rPr lang="en-US" altLang="sv-SE" sz="1800" baseline="-25000">
                  <a:solidFill>
                    <a:srgbClr val="0000FF"/>
                  </a:solidFill>
                  <a:latin typeface="Comic Sans MS" panose="030F0702030302020204" pitchFamily="66" charset="0"/>
                </a:rPr>
                <a:t>1</a:t>
              </a:r>
            </a:p>
          </p:txBody>
        </p:sp>
        <p:sp>
          <p:nvSpPr>
            <p:cNvPr id="5388" name="Oval 268"/>
            <p:cNvSpPr>
              <a:spLocks noChangeArrowheads="1"/>
            </p:cNvSpPr>
            <p:nvPr/>
          </p:nvSpPr>
          <p:spPr bwMode="auto">
            <a:xfrm>
              <a:off x="1654" y="3225"/>
              <a:ext cx="220" cy="187"/>
            </a:xfrm>
            <a:prstGeom prst="ellipse">
              <a:avLst/>
            </a:prstGeom>
            <a:solidFill>
              <a:srgbClr val="CCFFCC"/>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0000FF"/>
                  </a:solidFill>
                  <a:latin typeface="Comic Sans MS" panose="030F0702030302020204" pitchFamily="66" charset="0"/>
                </a:rPr>
                <a:t>P</a:t>
              </a:r>
              <a:r>
                <a:rPr lang="en-US" altLang="sv-SE" sz="1800" baseline="-25000">
                  <a:solidFill>
                    <a:srgbClr val="0000FF"/>
                  </a:solidFill>
                  <a:latin typeface="Comic Sans MS" panose="030F0702030302020204" pitchFamily="66" charset="0"/>
                </a:rPr>
                <a:t>2</a:t>
              </a:r>
            </a:p>
          </p:txBody>
        </p:sp>
        <p:sp>
          <p:nvSpPr>
            <p:cNvPr id="5389" name="Oval 269"/>
            <p:cNvSpPr>
              <a:spLocks noChangeArrowheads="1"/>
            </p:cNvSpPr>
            <p:nvPr/>
          </p:nvSpPr>
          <p:spPr bwMode="auto">
            <a:xfrm>
              <a:off x="361" y="3225"/>
              <a:ext cx="220" cy="187"/>
            </a:xfrm>
            <a:prstGeom prst="ellipse">
              <a:avLst/>
            </a:prstGeom>
            <a:solidFill>
              <a:srgbClr val="FFCC66"/>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0000FF"/>
                  </a:solidFill>
                  <a:latin typeface="Comic Sans MS" panose="030F0702030302020204" pitchFamily="66" charset="0"/>
                </a:rPr>
                <a:t>P</a:t>
              </a:r>
              <a:r>
                <a:rPr lang="en-US" altLang="sv-SE" sz="1800" baseline="-25000">
                  <a:solidFill>
                    <a:srgbClr val="0000FF"/>
                  </a:solidFill>
                  <a:latin typeface="Comic Sans MS" panose="030F0702030302020204" pitchFamily="66" charset="0"/>
                </a:rPr>
                <a:t>3</a:t>
              </a:r>
            </a:p>
          </p:txBody>
        </p:sp>
        <p:sp>
          <p:nvSpPr>
            <p:cNvPr id="5390" name="Line 270"/>
            <p:cNvSpPr>
              <a:spLocks noChangeShapeType="1"/>
            </p:cNvSpPr>
            <p:nvPr/>
          </p:nvSpPr>
          <p:spPr bwMode="auto">
            <a:xfrm flipH="1">
              <a:off x="513" y="2536"/>
              <a:ext cx="534" cy="697"/>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5391" name="Line 271"/>
            <p:cNvSpPr>
              <a:spLocks noChangeShapeType="1"/>
            </p:cNvSpPr>
            <p:nvPr/>
          </p:nvSpPr>
          <p:spPr bwMode="auto">
            <a:xfrm>
              <a:off x="581" y="3332"/>
              <a:ext cx="1073"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5392" name="Line 272"/>
            <p:cNvSpPr>
              <a:spLocks noChangeShapeType="1"/>
            </p:cNvSpPr>
            <p:nvPr/>
          </p:nvSpPr>
          <p:spPr bwMode="auto">
            <a:xfrm flipH="1" flipV="1">
              <a:off x="1211" y="2520"/>
              <a:ext cx="483" cy="713"/>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5393" name="Text Box 273"/>
            <p:cNvSpPr txBox="1">
              <a:spLocks noChangeArrowheads="1"/>
            </p:cNvSpPr>
            <p:nvPr/>
          </p:nvSpPr>
          <p:spPr bwMode="auto">
            <a:xfrm>
              <a:off x="260" y="2635"/>
              <a:ext cx="6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a:solidFill>
                    <a:srgbClr val="C60000"/>
                  </a:solidFill>
                  <a:latin typeface="Comic Sans MS" panose="030F0702030302020204" pitchFamily="66" charset="0"/>
                </a:rPr>
                <a:t>q</a:t>
              </a:r>
              <a:r>
                <a:rPr lang="en-US" altLang="sv-SE" sz="1800" baseline="-25000">
                  <a:solidFill>
                    <a:srgbClr val="C60000"/>
                  </a:solidFill>
                  <a:latin typeface="Comic Sans MS" panose="030F0702030302020204" pitchFamily="66" charset="0"/>
                </a:rPr>
                <a:t>13</a:t>
              </a:r>
              <a:r>
                <a:rPr lang="en-US" altLang="sv-SE" sz="1800">
                  <a:solidFill>
                    <a:srgbClr val="C60000"/>
                  </a:solidFill>
                  <a:latin typeface="Comic Sans MS" panose="030F0702030302020204" pitchFamily="66" charset="0"/>
                </a:rPr>
                <a:t> = ()</a:t>
              </a:r>
            </a:p>
          </p:txBody>
        </p:sp>
        <p:sp>
          <p:nvSpPr>
            <p:cNvPr id="5394" name="Text Box 274"/>
            <p:cNvSpPr txBox="1">
              <a:spLocks noChangeArrowheads="1"/>
            </p:cNvSpPr>
            <p:nvPr/>
          </p:nvSpPr>
          <p:spPr bwMode="auto">
            <a:xfrm>
              <a:off x="772" y="3332"/>
              <a:ext cx="6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a:solidFill>
                    <a:srgbClr val="C60000"/>
                  </a:solidFill>
                  <a:latin typeface="Comic Sans MS" panose="030F0702030302020204" pitchFamily="66" charset="0"/>
                </a:rPr>
                <a:t>q</a:t>
              </a:r>
              <a:r>
                <a:rPr lang="en-US" altLang="sv-SE" sz="1800" baseline="-25000">
                  <a:solidFill>
                    <a:srgbClr val="C60000"/>
                  </a:solidFill>
                  <a:latin typeface="Comic Sans MS" panose="030F0702030302020204" pitchFamily="66" charset="0"/>
                </a:rPr>
                <a:t>32</a:t>
              </a:r>
              <a:r>
                <a:rPr lang="en-US" altLang="sv-SE" sz="1800">
                  <a:solidFill>
                    <a:srgbClr val="C60000"/>
                  </a:solidFill>
                  <a:latin typeface="Comic Sans MS" panose="030F0702030302020204" pitchFamily="66" charset="0"/>
                </a:rPr>
                <a:t> = ()</a:t>
              </a:r>
            </a:p>
          </p:txBody>
        </p:sp>
        <p:sp>
          <p:nvSpPr>
            <p:cNvPr id="5395" name="Text Box 275"/>
            <p:cNvSpPr txBox="1">
              <a:spLocks noChangeArrowheads="1"/>
            </p:cNvSpPr>
            <p:nvPr/>
          </p:nvSpPr>
          <p:spPr bwMode="auto">
            <a:xfrm>
              <a:off x="1400" y="2646"/>
              <a:ext cx="10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dirty="0">
                  <a:solidFill>
                    <a:srgbClr val="C60000"/>
                  </a:solidFill>
                  <a:latin typeface="Comic Sans MS" panose="030F0702030302020204" pitchFamily="66" charset="0"/>
                </a:rPr>
                <a:t>q</a:t>
              </a:r>
              <a:r>
                <a:rPr lang="en-US" altLang="sv-SE" sz="1800" baseline="-25000" dirty="0">
                  <a:solidFill>
                    <a:srgbClr val="C60000"/>
                  </a:solidFill>
                  <a:latin typeface="Comic Sans MS" panose="030F0702030302020204" pitchFamily="66" charset="0"/>
                </a:rPr>
                <a:t>21</a:t>
              </a:r>
              <a:r>
                <a:rPr lang="en-US" altLang="sv-SE" sz="1800" dirty="0">
                  <a:solidFill>
                    <a:srgbClr val="C60000"/>
                  </a:solidFill>
                  <a:latin typeface="Comic Sans MS" panose="030F0702030302020204" pitchFamily="66" charset="0"/>
                </a:rPr>
                <a:t> = (m</a:t>
              </a:r>
              <a:r>
                <a:rPr lang="en-US" altLang="sv-SE" sz="1800" baseline="-25000" dirty="0">
                  <a:solidFill>
                    <a:srgbClr val="C60000"/>
                  </a:solidFill>
                  <a:latin typeface="Comic Sans MS" panose="030F0702030302020204" pitchFamily="66" charset="0"/>
                </a:rPr>
                <a:t>2</a:t>
              </a:r>
              <a:r>
                <a:rPr lang="en-US" altLang="sv-SE" sz="1800" dirty="0">
                  <a:solidFill>
                    <a:srgbClr val="C60000"/>
                  </a:solidFill>
                  <a:latin typeface="Comic Sans MS" panose="030F0702030302020204" pitchFamily="66" charset="0"/>
                </a:rPr>
                <a:t>,m</a:t>
              </a:r>
              <a:r>
                <a:rPr lang="en-US" altLang="sv-SE" sz="1800" baseline="-25000" dirty="0">
                  <a:solidFill>
                    <a:srgbClr val="C60000"/>
                  </a:solidFill>
                  <a:latin typeface="Comic Sans MS" panose="030F0702030302020204" pitchFamily="66" charset="0"/>
                </a:rPr>
                <a:t>10</a:t>
              </a:r>
              <a:r>
                <a:rPr lang="en-US" altLang="sv-SE" sz="1800" dirty="0">
                  <a:solidFill>
                    <a:srgbClr val="C60000"/>
                  </a:solidFill>
                  <a:latin typeface="Comic Sans MS" panose="030F0702030302020204" pitchFamily="66" charset="0"/>
                </a:rPr>
                <a:t>)</a:t>
              </a:r>
            </a:p>
          </p:txBody>
        </p:sp>
      </p:grpSp>
      <p:grpSp>
        <p:nvGrpSpPr>
          <p:cNvPr id="5429" name="Group 309"/>
          <p:cNvGrpSpPr>
            <a:grpSpLocks/>
          </p:cNvGrpSpPr>
          <p:nvPr/>
        </p:nvGrpSpPr>
        <p:grpSpPr bwMode="auto">
          <a:xfrm>
            <a:off x="5699127" y="3444875"/>
            <a:ext cx="3311526" cy="1876425"/>
            <a:chOff x="3590" y="2170"/>
            <a:chExt cx="2086" cy="1182"/>
          </a:xfrm>
        </p:grpSpPr>
        <p:sp>
          <p:nvSpPr>
            <p:cNvPr id="5396" name="Oval 276"/>
            <p:cNvSpPr>
              <a:spLocks noChangeArrowheads="1"/>
            </p:cNvSpPr>
            <p:nvPr/>
          </p:nvSpPr>
          <p:spPr bwMode="auto">
            <a:xfrm>
              <a:off x="4329" y="2170"/>
              <a:ext cx="220" cy="187"/>
            </a:xfrm>
            <a:prstGeom prst="ellipse">
              <a:avLst/>
            </a:prstGeom>
            <a:solidFill>
              <a:srgbClr val="9966FF"/>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0000FF"/>
                  </a:solidFill>
                  <a:latin typeface="Comic Sans MS" panose="030F0702030302020204" pitchFamily="66" charset="0"/>
                </a:rPr>
                <a:t>P</a:t>
              </a:r>
              <a:r>
                <a:rPr lang="en-US" altLang="sv-SE" sz="1800" baseline="-25000">
                  <a:solidFill>
                    <a:srgbClr val="0000FF"/>
                  </a:solidFill>
                  <a:latin typeface="Comic Sans MS" panose="030F0702030302020204" pitchFamily="66" charset="0"/>
                </a:rPr>
                <a:t>1</a:t>
              </a:r>
            </a:p>
          </p:txBody>
        </p:sp>
        <p:sp>
          <p:nvSpPr>
            <p:cNvPr id="5397" name="Oval 277"/>
            <p:cNvSpPr>
              <a:spLocks noChangeArrowheads="1"/>
            </p:cNvSpPr>
            <p:nvPr/>
          </p:nvSpPr>
          <p:spPr bwMode="auto">
            <a:xfrm>
              <a:off x="4984" y="3014"/>
              <a:ext cx="220" cy="187"/>
            </a:xfrm>
            <a:prstGeom prst="ellipse">
              <a:avLst/>
            </a:prstGeom>
            <a:solidFill>
              <a:srgbClr val="CCFFCC"/>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0000FF"/>
                  </a:solidFill>
                  <a:latin typeface="Comic Sans MS" panose="030F0702030302020204" pitchFamily="66" charset="0"/>
                </a:rPr>
                <a:t>P</a:t>
              </a:r>
              <a:r>
                <a:rPr lang="en-US" altLang="sv-SE" sz="1800" baseline="-25000">
                  <a:solidFill>
                    <a:srgbClr val="0000FF"/>
                  </a:solidFill>
                  <a:latin typeface="Comic Sans MS" panose="030F0702030302020204" pitchFamily="66" charset="0"/>
                </a:rPr>
                <a:t>2</a:t>
              </a:r>
            </a:p>
          </p:txBody>
        </p:sp>
        <p:sp>
          <p:nvSpPr>
            <p:cNvPr id="5398" name="Oval 278"/>
            <p:cNvSpPr>
              <a:spLocks noChangeArrowheads="1"/>
            </p:cNvSpPr>
            <p:nvPr/>
          </p:nvSpPr>
          <p:spPr bwMode="auto">
            <a:xfrm>
              <a:off x="3691" y="3014"/>
              <a:ext cx="220" cy="187"/>
            </a:xfrm>
            <a:prstGeom prst="ellipse">
              <a:avLst/>
            </a:prstGeom>
            <a:solidFill>
              <a:srgbClr val="FFFF00"/>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0000FF"/>
                  </a:solidFill>
                  <a:latin typeface="Comic Sans MS" panose="030F0702030302020204" pitchFamily="66" charset="0"/>
                </a:rPr>
                <a:t>P</a:t>
              </a:r>
              <a:r>
                <a:rPr lang="en-US" altLang="sv-SE" sz="1800" baseline="-25000">
                  <a:solidFill>
                    <a:srgbClr val="0000FF"/>
                  </a:solidFill>
                  <a:latin typeface="Comic Sans MS" panose="030F0702030302020204" pitchFamily="66" charset="0"/>
                </a:rPr>
                <a:t>3</a:t>
              </a:r>
            </a:p>
          </p:txBody>
        </p:sp>
        <p:sp>
          <p:nvSpPr>
            <p:cNvPr id="5399" name="Line 279"/>
            <p:cNvSpPr>
              <a:spLocks noChangeShapeType="1"/>
            </p:cNvSpPr>
            <p:nvPr/>
          </p:nvSpPr>
          <p:spPr bwMode="auto">
            <a:xfrm flipH="1">
              <a:off x="3843" y="2309"/>
              <a:ext cx="546" cy="713"/>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5400" name="Line 280"/>
            <p:cNvSpPr>
              <a:spLocks noChangeShapeType="1"/>
            </p:cNvSpPr>
            <p:nvPr/>
          </p:nvSpPr>
          <p:spPr bwMode="auto">
            <a:xfrm>
              <a:off x="3911" y="3121"/>
              <a:ext cx="1073"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5401" name="Line 281"/>
            <p:cNvSpPr>
              <a:spLocks noChangeShapeType="1"/>
            </p:cNvSpPr>
            <p:nvPr/>
          </p:nvSpPr>
          <p:spPr bwMode="auto">
            <a:xfrm flipH="1" flipV="1">
              <a:off x="4541" y="2309"/>
              <a:ext cx="483" cy="713"/>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5402" name="Text Box 282"/>
            <p:cNvSpPr txBox="1">
              <a:spLocks noChangeArrowheads="1"/>
            </p:cNvSpPr>
            <p:nvPr/>
          </p:nvSpPr>
          <p:spPr bwMode="auto">
            <a:xfrm>
              <a:off x="3590" y="2424"/>
              <a:ext cx="6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a:solidFill>
                    <a:srgbClr val="C60000"/>
                  </a:solidFill>
                  <a:latin typeface="Comic Sans MS" panose="030F0702030302020204" pitchFamily="66" charset="0"/>
                </a:rPr>
                <a:t>q</a:t>
              </a:r>
              <a:r>
                <a:rPr lang="en-US" altLang="sv-SE" sz="1800" baseline="-25000">
                  <a:solidFill>
                    <a:srgbClr val="C60000"/>
                  </a:solidFill>
                  <a:latin typeface="Comic Sans MS" panose="030F0702030302020204" pitchFamily="66" charset="0"/>
                </a:rPr>
                <a:t>13</a:t>
              </a:r>
              <a:r>
                <a:rPr lang="en-US" altLang="sv-SE" sz="1800">
                  <a:solidFill>
                    <a:srgbClr val="C60000"/>
                  </a:solidFill>
                  <a:latin typeface="Comic Sans MS" panose="030F0702030302020204" pitchFamily="66" charset="0"/>
                </a:rPr>
                <a:t> = ()</a:t>
              </a:r>
            </a:p>
          </p:txBody>
        </p:sp>
        <p:sp>
          <p:nvSpPr>
            <p:cNvPr id="5403" name="Text Box 283"/>
            <p:cNvSpPr txBox="1">
              <a:spLocks noChangeArrowheads="1"/>
            </p:cNvSpPr>
            <p:nvPr/>
          </p:nvSpPr>
          <p:spPr bwMode="auto">
            <a:xfrm>
              <a:off x="4102" y="3121"/>
              <a:ext cx="7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a:solidFill>
                    <a:srgbClr val="C60000"/>
                  </a:solidFill>
                  <a:latin typeface="Comic Sans MS" panose="030F0702030302020204" pitchFamily="66" charset="0"/>
                </a:rPr>
                <a:t>q</a:t>
              </a:r>
              <a:r>
                <a:rPr lang="en-US" altLang="sv-SE" sz="1800" baseline="-25000">
                  <a:solidFill>
                    <a:srgbClr val="C60000"/>
                  </a:solidFill>
                  <a:latin typeface="Comic Sans MS" panose="030F0702030302020204" pitchFamily="66" charset="0"/>
                </a:rPr>
                <a:t>32</a:t>
              </a:r>
              <a:r>
                <a:rPr lang="en-US" altLang="sv-SE" sz="1800">
                  <a:solidFill>
                    <a:srgbClr val="C60000"/>
                  </a:solidFill>
                  <a:latin typeface="Comic Sans MS" panose="030F0702030302020204" pitchFamily="66" charset="0"/>
                </a:rPr>
                <a:t> = (m</a:t>
              </a:r>
              <a:r>
                <a:rPr lang="en-US" altLang="sv-SE" sz="1800" baseline="-25000">
                  <a:solidFill>
                    <a:srgbClr val="C60000"/>
                  </a:solidFill>
                  <a:latin typeface="Comic Sans MS" panose="030F0702030302020204" pitchFamily="66" charset="0"/>
                </a:rPr>
                <a:t>1</a:t>
              </a:r>
              <a:r>
                <a:rPr lang="en-US" altLang="sv-SE" sz="1800">
                  <a:solidFill>
                    <a:srgbClr val="C60000"/>
                  </a:solidFill>
                  <a:latin typeface="Comic Sans MS" panose="030F0702030302020204" pitchFamily="66" charset="0"/>
                </a:rPr>
                <a:t>)</a:t>
              </a:r>
            </a:p>
          </p:txBody>
        </p:sp>
        <p:sp>
          <p:nvSpPr>
            <p:cNvPr id="5404" name="Text Box 284"/>
            <p:cNvSpPr txBox="1">
              <a:spLocks noChangeArrowheads="1"/>
            </p:cNvSpPr>
            <p:nvPr/>
          </p:nvSpPr>
          <p:spPr bwMode="auto">
            <a:xfrm>
              <a:off x="4777" y="2328"/>
              <a:ext cx="899" cy="243"/>
            </a:xfrm>
            <a:prstGeom prst="rect">
              <a:avLst/>
            </a:prstGeom>
            <a:noFill/>
            <a:ln w="19050">
              <a:solidFill>
                <a:srgbClr val="C6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a:solidFill>
                    <a:srgbClr val="C60000"/>
                  </a:solidFill>
                  <a:latin typeface="Comic Sans MS" panose="030F0702030302020204" pitchFamily="66" charset="0"/>
                </a:rPr>
                <a:t>q</a:t>
              </a:r>
              <a:r>
                <a:rPr lang="en-US" altLang="sv-SE" sz="1800" baseline="-25000">
                  <a:solidFill>
                    <a:srgbClr val="C60000"/>
                  </a:solidFill>
                  <a:latin typeface="Comic Sans MS" panose="030F0702030302020204" pitchFamily="66" charset="0"/>
                </a:rPr>
                <a:t>21</a:t>
              </a:r>
              <a:r>
                <a:rPr lang="en-US" altLang="sv-SE" sz="1800">
                  <a:solidFill>
                    <a:srgbClr val="C60000"/>
                  </a:solidFill>
                  <a:latin typeface="Comic Sans MS" panose="030F0702030302020204" pitchFamily="66" charset="0"/>
                </a:rPr>
                <a:t> = (m</a:t>
              </a:r>
              <a:r>
                <a:rPr lang="en-US" altLang="sv-SE" sz="1800" baseline="-25000">
                  <a:solidFill>
                    <a:srgbClr val="C60000"/>
                  </a:solidFill>
                  <a:latin typeface="Comic Sans MS" panose="030F0702030302020204" pitchFamily="66" charset="0"/>
                </a:rPr>
                <a:t>10</a:t>
              </a:r>
              <a:r>
                <a:rPr lang="en-US" altLang="sv-SE" sz="1800">
                  <a:solidFill>
                    <a:srgbClr val="C60000"/>
                  </a:solidFill>
                  <a:latin typeface="Comic Sans MS" panose="030F0702030302020204" pitchFamily="66" charset="0"/>
                </a:rPr>
                <a:t>)</a:t>
              </a:r>
            </a:p>
          </p:txBody>
        </p:sp>
      </p:grpSp>
      <p:sp>
        <p:nvSpPr>
          <p:cNvPr id="5405" name="Text Box 285"/>
          <p:cNvSpPr txBox="1">
            <a:spLocks noChangeArrowheads="1"/>
          </p:cNvSpPr>
          <p:nvPr/>
        </p:nvSpPr>
        <p:spPr bwMode="auto">
          <a:xfrm>
            <a:off x="55563" y="5145088"/>
            <a:ext cx="101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a:solidFill>
                  <a:schemeClr val="tx1"/>
                </a:solidFill>
                <a:latin typeface="Comic Sans MS" panose="030F0702030302020204" pitchFamily="66" charset="0"/>
              </a:rPr>
              <a:t>send m</a:t>
            </a:r>
            <a:r>
              <a:rPr lang="en-US" altLang="sv-SE" sz="1600" baseline="-25000">
                <a:solidFill>
                  <a:schemeClr val="tx1"/>
                </a:solidFill>
                <a:latin typeface="Comic Sans MS" panose="030F0702030302020204" pitchFamily="66" charset="0"/>
              </a:rPr>
              <a:t>1</a:t>
            </a:r>
          </a:p>
        </p:txBody>
      </p:sp>
      <p:sp>
        <p:nvSpPr>
          <p:cNvPr id="5406" name="Text Box 286"/>
          <p:cNvSpPr txBox="1">
            <a:spLocks noChangeArrowheads="1"/>
          </p:cNvSpPr>
          <p:nvPr/>
        </p:nvSpPr>
        <p:spPr bwMode="auto">
          <a:xfrm>
            <a:off x="7259638" y="3219450"/>
            <a:ext cx="1303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a:solidFill>
                  <a:schemeClr val="tx1"/>
                </a:solidFill>
                <a:latin typeface="Comic Sans MS" panose="030F0702030302020204" pitchFamily="66" charset="0"/>
              </a:rPr>
              <a:t>receive m</a:t>
            </a:r>
            <a:r>
              <a:rPr lang="en-US" altLang="sv-SE" sz="1600" baseline="-25000">
                <a:solidFill>
                  <a:schemeClr val="tx1"/>
                </a:solidFill>
                <a:latin typeface="Comic Sans MS" panose="030F0702030302020204" pitchFamily="66" charset="0"/>
              </a:rPr>
              <a:t>2</a:t>
            </a:r>
          </a:p>
        </p:txBody>
      </p:sp>
      <p:grpSp>
        <p:nvGrpSpPr>
          <p:cNvPr id="5427" name="Group 307"/>
          <p:cNvGrpSpPr>
            <a:grpSpLocks/>
          </p:cNvGrpSpPr>
          <p:nvPr/>
        </p:nvGrpSpPr>
        <p:grpSpPr bwMode="auto">
          <a:xfrm>
            <a:off x="2851150" y="4551363"/>
            <a:ext cx="3865563" cy="1920875"/>
            <a:chOff x="1796" y="2867"/>
            <a:chExt cx="2435" cy="1210"/>
          </a:xfrm>
        </p:grpSpPr>
        <p:grpSp>
          <p:nvGrpSpPr>
            <p:cNvPr id="5425" name="Group 305"/>
            <p:cNvGrpSpPr>
              <a:grpSpLocks/>
            </p:cNvGrpSpPr>
            <p:nvPr/>
          </p:nvGrpSpPr>
          <p:grpSpPr bwMode="auto">
            <a:xfrm>
              <a:off x="1796" y="2867"/>
              <a:ext cx="2435" cy="1210"/>
              <a:chOff x="1892" y="3083"/>
              <a:chExt cx="2435" cy="1210"/>
            </a:xfrm>
          </p:grpSpPr>
          <p:sp>
            <p:nvSpPr>
              <p:cNvPr id="5410" name="Oval 290"/>
              <p:cNvSpPr>
                <a:spLocks noChangeArrowheads="1"/>
              </p:cNvSpPr>
              <p:nvPr/>
            </p:nvSpPr>
            <p:spPr bwMode="auto">
              <a:xfrm>
                <a:off x="2611" y="3083"/>
                <a:ext cx="220" cy="187"/>
              </a:xfrm>
              <a:prstGeom prst="ellipse">
                <a:avLst/>
              </a:prstGeom>
              <a:solidFill>
                <a:srgbClr val="00CCFF"/>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0000FF"/>
                    </a:solidFill>
                    <a:latin typeface="Comic Sans MS" panose="030F0702030302020204" pitchFamily="66" charset="0"/>
                  </a:rPr>
                  <a:t>P</a:t>
                </a:r>
                <a:r>
                  <a:rPr lang="en-US" altLang="sv-SE" sz="1800" baseline="-25000">
                    <a:solidFill>
                      <a:srgbClr val="0000FF"/>
                    </a:solidFill>
                    <a:latin typeface="Comic Sans MS" panose="030F0702030302020204" pitchFamily="66" charset="0"/>
                  </a:rPr>
                  <a:t>1</a:t>
                </a:r>
              </a:p>
            </p:txBody>
          </p:sp>
          <p:sp>
            <p:nvSpPr>
              <p:cNvPr id="5411" name="Oval 291"/>
              <p:cNvSpPr>
                <a:spLocks noChangeArrowheads="1"/>
              </p:cNvSpPr>
              <p:nvPr/>
            </p:nvSpPr>
            <p:spPr bwMode="auto">
              <a:xfrm>
                <a:off x="3266" y="3927"/>
                <a:ext cx="220" cy="187"/>
              </a:xfrm>
              <a:prstGeom prst="ellipse">
                <a:avLst/>
              </a:prstGeom>
              <a:solidFill>
                <a:srgbClr val="CCFFCC"/>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0000FF"/>
                    </a:solidFill>
                    <a:latin typeface="Comic Sans MS" panose="030F0702030302020204" pitchFamily="66" charset="0"/>
                  </a:rPr>
                  <a:t>P</a:t>
                </a:r>
                <a:r>
                  <a:rPr lang="en-US" altLang="sv-SE" sz="1800" baseline="-25000">
                    <a:solidFill>
                      <a:srgbClr val="0000FF"/>
                    </a:solidFill>
                    <a:latin typeface="Comic Sans MS" panose="030F0702030302020204" pitchFamily="66" charset="0"/>
                  </a:rPr>
                  <a:t>2</a:t>
                </a:r>
              </a:p>
            </p:txBody>
          </p:sp>
          <p:sp>
            <p:nvSpPr>
              <p:cNvPr id="5412" name="Oval 292"/>
              <p:cNvSpPr>
                <a:spLocks noChangeArrowheads="1"/>
              </p:cNvSpPr>
              <p:nvPr/>
            </p:nvSpPr>
            <p:spPr bwMode="auto">
              <a:xfrm>
                <a:off x="1973" y="3927"/>
                <a:ext cx="220" cy="187"/>
              </a:xfrm>
              <a:prstGeom prst="ellipse">
                <a:avLst/>
              </a:prstGeom>
              <a:solidFill>
                <a:srgbClr val="FFFF00"/>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0000FF"/>
                    </a:solidFill>
                    <a:latin typeface="Comic Sans MS" panose="030F0702030302020204" pitchFamily="66" charset="0"/>
                  </a:rPr>
                  <a:t>P</a:t>
                </a:r>
                <a:r>
                  <a:rPr lang="en-US" altLang="sv-SE" sz="1800" baseline="-25000">
                    <a:solidFill>
                      <a:srgbClr val="0000FF"/>
                    </a:solidFill>
                    <a:latin typeface="Comic Sans MS" panose="030F0702030302020204" pitchFamily="66" charset="0"/>
                  </a:rPr>
                  <a:t>3</a:t>
                </a:r>
              </a:p>
            </p:txBody>
          </p:sp>
          <p:sp>
            <p:nvSpPr>
              <p:cNvPr id="5413" name="Line 293"/>
              <p:cNvSpPr>
                <a:spLocks noChangeShapeType="1"/>
              </p:cNvSpPr>
              <p:nvPr/>
            </p:nvSpPr>
            <p:spPr bwMode="auto">
              <a:xfrm flipH="1">
                <a:off x="2125" y="3238"/>
                <a:ext cx="534" cy="697"/>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5414" name="Line 294"/>
              <p:cNvSpPr>
                <a:spLocks noChangeShapeType="1"/>
              </p:cNvSpPr>
              <p:nvPr/>
            </p:nvSpPr>
            <p:spPr bwMode="auto">
              <a:xfrm>
                <a:off x="2193" y="4034"/>
                <a:ext cx="1073"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5415" name="Line 295"/>
              <p:cNvSpPr>
                <a:spLocks noChangeShapeType="1"/>
              </p:cNvSpPr>
              <p:nvPr/>
            </p:nvSpPr>
            <p:spPr bwMode="auto">
              <a:xfrm flipH="1" flipV="1">
                <a:off x="2823" y="3222"/>
                <a:ext cx="483" cy="713"/>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5416" name="Text Box 296"/>
              <p:cNvSpPr txBox="1">
                <a:spLocks noChangeArrowheads="1"/>
              </p:cNvSpPr>
              <p:nvPr/>
            </p:nvSpPr>
            <p:spPr bwMode="auto">
              <a:xfrm>
                <a:off x="1892" y="3363"/>
                <a:ext cx="6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dirty="0">
                    <a:solidFill>
                      <a:srgbClr val="C60000"/>
                    </a:solidFill>
                    <a:latin typeface="Comic Sans MS" panose="030F0702030302020204" pitchFamily="66" charset="0"/>
                  </a:rPr>
                  <a:t>q</a:t>
                </a:r>
                <a:r>
                  <a:rPr lang="en-US" altLang="sv-SE" sz="1800" baseline="-25000" dirty="0">
                    <a:solidFill>
                      <a:srgbClr val="C60000"/>
                    </a:solidFill>
                    <a:latin typeface="Comic Sans MS" panose="030F0702030302020204" pitchFamily="66" charset="0"/>
                  </a:rPr>
                  <a:t>13</a:t>
                </a:r>
                <a:r>
                  <a:rPr lang="en-US" altLang="sv-SE" sz="1800" dirty="0">
                    <a:solidFill>
                      <a:srgbClr val="C60000"/>
                    </a:solidFill>
                    <a:latin typeface="Comic Sans MS" panose="030F0702030302020204" pitchFamily="66" charset="0"/>
                  </a:rPr>
                  <a:t> = ()</a:t>
                </a:r>
              </a:p>
            </p:txBody>
          </p:sp>
          <p:sp>
            <p:nvSpPr>
              <p:cNvPr id="5417" name="Text Box 297"/>
              <p:cNvSpPr txBox="1">
                <a:spLocks noChangeArrowheads="1"/>
              </p:cNvSpPr>
              <p:nvPr/>
            </p:nvSpPr>
            <p:spPr bwMode="auto">
              <a:xfrm>
                <a:off x="2360" y="4050"/>
                <a:ext cx="743" cy="243"/>
              </a:xfrm>
              <a:prstGeom prst="rect">
                <a:avLst/>
              </a:prstGeom>
              <a:noFill/>
              <a:ln w="19050">
                <a:solidFill>
                  <a:srgbClr val="C6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a:solidFill>
                      <a:srgbClr val="C60000"/>
                    </a:solidFill>
                    <a:latin typeface="Comic Sans MS" panose="030F0702030302020204" pitchFamily="66" charset="0"/>
                  </a:rPr>
                  <a:t>q</a:t>
                </a:r>
                <a:r>
                  <a:rPr lang="en-US" altLang="sv-SE" sz="1800" baseline="-25000">
                    <a:solidFill>
                      <a:srgbClr val="C60000"/>
                    </a:solidFill>
                    <a:latin typeface="Comic Sans MS" panose="030F0702030302020204" pitchFamily="66" charset="0"/>
                  </a:rPr>
                  <a:t>32</a:t>
                </a:r>
                <a:r>
                  <a:rPr lang="en-US" altLang="sv-SE" sz="1800">
                    <a:solidFill>
                      <a:srgbClr val="C60000"/>
                    </a:solidFill>
                    <a:latin typeface="Comic Sans MS" panose="030F0702030302020204" pitchFamily="66" charset="0"/>
                  </a:rPr>
                  <a:t> = (m</a:t>
                </a:r>
                <a:r>
                  <a:rPr lang="en-US" altLang="sv-SE" sz="1800" baseline="-25000">
                    <a:solidFill>
                      <a:srgbClr val="C60000"/>
                    </a:solidFill>
                    <a:latin typeface="Comic Sans MS" panose="030F0702030302020204" pitchFamily="66" charset="0"/>
                  </a:rPr>
                  <a:t>1</a:t>
                </a:r>
                <a:r>
                  <a:rPr lang="en-US" altLang="sv-SE" sz="1800">
                    <a:solidFill>
                      <a:srgbClr val="C60000"/>
                    </a:solidFill>
                    <a:latin typeface="Comic Sans MS" panose="030F0702030302020204" pitchFamily="66" charset="0"/>
                  </a:rPr>
                  <a:t>)</a:t>
                </a:r>
              </a:p>
            </p:txBody>
          </p:sp>
          <p:sp>
            <p:nvSpPr>
              <p:cNvPr id="5418" name="Text Box 298"/>
              <p:cNvSpPr txBox="1">
                <a:spLocks noChangeArrowheads="1"/>
              </p:cNvSpPr>
              <p:nvPr/>
            </p:nvSpPr>
            <p:spPr bwMode="auto">
              <a:xfrm>
                <a:off x="3154" y="3533"/>
                <a:ext cx="11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dirty="0">
                    <a:solidFill>
                      <a:srgbClr val="C60000"/>
                    </a:solidFill>
                    <a:latin typeface="Comic Sans MS" panose="030F0702030302020204" pitchFamily="66" charset="0"/>
                  </a:rPr>
                  <a:t>q</a:t>
                </a:r>
                <a:r>
                  <a:rPr lang="en-US" altLang="sv-SE" sz="1800" baseline="-25000" dirty="0">
                    <a:solidFill>
                      <a:srgbClr val="C60000"/>
                    </a:solidFill>
                    <a:latin typeface="Comic Sans MS" panose="030F0702030302020204" pitchFamily="66" charset="0"/>
                  </a:rPr>
                  <a:t>21</a:t>
                </a:r>
                <a:r>
                  <a:rPr lang="en-US" altLang="sv-SE" sz="1800" dirty="0">
                    <a:solidFill>
                      <a:srgbClr val="C60000"/>
                    </a:solidFill>
                    <a:latin typeface="Comic Sans MS" panose="030F0702030302020204" pitchFamily="66" charset="0"/>
                  </a:rPr>
                  <a:t> = (m</a:t>
                </a:r>
                <a:r>
                  <a:rPr lang="en-US" altLang="sv-SE" sz="1800" baseline="-25000" dirty="0">
                    <a:solidFill>
                      <a:srgbClr val="C60000"/>
                    </a:solidFill>
                    <a:latin typeface="Comic Sans MS" panose="030F0702030302020204" pitchFamily="66" charset="0"/>
                  </a:rPr>
                  <a:t>2</a:t>
                </a:r>
                <a:r>
                  <a:rPr lang="en-US" altLang="sv-SE" sz="1800" dirty="0">
                    <a:solidFill>
                      <a:srgbClr val="C60000"/>
                    </a:solidFill>
                    <a:latin typeface="Comic Sans MS" panose="030F0702030302020204" pitchFamily="66" charset="0"/>
                  </a:rPr>
                  <a:t>, m</a:t>
                </a:r>
                <a:r>
                  <a:rPr lang="en-US" altLang="sv-SE" sz="1800" baseline="-25000" dirty="0">
                    <a:solidFill>
                      <a:srgbClr val="C60000"/>
                    </a:solidFill>
                    <a:latin typeface="Comic Sans MS" panose="030F0702030302020204" pitchFamily="66" charset="0"/>
                  </a:rPr>
                  <a:t>10</a:t>
                </a:r>
                <a:r>
                  <a:rPr lang="en-US" altLang="sv-SE" sz="1800" dirty="0">
                    <a:solidFill>
                      <a:srgbClr val="C60000"/>
                    </a:solidFill>
                    <a:latin typeface="Comic Sans MS" panose="030F0702030302020204" pitchFamily="66" charset="0"/>
                  </a:rPr>
                  <a:t>)</a:t>
                </a:r>
              </a:p>
            </p:txBody>
          </p:sp>
        </p:grpSp>
        <p:sp>
          <p:nvSpPr>
            <p:cNvPr id="5421" name="Rectangle 301"/>
            <p:cNvSpPr>
              <a:spLocks noChangeArrowheads="1"/>
            </p:cNvSpPr>
            <p:nvPr/>
          </p:nvSpPr>
          <p:spPr bwMode="auto">
            <a:xfrm>
              <a:off x="2288" y="3719"/>
              <a:ext cx="7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pSp>
    </p:spTree>
    <p:custDataLst>
      <p:tags r:id="rId1"/>
    </p:custDataLst>
    <p:extLst>
      <p:ext uri="{BB962C8B-B14F-4D97-AF65-F5344CB8AC3E}">
        <p14:creationId xmlns:p14="http://schemas.microsoft.com/office/powerpoint/2010/main" val="3452456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4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4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5" grpId="0" autoUpdateAnimBg="0"/>
      <p:bldP spid="540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16" name="Slide Number Placeholder 4"/>
          <p:cNvSpPr>
            <a:spLocks noGrp="1"/>
          </p:cNvSpPr>
          <p:nvPr>
            <p:ph type="sldNum" sz="quarter" idx="12"/>
          </p:nvPr>
        </p:nvSpPr>
        <p:spPr/>
        <p:txBody>
          <a:bodyPr/>
          <a:lstStyle/>
          <a:p>
            <a:r>
              <a:rPr lang="en-US" altLang="en-US"/>
              <a:t>2-</a:t>
            </a:r>
            <a:fld id="{06E0EFC6-49CC-45C8-9CD2-6944066C32E5}" type="slidenum">
              <a:rPr lang="en-US" altLang="en-US"/>
              <a:pPr/>
              <a:t>7</a:t>
            </a:fld>
            <a:endParaRPr lang="en-US" altLang="en-US"/>
          </a:p>
        </p:txBody>
      </p:sp>
      <p:sp>
        <p:nvSpPr>
          <p:cNvPr id="102406" name="Rectangle 6"/>
          <p:cNvSpPr>
            <a:spLocks noGrp="1" noChangeArrowheads="1"/>
          </p:cNvSpPr>
          <p:nvPr>
            <p:ph type="title"/>
          </p:nvPr>
        </p:nvSpPr>
        <p:spPr>
          <a:xfrm>
            <a:off x="533400" y="520700"/>
            <a:ext cx="7772400" cy="914400"/>
          </a:xfrm>
        </p:spPr>
        <p:txBody>
          <a:bodyPr/>
          <a:lstStyle/>
          <a:p>
            <a:pPr algn="ctr"/>
            <a:r>
              <a:rPr lang="en-US" altLang="he-IL" sz="3000" dirty="0"/>
              <a:t>Asynchronous Distributed Systems - Message passing</a:t>
            </a:r>
            <a:endParaRPr lang="en-US" altLang="sv-SE" sz="3000" dirty="0"/>
          </a:p>
        </p:txBody>
      </p:sp>
      <p:sp>
        <p:nvSpPr>
          <p:cNvPr id="102405" name="Text Box 5"/>
          <p:cNvSpPr txBox="1">
            <a:spLocks noChangeArrowheads="1"/>
          </p:cNvSpPr>
          <p:nvPr/>
        </p:nvSpPr>
        <p:spPr bwMode="auto">
          <a:xfrm>
            <a:off x="533400" y="1860550"/>
            <a:ext cx="7772400" cy="343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79"/>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79"/>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79"/>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79"/>
              </a:defRPr>
            </a:lvl9pPr>
          </a:lstStyle>
          <a:p>
            <a:pPr>
              <a:spcBef>
                <a:spcPct val="50000"/>
              </a:spcBef>
              <a:buSzPct val="80000"/>
              <a:buFont typeface="Monotype Sorts" pitchFamily="2" charset="2"/>
              <a:buChar char="q"/>
            </a:pPr>
            <a:r>
              <a:rPr lang="en-US" altLang="he-IL" sz="2400" dirty="0">
                <a:solidFill>
                  <a:srgbClr val="C60000"/>
                </a:solidFill>
                <a:latin typeface="Calibri" panose="020F0502020204030204" pitchFamily="34" charset="0"/>
                <a:cs typeface="Calibri" panose="020F0502020204030204" pitchFamily="34" charset="0"/>
              </a:rPr>
              <a:t> System configuration</a:t>
            </a:r>
            <a:r>
              <a:rPr lang="en-US" altLang="he-IL" sz="2400" dirty="0">
                <a:latin typeface="Calibri" panose="020F0502020204030204" pitchFamily="34" charset="0"/>
                <a:cs typeface="Calibri" panose="020F0502020204030204" pitchFamily="34" charset="0"/>
              </a:rPr>
              <a:t> (</a:t>
            </a:r>
            <a:r>
              <a:rPr lang="en-US" altLang="he-IL" sz="2400" dirty="0">
                <a:solidFill>
                  <a:srgbClr val="C60000"/>
                </a:solidFill>
                <a:latin typeface="Calibri" panose="020F0502020204030204" pitchFamily="34" charset="0"/>
                <a:cs typeface="Calibri" panose="020F0502020204030204" pitchFamily="34" charset="0"/>
              </a:rPr>
              <a:t>configuration</a:t>
            </a:r>
            <a:r>
              <a:rPr lang="en-US" altLang="he-IL" sz="2400" dirty="0">
                <a:latin typeface="Calibri" panose="020F0502020204030204" pitchFamily="34" charset="0"/>
                <a:cs typeface="Calibri" panose="020F0502020204030204" pitchFamily="34" charset="0"/>
              </a:rPr>
              <a:t>) : Description of a distributed system at a particular time. </a:t>
            </a:r>
          </a:p>
          <a:p>
            <a:pPr>
              <a:spcBef>
                <a:spcPct val="50000"/>
              </a:spcBef>
              <a:buSzPct val="80000"/>
              <a:buFont typeface="Monotype Sorts" pitchFamily="2" charset="2"/>
              <a:buChar char="q"/>
            </a:pPr>
            <a:r>
              <a:rPr lang="en-US" altLang="he-IL" sz="2400" dirty="0">
                <a:latin typeface="Calibri" panose="020F0502020204030204" pitchFamily="34" charset="0"/>
                <a:cs typeface="Calibri" panose="020F0502020204030204" pitchFamily="34" charset="0"/>
              </a:rPr>
              <a:t>A configuration will be denoted by </a:t>
            </a:r>
            <a:br>
              <a:rPr lang="en-US" altLang="he-IL" sz="2400" dirty="0">
                <a:latin typeface="Calibri" panose="020F0502020204030204" pitchFamily="34" charset="0"/>
                <a:cs typeface="Calibri" panose="020F0502020204030204" pitchFamily="34" charset="0"/>
              </a:rPr>
            </a:br>
            <a:r>
              <a:rPr lang="en-US" altLang="he-IL" dirty="0">
                <a:solidFill>
                  <a:srgbClr val="C60000"/>
                </a:solidFill>
                <a:latin typeface="Calibri" panose="020F0502020204030204" pitchFamily="34" charset="0"/>
                <a:cs typeface="Calibri" panose="020F0502020204030204" pitchFamily="34" charset="0"/>
              </a:rPr>
              <a:t>c</a:t>
            </a:r>
            <a:r>
              <a:rPr lang="en-US" altLang="he-IL" dirty="0">
                <a:solidFill>
                  <a:srgbClr val="FF3300"/>
                </a:solidFill>
                <a:latin typeface="Calibri" panose="020F0502020204030204" pitchFamily="34" charset="0"/>
                <a:cs typeface="Calibri" panose="020F0502020204030204" pitchFamily="34" charset="0"/>
              </a:rPr>
              <a:t> </a:t>
            </a:r>
            <a:r>
              <a:rPr lang="en-US" altLang="he-IL" sz="2400" dirty="0">
                <a:latin typeface="Calibri" panose="020F0502020204030204" pitchFamily="34" charset="0"/>
                <a:cs typeface="Calibri" panose="020F0502020204030204" pitchFamily="34" charset="0"/>
              </a:rPr>
              <a:t>= (s</a:t>
            </a:r>
            <a:r>
              <a:rPr lang="en-US" altLang="he-IL" baseline="-25000" dirty="0">
                <a:latin typeface="Calibri" panose="020F0502020204030204" pitchFamily="34" charset="0"/>
                <a:cs typeface="Calibri" panose="020F0502020204030204" pitchFamily="34" charset="0"/>
              </a:rPr>
              <a:t>1</a:t>
            </a:r>
            <a:r>
              <a:rPr lang="en-US" altLang="he-IL" sz="2400" dirty="0">
                <a:latin typeface="Calibri" panose="020F0502020204030204" pitchFamily="34" charset="0"/>
                <a:cs typeface="Calibri" panose="020F0502020204030204" pitchFamily="34" charset="0"/>
              </a:rPr>
              <a:t>,s</a:t>
            </a:r>
            <a:r>
              <a:rPr lang="en-US" altLang="he-IL" baseline="-25000" dirty="0">
                <a:latin typeface="Calibri" panose="020F0502020204030204" pitchFamily="34" charset="0"/>
                <a:cs typeface="Calibri" panose="020F0502020204030204" pitchFamily="34" charset="0"/>
              </a:rPr>
              <a:t>2</a:t>
            </a:r>
            <a:r>
              <a:rPr lang="en-US" altLang="he-IL" sz="2400" dirty="0">
                <a:latin typeface="Calibri" panose="020F0502020204030204" pitchFamily="34" charset="0"/>
                <a:cs typeface="Calibri" panose="020F0502020204030204" pitchFamily="34" charset="0"/>
              </a:rPr>
              <a:t>,…,s</a:t>
            </a:r>
            <a:r>
              <a:rPr lang="en-US" altLang="he-IL" baseline="-25000" dirty="0">
                <a:latin typeface="Calibri" panose="020F0502020204030204" pitchFamily="34" charset="0"/>
                <a:cs typeface="Calibri" panose="020F0502020204030204" pitchFamily="34" charset="0"/>
              </a:rPr>
              <a:t>n</a:t>
            </a:r>
            <a:r>
              <a:rPr lang="en-US" altLang="he-IL" sz="2400" dirty="0">
                <a:latin typeface="Calibri" panose="020F0502020204030204" pitchFamily="34" charset="0"/>
                <a:cs typeface="Calibri" panose="020F0502020204030204" pitchFamily="34" charset="0"/>
              </a:rPr>
              <a:t>,q</a:t>
            </a:r>
            <a:r>
              <a:rPr lang="en-US" altLang="he-IL" baseline="-25000" dirty="0">
                <a:latin typeface="Calibri" panose="020F0502020204030204" pitchFamily="34" charset="0"/>
                <a:cs typeface="Calibri" panose="020F0502020204030204" pitchFamily="34" charset="0"/>
              </a:rPr>
              <a:t>1,2</a:t>
            </a:r>
            <a:r>
              <a:rPr lang="en-US" altLang="he-IL" sz="2400" dirty="0">
                <a:latin typeface="Calibri" panose="020F0502020204030204" pitchFamily="34" charset="0"/>
                <a:cs typeface="Calibri" panose="020F0502020204030204" pitchFamily="34" charset="0"/>
              </a:rPr>
              <a:t>,q</a:t>
            </a:r>
            <a:r>
              <a:rPr lang="en-US" altLang="he-IL" baseline="-25000" dirty="0">
                <a:latin typeface="Calibri" panose="020F0502020204030204" pitchFamily="34" charset="0"/>
                <a:cs typeface="Calibri" panose="020F0502020204030204" pitchFamily="34" charset="0"/>
              </a:rPr>
              <a:t>1,3</a:t>
            </a:r>
            <a:r>
              <a:rPr lang="en-US" altLang="he-IL" sz="2400" dirty="0">
                <a:latin typeface="Calibri" panose="020F0502020204030204" pitchFamily="34" charset="0"/>
                <a:cs typeface="Calibri" panose="020F0502020204030204" pitchFamily="34" charset="0"/>
              </a:rPr>
              <a:t>,…,</a:t>
            </a:r>
            <a:r>
              <a:rPr lang="en-US" altLang="he-IL" sz="2400" dirty="0" err="1">
                <a:latin typeface="Calibri" panose="020F0502020204030204" pitchFamily="34" charset="0"/>
                <a:cs typeface="Calibri" panose="020F0502020204030204" pitchFamily="34" charset="0"/>
              </a:rPr>
              <a:t>q</a:t>
            </a:r>
            <a:r>
              <a:rPr lang="en-US" altLang="he-IL" baseline="-25000" dirty="0" err="1">
                <a:latin typeface="Calibri" panose="020F0502020204030204" pitchFamily="34" charset="0"/>
                <a:cs typeface="Calibri" panose="020F0502020204030204" pitchFamily="34" charset="0"/>
              </a:rPr>
              <a:t>i,j</a:t>
            </a:r>
            <a:r>
              <a:rPr lang="en-US" altLang="he-IL" sz="2400" dirty="0">
                <a:latin typeface="Calibri" panose="020F0502020204030204" pitchFamily="34" charset="0"/>
                <a:cs typeface="Calibri" panose="020F0502020204030204" pitchFamily="34" charset="0"/>
              </a:rPr>
              <a:t>,…,q</a:t>
            </a:r>
            <a:r>
              <a:rPr lang="en-US" altLang="he-IL" baseline="-25000" dirty="0">
                <a:latin typeface="Calibri" panose="020F0502020204030204" pitchFamily="34" charset="0"/>
                <a:cs typeface="Calibri" panose="020F0502020204030204" pitchFamily="34" charset="0"/>
              </a:rPr>
              <a:t>n,n-1</a:t>
            </a:r>
            <a:r>
              <a:rPr lang="en-US" altLang="he-IL" sz="2400" dirty="0">
                <a:latin typeface="Calibri" panose="020F0502020204030204" pitchFamily="34" charset="0"/>
                <a:cs typeface="Calibri" panose="020F0502020204030204" pitchFamily="34" charset="0"/>
              </a:rPr>
              <a:t>) , where </a:t>
            </a:r>
            <a:br>
              <a:rPr lang="en-US" altLang="he-IL" sz="2400" dirty="0">
                <a:latin typeface="Calibri" panose="020F0502020204030204" pitchFamily="34" charset="0"/>
                <a:cs typeface="Calibri" panose="020F0502020204030204" pitchFamily="34" charset="0"/>
              </a:rPr>
            </a:br>
            <a:r>
              <a:rPr lang="en-US" altLang="he-IL" sz="2400" dirty="0" err="1">
                <a:latin typeface="Calibri" panose="020F0502020204030204" pitchFamily="34" charset="0"/>
                <a:cs typeface="Calibri" panose="020F0502020204030204" pitchFamily="34" charset="0"/>
              </a:rPr>
              <a:t>s</a:t>
            </a:r>
            <a:r>
              <a:rPr lang="en-US" altLang="he-IL" baseline="-25000" dirty="0" err="1">
                <a:latin typeface="Calibri" panose="020F0502020204030204" pitchFamily="34" charset="0"/>
                <a:cs typeface="Calibri" panose="020F0502020204030204" pitchFamily="34" charset="0"/>
              </a:rPr>
              <a:t>i</a:t>
            </a:r>
            <a:r>
              <a:rPr lang="en-US" altLang="he-IL" sz="2400" dirty="0">
                <a:latin typeface="Calibri" panose="020F0502020204030204" pitchFamily="34" charset="0"/>
                <a:cs typeface="Calibri" panose="020F0502020204030204" pitchFamily="34" charset="0"/>
              </a:rPr>
              <a:t> =State of P</a:t>
            </a:r>
            <a:r>
              <a:rPr lang="en-US" altLang="he-IL" baseline="-25000" dirty="0">
                <a:latin typeface="Calibri" panose="020F0502020204030204" pitchFamily="34" charset="0"/>
                <a:cs typeface="Calibri" panose="020F0502020204030204" pitchFamily="34" charset="0"/>
              </a:rPr>
              <a:t>i</a:t>
            </a:r>
            <a:r>
              <a:rPr lang="en-US" altLang="he-IL" sz="2400" dirty="0">
                <a:latin typeface="Calibri" panose="020F0502020204030204" pitchFamily="34" charset="0"/>
                <a:cs typeface="Calibri" panose="020F0502020204030204" pitchFamily="34" charset="0"/>
              </a:rPr>
              <a:t> </a:t>
            </a:r>
            <a:br>
              <a:rPr lang="en-US" altLang="he-IL" sz="2400" dirty="0">
                <a:latin typeface="Calibri" panose="020F0502020204030204" pitchFamily="34" charset="0"/>
                <a:cs typeface="Calibri" panose="020F0502020204030204" pitchFamily="34" charset="0"/>
              </a:rPr>
            </a:br>
            <a:r>
              <a:rPr lang="en-US" altLang="he-IL" sz="2400" dirty="0" err="1">
                <a:latin typeface="Calibri" panose="020F0502020204030204" pitchFamily="34" charset="0"/>
                <a:cs typeface="Calibri" panose="020F0502020204030204" pitchFamily="34" charset="0"/>
              </a:rPr>
              <a:t>q</a:t>
            </a:r>
            <a:r>
              <a:rPr lang="en-US" altLang="he-IL" baseline="-25000" dirty="0" err="1">
                <a:latin typeface="Calibri" panose="020F0502020204030204" pitchFamily="34" charset="0"/>
                <a:cs typeface="Calibri" panose="020F0502020204030204" pitchFamily="34" charset="0"/>
              </a:rPr>
              <a:t>i,j</a:t>
            </a:r>
            <a:r>
              <a:rPr lang="en-US" altLang="he-IL" sz="2400" dirty="0">
                <a:latin typeface="Calibri" panose="020F0502020204030204" pitchFamily="34" charset="0"/>
                <a:cs typeface="Calibri" panose="020F0502020204030204" pitchFamily="34" charset="0"/>
              </a:rPr>
              <a:t> (</a:t>
            </a:r>
            <a:r>
              <a:rPr lang="en-US" altLang="he-IL" sz="2400" dirty="0" err="1">
                <a:latin typeface="Calibri" panose="020F0502020204030204" pitchFamily="34" charset="0"/>
                <a:cs typeface="Calibri" panose="020F0502020204030204" pitchFamily="34" charset="0"/>
              </a:rPr>
              <a:t>i</a:t>
            </a:r>
            <a:r>
              <a:rPr lang="en-US" altLang="he-IL" sz="2400" dirty="0" err="1">
                <a:latin typeface="Calibri" panose="020F0502020204030204" pitchFamily="34" charset="0"/>
                <a:cs typeface="Calibri" panose="020F0502020204030204" pitchFamily="34" charset="0"/>
                <a:sym typeface="Symbol" panose="05050102010706020507" pitchFamily="18" charset="2"/>
              </a:rPr>
              <a:t></a:t>
            </a:r>
            <a:r>
              <a:rPr lang="en-US" altLang="he-IL" sz="2400" dirty="0" err="1">
                <a:latin typeface="Calibri" panose="020F0502020204030204" pitchFamily="34" charset="0"/>
                <a:cs typeface="Calibri" panose="020F0502020204030204" pitchFamily="34" charset="0"/>
              </a:rPr>
              <a:t>j</a:t>
            </a:r>
            <a:r>
              <a:rPr lang="en-US" altLang="he-IL" sz="2400" dirty="0">
                <a:latin typeface="Calibri" panose="020F0502020204030204" pitchFamily="34" charset="0"/>
                <a:cs typeface="Calibri" panose="020F0502020204030204" pitchFamily="34" charset="0"/>
              </a:rPr>
              <a:t>) the message queue</a:t>
            </a:r>
          </a:p>
        </p:txBody>
      </p:sp>
      <p:sp>
        <p:nvSpPr>
          <p:cNvPr id="102419" name="AutoShape 19"/>
          <p:cNvSpPr>
            <a:spLocks noChangeArrowheads="1"/>
          </p:cNvSpPr>
          <p:nvPr/>
        </p:nvSpPr>
        <p:spPr bwMode="auto">
          <a:xfrm>
            <a:off x="4645025" y="5851525"/>
            <a:ext cx="901700" cy="523875"/>
          </a:xfrm>
          <a:prstGeom prst="wedgeRoundRectCallout">
            <a:avLst>
              <a:gd name="adj1" fmla="val 45773"/>
              <a:gd name="adj2" fmla="val -63634"/>
              <a:gd name="adj3" fmla="val 16667"/>
            </a:avLst>
          </a:prstGeom>
          <a:solidFill>
            <a:srgbClr val="FFCC66"/>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SzPct val="85000"/>
              <a:buFont typeface="Wingdings" panose="05000000000000000000" pitchFamily="2" charset="2"/>
              <a:buNone/>
            </a:pPr>
            <a:r>
              <a:rPr lang="en-US" altLang="sv-SE" sz="1600">
                <a:solidFill>
                  <a:srgbClr val="3293AA"/>
                </a:solidFill>
                <a:latin typeface="Comic Sans MS" panose="030F0702030302020204" pitchFamily="66" charset="0"/>
              </a:rPr>
              <a:t>m1</a:t>
            </a:r>
          </a:p>
        </p:txBody>
      </p:sp>
      <p:grpSp>
        <p:nvGrpSpPr>
          <p:cNvPr id="102420" name="Group 20"/>
          <p:cNvGrpSpPr>
            <a:grpSpLocks/>
          </p:cNvGrpSpPr>
          <p:nvPr/>
        </p:nvGrpSpPr>
        <p:grpSpPr bwMode="auto">
          <a:xfrm>
            <a:off x="5345113" y="4192588"/>
            <a:ext cx="3373437" cy="1876425"/>
            <a:chOff x="260" y="2381"/>
            <a:chExt cx="2125" cy="1182"/>
          </a:xfrm>
        </p:grpSpPr>
        <p:sp>
          <p:nvSpPr>
            <p:cNvPr id="102421" name="Oval 21"/>
            <p:cNvSpPr>
              <a:spLocks noChangeArrowheads="1"/>
            </p:cNvSpPr>
            <p:nvPr/>
          </p:nvSpPr>
          <p:spPr bwMode="auto">
            <a:xfrm>
              <a:off x="999" y="2381"/>
              <a:ext cx="220" cy="187"/>
            </a:xfrm>
            <a:prstGeom prst="ellipse">
              <a:avLst/>
            </a:prstGeom>
            <a:solidFill>
              <a:srgbClr val="00CCFF"/>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0000FF"/>
                  </a:solidFill>
                  <a:latin typeface="Comic Sans MS" panose="030F0702030302020204" pitchFamily="66" charset="0"/>
                </a:rPr>
                <a:t>P</a:t>
              </a:r>
              <a:r>
                <a:rPr lang="en-US" altLang="sv-SE" sz="1800" baseline="-25000">
                  <a:solidFill>
                    <a:srgbClr val="0000FF"/>
                  </a:solidFill>
                  <a:latin typeface="Comic Sans MS" panose="030F0702030302020204" pitchFamily="66" charset="0"/>
                </a:rPr>
                <a:t>1</a:t>
              </a:r>
            </a:p>
          </p:txBody>
        </p:sp>
        <p:sp>
          <p:nvSpPr>
            <p:cNvPr id="102422" name="Oval 22"/>
            <p:cNvSpPr>
              <a:spLocks noChangeArrowheads="1"/>
            </p:cNvSpPr>
            <p:nvPr/>
          </p:nvSpPr>
          <p:spPr bwMode="auto">
            <a:xfrm>
              <a:off x="1654" y="3225"/>
              <a:ext cx="220" cy="187"/>
            </a:xfrm>
            <a:prstGeom prst="ellipse">
              <a:avLst/>
            </a:prstGeom>
            <a:solidFill>
              <a:srgbClr val="CCFFCC"/>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0000FF"/>
                  </a:solidFill>
                  <a:latin typeface="Comic Sans MS" panose="030F0702030302020204" pitchFamily="66" charset="0"/>
                </a:rPr>
                <a:t>P</a:t>
              </a:r>
              <a:r>
                <a:rPr lang="en-US" altLang="sv-SE" sz="1800" baseline="-25000">
                  <a:solidFill>
                    <a:srgbClr val="0000FF"/>
                  </a:solidFill>
                  <a:latin typeface="Comic Sans MS" panose="030F0702030302020204" pitchFamily="66" charset="0"/>
                </a:rPr>
                <a:t>2</a:t>
              </a:r>
            </a:p>
          </p:txBody>
        </p:sp>
        <p:sp>
          <p:nvSpPr>
            <p:cNvPr id="102423" name="Oval 23"/>
            <p:cNvSpPr>
              <a:spLocks noChangeArrowheads="1"/>
            </p:cNvSpPr>
            <p:nvPr/>
          </p:nvSpPr>
          <p:spPr bwMode="auto">
            <a:xfrm>
              <a:off x="361" y="3225"/>
              <a:ext cx="220" cy="187"/>
            </a:xfrm>
            <a:prstGeom prst="ellipse">
              <a:avLst/>
            </a:prstGeom>
            <a:solidFill>
              <a:srgbClr val="FFCC66"/>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0000FF"/>
                  </a:solidFill>
                  <a:latin typeface="Comic Sans MS" panose="030F0702030302020204" pitchFamily="66" charset="0"/>
                </a:rPr>
                <a:t>P</a:t>
              </a:r>
              <a:r>
                <a:rPr lang="en-US" altLang="sv-SE" sz="1800" baseline="-25000">
                  <a:solidFill>
                    <a:srgbClr val="0000FF"/>
                  </a:solidFill>
                  <a:latin typeface="Comic Sans MS" panose="030F0702030302020204" pitchFamily="66" charset="0"/>
                </a:rPr>
                <a:t>3</a:t>
              </a:r>
            </a:p>
          </p:txBody>
        </p:sp>
        <p:sp>
          <p:nvSpPr>
            <p:cNvPr id="102424" name="Line 24"/>
            <p:cNvSpPr>
              <a:spLocks noChangeShapeType="1"/>
            </p:cNvSpPr>
            <p:nvPr/>
          </p:nvSpPr>
          <p:spPr bwMode="auto">
            <a:xfrm flipH="1">
              <a:off x="513" y="2536"/>
              <a:ext cx="534" cy="697"/>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02425" name="Line 25"/>
            <p:cNvSpPr>
              <a:spLocks noChangeShapeType="1"/>
            </p:cNvSpPr>
            <p:nvPr/>
          </p:nvSpPr>
          <p:spPr bwMode="auto">
            <a:xfrm>
              <a:off x="581" y="3332"/>
              <a:ext cx="1073"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02426" name="Line 26"/>
            <p:cNvSpPr>
              <a:spLocks noChangeShapeType="1"/>
            </p:cNvSpPr>
            <p:nvPr/>
          </p:nvSpPr>
          <p:spPr bwMode="auto">
            <a:xfrm flipH="1" flipV="1">
              <a:off x="1211" y="2520"/>
              <a:ext cx="483" cy="713"/>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02427" name="Text Box 27"/>
            <p:cNvSpPr txBox="1">
              <a:spLocks noChangeArrowheads="1"/>
            </p:cNvSpPr>
            <p:nvPr/>
          </p:nvSpPr>
          <p:spPr bwMode="auto">
            <a:xfrm>
              <a:off x="260" y="2635"/>
              <a:ext cx="6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a:solidFill>
                    <a:srgbClr val="C60000"/>
                  </a:solidFill>
                  <a:latin typeface="Comic Sans MS" panose="030F0702030302020204" pitchFamily="66" charset="0"/>
                </a:rPr>
                <a:t>q</a:t>
              </a:r>
              <a:r>
                <a:rPr lang="en-US" altLang="sv-SE" sz="1800" baseline="-25000">
                  <a:solidFill>
                    <a:srgbClr val="C60000"/>
                  </a:solidFill>
                  <a:latin typeface="Comic Sans MS" panose="030F0702030302020204" pitchFamily="66" charset="0"/>
                </a:rPr>
                <a:t>13</a:t>
              </a:r>
              <a:r>
                <a:rPr lang="en-US" altLang="sv-SE" sz="1800">
                  <a:solidFill>
                    <a:srgbClr val="C60000"/>
                  </a:solidFill>
                  <a:latin typeface="Comic Sans MS" panose="030F0702030302020204" pitchFamily="66" charset="0"/>
                </a:rPr>
                <a:t> = ()</a:t>
              </a:r>
            </a:p>
          </p:txBody>
        </p:sp>
        <p:sp>
          <p:nvSpPr>
            <p:cNvPr id="102428" name="Text Box 28"/>
            <p:cNvSpPr txBox="1">
              <a:spLocks noChangeArrowheads="1"/>
            </p:cNvSpPr>
            <p:nvPr/>
          </p:nvSpPr>
          <p:spPr bwMode="auto">
            <a:xfrm>
              <a:off x="772" y="3332"/>
              <a:ext cx="6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a:solidFill>
                    <a:srgbClr val="C60000"/>
                  </a:solidFill>
                  <a:latin typeface="Comic Sans MS" panose="030F0702030302020204" pitchFamily="66" charset="0"/>
                </a:rPr>
                <a:t>q</a:t>
              </a:r>
              <a:r>
                <a:rPr lang="en-US" altLang="sv-SE" sz="1800" baseline="-25000">
                  <a:solidFill>
                    <a:srgbClr val="C60000"/>
                  </a:solidFill>
                  <a:latin typeface="Comic Sans MS" panose="030F0702030302020204" pitchFamily="66" charset="0"/>
                </a:rPr>
                <a:t>32</a:t>
              </a:r>
              <a:r>
                <a:rPr lang="en-US" altLang="sv-SE" sz="1800">
                  <a:solidFill>
                    <a:srgbClr val="C60000"/>
                  </a:solidFill>
                  <a:latin typeface="Comic Sans MS" panose="030F0702030302020204" pitchFamily="66" charset="0"/>
                </a:rPr>
                <a:t> = ()</a:t>
              </a:r>
            </a:p>
          </p:txBody>
        </p:sp>
        <p:sp>
          <p:nvSpPr>
            <p:cNvPr id="102429" name="Text Box 29"/>
            <p:cNvSpPr txBox="1">
              <a:spLocks noChangeArrowheads="1"/>
            </p:cNvSpPr>
            <p:nvPr/>
          </p:nvSpPr>
          <p:spPr bwMode="auto">
            <a:xfrm>
              <a:off x="1373" y="2655"/>
              <a:ext cx="10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a:solidFill>
                    <a:srgbClr val="C60000"/>
                  </a:solidFill>
                  <a:latin typeface="Comic Sans MS" panose="030F0702030302020204" pitchFamily="66" charset="0"/>
                </a:rPr>
                <a:t>q</a:t>
              </a:r>
              <a:r>
                <a:rPr lang="en-US" altLang="sv-SE" sz="1800" baseline="-25000">
                  <a:solidFill>
                    <a:srgbClr val="C60000"/>
                  </a:solidFill>
                  <a:latin typeface="Comic Sans MS" panose="030F0702030302020204" pitchFamily="66" charset="0"/>
                </a:rPr>
                <a:t>21</a:t>
              </a:r>
              <a:r>
                <a:rPr lang="en-US" altLang="sv-SE" sz="1800">
                  <a:solidFill>
                    <a:srgbClr val="C60000"/>
                  </a:solidFill>
                  <a:latin typeface="Comic Sans MS" panose="030F0702030302020204" pitchFamily="66" charset="0"/>
                </a:rPr>
                <a:t> = (m</a:t>
              </a:r>
              <a:r>
                <a:rPr lang="en-US" altLang="sv-SE" sz="1800" baseline="-25000">
                  <a:solidFill>
                    <a:srgbClr val="C60000"/>
                  </a:solidFill>
                  <a:latin typeface="Comic Sans MS" panose="030F0702030302020204" pitchFamily="66" charset="0"/>
                </a:rPr>
                <a:t>2</a:t>
              </a:r>
              <a:r>
                <a:rPr lang="en-US" altLang="sv-SE" sz="1800">
                  <a:solidFill>
                    <a:srgbClr val="C60000"/>
                  </a:solidFill>
                  <a:latin typeface="Comic Sans MS" panose="030F0702030302020204" pitchFamily="66" charset="0"/>
                </a:rPr>
                <a:t>,m</a:t>
              </a:r>
              <a:r>
                <a:rPr lang="en-US" altLang="sv-SE" sz="1800" baseline="-25000">
                  <a:solidFill>
                    <a:srgbClr val="C60000"/>
                  </a:solidFill>
                  <a:latin typeface="Comic Sans MS" panose="030F0702030302020204" pitchFamily="66" charset="0"/>
                </a:rPr>
                <a:t>10</a:t>
              </a:r>
              <a:r>
                <a:rPr lang="en-US" altLang="sv-SE" sz="1800">
                  <a:solidFill>
                    <a:srgbClr val="C60000"/>
                  </a:solidFill>
                  <a:latin typeface="Comic Sans MS" panose="030F0702030302020204" pitchFamily="66" charset="0"/>
                </a:rPr>
                <a:t>)</a:t>
              </a:r>
            </a:p>
          </p:txBody>
        </p:sp>
      </p:grpSp>
    </p:spTree>
    <p:custDataLst>
      <p:tags r:id="rId1"/>
    </p:custDataLst>
    <p:extLst>
      <p:ext uri="{BB962C8B-B14F-4D97-AF65-F5344CB8AC3E}">
        <p14:creationId xmlns:p14="http://schemas.microsoft.com/office/powerpoint/2010/main" val="2789946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42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102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10" name="Slide Number Placeholder 4"/>
          <p:cNvSpPr>
            <a:spLocks noGrp="1"/>
          </p:cNvSpPr>
          <p:nvPr>
            <p:ph type="sldNum" sz="quarter" idx="12"/>
          </p:nvPr>
        </p:nvSpPr>
        <p:spPr/>
        <p:txBody>
          <a:bodyPr/>
          <a:lstStyle/>
          <a:p>
            <a:r>
              <a:rPr lang="en-US" altLang="en-US"/>
              <a:t>2-</a:t>
            </a:r>
            <a:fld id="{3F038231-E6A7-4760-B47F-D01C28778649}" type="slidenum">
              <a:rPr lang="en-US" altLang="en-US"/>
              <a:pPr/>
              <a:t>8</a:t>
            </a:fld>
            <a:endParaRPr lang="en-US" altLang="en-US"/>
          </a:p>
        </p:txBody>
      </p:sp>
      <p:sp>
        <p:nvSpPr>
          <p:cNvPr id="106502" name="Rectangle 6"/>
          <p:cNvSpPr>
            <a:spLocks noGrp="1" noChangeArrowheads="1"/>
          </p:cNvSpPr>
          <p:nvPr>
            <p:ph type="title"/>
          </p:nvPr>
        </p:nvSpPr>
        <p:spPr/>
        <p:txBody>
          <a:bodyPr/>
          <a:lstStyle/>
          <a:p>
            <a:pPr algn="ctr"/>
            <a:r>
              <a:rPr lang="en-US" altLang="he-IL" sz="3000"/>
              <a:t>Asynchronous Distributed Systems – Shared Memory</a:t>
            </a:r>
            <a:endParaRPr lang="en-US" altLang="sv-SE" sz="3000"/>
          </a:p>
        </p:txBody>
      </p:sp>
      <p:sp>
        <p:nvSpPr>
          <p:cNvPr id="106501" name="Rectangle 5"/>
          <p:cNvSpPr>
            <a:spLocks noGrp="1" noChangeArrowheads="1"/>
          </p:cNvSpPr>
          <p:nvPr>
            <p:ph type="body" sz="half" idx="4294967295"/>
          </p:nvPr>
        </p:nvSpPr>
        <p:spPr>
          <a:xfrm>
            <a:off x="354013" y="3219450"/>
            <a:ext cx="8153400" cy="2655888"/>
          </a:xfrm>
          <a:noFill/>
          <a:ln/>
        </p:spPr>
        <p:txBody>
          <a:bodyPr/>
          <a:lstStyle/>
          <a:p>
            <a:r>
              <a:rPr lang="en-US" altLang="he-IL" sz="2400" dirty="0"/>
              <a:t>Processors communicate by the use of shared communication registers</a:t>
            </a:r>
          </a:p>
          <a:p>
            <a:r>
              <a:rPr lang="en-US" altLang="he-IL" sz="2400" dirty="0"/>
              <a:t>The configuration will be denoted by </a:t>
            </a:r>
            <a:br>
              <a:rPr lang="en-US" altLang="he-IL" sz="2400" dirty="0"/>
            </a:br>
            <a:r>
              <a:rPr lang="en-US" altLang="he-IL" sz="2400" dirty="0">
                <a:solidFill>
                  <a:srgbClr val="C60000"/>
                </a:solidFill>
              </a:rPr>
              <a:t>c</a:t>
            </a:r>
            <a:r>
              <a:rPr lang="en-US" altLang="he-IL" sz="2400" dirty="0">
                <a:solidFill>
                  <a:srgbClr val="FF3300"/>
                </a:solidFill>
              </a:rPr>
              <a:t> </a:t>
            </a:r>
            <a:r>
              <a:rPr lang="en-US" altLang="he-IL" sz="2400" dirty="0"/>
              <a:t>= (s</a:t>
            </a:r>
            <a:r>
              <a:rPr lang="en-US" altLang="he-IL" sz="2400" baseline="-25000" dirty="0"/>
              <a:t>1</a:t>
            </a:r>
            <a:r>
              <a:rPr lang="en-US" altLang="he-IL" sz="2400" dirty="0"/>
              <a:t>,s</a:t>
            </a:r>
            <a:r>
              <a:rPr lang="en-US" altLang="he-IL" sz="2400" baseline="-25000" dirty="0"/>
              <a:t>2</a:t>
            </a:r>
            <a:r>
              <a:rPr lang="en-US" altLang="he-IL" sz="2400" dirty="0"/>
              <a:t>,…,s</a:t>
            </a:r>
            <a:r>
              <a:rPr lang="en-US" altLang="he-IL" sz="2400" baseline="-25000" dirty="0"/>
              <a:t>n</a:t>
            </a:r>
            <a:r>
              <a:rPr lang="en-US" altLang="he-IL" sz="2400" dirty="0"/>
              <a:t>,r</a:t>
            </a:r>
            <a:r>
              <a:rPr lang="en-US" altLang="he-IL" sz="2400" baseline="-25000" dirty="0"/>
              <a:t>1,2</a:t>
            </a:r>
            <a:r>
              <a:rPr lang="en-US" altLang="he-IL" sz="2400" dirty="0"/>
              <a:t>,r</a:t>
            </a:r>
            <a:r>
              <a:rPr lang="en-US" altLang="he-IL" sz="2400" baseline="-25000" dirty="0"/>
              <a:t>1,3</a:t>
            </a:r>
            <a:r>
              <a:rPr lang="en-US" altLang="he-IL" sz="2400" dirty="0"/>
              <a:t>,…</a:t>
            </a:r>
            <a:r>
              <a:rPr lang="en-US" altLang="he-IL" sz="2400" dirty="0" err="1"/>
              <a:t>r</a:t>
            </a:r>
            <a:r>
              <a:rPr lang="en-US" altLang="he-IL" sz="2400" baseline="-25000" dirty="0" err="1"/>
              <a:t>i,j</a:t>
            </a:r>
            <a:r>
              <a:rPr lang="en-US" altLang="he-IL" sz="2400" dirty="0"/>
              <a:t>,…r</a:t>
            </a:r>
            <a:r>
              <a:rPr lang="en-US" altLang="he-IL" sz="2400" baseline="-25000" dirty="0"/>
              <a:t>n,n-1</a:t>
            </a:r>
            <a:r>
              <a:rPr lang="en-US" altLang="he-IL" sz="2400" dirty="0"/>
              <a:t>) where </a:t>
            </a:r>
            <a:br>
              <a:rPr lang="en-US" altLang="he-IL" sz="2400" dirty="0"/>
            </a:br>
            <a:r>
              <a:rPr lang="en-US" altLang="he-IL" sz="2400" dirty="0" err="1"/>
              <a:t>si</a:t>
            </a:r>
            <a:r>
              <a:rPr lang="en-US" altLang="he-IL" sz="2400" baseline="-25000" dirty="0"/>
              <a:t> </a:t>
            </a:r>
            <a:r>
              <a:rPr lang="en-US" altLang="he-IL" sz="2400" dirty="0"/>
              <a:t>= State of P</a:t>
            </a:r>
            <a:r>
              <a:rPr lang="en-US" altLang="he-IL" sz="2400" baseline="-25000" dirty="0"/>
              <a:t>i</a:t>
            </a:r>
            <a:r>
              <a:rPr lang="en-US" altLang="he-IL" sz="2400" dirty="0"/>
              <a:t> </a:t>
            </a:r>
            <a:br>
              <a:rPr lang="en-US" altLang="he-IL" sz="2400" dirty="0"/>
            </a:br>
            <a:r>
              <a:rPr lang="en-US" altLang="he-IL" sz="2400" dirty="0" err="1"/>
              <a:t>r</a:t>
            </a:r>
            <a:r>
              <a:rPr lang="en-US" altLang="he-IL" sz="2400" baseline="-25000" dirty="0" err="1"/>
              <a:t>i</a:t>
            </a:r>
            <a:r>
              <a:rPr lang="en-US" altLang="he-IL" sz="2400" dirty="0"/>
              <a:t>= Content of communication register I</a:t>
            </a:r>
          </a:p>
          <a:p>
            <a:endParaRPr lang="en-US" altLang="he-IL" sz="2400" dirty="0"/>
          </a:p>
          <a:p>
            <a:r>
              <a:rPr lang="en-US" altLang="he-IL" sz="2400" dirty="0"/>
              <a:t>Sometime we write c</a:t>
            </a:r>
            <a:r>
              <a:rPr lang="en-US" altLang="he-IL" sz="2400" baseline="-25000" dirty="0"/>
              <a:t>i</a:t>
            </a:r>
            <a:r>
              <a:rPr lang="en-US" altLang="he-IL" sz="2400" dirty="0"/>
              <a:t> and sometime c[</a:t>
            </a:r>
            <a:r>
              <a:rPr lang="en-US" altLang="he-IL" sz="2400" dirty="0" err="1"/>
              <a:t>i</a:t>
            </a:r>
            <a:r>
              <a:rPr lang="en-US" altLang="he-IL" sz="2400" dirty="0"/>
              <a:t>] --- they are the same</a:t>
            </a:r>
          </a:p>
          <a:p>
            <a:pPr marL="0" indent="0">
              <a:buNone/>
            </a:pPr>
            <a:endParaRPr lang="en-US" altLang="he-IL" sz="2400" dirty="0"/>
          </a:p>
        </p:txBody>
      </p:sp>
      <p:grpSp>
        <p:nvGrpSpPr>
          <p:cNvPr id="106509" name="Group 13"/>
          <p:cNvGrpSpPr>
            <a:grpSpLocks/>
          </p:cNvGrpSpPr>
          <p:nvPr/>
        </p:nvGrpSpPr>
        <p:grpSpPr bwMode="auto">
          <a:xfrm>
            <a:off x="2716213" y="1760538"/>
            <a:ext cx="2490787" cy="820737"/>
            <a:chOff x="1711" y="1109"/>
            <a:chExt cx="1569" cy="517"/>
          </a:xfrm>
        </p:grpSpPr>
        <p:sp>
          <p:nvSpPr>
            <p:cNvPr id="106503" name="Oval 7"/>
            <p:cNvSpPr>
              <a:spLocks noChangeArrowheads="1"/>
            </p:cNvSpPr>
            <p:nvPr/>
          </p:nvSpPr>
          <p:spPr bwMode="auto">
            <a:xfrm>
              <a:off x="1711" y="1422"/>
              <a:ext cx="211" cy="204"/>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latin typeface="Comic Sans MS" panose="030F0702030302020204" pitchFamily="66" charset="0"/>
                </a:rPr>
                <a:t>P</a:t>
              </a:r>
              <a:r>
                <a:rPr lang="en-US" altLang="sv-SE" sz="1800" baseline="-25000">
                  <a:latin typeface="Comic Sans MS" panose="030F0702030302020204" pitchFamily="66" charset="0"/>
                </a:rPr>
                <a:t>1</a:t>
              </a:r>
            </a:p>
          </p:txBody>
        </p:sp>
        <p:sp>
          <p:nvSpPr>
            <p:cNvPr id="106504" name="Oval 8"/>
            <p:cNvSpPr>
              <a:spLocks noChangeArrowheads="1"/>
            </p:cNvSpPr>
            <p:nvPr/>
          </p:nvSpPr>
          <p:spPr bwMode="auto">
            <a:xfrm>
              <a:off x="3069" y="1422"/>
              <a:ext cx="211" cy="204"/>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latin typeface="Comic Sans MS" panose="030F0702030302020204" pitchFamily="66" charset="0"/>
                </a:rPr>
                <a:t>P</a:t>
              </a:r>
              <a:r>
                <a:rPr lang="en-US" altLang="sv-SE" sz="1800" baseline="-25000">
                  <a:latin typeface="Comic Sans MS" panose="030F0702030302020204" pitchFamily="66" charset="0"/>
                </a:rPr>
                <a:t>2</a:t>
              </a:r>
            </a:p>
          </p:txBody>
        </p:sp>
        <p:sp>
          <p:nvSpPr>
            <p:cNvPr id="106505" name="Freeform 9"/>
            <p:cNvSpPr>
              <a:spLocks/>
            </p:cNvSpPr>
            <p:nvPr/>
          </p:nvSpPr>
          <p:spPr bwMode="auto">
            <a:xfrm>
              <a:off x="1895" y="1252"/>
              <a:ext cx="1194" cy="186"/>
            </a:xfrm>
            <a:custGeom>
              <a:avLst/>
              <a:gdLst>
                <a:gd name="T0" fmla="*/ 0 w 1194"/>
                <a:gd name="T1" fmla="*/ 186 h 186"/>
                <a:gd name="T2" fmla="*/ 618 w 1194"/>
                <a:gd name="T3" fmla="*/ 0 h 186"/>
                <a:gd name="T4" fmla="*/ 1194 w 1194"/>
                <a:gd name="T5" fmla="*/ 186 h 186"/>
              </a:gdLst>
              <a:ahLst/>
              <a:cxnLst>
                <a:cxn ang="0">
                  <a:pos x="T0" y="T1"/>
                </a:cxn>
                <a:cxn ang="0">
                  <a:pos x="T2" y="T3"/>
                </a:cxn>
                <a:cxn ang="0">
                  <a:pos x="T4" y="T5"/>
                </a:cxn>
              </a:cxnLst>
              <a:rect l="0" t="0" r="r" b="b"/>
              <a:pathLst>
                <a:path w="1194" h="186">
                  <a:moveTo>
                    <a:pt x="0" y="186"/>
                  </a:moveTo>
                  <a:cubicBezTo>
                    <a:pt x="209" y="93"/>
                    <a:pt x="419" y="0"/>
                    <a:pt x="618" y="0"/>
                  </a:cubicBezTo>
                  <a:cubicBezTo>
                    <a:pt x="817" y="0"/>
                    <a:pt x="1096" y="151"/>
                    <a:pt x="1194" y="186"/>
                  </a:cubicBezTo>
                </a:path>
              </a:pathLst>
            </a:custGeom>
            <a:noFill/>
            <a:ln w="9525" cap="flat" cmpd="sng">
              <a:solidFill>
                <a:srgbClr val="0000FF"/>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06506" name="Rectangle 10"/>
            <p:cNvSpPr>
              <a:spLocks noChangeArrowheads="1"/>
            </p:cNvSpPr>
            <p:nvPr/>
          </p:nvSpPr>
          <p:spPr bwMode="auto">
            <a:xfrm>
              <a:off x="1898" y="1109"/>
              <a:ext cx="254" cy="270"/>
            </a:xfrm>
            <a:prstGeom prst="rect">
              <a:avLst/>
            </a:prstGeom>
            <a:noFill/>
            <a:ln w="9525">
              <a:solidFill>
                <a:srgbClr val="C6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anose="05000000000000000000" pitchFamily="2" charset="2"/>
                <a:buNone/>
              </a:pPr>
              <a:r>
                <a:rPr lang="en-US" altLang="sv-SE" sz="1800">
                  <a:solidFill>
                    <a:srgbClr val="C60000"/>
                  </a:solidFill>
                  <a:latin typeface="Comic Sans MS" panose="030F0702030302020204" pitchFamily="66" charset="0"/>
                </a:rPr>
                <a:t>r</a:t>
              </a:r>
              <a:r>
                <a:rPr lang="en-US" altLang="sv-SE" sz="1800" baseline="-25000">
                  <a:solidFill>
                    <a:srgbClr val="C60000"/>
                  </a:solidFill>
                  <a:latin typeface="Comic Sans MS" panose="030F0702030302020204" pitchFamily="66" charset="0"/>
                </a:rPr>
                <a:t>12</a:t>
              </a:r>
            </a:p>
          </p:txBody>
        </p:sp>
      </p:grpSp>
    </p:spTree>
    <p:extLst>
      <p:ext uri="{BB962C8B-B14F-4D97-AF65-F5344CB8AC3E}">
        <p14:creationId xmlns:p14="http://schemas.microsoft.com/office/powerpoint/2010/main" val="408488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64" name="Slide Number Placeholder 4"/>
          <p:cNvSpPr>
            <a:spLocks noGrp="1"/>
          </p:cNvSpPr>
          <p:nvPr>
            <p:ph type="sldNum" sz="quarter" idx="12"/>
          </p:nvPr>
        </p:nvSpPr>
        <p:spPr/>
        <p:txBody>
          <a:bodyPr/>
          <a:lstStyle/>
          <a:p>
            <a:r>
              <a:rPr lang="en-US" altLang="en-US"/>
              <a:t>2-</a:t>
            </a:r>
            <a:fld id="{B2841ED4-4A97-4F63-8C01-0A00473DC4A2}" type="slidenum">
              <a:rPr lang="en-US" altLang="en-US"/>
              <a:pPr/>
              <a:t>9</a:t>
            </a:fld>
            <a:endParaRPr lang="en-US" altLang="en-US"/>
          </a:p>
        </p:txBody>
      </p:sp>
      <p:sp>
        <p:nvSpPr>
          <p:cNvPr id="107525" name="Rectangle 5"/>
          <p:cNvSpPr>
            <a:spLocks noGrp="1" noChangeArrowheads="1"/>
          </p:cNvSpPr>
          <p:nvPr>
            <p:ph type="title"/>
          </p:nvPr>
        </p:nvSpPr>
        <p:spPr>
          <a:xfrm>
            <a:off x="533400" y="228600"/>
            <a:ext cx="7772400" cy="1057275"/>
          </a:xfrm>
        </p:spPr>
        <p:txBody>
          <a:bodyPr/>
          <a:lstStyle/>
          <a:p>
            <a:pPr algn="ctr"/>
            <a:r>
              <a:rPr lang="en-US" altLang="sv-SE" sz="3000"/>
              <a:t>The distributed System – </a:t>
            </a:r>
            <a:br>
              <a:rPr lang="en-US" altLang="sv-SE" sz="3000"/>
            </a:br>
            <a:r>
              <a:rPr lang="en-US" altLang="sv-SE" sz="3000"/>
              <a:t>A Computation Step</a:t>
            </a:r>
          </a:p>
        </p:txBody>
      </p:sp>
      <p:sp>
        <p:nvSpPr>
          <p:cNvPr id="107524" name="Rectangle 4"/>
          <p:cNvSpPr>
            <a:spLocks noGrp="1" noChangeArrowheads="1"/>
          </p:cNvSpPr>
          <p:nvPr>
            <p:ph type="body" sz="half" idx="4294967295"/>
          </p:nvPr>
        </p:nvSpPr>
        <p:spPr>
          <a:xfrm>
            <a:off x="271463" y="3516313"/>
            <a:ext cx="4819650" cy="654050"/>
          </a:xfrm>
          <a:noFill/>
          <a:ln/>
        </p:spPr>
        <p:txBody>
          <a:bodyPr/>
          <a:lstStyle/>
          <a:p>
            <a:pPr>
              <a:buFont typeface="ZapfDingbats" pitchFamily="82" charset="2"/>
              <a:buNone/>
            </a:pPr>
            <a:r>
              <a:rPr lang="en-US" altLang="he-IL" sz="2400"/>
              <a:t>And in message passing model … </a:t>
            </a:r>
          </a:p>
        </p:txBody>
      </p:sp>
      <p:grpSp>
        <p:nvGrpSpPr>
          <p:cNvPr id="107675" name="Group 155"/>
          <p:cNvGrpSpPr>
            <a:grpSpLocks/>
          </p:cNvGrpSpPr>
          <p:nvPr/>
        </p:nvGrpSpPr>
        <p:grpSpPr bwMode="auto">
          <a:xfrm>
            <a:off x="304800" y="4448175"/>
            <a:ext cx="3479800" cy="1271588"/>
            <a:chOff x="192" y="2802"/>
            <a:chExt cx="2192" cy="801"/>
          </a:xfrm>
        </p:grpSpPr>
        <p:grpSp>
          <p:nvGrpSpPr>
            <p:cNvPr id="107658" name="Group 138"/>
            <p:cNvGrpSpPr>
              <a:grpSpLocks/>
            </p:cNvGrpSpPr>
            <p:nvPr/>
          </p:nvGrpSpPr>
          <p:grpSpPr bwMode="auto">
            <a:xfrm>
              <a:off x="1429" y="2914"/>
              <a:ext cx="955" cy="301"/>
              <a:chOff x="1454" y="3311"/>
              <a:chExt cx="955" cy="301"/>
            </a:xfrm>
          </p:grpSpPr>
          <p:sp>
            <p:nvSpPr>
              <p:cNvPr id="107599" name="Text Box 79"/>
              <p:cNvSpPr txBox="1">
                <a:spLocks noChangeArrowheads="1"/>
              </p:cNvSpPr>
              <p:nvPr/>
            </p:nvSpPr>
            <p:spPr bwMode="auto">
              <a:xfrm>
                <a:off x="1454" y="3311"/>
                <a:ext cx="9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600">
                    <a:latin typeface="Comic Sans MS" panose="030F0702030302020204" pitchFamily="66" charset="0"/>
                  </a:rPr>
                  <a:t>loss</a:t>
                </a:r>
                <a:r>
                  <a:rPr lang="en-US" altLang="sv-SE" sz="1600" baseline="-25000">
                    <a:latin typeface="Comic Sans MS" panose="030F0702030302020204" pitchFamily="66" charset="0"/>
                  </a:rPr>
                  <a:t>21</a:t>
                </a:r>
                <a:r>
                  <a:rPr lang="en-US" altLang="sv-SE" sz="1600">
                    <a:latin typeface="Comic Sans MS" panose="030F0702030302020204" pitchFamily="66" charset="0"/>
                  </a:rPr>
                  <a:t>(m</a:t>
                </a:r>
                <a:r>
                  <a:rPr lang="en-US" altLang="sv-SE" sz="1600" baseline="-25000">
                    <a:latin typeface="Comic Sans MS" panose="030F0702030302020204" pitchFamily="66" charset="0"/>
                  </a:rPr>
                  <a:t>3</a:t>
                </a:r>
                <a:r>
                  <a:rPr lang="en-US" altLang="sv-SE" sz="1600">
                    <a:latin typeface="Comic Sans MS" panose="030F0702030302020204" pitchFamily="66" charset="0"/>
                  </a:rPr>
                  <a:t>)</a:t>
                </a:r>
              </a:p>
            </p:txBody>
          </p:sp>
          <p:sp>
            <p:nvSpPr>
              <p:cNvPr id="107616" name="Line 96"/>
              <p:cNvSpPr>
                <a:spLocks noChangeShapeType="1"/>
              </p:cNvSpPr>
              <p:nvPr/>
            </p:nvSpPr>
            <p:spPr bwMode="auto">
              <a:xfrm>
                <a:off x="1602" y="3612"/>
                <a:ext cx="505" cy="0"/>
              </a:xfrm>
              <a:prstGeom prst="line">
                <a:avLst/>
              </a:prstGeom>
              <a:noFill/>
              <a:ln w="38100">
                <a:solidFill>
                  <a:srgbClr val="C6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grpSp>
          <p:nvGrpSpPr>
            <p:cNvPr id="107674" name="Group 154"/>
            <p:cNvGrpSpPr>
              <a:grpSpLocks/>
            </p:cNvGrpSpPr>
            <p:nvPr/>
          </p:nvGrpSpPr>
          <p:grpSpPr bwMode="auto">
            <a:xfrm>
              <a:off x="192" y="2802"/>
              <a:ext cx="1280" cy="801"/>
              <a:chOff x="192" y="2802"/>
              <a:chExt cx="1280" cy="801"/>
            </a:xfrm>
          </p:grpSpPr>
          <p:sp>
            <p:nvSpPr>
              <p:cNvPr id="107582" name="Oval 62"/>
              <p:cNvSpPr>
                <a:spLocks noChangeArrowheads="1"/>
              </p:cNvSpPr>
              <p:nvPr/>
            </p:nvSpPr>
            <p:spPr bwMode="auto">
              <a:xfrm>
                <a:off x="192" y="310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2000">
                    <a:solidFill>
                      <a:schemeClr val="tx1"/>
                    </a:solidFill>
                    <a:latin typeface="Comic Sans MS" panose="030F0702030302020204" pitchFamily="66" charset="0"/>
                  </a:rPr>
                  <a:t>P</a:t>
                </a:r>
                <a:r>
                  <a:rPr lang="en-US" altLang="sv-SE" sz="2000" baseline="-25000">
                    <a:solidFill>
                      <a:schemeClr val="tx1"/>
                    </a:solidFill>
                    <a:latin typeface="Comic Sans MS" panose="030F0702030302020204" pitchFamily="66" charset="0"/>
                  </a:rPr>
                  <a:t>1</a:t>
                </a:r>
              </a:p>
            </p:txBody>
          </p:sp>
          <p:sp>
            <p:nvSpPr>
              <p:cNvPr id="107583" name="Oval 63"/>
              <p:cNvSpPr>
                <a:spLocks noChangeArrowheads="1"/>
              </p:cNvSpPr>
              <p:nvPr/>
            </p:nvSpPr>
            <p:spPr bwMode="auto">
              <a:xfrm>
                <a:off x="1155" y="310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2000">
                    <a:solidFill>
                      <a:schemeClr val="tx1"/>
                    </a:solidFill>
                    <a:latin typeface="Comic Sans MS" panose="030F0702030302020204" pitchFamily="66" charset="0"/>
                  </a:rPr>
                  <a:t>P</a:t>
                </a:r>
                <a:r>
                  <a:rPr lang="en-US" altLang="sv-SE" sz="2000" baseline="-25000">
                    <a:solidFill>
                      <a:schemeClr val="tx1"/>
                    </a:solidFill>
                    <a:latin typeface="Comic Sans MS" panose="030F0702030302020204" pitchFamily="66" charset="0"/>
                  </a:rPr>
                  <a:t>2</a:t>
                </a:r>
              </a:p>
            </p:txBody>
          </p:sp>
          <p:sp>
            <p:nvSpPr>
              <p:cNvPr id="107584" name="Freeform 64"/>
              <p:cNvSpPr>
                <a:spLocks/>
              </p:cNvSpPr>
              <p:nvPr/>
            </p:nvSpPr>
            <p:spPr bwMode="auto">
              <a:xfrm>
                <a:off x="356" y="3025"/>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07585" name="Freeform 65"/>
              <p:cNvSpPr>
                <a:spLocks/>
              </p:cNvSpPr>
              <p:nvPr/>
            </p:nvSpPr>
            <p:spPr bwMode="auto">
              <a:xfrm>
                <a:off x="349" y="3310"/>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07615" name="Text Box 95"/>
              <p:cNvSpPr txBox="1">
                <a:spLocks noChangeArrowheads="1"/>
              </p:cNvSpPr>
              <p:nvPr/>
            </p:nvSpPr>
            <p:spPr bwMode="auto">
              <a:xfrm>
                <a:off x="469" y="2802"/>
                <a:ext cx="8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rPr>
                  <a:t>q</a:t>
                </a:r>
                <a:r>
                  <a:rPr lang="en-US" altLang="sv-SE" sz="1800" b="1" i="1" baseline="-25000">
                    <a:solidFill>
                      <a:srgbClr val="C60000"/>
                    </a:solidFill>
                  </a:rPr>
                  <a:t>12 </a:t>
                </a:r>
                <a:r>
                  <a:rPr lang="en-US" altLang="sv-SE" sz="1800" b="1" i="1">
                    <a:solidFill>
                      <a:srgbClr val="C60000"/>
                    </a:solidFill>
                  </a:rPr>
                  <a:t>= </a:t>
                </a:r>
                <a:r>
                  <a:rPr lang="en-US" altLang="sv-SE" sz="1800" b="1">
                    <a:solidFill>
                      <a:srgbClr val="C60000"/>
                    </a:solidFill>
                  </a:rPr>
                  <a:t>(m</a:t>
                </a:r>
                <a:r>
                  <a:rPr lang="en-US" altLang="sv-SE" sz="1800" b="1" baseline="-25000">
                    <a:solidFill>
                      <a:srgbClr val="C60000"/>
                    </a:solidFill>
                  </a:rPr>
                  <a:t>1</a:t>
                </a:r>
                <a:r>
                  <a:rPr lang="en-US" altLang="sv-SE" sz="1800" b="1">
                    <a:solidFill>
                      <a:srgbClr val="C60000"/>
                    </a:solidFill>
                  </a:rPr>
                  <a:t>)</a:t>
                </a:r>
                <a:endParaRPr lang="en-US" altLang="sv-SE" sz="1800" b="1" baseline="-25000">
                  <a:solidFill>
                    <a:srgbClr val="C60000"/>
                  </a:solidFill>
                </a:endParaRPr>
              </a:p>
            </p:txBody>
          </p:sp>
          <p:sp>
            <p:nvSpPr>
              <p:cNvPr id="107617" name="Text Box 97"/>
              <p:cNvSpPr txBox="1">
                <a:spLocks noChangeArrowheads="1"/>
              </p:cNvSpPr>
              <p:nvPr/>
            </p:nvSpPr>
            <p:spPr bwMode="auto">
              <a:xfrm>
                <a:off x="273" y="3372"/>
                <a:ext cx="11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rPr>
                  <a:t>q</a:t>
                </a:r>
                <a:r>
                  <a:rPr lang="en-US" altLang="sv-SE" sz="1800" b="1" i="1" baseline="-25000">
                    <a:solidFill>
                      <a:srgbClr val="C60000"/>
                    </a:solidFill>
                  </a:rPr>
                  <a:t>21 </a:t>
                </a:r>
                <a:r>
                  <a:rPr lang="en-US" altLang="sv-SE" sz="1800" b="1" i="1">
                    <a:solidFill>
                      <a:srgbClr val="C60000"/>
                    </a:solidFill>
                  </a:rPr>
                  <a:t>= </a:t>
                </a:r>
                <a:r>
                  <a:rPr lang="en-US" altLang="sv-SE" sz="1800" b="1">
                    <a:solidFill>
                      <a:srgbClr val="C60000"/>
                    </a:solidFill>
                  </a:rPr>
                  <a:t>(m</a:t>
                </a:r>
                <a:r>
                  <a:rPr lang="en-US" altLang="sv-SE" sz="1800" b="1" baseline="-25000">
                    <a:solidFill>
                      <a:srgbClr val="C60000"/>
                    </a:solidFill>
                  </a:rPr>
                  <a:t>2</a:t>
                </a:r>
                <a:r>
                  <a:rPr lang="en-US" altLang="sv-SE" sz="1800" b="1">
                    <a:solidFill>
                      <a:srgbClr val="C60000"/>
                    </a:solidFill>
                  </a:rPr>
                  <a:t>,m</a:t>
                </a:r>
                <a:r>
                  <a:rPr lang="en-US" altLang="sv-SE" sz="1800" b="1" baseline="-25000">
                    <a:solidFill>
                      <a:srgbClr val="C60000"/>
                    </a:solidFill>
                  </a:rPr>
                  <a:t>3</a:t>
                </a:r>
                <a:r>
                  <a:rPr lang="en-US" altLang="sv-SE" sz="1800" b="1">
                    <a:solidFill>
                      <a:srgbClr val="C60000"/>
                    </a:solidFill>
                  </a:rPr>
                  <a:t>,m</a:t>
                </a:r>
                <a:r>
                  <a:rPr lang="en-US" altLang="sv-SE" sz="1800" b="1" baseline="-25000">
                    <a:solidFill>
                      <a:srgbClr val="C60000"/>
                    </a:solidFill>
                  </a:rPr>
                  <a:t>4</a:t>
                </a:r>
                <a:r>
                  <a:rPr lang="en-US" altLang="sv-SE" sz="1800" b="1">
                    <a:solidFill>
                      <a:srgbClr val="C60000"/>
                    </a:solidFill>
                  </a:rPr>
                  <a:t>)</a:t>
                </a:r>
              </a:p>
            </p:txBody>
          </p:sp>
        </p:grpSp>
      </p:grpSp>
      <p:grpSp>
        <p:nvGrpSpPr>
          <p:cNvPr id="107676" name="Group 156"/>
          <p:cNvGrpSpPr>
            <a:grpSpLocks/>
          </p:cNvGrpSpPr>
          <p:nvPr/>
        </p:nvGrpSpPr>
        <p:grpSpPr bwMode="auto">
          <a:xfrm>
            <a:off x="3436938" y="4518025"/>
            <a:ext cx="3308350" cy="1327150"/>
            <a:chOff x="2165" y="2846"/>
            <a:chExt cx="2084" cy="836"/>
          </a:xfrm>
        </p:grpSpPr>
        <p:sp>
          <p:nvSpPr>
            <p:cNvPr id="107620" name="Oval 100"/>
            <p:cNvSpPr>
              <a:spLocks noChangeArrowheads="1"/>
            </p:cNvSpPr>
            <p:nvPr/>
          </p:nvSpPr>
          <p:spPr bwMode="auto">
            <a:xfrm>
              <a:off x="2165" y="3141"/>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2000">
                  <a:solidFill>
                    <a:schemeClr val="tx1"/>
                  </a:solidFill>
                  <a:latin typeface="Comic Sans MS" panose="030F0702030302020204" pitchFamily="66" charset="0"/>
                </a:rPr>
                <a:t>P</a:t>
              </a:r>
              <a:r>
                <a:rPr lang="en-US" altLang="sv-SE" sz="2000" baseline="-25000">
                  <a:solidFill>
                    <a:schemeClr val="tx1"/>
                  </a:solidFill>
                  <a:latin typeface="Comic Sans MS" panose="030F0702030302020204" pitchFamily="66" charset="0"/>
                </a:rPr>
                <a:t>1</a:t>
              </a:r>
            </a:p>
          </p:txBody>
        </p:sp>
        <p:sp>
          <p:nvSpPr>
            <p:cNvPr id="107621" name="Oval 101"/>
            <p:cNvSpPr>
              <a:spLocks noChangeArrowheads="1"/>
            </p:cNvSpPr>
            <p:nvPr/>
          </p:nvSpPr>
          <p:spPr bwMode="auto">
            <a:xfrm>
              <a:off x="3128" y="3141"/>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2000">
                  <a:solidFill>
                    <a:schemeClr val="tx1"/>
                  </a:solidFill>
                  <a:latin typeface="Comic Sans MS" panose="030F0702030302020204" pitchFamily="66" charset="0"/>
                </a:rPr>
                <a:t>P</a:t>
              </a:r>
              <a:r>
                <a:rPr lang="en-US" altLang="sv-SE" sz="2000" baseline="-25000">
                  <a:solidFill>
                    <a:schemeClr val="tx1"/>
                  </a:solidFill>
                  <a:latin typeface="Comic Sans MS" panose="030F0702030302020204" pitchFamily="66" charset="0"/>
                </a:rPr>
                <a:t>2</a:t>
              </a:r>
            </a:p>
          </p:txBody>
        </p:sp>
        <p:sp>
          <p:nvSpPr>
            <p:cNvPr id="107622" name="Freeform 102"/>
            <p:cNvSpPr>
              <a:spLocks/>
            </p:cNvSpPr>
            <p:nvPr/>
          </p:nvSpPr>
          <p:spPr bwMode="auto">
            <a:xfrm>
              <a:off x="2329" y="3057"/>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07623" name="Freeform 103"/>
            <p:cNvSpPr>
              <a:spLocks/>
            </p:cNvSpPr>
            <p:nvPr/>
          </p:nvSpPr>
          <p:spPr bwMode="auto">
            <a:xfrm>
              <a:off x="2322" y="3342"/>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07624" name="Text Box 104"/>
            <p:cNvSpPr txBox="1">
              <a:spLocks noChangeArrowheads="1"/>
            </p:cNvSpPr>
            <p:nvPr/>
          </p:nvSpPr>
          <p:spPr bwMode="auto">
            <a:xfrm>
              <a:off x="2432" y="2846"/>
              <a:ext cx="8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rPr>
                <a:t>q</a:t>
              </a:r>
              <a:r>
                <a:rPr lang="en-US" altLang="sv-SE" sz="1800" b="1" i="1" baseline="-25000">
                  <a:solidFill>
                    <a:srgbClr val="C60000"/>
                  </a:solidFill>
                </a:rPr>
                <a:t>12 </a:t>
              </a:r>
              <a:r>
                <a:rPr lang="en-US" altLang="sv-SE" sz="1800" b="1" i="1">
                  <a:solidFill>
                    <a:srgbClr val="C60000"/>
                  </a:solidFill>
                </a:rPr>
                <a:t>= </a:t>
              </a:r>
              <a:r>
                <a:rPr lang="en-US" altLang="sv-SE" sz="1800" b="1">
                  <a:solidFill>
                    <a:srgbClr val="C60000"/>
                  </a:solidFill>
                </a:rPr>
                <a:t>(m</a:t>
              </a:r>
              <a:r>
                <a:rPr lang="en-US" altLang="sv-SE" sz="1800" b="1" baseline="-25000">
                  <a:solidFill>
                    <a:srgbClr val="C60000"/>
                  </a:solidFill>
                </a:rPr>
                <a:t>1</a:t>
              </a:r>
              <a:r>
                <a:rPr lang="en-US" altLang="sv-SE" sz="1800" b="1">
                  <a:solidFill>
                    <a:srgbClr val="C60000"/>
                  </a:solidFill>
                </a:rPr>
                <a:t>)</a:t>
              </a:r>
              <a:endParaRPr lang="en-US" altLang="sv-SE" sz="1800" b="1" baseline="-25000">
                <a:solidFill>
                  <a:srgbClr val="C60000"/>
                </a:solidFill>
              </a:endParaRPr>
            </a:p>
          </p:txBody>
        </p:sp>
        <p:sp>
          <p:nvSpPr>
            <p:cNvPr id="107625" name="Text Box 105"/>
            <p:cNvSpPr txBox="1">
              <a:spLocks noChangeArrowheads="1"/>
            </p:cNvSpPr>
            <p:nvPr/>
          </p:nvSpPr>
          <p:spPr bwMode="auto">
            <a:xfrm>
              <a:off x="2277" y="3433"/>
              <a:ext cx="1055" cy="249"/>
            </a:xfrm>
            <a:prstGeom prst="rect">
              <a:avLst/>
            </a:prstGeom>
            <a:noFill/>
            <a:ln w="28575">
              <a:solidFill>
                <a:srgbClr val="C6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rPr>
                <a:t>q</a:t>
              </a:r>
              <a:r>
                <a:rPr lang="en-US" altLang="sv-SE" sz="1800" b="1" i="1" baseline="-25000">
                  <a:solidFill>
                    <a:srgbClr val="C60000"/>
                  </a:solidFill>
                </a:rPr>
                <a:t>21 </a:t>
              </a:r>
              <a:r>
                <a:rPr lang="en-US" altLang="sv-SE" sz="1800" b="1" i="1">
                  <a:solidFill>
                    <a:srgbClr val="C60000"/>
                  </a:solidFill>
                </a:rPr>
                <a:t>= </a:t>
              </a:r>
              <a:r>
                <a:rPr lang="en-US" altLang="sv-SE" sz="1800" b="1">
                  <a:solidFill>
                    <a:srgbClr val="C60000"/>
                  </a:solidFill>
                </a:rPr>
                <a:t>(m</a:t>
              </a:r>
              <a:r>
                <a:rPr lang="en-US" altLang="sv-SE" sz="1800" b="1" baseline="-25000">
                  <a:solidFill>
                    <a:srgbClr val="C60000"/>
                  </a:solidFill>
                </a:rPr>
                <a:t>2</a:t>
              </a:r>
              <a:r>
                <a:rPr lang="en-US" altLang="sv-SE" sz="1800" b="1">
                  <a:solidFill>
                    <a:srgbClr val="C60000"/>
                  </a:solidFill>
                </a:rPr>
                <a:t>,m</a:t>
              </a:r>
              <a:r>
                <a:rPr lang="en-US" altLang="sv-SE" sz="1800" b="1" baseline="-25000">
                  <a:solidFill>
                    <a:srgbClr val="C60000"/>
                  </a:solidFill>
                </a:rPr>
                <a:t>4</a:t>
              </a:r>
              <a:r>
                <a:rPr lang="en-US" altLang="sv-SE" sz="1800" b="1">
                  <a:solidFill>
                    <a:srgbClr val="C60000"/>
                  </a:solidFill>
                </a:rPr>
                <a:t>)</a:t>
              </a:r>
            </a:p>
          </p:txBody>
        </p:sp>
        <p:grpSp>
          <p:nvGrpSpPr>
            <p:cNvPr id="107652" name="Group 132"/>
            <p:cNvGrpSpPr>
              <a:grpSpLocks/>
            </p:cNvGrpSpPr>
            <p:nvPr/>
          </p:nvGrpSpPr>
          <p:grpSpPr bwMode="auto">
            <a:xfrm>
              <a:off x="3476" y="2946"/>
              <a:ext cx="773" cy="293"/>
              <a:chOff x="3501" y="3343"/>
              <a:chExt cx="773" cy="293"/>
            </a:xfrm>
          </p:grpSpPr>
          <p:sp>
            <p:nvSpPr>
              <p:cNvPr id="107626" name="Text Box 106"/>
              <p:cNvSpPr txBox="1">
                <a:spLocks noChangeArrowheads="1"/>
              </p:cNvSpPr>
              <p:nvPr/>
            </p:nvSpPr>
            <p:spPr bwMode="auto">
              <a:xfrm>
                <a:off x="3501" y="3343"/>
                <a:ext cx="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600">
                    <a:latin typeface="Comic Sans MS" panose="030F0702030302020204" pitchFamily="66" charset="0"/>
                  </a:rPr>
                  <a:t>P</a:t>
                </a:r>
                <a:r>
                  <a:rPr lang="en-US" altLang="sv-SE" sz="1600" baseline="-25000">
                    <a:latin typeface="Comic Sans MS" panose="030F0702030302020204" pitchFamily="66" charset="0"/>
                  </a:rPr>
                  <a:t>1</a:t>
                </a:r>
                <a:r>
                  <a:rPr lang="en-US" altLang="sv-SE" sz="1600">
                    <a:latin typeface="Comic Sans MS" panose="030F0702030302020204" pitchFamily="66" charset="0"/>
                  </a:rPr>
                  <a:t> receives</a:t>
                </a:r>
                <a:endParaRPr lang="en-US" altLang="sv-SE" sz="1600" baseline="-25000">
                  <a:latin typeface="Comic Sans MS" panose="030F0702030302020204" pitchFamily="66" charset="0"/>
                </a:endParaRPr>
              </a:p>
            </p:txBody>
          </p:sp>
          <p:sp>
            <p:nvSpPr>
              <p:cNvPr id="107627" name="Line 107"/>
              <p:cNvSpPr>
                <a:spLocks noChangeShapeType="1"/>
              </p:cNvSpPr>
              <p:nvPr/>
            </p:nvSpPr>
            <p:spPr bwMode="auto">
              <a:xfrm>
                <a:off x="3610" y="3636"/>
                <a:ext cx="505" cy="0"/>
              </a:xfrm>
              <a:prstGeom prst="line">
                <a:avLst/>
              </a:prstGeom>
              <a:noFill/>
              <a:ln w="38100">
                <a:solidFill>
                  <a:srgbClr val="C6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grpSp>
      <p:grpSp>
        <p:nvGrpSpPr>
          <p:cNvPr id="107677" name="Group 157"/>
          <p:cNvGrpSpPr>
            <a:grpSpLocks/>
          </p:cNvGrpSpPr>
          <p:nvPr/>
        </p:nvGrpSpPr>
        <p:grpSpPr bwMode="auto">
          <a:xfrm>
            <a:off x="6626225" y="4486275"/>
            <a:ext cx="2117725" cy="1233488"/>
            <a:chOff x="4174" y="2826"/>
            <a:chExt cx="1334" cy="777"/>
          </a:xfrm>
        </p:grpSpPr>
        <p:sp>
          <p:nvSpPr>
            <p:cNvPr id="107629" name="Oval 109"/>
            <p:cNvSpPr>
              <a:spLocks noChangeArrowheads="1"/>
            </p:cNvSpPr>
            <p:nvPr/>
          </p:nvSpPr>
          <p:spPr bwMode="auto">
            <a:xfrm>
              <a:off x="4326" y="3133"/>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2000">
                  <a:solidFill>
                    <a:schemeClr val="tx1"/>
                  </a:solidFill>
                  <a:latin typeface="Comic Sans MS" panose="030F0702030302020204" pitchFamily="66" charset="0"/>
                </a:rPr>
                <a:t>P</a:t>
              </a:r>
              <a:r>
                <a:rPr lang="en-US" altLang="sv-SE" sz="2000" baseline="-25000">
                  <a:solidFill>
                    <a:schemeClr val="tx1"/>
                  </a:solidFill>
                  <a:latin typeface="Comic Sans MS" panose="030F0702030302020204" pitchFamily="66" charset="0"/>
                </a:rPr>
                <a:t>1</a:t>
              </a:r>
            </a:p>
          </p:txBody>
        </p:sp>
        <p:sp>
          <p:nvSpPr>
            <p:cNvPr id="107630" name="Oval 110"/>
            <p:cNvSpPr>
              <a:spLocks noChangeArrowheads="1"/>
            </p:cNvSpPr>
            <p:nvPr/>
          </p:nvSpPr>
          <p:spPr bwMode="auto">
            <a:xfrm>
              <a:off x="5289" y="3133"/>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2000">
                  <a:solidFill>
                    <a:schemeClr val="tx1"/>
                  </a:solidFill>
                  <a:latin typeface="Comic Sans MS" panose="030F0702030302020204" pitchFamily="66" charset="0"/>
                </a:rPr>
                <a:t>P</a:t>
              </a:r>
              <a:r>
                <a:rPr lang="en-US" altLang="sv-SE" sz="2000" baseline="-25000">
                  <a:solidFill>
                    <a:schemeClr val="tx1"/>
                  </a:solidFill>
                  <a:latin typeface="Comic Sans MS" panose="030F0702030302020204" pitchFamily="66" charset="0"/>
                </a:rPr>
                <a:t>2</a:t>
              </a:r>
            </a:p>
          </p:txBody>
        </p:sp>
        <p:sp>
          <p:nvSpPr>
            <p:cNvPr id="107631" name="Freeform 111"/>
            <p:cNvSpPr>
              <a:spLocks/>
            </p:cNvSpPr>
            <p:nvPr/>
          </p:nvSpPr>
          <p:spPr bwMode="auto">
            <a:xfrm>
              <a:off x="4490" y="3049"/>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07632" name="Freeform 112"/>
            <p:cNvSpPr>
              <a:spLocks/>
            </p:cNvSpPr>
            <p:nvPr/>
          </p:nvSpPr>
          <p:spPr bwMode="auto">
            <a:xfrm>
              <a:off x="4483" y="3334"/>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07633" name="Text Box 113"/>
            <p:cNvSpPr txBox="1">
              <a:spLocks noChangeArrowheads="1"/>
            </p:cNvSpPr>
            <p:nvPr/>
          </p:nvSpPr>
          <p:spPr bwMode="auto">
            <a:xfrm>
              <a:off x="4571" y="2826"/>
              <a:ext cx="8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rPr>
                <a:t>q</a:t>
              </a:r>
              <a:r>
                <a:rPr lang="en-US" altLang="sv-SE" sz="1800" b="1" i="1" baseline="-25000">
                  <a:solidFill>
                    <a:srgbClr val="C60000"/>
                  </a:solidFill>
                </a:rPr>
                <a:t>12 </a:t>
              </a:r>
              <a:r>
                <a:rPr lang="en-US" altLang="sv-SE" sz="1800" b="1" i="1">
                  <a:solidFill>
                    <a:srgbClr val="C60000"/>
                  </a:solidFill>
                </a:rPr>
                <a:t>= </a:t>
              </a:r>
              <a:r>
                <a:rPr lang="en-US" altLang="sv-SE" sz="1800" b="1">
                  <a:solidFill>
                    <a:srgbClr val="C60000"/>
                  </a:solidFill>
                </a:rPr>
                <a:t>(m</a:t>
              </a:r>
              <a:r>
                <a:rPr lang="en-US" altLang="sv-SE" sz="1800" b="1" baseline="-25000">
                  <a:solidFill>
                    <a:srgbClr val="C60000"/>
                  </a:solidFill>
                </a:rPr>
                <a:t>1</a:t>
              </a:r>
              <a:r>
                <a:rPr lang="en-US" altLang="sv-SE" sz="1800" b="1">
                  <a:solidFill>
                    <a:srgbClr val="C60000"/>
                  </a:solidFill>
                </a:rPr>
                <a:t>)</a:t>
              </a:r>
              <a:endParaRPr lang="en-US" altLang="sv-SE" sz="1800" b="1" baseline="-25000">
                <a:solidFill>
                  <a:srgbClr val="C60000"/>
                </a:solidFill>
              </a:endParaRPr>
            </a:p>
          </p:txBody>
        </p:sp>
        <p:sp>
          <p:nvSpPr>
            <p:cNvPr id="107634" name="Text Box 114"/>
            <p:cNvSpPr txBox="1">
              <a:spLocks noChangeArrowheads="1"/>
            </p:cNvSpPr>
            <p:nvPr/>
          </p:nvSpPr>
          <p:spPr bwMode="auto">
            <a:xfrm>
              <a:off x="4591" y="3372"/>
              <a:ext cx="8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rPr>
                <a:t>q</a:t>
              </a:r>
              <a:r>
                <a:rPr lang="en-US" altLang="sv-SE" sz="1800" b="1" i="1" baseline="-25000">
                  <a:solidFill>
                    <a:srgbClr val="C60000"/>
                  </a:solidFill>
                </a:rPr>
                <a:t>21 </a:t>
              </a:r>
              <a:r>
                <a:rPr lang="en-US" altLang="sv-SE" sz="1800" b="1" i="1">
                  <a:solidFill>
                    <a:srgbClr val="C60000"/>
                  </a:solidFill>
                </a:rPr>
                <a:t>= </a:t>
              </a:r>
              <a:r>
                <a:rPr lang="en-US" altLang="sv-SE" sz="1800" b="1">
                  <a:solidFill>
                    <a:srgbClr val="C60000"/>
                  </a:solidFill>
                </a:rPr>
                <a:t>(m</a:t>
              </a:r>
              <a:r>
                <a:rPr lang="en-US" altLang="sv-SE" sz="1800" b="1" baseline="-25000">
                  <a:solidFill>
                    <a:srgbClr val="C60000"/>
                  </a:solidFill>
                </a:rPr>
                <a:t>4</a:t>
              </a:r>
              <a:r>
                <a:rPr lang="en-US" altLang="sv-SE" sz="1800" b="1">
                  <a:solidFill>
                    <a:srgbClr val="C60000"/>
                  </a:solidFill>
                </a:rPr>
                <a:t>)</a:t>
              </a:r>
            </a:p>
          </p:txBody>
        </p:sp>
        <p:sp>
          <p:nvSpPr>
            <p:cNvPr id="107635" name="Text Box 115"/>
            <p:cNvSpPr txBox="1">
              <a:spLocks noChangeArrowheads="1"/>
            </p:cNvSpPr>
            <p:nvPr/>
          </p:nvSpPr>
          <p:spPr bwMode="auto">
            <a:xfrm>
              <a:off x="4174" y="3287"/>
              <a:ext cx="353" cy="249"/>
            </a:xfrm>
            <a:prstGeom prst="rect">
              <a:avLst/>
            </a:prstGeom>
            <a:noFill/>
            <a:ln w="28575">
              <a:solidFill>
                <a:srgbClr val="C6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b="1">
                  <a:solidFill>
                    <a:srgbClr val="C60000"/>
                  </a:solidFill>
                </a:rPr>
                <a:t>m</a:t>
              </a:r>
              <a:r>
                <a:rPr lang="en-US" altLang="sv-SE" sz="1800" b="1" baseline="-25000">
                  <a:solidFill>
                    <a:srgbClr val="C60000"/>
                  </a:solidFill>
                </a:rPr>
                <a:t>2</a:t>
              </a:r>
            </a:p>
          </p:txBody>
        </p:sp>
      </p:grpSp>
      <p:sp>
        <p:nvSpPr>
          <p:cNvPr id="107663" name="Rectangle 143"/>
          <p:cNvSpPr>
            <a:spLocks noChangeArrowheads="1"/>
          </p:cNvSpPr>
          <p:nvPr/>
        </p:nvSpPr>
        <p:spPr bwMode="auto">
          <a:xfrm>
            <a:off x="271463" y="1412875"/>
            <a:ext cx="481965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cs typeface="Times New Roman (Hebrew)" charset="-79"/>
              </a:defRPr>
            </a:lvl1pPr>
            <a:lvl2pPr marL="742950" indent="-285750" algn="l">
              <a:defRPr sz="2400">
                <a:solidFill>
                  <a:schemeClr val="tx1"/>
                </a:solidFill>
                <a:latin typeface="Times New Roman" panose="02020603050405020304" pitchFamily="18" charset="0"/>
                <a:cs typeface="Times New Roman (Hebrew)" charset="-79"/>
              </a:defRPr>
            </a:lvl2pPr>
            <a:lvl3pPr marL="1143000" indent="-228600" algn="l">
              <a:defRPr sz="2400">
                <a:solidFill>
                  <a:schemeClr val="tx1"/>
                </a:solidFill>
                <a:latin typeface="Times New Roman" panose="02020603050405020304" pitchFamily="18" charset="0"/>
                <a:cs typeface="Times New Roman (Hebrew)" charset="-79"/>
              </a:defRPr>
            </a:lvl3pPr>
            <a:lvl4pPr marL="1600200" indent="-228600" algn="l">
              <a:defRPr sz="2400">
                <a:solidFill>
                  <a:schemeClr val="tx1"/>
                </a:solidFill>
                <a:latin typeface="Times New Roman" panose="02020603050405020304" pitchFamily="18" charset="0"/>
                <a:cs typeface="Times New Roman (Hebrew)" charset="-79"/>
              </a:defRPr>
            </a:lvl4pPr>
            <a:lvl5pPr marL="2057400" indent="-228600" algn="l">
              <a:defRPr sz="2400">
                <a:solidFill>
                  <a:schemeClr val="tx1"/>
                </a:solidFill>
                <a:latin typeface="Times New Roman" panose="02020603050405020304" pitchFamily="18" charset="0"/>
                <a:cs typeface="Times New Roman (Hebrew)" charset="-79"/>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20000"/>
              </a:spcBef>
              <a:buClr>
                <a:schemeClr val="accent2"/>
              </a:buClr>
              <a:buSzPct val="85000"/>
              <a:buFont typeface="ZapfDingbats" pitchFamily="82" charset="2"/>
              <a:buNone/>
            </a:pPr>
            <a:r>
              <a:rPr lang="en-US" altLang="he-IL">
                <a:solidFill>
                  <a:srgbClr val="0000B0"/>
                </a:solidFill>
                <a:latin typeface="Comic Sans MS" panose="030F0702030302020204" pitchFamily="66" charset="0"/>
              </a:rPr>
              <a:t>In shared memory model … </a:t>
            </a:r>
          </a:p>
        </p:txBody>
      </p:sp>
      <p:grpSp>
        <p:nvGrpSpPr>
          <p:cNvPr id="107749" name="Group 229"/>
          <p:cNvGrpSpPr>
            <a:grpSpLocks/>
          </p:cNvGrpSpPr>
          <p:nvPr/>
        </p:nvGrpSpPr>
        <p:grpSpPr bwMode="auto">
          <a:xfrm>
            <a:off x="2565400" y="1939925"/>
            <a:ext cx="2930525" cy="838200"/>
            <a:chOff x="1616" y="1222"/>
            <a:chExt cx="1846" cy="528"/>
          </a:xfrm>
        </p:grpSpPr>
        <p:sp>
          <p:nvSpPr>
            <p:cNvPr id="107610" name="Oval 90"/>
            <p:cNvSpPr>
              <a:spLocks noChangeArrowheads="1"/>
            </p:cNvSpPr>
            <p:nvPr/>
          </p:nvSpPr>
          <p:spPr bwMode="auto">
            <a:xfrm>
              <a:off x="2280" y="1458"/>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2000">
                  <a:solidFill>
                    <a:schemeClr val="tx1"/>
                  </a:solidFill>
                  <a:latin typeface="Comic Sans MS" panose="030F0702030302020204" pitchFamily="66" charset="0"/>
                </a:rPr>
                <a:t>P</a:t>
              </a:r>
              <a:r>
                <a:rPr lang="en-US" altLang="sv-SE" sz="2000" baseline="-25000">
                  <a:solidFill>
                    <a:schemeClr val="tx1"/>
                  </a:solidFill>
                  <a:latin typeface="Comic Sans MS" panose="030F0702030302020204" pitchFamily="66" charset="0"/>
                </a:rPr>
                <a:t>1</a:t>
              </a:r>
            </a:p>
          </p:txBody>
        </p:sp>
        <p:sp>
          <p:nvSpPr>
            <p:cNvPr id="107611" name="Oval 91"/>
            <p:cNvSpPr>
              <a:spLocks noChangeArrowheads="1"/>
            </p:cNvSpPr>
            <p:nvPr/>
          </p:nvSpPr>
          <p:spPr bwMode="auto">
            <a:xfrm>
              <a:off x="3243" y="1458"/>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2000">
                  <a:solidFill>
                    <a:schemeClr val="tx1"/>
                  </a:solidFill>
                  <a:latin typeface="Comic Sans MS" panose="030F0702030302020204" pitchFamily="66" charset="0"/>
                </a:rPr>
                <a:t>P</a:t>
              </a:r>
              <a:r>
                <a:rPr lang="en-US" altLang="sv-SE" sz="2000" baseline="-25000">
                  <a:solidFill>
                    <a:schemeClr val="tx1"/>
                  </a:solidFill>
                  <a:latin typeface="Comic Sans MS" panose="030F0702030302020204" pitchFamily="66" charset="0"/>
                </a:rPr>
                <a:t>2</a:t>
              </a:r>
            </a:p>
          </p:txBody>
        </p:sp>
        <p:sp>
          <p:nvSpPr>
            <p:cNvPr id="107612" name="Freeform 92"/>
            <p:cNvSpPr>
              <a:spLocks/>
            </p:cNvSpPr>
            <p:nvPr/>
          </p:nvSpPr>
          <p:spPr bwMode="auto">
            <a:xfrm>
              <a:off x="2444" y="1374"/>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07613" name="Freeform 93"/>
            <p:cNvSpPr>
              <a:spLocks/>
            </p:cNvSpPr>
            <p:nvPr/>
          </p:nvSpPr>
          <p:spPr bwMode="auto">
            <a:xfrm>
              <a:off x="2437" y="1659"/>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07614" name="Text Box 94"/>
            <p:cNvSpPr txBox="1">
              <a:spLocks noChangeArrowheads="1"/>
            </p:cNvSpPr>
            <p:nvPr/>
          </p:nvSpPr>
          <p:spPr bwMode="auto">
            <a:xfrm>
              <a:off x="2483" y="1222"/>
              <a:ext cx="539" cy="239"/>
            </a:xfrm>
            <a:prstGeom prst="rect">
              <a:avLst/>
            </a:prstGeom>
            <a:noFill/>
            <a:ln w="12700">
              <a:solidFill>
                <a:srgbClr val="C6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sv-SE" sz="1800">
                  <a:solidFill>
                    <a:srgbClr val="C60000"/>
                  </a:solidFill>
                  <a:latin typeface="Comic Sans MS" panose="030F0702030302020204" pitchFamily="66" charset="0"/>
                </a:rPr>
                <a:t>r</a:t>
              </a:r>
              <a:r>
                <a:rPr lang="en-US" altLang="sv-SE" sz="1800" baseline="-25000">
                  <a:solidFill>
                    <a:srgbClr val="C60000"/>
                  </a:solidFill>
                  <a:latin typeface="Comic Sans MS" panose="030F0702030302020204" pitchFamily="66" charset="0"/>
                </a:rPr>
                <a:t>12</a:t>
              </a:r>
              <a:r>
                <a:rPr lang="en-US" altLang="sv-SE" sz="1800" b="1">
                  <a:solidFill>
                    <a:srgbClr val="C60000"/>
                  </a:solidFill>
                </a:rPr>
                <a:t>: </a:t>
              </a:r>
              <a:r>
                <a:rPr lang="en-US" altLang="sv-SE" sz="1800" b="1" i="1">
                  <a:solidFill>
                    <a:srgbClr val="C60000"/>
                  </a:solidFill>
                </a:rPr>
                <a:t>m</a:t>
              </a:r>
              <a:r>
                <a:rPr lang="en-US" altLang="sv-SE" sz="1800" b="1" i="1" baseline="-25000">
                  <a:solidFill>
                    <a:srgbClr val="C60000"/>
                  </a:solidFill>
                </a:rPr>
                <a:t>1</a:t>
              </a:r>
            </a:p>
          </p:txBody>
        </p:sp>
        <p:grpSp>
          <p:nvGrpSpPr>
            <p:cNvPr id="107654" name="Group 134"/>
            <p:cNvGrpSpPr>
              <a:grpSpLocks/>
            </p:cNvGrpSpPr>
            <p:nvPr/>
          </p:nvGrpSpPr>
          <p:grpSpPr bwMode="auto">
            <a:xfrm>
              <a:off x="1616" y="1315"/>
              <a:ext cx="773" cy="280"/>
              <a:chOff x="1655" y="1063"/>
              <a:chExt cx="773" cy="280"/>
            </a:xfrm>
          </p:grpSpPr>
          <p:sp>
            <p:nvSpPr>
              <p:cNvPr id="107644" name="Text Box 124"/>
              <p:cNvSpPr txBox="1">
                <a:spLocks noChangeArrowheads="1"/>
              </p:cNvSpPr>
              <p:nvPr/>
            </p:nvSpPr>
            <p:spPr bwMode="auto">
              <a:xfrm>
                <a:off x="1655" y="1063"/>
                <a:ext cx="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600">
                    <a:latin typeface="Comic Sans MS" panose="030F0702030302020204" pitchFamily="66" charset="0"/>
                  </a:rPr>
                  <a:t>P</a:t>
                </a:r>
                <a:r>
                  <a:rPr lang="en-US" altLang="sv-SE" sz="1600" baseline="-25000">
                    <a:latin typeface="Comic Sans MS" panose="030F0702030302020204" pitchFamily="66" charset="0"/>
                  </a:rPr>
                  <a:t>1</a:t>
                </a:r>
                <a:r>
                  <a:rPr lang="en-US" altLang="sv-SE" sz="1600">
                    <a:latin typeface="Comic Sans MS" panose="030F0702030302020204" pitchFamily="66" charset="0"/>
                  </a:rPr>
                  <a:t> writes</a:t>
                </a:r>
                <a:endParaRPr lang="en-US" altLang="sv-SE" sz="1600" baseline="-25000">
                  <a:latin typeface="Comic Sans MS" panose="030F0702030302020204" pitchFamily="66" charset="0"/>
                </a:endParaRPr>
              </a:p>
            </p:txBody>
          </p:sp>
          <p:sp>
            <p:nvSpPr>
              <p:cNvPr id="107645" name="Line 125"/>
              <p:cNvSpPr>
                <a:spLocks noChangeShapeType="1"/>
              </p:cNvSpPr>
              <p:nvPr/>
            </p:nvSpPr>
            <p:spPr bwMode="auto">
              <a:xfrm>
                <a:off x="1682" y="1343"/>
                <a:ext cx="505" cy="0"/>
              </a:xfrm>
              <a:prstGeom prst="line">
                <a:avLst/>
              </a:prstGeom>
              <a:noFill/>
              <a:ln w="38100">
                <a:solidFill>
                  <a:srgbClr val="C6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grpSp>
      <p:sp>
        <p:nvSpPr>
          <p:cNvPr id="107684" name="Text Box 164"/>
          <p:cNvSpPr txBox="1">
            <a:spLocks noChangeArrowheads="1"/>
          </p:cNvSpPr>
          <p:nvPr/>
        </p:nvSpPr>
        <p:spPr bwMode="auto">
          <a:xfrm>
            <a:off x="7256463" y="1941513"/>
            <a:ext cx="7397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lgn="ctr">
              <a:spcBef>
                <a:spcPct val="20000"/>
              </a:spcBef>
              <a:buClr>
                <a:schemeClr val="accent2"/>
              </a:buClr>
              <a:buSzPct val="85000"/>
              <a:buFont typeface="Wingdings" panose="05000000000000000000" pitchFamily="2" charset="2"/>
              <a:buNone/>
            </a:pPr>
            <a:endParaRPr lang="en-US" altLang="sv-SE" sz="1800" baseline="-25000">
              <a:solidFill>
                <a:srgbClr val="C60000"/>
              </a:solidFill>
              <a:latin typeface="Comic Sans MS" panose="030F0702030302020204" pitchFamily="66" charset="0"/>
            </a:endParaRPr>
          </a:p>
          <a:p>
            <a:pPr algn="ctr">
              <a:spcBef>
                <a:spcPct val="50000"/>
              </a:spcBef>
              <a:buClr>
                <a:schemeClr val="accent2"/>
              </a:buClr>
              <a:buSzPct val="85000"/>
              <a:buFont typeface="Wingdings" panose="05000000000000000000" pitchFamily="2" charset="2"/>
              <a:buNone/>
            </a:pPr>
            <a:endParaRPr lang="en-US" altLang="sv-SE" sz="1800">
              <a:latin typeface="Comic Sans MS" panose="030F0702030302020204" pitchFamily="66" charset="0"/>
            </a:endParaRPr>
          </a:p>
        </p:txBody>
      </p:sp>
      <p:sp>
        <p:nvSpPr>
          <p:cNvPr id="107694" name="Text Box 174"/>
          <p:cNvSpPr txBox="1">
            <a:spLocks noChangeArrowheads="1"/>
          </p:cNvSpPr>
          <p:nvPr/>
        </p:nvSpPr>
        <p:spPr bwMode="auto">
          <a:xfrm>
            <a:off x="7048500" y="1865313"/>
            <a:ext cx="125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50000"/>
              </a:spcBef>
              <a:buClr>
                <a:schemeClr val="accent2"/>
              </a:buClr>
              <a:buSzPct val="85000"/>
              <a:buFont typeface="Wingdings" panose="05000000000000000000" pitchFamily="2" charset="2"/>
              <a:buChar char="q"/>
            </a:pPr>
            <a:endParaRPr lang="sv-SE" altLang="sv-SE">
              <a:latin typeface="Comic Sans MS" panose="030F0702030302020204" pitchFamily="66" charset="0"/>
            </a:endParaRPr>
          </a:p>
        </p:txBody>
      </p:sp>
      <p:grpSp>
        <p:nvGrpSpPr>
          <p:cNvPr id="107738" name="Group 218"/>
          <p:cNvGrpSpPr>
            <a:grpSpLocks/>
          </p:cNvGrpSpPr>
          <p:nvPr/>
        </p:nvGrpSpPr>
        <p:grpSpPr bwMode="auto">
          <a:xfrm>
            <a:off x="5822950" y="1971675"/>
            <a:ext cx="3321050" cy="838200"/>
            <a:chOff x="3668" y="1242"/>
            <a:chExt cx="2092" cy="528"/>
          </a:xfrm>
        </p:grpSpPr>
        <p:sp>
          <p:nvSpPr>
            <p:cNvPr id="107714" name="Oval 194"/>
            <p:cNvSpPr>
              <a:spLocks noChangeArrowheads="1"/>
            </p:cNvSpPr>
            <p:nvPr/>
          </p:nvSpPr>
          <p:spPr bwMode="auto">
            <a:xfrm>
              <a:off x="4332" y="1478"/>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2000">
                  <a:solidFill>
                    <a:schemeClr val="tx1"/>
                  </a:solidFill>
                  <a:latin typeface="Comic Sans MS" panose="030F0702030302020204" pitchFamily="66" charset="0"/>
                </a:rPr>
                <a:t>P</a:t>
              </a:r>
              <a:r>
                <a:rPr lang="en-US" altLang="sv-SE" sz="2000" baseline="-25000">
                  <a:solidFill>
                    <a:schemeClr val="tx1"/>
                  </a:solidFill>
                  <a:latin typeface="Comic Sans MS" panose="030F0702030302020204" pitchFamily="66" charset="0"/>
                </a:rPr>
                <a:t>1</a:t>
              </a:r>
            </a:p>
          </p:txBody>
        </p:sp>
        <p:sp>
          <p:nvSpPr>
            <p:cNvPr id="107715" name="Oval 195"/>
            <p:cNvSpPr>
              <a:spLocks noChangeArrowheads="1"/>
            </p:cNvSpPr>
            <p:nvPr/>
          </p:nvSpPr>
          <p:spPr bwMode="auto">
            <a:xfrm>
              <a:off x="5295" y="1478"/>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2000">
                  <a:solidFill>
                    <a:schemeClr val="tx1"/>
                  </a:solidFill>
                  <a:latin typeface="Comic Sans MS" panose="030F0702030302020204" pitchFamily="66" charset="0"/>
                </a:rPr>
                <a:t>P</a:t>
              </a:r>
              <a:r>
                <a:rPr lang="en-US" altLang="sv-SE" sz="2000" baseline="-25000">
                  <a:solidFill>
                    <a:schemeClr val="tx1"/>
                  </a:solidFill>
                  <a:latin typeface="Comic Sans MS" panose="030F0702030302020204" pitchFamily="66" charset="0"/>
                </a:rPr>
                <a:t>2</a:t>
              </a:r>
            </a:p>
          </p:txBody>
        </p:sp>
        <p:sp>
          <p:nvSpPr>
            <p:cNvPr id="107716" name="Freeform 196"/>
            <p:cNvSpPr>
              <a:spLocks/>
            </p:cNvSpPr>
            <p:nvPr/>
          </p:nvSpPr>
          <p:spPr bwMode="auto">
            <a:xfrm>
              <a:off x="4496" y="1394"/>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07717" name="Freeform 197"/>
            <p:cNvSpPr>
              <a:spLocks/>
            </p:cNvSpPr>
            <p:nvPr/>
          </p:nvSpPr>
          <p:spPr bwMode="auto">
            <a:xfrm>
              <a:off x="4489" y="1679"/>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07718" name="Text Box 198"/>
            <p:cNvSpPr txBox="1">
              <a:spLocks noChangeArrowheads="1"/>
            </p:cNvSpPr>
            <p:nvPr/>
          </p:nvSpPr>
          <p:spPr bwMode="auto">
            <a:xfrm>
              <a:off x="4535" y="1242"/>
              <a:ext cx="539" cy="239"/>
            </a:xfrm>
            <a:prstGeom prst="rect">
              <a:avLst/>
            </a:prstGeom>
            <a:noFill/>
            <a:ln w="12700">
              <a:solidFill>
                <a:srgbClr val="C6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sv-SE" sz="1800">
                  <a:solidFill>
                    <a:srgbClr val="C60000"/>
                  </a:solidFill>
                  <a:latin typeface="Comic Sans MS" panose="030F0702030302020204" pitchFamily="66" charset="0"/>
                </a:rPr>
                <a:t>r</a:t>
              </a:r>
              <a:r>
                <a:rPr lang="en-US" altLang="sv-SE" sz="1800" baseline="-25000">
                  <a:solidFill>
                    <a:srgbClr val="C60000"/>
                  </a:solidFill>
                  <a:latin typeface="Comic Sans MS" panose="030F0702030302020204" pitchFamily="66" charset="0"/>
                </a:rPr>
                <a:t>12</a:t>
              </a:r>
              <a:r>
                <a:rPr lang="en-US" altLang="sv-SE" sz="1800" b="1">
                  <a:solidFill>
                    <a:srgbClr val="C60000"/>
                  </a:solidFill>
                </a:rPr>
                <a:t>: </a:t>
              </a:r>
              <a:r>
                <a:rPr lang="en-US" altLang="sv-SE" sz="1800" b="1" i="1">
                  <a:solidFill>
                    <a:srgbClr val="C60000"/>
                  </a:solidFill>
                </a:rPr>
                <a:t>m</a:t>
              </a:r>
              <a:r>
                <a:rPr lang="en-US" altLang="sv-SE" sz="1800" b="1" i="1" baseline="-25000">
                  <a:solidFill>
                    <a:srgbClr val="C60000"/>
                  </a:solidFill>
                </a:rPr>
                <a:t>1</a:t>
              </a:r>
            </a:p>
          </p:txBody>
        </p:sp>
        <p:grpSp>
          <p:nvGrpSpPr>
            <p:cNvPr id="107719" name="Group 199"/>
            <p:cNvGrpSpPr>
              <a:grpSpLocks/>
            </p:cNvGrpSpPr>
            <p:nvPr/>
          </p:nvGrpSpPr>
          <p:grpSpPr bwMode="auto">
            <a:xfrm>
              <a:off x="3668" y="1335"/>
              <a:ext cx="773" cy="280"/>
              <a:chOff x="1655" y="1063"/>
              <a:chExt cx="773" cy="280"/>
            </a:xfrm>
          </p:grpSpPr>
          <p:sp>
            <p:nvSpPr>
              <p:cNvPr id="107720" name="Text Box 200"/>
              <p:cNvSpPr txBox="1">
                <a:spLocks noChangeArrowheads="1"/>
              </p:cNvSpPr>
              <p:nvPr/>
            </p:nvSpPr>
            <p:spPr bwMode="auto">
              <a:xfrm>
                <a:off x="1655" y="1063"/>
                <a:ext cx="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600">
                    <a:latin typeface="Comic Sans MS" panose="030F0702030302020204" pitchFamily="66" charset="0"/>
                  </a:rPr>
                  <a:t>P</a:t>
                </a:r>
                <a:r>
                  <a:rPr lang="en-US" altLang="sv-SE" sz="1600" baseline="-25000">
                    <a:latin typeface="Comic Sans MS" panose="030F0702030302020204" pitchFamily="66" charset="0"/>
                  </a:rPr>
                  <a:t>2</a:t>
                </a:r>
                <a:r>
                  <a:rPr lang="en-US" altLang="sv-SE" sz="1600">
                    <a:latin typeface="Comic Sans MS" panose="030F0702030302020204" pitchFamily="66" charset="0"/>
                  </a:rPr>
                  <a:t> reads</a:t>
                </a:r>
                <a:endParaRPr lang="en-US" altLang="sv-SE" sz="1600" baseline="-25000">
                  <a:latin typeface="Comic Sans MS" panose="030F0702030302020204" pitchFamily="66" charset="0"/>
                </a:endParaRPr>
              </a:p>
            </p:txBody>
          </p:sp>
          <p:sp>
            <p:nvSpPr>
              <p:cNvPr id="107721" name="Line 201"/>
              <p:cNvSpPr>
                <a:spLocks noChangeShapeType="1"/>
              </p:cNvSpPr>
              <p:nvPr/>
            </p:nvSpPr>
            <p:spPr bwMode="auto">
              <a:xfrm>
                <a:off x="1682" y="1343"/>
                <a:ext cx="505" cy="0"/>
              </a:xfrm>
              <a:prstGeom prst="line">
                <a:avLst/>
              </a:prstGeom>
              <a:noFill/>
              <a:ln w="38100">
                <a:solidFill>
                  <a:srgbClr val="C6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sp>
          <p:nvSpPr>
            <p:cNvPr id="107737" name="Text Box 217"/>
            <p:cNvSpPr txBox="1">
              <a:spLocks noChangeArrowheads="1"/>
            </p:cNvSpPr>
            <p:nvPr/>
          </p:nvSpPr>
          <p:spPr bwMode="auto">
            <a:xfrm>
              <a:off x="5446" y="1539"/>
              <a:ext cx="3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50000"/>
                </a:spcBef>
                <a:buClr>
                  <a:schemeClr val="accent2"/>
                </a:buClr>
                <a:buSzPct val="85000"/>
                <a:buFont typeface="Wingdings" panose="05000000000000000000" pitchFamily="2" charset="2"/>
                <a:buNone/>
              </a:pPr>
              <a:r>
                <a:rPr lang="en-US" altLang="sv-SE" sz="1800" b="1" i="1">
                  <a:solidFill>
                    <a:srgbClr val="CC3300"/>
                  </a:solidFill>
                  <a:cs typeface="Times New Roman" panose="02020603050405020304" pitchFamily="18" charset="0"/>
                </a:rPr>
                <a:t>m</a:t>
              </a:r>
              <a:r>
                <a:rPr lang="en-US" altLang="sv-SE" sz="1800" b="1" i="1" baseline="-25000">
                  <a:solidFill>
                    <a:srgbClr val="CC3300"/>
                  </a:solidFill>
                  <a:cs typeface="Times New Roman" panose="02020603050405020304" pitchFamily="18" charset="0"/>
                </a:rPr>
                <a:t>1</a:t>
              </a:r>
              <a:endParaRPr lang="en-US" altLang="sv-SE" sz="1800" b="1" i="1">
                <a:solidFill>
                  <a:srgbClr val="CC3300"/>
                </a:solidFill>
                <a:cs typeface="Times New Roman" panose="02020603050405020304" pitchFamily="18" charset="0"/>
              </a:endParaRPr>
            </a:p>
          </p:txBody>
        </p:sp>
      </p:grpSp>
      <p:grpSp>
        <p:nvGrpSpPr>
          <p:cNvPr id="107751" name="Group 231"/>
          <p:cNvGrpSpPr>
            <a:grpSpLocks/>
          </p:cNvGrpSpPr>
          <p:nvPr/>
        </p:nvGrpSpPr>
        <p:grpSpPr bwMode="auto">
          <a:xfrm>
            <a:off x="122238" y="1952625"/>
            <a:ext cx="2187575" cy="842963"/>
            <a:chOff x="77" y="1230"/>
            <a:chExt cx="1378" cy="531"/>
          </a:xfrm>
        </p:grpSpPr>
        <p:grpSp>
          <p:nvGrpSpPr>
            <p:cNvPr id="107750" name="Group 230"/>
            <p:cNvGrpSpPr>
              <a:grpSpLocks/>
            </p:cNvGrpSpPr>
            <p:nvPr/>
          </p:nvGrpSpPr>
          <p:grpSpPr bwMode="auto">
            <a:xfrm>
              <a:off x="77" y="1385"/>
              <a:ext cx="1378" cy="376"/>
              <a:chOff x="77" y="1385"/>
              <a:chExt cx="1378" cy="376"/>
            </a:xfrm>
          </p:grpSpPr>
          <p:sp>
            <p:nvSpPr>
              <p:cNvPr id="107637" name="Oval 117"/>
              <p:cNvSpPr>
                <a:spLocks noChangeArrowheads="1"/>
              </p:cNvSpPr>
              <p:nvPr/>
            </p:nvSpPr>
            <p:spPr bwMode="auto">
              <a:xfrm>
                <a:off x="273" y="146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2000">
                    <a:solidFill>
                      <a:schemeClr val="tx1"/>
                    </a:solidFill>
                    <a:latin typeface="Comic Sans MS" panose="030F0702030302020204" pitchFamily="66" charset="0"/>
                  </a:rPr>
                  <a:t>P</a:t>
                </a:r>
                <a:r>
                  <a:rPr lang="en-US" altLang="sv-SE" sz="2000" baseline="-25000">
                    <a:solidFill>
                      <a:schemeClr val="tx1"/>
                    </a:solidFill>
                    <a:latin typeface="Comic Sans MS" panose="030F0702030302020204" pitchFamily="66" charset="0"/>
                  </a:rPr>
                  <a:t>1</a:t>
                </a:r>
              </a:p>
            </p:txBody>
          </p:sp>
          <p:sp>
            <p:nvSpPr>
              <p:cNvPr id="107638" name="Oval 118"/>
              <p:cNvSpPr>
                <a:spLocks noChangeArrowheads="1"/>
              </p:cNvSpPr>
              <p:nvPr/>
            </p:nvSpPr>
            <p:spPr bwMode="auto">
              <a:xfrm>
                <a:off x="1236" y="1469"/>
                <a:ext cx="219" cy="2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sv-SE" sz="2000">
                    <a:solidFill>
                      <a:schemeClr val="tx1"/>
                    </a:solidFill>
                    <a:latin typeface="Comic Sans MS" panose="030F0702030302020204" pitchFamily="66" charset="0"/>
                  </a:rPr>
                  <a:t>P</a:t>
                </a:r>
                <a:r>
                  <a:rPr lang="en-US" altLang="sv-SE" sz="2000" baseline="-25000">
                    <a:solidFill>
                      <a:schemeClr val="tx1"/>
                    </a:solidFill>
                    <a:latin typeface="Comic Sans MS" panose="030F0702030302020204" pitchFamily="66" charset="0"/>
                  </a:rPr>
                  <a:t>2</a:t>
                </a:r>
              </a:p>
            </p:txBody>
          </p:sp>
          <p:sp>
            <p:nvSpPr>
              <p:cNvPr id="107639" name="Freeform 119"/>
              <p:cNvSpPr>
                <a:spLocks/>
              </p:cNvSpPr>
              <p:nvPr/>
            </p:nvSpPr>
            <p:spPr bwMode="auto">
              <a:xfrm>
                <a:off x="437" y="1385"/>
                <a:ext cx="888" cy="84"/>
              </a:xfrm>
              <a:custGeom>
                <a:avLst/>
                <a:gdLst>
                  <a:gd name="T0" fmla="*/ 888 w 888"/>
                  <a:gd name="T1" fmla="*/ 84 h 84"/>
                  <a:gd name="T2" fmla="*/ 430 w 888"/>
                  <a:gd name="T3" fmla="*/ 0 h 84"/>
                  <a:gd name="T4" fmla="*/ 0 w 888"/>
                  <a:gd name="T5" fmla="*/ 84 h 84"/>
                </a:gdLst>
                <a:ahLst/>
                <a:cxnLst>
                  <a:cxn ang="0">
                    <a:pos x="T0" y="T1"/>
                  </a:cxn>
                  <a:cxn ang="0">
                    <a:pos x="T2" y="T3"/>
                  </a:cxn>
                  <a:cxn ang="0">
                    <a:pos x="T4" y="T5"/>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07640" name="Freeform 120"/>
              <p:cNvSpPr>
                <a:spLocks/>
              </p:cNvSpPr>
              <p:nvPr/>
            </p:nvSpPr>
            <p:spPr bwMode="auto">
              <a:xfrm>
                <a:off x="430" y="1670"/>
                <a:ext cx="860" cy="91"/>
              </a:xfrm>
              <a:custGeom>
                <a:avLst/>
                <a:gdLst>
                  <a:gd name="T0" fmla="*/ 0 w 860"/>
                  <a:gd name="T1" fmla="*/ 0 h 91"/>
                  <a:gd name="T2" fmla="*/ 444 w 860"/>
                  <a:gd name="T3" fmla="*/ 90 h 91"/>
                  <a:gd name="T4" fmla="*/ 860 w 860"/>
                  <a:gd name="T5" fmla="*/ 7 h 91"/>
                </a:gdLst>
                <a:ahLst/>
                <a:cxnLst>
                  <a:cxn ang="0">
                    <a:pos x="T0" y="T1"/>
                  </a:cxn>
                  <a:cxn ang="0">
                    <a:pos x="T2" y="T3"/>
                  </a:cxn>
                  <a:cxn ang="0">
                    <a:pos x="T4" y="T5"/>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sp>
            <p:nvSpPr>
              <p:cNvPr id="107641" name="Text Box 121"/>
              <p:cNvSpPr txBox="1">
                <a:spLocks noChangeArrowheads="1"/>
              </p:cNvSpPr>
              <p:nvPr/>
            </p:nvSpPr>
            <p:spPr bwMode="auto">
              <a:xfrm>
                <a:off x="77" y="1506"/>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sv-SE" sz="1800" b="1" i="1">
                    <a:solidFill>
                      <a:srgbClr val="C60000"/>
                    </a:solidFill>
                  </a:rPr>
                  <a:t>m</a:t>
                </a:r>
                <a:r>
                  <a:rPr lang="en-US" altLang="sv-SE" sz="1800" b="1" i="1" baseline="-25000">
                    <a:solidFill>
                      <a:srgbClr val="C60000"/>
                    </a:solidFill>
                  </a:rPr>
                  <a:t>1</a:t>
                </a:r>
              </a:p>
            </p:txBody>
          </p:sp>
        </p:grpSp>
        <p:sp>
          <p:nvSpPr>
            <p:cNvPr id="107748" name="Text Box 228"/>
            <p:cNvSpPr txBox="1">
              <a:spLocks noChangeArrowheads="1"/>
            </p:cNvSpPr>
            <p:nvPr/>
          </p:nvSpPr>
          <p:spPr bwMode="auto">
            <a:xfrm>
              <a:off x="492" y="1230"/>
              <a:ext cx="451" cy="239"/>
            </a:xfrm>
            <a:prstGeom prst="rect">
              <a:avLst/>
            </a:prstGeom>
            <a:noFill/>
            <a:ln w="12700">
              <a:solidFill>
                <a:srgbClr val="C6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sv-SE" sz="1800">
                  <a:solidFill>
                    <a:srgbClr val="C60000"/>
                  </a:solidFill>
                  <a:latin typeface="Comic Sans MS" panose="030F0702030302020204" pitchFamily="66" charset="0"/>
                </a:rPr>
                <a:t>r</a:t>
              </a:r>
              <a:r>
                <a:rPr lang="en-US" altLang="sv-SE" sz="1800" baseline="-25000">
                  <a:solidFill>
                    <a:srgbClr val="C60000"/>
                  </a:solidFill>
                  <a:latin typeface="Comic Sans MS" panose="030F0702030302020204" pitchFamily="66" charset="0"/>
                </a:rPr>
                <a:t>12</a:t>
              </a:r>
              <a:r>
                <a:rPr lang="en-US" altLang="sv-SE" sz="1800" b="1">
                  <a:solidFill>
                    <a:srgbClr val="C60000"/>
                  </a:solidFill>
                </a:rPr>
                <a:t>: </a:t>
              </a:r>
              <a:r>
                <a:rPr lang="en-US" altLang="sv-SE" sz="1800" b="1" i="1">
                  <a:solidFill>
                    <a:srgbClr val="C60000"/>
                  </a:solidFill>
                </a:rPr>
                <a:t>x</a:t>
              </a:r>
              <a:endParaRPr lang="en-US" altLang="sv-SE" sz="1800" b="1" i="1" baseline="-25000">
                <a:solidFill>
                  <a:srgbClr val="C60000"/>
                </a:solidFill>
              </a:endParaRPr>
            </a:p>
          </p:txBody>
        </p:sp>
      </p:grpSp>
    </p:spTree>
    <p:custDataLst>
      <p:tags r:id="rId1"/>
    </p:custDataLst>
    <p:extLst>
      <p:ext uri="{BB962C8B-B14F-4D97-AF65-F5344CB8AC3E}">
        <p14:creationId xmlns:p14="http://schemas.microsoft.com/office/powerpoint/2010/main" val="3107901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6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7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7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7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2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76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76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7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p:bldP spid="107663"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9.8"/>
</p:tagLst>
</file>

<file path=ppt/tags/tag2.xml><?xml version="1.0" encoding="utf-8"?>
<p:tagLst xmlns:a="http://schemas.openxmlformats.org/drawingml/2006/main" xmlns:r="http://schemas.openxmlformats.org/officeDocument/2006/relationships" xmlns:p="http://schemas.openxmlformats.org/presentationml/2006/main">
  <p:tag name="TIMING" val="|22.3|6.1|3.4"/>
</p:tagLst>
</file>

<file path=ppt/tags/tag3.xml><?xml version="1.0" encoding="utf-8"?>
<p:tagLst xmlns:a="http://schemas.openxmlformats.org/drawingml/2006/main" xmlns:r="http://schemas.openxmlformats.org/officeDocument/2006/relationships" xmlns:p="http://schemas.openxmlformats.org/presentationml/2006/main">
  <p:tag name="TIMING" val="|54.6|7.2|5.7|8.7|3.1"/>
</p:tagLst>
</file>

<file path=ppt/tags/tag4.xml><?xml version="1.0" encoding="utf-8"?>
<p:tagLst xmlns:a="http://schemas.openxmlformats.org/drawingml/2006/main" xmlns:r="http://schemas.openxmlformats.org/officeDocument/2006/relationships" xmlns:p="http://schemas.openxmlformats.org/presentationml/2006/main">
  <p:tag name="TIMING" val="|68.2"/>
</p:tagLst>
</file>

<file path=ppt/tags/tag5.xml><?xml version="1.0" encoding="utf-8"?>
<p:tagLst xmlns:a="http://schemas.openxmlformats.org/drawingml/2006/main" xmlns:r="http://schemas.openxmlformats.org/officeDocument/2006/relationships" xmlns:p="http://schemas.openxmlformats.org/presentationml/2006/main">
  <p:tag name="TIMING" val="|16.3|4|21|11.7|17|5.8|28.6|13.8"/>
</p:tagLst>
</file>

<file path=ppt/tags/tag6.xml><?xml version="1.0" encoding="utf-8"?>
<p:tagLst xmlns:a="http://schemas.openxmlformats.org/drawingml/2006/main" xmlns:r="http://schemas.openxmlformats.org/officeDocument/2006/relationships" xmlns:p="http://schemas.openxmlformats.org/presentationml/2006/main">
  <p:tag name="TIMING" val="|65.9|8.4|1.7|14.1|7.6|2.3"/>
</p:tagLst>
</file>

<file path=ppt/tags/tag7.xml><?xml version="1.0" encoding="utf-8"?>
<p:tagLst xmlns:a="http://schemas.openxmlformats.org/drawingml/2006/main" xmlns:r="http://schemas.openxmlformats.org/officeDocument/2006/relationships" xmlns:p="http://schemas.openxmlformats.org/presentationml/2006/main">
  <p:tag name="TIMING" val="|23.9|7.8|7.4|6.6|19.9|7"/>
</p:tagLst>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5529</TotalTime>
  <Words>2836</Words>
  <Application>Microsoft Macintosh PowerPoint</Application>
  <PresentationFormat>On-screen Show (4:3)</PresentationFormat>
  <Paragraphs>353</Paragraphs>
  <Slides>34</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Black</vt:lpstr>
      <vt:lpstr>Calibri</vt:lpstr>
      <vt:lpstr>Comic Sans MS</vt:lpstr>
      <vt:lpstr>Monotype Sorts</vt:lpstr>
      <vt:lpstr>Times</vt:lpstr>
      <vt:lpstr>Times New Roman</vt:lpstr>
      <vt:lpstr>Wingdings</vt:lpstr>
      <vt:lpstr>ZapfDingbats</vt:lpstr>
      <vt:lpstr>1_Default Design</vt:lpstr>
      <vt:lpstr>Computer Networks EDA387/DIT663</vt:lpstr>
      <vt:lpstr>Goal</vt:lpstr>
      <vt:lpstr>Today</vt:lpstr>
      <vt:lpstr>What is a Distributed System?</vt:lpstr>
      <vt:lpstr>The Distributed System Model</vt:lpstr>
      <vt:lpstr>Asynchronous Distributed Systems –  Message passing</vt:lpstr>
      <vt:lpstr>Asynchronous Distributed Systems - Message passing</vt:lpstr>
      <vt:lpstr>Asynchronous Distributed Systems – Shared Memory</vt:lpstr>
      <vt:lpstr>The distributed System –  A Computation Step</vt:lpstr>
      <vt:lpstr>The distributed System –  Communication Steps</vt:lpstr>
      <vt:lpstr>The distributed System –  Atomic Steps</vt:lpstr>
      <vt:lpstr>The Interleaving model</vt:lpstr>
      <vt:lpstr>The distributed System – more definitions</vt:lpstr>
      <vt:lpstr>Synchronous Distributed Systems</vt:lpstr>
      <vt:lpstr>Legal Behavior</vt:lpstr>
      <vt:lpstr>Self-stabilizing Systems </vt:lpstr>
      <vt:lpstr>Time complexity</vt:lpstr>
      <vt:lpstr>Space complexity</vt:lpstr>
      <vt:lpstr>Dijkstra’s method</vt:lpstr>
      <vt:lpstr>Dijkstra’s method</vt:lpstr>
      <vt:lpstr>Mutual Exclusion</vt:lpstr>
      <vt:lpstr>Legal Behavior of Mutual Exclusion</vt:lpstr>
      <vt:lpstr>Dijkstra’s method</vt:lpstr>
      <vt:lpstr>Dijkstra’s alg. is Self-Stabilizing</vt:lpstr>
      <vt:lpstr>Dijkstra’s alg. is Self-Stabilizing</vt:lpstr>
      <vt:lpstr>Lemma 2.4</vt:lpstr>
      <vt:lpstr>Lemma 2.4</vt:lpstr>
      <vt:lpstr>Theorem 2.1</vt:lpstr>
      <vt:lpstr>Theorem 2.1</vt:lpstr>
      <vt:lpstr>Theorem 2.1</vt:lpstr>
      <vt:lpstr>Theorem 2.1</vt:lpstr>
      <vt:lpstr>Theorem 2.1</vt:lpstr>
      <vt:lpstr>Summary </vt:lpstr>
      <vt:lpstr>Review Questions</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(EDA387/DIT663)</dc:title>
  <dc:creator>Elad Michael Schiller</dc:creator>
  <cp:lastModifiedBy>Haitham Babbili</cp:lastModifiedBy>
  <cp:revision>720</cp:revision>
  <cp:lastPrinted>2012-09-27T22:38:03Z</cp:lastPrinted>
  <dcterms:created xsi:type="dcterms:W3CDTF">2008-09-02T19:14:38Z</dcterms:created>
  <dcterms:modified xsi:type="dcterms:W3CDTF">2021-08-20T20:31:35Z</dcterms:modified>
</cp:coreProperties>
</file>