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73" r:id="rId2"/>
    <p:sldId id="643" r:id="rId3"/>
    <p:sldId id="644" r:id="rId4"/>
    <p:sldId id="708" r:id="rId5"/>
    <p:sldId id="709" r:id="rId6"/>
    <p:sldId id="690" r:id="rId7"/>
    <p:sldId id="691" r:id="rId8"/>
    <p:sldId id="692" r:id="rId9"/>
    <p:sldId id="693" r:id="rId10"/>
    <p:sldId id="695" r:id="rId11"/>
    <p:sldId id="696" r:id="rId12"/>
    <p:sldId id="701" r:id="rId13"/>
    <p:sldId id="702" r:id="rId14"/>
    <p:sldId id="703" r:id="rId15"/>
    <p:sldId id="704" r:id="rId16"/>
    <p:sldId id="705" r:id="rId17"/>
    <p:sldId id="706" r:id="rId18"/>
    <p:sldId id="707" r:id="rId19"/>
    <p:sldId id="710" r:id="rId20"/>
    <p:sldId id="711" r:id="rId21"/>
    <p:sldId id="712" r:id="rId22"/>
    <p:sldId id="713" r:id="rId23"/>
    <p:sldId id="714" r:id="rId24"/>
    <p:sldId id="715" r:id="rId25"/>
    <p:sldId id="716" r:id="rId26"/>
    <p:sldId id="717" r:id="rId27"/>
    <p:sldId id="680" r:id="rId28"/>
    <p:sldId id="697" r:id="rId29"/>
    <p:sldId id="698" r:id="rId30"/>
    <p:sldId id="699" r:id="rId31"/>
    <p:sldId id="700" r:id="rId3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2" autoAdjust="0"/>
    <p:restoredTop sz="63235" autoAdjust="0"/>
  </p:normalViewPr>
  <p:slideViewPr>
    <p:cSldViewPr>
      <p:cViewPr varScale="1">
        <p:scale>
          <a:sx n="109" d="100"/>
          <a:sy n="109" d="100"/>
        </p:scale>
        <p:origin x="114" y="18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304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917" cy="511731"/>
          </a:xfrm>
          <a:prstGeom prst="rect">
            <a:avLst/>
          </a:prstGeom>
        </p:spPr>
        <p:txBody>
          <a:bodyPr vert="horz" lIns="93976" tIns="46988" rIns="93976" bIns="46988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0725" y="0"/>
            <a:ext cx="3076917" cy="511731"/>
          </a:xfrm>
          <a:prstGeom prst="rect">
            <a:avLst/>
          </a:prstGeom>
        </p:spPr>
        <p:txBody>
          <a:bodyPr vert="horz" lIns="93976" tIns="46988" rIns="93976" bIns="46988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2EA99D6E-465B-4065-AA6E-EB546D7236BA}" type="datetimeFigureOut">
              <a:rPr lang="sv-SE"/>
              <a:pPr>
                <a:defRPr/>
              </a:pPr>
              <a:t>2019-09-11</a:t>
            </a:fld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243"/>
            <a:ext cx="3076917" cy="511731"/>
          </a:xfrm>
          <a:prstGeom prst="rect">
            <a:avLst/>
          </a:prstGeom>
        </p:spPr>
        <p:txBody>
          <a:bodyPr vert="horz" lIns="93976" tIns="46988" rIns="93976" bIns="46988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0725" y="9721243"/>
            <a:ext cx="3076917" cy="511731"/>
          </a:xfrm>
          <a:prstGeom prst="rect">
            <a:avLst/>
          </a:prstGeom>
        </p:spPr>
        <p:txBody>
          <a:bodyPr vert="horz" lIns="93976" tIns="46988" rIns="93976" bIns="46988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D5285945-0CC5-425E-95AD-C9CDED6746FF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65751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91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9" rIns="94896" bIns="47449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725" y="0"/>
            <a:ext cx="307691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9" rIns="94896" bIns="4744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9" rIns="94896" bIns="474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243"/>
            <a:ext cx="307691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9" rIns="94896" bIns="47449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725" y="9721243"/>
            <a:ext cx="307691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9" rIns="94896" bIns="4744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02FD8E17-38E8-4A7F-BD6A-56586DF411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5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D8E17-38E8-4A7F-BD6A-56586DF4119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02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28E6ED-6419-4875-991B-667CD7D6C26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7648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sz="1100" dirty="0"/>
              <a:t>The output tree is encoded by means of the registers as follows: </a:t>
            </a:r>
          </a:p>
          <a:p>
            <a:pPr lvl="1"/>
            <a:r>
              <a:rPr lang="en-US" altLang="he-IL" dirty="0"/>
              <a:t>* Each register </a:t>
            </a:r>
            <a:r>
              <a:rPr lang="en-US" altLang="he-IL" dirty="0" err="1"/>
              <a:t>r</a:t>
            </a:r>
            <a:r>
              <a:rPr lang="en-US" altLang="he-IL" baseline="-25000" dirty="0" err="1"/>
              <a:t>ij</a:t>
            </a:r>
            <a:r>
              <a:rPr lang="en-US" altLang="he-IL" dirty="0"/>
              <a:t> contains binary </a:t>
            </a:r>
            <a:r>
              <a:rPr lang="en-US" altLang="he-IL" i="1" dirty="0">
                <a:cs typeface="Times New Roman" pitchFamily="18" charset="0"/>
              </a:rPr>
              <a:t>parent</a:t>
            </a:r>
            <a:r>
              <a:rPr lang="en-US" altLang="he-IL" dirty="0"/>
              <a:t> field, if </a:t>
            </a:r>
            <a:r>
              <a:rPr lang="en-US" altLang="he-IL" dirty="0" err="1"/>
              <a:t>P</a:t>
            </a:r>
            <a:r>
              <a:rPr lang="en-US" altLang="he-IL" baseline="-25000" dirty="0" err="1"/>
              <a:t>j</a:t>
            </a:r>
            <a:r>
              <a:rPr lang="en-US" altLang="he-IL" dirty="0"/>
              <a:t> is the parent of P</a:t>
            </a:r>
            <a:r>
              <a:rPr lang="en-US" altLang="he-IL" baseline="-25000" dirty="0"/>
              <a:t>i</a:t>
            </a:r>
            <a:r>
              <a:rPr lang="en-US" altLang="he-IL" dirty="0"/>
              <a:t> in the BFS tree then the value is 1</a:t>
            </a:r>
          </a:p>
          <a:p>
            <a:pPr lvl="1"/>
            <a:r>
              <a:rPr lang="en-US" altLang="he-IL" dirty="0"/>
              <a:t>* In addition each register </a:t>
            </a:r>
            <a:r>
              <a:rPr lang="en-US" altLang="he-IL" dirty="0" err="1"/>
              <a:t>r</a:t>
            </a:r>
            <a:r>
              <a:rPr lang="en-US" altLang="he-IL" baseline="-25000" dirty="0" err="1"/>
              <a:t>ij</a:t>
            </a:r>
            <a:r>
              <a:rPr lang="en-US" altLang="he-IL" dirty="0"/>
              <a:t> has a distance field (</a:t>
            </a:r>
            <a:r>
              <a:rPr lang="en-US" altLang="he-IL" i="1" dirty="0" err="1">
                <a:cs typeface="Times New Roman" pitchFamily="18" charset="0"/>
              </a:rPr>
              <a:t>dis</a:t>
            </a:r>
            <a:r>
              <a:rPr lang="en-US" altLang="he-IL" dirty="0"/>
              <a:t>) that holds the distance from the root to P</a:t>
            </a:r>
            <a:r>
              <a:rPr lang="en-US" altLang="he-IL" baseline="-25000" dirty="0"/>
              <a:t>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414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D614F5-401F-4C6F-9B94-D413131DAAB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dirty="0"/>
              <a:t>* A configuration is a </a:t>
            </a:r>
            <a:r>
              <a:rPr lang="en-US" altLang="he-IL" u="sng" dirty="0"/>
              <a:t>vector</a:t>
            </a:r>
            <a:r>
              <a:rPr lang="en-US" altLang="he-IL" dirty="0"/>
              <a:t> of the processors states and a vector of communication registers values</a:t>
            </a:r>
          </a:p>
          <a:p>
            <a:pPr>
              <a:buFontTx/>
              <a:buChar char="•"/>
            </a:pPr>
            <a:r>
              <a:rPr lang="en-US" altLang="he-IL" dirty="0"/>
              <a:t>The task </a:t>
            </a:r>
            <a:r>
              <a:rPr lang="en-US" altLang="he-IL" dirty="0">
                <a:solidFill>
                  <a:srgbClr val="9966FF"/>
                </a:solidFill>
              </a:rPr>
              <a:t>ST</a:t>
            </a:r>
            <a:r>
              <a:rPr lang="en-US" altLang="he-IL" dirty="0"/>
              <a:t> of legitimate sequences is defined as the set of all configuration sequences in which  every configuration encodes a BFS tree of the communication graph</a:t>
            </a:r>
          </a:p>
          <a:p>
            <a:r>
              <a:rPr lang="en-US" altLang="he-IL" u="sng" dirty="0">
                <a:solidFill>
                  <a:schemeClr val="accent2"/>
                </a:solidFill>
              </a:rPr>
              <a:t>Definitions</a:t>
            </a:r>
            <a:r>
              <a:rPr lang="en-US" altLang="he-IL" dirty="0"/>
              <a:t> :</a:t>
            </a:r>
          </a:p>
          <a:p>
            <a:pPr lvl="1"/>
            <a:r>
              <a:rPr lang="en-US" altLang="he-IL" sz="1400" dirty="0"/>
              <a:t>*A </a:t>
            </a:r>
            <a:r>
              <a:rPr lang="en-US" altLang="he-IL" sz="1400" dirty="0">
                <a:solidFill>
                  <a:srgbClr val="C60000"/>
                </a:solidFill>
              </a:rPr>
              <a:t>floating distance</a:t>
            </a:r>
            <a:r>
              <a:rPr lang="en-US" altLang="he-IL" sz="1400" dirty="0"/>
              <a:t> in some configuration c is a value in a register </a:t>
            </a:r>
            <a:r>
              <a:rPr lang="en-US" altLang="he-IL" sz="1400" i="1" dirty="0">
                <a:cs typeface="Times New Roman" pitchFamily="18" charset="0"/>
              </a:rPr>
              <a:t>r</a:t>
            </a:r>
            <a:r>
              <a:rPr lang="en-US" altLang="he-IL" sz="1400" i="1" baseline="-25000" dirty="0">
                <a:cs typeface="Times New Roman" pitchFamily="18" charset="0"/>
              </a:rPr>
              <a:t>ij</a:t>
            </a:r>
            <a:r>
              <a:rPr lang="en-US" altLang="he-IL" sz="1400" i="1" dirty="0">
                <a:cs typeface="Times New Roman" pitchFamily="18" charset="0"/>
              </a:rPr>
              <a:t>.dis</a:t>
            </a:r>
            <a:r>
              <a:rPr lang="en-US" altLang="he-IL" sz="1400" dirty="0"/>
              <a:t> that is smaller than the distance of P</a:t>
            </a:r>
            <a:r>
              <a:rPr lang="en-US" altLang="he-IL" sz="1400" baseline="-25000" dirty="0"/>
              <a:t>i</a:t>
            </a:r>
            <a:r>
              <a:rPr lang="en-US" altLang="he-IL" sz="1400" dirty="0"/>
              <a:t> from the root</a:t>
            </a:r>
          </a:p>
          <a:p>
            <a:pPr lvl="1"/>
            <a:r>
              <a:rPr lang="en-US" altLang="he-IL" sz="1400" dirty="0"/>
              <a:t>*The </a:t>
            </a:r>
            <a:r>
              <a:rPr lang="en-US" altLang="he-IL" sz="1400" dirty="0">
                <a:solidFill>
                  <a:srgbClr val="C60000"/>
                </a:solidFill>
              </a:rPr>
              <a:t>smallest floating distance</a:t>
            </a:r>
            <a:r>
              <a:rPr lang="en-US" altLang="he-IL" sz="1400" dirty="0"/>
              <a:t> in some configuration c is the smallest value among the floating distance</a:t>
            </a:r>
          </a:p>
          <a:p>
            <a:pPr lvl="1"/>
            <a:r>
              <a:rPr lang="en-US" altLang="he-IL" sz="1400" dirty="0">
                <a:sym typeface="Symbol" pitchFamily="18" charset="2"/>
              </a:rPr>
              <a:t>* is the maximum number of links adjacent to a processor</a:t>
            </a:r>
            <a:endParaRPr lang="en-US" altLang="he-I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099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9C225B-226C-4812-9D75-E03848E73CD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775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sz="1000">
                <a:solidFill>
                  <a:srgbClr val="0000FF"/>
                </a:solidFill>
                <a:cs typeface="Courier New" panose="02070309020205020404" pitchFamily="49" charset="0"/>
              </a:rPr>
              <a:t>The technique is described for k=2</a:t>
            </a:r>
            <a:r>
              <a:rPr lang="en-US" altLang="he-IL" sz="1000">
                <a:cs typeface="Courier New" panose="02070309020205020404" pitchFamily="49" charset="0"/>
              </a:rPr>
              <a:t> :</a:t>
            </a:r>
          </a:p>
          <a:p>
            <a:r>
              <a:rPr lang="en-US" altLang="he-IL" sz="1000">
                <a:cs typeface="Courier New" panose="02070309020205020404" pitchFamily="49" charset="0"/>
              </a:rPr>
              <a:t>* Two simple algorithms, called a </a:t>
            </a:r>
            <a:r>
              <a:rPr lang="en-US" altLang="he-IL" sz="1000">
                <a:solidFill>
                  <a:srgbClr val="C60000"/>
                </a:solidFill>
                <a:cs typeface="Courier New" panose="02070309020205020404" pitchFamily="49" charset="0"/>
              </a:rPr>
              <a:t>server</a:t>
            </a:r>
            <a:r>
              <a:rPr lang="en-US" altLang="he-IL" sz="1000">
                <a:cs typeface="Courier New" panose="02070309020205020404" pitchFamily="49" charset="0"/>
              </a:rPr>
              <a:t> algorithm and a </a:t>
            </a:r>
            <a:r>
              <a:rPr lang="en-US" altLang="he-IL" sz="1000">
                <a:solidFill>
                  <a:srgbClr val="C60000"/>
                </a:solidFill>
                <a:cs typeface="Courier New" panose="02070309020205020404" pitchFamily="49" charset="0"/>
              </a:rPr>
              <a:t>client</a:t>
            </a:r>
            <a:r>
              <a:rPr lang="en-US" altLang="he-IL" sz="1000">
                <a:cs typeface="Courier New" panose="02070309020205020404" pitchFamily="49" charset="0"/>
              </a:rPr>
              <a:t> algorithm, are combined to obtain a more complex algorithm </a:t>
            </a:r>
          </a:p>
          <a:p>
            <a:r>
              <a:rPr lang="en-US" altLang="he-IL" sz="1000">
                <a:cs typeface="Courier New" panose="02070309020205020404" pitchFamily="49" charset="0"/>
              </a:rPr>
              <a:t>* The server algorithm ensures that some properties will hold, and these properties are later used by the client algorithm</a:t>
            </a:r>
            <a:endParaRPr lang="en-US" altLang="sv-SE" sz="100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02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7A30E6-BD5B-4F93-9C38-E4BF950AD42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sz="1000"/>
              <a:t>* Assume server algorithm </a:t>
            </a:r>
            <a:r>
              <a:rPr lang="en-US" altLang="he-IL" sz="1000" i="1">
                <a:solidFill>
                  <a:srgbClr val="C60000"/>
                </a:solidFill>
                <a:cs typeface="Courier New" panose="02070309020205020404" pitchFamily="49" charset="0"/>
              </a:rPr>
              <a:t>AL</a:t>
            </a:r>
            <a:r>
              <a:rPr lang="en-US" altLang="he-IL" sz="1000" i="1" baseline="-30000">
                <a:solidFill>
                  <a:srgbClr val="C60000"/>
                </a:solidFill>
                <a:cs typeface="Courier New" panose="02070309020205020404" pitchFamily="49" charset="0"/>
              </a:rPr>
              <a:t>1</a:t>
            </a:r>
            <a:r>
              <a:rPr lang="en-US" altLang="he-IL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1000">
                <a:cs typeface="Courier New" panose="02070309020205020404" pitchFamily="49" charset="0"/>
              </a:rPr>
              <a:t>is for a task defined by a set of legal execution </a:t>
            </a:r>
            <a:r>
              <a:rPr lang="en-US" altLang="he-IL" sz="1000" i="1">
                <a:solidFill>
                  <a:srgbClr val="C60000"/>
                </a:solidFill>
                <a:cs typeface="Courier New" panose="02070309020205020404" pitchFamily="49" charset="0"/>
              </a:rPr>
              <a:t>T</a:t>
            </a:r>
            <a:r>
              <a:rPr lang="en-US" altLang="he-IL" sz="1000" i="1" baseline="-30000">
                <a:solidFill>
                  <a:srgbClr val="C60000"/>
                </a:solidFill>
                <a:cs typeface="Courier New" panose="02070309020205020404" pitchFamily="49" charset="0"/>
              </a:rPr>
              <a:t>1</a:t>
            </a:r>
            <a:r>
              <a:rPr lang="en-US" altLang="he-IL" sz="100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he-IL" sz="1000"/>
              <a:t> and that the client algorithm </a:t>
            </a:r>
            <a:r>
              <a:rPr lang="en-US" altLang="he-IL" sz="1000" i="1">
                <a:solidFill>
                  <a:srgbClr val="C60000"/>
                </a:solidFill>
                <a:cs typeface="Courier New" panose="02070309020205020404" pitchFamily="49" charset="0"/>
              </a:rPr>
              <a:t>AL</a:t>
            </a:r>
            <a:r>
              <a:rPr lang="en-US" altLang="he-IL" sz="1000" i="1" baseline="-30000">
                <a:solidFill>
                  <a:srgbClr val="C60000"/>
                </a:solidFill>
                <a:cs typeface="Courier New" panose="02070309020205020404" pitchFamily="49" charset="0"/>
              </a:rPr>
              <a:t>2</a:t>
            </a:r>
            <a:r>
              <a:rPr lang="en-US" altLang="he-IL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1000">
                <a:cs typeface="Courier New" panose="02070309020205020404" pitchFamily="49" charset="0"/>
              </a:rPr>
              <a:t>is for a task defined by a set of legal execution </a:t>
            </a:r>
            <a:r>
              <a:rPr lang="en-US" altLang="he-IL" sz="1000" i="1">
                <a:solidFill>
                  <a:srgbClr val="FF3300"/>
                </a:solidFill>
                <a:cs typeface="Courier New" panose="02070309020205020404" pitchFamily="49" charset="0"/>
              </a:rPr>
              <a:t>T</a:t>
            </a:r>
            <a:r>
              <a:rPr lang="en-US" altLang="he-IL" sz="1000" i="1" baseline="-30000">
                <a:solidFill>
                  <a:srgbClr val="FF3300"/>
                </a:solidFill>
                <a:cs typeface="Courier New" panose="02070309020205020404" pitchFamily="49" charset="0"/>
              </a:rPr>
              <a:t>2</a:t>
            </a:r>
            <a:endParaRPr lang="en-US" altLang="he-IL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he-IL" sz="1000">
                <a:cs typeface="Courier New" panose="02070309020205020404" pitchFamily="49" charset="0"/>
              </a:rPr>
              <a:t>* Let </a:t>
            </a:r>
            <a:r>
              <a:rPr lang="en-US" altLang="he-IL" sz="1000">
                <a:solidFill>
                  <a:srgbClr val="C60000"/>
                </a:solidFill>
                <a:cs typeface="Courier New" panose="02070309020205020404" pitchFamily="49" charset="0"/>
              </a:rPr>
              <a:t>A</a:t>
            </a:r>
            <a:r>
              <a:rPr lang="en-US" altLang="he-IL" sz="1000" baseline="-25000">
                <a:solidFill>
                  <a:srgbClr val="C60000"/>
                </a:solidFill>
                <a:cs typeface="Courier New" panose="02070309020205020404" pitchFamily="49" charset="0"/>
              </a:rPr>
              <a:t>i</a:t>
            </a:r>
            <a:r>
              <a:rPr lang="en-US" altLang="he-IL" sz="1000">
                <a:cs typeface="Courier New" panose="02070309020205020404" pitchFamily="49" charset="0"/>
              </a:rPr>
              <a:t> be the state set of P</a:t>
            </a:r>
            <a:r>
              <a:rPr lang="en-US" altLang="he-IL" sz="1000" baseline="-25000">
                <a:cs typeface="Courier New" panose="02070309020205020404" pitchFamily="49" charset="0"/>
              </a:rPr>
              <a:t>i</a:t>
            </a:r>
            <a:r>
              <a:rPr lang="en-US" altLang="he-IL" sz="1000">
                <a:cs typeface="Courier New" panose="02070309020205020404" pitchFamily="49" charset="0"/>
              </a:rPr>
              <a:t> in </a:t>
            </a:r>
            <a:r>
              <a:rPr lang="en-US" altLang="he-IL" sz="1000" i="1">
                <a:cs typeface="Courier New" panose="02070309020205020404" pitchFamily="49" charset="0"/>
              </a:rPr>
              <a:t>AL</a:t>
            </a:r>
            <a:r>
              <a:rPr lang="en-US" altLang="he-IL" sz="1000" i="1" baseline="-30000">
                <a:cs typeface="Courier New" panose="02070309020205020404" pitchFamily="49" charset="0"/>
              </a:rPr>
              <a:t>1</a:t>
            </a:r>
            <a:r>
              <a:rPr lang="en-US" altLang="he-IL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1000">
                <a:cs typeface="Courier New" panose="02070309020205020404" pitchFamily="49" charset="0"/>
              </a:rPr>
              <a:t>and </a:t>
            </a:r>
            <a:r>
              <a:rPr lang="en-US" altLang="he-IL" sz="1000">
                <a:solidFill>
                  <a:srgbClr val="C60000"/>
                </a:solidFill>
                <a:cs typeface="Courier New" panose="02070309020205020404" pitchFamily="49" charset="0"/>
              </a:rPr>
              <a:t>S</a:t>
            </a:r>
            <a:r>
              <a:rPr lang="en-US" altLang="he-IL" sz="1000" baseline="-25000">
                <a:solidFill>
                  <a:srgbClr val="C60000"/>
                </a:solidFill>
                <a:cs typeface="Courier New" panose="02070309020205020404" pitchFamily="49" charset="0"/>
              </a:rPr>
              <a:t>i</a:t>
            </a:r>
            <a:r>
              <a:rPr lang="en-US" altLang="he-IL" sz="1000">
                <a:cs typeface="Courier New" panose="02070309020205020404" pitchFamily="49" charset="0"/>
              </a:rPr>
              <a:t>= A</a:t>
            </a:r>
            <a:r>
              <a:rPr lang="en-US" altLang="he-IL" sz="1000" baseline="-25000">
                <a:cs typeface="Courier New" panose="02070309020205020404" pitchFamily="49" charset="0"/>
              </a:rPr>
              <a:t>i</a:t>
            </a:r>
            <a:r>
              <a:rPr lang="en-US" altLang="he-IL" sz="1000">
                <a:cs typeface="Courier New" panose="02070309020205020404" pitchFamily="49" charset="0"/>
                <a:sym typeface="Symbol" panose="05050102010706020507" pitchFamily="18" charset="2"/>
              </a:rPr>
              <a:t>B</a:t>
            </a:r>
            <a:r>
              <a:rPr lang="en-US" altLang="he-IL" sz="1000" baseline="-25000"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he-IL" sz="1000">
                <a:cs typeface="Courier New" panose="02070309020205020404" pitchFamily="49" charset="0"/>
                <a:sym typeface="Symbol" panose="05050102010706020507" pitchFamily="18" charset="2"/>
              </a:rPr>
              <a:t> the state set of P</a:t>
            </a:r>
            <a:r>
              <a:rPr lang="en-US" altLang="he-IL" sz="1000" baseline="-25000"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he-IL" sz="1000">
                <a:cs typeface="Courier New" panose="02070309020205020404" pitchFamily="49" charset="0"/>
                <a:sym typeface="Symbol" panose="05050102010706020507" pitchFamily="18" charset="2"/>
              </a:rPr>
              <a:t> in </a:t>
            </a:r>
            <a:r>
              <a:rPr lang="en-US" altLang="he-IL" sz="1000" i="1">
                <a:cs typeface="Courier New" panose="02070309020205020404" pitchFamily="49" charset="0"/>
              </a:rPr>
              <a:t>AL</a:t>
            </a:r>
            <a:r>
              <a:rPr lang="en-US" altLang="he-IL" sz="1000" i="1" baseline="-30000">
                <a:cs typeface="Courier New" panose="02070309020205020404" pitchFamily="49" charset="0"/>
              </a:rPr>
              <a:t>2</a:t>
            </a:r>
            <a:r>
              <a:rPr lang="en-US" altLang="he-IL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1000">
                <a:cs typeface="Courier New" panose="02070309020205020404" pitchFamily="49" charset="0"/>
              </a:rPr>
              <a:t>,where whenever P</a:t>
            </a:r>
            <a:r>
              <a:rPr lang="en-US" altLang="he-IL" sz="1000" baseline="-25000">
                <a:cs typeface="Courier New" panose="02070309020205020404" pitchFamily="49" charset="0"/>
              </a:rPr>
              <a:t>i</a:t>
            </a:r>
            <a:r>
              <a:rPr lang="en-US" altLang="he-IL" sz="1000">
                <a:cs typeface="Courier New" panose="02070309020205020404" pitchFamily="49" charset="0"/>
              </a:rPr>
              <a:t> executes </a:t>
            </a:r>
            <a:r>
              <a:rPr lang="en-US" altLang="he-IL" sz="1000" i="1">
                <a:cs typeface="Courier New" panose="02070309020205020404" pitchFamily="49" charset="0"/>
              </a:rPr>
              <a:t>AL</a:t>
            </a:r>
            <a:r>
              <a:rPr lang="en-US" altLang="he-IL" sz="1000" i="1" baseline="-30000">
                <a:cs typeface="Courier New" panose="02070309020205020404" pitchFamily="49" charset="0"/>
              </a:rPr>
              <a:t>2  </a:t>
            </a:r>
            <a:r>
              <a:rPr lang="en-US" altLang="he-IL" sz="1000">
                <a:cs typeface="Courier New" panose="02070309020205020404" pitchFamily="49" charset="0"/>
              </a:rPr>
              <a:t>, it modifies only the </a:t>
            </a:r>
            <a:r>
              <a:rPr lang="en-US" altLang="he-IL" sz="1000">
                <a:solidFill>
                  <a:srgbClr val="C60000"/>
                </a:solidFill>
                <a:cs typeface="Courier New" panose="02070309020205020404" pitchFamily="49" charset="0"/>
              </a:rPr>
              <a:t>B</a:t>
            </a:r>
            <a:r>
              <a:rPr lang="en-US" altLang="he-IL" sz="1000" baseline="-25000">
                <a:solidFill>
                  <a:srgbClr val="C60000"/>
                </a:solidFill>
                <a:cs typeface="Courier New" panose="02070309020205020404" pitchFamily="49" charset="0"/>
              </a:rPr>
              <a:t>i</a:t>
            </a:r>
            <a:r>
              <a:rPr lang="en-US" altLang="he-IL" sz="1000">
                <a:cs typeface="Courier New" panose="02070309020205020404" pitchFamily="49" charset="0"/>
              </a:rPr>
              <a:t> components of A</a:t>
            </a:r>
            <a:r>
              <a:rPr lang="en-US" altLang="he-IL" sz="1000" baseline="-25000">
                <a:cs typeface="Courier New" panose="02070309020205020404" pitchFamily="49" charset="0"/>
              </a:rPr>
              <a:t>i</a:t>
            </a:r>
            <a:r>
              <a:rPr lang="en-US" altLang="he-IL" sz="1000">
                <a:cs typeface="Courier New" panose="02070309020205020404" pitchFamily="49" charset="0"/>
                <a:sym typeface="Symbol" panose="05050102010706020507" pitchFamily="18" charset="2"/>
              </a:rPr>
              <a:t>B</a:t>
            </a:r>
            <a:r>
              <a:rPr lang="en-US" altLang="he-IL" sz="1000" baseline="-25000"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he-IL" sz="100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</a:p>
          <a:p>
            <a:r>
              <a:rPr lang="en-US" altLang="he-IL" sz="1000">
                <a:cs typeface="Courier New" panose="02070309020205020404" pitchFamily="49" charset="0"/>
                <a:sym typeface="Symbol" panose="05050102010706020507" pitchFamily="18" charset="2"/>
              </a:rPr>
              <a:t>* For a configuration c  S</a:t>
            </a:r>
            <a:r>
              <a:rPr lang="en-US" altLang="he-IL" sz="1000" baseline="-25000"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  <a:r>
              <a:rPr lang="en-US" altLang="he-IL" sz="1000">
                <a:cs typeface="Courier New" panose="02070309020205020404" pitchFamily="49" charset="0"/>
                <a:sym typeface="Symbol" panose="05050102010706020507" pitchFamily="18" charset="2"/>
              </a:rPr>
              <a:t> … S</a:t>
            </a:r>
            <a:r>
              <a:rPr lang="en-US" altLang="he-IL" sz="1000" baseline="-25000">
                <a:cs typeface="Courier New" panose="02070309020205020404" pitchFamily="49" charset="0"/>
                <a:sym typeface="Symbol" panose="05050102010706020507" pitchFamily="18" charset="2"/>
              </a:rPr>
              <a:t>n </a:t>
            </a:r>
            <a:r>
              <a:rPr lang="en-US" altLang="he-IL" sz="1000">
                <a:cs typeface="Courier New" panose="02070309020205020404" pitchFamily="49" charset="0"/>
                <a:sym typeface="Symbol" panose="05050102010706020507" pitchFamily="18" charset="2"/>
              </a:rPr>
              <a:t>, define the           </a:t>
            </a:r>
            <a:r>
              <a:rPr lang="en-US" altLang="he-IL" sz="1000">
                <a:solidFill>
                  <a:srgbClr val="C60000"/>
                </a:solidFill>
                <a:cs typeface="Courier New" panose="02070309020205020404" pitchFamily="49" charset="0"/>
                <a:sym typeface="Symbol" panose="05050102010706020507" pitchFamily="18" charset="2"/>
              </a:rPr>
              <a:t>A-projection</a:t>
            </a:r>
            <a:r>
              <a:rPr lang="en-US" altLang="he-IL" sz="1000">
                <a:cs typeface="Courier New" panose="02070309020205020404" pitchFamily="49" charset="0"/>
                <a:sym typeface="Symbol" panose="05050102010706020507" pitchFamily="18" charset="2"/>
              </a:rPr>
              <a:t> of c as the configuration </a:t>
            </a:r>
            <a:br>
              <a:rPr lang="en-US" altLang="he-IL" sz="1000">
                <a:cs typeface="Courier New" panose="02070309020205020404" pitchFamily="49" charset="0"/>
                <a:sym typeface="Symbol" panose="05050102010706020507" pitchFamily="18" charset="2"/>
              </a:rPr>
            </a:br>
            <a:r>
              <a:rPr lang="en-US" altLang="he-IL" sz="1000">
                <a:cs typeface="Courier New" panose="02070309020205020404" pitchFamily="49" charset="0"/>
                <a:sym typeface="Symbol" panose="05050102010706020507" pitchFamily="18" charset="2"/>
              </a:rPr>
              <a:t>(ap</a:t>
            </a:r>
            <a:r>
              <a:rPr lang="en-US" altLang="he-IL" sz="1000" baseline="-25000"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  <a:r>
              <a:rPr lang="en-US" altLang="he-IL" sz="1000">
                <a:cs typeface="Courier New" panose="02070309020205020404" pitchFamily="49" charset="0"/>
                <a:sym typeface="Symbol" panose="05050102010706020507" pitchFamily="18" charset="2"/>
              </a:rPr>
              <a:t>, … , ap</a:t>
            </a:r>
            <a:r>
              <a:rPr lang="en-US" altLang="he-IL" sz="1000" baseline="-25000">
                <a:cs typeface="Courier New" panose="02070309020205020404" pitchFamily="49" charset="0"/>
                <a:sym typeface="Symbol" panose="05050102010706020507" pitchFamily="18" charset="2"/>
              </a:rPr>
              <a:t>n</a:t>
            </a:r>
            <a:r>
              <a:rPr lang="en-US" altLang="he-IL" sz="1000">
                <a:cs typeface="Courier New" panose="02070309020205020404" pitchFamily="49" charset="0"/>
                <a:sym typeface="Symbol" panose="05050102010706020507" pitchFamily="18" charset="2"/>
              </a:rPr>
              <a:t>)  A</a:t>
            </a:r>
            <a:r>
              <a:rPr lang="en-US" altLang="he-IL" sz="1000" baseline="-25000"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  <a:r>
              <a:rPr lang="en-US" altLang="he-IL" sz="1000">
                <a:cs typeface="Courier New" panose="02070309020205020404" pitchFamily="49" charset="0"/>
                <a:sym typeface="Symbol" panose="05050102010706020507" pitchFamily="18" charset="2"/>
              </a:rPr>
              <a:t> … A</a:t>
            </a:r>
            <a:r>
              <a:rPr lang="en-US" altLang="he-IL" sz="1000" baseline="-25000">
                <a:cs typeface="Courier New" panose="02070309020205020404" pitchFamily="49" charset="0"/>
                <a:sym typeface="Symbol" panose="05050102010706020507" pitchFamily="18" charset="2"/>
              </a:rPr>
              <a:t>n </a:t>
            </a:r>
          </a:p>
          <a:p>
            <a:r>
              <a:rPr lang="en-US" altLang="he-IL" sz="1000">
                <a:cs typeface="Courier New" panose="02070309020205020404" pitchFamily="49" charset="0"/>
                <a:sym typeface="Symbol" panose="05050102010706020507" pitchFamily="18" charset="2"/>
              </a:rPr>
              <a:t>* The A-projection of an execution is defined analogously to consist of the A-projection of every configuration of the execution</a:t>
            </a:r>
            <a:endParaRPr lang="en-US" altLang="he-IL" sz="1000" baseline="-25000"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endParaRPr lang="en-US" altLang="sv-SE"/>
          </a:p>
        </p:txBody>
      </p:sp>
    </p:spTree>
    <p:extLst>
      <p:ext uri="{BB962C8B-B14F-4D97-AF65-F5344CB8AC3E}">
        <p14:creationId xmlns:p14="http://schemas.microsoft.com/office/powerpoint/2010/main" val="840974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78C700-8644-4A45-8B95-240F3E9E4E5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sz="1000"/>
              <a:t>* We say that algorithm </a:t>
            </a:r>
            <a:r>
              <a:rPr lang="en-US" altLang="he-IL" sz="1000" i="1"/>
              <a:t>AL</a:t>
            </a:r>
            <a:r>
              <a:rPr lang="en-US" altLang="he-IL" sz="1000" i="1" baseline="-25000"/>
              <a:t>2 </a:t>
            </a:r>
            <a:r>
              <a:rPr lang="en-US" altLang="he-IL" sz="1000"/>
              <a:t>is </a:t>
            </a:r>
            <a:r>
              <a:rPr lang="en-US" altLang="he-IL" sz="1000">
                <a:solidFill>
                  <a:srgbClr val="C60000"/>
                </a:solidFill>
              </a:rPr>
              <a:t>self-stabilizing for task</a:t>
            </a:r>
            <a:r>
              <a:rPr lang="en-US" altLang="he-IL" sz="1000" i="1">
                <a:solidFill>
                  <a:srgbClr val="C60000"/>
                </a:solidFill>
              </a:rPr>
              <a:t> T</a:t>
            </a:r>
            <a:r>
              <a:rPr lang="en-US" altLang="he-IL" sz="1000" i="1" baseline="-25000">
                <a:solidFill>
                  <a:srgbClr val="C60000"/>
                </a:solidFill>
              </a:rPr>
              <a:t>2</a:t>
            </a:r>
            <a:r>
              <a:rPr lang="en-US" altLang="he-IL" sz="1000" i="1">
                <a:solidFill>
                  <a:srgbClr val="C60000"/>
                </a:solidFill>
              </a:rPr>
              <a:t> </a:t>
            </a:r>
            <a:r>
              <a:rPr lang="en-US" altLang="he-IL" sz="1000">
                <a:solidFill>
                  <a:srgbClr val="C60000"/>
                </a:solidFill>
              </a:rPr>
              <a:t>given task</a:t>
            </a:r>
            <a:r>
              <a:rPr lang="en-US" altLang="he-IL" sz="1000" i="1">
                <a:solidFill>
                  <a:srgbClr val="C60000"/>
                </a:solidFill>
              </a:rPr>
              <a:t> T</a:t>
            </a:r>
            <a:r>
              <a:rPr lang="en-US" altLang="he-IL" sz="1000" i="1" baseline="-25000">
                <a:solidFill>
                  <a:srgbClr val="C60000"/>
                </a:solidFill>
              </a:rPr>
              <a:t>1</a:t>
            </a:r>
            <a:r>
              <a:rPr lang="en-US" altLang="he-IL" sz="1000" baseline="-25000">
                <a:solidFill>
                  <a:srgbClr val="C60000"/>
                </a:solidFill>
              </a:rPr>
              <a:t> </a:t>
            </a:r>
            <a:r>
              <a:rPr lang="en-US" altLang="he-IL" sz="1000"/>
              <a:t> if any fair execution of </a:t>
            </a:r>
            <a:r>
              <a:rPr lang="en-US" altLang="he-IL" sz="1000" i="1"/>
              <a:t>AL</a:t>
            </a:r>
            <a:r>
              <a:rPr lang="en-US" altLang="he-IL" sz="1000" i="1" baseline="-25000"/>
              <a:t>2</a:t>
            </a:r>
            <a:r>
              <a:rPr lang="en-US" altLang="he-IL" sz="1000"/>
              <a:t> that has an A-projection in </a:t>
            </a:r>
            <a:r>
              <a:rPr lang="en-US" altLang="he-IL" sz="1000" i="1"/>
              <a:t>T</a:t>
            </a:r>
            <a:r>
              <a:rPr lang="en-US" altLang="he-IL" sz="1000" i="1" baseline="-25000"/>
              <a:t>1</a:t>
            </a:r>
            <a:r>
              <a:rPr lang="en-US" altLang="he-IL" sz="1000" i="1"/>
              <a:t> </a:t>
            </a:r>
            <a:r>
              <a:rPr lang="en-US" altLang="he-IL" sz="1000"/>
              <a:t>has a suffix in </a:t>
            </a:r>
            <a:r>
              <a:rPr lang="en-US" altLang="he-IL" sz="1000" i="1"/>
              <a:t>T</a:t>
            </a:r>
            <a:r>
              <a:rPr lang="en-US" altLang="he-IL" sz="1000" i="1" baseline="-25000"/>
              <a:t>2 </a:t>
            </a:r>
            <a:endParaRPr lang="en-US" altLang="he-IL" sz="1000"/>
          </a:p>
          <a:p>
            <a:r>
              <a:rPr lang="en-US" altLang="he-IL" sz="1000"/>
              <a:t>* An algorithm </a:t>
            </a:r>
            <a:r>
              <a:rPr lang="en-US" altLang="he-IL" sz="1000" i="1"/>
              <a:t>AL</a:t>
            </a:r>
            <a:r>
              <a:rPr lang="en-US" altLang="he-IL" sz="1000"/>
              <a:t> is a fair composition of </a:t>
            </a:r>
            <a:r>
              <a:rPr lang="en-US" altLang="he-IL" sz="1000" i="1"/>
              <a:t>AL</a:t>
            </a:r>
            <a:r>
              <a:rPr lang="en-US" altLang="he-IL" sz="1000" i="1" baseline="-25000"/>
              <a:t>1</a:t>
            </a:r>
            <a:r>
              <a:rPr lang="en-US" altLang="he-IL" sz="1000"/>
              <a:t> and </a:t>
            </a:r>
            <a:r>
              <a:rPr lang="en-US" altLang="he-IL" sz="1000" i="1"/>
              <a:t>AL</a:t>
            </a:r>
            <a:r>
              <a:rPr lang="en-US" altLang="he-IL" sz="1000" i="1" baseline="-25000"/>
              <a:t>2</a:t>
            </a:r>
            <a:r>
              <a:rPr lang="en-US" altLang="he-IL" sz="1000"/>
              <a:t>  if, in </a:t>
            </a:r>
            <a:r>
              <a:rPr lang="en-US" altLang="he-IL" sz="1000" i="1"/>
              <a:t>AL</a:t>
            </a:r>
            <a:r>
              <a:rPr lang="en-US" altLang="he-IL" sz="1000"/>
              <a:t>, every processor execute steps of </a:t>
            </a:r>
            <a:r>
              <a:rPr lang="en-US" altLang="he-IL" sz="1000" i="1"/>
              <a:t>AL</a:t>
            </a:r>
            <a:r>
              <a:rPr lang="en-US" altLang="he-IL" sz="1000" i="1" baseline="-25000"/>
              <a:t>1</a:t>
            </a:r>
            <a:r>
              <a:rPr lang="en-US" altLang="he-IL" sz="1000"/>
              <a:t> and </a:t>
            </a:r>
            <a:r>
              <a:rPr lang="en-US" altLang="he-IL" sz="1000" i="1"/>
              <a:t>AL</a:t>
            </a:r>
            <a:r>
              <a:rPr lang="en-US" altLang="he-IL" sz="1000" i="1" baseline="-25000"/>
              <a:t>2</a:t>
            </a:r>
            <a:r>
              <a:rPr lang="en-US" altLang="he-IL" sz="1000"/>
              <a:t> alternately</a:t>
            </a:r>
          </a:p>
          <a:p>
            <a:r>
              <a:rPr lang="en-US" altLang="he-IL" sz="1000"/>
              <a:t>* </a:t>
            </a:r>
            <a:r>
              <a:rPr lang="en-US" altLang="he-IL" sz="1000" b="1" u="sng"/>
              <a:t>Note: for an execution E at </a:t>
            </a:r>
            <a:r>
              <a:rPr lang="en-US" altLang="he-IL" sz="1000" b="1" i="1" u="sng"/>
              <a:t>AL</a:t>
            </a:r>
            <a:r>
              <a:rPr lang="en-US" altLang="he-IL" sz="1000" b="1" u="sng"/>
              <a:t>, the A-projection of E is a sub-execution of E corresponding to a fair execution of the server algorithm </a:t>
            </a:r>
            <a:r>
              <a:rPr lang="en-US" altLang="he-IL" sz="1000" b="1" i="1" u="sng"/>
              <a:t>AL</a:t>
            </a:r>
            <a:r>
              <a:rPr lang="en-US" altLang="he-IL" sz="1000" b="1" i="1" u="sng" baseline="-25000"/>
              <a:t>1</a:t>
            </a:r>
            <a:r>
              <a:rPr lang="en-US" altLang="he-IL" sz="1000"/>
              <a:t> </a:t>
            </a:r>
          </a:p>
          <a:p>
            <a:r>
              <a:rPr lang="en-US" altLang="he-IL" sz="1000">
                <a:solidFill>
                  <a:srgbClr val="C60000"/>
                </a:solidFill>
              </a:rPr>
              <a:t>* Theorem</a:t>
            </a:r>
            <a:r>
              <a:rPr lang="en-US" altLang="he-IL" sz="1000"/>
              <a:t> (2.2) : Assume that </a:t>
            </a:r>
            <a:r>
              <a:rPr lang="en-US" altLang="he-IL" sz="1000" i="1"/>
              <a:t>AL</a:t>
            </a:r>
            <a:r>
              <a:rPr lang="en-US" altLang="he-IL" sz="1000" i="1" baseline="-25000"/>
              <a:t>2</a:t>
            </a:r>
            <a:r>
              <a:rPr lang="en-US" altLang="he-IL" sz="1000"/>
              <a:t> is self-stabilizing for task </a:t>
            </a:r>
            <a:r>
              <a:rPr lang="en-US" altLang="he-IL" sz="1000" i="1"/>
              <a:t>T</a:t>
            </a:r>
            <a:r>
              <a:rPr lang="en-US" altLang="he-IL" sz="1000" i="1" baseline="-25000"/>
              <a:t>2</a:t>
            </a:r>
            <a:r>
              <a:rPr lang="en-US" altLang="he-IL" sz="1000"/>
              <a:t> given task </a:t>
            </a:r>
            <a:r>
              <a:rPr lang="en-US" altLang="he-IL" sz="1000" i="1"/>
              <a:t>T</a:t>
            </a:r>
            <a:r>
              <a:rPr lang="en-US" altLang="he-IL" sz="1000" i="1" baseline="-25000"/>
              <a:t>1</a:t>
            </a:r>
            <a:r>
              <a:rPr lang="en-US" altLang="he-IL" sz="1000"/>
              <a:t>. If </a:t>
            </a:r>
            <a:r>
              <a:rPr lang="en-US" altLang="he-IL" sz="1000" i="1"/>
              <a:t>AL</a:t>
            </a:r>
            <a:r>
              <a:rPr lang="en-US" altLang="he-IL" sz="1000" i="1" baseline="-25000"/>
              <a:t>1</a:t>
            </a:r>
            <a:r>
              <a:rPr lang="en-US" altLang="he-IL" sz="1000"/>
              <a:t> is self-stabilizing for </a:t>
            </a:r>
            <a:r>
              <a:rPr lang="en-US" altLang="he-IL" sz="1000" i="1"/>
              <a:t>T</a:t>
            </a:r>
            <a:r>
              <a:rPr lang="en-US" altLang="he-IL" sz="1000" i="1" baseline="-25000"/>
              <a:t>1</a:t>
            </a:r>
            <a:r>
              <a:rPr lang="en-US" altLang="he-IL" sz="1000"/>
              <a:t>, then the fair composition of </a:t>
            </a:r>
            <a:r>
              <a:rPr lang="en-US" altLang="he-IL" sz="1000" i="1"/>
              <a:t>AL</a:t>
            </a:r>
            <a:r>
              <a:rPr lang="en-US" altLang="he-IL" sz="1000" i="1" baseline="-25000"/>
              <a:t>1</a:t>
            </a:r>
            <a:r>
              <a:rPr lang="en-US" altLang="he-IL" sz="1000"/>
              <a:t> and </a:t>
            </a:r>
            <a:r>
              <a:rPr lang="en-US" altLang="he-IL" sz="1000" i="1"/>
              <a:t>AL</a:t>
            </a:r>
            <a:r>
              <a:rPr lang="en-US" altLang="he-IL" sz="1000" i="1" baseline="-25000"/>
              <a:t>2</a:t>
            </a:r>
            <a:r>
              <a:rPr lang="en-US" altLang="he-IL" sz="1000"/>
              <a:t> is self-stabilizing for </a:t>
            </a:r>
            <a:r>
              <a:rPr lang="en-US" altLang="he-IL" sz="1000" i="1"/>
              <a:t>T</a:t>
            </a:r>
            <a:r>
              <a:rPr lang="en-US" altLang="he-IL" sz="1000" i="1" baseline="-25000"/>
              <a:t>2</a:t>
            </a:r>
          </a:p>
          <a:p>
            <a:endParaRPr lang="en-US" altLang="sv-SE"/>
          </a:p>
        </p:txBody>
      </p:sp>
    </p:spTree>
    <p:extLst>
      <p:ext uri="{BB962C8B-B14F-4D97-AF65-F5344CB8AC3E}">
        <p14:creationId xmlns:p14="http://schemas.microsoft.com/office/powerpoint/2010/main" val="1906258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2DF2D5-A5D8-4D6E-BA57-28B82C7DF13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061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sz="1000"/>
              <a:t>The server algorithm is the spanning-tree construction</a:t>
            </a:r>
          </a:p>
          <a:p>
            <a:r>
              <a:rPr lang="en-US" altLang="he-IL" sz="1000"/>
              <a:t>The client algorithm is the mutual exclusion</a:t>
            </a:r>
            <a:endParaRPr lang="en-US" altLang="he-IL" sz="1000" i="1" baseline="-30000">
              <a:cs typeface="Courier New" panose="02070309020205020404" pitchFamily="49" charset="0"/>
            </a:endParaRPr>
          </a:p>
          <a:p>
            <a:endParaRPr lang="en-US" altLang="sv-SE"/>
          </a:p>
        </p:txBody>
      </p:sp>
    </p:spTree>
    <p:extLst>
      <p:ext uri="{BB962C8B-B14F-4D97-AF65-F5344CB8AC3E}">
        <p14:creationId xmlns:p14="http://schemas.microsoft.com/office/powerpoint/2010/main" val="1850412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26447C-0938-4C57-95F2-6C5DA34A81C8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he-IL" sz="1000"/>
              <a:t>Let </a:t>
            </a:r>
            <a:r>
              <a:rPr lang="en-US" altLang="he-IL" sz="1000">
                <a:sym typeface="Symbol" panose="05050102010706020507" pitchFamily="18" charset="2"/>
              </a:rPr>
              <a:t></a:t>
            </a:r>
            <a:r>
              <a:rPr lang="en-US" altLang="he-IL" sz="1000" baseline="-25000">
                <a:sym typeface="Symbol" panose="05050102010706020507" pitchFamily="18" charset="2"/>
              </a:rPr>
              <a:t>i</a:t>
            </a:r>
            <a:r>
              <a:rPr lang="en-US" altLang="he-IL" sz="1000">
                <a:sym typeface="Symbol" panose="05050102010706020507" pitchFamily="18" charset="2"/>
              </a:rPr>
              <a:t> = i</a:t>
            </a:r>
            <a:r>
              <a:rPr lang="en-US" altLang="he-IL" sz="1000" baseline="-25000">
                <a:sym typeface="Symbol" panose="05050102010706020507" pitchFamily="18" charset="2"/>
              </a:rPr>
              <a:t>1</a:t>
            </a:r>
            <a:r>
              <a:rPr lang="en-US" altLang="he-IL" sz="1000">
                <a:sym typeface="Symbol" panose="05050102010706020507" pitchFamily="18" charset="2"/>
              </a:rPr>
              <a:t>, i</a:t>
            </a:r>
            <a:r>
              <a:rPr lang="en-US" altLang="he-IL" sz="1000" baseline="-25000">
                <a:sym typeface="Symbol" panose="05050102010706020507" pitchFamily="18" charset="2"/>
              </a:rPr>
              <a:t>2</a:t>
            </a:r>
            <a:r>
              <a:rPr lang="en-US" altLang="he-IL" sz="1000">
                <a:sym typeface="Symbol" panose="05050102010706020507" pitchFamily="18" charset="2"/>
              </a:rPr>
              <a:t>, … , i</a:t>
            </a:r>
            <a:r>
              <a:rPr lang="en-US" altLang="he-IL" sz="1000" baseline="-25000">
                <a:sym typeface="Symbol" panose="05050102010706020507" pitchFamily="18" charset="2"/>
              </a:rPr>
              <a:t></a:t>
            </a:r>
            <a:r>
              <a:rPr lang="en-US" altLang="he-IL" sz="1000">
                <a:sym typeface="Symbol" panose="05050102010706020507" pitchFamily="18" charset="2"/>
              </a:rPr>
              <a:t> be the arbitrary ordering of the tree edges incident to a non-root node v</a:t>
            </a:r>
            <a:r>
              <a:rPr lang="en-US" altLang="he-IL" sz="1000" baseline="-25000">
                <a:sym typeface="Symbol" panose="05050102010706020507" pitchFamily="18" charset="2"/>
              </a:rPr>
              <a:t>i</a:t>
            </a:r>
            <a:r>
              <a:rPr lang="en-US" altLang="he-IL" sz="1000">
                <a:sym typeface="Symbol" panose="05050102010706020507" pitchFamily="18" charset="2"/>
              </a:rPr>
              <a:t> V, where the first edge is the edge leading to the parent of v</a:t>
            </a:r>
            <a:r>
              <a:rPr lang="en-US" altLang="he-IL" sz="1000" baseline="-25000">
                <a:sym typeface="Symbol" panose="05050102010706020507" pitchFamily="18" charset="2"/>
              </a:rPr>
              <a:t>i</a:t>
            </a:r>
            <a:r>
              <a:rPr lang="en-US" altLang="he-IL" sz="1000">
                <a:sym typeface="Symbol" panose="05050102010706020507" pitchFamily="18" charset="2"/>
              </a:rPr>
              <a:t> in the tree</a:t>
            </a:r>
          </a:p>
          <a:p>
            <a:pPr>
              <a:buFontTx/>
              <a:buChar char="•"/>
            </a:pPr>
            <a:r>
              <a:rPr lang="en-US" altLang="sv-SE" sz="1000">
                <a:sym typeface="Symbol" panose="05050102010706020507" pitchFamily="18" charset="2"/>
              </a:rPr>
              <a:t>*</a:t>
            </a:r>
            <a:r>
              <a:rPr lang="en-US" altLang="he-IL" sz="1000">
                <a:cs typeface="Courier New" panose="02070309020205020404" pitchFamily="49" charset="0"/>
              </a:rPr>
              <a:t>…(page 25)</a:t>
            </a:r>
          </a:p>
          <a:p>
            <a:endParaRPr lang="en-US" altLang="he-IL" sz="1000"/>
          </a:p>
          <a:p>
            <a:pPr>
              <a:buFontTx/>
              <a:buChar char="•"/>
            </a:pPr>
            <a:r>
              <a:rPr lang="en-US" altLang="he-IL" sz="1000"/>
              <a:t>he mutual-exclusion algorithm can be applied to a spanning tree of the system using the ring defined by the Euler tour on the tree</a:t>
            </a:r>
          </a:p>
          <a:p>
            <a:pPr>
              <a:buFontTx/>
              <a:buChar char="•"/>
            </a:pPr>
            <a:r>
              <a:rPr lang="en-US" altLang="he-IL" sz="1000"/>
              <a:t>* Note - the value of the parent fields of the server algorithm (spanning-tree) eventually defines the parent of each processor in the tree</a:t>
            </a:r>
          </a:p>
          <a:p>
            <a:r>
              <a:rPr lang="en-US" altLang="he-IL" sz="1000"/>
              <a:t>* Until the server algorithm reaches the stabilized state the clients execution may not be as considered during the design of the algorithm. Consequently, once the tree is fixed, the self-stabilizing mutual-exclusion algorithm is in an arbitrary state from which it converges to reach a safe configuration </a:t>
            </a:r>
            <a:endParaRPr lang="en-US" altLang="he-IL" sz="1000">
              <a:cs typeface="Courier New" panose="02070309020205020404" pitchFamily="49" charset="0"/>
            </a:endParaRPr>
          </a:p>
          <a:p>
            <a:endParaRPr lang="en-US" altLang="sv-SE"/>
          </a:p>
        </p:txBody>
      </p:sp>
    </p:spTree>
    <p:extLst>
      <p:ext uri="{BB962C8B-B14F-4D97-AF65-F5344CB8AC3E}">
        <p14:creationId xmlns:p14="http://schemas.microsoft.com/office/powerpoint/2010/main" val="157317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27399-799B-476D-B06C-12E090493A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C4EE6-F45A-4755-8CE4-964F56A6A3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14338"/>
            <a:ext cx="2057400" cy="5894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4338"/>
            <a:ext cx="6019800" cy="5894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68FB7-C050-4719-936E-71CDD1063B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A02D4-0E58-4D78-ADD4-278F394748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F25D7-6AD0-442E-A7AB-1698CB36EC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238"/>
            <a:ext cx="4038600" cy="4535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38600" cy="4535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AFFAE-F9BE-43E4-B579-3FB87C3AE2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14FBC-E8F2-41D9-9422-5CC76AEEBC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2A034-FADD-4B81-967A-A887644DD0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A3C86-E143-4574-B1CC-03D113D3A4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E2E8A-3A53-414F-933B-D68C3E20C0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F1157-8F04-4893-93B4-38B7DAA3C6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43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73238"/>
            <a:ext cx="8229600" cy="45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817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8176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2506AF9-9034-4D25-9DFC-23A4A6FDF5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defTabSz="7620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defTabSz="7620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defTabSz="7620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defTabSz="7620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defTabSz="762000" rtl="0" eaLnBrk="0" fontAlgn="base" hangingPunct="0">
        <a:spcBef>
          <a:spcPct val="5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defTabSz="762000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defTabSz="762000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defTabSz="762000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defTabSz="762000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noProof="0" dirty="0" smtClean="0"/>
              <a:t>Computer Networks</a:t>
            </a:r>
            <a:br>
              <a:rPr lang="en-US" b="1" noProof="0" dirty="0" smtClean="0"/>
            </a:br>
            <a:r>
              <a:rPr lang="en-US" sz="2400" noProof="0" dirty="0" smtClean="0">
                <a:latin typeface="Times" pitchFamily="18" charset="0"/>
              </a:rPr>
              <a:t>EDA387/DIT663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3886200"/>
            <a:ext cx="7918648" cy="1752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/>
              <a:t>Fault-tolerant Algorithms for Computer Networks</a:t>
            </a:r>
          </a:p>
          <a:p>
            <a:pPr eaLnBrk="1" hangingPunct="1">
              <a:defRPr/>
            </a:pPr>
            <a:r>
              <a:rPr lang="en-US" i="1" dirty="0" smtClean="0">
                <a:latin typeface="Times" pitchFamily="18" charset="0"/>
              </a:rPr>
              <a:t>Spanning </a:t>
            </a:r>
            <a:r>
              <a:rPr lang="en-US" i="1" dirty="0" smtClean="0">
                <a:latin typeface="Times" pitchFamily="18" charset="0"/>
              </a:rPr>
              <a:t>tree construction (</a:t>
            </a:r>
            <a:r>
              <a:rPr lang="en-US" i="1" dirty="0">
                <a:latin typeface="Times" pitchFamily="18" charset="0"/>
              </a:rPr>
              <a:t>Ch.2)</a:t>
            </a:r>
          </a:p>
          <a:p>
            <a:pPr eaLnBrk="1" hangingPunct="1">
              <a:defRPr/>
            </a:pPr>
            <a:endParaRPr lang="en-US" noProof="0" dirty="0" smtClean="0">
              <a:latin typeface="Times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388" y="-11113"/>
            <a:ext cx="8623300" cy="48895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000" b="1" dirty="0">
                <a:latin typeface="Arial Black" pitchFamily="34" charset="0"/>
                <a:cs typeface="+mn-cs"/>
              </a:rPr>
              <a:t>CHALMERS and </a:t>
            </a:r>
            <a:r>
              <a:rPr lang="en-US" sz="1000" dirty="0">
                <a:latin typeface="Arial Black" pitchFamily="34" charset="0"/>
                <a:cs typeface="+mn-cs"/>
              </a:rPr>
              <a:t>University of Technology</a:t>
            </a:r>
          </a:p>
          <a:p>
            <a:pPr>
              <a:defRPr/>
            </a:pPr>
            <a:r>
              <a:rPr lang="en-US" sz="1600" dirty="0">
                <a:cs typeface="+mn-cs"/>
              </a:rPr>
              <a:t>Computer Science and Engineering                                                     Networks and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65138"/>
            <a:ext cx="9144000" cy="1143000"/>
          </a:xfrm>
        </p:spPr>
        <p:txBody>
          <a:bodyPr/>
          <a:lstStyle/>
          <a:p>
            <a:r>
              <a:rPr lang="en-US" altLang="he-IL" b="1" dirty="0" smtClean="0"/>
              <a:t>Spanning-Tree, is Self-Stabilizing</a:t>
            </a:r>
            <a:endParaRPr lang="en-US" altLang="en-US" b="1" dirty="0" smtClean="0"/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533400" y="1608138"/>
            <a:ext cx="8001000" cy="412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¦"/>
            </a:pPr>
            <a:r>
              <a:rPr lang="en-US" altLang="he-IL" dirty="0">
                <a:solidFill>
                  <a:srgbClr val="0000B0"/>
                </a:solidFill>
                <a:latin typeface="Comic Sans MS" pitchFamily="66" charset="0"/>
              </a:rPr>
              <a:t>The legal task </a:t>
            </a:r>
            <a:r>
              <a:rPr lang="en-US" altLang="he-IL" dirty="0">
                <a:solidFill>
                  <a:schemeClr val="hlink"/>
                </a:solidFill>
                <a:latin typeface="Comic Sans MS" pitchFamily="66" charset="0"/>
              </a:rPr>
              <a:t>ST</a:t>
            </a:r>
            <a:r>
              <a:rPr lang="en-US" altLang="he-IL" dirty="0">
                <a:solidFill>
                  <a:srgbClr val="0000B0"/>
                </a:solidFill>
                <a:latin typeface="Comic Sans MS" pitchFamily="66" charset="0"/>
              </a:rPr>
              <a:t> - every configuration encodes a </a:t>
            </a:r>
            <a:r>
              <a:rPr lang="en-US" altLang="he-IL" dirty="0" smtClean="0">
                <a:solidFill>
                  <a:srgbClr val="0000B0"/>
                </a:solidFill>
                <a:latin typeface="Comic Sans MS" pitchFamily="66" charset="0"/>
              </a:rPr>
              <a:t>first BFS </a:t>
            </a:r>
            <a:r>
              <a:rPr lang="en-US" altLang="he-IL" dirty="0">
                <a:solidFill>
                  <a:srgbClr val="0000B0"/>
                </a:solidFill>
                <a:latin typeface="Comic Sans MS" pitchFamily="66" charset="0"/>
              </a:rPr>
              <a:t>tree of the communication graph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¦"/>
            </a:pPr>
            <a:r>
              <a:rPr lang="en-US" altLang="he-IL" u="sng" dirty="0">
                <a:latin typeface="Comic Sans MS" pitchFamily="66" charset="0"/>
              </a:rPr>
              <a:t>Definitions</a:t>
            </a:r>
            <a:r>
              <a:rPr lang="en-US" altLang="he-IL" dirty="0">
                <a:solidFill>
                  <a:srgbClr val="0000B0"/>
                </a:solidFill>
                <a:latin typeface="Comic Sans MS" pitchFamily="66" charset="0"/>
              </a:rPr>
              <a:t> :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l"/>
            </a:pPr>
            <a:r>
              <a:rPr lang="en-US" altLang="he-IL" sz="2200" dirty="0">
                <a:solidFill>
                  <a:srgbClr val="0000B0"/>
                </a:solidFill>
                <a:latin typeface="Comic Sans MS" pitchFamily="66" charset="0"/>
              </a:rPr>
              <a:t>A </a:t>
            </a:r>
            <a:r>
              <a:rPr lang="en-US" altLang="he-IL" sz="2200" dirty="0">
                <a:solidFill>
                  <a:srgbClr val="C60000"/>
                </a:solidFill>
                <a:latin typeface="Comic Sans MS" pitchFamily="66" charset="0"/>
              </a:rPr>
              <a:t>floating distance</a:t>
            </a:r>
            <a:r>
              <a:rPr lang="en-US" altLang="he-IL" sz="2200" dirty="0">
                <a:solidFill>
                  <a:srgbClr val="0000B0"/>
                </a:solidFill>
                <a:latin typeface="Comic Sans MS" pitchFamily="66" charset="0"/>
              </a:rPr>
              <a:t> in configuration c is a value in </a:t>
            </a:r>
            <a:r>
              <a:rPr lang="en-US" altLang="he-IL" sz="2200" i="1" dirty="0" err="1">
                <a:solidFill>
                  <a:srgbClr val="0000B0"/>
                </a:solidFill>
                <a:cs typeface="Times New Roman" pitchFamily="18" charset="0"/>
              </a:rPr>
              <a:t>r</a:t>
            </a:r>
            <a:r>
              <a:rPr lang="en-US" altLang="he-IL" sz="2200" i="1" baseline="-25000" dirty="0" err="1">
                <a:solidFill>
                  <a:srgbClr val="0000B0"/>
                </a:solidFill>
                <a:cs typeface="Times New Roman" pitchFamily="18" charset="0"/>
              </a:rPr>
              <a:t>ij</a:t>
            </a:r>
            <a:r>
              <a:rPr lang="en-US" altLang="he-IL" sz="2200" i="1" dirty="0" err="1">
                <a:solidFill>
                  <a:srgbClr val="0000B0"/>
                </a:solidFill>
                <a:cs typeface="Times New Roman" pitchFamily="18" charset="0"/>
              </a:rPr>
              <a:t>.dis</a:t>
            </a:r>
            <a:r>
              <a:rPr lang="en-US" altLang="he-IL" sz="2200" dirty="0">
                <a:solidFill>
                  <a:srgbClr val="0000B0"/>
                </a:solidFill>
                <a:latin typeface="Comic Sans MS" pitchFamily="66" charset="0"/>
              </a:rPr>
              <a:t> that is smaller than the distance of P</a:t>
            </a:r>
            <a:r>
              <a:rPr lang="en-US" altLang="he-IL" sz="2200" baseline="-25000" dirty="0">
                <a:solidFill>
                  <a:srgbClr val="0000B0"/>
                </a:solidFill>
                <a:latin typeface="Comic Sans MS" pitchFamily="66" charset="0"/>
              </a:rPr>
              <a:t>i</a:t>
            </a:r>
            <a:r>
              <a:rPr lang="en-US" altLang="he-IL" sz="2200" dirty="0">
                <a:solidFill>
                  <a:srgbClr val="0000B0"/>
                </a:solidFill>
                <a:latin typeface="Comic Sans MS" pitchFamily="66" charset="0"/>
              </a:rPr>
              <a:t> from the root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l"/>
            </a:pPr>
            <a:r>
              <a:rPr lang="en-US" altLang="he-IL" sz="2200" dirty="0">
                <a:solidFill>
                  <a:srgbClr val="0000B0"/>
                </a:solidFill>
                <a:latin typeface="Comic Sans MS" pitchFamily="66" charset="0"/>
              </a:rPr>
              <a:t>The </a:t>
            </a:r>
            <a:r>
              <a:rPr lang="en-US" altLang="he-IL" sz="2200" dirty="0">
                <a:solidFill>
                  <a:srgbClr val="C60000"/>
                </a:solidFill>
                <a:latin typeface="Comic Sans MS" pitchFamily="66" charset="0"/>
              </a:rPr>
              <a:t>smallest floating distance</a:t>
            </a:r>
            <a:r>
              <a:rPr lang="en-US" altLang="he-IL" sz="2200" dirty="0">
                <a:solidFill>
                  <a:srgbClr val="0000B0"/>
                </a:solidFill>
                <a:latin typeface="Comic Sans MS" pitchFamily="66" charset="0"/>
              </a:rPr>
              <a:t> in configuration c is the smallest value among the floating </a:t>
            </a:r>
            <a:r>
              <a:rPr lang="en-US" altLang="he-IL" sz="2200" dirty="0" smtClean="0">
                <a:solidFill>
                  <a:srgbClr val="0000B0"/>
                </a:solidFill>
                <a:latin typeface="Comic Sans MS" pitchFamily="66" charset="0"/>
              </a:rPr>
              <a:t>distances</a:t>
            </a:r>
            <a:endParaRPr lang="en-US" altLang="he-IL" sz="2200" dirty="0">
              <a:solidFill>
                <a:srgbClr val="0000B0"/>
              </a:solidFill>
              <a:latin typeface="Comic Sans MS" pitchFamily="66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l"/>
            </a:pPr>
            <a:r>
              <a:rPr lang="en-US" altLang="he-IL" sz="2200" dirty="0">
                <a:solidFill>
                  <a:srgbClr val="0000B0"/>
                </a:solidFill>
                <a:latin typeface="Comic Sans MS" pitchFamily="66" charset="0"/>
                <a:sym typeface="Symbol" pitchFamily="18" charset="2"/>
              </a:rPr>
              <a:t> is the maximum number of links adjacent to a processor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414338"/>
            <a:ext cx="9144000" cy="1143000"/>
          </a:xfrm>
        </p:spPr>
        <p:txBody>
          <a:bodyPr/>
          <a:lstStyle/>
          <a:p>
            <a:r>
              <a:rPr lang="en-US" altLang="he-IL" b="1" dirty="0" smtClean="0"/>
              <a:t>Spanning-Tree, is Self-Stabilizing</a:t>
            </a:r>
          </a:p>
        </p:txBody>
      </p:sp>
      <p:sp>
        <p:nvSpPr>
          <p:cNvPr id="2580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772400" cy="49895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he-IL" sz="2400" dirty="0"/>
              <a:t>For every k &gt; 0 and for every configuration that follows </a:t>
            </a:r>
            <a:r>
              <a:rPr lang="en-US" altLang="he-IL" sz="2400" dirty="0">
                <a:sym typeface="Symbol" pitchFamily="18" charset="2"/>
              </a:rPr>
              <a:t> </a:t>
            </a:r>
            <a:r>
              <a:rPr lang="en-US" altLang="he-IL" sz="2400" dirty="0"/>
              <a:t>+ 4k</a:t>
            </a:r>
            <a:r>
              <a:rPr lang="en-US" altLang="he-IL" sz="2400" dirty="0">
                <a:sym typeface="Symbol" pitchFamily="18" charset="2"/>
              </a:rPr>
              <a:t></a:t>
            </a:r>
            <a:r>
              <a:rPr lang="en-US" altLang="he-IL" sz="2400" dirty="0"/>
              <a:t> rounds, it holds that: </a:t>
            </a:r>
            <a:r>
              <a:rPr lang="en-US" altLang="he-IL" sz="2600" dirty="0">
                <a:solidFill>
                  <a:srgbClr val="FFCC66"/>
                </a:solidFill>
              </a:rPr>
              <a:t>(</a:t>
            </a:r>
            <a:r>
              <a:rPr lang="en-US" altLang="he-IL" sz="2400" dirty="0">
                <a:solidFill>
                  <a:srgbClr val="FFCC66"/>
                </a:solidFill>
              </a:rPr>
              <a:t>Lemma 2.1)</a:t>
            </a:r>
            <a:endParaRPr lang="en-US" altLang="he-IL" sz="2400" dirty="0"/>
          </a:p>
          <a:p>
            <a:pPr lvl="1">
              <a:lnSpc>
                <a:spcPct val="90000"/>
              </a:lnSpc>
            </a:pPr>
            <a:r>
              <a:rPr lang="en-US" altLang="he-IL" sz="2200" dirty="0"/>
              <a:t>If there exists a floating distance, then the value of the smallest floating distance is at least k</a:t>
            </a:r>
          </a:p>
          <a:p>
            <a:pPr lvl="1">
              <a:lnSpc>
                <a:spcPct val="90000"/>
              </a:lnSpc>
            </a:pPr>
            <a:r>
              <a:rPr lang="en-US" altLang="he-IL" sz="2200" dirty="0"/>
              <a:t>The value in the registers of every processor that is within distance k from the root is equal to its distance from the root	</a:t>
            </a:r>
            <a:endParaRPr lang="en-US" altLang="he-IL" sz="2200" dirty="0">
              <a:solidFill>
                <a:srgbClr val="FFCC66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he-IL" sz="2400" dirty="0">
                <a:solidFill>
                  <a:schemeClr val="hlink"/>
                </a:solidFill>
              </a:rPr>
              <a:t>Note</a:t>
            </a:r>
            <a:r>
              <a:rPr lang="en-US" altLang="he-IL" sz="2400" dirty="0"/>
              <a:t> that once a value in the register of every processor is equal to it’s distance from the root, a processor </a:t>
            </a:r>
            <a:r>
              <a:rPr lang="en-US" altLang="he-IL" sz="2400" i="1" dirty="0" smtClean="0"/>
              <a:t>p</a:t>
            </a:r>
            <a:r>
              <a:rPr lang="en-US" altLang="he-IL" sz="2400" i="1" baseline="-25000" dirty="0" smtClean="0"/>
              <a:t>i</a:t>
            </a:r>
            <a:r>
              <a:rPr lang="en-US" altLang="he-IL" sz="2400" dirty="0" smtClean="0"/>
              <a:t> </a:t>
            </a:r>
            <a:r>
              <a:rPr lang="en-US" altLang="he-IL" sz="2400" dirty="0"/>
              <a:t>chooses its parent to be the parent in the first BFS tree, this implies that :</a:t>
            </a:r>
          </a:p>
          <a:p>
            <a:pPr>
              <a:lnSpc>
                <a:spcPct val="90000"/>
              </a:lnSpc>
            </a:pPr>
            <a:r>
              <a:rPr lang="en-US" altLang="he-IL" sz="2400" dirty="0">
                <a:solidFill>
                  <a:srgbClr val="0000FF"/>
                </a:solidFill>
              </a:rPr>
              <a:t>The algorithm presented is Self-Stabilizing for ST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Proof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in every 2</a:t>
            </a:r>
            <a:r>
              <a:rPr lang="en-US" dirty="0">
                <a:sym typeface="Symbol"/>
              </a:rPr>
              <a:t></a:t>
            </a:r>
            <a:r>
              <a:rPr lang="en-US" dirty="0"/>
              <a:t> successive rounds, each processor reads the registers of all its neighbors and writes to each of its registers. We prove the lemma by induction over k.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78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Base Case: Proof for k=1 </a:t>
            </a:r>
            <a:endParaRPr lang="sv-S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399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Distances stored in the registers and internal variables are non-negative; thus the value of the smallest floating distance is at least 0 in the first configuration.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During </a:t>
            </a:r>
            <a:r>
              <a:rPr lang="en-US" dirty="0"/>
              <a:t>the first 2</a:t>
            </a:r>
            <a:r>
              <a:rPr lang="en-US" dirty="0">
                <a:sym typeface="Symbol"/>
              </a:rPr>
              <a:t></a:t>
            </a:r>
            <a:r>
              <a:rPr lang="en-US" dirty="0"/>
              <a:t> rounds, each non-root processor p</a:t>
            </a:r>
            <a:r>
              <a:rPr lang="en-US" baseline="-25000" dirty="0"/>
              <a:t>i</a:t>
            </a:r>
            <a:r>
              <a:rPr lang="en-US" dirty="0"/>
              <a:t>, computes the value of the variable </a:t>
            </a:r>
            <a:r>
              <a:rPr lang="en-US" dirty="0" err="1"/>
              <a:t>dist</a:t>
            </a:r>
            <a:r>
              <a:rPr lang="en-US" dirty="0"/>
              <a:t> (line </a:t>
            </a:r>
            <a:r>
              <a:rPr lang="en-US" dirty="0" smtClean="0"/>
              <a:t>7). 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result of each such computation must be greater than or equal to 1.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/>
              <a:t>C2 be the configuration reached following the first computation of the value of </a:t>
            </a:r>
            <a:r>
              <a:rPr lang="en-US" dirty="0" err="1"/>
              <a:t>dist</a:t>
            </a:r>
            <a:r>
              <a:rPr lang="en-US" dirty="0"/>
              <a:t> by each processor.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27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Base Case: Proof for k=1 </a:t>
            </a:r>
            <a:endParaRPr lang="sv-S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399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Each non-root processor writes to each of its registers the computed value of </a:t>
            </a:r>
            <a:r>
              <a:rPr lang="en-US" dirty="0" err="1"/>
              <a:t>dist</a:t>
            </a:r>
            <a:r>
              <a:rPr lang="en-US" dirty="0"/>
              <a:t> during the 2</a:t>
            </a:r>
            <a:r>
              <a:rPr lang="en-US" dirty="0">
                <a:sym typeface="Symbol"/>
              </a:rPr>
              <a:t></a:t>
            </a:r>
            <a:r>
              <a:rPr lang="en-US" dirty="0"/>
              <a:t> rounds that follow 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Thus, in every configuration that follows the first 4</a:t>
            </a:r>
            <a:r>
              <a:rPr lang="en-US" dirty="0">
                <a:sym typeface="Symbol"/>
              </a:rPr>
              <a:t></a:t>
            </a:r>
            <a:r>
              <a:rPr lang="en-US" dirty="0"/>
              <a:t> rounds there is no non-root processor with value 0 in its registers. The above proves assertion 1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To prove assertion 2, note that the root repeatedly writes the distance 0 to its registers in every </a:t>
            </a:r>
            <a:r>
              <a:rPr lang="en-US" dirty="0">
                <a:sym typeface="Symbol"/>
              </a:rPr>
              <a:t></a:t>
            </a:r>
            <a:r>
              <a:rPr lang="en-US" dirty="0"/>
              <a:t> rounds. </a:t>
            </a:r>
          </a:p>
          <a:p>
            <a:pPr marL="0" indent="0">
              <a:buNone/>
            </a:pPr>
            <a:r>
              <a:rPr lang="en-US" dirty="0"/>
              <a:t>Let c be the configuration reached after these </a:t>
            </a:r>
            <a:r>
              <a:rPr lang="en-US" dirty="0">
                <a:sym typeface="Symbol"/>
              </a:rPr>
              <a:t></a:t>
            </a:r>
            <a:r>
              <a:rPr lang="en-US" dirty="0"/>
              <a:t> rounds. 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6326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Base Case: Proof for k=1 </a:t>
            </a:r>
            <a:endParaRPr lang="sv-S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39965"/>
          </a:xfrm>
        </p:spPr>
        <p:txBody>
          <a:bodyPr/>
          <a:lstStyle/>
          <a:p>
            <a:r>
              <a:rPr lang="en-US" dirty="0" smtClean="0"/>
              <a:t>Each </a:t>
            </a:r>
            <a:r>
              <a:rPr lang="en-US" dirty="0"/>
              <a:t>processor reads the registers of the root and </a:t>
            </a:r>
            <a:r>
              <a:rPr lang="en-US" i="1" dirty="0"/>
              <a:t>then</a:t>
            </a:r>
            <a:r>
              <a:rPr lang="en-US" dirty="0"/>
              <a:t> writes to its own registers during the 4</a:t>
            </a:r>
            <a:r>
              <a:rPr lang="en-US" dirty="0">
                <a:sym typeface="Symbol"/>
              </a:rPr>
              <a:t></a:t>
            </a:r>
            <a:r>
              <a:rPr lang="en-US" dirty="0"/>
              <a:t> rounds that follow 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 </a:t>
            </a:r>
            <a:r>
              <a:rPr lang="en-US" dirty="0"/>
              <a:t>this write operation the processor assigns 1 to its own registers. </a:t>
            </a:r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/>
              <a:t>further read of the root registers returns the value 0; therefore, the value of the registers of each neighbor of the root is 1 following the first </a:t>
            </a:r>
            <a:r>
              <a:rPr lang="en-US" dirty="0">
                <a:sym typeface="Symbol"/>
              </a:rPr>
              <a:t></a:t>
            </a:r>
            <a:r>
              <a:rPr lang="en-US" dirty="0"/>
              <a:t> + 4</a:t>
            </a:r>
            <a:r>
              <a:rPr lang="en-US" dirty="0">
                <a:sym typeface="Symbol"/>
              </a:rPr>
              <a:t></a:t>
            </a:r>
            <a:r>
              <a:rPr lang="en-US" dirty="0"/>
              <a:t> rounds.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assertion 2 holds as well.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532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Induction Step</a:t>
            </a:r>
            <a:endParaRPr lang="sv-S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assume </a:t>
            </a:r>
            <a:r>
              <a:rPr lang="en-US" dirty="0"/>
              <a:t>correctness for k </a:t>
            </a:r>
            <a:r>
              <a:rPr lang="sv-SE" dirty="0"/>
              <a:t>≥</a:t>
            </a:r>
            <a:r>
              <a:rPr lang="en-US" dirty="0"/>
              <a:t> 0 and prove for k + </a:t>
            </a:r>
            <a:r>
              <a:rPr lang="en-US" dirty="0" smtClean="0"/>
              <a:t>1. </a:t>
            </a:r>
          </a:p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/>
              <a:t>m</a:t>
            </a:r>
            <a:r>
              <a:rPr lang="sv-SE" dirty="0"/>
              <a:t>≥</a:t>
            </a:r>
            <a:r>
              <a:rPr lang="en-US" dirty="0"/>
              <a:t>k be the smallest floating distance in the configuration c</a:t>
            </a:r>
            <a:r>
              <a:rPr lang="en-US" baseline="-25000" dirty="0"/>
              <a:t>4k</a:t>
            </a:r>
            <a:r>
              <a:rPr lang="en-US" dirty="0"/>
              <a:t> that follows the first </a:t>
            </a:r>
            <a:r>
              <a:rPr lang="en-US" dirty="0">
                <a:sym typeface="Symbol"/>
              </a:rPr>
              <a:t></a:t>
            </a:r>
            <a:r>
              <a:rPr lang="en-US" dirty="0"/>
              <a:t> + 4k</a:t>
            </a:r>
            <a:r>
              <a:rPr lang="en-US" dirty="0">
                <a:sym typeface="Symbol"/>
              </a:rPr>
              <a:t></a:t>
            </a:r>
            <a:r>
              <a:rPr lang="en-US" dirty="0"/>
              <a:t> rounds.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During </a:t>
            </a:r>
            <a:r>
              <a:rPr lang="en-US" dirty="0"/>
              <a:t>the 4</a:t>
            </a:r>
            <a:r>
              <a:rPr lang="en-US" dirty="0">
                <a:sym typeface="Symbol"/>
              </a:rPr>
              <a:t></a:t>
            </a:r>
            <a:r>
              <a:rPr lang="en-US" dirty="0"/>
              <a:t> rounds that follow c</a:t>
            </a:r>
            <a:r>
              <a:rPr lang="en-US" baseline="-25000" dirty="0"/>
              <a:t>4k</a:t>
            </a:r>
            <a:r>
              <a:rPr lang="en-US" dirty="0"/>
              <a:t>, each processor that reads m and chooses m as the smallest value assigns m + 1 to its distance and writes this value.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Therefore</a:t>
            </a:r>
            <a:r>
              <a:rPr lang="en-US" dirty="0"/>
              <a:t>, the smallest floating distance value is m + 1 in the configuration c</a:t>
            </a:r>
            <a:r>
              <a:rPr lang="en-US" baseline="-25000" dirty="0"/>
              <a:t>4(k+1)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proves assertion 1.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79647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Induction Step</a:t>
            </a:r>
            <a:endParaRPr lang="sv-S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Since the smallest floating distance is </a:t>
            </a:r>
            <a:r>
              <a:rPr lang="en-US" i="1" dirty="0"/>
              <a:t>m</a:t>
            </a:r>
            <a:r>
              <a:rPr lang="en-US" dirty="0"/>
              <a:t> ≥ </a:t>
            </a:r>
            <a:r>
              <a:rPr lang="en-US" i="1" dirty="0"/>
              <a:t>k</a:t>
            </a:r>
            <a:r>
              <a:rPr lang="en-US" dirty="0"/>
              <a:t>, it is clear that each processor reads the distance of a neighboring processor of distance </a:t>
            </a:r>
            <a:r>
              <a:rPr lang="en-US" i="1" dirty="0"/>
              <a:t>k</a:t>
            </a:r>
            <a:r>
              <a:rPr lang="en-US" dirty="0"/>
              <a:t> and assigns </a:t>
            </a:r>
            <a:r>
              <a:rPr lang="en-US" i="1" dirty="0"/>
              <a:t>k</a:t>
            </a:r>
            <a:r>
              <a:rPr lang="en-US" dirty="0"/>
              <a:t> + 1 to its distance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sv-SE" dirty="0"/>
              <a:t>(By the algorithm, it will not choose a neighbour that has a distance larger than </a:t>
            </a:r>
            <a:r>
              <a:rPr lang="sv-SE" i="1" dirty="0"/>
              <a:t>k</a:t>
            </a:r>
            <a:r>
              <a:rPr lang="sv-SE" dirty="0"/>
              <a:t> and by the assumption that </a:t>
            </a:r>
            <a:r>
              <a:rPr lang="sv-SE" i="1" dirty="0"/>
              <a:t>k</a:t>
            </a:r>
            <a:r>
              <a:rPr lang="sv-SE" dirty="0"/>
              <a:t> is the shortest distance of a neighbour the algorithm cannot choose a neighbour with shorter distance</a:t>
            </a:r>
            <a:r>
              <a:rPr lang="sv-SE" dirty="0" smtClean="0"/>
              <a:t>.) </a:t>
            </a:r>
            <a:r>
              <a:rPr lang="en-US" dirty="0" smtClean="0"/>
              <a:t>■ 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75947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Proof</a:t>
            </a:r>
            <a:r>
              <a:rPr lang="sv-SE" b="1" dirty="0" smtClean="0"/>
              <a:t>, </a:t>
            </a:r>
            <a:r>
              <a:rPr lang="sv-SE" b="1" dirty="0"/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Note that once the value in the registers of every processor is equal to its distance from the root, a processor p</a:t>
            </a:r>
            <a:r>
              <a:rPr lang="en-US" baseline="-25000" dirty="0"/>
              <a:t>i</a:t>
            </a:r>
            <a:r>
              <a:rPr lang="en-US" dirty="0"/>
              <a:t> chooses its parent to be the parent in the first BFS tree — p</a:t>
            </a:r>
            <a:r>
              <a:rPr lang="en-US" baseline="-25000" dirty="0"/>
              <a:t>i</a:t>
            </a:r>
            <a:r>
              <a:rPr lang="en-US" dirty="0"/>
              <a:t>, chooses the first neighbor according to its internal link ordering, with distance smaller than its own. </a:t>
            </a:r>
            <a:endParaRPr lang="sv-SE" dirty="0"/>
          </a:p>
          <a:p>
            <a:pPr marL="0" indent="0">
              <a:buNone/>
            </a:pPr>
            <a:r>
              <a:rPr lang="en-US" dirty="0"/>
              <a:t>Corollary 2.1: The algorithm presented above is self-stabilizing for </a:t>
            </a:r>
            <a:r>
              <a:rPr lang="en-US" i="1" dirty="0"/>
              <a:t>ST</a:t>
            </a:r>
            <a:r>
              <a:rPr lang="en-US" dirty="0"/>
              <a:t>. 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1711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he-IL" dirty="0"/>
              <a:t>Fair Composition</a:t>
            </a:r>
            <a:endParaRPr lang="sv-S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... and </a:t>
            </a:r>
            <a:r>
              <a:rPr lang="en-US" dirty="0" smtClean="0"/>
              <a:t>mutual </a:t>
            </a:r>
            <a:r>
              <a:rPr lang="en-US" dirty="0"/>
              <a:t>exclusion for general communication </a:t>
            </a:r>
            <a:r>
              <a:rPr lang="en-US" dirty="0" smtClean="0"/>
              <a:t>graphs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1506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0" dirty="0" smtClean="0"/>
              <a:t>Goal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would like to understand how to design self-stabilizing network protocols</a:t>
            </a:r>
          </a:p>
          <a:p>
            <a:r>
              <a:rPr lang="en-US" dirty="0" smtClean="0"/>
              <a:t>At the end of these three lectures and after the home assignments you should be able to:</a:t>
            </a:r>
          </a:p>
          <a:p>
            <a:pPr lvl="1"/>
            <a:r>
              <a:rPr lang="en-US" dirty="0" smtClean="0"/>
              <a:t>Define network tasks</a:t>
            </a:r>
          </a:p>
          <a:p>
            <a:pPr lvl="2"/>
            <a:r>
              <a:rPr lang="en-US" dirty="0" smtClean="0"/>
              <a:t>leader election, token circulation, spanning tree construction (BFS) and network topology update (routing)</a:t>
            </a:r>
          </a:p>
          <a:p>
            <a:pPr lvl="1"/>
            <a:r>
              <a:rPr lang="en-US" dirty="0" smtClean="0"/>
              <a:t>Propose methods for solving such tasks</a:t>
            </a:r>
          </a:p>
          <a:p>
            <a:pPr lvl="2"/>
            <a:r>
              <a:rPr lang="en-US" dirty="0" smtClean="0"/>
              <a:t>with an emphasis on self-stabilizing methods</a:t>
            </a:r>
          </a:p>
          <a:p>
            <a:pPr lvl="1"/>
            <a:r>
              <a:rPr lang="en-US" dirty="0" smtClean="0"/>
              <a:t>Argue about the correctness of their proposals   </a:t>
            </a:r>
            <a:endParaRPr lang="en-US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2 - Definitions, Techniques and Paradigms</a:t>
            </a:r>
            <a:endParaRPr lang="en-US" alt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3EDB8EA5-A486-40DA-9122-1FD51711D71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736600"/>
            <a:ext cx="7772400" cy="701675"/>
          </a:xfrm>
        </p:spPr>
        <p:txBody>
          <a:bodyPr/>
          <a:lstStyle/>
          <a:p>
            <a:r>
              <a:rPr lang="en-US" altLang="he-IL" sz="3600"/>
              <a:t>Fair Composition -Some definitions</a:t>
            </a:r>
            <a:endParaRPr lang="en-US" altLang="en-US" sz="3600"/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533400" y="1608138"/>
            <a:ext cx="8220075" cy="439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¦"/>
              <a:defRPr sz="2800">
                <a:solidFill>
                  <a:srgbClr val="0000B0"/>
                </a:solidFill>
                <a:latin typeface="Comic Sans MS" panose="030F0702030302020204" pitchFamily="66" charset="0"/>
                <a:cs typeface="Times New Roman (Hebrew)" charset="-79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l"/>
              <a:defRPr sz="2400">
                <a:solidFill>
                  <a:srgbClr val="0000B0"/>
                </a:solidFill>
                <a:latin typeface="Comic Sans MS" panose="030F0702030302020204" pitchFamily="66" charset="0"/>
                <a:cs typeface="Times New Roman (Hebrew)" charset="-79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rgbClr val="0000B0"/>
                </a:solidFill>
                <a:latin typeface="Comic Sans MS" panose="030F0702030302020204" pitchFamily="66" charset="0"/>
                <a:cs typeface="Times New Roman (Hebrew)" charset="-79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B0"/>
                </a:solidFill>
                <a:latin typeface="Times New Roman" panose="02020603050405020304" pitchFamily="18" charset="0"/>
                <a:cs typeface="Times New Roman (Hebrew)" charset="-79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B0"/>
                </a:solidFill>
                <a:latin typeface="Times New Roman" panose="02020603050405020304" pitchFamily="18" charset="0"/>
                <a:cs typeface="Times New Roman (Hebrew)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B0"/>
                </a:solidFill>
                <a:latin typeface="Times New Roman" panose="02020603050405020304" pitchFamily="18" charset="0"/>
                <a:cs typeface="Times New Roman (Hebrew)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B0"/>
                </a:solidFill>
                <a:latin typeface="Times New Roman" panose="02020603050405020304" pitchFamily="18" charset="0"/>
                <a:cs typeface="Times New Roman (Hebrew)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B0"/>
                </a:solidFill>
                <a:latin typeface="Times New Roman" panose="02020603050405020304" pitchFamily="18" charset="0"/>
                <a:cs typeface="Times New Roman (Hebrew)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B0"/>
                </a:solidFill>
                <a:latin typeface="Times New Roman" panose="02020603050405020304" pitchFamily="18" charset="0"/>
                <a:cs typeface="Times New Roman (Hebrew)" charset="-79"/>
              </a:defRPr>
            </a:lvl9pPr>
          </a:lstStyle>
          <a:p>
            <a:r>
              <a:rPr lang="en-US" altLang="he-IL" sz="2400" u="sng"/>
              <a:t>The idea</a:t>
            </a:r>
            <a:r>
              <a:rPr lang="en-US" altLang="he-IL" sz="2400"/>
              <a:t> – composing self-stabilizing algorithms </a:t>
            </a:r>
            <a:r>
              <a:rPr lang="en-US" altLang="he-IL" sz="2400" i="1">
                <a:cs typeface="Courier New" panose="02070309020205020404" pitchFamily="49" charset="0"/>
              </a:rPr>
              <a:t>AL</a:t>
            </a:r>
            <a:r>
              <a:rPr lang="en-US" altLang="he-IL" sz="2400" i="1" baseline="-30000">
                <a:cs typeface="Courier New" panose="02070309020205020404" pitchFamily="49" charset="0"/>
              </a:rPr>
              <a:t>1</a:t>
            </a:r>
            <a:r>
              <a:rPr lang="en-US" altLang="he-IL" sz="2400">
                <a:latin typeface="Courier New" panose="02070309020205020404" pitchFamily="49" charset="0"/>
                <a:cs typeface="Courier New" panose="02070309020205020404" pitchFamily="49" charset="0"/>
              </a:rPr>
              <a:t>,...,</a:t>
            </a:r>
            <a:r>
              <a:rPr lang="en-US" altLang="he-IL" sz="2400" i="1">
                <a:cs typeface="Courier New" panose="02070309020205020404" pitchFamily="49" charset="0"/>
              </a:rPr>
              <a:t>AL</a:t>
            </a:r>
            <a:r>
              <a:rPr lang="en-US" altLang="he-IL" sz="2400" i="1" baseline="-30000">
                <a:cs typeface="Courier New" panose="02070309020205020404" pitchFamily="49" charset="0"/>
              </a:rPr>
              <a:t>k</a:t>
            </a:r>
            <a:r>
              <a:rPr lang="en-US" altLang="he-IL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400">
                <a:cs typeface="Courier New" panose="02070309020205020404" pitchFamily="49" charset="0"/>
              </a:rPr>
              <a:t>so that the stabilized behavior of </a:t>
            </a:r>
            <a:r>
              <a:rPr lang="en-US" altLang="he-IL" sz="2400" i="1">
                <a:cs typeface="Courier New" panose="02070309020205020404" pitchFamily="49" charset="0"/>
              </a:rPr>
              <a:t>AL</a:t>
            </a:r>
            <a:r>
              <a:rPr lang="en-US" altLang="he-IL" sz="2400" i="1" baseline="-30000">
                <a:cs typeface="Courier New" panose="02070309020205020404" pitchFamily="49" charset="0"/>
              </a:rPr>
              <a:t>1</a:t>
            </a:r>
            <a:r>
              <a:rPr lang="en-US" altLang="he-IL" sz="240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he-IL" sz="2400" i="1">
                <a:cs typeface="Courier New" panose="02070309020205020404" pitchFamily="49" charset="0"/>
              </a:rPr>
              <a:t>AL</a:t>
            </a:r>
            <a:r>
              <a:rPr lang="en-US" altLang="he-IL" sz="2400" i="1" baseline="-30000">
                <a:cs typeface="Courier New" panose="02070309020205020404" pitchFamily="49" charset="0"/>
              </a:rPr>
              <a:t>2</a:t>
            </a:r>
            <a:r>
              <a:rPr lang="en-US" altLang="he-IL" sz="2400">
                <a:latin typeface="Courier New" panose="02070309020205020404" pitchFamily="49" charset="0"/>
                <a:cs typeface="Courier New" panose="02070309020205020404" pitchFamily="49" charset="0"/>
              </a:rPr>
              <a:t>,...,</a:t>
            </a:r>
            <a:r>
              <a:rPr lang="en-US" altLang="he-IL" sz="2400" i="1">
                <a:cs typeface="Courier New" panose="02070309020205020404" pitchFamily="49" charset="0"/>
              </a:rPr>
              <a:t>AL</a:t>
            </a:r>
            <a:r>
              <a:rPr lang="en-US" altLang="he-IL" sz="2400" i="1" baseline="-30000">
                <a:cs typeface="Courier New" panose="02070309020205020404" pitchFamily="49" charset="0"/>
              </a:rPr>
              <a:t>i</a:t>
            </a:r>
            <a:r>
              <a:rPr lang="en-US" altLang="he-IL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400">
                <a:cs typeface="Courier New" panose="02070309020205020404" pitchFamily="49" charset="0"/>
              </a:rPr>
              <a:t>is used by </a:t>
            </a:r>
            <a:r>
              <a:rPr lang="en-US" altLang="he-IL" sz="2400" i="1">
                <a:cs typeface="Courier New" panose="02070309020205020404" pitchFamily="49" charset="0"/>
              </a:rPr>
              <a:t>AL</a:t>
            </a:r>
            <a:r>
              <a:rPr lang="en-US" altLang="he-IL" sz="2400" i="1" baseline="-30000">
                <a:cs typeface="Courier New" panose="02070309020205020404" pitchFamily="49" charset="0"/>
              </a:rPr>
              <a:t>i+1 </a:t>
            </a:r>
          </a:p>
          <a:p>
            <a:r>
              <a:rPr lang="en-US" altLang="he-IL" sz="2400" i="1">
                <a:cs typeface="Courier New" panose="02070309020205020404" pitchFamily="49" charset="0"/>
              </a:rPr>
              <a:t>AL</a:t>
            </a:r>
            <a:r>
              <a:rPr lang="en-US" altLang="he-IL" sz="2400" i="1" baseline="-30000">
                <a:cs typeface="Courier New" panose="02070309020205020404" pitchFamily="49" charset="0"/>
              </a:rPr>
              <a:t>i+1  </a:t>
            </a:r>
            <a:r>
              <a:rPr lang="en-US" altLang="he-IL" sz="2400">
                <a:cs typeface="Courier New" panose="02070309020205020404" pitchFamily="49" charset="0"/>
              </a:rPr>
              <a:t>cannot detect whether the algorithms have stabilized, but it is executed as if they have done so</a:t>
            </a:r>
          </a:p>
          <a:p>
            <a:pPr>
              <a:buFont typeface="ZapfDingbats" pitchFamily="82" charset="2"/>
              <a:buNone/>
            </a:pPr>
            <a:r>
              <a:rPr lang="en-US" altLang="he-IL" sz="2400">
                <a:solidFill>
                  <a:srgbClr val="FF9900"/>
                </a:solidFill>
                <a:cs typeface="Courier New" panose="02070309020205020404" pitchFamily="49" charset="0"/>
              </a:rPr>
              <a:t>The technique is described for k=2 :</a:t>
            </a:r>
          </a:p>
          <a:p>
            <a:r>
              <a:rPr lang="en-US" altLang="he-IL" sz="2400">
                <a:cs typeface="Courier New" panose="02070309020205020404" pitchFamily="49" charset="0"/>
              </a:rPr>
              <a:t>Two simple algorithms </a:t>
            </a:r>
            <a:r>
              <a:rPr lang="en-US" altLang="he-IL" sz="2400">
                <a:solidFill>
                  <a:srgbClr val="C60000"/>
                </a:solidFill>
                <a:cs typeface="Courier New" panose="02070309020205020404" pitchFamily="49" charset="0"/>
              </a:rPr>
              <a:t>server</a:t>
            </a:r>
            <a:r>
              <a:rPr lang="en-US" altLang="he-IL" sz="2400">
                <a:cs typeface="Courier New" panose="02070309020205020404" pitchFamily="49" charset="0"/>
              </a:rPr>
              <a:t> &amp; </a:t>
            </a:r>
            <a:r>
              <a:rPr lang="en-US" altLang="he-IL" sz="2400">
                <a:solidFill>
                  <a:srgbClr val="C60000"/>
                </a:solidFill>
                <a:cs typeface="Courier New" panose="02070309020205020404" pitchFamily="49" charset="0"/>
              </a:rPr>
              <a:t>client</a:t>
            </a:r>
            <a:r>
              <a:rPr lang="en-US" altLang="he-IL" sz="2400">
                <a:cs typeface="Courier New" panose="02070309020205020404" pitchFamily="49" charset="0"/>
              </a:rPr>
              <a:t> are combined to obtain a more complex algorithm </a:t>
            </a:r>
          </a:p>
          <a:p>
            <a:r>
              <a:rPr lang="en-US" altLang="he-IL" sz="2400">
                <a:cs typeface="Courier New" panose="02070309020205020404" pitchFamily="49" charset="0"/>
              </a:rPr>
              <a:t>The server algorithm ensures that some properties will hold to be used by the client algorithm</a:t>
            </a:r>
          </a:p>
        </p:txBody>
      </p:sp>
    </p:spTree>
    <p:extLst>
      <p:ext uri="{BB962C8B-B14F-4D97-AF65-F5344CB8AC3E}">
        <p14:creationId xmlns:p14="http://schemas.microsoft.com/office/powerpoint/2010/main" val="108873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2 - Definitions, Techniques and Paradigms</a:t>
            </a:r>
            <a:endParaRPr lang="en-US" alt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5C92B6FF-282A-422B-8394-88D9DAC9CED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692150" y="449263"/>
            <a:ext cx="777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4000" u="sng">
                <a:solidFill>
                  <a:srgbClr val="009999"/>
                </a:solidFill>
                <a:latin typeface="Comic Sans MS" panose="030F0702030302020204" pitchFamily="66" charset="0"/>
                <a:cs typeface="Times New Roman (Hebrew)" charset="-79"/>
              </a:defRPr>
            </a:lvl1pPr>
            <a:lvl2pPr algn="l">
              <a:defRPr sz="4000" u="sng">
                <a:solidFill>
                  <a:srgbClr val="009999"/>
                </a:solidFill>
                <a:latin typeface="Comic Sans MS" panose="030F0702030302020204" pitchFamily="66" charset="0"/>
                <a:cs typeface="Times New Roman (Hebrew)" charset="-79"/>
              </a:defRPr>
            </a:lvl2pPr>
            <a:lvl3pPr algn="l">
              <a:defRPr sz="4000" u="sng">
                <a:solidFill>
                  <a:srgbClr val="009999"/>
                </a:solidFill>
                <a:latin typeface="Comic Sans MS" panose="030F0702030302020204" pitchFamily="66" charset="0"/>
                <a:cs typeface="Times New Roman (Hebrew)" charset="-79"/>
              </a:defRPr>
            </a:lvl3pPr>
            <a:lvl4pPr algn="l">
              <a:defRPr sz="4000" u="sng">
                <a:solidFill>
                  <a:srgbClr val="009999"/>
                </a:solidFill>
                <a:latin typeface="Comic Sans MS" panose="030F0702030302020204" pitchFamily="66" charset="0"/>
                <a:cs typeface="Times New Roman (Hebrew)" charset="-79"/>
              </a:defRPr>
            </a:lvl4pPr>
            <a:lvl5pPr algn="l">
              <a:defRPr sz="4000" u="sng">
                <a:solidFill>
                  <a:srgbClr val="009999"/>
                </a:solidFill>
                <a:latin typeface="Comic Sans MS" panose="030F0702030302020204" pitchFamily="66" charset="0"/>
                <a:cs typeface="Times New Roman (Hebrew)" charset="-79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rgbClr val="009999"/>
                </a:solidFill>
                <a:latin typeface="Comic Sans MS" panose="030F0702030302020204" pitchFamily="66" charset="0"/>
                <a:cs typeface="Times New Roman (Hebrew)" charset="-79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rgbClr val="009999"/>
                </a:solidFill>
                <a:latin typeface="Comic Sans MS" panose="030F0702030302020204" pitchFamily="66" charset="0"/>
                <a:cs typeface="Times New Roman (Hebrew)" charset="-79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rgbClr val="009999"/>
                </a:solidFill>
                <a:latin typeface="Comic Sans MS" panose="030F0702030302020204" pitchFamily="66" charset="0"/>
                <a:cs typeface="Times New Roman (Hebrew)" charset="-79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rgbClr val="009999"/>
                </a:solidFill>
                <a:latin typeface="Comic Sans MS" panose="030F0702030302020204" pitchFamily="66" charset="0"/>
                <a:cs typeface="Times New Roman (Hebrew)" charset="-79"/>
              </a:defRPr>
            </a:lvl9pPr>
          </a:lstStyle>
          <a:p>
            <a:endParaRPr lang="en-US" altLang="en-US" sz="3600"/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533400" y="1577975"/>
            <a:ext cx="82200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¦"/>
              <a:defRPr sz="2800">
                <a:solidFill>
                  <a:srgbClr val="0000B0"/>
                </a:solidFill>
                <a:latin typeface="Comic Sans MS" panose="030F0702030302020204" pitchFamily="66" charset="0"/>
                <a:cs typeface="Times New Roman (Hebrew)" charset="-79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l"/>
              <a:defRPr sz="2400">
                <a:solidFill>
                  <a:srgbClr val="0000B0"/>
                </a:solidFill>
                <a:latin typeface="Comic Sans MS" panose="030F0702030302020204" pitchFamily="66" charset="0"/>
                <a:cs typeface="Times New Roman (Hebrew)" charset="-79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rgbClr val="0000B0"/>
                </a:solidFill>
                <a:latin typeface="Comic Sans MS" panose="030F0702030302020204" pitchFamily="66" charset="0"/>
                <a:cs typeface="Times New Roman (Hebrew)" charset="-79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B0"/>
                </a:solidFill>
                <a:latin typeface="Times New Roman" panose="02020603050405020304" pitchFamily="18" charset="0"/>
                <a:cs typeface="Times New Roman (Hebrew)" charset="-79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B0"/>
                </a:solidFill>
                <a:latin typeface="Times New Roman" panose="02020603050405020304" pitchFamily="18" charset="0"/>
                <a:cs typeface="Times New Roman (Hebrew)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B0"/>
                </a:solidFill>
                <a:latin typeface="Times New Roman" panose="02020603050405020304" pitchFamily="18" charset="0"/>
                <a:cs typeface="Times New Roman (Hebrew)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B0"/>
                </a:solidFill>
                <a:latin typeface="Times New Roman" panose="02020603050405020304" pitchFamily="18" charset="0"/>
                <a:cs typeface="Times New Roman (Hebrew)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B0"/>
                </a:solidFill>
                <a:latin typeface="Times New Roman" panose="02020603050405020304" pitchFamily="18" charset="0"/>
                <a:cs typeface="Times New Roman (Hebrew)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B0"/>
                </a:solidFill>
                <a:latin typeface="Times New Roman" panose="02020603050405020304" pitchFamily="18" charset="0"/>
                <a:cs typeface="Times New Roman (Hebrew)" charset="-79"/>
              </a:defRPr>
            </a:lvl9pPr>
          </a:lstStyle>
          <a:p>
            <a:r>
              <a:rPr lang="en-US" altLang="he-IL" sz="2400" dirty="0"/>
              <a:t>Assume the server algorithm </a:t>
            </a:r>
            <a:r>
              <a:rPr lang="en-US" altLang="he-IL" sz="2400" i="1" dirty="0">
                <a:solidFill>
                  <a:srgbClr val="C60000"/>
                </a:solidFill>
                <a:cs typeface="Courier New" panose="02070309020205020404" pitchFamily="49" charset="0"/>
              </a:rPr>
              <a:t>AL</a:t>
            </a:r>
            <a:r>
              <a:rPr lang="en-US" altLang="he-IL" sz="2400" i="1" baseline="-30000" dirty="0">
                <a:solidFill>
                  <a:srgbClr val="C60000"/>
                </a:solidFill>
                <a:cs typeface="Courier New" panose="02070309020205020404" pitchFamily="49" charset="0"/>
              </a:rPr>
              <a:t>1</a:t>
            </a:r>
            <a:r>
              <a:rPr lang="en-US" altLang="he-I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400" dirty="0">
                <a:cs typeface="Courier New" panose="02070309020205020404" pitchFamily="49" charset="0"/>
              </a:rPr>
              <a:t>is for a task defined by a set of legal execution </a:t>
            </a:r>
            <a:r>
              <a:rPr lang="en-US" altLang="he-IL" sz="2400" i="1" dirty="0">
                <a:solidFill>
                  <a:srgbClr val="C60000"/>
                </a:solidFill>
                <a:cs typeface="Courier New" panose="02070309020205020404" pitchFamily="49" charset="0"/>
              </a:rPr>
              <a:t>T</a:t>
            </a:r>
            <a:r>
              <a:rPr lang="en-US" altLang="he-IL" sz="2400" i="1" baseline="-30000" dirty="0">
                <a:solidFill>
                  <a:srgbClr val="C60000"/>
                </a:solidFill>
                <a:cs typeface="Courier New" panose="02070309020205020404" pitchFamily="49" charset="0"/>
              </a:rPr>
              <a:t>1</a:t>
            </a:r>
            <a:r>
              <a:rPr lang="en-US" altLang="he-I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he-IL" sz="2400" dirty="0"/>
              <a:t> and the client algorithm </a:t>
            </a:r>
            <a:r>
              <a:rPr lang="en-US" altLang="he-IL" sz="2400" i="1" dirty="0">
                <a:solidFill>
                  <a:srgbClr val="C60000"/>
                </a:solidFill>
                <a:cs typeface="Courier New" panose="02070309020205020404" pitchFamily="49" charset="0"/>
              </a:rPr>
              <a:t>AL</a:t>
            </a:r>
            <a:r>
              <a:rPr lang="en-US" altLang="he-IL" sz="2400" i="1" baseline="-30000" dirty="0">
                <a:solidFill>
                  <a:srgbClr val="C60000"/>
                </a:solidFill>
                <a:cs typeface="Courier New" panose="02070309020205020404" pitchFamily="49" charset="0"/>
              </a:rPr>
              <a:t>2</a:t>
            </a:r>
            <a:r>
              <a:rPr lang="en-US" altLang="he-I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400" dirty="0">
                <a:cs typeface="Courier New" panose="02070309020205020404" pitchFamily="49" charset="0"/>
              </a:rPr>
              <a:t>for </a:t>
            </a:r>
            <a:r>
              <a:rPr lang="en-US" altLang="he-IL" sz="2400" i="1" dirty="0">
                <a:solidFill>
                  <a:srgbClr val="CC3300"/>
                </a:solidFill>
                <a:cs typeface="Courier New" panose="02070309020205020404" pitchFamily="49" charset="0"/>
              </a:rPr>
              <a:t>T</a:t>
            </a:r>
            <a:r>
              <a:rPr lang="en-US" altLang="he-IL" sz="2400" i="1" baseline="-30000" dirty="0">
                <a:solidFill>
                  <a:srgbClr val="CC3300"/>
                </a:solidFill>
                <a:cs typeface="Courier New" panose="02070309020205020404" pitchFamily="49" charset="0"/>
              </a:rPr>
              <a:t>2</a:t>
            </a:r>
            <a:endParaRPr lang="en-US" altLang="he-IL" sz="2400" dirty="0">
              <a:solidFill>
                <a:srgbClr val="CC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he-IL" sz="2400" dirty="0">
                <a:cs typeface="Courier New" panose="02070309020205020404" pitchFamily="49" charset="0"/>
              </a:rPr>
              <a:t>Let </a:t>
            </a:r>
            <a:r>
              <a:rPr lang="en-US" altLang="he-IL" sz="2400" dirty="0">
                <a:solidFill>
                  <a:srgbClr val="C60000"/>
                </a:solidFill>
                <a:cs typeface="Courier New" panose="02070309020205020404" pitchFamily="49" charset="0"/>
              </a:rPr>
              <a:t>A</a:t>
            </a:r>
            <a:r>
              <a:rPr lang="en-US" altLang="he-IL" sz="2400" baseline="-25000" dirty="0">
                <a:solidFill>
                  <a:srgbClr val="C60000"/>
                </a:solidFill>
                <a:cs typeface="Courier New" panose="02070309020205020404" pitchFamily="49" charset="0"/>
              </a:rPr>
              <a:t>i</a:t>
            </a:r>
            <a:r>
              <a:rPr lang="en-US" altLang="he-IL" sz="2400" dirty="0">
                <a:cs typeface="Courier New" panose="02070309020205020404" pitchFamily="49" charset="0"/>
              </a:rPr>
              <a:t> be the state set of P</a:t>
            </a:r>
            <a:r>
              <a:rPr lang="en-US" altLang="he-IL" sz="2400" baseline="-25000" dirty="0">
                <a:cs typeface="Courier New" panose="02070309020205020404" pitchFamily="49" charset="0"/>
              </a:rPr>
              <a:t>i</a:t>
            </a:r>
            <a:r>
              <a:rPr lang="en-US" altLang="he-IL" sz="2400" dirty="0">
                <a:cs typeface="Courier New" panose="02070309020205020404" pitchFamily="49" charset="0"/>
              </a:rPr>
              <a:t> in </a:t>
            </a:r>
            <a:r>
              <a:rPr lang="en-US" altLang="he-IL" sz="2400" i="1" dirty="0">
                <a:cs typeface="Courier New" panose="02070309020205020404" pitchFamily="49" charset="0"/>
              </a:rPr>
              <a:t>AL</a:t>
            </a:r>
            <a:r>
              <a:rPr lang="en-US" altLang="he-IL" sz="2400" i="1" baseline="-30000" dirty="0">
                <a:cs typeface="Courier New" panose="02070309020205020404" pitchFamily="49" charset="0"/>
              </a:rPr>
              <a:t>1</a:t>
            </a:r>
            <a:r>
              <a:rPr lang="en-US" altLang="he-I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400" dirty="0">
                <a:cs typeface="Courier New" panose="02070309020205020404" pitchFamily="49" charset="0"/>
              </a:rPr>
              <a:t>and </a:t>
            </a:r>
            <a:r>
              <a:rPr lang="en-US" altLang="he-IL" sz="2400" dirty="0">
                <a:solidFill>
                  <a:srgbClr val="C60000"/>
                </a:solidFill>
                <a:cs typeface="Courier New" panose="02070309020205020404" pitchFamily="49" charset="0"/>
              </a:rPr>
              <a:t>S</a:t>
            </a:r>
            <a:r>
              <a:rPr lang="en-US" altLang="he-IL" sz="2400" baseline="-25000" dirty="0">
                <a:solidFill>
                  <a:srgbClr val="C60000"/>
                </a:solidFill>
                <a:cs typeface="Courier New" panose="02070309020205020404" pitchFamily="49" charset="0"/>
              </a:rPr>
              <a:t>i</a:t>
            </a:r>
            <a:r>
              <a:rPr lang="en-US" altLang="he-IL" sz="2400" dirty="0">
                <a:cs typeface="Courier New" panose="02070309020205020404" pitchFamily="49" charset="0"/>
              </a:rPr>
              <a:t>= </a:t>
            </a:r>
            <a:r>
              <a:rPr lang="en-US" altLang="he-IL" sz="2400" dirty="0" err="1">
                <a:cs typeface="Courier New" panose="02070309020205020404" pitchFamily="49" charset="0"/>
              </a:rPr>
              <a:t>A</a:t>
            </a:r>
            <a:r>
              <a:rPr lang="en-US" altLang="he-IL" sz="2400" baseline="-25000" dirty="0" err="1">
                <a:cs typeface="Courier New" panose="02070309020205020404" pitchFamily="49" charset="0"/>
              </a:rPr>
              <a:t>i</a:t>
            </a:r>
            <a:r>
              <a:rPr lang="en-US" altLang="he-IL" sz="2400" dirty="0" err="1">
                <a:cs typeface="Courier New" panose="02070309020205020404" pitchFamily="49" charset="0"/>
                <a:sym typeface="Symbol" panose="05050102010706020507" pitchFamily="18" charset="2"/>
              </a:rPr>
              <a:t>B</a:t>
            </a:r>
            <a:r>
              <a:rPr lang="en-US" altLang="he-IL" sz="2400" baseline="-25000" dirty="0" err="1"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he-IL" sz="2400" dirty="0">
                <a:cs typeface="Courier New" panose="02070309020205020404" pitchFamily="49" charset="0"/>
                <a:sym typeface="Symbol" panose="05050102010706020507" pitchFamily="18" charset="2"/>
              </a:rPr>
              <a:t> the state set of P</a:t>
            </a:r>
            <a:r>
              <a:rPr lang="en-US" altLang="he-IL" sz="2400" baseline="-25000" dirty="0"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he-IL" sz="2400" dirty="0">
                <a:cs typeface="Courier New" panose="02070309020205020404" pitchFamily="49" charset="0"/>
                <a:sym typeface="Symbol" panose="05050102010706020507" pitchFamily="18" charset="2"/>
              </a:rPr>
              <a:t> in </a:t>
            </a:r>
            <a:r>
              <a:rPr lang="en-US" altLang="he-IL" sz="2400" i="1" dirty="0" smtClean="0">
                <a:cs typeface="Courier New" panose="02070309020205020404" pitchFamily="49" charset="0"/>
              </a:rPr>
              <a:t>AL</a:t>
            </a:r>
            <a:r>
              <a:rPr lang="en-US" altLang="he-IL" sz="2400" i="1" baseline="-30000" dirty="0" smtClean="0">
                <a:cs typeface="Courier New" panose="02070309020205020404" pitchFamily="49" charset="0"/>
              </a:rPr>
              <a:t>2</a:t>
            </a:r>
            <a:r>
              <a:rPr lang="en-US" altLang="he-IL" sz="2400" dirty="0" smtClean="0">
                <a:cs typeface="Courier New" panose="02070309020205020404" pitchFamily="49" charset="0"/>
              </a:rPr>
              <a:t>, where </a:t>
            </a:r>
            <a:r>
              <a:rPr lang="en-US" altLang="he-IL" sz="2400" dirty="0">
                <a:cs typeface="Courier New" panose="02070309020205020404" pitchFamily="49" charset="0"/>
              </a:rPr>
              <a:t>whenever P</a:t>
            </a:r>
            <a:r>
              <a:rPr lang="en-US" altLang="he-IL" sz="2400" baseline="-25000" dirty="0">
                <a:cs typeface="Courier New" panose="02070309020205020404" pitchFamily="49" charset="0"/>
              </a:rPr>
              <a:t>i</a:t>
            </a:r>
            <a:r>
              <a:rPr lang="en-US" altLang="he-IL" sz="2400" dirty="0">
                <a:cs typeface="Courier New" panose="02070309020205020404" pitchFamily="49" charset="0"/>
              </a:rPr>
              <a:t> executes </a:t>
            </a:r>
            <a:r>
              <a:rPr lang="en-US" altLang="he-IL" sz="2400" i="1" dirty="0" smtClean="0">
                <a:cs typeface="Courier New" panose="02070309020205020404" pitchFamily="49" charset="0"/>
              </a:rPr>
              <a:t>AL</a:t>
            </a:r>
            <a:r>
              <a:rPr lang="en-US" altLang="he-IL" sz="2400" i="1" baseline="-30000" dirty="0" smtClean="0">
                <a:cs typeface="Courier New" panose="02070309020205020404" pitchFamily="49" charset="0"/>
              </a:rPr>
              <a:t>2</a:t>
            </a:r>
            <a:r>
              <a:rPr lang="en-US" altLang="he-IL" sz="2400" dirty="0" smtClean="0">
                <a:cs typeface="Courier New" panose="02070309020205020404" pitchFamily="49" charset="0"/>
              </a:rPr>
              <a:t>, </a:t>
            </a:r>
            <a:r>
              <a:rPr lang="en-US" altLang="he-IL" sz="2400" dirty="0">
                <a:cs typeface="Courier New" panose="02070309020205020404" pitchFamily="49" charset="0"/>
              </a:rPr>
              <a:t>it modifies only the </a:t>
            </a:r>
            <a:r>
              <a:rPr lang="en-US" altLang="he-IL" sz="2400" dirty="0">
                <a:solidFill>
                  <a:srgbClr val="C60000"/>
                </a:solidFill>
                <a:cs typeface="Courier New" panose="02070309020205020404" pitchFamily="49" charset="0"/>
              </a:rPr>
              <a:t>B</a:t>
            </a:r>
            <a:r>
              <a:rPr lang="en-US" altLang="he-IL" sz="2400" baseline="-25000" dirty="0">
                <a:solidFill>
                  <a:srgbClr val="C60000"/>
                </a:solidFill>
                <a:cs typeface="Courier New" panose="02070309020205020404" pitchFamily="49" charset="0"/>
              </a:rPr>
              <a:t>i</a:t>
            </a:r>
            <a:r>
              <a:rPr lang="en-US" altLang="he-IL" sz="2400" dirty="0">
                <a:cs typeface="Courier New" panose="02070309020205020404" pitchFamily="49" charset="0"/>
              </a:rPr>
              <a:t> components of </a:t>
            </a:r>
            <a:r>
              <a:rPr lang="en-US" altLang="he-IL" sz="2400" dirty="0" err="1">
                <a:cs typeface="Courier New" panose="02070309020205020404" pitchFamily="49" charset="0"/>
              </a:rPr>
              <a:t>A</a:t>
            </a:r>
            <a:r>
              <a:rPr lang="en-US" altLang="he-IL" sz="2400" baseline="-25000" dirty="0" err="1">
                <a:cs typeface="Courier New" panose="02070309020205020404" pitchFamily="49" charset="0"/>
              </a:rPr>
              <a:t>i</a:t>
            </a:r>
            <a:r>
              <a:rPr lang="en-US" altLang="he-IL" sz="2400" dirty="0" err="1">
                <a:cs typeface="Courier New" panose="02070309020205020404" pitchFamily="49" charset="0"/>
                <a:sym typeface="Symbol" panose="05050102010706020507" pitchFamily="18" charset="2"/>
              </a:rPr>
              <a:t>B</a:t>
            </a:r>
            <a:r>
              <a:rPr lang="en-US" altLang="he-IL" sz="2400" baseline="-25000" dirty="0" err="1"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he-IL" sz="2400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</a:p>
          <a:p>
            <a:r>
              <a:rPr lang="en-US" altLang="he-IL" sz="2400" dirty="0">
                <a:cs typeface="Courier New" panose="02070309020205020404" pitchFamily="49" charset="0"/>
                <a:sym typeface="Symbol" panose="05050102010706020507" pitchFamily="18" charset="2"/>
              </a:rPr>
              <a:t>For a configuration c  S</a:t>
            </a:r>
            <a:r>
              <a:rPr lang="en-US" altLang="he-IL" sz="2400" baseline="-25000" dirty="0"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  <a:r>
              <a:rPr lang="en-US" altLang="he-IL" sz="2400" dirty="0">
                <a:cs typeface="Courier New" panose="02070309020205020404" pitchFamily="49" charset="0"/>
                <a:sym typeface="Symbol" panose="05050102010706020507" pitchFamily="18" charset="2"/>
              </a:rPr>
              <a:t> … S</a:t>
            </a:r>
            <a:r>
              <a:rPr lang="en-US" altLang="he-IL" sz="2400" baseline="-25000" dirty="0">
                <a:cs typeface="Courier New" panose="02070309020205020404" pitchFamily="49" charset="0"/>
                <a:sym typeface="Symbol" panose="05050102010706020507" pitchFamily="18" charset="2"/>
              </a:rPr>
              <a:t>n </a:t>
            </a:r>
            <a:r>
              <a:rPr lang="en-US" altLang="he-IL" sz="2400" dirty="0">
                <a:cs typeface="Courier New" panose="02070309020205020404" pitchFamily="49" charset="0"/>
                <a:sym typeface="Symbol" panose="05050102010706020507" pitchFamily="18" charset="2"/>
              </a:rPr>
              <a:t>, define the           </a:t>
            </a:r>
            <a:r>
              <a:rPr lang="en-US" altLang="he-IL" sz="2400" dirty="0">
                <a:solidFill>
                  <a:srgbClr val="C60000"/>
                </a:solidFill>
                <a:cs typeface="Courier New" panose="02070309020205020404" pitchFamily="49" charset="0"/>
                <a:sym typeface="Symbol" panose="05050102010706020507" pitchFamily="18" charset="2"/>
              </a:rPr>
              <a:t>A-projection</a:t>
            </a:r>
            <a:r>
              <a:rPr lang="en-US" altLang="he-IL" sz="2400" dirty="0">
                <a:cs typeface="Courier New" panose="02070309020205020404" pitchFamily="49" charset="0"/>
                <a:sym typeface="Symbol" panose="05050102010706020507" pitchFamily="18" charset="2"/>
              </a:rPr>
              <a:t> of c as the configuration </a:t>
            </a:r>
            <a:br>
              <a:rPr lang="en-US" altLang="he-IL" sz="2400" dirty="0">
                <a:cs typeface="Courier New" panose="02070309020205020404" pitchFamily="49" charset="0"/>
                <a:sym typeface="Symbol" panose="05050102010706020507" pitchFamily="18" charset="2"/>
              </a:rPr>
            </a:br>
            <a:r>
              <a:rPr lang="en-US" altLang="he-IL" sz="2400" dirty="0">
                <a:cs typeface="Courier New" panose="02070309020205020404" pitchFamily="49" charset="0"/>
                <a:sym typeface="Symbol" panose="05050102010706020507" pitchFamily="18" charset="2"/>
              </a:rPr>
              <a:t>(ap</a:t>
            </a:r>
            <a:r>
              <a:rPr lang="en-US" altLang="he-IL" sz="2400" baseline="-25000" dirty="0"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  <a:r>
              <a:rPr lang="en-US" altLang="he-IL" sz="2400" dirty="0">
                <a:cs typeface="Courier New" panose="02070309020205020404" pitchFamily="49" charset="0"/>
                <a:sym typeface="Symbol" panose="05050102010706020507" pitchFamily="18" charset="2"/>
              </a:rPr>
              <a:t>, … , </a:t>
            </a:r>
            <a:r>
              <a:rPr lang="en-US" altLang="he-IL" sz="2400" dirty="0" err="1">
                <a:cs typeface="Courier New" panose="02070309020205020404" pitchFamily="49" charset="0"/>
                <a:sym typeface="Symbol" panose="05050102010706020507" pitchFamily="18" charset="2"/>
              </a:rPr>
              <a:t>ap</a:t>
            </a:r>
            <a:r>
              <a:rPr lang="en-US" altLang="he-IL" sz="2400" baseline="-25000" dirty="0" err="1">
                <a:cs typeface="Courier New" panose="02070309020205020404" pitchFamily="49" charset="0"/>
                <a:sym typeface="Symbol" panose="05050102010706020507" pitchFamily="18" charset="2"/>
              </a:rPr>
              <a:t>n</a:t>
            </a:r>
            <a:r>
              <a:rPr lang="en-US" altLang="he-IL" sz="2400" dirty="0">
                <a:cs typeface="Courier New" panose="02070309020205020404" pitchFamily="49" charset="0"/>
                <a:sym typeface="Symbol" panose="05050102010706020507" pitchFamily="18" charset="2"/>
              </a:rPr>
              <a:t>)  A</a:t>
            </a:r>
            <a:r>
              <a:rPr lang="en-US" altLang="he-IL" sz="2400" baseline="-25000" dirty="0"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  <a:r>
              <a:rPr lang="en-US" altLang="he-IL" sz="2400" dirty="0">
                <a:cs typeface="Courier New" panose="02070309020205020404" pitchFamily="49" charset="0"/>
                <a:sym typeface="Symbol" panose="05050102010706020507" pitchFamily="18" charset="2"/>
              </a:rPr>
              <a:t> … A</a:t>
            </a:r>
            <a:r>
              <a:rPr lang="en-US" altLang="he-IL" sz="2400" baseline="-25000" dirty="0">
                <a:cs typeface="Courier New" panose="02070309020205020404" pitchFamily="49" charset="0"/>
                <a:sym typeface="Symbol" panose="05050102010706020507" pitchFamily="18" charset="2"/>
              </a:rPr>
              <a:t>n </a:t>
            </a:r>
          </a:p>
          <a:p>
            <a:r>
              <a:rPr lang="en-US" altLang="he-IL" sz="2400" dirty="0">
                <a:cs typeface="Courier New" panose="02070309020205020404" pitchFamily="49" charset="0"/>
                <a:sym typeface="Symbol" panose="05050102010706020507" pitchFamily="18" charset="2"/>
              </a:rPr>
              <a:t>The A-projection of an execution - consist of the </a:t>
            </a:r>
            <a:br>
              <a:rPr lang="en-US" altLang="he-IL" sz="2400" dirty="0">
                <a:cs typeface="Courier New" panose="02070309020205020404" pitchFamily="49" charset="0"/>
                <a:sym typeface="Symbol" panose="05050102010706020507" pitchFamily="18" charset="2"/>
              </a:rPr>
            </a:br>
            <a:r>
              <a:rPr lang="en-US" altLang="he-IL" sz="2400" dirty="0">
                <a:cs typeface="Courier New" panose="02070309020205020404" pitchFamily="49" charset="0"/>
                <a:sym typeface="Symbol" panose="05050102010706020507" pitchFamily="18" charset="2"/>
              </a:rPr>
              <a:t>A-projection of every configuration of the execution</a:t>
            </a:r>
            <a:endParaRPr lang="en-US" altLang="he-IL" sz="2400" baseline="-25000" dirty="0"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82600"/>
            <a:ext cx="7772400" cy="922338"/>
          </a:xfrm>
        </p:spPr>
        <p:txBody>
          <a:bodyPr/>
          <a:lstStyle/>
          <a:p>
            <a:r>
              <a:rPr lang="en-US" altLang="he-IL" sz="3200" dirty="0"/>
              <a:t>Fair Composition -more definitions</a:t>
            </a:r>
            <a:endParaRPr lang="en-US" altLang="sv-SE" sz="3200" dirty="0"/>
          </a:p>
        </p:txBody>
      </p:sp>
    </p:spTree>
    <p:extLst>
      <p:ext uri="{BB962C8B-B14F-4D97-AF65-F5344CB8AC3E}">
        <p14:creationId xmlns:p14="http://schemas.microsoft.com/office/powerpoint/2010/main" val="30025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2 - Definitions, Techniques and Paradigms</a:t>
            </a:r>
            <a:endParaRPr lang="en-US" alt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2DD8C1AA-5B15-4877-A119-5FBAAF854F71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692150" y="449263"/>
            <a:ext cx="777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4000" u="sng">
                <a:solidFill>
                  <a:srgbClr val="009999"/>
                </a:solidFill>
                <a:latin typeface="Comic Sans MS" panose="030F0702030302020204" pitchFamily="66" charset="0"/>
                <a:cs typeface="Times New Roman (Hebrew)" charset="-79"/>
              </a:defRPr>
            </a:lvl1pPr>
            <a:lvl2pPr algn="l">
              <a:defRPr sz="4000" u="sng">
                <a:solidFill>
                  <a:srgbClr val="009999"/>
                </a:solidFill>
                <a:latin typeface="Comic Sans MS" panose="030F0702030302020204" pitchFamily="66" charset="0"/>
                <a:cs typeface="Times New Roman (Hebrew)" charset="-79"/>
              </a:defRPr>
            </a:lvl2pPr>
            <a:lvl3pPr algn="l">
              <a:defRPr sz="4000" u="sng">
                <a:solidFill>
                  <a:srgbClr val="009999"/>
                </a:solidFill>
                <a:latin typeface="Comic Sans MS" panose="030F0702030302020204" pitchFamily="66" charset="0"/>
                <a:cs typeface="Times New Roman (Hebrew)" charset="-79"/>
              </a:defRPr>
            </a:lvl3pPr>
            <a:lvl4pPr algn="l">
              <a:defRPr sz="4000" u="sng">
                <a:solidFill>
                  <a:srgbClr val="009999"/>
                </a:solidFill>
                <a:latin typeface="Comic Sans MS" panose="030F0702030302020204" pitchFamily="66" charset="0"/>
                <a:cs typeface="Times New Roman (Hebrew)" charset="-79"/>
              </a:defRPr>
            </a:lvl4pPr>
            <a:lvl5pPr algn="l">
              <a:defRPr sz="4000" u="sng">
                <a:solidFill>
                  <a:srgbClr val="009999"/>
                </a:solidFill>
                <a:latin typeface="Comic Sans MS" panose="030F0702030302020204" pitchFamily="66" charset="0"/>
                <a:cs typeface="Times New Roman (Hebrew)" charset="-79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rgbClr val="009999"/>
                </a:solidFill>
                <a:latin typeface="Comic Sans MS" panose="030F0702030302020204" pitchFamily="66" charset="0"/>
                <a:cs typeface="Times New Roman (Hebrew)" charset="-79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rgbClr val="009999"/>
                </a:solidFill>
                <a:latin typeface="Comic Sans MS" panose="030F0702030302020204" pitchFamily="66" charset="0"/>
                <a:cs typeface="Times New Roman (Hebrew)" charset="-79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rgbClr val="009999"/>
                </a:solidFill>
                <a:latin typeface="Comic Sans MS" panose="030F0702030302020204" pitchFamily="66" charset="0"/>
                <a:cs typeface="Times New Roman (Hebrew)" charset="-79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rgbClr val="009999"/>
                </a:solidFill>
                <a:latin typeface="Comic Sans MS" panose="030F0702030302020204" pitchFamily="66" charset="0"/>
                <a:cs typeface="Times New Roman (Hebrew)" charset="-79"/>
              </a:defRPr>
            </a:lvl9pPr>
          </a:lstStyle>
          <a:p>
            <a:endParaRPr lang="en-US" altLang="en-US" sz="3600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533400" y="1658938"/>
            <a:ext cx="8220075" cy="432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¦"/>
              <a:defRPr sz="2800">
                <a:solidFill>
                  <a:srgbClr val="0000B0"/>
                </a:solidFill>
                <a:latin typeface="Comic Sans MS" panose="030F0702030302020204" pitchFamily="66" charset="0"/>
                <a:cs typeface="Times New Roman (Hebrew)" charset="-79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l"/>
              <a:defRPr sz="2400">
                <a:solidFill>
                  <a:srgbClr val="0000B0"/>
                </a:solidFill>
                <a:latin typeface="Comic Sans MS" panose="030F0702030302020204" pitchFamily="66" charset="0"/>
                <a:cs typeface="Times New Roman (Hebrew)" charset="-79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rgbClr val="0000B0"/>
                </a:solidFill>
                <a:latin typeface="Comic Sans MS" panose="030F0702030302020204" pitchFamily="66" charset="0"/>
                <a:cs typeface="Times New Roman (Hebrew)" charset="-79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B0"/>
                </a:solidFill>
                <a:latin typeface="Times New Roman" panose="02020603050405020304" pitchFamily="18" charset="0"/>
                <a:cs typeface="Times New Roman (Hebrew)" charset="-79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B0"/>
                </a:solidFill>
                <a:latin typeface="Times New Roman" panose="02020603050405020304" pitchFamily="18" charset="0"/>
                <a:cs typeface="Times New Roman (Hebrew)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B0"/>
                </a:solidFill>
                <a:latin typeface="Times New Roman" panose="02020603050405020304" pitchFamily="18" charset="0"/>
                <a:cs typeface="Times New Roman (Hebrew)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B0"/>
                </a:solidFill>
                <a:latin typeface="Times New Roman" panose="02020603050405020304" pitchFamily="18" charset="0"/>
                <a:cs typeface="Times New Roman (Hebrew)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B0"/>
                </a:solidFill>
                <a:latin typeface="Times New Roman" panose="02020603050405020304" pitchFamily="18" charset="0"/>
                <a:cs typeface="Times New Roman (Hebrew)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B0"/>
                </a:solidFill>
                <a:latin typeface="Times New Roman" panose="02020603050405020304" pitchFamily="18" charset="0"/>
                <a:cs typeface="Times New Roman (Hebrew)" charset="-79"/>
              </a:defRPr>
            </a:lvl9pPr>
          </a:lstStyle>
          <a:p>
            <a:r>
              <a:rPr lang="en-US" altLang="he-IL" sz="2400" i="1"/>
              <a:t>AL</a:t>
            </a:r>
            <a:r>
              <a:rPr lang="en-US" altLang="he-IL" sz="2400" i="1" baseline="-25000"/>
              <a:t>2 </a:t>
            </a:r>
            <a:r>
              <a:rPr lang="en-US" altLang="he-IL" sz="2400"/>
              <a:t>is </a:t>
            </a:r>
            <a:r>
              <a:rPr lang="en-US" altLang="he-IL" sz="2400">
                <a:solidFill>
                  <a:srgbClr val="C60000"/>
                </a:solidFill>
              </a:rPr>
              <a:t>self-stabilizing for task</a:t>
            </a:r>
            <a:r>
              <a:rPr lang="en-US" altLang="he-IL" sz="2400" i="1">
                <a:solidFill>
                  <a:srgbClr val="C60000"/>
                </a:solidFill>
              </a:rPr>
              <a:t> T</a:t>
            </a:r>
            <a:r>
              <a:rPr lang="en-US" altLang="he-IL" sz="2400" i="1" baseline="-25000">
                <a:solidFill>
                  <a:srgbClr val="C60000"/>
                </a:solidFill>
              </a:rPr>
              <a:t>2</a:t>
            </a:r>
            <a:r>
              <a:rPr lang="en-US" altLang="he-IL" sz="2400" i="1">
                <a:solidFill>
                  <a:srgbClr val="C60000"/>
                </a:solidFill>
              </a:rPr>
              <a:t> </a:t>
            </a:r>
            <a:r>
              <a:rPr lang="en-US" altLang="he-IL" sz="2400">
                <a:solidFill>
                  <a:srgbClr val="C60000"/>
                </a:solidFill>
              </a:rPr>
              <a:t>given task</a:t>
            </a:r>
            <a:r>
              <a:rPr lang="en-US" altLang="he-IL" sz="2400" i="1">
                <a:solidFill>
                  <a:srgbClr val="C60000"/>
                </a:solidFill>
              </a:rPr>
              <a:t> T</a:t>
            </a:r>
            <a:r>
              <a:rPr lang="en-US" altLang="he-IL" sz="2400" i="1" baseline="-25000">
                <a:solidFill>
                  <a:srgbClr val="C60000"/>
                </a:solidFill>
              </a:rPr>
              <a:t>1</a:t>
            </a:r>
            <a:r>
              <a:rPr lang="en-US" altLang="he-IL" sz="2400" baseline="-25000">
                <a:solidFill>
                  <a:srgbClr val="C60000"/>
                </a:solidFill>
              </a:rPr>
              <a:t> </a:t>
            </a:r>
            <a:r>
              <a:rPr lang="en-US" altLang="he-IL" sz="2400"/>
              <a:t> if any fair execution of </a:t>
            </a:r>
            <a:r>
              <a:rPr lang="en-US" altLang="he-IL" sz="2400" i="1"/>
              <a:t>AL</a:t>
            </a:r>
            <a:r>
              <a:rPr lang="en-US" altLang="he-IL" sz="2400" i="1" baseline="-25000"/>
              <a:t>2</a:t>
            </a:r>
            <a:r>
              <a:rPr lang="en-US" altLang="he-IL" sz="2400"/>
              <a:t> that has an A-projection in </a:t>
            </a:r>
            <a:r>
              <a:rPr lang="en-US" altLang="he-IL" sz="2400" i="1"/>
              <a:t>T</a:t>
            </a:r>
            <a:r>
              <a:rPr lang="en-US" altLang="he-IL" sz="2400" i="1" baseline="-25000"/>
              <a:t>1</a:t>
            </a:r>
            <a:r>
              <a:rPr lang="en-US" altLang="he-IL" sz="2400" i="1"/>
              <a:t> </a:t>
            </a:r>
            <a:r>
              <a:rPr lang="en-US" altLang="he-IL" sz="2400"/>
              <a:t>has a suffix in </a:t>
            </a:r>
            <a:r>
              <a:rPr lang="en-US" altLang="he-IL" sz="2400" i="1"/>
              <a:t>T</a:t>
            </a:r>
            <a:r>
              <a:rPr lang="en-US" altLang="he-IL" sz="2400" i="1" baseline="-25000"/>
              <a:t>2 </a:t>
            </a:r>
            <a:endParaRPr lang="en-US" altLang="he-IL" sz="2400"/>
          </a:p>
          <a:p>
            <a:r>
              <a:rPr lang="en-US" altLang="he-IL" sz="2400" i="1"/>
              <a:t>AL</a:t>
            </a:r>
            <a:r>
              <a:rPr lang="en-US" altLang="he-IL" sz="2400"/>
              <a:t> is a </a:t>
            </a:r>
            <a:r>
              <a:rPr lang="en-US" altLang="he-IL" sz="2400">
                <a:solidFill>
                  <a:srgbClr val="CC3300"/>
                </a:solidFill>
              </a:rPr>
              <a:t>fair composition</a:t>
            </a:r>
            <a:r>
              <a:rPr lang="en-US" altLang="he-IL" sz="2400"/>
              <a:t> of </a:t>
            </a:r>
            <a:r>
              <a:rPr lang="en-US" altLang="he-IL" sz="2400" i="1"/>
              <a:t>AL</a:t>
            </a:r>
            <a:r>
              <a:rPr lang="en-US" altLang="he-IL" sz="2400" i="1" baseline="-25000"/>
              <a:t>1</a:t>
            </a:r>
            <a:r>
              <a:rPr lang="en-US" altLang="he-IL" sz="2400"/>
              <a:t> and </a:t>
            </a:r>
            <a:r>
              <a:rPr lang="en-US" altLang="he-IL" sz="2400" i="1"/>
              <a:t>AL</a:t>
            </a:r>
            <a:r>
              <a:rPr lang="en-US" altLang="he-IL" sz="2400" i="1" baseline="-25000"/>
              <a:t>2</a:t>
            </a:r>
            <a:r>
              <a:rPr lang="en-US" altLang="he-IL" sz="2400"/>
              <a:t>  if, in </a:t>
            </a:r>
            <a:r>
              <a:rPr lang="en-US" altLang="he-IL" sz="2400" i="1"/>
              <a:t>AL</a:t>
            </a:r>
            <a:r>
              <a:rPr lang="en-US" altLang="he-IL" sz="2400"/>
              <a:t>, every processor execute steps of </a:t>
            </a:r>
            <a:r>
              <a:rPr lang="en-US" altLang="he-IL" sz="2400" i="1"/>
              <a:t>AL</a:t>
            </a:r>
            <a:r>
              <a:rPr lang="en-US" altLang="he-IL" sz="2400" i="1" baseline="-25000"/>
              <a:t>1</a:t>
            </a:r>
            <a:r>
              <a:rPr lang="en-US" altLang="he-IL" sz="2400"/>
              <a:t> and </a:t>
            </a:r>
            <a:r>
              <a:rPr lang="en-US" altLang="he-IL" sz="2400" i="1"/>
              <a:t>AL</a:t>
            </a:r>
            <a:r>
              <a:rPr lang="en-US" altLang="he-IL" sz="2400" i="1" baseline="-25000"/>
              <a:t>2</a:t>
            </a:r>
            <a:r>
              <a:rPr lang="en-US" altLang="he-IL" sz="2400"/>
              <a:t> alternately</a:t>
            </a:r>
          </a:p>
          <a:p>
            <a:r>
              <a:rPr lang="en-US" altLang="he-IL" sz="2400"/>
              <a:t>Assume </a:t>
            </a:r>
            <a:r>
              <a:rPr lang="en-US" altLang="he-IL" sz="2400" i="1"/>
              <a:t>AL</a:t>
            </a:r>
            <a:r>
              <a:rPr lang="en-US" altLang="he-IL" sz="2400" i="1" baseline="-25000"/>
              <a:t>2</a:t>
            </a:r>
            <a:r>
              <a:rPr lang="en-US" altLang="he-IL" sz="2400"/>
              <a:t> is self-stabilizing for task </a:t>
            </a:r>
            <a:r>
              <a:rPr lang="en-US" altLang="he-IL" sz="2400" i="1"/>
              <a:t>T</a:t>
            </a:r>
            <a:r>
              <a:rPr lang="en-US" altLang="he-IL" sz="2400" i="1" baseline="-25000"/>
              <a:t>2</a:t>
            </a:r>
            <a:r>
              <a:rPr lang="en-US" altLang="he-IL" sz="2400"/>
              <a:t> given task </a:t>
            </a:r>
            <a:r>
              <a:rPr lang="en-US" altLang="he-IL" sz="2400" i="1"/>
              <a:t>T</a:t>
            </a:r>
            <a:r>
              <a:rPr lang="en-US" altLang="he-IL" sz="2400" i="1" baseline="-25000"/>
              <a:t>1</a:t>
            </a:r>
            <a:r>
              <a:rPr lang="en-US" altLang="he-IL" sz="2400"/>
              <a:t>. If </a:t>
            </a:r>
            <a:r>
              <a:rPr lang="en-US" altLang="he-IL" sz="2400" i="1"/>
              <a:t>AL</a:t>
            </a:r>
            <a:r>
              <a:rPr lang="en-US" altLang="he-IL" sz="2400" i="1" baseline="-25000"/>
              <a:t>1</a:t>
            </a:r>
            <a:r>
              <a:rPr lang="en-US" altLang="he-IL" sz="2400"/>
              <a:t> is self-stabilizing for </a:t>
            </a:r>
            <a:r>
              <a:rPr lang="en-US" altLang="he-IL" sz="2400" i="1"/>
              <a:t>T</a:t>
            </a:r>
            <a:r>
              <a:rPr lang="en-US" altLang="he-IL" sz="2400" i="1" baseline="-25000"/>
              <a:t>1</a:t>
            </a:r>
            <a:r>
              <a:rPr lang="en-US" altLang="he-IL" sz="2400"/>
              <a:t>, then the fair composition of </a:t>
            </a:r>
            <a:r>
              <a:rPr lang="en-US" altLang="he-IL" sz="2400" i="1"/>
              <a:t>AL</a:t>
            </a:r>
            <a:r>
              <a:rPr lang="en-US" altLang="he-IL" sz="2400" i="1" baseline="-25000"/>
              <a:t>1</a:t>
            </a:r>
            <a:r>
              <a:rPr lang="en-US" altLang="he-IL" sz="2400"/>
              <a:t> and </a:t>
            </a:r>
            <a:r>
              <a:rPr lang="en-US" altLang="he-IL" sz="2400" i="1"/>
              <a:t>AL</a:t>
            </a:r>
            <a:r>
              <a:rPr lang="en-US" altLang="he-IL" sz="2400" i="1" baseline="-25000"/>
              <a:t>2</a:t>
            </a:r>
            <a:r>
              <a:rPr lang="en-US" altLang="he-IL" sz="2400"/>
              <a:t> is self-stabilizing for </a:t>
            </a:r>
            <a:r>
              <a:rPr lang="en-US" altLang="he-IL" sz="2400" i="1"/>
              <a:t>T</a:t>
            </a:r>
            <a:r>
              <a:rPr lang="en-US" altLang="he-IL" sz="2400" i="1" baseline="-25000"/>
              <a:t>2 </a:t>
            </a:r>
            <a:r>
              <a:rPr lang="en-US" altLang="he-IL" sz="2400">
                <a:solidFill>
                  <a:srgbClr val="FF9900"/>
                </a:solidFill>
              </a:rPr>
              <a:t>(Theorem 2.2)</a:t>
            </a:r>
            <a:r>
              <a:rPr lang="en-US" altLang="he-IL" sz="2400"/>
              <a:t> </a:t>
            </a:r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722313"/>
            <a:ext cx="7772400" cy="857250"/>
          </a:xfrm>
        </p:spPr>
        <p:txBody>
          <a:bodyPr/>
          <a:lstStyle/>
          <a:p>
            <a:r>
              <a:rPr lang="en-US" altLang="he-IL" sz="3200"/>
              <a:t>Fair Composition -more definitions … </a:t>
            </a:r>
            <a:endParaRPr lang="en-US" altLang="sv-SE" sz="3200"/>
          </a:p>
        </p:txBody>
      </p:sp>
    </p:spTree>
    <p:extLst>
      <p:ext uri="{BB962C8B-B14F-4D97-AF65-F5344CB8AC3E}">
        <p14:creationId xmlns:p14="http://schemas.microsoft.com/office/powerpoint/2010/main" val="17319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2 - Definitions, Techniques and Paradigms</a:t>
            </a:r>
            <a:endParaRPr lang="en-US" altLang="he-IL"/>
          </a:p>
        </p:txBody>
      </p:sp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439A6FFB-B156-44F0-B3F8-1C097088472C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692150" y="449263"/>
            <a:ext cx="777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4000" u="sng">
                <a:solidFill>
                  <a:srgbClr val="009999"/>
                </a:solidFill>
                <a:latin typeface="Comic Sans MS" panose="030F0702030302020204" pitchFamily="66" charset="0"/>
                <a:cs typeface="Times New Roman (Hebrew)" charset="-79"/>
              </a:defRPr>
            </a:lvl1pPr>
            <a:lvl2pPr algn="l">
              <a:defRPr sz="4000" u="sng">
                <a:solidFill>
                  <a:srgbClr val="009999"/>
                </a:solidFill>
                <a:latin typeface="Comic Sans MS" panose="030F0702030302020204" pitchFamily="66" charset="0"/>
                <a:cs typeface="Times New Roman (Hebrew)" charset="-79"/>
              </a:defRPr>
            </a:lvl2pPr>
            <a:lvl3pPr algn="l">
              <a:defRPr sz="4000" u="sng">
                <a:solidFill>
                  <a:srgbClr val="009999"/>
                </a:solidFill>
                <a:latin typeface="Comic Sans MS" panose="030F0702030302020204" pitchFamily="66" charset="0"/>
                <a:cs typeface="Times New Roman (Hebrew)" charset="-79"/>
              </a:defRPr>
            </a:lvl3pPr>
            <a:lvl4pPr algn="l">
              <a:defRPr sz="4000" u="sng">
                <a:solidFill>
                  <a:srgbClr val="009999"/>
                </a:solidFill>
                <a:latin typeface="Comic Sans MS" panose="030F0702030302020204" pitchFamily="66" charset="0"/>
                <a:cs typeface="Times New Roman (Hebrew)" charset="-79"/>
              </a:defRPr>
            </a:lvl4pPr>
            <a:lvl5pPr algn="l">
              <a:defRPr sz="4000" u="sng">
                <a:solidFill>
                  <a:srgbClr val="009999"/>
                </a:solidFill>
                <a:latin typeface="Comic Sans MS" panose="030F0702030302020204" pitchFamily="66" charset="0"/>
                <a:cs typeface="Times New Roman (Hebrew)" charset="-79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rgbClr val="009999"/>
                </a:solidFill>
                <a:latin typeface="Comic Sans MS" panose="030F0702030302020204" pitchFamily="66" charset="0"/>
                <a:cs typeface="Times New Roman (Hebrew)" charset="-79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rgbClr val="009999"/>
                </a:solidFill>
                <a:latin typeface="Comic Sans MS" panose="030F0702030302020204" pitchFamily="66" charset="0"/>
                <a:cs typeface="Times New Roman (Hebrew)" charset="-79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rgbClr val="009999"/>
                </a:solidFill>
                <a:latin typeface="Comic Sans MS" panose="030F0702030302020204" pitchFamily="66" charset="0"/>
                <a:cs typeface="Times New Roman (Hebrew)" charset="-79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rgbClr val="009999"/>
                </a:solidFill>
                <a:latin typeface="Comic Sans MS" panose="030F0702030302020204" pitchFamily="66" charset="0"/>
                <a:cs typeface="Times New Roman (Hebrew)" charset="-79"/>
              </a:defRPr>
            </a:lvl9pPr>
          </a:lstStyle>
          <a:p>
            <a:endParaRPr lang="en-US" altLang="en-US"/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533400" y="1811338"/>
            <a:ext cx="8220075" cy="223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¦"/>
              <a:defRPr sz="2800">
                <a:solidFill>
                  <a:srgbClr val="0000B0"/>
                </a:solidFill>
                <a:latin typeface="Comic Sans MS" panose="030F0702030302020204" pitchFamily="66" charset="0"/>
                <a:cs typeface="Times New Roman (Hebrew)" charset="-79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l"/>
              <a:defRPr sz="2400">
                <a:solidFill>
                  <a:srgbClr val="0000B0"/>
                </a:solidFill>
                <a:latin typeface="Comic Sans MS" panose="030F0702030302020204" pitchFamily="66" charset="0"/>
                <a:cs typeface="Times New Roman (Hebrew)" charset="-79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rgbClr val="0000B0"/>
                </a:solidFill>
                <a:latin typeface="Comic Sans MS" panose="030F0702030302020204" pitchFamily="66" charset="0"/>
                <a:cs typeface="Times New Roman (Hebrew)" charset="-79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B0"/>
                </a:solidFill>
                <a:latin typeface="Times New Roman" panose="02020603050405020304" pitchFamily="18" charset="0"/>
                <a:cs typeface="Times New Roman (Hebrew)" charset="-79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B0"/>
                </a:solidFill>
                <a:latin typeface="Times New Roman" panose="02020603050405020304" pitchFamily="18" charset="0"/>
                <a:cs typeface="Times New Roman (Hebrew)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B0"/>
                </a:solidFill>
                <a:latin typeface="Times New Roman" panose="02020603050405020304" pitchFamily="18" charset="0"/>
                <a:cs typeface="Times New Roman (Hebrew)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B0"/>
                </a:solidFill>
                <a:latin typeface="Times New Roman" panose="02020603050405020304" pitchFamily="18" charset="0"/>
                <a:cs typeface="Times New Roman (Hebrew)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B0"/>
                </a:solidFill>
                <a:latin typeface="Times New Roman" panose="02020603050405020304" pitchFamily="18" charset="0"/>
                <a:cs typeface="Times New Roman (Hebrew)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B0"/>
                </a:solidFill>
                <a:latin typeface="Times New Roman" panose="02020603050405020304" pitchFamily="18" charset="0"/>
                <a:cs typeface="Times New Roman (Hebrew)" charset="-79"/>
              </a:defRPr>
            </a:lvl9pPr>
          </a:lstStyle>
          <a:p>
            <a:r>
              <a:rPr lang="en-US" altLang="he-IL" sz="2400"/>
              <a:t>Will demonstrate the power of fair composition method</a:t>
            </a:r>
          </a:p>
          <a:p>
            <a:r>
              <a:rPr lang="en-US" altLang="he-IL" sz="2400" u="sng">
                <a:solidFill>
                  <a:schemeClr val="accent2"/>
                </a:solidFill>
              </a:rPr>
              <a:t>What will we do ?</a:t>
            </a:r>
            <a:r>
              <a:rPr lang="en-US" altLang="he-IL" sz="2400"/>
              <a:t> Compose the spanning-tree construction algorithm with the mutual exclusion algorithm</a:t>
            </a:r>
          </a:p>
        </p:txBody>
      </p:sp>
      <p:grpSp>
        <p:nvGrpSpPr>
          <p:cNvPr id="142341" name="Group 5"/>
          <p:cNvGrpSpPr>
            <a:grpSpLocks/>
          </p:cNvGrpSpPr>
          <p:nvPr/>
        </p:nvGrpSpPr>
        <p:grpSpPr bwMode="auto">
          <a:xfrm>
            <a:off x="5778500" y="4087813"/>
            <a:ext cx="1931988" cy="1852612"/>
            <a:chOff x="1872" y="1776"/>
            <a:chExt cx="1728" cy="1776"/>
          </a:xfrm>
        </p:grpSpPr>
        <p:sp>
          <p:nvSpPr>
            <p:cNvPr id="142342" name="Oval 6"/>
            <p:cNvSpPr>
              <a:spLocks noChangeArrowheads="1"/>
            </p:cNvSpPr>
            <p:nvPr/>
          </p:nvSpPr>
          <p:spPr bwMode="auto">
            <a:xfrm>
              <a:off x="2592" y="177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142343" name="Oval 7"/>
            <p:cNvSpPr>
              <a:spLocks noChangeArrowheads="1"/>
            </p:cNvSpPr>
            <p:nvPr/>
          </p:nvSpPr>
          <p:spPr bwMode="auto">
            <a:xfrm>
              <a:off x="3168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142344" name="Oval 8"/>
            <p:cNvSpPr>
              <a:spLocks noChangeArrowheads="1"/>
            </p:cNvSpPr>
            <p:nvPr/>
          </p:nvSpPr>
          <p:spPr bwMode="auto">
            <a:xfrm>
              <a:off x="3408" y="2544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142345" name="Oval 9"/>
            <p:cNvSpPr>
              <a:spLocks noChangeArrowheads="1"/>
            </p:cNvSpPr>
            <p:nvPr/>
          </p:nvSpPr>
          <p:spPr bwMode="auto">
            <a:xfrm>
              <a:off x="3216" y="3072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142346" name="Oval 10"/>
            <p:cNvSpPr>
              <a:spLocks noChangeArrowheads="1"/>
            </p:cNvSpPr>
            <p:nvPr/>
          </p:nvSpPr>
          <p:spPr bwMode="auto">
            <a:xfrm>
              <a:off x="2688" y="3360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142347" name="Oval 11"/>
            <p:cNvSpPr>
              <a:spLocks noChangeArrowheads="1"/>
            </p:cNvSpPr>
            <p:nvPr/>
          </p:nvSpPr>
          <p:spPr bwMode="auto">
            <a:xfrm>
              <a:off x="206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142348" name="Oval 12"/>
            <p:cNvSpPr>
              <a:spLocks noChangeArrowheads="1"/>
            </p:cNvSpPr>
            <p:nvPr/>
          </p:nvSpPr>
          <p:spPr bwMode="auto">
            <a:xfrm>
              <a:off x="2064" y="307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142349" name="Oval 13"/>
            <p:cNvSpPr>
              <a:spLocks noChangeArrowheads="1"/>
            </p:cNvSpPr>
            <p:nvPr/>
          </p:nvSpPr>
          <p:spPr bwMode="auto">
            <a:xfrm>
              <a:off x="1872" y="25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</p:grpSp>
      <p:grpSp>
        <p:nvGrpSpPr>
          <p:cNvPr id="142350" name="Group 14"/>
          <p:cNvGrpSpPr>
            <a:grpSpLocks/>
          </p:cNvGrpSpPr>
          <p:nvPr/>
        </p:nvGrpSpPr>
        <p:grpSpPr bwMode="auto">
          <a:xfrm>
            <a:off x="1282700" y="4048125"/>
            <a:ext cx="2714625" cy="2011363"/>
            <a:chOff x="1680" y="1488"/>
            <a:chExt cx="1920" cy="1488"/>
          </a:xfrm>
        </p:grpSpPr>
        <p:sp>
          <p:nvSpPr>
            <p:cNvPr id="142351" name="Oval 15"/>
            <p:cNvSpPr>
              <a:spLocks noChangeArrowheads="1"/>
            </p:cNvSpPr>
            <p:nvPr/>
          </p:nvSpPr>
          <p:spPr bwMode="auto">
            <a:xfrm>
              <a:off x="2592" y="1488"/>
              <a:ext cx="192" cy="19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200"/>
                <a:t>0</a:t>
              </a:r>
              <a:endParaRPr lang="en-US" altLang="en-US"/>
            </a:p>
          </p:txBody>
        </p:sp>
        <p:sp>
          <p:nvSpPr>
            <p:cNvPr id="142352" name="Oval 16"/>
            <p:cNvSpPr>
              <a:spLocks noChangeArrowheads="1"/>
            </p:cNvSpPr>
            <p:nvPr/>
          </p:nvSpPr>
          <p:spPr bwMode="auto">
            <a:xfrm>
              <a:off x="2976" y="2256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200"/>
                <a:t>1</a:t>
              </a:r>
              <a:endParaRPr lang="en-US" altLang="en-US"/>
            </a:p>
          </p:txBody>
        </p:sp>
        <p:sp>
          <p:nvSpPr>
            <p:cNvPr id="142353" name="Oval 17"/>
            <p:cNvSpPr>
              <a:spLocks noChangeArrowheads="1"/>
            </p:cNvSpPr>
            <p:nvPr/>
          </p:nvSpPr>
          <p:spPr bwMode="auto">
            <a:xfrm>
              <a:off x="3408" y="1776"/>
              <a:ext cx="192" cy="192"/>
            </a:xfrm>
            <a:prstGeom prst="ellipse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200"/>
                <a:t>3</a:t>
              </a:r>
              <a:endParaRPr lang="en-US" altLang="en-US"/>
            </a:p>
          </p:txBody>
        </p:sp>
        <p:sp>
          <p:nvSpPr>
            <p:cNvPr id="142354" name="Oval 18"/>
            <p:cNvSpPr>
              <a:spLocks noChangeArrowheads="1"/>
            </p:cNvSpPr>
            <p:nvPr/>
          </p:nvSpPr>
          <p:spPr bwMode="auto">
            <a:xfrm>
              <a:off x="3216" y="277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200"/>
                <a:t>2</a:t>
              </a:r>
              <a:endParaRPr lang="en-US" altLang="en-US"/>
            </a:p>
          </p:txBody>
        </p:sp>
        <p:sp>
          <p:nvSpPr>
            <p:cNvPr id="142355" name="Oval 19"/>
            <p:cNvSpPr>
              <a:spLocks noChangeArrowheads="1"/>
            </p:cNvSpPr>
            <p:nvPr/>
          </p:nvSpPr>
          <p:spPr bwMode="auto">
            <a:xfrm>
              <a:off x="2592" y="2496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200"/>
                <a:t>1</a:t>
              </a:r>
              <a:endParaRPr lang="en-US" altLang="en-US"/>
            </a:p>
          </p:txBody>
        </p:sp>
        <p:sp>
          <p:nvSpPr>
            <p:cNvPr id="142356" name="Oval 20"/>
            <p:cNvSpPr>
              <a:spLocks noChangeArrowheads="1"/>
            </p:cNvSpPr>
            <p:nvPr/>
          </p:nvSpPr>
          <p:spPr bwMode="auto">
            <a:xfrm>
              <a:off x="2256" y="1968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200"/>
                <a:t>1</a:t>
              </a:r>
              <a:endParaRPr lang="en-US" altLang="en-US"/>
            </a:p>
          </p:txBody>
        </p:sp>
        <p:sp>
          <p:nvSpPr>
            <p:cNvPr id="142357" name="Oval 21"/>
            <p:cNvSpPr>
              <a:spLocks noChangeArrowheads="1"/>
            </p:cNvSpPr>
            <p:nvPr/>
          </p:nvSpPr>
          <p:spPr bwMode="auto">
            <a:xfrm>
              <a:off x="2064" y="278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200"/>
                <a:t>2</a:t>
              </a:r>
              <a:endParaRPr lang="en-US" altLang="en-US"/>
            </a:p>
          </p:txBody>
        </p:sp>
        <p:sp>
          <p:nvSpPr>
            <p:cNvPr id="142358" name="Oval 22"/>
            <p:cNvSpPr>
              <a:spLocks noChangeArrowheads="1"/>
            </p:cNvSpPr>
            <p:nvPr/>
          </p:nvSpPr>
          <p:spPr bwMode="auto">
            <a:xfrm>
              <a:off x="1680" y="249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200"/>
                <a:t>2</a:t>
              </a:r>
              <a:endParaRPr lang="en-US" altLang="en-US"/>
            </a:p>
          </p:txBody>
        </p:sp>
        <p:sp>
          <p:nvSpPr>
            <p:cNvPr id="142359" name="Line 23"/>
            <p:cNvSpPr>
              <a:spLocks noChangeShapeType="1"/>
            </p:cNvSpPr>
            <p:nvPr/>
          </p:nvSpPr>
          <p:spPr bwMode="auto">
            <a:xfrm flipH="1">
              <a:off x="2393" y="1680"/>
              <a:ext cx="239" cy="288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142360" name="Line 24"/>
            <p:cNvSpPr>
              <a:spLocks noChangeShapeType="1"/>
            </p:cNvSpPr>
            <p:nvPr/>
          </p:nvSpPr>
          <p:spPr bwMode="auto">
            <a:xfrm>
              <a:off x="2680" y="1680"/>
              <a:ext cx="1" cy="81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142361" name="Line 25"/>
            <p:cNvSpPr>
              <a:spLocks noChangeShapeType="1"/>
            </p:cNvSpPr>
            <p:nvPr/>
          </p:nvSpPr>
          <p:spPr bwMode="auto">
            <a:xfrm rot="647531" flipH="1">
              <a:off x="2256" y="2600"/>
              <a:ext cx="336" cy="288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142362" name="Line 26"/>
            <p:cNvSpPr>
              <a:spLocks noChangeShapeType="1"/>
            </p:cNvSpPr>
            <p:nvPr/>
          </p:nvSpPr>
          <p:spPr bwMode="auto">
            <a:xfrm>
              <a:off x="1872" y="2656"/>
              <a:ext cx="192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142363" name="Line 27"/>
            <p:cNvSpPr>
              <a:spLocks noChangeShapeType="1"/>
            </p:cNvSpPr>
            <p:nvPr/>
          </p:nvSpPr>
          <p:spPr bwMode="auto">
            <a:xfrm rot="283336" flipH="1">
              <a:off x="1872" y="2112"/>
              <a:ext cx="384" cy="44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142364" name="Line 28"/>
            <p:cNvSpPr>
              <a:spLocks noChangeShapeType="1"/>
            </p:cNvSpPr>
            <p:nvPr/>
          </p:nvSpPr>
          <p:spPr bwMode="auto">
            <a:xfrm rot="21398922" flipH="1">
              <a:off x="3312" y="1968"/>
              <a:ext cx="192" cy="81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142365" name="Line 29"/>
            <p:cNvSpPr>
              <a:spLocks noChangeShapeType="1"/>
            </p:cNvSpPr>
            <p:nvPr/>
          </p:nvSpPr>
          <p:spPr bwMode="auto">
            <a:xfrm rot="-300662" flipH="1" flipV="1">
              <a:off x="2784" y="1681"/>
              <a:ext cx="224" cy="57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142366" name="Line 30"/>
            <p:cNvSpPr>
              <a:spLocks noChangeShapeType="1"/>
            </p:cNvSpPr>
            <p:nvPr/>
          </p:nvSpPr>
          <p:spPr bwMode="auto">
            <a:xfrm>
              <a:off x="3120" y="2448"/>
              <a:ext cx="144" cy="33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142367" name="Line 31"/>
            <p:cNvSpPr>
              <a:spLocks noChangeShapeType="1"/>
            </p:cNvSpPr>
            <p:nvPr/>
          </p:nvSpPr>
          <p:spPr bwMode="auto">
            <a:xfrm>
              <a:off x="2256" y="2888"/>
              <a:ext cx="96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142368" name="Line 32"/>
            <p:cNvSpPr>
              <a:spLocks noChangeShapeType="1"/>
            </p:cNvSpPr>
            <p:nvPr/>
          </p:nvSpPr>
          <p:spPr bwMode="auto">
            <a:xfrm>
              <a:off x="2393" y="2160"/>
              <a:ext cx="239" cy="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</p:grpSp>
      <p:sp>
        <p:nvSpPr>
          <p:cNvPr id="142369" name="Rectangle 33"/>
          <p:cNvSpPr>
            <a:spLocks noGrp="1" noChangeArrowheads="1"/>
          </p:cNvSpPr>
          <p:nvPr>
            <p:ph type="title"/>
          </p:nvPr>
        </p:nvSpPr>
        <p:spPr>
          <a:xfrm>
            <a:off x="604838" y="449263"/>
            <a:ext cx="7772400" cy="1143000"/>
          </a:xfrm>
        </p:spPr>
        <p:txBody>
          <a:bodyPr/>
          <a:lstStyle/>
          <a:p>
            <a:r>
              <a:rPr lang="en-US" altLang="he-IL" sz="3000" u="none" dirty="0"/>
              <a:t>Example :</a:t>
            </a:r>
            <a:r>
              <a:rPr lang="en-US" altLang="he-IL" u="none" dirty="0"/>
              <a:t> </a:t>
            </a:r>
            <a:r>
              <a:rPr lang="en-US" altLang="he-IL" sz="3000" dirty="0"/>
              <a:t>Mutual exclusion for general communication graphs</a:t>
            </a:r>
            <a:endParaRPr lang="en-US" altLang="sv-SE" sz="3000" dirty="0"/>
          </a:p>
        </p:txBody>
      </p:sp>
      <p:sp>
        <p:nvSpPr>
          <p:cNvPr id="142370" name="Text Box 34"/>
          <p:cNvSpPr txBox="1">
            <a:spLocks noChangeArrowheads="1"/>
          </p:cNvSpPr>
          <p:nvPr/>
        </p:nvSpPr>
        <p:spPr bwMode="auto">
          <a:xfrm>
            <a:off x="692150" y="4048125"/>
            <a:ext cx="15986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sv-SE" sz="2200">
                <a:solidFill>
                  <a:srgbClr val="003399"/>
                </a:solidFill>
                <a:latin typeface="Comic Sans MS" panose="030F0702030302020204" pitchFamily="66" charset="0"/>
              </a:rPr>
              <a:t>Server</a:t>
            </a:r>
          </a:p>
        </p:txBody>
      </p:sp>
      <p:sp>
        <p:nvSpPr>
          <p:cNvPr id="142371" name="Text Box 35"/>
          <p:cNvSpPr txBox="1">
            <a:spLocks noChangeArrowheads="1"/>
          </p:cNvSpPr>
          <p:nvPr/>
        </p:nvSpPr>
        <p:spPr bwMode="auto">
          <a:xfrm>
            <a:off x="4991100" y="4048125"/>
            <a:ext cx="11953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sv-SE" sz="2200">
                <a:solidFill>
                  <a:srgbClr val="003399"/>
                </a:solidFill>
                <a:latin typeface="Comic Sans MS" panose="030F0702030302020204" pitchFamily="66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12936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2 - Definitions, Techniques and Paradigms</a:t>
            </a:r>
            <a:endParaRPr lang="en-US" altLang="he-IL"/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F69B2FC9-6667-4247-ADFC-F2E3943D705E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1800"/>
            <a:ext cx="7524750" cy="865188"/>
          </a:xfrm>
        </p:spPr>
        <p:txBody>
          <a:bodyPr/>
          <a:lstStyle/>
          <a:p>
            <a:r>
              <a:rPr lang="en-US" altLang="he-IL" sz="2800" u="none"/>
              <a:t>Modified version of the mutual exclusion algorithm</a:t>
            </a:r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533400" y="1503363"/>
            <a:ext cx="8220075" cy="159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¦"/>
              <a:defRPr sz="2800">
                <a:solidFill>
                  <a:srgbClr val="0000B0"/>
                </a:solidFill>
                <a:latin typeface="Comic Sans MS" panose="030F0702030302020204" pitchFamily="66" charset="0"/>
                <a:cs typeface="Times New Roman (Hebrew)" charset="-79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l"/>
              <a:defRPr sz="2400">
                <a:solidFill>
                  <a:srgbClr val="0000B0"/>
                </a:solidFill>
                <a:latin typeface="Comic Sans MS" panose="030F0702030302020204" pitchFamily="66" charset="0"/>
                <a:cs typeface="Times New Roman (Hebrew)" charset="-79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rgbClr val="0000B0"/>
                </a:solidFill>
                <a:latin typeface="Comic Sans MS" panose="030F0702030302020204" pitchFamily="66" charset="0"/>
                <a:cs typeface="Times New Roman (Hebrew)" charset="-79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B0"/>
                </a:solidFill>
                <a:latin typeface="Times New Roman" panose="02020603050405020304" pitchFamily="18" charset="0"/>
                <a:cs typeface="Times New Roman (Hebrew)" charset="-79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B0"/>
                </a:solidFill>
                <a:latin typeface="Times New Roman" panose="02020603050405020304" pitchFamily="18" charset="0"/>
                <a:cs typeface="Times New Roman (Hebrew)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B0"/>
                </a:solidFill>
                <a:latin typeface="Times New Roman" panose="02020603050405020304" pitchFamily="18" charset="0"/>
                <a:cs typeface="Times New Roman (Hebrew)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B0"/>
                </a:solidFill>
                <a:latin typeface="Times New Roman" panose="02020603050405020304" pitchFamily="18" charset="0"/>
                <a:cs typeface="Times New Roman (Hebrew)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B0"/>
                </a:solidFill>
                <a:latin typeface="Times New Roman" panose="02020603050405020304" pitchFamily="18" charset="0"/>
                <a:cs typeface="Times New Roman (Hebrew)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B0"/>
                </a:solidFill>
                <a:latin typeface="Times New Roman" panose="02020603050405020304" pitchFamily="18" charset="0"/>
                <a:cs typeface="Times New Roman (Hebrew)" charset="-79"/>
              </a:defRPr>
            </a:lvl9pPr>
          </a:lstStyle>
          <a:p>
            <a:r>
              <a:rPr lang="en-US" altLang="he-IL" sz="2400"/>
              <a:t>Designed to stabilize in a system in which a rooted spanning tree exists and in which only read/write atomicity is assumed</a:t>
            </a:r>
            <a:endParaRPr lang="en-US" altLang="he-IL" sz="2400" i="1" baseline="-30000">
              <a:cs typeface="Courier New" panose="02070309020205020404" pitchFamily="49" charset="0"/>
            </a:endParaRPr>
          </a:p>
          <a:p>
            <a:r>
              <a:rPr lang="en-US" altLang="he-IL" sz="2400">
                <a:cs typeface="Courier New" panose="02070309020205020404" pitchFamily="49" charset="0"/>
              </a:rPr>
              <a:t>Euler tour defines a virtual ring</a:t>
            </a:r>
            <a:endParaRPr lang="en-US" altLang="he-IL" sz="2400" i="1" baseline="-30000">
              <a:cs typeface="Courier New" panose="02070309020205020404" pitchFamily="49" charset="0"/>
            </a:endParaRPr>
          </a:p>
        </p:txBody>
      </p:sp>
      <p:sp>
        <p:nvSpPr>
          <p:cNvPr id="144388" name="Oval 4"/>
          <p:cNvSpPr>
            <a:spLocks noChangeArrowheads="1"/>
          </p:cNvSpPr>
          <p:nvPr/>
        </p:nvSpPr>
        <p:spPr bwMode="auto">
          <a:xfrm>
            <a:off x="3449638" y="3482975"/>
            <a:ext cx="1827212" cy="630238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144390" name="Oval 6"/>
          <p:cNvSpPr>
            <a:spLocks noChangeArrowheads="1"/>
          </p:cNvSpPr>
          <p:nvPr/>
        </p:nvSpPr>
        <p:spPr bwMode="auto">
          <a:xfrm>
            <a:off x="5610225" y="4829175"/>
            <a:ext cx="1827213" cy="630238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144391" name="Oval 7"/>
          <p:cNvSpPr>
            <a:spLocks noChangeArrowheads="1"/>
          </p:cNvSpPr>
          <p:nvPr/>
        </p:nvSpPr>
        <p:spPr bwMode="auto">
          <a:xfrm>
            <a:off x="3462338" y="4829175"/>
            <a:ext cx="1827212" cy="630238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144392" name="Oval 8"/>
          <p:cNvSpPr>
            <a:spLocks noChangeArrowheads="1"/>
          </p:cNvSpPr>
          <p:nvPr/>
        </p:nvSpPr>
        <p:spPr bwMode="auto">
          <a:xfrm>
            <a:off x="1293813" y="4829175"/>
            <a:ext cx="1827212" cy="630238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144393" name="Text Box 9"/>
          <p:cNvSpPr txBox="1">
            <a:spLocks noChangeArrowheads="1"/>
          </p:cNvSpPr>
          <p:nvPr/>
        </p:nvSpPr>
        <p:spPr bwMode="auto">
          <a:xfrm>
            <a:off x="3222625" y="3278188"/>
            <a:ext cx="463550" cy="406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/>
              <a:t>P</a:t>
            </a:r>
            <a:r>
              <a:rPr lang="en-US" altLang="en-US" sz="2000" baseline="-25000"/>
              <a:t>1</a:t>
            </a:r>
            <a:endParaRPr lang="en-US" altLang="he-IL" sz="2000"/>
          </a:p>
        </p:txBody>
      </p:sp>
      <p:sp>
        <p:nvSpPr>
          <p:cNvPr id="144394" name="Text Box 10"/>
          <p:cNvSpPr txBox="1">
            <a:spLocks noChangeArrowheads="1"/>
          </p:cNvSpPr>
          <p:nvPr/>
        </p:nvSpPr>
        <p:spPr bwMode="auto">
          <a:xfrm>
            <a:off x="1069975" y="4602163"/>
            <a:ext cx="463550" cy="406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/>
              <a:t>P</a:t>
            </a:r>
            <a:r>
              <a:rPr lang="en-US" altLang="en-US" sz="2000" baseline="-25000"/>
              <a:t>4</a:t>
            </a:r>
            <a:endParaRPr lang="en-US" altLang="he-IL" sz="2000"/>
          </a:p>
        </p:txBody>
      </p:sp>
      <p:sp>
        <p:nvSpPr>
          <p:cNvPr id="144395" name="Text Box 11"/>
          <p:cNvSpPr txBox="1">
            <a:spLocks noChangeArrowheads="1"/>
          </p:cNvSpPr>
          <p:nvPr/>
        </p:nvSpPr>
        <p:spPr bwMode="auto">
          <a:xfrm>
            <a:off x="3375025" y="4602163"/>
            <a:ext cx="463550" cy="406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/>
              <a:t>P</a:t>
            </a:r>
            <a:r>
              <a:rPr lang="en-US" altLang="en-US" sz="2000" baseline="-25000"/>
              <a:t>2</a:t>
            </a:r>
            <a:endParaRPr lang="en-US" altLang="he-IL" sz="2000"/>
          </a:p>
        </p:txBody>
      </p:sp>
      <p:sp>
        <p:nvSpPr>
          <p:cNvPr id="144396" name="Text Box 12"/>
          <p:cNvSpPr txBox="1">
            <a:spLocks noChangeArrowheads="1"/>
          </p:cNvSpPr>
          <p:nvPr/>
        </p:nvSpPr>
        <p:spPr bwMode="auto">
          <a:xfrm>
            <a:off x="7138988" y="4602163"/>
            <a:ext cx="463550" cy="406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/>
              <a:t>P</a:t>
            </a:r>
            <a:r>
              <a:rPr lang="en-US" altLang="en-US" sz="2000" baseline="-25000"/>
              <a:t>3</a:t>
            </a:r>
            <a:endParaRPr lang="en-US" altLang="he-IL" sz="2000"/>
          </a:p>
        </p:txBody>
      </p:sp>
      <p:sp>
        <p:nvSpPr>
          <p:cNvPr id="144397" name="Line 13"/>
          <p:cNvSpPr>
            <a:spLocks noChangeShapeType="1"/>
          </p:cNvSpPr>
          <p:nvPr/>
        </p:nvSpPr>
        <p:spPr bwMode="auto">
          <a:xfrm flipH="1">
            <a:off x="2562225" y="3894138"/>
            <a:ext cx="900113" cy="935037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144398" name="Line 14"/>
          <p:cNvSpPr>
            <a:spLocks noChangeShapeType="1"/>
          </p:cNvSpPr>
          <p:nvPr/>
        </p:nvSpPr>
        <p:spPr bwMode="auto">
          <a:xfrm rot="16500445" flipH="1">
            <a:off x="5227638" y="3924300"/>
            <a:ext cx="900112" cy="935038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144399" name="Line 15"/>
          <p:cNvSpPr>
            <a:spLocks noChangeShapeType="1"/>
          </p:cNvSpPr>
          <p:nvPr/>
        </p:nvSpPr>
        <p:spPr bwMode="auto">
          <a:xfrm rot="18967896" flipH="1">
            <a:off x="4127500" y="4229100"/>
            <a:ext cx="466725" cy="509588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144415" name="Text Box 31"/>
          <p:cNvSpPr txBox="1">
            <a:spLocks noChangeArrowheads="1"/>
          </p:cNvSpPr>
          <p:nvPr/>
        </p:nvSpPr>
        <p:spPr bwMode="auto">
          <a:xfrm>
            <a:off x="2819400" y="3776663"/>
            <a:ext cx="630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 i="1">
                <a:solidFill>
                  <a:schemeClr val="tx1"/>
                </a:solidFill>
              </a:rPr>
              <a:t>r</a:t>
            </a:r>
            <a:r>
              <a:rPr lang="en-US" altLang="en-US" sz="1600" baseline="-25000">
                <a:solidFill>
                  <a:schemeClr val="tx1"/>
                </a:solidFill>
              </a:rPr>
              <a:t>1,4</a:t>
            </a:r>
            <a:endParaRPr lang="en-US" altLang="he-IL" sz="1600" i="1">
              <a:solidFill>
                <a:schemeClr val="tx1"/>
              </a:solidFill>
            </a:endParaRPr>
          </a:p>
        </p:txBody>
      </p:sp>
      <p:sp>
        <p:nvSpPr>
          <p:cNvPr id="144416" name="Text Box 32"/>
          <p:cNvSpPr txBox="1">
            <a:spLocks noChangeArrowheads="1"/>
          </p:cNvSpPr>
          <p:nvPr/>
        </p:nvSpPr>
        <p:spPr bwMode="auto">
          <a:xfrm>
            <a:off x="3838575" y="4113213"/>
            <a:ext cx="630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 i="1">
                <a:solidFill>
                  <a:schemeClr val="tx1"/>
                </a:solidFill>
              </a:rPr>
              <a:t>r</a:t>
            </a:r>
            <a:r>
              <a:rPr lang="en-US" altLang="en-US" sz="1600" baseline="-25000">
                <a:solidFill>
                  <a:schemeClr val="tx1"/>
                </a:solidFill>
              </a:rPr>
              <a:t>1,2</a:t>
            </a:r>
            <a:endParaRPr lang="en-US" altLang="he-IL" sz="1600" i="1">
              <a:solidFill>
                <a:schemeClr val="tx1"/>
              </a:solidFill>
            </a:endParaRPr>
          </a:p>
        </p:txBody>
      </p:sp>
      <p:sp>
        <p:nvSpPr>
          <p:cNvPr id="144417" name="Text Box 33"/>
          <p:cNvSpPr txBox="1">
            <a:spLocks noChangeArrowheads="1"/>
          </p:cNvSpPr>
          <p:nvPr/>
        </p:nvSpPr>
        <p:spPr bwMode="auto">
          <a:xfrm>
            <a:off x="5610225" y="3952875"/>
            <a:ext cx="630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 i="1">
                <a:solidFill>
                  <a:schemeClr val="tx1"/>
                </a:solidFill>
              </a:rPr>
              <a:t>r</a:t>
            </a:r>
            <a:r>
              <a:rPr lang="en-US" altLang="en-US" sz="1600" baseline="-25000">
                <a:solidFill>
                  <a:schemeClr val="tx1"/>
                </a:solidFill>
              </a:rPr>
              <a:t>1,3</a:t>
            </a:r>
            <a:endParaRPr lang="en-US" altLang="he-IL" sz="1600" i="1">
              <a:solidFill>
                <a:schemeClr val="tx1"/>
              </a:solidFill>
            </a:endParaRPr>
          </a:p>
        </p:txBody>
      </p:sp>
      <p:sp>
        <p:nvSpPr>
          <p:cNvPr id="144418" name="Text Box 34"/>
          <p:cNvSpPr txBox="1">
            <a:spLocks noChangeArrowheads="1"/>
          </p:cNvSpPr>
          <p:nvPr/>
        </p:nvSpPr>
        <p:spPr bwMode="auto">
          <a:xfrm>
            <a:off x="6145213" y="4492625"/>
            <a:ext cx="6302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 i="1">
                <a:solidFill>
                  <a:schemeClr val="tx1"/>
                </a:solidFill>
              </a:rPr>
              <a:t>r</a:t>
            </a:r>
            <a:r>
              <a:rPr lang="en-US" altLang="en-US" sz="1600" baseline="-25000">
                <a:solidFill>
                  <a:schemeClr val="tx1"/>
                </a:solidFill>
              </a:rPr>
              <a:t>3,1</a:t>
            </a:r>
            <a:endParaRPr lang="en-US" altLang="he-IL" sz="1600" i="1">
              <a:solidFill>
                <a:schemeClr val="tx1"/>
              </a:solidFill>
            </a:endParaRPr>
          </a:p>
        </p:txBody>
      </p:sp>
      <p:sp>
        <p:nvSpPr>
          <p:cNvPr id="144419" name="Text Box 35"/>
          <p:cNvSpPr txBox="1">
            <a:spLocks noChangeArrowheads="1"/>
          </p:cNvSpPr>
          <p:nvPr/>
        </p:nvSpPr>
        <p:spPr bwMode="auto">
          <a:xfrm>
            <a:off x="4381500" y="4530725"/>
            <a:ext cx="630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 i="1">
                <a:solidFill>
                  <a:schemeClr val="tx1"/>
                </a:solidFill>
              </a:rPr>
              <a:t>r</a:t>
            </a:r>
            <a:r>
              <a:rPr lang="en-US" altLang="en-US" sz="1600" baseline="-25000">
                <a:solidFill>
                  <a:schemeClr val="tx1"/>
                </a:solidFill>
              </a:rPr>
              <a:t>2,1</a:t>
            </a:r>
            <a:endParaRPr lang="en-US" altLang="he-IL" sz="1600" i="1">
              <a:solidFill>
                <a:schemeClr val="tx1"/>
              </a:solidFill>
            </a:endParaRPr>
          </a:p>
        </p:txBody>
      </p:sp>
      <p:sp>
        <p:nvSpPr>
          <p:cNvPr id="144420" name="Text Box 36"/>
          <p:cNvSpPr txBox="1">
            <a:spLocks noChangeArrowheads="1"/>
          </p:cNvSpPr>
          <p:nvPr/>
        </p:nvSpPr>
        <p:spPr bwMode="auto">
          <a:xfrm>
            <a:off x="2109788" y="4492625"/>
            <a:ext cx="6302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 i="1">
                <a:solidFill>
                  <a:schemeClr val="tx1"/>
                </a:solidFill>
              </a:rPr>
              <a:t>r</a:t>
            </a:r>
            <a:r>
              <a:rPr lang="en-US" altLang="en-US" sz="1600" baseline="-25000">
                <a:solidFill>
                  <a:schemeClr val="tx1"/>
                </a:solidFill>
              </a:rPr>
              <a:t>4,1</a:t>
            </a:r>
            <a:endParaRPr lang="en-US" altLang="he-IL" sz="1600" i="1">
              <a:solidFill>
                <a:schemeClr val="tx1"/>
              </a:solidFill>
            </a:endParaRPr>
          </a:p>
        </p:txBody>
      </p:sp>
      <p:sp>
        <p:nvSpPr>
          <p:cNvPr id="144421" name="Text Box 37"/>
          <p:cNvSpPr txBox="1">
            <a:spLocks noChangeArrowheads="1"/>
          </p:cNvSpPr>
          <p:nvPr/>
        </p:nvSpPr>
        <p:spPr bwMode="auto">
          <a:xfrm>
            <a:off x="5946775" y="4930775"/>
            <a:ext cx="630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 i="1">
                <a:solidFill>
                  <a:schemeClr val="tx1"/>
                </a:solidFill>
              </a:rPr>
              <a:t>lr</a:t>
            </a:r>
            <a:r>
              <a:rPr lang="en-US" altLang="en-US" sz="1600" baseline="-25000">
                <a:solidFill>
                  <a:schemeClr val="tx1"/>
                </a:solidFill>
              </a:rPr>
              <a:t>1,3</a:t>
            </a:r>
            <a:endParaRPr lang="en-US" altLang="he-IL" sz="1600" i="1">
              <a:solidFill>
                <a:schemeClr val="tx1"/>
              </a:solidFill>
            </a:endParaRPr>
          </a:p>
        </p:txBody>
      </p:sp>
      <p:sp>
        <p:nvSpPr>
          <p:cNvPr id="144422" name="Text Box 38"/>
          <p:cNvSpPr txBox="1">
            <a:spLocks noChangeArrowheads="1"/>
          </p:cNvSpPr>
          <p:nvPr/>
        </p:nvSpPr>
        <p:spPr bwMode="auto">
          <a:xfrm>
            <a:off x="3914775" y="4899025"/>
            <a:ext cx="630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 i="1">
                <a:solidFill>
                  <a:schemeClr val="tx1"/>
                </a:solidFill>
              </a:rPr>
              <a:t>lr</a:t>
            </a:r>
            <a:r>
              <a:rPr lang="en-US" altLang="en-US" sz="1600" baseline="-25000">
                <a:solidFill>
                  <a:schemeClr val="tx1"/>
                </a:solidFill>
              </a:rPr>
              <a:t>1,2</a:t>
            </a:r>
            <a:endParaRPr lang="en-US" altLang="he-IL" sz="1600" i="1">
              <a:solidFill>
                <a:schemeClr val="tx1"/>
              </a:solidFill>
            </a:endParaRPr>
          </a:p>
        </p:txBody>
      </p:sp>
      <p:sp>
        <p:nvSpPr>
          <p:cNvPr id="144423" name="Text Box 39"/>
          <p:cNvSpPr txBox="1">
            <a:spLocks noChangeArrowheads="1"/>
          </p:cNvSpPr>
          <p:nvPr/>
        </p:nvSpPr>
        <p:spPr bwMode="auto">
          <a:xfrm>
            <a:off x="2106613" y="4899025"/>
            <a:ext cx="6302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 i="1">
                <a:solidFill>
                  <a:schemeClr val="tx1"/>
                </a:solidFill>
              </a:rPr>
              <a:t>lr</a:t>
            </a:r>
            <a:r>
              <a:rPr lang="en-US" altLang="en-US" sz="1600" baseline="-25000">
                <a:solidFill>
                  <a:schemeClr val="tx1"/>
                </a:solidFill>
              </a:rPr>
              <a:t>1,4</a:t>
            </a:r>
            <a:endParaRPr lang="en-US" altLang="he-IL" sz="1600" i="1">
              <a:solidFill>
                <a:schemeClr val="tx1"/>
              </a:solidFill>
            </a:endParaRPr>
          </a:p>
        </p:txBody>
      </p:sp>
      <p:sp>
        <p:nvSpPr>
          <p:cNvPr id="144424" name="Text Box 40"/>
          <p:cNvSpPr txBox="1">
            <a:spLocks noChangeArrowheads="1"/>
          </p:cNvSpPr>
          <p:nvPr/>
        </p:nvSpPr>
        <p:spPr bwMode="auto">
          <a:xfrm>
            <a:off x="4646613" y="3675063"/>
            <a:ext cx="6302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 i="1">
                <a:solidFill>
                  <a:schemeClr val="tx1"/>
                </a:solidFill>
              </a:rPr>
              <a:t>lr</a:t>
            </a:r>
            <a:r>
              <a:rPr lang="en-US" altLang="en-US" sz="1600" baseline="-25000">
                <a:solidFill>
                  <a:schemeClr val="tx1"/>
                </a:solidFill>
              </a:rPr>
              <a:t>3,1</a:t>
            </a:r>
            <a:endParaRPr lang="en-US" altLang="he-IL" sz="1600" i="1">
              <a:solidFill>
                <a:schemeClr val="tx1"/>
              </a:solidFill>
            </a:endParaRPr>
          </a:p>
        </p:txBody>
      </p:sp>
      <p:sp>
        <p:nvSpPr>
          <p:cNvPr id="144425" name="Text Box 41"/>
          <p:cNvSpPr txBox="1">
            <a:spLocks noChangeArrowheads="1"/>
          </p:cNvSpPr>
          <p:nvPr/>
        </p:nvSpPr>
        <p:spPr bwMode="auto">
          <a:xfrm>
            <a:off x="4083050" y="3649663"/>
            <a:ext cx="630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 i="1">
                <a:solidFill>
                  <a:schemeClr val="tx1"/>
                </a:solidFill>
              </a:rPr>
              <a:t>lr</a:t>
            </a:r>
            <a:r>
              <a:rPr lang="en-US" altLang="en-US" sz="1600" baseline="-25000">
                <a:solidFill>
                  <a:schemeClr val="tx1"/>
                </a:solidFill>
              </a:rPr>
              <a:t>2,1</a:t>
            </a:r>
            <a:endParaRPr lang="en-US" altLang="he-IL" sz="1600" i="1">
              <a:solidFill>
                <a:schemeClr val="tx1"/>
              </a:solidFill>
            </a:endParaRPr>
          </a:p>
        </p:txBody>
      </p:sp>
      <p:sp>
        <p:nvSpPr>
          <p:cNvPr id="144426" name="Text Box 42"/>
          <p:cNvSpPr txBox="1">
            <a:spLocks noChangeArrowheads="1"/>
          </p:cNvSpPr>
          <p:nvPr/>
        </p:nvSpPr>
        <p:spPr bwMode="auto">
          <a:xfrm>
            <a:off x="3519488" y="3675063"/>
            <a:ext cx="608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 i="1">
                <a:solidFill>
                  <a:schemeClr val="tx1"/>
                </a:solidFill>
              </a:rPr>
              <a:t>lr</a:t>
            </a:r>
            <a:r>
              <a:rPr lang="en-US" altLang="en-US" sz="1600" baseline="-25000">
                <a:solidFill>
                  <a:schemeClr val="tx1"/>
                </a:solidFill>
              </a:rPr>
              <a:t>4,1</a:t>
            </a:r>
            <a:endParaRPr lang="en-US" altLang="he-IL" sz="1600" i="1">
              <a:solidFill>
                <a:schemeClr val="tx1"/>
              </a:solidFill>
            </a:endParaRPr>
          </a:p>
        </p:txBody>
      </p:sp>
      <p:sp>
        <p:nvSpPr>
          <p:cNvPr id="144428" name="Freeform 44"/>
          <p:cNvSpPr>
            <a:spLocks/>
          </p:cNvSpPr>
          <p:nvPr/>
        </p:nvSpPr>
        <p:spPr bwMode="auto">
          <a:xfrm>
            <a:off x="2159000" y="3663950"/>
            <a:ext cx="1368425" cy="930275"/>
          </a:xfrm>
          <a:custGeom>
            <a:avLst/>
            <a:gdLst>
              <a:gd name="T0" fmla="*/ 67 w 862"/>
              <a:gd name="T1" fmla="*/ 586 h 586"/>
              <a:gd name="T2" fmla="*/ 132 w 862"/>
              <a:gd name="T3" fmla="*/ 84 h 586"/>
              <a:gd name="T4" fmla="*/ 862 w 862"/>
              <a:gd name="T5" fmla="*/ 84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2" h="586">
                <a:moveTo>
                  <a:pt x="67" y="586"/>
                </a:moveTo>
                <a:cubicBezTo>
                  <a:pt x="33" y="377"/>
                  <a:pt x="0" y="168"/>
                  <a:pt x="132" y="84"/>
                </a:cubicBezTo>
                <a:cubicBezTo>
                  <a:pt x="264" y="0"/>
                  <a:pt x="736" y="83"/>
                  <a:pt x="862" y="84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144429" name="Freeform 45"/>
          <p:cNvSpPr>
            <a:spLocks/>
          </p:cNvSpPr>
          <p:nvPr/>
        </p:nvSpPr>
        <p:spPr bwMode="auto">
          <a:xfrm>
            <a:off x="2535238" y="4054475"/>
            <a:ext cx="862012" cy="1016000"/>
          </a:xfrm>
          <a:custGeom>
            <a:avLst/>
            <a:gdLst>
              <a:gd name="T0" fmla="*/ 382 w 543"/>
              <a:gd name="T1" fmla="*/ 0 h 640"/>
              <a:gd name="T2" fmla="*/ 479 w 543"/>
              <a:gd name="T3" fmla="*/ 349 h 640"/>
              <a:gd name="T4" fmla="*/ 0 w 543"/>
              <a:gd name="T5" fmla="*/ 64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3" h="640">
                <a:moveTo>
                  <a:pt x="382" y="0"/>
                </a:moveTo>
                <a:cubicBezTo>
                  <a:pt x="462" y="121"/>
                  <a:pt x="543" y="242"/>
                  <a:pt x="479" y="349"/>
                </a:cubicBezTo>
                <a:cubicBezTo>
                  <a:pt x="415" y="456"/>
                  <a:pt x="78" y="593"/>
                  <a:pt x="0" y="640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144430" name="Freeform 46"/>
          <p:cNvSpPr>
            <a:spLocks/>
          </p:cNvSpPr>
          <p:nvPr/>
        </p:nvSpPr>
        <p:spPr bwMode="auto">
          <a:xfrm>
            <a:off x="2051050" y="4722813"/>
            <a:ext cx="150813" cy="374650"/>
          </a:xfrm>
          <a:custGeom>
            <a:avLst/>
            <a:gdLst>
              <a:gd name="T0" fmla="*/ 95 w 95"/>
              <a:gd name="T1" fmla="*/ 236 h 236"/>
              <a:gd name="T2" fmla="*/ 5 w 95"/>
              <a:gd name="T3" fmla="*/ 98 h 236"/>
              <a:gd name="T4" fmla="*/ 62 w 95"/>
              <a:gd name="T5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" h="236">
                <a:moveTo>
                  <a:pt x="95" y="236"/>
                </a:moveTo>
                <a:cubicBezTo>
                  <a:pt x="52" y="186"/>
                  <a:pt x="10" y="137"/>
                  <a:pt x="5" y="98"/>
                </a:cubicBezTo>
                <a:cubicBezTo>
                  <a:pt x="0" y="59"/>
                  <a:pt x="54" y="16"/>
                  <a:pt x="62" y="0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144431" name="Freeform 47"/>
          <p:cNvSpPr>
            <a:spLocks/>
          </p:cNvSpPr>
          <p:nvPr/>
        </p:nvSpPr>
        <p:spPr bwMode="auto">
          <a:xfrm>
            <a:off x="3900488" y="3913188"/>
            <a:ext cx="228600" cy="320675"/>
          </a:xfrm>
          <a:custGeom>
            <a:avLst/>
            <a:gdLst>
              <a:gd name="T0" fmla="*/ 0 w 144"/>
              <a:gd name="T1" fmla="*/ 0 h 202"/>
              <a:gd name="T2" fmla="*/ 122 w 144"/>
              <a:gd name="T3" fmla="*/ 65 h 202"/>
              <a:gd name="T4" fmla="*/ 130 w 144"/>
              <a:gd name="T5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202">
                <a:moveTo>
                  <a:pt x="0" y="0"/>
                </a:moveTo>
                <a:cubicBezTo>
                  <a:pt x="50" y="15"/>
                  <a:pt x="100" y="31"/>
                  <a:pt x="122" y="65"/>
                </a:cubicBezTo>
                <a:cubicBezTo>
                  <a:pt x="144" y="99"/>
                  <a:pt x="127" y="183"/>
                  <a:pt x="130" y="202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144432" name="Freeform 48"/>
          <p:cNvSpPr>
            <a:spLocks/>
          </p:cNvSpPr>
          <p:nvPr/>
        </p:nvSpPr>
        <p:spPr bwMode="auto">
          <a:xfrm>
            <a:off x="3773488" y="4362450"/>
            <a:ext cx="217487" cy="657225"/>
          </a:xfrm>
          <a:custGeom>
            <a:avLst/>
            <a:gdLst>
              <a:gd name="T0" fmla="*/ 96 w 137"/>
              <a:gd name="T1" fmla="*/ 0 h 414"/>
              <a:gd name="T2" fmla="*/ 7 w 137"/>
              <a:gd name="T3" fmla="*/ 219 h 414"/>
              <a:gd name="T4" fmla="*/ 137 w 137"/>
              <a:gd name="T5" fmla="*/ 41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414">
                <a:moveTo>
                  <a:pt x="96" y="0"/>
                </a:moveTo>
                <a:cubicBezTo>
                  <a:pt x="48" y="75"/>
                  <a:pt x="0" y="150"/>
                  <a:pt x="7" y="219"/>
                </a:cubicBezTo>
                <a:cubicBezTo>
                  <a:pt x="14" y="288"/>
                  <a:pt x="114" y="383"/>
                  <a:pt x="137" y="414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144433" name="Freeform 49"/>
          <p:cNvSpPr>
            <a:spLocks/>
          </p:cNvSpPr>
          <p:nvPr/>
        </p:nvSpPr>
        <p:spPr bwMode="auto">
          <a:xfrm>
            <a:off x="4338638" y="4838700"/>
            <a:ext cx="231775" cy="231775"/>
          </a:xfrm>
          <a:custGeom>
            <a:avLst/>
            <a:gdLst>
              <a:gd name="T0" fmla="*/ 0 w 146"/>
              <a:gd name="T1" fmla="*/ 146 h 146"/>
              <a:gd name="T2" fmla="*/ 105 w 146"/>
              <a:gd name="T3" fmla="*/ 114 h 146"/>
              <a:gd name="T4" fmla="*/ 146 w 146"/>
              <a:gd name="T5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6" h="146">
                <a:moveTo>
                  <a:pt x="0" y="146"/>
                </a:moveTo>
                <a:cubicBezTo>
                  <a:pt x="40" y="142"/>
                  <a:pt x="81" y="138"/>
                  <a:pt x="105" y="114"/>
                </a:cubicBezTo>
                <a:cubicBezTo>
                  <a:pt x="129" y="90"/>
                  <a:pt x="139" y="19"/>
                  <a:pt x="146" y="0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144434" name="Freeform 50"/>
          <p:cNvSpPr>
            <a:spLocks/>
          </p:cNvSpPr>
          <p:nvPr/>
        </p:nvSpPr>
        <p:spPr bwMode="auto">
          <a:xfrm>
            <a:off x="4467225" y="3963988"/>
            <a:ext cx="276225" cy="720725"/>
          </a:xfrm>
          <a:custGeom>
            <a:avLst/>
            <a:gdLst>
              <a:gd name="T0" fmla="*/ 73 w 174"/>
              <a:gd name="T1" fmla="*/ 454 h 454"/>
              <a:gd name="T2" fmla="*/ 162 w 174"/>
              <a:gd name="T3" fmla="*/ 251 h 454"/>
              <a:gd name="T4" fmla="*/ 0 w 174"/>
              <a:gd name="T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" h="454">
                <a:moveTo>
                  <a:pt x="73" y="454"/>
                </a:moveTo>
                <a:cubicBezTo>
                  <a:pt x="123" y="390"/>
                  <a:pt x="174" y="327"/>
                  <a:pt x="162" y="251"/>
                </a:cubicBezTo>
                <a:cubicBezTo>
                  <a:pt x="150" y="175"/>
                  <a:pt x="75" y="87"/>
                  <a:pt x="0" y="0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144435" name="Freeform 51"/>
          <p:cNvSpPr>
            <a:spLocks/>
          </p:cNvSpPr>
          <p:nvPr/>
        </p:nvSpPr>
        <p:spPr bwMode="auto">
          <a:xfrm>
            <a:off x="4543425" y="3938588"/>
            <a:ext cx="1082675" cy="280987"/>
          </a:xfrm>
          <a:custGeom>
            <a:avLst/>
            <a:gdLst>
              <a:gd name="T0" fmla="*/ 0 w 682"/>
              <a:gd name="T1" fmla="*/ 0 h 177"/>
              <a:gd name="T2" fmla="*/ 260 w 682"/>
              <a:gd name="T3" fmla="*/ 154 h 177"/>
              <a:gd name="T4" fmla="*/ 682 w 682"/>
              <a:gd name="T5" fmla="*/ 138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2" h="177">
                <a:moveTo>
                  <a:pt x="0" y="0"/>
                </a:moveTo>
                <a:cubicBezTo>
                  <a:pt x="73" y="65"/>
                  <a:pt x="146" y="131"/>
                  <a:pt x="260" y="154"/>
                </a:cubicBezTo>
                <a:cubicBezTo>
                  <a:pt x="374" y="177"/>
                  <a:pt x="528" y="157"/>
                  <a:pt x="682" y="138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144436" name="Freeform 52"/>
          <p:cNvSpPr>
            <a:spLocks/>
          </p:cNvSpPr>
          <p:nvPr/>
        </p:nvSpPr>
        <p:spPr bwMode="auto">
          <a:xfrm>
            <a:off x="5435600" y="4260850"/>
            <a:ext cx="588963" cy="836613"/>
          </a:xfrm>
          <a:custGeom>
            <a:avLst/>
            <a:gdLst>
              <a:gd name="T0" fmla="*/ 193 w 371"/>
              <a:gd name="T1" fmla="*/ 0 h 527"/>
              <a:gd name="T2" fmla="*/ 30 w 371"/>
              <a:gd name="T3" fmla="*/ 324 h 527"/>
              <a:gd name="T4" fmla="*/ 371 w 371"/>
              <a:gd name="T5" fmla="*/ 527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1" h="527">
                <a:moveTo>
                  <a:pt x="193" y="0"/>
                </a:moveTo>
                <a:cubicBezTo>
                  <a:pt x="96" y="118"/>
                  <a:pt x="0" y="236"/>
                  <a:pt x="30" y="324"/>
                </a:cubicBezTo>
                <a:cubicBezTo>
                  <a:pt x="60" y="412"/>
                  <a:pt x="215" y="469"/>
                  <a:pt x="371" y="527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144437" name="Freeform 53"/>
          <p:cNvSpPr>
            <a:spLocks/>
          </p:cNvSpPr>
          <p:nvPr/>
        </p:nvSpPr>
        <p:spPr bwMode="auto">
          <a:xfrm>
            <a:off x="6281738" y="4865688"/>
            <a:ext cx="198437" cy="257175"/>
          </a:xfrm>
          <a:custGeom>
            <a:avLst/>
            <a:gdLst>
              <a:gd name="T0" fmla="*/ 0 w 125"/>
              <a:gd name="T1" fmla="*/ 162 h 162"/>
              <a:gd name="T2" fmla="*/ 114 w 125"/>
              <a:gd name="T3" fmla="*/ 56 h 162"/>
              <a:gd name="T4" fmla="*/ 65 w 125"/>
              <a:gd name="T5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5" h="162">
                <a:moveTo>
                  <a:pt x="0" y="162"/>
                </a:moveTo>
                <a:cubicBezTo>
                  <a:pt x="51" y="122"/>
                  <a:pt x="103" y="83"/>
                  <a:pt x="114" y="56"/>
                </a:cubicBezTo>
                <a:cubicBezTo>
                  <a:pt x="125" y="29"/>
                  <a:pt x="95" y="14"/>
                  <a:pt x="65" y="0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144438" name="Freeform 54"/>
          <p:cNvSpPr>
            <a:spLocks/>
          </p:cNvSpPr>
          <p:nvPr/>
        </p:nvSpPr>
        <p:spPr bwMode="auto">
          <a:xfrm>
            <a:off x="5046663" y="3598863"/>
            <a:ext cx="1325562" cy="1022350"/>
          </a:xfrm>
          <a:custGeom>
            <a:avLst/>
            <a:gdLst>
              <a:gd name="T0" fmla="*/ 835 w 835"/>
              <a:gd name="T1" fmla="*/ 644 h 644"/>
              <a:gd name="T2" fmla="*/ 640 w 835"/>
              <a:gd name="T3" fmla="*/ 84 h 644"/>
              <a:gd name="T4" fmla="*/ 0 w 835"/>
              <a:gd name="T5" fmla="*/ 141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5" h="644">
                <a:moveTo>
                  <a:pt x="835" y="644"/>
                </a:moveTo>
                <a:cubicBezTo>
                  <a:pt x="807" y="406"/>
                  <a:pt x="779" y="168"/>
                  <a:pt x="640" y="84"/>
                </a:cubicBezTo>
                <a:cubicBezTo>
                  <a:pt x="501" y="0"/>
                  <a:pt x="250" y="70"/>
                  <a:pt x="0" y="141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144439" name="Freeform 55"/>
          <p:cNvSpPr>
            <a:spLocks/>
          </p:cNvSpPr>
          <p:nvPr/>
        </p:nvSpPr>
        <p:spPr bwMode="auto">
          <a:xfrm>
            <a:off x="3114675" y="3598863"/>
            <a:ext cx="1751013" cy="287337"/>
          </a:xfrm>
          <a:custGeom>
            <a:avLst/>
            <a:gdLst>
              <a:gd name="T0" fmla="*/ 1103 w 1103"/>
              <a:gd name="T1" fmla="*/ 117 h 181"/>
              <a:gd name="T2" fmla="*/ 454 w 1103"/>
              <a:gd name="T3" fmla="*/ 11 h 181"/>
              <a:gd name="T4" fmla="*/ 0 w 1103"/>
              <a:gd name="T5" fmla="*/ 18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3" h="181">
                <a:moveTo>
                  <a:pt x="1103" y="117"/>
                </a:moveTo>
                <a:cubicBezTo>
                  <a:pt x="870" y="58"/>
                  <a:pt x="638" y="0"/>
                  <a:pt x="454" y="11"/>
                </a:cubicBezTo>
                <a:cubicBezTo>
                  <a:pt x="270" y="22"/>
                  <a:pt x="135" y="101"/>
                  <a:pt x="0" y="181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651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1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9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77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8" grpId="0" animBg="1"/>
      <p:bldP spid="144429" grpId="0" animBg="1"/>
      <p:bldP spid="144430" grpId="0" animBg="1"/>
      <p:bldP spid="144431" grpId="0" animBg="1"/>
      <p:bldP spid="144432" grpId="0" animBg="1"/>
      <p:bldP spid="144433" grpId="0" animBg="1"/>
      <p:bldP spid="144434" grpId="0" animBg="1"/>
      <p:bldP spid="144435" grpId="0" animBg="1"/>
      <p:bldP spid="144436" grpId="0" animBg="1"/>
      <p:bldP spid="144437" grpId="0" animBg="1"/>
      <p:bldP spid="144438" grpId="0" animBg="1"/>
      <p:bldP spid="1444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2 - Definitions, Techniques and Paradigms</a:t>
            </a:r>
            <a:endParaRPr lang="en-US" alt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21F6B504-4D96-45F3-99B8-EEA730B17AE2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933450"/>
          </a:xfrm>
        </p:spPr>
        <p:txBody>
          <a:bodyPr/>
          <a:lstStyle/>
          <a:p>
            <a:r>
              <a:rPr lang="en-US" altLang="he-IL" sz="2800"/>
              <a:t>Mutual exclusion for tree structure (for P</a:t>
            </a:r>
            <a:r>
              <a:rPr lang="en-US" altLang="he-IL" sz="2800" baseline="-25000"/>
              <a:t>i</a:t>
            </a:r>
            <a:r>
              <a:rPr lang="en-US" altLang="he-IL" sz="2800"/>
              <a:t>)</a:t>
            </a:r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533400" y="1162050"/>
            <a:ext cx="7656513" cy="547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he-IL" sz="1800">
                <a:solidFill>
                  <a:srgbClr val="3333CC"/>
                </a:solidFill>
              </a:rPr>
              <a:t>01 Root: </a:t>
            </a:r>
            <a:r>
              <a:rPr lang="en-US" altLang="he-IL" sz="1800" b="1">
                <a:solidFill>
                  <a:srgbClr val="3333CC"/>
                </a:solidFill>
              </a:rPr>
              <a:t>do</a:t>
            </a:r>
            <a:r>
              <a:rPr lang="en-US" altLang="he-IL" sz="1800">
                <a:solidFill>
                  <a:srgbClr val="3333CC"/>
                </a:solidFill>
              </a:rPr>
              <a:t> forever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he-IL" sz="1800">
                <a:solidFill>
                  <a:srgbClr val="3333CC"/>
                </a:solidFill>
              </a:rPr>
              <a:t>02		 </a:t>
            </a:r>
            <a:r>
              <a:rPr lang="en-US" altLang="he-IL" sz="1800" i="1">
                <a:solidFill>
                  <a:srgbClr val="3333CC"/>
                </a:solidFill>
                <a:sym typeface="Symbol" panose="05050102010706020507" pitchFamily="18" charset="2"/>
              </a:rPr>
              <a:t>lr</a:t>
            </a:r>
            <a:r>
              <a:rPr lang="en-US" altLang="he-IL" sz="1800" baseline="-25000">
                <a:solidFill>
                  <a:srgbClr val="3333CC"/>
                </a:solidFill>
                <a:sym typeface="Symbol" panose="05050102010706020507" pitchFamily="18" charset="2"/>
              </a:rPr>
              <a:t>1,i</a:t>
            </a:r>
            <a:r>
              <a:rPr lang="en-US" altLang="he-IL" sz="1800" i="1" baseline="-25000">
                <a:solidFill>
                  <a:srgbClr val="3333CC"/>
                </a:solidFill>
                <a:sym typeface="Symbol" panose="05050102010706020507" pitchFamily="18" charset="2"/>
              </a:rPr>
              <a:t> </a:t>
            </a:r>
            <a:r>
              <a:rPr lang="en-US" altLang="he-IL" sz="1800">
                <a:solidFill>
                  <a:srgbClr val="3333CC"/>
                </a:solidFill>
                <a:sym typeface="Symbol" panose="05050102010706020507" pitchFamily="18" charset="2"/>
              </a:rPr>
              <a:t>:=  </a:t>
            </a:r>
            <a:r>
              <a:rPr lang="en-US" altLang="he-IL" sz="1800" b="1">
                <a:solidFill>
                  <a:srgbClr val="3333CC"/>
                </a:solidFill>
                <a:sym typeface="Symbol" panose="05050102010706020507" pitchFamily="18" charset="2"/>
              </a:rPr>
              <a:t>read </a:t>
            </a:r>
            <a:r>
              <a:rPr lang="en-US" altLang="he-IL" sz="1800">
                <a:solidFill>
                  <a:srgbClr val="3333CC"/>
                </a:solidFill>
                <a:sym typeface="Symbol" panose="05050102010706020507" pitchFamily="18" charset="2"/>
              </a:rPr>
              <a:t>(</a:t>
            </a:r>
            <a:r>
              <a:rPr lang="en-US" altLang="he-IL" sz="1800" i="1">
                <a:solidFill>
                  <a:srgbClr val="3333CC"/>
                </a:solidFill>
                <a:sym typeface="Symbol" panose="05050102010706020507" pitchFamily="18" charset="2"/>
              </a:rPr>
              <a:t>r</a:t>
            </a:r>
            <a:r>
              <a:rPr lang="en-US" altLang="he-IL" sz="1800" baseline="-25000">
                <a:solidFill>
                  <a:srgbClr val="3333CC"/>
                </a:solidFill>
                <a:sym typeface="Symbol" panose="05050102010706020507" pitchFamily="18" charset="2"/>
              </a:rPr>
              <a:t>1,i</a:t>
            </a:r>
            <a:r>
              <a:rPr lang="en-US" altLang="he-IL" sz="1800">
                <a:solidFill>
                  <a:srgbClr val="3333CC"/>
                </a:solidFill>
                <a:sym typeface="Symbol" panose="05050102010706020507" pitchFamily="18" charset="2"/>
              </a:rPr>
              <a:t>)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he-IL" sz="1800">
                <a:solidFill>
                  <a:srgbClr val="3333CC"/>
                </a:solidFill>
                <a:sym typeface="Symbol" panose="05050102010706020507" pitchFamily="18" charset="2"/>
              </a:rPr>
              <a:t>03		</a:t>
            </a:r>
            <a:r>
              <a:rPr lang="en-US" altLang="he-IL" sz="1800" b="1">
                <a:solidFill>
                  <a:srgbClr val="3333CC"/>
                </a:solidFill>
                <a:sym typeface="Symbol" panose="05050102010706020507" pitchFamily="18" charset="2"/>
              </a:rPr>
              <a:t>if</a:t>
            </a:r>
            <a:r>
              <a:rPr lang="en-US" altLang="he-IL" sz="1800">
                <a:solidFill>
                  <a:srgbClr val="3333CC"/>
                </a:solidFill>
                <a:sym typeface="Symbol" panose="05050102010706020507" pitchFamily="18" charset="2"/>
              </a:rPr>
              <a:t>  </a:t>
            </a:r>
            <a:r>
              <a:rPr lang="en-US" altLang="he-IL" sz="1800" i="1">
                <a:solidFill>
                  <a:srgbClr val="3333CC"/>
                </a:solidFill>
                <a:sym typeface="Symbol" panose="05050102010706020507" pitchFamily="18" charset="2"/>
              </a:rPr>
              <a:t>lr</a:t>
            </a:r>
            <a:r>
              <a:rPr lang="en-US" altLang="he-IL" sz="1800" baseline="-25000">
                <a:solidFill>
                  <a:srgbClr val="3333CC"/>
                </a:solidFill>
                <a:sym typeface="Symbol" panose="05050102010706020507" pitchFamily="18" charset="2"/>
              </a:rPr>
              <a:t>,i</a:t>
            </a:r>
            <a:r>
              <a:rPr lang="en-US" altLang="he-IL" sz="1800" i="1" baseline="-25000">
                <a:solidFill>
                  <a:srgbClr val="3333CC"/>
                </a:solidFill>
                <a:sym typeface="Symbol" panose="05050102010706020507" pitchFamily="18" charset="2"/>
              </a:rPr>
              <a:t> </a:t>
            </a:r>
            <a:r>
              <a:rPr lang="en-US" altLang="he-IL" sz="1800">
                <a:solidFill>
                  <a:srgbClr val="3333CC"/>
                </a:solidFill>
                <a:sym typeface="Symbol" panose="05050102010706020507" pitchFamily="18" charset="2"/>
              </a:rPr>
              <a:t>= </a:t>
            </a:r>
            <a:r>
              <a:rPr lang="en-US" altLang="he-IL" sz="1800" i="1">
                <a:solidFill>
                  <a:srgbClr val="3333CC"/>
                </a:solidFill>
                <a:sym typeface="Symbol" panose="05050102010706020507" pitchFamily="18" charset="2"/>
              </a:rPr>
              <a:t>r</a:t>
            </a:r>
            <a:r>
              <a:rPr lang="en-US" altLang="he-IL" sz="1800" baseline="-25000">
                <a:solidFill>
                  <a:srgbClr val="3333CC"/>
                </a:solidFill>
                <a:sym typeface="Symbol" panose="05050102010706020507" pitchFamily="18" charset="2"/>
              </a:rPr>
              <a:t>i,1</a:t>
            </a:r>
            <a:r>
              <a:rPr lang="en-US" altLang="he-IL" sz="1800">
                <a:solidFill>
                  <a:srgbClr val="3333CC"/>
                </a:solidFill>
                <a:sym typeface="Symbol" panose="05050102010706020507" pitchFamily="18" charset="2"/>
              </a:rPr>
              <a:t>  </a:t>
            </a:r>
            <a:r>
              <a:rPr lang="en-US" altLang="he-IL" sz="1800" b="1">
                <a:solidFill>
                  <a:srgbClr val="3333CC"/>
                </a:solidFill>
                <a:sym typeface="Symbol" panose="05050102010706020507" pitchFamily="18" charset="2"/>
              </a:rPr>
              <a:t>then</a:t>
            </a:r>
            <a:endParaRPr lang="en-US" altLang="he-IL" sz="1800">
              <a:solidFill>
                <a:srgbClr val="3333CC"/>
              </a:solidFill>
              <a:sym typeface="Symbol" panose="05050102010706020507" pitchFamily="18" charset="2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he-IL" sz="1800">
                <a:solidFill>
                  <a:srgbClr val="3333CC"/>
                </a:solidFill>
                <a:sym typeface="Symbol" panose="05050102010706020507" pitchFamily="18" charset="2"/>
              </a:rPr>
              <a:t>04			(* critical section*)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he-IL" sz="1800">
                <a:solidFill>
                  <a:srgbClr val="3333CC"/>
                </a:solidFill>
                <a:sym typeface="Symbol" panose="05050102010706020507" pitchFamily="18" charset="2"/>
              </a:rPr>
              <a:t>05			 </a:t>
            </a:r>
            <a:r>
              <a:rPr lang="en-US" altLang="he-IL" sz="1800" b="1">
                <a:solidFill>
                  <a:srgbClr val="3333CC"/>
                </a:solidFill>
                <a:sym typeface="Symbol" panose="05050102010706020507" pitchFamily="18" charset="2"/>
              </a:rPr>
              <a:t>write</a:t>
            </a:r>
            <a:r>
              <a:rPr lang="en-US" altLang="he-IL" sz="1800">
                <a:solidFill>
                  <a:srgbClr val="3333CC"/>
                </a:solidFill>
                <a:sym typeface="Symbol" panose="05050102010706020507" pitchFamily="18" charset="2"/>
              </a:rPr>
              <a:t> </a:t>
            </a:r>
            <a:r>
              <a:rPr lang="en-US" altLang="he-IL" sz="1800" i="1">
                <a:solidFill>
                  <a:srgbClr val="3333CC"/>
                </a:solidFill>
                <a:sym typeface="Symbol" panose="05050102010706020507" pitchFamily="18" charset="2"/>
              </a:rPr>
              <a:t>r</a:t>
            </a:r>
            <a:r>
              <a:rPr lang="en-US" altLang="he-IL" sz="1800" baseline="-25000">
                <a:solidFill>
                  <a:srgbClr val="3333CC"/>
                </a:solidFill>
                <a:sym typeface="Symbol" panose="05050102010706020507" pitchFamily="18" charset="2"/>
              </a:rPr>
              <a:t>i,2</a:t>
            </a:r>
            <a:r>
              <a:rPr lang="en-US" altLang="he-IL" sz="1800">
                <a:solidFill>
                  <a:srgbClr val="3333CC"/>
                </a:solidFill>
                <a:sym typeface="Symbol" panose="05050102010706020507" pitchFamily="18" charset="2"/>
              </a:rPr>
              <a:t> :=  (</a:t>
            </a:r>
            <a:r>
              <a:rPr lang="en-US" altLang="he-IL" sz="1800" i="1">
                <a:solidFill>
                  <a:srgbClr val="3333CC"/>
                </a:solidFill>
                <a:sym typeface="Symbol" panose="05050102010706020507" pitchFamily="18" charset="2"/>
              </a:rPr>
              <a:t>lr</a:t>
            </a:r>
            <a:r>
              <a:rPr lang="en-US" altLang="he-IL" sz="1800" baseline="-25000">
                <a:solidFill>
                  <a:srgbClr val="3333CC"/>
                </a:solidFill>
                <a:sym typeface="Symbol" panose="05050102010706020507" pitchFamily="18" charset="2"/>
              </a:rPr>
              <a:t>1,i</a:t>
            </a:r>
            <a:r>
              <a:rPr lang="en-US" altLang="he-IL" sz="1800">
                <a:solidFill>
                  <a:srgbClr val="3333CC"/>
                </a:solidFill>
                <a:sym typeface="Symbol" panose="05050102010706020507" pitchFamily="18" charset="2"/>
              </a:rPr>
              <a:t> + 1 mod (4</a:t>
            </a:r>
            <a:r>
              <a:rPr lang="en-US" altLang="he-IL" sz="1800" i="1">
                <a:solidFill>
                  <a:srgbClr val="3333CC"/>
                </a:solidFill>
                <a:sym typeface="Symbol" panose="05050102010706020507" pitchFamily="18" charset="2"/>
              </a:rPr>
              <a:t>n</a:t>
            </a:r>
            <a:r>
              <a:rPr lang="en-US" altLang="he-IL" sz="1800">
                <a:solidFill>
                  <a:srgbClr val="3333CC"/>
                </a:solidFill>
                <a:sym typeface="Symbol" panose="05050102010706020507" pitchFamily="18" charset="2"/>
              </a:rPr>
              <a:t> -5))</a:t>
            </a:r>
            <a:endParaRPr lang="en-US" altLang="he-IL" sz="1800" i="1">
              <a:solidFill>
                <a:srgbClr val="3333CC"/>
              </a:solidFill>
              <a:sym typeface="Symbol" panose="05050102010706020507" pitchFamily="18" charset="2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he-IL" sz="1800">
                <a:solidFill>
                  <a:srgbClr val="3333CC"/>
                </a:solidFill>
              </a:rPr>
              <a:t>06		</a:t>
            </a:r>
            <a:r>
              <a:rPr lang="en-US" altLang="he-IL" sz="1800" b="1">
                <a:solidFill>
                  <a:srgbClr val="3333CC"/>
                </a:solidFill>
              </a:rPr>
              <a:t>for</a:t>
            </a:r>
            <a:r>
              <a:rPr lang="en-US" altLang="he-IL" sz="1800">
                <a:solidFill>
                  <a:srgbClr val="3333CC"/>
                </a:solidFill>
              </a:rPr>
              <a:t> </a:t>
            </a:r>
            <a:r>
              <a:rPr lang="en-US" altLang="he-IL" sz="1800" i="1">
                <a:solidFill>
                  <a:srgbClr val="3333CC"/>
                </a:solidFill>
              </a:rPr>
              <a:t>m</a:t>
            </a:r>
            <a:r>
              <a:rPr lang="en-US" altLang="he-IL" sz="1800">
                <a:solidFill>
                  <a:srgbClr val="3333CC"/>
                </a:solidFill>
              </a:rPr>
              <a:t> := 2 to </a:t>
            </a:r>
            <a:r>
              <a:rPr lang="en-US" altLang="he-IL" sz="1800">
                <a:solidFill>
                  <a:srgbClr val="3333CC"/>
                </a:solidFill>
                <a:sym typeface="Symbol" panose="05050102010706020507" pitchFamily="18" charset="2"/>
              </a:rPr>
              <a:t> </a:t>
            </a:r>
            <a:r>
              <a:rPr lang="en-US" altLang="he-IL" sz="1800" b="1">
                <a:solidFill>
                  <a:srgbClr val="3333CC"/>
                </a:solidFill>
                <a:sym typeface="Symbol" panose="05050102010706020507" pitchFamily="18" charset="2"/>
              </a:rPr>
              <a:t>do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he-IL" sz="1800">
                <a:solidFill>
                  <a:srgbClr val="3333CC"/>
                </a:solidFill>
                <a:sym typeface="Symbol" panose="05050102010706020507" pitchFamily="18" charset="2"/>
              </a:rPr>
              <a:t>07			</a:t>
            </a:r>
            <a:r>
              <a:rPr lang="en-US" altLang="he-IL" sz="1800" b="1">
                <a:solidFill>
                  <a:srgbClr val="3333CC"/>
                </a:solidFill>
                <a:sym typeface="Symbol" panose="05050102010706020507" pitchFamily="18" charset="2"/>
              </a:rPr>
              <a:t> </a:t>
            </a:r>
            <a:r>
              <a:rPr lang="en-US" altLang="he-IL" sz="1800" i="1">
                <a:solidFill>
                  <a:srgbClr val="3333CC"/>
                </a:solidFill>
                <a:sym typeface="Symbol" panose="05050102010706020507" pitchFamily="18" charset="2"/>
              </a:rPr>
              <a:t>lr</a:t>
            </a:r>
            <a:r>
              <a:rPr lang="en-US" altLang="he-IL" sz="1800" baseline="-25000">
                <a:solidFill>
                  <a:srgbClr val="3333CC"/>
                </a:solidFill>
                <a:sym typeface="Symbol" panose="05050102010706020507" pitchFamily="18" charset="2"/>
              </a:rPr>
              <a:t>m,i</a:t>
            </a:r>
            <a:r>
              <a:rPr lang="en-US" altLang="he-IL" sz="1800" i="1" baseline="-25000">
                <a:solidFill>
                  <a:srgbClr val="3333CC"/>
                </a:solidFill>
                <a:sym typeface="Symbol" panose="05050102010706020507" pitchFamily="18" charset="2"/>
              </a:rPr>
              <a:t>  </a:t>
            </a:r>
            <a:r>
              <a:rPr lang="en-US" altLang="he-IL" sz="1800">
                <a:solidFill>
                  <a:srgbClr val="3333CC"/>
                </a:solidFill>
                <a:sym typeface="Symbol" panose="05050102010706020507" pitchFamily="18" charset="2"/>
              </a:rPr>
              <a:t>= </a:t>
            </a:r>
            <a:r>
              <a:rPr lang="en-US" altLang="he-IL" sz="1800" b="1">
                <a:solidFill>
                  <a:srgbClr val="3333CC"/>
                </a:solidFill>
                <a:sym typeface="Symbol" panose="05050102010706020507" pitchFamily="18" charset="2"/>
              </a:rPr>
              <a:t>read</a:t>
            </a:r>
            <a:r>
              <a:rPr lang="en-US" altLang="he-IL" sz="1800">
                <a:solidFill>
                  <a:srgbClr val="3333CC"/>
                </a:solidFill>
                <a:sym typeface="Symbol" panose="05050102010706020507" pitchFamily="18" charset="2"/>
              </a:rPr>
              <a:t>(</a:t>
            </a:r>
            <a:r>
              <a:rPr lang="en-US" altLang="he-IL" sz="1800" i="1">
                <a:solidFill>
                  <a:srgbClr val="3333CC"/>
                </a:solidFill>
                <a:sym typeface="Symbol" panose="05050102010706020507" pitchFamily="18" charset="2"/>
              </a:rPr>
              <a:t>r</a:t>
            </a:r>
            <a:r>
              <a:rPr lang="en-US" altLang="he-IL" sz="1800" baseline="-25000">
                <a:solidFill>
                  <a:srgbClr val="3333CC"/>
                </a:solidFill>
                <a:sym typeface="Symbol" panose="05050102010706020507" pitchFamily="18" charset="2"/>
              </a:rPr>
              <a:t>m,i</a:t>
            </a:r>
            <a:r>
              <a:rPr lang="en-US" altLang="he-IL" sz="1800" i="1" baseline="-25000">
                <a:solidFill>
                  <a:srgbClr val="3333CC"/>
                </a:solidFill>
                <a:sym typeface="Symbol" panose="05050102010706020507" pitchFamily="18" charset="2"/>
              </a:rPr>
              <a:t> </a:t>
            </a:r>
            <a:r>
              <a:rPr lang="en-US" altLang="he-IL" sz="1800">
                <a:solidFill>
                  <a:srgbClr val="3333CC"/>
                </a:solidFill>
                <a:sym typeface="Symbol" panose="05050102010706020507" pitchFamily="18" charset="2"/>
              </a:rPr>
              <a:t>)</a:t>
            </a:r>
            <a:endParaRPr lang="en-US" altLang="he-IL" sz="1800" b="1">
              <a:solidFill>
                <a:srgbClr val="3333CC"/>
              </a:solidFill>
              <a:sym typeface="Symbol" panose="05050102010706020507" pitchFamily="18" charset="2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he-IL" sz="1800">
                <a:solidFill>
                  <a:srgbClr val="3333CC"/>
                </a:solidFill>
                <a:sym typeface="Symbol" panose="05050102010706020507" pitchFamily="18" charset="2"/>
              </a:rPr>
              <a:t>08</a:t>
            </a:r>
            <a:r>
              <a:rPr lang="en-US" altLang="he-IL" sz="1800" b="1">
                <a:solidFill>
                  <a:srgbClr val="3333CC"/>
                </a:solidFill>
                <a:sym typeface="Symbol" panose="05050102010706020507" pitchFamily="18" charset="2"/>
              </a:rPr>
              <a:t>		 	write</a:t>
            </a:r>
            <a:r>
              <a:rPr lang="en-US" altLang="he-IL" sz="1800">
                <a:solidFill>
                  <a:srgbClr val="3333CC"/>
                </a:solidFill>
                <a:sym typeface="Symbol" panose="05050102010706020507" pitchFamily="18" charset="2"/>
              </a:rPr>
              <a:t> </a:t>
            </a:r>
            <a:r>
              <a:rPr lang="en-US" altLang="he-IL" sz="1800" i="1">
                <a:solidFill>
                  <a:srgbClr val="3333CC"/>
                </a:solidFill>
                <a:sym typeface="Symbol" panose="05050102010706020507" pitchFamily="18" charset="2"/>
              </a:rPr>
              <a:t>r</a:t>
            </a:r>
            <a:r>
              <a:rPr lang="en-US" altLang="he-IL" sz="1800" baseline="-25000">
                <a:solidFill>
                  <a:srgbClr val="3333CC"/>
                </a:solidFill>
                <a:sym typeface="Symbol" panose="05050102010706020507" pitchFamily="18" charset="2"/>
              </a:rPr>
              <a:t>i,m+1</a:t>
            </a:r>
            <a:r>
              <a:rPr lang="en-US" altLang="he-IL" sz="1800">
                <a:solidFill>
                  <a:srgbClr val="3333CC"/>
                </a:solidFill>
                <a:sym typeface="Symbol" panose="05050102010706020507" pitchFamily="18" charset="2"/>
              </a:rPr>
              <a:t> :=  </a:t>
            </a:r>
            <a:r>
              <a:rPr lang="en-US" altLang="he-IL" sz="1800" i="1">
                <a:solidFill>
                  <a:srgbClr val="3333CC"/>
                </a:solidFill>
                <a:sym typeface="Symbol" panose="05050102010706020507" pitchFamily="18" charset="2"/>
              </a:rPr>
              <a:t>lr</a:t>
            </a:r>
            <a:r>
              <a:rPr lang="en-US" altLang="he-IL" sz="1800" baseline="-25000">
                <a:solidFill>
                  <a:srgbClr val="3333CC"/>
                </a:solidFill>
                <a:sym typeface="Symbol" panose="05050102010706020507" pitchFamily="18" charset="2"/>
              </a:rPr>
              <a:t>m,i</a:t>
            </a:r>
            <a:r>
              <a:rPr lang="en-US" altLang="he-IL" sz="1800" i="1" baseline="-25000">
                <a:solidFill>
                  <a:srgbClr val="3333CC"/>
                </a:solidFill>
                <a:sym typeface="Symbol" panose="05050102010706020507" pitchFamily="18" charset="2"/>
              </a:rPr>
              <a:t> 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he-IL" sz="1800">
                <a:solidFill>
                  <a:srgbClr val="3333CC"/>
                </a:solidFill>
              </a:rPr>
              <a:t>09		</a:t>
            </a:r>
            <a:r>
              <a:rPr lang="en-US" altLang="he-IL" sz="1800" b="1">
                <a:solidFill>
                  <a:srgbClr val="3333CC"/>
                </a:solidFill>
              </a:rPr>
              <a:t>od</a:t>
            </a:r>
            <a:endParaRPr lang="en-US" altLang="he-IL" sz="1800">
              <a:solidFill>
                <a:srgbClr val="3333CC"/>
              </a:solidFill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he-IL" sz="1800">
                <a:solidFill>
                  <a:srgbClr val="3333CC"/>
                </a:solidFill>
              </a:rPr>
              <a:t>10	  </a:t>
            </a:r>
            <a:r>
              <a:rPr lang="en-US" altLang="he-IL" sz="1800" b="1">
                <a:solidFill>
                  <a:srgbClr val="3333CC"/>
                </a:solidFill>
              </a:rPr>
              <a:t>od</a:t>
            </a:r>
            <a:endParaRPr lang="en-US" altLang="he-IL" sz="1800">
              <a:solidFill>
                <a:srgbClr val="3333CC"/>
              </a:solidFill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he-IL" sz="1800">
                <a:solidFill>
                  <a:srgbClr val="3333CC"/>
                </a:solidFill>
              </a:rPr>
              <a:t>11 Other: </a:t>
            </a:r>
            <a:r>
              <a:rPr lang="en-US" altLang="he-IL" sz="1800" b="1">
                <a:solidFill>
                  <a:srgbClr val="3333CC"/>
                </a:solidFill>
              </a:rPr>
              <a:t>do</a:t>
            </a:r>
            <a:r>
              <a:rPr lang="en-US" altLang="he-IL" sz="1800">
                <a:solidFill>
                  <a:srgbClr val="3333CC"/>
                </a:solidFill>
              </a:rPr>
              <a:t> forever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he-IL" sz="1800">
                <a:solidFill>
                  <a:srgbClr val="3333CC"/>
                </a:solidFill>
              </a:rPr>
              <a:t>12		 </a:t>
            </a:r>
            <a:r>
              <a:rPr lang="en-US" altLang="he-IL" sz="1800" i="1">
                <a:solidFill>
                  <a:srgbClr val="3333CC"/>
                </a:solidFill>
                <a:sym typeface="Symbol" panose="05050102010706020507" pitchFamily="18" charset="2"/>
              </a:rPr>
              <a:t>lr</a:t>
            </a:r>
            <a:r>
              <a:rPr lang="en-US" altLang="he-IL" sz="1800" baseline="-25000">
                <a:solidFill>
                  <a:srgbClr val="3333CC"/>
                </a:solidFill>
                <a:sym typeface="Symbol" panose="05050102010706020507" pitchFamily="18" charset="2"/>
              </a:rPr>
              <a:t>1,i</a:t>
            </a:r>
            <a:r>
              <a:rPr lang="en-US" altLang="he-IL" sz="1800" i="1" baseline="-25000">
                <a:solidFill>
                  <a:srgbClr val="3333CC"/>
                </a:solidFill>
                <a:sym typeface="Symbol" panose="05050102010706020507" pitchFamily="18" charset="2"/>
              </a:rPr>
              <a:t> </a:t>
            </a:r>
            <a:r>
              <a:rPr lang="en-US" altLang="he-IL" sz="1800">
                <a:solidFill>
                  <a:srgbClr val="3333CC"/>
                </a:solidFill>
                <a:sym typeface="Symbol" panose="05050102010706020507" pitchFamily="18" charset="2"/>
              </a:rPr>
              <a:t>:= </a:t>
            </a:r>
            <a:r>
              <a:rPr lang="en-US" altLang="he-IL" sz="1800" b="1">
                <a:solidFill>
                  <a:srgbClr val="3333CC"/>
                </a:solidFill>
                <a:sym typeface="Symbol" panose="05050102010706020507" pitchFamily="18" charset="2"/>
              </a:rPr>
              <a:t>read </a:t>
            </a:r>
            <a:r>
              <a:rPr lang="en-US" altLang="he-IL" sz="1800">
                <a:solidFill>
                  <a:srgbClr val="3333CC"/>
                </a:solidFill>
                <a:sym typeface="Symbol" panose="05050102010706020507" pitchFamily="18" charset="2"/>
              </a:rPr>
              <a:t>(</a:t>
            </a:r>
            <a:r>
              <a:rPr lang="en-US" altLang="he-IL" sz="1800" i="1">
                <a:solidFill>
                  <a:srgbClr val="3333CC"/>
                </a:solidFill>
                <a:sym typeface="Symbol" panose="05050102010706020507" pitchFamily="18" charset="2"/>
              </a:rPr>
              <a:t>r</a:t>
            </a:r>
            <a:r>
              <a:rPr lang="en-US" altLang="he-IL" sz="1800" baseline="-25000">
                <a:solidFill>
                  <a:srgbClr val="3333CC"/>
                </a:solidFill>
                <a:sym typeface="Symbol" panose="05050102010706020507" pitchFamily="18" charset="2"/>
              </a:rPr>
              <a:t>1,i</a:t>
            </a:r>
            <a:r>
              <a:rPr lang="en-US" altLang="he-IL" sz="1800">
                <a:solidFill>
                  <a:srgbClr val="3333CC"/>
                </a:solidFill>
                <a:sym typeface="Symbol" panose="05050102010706020507" pitchFamily="18" charset="2"/>
              </a:rPr>
              <a:t>)</a:t>
            </a:r>
            <a:r>
              <a:rPr lang="en-US" altLang="he-IL" sz="1800">
                <a:solidFill>
                  <a:srgbClr val="3333CC"/>
                </a:solidFill>
              </a:rPr>
              <a:t> 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he-IL" sz="1800">
                <a:solidFill>
                  <a:srgbClr val="3333CC"/>
                </a:solidFill>
              </a:rPr>
              <a:t>13		</a:t>
            </a:r>
            <a:r>
              <a:rPr lang="en-US" altLang="he-IL" sz="1800" b="1">
                <a:solidFill>
                  <a:srgbClr val="3333CC"/>
                </a:solidFill>
              </a:rPr>
              <a:t>if</a:t>
            </a:r>
            <a:r>
              <a:rPr lang="en-US" altLang="he-IL" sz="1800">
                <a:solidFill>
                  <a:srgbClr val="3333CC"/>
                </a:solidFill>
              </a:rPr>
              <a:t>  </a:t>
            </a:r>
            <a:r>
              <a:rPr lang="en-US" altLang="he-IL" sz="1800" i="1">
                <a:solidFill>
                  <a:srgbClr val="3333CC"/>
                </a:solidFill>
                <a:sym typeface="Symbol" panose="05050102010706020507" pitchFamily="18" charset="2"/>
              </a:rPr>
              <a:t>lr</a:t>
            </a:r>
            <a:r>
              <a:rPr lang="en-US" altLang="he-IL" sz="1800" baseline="-25000">
                <a:solidFill>
                  <a:srgbClr val="3333CC"/>
                </a:solidFill>
                <a:sym typeface="Symbol" panose="05050102010706020507" pitchFamily="18" charset="2"/>
              </a:rPr>
              <a:t>1,i</a:t>
            </a:r>
            <a:r>
              <a:rPr lang="en-US" altLang="he-IL" sz="1800" i="1" baseline="-25000">
                <a:solidFill>
                  <a:srgbClr val="3333CC"/>
                </a:solidFill>
                <a:sym typeface="Symbol" panose="05050102010706020507" pitchFamily="18" charset="2"/>
              </a:rPr>
              <a:t> </a:t>
            </a:r>
            <a:r>
              <a:rPr lang="en-US" altLang="he-IL" sz="1800">
                <a:solidFill>
                  <a:srgbClr val="3333CC"/>
                </a:solidFill>
                <a:sym typeface="Symbol" panose="05050102010706020507" pitchFamily="18" charset="2"/>
              </a:rPr>
              <a:t> </a:t>
            </a:r>
            <a:r>
              <a:rPr lang="en-US" altLang="he-IL" sz="1800" i="1">
                <a:solidFill>
                  <a:srgbClr val="3333CC"/>
                </a:solidFill>
                <a:sym typeface="Symbol" panose="05050102010706020507" pitchFamily="18" charset="2"/>
              </a:rPr>
              <a:t>r</a:t>
            </a:r>
            <a:r>
              <a:rPr lang="en-US" altLang="he-IL" sz="1800" baseline="-25000">
                <a:solidFill>
                  <a:srgbClr val="3333CC"/>
                </a:solidFill>
                <a:sym typeface="Symbol" panose="05050102010706020507" pitchFamily="18" charset="2"/>
              </a:rPr>
              <a:t>i,2</a:t>
            </a:r>
            <a:r>
              <a:rPr lang="en-US" altLang="he-IL" sz="1800">
                <a:solidFill>
                  <a:srgbClr val="3333CC"/>
                </a:solidFill>
                <a:sym typeface="Symbol" panose="05050102010706020507" pitchFamily="18" charset="2"/>
              </a:rPr>
              <a:t> 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he-IL" sz="1800">
                <a:solidFill>
                  <a:srgbClr val="3333CC"/>
                </a:solidFill>
                <a:sym typeface="Symbol" panose="05050102010706020507" pitchFamily="18" charset="2"/>
              </a:rPr>
              <a:t>14			(* critical section*)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he-IL" sz="1800">
                <a:solidFill>
                  <a:srgbClr val="3333CC"/>
                </a:solidFill>
                <a:sym typeface="Symbol" panose="05050102010706020507" pitchFamily="18" charset="2"/>
              </a:rPr>
              <a:t>15			 </a:t>
            </a:r>
            <a:r>
              <a:rPr lang="en-US" altLang="he-IL" sz="1800" b="1">
                <a:solidFill>
                  <a:srgbClr val="3333CC"/>
                </a:solidFill>
                <a:sym typeface="Symbol" panose="05050102010706020507" pitchFamily="18" charset="2"/>
              </a:rPr>
              <a:t>write</a:t>
            </a:r>
            <a:r>
              <a:rPr lang="en-US" altLang="he-IL" sz="1800">
                <a:solidFill>
                  <a:srgbClr val="3333CC"/>
                </a:solidFill>
                <a:sym typeface="Symbol" panose="05050102010706020507" pitchFamily="18" charset="2"/>
              </a:rPr>
              <a:t> </a:t>
            </a:r>
            <a:r>
              <a:rPr lang="en-US" altLang="he-IL" sz="1800" i="1">
                <a:solidFill>
                  <a:srgbClr val="3333CC"/>
                </a:solidFill>
                <a:sym typeface="Symbol" panose="05050102010706020507" pitchFamily="18" charset="2"/>
              </a:rPr>
              <a:t>r</a:t>
            </a:r>
            <a:r>
              <a:rPr lang="en-US" altLang="he-IL" sz="1800" baseline="-25000">
                <a:solidFill>
                  <a:srgbClr val="3333CC"/>
                </a:solidFill>
                <a:sym typeface="Symbol" panose="05050102010706020507" pitchFamily="18" charset="2"/>
              </a:rPr>
              <a:t>i,2</a:t>
            </a:r>
            <a:r>
              <a:rPr lang="en-US" altLang="he-IL" sz="1800">
                <a:solidFill>
                  <a:srgbClr val="3333CC"/>
                </a:solidFill>
                <a:sym typeface="Symbol" panose="05050102010706020507" pitchFamily="18" charset="2"/>
              </a:rPr>
              <a:t> :=  </a:t>
            </a:r>
            <a:r>
              <a:rPr lang="en-US" altLang="he-IL" sz="1800" i="1">
                <a:solidFill>
                  <a:srgbClr val="3333CC"/>
                </a:solidFill>
                <a:sym typeface="Symbol" panose="05050102010706020507" pitchFamily="18" charset="2"/>
              </a:rPr>
              <a:t>lr</a:t>
            </a:r>
            <a:r>
              <a:rPr lang="en-US" altLang="he-IL" sz="1800" baseline="-25000">
                <a:solidFill>
                  <a:srgbClr val="3333CC"/>
                </a:solidFill>
                <a:sym typeface="Symbol" panose="05050102010706020507" pitchFamily="18" charset="2"/>
              </a:rPr>
              <a:t>1,i</a:t>
            </a:r>
            <a:r>
              <a:rPr lang="en-US" altLang="he-IL" sz="1800">
                <a:solidFill>
                  <a:srgbClr val="3333CC"/>
                </a:solidFill>
                <a:sym typeface="Symbol" panose="05050102010706020507" pitchFamily="18" charset="2"/>
              </a:rPr>
              <a:t> 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he-IL" sz="1800">
                <a:solidFill>
                  <a:srgbClr val="3333CC"/>
                </a:solidFill>
              </a:rPr>
              <a:t>16		</a:t>
            </a:r>
            <a:r>
              <a:rPr lang="en-US" altLang="he-IL" sz="1800" b="1">
                <a:solidFill>
                  <a:srgbClr val="3333CC"/>
                </a:solidFill>
              </a:rPr>
              <a:t>for</a:t>
            </a:r>
            <a:r>
              <a:rPr lang="en-US" altLang="he-IL" sz="1800">
                <a:solidFill>
                  <a:srgbClr val="3333CC"/>
                </a:solidFill>
              </a:rPr>
              <a:t> </a:t>
            </a:r>
            <a:r>
              <a:rPr lang="en-US" altLang="he-IL" sz="1800" i="1">
                <a:solidFill>
                  <a:srgbClr val="3333CC"/>
                </a:solidFill>
              </a:rPr>
              <a:t>m</a:t>
            </a:r>
            <a:r>
              <a:rPr lang="en-US" altLang="he-IL" sz="1800">
                <a:solidFill>
                  <a:srgbClr val="3333CC"/>
                </a:solidFill>
              </a:rPr>
              <a:t> := 2 to </a:t>
            </a:r>
            <a:r>
              <a:rPr lang="en-US" altLang="he-IL" sz="1800">
                <a:solidFill>
                  <a:srgbClr val="3333CC"/>
                </a:solidFill>
                <a:sym typeface="Symbol" panose="05050102010706020507" pitchFamily="18" charset="2"/>
              </a:rPr>
              <a:t> </a:t>
            </a:r>
            <a:r>
              <a:rPr lang="en-US" altLang="he-IL" sz="1800" b="1">
                <a:solidFill>
                  <a:srgbClr val="3333CC"/>
                </a:solidFill>
                <a:sym typeface="Symbol" panose="05050102010706020507" pitchFamily="18" charset="2"/>
              </a:rPr>
              <a:t>do</a:t>
            </a:r>
            <a:endParaRPr lang="en-US" altLang="he-IL" sz="1800">
              <a:solidFill>
                <a:srgbClr val="3333CC"/>
              </a:solidFill>
              <a:sym typeface="Symbol" panose="05050102010706020507" pitchFamily="18" charset="2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he-IL" sz="1800">
                <a:solidFill>
                  <a:srgbClr val="3333CC"/>
                </a:solidFill>
                <a:sym typeface="Symbol" panose="05050102010706020507" pitchFamily="18" charset="2"/>
              </a:rPr>
              <a:t>17</a:t>
            </a:r>
            <a:r>
              <a:rPr lang="en-US" altLang="he-IL" sz="1800" b="1">
                <a:solidFill>
                  <a:srgbClr val="3333CC"/>
                </a:solidFill>
                <a:sym typeface="Symbol" panose="05050102010706020507" pitchFamily="18" charset="2"/>
              </a:rPr>
              <a:t>				</a:t>
            </a:r>
            <a:r>
              <a:rPr lang="en-US" altLang="he-IL" sz="1800" i="1">
                <a:solidFill>
                  <a:srgbClr val="3333CC"/>
                </a:solidFill>
                <a:sym typeface="Symbol" panose="05050102010706020507" pitchFamily="18" charset="2"/>
              </a:rPr>
              <a:t>lr</a:t>
            </a:r>
            <a:r>
              <a:rPr lang="en-US" altLang="he-IL" sz="1800" baseline="-25000">
                <a:solidFill>
                  <a:srgbClr val="3333CC"/>
                </a:solidFill>
                <a:sym typeface="Symbol" panose="05050102010706020507" pitchFamily="18" charset="2"/>
              </a:rPr>
              <a:t>m,i</a:t>
            </a:r>
            <a:r>
              <a:rPr lang="en-US" altLang="he-IL" sz="1800" i="1">
                <a:solidFill>
                  <a:srgbClr val="3333CC"/>
                </a:solidFill>
                <a:sym typeface="Symbol" panose="05050102010706020507" pitchFamily="18" charset="2"/>
              </a:rPr>
              <a:t> </a:t>
            </a:r>
            <a:r>
              <a:rPr lang="en-US" altLang="he-IL" sz="1800">
                <a:solidFill>
                  <a:srgbClr val="3333CC"/>
                </a:solidFill>
                <a:sym typeface="Symbol" panose="05050102010706020507" pitchFamily="18" charset="2"/>
              </a:rPr>
              <a:t>:=  read (</a:t>
            </a:r>
            <a:r>
              <a:rPr lang="en-US" altLang="he-IL" sz="1800" i="1">
                <a:solidFill>
                  <a:srgbClr val="3333CC"/>
                </a:solidFill>
                <a:sym typeface="Symbol" panose="05050102010706020507" pitchFamily="18" charset="2"/>
              </a:rPr>
              <a:t>r</a:t>
            </a:r>
            <a:r>
              <a:rPr lang="en-US" altLang="he-IL" sz="1800" baseline="-25000">
                <a:solidFill>
                  <a:srgbClr val="3333CC"/>
                </a:solidFill>
                <a:sym typeface="Symbol" panose="05050102010706020507" pitchFamily="18" charset="2"/>
              </a:rPr>
              <a:t>m,i</a:t>
            </a:r>
            <a:r>
              <a:rPr lang="en-US" altLang="he-IL" sz="1800">
                <a:solidFill>
                  <a:srgbClr val="3333CC"/>
                </a:solidFill>
                <a:sym typeface="Symbol" panose="05050102010706020507" pitchFamily="18" charset="2"/>
              </a:rPr>
              <a:t>)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he-IL" sz="1800">
                <a:solidFill>
                  <a:srgbClr val="3333CC"/>
                </a:solidFill>
                <a:sym typeface="Symbol" panose="05050102010706020507" pitchFamily="18" charset="2"/>
              </a:rPr>
              <a:t>18</a:t>
            </a:r>
            <a:r>
              <a:rPr lang="en-US" altLang="he-IL" sz="1800" b="1">
                <a:solidFill>
                  <a:srgbClr val="3333CC"/>
                </a:solidFill>
                <a:sym typeface="Symbol" panose="05050102010706020507" pitchFamily="18" charset="2"/>
              </a:rPr>
              <a:t>				write </a:t>
            </a:r>
            <a:r>
              <a:rPr lang="en-US" altLang="he-IL" sz="1800" i="1">
                <a:solidFill>
                  <a:srgbClr val="3333CC"/>
                </a:solidFill>
                <a:sym typeface="Symbol" panose="05050102010706020507" pitchFamily="18" charset="2"/>
              </a:rPr>
              <a:t>r</a:t>
            </a:r>
            <a:r>
              <a:rPr lang="en-US" altLang="he-IL" sz="1800" baseline="-25000">
                <a:solidFill>
                  <a:srgbClr val="3333CC"/>
                </a:solidFill>
                <a:sym typeface="Symbol" panose="05050102010706020507" pitchFamily="18" charset="2"/>
              </a:rPr>
              <a:t>i,m+1</a:t>
            </a:r>
            <a:r>
              <a:rPr lang="en-US" altLang="he-IL" sz="1800" i="1">
                <a:solidFill>
                  <a:srgbClr val="3333CC"/>
                </a:solidFill>
                <a:sym typeface="Symbol" panose="05050102010706020507" pitchFamily="18" charset="2"/>
              </a:rPr>
              <a:t> </a:t>
            </a:r>
            <a:r>
              <a:rPr lang="en-US" altLang="he-IL" sz="1800">
                <a:solidFill>
                  <a:srgbClr val="3333CC"/>
                </a:solidFill>
                <a:sym typeface="Symbol" panose="05050102010706020507" pitchFamily="18" charset="2"/>
              </a:rPr>
              <a:t>:= </a:t>
            </a:r>
            <a:r>
              <a:rPr lang="en-US" altLang="he-IL" sz="1800" i="1">
                <a:solidFill>
                  <a:srgbClr val="3333CC"/>
                </a:solidFill>
                <a:sym typeface="Symbol" panose="05050102010706020507" pitchFamily="18" charset="2"/>
              </a:rPr>
              <a:t>lr</a:t>
            </a:r>
            <a:r>
              <a:rPr lang="en-US" altLang="he-IL" sz="1800" baseline="-25000">
                <a:solidFill>
                  <a:srgbClr val="3333CC"/>
                </a:solidFill>
                <a:sym typeface="Symbol" panose="05050102010706020507" pitchFamily="18" charset="2"/>
              </a:rPr>
              <a:t>m,i</a:t>
            </a:r>
            <a:r>
              <a:rPr lang="en-US" altLang="he-IL" sz="1800" i="1">
                <a:solidFill>
                  <a:srgbClr val="3333CC"/>
                </a:solidFill>
                <a:sym typeface="Symbol" panose="05050102010706020507" pitchFamily="18" charset="2"/>
              </a:rPr>
              <a:t> </a:t>
            </a:r>
            <a:endParaRPr lang="en-US" altLang="he-IL" sz="1800">
              <a:solidFill>
                <a:srgbClr val="3333CC"/>
              </a:solidFill>
              <a:sym typeface="Symbol" panose="05050102010706020507" pitchFamily="18" charset="2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he-IL" sz="1800">
                <a:solidFill>
                  <a:srgbClr val="3333CC"/>
                </a:solidFill>
                <a:sym typeface="Symbol" panose="05050102010706020507" pitchFamily="18" charset="2"/>
              </a:rPr>
              <a:t>19		</a:t>
            </a:r>
            <a:r>
              <a:rPr lang="en-US" altLang="he-IL" sz="1800" b="1">
                <a:solidFill>
                  <a:srgbClr val="3333CC"/>
                </a:solidFill>
                <a:sym typeface="Symbol" panose="05050102010706020507" pitchFamily="18" charset="2"/>
              </a:rPr>
              <a:t>od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he-IL" sz="1800">
                <a:solidFill>
                  <a:srgbClr val="3333CC"/>
                </a:solidFill>
                <a:sym typeface="Symbol" panose="05050102010706020507" pitchFamily="18" charset="2"/>
              </a:rPr>
              <a:t>20</a:t>
            </a:r>
            <a:r>
              <a:rPr lang="en-US" altLang="he-IL" sz="1800" b="1">
                <a:solidFill>
                  <a:srgbClr val="3333CC"/>
                </a:solidFill>
                <a:sym typeface="Symbol" panose="05050102010706020507" pitchFamily="18" charset="2"/>
              </a:rPr>
              <a:t>	  od </a:t>
            </a:r>
          </a:p>
        </p:txBody>
      </p:sp>
    </p:spTree>
    <p:extLst>
      <p:ext uri="{BB962C8B-B14F-4D97-AF65-F5344CB8AC3E}">
        <p14:creationId xmlns:p14="http://schemas.microsoft.com/office/powerpoint/2010/main" val="356646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2 - Definitions, Techniques and Paradigms</a:t>
            </a:r>
            <a:endParaRPr lang="en-US" alt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A6CD4913-82AF-4ECD-8AF4-431ED2FB73D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47459" name="Rectangle 1027"/>
          <p:cNvSpPr>
            <a:spLocks noChangeArrowheads="1"/>
          </p:cNvSpPr>
          <p:nvPr/>
        </p:nvSpPr>
        <p:spPr bwMode="auto">
          <a:xfrm>
            <a:off x="533400" y="2114550"/>
            <a:ext cx="8220075" cy="29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¦"/>
              <a:defRPr sz="2800">
                <a:solidFill>
                  <a:srgbClr val="0000B0"/>
                </a:solidFill>
                <a:latin typeface="Comic Sans MS" panose="030F0702030302020204" pitchFamily="66" charset="0"/>
                <a:cs typeface="Times New Roman (Hebrew)" charset="-79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l"/>
              <a:defRPr sz="2400">
                <a:solidFill>
                  <a:srgbClr val="0000B0"/>
                </a:solidFill>
                <a:latin typeface="Comic Sans MS" panose="030F0702030302020204" pitchFamily="66" charset="0"/>
                <a:cs typeface="Times New Roman (Hebrew)" charset="-79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rgbClr val="0000B0"/>
                </a:solidFill>
                <a:latin typeface="Comic Sans MS" panose="030F0702030302020204" pitchFamily="66" charset="0"/>
                <a:cs typeface="Times New Roman (Hebrew)" charset="-79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B0"/>
                </a:solidFill>
                <a:latin typeface="Times New Roman" panose="02020603050405020304" pitchFamily="18" charset="0"/>
                <a:cs typeface="Times New Roman (Hebrew)" charset="-79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B0"/>
                </a:solidFill>
                <a:latin typeface="Times New Roman" panose="02020603050405020304" pitchFamily="18" charset="0"/>
                <a:cs typeface="Times New Roman (Hebrew)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B0"/>
                </a:solidFill>
                <a:latin typeface="Times New Roman" panose="02020603050405020304" pitchFamily="18" charset="0"/>
                <a:cs typeface="Times New Roman (Hebrew)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B0"/>
                </a:solidFill>
                <a:latin typeface="Times New Roman" panose="02020603050405020304" pitchFamily="18" charset="0"/>
                <a:cs typeface="Times New Roman (Hebrew)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B0"/>
                </a:solidFill>
                <a:latin typeface="Times New Roman" panose="02020603050405020304" pitchFamily="18" charset="0"/>
                <a:cs typeface="Times New Roman (Hebrew)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B0"/>
                </a:solidFill>
                <a:latin typeface="Times New Roman" panose="02020603050405020304" pitchFamily="18" charset="0"/>
                <a:cs typeface="Times New Roman (Hebrew)" charset="-79"/>
              </a:defRPr>
            </a:lvl9pPr>
          </a:lstStyle>
          <a:p>
            <a:r>
              <a:rPr lang="en-US" altLang="he-IL" sz="2400"/>
              <a:t>Mutual-exclusion can be applied to a spanning tree of the system using the ring defined by the Euler tour </a:t>
            </a:r>
          </a:p>
          <a:p>
            <a:r>
              <a:rPr lang="en-US" altLang="he-IL" sz="2400">
                <a:solidFill>
                  <a:srgbClr val="CC3300"/>
                </a:solidFill>
              </a:rPr>
              <a:t>Note – a parent field in the spanning-tree defines the parent of each processor in the tree</a:t>
            </a:r>
          </a:p>
          <a:p>
            <a:r>
              <a:rPr lang="en-US" altLang="he-IL" sz="2400"/>
              <a:t>When the server reaches the stabilizing state, the mutual-exclusion algorithm is in an arbitrary state, from there converges to reach the safe configuration </a:t>
            </a:r>
          </a:p>
        </p:txBody>
      </p:sp>
      <p:sp>
        <p:nvSpPr>
          <p:cNvPr id="147461" name="Rectangle 1029"/>
          <p:cNvSpPr>
            <a:spLocks noGrp="1" noChangeArrowheads="1"/>
          </p:cNvSpPr>
          <p:nvPr>
            <p:ph type="title"/>
          </p:nvPr>
        </p:nvSpPr>
        <p:spPr>
          <a:xfrm>
            <a:off x="533400" y="831850"/>
            <a:ext cx="8220075" cy="765175"/>
          </a:xfrm>
        </p:spPr>
        <p:txBody>
          <a:bodyPr tIns="360000"/>
          <a:lstStyle/>
          <a:p>
            <a:r>
              <a:rPr lang="en-US" altLang="he-IL" sz="3000"/>
              <a:t>mutual exclusion for communication graphs</a:t>
            </a:r>
            <a:endParaRPr lang="en-US" altLang="sv-SE" sz="3000"/>
          </a:p>
        </p:txBody>
      </p:sp>
    </p:spTree>
    <p:extLst>
      <p:ext uri="{BB962C8B-B14F-4D97-AF65-F5344CB8AC3E}">
        <p14:creationId xmlns:p14="http://schemas.microsoft.com/office/powerpoint/2010/main" val="10064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0" dirty="0" smtClean="0"/>
              <a:t>Summary </a:t>
            </a:r>
            <a:endParaRPr lang="en-US" noProof="0" dirty="0" smtClean="0"/>
          </a:p>
        </p:txBody>
      </p:sp>
      <p:sp>
        <p:nvSpPr>
          <p:cNvPr id="26626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Revised our system settings</a:t>
            </a:r>
          </a:p>
          <a:p>
            <a:pPr lvl="1"/>
            <a:r>
              <a:rPr lang="en-US" dirty="0" smtClean="0"/>
              <a:t>Added message passing </a:t>
            </a:r>
          </a:p>
          <a:p>
            <a:pPr lvl="1"/>
            <a:r>
              <a:rPr lang="en-US" dirty="0" smtClean="0"/>
              <a:t>Added asynchrony</a:t>
            </a:r>
          </a:p>
          <a:p>
            <a:r>
              <a:rPr lang="en-US" dirty="0" smtClean="0"/>
              <a:t>Presented solution for BFS construction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0" dirty="0" smtClean="0"/>
              <a:t>Review Questions</a:t>
            </a:r>
          </a:p>
        </p:txBody>
      </p:sp>
      <p:sp>
        <p:nvSpPr>
          <p:cNvPr id="92162" name="Platshållare för innehåll 2"/>
          <p:cNvSpPr>
            <a:spLocks noGrp="1"/>
          </p:cNvSpPr>
          <p:nvPr>
            <p:ph idx="1"/>
          </p:nvPr>
        </p:nvSpPr>
        <p:spPr>
          <a:xfrm>
            <a:off x="251520" y="1773238"/>
            <a:ext cx="8640960" cy="4535487"/>
          </a:xfrm>
        </p:spPr>
        <p:txBody>
          <a:bodyPr/>
          <a:lstStyle/>
          <a:p>
            <a:pPr marL="533400" indent="-533400">
              <a:buFont typeface="+mj-lt"/>
              <a:buAutoNum type="arabicPeriod"/>
            </a:pPr>
            <a:r>
              <a:rPr lang="en-US" dirty="0" smtClean="0"/>
              <a:t>Let N be a network with </a:t>
            </a:r>
            <a:r>
              <a:rPr lang="en-US" i="1" dirty="0" smtClean="0"/>
              <a:t>n</a:t>
            </a:r>
            <a:r>
              <a:rPr lang="en-US" dirty="0" smtClean="0"/>
              <a:t> processors. Suppose that each node can write to a single shared variable (register) and that its program uses a single non-shared (internal) variable. Moreover, suppose that both the shared and non-shared variables are of (log</a:t>
            </a:r>
            <a:r>
              <a:rPr lang="en-US" i="1" baseline="-25000" dirty="0" smtClean="0"/>
              <a:t>2 </a:t>
            </a:r>
            <a:r>
              <a:rPr lang="en-US" i="1" dirty="0" smtClean="0"/>
              <a:t>n</a:t>
            </a:r>
            <a:r>
              <a:rPr lang="en-US" dirty="0" smtClean="0"/>
              <a:t> + 1) bits. How many different values can be encoded in this system? Could you use the pigeonhole principle for bounding from below the number of values that the system does not encode?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0" dirty="0" smtClean="0"/>
              <a:t>Review Questions</a:t>
            </a:r>
          </a:p>
        </p:txBody>
      </p:sp>
      <p:sp>
        <p:nvSpPr>
          <p:cNvPr id="92162" name="Platshållare för innehåll 2"/>
          <p:cNvSpPr>
            <a:spLocks noGrp="1"/>
          </p:cNvSpPr>
          <p:nvPr>
            <p:ph idx="1"/>
          </p:nvPr>
        </p:nvSpPr>
        <p:spPr>
          <a:xfrm>
            <a:off x="251520" y="1556792"/>
            <a:ext cx="8640960" cy="4751933"/>
          </a:xfrm>
        </p:spPr>
        <p:txBody>
          <a:bodyPr/>
          <a:lstStyle/>
          <a:p>
            <a:pPr marL="533400" indent="-533400">
              <a:buFont typeface="+mj-lt"/>
              <a:buAutoNum type="arabicPeriod" startAt="2"/>
            </a:pPr>
            <a:r>
              <a:rPr lang="en-US" dirty="0" smtClean="0"/>
              <a:t>We would like to have a spanning forest in which there are several BFS tree </a:t>
            </a:r>
          </a:p>
          <a:p>
            <a:pPr marL="933450" lvl="1" indent="-533400"/>
            <a:r>
              <a:rPr lang="en-US" dirty="0" smtClean="0"/>
              <a:t>Each tree is rooted by a different root node and every root node is the root of a tree</a:t>
            </a:r>
          </a:p>
          <a:p>
            <a:pPr marL="933450" lvl="1" indent="-533400"/>
            <a:r>
              <a:rPr lang="en-US" dirty="0" smtClean="0"/>
              <a:t>Any non-root node selects a single tree to be a member of</a:t>
            </a:r>
          </a:p>
          <a:p>
            <a:pPr marL="514350" indent="-514350">
              <a:buFont typeface="+mj-lt"/>
              <a:buAutoNum type="arabicPeriod" startAt="2"/>
            </a:pPr>
            <a:endParaRPr lang="sv-SE" dirty="0" smtClean="0"/>
          </a:p>
          <a:p>
            <a:pPr marL="514350" indent="-514350">
              <a:buNone/>
            </a:pPr>
            <a:r>
              <a:rPr lang="en-US" dirty="0" smtClean="0"/>
              <a:t>	</a:t>
            </a:r>
            <a:endParaRPr lang="sv-SE" dirty="0" smtClean="0"/>
          </a:p>
          <a:p>
            <a:pPr>
              <a:buNone/>
            </a:pP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11517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review of the system settings</a:t>
            </a:r>
          </a:p>
          <a:p>
            <a:r>
              <a:rPr lang="en-US" dirty="0" smtClean="0"/>
              <a:t>Showing </a:t>
            </a:r>
            <a:r>
              <a:rPr lang="en-US" dirty="0"/>
              <a:t>the solution for spanning tree </a:t>
            </a:r>
            <a:r>
              <a:rPr lang="en-US" dirty="0" smtClean="0"/>
              <a:t>construction</a:t>
            </a:r>
          </a:p>
          <a:p>
            <a:r>
              <a:rPr lang="en-US" dirty="0" smtClean="0"/>
              <a:t>Spending some time on the </a:t>
            </a:r>
            <a:r>
              <a:rPr lang="en-US" smtClean="0"/>
              <a:t>review 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0" dirty="0" smtClean="0"/>
              <a:t>Review Questions</a:t>
            </a:r>
          </a:p>
        </p:txBody>
      </p:sp>
      <p:sp>
        <p:nvSpPr>
          <p:cNvPr id="92162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33450" lvl="1" indent="-533400"/>
            <a:r>
              <a:rPr lang="en-US" dirty="0" smtClean="0"/>
              <a:t>The node selects its closest root </a:t>
            </a:r>
          </a:p>
          <a:p>
            <a:pPr marL="1333500" lvl="2" indent="-533400"/>
            <a:r>
              <a:rPr lang="en-US" dirty="0" smtClean="0"/>
              <a:t>i.e., considers the number of links on the shortest path between the node and the root</a:t>
            </a:r>
          </a:p>
          <a:p>
            <a:pPr marL="933450" lvl="1" indent="-533400"/>
            <a:r>
              <a:rPr lang="en-US" dirty="0" smtClean="0"/>
              <a:t>In case there is more than one root, the node uses a technique for breaking symmetry</a:t>
            </a:r>
          </a:p>
          <a:p>
            <a:pPr marL="1333500" lvl="2" indent="-533400"/>
            <a:r>
              <a:rPr lang="en-US" dirty="0" smtClean="0"/>
              <a:t>Namely, suppose that there are two roots in the system and the distance of node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is </a:t>
            </a:r>
            <a:r>
              <a:rPr lang="en-US" i="1" dirty="0" smtClean="0"/>
              <a:t>d </a:t>
            </a:r>
            <a:r>
              <a:rPr lang="en-US" dirty="0" smtClean="0"/>
              <a:t>to both of them, then node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uses some technique for deciding which tree to belongs to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sv-SE" dirty="0" smtClean="0"/>
          </a:p>
          <a:p>
            <a:pPr marL="514350" indent="-514350">
              <a:buNone/>
            </a:pPr>
            <a:r>
              <a:rPr lang="en-US" dirty="0" smtClean="0"/>
              <a:t>	</a:t>
            </a:r>
            <a:endParaRPr lang="sv-SE" dirty="0" smtClean="0"/>
          </a:p>
          <a:p>
            <a:pPr>
              <a:buNone/>
            </a:pP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12716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ct val="50000"/>
              </a:spcBef>
              <a:buFontTx/>
              <a:buChar char="•"/>
            </a:pPr>
            <a:r>
              <a:rPr lang="en-US" dirty="0" smtClean="0"/>
              <a:t>Please propose a technique for breaking the symmetry </a:t>
            </a:r>
          </a:p>
          <a:p>
            <a:pPr marL="742950" lvl="2" indent="-342900">
              <a:spcBef>
                <a:spcPct val="50000"/>
              </a:spcBef>
            </a:pPr>
            <a:r>
              <a:rPr lang="en-US" dirty="0" smtClean="0"/>
              <a:t>Specify the precise assumptions regarding the system settings and describe in detail how the technique works</a:t>
            </a:r>
          </a:p>
          <a:p>
            <a:pPr marL="342900" lvl="1" indent="-342900">
              <a:spcBef>
                <a:spcPct val="50000"/>
              </a:spcBef>
              <a:buFontTx/>
              <a:buChar char="•"/>
            </a:pPr>
            <a:r>
              <a:rPr lang="en-US" dirty="0" smtClean="0"/>
              <a:t>Moreover, if you propose a randomized technique, please prove that there is no deterministic one</a:t>
            </a:r>
          </a:p>
          <a:p>
            <a:pPr marL="742950" lvl="2" indent="-342900">
              <a:spcBef>
                <a:spcPct val="50000"/>
              </a:spcBef>
            </a:pPr>
            <a:r>
              <a:rPr lang="en-US" dirty="0" smtClean="0"/>
              <a:t>Please note that some symmetry breaking techniques have easer correctness proofs than others; choose wisely</a:t>
            </a:r>
          </a:p>
          <a:p>
            <a:pPr marL="457200" lvl="1" indent="-457200">
              <a:spcBef>
                <a:spcPct val="50000"/>
              </a:spcBef>
              <a:buFont typeface="+mj-lt"/>
              <a:buAutoNum type="arabicPeriod" startAt="3"/>
            </a:pPr>
            <a:r>
              <a:rPr lang="en-US" dirty="0" smtClean="0"/>
              <a:t>Please modify the algorithm and the proof according to the new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000" b="1" dirty="0"/>
              <a:t>BFS Construction: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Breadth-first search (BFS) is an algorithm for traversing a graph. </a:t>
            </a:r>
          </a:p>
          <a:p>
            <a:r>
              <a:rPr lang="sv-SE" dirty="0"/>
              <a:t>It starts at the tree root </a:t>
            </a:r>
            <a:r>
              <a:rPr lang="sv-SE" dirty="0" smtClean="0"/>
              <a:t>(or a general graph) and </a:t>
            </a:r>
            <a:r>
              <a:rPr lang="sv-SE" dirty="0"/>
              <a:t>explores the neighboring nodes first, before moving to the next level neighbors.</a:t>
            </a:r>
          </a:p>
          <a:p>
            <a:r>
              <a:rPr lang="sv-SE" dirty="0"/>
              <a:t>The task </a:t>
            </a:r>
            <a:r>
              <a:rPr lang="sv-SE" dirty="0" smtClean="0"/>
              <a:t>here is </a:t>
            </a:r>
            <a:r>
              <a:rPr lang="sv-SE" dirty="0"/>
              <a:t>to construct a directed </a:t>
            </a:r>
            <a:r>
              <a:rPr lang="sv-SE" dirty="0" smtClean="0"/>
              <a:t>tree, i.e., a subgraph that its edges are </a:t>
            </a:r>
            <a:r>
              <a:rPr lang="sv-SE" dirty="0"/>
              <a:t>directed towards the root.</a:t>
            </a:r>
          </a:p>
          <a:p>
            <a:r>
              <a:rPr lang="sv-SE" dirty="0"/>
              <a:t>Moreover, the directed path from every node to the root is the shortest path on the </a:t>
            </a:r>
            <a:r>
              <a:rPr lang="sv-SE" dirty="0" smtClean="0"/>
              <a:t>graph.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7827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98"/>
    </mc:Choice>
    <mc:Fallback xmlns="">
      <p:transition spd="slow" advTm="3709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BFS Construction: Motivation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Routing Information Protocol (RIP</a:t>
            </a:r>
            <a:r>
              <a:rPr lang="sv-SE" dirty="0" smtClean="0"/>
              <a:t>)</a:t>
            </a:r>
          </a:p>
          <a:p>
            <a:r>
              <a:rPr lang="sv-SE" dirty="0" smtClean="0"/>
              <a:t>Based on the distance-vector </a:t>
            </a:r>
            <a:r>
              <a:rPr lang="sv-SE" dirty="0"/>
              <a:t>routing </a:t>
            </a:r>
            <a:r>
              <a:rPr lang="sv-SE" dirty="0" smtClean="0"/>
              <a:t>protocol</a:t>
            </a:r>
          </a:p>
          <a:p>
            <a:r>
              <a:rPr lang="sv-SE" dirty="0" smtClean="0"/>
              <a:t>The protocl</a:t>
            </a:r>
            <a:r>
              <a:rPr lang="en-US" dirty="0" smtClean="0"/>
              <a:t>’s algorithm c</a:t>
            </a:r>
            <a:r>
              <a:rPr lang="sv-SE" dirty="0" smtClean="0"/>
              <a:t>an be seen as an extension to the BFS construction algorithm (in which every router is the root of the BFS tree).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180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31800"/>
            <a:ext cx="7772400" cy="1143000"/>
          </a:xfrm>
        </p:spPr>
        <p:txBody>
          <a:bodyPr/>
          <a:lstStyle/>
          <a:p>
            <a:r>
              <a:rPr lang="en-US" altLang="he-IL" b="1" dirty="0" smtClean="0"/>
              <a:t>Spanning-Tree Construction</a:t>
            </a:r>
            <a:endParaRPr lang="en-US" altLang="en-US" b="1" dirty="0" smtClean="0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895600" y="1689100"/>
            <a:ext cx="3048000" cy="2362200"/>
            <a:chOff x="1680" y="1488"/>
            <a:chExt cx="1920" cy="1488"/>
          </a:xfrm>
        </p:grpSpPr>
        <p:sp>
          <p:nvSpPr>
            <p:cNvPr id="116740" name="Oval 4"/>
            <p:cNvSpPr>
              <a:spLocks noChangeArrowheads="1"/>
            </p:cNvSpPr>
            <p:nvPr/>
          </p:nvSpPr>
          <p:spPr bwMode="auto">
            <a:xfrm>
              <a:off x="2592" y="1488"/>
              <a:ext cx="192" cy="19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en-US"/>
                <a:t>0</a:t>
              </a:r>
            </a:p>
          </p:txBody>
        </p:sp>
        <p:sp>
          <p:nvSpPr>
            <p:cNvPr id="116741" name="Oval 5"/>
            <p:cNvSpPr>
              <a:spLocks noChangeArrowheads="1"/>
            </p:cNvSpPr>
            <p:nvPr/>
          </p:nvSpPr>
          <p:spPr bwMode="auto">
            <a:xfrm>
              <a:off x="2976" y="2256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en-US"/>
                <a:t>1</a:t>
              </a:r>
            </a:p>
          </p:txBody>
        </p:sp>
        <p:sp>
          <p:nvSpPr>
            <p:cNvPr id="116742" name="Oval 6"/>
            <p:cNvSpPr>
              <a:spLocks noChangeArrowheads="1"/>
            </p:cNvSpPr>
            <p:nvPr/>
          </p:nvSpPr>
          <p:spPr bwMode="auto">
            <a:xfrm>
              <a:off x="3408" y="1776"/>
              <a:ext cx="192" cy="192"/>
            </a:xfrm>
            <a:prstGeom prst="ellipse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116743" name="Oval 7"/>
            <p:cNvSpPr>
              <a:spLocks noChangeArrowheads="1"/>
            </p:cNvSpPr>
            <p:nvPr/>
          </p:nvSpPr>
          <p:spPr bwMode="auto">
            <a:xfrm>
              <a:off x="3216" y="277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116744" name="Oval 8"/>
            <p:cNvSpPr>
              <a:spLocks noChangeArrowheads="1"/>
            </p:cNvSpPr>
            <p:nvPr/>
          </p:nvSpPr>
          <p:spPr bwMode="auto">
            <a:xfrm>
              <a:off x="2592" y="2496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en-US"/>
                <a:t>1</a:t>
              </a:r>
            </a:p>
          </p:txBody>
        </p:sp>
        <p:sp>
          <p:nvSpPr>
            <p:cNvPr id="116745" name="Oval 9"/>
            <p:cNvSpPr>
              <a:spLocks noChangeArrowheads="1"/>
            </p:cNvSpPr>
            <p:nvPr/>
          </p:nvSpPr>
          <p:spPr bwMode="auto">
            <a:xfrm>
              <a:off x="2256" y="1968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en-US"/>
                <a:t>1</a:t>
              </a:r>
            </a:p>
          </p:txBody>
        </p:sp>
        <p:sp>
          <p:nvSpPr>
            <p:cNvPr id="116746" name="Oval 10"/>
            <p:cNvSpPr>
              <a:spLocks noChangeArrowheads="1"/>
            </p:cNvSpPr>
            <p:nvPr/>
          </p:nvSpPr>
          <p:spPr bwMode="auto">
            <a:xfrm>
              <a:off x="2064" y="278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116747" name="Oval 11"/>
            <p:cNvSpPr>
              <a:spLocks noChangeArrowheads="1"/>
            </p:cNvSpPr>
            <p:nvPr/>
          </p:nvSpPr>
          <p:spPr bwMode="auto">
            <a:xfrm>
              <a:off x="1680" y="249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116749" name="Line 13"/>
            <p:cNvSpPr>
              <a:spLocks noChangeShapeType="1"/>
            </p:cNvSpPr>
            <p:nvPr/>
          </p:nvSpPr>
          <p:spPr bwMode="auto">
            <a:xfrm flipH="1">
              <a:off x="2393" y="1680"/>
              <a:ext cx="239" cy="288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0" name="Line 14"/>
            <p:cNvSpPr>
              <a:spLocks noChangeShapeType="1"/>
            </p:cNvSpPr>
            <p:nvPr/>
          </p:nvSpPr>
          <p:spPr bwMode="auto">
            <a:xfrm>
              <a:off x="2680" y="1680"/>
              <a:ext cx="1" cy="81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5" name="Line 19"/>
            <p:cNvSpPr>
              <a:spLocks noChangeShapeType="1"/>
            </p:cNvSpPr>
            <p:nvPr/>
          </p:nvSpPr>
          <p:spPr bwMode="auto">
            <a:xfrm rot="647531" flipH="1">
              <a:off x="2256" y="2600"/>
              <a:ext cx="336" cy="288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6" name="Line 20"/>
            <p:cNvSpPr>
              <a:spLocks noChangeShapeType="1"/>
            </p:cNvSpPr>
            <p:nvPr/>
          </p:nvSpPr>
          <p:spPr bwMode="auto">
            <a:xfrm>
              <a:off x="1872" y="2656"/>
              <a:ext cx="192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7" name="Line 21"/>
            <p:cNvSpPr>
              <a:spLocks noChangeShapeType="1"/>
            </p:cNvSpPr>
            <p:nvPr/>
          </p:nvSpPr>
          <p:spPr bwMode="auto">
            <a:xfrm rot="283336" flipH="1">
              <a:off x="1872" y="2112"/>
              <a:ext cx="384" cy="44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8" name="Line 22"/>
            <p:cNvSpPr>
              <a:spLocks noChangeShapeType="1"/>
            </p:cNvSpPr>
            <p:nvPr/>
          </p:nvSpPr>
          <p:spPr bwMode="auto">
            <a:xfrm rot="21398922" flipH="1">
              <a:off x="3312" y="1968"/>
              <a:ext cx="192" cy="81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0" name="Line 24"/>
            <p:cNvSpPr>
              <a:spLocks noChangeShapeType="1"/>
            </p:cNvSpPr>
            <p:nvPr/>
          </p:nvSpPr>
          <p:spPr bwMode="auto">
            <a:xfrm rot="-300662" flipH="1" flipV="1">
              <a:off x="2784" y="1681"/>
              <a:ext cx="224" cy="57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1" name="Line 25"/>
            <p:cNvSpPr>
              <a:spLocks noChangeShapeType="1"/>
            </p:cNvSpPr>
            <p:nvPr/>
          </p:nvSpPr>
          <p:spPr bwMode="auto">
            <a:xfrm>
              <a:off x="3120" y="2448"/>
              <a:ext cx="144" cy="33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2" name="Line 26"/>
            <p:cNvSpPr>
              <a:spLocks noChangeShapeType="1"/>
            </p:cNvSpPr>
            <p:nvPr/>
          </p:nvSpPr>
          <p:spPr bwMode="auto">
            <a:xfrm>
              <a:off x="2256" y="2888"/>
              <a:ext cx="96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3" name="Line 27"/>
            <p:cNvSpPr>
              <a:spLocks noChangeShapeType="1"/>
            </p:cNvSpPr>
            <p:nvPr/>
          </p:nvSpPr>
          <p:spPr bwMode="auto">
            <a:xfrm>
              <a:off x="2393" y="2160"/>
              <a:ext cx="239" cy="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765" name="Text Box 29"/>
          <p:cNvSpPr txBox="1">
            <a:spLocks noChangeArrowheads="1"/>
          </p:cNvSpPr>
          <p:nvPr/>
        </p:nvSpPr>
        <p:spPr bwMode="auto">
          <a:xfrm>
            <a:off x="762000" y="4246563"/>
            <a:ext cx="7010400" cy="173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dirty="0">
                <a:latin typeface="Comic Sans MS" pitchFamily="66" charset="0"/>
              </a:rPr>
              <a:t>The root writes 0 to all it’s neighbors</a:t>
            </a:r>
          </a:p>
          <a:p>
            <a:pPr algn="l">
              <a:spcBef>
                <a:spcPct val="5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dirty="0">
                <a:latin typeface="Comic Sans MS" pitchFamily="66" charset="0"/>
              </a:rPr>
              <a:t>The rest – each processor chooses the minimal distance of it’s neighbors, adds one and updates it’s neighbors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648"/>
            <a:ext cx="9144000" cy="938212"/>
          </a:xfrm>
        </p:spPr>
        <p:txBody>
          <a:bodyPr/>
          <a:lstStyle/>
          <a:p>
            <a:r>
              <a:rPr lang="en-US" altLang="he-IL" b="1" dirty="0" smtClean="0"/>
              <a:t>Spanning-Tree Algorithm for </a:t>
            </a:r>
            <a:r>
              <a:rPr lang="en-US" altLang="he-IL" dirty="0"/>
              <a:t>P</a:t>
            </a:r>
            <a:r>
              <a:rPr lang="en-US" altLang="he-IL" baseline="-25000" dirty="0"/>
              <a:t>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533400" y="1162050"/>
            <a:ext cx="7656513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he-IL" sz="2200" dirty="0">
                <a:solidFill>
                  <a:srgbClr val="3333CC"/>
                </a:solidFill>
              </a:rPr>
              <a:t>01 Root: </a:t>
            </a:r>
            <a:r>
              <a:rPr lang="en-US" altLang="he-IL" sz="2200" b="1" dirty="0">
                <a:solidFill>
                  <a:srgbClr val="3333CC"/>
                </a:solidFill>
              </a:rPr>
              <a:t>do</a:t>
            </a:r>
            <a:r>
              <a:rPr lang="en-US" altLang="he-IL" sz="2200" dirty="0">
                <a:solidFill>
                  <a:srgbClr val="3333CC"/>
                </a:solidFill>
              </a:rPr>
              <a:t> forever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he-IL" sz="2200" dirty="0">
                <a:solidFill>
                  <a:srgbClr val="3333CC"/>
                </a:solidFill>
              </a:rPr>
              <a:t>02	       </a:t>
            </a:r>
            <a:r>
              <a:rPr lang="en-US" altLang="he-IL" sz="2200" b="1" dirty="0">
                <a:solidFill>
                  <a:srgbClr val="3333CC"/>
                </a:solidFill>
              </a:rPr>
              <a:t>for</a:t>
            </a:r>
            <a:r>
              <a:rPr lang="en-US" altLang="he-IL" sz="2200" dirty="0">
                <a:solidFill>
                  <a:srgbClr val="3333CC"/>
                </a:solidFill>
              </a:rPr>
              <a:t> </a:t>
            </a:r>
            <a:r>
              <a:rPr lang="en-US" altLang="he-IL" sz="2200" i="1" dirty="0">
                <a:solidFill>
                  <a:srgbClr val="3333CC"/>
                </a:solidFill>
              </a:rPr>
              <a:t>m</a:t>
            </a:r>
            <a:r>
              <a:rPr lang="en-US" altLang="he-IL" sz="2200" dirty="0">
                <a:solidFill>
                  <a:srgbClr val="3333CC"/>
                </a:solidFill>
              </a:rPr>
              <a:t> := 1 to </a:t>
            </a:r>
            <a:r>
              <a:rPr lang="en-US" altLang="he-IL" sz="2200" dirty="0">
                <a:solidFill>
                  <a:srgbClr val="3333CC"/>
                </a:solidFill>
                <a:sym typeface="Symbol" pitchFamily="18" charset="2"/>
              </a:rPr>
              <a:t> </a:t>
            </a:r>
            <a:r>
              <a:rPr lang="en-US" altLang="he-IL" sz="2200" b="1" dirty="0">
                <a:solidFill>
                  <a:srgbClr val="3333CC"/>
                </a:solidFill>
                <a:sym typeface="Symbol" pitchFamily="18" charset="2"/>
              </a:rPr>
              <a:t>do write</a:t>
            </a:r>
            <a:r>
              <a:rPr lang="en-US" altLang="he-IL" sz="2200" dirty="0">
                <a:solidFill>
                  <a:srgbClr val="3333CC"/>
                </a:solidFill>
                <a:sym typeface="Symbol" pitchFamily="18" charset="2"/>
              </a:rPr>
              <a:t> </a:t>
            </a:r>
            <a:r>
              <a:rPr lang="en-US" altLang="he-IL" sz="2200" i="1" dirty="0">
                <a:solidFill>
                  <a:srgbClr val="3333CC"/>
                </a:solidFill>
                <a:sym typeface="Symbol" pitchFamily="18" charset="2"/>
              </a:rPr>
              <a:t>r</a:t>
            </a:r>
            <a:r>
              <a:rPr lang="en-US" altLang="he-IL" i="1" baseline="-25000" dirty="0">
                <a:solidFill>
                  <a:srgbClr val="3333CC"/>
                </a:solidFill>
                <a:sym typeface="Symbol" pitchFamily="18" charset="2"/>
              </a:rPr>
              <a:t>im</a:t>
            </a:r>
            <a:r>
              <a:rPr lang="en-US" altLang="he-IL" sz="2200" dirty="0">
                <a:solidFill>
                  <a:srgbClr val="3333CC"/>
                </a:solidFill>
                <a:sym typeface="Symbol" pitchFamily="18" charset="2"/>
              </a:rPr>
              <a:t> := 0,0</a:t>
            </a:r>
            <a:endParaRPr lang="en-US" altLang="he-IL" sz="2200" dirty="0">
              <a:solidFill>
                <a:srgbClr val="3333CC"/>
              </a:solidFill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he-IL" sz="2200" dirty="0">
                <a:solidFill>
                  <a:srgbClr val="3333CC"/>
                </a:solidFill>
              </a:rPr>
              <a:t>03	  </a:t>
            </a:r>
            <a:r>
              <a:rPr lang="en-US" altLang="he-IL" sz="2200" b="1" dirty="0" err="1">
                <a:solidFill>
                  <a:srgbClr val="3333CC"/>
                </a:solidFill>
              </a:rPr>
              <a:t>od</a:t>
            </a:r>
            <a:endParaRPr lang="en-US" altLang="he-IL" sz="2200" dirty="0">
              <a:solidFill>
                <a:srgbClr val="3333CC"/>
              </a:solidFill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he-IL" sz="2200" dirty="0">
                <a:solidFill>
                  <a:srgbClr val="3333CC"/>
                </a:solidFill>
              </a:rPr>
              <a:t>04 Other: </a:t>
            </a:r>
            <a:r>
              <a:rPr lang="en-US" altLang="he-IL" sz="2200" b="1" dirty="0">
                <a:solidFill>
                  <a:srgbClr val="3333CC"/>
                </a:solidFill>
              </a:rPr>
              <a:t>do</a:t>
            </a:r>
            <a:r>
              <a:rPr lang="en-US" altLang="he-IL" sz="2200" dirty="0">
                <a:solidFill>
                  <a:srgbClr val="3333CC"/>
                </a:solidFill>
              </a:rPr>
              <a:t> forever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he-IL" sz="2200" dirty="0">
                <a:solidFill>
                  <a:srgbClr val="3333CC"/>
                </a:solidFill>
              </a:rPr>
              <a:t>05		</a:t>
            </a:r>
            <a:r>
              <a:rPr lang="en-US" altLang="he-IL" sz="2200" b="1" dirty="0">
                <a:solidFill>
                  <a:srgbClr val="3333CC"/>
                </a:solidFill>
              </a:rPr>
              <a:t>for</a:t>
            </a:r>
            <a:r>
              <a:rPr lang="en-US" altLang="he-IL" sz="2200" dirty="0">
                <a:solidFill>
                  <a:srgbClr val="3333CC"/>
                </a:solidFill>
              </a:rPr>
              <a:t> </a:t>
            </a:r>
            <a:r>
              <a:rPr lang="en-US" altLang="he-IL" sz="2200" i="1" dirty="0">
                <a:solidFill>
                  <a:srgbClr val="3333CC"/>
                </a:solidFill>
              </a:rPr>
              <a:t>m</a:t>
            </a:r>
            <a:r>
              <a:rPr lang="en-US" altLang="he-IL" sz="2200" dirty="0">
                <a:solidFill>
                  <a:srgbClr val="3333CC"/>
                </a:solidFill>
              </a:rPr>
              <a:t> := 1 to </a:t>
            </a:r>
            <a:r>
              <a:rPr lang="en-US" altLang="he-IL" sz="2200" dirty="0">
                <a:solidFill>
                  <a:srgbClr val="3333CC"/>
                </a:solidFill>
                <a:sym typeface="Symbol" pitchFamily="18" charset="2"/>
              </a:rPr>
              <a:t> </a:t>
            </a:r>
            <a:r>
              <a:rPr lang="en-US" altLang="he-IL" sz="2200" b="1" dirty="0">
                <a:solidFill>
                  <a:srgbClr val="3333CC"/>
                </a:solidFill>
                <a:sym typeface="Symbol" pitchFamily="18" charset="2"/>
              </a:rPr>
              <a:t>do</a:t>
            </a:r>
            <a:r>
              <a:rPr lang="en-US" altLang="he-IL" sz="2200" dirty="0">
                <a:solidFill>
                  <a:srgbClr val="3333CC"/>
                </a:solidFill>
                <a:sym typeface="Symbol" pitchFamily="18" charset="2"/>
              </a:rPr>
              <a:t> </a:t>
            </a:r>
            <a:r>
              <a:rPr lang="en-US" altLang="he-IL" sz="2200" i="1" dirty="0" err="1" smtClean="0">
                <a:solidFill>
                  <a:srgbClr val="3333CC"/>
                </a:solidFill>
                <a:sym typeface="Symbol" pitchFamily="18" charset="2"/>
              </a:rPr>
              <a:t>lr</a:t>
            </a:r>
            <a:r>
              <a:rPr lang="en-US" altLang="he-IL" i="1" baseline="-25000" dirty="0" err="1" smtClean="0">
                <a:solidFill>
                  <a:srgbClr val="3333CC"/>
                </a:solidFill>
                <a:sym typeface="Symbol" pitchFamily="18" charset="2"/>
              </a:rPr>
              <a:t>mi</a:t>
            </a:r>
            <a:r>
              <a:rPr lang="en-US" altLang="he-IL" sz="2200" dirty="0" smtClean="0">
                <a:solidFill>
                  <a:srgbClr val="3333CC"/>
                </a:solidFill>
                <a:sym typeface="Symbol" pitchFamily="18" charset="2"/>
              </a:rPr>
              <a:t> </a:t>
            </a:r>
            <a:r>
              <a:rPr lang="en-US" altLang="he-IL" sz="2200" dirty="0">
                <a:solidFill>
                  <a:srgbClr val="3333CC"/>
                </a:solidFill>
                <a:sym typeface="Symbol" pitchFamily="18" charset="2"/>
              </a:rPr>
              <a:t>:= </a:t>
            </a:r>
            <a:r>
              <a:rPr lang="en-US" altLang="he-IL" sz="2200" b="1" dirty="0">
                <a:solidFill>
                  <a:srgbClr val="3333CC"/>
                </a:solidFill>
                <a:sym typeface="Symbol" pitchFamily="18" charset="2"/>
              </a:rPr>
              <a:t>read</a:t>
            </a:r>
            <a:r>
              <a:rPr lang="en-US" altLang="he-IL" sz="2200" dirty="0">
                <a:solidFill>
                  <a:srgbClr val="3333CC"/>
                </a:solidFill>
                <a:sym typeface="Symbol" pitchFamily="18" charset="2"/>
              </a:rPr>
              <a:t>(</a:t>
            </a:r>
            <a:r>
              <a:rPr lang="en-US" altLang="he-IL" sz="2200" i="1" dirty="0" err="1">
                <a:solidFill>
                  <a:srgbClr val="3333CC"/>
                </a:solidFill>
                <a:sym typeface="Symbol" pitchFamily="18" charset="2"/>
              </a:rPr>
              <a:t>r</a:t>
            </a:r>
            <a:r>
              <a:rPr lang="en-US" altLang="he-IL" i="1" baseline="-25000" dirty="0" err="1">
                <a:solidFill>
                  <a:srgbClr val="3333CC"/>
                </a:solidFill>
                <a:sym typeface="Symbol" pitchFamily="18" charset="2"/>
              </a:rPr>
              <a:t>mi</a:t>
            </a:r>
            <a:r>
              <a:rPr lang="en-US" altLang="he-IL" sz="2200" dirty="0">
                <a:solidFill>
                  <a:srgbClr val="3333CC"/>
                </a:solidFill>
                <a:sym typeface="Symbol" pitchFamily="18" charset="2"/>
              </a:rPr>
              <a:t>)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he-IL" sz="2200" dirty="0">
                <a:solidFill>
                  <a:srgbClr val="3333CC"/>
                </a:solidFill>
                <a:sym typeface="Symbol" pitchFamily="18" charset="2"/>
              </a:rPr>
              <a:t>06		</a:t>
            </a:r>
            <a:r>
              <a:rPr lang="en-US" altLang="he-IL" sz="2200" i="1" dirty="0" err="1">
                <a:solidFill>
                  <a:srgbClr val="3333CC"/>
                </a:solidFill>
                <a:sym typeface="Symbol" pitchFamily="18" charset="2"/>
              </a:rPr>
              <a:t>FirstFound</a:t>
            </a:r>
            <a:r>
              <a:rPr lang="en-US" altLang="he-IL" sz="2200" dirty="0">
                <a:solidFill>
                  <a:srgbClr val="3333CC"/>
                </a:solidFill>
                <a:sym typeface="Symbol" pitchFamily="18" charset="2"/>
              </a:rPr>
              <a:t> := </a:t>
            </a:r>
            <a:r>
              <a:rPr lang="en-US" altLang="he-IL" sz="2200" i="1" dirty="0">
                <a:solidFill>
                  <a:srgbClr val="3333CC"/>
                </a:solidFill>
                <a:sym typeface="Symbol" pitchFamily="18" charset="2"/>
              </a:rPr>
              <a:t>false</a:t>
            </a:r>
            <a:endParaRPr lang="en-US" altLang="he-IL" sz="2200" dirty="0">
              <a:solidFill>
                <a:srgbClr val="3333CC"/>
              </a:solidFill>
              <a:sym typeface="Symbol" pitchFamily="18" charset="2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he-IL" sz="2200" dirty="0">
                <a:solidFill>
                  <a:srgbClr val="3333CC"/>
                </a:solidFill>
                <a:sym typeface="Symbol" pitchFamily="18" charset="2"/>
              </a:rPr>
              <a:t>07		</a:t>
            </a:r>
            <a:r>
              <a:rPr lang="en-US" altLang="he-IL" sz="2200" i="1" dirty="0">
                <a:solidFill>
                  <a:srgbClr val="3333CC"/>
                </a:solidFill>
                <a:sym typeface="Symbol" pitchFamily="18" charset="2"/>
              </a:rPr>
              <a:t>dist</a:t>
            </a:r>
            <a:r>
              <a:rPr lang="en-US" altLang="he-IL" sz="2200" dirty="0">
                <a:solidFill>
                  <a:srgbClr val="3333CC"/>
                </a:solidFill>
                <a:sym typeface="Symbol" pitchFamily="18" charset="2"/>
              </a:rPr>
              <a:t> := 1 + </a:t>
            </a:r>
            <a:r>
              <a:rPr lang="en-US" altLang="he-IL" sz="2200" i="1" dirty="0" err="1">
                <a:solidFill>
                  <a:srgbClr val="3333CC"/>
                </a:solidFill>
                <a:sym typeface="Symbol" pitchFamily="18" charset="2"/>
              </a:rPr>
              <a:t>min</a:t>
            </a:r>
            <a:r>
              <a:rPr lang="en-US" altLang="he-IL" sz="2200" dirty="0" err="1">
                <a:solidFill>
                  <a:srgbClr val="3333CC"/>
                </a:solidFill>
                <a:sym typeface="Symbol" pitchFamily="18" charset="2"/>
              </a:rPr>
              <a:t></a:t>
            </a:r>
            <a:r>
              <a:rPr lang="en-US" altLang="he-IL" sz="2200" i="1" dirty="0" err="1">
                <a:solidFill>
                  <a:srgbClr val="3333CC"/>
                </a:solidFill>
                <a:sym typeface="Symbol" pitchFamily="18" charset="2"/>
              </a:rPr>
              <a:t>lr</a:t>
            </a:r>
            <a:r>
              <a:rPr lang="en-US" altLang="he-IL" i="1" baseline="-25000" dirty="0" err="1">
                <a:solidFill>
                  <a:srgbClr val="3333CC"/>
                </a:solidFill>
                <a:sym typeface="Symbol" pitchFamily="18" charset="2"/>
              </a:rPr>
              <a:t>mi</a:t>
            </a:r>
            <a:r>
              <a:rPr lang="en-US" altLang="he-IL" sz="2200" dirty="0" err="1">
                <a:solidFill>
                  <a:srgbClr val="3333CC"/>
                </a:solidFill>
                <a:sym typeface="Symbol" pitchFamily="18" charset="2"/>
              </a:rPr>
              <a:t>.</a:t>
            </a:r>
            <a:r>
              <a:rPr lang="en-US" altLang="he-IL" sz="2200" i="1" dirty="0" err="1">
                <a:solidFill>
                  <a:srgbClr val="3333CC"/>
                </a:solidFill>
                <a:sym typeface="Symbol" pitchFamily="18" charset="2"/>
              </a:rPr>
              <a:t>dis</a:t>
            </a:r>
            <a:r>
              <a:rPr lang="en-US" altLang="he-IL" sz="2200" dirty="0">
                <a:solidFill>
                  <a:srgbClr val="3333CC"/>
                </a:solidFill>
                <a:sym typeface="Symbol" pitchFamily="18" charset="2"/>
              </a:rPr>
              <a:t> 1  </a:t>
            </a:r>
            <a:r>
              <a:rPr lang="en-US" altLang="he-IL" sz="2200" i="1" dirty="0">
                <a:solidFill>
                  <a:srgbClr val="3333CC"/>
                </a:solidFill>
                <a:sym typeface="Symbol" pitchFamily="18" charset="2"/>
              </a:rPr>
              <a:t>m</a:t>
            </a:r>
            <a:r>
              <a:rPr lang="en-US" altLang="he-IL" sz="2200" dirty="0">
                <a:solidFill>
                  <a:srgbClr val="3333CC"/>
                </a:solidFill>
                <a:sym typeface="Symbol" pitchFamily="18" charset="2"/>
              </a:rPr>
              <a:t>   </a:t>
            </a:r>
            <a:endParaRPr lang="en-US" altLang="he-IL" sz="2200" dirty="0">
              <a:solidFill>
                <a:srgbClr val="3333CC"/>
              </a:solidFill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he-IL" sz="2200" dirty="0">
                <a:solidFill>
                  <a:srgbClr val="3333CC"/>
                </a:solidFill>
              </a:rPr>
              <a:t>08		</a:t>
            </a:r>
            <a:r>
              <a:rPr lang="en-US" altLang="he-IL" sz="2200" b="1" dirty="0">
                <a:solidFill>
                  <a:srgbClr val="3333CC"/>
                </a:solidFill>
              </a:rPr>
              <a:t>for</a:t>
            </a:r>
            <a:r>
              <a:rPr lang="en-US" altLang="he-IL" sz="2200" dirty="0">
                <a:solidFill>
                  <a:srgbClr val="3333CC"/>
                </a:solidFill>
              </a:rPr>
              <a:t> </a:t>
            </a:r>
            <a:r>
              <a:rPr lang="en-US" altLang="he-IL" sz="2200" i="1" dirty="0">
                <a:solidFill>
                  <a:srgbClr val="3333CC"/>
                </a:solidFill>
              </a:rPr>
              <a:t>m</a:t>
            </a:r>
            <a:r>
              <a:rPr lang="en-US" altLang="he-IL" sz="2200" dirty="0">
                <a:solidFill>
                  <a:srgbClr val="3333CC"/>
                </a:solidFill>
              </a:rPr>
              <a:t> := 1 to </a:t>
            </a:r>
            <a:r>
              <a:rPr lang="en-US" altLang="he-IL" sz="2200" dirty="0">
                <a:solidFill>
                  <a:srgbClr val="3333CC"/>
                </a:solidFill>
                <a:sym typeface="Symbol" pitchFamily="18" charset="2"/>
              </a:rPr>
              <a:t> 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he-IL" sz="2200" dirty="0">
                <a:solidFill>
                  <a:srgbClr val="3333CC"/>
                </a:solidFill>
                <a:sym typeface="Symbol" pitchFamily="18" charset="2"/>
              </a:rPr>
              <a:t>09		</a:t>
            </a:r>
            <a:r>
              <a:rPr lang="en-US" altLang="he-IL" sz="2200" b="1" dirty="0">
                <a:solidFill>
                  <a:srgbClr val="3333CC"/>
                </a:solidFill>
                <a:sym typeface="Symbol" pitchFamily="18" charset="2"/>
              </a:rPr>
              <a:t>do</a:t>
            </a:r>
            <a:endParaRPr lang="en-US" altLang="he-IL" sz="2200" dirty="0">
              <a:solidFill>
                <a:srgbClr val="3333CC"/>
              </a:solidFill>
              <a:sym typeface="Symbol" pitchFamily="18" charset="2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he-IL" sz="2200" dirty="0">
                <a:solidFill>
                  <a:srgbClr val="3333CC"/>
                </a:solidFill>
                <a:sym typeface="Symbol" pitchFamily="18" charset="2"/>
              </a:rPr>
              <a:t>10			</a:t>
            </a:r>
            <a:r>
              <a:rPr lang="en-US" altLang="he-IL" sz="2200" b="1" dirty="0">
                <a:solidFill>
                  <a:srgbClr val="3333CC"/>
                </a:solidFill>
                <a:sym typeface="Symbol" pitchFamily="18" charset="2"/>
              </a:rPr>
              <a:t>if not</a:t>
            </a:r>
            <a:r>
              <a:rPr lang="en-US" altLang="he-IL" sz="2200" dirty="0">
                <a:solidFill>
                  <a:srgbClr val="3333CC"/>
                </a:solidFill>
                <a:sym typeface="Symbol" pitchFamily="18" charset="2"/>
              </a:rPr>
              <a:t> </a:t>
            </a:r>
            <a:r>
              <a:rPr lang="en-US" altLang="he-IL" sz="2200" i="1" dirty="0" err="1">
                <a:solidFill>
                  <a:srgbClr val="3333CC"/>
                </a:solidFill>
                <a:sym typeface="Symbol" pitchFamily="18" charset="2"/>
              </a:rPr>
              <a:t>FirstFound</a:t>
            </a:r>
            <a:r>
              <a:rPr lang="en-US" altLang="he-IL" sz="2200" i="1" dirty="0">
                <a:solidFill>
                  <a:srgbClr val="3333CC"/>
                </a:solidFill>
                <a:sym typeface="Symbol" pitchFamily="18" charset="2"/>
              </a:rPr>
              <a:t> </a:t>
            </a:r>
            <a:r>
              <a:rPr lang="en-US" altLang="he-IL" sz="2200" b="1" dirty="0">
                <a:solidFill>
                  <a:srgbClr val="3333CC"/>
                </a:solidFill>
                <a:sym typeface="Symbol" pitchFamily="18" charset="2"/>
              </a:rPr>
              <a:t>and</a:t>
            </a:r>
            <a:r>
              <a:rPr lang="en-US" altLang="he-IL" sz="2200" dirty="0">
                <a:solidFill>
                  <a:srgbClr val="3333CC"/>
                </a:solidFill>
                <a:sym typeface="Symbol" pitchFamily="18" charset="2"/>
              </a:rPr>
              <a:t> </a:t>
            </a:r>
            <a:r>
              <a:rPr lang="en-US" altLang="he-IL" sz="2200" i="1" dirty="0">
                <a:solidFill>
                  <a:srgbClr val="3333CC"/>
                </a:solidFill>
                <a:sym typeface="Symbol" pitchFamily="18" charset="2"/>
              </a:rPr>
              <a:t>lr</a:t>
            </a:r>
            <a:r>
              <a:rPr lang="en-US" altLang="he-IL" i="1" baseline="-25000" dirty="0">
                <a:solidFill>
                  <a:srgbClr val="3333CC"/>
                </a:solidFill>
                <a:sym typeface="Symbol" pitchFamily="18" charset="2"/>
              </a:rPr>
              <a:t>mi</a:t>
            </a:r>
            <a:r>
              <a:rPr lang="en-US" altLang="he-IL" sz="2200" dirty="0">
                <a:solidFill>
                  <a:srgbClr val="3333CC"/>
                </a:solidFill>
                <a:sym typeface="Symbol" pitchFamily="18" charset="2"/>
              </a:rPr>
              <a:t>.</a:t>
            </a:r>
            <a:r>
              <a:rPr lang="en-US" altLang="he-IL" sz="2200" i="1" dirty="0">
                <a:solidFill>
                  <a:srgbClr val="3333CC"/>
                </a:solidFill>
                <a:sym typeface="Symbol" pitchFamily="18" charset="2"/>
              </a:rPr>
              <a:t>dis</a:t>
            </a:r>
            <a:r>
              <a:rPr lang="en-US" altLang="he-IL" sz="2200" dirty="0">
                <a:solidFill>
                  <a:srgbClr val="3333CC"/>
                </a:solidFill>
                <a:sym typeface="Symbol" pitchFamily="18" charset="2"/>
              </a:rPr>
              <a:t> = </a:t>
            </a:r>
            <a:r>
              <a:rPr lang="en-US" altLang="he-IL" sz="2200" i="1" dirty="0">
                <a:solidFill>
                  <a:srgbClr val="3333CC"/>
                </a:solidFill>
                <a:sym typeface="Symbol" pitchFamily="18" charset="2"/>
              </a:rPr>
              <a:t>dist</a:t>
            </a:r>
            <a:r>
              <a:rPr lang="en-US" altLang="he-IL" sz="2200" dirty="0">
                <a:solidFill>
                  <a:srgbClr val="3333CC"/>
                </a:solidFill>
                <a:sym typeface="Symbol" pitchFamily="18" charset="2"/>
              </a:rPr>
              <a:t> -1 </a:t>
            </a:r>
            <a:endParaRPr lang="en-US" altLang="he-IL" sz="2200" b="1" dirty="0">
              <a:solidFill>
                <a:srgbClr val="3333CC"/>
              </a:solidFill>
              <a:sym typeface="Symbol" pitchFamily="18" charset="2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he-IL" sz="2200" dirty="0">
                <a:solidFill>
                  <a:srgbClr val="3333CC"/>
                </a:solidFill>
                <a:sym typeface="Symbol" pitchFamily="18" charset="2"/>
              </a:rPr>
              <a:t>11</a:t>
            </a:r>
            <a:r>
              <a:rPr lang="en-US" altLang="he-IL" sz="2200" b="1" dirty="0">
                <a:solidFill>
                  <a:srgbClr val="3333CC"/>
                </a:solidFill>
                <a:sym typeface="Symbol" pitchFamily="18" charset="2"/>
              </a:rPr>
              <a:t>				write </a:t>
            </a:r>
            <a:r>
              <a:rPr lang="en-US" altLang="he-IL" sz="2200" i="1" dirty="0">
                <a:solidFill>
                  <a:srgbClr val="3333CC"/>
                </a:solidFill>
                <a:sym typeface="Symbol" pitchFamily="18" charset="2"/>
              </a:rPr>
              <a:t>r</a:t>
            </a:r>
            <a:r>
              <a:rPr lang="en-US" altLang="he-IL" i="1" baseline="-25000" dirty="0">
                <a:solidFill>
                  <a:srgbClr val="3333CC"/>
                </a:solidFill>
                <a:sym typeface="Symbol" pitchFamily="18" charset="2"/>
              </a:rPr>
              <a:t>im</a:t>
            </a:r>
            <a:r>
              <a:rPr lang="en-US" altLang="he-IL" sz="1400" i="1" dirty="0">
                <a:solidFill>
                  <a:srgbClr val="3333CC"/>
                </a:solidFill>
                <a:sym typeface="Symbol" pitchFamily="18" charset="2"/>
              </a:rPr>
              <a:t> </a:t>
            </a:r>
            <a:r>
              <a:rPr lang="en-US" altLang="he-IL" sz="2200" dirty="0">
                <a:solidFill>
                  <a:srgbClr val="3333CC"/>
                </a:solidFill>
                <a:sym typeface="Symbol" pitchFamily="18" charset="2"/>
              </a:rPr>
              <a:t>:= 1,</a:t>
            </a:r>
            <a:r>
              <a:rPr lang="en-US" altLang="he-IL" sz="2200" i="1" dirty="0">
                <a:solidFill>
                  <a:srgbClr val="3333CC"/>
                </a:solidFill>
                <a:sym typeface="Symbol" pitchFamily="18" charset="2"/>
              </a:rPr>
              <a:t>dist</a:t>
            </a:r>
            <a:r>
              <a:rPr lang="en-US" altLang="he-IL" sz="2200" dirty="0">
                <a:solidFill>
                  <a:srgbClr val="3333CC"/>
                </a:solidFill>
                <a:sym typeface="Symbol" pitchFamily="18" charset="2"/>
              </a:rPr>
              <a:t>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he-IL" sz="2200" dirty="0">
                <a:solidFill>
                  <a:srgbClr val="3333CC"/>
                </a:solidFill>
                <a:sym typeface="Symbol" pitchFamily="18" charset="2"/>
              </a:rPr>
              <a:t>12				 </a:t>
            </a:r>
            <a:r>
              <a:rPr lang="en-US" altLang="he-IL" sz="2200" i="1" dirty="0" err="1">
                <a:solidFill>
                  <a:srgbClr val="3333CC"/>
                </a:solidFill>
                <a:sym typeface="Symbol" pitchFamily="18" charset="2"/>
              </a:rPr>
              <a:t>FirstFound</a:t>
            </a:r>
            <a:r>
              <a:rPr lang="en-US" altLang="he-IL" sz="2200" i="1" dirty="0">
                <a:solidFill>
                  <a:srgbClr val="3333CC"/>
                </a:solidFill>
                <a:sym typeface="Symbol" pitchFamily="18" charset="2"/>
              </a:rPr>
              <a:t> </a:t>
            </a:r>
            <a:r>
              <a:rPr lang="en-US" altLang="he-IL" sz="2200" dirty="0">
                <a:solidFill>
                  <a:srgbClr val="3333CC"/>
                </a:solidFill>
                <a:sym typeface="Symbol" pitchFamily="18" charset="2"/>
              </a:rPr>
              <a:t>:= </a:t>
            </a:r>
            <a:r>
              <a:rPr lang="en-US" altLang="he-IL" sz="2200" i="1" dirty="0">
                <a:solidFill>
                  <a:srgbClr val="3333CC"/>
                </a:solidFill>
                <a:sym typeface="Symbol" pitchFamily="18" charset="2"/>
              </a:rPr>
              <a:t>true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he-IL" sz="2200" dirty="0">
                <a:solidFill>
                  <a:srgbClr val="3333CC"/>
                </a:solidFill>
                <a:sym typeface="Symbol" pitchFamily="18" charset="2"/>
              </a:rPr>
              <a:t>13			</a:t>
            </a:r>
            <a:r>
              <a:rPr lang="en-US" altLang="he-IL" sz="2200" b="1" dirty="0">
                <a:solidFill>
                  <a:srgbClr val="3333CC"/>
                </a:solidFill>
                <a:sym typeface="Symbol" pitchFamily="18" charset="2"/>
              </a:rPr>
              <a:t>else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he-IL" sz="2200" dirty="0">
                <a:solidFill>
                  <a:srgbClr val="3333CC"/>
                </a:solidFill>
                <a:sym typeface="Symbol" pitchFamily="18" charset="2"/>
              </a:rPr>
              <a:t>14</a:t>
            </a:r>
            <a:r>
              <a:rPr lang="en-US" altLang="he-IL" sz="2200" b="1" dirty="0">
                <a:solidFill>
                  <a:srgbClr val="3333CC"/>
                </a:solidFill>
                <a:sym typeface="Symbol" pitchFamily="18" charset="2"/>
              </a:rPr>
              <a:t>				write </a:t>
            </a:r>
            <a:r>
              <a:rPr lang="en-US" altLang="he-IL" sz="2200" i="1" dirty="0">
                <a:solidFill>
                  <a:srgbClr val="3333CC"/>
                </a:solidFill>
                <a:sym typeface="Symbol" pitchFamily="18" charset="2"/>
              </a:rPr>
              <a:t>r</a:t>
            </a:r>
            <a:r>
              <a:rPr lang="en-US" altLang="he-IL" i="1" baseline="-25000" dirty="0">
                <a:solidFill>
                  <a:srgbClr val="3333CC"/>
                </a:solidFill>
                <a:sym typeface="Symbol" pitchFamily="18" charset="2"/>
              </a:rPr>
              <a:t>im</a:t>
            </a:r>
            <a:r>
              <a:rPr lang="en-US" altLang="he-IL" sz="1400" i="1" dirty="0">
                <a:solidFill>
                  <a:srgbClr val="3333CC"/>
                </a:solidFill>
                <a:sym typeface="Symbol" pitchFamily="18" charset="2"/>
              </a:rPr>
              <a:t> </a:t>
            </a:r>
            <a:r>
              <a:rPr lang="en-US" altLang="he-IL" sz="2200" dirty="0">
                <a:solidFill>
                  <a:srgbClr val="3333CC"/>
                </a:solidFill>
                <a:sym typeface="Symbol" pitchFamily="18" charset="2"/>
              </a:rPr>
              <a:t>:= 0,</a:t>
            </a:r>
            <a:r>
              <a:rPr lang="en-US" altLang="he-IL" sz="2200" i="1" dirty="0">
                <a:solidFill>
                  <a:srgbClr val="3333CC"/>
                </a:solidFill>
                <a:sym typeface="Symbol" pitchFamily="18" charset="2"/>
              </a:rPr>
              <a:t>dist</a:t>
            </a:r>
            <a:r>
              <a:rPr lang="en-US" altLang="he-IL" sz="2200" dirty="0">
                <a:solidFill>
                  <a:srgbClr val="3333CC"/>
                </a:solidFill>
                <a:sym typeface="Symbol" pitchFamily="18" charset="2"/>
              </a:rPr>
              <a:t>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he-IL" sz="2200" dirty="0">
                <a:solidFill>
                  <a:srgbClr val="3333CC"/>
                </a:solidFill>
                <a:sym typeface="Symbol" pitchFamily="18" charset="2"/>
              </a:rPr>
              <a:t>15		</a:t>
            </a:r>
            <a:r>
              <a:rPr lang="en-US" altLang="he-IL" sz="2200" b="1" dirty="0" err="1">
                <a:solidFill>
                  <a:srgbClr val="3333CC"/>
                </a:solidFill>
                <a:sym typeface="Symbol" pitchFamily="18" charset="2"/>
              </a:rPr>
              <a:t>od</a:t>
            </a:r>
            <a:endParaRPr lang="en-US" altLang="he-IL" sz="2200" b="1" dirty="0">
              <a:solidFill>
                <a:srgbClr val="3333CC"/>
              </a:solidFill>
              <a:sym typeface="Symbol" pitchFamily="18" charset="2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he-IL" sz="2200" dirty="0">
                <a:solidFill>
                  <a:srgbClr val="3333CC"/>
                </a:solidFill>
                <a:sym typeface="Symbol" pitchFamily="18" charset="2"/>
              </a:rPr>
              <a:t>16</a:t>
            </a:r>
            <a:r>
              <a:rPr lang="en-US" altLang="he-IL" sz="2200" b="1" dirty="0">
                <a:solidFill>
                  <a:srgbClr val="3333CC"/>
                </a:solidFill>
                <a:sym typeface="Symbol" pitchFamily="18" charset="2"/>
              </a:rPr>
              <a:t>	  </a:t>
            </a:r>
            <a:r>
              <a:rPr lang="en-US" altLang="he-IL" sz="2200" b="1" dirty="0" err="1">
                <a:solidFill>
                  <a:srgbClr val="3333CC"/>
                </a:solidFill>
                <a:sym typeface="Symbol" pitchFamily="18" charset="2"/>
              </a:rPr>
              <a:t>od</a:t>
            </a:r>
            <a:r>
              <a:rPr lang="en-US" altLang="he-IL" sz="2200" b="1" dirty="0">
                <a:solidFill>
                  <a:srgbClr val="3333CC"/>
                </a:solidFill>
                <a:sym typeface="Symbol" pitchFamily="18" charset="2"/>
              </a:rPr>
              <a:t> </a:t>
            </a:r>
            <a:endParaRPr lang="en-US" altLang="he-IL" i="1" baseline="-30000" dirty="0">
              <a:solidFill>
                <a:srgbClr val="3333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4498975" y="1793875"/>
            <a:ext cx="2938463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l">
              <a:spcBef>
                <a:spcPct val="20000"/>
              </a:spcBef>
              <a:buClr>
                <a:schemeClr val="accent2"/>
              </a:buClr>
              <a:buSzPct val="75000"/>
              <a:buFont typeface="Symbol" pitchFamily="18" charset="2"/>
              <a:buChar char="d"/>
            </a:pPr>
            <a:r>
              <a:rPr lang="en-US" altLang="he-IL" sz="1200">
                <a:solidFill>
                  <a:srgbClr val="FF9900"/>
                </a:solidFill>
                <a:latin typeface="Comic Sans MS" pitchFamily="66" charset="0"/>
                <a:sym typeface="Symbol" pitchFamily="18" charset="2"/>
              </a:rPr>
              <a:t>= # of processor’s neighbors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75000"/>
              <a:buFont typeface="Symbol" pitchFamily="18" charset="2"/>
              <a:buNone/>
            </a:pPr>
            <a:r>
              <a:rPr lang="en-US" sz="1200">
                <a:solidFill>
                  <a:srgbClr val="0033CC"/>
                </a:solidFill>
                <a:latin typeface="Comic Sans MS" pitchFamily="66" charset="0"/>
              </a:rPr>
              <a:t>i</a:t>
            </a:r>
            <a:r>
              <a:rPr lang="en-US" sz="1200">
                <a:solidFill>
                  <a:srgbClr val="FF9900"/>
                </a:solidFill>
                <a:latin typeface="Comic Sans MS" pitchFamily="66" charset="0"/>
              </a:rPr>
              <a:t>= the writing processor</a:t>
            </a:r>
            <a:br>
              <a:rPr lang="en-US" sz="1200">
                <a:solidFill>
                  <a:srgbClr val="FF9900"/>
                </a:solidFill>
                <a:latin typeface="Comic Sans MS" pitchFamily="66" charset="0"/>
              </a:rPr>
            </a:br>
            <a:r>
              <a:rPr lang="en-US" sz="120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1200">
                <a:solidFill>
                  <a:srgbClr val="FF9900"/>
                </a:solidFill>
                <a:latin typeface="Comic Sans MS" pitchFamily="66" charset="0"/>
              </a:rPr>
              <a:t>= for whom the data is written</a:t>
            </a:r>
            <a:endParaRPr lang="en-US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4999038" y="3511550"/>
            <a:ext cx="34623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None/>
            </a:pPr>
            <a:r>
              <a:rPr lang="en-US" altLang="he-IL" sz="1200">
                <a:solidFill>
                  <a:srgbClr val="CC3300"/>
                </a:solidFill>
                <a:latin typeface="Comic Sans MS" pitchFamily="66" charset="0"/>
                <a:cs typeface="Courier New" pitchFamily="49" charset="0"/>
              </a:rPr>
              <a:t>lr</a:t>
            </a:r>
            <a:r>
              <a:rPr lang="en-US" altLang="he-IL" sz="1200" baseline="-30000">
                <a:solidFill>
                  <a:srgbClr val="CC3300"/>
                </a:solidFill>
                <a:latin typeface="Comic Sans MS" pitchFamily="66" charset="0"/>
                <a:cs typeface="Courier New" pitchFamily="49" charset="0"/>
              </a:rPr>
              <a:t>ji</a:t>
            </a:r>
            <a:r>
              <a:rPr lang="en-US" altLang="he-IL" sz="2000" baseline="-30000">
                <a:solidFill>
                  <a:srgbClr val="FF9900"/>
                </a:solidFill>
                <a:latin typeface="Comic Sans MS" pitchFamily="66" charset="0"/>
                <a:cs typeface="Courier New" pitchFamily="49" charset="0"/>
              </a:rPr>
              <a:t> </a:t>
            </a:r>
            <a:r>
              <a:rPr lang="en-US" altLang="he-IL" sz="1200">
                <a:solidFill>
                  <a:srgbClr val="FF9900"/>
                </a:solidFill>
                <a:latin typeface="Comic Sans MS" pitchFamily="66" charset="0"/>
                <a:cs typeface="Courier New" pitchFamily="49" charset="0"/>
              </a:rPr>
              <a:t>(local register ji)</a:t>
            </a:r>
            <a:r>
              <a:rPr lang="en-US" altLang="he-IL" sz="2000" baseline="-30000">
                <a:solidFill>
                  <a:srgbClr val="FF9900"/>
                </a:solidFill>
                <a:latin typeface="Comic Sans MS" pitchFamily="66" charset="0"/>
                <a:cs typeface="Courier New" pitchFamily="49" charset="0"/>
              </a:rPr>
              <a:t> </a:t>
            </a:r>
            <a:r>
              <a:rPr lang="en-US" altLang="he-IL" sz="1200">
                <a:solidFill>
                  <a:srgbClr val="FF9900"/>
                </a:solidFill>
                <a:latin typeface="Comic Sans MS" pitchFamily="66" charset="0"/>
                <a:sym typeface="Symbol" pitchFamily="18" charset="2"/>
              </a:rPr>
              <a:t>the last value of </a:t>
            </a:r>
            <a:r>
              <a:rPr lang="en-US" altLang="he-IL" sz="1200">
                <a:solidFill>
                  <a:srgbClr val="FF9900"/>
                </a:solidFill>
                <a:latin typeface="Comic Sans MS" pitchFamily="66" charset="0"/>
                <a:cs typeface="Courier New" pitchFamily="49" charset="0"/>
              </a:rPr>
              <a:t>r</a:t>
            </a:r>
            <a:r>
              <a:rPr lang="en-US" altLang="he-IL" sz="1200" baseline="-30000">
                <a:solidFill>
                  <a:srgbClr val="FF9900"/>
                </a:solidFill>
                <a:latin typeface="Comic Sans MS" pitchFamily="66" charset="0"/>
                <a:cs typeface="Courier New" pitchFamily="49" charset="0"/>
              </a:rPr>
              <a:t>ji </a:t>
            </a:r>
            <a:r>
              <a:rPr lang="en-US" altLang="he-IL" sz="1200">
                <a:solidFill>
                  <a:srgbClr val="FF9900"/>
                </a:solidFill>
                <a:latin typeface="Comic Sans MS" pitchFamily="66" charset="0"/>
                <a:sym typeface="Symbol" pitchFamily="18" charset="2"/>
              </a:rPr>
              <a:t>read by </a:t>
            </a:r>
            <a:r>
              <a:rPr lang="en-US" altLang="he-IL" sz="1200">
                <a:solidFill>
                  <a:srgbClr val="FF9900"/>
                </a:solidFill>
                <a:latin typeface="Comic Sans MS" pitchFamily="66" charset="0"/>
                <a:cs typeface="Courier New" pitchFamily="49" charset="0"/>
              </a:rPr>
              <a:t>P</a:t>
            </a:r>
            <a:r>
              <a:rPr lang="en-US" altLang="he-IL" sz="1200" baseline="-30000">
                <a:solidFill>
                  <a:srgbClr val="FF9900"/>
                </a:solidFill>
                <a:latin typeface="Comic Sans MS" pitchFamily="66" charset="0"/>
                <a:cs typeface="Courier New" pitchFamily="49" charset="0"/>
              </a:rPr>
              <a:t>i</a:t>
            </a:r>
            <a:r>
              <a:rPr lang="en-US" altLang="he-IL" sz="1200">
                <a:solidFill>
                  <a:srgbClr val="FF9900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1200">
              <a:solidFill>
                <a:srgbClr val="FF99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autoUpdateAnimBg="0"/>
      <p:bldP spid="117764" grpId="0" autoUpdateAnimBg="0"/>
      <p:bldP spid="11776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4338"/>
            <a:ext cx="9144000" cy="1070446"/>
          </a:xfrm>
        </p:spPr>
        <p:txBody>
          <a:bodyPr/>
          <a:lstStyle/>
          <a:p>
            <a:r>
              <a:rPr lang="en-US" altLang="he-IL" b="1" dirty="0" smtClean="0"/>
              <a:t>Spanning-Tree, System and code</a:t>
            </a:r>
            <a:endParaRPr lang="en-US" altLang="en-US" b="1" dirty="0" smtClean="0"/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457200" y="1585913"/>
            <a:ext cx="8001000" cy="396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¦"/>
            </a:pPr>
            <a:r>
              <a:rPr lang="en-US" altLang="he-IL">
                <a:solidFill>
                  <a:srgbClr val="0000B0"/>
                </a:solidFill>
                <a:latin typeface="Comic Sans MS" pitchFamily="66" charset="0"/>
              </a:rPr>
              <a:t>Demonstrates the use of our definitions and requirements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¦"/>
            </a:pPr>
            <a:r>
              <a:rPr lang="en-US" altLang="he-IL" u="sng">
                <a:latin typeface="Comic Sans MS" pitchFamily="66" charset="0"/>
              </a:rPr>
              <a:t>The system</a:t>
            </a:r>
            <a:r>
              <a:rPr lang="en-US" altLang="he-IL">
                <a:solidFill>
                  <a:srgbClr val="0000B0"/>
                </a:solidFill>
                <a:latin typeface="Comic Sans MS" pitchFamily="66" charset="0"/>
              </a:rPr>
              <a:t> – 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l"/>
            </a:pPr>
            <a:r>
              <a:rPr lang="en-US" altLang="he-IL">
                <a:solidFill>
                  <a:srgbClr val="0000B0"/>
                </a:solidFill>
                <a:latin typeface="Comic Sans MS" pitchFamily="66" charset="0"/>
              </a:rPr>
              <a:t>We will use the shared memory model for this example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l"/>
            </a:pPr>
            <a:r>
              <a:rPr lang="en-US" altLang="he-IL">
                <a:solidFill>
                  <a:srgbClr val="0000B0"/>
                </a:solidFill>
                <a:latin typeface="Comic Sans MS" pitchFamily="66" charset="0"/>
              </a:rPr>
              <a:t>The system consists n processors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l"/>
            </a:pPr>
            <a:r>
              <a:rPr lang="en-US" altLang="he-IL">
                <a:solidFill>
                  <a:srgbClr val="0000B0"/>
                </a:solidFill>
                <a:latin typeface="Comic Sans MS" pitchFamily="66" charset="0"/>
              </a:rPr>
              <a:t>A processor </a:t>
            </a:r>
            <a:r>
              <a:rPr lang="en-US" altLang="he-IL">
                <a:solidFill>
                  <a:srgbClr val="0000B0"/>
                </a:solidFill>
                <a:latin typeface="Comic Sans MS" pitchFamily="66" charset="0"/>
                <a:cs typeface="Courier New" pitchFamily="49" charset="0"/>
              </a:rPr>
              <a:t>P</a:t>
            </a:r>
            <a:r>
              <a:rPr lang="en-US" altLang="he-IL" baseline="-30000">
                <a:solidFill>
                  <a:srgbClr val="0000B0"/>
                </a:solidFill>
                <a:latin typeface="Comic Sans MS" pitchFamily="66" charset="0"/>
                <a:cs typeface="Courier New" pitchFamily="49" charset="0"/>
              </a:rPr>
              <a:t>i</a:t>
            </a:r>
            <a:r>
              <a:rPr lang="en-US" altLang="he-IL">
                <a:solidFill>
                  <a:srgbClr val="0000B0"/>
                </a:solidFill>
                <a:latin typeface="Comic Sans MS" pitchFamily="66" charset="0"/>
              </a:rPr>
              <a:t> communicates with its neighbor </a:t>
            </a:r>
            <a:r>
              <a:rPr lang="en-US" altLang="he-IL">
                <a:solidFill>
                  <a:srgbClr val="0000B0"/>
                </a:solidFill>
                <a:latin typeface="Comic Sans MS" pitchFamily="66" charset="0"/>
                <a:cs typeface="Courier New" pitchFamily="49" charset="0"/>
              </a:rPr>
              <a:t>P</a:t>
            </a:r>
            <a:r>
              <a:rPr lang="en-US" altLang="he-IL" baseline="-30000">
                <a:solidFill>
                  <a:srgbClr val="0000B0"/>
                </a:solidFill>
                <a:latin typeface="Comic Sans MS" pitchFamily="66" charset="0"/>
                <a:cs typeface="Courier New" pitchFamily="49" charset="0"/>
              </a:rPr>
              <a:t>j</a:t>
            </a:r>
            <a:r>
              <a:rPr lang="en-US" altLang="he-IL">
                <a:solidFill>
                  <a:srgbClr val="0000B0"/>
                </a:solidFill>
                <a:latin typeface="Comic Sans MS" pitchFamily="66" charset="0"/>
              </a:rPr>
              <a:t> by writing in the communication register </a:t>
            </a:r>
            <a:r>
              <a:rPr lang="en-US" altLang="he-IL">
                <a:solidFill>
                  <a:srgbClr val="0000B0"/>
                </a:solidFill>
                <a:latin typeface="Comic Sans MS" pitchFamily="66" charset="0"/>
                <a:cs typeface="Courier New" pitchFamily="49" charset="0"/>
              </a:rPr>
              <a:t>r</a:t>
            </a:r>
            <a:r>
              <a:rPr lang="en-US" altLang="he-IL" baseline="-30000">
                <a:solidFill>
                  <a:srgbClr val="0000B0"/>
                </a:solidFill>
                <a:latin typeface="Comic Sans MS" pitchFamily="66" charset="0"/>
                <a:cs typeface="Courier New" pitchFamily="49" charset="0"/>
              </a:rPr>
              <a:t>ij </a:t>
            </a:r>
            <a:r>
              <a:rPr lang="en-US" altLang="he-IL">
                <a:solidFill>
                  <a:srgbClr val="0000B0"/>
                </a:solidFill>
                <a:latin typeface="Comic Sans MS" pitchFamily="66" charset="0"/>
              </a:rPr>
              <a:t>and reading from </a:t>
            </a:r>
            <a:r>
              <a:rPr lang="en-US" altLang="he-IL">
                <a:solidFill>
                  <a:srgbClr val="0000B0"/>
                </a:solidFill>
                <a:latin typeface="Comic Sans MS" pitchFamily="66" charset="0"/>
                <a:cs typeface="Courier New" pitchFamily="49" charset="0"/>
              </a:rPr>
              <a:t>r</a:t>
            </a:r>
            <a:r>
              <a:rPr lang="en-US" altLang="he-IL" baseline="-30000">
                <a:solidFill>
                  <a:srgbClr val="0000B0"/>
                </a:solidFill>
                <a:latin typeface="Comic Sans MS" pitchFamily="66" charset="0"/>
                <a:cs typeface="Courier New" pitchFamily="49" charset="0"/>
              </a:rPr>
              <a:t>ji</a:t>
            </a:r>
            <a:endParaRPr lang="en-US" altLang="he-IL" sz="2000">
              <a:solidFill>
                <a:srgbClr val="0000B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520" y="6093296"/>
            <a:ext cx="8640960" cy="648693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 See a java app demonstration    </a:t>
            </a:r>
          </a:p>
          <a:p>
            <a:r>
              <a:rPr lang="en-US" altLang="en-US" sz="2000" dirty="0" smtClean="0">
                <a:solidFill>
                  <a:schemeClr val="tx1"/>
                </a:solidFill>
              </a:rPr>
              <a:t>http://www.cs.bgu.ac.il/~dolev/book/chapter2/SpanningTreeGo.htm</a:t>
            </a:r>
            <a:endParaRPr lang="en-US" altLang="he-IL" sz="2000" dirty="0">
              <a:solidFill>
                <a:schemeClr val="tx1"/>
              </a:solidFill>
            </a:endParaRPr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4338"/>
            <a:ext cx="9144000" cy="1143000"/>
          </a:xfrm>
        </p:spPr>
        <p:txBody>
          <a:bodyPr/>
          <a:lstStyle/>
          <a:p>
            <a:r>
              <a:rPr lang="en-US" altLang="he-IL" b="1" dirty="0" smtClean="0"/>
              <a:t>Spanning-Tree, System and code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1216025"/>
          </a:xfrm>
        </p:spPr>
        <p:txBody>
          <a:bodyPr/>
          <a:lstStyle/>
          <a:p>
            <a:r>
              <a:rPr lang="en-US" altLang="he-IL" sz="2400"/>
              <a:t>The output tree is encoded by means of the registers</a:t>
            </a:r>
            <a:endParaRPr lang="en-US" sz="2400">
              <a:sym typeface="Symbol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0" y="2278608"/>
            <a:ext cx="4286250" cy="3022600"/>
            <a:chOff x="1680" y="1488"/>
            <a:chExt cx="1920" cy="1488"/>
          </a:xfrm>
        </p:grpSpPr>
        <p:sp>
          <p:nvSpPr>
            <p:cNvPr id="257029" name="Oval 5"/>
            <p:cNvSpPr>
              <a:spLocks noChangeArrowheads="1"/>
            </p:cNvSpPr>
            <p:nvPr/>
          </p:nvSpPr>
          <p:spPr bwMode="auto">
            <a:xfrm>
              <a:off x="2592" y="1488"/>
              <a:ext cx="192" cy="19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en-US"/>
                <a:t>1</a:t>
              </a:r>
            </a:p>
          </p:txBody>
        </p:sp>
        <p:sp>
          <p:nvSpPr>
            <p:cNvPr id="257030" name="Oval 6"/>
            <p:cNvSpPr>
              <a:spLocks noChangeArrowheads="1"/>
            </p:cNvSpPr>
            <p:nvPr/>
          </p:nvSpPr>
          <p:spPr bwMode="auto">
            <a:xfrm>
              <a:off x="2976" y="2256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257031" name="Oval 7"/>
            <p:cNvSpPr>
              <a:spLocks noChangeArrowheads="1"/>
            </p:cNvSpPr>
            <p:nvPr/>
          </p:nvSpPr>
          <p:spPr bwMode="auto">
            <a:xfrm>
              <a:off x="3408" y="1776"/>
              <a:ext cx="192" cy="192"/>
            </a:xfrm>
            <a:prstGeom prst="ellipse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257032" name="Oval 8"/>
            <p:cNvSpPr>
              <a:spLocks noChangeArrowheads="1"/>
            </p:cNvSpPr>
            <p:nvPr/>
          </p:nvSpPr>
          <p:spPr bwMode="auto">
            <a:xfrm>
              <a:off x="3216" y="277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en-US"/>
                <a:t>8</a:t>
              </a:r>
            </a:p>
          </p:txBody>
        </p:sp>
        <p:sp>
          <p:nvSpPr>
            <p:cNvPr id="257033" name="Oval 9"/>
            <p:cNvSpPr>
              <a:spLocks noChangeArrowheads="1"/>
            </p:cNvSpPr>
            <p:nvPr/>
          </p:nvSpPr>
          <p:spPr bwMode="auto">
            <a:xfrm>
              <a:off x="2592" y="2496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257034" name="Oval 10"/>
            <p:cNvSpPr>
              <a:spLocks noChangeArrowheads="1"/>
            </p:cNvSpPr>
            <p:nvPr/>
          </p:nvSpPr>
          <p:spPr bwMode="auto">
            <a:xfrm>
              <a:off x="2256" y="1968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257035" name="Oval 11"/>
            <p:cNvSpPr>
              <a:spLocks noChangeArrowheads="1"/>
            </p:cNvSpPr>
            <p:nvPr/>
          </p:nvSpPr>
          <p:spPr bwMode="auto">
            <a:xfrm>
              <a:off x="2064" y="278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257036" name="Oval 12"/>
            <p:cNvSpPr>
              <a:spLocks noChangeArrowheads="1"/>
            </p:cNvSpPr>
            <p:nvPr/>
          </p:nvSpPr>
          <p:spPr bwMode="auto">
            <a:xfrm>
              <a:off x="1680" y="249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en-US"/>
                <a:t>7</a:t>
              </a:r>
            </a:p>
          </p:txBody>
        </p:sp>
        <p:sp>
          <p:nvSpPr>
            <p:cNvPr id="257037" name="Line 13"/>
            <p:cNvSpPr>
              <a:spLocks noChangeShapeType="1"/>
            </p:cNvSpPr>
            <p:nvPr/>
          </p:nvSpPr>
          <p:spPr bwMode="auto">
            <a:xfrm flipH="1">
              <a:off x="2393" y="1680"/>
              <a:ext cx="239" cy="288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38" name="Line 14"/>
            <p:cNvSpPr>
              <a:spLocks noChangeShapeType="1"/>
            </p:cNvSpPr>
            <p:nvPr/>
          </p:nvSpPr>
          <p:spPr bwMode="auto">
            <a:xfrm>
              <a:off x="2680" y="1680"/>
              <a:ext cx="1" cy="81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39" name="Line 15"/>
            <p:cNvSpPr>
              <a:spLocks noChangeShapeType="1"/>
            </p:cNvSpPr>
            <p:nvPr/>
          </p:nvSpPr>
          <p:spPr bwMode="auto">
            <a:xfrm rot="647531" flipH="1">
              <a:off x="2256" y="2600"/>
              <a:ext cx="336" cy="288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40" name="Line 16"/>
            <p:cNvSpPr>
              <a:spLocks noChangeShapeType="1"/>
            </p:cNvSpPr>
            <p:nvPr/>
          </p:nvSpPr>
          <p:spPr bwMode="auto">
            <a:xfrm>
              <a:off x="1872" y="2656"/>
              <a:ext cx="192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41" name="Line 17"/>
            <p:cNvSpPr>
              <a:spLocks noChangeShapeType="1"/>
            </p:cNvSpPr>
            <p:nvPr/>
          </p:nvSpPr>
          <p:spPr bwMode="auto">
            <a:xfrm rot="283336" flipH="1">
              <a:off x="1872" y="2112"/>
              <a:ext cx="384" cy="44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42" name="Line 18"/>
            <p:cNvSpPr>
              <a:spLocks noChangeShapeType="1"/>
            </p:cNvSpPr>
            <p:nvPr/>
          </p:nvSpPr>
          <p:spPr bwMode="auto">
            <a:xfrm rot="21398922" flipH="1">
              <a:off x="3312" y="1968"/>
              <a:ext cx="192" cy="81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43" name="Line 19"/>
            <p:cNvSpPr>
              <a:spLocks noChangeShapeType="1"/>
            </p:cNvSpPr>
            <p:nvPr/>
          </p:nvSpPr>
          <p:spPr bwMode="auto">
            <a:xfrm rot="-300662" flipH="1" flipV="1">
              <a:off x="2784" y="1681"/>
              <a:ext cx="224" cy="57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44" name="Line 20"/>
            <p:cNvSpPr>
              <a:spLocks noChangeShapeType="1"/>
            </p:cNvSpPr>
            <p:nvPr/>
          </p:nvSpPr>
          <p:spPr bwMode="auto">
            <a:xfrm>
              <a:off x="3120" y="2448"/>
              <a:ext cx="144" cy="33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45" name="Line 21"/>
            <p:cNvSpPr>
              <a:spLocks noChangeShapeType="1"/>
            </p:cNvSpPr>
            <p:nvPr/>
          </p:nvSpPr>
          <p:spPr bwMode="auto">
            <a:xfrm>
              <a:off x="2256" y="2888"/>
              <a:ext cx="96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46" name="Line 22"/>
            <p:cNvSpPr>
              <a:spLocks noChangeShapeType="1"/>
            </p:cNvSpPr>
            <p:nvPr/>
          </p:nvSpPr>
          <p:spPr bwMode="auto">
            <a:xfrm>
              <a:off x="2393" y="2160"/>
              <a:ext cx="239" cy="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958850" y="2388146"/>
            <a:ext cx="6726238" cy="2890837"/>
            <a:chOff x="604" y="1977"/>
            <a:chExt cx="4237" cy="1821"/>
          </a:xfrm>
        </p:grpSpPr>
        <p:sp>
          <p:nvSpPr>
            <p:cNvPr id="257048" name="Text Box 24"/>
            <p:cNvSpPr txBox="1">
              <a:spLocks noChangeArrowheads="1"/>
            </p:cNvSpPr>
            <p:nvPr/>
          </p:nvSpPr>
          <p:spPr bwMode="auto">
            <a:xfrm>
              <a:off x="1607" y="1977"/>
              <a:ext cx="836" cy="60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>
                  <a:schemeClr val="accent2"/>
                </a:buClr>
                <a:buSzPct val="85000"/>
                <a:buFont typeface="Wingdings" pitchFamily="2" charset="2"/>
                <a:buNone/>
              </a:pPr>
              <a:r>
                <a:rPr lang="en-US" sz="1400">
                  <a:solidFill>
                    <a:srgbClr val="CC3300"/>
                  </a:solidFill>
                  <a:latin typeface="Comic Sans MS" pitchFamily="66" charset="0"/>
                </a:rPr>
                <a:t>r</a:t>
              </a:r>
              <a:r>
                <a:rPr lang="en-US" sz="1400" baseline="-25000">
                  <a:solidFill>
                    <a:srgbClr val="CC3300"/>
                  </a:solidFill>
                  <a:latin typeface="Comic Sans MS" pitchFamily="66" charset="0"/>
                </a:rPr>
                <a:t>21</a:t>
              </a:r>
              <a:r>
                <a:rPr lang="en-US" sz="1400">
                  <a:solidFill>
                    <a:srgbClr val="CC3300"/>
                  </a:solidFill>
                  <a:latin typeface="Comic Sans MS" pitchFamily="66" charset="0"/>
                </a:rPr>
                <a:t>:</a:t>
              </a: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SzPct val="85000"/>
                <a:buFont typeface="Wingdings" pitchFamily="2" charset="2"/>
                <a:buNone/>
              </a:pPr>
              <a:r>
                <a:rPr lang="en-US" sz="1400">
                  <a:solidFill>
                    <a:srgbClr val="CC3300"/>
                  </a:solidFill>
                  <a:latin typeface="Comic Sans MS" pitchFamily="66" charset="0"/>
                </a:rPr>
                <a:t> parent = 1</a:t>
              </a: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SzPct val="85000"/>
                <a:buFont typeface="Wingdings" pitchFamily="2" charset="2"/>
                <a:buNone/>
              </a:pPr>
              <a:r>
                <a:rPr lang="en-US" sz="1400">
                  <a:solidFill>
                    <a:srgbClr val="CC3300"/>
                  </a:solidFill>
                  <a:latin typeface="Comic Sans MS" pitchFamily="66" charset="0"/>
                </a:rPr>
                <a:t> dis = 1	</a:t>
              </a:r>
            </a:p>
          </p:txBody>
        </p:sp>
        <p:sp>
          <p:nvSpPr>
            <p:cNvPr id="257049" name="Text Box 25"/>
            <p:cNvSpPr txBox="1">
              <a:spLocks noChangeArrowheads="1"/>
            </p:cNvSpPr>
            <p:nvPr/>
          </p:nvSpPr>
          <p:spPr bwMode="auto">
            <a:xfrm>
              <a:off x="4005" y="2522"/>
              <a:ext cx="836" cy="60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>
                  <a:schemeClr val="accent2"/>
                </a:buClr>
                <a:buSzPct val="85000"/>
                <a:buFont typeface="Wingdings" pitchFamily="2" charset="2"/>
                <a:buNone/>
              </a:pPr>
              <a:r>
                <a:rPr lang="en-US" sz="1400" dirty="0">
                  <a:solidFill>
                    <a:srgbClr val="CC3300"/>
                  </a:solidFill>
                  <a:latin typeface="Comic Sans MS" pitchFamily="66" charset="0"/>
                </a:rPr>
                <a:t>r</a:t>
              </a:r>
              <a:r>
                <a:rPr lang="en-US" sz="1400" baseline="-25000" dirty="0">
                  <a:solidFill>
                    <a:srgbClr val="CC3300"/>
                  </a:solidFill>
                  <a:latin typeface="Comic Sans MS" pitchFamily="66" charset="0"/>
                </a:rPr>
                <a:t>58</a:t>
              </a:r>
              <a:r>
                <a:rPr lang="en-US" sz="1400" dirty="0">
                  <a:solidFill>
                    <a:srgbClr val="CC3300"/>
                  </a:solidFill>
                  <a:latin typeface="Comic Sans MS" pitchFamily="66" charset="0"/>
                </a:rPr>
                <a:t>:</a:t>
              </a: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SzPct val="85000"/>
                <a:buFont typeface="Wingdings" pitchFamily="2" charset="2"/>
                <a:buNone/>
              </a:pPr>
              <a:r>
                <a:rPr lang="en-US" sz="1400" dirty="0">
                  <a:solidFill>
                    <a:srgbClr val="CC3300"/>
                  </a:solidFill>
                  <a:latin typeface="Comic Sans MS" pitchFamily="66" charset="0"/>
                </a:rPr>
                <a:t> parent = </a:t>
              </a:r>
              <a:r>
                <a:rPr lang="en-US" sz="1400" dirty="0" smtClean="0">
                  <a:solidFill>
                    <a:srgbClr val="CC3300"/>
                  </a:solidFill>
                  <a:latin typeface="Comic Sans MS" pitchFamily="66" charset="0"/>
                </a:rPr>
                <a:t>1</a:t>
              </a:r>
              <a:endParaRPr lang="en-US" sz="1400" dirty="0">
                <a:solidFill>
                  <a:srgbClr val="CC3300"/>
                </a:solidFill>
                <a:latin typeface="Comic Sans MS" pitchFamily="66" charset="0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SzPct val="85000"/>
                <a:buFont typeface="Wingdings" pitchFamily="2" charset="2"/>
                <a:buNone/>
              </a:pPr>
              <a:r>
                <a:rPr lang="en-US" sz="1400" dirty="0">
                  <a:solidFill>
                    <a:srgbClr val="CC3300"/>
                  </a:solidFill>
                  <a:latin typeface="Comic Sans MS" pitchFamily="66" charset="0"/>
                </a:rPr>
                <a:t> dis = 3	</a:t>
              </a:r>
            </a:p>
          </p:txBody>
        </p:sp>
        <p:sp>
          <p:nvSpPr>
            <p:cNvPr id="257050" name="Text Box 26"/>
            <p:cNvSpPr txBox="1">
              <a:spLocks noChangeArrowheads="1"/>
            </p:cNvSpPr>
            <p:nvPr/>
          </p:nvSpPr>
          <p:spPr bwMode="auto">
            <a:xfrm>
              <a:off x="604" y="3198"/>
              <a:ext cx="836" cy="60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>
                  <a:schemeClr val="accent2"/>
                </a:buClr>
                <a:buSzPct val="85000"/>
                <a:buFont typeface="Wingdings" pitchFamily="2" charset="2"/>
                <a:buNone/>
              </a:pPr>
              <a:r>
                <a:rPr lang="en-US" sz="1400" dirty="0">
                  <a:solidFill>
                    <a:srgbClr val="CC3300"/>
                  </a:solidFill>
                  <a:latin typeface="Comic Sans MS" pitchFamily="66" charset="0"/>
                </a:rPr>
                <a:t>r</a:t>
              </a:r>
              <a:r>
                <a:rPr lang="en-US" sz="1400" baseline="-25000" dirty="0">
                  <a:solidFill>
                    <a:srgbClr val="CC3300"/>
                  </a:solidFill>
                  <a:latin typeface="Comic Sans MS" pitchFamily="66" charset="0"/>
                </a:rPr>
                <a:t>73</a:t>
              </a:r>
              <a:r>
                <a:rPr lang="en-US" sz="1400" dirty="0">
                  <a:solidFill>
                    <a:srgbClr val="CC3300"/>
                  </a:solidFill>
                  <a:latin typeface="Comic Sans MS" pitchFamily="66" charset="0"/>
                </a:rPr>
                <a:t>:</a:t>
              </a: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SzPct val="85000"/>
                <a:buFont typeface="Wingdings" pitchFamily="2" charset="2"/>
                <a:buNone/>
              </a:pPr>
              <a:r>
                <a:rPr lang="en-US" sz="1400" dirty="0">
                  <a:solidFill>
                    <a:srgbClr val="CC3300"/>
                  </a:solidFill>
                  <a:latin typeface="Comic Sans MS" pitchFamily="66" charset="0"/>
                </a:rPr>
                <a:t> parent = </a:t>
              </a:r>
              <a:r>
                <a:rPr lang="en-US" sz="1400" dirty="0" smtClean="0">
                  <a:solidFill>
                    <a:srgbClr val="CC3300"/>
                  </a:solidFill>
                  <a:latin typeface="Comic Sans MS" pitchFamily="66" charset="0"/>
                </a:rPr>
                <a:t>0</a:t>
              </a:r>
              <a:endParaRPr lang="en-US" sz="1400" dirty="0">
                <a:solidFill>
                  <a:srgbClr val="CC3300"/>
                </a:solidFill>
                <a:latin typeface="Comic Sans MS" pitchFamily="66" charset="0"/>
              </a:endParaRPr>
            </a:p>
            <a:p>
              <a:pPr algn="l">
                <a:spcBef>
                  <a:spcPct val="50000"/>
                </a:spcBef>
                <a:buClr>
                  <a:schemeClr val="accent2"/>
                </a:buClr>
                <a:buSzPct val="85000"/>
                <a:buFont typeface="Wingdings" pitchFamily="2" charset="2"/>
                <a:buNone/>
              </a:pPr>
              <a:r>
                <a:rPr lang="en-US" sz="1400" dirty="0">
                  <a:solidFill>
                    <a:srgbClr val="CC3300"/>
                  </a:solidFill>
                  <a:latin typeface="Comic Sans MS" pitchFamily="66" charset="0"/>
                </a:rPr>
                <a:t> dis = </a:t>
              </a:r>
              <a:r>
                <a:rPr lang="en-US" sz="1400" dirty="0" smtClean="0">
                  <a:solidFill>
                    <a:srgbClr val="CC3300"/>
                  </a:solidFill>
                  <a:latin typeface="Comic Sans MS" pitchFamily="66" charset="0"/>
                </a:rPr>
                <a:t>2</a:t>
              </a:r>
              <a:r>
                <a:rPr lang="en-US" sz="1400" dirty="0">
                  <a:solidFill>
                    <a:srgbClr val="CC3300"/>
                  </a:solidFill>
                  <a:latin typeface="Comic Sans MS" pitchFamily="66" charset="0"/>
                </a:rPr>
                <a:t>	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B0C1C8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D4DDE0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5593</TotalTime>
  <Words>2536</Words>
  <Application>Microsoft Office PowerPoint</Application>
  <PresentationFormat>On-screen Show (4:3)</PresentationFormat>
  <Paragraphs>276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Arial Black</vt:lpstr>
      <vt:lpstr>Comic Sans MS</vt:lpstr>
      <vt:lpstr>Courier New</vt:lpstr>
      <vt:lpstr>Symbol</vt:lpstr>
      <vt:lpstr>Times</vt:lpstr>
      <vt:lpstr>Times New Roman</vt:lpstr>
      <vt:lpstr>Times New Roman (Hebrew)</vt:lpstr>
      <vt:lpstr>Wingdings</vt:lpstr>
      <vt:lpstr>ZapfDingbats</vt:lpstr>
      <vt:lpstr>1_Default Design</vt:lpstr>
      <vt:lpstr>Computer Networks EDA387/DIT663</vt:lpstr>
      <vt:lpstr>Goal</vt:lpstr>
      <vt:lpstr>Today</vt:lpstr>
      <vt:lpstr>BFS Construction: Background</vt:lpstr>
      <vt:lpstr>BFS Construction: Motivation </vt:lpstr>
      <vt:lpstr>Spanning-Tree Construction</vt:lpstr>
      <vt:lpstr>Spanning-Tree Algorithm for Pi</vt:lpstr>
      <vt:lpstr>Spanning-Tree, System and code</vt:lpstr>
      <vt:lpstr>Spanning-Tree, System and code</vt:lpstr>
      <vt:lpstr>Spanning-Tree, is Self-Stabilizing</vt:lpstr>
      <vt:lpstr>Spanning-Tree, is Self-Stabilizing</vt:lpstr>
      <vt:lpstr>Proof</vt:lpstr>
      <vt:lpstr>Base Case: Proof for k=1 </vt:lpstr>
      <vt:lpstr>Base Case: Proof for k=1 </vt:lpstr>
      <vt:lpstr>Base Case: Proof for k=1 </vt:lpstr>
      <vt:lpstr>Induction Step</vt:lpstr>
      <vt:lpstr>Induction Step</vt:lpstr>
      <vt:lpstr>Proof, cont.</vt:lpstr>
      <vt:lpstr>Fair Composition</vt:lpstr>
      <vt:lpstr>Fair Composition -Some definitions</vt:lpstr>
      <vt:lpstr>Fair Composition -more definitions</vt:lpstr>
      <vt:lpstr>Fair Composition -more definitions … </vt:lpstr>
      <vt:lpstr>Example : Mutual exclusion for general communication graphs</vt:lpstr>
      <vt:lpstr>Modified version of the mutual exclusion algorithm</vt:lpstr>
      <vt:lpstr>Mutual exclusion for tree structure (for Pi)</vt:lpstr>
      <vt:lpstr>mutual exclusion for communication graphs</vt:lpstr>
      <vt:lpstr>Summary </vt:lpstr>
      <vt:lpstr>Review Questions</vt:lpstr>
      <vt:lpstr>Review Questions</vt:lpstr>
      <vt:lpstr>Review Questions</vt:lpstr>
      <vt:lpstr>Review Questions</vt:lpstr>
    </vt:vector>
  </TitlesOfParts>
  <Company>Chalmers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 (EDA387/DIT663)</dc:title>
  <dc:creator>Elad Michael Schiller</dc:creator>
  <cp:lastModifiedBy>Elad Schiller</cp:lastModifiedBy>
  <cp:revision>723</cp:revision>
  <cp:lastPrinted>2016-09-20T12:51:01Z</cp:lastPrinted>
  <dcterms:created xsi:type="dcterms:W3CDTF">2008-09-02T19:14:38Z</dcterms:created>
  <dcterms:modified xsi:type="dcterms:W3CDTF">2019-09-11T15:07:48Z</dcterms:modified>
</cp:coreProperties>
</file>