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731" r:id="rId2"/>
    <p:sldId id="644" r:id="rId3"/>
    <p:sldId id="708" r:id="rId4"/>
    <p:sldId id="711" r:id="rId5"/>
    <p:sldId id="732" r:id="rId6"/>
    <p:sldId id="733" r:id="rId7"/>
    <p:sldId id="734" r:id="rId8"/>
    <p:sldId id="735" r:id="rId9"/>
    <p:sldId id="736" r:id="rId10"/>
    <p:sldId id="737" r:id="rId11"/>
    <p:sldId id="738" r:id="rId12"/>
    <p:sldId id="739" r:id="rId13"/>
    <p:sldId id="740" r:id="rId14"/>
    <p:sldId id="741" r:id="rId15"/>
    <p:sldId id="742" r:id="rId16"/>
    <p:sldId id="743" r:id="rId17"/>
    <p:sldId id="744" r:id="rId18"/>
    <p:sldId id="745" r:id="rId19"/>
    <p:sldId id="746" r:id="rId20"/>
    <p:sldId id="747" r:id="rId21"/>
    <p:sldId id="748" r:id="rId22"/>
    <p:sldId id="749" r:id="rId23"/>
    <p:sldId id="750" r:id="rId24"/>
    <p:sldId id="751" r:id="rId25"/>
    <p:sldId id="752" r:id="rId26"/>
    <p:sldId id="753" r:id="rId27"/>
    <p:sldId id="754" r:id="rId28"/>
    <p:sldId id="755" r:id="rId29"/>
    <p:sldId id="756" r:id="rId30"/>
    <p:sldId id="757" r:id="rId31"/>
    <p:sldId id="758" r:id="rId32"/>
    <p:sldId id="759" r:id="rId33"/>
    <p:sldId id="760" r:id="rId34"/>
    <p:sldId id="761" r:id="rId35"/>
    <p:sldId id="762" r:id="rId36"/>
    <p:sldId id="763" r:id="rId37"/>
    <p:sldId id="764" r:id="rId38"/>
    <p:sldId id="680" r:id="rId39"/>
    <p:sldId id="720" r:id="rId4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tham Babbili" initials="HB" lastIdx="1" clrIdx="0">
    <p:extLst>
      <p:ext uri="{19B8F6BF-5375-455C-9EA6-DF929625EA0E}">
        <p15:presenceInfo xmlns:p15="http://schemas.microsoft.com/office/powerpoint/2012/main" userId="5de0aee1aeebb7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009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64" autoAdjust="0"/>
    <p:restoredTop sz="86839" autoAdjust="0"/>
  </p:normalViewPr>
  <p:slideViewPr>
    <p:cSldViewPr>
      <p:cViewPr>
        <p:scale>
          <a:sx n="116" d="100"/>
          <a:sy n="116" d="100"/>
        </p:scale>
        <p:origin x="64" y="200"/>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2021-08-04</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1096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We can conclude that, indeed, every change in a pointer value increments the value of VF. </a:t>
            </a:r>
            <a:endParaRPr lang="sv-SE" dirty="0"/>
          </a:p>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27</a:t>
            </a:fld>
            <a:endParaRPr lang="en-US" dirty="0"/>
          </a:p>
        </p:txBody>
      </p:sp>
    </p:spTree>
    <p:extLst>
      <p:ext uri="{BB962C8B-B14F-4D97-AF65-F5344CB8AC3E}">
        <p14:creationId xmlns:p14="http://schemas.microsoft.com/office/powerpoint/2010/main" val="31610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55831-5DBC-47B4-8263-D2FB402565DF}" type="slidenum">
              <a:rPr lang="en-US" altLang="en-US"/>
              <a:pPr/>
              <a:t>28</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altLang="he-IL" sz="1100" u="sng" dirty="0">
                <a:solidFill>
                  <a:srgbClr val="C60000"/>
                </a:solidFill>
              </a:rPr>
              <a:t>Definitions</a:t>
            </a:r>
            <a:r>
              <a:rPr lang="en-US" altLang="he-IL" sz="1100" dirty="0"/>
              <a:t> :</a:t>
            </a:r>
          </a:p>
          <a:p>
            <a:pPr lvl="1"/>
            <a:r>
              <a:rPr lang="en-US" altLang="he-IL" dirty="0"/>
              <a:t>A</a:t>
            </a:r>
            <a:r>
              <a:rPr lang="en-US" altLang="he-IL" baseline="-25000" dirty="0"/>
              <a:t>i+1</a:t>
            </a:r>
            <a:r>
              <a:rPr lang="en-US" altLang="he-IL" dirty="0"/>
              <a:t> </a:t>
            </a:r>
            <a:r>
              <a:rPr lang="en-US" altLang="he-IL" u="sng" dirty="0">
                <a:solidFill>
                  <a:srgbClr val="C60000"/>
                </a:solidFill>
              </a:rPr>
              <a:t>refines</a:t>
            </a:r>
            <a:r>
              <a:rPr lang="en-US" altLang="he-IL" dirty="0"/>
              <a:t> predicate A</a:t>
            </a:r>
            <a:r>
              <a:rPr lang="en-US" altLang="he-IL" baseline="-25000" dirty="0"/>
              <a:t>i</a:t>
            </a:r>
            <a:r>
              <a:rPr lang="en-US" altLang="he-IL" dirty="0"/>
              <a:t> if A</a:t>
            </a:r>
            <a:r>
              <a:rPr lang="en-US" altLang="he-IL" baseline="-25000" dirty="0"/>
              <a:t>i</a:t>
            </a:r>
            <a:r>
              <a:rPr lang="en-US" altLang="he-IL" dirty="0"/>
              <a:t> holds whenever A</a:t>
            </a:r>
            <a:r>
              <a:rPr lang="en-US" altLang="he-IL" baseline="-25000" dirty="0"/>
              <a:t>i+1</a:t>
            </a:r>
            <a:r>
              <a:rPr lang="en-US" altLang="he-IL" dirty="0"/>
              <a:t> holds</a:t>
            </a:r>
          </a:p>
          <a:p>
            <a:pPr lvl="1"/>
            <a:r>
              <a:rPr lang="en-US" altLang="he-IL" dirty="0"/>
              <a:t>The term </a:t>
            </a:r>
            <a:r>
              <a:rPr lang="en-US" altLang="he-IL" dirty="0">
                <a:solidFill>
                  <a:srgbClr val="C60000"/>
                </a:solidFill>
              </a:rPr>
              <a:t>attractor</a:t>
            </a:r>
            <a:r>
              <a:rPr lang="en-US" altLang="he-IL" dirty="0"/>
              <a:t> is often used for such A</a:t>
            </a:r>
            <a:r>
              <a:rPr lang="en-US" altLang="he-IL" baseline="-25000" dirty="0"/>
              <a:t>i</a:t>
            </a:r>
            <a:r>
              <a:rPr lang="en-US" altLang="he-IL" dirty="0"/>
              <a:t> predicate</a:t>
            </a:r>
          </a:p>
          <a:p>
            <a:r>
              <a:rPr lang="en-US" altLang="he-IL" sz="1100" u="sng" dirty="0">
                <a:solidFill>
                  <a:srgbClr val="C60000"/>
                </a:solidFill>
              </a:rPr>
              <a:t>The idea</a:t>
            </a:r>
            <a:r>
              <a:rPr lang="en-US" altLang="he-IL" sz="1100" dirty="0"/>
              <a:t> : prove that the self-stabilizing algorithm converges to fulfill k &gt;1 predicates A</a:t>
            </a:r>
            <a:r>
              <a:rPr lang="en-US" altLang="he-IL" sz="1100" baseline="-25000" dirty="0"/>
              <a:t>1</a:t>
            </a:r>
            <a:r>
              <a:rPr lang="en-US" altLang="he-IL" sz="1100" dirty="0"/>
              <a:t>,A</a:t>
            </a:r>
            <a:r>
              <a:rPr lang="en-US" altLang="he-IL" sz="1100" baseline="-25000" dirty="0"/>
              <a:t>2</a:t>
            </a:r>
            <a:r>
              <a:rPr lang="en-US" altLang="he-IL" sz="1100" dirty="0"/>
              <a:t>, … ,A</a:t>
            </a:r>
            <a:r>
              <a:rPr lang="en-US" altLang="he-IL" sz="1100" baseline="-25000" dirty="0"/>
              <a:t>k</a:t>
            </a:r>
            <a:r>
              <a:rPr lang="en-US" altLang="he-IL" sz="1100" dirty="0"/>
              <a:t> such that, for every </a:t>
            </a:r>
            <a:br>
              <a:rPr lang="en-US" altLang="he-IL" sz="1100" dirty="0"/>
            </a:br>
            <a:r>
              <a:rPr lang="en-US" altLang="he-IL" sz="1100" dirty="0"/>
              <a:t>1 </a:t>
            </a:r>
            <a:r>
              <a:rPr lang="en-US" altLang="he-IL" sz="1100" dirty="0">
                <a:sym typeface="Symbol" pitchFamily="18" charset="2"/>
              </a:rPr>
              <a:t> </a:t>
            </a:r>
            <a:r>
              <a:rPr lang="en-US" altLang="he-IL" sz="1100" dirty="0" err="1"/>
              <a:t>i</a:t>
            </a:r>
            <a:r>
              <a:rPr lang="en-US" altLang="he-IL" sz="1100" dirty="0"/>
              <a:t> </a:t>
            </a:r>
            <a:r>
              <a:rPr lang="en-US" altLang="he-IL" sz="1100" dirty="0">
                <a:sym typeface="Symbol" pitchFamily="18" charset="2"/>
              </a:rPr>
              <a:t></a:t>
            </a:r>
            <a:r>
              <a:rPr lang="en-US" altLang="he-IL" sz="1100" dirty="0"/>
              <a:t> k, A</a:t>
            </a:r>
            <a:r>
              <a:rPr lang="en-US" altLang="he-IL" sz="1100" baseline="-25000" dirty="0"/>
              <a:t>i+1</a:t>
            </a:r>
            <a:r>
              <a:rPr lang="en-US" altLang="he-IL" sz="1100" dirty="0"/>
              <a:t> is a refinement of A</a:t>
            </a:r>
            <a:r>
              <a:rPr lang="en-US" altLang="he-IL" sz="1100" baseline="-25000" dirty="0"/>
              <a:t>i</a:t>
            </a:r>
            <a:endParaRPr lang="en-US" altLang="he-IL" sz="1100" dirty="0"/>
          </a:p>
          <a:p>
            <a:r>
              <a:rPr lang="en-US" altLang="he-IL" sz="1100" u="sng" dirty="0">
                <a:solidFill>
                  <a:srgbClr val="C60000"/>
                </a:solidFill>
              </a:rPr>
              <a:t>The “stairs”</a:t>
            </a:r>
            <a:r>
              <a:rPr lang="en-US" altLang="he-IL" u="sng" dirty="0"/>
              <a:t> </a:t>
            </a:r>
            <a:r>
              <a:rPr lang="en-US" altLang="he-IL" dirty="0"/>
              <a:t>:</a:t>
            </a:r>
          </a:p>
          <a:p>
            <a:pPr lvl="1"/>
            <a:r>
              <a:rPr lang="en-US" altLang="he-IL" dirty="0"/>
              <a:t>prove that, from some point of the execution, every configuration satisfies A</a:t>
            </a:r>
            <a:r>
              <a:rPr lang="en-US" altLang="he-IL" baseline="-25000" dirty="0"/>
              <a:t>i</a:t>
            </a:r>
            <a:r>
              <a:rPr lang="en-US" altLang="he-IL" dirty="0"/>
              <a:t> </a:t>
            </a:r>
          </a:p>
          <a:p>
            <a:pPr lvl="1"/>
            <a:r>
              <a:rPr lang="en-US" altLang="he-IL" dirty="0"/>
              <a:t>then proving that an execution in which A</a:t>
            </a:r>
            <a:r>
              <a:rPr lang="en-US" altLang="he-IL" baseline="-25000" dirty="0"/>
              <a:t>i</a:t>
            </a:r>
            <a:r>
              <a:rPr lang="en-US" altLang="he-IL" dirty="0"/>
              <a:t> holds reaches a configuration after which every configuration satisfies A</a:t>
            </a:r>
            <a:r>
              <a:rPr lang="en-US" altLang="he-IL" baseline="-25000" dirty="0"/>
              <a:t>i+1</a:t>
            </a:r>
            <a:endParaRPr lang="en-US" altLang="he-IL" dirty="0"/>
          </a:p>
          <a:p>
            <a:pPr lvl="1"/>
            <a:r>
              <a:rPr lang="en-US" altLang="he-IL" dirty="0"/>
              <a:t>until A</a:t>
            </a:r>
            <a:r>
              <a:rPr lang="en-US" altLang="he-IL" baseline="-25000" dirty="0"/>
              <a:t>k</a:t>
            </a:r>
            <a:r>
              <a:rPr lang="en-US" altLang="he-IL" dirty="0"/>
              <a:t> which is the predicate for a safe configuration</a:t>
            </a:r>
            <a:endParaRPr lang="en-US" dirty="0"/>
          </a:p>
        </p:txBody>
      </p:sp>
    </p:spTree>
    <p:extLst>
      <p:ext uri="{BB962C8B-B14F-4D97-AF65-F5344CB8AC3E}">
        <p14:creationId xmlns:p14="http://schemas.microsoft.com/office/powerpoint/2010/main" val="186936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2D44C-2AE8-4385-B20A-D5EDEF2A641F}" type="slidenum">
              <a:rPr lang="en-US" altLang="en-US"/>
              <a:pPr/>
              <a:t>29</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pPr>
              <a:lnSpc>
                <a:spcPct val="50000"/>
              </a:lnSpc>
              <a:spcBef>
                <a:spcPct val="50000"/>
              </a:spcBef>
            </a:pPr>
            <a:r>
              <a:rPr lang="en-US" altLang="he-IL" sz="2400">
                <a:solidFill>
                  <a:srgbClr val="3333CC"/>
                </a:solidFill>
                <a:latin typeface="Comic Sans MS" pitchFamily="66" charset="0"/>
              </a:rPr>
              <a:t>Program for P</a:t>
            </a:r>
            <a:r>
              <a:rPr lang="en-US" altLang="he-IL" sz="2400" baseline="-25000">
                <a:solidFill>
                  <a:srgbClr val="3333CC"/>
                </a:solidFill>
                <a:latin typeface="Comic Sans MS" pitchFamily="66" charset="0"/>
              </a:rPr>
              <a:t>i , </a:t>
            </a:r>
            <a:r>
              <a:rPr lang="en-US" altLang="he-IL" sz="2400">
                <a:solidFill>
                  <a:srgbClr val="3333CC"/>
                </a:solidFill>
                <a:latin typeface="Comic Sans MS" pitchFamily="66" charset="0"/>
              </a:rPr>
              <a:t>each processor reads its neighbors leader and chooses the canidate with the lowest value:</a:t>
            </a:r>
            <a:endParaRPr lang="en-US" sz="2600">
              <a:latin typeface="Comic Sans MS" pitchFamily="66" charset="0"/>
            </a:endParaRPr>
          </a:p>
          <a:p>
            <a:endParaRPr lang="en-US"/>
          </a:p>
        </p:txBody>
      </p:sp>
    </p:spTree>
    <p:extLst>
      <p:ext uri="{BB962C8B-B14F-4D97-AF65-F5344CB8AC3E}">
        <p14:creationId xmlns:p14="http://schemas.microsoft.com/office/powerpoint/2010/main" val="220655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DC8C5-F347-4F69-A983-023A3E9FF7B6}" type="slidenum">
              <a:rPr lang="en-US" altLang="en-US"/>
              <a:pPr/>
              <a:t>30</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r>
              <a:rPr lang="en-US" altLang="he-IL" sz="1100"/>
              <a:t>* We assume that every processor has a unique identifier in the range 1 to N , where </a:t>
            </a:r>
            <a:r>
              <a:rPr lang="en-US" altLang="he-IL" sz="1100">
                <a:solidFill>
                  <a:srgbClr val="C60000"/>
                </a:solidFill>
              </a:rPr>
              <a:t>N</a:t>
            </a:r>
            <a:r>
              <a:rPr lang="en-US" altLang="he-IL" sz="1100"/>
              <a:t> is the upper bound of the number of processors in the system</a:t>
            </a:r>
          </a:p>
          <a:p>
            <a:r>
              <a:rPr lang="en-US" altLang="he-IL" sz="1100">
                <a:solidFill>
                  <a:srgbClr val="C60000"/>
                </a:solidFill>
              </a:rPr>
              <a:t>* The leader election task</a:t>
            </a:r>
            <a:r>
              <a:rPr lang="en-US" altLang="he-IL" sz="1100"/>
              <a:t> is to inform every processor of the identifier of a single processor in the system, this single processor with the elected identifier is the leader</a:t>
            </a:r>
          </a:p>
          <a:p>
            <a:r>
              <a:rPr lang="en-US" altLang="he-IL" sz="1100"/>
              <a:t>* The term </a:t>
            </a:r>
            <a:r>
              <a:rPr lang="en-US" altLang="he-IL" sz="1100">
                <a:solidFill>
                  <a:srgbClr val="C60000"/>
                </a:solidFill>
              </a:rPr>
              <a:t>floating identifier</a:t>
            </a:r>
            <a:r>
              <a:rPr lang="en-US" altLang="he-IL" sz="1100"/>
              <a:t> is used to describe an identifier that appears in the initial configuration, when no processor in the system with this identifier appears in the system</a:t>
            </a:r>
            <a:r>
              <a:rPr lang="en-US" altLang="en-US" sz="1100"/>
              <a:t> (</a:t>
            </a:r>
            <a:r>
              <a:rPr lang="en-US" altLang="he-IL" sz="1000">
                <a:solidFill>
                  <a:schemeClr val="accent2"/>
                </a:solidFill>
              </a:rPr>
              <a:t>we use distance variables and the upper bound N to eliminate floating identifiers</a:t>
            </a:r>
            <a:r>
              <a:rPr lang="en-US" altLang="he-IL" sz="1100"/>
              <a:t>)</a:t>
            </a:r>
          </a:p>
          <a:p>
            <a:endParaRPr lang="en-US"/>
          </a:p>
        </p:txBody>
      </p:sp>
    </p:spTree>
    <p:extLst>
      <p:ext uri="{BB962C8B-B14F-4D97-AF65-F5344CB8AC3E}">
        <p14:creationId xmlns:p14="http://schemas.microsoft.com/office/powerpoint/2010/main" val="2671075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29D0B-CCB7-4638-829D-45DBCE8C3274}" type="slidenum">
              <a:rPr lang="en-US" altLang="en-US"/>
              <a:pPr/>
              <a:t>31</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altLang="he-IL" sz="1100" dirty="0"/>
              <a:t>* We will use 2 convergence stairs :</a:t>
            </a:r>
          </a:p>
          <a:p>
            <a:pPr lvl="1"/>
            <a:r>
              <a:rPr lang="en-US" altLang="he-IL" u="sng" dirty="0"/>
              <a:t>First</a:t>
            </a:r>
            <a:r>
              <a:rPr lang="en-US" altLang="he-IL" dirty="0"/>
              <a:t> - predicate </a:t>
            </a:r>
            <a:r>
              <a:rPr lang="en-US" altLang="he-IL" dirty="0">
                <a:solidFill>
                  <a:srgbClr val="C60000"/>
                </a:solidFill>
              </a:rPr>
              <a:t>A</a:t>
            </a:r>
            <a:r>
              <a:rPr lang="en-US" altLang="he-IL" baseline="-25000" dirty="0">
                <a:solidFill>
                  <a:srgbClr val="C60000"/>
                </a:solidFill>
              </a:rPr>
              <a:t>1</a:t>
            </a:r>
            <a:r>
              <a:rPr lang="en-US" altLang="he-IL" dirty="0"/>
              <a:t> on system configurations verifying that no floating identifiers exists</a:t>
            </a:r>
          </a:p>
          <a:p>
            <a:pPr lvl="1"/>
            <a:r>
              <a:rPr lang="en-US" altLang="he-IL" u="sng" dirty="0"/>
              <a:t>Second</a:t>
            </a:r>
            <a:r>
              <a:rPr lang="en-US" altLang="he-IL" dirty="0"/>
              <a:t> - predicate </a:t>
            </a:r>
            <a:r>
              <a:rPr lang="en-US" altLang="he-IL" dirty="0">
                <a:solidFill>
                  <a:srgbClr val="C60000"/>
                </a:solidFill>
              </a:rPr>
              <a:t>A</a:t>
            </a:r>
            <a:r>
              <a:rPr lang="en-US" altLang="he-IL" baseline="-25000" dirty="0">
                <a:solidFill>
                  <a:srgbClr val="C60000"/>
                </a:solidFill>
              </a:rPr>
              <a:t>2</a:t>
            </a:r>
            <a:r>
              <a:rPr lang="en-US" altLang="he-IL" dirty="0"/>
              <a:t> for a safe configuration, a predicate that verifies that every processor chooses the minimum identifier of a processor in the system as the identifier of the leader</a:t>
            </a:r>
          </a:p>
          <a:p>
            <a:r>
              <a:rPr lang="en-US" altLang="he-IL" sz="1100" dirty="0"/>
              <a:t>* To show that A</a:t>
            </a:r>
            <a:r>
              <a:rPr lang="en-US" altLang="he-IL" sz="1100" baseline="-25000" dirty="0"/>
              <a:t>1</a:t>
            </a:r>
            <a:r>
              <a:rPr lang="en-US" altLang="he-IL" sz="1100" dirty="0"/>
              <a:t> holds, we argue that, if a floating identifier exists, then during O(</a:t>
            </a:r>
            <a:r>
              <a:rPr lang="en-US" altLang="he-IL" sz="1100" dirty="0">
                <a:sym typeface="Symbol" pitchFamily="18" charset="2"/>
              </a:rPr>
              <a:t></a:t>
            </a:r>
            <a:r>
              <a:rPr lang="en-US" altLang="he-IL" sz="1100" dirty="0"/>
              <a:t>) rounds, the minimum distance of a floating identifier increases</a:t>
            </a:r>
          </a:p>
          <a:p>
            <a:endParaRPr lang="en-US" dirty="0"/>
          </a:p>
        </p:txBody>
      </p:sp>
    </p:spTree>
    <p:extLst>
      <p:ext uri="{BB962C8B-B14F-4D97-AF65-F5344CB8AC3E}">
        <p14:creationId xmlns:p14="http://schemas.microsoft.com/office/powerpoint/2010/main" val="2444951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93CCC-9161-42BF-9045-86BA34C1A71D}" type="slidenum">
              <a:rPr lang="en-US" altLang="en-US"/>
              <a:pPr/>
              <a:t>32</a:t>
            </a:fld>
            <a:endParaRPr lang="en-US" altLang="en-US"/>
          </a:p>
        </p:txBody>
      </p:sp>
      <p:sp>
        <p:nvSpPr>
          <p:cNvPr id="309250" name="Rectangle 1026"/>
          <p:cNvSpPr>
            <a:spLocks noGrp="1" noRot="1" noChangeAspect="1" noChangeArrowheads="1" noTextEdit="1"/>
          </p:cNvSpPr>
          <p:nvPr>
            <p:ph type="sldImg"/>
          </p:nvPr>
        </p:nvSpPr>
        <p:spPr>
          <a:ln/>
        </p:spPr>
      </p:sp>
      <p:sp>
        <p:nvSpPr>
          <p:cNvPr id="309251" name="Rectangle 1027"/>
          <p:cNvSpPr>
            <a:spLocks noGrp="1" noChangeArrowheads="1"/>
          </p:cNvSpPr>
          <p:nvPr>
            <p:ph type="body" idx="1"/>
          </p:nvPr>
        </p:nvSpPr>
        <p:spPr/>
        <p:txBody>
          <a:bodyPr/>
          <a:lstStyle/>
          <a:p>
            <a:r>
              <a:rPr lang="en-US" altLang="he-IL" sz="1100" dirty="0"/>
              <a:t>Notice : if A</a:t>
            </a:r>
            <a:r>
              <a:rPr lang="en-US" altLang="he-IL" sz="1100" baseline="-25000" dirty="0"/>
              <a:t>1</a:t>
            </a:r>
            <a:r>
              <a:rPr lang="en-US" altLang="he-IL" sz="1100" dirty="0"/>
              <a:t> wasn’t true, we couldn’t prove the correctness, it is possible that the minimum identifier z - which is the first (arbitrary) configuration of the system - is not an identifier of a processor in the system</a:t>
            </a:r>
            <a:endParaRPr lang="en-US" sz="1100" dirty="0"/>
          </a:p>
        </p:txBody>
      </p:sp>
    </p:spTree>
    <p:extLst>
      <p:ext uri="{BB962C8B-B14F-4D97-AF65-F5344CB8AC3E}">
        <p14:creationId xmlns:p14="http://schemas.microsoft.com/office/powerpoint/2010/main" val="417668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36</a:t>
            </a:fld>
            <a:endParaRPr lang="en-US" dirty="0"/>
          </a:p>
        </p:txBody>
      </p:sp>
    </p:spTree>
    <p:extLst>
      <p:ext uri="{BB962C8B-B14F-4D97-AF65-F5344CB8AC3E}">
        <p14:creationId xmlns:p14="http://schemas.microsoft.com/office/powerpoint/2010/main" val="374352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304AF-F800-4008-9C10-0D04A5822890}" type="slidenum">
              <a:rPr lang="en-US" altLang="en-US"/>
              <a:pPr/>
              <a:t>3</a:t>
            </a:fld>
            <a:endParaRPr lang="en-US" altLang="en-US"/>
          </a:p>
        </p:txBody>
      </p:sp>
      <p:sp>
        <p:nvSpPr>
          <p:cNvPr id="307202" name="Rectangle 1026"/>
          <p:cNvSpPr>
            <a:spLocks noGrp="1" noRot="1" noChangeAspect="1" noChangeArrowheads="1" noTextEdit="1"/>
          </p:cNvSpPr>
          <p:nvPr>
            <p:ph type="sldImg"/>
          </p:nvPr>
        </p:nvSpPr>
        <p:spPr>
          <a:ln/>
        </p:spPr>
      </p:sp>
      <p:sp>
        <p:nvSpPr>
          <p:cNvPr id="307203" name="Rectangle 1027"/>
          <p:cNvSpPr>
            <a:spLocks noGrp="1" noChangeArrowheads="1"/>
          </p:cNvSpPr>
          <p:nvPr>
            <p:ph type="body" idx="1"/>
          </p:nvPr>
        </p:nvSpPr>
        <p:spPr/>
        <p:txBody>
          <a:bodyPr/>
          <a:lstStyle/>
          <a:p>
            <a:r>
              <a:rPr lang="en-US" altLang="he-IL" sz="1100">
                <a:solidFill>
                  <a:srgbClr val="C60000"/>
                </a:solidFill>
              </a:rPr>
              <a:t>The idea</a:t>
            </a:r>
            <a:r>
              <a:rPr lang="en-US" altLang="he-IL" sz="1100"/>
              <a:t> :</a:t>
            </a:r>
            <a:endParaRPr lang="en-US" altLang="he-IL"/>
          </a:p>
          <a:p>
            <a:pPr lvl="1"/>
            <a:r>
              <a:rPr lang="en-US" altLang="he-IL"/>
              <a:t>Use a function over a configuration set whose value is bounded</a:t>
            </a:r>
          </a:p>
          <a:p>
            <a:pPr lvl="1"/>
            <a:r>
              <a:rPr lang="en-US" altLang="he-IL"/>
              <a:t>Prove that this function monotonically decreases/ increases when processors execute a step</a:t>
            </a:r>
          </a:p>
          <a:p>
            <a:pPr lvl="1"/>
            <a:r>
              <a:rPr lang="en-US" altLang="he-IL"/>
              <a:t>Show after the function reaches a certain threshold, the system is in a safe configuration</a:t>
            </a:r>
          </a:p>
          <a:p>
            <a:endParaRPr lang="en-US"/>
          </a:p>
        </p:txBody>
      </p:sp>
    </p:spTree>
    <p:extLst>
      <p:ext uri="{BB962C8B-B14F-4D97-AF65-F5344CB8AC3E}">
        <p14:creationId xmlns:p14="http://schemas.microsoft.com/office/powerpoint/2010/main" val="3831854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F0731-EBE1-4BF6-A0EC-6A5DD7A4B13E}" type="slidenum">
              <a:rPr lang="en-US" altLang="en-US"/>
              <a:pPr/>
              <a:t>4</a:t>
            </a:fld>
            <a:endParaRPr lang="en-US" alt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altLang="he-IL" sz="1100"/>
              <a:t>* The maximal matching algorithm should reach a configuration c</a:t>
            </a:r>
            <a:r>
              <a:rPr lang="en-US" altLang="he-IL" sz="1100" baseline="-25000"/>
              <a:t>l</a:t>
            </a:r>
            <a:r>
              <a:rPr lang="en-US" altLang="he-IL" sz="1100"/>
              <a:t> in which the existence of a pointer of P</a:t>
            </a:r>
            <a:r>
              <a:rPr lang="en-US" altLang="he-IL" sz="1100" baseline="-25000"/>
              <a:t>i</a:t>
            </a:r>
            <a:r>
              <a:rPr lang="en-US" altLang="he-IL" sz="1100"/>
              <a:t> that points to P</a:t>
            </a:r>
            <a:r>
              <a:rPr lang="en-US" altLang="he-IL" sz="1100" baseline="-25000"/>
              <a:t>j</a:t>
            </a:r>
            <a:r>
              <a:rPr lang="en-US" altLang="he-IL" sz="1100"/>
              <a:t> implies the existence of a pointer of P</a:t>
            </a:r>
            <a:r>
              <a:rPr lang="en-US" altLang="he-IL" sz="1100" baseline="-25000"/>
              <a:t>j</a:t>
            </a:r>
            <a:r>
              <a:rPr lang="en-US" altLang="he-IL" sz="1100"/>
              <a:t> that points to P</a:t>
            </a:r>
            <a:r>
              <a:rPr lang="en-US" altLang="he-IL" sz="1100" baseline="-25000"/>
              <a:t>i</a:t>
            </a:r>
            <a:endParaRPr lang="en-US" altLang="he-IL" sz="1100"/>
          </a:p>
          <a:p>
            <a:r>
              <a:rPr lang="en-US" altLang="he-IL" sz="1100"/>
              <a:t>* To simplify the discussion, let us assume the existence of a central daemon that activates one processor at a time</a:t>
            </a:r>
          </a:p>
          <a:p>
            <a:r>
              <a:rPr lang="en-US" altLang="he-IL" sz="1100"/>
              <a:t>* The set of legal executions </a:t>
            </a:r>
            <a:r>
              <a:rPr lang="en-US" altLang="he-IL" sz="1100">
                <a:solidFill>
                  <a:srgbClr val="C60000"/>
                </a:solidFill>
              </a:rPr>
              <a:t>MM</a:t>
            </a:r>
            <a:r>
              <a:rPr lang="en-US" altLang="he-IL" sz="1100"/>
              <a:t> for the maximal matching task includes every execution in which the values of the pointers of all the processors are fixed and form a maximal matching</a:t>
            </a:r>
          </a:p>
          <a:p>
            <a:endParaRPr lang="en-US"/>
          </a:p>
        </p:txBody>
      </p:sp>
    </p:spTree>
    <p:extLst>
      <p:ext uri="{BB962C8B-B14F-4D97-AF65-F5344CB8AC3E}">
        <p14:creationId xmlns:p14="http://schemas.microsoft.com/office/powerpoint/2010/main" val="105749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F0731-EBE1-4BF6-A0EC-6A5DD7A4B13E}" type="slidenum">
              <a:rPr lang="en-US" altLang="en-US"/>
              <a:pPr/>
              <a:t>5</a:t>
            </a:fld>
            <a:endParaRPr lang="en-US" alt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altLang="he-IL" sz="1100" dirty="0"/>
              <a:t>* The maximal matching algorithm should reach a configuration c</a:t>
            </a:r>
            <a:r>
              <a:rPr lang="en-US" altLang="he-IL" sz="1100" baseline="-25000" dirty="0"/>
              <a:t>l</a:t>
            </a:r>
            <a:r>
              <a:rPr lang="en-US" altLang="he-IL" sz="1100" dirty="0"/>
              <a:t> in which the existence of a pointer of P</a:t>
            </a:r>
            <a:r>
              <a:rPr lang="en-US" altLang="he-IL" sz="1100" baseline="-25000" dirty="0"/>
              <a:t>i</a:t>
            </a:r>
            <a:r>
              <a:rPr lang="en-US" altLang="he-IL" sz="1100" dirty="0"/>
              <a:t> that points to P</a:t>
            </a:r>
            <a:r>
              <a:rPr lang="en-US" altLang="he-IL" sz="1100" baseline="-25000" dirty="0"/>
              <a:t>j</a:t>
            </a:r>
            <a:r>
              <a:rPr lang="en-US" altLang="he-IL" sz="1100" dirty="0"/>
              <a:t> implies the existence of a pointer of P</a:t>
            </a:r>
            <a:r>
              <a:rPr lang="en-US" altLang="he-IL" sz="1100" baseline="-25000" dirty="0"/>
              <a:t>j</a:t>
            </a:r>
            <a:r>
              <a:rPr lang="en-US" altLang="he-IL" sz="1100" dirty="0"/>
              <a:t> that points to P</a:t>
            </a:r>
            <a:r>
              <a:rPr lang="en-US" altLang="he-IL" sz="1100" baseline="-25000" dirty="0"/>
              <a:t>i</a:t>
            </a:r>
            <a:endParaRPr lang="en-US" altLang="he-IL" sz="1100" dirty="0"/>
          </a:p>
          <a:p>
            <a:r>
              <a:rPr lang="en-US" altLang="he-IL" sz="1100" dirty="0"/>
              <a:t>* To simplify the discussion, let us assume the existence of a central daemon that activates one processor at a time</a:t>
            </a:r>
          </a:p>
          <a:p>
            <a:r>
              <a:rPr lang="en-US" altLang="he-IL" sz="1100" dirty="0"/>
              <a:t>* The set of legal executions </a:t>
            </a:r>
            <a:r>
              <a:rPr lang="en-US" altLang="he-IL" sz="1100" dirty="0">
                <a:solidFill>
                  <a:srgbClr val="C60000"/>
                </a:solidFill>
              </a:rPr>
              <a:t>MM</a:t>
            </a:r>
            <a:r>
              <a:rPr lang="en-US" altLang="he-IL" sz="1100" dirty="0"/>
              <a:t> for the maximal matching task includes every execution in which the values of the pointers of all the processors are fixed and form a maximal matching</a:t>
            </a:r>
          </a:p>
          <a:p>
            <a:endParaRPr lang="en-US" dirty="0"/>
          </a:p>
        </p:txBody>
      </p:sp>
    </p:spTree>
    <p:extLst>
      <p:ext uri="{BB962C8B-B14F-4D97-AF65-F5344CB8AC3E}">
        <p14:creationId xmlns:p14="http://schemas.microsoft.com/office/powerpoint/2010/main" val="105749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53483-B064-4E7C-9C7D-DB064A54735F}" type="slidenum">
              <a:rPr lang="en-US" altLang="en-US"/>
              <a:pPr/>
              <a:t>13</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ltLang="he-IL" sz="1100" dirty="0"/>
              <a:t>Given a configuration c</a:t>
            </a:r>
            <a:r>
              <a:rPr lang="en-US" altLang="he-IL" sz="1100" baseline="-25000" dirty="0"/>
              <a:t>l</a:t>
            </a:r>
            <a:r>
              <a:rPr lang="en-US" altLang="he-IL" sz="1100" dirty="0"/>
              <a:t>, we say that a processor P</a:t>
            </a:r>
            <a:r>
              <a:rPr lang="en-US" altLang="he-IL" sz="1100" baseline="-25000" dirty="0"/>
              <a:t>i</a:t>
            </a:r>
            <a:r>
              <a:rPr lang="en-US" altLang="he-IL" sz="1100" dirty="0"/>
              <a:t> is:</a:t>
            </a:r>
          </a:p>
          <a:p>
            <a:pPr lvl="1"/>
            <a:r>
              <a:rPr lang="en-US" altLang="he-IL" dirty="0">
                <a:solidFill>
                  <a:srgbClr val="C60000"/>
                </a:solidFill>
              </a:rPr>
              <a:t>matched</a:t>
            </a:r>
            <a:r>
              <a:rPr lang="en-US" altLang="he-IL" dirty="0"/>
              <a:t> in c</a:t>
            </a:r>
            <a:r>
              <a:rPr lang="en-US" altLang="he-IL" baseline="-25000" dirty="0"/>
              <a:t>l</a:t>
            </a:r>
            <a:r>
              <a:rPr lang="en-US" altLang="he-IL" dirty="0"/>
              <a:t>, if P</a:t>
            </a:r>
            <a:r>
              <a:rPr lang="en-US" altLang="he-IL" baseline="-25000" dirty="0"/>
              <a:t>i</a:t>
            </a:r>
            <a:r>
              <a:rPr lang="en-US" altLang="he-IL" dirty="0"/>
              <a:t> has a neighbor P</a:t>
            </a:r>
            <a:r>
              <a:rPr lang="en-US" altLang="he-IL" baseline="-25000" dirty="0"/>
              <a:t>j</a:t>
            </a:r>
            <a:r>
              <a:rPr lang="en-US" altLang="he-IL" dirty="0"/>
              <a:t> such that </a:t>
            </a:r>
            <a:br>
              <a:rPr lang="en-US" altLang="he-IL" dirty="0"/>
            </a:b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i</a:t>
            </a:r>
            <a:endParaRPr lang="en-US" altLang="he-IL" dirty="0"/>
          </a:p>
          <a:p>
            <a:pPr lvl="1"/>
            <a:r>
              <a:rPr lang="en-US" altLang="he-IL" dirty="0">
                <a:solidFill>
                  <a:srgbClr val="C60000"/>
                </a:solidFill>
              </a:rPr>
              <a:t>single</a:t>
            </a:r>
            <a:r>
              <a:rPr lang="en-US" altLang="he-IL" dirty="0"/>
              <a:t> in c</a:t>
            </a:r>
            <a:r>
              <a:rPr lang="en-US" altLang="he-IL" baseline="-25000" dirty="0"/>
              <a:t>l</a:t>
            </a:r>
            <a:r>
              <a:rPr lang="en-US" altLang="he-IL" dirty="0"/>
              <a:t>, if </a:t>
            </a:r>
            <a:r>
              <a:rPr lang="en-US" altLang="he-IL" i="1" dirty="0"/>
              <a:t>pointer</a:t>
            </a:r>
            <a:r>
              <a:rPr lang="en-US" altLang="he-IL" i="1" baseline="-25000" dirty="0"/>
              <a:t>i</a:t>
            </a:r>
            <a:r>
              <a:rPr lang="en-US" altLang="he-IL" i="1" dirty="0"/>
              <a:t> = null </a:t>
            </a:r>
            <a:r>
              <a:rPr lang="en-US" altLang="he-IL" dirty="0"/>
              <a:t>and every neighbor of P</a:t>
            </a:r>
            <a:r>
              <a:rPr lang="en-US" altLang="he-IL" baseline="-25000" dirty="0"/>
              <a:t>i</a:t>
            </a:r>
            <a:r>
              <a:rPr lang="en-US" altLang="he-IL" dirty="0"/>
              <a:t> is matched</a:t>
            </a:r>
          </a:p>
          <a:p>
            <a:pPr lvl="1"/>
            <a:r>
              <a:rPr lang="en-US" altLang="he-IL" dirty="0">
                <a:solidFill>
                  <a:srgbClr val="C60000"/>
                </a:solidFill>
              </a:rPr>
              <a:t>waiting</a:t>
            </a:r>
            <a:r>
              <a:rPr lang="en-US" altLang="he-IL" dirty="0"/>
              <a:t> in c</a:t>
            </a:r>
            <a:r>
              <a:rPr lang="en-US" altLang="he-IL" baseline="-25000" dirty="0"/>
              <a:t>l</a:t>
            </a:r>
            <a:r>
              <a:rPr lang="en-US" altLang="he-IL" dirty="0"/>
              <a:t>, if P</a:t>
            </a:r>
            <a:r>
              <a:rPr lang="en-US" altLang="he-IL" baseline="-25000" dirty="0"/>
              <a:t>i</a:t>
            </a:r>
            <a:r>
              <a:rPr lang="en-US" altLang="he-IL" dirty="0"/>
              <a:t> has a neighbor such that </a:t>
            </a: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null</a:t>
            </a:r>
          </a:p>
          <a:p>
            <a:pPr lvl="1"/>
            <a:r>
              <a:rPr lang="en-US" altLang="he-IL" dirty="0">
                <a:solidFill>
                  <a:srgbClr val="C60000"/>
                </a:solidFill>
              </a:rPr>
              <a:t>free</a:t>
            </a:r>
            <a:r>
              <a:rPr lang="en-US" altLang="he-IL" dirty="0"/>
              <a:t> in c</a:t>
            </a:r>
            <a:r>
              <a:rPr lang="en-US" altLang="he-IL" baseline="-25000" dirty="0"/>
              <a:t>l</a:t>
            </a:r>
            <a:r>
              <a:rPr lang="en-US" altLang="he-IL" dirty="0"/>
              <a:t>, if </a:t>
            </a:r>
            <a:r>
              <a:rPr lang="en-US" altLang="he-IL" i="1" dirty="0"/>
              <a:t>pointer</a:t>
            </a:r>
            <a:r>
              <a:rPr lang="en-US" altLang="he-IL" i="1" baseline="-25000" dirty="0"/>
              <a:t>i</a:t>
            </a:r>
            <a:r>
              <a:rPr lang="en-US" altLang="he-IL" i="1" dirty="0"/>
              <a:t> = null </a:t>
            </a:r>
            <a:r>
              <a:rPr lang="en-US" altLang="he-IL" dirty="0"/>
              <a:t>and there exists a neighbor P</a:t>
            </a:r>
            <a:r>
              <a:rPr lang="en-US" altLang="he-IL" baseline="-25000" dirty="0"/>
              <a:t>j</a:t>
            </a:r>
            <a:r>
              <a:rPr lang="en-US" altLang="he-IL" dirty="0"/>
              <a:t>, such that P</a:t>
            </a:r>
            <a:r>
              <a:rPr lang="en-US" altLang="he-IL" baseline="-25000" dirty="0"/>
              <a:t>j</a:t>
            </a:r>
            <a:r>
              <a:rPr lang="en-US" altLang="he-IL" dirty="0"/>
              <a:t> is not matched</a:t>
            </a:r>
          </a:p>
          <a:p>
            <a:pPr lvl="1"/>
            <a:r>
              <a:rPr lang="en-US" altLang="he-IL" dirty="0">
                <a:solidFill>
                  <a:srgbClr val="C60000"/>
                </a:solidFill>
              </a:rPr>
              <a:t>chaining</a:t>
            </a:r>
            <a:r>
              <a:rPr lang="en-US" altLang="he-IL" dirty="0"/>
              <a:t> in c</a:t>
            </a:r>
            <a:r>
              <a:rPr lang="en-US" altLang="he-IL" baseline="-25000" dirty="0"/>
              <a:t>l</a:t>
            </a:r>
            <a:r>
              <a:rPr lang="en-US" altLang="he-IL" dirty="0"/>
              <a:t>, if there exists a neighbor P</a:t>
            </a:r>
            <a:r>
              <a:rPr lang="en-US" altLang="he-IL" baseline="-25000" dirty="0"/>
              <a:t>j</a:t>
            </a:r>
            <a:r>
              <a:rPr lang="en-US" altLang="he-IL" dirty="0"/>
              <a:t> for which </a:t>
            </a: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k</a:t>
            </a:r>
            <a:r>
              <a:rPr lang="en-US" altLang="he-IL" dirty="0"/>
              <a:t> , </a:t>
            </a:r>
            <a:r>
              <a:rPr lang="en-US" altLang="he-IL" i="1" dirty="0"/>
              <a:t>k </a:t>
            </a:r>
            <a:r>
              <a:rPr lang="en-US" altLang="he-IL" i="1" dirty="0">
                <a:sym typeface="Symbol" pitchFamily="18" charset="2"/>
              </a:rPr>
              <a:t></a:t>
            </a:r>
            <a:r>
              <a:rPr lang="en-US" altLang="he-IL" i="1" dirty="0"/>
              <a:t> i </a:t>
            </a:r>
          </a:p>
          <a:p>
            <a:endParaRPr lang="en-US" dirty="0"/>
          </a:p>
        </p:txBody>
      </p:sp>
    </p:spTree>
    <p:extLst>
      <p:ext uri="{BB962C8B-B14F-4D97-AF65-F5344CB8AC3E}">
        <p14:creationId xmlns:p14="http://schemas.microsoft.com/office/powerpoint/2010/main" val="4167968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53483-B064-4E7C-9C7D-DB064A54735F}" type="slidenum">
              <a:rPr lang="en-US" altLang="en-US"/>
              <a:pPr/>
              <a:t>14</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ltLang="he-IL" sz="1100" dirty="0"/>
              <a:t>Given a configuration c</a:t>
            </a:r>
            <a:r>
              <a:rPr lang="en-US" altLang="he-IL" sz="1100" baseline="-25000" dirty="0"/>
              <a:t>l</a:t>
            </a:r>
            <a:r>
              <a:rPr lang="en-US" altLang="he-IL" sz="1100" dirty="0"/>
              <a:t>, we say that a processor P</a:t>
            </a:r>
            <a:r>
              <a:rPr lang="en-US" altLang="he-IL" sz="1100" baseline="-25000" dirty="0"/>
              <a:t>i</a:t>
            </a:r>
            <a:r>
              <a:rPr lang="en-US" altLang="he-IL" sz="1100" dirty="0"/>
              <a:t> is:</a:t>
            </a:r>
          </a:p>
          <a:p>
            <a:pPr lvl="1"/>
            <a:r>
              <a:rPr lang="en-US" altLang="he-IL" dirty="0">
                <a:solidFill>
                  <a:srgbClr val="C60000"/>
                </a:solidFill>
              </a:rPr>
              <a:t>matched</a:t>
            </a:r>
            <a:r>
              <a:rPr lang="en-US" altLang="he-IL" dirty="0"/>
              <a:t> in c</a:t>
            </a:r>
            <a:r>
              <a:rPr lang="en-US" altLang="he-IL" baseline="-25000" dirty="0"/>
              <a:t>l</a:t>
            </a:r>
            <a:r>
              <a:rPr lang="en-US" altLang="he-IL" dirty="0"/>
              <a:t>, if P</a:t>
            </a:r>
            <a:r>
              <a:rPr lang="en-US" altLang="he-IL" baseline="-25000" dirty="0"/>
              <a:t>i</a:t>
            </a:r>
            <a:r>
              <a:rPr lang="en-US" altLang="he-IL" dirty="0"/>
              <a:t> has a neighbor P</a:t>
            </a:r>
            <a:r>
              <a:rPr lang="en-US" altLang="he-IL" baseline="-25000" dirty="0"/>
              <a:t>j</a:t>
            </a:r>
            <a:r>
              <a:rPr lang="en-US" altLang="he-IL" dirty="0"/>
              <a:t> such that </a:t>
            </a:r>
            <a:br>
              <a:rPr lang="en-US" altLang="he-IL" dirty="0"/>
            </a:b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i</a:t>
            </a:r>
            <a:endParaRPr lang="en-US" altLang="he-IL" dirty="0"/>
          </a:p>
          <a:p>
            <a:pPr lvl="1"/>
            <a:r>
              <a:rPr lang="en-US" altLang="he-IL" dirty="0">
                <a:solidFill>
                  <a:srgbClr val="C60000"/>
                </a:solidFill>
              </a:rPr>
              <a:t>single</a:t>
            </a:r>
            <a:r>
              <a:rPr lang="en-US" altLang="he-IL" dirty="0"/>
              <a:t> in c</a:t>
            </a:r>
            <a:r>
              <a:rPr lang="en-US" altLang="he-IL" baseline="-25000" dirty="0"/>
              <a:t>l</a:t>
            </a:r>
            <a:r>
              <a:rPr lang="en-US" altLang="he-IL" dirty="0"/>
              <a:t>, if </a:t>
            </a:r>
            <a:r>
              <a:rPr lang="en-US" altLang="he-IL" i="1" dirty="0"/>
              <a:t>pointer</a:t>
            </a:r>
            <a:r>
              <a:rPr lang="en-US" altLang="he-IL" i="1" baseline="-25000" dirty="0"/>
              <a:t>i</a:t>
            </a:r>
            <a:r>
              <a:rPr lang="en-US" altLang="he-IL" i="1" dirty="0"/>
              <a:t> = null </a:t>
            </a:r>
            <a:r>
              <a:rPr lang="en-US" altLang="he-IL" dirty="0"/>
              <a:t>and every neighbor of P</a:t>
            </a:r>
            <a:r>
              <a:rPr lang="en-US" altLang="he-IL" baseline="-25000" dirty="0"/>
              <a:t>i</a:t>
            </a:r>
            <a:r>
              <a:rPr lang="en-US" altLang="he-IL" dirty="0"/>
              <a:t> is matched</a:t>
            </a:r>
          </a:p>
          <a:p>
            <a:pPr lvl="1"/>
            <a:r>
              <a:rPr lang="en-US" altLang="he-IL" dirty="0">
                <a:solidFill>
                  <a:srgbClr val="C60000"/>
                </a:solidFill>
              </a:rPr>
              <a:t>waiting</a:t>
            </a:r>
            <a:r>
              <a:rPr lang="en-US" altLang="he-IL" dirty="0"/>
              <a:t> in c</a:t>
            </a:r>
            <a:r>
              <a:rPr lang="en-US" altLang="he-IL" baseline="-25000" dirty="0"/>
              <a:t>l</a:t>
            </a:r>
            <a:r>
              <a:rPr lang="en-US" altLang="he-IL" dirty="0"/>
              <a:t>, if P</a:t>
            </a:r>
            <a:r>
              <a:rPr lang="en-US" altLang="he-IL" baseline="-25000" dirty="0"/>
              <a:t>i</a:t>
            </a:r>
            <a:r>
              <a:rPr lang="en-US" altLang="he-IL" dirty="0"/>
              <a:t> has a neighbor such that </a:t>
            </a: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null</a:t>
            </a:r>
          </a:p>
          <a:p>
            <a:pPr lvl="1"/>
            <a:r>
              <a:rPr lang="en-US" altLang="he-IL" dirty="0">
                <a:solidFill>
                  <a:srgbClr val="C60000"/>
                </a:solidFill>
              </a:rPr>
              <a:t>free</a:t>
            </a:r>
            <a:r>
              <a:rPr lang="en-US" altLang="he-IL" dirty="0"/>
              <a:t> in c</a:t>
            </a:r>
            <a:r>
              <a:rPr lang="en-US" altLang="he-IL" baseline="-25000" dirty="0"/>
              <a:t>l</a:t>
            </a:r>
            <a:r>
              <a:rPr lang="en-US" altLang="he-IL" dirty="0"/>
              <a:t>, if </a:t>
            </a:r>
            <a:r>
              <a:rPr lang="en-US" altLang="he-IL" i="1" dirty="0"/>
              <a:t>pointer</a:t>
            </a:r>
            <a:r>
              <a:rPr lang="en-US" altLang="he-IL" i="1" baseline="-25000" dirty="0"/>
              <a:t>i</a:t>
            </a:r>
            <a:r>
              <a:rPr lang="en-US" altLang="he-IL" i="1" dirty="0"/>
              <a:t> = null </a:t>
            </a:r>
            <a:r>
              <a:rPr lang="en-US" altLang="he-IL" dirty="0"/>
              <a:t>and there exists a neighbor P</a:t>
            </a:r>
            <a:r>
              <a:rPr lang="en-US" altLang="he-IL" baseline="-25000" dirty="0"/>
              <a:t>j</a:t>
            </a:r>
            <a:r>
              <a:rPr lang="en-US" altLang="he-IL" dirty="0"/>
              <a:t>, such that P</a:t>
            </a:r>
            <a:r>
              <a:rPr lang="en-US" altLang="he-IL" baseline="-25000" dirty="0"/>
              <a:t>j</a:t>
            </a:r>
            <a:r>
              <a:rPr lang="en-US" altLang="he-IL" dirty="0"/>
              <a:t> is not matched</a:t>
            </a:r>
          </a:p>
          <a:p>
            <a:pPr lvl="1"/>
            <a:r>
              <a:rPr lang="en-US" altLang="he-IL" dirty="0">
                <a:solidFill>
                  <a:srgbClr val="C60000"/>
                </a:solidFill>
              </a:rPr>
              <a:t>chaining</a:t>
            </a:r>
            <a:r>
              <a:rPr lang="en-US" altLang="he-IL" dirty="0"/>
              <a:t> in c</a:t>
            </a:r>
            <a:r>
              <a:rPr lang="en-US" altLang="he-IL" baseline="-25000" dirty="0"/>
              <a:t>l</a:t>
            </a:r>
            <a:r>
              <a:rPr lang="en-US" altLang="he-IL" dirty="0"/>
              <a:t>, if there exists a neighbor P</a:t>
            </a:r>
            <a:r>
              <a:rPr lang="en-US" altLang="he-IL" baseline="-25000" dirty="0"/>
              <a:t>j</a:t>
            </a:r>
            <a:r>
              <a:rPr lang="en-US" altLang="he-IL" dirty="0"/>
              <a:t> for which </a:t>
            </a:r>
            <a:r>
              <a:rPr lang="en-US" altLang="he-IL" i="1" dirty="0"/>
              <a:t>pointer</a:t>
            </a:r>
            <a:r>
              <a:rPr lang="en-US" altLang="he-IL" i="1" baseline="-25000" dirty="0"/>
              <a:t>i</a:t>
            </a:r>
            <a:r>
              <a:rPr lang="en-US" altLang="he-IL" i="1" dirty="0"/>
              <a:t> = j</a:t>
            </a:r>
            <a:r>
              <a:rPr lang="en-US" altLang="he-IL" dirty="0"/>
              <a:t> and </a:t>
            </a:r>
            <a:r>
              <a:rPr lang="en-US" altLang="he-IL" i="1" dirty="0"/>
              <a:t>pointer</a:t>
            </a:r>
            <a:r>
              <a:rPr lang="en-US" altLang="he-IL" i="1" baseline="-25000" dirty="0"/>
              <a:t>j</a:t>
            </a:r>
            <a:r>
              <a:rPr lang="en-US" altLang="he-IL" i="1" dirty="0"/>
              <a:t> = k</a:t>
            </a:r>
            <a:r>
              <a:rPr lang="en-US" altLang="he-IL" dirty="0"/>
              <a:t> , </a:t>
            </a:r>
            <a:r>
              <a:rPr lang="en-US" altLang="he-IL" i="1" dirty="0"/>
              <a:t>k </a:t>
            </a:r>
            <a:r>
              <a:rPr lang="en-US" altLang="he-IL" i="1" dirty="0">
                <a:sym typeface="Symbol" pitchFamily="18" charset="2"/>
              </a:rPr>
              <a:t></a:t>
            </a:r>
            <a:r>
              <a:rPr lang="en-US" altLang="he-IL" i="1" dirty="0"/>
              <a:t> i </a:t>
            </a:r>
          </a:p>
          <a:p>
            <a:endParaRPr lang="en-US" dirty="0"/>
          </a:p>
        </p:txBody>
      </p:sp>
    </p:spTree>
    <p:extLst>
      <p:ext uri="{BB962C8B-B14F-4D97-AF65-F5344CB8AC3E}">
        <p14:creationId xmlns:p14="http://schemas.microsoft.com/office/powerpoint/2010/main" val="87821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B3E2C-2BC9-4B24-AAA2-68A3717776FB}" type="slidenum">
              <a:rPr lang="en-US" altLang="en-US"/>
              <a:pPr/>
              <a:t>15</a:t>
            </a:fld>
            <a:endParaRPr lang="en-US" alt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r>
              <a:rPr lang="en-US" altLang="he-IL" sz="1100" dirty="0"/>
              <a:t>Note that: </a:t>
            </a:r>
          </a:p>
          <a:p>
            <a:pPr lvl="1"/>
            <a:r>
              <a:rPr lang="en-US" altLang="he-IL" dirty="0"/>
              <a:t>for every configuration c</a:t>
            </a:r>
            <a:r>
              <a:rPr lang="en-US" altLang="he-IL" baseline="-25000" dirty="0"/>
              <a:t>l</a:t>
            </a:r>
            <a:r>
              <a:rPr lang="en-US" altLang="he-IL" dirty="0"/>
              <a:t> for which </a:t>
            </a:r>
            <a:br>
              <a:rPr lang="en-US" altLang="he-IL" dirty="0"/>
            </a:br>
            <a:r>
              <a:rPr lang="en-US" altLang="he-IL" dirty="0"/>
              <a:t>VF(c) = (n,0,0,0) is a safe configuration with relation to MM and to our algorithm</a:t>
            </a:r>
            <a:endParaRPr lang="en-US" altLang="he-IL" sz="1100" dirty="0"/>
          </a:p>
          <a:p>
            <a:pPr lvl="1"/>
            <a:r>
              <a:rPr lang="en-US" altLang="he-IL" dirty="0"/>
              <a:t>for every safe configuration VF(c) = (n,0,0,0) </a:t>
            </a:r>
          </a:p>
          <a:p>
            <a:r>
              <a:rPr lang="en-US" altLang="he-IL" sz="1100" dirty="0"/>
              <a:t>Once a system reaches the safe configuration, no processor changes the value of its pointer</a:t>
            </a:r>
          </a:p>
          <a:p>
            <a:r>
              <a:rPr lang="en-US" altLang="he-IL" sz="1100" dirty="0"/>
              <a:t>In every non-safe configuration, there exists at least one processor that can change the value of its pointer when it is activated by the central daemon</a:t>
            </a:r>
            <a:endParaRPr lang="en-US" altLang="he-IL" dirty="0"/>
          </a:p>
          <a:p>
            <a:endParaRPr lang="en-US" dirty="0"/>
          </a:p>
          <a:p>
            <a:endParaRPr lang="en-US" dirty="0"/>
          </a:p>
          <a:p>
            <a:endParaRPr lang="en-US" dirty="0"/>
          </a:p>
          <a:p>
            <a:r>
              <a:rPr lang="en-US" sz="1200" kern="1200" dirty="0">
                <a:solidFill>
                  <a:schemeClr val="tx1"/>
                </a:solidFill>
                <a:effectLst/>
                <a:latin typeface="Arial" charset="0"/>
                <a:ea typeface="+mn-ea"/>
                <a:cs typeface="+mn-cs"/>
              </a:rPr>
              <a:t>The correctness proof of the algorithm uses the variant function VF(c), which returns a vector (m + s, w, f, c), where m, s, w, f, and c are the total number of matched, single, waiting, free, and chaining processors, respectively, in c . Values of VF are compared lexicographically, for example, (5, 3, 4,7) is greater than (5, 3, 3, 8). </a:t>
            </a:r>
            <a:endParaRPr lang="sv-SE"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Note that every configuration c, for which VF(c) (n, 0,0, 0) is a safe configuration with relation to MM and to our algorithm, also for every safe configuration c</a:t>
            </a:r>
            <a:r>
              <a:rPr lang="en-US" sz="1200" kern="1200" baseline="-25000" dirty="0">
                <a:solidFill>
                  <a:schemeClr val="tx1"/>
                </a:solidFill>
                <a:effectLst/>
                <a:latin typeface="Arial" charset="0"/>
                <a:ea typeface="+mn-ea"/>
                <a:cs typeface="+mn-cs"/>
              </a:rPr>
              <a:t>l</a:t>
            </a:r>
            <a:r>
              <a:rPr lang="en-US" sz="1200" kern="1200" dirty="0">
                <a:solidFill>
                  <a:schemeClr val="tx1"/>
                </a:solidFill>
                <a:effectLst/>
                <a:latin typeface="Arial" charset="0"/>
                <a:ea typeface="+mn-ea"/>
                <a:cs typeface="+mn-cs"/>
              </a:rPr>
              <a:t>, VF(c) = (n, 0,0, 0). Once the system reaches a safe configuration, no processor changes the value of its pointer, while in every non-safe configuration, there exists at least one processor that can change the value of its pointer when it is activated by the central daemon. Next we show that every change of a pointer value increases the value of VF. </a:t>
            </a:r>
            <a:endParaRPr lang="sv-SE" sz="1200" kern="1200" dirty="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1306703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EA43F-C958-4CE9-907E-C55BCD40F201}" type="slidenum">
              <a:rPr lang="en-US" altLang="en-US"/>
              <a:pPr/>
              <a:t>16</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r>
              <a:rPr lang="en-US" altLang="he-IL"/>
              <a:t>The fact that m+s+w+f+c = n implies that the number of possible vector values is O(n</a:t>
            </a:r>
            <a:r>
              <a:rPr lang="en-US" altLang="he-IL" baseline="30000"/>
              <a:t>3</a:t>
            </a:r>
            <a:r>
              <a:rPr lang="en-US" altLang="he-IL"/>
              <a:t>)</a:t>
            </a:r>
          </a:p>
          <a:p>
            <a:pPr lvl="1"/>
            <a:r>
              <a:rPr lang="en-US" altLang="he-IL"/>
              <a:t>The value of n and the first three elements of the vector (m+s, w, f, c) imply the value of c . Therefore the system reaches a safe configuration within O(n</a:t>
            </a:r>
            <a:r>
              <a:rPr lang="en-US" altLang="he-IL" baseline="30000"/>
              <a:t>3</a:t>
            </a:r>
            <a:r>
              <a:rPr lang="en-US" altLang="he-IL"/>
              <a:t>) pointer-value changes</a:t>
            </a:r>
          </a:p>
          <a:p>
            <a:endParaRPr lang="en-US"/>
          </a:p>
        </p:txBody>
      </p:sp>
    </p:spTree>
    <p:extLst>
      <p:ext uri="{BB962C8B-B14F-4D97-AF65-F5344CB8AC3E}">
        <p14:creationId xmlns:p14="http://schemas.microsoft.com/office/powerpoint/2010/main" val="414170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We can conclude that, indeed, every change in a pointer value increments the value of VF. </a:t>
            </a:r>
            <a:endParaRPr lang="sv-SE" dirty="0"/>
          </a:p>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26</a:t>
            </a:fld>
            <a:endParaRPr lang="en-US" dirty="0"/>
          </a:p>
        </p:txBody>
      </p:sp>
    </p:spTree>
    <p:extLst>
      <p:ext uri="{BB962C8B-B14F-4D97-AF65-F5344CB8AC3E}">
        <p14:creationId xmlns:p14="http://schemas.microsoft.com/office/powerpoint/2010/main" val="178076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395536" y="3717032"/>
            <a:ext cx="8280152" cy="1752600"/>
          </a:xfrm>
        </p:spPr>
        <p:txBody>
          <a:bodyPr>
            <a:noAutofit/>
          </a:bodyPr>
          <a:lstStyle/>
          <a:p>
            <a:pPr eaLnBrk="1" hangingPunct="1">
              <a:defRPr/>
            </a:pPr>
            <a:r>
              <a:rPr lang="en-US" i="1" dirty="0">
                <a:latin typeface="Times" pitchFamily="18" charset="0"/>
              </a:rPr>
              <a:t>Maximal Matching (Ch. 2)</a:t>
            </a:r>
          </a:p>
          <a:p>
            <a:pPr eaLnBrk="1" hangingPunct="1">
              <a:defRPr/>
            </a:pPr>
            <a:r>
              <a:rPr lang="en-US" i="1" dirty="0">
                <a:latin typeface="Times" pitchFamily="18" charset="0"/>
              </a:rPr>
              <a:t>Su-Chu Hsu, Shing-</a:t>
            </a:r>
            <a:r>
              <a:rPr lang="en-US" i="1" dirty="0" err="1">
                <a:latin typeface="Times" pitchFamily="18" charset="0"/>
              </a:rPr>
              <a:t>Tsaan</a:t>
            </a:r>
            <a:r>
              <a:rPr lang="en-US" i="1" dirty="0">
                <a:latin typeface="Times" pitchFamily="18" charset="0"/>
              </a:rPr>
              <a:t> Huang: A Self-Stabilizing Algorithm for Maximal Matching (Links to an external site.). Inf. Process. Lett. 43(2): 77-81 (1992). </a:t>
            </a:r>
            <a:endParaRPr lang="en-SE" i="1" noProof="0" dirty="0">
              <a:latin typeface="Times" pitchFamily="18" charset="0"/>
            </a:endParaRPr>
          </a:p>
          <a:p>
            <a:pPr eaLnBrk="1" hangingPunct="1">
              <a:defRPr/>
            </a:pPr>
            <a:r>
              <a:rPr lang="en-SE" i="1" dirty="0">
                <a:latin typeface="Times" pitchFamily="18" charset="0"/>
              </a:rPr>
              <a:t>Slides are based on the ones of the book by Dolev, Self-stabilzation, MIT press, 2000</a:t>
            </a:r>
            <a:endParaRPr lang="en-US" i="1"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80120"/>
          </a:xfrm>
        </p:spPr>
        <p:txBody>
          <a:bodyPr/>
          <a:lstStyle/>
          <a:p>
            <a:r>
              <a:rPr lang="en-US" b="1" dirty="0">
                <a:solidFill>
                  <a:schemeClr val="tx2"/>
                </a:solidFill>
                <a:latin typeface="Calibri Light" panose="020F0302020204030204" pitchFamily="34" charset="0"/>
              </a:rPr>
              <a:t>Single</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is no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p:txBody>
      </p:sp>
      <p:cxnSp>
        <p:nvCxnSpPr>
          <p:cNvPr id="5" name="Curved Connector 4"/>
          <p:cNvCxnSpPr>
            <a:stCxn id="10" idx="6"/>
            <a:endCxn id="8" idx="4"/>
          </p:cNvCxnSpPr>
          <p:nvPr/>
        </p:nvCxnSpPr>
        <p:spPr>
          <a:xfrm flipV="1">
            <a:off x="4722621" y="4508806"/>
            <a:ext cx="1371891" cy="1224450"/>
          </a:xfrm>
          <a:prstGeom prst="curved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p:nvPr/>
        </p:nvCxnSpPr>
        <p:spPr>
          <a:xfrm rot="10800000" flipH="1" flipV="1">
            <a:off x="2915815" y="4396532"/>
            <a:ext cx="1518773" cy="1336724"/>
          </a:xfrm>
          <a:prstGeom prst="curvedConnector3">
            <a:avLst>
              <a:gd name="adj1" fmla="val -1505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543598" y="3877957"/>
            <a:ext cx="4096752" cy="1999315"/>
            <a:chOff x="2543598" y="3877957"/>
            <a:chExt cx="4096752" cy="1999315"/>
          </a:xfrm>
        </p:grpSpPr>
        <p:sp>
          <p:nvSpPr>
            <p:cNvPr id="78" name="Oval 77"/>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83" name="Rectangle 82"/>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84" name="Rectangle 83"/>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85" name="Rectangle 84"/>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86" name="Straight Connector 85"/>
            <p:cNvCxnSpPr>
              <a:stCxn id="78" idx="6"/>
              <a:endCxn id="79"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8" idx="4"/>
              <a:endCxn id="81"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0" idx="5"/>
              <a:endCxn id="81"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6"/>
              <a:endCxn id="78"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7"/>
              <a:endCxn id="79"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80" idx="4"/>
              <a:endCxn id="91"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6"/>
              <a:endCxn id="81"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36493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08112"/>
          </a:xfrm>
        </p:spPr>
        <p:txBody>
          <a:bodyPr/>
          <a:lstStyle/>
          <a:p>
            <a:r>
              <a:rPr lang="en-US" b="1" dirty="0">
                <a:solidFill>
                  <a:schemeClr val="tx2"/>
                </a:solidFill>
                <a:latin typeface="Calibri Light" panose="020F0302020204030204" pitchFamily="34" charset="0"/>
              </a:rPr>
              <a:t>Chaining</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for which pointer</a:t>
            </a:r>
            <a:r>
              <a:rPr lang="en-US" baseline="-25000" dirty="0">
                <a:solidFill>
                  <a:srgbClr val="0000CC"/>
                </a:solidFill>
                <a:latin typeface="Calibri Light" panose="020F0302020204030204" pitchFamily="34" charset="0"/>
              </a:rPr>
              <a:t>i </a:t>
            </a:r>
            <a:r>
              <a:rPr lang="en-US" dirty="0">
                <a:solidFill>
                  <a:srgbClr val="0000CC"/>
                </a:solidFill>
                <a:latin typeface="Calibri Light" panose="020F0302020204030204" pitchFamily="34" charset="0"/>
              </a:rPr>
              <a:t>= j and pointer</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 k, k≠</a:t>
            </a:r>
            <a:r>
              <a:rPr lang="en-SE" dirty="0">
                <a:solidFill>
                  <a:srgbClr val="0000CC"/>
                </a:solidFill>
                <a:latin typeface="Calibri Light" panose="020F0302020204030204" pitchFamily="34" charset="0"/>
              </a:rPr>
              <a:t>i</a:t>
            </a:r>
            <a:endParaRPr lang="sv-SE" dirty="0">
              <a:solidFill>
                <a:srgbClr val="0000CC"/>
              </a:solidFill>
              <a:latin typeface="Calibri Light" panose="020F0302020204030204" pitchFamily="34" charset="0"/>
            </a:endParaRPr>
          </a:p>
        </p:txBody>
      </p:sp>
      <p:cxnSp>
        <p:nvCxnSpPr>
          <p:cNvPr id="70" name="Curved Connector 69"/>
          <p:cNvCxnSpPr>
            <a:stCxn id="72" idx="0"/>
            <a:endCxn id="73" idx="0"/>
          </p:cNvCxnSpPr>
          <p:nvPr/>
        </p:nvCxnSpPr>
        <p:spPr>
          <a:xfrm rot="5400000" flipH="1" flipV="1">
            <a:off x="5318250" y="3481129"/>
            <a:ext cx="36616" cy="1515907"/>
          </a:xfrm>
          <a:prstGeom prst="curvedConnector3">
            <a:avLst>
              <a:gd name="adj1" fmla="val 724317"/>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2543598" y="3877957"/>
            <a:ext cx="4096752" cy="1999315"/>
            <a:chOff x="2543598" y="3877957"/>
            <a:chExt cx="4096752" cy="1999315"/>
          </a:xfrm>
        </p:grpSpPr>
        <p:sp>
          <p:nvSpPr>
            <p:cNvPr id="72" name="Oval 71"/>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77" name="Rectangle 76"/>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78" name="Rectangle 77"/>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79" name="Rectangle 78"/>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80" name="Straight Connector 79"/>
            <p:cNvCxnSpPr>
              <a:stCxn id="72" idx="6"/>
              <a:endCxn id="73"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4"/>
              <a:endCxn id="75"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4" idx="5"/>
              <a:endCxn id="75"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6"/>
              <a:endCxn id="72"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7"/>
              <a:endCxn id="73"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74" idx="4"/>
              <a:endCxn id="85"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5" idx="6"/>
              <a:endCxn id="75"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89" name="Curved Connector 88"/>
          <p:cNvCxnSpPr>
            <a:stCxn id="73" idx="4"/>
            <a:endCxn id="75" idx="6"/>
          </p:cNvCxnSpPr>
          <p:nvPr/>
        </p:nvCxnSpPr>
        <p:spPr>
          <a:xfrm rot="5400000">
            <a:off x="4796342" y="4435086"/>
            <a:ext cx="1224450" cy="1371891"/>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45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6"/>
            <a:ext cx="8229600" cy="4895949"/>
          </a:xfrm>
        </p:spPr>
        <p:txBody>
          <a:bodyPr/>
          <a:lstStyle/>
          <a:p>
            <a:r>
              <a:rPr lang="en-US" b="1" dirty="0">
                <a:solidFill>
                  <a:schemeClr val="tx2"/>
                </a:solidFill>
                <a:latin typeface="Calibri Light" panose="020F0302020204030204" pitchFamily="34" charset="0"/>
              </a:rPr>
              <a:t>Matched</a:t>
            </a:r>
            <a:r>
              <a:rPr lang="en-SE" b="1" dirty="0">
                <a:solidFill>
                  <a:schemeClr val="tx2"/>
                </a:solidFill>
                <a:latin typeface="Calibri Light" panose="020F0302020204030204" pitchFamily="34" charset="0"/>
              </a:rPr>
              <a:t>:</a:t>
            </a:r>
            <a:r>
              <a:rPr lang="en-US"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a:t>
            </a:r>
            <a:r>
              <a:rPr lang="en-US" kern="1200" dirty="0">
                <a:solidFill>
                  <a:srgbClr val="0000CC"/>
                </a:solidFill>
                <a:latin typeface="Calibri Light" panose="020F0302020204030204" pitchFamily="34" charset="0"/>
                <a:cs typeface="Arial" charset="0"/>
              </a:rPr>
              <a:t>neighbor</a:t>
            </a:r>
            <a:r>
              <a:rPr lang="en-US" sz="3600" dirty="0">
                <a:solidFill>
                  <a:srgbClr val="0000CC"/>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i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Waiting</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Free</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SE" b="1" i="1" u="sng" dirty="0">
                <a:solidFill>
                  <a:srgbClr val="0000CC"/>
                </a:solidFill>
                <a:latin typeface="Calibri Light" panose="020F0302020204030204" pitchFamily="34" charset="0"/>
              </a:rPr>
              <a:t>is</a:t>
            </a:r>
            <a:r>
              <a:rPr lang="en-US" b="1" i="1" u="sng" dirty="0">
                <a:solidFill>
                  <a:srgbClr val="0000CC"/>
                </a:solidFill>
                <a:latin typeface="Calibri Light" panose="020F0302020204030204" pitchFamily="34" charset="0"/>
              </a:rPr>
              <a:t> a</a:t>
            </a:r>
            <a:r>
              <a:rPr lang="en-US" dirty="0">
                <a:solidFill>
                  <a:srgbClr val="0000CC"/>
                </a:solidFill>
                <a:latin typeface="Calibri Light" panose="020F0302020204030204" pitchFamily="34" charset="0"/>
              </a:rPr>
              <a:t>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Single</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US" b="1" i="1" u="sng" dirty="0">
                <a:solidFill>
                  <a:srgbClr val="0000CC"/>
                </a:solidFill>
                <a:latin typeface="Calibri Light" panose="020F0302020204030204" pitchFamily="34" charset="0"/>
              </a:rPr>
              <a:t>is no </a:t>
            </a:r>
            <a:r>
              <a:rPr lang="en-US" dirty="0">
                <a:solidFill>
                  <a:srgbClr val="0000CC"/>
                </a:solidFill>
                <a:latin typeface="Calibri Light" panose="020F0302020204030204" pitchFamily="34" charset="0"/>
              </a:rPr>
              <a:t>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Chaining</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for which pointer</a:t>
            </a:r>
            <a:r>
              <a:rPr lang="en-US" baseline="-25000" dirty="0">
                <a:solidFill>
                  <a:srgbClr val="0000CC"/>
                </a:solidFill>
                <a:latin typeface="Calibri Light" panose="020F0302020204030204" pitchFamily="34" charset="0"/>
              </a:rPr>
              <a:t>i </a:t>
            </a:r>
            <a:r>
              <a:rPr lang="en-US" dirty="0">
                <a:solidFill>
                  <a:srgbClr val="0000CC"/>
                </a:solidFill>
                <a:latin typeface="Calibri Light" panose="020F0302020204030204" pitchFamily="34" charset="0"/>
              </a:rPr>
              <a:t>= j and pointer</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 k, k≠</a:t>
            </a:r>
            <a:r>
              <a:rPr lang="en-SE" dirty="0">
                <a:solidFill>
                  <a:srgbClr val="0000CC"/>
                </a:solidFill>
                <a:latin typeface="Calibri Light" panose="020F0302020204030204" pitchFamily="34" charset="0"/>
              </a:rPr>
              <a:t>i</a:t>
            </a:r>
            <a:endParaRPr lang="sv-SE" dirty="0">
              <a:solidFill>
                <a:srgbClr val="0000CC"/>
              </a:solidFill>
              <a:latin typeface="Calibri Light" panose="020F0302020204030204" pitchFamily="34" charset="0"/>
            </a:endParaRPr>
          </a:p>
        </p:txBody>
      </p:sp>
    </p:spTree>
    <p:extLst>
      <p:ext uri="{BB962C8B-B14F-4D97-AF65-F5344CB8AC3E}">
        <p14:creationId xmlns:p14="http://schemas.microsoft.com/office/powerpoint/2010/main" val="415341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r>
              <a:rPr lang="en-US" altLang="en-US"/>
              <a:t>2-</a:t>
            </a:r>
            <a:fld id="{66A4F2AD-3E85-4AE0-8B56-EF1C8DD62D13}" type="slidenum">
              <a:rPr lang="en-US" altLang="en-US"/>
              <a:pPr/>
              <a:t>13</a:t>
            </a:fld>
            <a:endParaRPr lang="en-US" altLang="en-US"/>
          </a:p>
        </p:txBody>
      </p:sp>
      <p:sp>
        <p:nvSpPr>
          <p:cNvPr id="259074" name="Rectangle 2"/>
          <p:cNvSpPr>
            <a:spLocks noGrp="1" noChangeArrowheads="1"/>
          </p:cNvSpPr>
          <p:nvPr>
            <p:ph type="title"/>
          </p:nvPr>
        </p:nvSpPr>
        <p:spPr>
          <a:xfrm>
            <a:off x="251520" y="585788"/>
            <a:ext cx="8496944" cy="1143000"/>
          </a:xfrm>
        </p:spPr>
        <p:txBody>
          <a:bodyPr/>
          <a:lstStyle/>
          <a:p>
            <a:r>
              <a:rPr lang="en-SE" altLang="he-IL" sz="3800" dirty="0">
                <a:latin typeface="Calibri Light" panose="020F0302020204030204" pitchFamily="34" charset="0"/>
              </a:rPr>
              <a:t>S</a:t>
            </a:r>
            <a:r>
              <a:rPr lang="en-US" altLang="he-IL" sz="3800" dirty="0">
                <a:latin typeface="Calibri Light" panose="020F0302020204030204" pitchFamily="34" charset="0"/>
              </a:rPr>
              <a:t>elf</a:t>
            </a:r>
            <a:r>
              <a:rPr lang="en-SE" altLang="he-IL" sz="3800" dirty="0">
                <a:latin typeface="Calibri Light" panose="020F0302020204030204" pitchFamily="34" charset="0"/>
              </a:rPr>
              <a:t>-</a:t>
            </a:r>
            <a:r>
              <a:rPr lang="en-US" altLang="he-IL" sz="3800" dirty="0">
                <a:latin typeface="Calibri Light" panose="020F0302020204030204" pitchFamily="34" charset="0"/>
              </a:rPr>
              <a:t>stabilizing Maximal Matching</a:t>
            </a:r>
            <a:endParaRPr lang="en-US" sz="3800" dirty="0">
              <a:latin typeface="Calibri Light" panose="020F0302020204030204" pitchFamily="34" charset="0"/>
            </a:endParaRPr>
          </a:p>
        </p:txBody>
      </p:sp>
      <p:sp>
        <p:nvSpPr>
          <p:cNvPr id="259075" name="Text Box 3"/>
          <p:cNvSpPr txBox="1">
            <a:spLocks noChangeArrowheads="1"/>
          </p:cNvSpPr>
          <p:nvPr/>
        </p:nvSpPr>
        <p:spPr bwMode="auto">
          <a:xfrm>
            <a:off x="533400" y="1998663"/>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pPr>
            <a:r>
              <a:rPr lang="en-US" altLang="he-IL" sz="2200" dirty="0">
                <a:solidFill>
                  <a:srgbClr val="3333CC"/>
                </a:solidFill>
                <a:latin typeface="Calibri Light" panose="020F0302020204030204" pitchFamily="34" charset="0"/>
              </a:rPr>
              <a:t>Program for p</a:t>
            </a:r>
            <a:r>
              <a:rPr lang="en-US" altLang="he-IL" sz="2200" baseline="-25000" dirty="0">
                <a:solidFill>
                  <a:srgbClr val="3333CC"/>
                </a:solidFill>
                <a:latin typeface="Calibri Light" panose="020F0302020204030204" pitchFamily="34" charset="0"/>
              </a:rPr>
              <a:t>i </a:t>
            </a:r>
            <a:r>
              <a:rPr lang="en-US" altLang="he-IL" sz="2200" dirty="0">
                <a:solidFill>
                  <a:srgbClr val="3333CC"/>
                </a:solidFill>
                <a:latin typeface="Calibri Light" panose="020F0302020204030204" pitchFamily="34" charset="0"/>
              </a:rPr>
              <a:t>:</a:t>
            </a:r>
          </a:p>
          <a:p>
            <a:pPr algn="l">
              <a:lnSpc>
                <a:spcPct val="50000"/>
              </a:lnSpc>
              <a:spcBef>
                <a:spcPct val="50000"/>
              </a:spcBef>
            </a:pPr>
            <a:r>
              <a:rPr lang="en-US" altLang="he-IL" sz="2200" dirty="0">
                <a:solidFill>
                  <a:srgbClr val="3333CC"/>
                </a:solidFill>
                <a:latin typeface="Calibri Light" panose="020F0302020204030204" pitchFamily="34" charset="0"/>
              </a:rPr>
              <a:t>01 </a:t>
            </a:r>
            <a:r>
              <a:rPr lang="en-US" altLang="he-IL" sz="2200" b="1" dirty="0">
                <a:solidFill>
                  <a:srgbClr val="3333CC"/>
                </a:solidFill>
                <a:latin typeface="Calibri Light" panose="020F0302020204030204" pitchFamily="34" charset="0"/>
                <a:sym typeface="Symbol" pitchFamily="18" charset="2"/>
              </a:rPr>
              <a:t>do </a:t>
            </a:r>
            <a:r>
              <a:rPr lang="en-US" altLang="he-IL" sz="2200" dirty="0">
                <a:solidFill>
                  <a:srgbClr val="3333CC"/>
                </a:solidFill>
                <a:latin typeface="Calibri Light" panose="020F0302020204030204" pitchFamily="34" charset="0"/>
                <a:sym typeface="Symbol" pitchFamily="18" charset="2"/>
              </a:rPr>
              <a:t>forever</a:t>
            </a:r>
            <a:endParaRPr lang="en-US" altLang="he-IL" sz="2200" dirty="0">
              <a:solidFill>
                <a:srgbClr val="3333CC"/>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07</a:t>
            </a:r>
            <a:r>
              <a:rPr lang="en-US" altLang="he-IL" sz="2200" b="1"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j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08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09 </a:t>
            </a:r>
            <a:r>
              <a:rPr lang="en-US" altLang="he-IL" sz="2200" b="1" dirty="0">
                <a:solidFill>
                  <a:srgbClr val="3333CC"/>
                </a:solidFill>
                <a:latin typeface="Calibri Light" panose="020F0302020204030204" pitchFamily="34" charset="0"/>
                <a:sym typeface="Symbol" pitchFamily="18" charset="2"/>
              </a:rPr>
              <a:t>od</a:t>
            </a:r>
          </a:p>
        </p:txBody>
      </p:sp>
      <p:sp>
        <p:nvSpPr>
          <p:cNvPr id="259078" name="Rectangle 6"/>
          <p:cNvSpPr>
            <a:spLocks noChangeArrowheads="1"/>
          </p:cNvSpPr>
          <p:nvPr/>
        </p:nvSpPr>
        <p:spPr bwMode="auto">
          <a:xfrm>
            <a:off x="4171950" y="3017838"/>
            <a:ext cx="1028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grpSp>
        <p:nvGrpSpPr>
          <p:cNvPr id="259080" name="Group 8"/>
          <p:cNvGrpSpPr>
            <a:grpSpLocks/>
          </p:cNvGrpSpPr>
          <p:nvPr/>
        </p:nvGrpSpPr>
        <p:grpSpPr bwMode="auto">
          <a:xfrm>
            <a:off x="2193925" y="2927914"/>
            <a:ext cx="3044825" cy="400050"/>
            <a:chOff x="1382" y="1901"/>
            <a:chExt cx="1918" cy="252"/>
          </a:xfrm>
        </p:grpSpPr>
        <p:sp>
          <p:nvSpPr>
            <p:cNvPr id="259077" name="Rectangle 5"/>
            <p:cNvSpPr>
              <a:spLocks noChangeArrowheads="1"/>
            </p:cNvSpPr>
            <p:nvPr/>
          </p:nvSpPr>
          <p:spPr bwMode="auto">
            <a:xfrm>
              <a:off x="1382" y="1901"/>
              <a:ext cx="1246" cy="25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259079" name="Text Box 7"/>
            <p:cNvSpPr txBox="1">
              <a:spLocks noChangeArrowheads="1"/>
            </p:cNvSpPr>
            <p:nvPr/>
          </p:nvSpPr>
          <p:spPr bwMode="auto">
            <a:xfrm>
              <a:off x="2614" y="1901"/>
              <a:ext cx="6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matched</a:t>
              </a:r>
            </a:p>
          </p:txBody>
        </p:sp>
      </p:grpSp>
      <p:grpSp>
        <p:nvGrpSpPr>
          <p:cNvPr id="259081" name="Group 9"/>
          <p:cNvGrpSpPr>
            <a:grpSpLocks/>
          </p:cNvGrpSpPr>
          <p:nvPr/>
        </p:nvGrpSpPr>
        <p:grpSpPr bwMode="auto">
          <a:xfrm>
            <a:off x="2279650" y="3918542"/>
            <a:ext cx="2887663" cy="400050"/>
            <a:chOff x="1382" y="1901"/>
            <a:chExt cx="1819" cy="252"/>
          </a:xfrm>
        </p:grpSpPr>
        <p:sp>
          <p:nvSpPr>
            <p:cNvPr id="259082" name="Rectangle 10"/>
            <p:cNvSpPr>
              <a:spLocks noChangeArrowheads="1"/>
            </p:cNvSpPr>
            <p:nvPr/>
          </p:nvSpPr>
          <p:spPr bwMode="auto">
            <a:xfrm>
              <a:off x="1382" y="1901"/>
              <a:ext cx="1246" cy="25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
          <p:nvSpPr>
            <p:cNvPr id="259083" name="Text Box 11"/>
            <p:cNvSpPr txBox="1">
              <a:spLocks noChangeArrowheads="1"/>
            </p:cNvSpPr>
            <p:nvPr/>
          </p:nvSpPr>
          <p:spPr bwMode="auto">
            <a:xfrm>
              <a:off x="2614" y="1901"/>
              <a:ext cx="5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waiting</a:t>
              </a:r>
            </a:p>
          </p:txBody>
        </p:sp>
      </p:grpSp>
      <p:sp>
        <p:nvSpPr>
          <p:cNvPr id="259089" name="Text Box 17"/>
          <p:cNvSpPr txBox="1">
            <a:spLocks noChangeArrowheads="1"/>
          </p:cNvSpPr>
          <p:nvPr/>
        </p:nvSpPr>
        <p:spPr bwMode="auto">
          <a:xfrm>
            <a:off x="847499" y="3213538"/>
            <a:ext cx="599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free</a:t>
            </a:r>
          </a:p>
        </p:txBody>
      </p:sp>
      <p:sp>
        <p:nvSpPr>
          <p:cNvPr id="259090" name="Text Box 18"/>
          <p:cNvSpPr txBox="1">
            <a:spLocks noChangeArrowheads="1"/>
          </p:cNvSpPr>
          <p:nvPr/>
        </p:nvSpPr>
        <p:spPr bwMode="auto">
          <a:xfrm>
            <a:off x="7231063" y="4221088"/>
            <a:ext cx="10454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chaining</a:t>
            </a:r>
          </a:p>
        </p:txBody>
      </p:sp>
      <p:sp>
        <p:nvSpPr>
          <p:cNvPr id="259092" name="AutoShape 20"/>
          <p:cNvSpPr>
            <a:spLocks noChangeArrowheads="1"/>
          </p:cNvSpPr>
          <p:nvPr/>
        </p:nvSpPr>
        <p:spPr bwMode="auto">
          <a:xfrm>
            <a:off x="3613150" y="5157192"/>
            <a:ext cx="1731963" cy="677863"/>
          </a:xfrm>
          <a:prstGeom prst="cloudCallout">
            <a:avLst>
              <a:gd name="adj1" fmla="val -43750"/>
              <a:gd name="adj2" fmla="val 70000"/>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SzPct val="85000"/>
              <a:buFont typeface="Wingdings" pitchFamily="2" charset="2"/>
              <a:buNone/>
            </a:pPr>
            <a:r>
              <a:rPr lang="en-US" sz="2000" dirty="0">
                <a:solidFill>
                  <a:srgbClr val="CC3300"/>
                </a:solidFill>
                <a:latin typeface="Calibri Light" panose="020F0302020204030204" pitchFamily="34" charset="0"/>
              </a:rPr>
              <a:t>single</a:t>
            </a:r>
          </a:p>
        </p:txBody>
      </p:sp>
      <p:sp>
        <p:nvSpPr>
          <p:cNvPr id="2" name="Oval Callout 1">
            <a:extLst>
              <a:ext uri="{FF2B5EF4-FFF2-40B4-BE49-F238E27FC236}">
                <a16:creationId xmlns:a16="http://schemas.microsoft.com/office/drawing/2014/main" id="{B09790CE-6E54-1446-BE7A-6DCB50AC26AA}"/>
              </a:ext>
            </a:extLst>
          </p:cNvPr>
          <p:cNvSpPr/>
          <p:nvPr/>
        </p:nvSpPr>
        <p:spPr>
          <a:xfrm>
            <a:off x="3779912" y="2179238"/>
            <a:ext cx="648072" cy="363944"/>
          </a:xfrm>
          <a:prstGeom prst="wedgeEllipseCallou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a:t>There is </a:t>
            </a:r>
          </a:p>
        </p:txBody>
      </p:sp>
    </p:spTree>
    <p:custDataLst>
      <p:tags r:id="rId1"/>
    </p:custDataLst>
    <p:extLst>
      <p:ext uri="{BB962C8B-B14F-4D97-AF65-F5344CB8AC3E}">
        <p14:creationId xmlns:p14="http://schemas.microsoft.com/office/powerpoint/2010/main" val="1992981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9080"/>
                                        </p:tgtEl>
                                        <p:attrNameLst>
                                          <p:attrName>style.visibility</p:attrName>
                                        </p:attrNameLst>
                                      </p:cBhvr>
                                      <p:to>
                                        <p:strVal val="visible"/>
                                      </p:to>
                                    </p:set>
                                    <p:animEffect transition="in" filter="box(out)">
                                      <p:cBhvr>
                                        <p:cTn id="7" dur="500"/>
                                        <p:tgtEl>
                                          <p:spTgt spid="259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9089"/>
                                        </p:tgtEl>
                                        <p:attrNameLst>
                                          <p:attrName>style.visibility</p:attrName>
                                        </p:attrNameLst>
                                      </p:cBhvr>
                                      <p:to>
                                        <p:strVal val="visible"/>
                                      </p:to>
                                    </p:set>
                                    <p:animEffect transition="in" filter="box(in)">
                                      <p:cBhvr>
                                        <p:cTn id="12" dur="500"/>
                                        <p:tgtEl>
                                          <p:spTgt spid="259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59081"/>
                                        </p:tgtEl>
                                        <p:attrNameLst>
                                          <p:attrName>style.visibility</p:attrName>
                                        </p:attrNameLst>
                                      </p:cBhvr>
                                      <p:to>
                                        <p:strVal val="visible"/>
                                      </p:to>
                                    </p:set>
                                    <p:animEffect transition="in" filter="box(out)">
                                      <p:cBhvr>
                                        <p:cTn id="17" dur="500"/>
                                        <p:tgtEl>
                                          <p:spTgt spid="2590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9090"/>
                                        </p:tgtEl>
                                        <p:attrNameLst>
                                          <p:attrName>style.visibility</p:attrName>
                                        </p:attrNameLst>
                                      </p:cBhvr>
                                      <p:to>
                                        <p:strVal val="visible"/>
                                      </p:to>
                                    </p:set>
                                    <p:animEffect transition="in" filter="box(in)">
                                      <p:cBhvr>
                                        <p:cTn id="22" dur="500"/>
                                        <p:tgtEl>
                                          <p:spTgt spid="2590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9" grpId="0" autoUpdateAnimBg="0"/>
      <p:bldP spid="259090" grpId="0" autoUpdateAnimBg="0"/>
      <p:bldP spid="25909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r>
              <a:rPr lang="en-US" altLang="en-US"/>
              <a:t>2-</a:t>
            </a:r>
            <a:fld id="{66A4F2AD-3E85-4AE0-8B56-EF1C8DD62D13}" type="slidenum">
              <a:rPr lang="en-US" altLang="en-US"/>
              <a:pPr/>
              <a:t>14</a:t>
            </a:fld>
            <a:endParaRPr lang="en-US" altLang="en-US"/>
          </a:p>
        </p:txBody>
      </p:sp>
      <p:sp>
        <p:nvSpPr>
          <p:cNvPr id="259074" name="Rectangle 2"/>
          <p:cNvSpPr>
            <a:spLocks noGrp="1" noChangeArrowheads="1"/>
          </p:cNvSpPr>
          <p:nvPr>
            <p:ph type="title"/>
          </p:nvPr>
        </p:nvSpPr>
        <p:spPr>
          <a:xfrm>
            <a:off x="251520" y="585788"/>
            <a:ext cx="8496944" cy="1143000"/>
          </a:xfrm>
        </p:spPr>
        <p:txBody>
          <a:bodyPr/>
          <a:lstStyle/>
          <a:p>
            <a:r>
              <a:rPr lang="en-SE" altLang="he-IL" sz="3600" dirty="0">
                <a:latin typeface="Calibri Light" panose="020F0302020204030204" pitchFamily="34" charset="0"/>
              </a:rPr>
              <a:t>S</a:t>
            </a:r>
            <a:r>
              <a:rPr lang="en-US" altLang="he-IL" sz="3600" dirty="0">
                <a:latin typeface="Calibri Light" panose="020F0302020204030204" pitchFamily="34" charset="0"/>
              </a:rPr>
              <a:t>elf</a:t>
            </a:r>
            <a:r>
              <a:rPr lang="en-SE" altLang="he-IL" sz="3600" dirty="0">
                <a:latin typeface="Calibri Light" panose="020F0302020204030204" pitchFamily="34" charset="0"/>
              </a:rPr>
              <a:t>-</a:t>
            </a:r>
            <a:r>
              <a:rPr lang="en-US" altLang="he-IL" sz="3600" dirty="0">
                <a:latin typeface="Calibri Light" panose="020F0302020204030204" pitchFamily="34" charset="0"/>
              </a:rPr>
              <a:t>stabilizing Maximal Matching</a:t>
            </a:r>
            <a:endParaRPr lang="en-US" sz="3600" dirty="0">
              <a:latin typeface="Calibri Light" panose="020F0302020204030204" pitchFamily="34" charset="0"/>
            </a:endParaRPr>
          </a:p>
        </p:txBody>
      </p:sp>
      <p:sp>
        <p:nvSpPr>
          <p:cNvPr id="259075" name="Text Box 3"/>
          <p:cNvSpPr txBox="1">
            <a:spLocks noChangeArrowheads="1"/>
          </p:cNvSpPr>
          <p:nvPr/>
        </p:nvSpPr>
        <p:spPr bwMode="auto">
          <a:xfrm>
            <a:off x="533400" y="1998663"/>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50000"/>
              </a:spcBef>
            </a:pPr>
            <a:r>
              <a:rPr lang="en-US" altLang="he-IL" sz="2200" dirty="0">
                <a:solidFill>
                  <a:srgbClr val="3333CC"/>
                </a:solidFill>
                <a:latin typeface="Calibri Light" panose="020F0302020204030204" pitchFamily="34" charset="0"/>
              </a:rPr>
              <a:t>Program for p</a:t>
            </a:r>
            <a:r>
              <a:rPr lang="en-US" altLang="he-IL" sz="2200" baseline="-25000" dirty="0">
                <a:solidFill>
                  <a:srgbClr val="3333CC"/>
                </a:solidFill>
                <a:latin typeface="Calibri Light" panose="020F0302020204030204" pitchFamily="34" charset="0"/>
              </a:rPr>
              <a:t>i </a:t>
            </a:r>
            <a:r>
              <a:rPr lang="en-US" altLang="he-IL" sz="2200" dirty="0">
                <a:solidFill>
                  <a:srgbClr val="3333CC"/>
                </a:solidFill>
                <a:latin typeface="Calibri Light" panose="020F0302020204030204" pitchFamily="34" charset="0"/>
              </a:rPr>
              <a:t>:</a:t>
            </a:r>
          </a:p>
          <a:p>
            <a:pPr algn="l">
              <a:lnSpc>
                <a:spcPct val="50000"/>
              </a:lnSpc>
              <a:spcBef>
                <a:spcPct val="50000"/>
              </a:spcBef>
            </a:pPr>
            <a:r>
              <a:rPr lang="en-US" altLang="he-IL" sz="2200" dirty="0">
                <a:solidFill>
                  <a:srgbClr val="3333CC"/>
                </a:solidFill>
                <a:latin typeface="Calibri Light" panose="020F0302020204030204" pitchFamily="34" charset="0"/>
              </a:rPr>
              <a:t>01 </a:t>
            </a:r>
            <a:r>
              <a:rPr lang="en-US" altLang="he-IL" sz="2200" b="1" dirty="0">
                <a:solidFill>
                  <a:srgbClr val="3333CC"/>
                </a:solidFill>
                <a:latin typeface="Calibri Light" panose="020F0302020204030204" pitchFamily="34" charset="0"/>
                <a:sym typeface="Symbol" pitchFamily="18" charset="2"/>
              </a:rPr>
              <a:t>do </a:t>
            </a:r>
            <a:r>
              <a:rPr lang="en-US" altLang="he-IL" sz="2200" dirty="0">
                <a:solidFill>
                  <a:srgbClr val="3333CC"/>
                </a:solidFill>
                <a:latin typeface="Calibri Light" panose="020F0302020204030204" pitchFamily="34" charset="0"/>
                <a:sym typeface="Symbol" pitchFamily="18" charset="2"/>
              </a:rPr>
              <a:t>forever</a:t>
            </a:r>
            <a:endParaRPr lang="en-US" altLang="he-IL" sz="2200" dirty="0">
              <a:solidFill>
                <a:srgbClr val="3333CC"/>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p</a:t>
            </a:r>
            <a:r>
              <a:rPr lang="en-US" altLang="he-IL" sz="2200" baseline="-25000" dirty="0">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pointer</a:t>
            </a:r>
            <a:r>
              <a:rPr lang="en-US" altLang="he-IL" sz="2200" baseline="-25000"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07</a:t>
            </a:r>
            <a:r>
              <a:rPr lang="en-US" altLang="he-IL" sz="2200" b="1"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j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08		 </a:t>
            </a:r>
            <a:r>
              <a:rPr lang="en-US" altLang="he-IL" sz="2200" i="1" dirty="0">
                <a:solidFill>
                  <a:srgbClr val="3333CC"/>
                </a:solidFill>
                <a:latin typeface="Calibri Light" panose="020F0302020204030204" pitchFamily="34" charset="0"/>
                <a:sym typeface="Symbol" pitchFamily="18" charset="2"/>
              </a:rPr>
              <a:t>pointer</a:t>
            </a:r>
            <a:r>
              <a:rPr lang="en-US" altLang="he-IL" sz="2200" baseline="-25000" dirty="0">
                <a:solidFill>
                  <a:srgbClr val="3333CC"/>
                </a:solidFill>
                <a:latin typeface="Calibri Light" panose="020F0302020204030204" pitchFamily="34" charset="0"/>
                <a:sym typeface="Symbol" pitchFamily="18" charset="2"/>
              </a:rPr>
              <a:t>i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09 </a:t>
            </a:r>
            <a:r>
              <a:rPr lang="en-US" altLang="he-IL" sz="2200" b="1" dirty="0">
                <a:solidFill>
                  <a:srgbClr val="3333CC"/>
                </a:solidFill>
                <a:latin typeface="Calibri Light" panose="020F0302020204030204" pitchFamily="34" charset="0"/>
                <a:sym typeface="Symbol" pitchFamily="18" charset="2"/>
              </a:rPr>
              <a:t>od</a:t>
            </a:r>
          </a:p>
        </p:txBody>
      </p:sp>
      <p:sp>
        <p:nvSpPr>
          <p:cNvPr id="259078" name="Rectangle 6"/>
          <p:cNvSpPr>
            <a:spLocks noChangeArrowheads="1"/>
          </p:cNvSpPr>
          <p:nvPr/>
        </p:nvSpPr>
        <p:spPr bwMode="auto">
          <a:xfrm>
            <a:off x="4171950" y="3017838"/>
            <a:ext cx="1028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v-SE"/>
          </a:p>
        </p:txBody>
      </p:sp>
    </p:spTree>
    <p:custDataLst>
      <p:tags r:id="rId1"/>
    </p:custDataLst>
    <p:extLst>
      <p:ext uri="{BB962C8B-B14F-4D97-AF65-F5344CB8AC3E}">
        <p14:creationId xmlns:p14="http://schemas.microsoft.com/office/powerpoint/2010/main" val="369092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A84D43D9-F010-47F4-964E-50B7B66B9BF5}" type="slidenum">
              <a:rPr lang="en-US" altLang="en-US"/>
              <a:pPr/>
              <a:t>15</a:t>
            </a:fld>
            <a:endParaRPr lang="en-US" altLang="en-US"/>
          </a:p>
        </p:txBody>
      </p:sp>
      <p:sp>
        <p:nvSpPr>
          <p:cNvPr id="156674" name="Rectangle 2"/>
          <p:cNvSpPr>
            <a:spLocks noChangeArrowheads="1"/>
          </p:cNvSpPr>
          <p:nvPr/>
        </p:nvSpPr>
        <p:spPr bwMode="auto">
          <a:xfrm>
            <a:off x="533400" y="261938"/>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6675" name="Rectangle 3"/>
          <p:cNvSpPr>
            <a:spLocks noChangeArrowheads="1"/>
          </p:cNvSpPr>
          <p:nvPr/>
        </p:nvSpPr>
        <p:spPr bwMode="auto">
          <a:xfrm>
            <a:off x="533400" y="1844824"/>
            <a:ext cx="8302625" cy="348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200" dirty="0">
                <a:solidFill>
                  <a:srgbClr val="0000B0"/>
                </a:solidFill>
                <a:latin typeface="Calibri Light" panose="020F0302020204030204" pitchFamily="34" charset="0"/>
              </a:rPr>
              <a:t>The variant function </a:t>
            </a:r>
            <a:r>
              <a:rPr lang="en-US" altLang="he-IL" sz="2200" dirty="0">
                <a:solidFill>
                  <a:srgbClr val="C60000"/>
                </a:solidFill>
                <a:latin typeface="Calibri Light" panose="020F0302020204030204" pitchFamily="34" charset="0"/>
              </a:rPr>
              <a:t>VF(c)</a:t>
            </a:r>
            <a:r>
              <a:rPr lang="en-US" altLang="he-IL" sz="2200" dirty="0">
                <a:solidFill>
                  <a:srgbClr val="0000B0"/>
                </a:solidFill>
                <a:latin typeface="Calibri Light" panose="020F0302020204030204" pitchFamily="34" charset="0"/>
              </a:rPr>
              <a:t> returns a vector (</a:t>
            </a:r>
            <a:r>
              <a:rPr lang="en-US" altLang="he-IL" sz="2200" dirty="0" err="1">
                <a:solidFill>
                  <a:srgbClr val="0000B0"/>
                </a:solidFill>
                <a:latin typeface="Calibri Light" panose="020F0302020204030204" pitchFamily="34" charset="0"/>
              </a:rPr>
              <a:t>m+s,w,f,c</a:t>
            </a:r>
            <a:r>
              <a:rPr lang="en-US" altLang="he-IL" sz="2200" dirty="0">
                <a:solidFill>
                  <a:srgbClr val="0000B0"/>
                </a:solidFill>
                <a:latin typeface="Calibri Light" panose="020F0302020204030204" pitchFamily="34" charset="0"/>
              </a:rPr>
              <a:t>)</a:t>
            </a:r>
          </a:p>
          <a:p>
            <a:pPr marL="342900" indent="-342900" algn="l">
              <a:spcBef>
                <a:spcPct val="20000"/>
              </a:spcBef>
              <a:buClr>
                <a:schemeClr val="accent2"/>
              </a:buClr>
              <a:buSzPct val="85000"/>
              <a:buFont typeface="ZapfDingbats" pitchFamily="82" charset="2"/>
              <a:buNone/>
            </a:pPr>
            <a:r>
              <a:rPr lang="en-US" altLang="he-IL" sz="2400" dirty="0">
                <a:solidFill>
                  <a:srgbClr val="0000B0"/>
                </a:solidFill>
                <a:latin typeface="Calibri Light" panose="020F0302020204030204" pitchFamily="34" charset="0"/>
              </a:rPr>
              <a:t>	</a:t>
            </a:r>
            <a:r>
              <a:rPr lang="en-US" altLang="he-IL" sz="2400" dirty="0">
                <a:solidFill>
                  <a:srgbClr val="C60000"/>
                </a:solidFill>
                <a:latin typeface="Calibri Light" panose="020F0302020204030204" pitchFamily="34" charset="0"/>
              </a:rPr>
              <a:t>m</a:t>
            </a:r>
            <a:r>
              <a:rPr lang="en-US" altLang="he-IL" sz="2400" dirty="0">
                <a:solidFill>
                  <a:srgbClr val="0000B0"/>
                </a:solidFill>
                <a:latin typeface="Calibri Light" panose="020F0302020204030204" pitchFamily="34" charset="0"/>
              </a:rPr>
              <a:t> - matched, </a:t>
            </a:r>
            <a:r>
              <a:rPr lang="en-US" altLang="he-IL" sz="2400" dirty="0">
                <a:solidFill>
                  <a:srgbClr val="C60000"/>
                </a:solidFill>
                <a:latin typeface="Calibri Light" panose="020F0302020204030204" pitchFamily="34" charset="0"/>
              </a:rPr>
              <a:t>s</a:t>
            </a:r>
            <a:r>
              <a:rPr lang="en-US" altLang="he-IL" sz="2400" dirty="0">
                <a:solidFill>
                  <a:srgbClr val="0000B0"/>
                </a:solidFill>
                <a:latin typeface="Calibri Light" panose="020F0302020204030204" pitchFamily="34" charset="0"/>
              </a:rPr>
              <a:t> – single, </a:t>
            </a:r>
            <a:r>
              <a:rPr lang="en-US" altLang="he-IL" sz="2400" dirty="0">
                <a:solidFill>
                  <a:srgbClr val="C60000"/>
                </a:solidFill>
                <a:latin typeface="Calibri Light" panose="020F0302020204030204" pitchFamily="34" charset="0"/>
              </a:rPr>
              <a:t>w</a:t>
            </a:r>
            <a:r>
              <a:rPr lang="en-US" altLang="he-IL" sz="2400" dirty="0">
                <a:solidFill>
                  <a:srgbClr val="0000B0"/>
                </a:solidFill>
                <a:latin typeface="Calibri Light" panose="020F0302020204030204" pitchFamily="34" charset="0"/>
              </a:rPr>
              <a:t> – waiting,</a:t>
            </a:r>
            <a:br>
              <a:rPr lang="en-US" altLang="he-IL" sz="2400" dirty="0">
                <a:solidFill>
                  <a:srgbClr val="0000B0"/>
                </a:solidFill>
                <a:latin typeface="Calibri Light" panose="020F0302020204030204" pitchFamily="34" charset="0"/>
              </a:rPr>
            </a:br>
            <a:r>
              <a:rPr lang="en-US" altLang="he-IL" sz="2400" dirty="0">
                <a:solidFill>
                  <a:srgbClr val="C60000"/>
                </a:solidFill>
                <a:latin typeface="Calibri Light" panose="020F0302020204030204" pitchFamily="34" charset="0"/>
              </a:rPr>
              <a:t>f</a:t>
            </a:r>
            <a:r>
              <a:rPr lang="en-US" altLang="he-IL" sz="2400" dirty="0">
                <a:solidFill>
                  <a:srgbClr val="0000B0"/>
                </a:solidFill>
                <a:latin typeface="Calibri Light" panose="020F0302020204030204" pitchFamily="34" charset="0"/>
              </a:rPr>
              <a:t> – free, </a:t>
            </a:r>
            <a:r>
              <a:rPr lang="en-US" altLang="he-IL" sz="2400" dirty="0">
                <a:solidFill>
                  <a:srgbClr val="C60000"/>
                </a:solidFill>
                <a:latin typeface="Calibri Light" panose="020F0302020204030204" pitchFamily="34" charset="0"/>
              </a:rPr>
              <a:t>c</a:t>
            </a:r>
            <a:r>
              <a:rPr lang="en-US" altLang="he-IL" sz="2400" dirty="0">
                <a:solidFill>
                  <a:srgbClr val="0000B0"/>
                </a:solidFill>
                <a:latin typeface="Calibri Light" panose="020F0302020204030204" pitchFamily="34" charset="0"/>
              </a:rPr>
              <a:t> - chaining</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Values of VF are compared lexicographically</a:t>
            </a:r>
            <a:r>
              <a:rPr lang="ar-SA" altLang="he-IL" sz="2400" dirty="0">
                <a:solidFill>
                  <a:srgbClr val="0000B0"/>
                </a:solidFill>
                <a:latin typeface="Calibri Light" panose="020F0302020204030204" pitchFamily="34" charset="0"/>
              </a:rPr>
              <a:t>معجميا</a:t>
            </a: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VF(c) = (n,0,0,0) </a:t>
            </a:r>
            <a:r>
              <a:rPr lang="en-US" altLang="he-IL" sz="2400" dirty="0">
                <a:solidFill>
                  <a:srgbClr val="0000B0"/>
                </a:solidFill>
                <a:latin typeface="Calibri Light" panose="020F0302020204030204" pitchFamily="34" charset="0"/>
                <a:sym typeface="Symbol" pitchFamily="18" charset="2"/>
              </a:rPr>
              <a:t></a:t>
            </a:r>
            <a:r>
              <a:rPr lang="en-US" altLang="he-IL" sz="2400" dirty="0">
                <a:solidFill>
                  <a:srgbClr val="0000B0"/>
                </a:solidFill>
                <a:latin typeface="Calibri Light" panose="020F0302020204030204" pitchFamily="34" charset="0"/>
              </a:rPr>
              <a:t> c is a safe configuration with relation to MM and to our algorithm</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Can you show that: Once a system reaches a safe configuration, no processor changes the value of its pointer?</a:t>
            </a:r>
          </a:p>
        </p:txBody>
      </p:sp>
      <p:sp>
        <p:nvSpPr>
          <p:cNvPr id="156677" name="Rectangle 5"/>
          <p:cNvSpPr>
            <a:spLocks noGrp="1" noChangeArrowheads="1"/>
          </p:cNvSpPr>
          <p:nvPr>
            <p:ph type="title"/>
          </p:nvPr>
        </p:nvSpPr>
        <p:spPr>
          <a:xfrm>
            <a:off x="251519" y="655638"/>
            <a:ext cx="8712969" cy="1143000"/>
          </a:xfrm>
        </p:spPr>
        <p:txBody>
          <a:bodyPr/>
          <a:lstStyle/>
          <a:p>
            <a:r>
              <a:rPr lang="en-US" altLang="he-IL" sz="3800" dirty="0">
                <a:latin typeface="Calibri Light" panose="020F0302020204030204" pitchFamily="34" charset="0"/>
              </a:rPr>
              <a:t>The Idea of the Correctness Proof</a:t>
            </a:r>
            <a:endParaRPr lang="en-US" sz="3800" dirty="0">
              <a:latin typeface="Calibri Light" panose="020F0302020204030204" pitchFamily="34" charset="0"/>
            </a:endParaRPr>
          </a:p>
        </p:txBody>
      </p:sp>
    </p:spTree>
    <p:extLst>
      <p:ext uri="{BB962C8B-B14F-4D97-AF65-F5344CB8AC3E}">
        <p14:creationId xmlns:p14="http://schemas.microsoft.com/office/powerpoint/2010/main" val="230450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6553200" y="6180436"/>
            <a:ext cx="2133600" cy="476250"/>
          </a:xfrm>
        </p:spPr>
        <p:txBody>
          <a:bodyPr/>
          <a:lstStyle/>
          <a:p>
            <a:r>
              <a:rPr lang="en-US" altLang="en-US"/>
              <a:t>2-</a:t>
            </a:r>
            <a:fld id="{F9FA627B-9629-49C7-B5F3-A625B6EB9B5C}" type="slidenum">
              <a:rPr lang="en-US" altLang="en-US"/>
              <a:pPr/>
              <a:t>16</a:t>
            </a:fld>
            <a:endParaRPr lang="en-US" altLang="en-US"/>
          </a:p>
        </p:txBody>
      </p:sp>
      <p:sp>
        <p:nvSpPr>
          <p:cNvPr id="157698" name="Rectangle 2"/>
          <p:cNvSpPr>
            <a:spLocks noChangeArrowheads="1"/>
          </p:cNvSpPr>
          <p:nvPr/>
        </p:nvSpPr>
        <p:spPr bwMode="auto">
          <a:xfrm>
            <a:off x="533400" y="260648"/>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7699" name="Rectangle 3"/>
          <p:cNvSpPr>
            <a:spLocks noChangeArrowheads="1"/>
          </p:cNvSpPr>
          <p:nvPr/>
        </p:nvSpPr>
        <p:spPr bwMode="auto">
          <a:xfrm>
            <a:off x="533400" y="1788097"/>
            <a:ext cx="8220075" cy="424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In every non-safe configuration, there exists at least one processor that can change the value of its pointer</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Can you show that: Every change of a pointer-value increases the value of VF?</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The number of such pointer-value changes is bounded by the number of all possible vector values.</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The first three elements of the vector (</a:t>
            </a:r>
            <a:r>
              <a:rPr lang="en-US" altLang="he-IL" sz="2400" dirty="0" err="1">
                <a:solidFill>
                  <a:srgbClr val="0000B0"/>
                </a:solidFill>
                <a:latin typeface="Calibri Light" panose="020F0302020204030204" pitchFamily="34" charset="0"/>
              </a:rPr>
              <a:t>m+s,w,f,c</a:t>
            </a:r>
            <a:r>
              <a:rPr lang="en-US" altLang="he-IL" sz="2400" dirty="0">
                <a:solidFill>
                  <a:srgbClr val="0000B0"/>
                </a:solidFill>
                <a:latin typeface="Calibri Light" panose="020F0302020204030204" pitchFamily="34" charset="0"/>
              </a:rPr>
              <a:t>)</a:t>
            </a:r>
          </a:p>
          <a:p>
            <a:pPr marL="342900" indent="-342900" algn="l">
              <a:spcBef>
                <a:spcPct val="20000"/>
              </a:spcBef>
              <a:buClr>
                <a:schemeClr val="accent2"/>
              </a:buClr>
              <a:buSzPct val="85000"/>
              <a:buFont typeface="ZapfDingbats" pitchFamily="82" charset="2"/>
              <a:buNone/>
            </a:pPr>
            <a:r>
              <a:rPr lang="en-US" altLang="he-IL" sz="2400" dirty="0">
                <a:solidFill>
                  <a:srgbClr val="0000B0"/>
                </a:solidFill>
                <a:latin typeface="Calibri Light" panose="020F0302020204030204" pitchFamily="34" charset="0"/>
              </a:rPr>
              <a:t>    imply the value of c, thus there at most O(n</a:t>
            </a:r>
            <a:r>
              <a:rPr lang="en-US" altLang="he-IL" sz="2400" baseline="30000" dirty="0">
                <a:solidFill>
                  <a:srgbClr val="0000B0"/>
                </a:solidFill>
                <a:latin typeface="Calibri Light" panose="020F0302020204030204" pitchFamily="34" charset="0"/>
              </a:rPr>
              <a:t>3</a:t>
            </a:r>
            <a:r>
              <a:rPr lang="en-US" altLang="he-IL" sz="2400" dirty="0">
                <a:solidFill>
                  <a:srgbClr val="0000B0"/>
                </a:solidFill>
                <a:latin typeface="Calibri Light" panose="020F0302020204030204" pitchFamily="34" charset="0"/>
              </a:rPr>
              <a:t>) changes.</a:t>
            </a:r>
          </a:p>
        </p:txBody>
      </p:sp>
      <p:sp>
        <p:nvSpPr>
          <p:cNvPr id="157700" name="Rectangle 4"/>
          <p:cNvSpPr>
            <a:spLocks noGrp="1" noChangeArrowheads="1"/>
          </p:cNvSpPr>
          <p:nvPr>
            <p:ph type="title"/>
          </p:nvPr>
        </p:nvSpPr>
        <p:spPr>
          <a:xfrm>
            <a:off x="179512" y="622598"/>
            <a:ext cx="8784976" cy="1143000"/>
          </a:xfrm>
        </p:spPr>
        <p:txBody>
          <a:bodyPr/>
          <a:lstStyle/>
          <a:p>
            <a:r>
              <a:rPr lang="en-US" sz="3800" dirty="0">
                <a:latin typeface="Calibri Light" panose="020F0302020204030204" pitchFamily="34" charset="0"/>
              </a:rPr>
              <a:t>The Idea of the Correctness Proof</a:t>
            </a:r>
          </a:p>
        </p:txBody>
      </p:sp>
    </p:spTree>
    <p:extLst>
      <p:ext uri="{BB962C8B-B14F-4D97-AF65-F5344CB8AC3E}">
        <p14:creationId xmlns:p14="http://schemas.microsoft.com/office/powerpoint/2010/main" val="385287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a:t>
            </a:r>
          </a:p>
        </p:txBody>
      </p:sp>
      <p:sp>
        <p:nvSpPr>
          <p:cNvPr id="3" name="Content Placeholder 2"/>
          <p:cNvSpPr>
            <a:spLocks noGrp="1"/>
          </p:cNvSpPr>
          <p:nvPr>
            <p:ph idx="1"/>
          </p:nvPr>
        </p:nvSpPr>
        <p:spPr>
          <a:xfrm>
            <a:off x="107504" y="836712"/>
            <a:ext cx="8928992" cy="1653705"/>
          </a:xfrm>
        </p:spPr>
        <p:txBody>
          <a:bodyPr/>
          <a:lstStyle/>
          <a:p>
            <a:pPr marL="0" indent="0">
              <a:buNone/>
            </a:pPr>
            <a:r>
              <a:rPr lang="en-US" dirty="0">
                <a:latin typeface="Calibri Light" panose="020F0302020204030204" pitchFamily="34" charset="0"/>
              </a:rPr>
              <a:t>A line 3</a:t>
            </a:r>
            <a:r>
              <a:rPr lang="sv-SE" dirty="0">
                <a:latin typeface="Calibri Light" panose="020F0302020204030204" pitchFamily="34" charset="0"/>
              </a:rPr>
              <a:t>’s </a:t>
            </a:r>
            <a:r>
              <a:rPr lang="en-US" dirty="0">
                <a:latin typeface="Calibri Light" panose="020F0302020204030204" pitchFamily="34" charset="0"/>
              </a:rPr>
              <a:t>assignment reduces the number of free and waiting processors by 1 and increments the number of matched ones by 2. </a:t>
            </a:r>
          </a:p>
        </p:txBody>
      </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04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05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06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cxnSp>
        <p:nvCxnSpPr>
          <p:cNvPr id="24" name="Curved Connector 14">
            <a:extLst>
              <a:ext uri="{FF2B5EF4-FFF2-40B4-BE49-F238E27FC236}">
                <a16:creationId xmlns:a16="http://schemas.microsoft.com/office/drawing/2014/main" id="{7B4B0350-E15B-400E-8FFD-C9DD9E55EA57}"/>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68F5A29-D547-4753-8A74-494D31622E99}"/>
              </a:ext>
            </a:extLst>
          </p:cNvPr>
          <p:cNvGrpSpPr/>
          <p:nvPr/>
        </p:nvGrpSpPr>
        <p:grpSpPr>
          <a:xfrm>
            <a:off x="4939744" y="1861733"/>
            <a:ext cx="4096752" cy="1999315"/>
            <a:chOff x="2543598" y="3877957"/>
            <a:chExt cx="4096752" cy="1999315"/>
          </a:xfrm>
        </p:grpSpPr>
        <p:sp>
          <p:nvSpPr>
            <p:cNvPr id="26" name="Oval 25">
              <a:extLst>
                <a:ext uri="{FF2B5EF4-FFF2-40B4-BE49-F238E27FC236}">
                  <a16:creationId xmlns:a16="http://schemas.microsoft.com/office/drawing/2014/main" id="{00E195E3-FDAC-4CAB-8071-0F5FA59B2E16}"/>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C7772AE-8E1B-4B8D-A966-CDABF2863CFC}"/>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F998C33-53EA-4A2D-9FE0-268091B78BB4}"/>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BA64A20-7EF6-4E00-9EF1-0C8E2A8E69D7}"/>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A11946C-098D-4681-BC2E-CC5E5C867C04}"/>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E434A3A1-B79D-4D6B-BDAC-F5FAB375344A}"/>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C869A2A-C74F-4048-AB46-0887E656CE54}"/>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89C1DAA8-79CA-48BB-A803-250C71D6BABD}"/>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065E249A-9DB0-46A1-B59A-F7DC32D61B03}"/>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63DAC3-0FEA-40F8-8074-828253154DCE}"/>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282643-E397-4BF5-8752-E7C7AC0ED8E1}"/>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1855F7-482F-4D9F-B196-35624A5E4444}"/>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B8A77C-16FC-4DFB-9AFB-9559B8C43C0D}"/>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1ADAF4F-6906-4357-8BE9-467A582F8359}"/>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A2F0E8C2-F96B-499F-B7EE-5FE3A44346AB}"/>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BBE0E4-7609-405B-A2C3-436985932C88}"/>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6D3B6EF-CECD-47F2-BCCB-BD319A313EAF}"/>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custDataLst>
      <p:tags r:id="rId1"/>
    </p:custDataLst>
    <p:extLst>
      <p:ext uri="{BB962C8B-B14F-4D97-AF65-F5344CB8AC3E}">
        <p14:creationId xmlns:p14="http://schemas.microsoft.com/office/powerpoint/2010/main" val="20265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3</a:t>
            </a:r>
            <a:r>
              <a:rPr lang="sv-SE" dirty="0">
                <a:latin typeface="Calibri Light" panose="020F0302020204030204" pitchFamily="34" charset="0"/>
              </a:rPr>
              <a:t>’s </a:t>
            </a:r>
            <a:r>
              <a:rPr lang="en-US" dirty="0">
                <a:latin typeface="Calibri Light" panose="020F0302020204030204" pitchFamily="34" charset="0"/>
              </a:rPr>
              <a:t>assignment reduces the number of free and waiting processors by 1 and increments the number of matched ones by 2. </a:t>
            </a: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3333CC"/>
                </a:solidFill>
                <a:latin typeface="Calibri Light" panose="020F0302020204030204" pitchFamily="34" charset="0"/>
              </a:rPr>
              <a:t>02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03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04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05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06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spTree>
    <p:custDataLst>
      <p:tags r:id="rId1"/>
    </p:custDataLst>
    <p:extLst>
      <p:ext uri="{BB962C8B-B14F-4D97-AF65-F5344CB8AC3E}">
        <p14:creationId xmlns:p14="http://schemas.microsoft.com/office/powerpoint/2010/main" val="354494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6</a:t>
            </a:r>
            <a:r>
              <a:rPr lang="sv-SE" dirty="0">
                <a:latin typeface="Calibri Light" panose="020F0302020204030204" pitchFamily="34" charset="0"/>
              </a:rPr>
              <a:t>’s </a:t>
            </a:r>
            <a:r>
              <a:rPr lang="en-US" dirty="0">
                <a:latin typeface="Calibri Light" panose="020F0302020204030204" pitchFamily="34" charset="0"/>
              </a:rPr>
              <a:t>assignment reduces the number of free processors by 1 and increments the number of waiting processors by 1.</a:t>
            </a:r>
          </a:p>
        </p:txBody>
      </p: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6699FF"/>
                </a:solidFill>
                <a:latin typeface="Calibri Light" panose="020F0302020204030204" pitchFamily="34" charset="0"/>
              </a:rPr>
              <a:t>02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03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spTree>
    <p:custDataLst>
      <p:tags r:id="rId1"/>
    </p:custDataLst>
    <p:extLst>
      <p:ext uri="{BB962C8B-B14F-4D97-AF65-F5344CB8AC3E}">
        <p14:creationId xmlns:p14="http://schemas.microsoft.com/office/powerpoint/2010/main" val="210813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Light" panose="020F0302020204030204" pitchFamily="34" charset="0"/>
              </a:rPr>
              <a:t>Today</a:t>
            </a:r>
          </a:p>
        </p:txBody>
      </p:sp>
      <p:sp>
        <p:nvSpPr>
          <p:cNvPr id="3" name="Content Placeholder 2"/>
          <p:cNvSpPr>
            <a:spLocks noGrp="1"/>
          </p:cNvSpPr>
          <p:nvPr>
            <p:ph idx="1"/>
          </p:nvPr>
        </p:nvSpPr>
        <p:spPr/>
        <p:txBody>
          <a:bodyPr/>
          <a:lstStyle/>
          <a:p>
            <a:r>
              <a:rPr lang="en-US" dirty="0">
                <a:latin typeface="Calibri Light" panose="020F0302020204030204" pitchFamily="34" charset="0"/>
              </a:rPr>
              <a:t>Proof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6</a:t>
            </a:r>
            <a:r>
              <a:rPr lang="sv-SE" dirty="0">
                <a:latin typeface="Calibri Light" panose="020F0302020204030204" pitchFamily="34" charset="0"/>
              </a:rPr>
              <a:t>’s </a:t>
            </a:r>
            <a:r>
              <a:rPr lang="en-US" dirty="0">
                <a:latin typeface="Calibri Light" panose="020F0302020204030204" pitchFamily="34" charset="0"/>
              </a:rPr>
              <a:t>assignment reduces the number of free processors by 1 and increments the number of waiting processors by 1.</a:t>
            </a: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6699FF"/>
                </a:solidFill>
                <a:latin typeface="Calibri Light" panose="020F0302020204030204" pitchFamily="34" charset="0"/>
              </a:rPr>
              <a:t>02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03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04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05			( </a:t>
            </a:r>
            <a:r>
              <a:rPr lang="en-US" altLang="he-IL" sz="2200" dirty="0" err="1">
                <a:solidFill>
                  <a:srgbClr val="3333CC"/>
                </a:solidFill>
                <a:latin typeface="Calibri Light" panose="020F0302020204030204" pitchFamily="34" charset="0"/>
                <a:sym typeface="Symbol" pitchFamily="18" charset="2"/>
              </a:rPr>
              <a:t>p</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i="1"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N(i) |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  </a:t>
            </a:r>
            <a:r>
              <a:rPr lang="en-US" altLang="he-IL" sz="2200" i="1" dirty="0">
                <a:solidFill>
                  <a:srgbClr val="3333CC"/>
                </a:solidFill>
                <a:latin typeface="Calibri Light" panose="020F0302020204030204" pitchFamily="34" charset="0"/>
                <a:sym typeface="Symbol" pitchFamily="18" charset="2"/>
              </a:rPr>
              <a:t>null</a:t>
            </a:r>
            <a:r>
              <a:rPr lang="en-US" altLang="he-IL" sz="2200" dirty="0">
                <a:solidFill>
                  <a:srgbClr val="3333CC"/>
                </a:solidFill>
                <a:latin typeface="Calibri Light" panose="020F0302020204030204" pitchFamily="34" charset="0"/>
                <a:sym typeface="Symbol" pitchFamily="18" charset="2"/>
              </a:rPr>
              <a:t> ) </a:t>
            </a:r>
            <a:r>
              <a:rPr lang="en-US" altLang="he-IL" sz="2200" b="1" dirty="0">
                <a:solidFill>
                  <a:srgbClr val="3333CC"/>
                </a:solidFill>
                <a:latin typeface="Calibri Light" panose="020F0302020204030204" pitchFamily="34" charset="0"/>
                <a:sym typeface="Symbol" pitchFamily="18" charset="2"/>
              </a:rPr>
              <a:t>then</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06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endParaRPr lang="en-US" altLang="he-IL" sz="220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07</a:t>
            </a:r>
            <a:r>
              <a:rPr lang="en-US" altLang="he-IL" sz="2200" b="1"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k</a:t>
            </a:r>
            <a:r>
              <a:rPr lang="en-US" altLang="he-IL" sz="2200" dirty="0">
                <a:solidFill>
                  <a:srgbClr val="6699FF"/>
                </a:solidFill>
                <a:latin typeface="Calibri Light" panose="020F0302020204030204" pitchFamily="34" charset="0"/>
                <a:sym typeface="Symbol" pitchFamily="18" charset="2"/>
              </a:rPr>
              <a:t>   </a:t>
            </a:r>
            <a:r>
              <a:rPr lang="en-US" altLang="he-IL" sz="2200" i="1" dirty="0" err="1">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08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spTree>
    <p:custDataLst>
      <p:tags r:id="rId1"/>
    </p:custDataLst>
    <p:extLst>
      <p:ext uri="{BB962C8B-B14F-4D97-AF65-F5344CB8AC3E}">
        <p14:creationId xmlns:p14="http://schemas.microsoft.com/office/powerpoint/2010/main" val="266320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7714396" y="1608921"/>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939744" y="1861733"/>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23" name="Text Box 3">
            <a:extLst>
              <a:ext uri="{FF2B5EF4-FFF2-40B4-BE49-F238E27FC236}">
                <a16:creationId xmlns:a16="http://schemas.microsoft.com/office/drawing/2014/main" id="{CB68BF64-E086-4090-AE48-2E8819B696ED}"/>
              </a:ext>
            </a:extLst>
          </p:cNvPr>
          <p:cNvSpPr txBox="1">
            <a:spLocks noChangeArrowheads="1"/>
          </p:cNvSpPr>
          <p:nvPr/>
        </p:nvSpPr>
        <p:spPr bwMode="auto">
          <a:xfrm>
            <a:off x="107504" y="3429000"/>
            <a:ext cx="7656513" cy="333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he-IL" sz="2200" i="1" dirty="0">
                <a:solidFill>
                  <a:srgbClr val="6699FF"/>
                </a:solidFill>
                <a:latin typeface="Calibri Light" panose="020F0302020204030204" pitchFamily="34" charset="0"/>
              </a:rPr>
              <a:t>Program for p</a:t>
            </a:r>
            <a:r>
              <a:rPr lang="en-US" altLang="he-IL" sz="2200" i="1" baseline="-25000" dirty="0">
                <a:solidFill>
                  <a:srgbClr val="6699FF"/>
                </a:solidFill>
                <a:latin typeface="Calibri Light" panose="020F0302020204030204" pitchFamily="34" charset="0"/>
              </a:rPr>
              <a:t>i </a:t>
            </a:r>
            <a:r>
              <a:rPr lang="en-US" altLang="he-IL" sz="2200" i="1" dirty="0">
                <a:solidFill>
                  <a:srgbClr val="6699FF"/>
                </a:solidFill>
                <a:latin typeface="Calibri Light" panose="020F0302020204030204" pitchFamily="34" charset="0"/>
              </a:rPr>
              <a:t> :</a:t>
            </a:r>
          </a:p>
          <a:p>
            <a:pPr algn="l">
              <a:lnSpc>
                <a:spcPct val="50000"/>
              </a:lnSpc>
              <a:spcBef>
                <a:spcPct val="50000"/>
              </a:spcBef>
            </a:pPr>
            <a:r>
              <a:rPr lang="en-US" altLang="he-IL" sz="2200" i="1" dirty="0">
                <a:solidFill>
                  <a:srgbClr val="6699FF"/>
                </a:solidFill>
                <a:latin typeface="Calibri Light" panose="020F0302020204030204" pitchFamily="34" charset="0"/>
              </a:rPr>
              <a:t>01 </a:t>
            </a:r>
            <a:r>
              <a:rPr lang="en-US" altLang="he-IL" sz="2200" i="1" dirty="0">
                <a:solidFill>
                  <a:srgbClr val="6699FF"/>
                </a:solidFill>
                <a:latin typeface="Calibri Light" panose="020F0302020204030204" pitchFamily="34" charset="0"/>
                <a:sym typeface="Symbol" pitchFamily="18" charset="2"/>
              </a:rPr>
              <a:t>do forever</a:t>
            </a:r>
            <a:endParaRPr lang="en-US" altLang="he-IL" sz="2200" i="1" dirty="0">
              <a:solidFill>
                <a:srgbClr val="6699FF"/>
              </a:solidFill>
              <a:latin typeface="Calibri Light" panose="020F0302020204030204" pitchFamily="34" charset="0"/>
            </a:endParaRPr>
          </a:p>
          <a:p>
            <a:pPr algn="l">
              <a:lnSpc>
                <a:spcPct val="50000"/>
              </a:lnSpc>
              <a:spcBef>
                <a:spcPct val="50000"/>
              </a:spcBef>
            </a:pPr>
            <a:r>
              <a:rPr lang="en-US" altLang="he-IL" sz="2200" dirty="0">
                <a:solidFill>
                  <a:srgbClr val="6699FF"/>
                </a:solidFill>
                <a:latin typeface="Calibri Light" panose="020F0302020204030204" pitchFamily="34" charset="0"/>
              </a:rPr>
              <a:t>02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03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04	</a:t>
            </a:r>
            <a:r>
              <a:rPr lang="en-US" altLang="he-IL" sz="2200" b="1" dirty="0">
                <a:solidFill>
                  <a:srgbClr val="6699FF"/>
                </a:solidFill>
                <a:latin typeface="Calibri Light" panose="020F0302020204030204" pitchFamily="34" charset="0"/>
              </a:rPr>
              <a:t>if</a:t>
            </a:r>
            <a:r>
              <a:rPr lang="en-US" altLang="he-IL" sz="2200" dirty="0">
                <a:solidFill>
                  <a:srgbClr val="6699FF"/>
                </a:solidFill>
                <a:latin typeface="Calibri Light" panose="020F0302020204030204" pitchFamily="34" charset="0"/>
              </a:rPr>
              <a:t>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i</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and</a:t>
            </a:r>
            <a:r>
              <a:rPr lang="en-US" altLang="he-IL" sz="2200" dirty="0">
                <a:solidFill>
                  <a:srgbClr val="6699FF"/>
                </a:solidFill>
                <a:latin typeface="Calibri Light" panose="020F0302020204030204" pitchFamily="34" charset="0"/>
                <a:sym typeface="Symbol" pitchFamily="18" charset="2"/>
              </a:rPr>
              <a:t> </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05			( </a:t>
            </a:r>
            <a:r>
              <a:rPr lang="en-US" altLang="he-IL" sz="2200" dirty="0" err="1">
                <a:solidFill>
                  <a:srgbClr val="6699FF"/>
                </a:solidFill>
                <a:latin typeface="Calibri Light" panose="020F0302020204030204" pitchFamily="34" charset="0"/>
                <a:sym typeface="Symbol" pitchFamily="18" charset="2"/>
              </a:rPr>
              <a:t>p</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i="1"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N(i) |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j</a:t>
            </a:r>
            <a:r>
              <a:rPr lang="en-US" altLang="he-IL" sz="2200" dirty="0">
                <a:solidFill>
                  <a:srgbClr val="6699FF"/>
                </a:solidFill>
                <a:latin typeface="Calibri Light" panose="020F0302020204030204" pitchFamily="34" charset="0"/>
                <a:sym typeface="Symbol" pitchFamily="18" charset="2"/>
              </a:rPr>
              <a:t> =  </a:t>
            </a:r>
            <a:r>
              <a:rPr lang="en-US" altLang="he-IL" sz="2200" i="1" dirty="0">
                <a:solidFill>
                  <a:srgbClr val="6699FF"/>
                </a:solidFill>
                <a:latin typeface="Calibri Light" panose="020F0302020204030204" pitchFamily="34" charset="0"/>
                <a:sym typeface="Symbol" pitchFamily="18" charset="2"/>
              </a:rPr>
              <a:t>null</a:t>
            </a:r>
            <a:r>
              <a:rPr lang="en-US" altLang="he-IL" sz="2200" dirty="0">
                <a:solidFill>
                  <a:srgbClr val="6699FF"/>
                </a:solidFill>
                <a:latin typeface="Calibri Light" panose="020F0302020204030204" pitchFamily="34" charset="0"/>
                <a:sym typeface="Symbol" pitchFamily="18" charset="2"/>
              </a:rPr>
              <a:t> ) </a:t>
            </a:r>
            <a:r>
              <a:rPr lang="en-US" altLang="he-IL" sz="2200" b="1" dirty="0">
                <a:solidFill>
                  <a:srgbClr val="6699FF"/>
                </a:solidFill>
                <a:latin typeface="Calibri Light" panose="020F0302020204030204" pitchFamily="34" charset="0"/>
                <a:sym typeface="Symbol" pitchFamily="18" charset="2"/>
              </a:rPr>
              <a:t>then</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06		 </a:t>
            </a:r>
            <a:r>
              <a:rPr lang="en-US" altLang="he-IL" sz="2200" i="1" dirty="0" err="1">
                <a:solidFill>
                  <a:srgbClr val="6699FF"/>
                </a:solidFill>
                <a:latin typeface="Calibri Light" panose="020F0302020204030204" pitchFamily="34" charset="0"/>
                <a:sym typeface="Symbol" pitchFamily="18" charset="2"/>
              </a:rPr>
              <a:t>pointer</a:t>
            </a:r>
            <a:r>
              <a:rPr lang="en-US" altLang="he-IL" sz="2200" baseline="-25000" dirty="0" err="1">
                <a:solidFill>
                  <a:srgbClr val="6699FF"/>
                </a:solidFill>
                <a:latin typeface="Calibri Light" panose="020F0302020204030204" pitchFamily="34" charset="0"/>
                <a:sym typeface="Symbol" pitchFamily="18" charset="2"/>
              </a:rPr>
              <a:t>i</a:t>
            </a:r>
            <a:r>
              <a:rPr lang="en-US" altLang="he-IL" sz="2200" baseline="-25000" dirty="0">
                <a:solidFill>
                  <a:srgbClr val="6699FF"/>
                </a:solidFill>
                <a:latin typeface="Calibri Light" panose="020F0302020204030204" pitchFamily="34" charset="0"/>
                <a:sym typeface="Symbol" pitchFamily="18" charset="2"/>
              </a:rPr>
              <a:t> </a:t>
            </a:r>
            <a:r>
              <a:rPr lang="en-US" altLang="he-IL" sz="2200" dirty="0">
                <a:solidFill>
                  <a:srgbClr val="6699FF"/>
                </a:solidFill>
                <a:latin typeface="Calibri Light" panose="020F0302020204030204" pitchFamily="34" charset="0"/>
                <a:sym typeface="Symbol" pitchFamily="18" charset="2"/>
              </a:rPr>
              <a:t>= </a:t>
            </a:r>
            <a:r>
              <a:rPr lang="en-US" altLang="he-IL" sz="2200" i="1" dirty="0">
                <a:solidFill>
                  <a:srgbClr val="6699FF"/>
                </a:solidFill>
                <a:latin typeface="Calibri Light" panose="020F0302020204030204" pitchFamily="34" charset="0"/>
                <a:sym typeface="Symbol" pitchFamily="18" charset="2"/>
              </a:rPr>
              <a:t>j</a:t>
            </a:r>
            <a:endParaRPr lang="en-US" altLang="he-IL" sz="2200" dirty="0">
              <a:solidFill>
                <a:srgbClr val="6699FF"/>
              </a:solidFill>
              <a:latin typeface="Calibri Light" panose="020F0302020204030204" pitchFamily="34" charset="0"/>
              <a:sym typeface="Symbol"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07</a:t>
            </a:r>
            <a:r>
              <a:rPr lang="en-US" altLang="he-IL" sz="2200" b="1"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rPr>
              <a:t>if</a:t>
            </a:r>
            <a:r>
              <a:rPr lang="en-US" altLang="he-IL" sz="2200" dirty="0">
                <a:solidFill>
                  <a:srgbClr val="3333CC"/>
                </a:solidFill>
                <a:latin typeface="Calibri Light" panose="020F0302020204030204" pitchFamily="34" charset="0"/>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j</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j</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and</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k</a:t>
            </a:r>
            <a:r>
              <a:rPr lang="en-US" altLang="he-IL" sz="2200" dirty="0">
                <a:solidFill>
                  <a:srgbClr val="3333CC"/>
                </a:solidFill>
                <a:latin typeface="Calibri Light" panose="020F0302020204030204" pitchFamily="34" charset="0"/>
                <a:sym typeface="Symbol" pitchFamily="18" charset="2"/>
              </a:rPr>
              <a:t>   </a:t>
            </a:r>
            <a:r>
              <a:rPr lang="en-US" altLang="he-IL" sz="2200" i="1" dirty="0" err="1">
                <a:solidFill>
                  <a:srgbClr val="3333CC"/>
                </a:solidFill>
                <a:latin typeface="Calibri Light" panose="020F0302020204030204" pitchFamily="34" charset="0"/>
                <a:sym typeface="Symbol" pitchFamily="18" charset="2"/>
              </a:rPr>
              <a:t>i</a:t>
            </a:r>
            <a:r>
              <a:rPr lang="en-US" altLang="he-IL" sz="2200" dirty="0">
                <a:solidFill>
                  <a:srgbClr val="3333CC"/>
                </a:solidFill>
                <a:latin typeface="Calibri Light" panose="020F0302020204030204" pitchFamily="34" charset="0"/>
                <a:sym typeface="Symbol" pitchFamily="18" charset="2"/>
              </a:rPr>
              <a:t> </a:t>
            </a:r>
            <a:r>
              <a:rPr lang="en-US" altLang="he-IL" sz="2200" b="1" dirty="0">
                <a:solidFill>
                  <a:srgbClr val="3333CC"/>
                </a:solidFill>
                <a:latin typeface="Calibri Light" panose="020F0302020204030204" pitchFamily="34" charset="0"/>
                <a:sym typeface="Symbol" pitchFamily="18" charset="2"/>
              </a:rPr>
              <a:t>then</a:t>
            </a:r>
          </a:p>
          <a:p>
            <a:pPr algn="l">
              <a:lnSpc>
                <a:spcPct val="50000"/>
              </a:lnSpc>
              <a:spcBef>
                <a:spcPct val="50000"/>
              </a:spcBef>
            </a:pPr>
            <a:r>
              <a:rPr lang="en-US" altLang="he-IL" sz="2200" dirty="0">
                <a:solidFill>
                  <a:srgbClr val="3333CC"/>
                </a:solidFill>
                <a:latin typeface="Calibri Light" panose="020F0302020204030204" pitchFamily="34" charset="0"/>
                <a:sym typeface="Symbol" pitchFamily="18" charset="2"/>
              </a:rPr>
              <a:t>08		 </a:t>
            </a:r>
            <a:r>
              <a:rPr lang="en-US" altLang="he-IL" sz="2200" i="1" dirty="0" err="1">
                <a:solidFill>
                  <a:srgbClr val="3333CC"/>
                </a:solidFill>
                <a:latin typeface="Calibri Light" panose="020F0302020204030204" pitchFamily="34" charset="0"/>
                <a:sym typeface="Symbol" pitchFamily="18" charset="2"/>
              </a:rPr>
              <a:t>pointer</a:t>
            </a:r>
            <a:r>
              <a:rPr lang="en-US" altLang="he-IL" sz="2200" baseline="-25000" dirty="0" err="1">
                <a:solidFill>
                  <a:srgbClr val="3333CC"/>
                </a:solidFill>
                <a:latin typeface="Calibri Light" panose="020F0302020204030204" pitchFamily="34" charset="0"/>
                <a:sym typeface="Symbol" pitchFamily="18" charset="2"/>
              </a:rPr>
              <a:t>i</a:t>
            </a:r>
            <a:r>
              <a:rPr lang="en-US" altLang="he-IL" sz="2200" baseline="-25000" dirty="0">
                <a:solidFill>
                  <a:srgbClr val="3333CC"/>
                </a:solidFill>
                <a:latin typeface="Calibri Light" panose="020F0302020204030204" pitchFamily="34" charset="0"/>
                <a:sym typeface="Symbol" pitchFamily="18" charset="2"/>
              </a:rPr>
              <a:t> </a:t>
            </a:r>
            <a:r>
              <a:rPr lang="en-US" altLang="he-IL" sz="2200" dirty="0">
                <a:solidFill>
                  <a:srgbClr val="3333CC"/>
                </a:solidFill>
                <a:latin typeface="Calibri Light" panose="020F0302020204030204" pitchFamily="34" charset="0"/>
                <a:sym typeface="Symbol" pitchFamily="18" charset="2"/>
              </a:rPr>
              <a:t>= </a:t>
            </a:r>
            <a:r>
              <a:rPr lang="en-US" altLang="he-IL" sz="2200" i="1" dirty="0">
                <a:solidFill>
                  <a:srgbClr val="3333CC"/>
                </a:solidFill>
                <a:latin typeface="Calibri Light" panose="020F0302020204030204" pitchFamily="34" charset="0"/>
                <a:sym typeface="Symbol" pitchFamily="18" charset="2"/>
              </a:rPr>
              <a:t>null</a:t>
            </a:r>
          </a:p>
          <a:p>
            <a:pPr algn="l">
              <a:lnSpc>
                <a:spcPct val="50000"/>
              </a:lnSpc>
              <a:spcBef>
                <a:spcPct val="50000"/>
              </a:spcBef>
            </a:pPr>
            <a:r>
              <a:rPr lang="en-US" altLang="he-IL" sz="2200" dirty="0">
                <a:solidFill>
                  <a:srgbClr val="6699FF"/>
                </a:solidFill>
                <a:latin typeface="Calibri Light" panose="020F0302020204030204" pitchFamily="34" charset="0"/>
                <a:sym typeface="Symbol" pitchFamily="18" charset="2"/>
              </a:rPr>
              <a:t>09 </a:t>
            </a:r>
            <a:r>
              <a:rPr lang="en-US" altLang="he-IL" sz="2200" b="1" dirty="0">
                <a:solidFill>
                  <a:srgbClr val="6699FF"/>
                </a:solidFill>
                <a:latin typeface="Calibri Light" panose="020F0302020204030204" pitchFamily="34" charset="0"/>
                <a:sym typeface="Symbol" pitchFamily="18" charset="2"/>
              </a:rPr>
              <a:t>od</a:t>
            </a:r>
          </a:p>
        </p:txBody>
      </p:sp>
      <p:cxnSp>
        <p:nvCxnSpPr>
          <p:cNvPr id="24" name="Curved Connector 14">
            <a:extLst>
              <a:ext uri="{FF2B5EF4-FFF2-40B4-BE49-F238E27FC236}">
                <a16:creationId xmlns:a16="http://schemas.microsoft.com/office/drawing/2014/main" id="{6CC03B1C-90EF-4644-8864-45AD68980D86}"/>
              </a:ext>
            </a:extLst>
          </p:cNvPr>
          <p:cNvCxnSpPr>
            <a:cxnSpLocks/>
          </p:cNvCxnSpPr>
          <p:nvPr/>
        </p:nvCxnSpPr>
        <p:spPr>
          <a:xfrm rot="5400000" flipH="1" flipV="1">
            <a:off x="3170188"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F66F264-5536-4E3A-A142-91C7F8C7FDD9}"/>
              </a:ext>
            </a:extLst>
          </p:cNvPr>
          <p:cNvGrpSpPr/>
          <p:nvPr/>
        </p:nvGrpSpPr>
        <p:grpSpPr>
          <a:xfrm>
            <a:off x="395536" y="1357677"/>
            <a:ext cx="4096752" cy="1999315"/>
            <a:chOff x="2543598" y="3877957"/>
            <a:chExt cx="4096752" cy="1999315"/>
          </a:xfrm>
        </p:grpSpPr>
        <p:sp>
          <p:nvSpPr>
            <p:cNvPr id="26" name="Oval 25">
              <a:extLst>
                <a:ext uri="{FF2B5EF4-FFF2-40B4-BE49-F238E27FC236}">
                  <a16:creationId xmlns:a16="http://schemas.microsoft.com/office/drawing/2014/main" id="{D9C8F1AC-273F-437F-8384-75315B39BA9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7971C-4085-4264-9A18-ABB7C7CC9689}"/>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8D789E3-6D2E-4892-86AF-1F8761F48BAA}"/>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290B2F-3EE5-4A64-8ADF-F3B1C4C4A96D}"/>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08ED21-AC9D-47CB-BE28-229F3CAFF3B1}"/>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2D2862EE-E2A0-4C99-A316-D3621E202991}"/>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EFC4883-C8A5-4840-BB39-918C53019E1F}"/>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79A24A3E-C9E6-44BE-BE0C-5190A1BB65B4}"/>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B1C27B48-7327-4B74-B7CF-80047B19E42E}"/>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699BB7-9A0E-46D6-8659-BCD2D7A9B51F}"/>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B446E9-743F-42BA-B358-57E9A3E45715}"/>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5E0BB6-962D-4D2B-A8F7-6918A5008FCF}"/>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FFC1A7-14CF-4AF3-B1D5-9875CD1CD4A6}"/>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027190-227F-4A83-B096-978F22F86E51}"/>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0EA4C3D-3E08-44EC-92E8-923A859C056F}"/>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3C0D28-8F81-4498-900A-4F5693458721}"/>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EE8CD9-BEF0-475E-B477-32E54189185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3" name="Curved Connector 14">
            <a:extLst>
              <a:ext uri="{FF2B5EF4-FFF2-40B4-BE49-F238E27FC236}">
                <a16:creationId xmlns:a16="http://schemas.microsoft.com/office/drawing/2014/main" id="{F910F527-A93F-4F73-A472-05A54874DB56}"/>
              </a:ext>
            </a:extLst>
          </p:cNvPr>
          <p:cNvCxnSpPr>
            <a:cxnSpLocks/>
          </p:cNvCxnSpPr>
          <p:nvPr/>
        </p:nvCxnSpPr>
        <p:spPr>
          <a:xfrm rot="5400000">
            <a:off x="2576272"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14">
            <a:extLst>
              <a:ext uri="{FF2B5EF4-FFF2-40B4-BE49-F238E27FC236}">
                <a16:creationId xmlns:a16="http://schemas.microsoft.com/office/drawing/2014/main" id="{0EBDCBDE-074D-47DD-9D9F-6C79770BE7A1}"/>
              </a:ext>
            </a:extLst>
          </p:cNvPr>
          <p:cNvCxnSpPr>
            <a:cxnSpLocks/>
            <a:stCxn id="7" idx="4"/>
          </p:cNvCxnSpPr>
          <p:nvPr/>
        </p:nvCxnSpPr>
        <p:spPr>
          <a:xfrm rot="5400000">
            <a:off x="7171643" y="2410371"/>
            <a:ext cx="1236805" cy="1401227"/>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14">
            <a:extLst>
              <a:ext uri="{FF2B5EF4-FFF2-40B4-BE49-F238E27FC236}">
                <a16:creationId xmlns:a16="http://schemas.microsoft.com/office/drawing/2014/main" id="{17961892-6245-4898-980C-FEA9EAC96D85}"/>
              </a:ext>
            </a:extLst>
          </p:cNvPr>
          <p:cNvCxnSpPr>
            <a:cxnSpLocks/>
            <a:stCxn id="8" idx="5"/>
            <a:endCxn id="6" idx="3"/>
          </p:cNvCxnSpPr>
          <p:nvPr/>
        </p:nvCxnSpPr>
        <p:spPr>
          <a:xfrm rot="16200000" flipH="1">
            <a:off x="6212927" y="1827028"/>
            <a:ext cx="4874" cy="1315103"/>
          </a:xfrm>
          <a:prstGeom prst="curvedConnector3">
            <a:avLst>
              <a:gd name="adj1" fmla="val 565562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7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cxnSp>
        <p:nvCxnSpPr>
          <p:cNvPr id="24" name="Curved Connector 14">
            <a:extLst>
              <a:ext uri="{FF2B5EF4-FFF2-40B4-BE49-F238E27FC236}">
                <a16:creationId xmlns:a16="http://schemas.microsoft.com/office/drawing/2014/main" id="{6CC03B1C-90EF-4644-8864-45AD68980D86}"/>
              </a:ext>
            </a:extLst>
          </p:cNvPr>
          <p:cNvCxnSpPr>
            <a:cxnSpLocks/>
          </p:cNvCxnSpPr>
          <p:nvPr/>
        </p:nvCxnSpPr>
        <p:spPr>
          <a:xfrm rot="5400000" flipH="1" flipV="1">
            <a:off x="3170188"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F66F264-5536-4E3A-A142-91C7F8C7FDD9}"/>
              </a:ext>
            </a:extLst>
          </p:cNvPr>
          <p:cNvGrpSpPr/>
          <p:nvPr/>
        </p:nvGrpSpPr>
        <p:grpSpPr>
          <a:xfrm>
            <a:off x="395536" y="1357677"/>
            <a:ext cx="4096752" cy="1999315"/>
            <a:chOff x="2543598" y="3877957"/>
            <a:chExt cx="4096752" cy="1999315"/>
          </a:xfrm>
        </p:grpSpPr>
        <p:sp>
          <p:nvSpPr>
            <p:cNvPr id="26" name="Oval 25">
              <a:extLst>
                <a:ext uri="{FF2B5EF4-FFF2-40B4-BE49-F238E27FC236}">
                  <a16:creationId xmlns:a16="http://schemas.microsoft.com/office/drawing/2014/main" id="{D9C8F1AC-273F-437F-8384-75315B39BA9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7971C-4085-4264-9A18-ABB7C7CC9689}"/>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8D789E3-6D2E-4892-86AF-1F8761F48BAA}"/>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290B2F-3EE5-4A64-8ADF-F3B1C4C4A96D}"/>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08ED21-AC9D-47CB-BE28-229F3CAFF3B1}"/>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2D2862EE-E2A0-4C99-A316-D3621E202991}"/>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EFC4883-C8A5-4840-BB39-918C53019E1F}"/>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79A24A3E-C9E6-44BE-BE0C-5190A1BB65B4}"/>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B1C27B48-7327-4B74-B7CF-80047B19E42E}"/>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699BB7-9A0E-46D6-8659-BCD2D7A9B51F}"/>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B446E9-743F-42BA-B358-57E9A3E45715}"/>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5E0BB6-962D-4D2B-A8F7-6918A5008FCF}"/>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FFC1A7-14CF-4AF3-B1D5-9875CD1CD4A6}"/>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027190-227F-4A83-B096-978F22F86E51}"/>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0EA4C3D-3E08-44EC-92E8-923A859C056F}"/>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3C0D28-8F81-4498-900A-4F5693458721}"/>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EE8CD9-BEF0-475E-B477-32E54189185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3" name="Curved Connector 14">
            <a:extLst>
              <a:ext uri="{FF2B5EF4-FFF2-40B4-BE49-F238E27FC236}">
                <a16:creationId xmlns:a16="http://schemas.microsoft.com/office/drawing/2014/main" id="{F910F527-A93F-4F73-A472-05A54874DB56}"/>
              </a:ext>
            </a:extLst>
          </p:cNvPr>
          <p:cNvCxnSpPr>
            <a:cxnSpLocks/>
          </p:cNvCxnSpPr>
          <p:nvPr/>
        </p:nvCxnSpPr>
        <p:spPr>
          <a:xfrm rot="5400000">
            <a:off x="2576272"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28EC7110-D6EB-4B88-8491-DDF40CD0B730}"/>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kern="0" dirty="0">
                <a:latin typeface="Calibri Light" panose="020F0302020204030204" pitchFamily="34" charset="0"/>
              </a:rPr>
              <a:t>In the 1</a:t>
            </a:r>
            <a:r>
              <a:rPr lang="en-US" kern="0" baseline="30000" dirty="0">
                <a:latin typeface="Calibri Light" panose="020F0302020204030204" pitchFamily="34" charset="0"/>
              </a:rPr>
              <a:t>st</a:t>
            </a:r>
            <a:r>
              <a:rPr lang="en-US" kern="0" dirty="0">
                <a:latin typeface="Calibri Light" panose="020F0302020204030204" pitchFamily="34" charset="0"/>
              </a:rPr>
              <a:t> of 2 cases, there is no processor that points to p</a:t>
            </a:r>
            <a:r>
              <a:rPr lang="en-US" kern="0" baseline="-25000" dirty="0">
                <a:latin typeface="Calibri Light" panose="020F0302020204030204" pitchFamily="34" charset="0"/>
              </a:rPr>
              <a:t>i</a:t>
            </a:r>
            <a:r>
              <a:rPr lang="en-US" kern="0" dirty="0">
                <a:latin typeface="Calibri Light" panose="020F0302020204030204" pitchFamily="34" charset="0"/>
              </a:rPr>
              <a:t>. </a:t>
            </a:r>
          </a:p>
          <a:p>
            <a:r>
              <a:rPr lang="en-US" kern="0" dirty="0">
                <a:latin typeface="Calibri Light" panose="020F0302020204030204" pitchFamily="34" charset="0"/>
              </a:rPr>
              <a:t>Here, p</a:t>
            </a:r>
            <a:r>
              <a:rPr lang="en-US" kern="0" baseline="-25000" dirty="0">
                <a:latin typeface="Calibri Light" panose="020F0302020204030204" pitchFamily="34" charset="0"/>
              </a:rPr>
              <a:t>i</a:t>
            </a:r>
            <a:r>
              <a:rPr lang="en-US" kern="0" dirty="0">
                <a:latin typeface="Calibri Light" panose="020F0302020204030204" pitchFamily="34" charset="0"/>
              </a:rPr>
              <a:t> changes status to free if there exists an unmatched neighbor, or to single if all neighbors are matched. </a:t>
            </a:r>
          </a:p>
          <a:p>
            <a:r>
              <a:rPr lang="en-US" kern="0" dirty="0">
                <a:latin typeface="Calibri Light" panose="020F0302020204030204" pitchFamily="34" charset="0"/>
              </a:rPr>
              <a:t>Thus, the number of chaining processors is reduced by 1 and the number of free or single ones is incremented by 1. </a:t>
            </a:r>
          </a:p>
        </p:txBody>
      </p:sp>
      <p:cxnSp>
        <p:nvCxnSpPr>
          <p:cNvPr id="48" name="Curved Connector 14">
            <a:extLst>
              <a:ext uri="{FF2B5EF4-FFF2-40B4-BE49-F238E27FC236}">
                <a16:creationId xmlns:a16="http://schemas.microsoft.com/office/drawing/2014/main" id="{24F78D90-15E8-4E73-8463-E4F32D5AC8D9}"/>
              </a:ext>
            </a:extLst>
          </p:cNvPr>
          <p:cNvCxnSpPr>
            <a:cxnSpLocks/>
          </p:cNvCxnSpPr>
          <p:nvPr/>
        </p:nvCxnSpPr>
        <p:spPr>
          <a:xfrm rot="5400000" flipH="1" flipV="1">
            <a:off x="7426364"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33B7732-D1BF-46CC-A305-8390C5FB78E3}"/>
              </a:ext>
            </a:extLst>
          </p:cNvPr>
          <p:cNvGrpSpPr/>
          <p:nvPr/>
        </p:nvGrpSpPr>
        <p:grpSpPr>
          <a:xfrm>
            <a:off x="4651712" y="1357677"/>
            <a:ext cx="4096752" cy="1999315"/>
            <a:chOff x="2543598" y="3877957"/>
            <a:chExt cx="4096752" cy="1999315"/>
          </a:xfrm>
        </p:grpSpPr>
        <p:sp>
          <p:nvSpPr>
            <p:cNvPr id="50" name="Oval 49">
              <a:extLst>
                <a:ext uri="{FF2B5EF4-FFF2-40B4-BE49-F238E27FC236}">
                  <a16:creationId xmlns:a16="http://schemas.microsoft.com/office/drawing/2014/main" id="{2FE8F286-CA8F-495E-8804-8D5C2A51F41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D06FB52-3E98-4DAC-9C13-A96CF4DC8F8F}"/>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386C4C6-8000-4D89-B941-D18A09F735F8}"/>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FF20674-323E-4BC8-AA70-E7E963749F50}"/>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D6C51AEA-9A9A-431C-8F2E-D20AF0E79AAD}"/>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56" name="Rectangle 55">
              <a:extLst>
                <a:ext uri="{FF2B5EF4-FFF2-40B4-BE49-F238E27FC236}">
                  <a16:creationId xmlns:a16="http://schemas.microsoft.com/office/drawing/2014/main" id="{BB541650-ECBF-48C8-AAE6-B105FB4E5303}"/>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57" name="Rectangle 56">
              <a:extLst>
                <a:ext uri="{FF2B5EF4-FFF2-40B4-BE49-F238E27FC236}">
                  <a16:creationId xmlns:a16="http://schemas.microsoft.com/office/drawing/2014/main" id="{CB29E243-E4F8-4A68-BA33-32136750220D}"/>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58" name="Rectangle 57">
              <a:extLst>
                <a:ext uri="{FF2B5EF4-FFF2-40B4-BE49-F238E27FC236}">
                  <a16:creationId xmlns:a16="http://schemas.microsoft.com/office/drawing/2014/main" id="{56951896-5687-4937-B363-89F12690E9A1}"/>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59" name="Straight Connector 58">
              <a:extLst>
                <a:ext uri="{FF2B5EF4-FFF2-40B4-BE49-F238E27FC236}">
                  <a16:creationId xmlns:a16="http://schemas.microsoft.com/office/drawing/2014/main" id="{56193C3C-53D2-4595-82A8-55E3C71E1A03}"/>
                </a:ext>
              </a:extLst>
            </p:cNvPr>
            <p:cNvCxnSpPr>
              <a:stCxn id="50" idx="6"/>
              <a:endCxn id="51"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4AC268-7B01-4468-91B4-4C7239F609B3}"/>
                </a:ext>
              </a:extLst>
            </p:cNvPr>
            <p:cNvCxnSpPr>
              <a:stCxn id="50" idx="4"/>
              <a:endCxn id="54"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915004-1A4F-4CF8-BAB1-A691B93A1AF2}"/>
                </a:ext>
              </a:extLst>
            </p:cNvPr>
            <p:cNvCxnSpPr>
              <a:stCxn id="53" idx="5"/>
              <a:endCxn id="54"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9F504BD-B69F-4004-B0BC-214A70AD3C19}"/>
                </a:ext>
              </a:extLst>
            </p:cNvPr>
            <p:cNvCxnSpPr>
              <a:stCxn id="53" idx="6"/>
              <a:endCxn id="50"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D3681E-AFC6-494E-B0A0-C5BA4B9497DE}"/>
                </a:ext>
              </a:extLst>
            </p:cNvPr>
            <p:cNvCxnSpPr>
              <a:stCxn id="54" idx="7"/>
              <a:endCxn id="51"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9256E094-C243-4ECC-8C1E-029E2363C8D7}"/>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F3720F6-D3FA-4BA2-A9E5-E0250ADC1705}"/>
                </a:ext>
              </a:extLst>
            </p:cNvPr>
            <p:cNvCxnSpPr>
              <a:stCxn id="53" idx="4"/>
              <a:endCxn id="64"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3C926CB-D3B0-44D6-A4DA-CD0C6D56AD1B}"/>
                </a:ext>
              </a:extLst>
            </p:cNvPr>
            <p:cNvCxnSpPr>
              <a:stCxn id="64" idx="6"/>
              <a:endCxn id="54"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783E149-1D5C-41EE-A867-55911A3997CB}"/>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68" name="Curved Connector 14">
            <a:extLst>
              <a:ext uri="{FF2B5EF4-FFF2-40B4-BE49-F238E27FC236}">
                <a16:creationId xmlns:a16="http://schemas.microsoft.com/office/drawing/2014/main" id="{FD628DFD-0891-4C2A-97A0-724D1190CE5F}"/>
              </a:ext>
            </a:extLst>
          </p:cNvPr>
          <p:cNvCxnSpPr>
            <a:cxnSpLocks/>
          </p:cNvCxnSpPr>
          <p:nvPr/>
        </p:nvCxnSpPr>
        <p:spPr>
          <a:xfrm rot="5400000">
            <a:off x="6832448"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14">
            <a:extLst>
              <a:ext uri="{FF2B5EF4-FFF2-40B4-BE49-F238E27FC236}">
                <a16:creationId xmlns:a16="http://schemas.microsoft.com/office/drawing/2014/main" id="{3AA72CFC-6CDB-47BF-B7FF-178981008885}"/>
              </a:ext>
            </a:extLst>
          </p:cNvPr>
          <p:cNvCxnSpPr>
            <a:cxnSpLocks/>
            <a:stCxn id="54" idx="0"/>
          </p:cNvCxnSpPr>
          <p:nvPr/>
        </p:nvCxnSpPr>
        <p:spPr>
          <a:xfrm rot="16200000" flipV="1">
            <a:off x="5438034" y="1820274"/>
            <a:ext cx="1122615" cy="1374757"/>
          </a:xfrm>
          <a:prstGeom prst="curved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7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grpSp>
        <p:nvGrpSpPr>
          <p:cNvPr id="25" name="Group 24">
            <a:extLst>
              <a:ext uri="{FF2B5EF4-FFF2-40B4-BE49-F238E27FC236}">
                <a16:creationId xmlns:a16="http://schemas.microsoft.com/office/drawing/2014/main" id="{BF66F264-5536-4E3A-A142-91C7F8C7FDD9}"/>
              </a:ext>
            </a:extLst>
          </p:cNvPr>
          <p:cNvGrpSpPr/>
          <p:nvPr/>
        </p:nvGrpSpPr>
        <p:grpSpPr>
          <a:xfrm>
            <a:off x="395536" y="1357677"/>
            <a:ext cx="4096752" cy="1999315"/>
            <a:chOff x="2543598" y="3877957"/>
            <a:chExt cx="4096752" cy="1999315"/>
          </a:xfrm>
        </p:grpSpPr>
        <p:sp>
          <p:nvSpPr>
            <p:cNvPr id="26" name="Oval 25">
              <a:extLst>
                <a:ext uri="{FF2B5EF4-FFF2-40B4-BE49-F238E27FC236}">
                  <a16:creationId xmlns:a16="http://schemas.microsoft.com/office/drawing/2014/main" id="{D9C8F1AC-273F-437F-8384-75315B39BA9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7971C-4085-4264-9A18-ABB7C7CC9689}"/>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8D789E3-6D2E-4892-86AF-1F8761F48BAA}"/>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290B2F-3EE5-4A64-8ADF-F3B1C4C4A96D}"/>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A08ED21-AC9D-47CB-BE28-229F3CAFF3B1}"/>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31" name="Rectangle 30">
              <a:extLst>
                <a:ext uri="{FF2B5EF4-FFF2-40B4-BE49-F238E27FC236}">
                  <a16:creationId xmlns:a16="http://schemas.microsoft.com/office/drawing/2014/main" id="{2D2862EE-E2A0-4C99-A316-D3621E202991}"/>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32" name="Rectangle 31">
              <a:extLst>
                <a:ext uri="{FF2B5EF4-FFF2-40B4-BE49-F238E27FC236}">
                  <a16:creationId xmlns:a16="http://schemas.microsoft.com/office/drawing/2014/main" id="{CEFC4883-C8A5-4840-BB39-918C53019E1F}"/>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33" name="Rectangle 32">
              <a:extLst>
                <a:ext uri="{FF2B5EF4-FFF2-40B4-BE49-F238E27FC236}">
                  <a16:creationId xmlns:a16="http://schemas.microsoft.com/office/drawing/2014/main" id="{79A24A3E-C9E6-44BE-BE0C-5190A1BB65B4}"/>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34" name="Straight Connector 33">
              <a:extLst>
                <a:ext uri="{FF2B5EF4-FFF2-40B4-BE49-F238E27FC236}">
                  <a16:creationId xmlns:a16="http://schemas.microsoft.com/office/drawing/2014/main" id="{B1C27B48-7327-4B74-B7CF-80047B19E42E}"/>
                </a:ext>
              </a:extLst>
            </p:cNvPr>
            <p:cNvCxnSpPr>
              <a:stCxn id="26" idx="6"/>
              <a:endCxn id="2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699BB7-9A0E-46D6-8659-BCD2D7A9B51F}"/>
                </a:ext>
              </a:extLst>
            </p:cNvPr>
            <p:cNvCxnSpPr>
              <a:stCxn id="26" idx="4"/>
              <a:endCxn id="2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B446E9-743F-42BA-B358-57E9A3E45715}"/>
                </a:ext>
              </a:extLst>
            </p:cNvPr>
            <p:cNvCxnSpPr>
              <a:stCxn id="28" idx="5"/>
              <a:endCxn id="2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5E0BB6-962D-4D2B-A8F7-6918A5008FCF}"/>
                </a:ext>
              </a:extLst>
            </p:cNvPr>
            <p:cNvCxnSpPr>
              <a:stCxn id="28" idx="6"/>
              <a:endCxn id="2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FFC1A7-14CF-4AF3-B1D5-9875CD1CD4A6}"/>
                </a:ext>
              </a:extLst>
            </p:cNvPr>
            <p:cNvCxnSpPr>
              <a:stCxn id="29" idx="7"/>
              <a:endCxn id="2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1027190-227F-4A83-B096-978F22F86E51}"/>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F0EA4C3D-3E08-44EC-92E8-923A859C056F}"/>
                </a:ext>
              </a:extLst>
            </p:cNvPr>
            <p:cNvCxnSpPr>
              <a:stCxn id="28" idx="4"/>
              <a:endCxn id="3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3C0D28-8F81-4498-900A-4F5693458721}"/>
                </a:ext>
              </a:extLst>
            </p:cNvPr>
            <p:cNvCxnSpPr>
              <a:stCxn id="39" idx="6"/>
              <a:endCxn id="2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EE8CD9-BEF0-475E-B477-32E54189185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
        <p:nvSpPr>
          <p:cNvPr id="46" name="Content Placeholder 2">
            <a:extLst>
              <a:ext uri="{FF2B5EF4-FFF2-40B4-BE49-F238E27FC236}">
                <a16:creationId xmlns:a16="http://schemas.microsoft.com/office/drawing/2014/main" id="{28EC7110-D6EB-4B88-8491-DDF40CD0B730}"/>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kern="0" dirty="0">
                <a:latin typeface="Calibri Light" panose="020F0302020204030204" pitchFamily="34" charset="0"/>
              </a:rPr>
              <a:t>In the 1</a:t>
            </a:r>
            <a:r>
              <a:rPr lang="en-US" kern="0" baseline="30000" dirty="0">
                <a:latin typeface="Calibri Light" panose="020F0302020204030204" pitchFamily="34" charset="0"/>
              </a:rPr>
              <a:t>st</a:t>
            </a:r>
            <a:r>
              <a:rPr lang="en-US" kern="0" dirty="0">
                <a:latin typeface="Calibri Light" panose="020F0302020204030204" pitchFamily="34" charset="0"/>
              </a:rPr>
              <a:t> of 2 cases, there is no processor that points to p</a:t>
            </a:r>
            <a:r>
              <a:rPr lang="en-US" kern="0" baseline="-25000" dirty="0">
                <a:latin typeface="Calibri Light" panose="020F0302020204030204" pitchFamily="34" charset="0"/>
              </a:rPr>
              <a:t>i</a:t>
            </a:r>
            <a:r>
              <a:rPr lang="en-US" kern="0" dirty="0">
                <a:latin typeface="Calibri Light" panose="020F0302020204030204" pitchFamily="34" charset="0"/>
              </a:rPr>
              <a:t>. </a:t>
            </a:r>
          </a:p>
          <a:p>
            <a:r>
              <a:rPr lang="en-US" kern="0" dirty="0">
                <a:latin typeface="Calibri Light" panose="020F0302020204030204" pitchFamily="34" charset="0"/>
              </a:rPr>
              <a:t>Here, p</a:t>
            </a:r>
            <a:r>
              <a:rPr lang="en-US" kern="0" baseline="-25000" dirty="0">
                <a:latin typeface="Calibri Light" panose="020F0302020204030204" pitchFamily="34" charset="0"/>
              </a:rPr>
              <a:t>i</a:t>
            </a:r>
            <a:r>
              <a:rPr lang="en-US" kern="0" dirty="0">
                <a:latin typeface="Calibri Light" panose="020F0302020204030204" pitchFamily="34" charset="0"/>
              </a:rPr>
              <a:t> changes status to free if there exists an unmatched neighbor, or to single if all neighbors are matched. </a:t>
            </a:r>
          </a:p>
          <a:p>
            <a:r>
              <a:rPr lang="en-US" kern="0" dirty="0">
                <a:latin typeface="Calibri Light" panose="020F0302020204030204" pitchFamily="34" charset="0"/>
              </a:rPr>
              <a:t>Thus, the number of chaining processors is reduced by 1 and the number of free or single ones is incremented by 1. </a:t>
            </a:r>
          </a:p>
        </p:txBody>
      </p:sp>
      <p:grpSp>
        <p:nvGrpSpPr>
          <p:cNvPr id="45" name="Group 44">
            <a:extLst>
              <a:ext uri="{FF2B5EF4-FFF2-40B4-BE49-F238E27FC236}">
                <a16:creationId xmlns:a16="http://schemas.microsoft.com/office/drawing/2014/main" id="{35B604DB-9E27-48DB-A2B8-C156BF9B9FA5}"/>
              </a:ext>
            </a:extLst>
          </p:cNvPr>
          <p:cNvGrpSpPr/>
          <p:nvPr/>
        </p:nvGrpSpPr>
        <p:grpSpPr>
          <a:xfrm>
            <a:off x="4651712" y="1357677"/>
            <a:ext cx="4096752" cy="1999315"/>
            <a:chOff x="2543598" y="3877957"/>
            <a:chExt cx="4096752" cy="1999315"/>
          </a:xfrm>
        </p:grpSpPr>
        <p:sp>
          <p:nvSpPr>
            <p:cNvPr id="47" name="Oval 46">
              <a:extLst>
                <a:ext uri="{FF2B5EF4-FFF2-40B4-BE49-F238E27FC236}">
                  <a16:creationId xmlns:a16="http://schemas.microsoft.com/office/drawing/2014/main" id="{435A5750-76C1-4B81-A09D-6F7E53B8DE58}"/>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2B8C31F-8B79-4DF6-99E7-F8E016D5AB30}"/>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60990A-5EAC-402B-AF03-0E8DBEBDC118}"/>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4BE8D2B-ED02-497C-8104-DD590352EDB1}"/>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DBED855-C2EE-4B21-A696-78EA898449E8}"/>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52" name="Rectangle 51">
              <a:extLst>
                <a:ext uri="{FF2B5EF4-FFF2-40B4-BE49-F238E27FC236}">
                  <a16:creationId xmlns:a16="http://schemas.microsoft.com/office/drawing/2014/main" id="{AA1F8CE7-2BC0-4F57-8724-768994051ED5}"/>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53" name="Rectangle 52">
              <a:extLst>
                <a:ext uri="{FF2B5EF4-FFF2-40B4-BE49-F238E27FC236}">
                  <a16:creationId xmlns:a16="http://schemas.microsoft.com/office/drawing/2014/main" id="{6654AFB6-529B-4552-8A7D-A67BFD064836}"/>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54" name="Rectangle 53">
              <a:extLst>
                <a:ext uri="{FF2B5EF4-FFF2-40B4-BE49-F238E27FC236}">
                  <a16:creationId xmlns:a16="http://schemas.microsoft.com/office/drawing/2014/main" id="{677B1535-3C6E-4D8A-A3DC-7EF6FC83720E}"/>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55" name="Straight Connector 54">
              <a:extLst>
                <a:ext uri="{FF2B5EF4-FFF2-40B4-BE49-F238E27FC236}">
                  <a16:creationId xmlns:a16="http://schemas.microsoft.com/office/drawing/2014/main" id="{66F4D59A-45F4-4C49-A79B-5033C7F00B39}"/>
                </a:ext>
              </a:extLst>
            </p:cNvPr>
            <p:cNvCxnSpPr>
              <a:stCxn id="47" idx="6"/>
              <a:endCxn id="48"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24F133-F810-4441-A6C2-D947C90C8EC6}"/>
                </a:ext>
              </a:extLst>
            </p:cNvPr>
            <p:cNvCxnSpPr>
              <a:stCxn id="47" idx="4"/>
              <a:endCxn id="50"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821854C-A818-4E4F-9B6E-F1B204A3DF4A}"/>
                </a:ext>
              </a:extLst>
            </p:cNvPr>
            <p:cNvCxnSpPr>
              <a:stCxn id="49" idx="5"/>
              <a:endCxn id="50"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2373241-136F-45AB-BA87-34FFB7892B33}"/>
                </a:ext>
              </a:extLst>
            </p:cNvPr>
            <p:cNvCxnSpPr>
              <a:stCxn id="49" idx="6"/>
              <a:endCxn id="47"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272AF2-397F-4D95-AB48-C4A1E0E2445C}"/>
                </a:ext>
              </a:extLst>
            </p:cNvPr>
            <p:cNvCxnSpPr>
              <a:stCxn id="50" idx="7"/>
              <a:endCxn id="48"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345274B0-845C-4A13-BA07-E651D7752DDE}"/>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28F089F8-555D-4FC1-8259-2BCD12E30994}"/>
                </a:ext>
              </a:extLst>
            </p:cNvPr>
            <p:cNvCxnSpPr>
              <a:stCxn id="49" idx="4"/>
              <a:endCxn id="60"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81F210E-B5B5-4E8A-8B14-6F92CAEF3037}"/>
                </a:ext>
              </a:extLst>
            </p:cNvPr>
            <p:cNvCxnSpPr>
              <a:stCxn id="60" idx="6"/>
              <a:endCxn id="50"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AE60673-2FC0-463F-B828-F9D69C5AE570}"/>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66" name="Curved Connector 14">
            <a:extLst>
              <a:ext uri="{FF2B5EF4-FFF2-40B4-BE49-F238E27FC236}">
                <a16:creationId xmlns:a16="http://schemas.microsoft.com/office/drawing/2014/main" id="{F2589571-BE5C-4107-A30A-E3EA3664F942}"/>
              </a:ext>
            </a:extLst>
          </p:cNvPr>
          <p:cNvCxnSpPr>
            <a:cxnSpLocks/>
          </p:cNvCxnSpPr>
          <p:nvPr/>
        </p:nvCxnSpPr>
        <p:spPr>
          <a:xfrm rot="5400000">
            <a:off x="6832448"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14">
            <a:extLst>
              <a:ext uri="{FF2B5EF4-FFF2-40B4-BE49-F238E27FC236}">
                <a16:creationId xmlns:a16="http://schemas.microsoft.com/office/drawing/2014/main" id="{BDD83C79-0FAC-423F-9167-F79BC355D91B}"/>
              </a:ext>
            </a:extLst>
          </p:cNvPr>
          <p:cNvCxnSpPr>
            <a:cxnSpLocks/>
          </p:cNvCxnSpPr>
          <p:nvPr/>
        </p:nvCxnSpPr>
        <p:spPr>
          <a:xfrm rot="5400000">
            <a:off x="2576272" y="1944633"/>
            <a:ext cx="1326285" cy="1414072"/>
          </a:xfrm>
          <a:prstGeom prst="curvedConnector3">
            <a:avLst>
              <a:gd name="adj1" fmla="val 97705"/>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14">
            <a:extLst>
              <a:ext uri="{FF2B5EF4-FFF2-40B4-BE49-F238E27FC236}">
                <a16:creationId xmlns:a16="http://schemas.microsoft.com/office/drawing/2014/main" id="{43FC2244-089B-4F2E-905C-36DDBC9817A0}"/>
              </a:ext>
            </a:extLst>
          </p:cNvPr>
          <p:cNvCxnSpPr>
            <a:cxnSpLocks/>
          </p:cNvCxnSpPr>
          <p:nvPr/>
        </p:nvCxnSpPr>
        <p:spPr>
          <a:xfrm rot="16200000" flipV="1">
            <a:off x="5438034" y="1820274"/>
            <a:ext cx="1122615" cy="1374757"/>
          </a:xfrm>
          <a:prstGeom prst="curved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908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78"/>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cxnSp>
        <p:nvCxnSpPr>
          <p:cNvPr id="4" name="Curved Connector 14">
            <a:extLst>
              <a:ext uri="{FF2B5EF4-FFF2-40B4-BE49-F238E27FC236}">
                <a16:creationId xmlns:a16="http://schemas.microsoft.com/office/drawing/2014/main" id="{E6649178-572F-4109-8443-D06C174F06ED}"/>
              </a:ext>
            </a:extLst>
          </p:cNvPr>
          <p:cNvCxnSpPr>
            <a:cxnSpLocks/>
          </p:cNvCxnSpPr>
          <p:nvPr/>
        </p:nvCxnSpPr>
        <p:spPr>
          <a:xfrm rot="5400000" flipH="1" flipV="1">
            <a:off x="3177892" y="110486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4229BB-CF15-447F-8FC4-D120A5451E10}"/>
              </a:ext>
            </a:extLst>
          </p:cNvPr>
          <p:cNvGrpSpPr/>
          <p:nvPr/>
        </p:nvGrpSpPr>
        <p:grpSpPr>
          <a:xfrm>
            <a:off x="403240" y="1357677"/>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7" name="Curved Connector 14">
            <a:extLst>
              <a:ext uri="{FF2B5EF4-FFF2-40B4-BE49-F238E27FC236}">
                <a16:creationId xmlns:a16="http://schemas.microsoft.com/office/drawing/2014/main" id="{0EBDCBDE-074D-47DD-9D9F-6C79770BE7A1}"/>
              </a:ext>
            </a:extLst>
          </p:cNvPr>
          <p:cNvCxnSpPr>
            <a:cxnSpLocks/>
            <a:stCxn id="7" idx="4"/>
          </p:cNvCxnSpPr>
          <p:nvPr/>
        </p:nvCxnSpPr>
        <p:spPr>
          <a:xfrm rot="5400000">
            <a:off x="2635139" y="1906315"/>
            <a:ext cx="1236805" cy="1401227"/>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14">
            <a:extLst>
              <a:ext uri="{FF2B5EF4-FFF2-40B4-BE49-F238E27FC236}">
                <a16:creationId xmlns:a16="http://schemas.microsoft.com/office/drawing/2014/main" id="{17961892-6245-4898-980C-FEA9EAC96D85}"/>
              </a:ext>
            </a:extLst>
          </p:cNvPr>
          <p:cNvCxnSpPr>
            <a:cxnSpLocks/>
            <a:stCxn id="8" idx="5"/>
            <a:endCxn id="6" idx="3"/>
          </p:cNvCxnSpPr>
          <p:nvPr/>
        </p:nvCxnSpPr>
        <p:spPr>
          <a:xfrm rot="16200000" flipH="1">
            <a:off x="1676423" y="1322972"/>
            <a:ext cx="4874" cy="1315103"/>
          </a:xfrm>
          <a:prstGeom prst="curvedConnector3">
            <a:avLst>
              <a:gd name="adj1" fmla="val 565562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B3329851-ED91-4918-81CC-FF2E474ECF4C}"/>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dirty="0">
                <a:latin typeface="Calibri Light" panose="020F0302020204030204" pitchFamily="34" charset="0"/>
              </a:rPr>
              <a:t>In the 2</a:t>
            </a:r>
            <a:r>
              <a:rPr lang="en-US" baseline="30000" dirty="0">
                <a:latin typeface="Calibri Light" panose="020F0302020204030204" pitchFamily="34" charset="0"/>
              </a:rPr>
              <a:t>nd</a:t>
            </a:r>
            <a:r>
              <a:rPr lang="en-US" dirty="0">
                <a:latin typeface="Calibri Light" panose="020F0302020204030204" pitchFamily="34" charset="0"/>
              </a:rPr>
              <a:t> case, when at least one neighbor p</a:t>
            </a:r>
            <a:r>
              <a:rPr lang="en-US" baseline="-25000" dirty="0">
                <a:latin typeface="Calibri Light" panose="020F0302020204030204" pitchFamily="34" charset="0"/>
              </a:rPr>
              <a:t>ℓ</a:t>
            </a:r>
            <a:r>
              <a:rPr lang="en-US" dirty="0">
                <a:latin typeface="Calibri Light" panose="020F0302020204030204" pitchFamily="34" charset="0"/>
              </a:rPr>
              <a:t> points toward p</a:t>
            </a:r>
            <a:r>
              <a:rPr lang="en-US" baseline="-25000" dirty="0">
                <a:latin typeface="Calibri Light" panose="020F0302020204030204" pitchFamily="34" charset="0"/>
              </a:rPr>
              <a:t>i</a:t>
            </a:r>
            <a:r>
              <a:rPr lang="en-US" dirty="0">
                <a:latin typeface="Calibri Light" panose="020F0302020204030204" pitchFamily="34" charset="0"/>
              </a:rPr>
              <a:t>, the status of p</a:t>
            </a:r>
            <a:r>
              <a:rPr lang="en-US" baseline="-25000" dirty="0">
                <a:latin typeface="Calibri Light" panose="020F0302020204030204" pitchFamily="34" charset="0"/>
              </a:rPr>
              <a:t>i</a:t>
            </a:r>
            <a:r>
              <a:rPr lang="en-US" dirty="0">
                <a:latin typeface="Calibri Light" panose="020F0302020204030204" pitchFamily="34" charset="0"/>
              </a:rPr>
              <a:t> is changed to free and the status of p</a:t>
            </a:r>
            <a:r>
              <a:rPr lang="en-US" baseline="-25000" dirty="0">
                <a:latin typeface="Calibri Light" panose="020F0302020204030204" pitchFamily="34" charset="0"/>
              </a:rPr>
              <a:t>ℓ</a:t>
            </a:r>
            <a:r>
              <a:rPr lang="en-US" dirty="0">
                <a:latin typeface="Calibri Light" panose="020F0302020204030204" pitchFamily="34" charset="0"/>
              </a:rPr>
              <a:t> is changed from chaining to waiting. </a:t>
            </a:r>
          </a:p>
          <a:p>
            <a:r>
              <a:rPr lang="en-US" dirty="0">
                <a:latin typeface="Calibri Light" panose="020F0302020204030204" pitchFamily="34" charset="0"/>
              </a:rPr>
              <a:t>Hence, the number of chaining processors is reduced by 2, while the number of both free and waiting processors is incremented by 1. </a:t>
            </a:r>
          </a:p>
        </p:txBody>
      </p:sp>
    </p:spTree>
    <p:extLst>
      <p:ext uri="{BB962C8B-B14F-4D97-AF65-F5344CB8AC3E}">
        <p14:creationId xmlns:p14="http://schemas.microsoft.com/office/powerpoint/2010/main" val="1800780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800" dirty="0">
                <a:latin typeface="Calibri Light" panose="020F0302020204030204" pitchFamily="34" charset="0"/>
              </a:rPr>
              <a:t>Proof Details (cont.)</a:t>
            </a:r>
          </a:p>
        </p:txBody>
      </p:sp>
      <p:sp>
        <p:nvSpPr>
          <p:cNvPr id="3" name="Content Placeholder 2"/>
          <p:cNvSpPr>
            <a:spLocks noGrp="1"/>
          </p:cNvSpPr>
          <p:nvPr>
            <p:ph idx="1"/>
          </p:nvPr>
        </p:nvSpPr>
        <p:spPr>
          <a:xfrm>
            <a:off x="107504" y="836712"/>
            <a:ext cx="8856984" cy="1653705"/>
          </a:xfrm>
        </p:spPr>
        <p:txBody>
          <a:bodyPr/>
          <a:lstStyle/>
          <a:p>
            <a:pPr marL="0" indent="0">
              <a:buNone/>
            </a:pPr>
            <a:r>
              <a:rPr lang="en-US" dirty="0">
                <a:latin typeface="Calibri Light" panose="020F0302020204030204" pitchFamily="34" charset="0"/>
              </a:rPr>
              <a:t>A line 8</a:t>
            </a:r>
            <a:r>
              <a:rPr lang="sv-SE" dirty="0">
                <a:latin typeface="Calibri Light" panose="020F0302020204030204" pitchFamily="34" charset="0"/>
              </a:rPr>
              <a:t>’s </a:t>
            </a:r>
            <a:r>
              <a:rPr lang="en-US" dirty="0">
                <a:latin typeface="Calibri Light" panose="020F0302020204030204" pitchFamily="34" charset="0"/>
              </a:rPr>
              <a:t>assignment is executed when p</a:t>
            </a:r>
            <a:r>
              <a:rPr lang="en-US" baseline="-25000" dirty="0">
                <a:latin typeface="Calibri Light" panose="020F0302020204030204" pitchFamily="34" charset="0"/>
              </a:rPr>
              <a:t>i</a:t>
            </a:r>
            <a:r>
              <a:rPr lang="en-US" dirty="0">
                <a:latin typeface="Calibri Light" panose="020F0302020204030204" pitchFamily="34" charset="0"/>
              </a:rPr>
              <a:t> is chaining.  </a:t>
            </a:r>
          </a:p>
          <a:p>
            <a:pPr marL="0" indent="0">
              <a:buNone/>
            </a:pPr>
            <a:endParaRPr lang="en-US" dirty="0">
              <a:latin typeface="Calibri Light" panose="020F0302020204030204" pitchFamily="34" charset="0"/>
            </a:endParaRPr>
          </a:p>
        </p:txBody>
      </p:sp>
      <p:grpSp>
        <p:nvGrpSpPr>
          <p:cNvPr id="5" name="Group 4">
            <a:extLst>
              <a:ext uri="{FF2B5EF4-FFF2-40B4-BE49-F238E27FC236}">
                <a16:creationId xmlns:a16="http://schemas.microsoft.com/office/drawing/2014/main" id="{884229BB-CF15-447F-8FC4-D120A5451E10}"/>
              </a:ext>
            </a:extLst>
          </p:cNvPr>
          <p:cNvGrpSpPr/>
          <p:nvPr/>
        </p:nvGrpSpPr>
        <p:grpSpPr>
          <a:xfrm>
            <a:off x="403240" y="1357677"/>
            <a:ext cx="4096752" cy="1999315"/>
            <a:chOff x="2543598" y="3877957"/>
            <a:chExt cx="4096752" cy="1999315"/>
          </a:xfrm>
        </p:grpSpPr>
        <p:sp>
          <p:nvSpPr>
            <p:cNvPr id="6" name="Oval 5">
              <a:extLst>
                <a:ext uri="{FF2B5EF4-FFF2-40B4-BE49-F238E27FC236}">
                  <a16:creationId xmlns:a16="http://schemas.microsoft.com/office/drawing/2014/main" id="{40C96039-A109-493F-A288-60FFE20C33FE}"/>
                </a:ext>
              </a:extLst>
            </p:cNvPr>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4848CE-D64A-4A83-AC40-6F9454F1DB9B}"/>
                </a:ext>
              </a:extLst>
            </p:cNvPr>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4EBABB1-D084-4E21-8C03-C42CBEA2A216}"/>
                </a:ext>
              </a:extLst>
            </p:cNvPr>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A12291-B832-468A-BA92-8DC936126555}"/>
                </a:ext>
              </a:extLst>
            </p:cNvPr>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2854E4F-A35A-444E-9741-7CC5F54F022B}"/>
                </a:ext>
              </a:extLst>
            </p:cNvPr>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11" name="Rectangle 10">
              <a:extLst>
                <a:ext uri="{FF2B5EF4-FFF2-40B4-BE49-F238E27FC236}">
                  <a16:creationId xmlns:a16="http://schemas.microsoft.com/office/drawing/2014/main" id="{803390A2-57DD-4334-998E-8ED470BBB158}"/>
                </a:ext>
              </a:extLst>
            </p:cNvPr>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12" name="Rectangle 11">
              <a:extLst>
                <a:ext uri="{FF2B5EF4-FFF2-40B4-BE49-F238E27FC236}">
                  <a16:creationId xmlns:a16="http://schemas.microsoft.com/office/drawing/2014/main" id="{4817E639-07F4-4E59-9B63-4DC4CE730021}"/>
                </a:ext>
              </a:extLst>
            </p:cNvPr>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13" name="Rectangle 12">
              <a:extLst>
                <a:ext uri="{FF2B5EF4-FFF2-40B4-BE49-F238E27FC236}">
                  <a16:creationId xmlns:a16="http://schemas.microsoft.com/office/drawing/2014/main" id="{991661D0-88B9-45D5-835B-47D398432AA8}"/>
                </a:ext>
              </a:extLst>
            </p:cNvPr>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14" name="Straight Connector 13">
              <a:extLst>
                <a:ext uri="{FF2B5EF4-FFF2-40B4-BE49-F238E27FC236}">
                  <a16:creationId xmlns:a16="http://schemas.microsoft.com/office/drawing/2014/main" id="{885EE334-A5E3-411F-AAA4-8E0782B362CC}"/>
                </a:ext>
              </a:extLst>
            </p:cNvPr>
            <p:cNvCxnSpPr>
              <a:stCxn id="6" idx="6"/>
              <a:endCxn id="7"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239670-03B7-44D7-B0ED-77B416FC13E0}"/>
                </a:ext>
              </a:extLst>
            </p:cNvPr>
            <p:cNvCxnSpPr>
              <a:stCxn id="6" idx="4"/>
              <a:endCxn id="9"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0BC701-AB17-4F7A-A801-80E4B99CCFCF}"/>
                </a:ext>
              </a:extLst>
            </p:cNvPr>
            <p:cNvCxnSpPr>
              <a:stCxn id="8" idx="5"/>
              <a:endCxn id="9"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C83C35-C69C-4981-AB49-D4524FB0C5AA}"/>
                </a:ext>
              </a:extLst>
            </p:cNvPr>
            <p:cNvCxnSpPr>
              <a:stCxn id="8" idx="6"/>
              <a:endCxn id="6"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D31E25-D82D-4ED9-8C87-F80710C276D2}"/>
                </a:ext>
              </a:extLst>
            </p:cNvPr>
            <p:cNvCxnSpPr>
              <a:stCxn id="9" idx="7"/>
              <a:endCxn id="7"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6B799FA-61F8-4430-B249-831A792EE773}"/>
                </a:ext>
              </a:extLst>
            </p:cNvPr>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E05C9E8-DEDC-43C9-A1B1-DC785F1E90B9}"/>
                </a:ext>
              </a:extLst>
            </p:cNvPr>
            <p:cNvCxnSpPr>
              <a:stCxn id="8" idx="4"/>
              <a:endCxn id="19"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F5E9BC-8DF4-44D4-A2F8-C5A2C16BF794}"/>
                </a:ext>
              </a:extLst>
            </p:cNvPr>
            <p:cNvCxnSpPr>
              <a:stCxn id="19" idx="6"/>
              <a:endCxn id="9"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8BDF420-021F-4D2D-9A15-3629EB560E2D}"/>
                </a:ext>
              </a:extLst>
            </p:cNvPr>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cxnSp>
        <p:nvCxnSpPr>
          <p:cNvPr id="47" name="Curved Connector 14">
            <a:extLst>
              <a:ext uri="{FF2B5EF4-FFF2-40B4-BE49-F238E27FC236}">
                <a16:creationId xmlns:a16="http://schemas.microsoft.com/office/drawing/2014/main" id="{0EBDCBDE-074D-47DD-9D9F-6C79770BE7A1}"/>
              </a:ext>
            </a:extLst>
          </p:cNvPr>
          <p:cNvCxnSpPr>
            <a:cxnSpLocks/>
            <a:stCxn id="7" idx="4"/>
          </p:cNvCxnSpPr>
          <p:nvPr/>
        </p:nvCxnSpPr>
        <p:spPr>
          <a:xfrm rot="5400000">
            <a:off x="2635139" y="1906315"/>
            <a:ext cx="1236805" cy="1401227"/>
          </a:xfrm>
          <a:prstGeom prst="curvedConnector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14">
            <a:extLst>
              <a:ext uri="{FF2B5EF4-FFF2-40B4-BE49-F238E27FC236}">
                <a16:creationId xmlns:a16="http://schemas.microsoft.com/office/drawing/2014/main" id="{17961892-6245-4898-980C-FEA9EAC96D85}"/>
              </a:ext>
            </a:extLst>
          </p:cNvPr>
          <p:cNvCxnSpPr>
            <a:cxnSpLocks/>
            <a:stCxn id="8" idx="5"/>
            <a:endCxn id="6" idx="3"/>
          </p:cNvCxnSpPr>
          <p:nvPr/>
        </p:nvCxnSpPr>
        <p:spPr>
          <a:xfrm rot="16200000" flipH="1">
            <a:off x="1676423" y="1322972"/>
            <a:ext cx="4874" cy="1315103"/>
          </a:xfrm>
          <a:prstGeom prst="curvedConnector3">
            <a:avLst>
              <a:gd name="adj1" fmla="val 5655622"/>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B3329851-ED91-4918-81CC-FF2E474ECF4C}"/>
              </a:ext>
            </a:extLst>
          </p:cNvPr>
          <p:cNvSpPr txBox="1">
            <a:spLocks/>
          </p:cNvSpPr>
          <p:nvPr/>
        </p:nvSpPr>
        <p:spPr bwMode="auto">
          <a:xfrm>
            <a:off x="0" y="3438292"/>
            <a:ext cx="9144000" cy="2870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a:lstStyle>
          <a:p>
            <a:r>
              <a:rPr lang="en-US" dirty="0">
                <a:latin typeface="Calibri Light" panose="020F0302020204030204" pitchFamily="34" charset="0"/>
              </a:rPr>
              <a:t>In the 2</a:t>
            </a:r>
            <a:r>
              <a:rPr lang="en-US" baseline="30000" dirty="0">
                <a:latin typeface="Calibri Light" panose="020F0302020204030204" pitchFamily="34" charset="0"/>
              </a:rPr>
              <a:t>nd</a:t>
            </a:r>
            <a:r>
              <a:rPr lang="en-US" dirty="0">
                <a:latin typeface="Calibri Light" panose="020F0302020204030204" pitchFamily="34" charset="0"/>
              </a:rPr>
              <a:t> case, when at least one neighbor p</a:t>
            </a:r>
            <a:r>
              <a:rPr lang="en-US" baseline="-25000" dirty="0">
                <a:latin typeface="Calibri Light" panose="020F0302020204030204" pitchFamily="34" charset="0"/>
              </a:rPr>
              <a:t>ℓ</a:t>
            </a:r>
            <a:r>
              <a:rPr lang="en-US" dirty="0">
                <a:latin typeface="Calibri Light" panose="020F0302020204030204" pitchFamily="34" charset="0"/>
              </a:rPr>
              <a:t> points toward p</a:t>
            </a:r>
            <a:r>
              <a:rPr lang="en-US" baseline="-25000" dirty="0">
                <a:latin typeface="Calibri Light" panose="020F0302020204030204" pitchFamily="34" charset="0"/>
              </a:rPr>
              <a:t>i</a:t>
            </a:r>
            <a:r>
              <a:rPr lang="en-US" dirty="0">
                <a:latin typeface="Calibri Light" panose="020F0302020204030204" pitchFamily="34" charset="0"/>
              </a:rPr>
              <a:t>, the status of p</a:t>
            </a:r>
            <a:r>
              <a:rPr lang="en-US" baseline="-25000" dirty="0">
                <a:latin typeface="Calibri Light" panose="020F0302020204030204" pitchFamily="34" charset="0"/>
              </a:rPr>
              <a:t>i</a:t>
            </a:r>
            <a:r>
              <a:rPr lang="en-US" dirty="0">
                <a:latin typeface="Calibri Light" panose="020F0302020204030204" pitchFamily="34" charset="0"/>
              </a:rPr>
              <a:t> is changed to free and the status of p</a:t>
            </a:r>
            <a:r>
              <a:rPr lang="en-US" baseline="-25000" dirty="0">
                <a:latin typeface="Calibri Light" panose="020F0302020204030204" pitchFamily="34" charset="0"/>
              </a:rPr>
              <a:t>ℓ</a:t>
            </a:r>
            <a:r>
              <a:rPr lang="en-US" dirty="0">
                <a:latin typeface="Calibri Light" panose="020F0302020204030204" pitchFamily="34" charset="0"/>
              </a:rPr>
              <a:t> is changed from chaining to waiting. </a:t>
            </a:r>
          </a:p>
          <a:p>
            <a:r>
              <a:rPr lang="en-US" dirty="0">
                <a:latin typeface="Calibri Light" panose="020F0302020204030204" pitchFamily="34" charset="0"/>
              </a:rPr>
              <a:t>Hence, the number of chaining processors is reduced by 2, while the number of both free and waiting processors is incremented by 1. </a:t>
            </a:r>
          </a:p>
        </p:txBody>
      </p:sp>
    </p:spTree>
    <p:extLst>
      <p:ext uri="{BB962C8B-B14F-4D97-AF65-F5344CB8AC3E}">
        <p14:creationId xmlns:p14="http://schemas.microsoft.com/office/powerpoint/2010/main" val="422623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412776"/>
            <a:ext cx="8928992" cy="4895949"/>
          </a:xfrm>
        </p:spPr>
        <p:txBody>
          <a:bodyPr/>
          <a:lstStyle/>
          <a:p>
            <a:pPr marL="0" indent="0">
              <a:buNone/>
            </a:pPr>
            <a:r>
              <a:rPr lang="en-US" sz="2400" dirty="0">
                <a:latin typeface="Calibri Light" panose="020F0302020204030204" pitchFamily="34" charset="0"/>
              </a:rPr>
              <a:t>Each assignment increments the value of VF().</a:t>
            </a:r>
          </a:p>
          <a:p>
            <a:r>
              <a:rPr lang="en-US" sz="2400" dirty="0">
                <a:latin typeface="Calibri Light" panose="020F0302020204030204" pitchFamily="34" charset="0"/>
              </a:rPr>
              <a:t>Line 3 reduces free and waiting by 1 and increments matched by 2</a:t>
            </a:r>
          </a:p>
          <a:p>
            <a:pPr marL="0" indent="0" algn="ctr">
              <a:buNone/>
            </a:pPr>
            <a:r>
              <a:rPr lang="en-US" altLang="he-IL" sz="2400" dirty="0">
                <a:solidFill>
                  <a:srgbClr val="0000B0"/>
                </a:solidFill>
                <a:latin typeface="Calibri Light" panose="020F0302020204030204" pitchFamily="34" charset="0"/>
              </a:rPr>
              <a:t>(</a:t>
            </a:r>
            <a:r>
              <a:rPr lang="en-US" altLang="he-IL" sz="2400" dirty="0" err="1">
                <a:solidFill>
                  <a:srgbClr val="0000B0"/>
                </a:solidFill>
                <a:latin typeface="Calibri Light" panose="020F0302020204030204" pitchFamily="34" charset="0"/>
              </a:rPr>
              <a:t>m+s,w,f,c</a:t>
            </a:r>
            <a:r>
              <a:rPr lang="en-US" altLang="he-IL" sz="2400" dirty="0">
                <a:solidFill>
                  <a:srgbClr val="0000B0"/>
                </a:solidFill>
                <a:latin typeface="Calibri Light" panose="020F0302020204030204" pitchFamily="34" charset="0"/>
              </a:rPr>
              <a:t>) =&gt; (m+s</a:t>
            </a:r>
            <a:r>
              <a:rPr lang="en-US" altLang="he-IL" sz="2400" dirty="0">
                <a:solidFill>
                  <a:schemeClr val="accent2">
                    <a:lumMod val="75000"/>
                  </a:schemeClr>
                </a:solidFill>
                <a:latin typeface="Calibri Light" panose="020F0302020204030204" pitchFamily="34" charset="0"/>
              </a:rPr>
              <a:t>+1</a:t>
            </a:r>
            <a:r>
              <a:rPr lang="en-US" altLang="he-IL" sz="2400" dirty="0">
                <a:solidFill>
                  <a:srgbClr val="0000B0"/>
                </a:solidFill>
                <a:latin typeface="Calibri Light" panose="020F0302020204030204" pitchFamily="34" charset="0"/>
              </a:rPr>
              <a:t>,w</a:t>
            </a:r>
            <a:r>
              <a:rPr lang="en-US" altLang="he-IL" sz="2400" dirty="0">
                <a:solidFill>
                  <a:srgbClr val="FF0000"/>
                </a:solidFill>
                <a:latin typeface="Calibri Light" panose="020F0302020204030204" pitchFamily="34" charset="0"/>
              </a:rPr>
              <a:t>-1</a:t>
            </a:r>
            <a:r>
              <a:rPr lang="en-US" altLang="he-IL" sz="2400" dirty="0">
                <a:solidFill>
                  <a:srgbClr val="0000B0"/>
                </a:solidFill>
                <a:latin typeface="Calibri Light" panose="020F0302020204030204" pitchFamily="34" charset="0"/>
              </a:rPr>
              <a:t>,f</a:t>
            </a:r>
            <a:r>
              <a:rPr lang="en-US" altLang="he-IL" sz="2400" dirty="0">
                <a:solidFill>
                  <a:srgbClr val="FF0000"/>
                </a:solidFill>
                <a:latin typeface="Calibri Light" panose="020F0302020204030204" pitchFamily="34" charset="0"/>
              </a:rPr>
              <a:t>-1</a:t>
            </a:r>
            <a:r>
              <a:rPr lang="en-US" altLang="he-IL" sz="2400" dirty="0">
                <a:solidFill>
                  <a:srgbClr val="0000B0"/>
                </a:solidFill>
                <a:latin typeface="Calibri Light" panose="020F0302020204030204" pitchFamily="34" charset="0"/>
              </a:rPr>
              <a:t>,c)</a:t>
            </a:r>
            <a:r>
              <a:rPr lang="en-US" sz="2400" dirty="0">
                <a:latin typeface="Calibri Light" panose="020F0302020204030204" pitchFamily="34" charset="0"/>
              </a:rPr>
              <a:t> </a:t>
            </a:r>
          </a:p>
          <a:p>
            <a:r>
              <a:rPr lang="en-US" sz="2400" dirty="0">
                <a:latin typeface="Calibri Light" panose="020F0302020204030204" pitchFamily="34" charset="0"/>
              </a:rPr>
              <a:t>Line 6 reduces free by 1 and increments waiting by 1</a:t>
            </a:r>
          </a:p>
          <a:p>
            <a:pPr marL="0" indent="0" algn="ctr">
              <a:buNone/>
            </a:pPr>
            <a:r>
              <a:rPr lang="en-US" altLang="he-IL" sz="2400" dirty="0">
                <a:solidFill>
                  <a:srgbClr val="0000B0"/>
                </a:solidFill>
                <a:latin typeface="Calibri Light" panose="020F0302020204030204" pitchFamily="34" charset="0"/>
              </a:rPr>
              <a:t>(</a:t>
            </a:r>
            <a:r>
              <a:rPr lang="en-US" altLang="he-IL" sz="2400" dirty="0" err="1">
                <a:solidFill>
                  <a:srgbClr val="0000B0"/>
                </a:solidFill>
                <a:latin typeface="Calibri Light" panose="020F0302020204030204" pitchFamily="34" charset="0"/>
              </a:rPr>
              <a:t>m+s,w,f,c</a:t>
            </a:r>
            <a:r>
              <a:rPr lang="en-US" altLang="he-IL" sz="2400" dirty="0">
                <a:solidFill>
                  <a:srgbClr val="0000B0"/>
                </a:solidFill>
                <a:latin typeface="Calibri Light" panose="020F0302020204030204" pitchFamily="34" charset="0"/>
              </a:rPr>
              <a:t>) =&gt; (m+s,w</a:t>
            </a:r>
            <a:r>
              <a:rPr lang="en-US" altLang="he-IL" sz="2400" dirty="0">
                <a:solidFill>
                  <a:schemeClr val="accent2">
                    <a:lumMod val="75000"/>
                  </a:schemeClr>
                </a:solidFill>
                <a:latin typeface="Calibri Light" panose="020F0302020204030204" pitchFamily="34" charset="0"/>
              </a:rPr>
              <a:t>+1</a:t>
            </a:r>
            <a:r>
              <a:rPr lang="en-US" altLang="he-IL" sz="2400" dirty="0">
                <a:solidFill>
                  <a:srgbClr val="0000B0"/>
                </a:solidFill>
                <a:latin typeface="Calibri Light" panose="020F0302020204030204" pitchFamily="34" charset="0"/>
              </a:rPr>
              <a:t>,f</a:t>
            </a:r>
            <a:r>
              <a:rPr lang="en-US" altLang="he-IL" sz="2400" dirty="0">
                <a:solidFill>
                  <a:srgbClr val="FF0000"/>
                </a:solidFill>
                <a:latin typeface="Calibri Light" panose="020F0302020204030204" pitchFamily="34" charset="0"/>
              </a:rPr>
              <a:t>-1</a:t>
            </a:r>
            <a:r>
              <a:rPr lang="en-US" altLang="he-IL" sz="2400" dirty="0">
                <a:solidFill>
                  <a:srgbClr val="0000B0"/>
                </a:solidFill>
                <a:latin typeface="Calibri Light" panose="020F0302020204030204" pitchFamily="34" charset="0"/>
              </a:rPr>
              <a:t>,c)</a:t>
            </a:r>
            <a:r>
              <a:rPr lang="en-US" sz="2400" dirty="0">
                <a:latin typeface="Calibri Light" panose="020F0302020204030204" pitchFamily="34" charset="0"/>
              </a:rPr>
              <a:t> </a:t>
            </a:r>
          </a:p>
          <a:p>
            <a:r>
              <a:rPr lang="en-US" sz="2400" dirty="0">
                <a:latin typeface="Calibri Light" panose="020F0302020204030204" pitchFamily="34" charset="0"/>
              </a:rPr>
              <a:t>Line 8 either:  </a:t>
            </a:r>
          </a:p>
          <a:p>
            <a:pPr lvl="1"/>
            <a:r>
              <a:rPr lang="en-US" dirty="0">
                <a:latin typeface="Calibri Light" panose="020F0302020204030204" pitchFamily="34" charset="0"/>
              </a:rPr>
              <a:t>Reduces chaining by 1 and increments free or single by 1</a:t>
            </a:r>
          </a:p>
          <a:p>
            <a:pPr marL="457200" lvl="1" indent="0" algn="ctr">
              <a:buNone/>
            </a:pPr>
            <a:r>
              <a:rPr lang="en-US" altLang="he-IL" dirty="0">
                <a:solidFill>
                  <a:srgbClr val="0000B0"/>
                </a:solidFill>
                <a:latin typeface="Calibri Light" panose="020F0302020204030204" pitchFamily="34" charset="0"/>
              </a:rPr>
              <a:t>(</a:t>
            </a:r>
            <a:r>
              <a:rPr lang="en-US" altLang="he-IL" dirty="0" err="1">
                <a:solidFill>
                  <a:srgbClr val="0000B0"/>
                </a:solidFill>
                <a:latin typeface="Calibri Light" panose="020F0302020204030204" pitchFamily="34" charset="0"/>
              </a:rPr>
              <a:t>m+s,w,f,c</a:t>
            </a:r>
            <a:r>
              <a:rPr lang="en-US" altLang="he-IL" dirty="0">
                <a:solidFill>
                  <a:srgbClr val="0000B0"/>
                </a:solidFill>
                <a:latin typeface="Calibri Light" panose="020F0302020204030204" pitchFamily="34" charset="0"/>
              </a:rPr>
              <a:t>) =&gt; (m+s,w,f</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,c</a:t>
            </a:r>
            <a:r>
              <a:rPr lang="en-US" altLang="he-IL" dirty="0">
                <a:solidFill>
                  <a:srgbClr val="FF0000"/>
                </a:solidFill>
                <a:latin typeface="Calibri Light" panose="020F0302020204030204" pitchFamily="34" charset="0"/>
              </a:rPr>
              <a:t>-1</a:t>
            </a:r>
            <a:r>
              <a:rPr lang="en-US" altLang="he-IL" dirty="0">
                <a:solidFill>
                  <a:srgbClr val="0000B0"/>
                </a:solidFill>
                <a:latin typeface="Calibri Light" panose="020F0302020204030204" pitchFamily="34" charset="0"/>
              </a:rPr>
              <a:t>) or (m+s</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,w,f,c</a:t>
            </a:r>
            <a:r>
              <a:rPr lang="en-US" altLang="he-IL" dirty="0">
                <a:solidFill>
                  <a:srgbClr val="FF0000"/>
                </a:solidFill>
                <a:latin typeface="Calibri Light" panose="020F0302020204030204" pitchFamily="34" charset="0"/>
              </a:rPr>
              <a:t>-1</a:t>
            </a:r>
            <a:r>
              <a:rPr lang="en-US" altLang="he-IL" dirty="0">
                <a:solidFill>
                  <a:srgbClr val="0000B0"/>
                </a:solidFill>
                <a:latin typeface="Calibri Light" panose="020F0302020204030204" pitchFamily="34" charset="0"/>
              </a:rPr>
              <a:t>)</a:t>
            </a:r>
            <a:r>
              <a:rPr lang="en-US" dirty="0">
                <a:latin typeface="Calibri Light" panose="020F0302020204030204" pitchFamily="34" charset="0"/>
              </a:rPr>
              <a:t> </a:t>
            </a:r>
          </a:p>
          <a:p>
            <a:pPr lvl="1"/>
            <a:r>
              <a:rPr lang="en-US" dirty="0">
                <a:latin typeface="Calibri Light" panose="020F0302020204030204" pitchFamily="34" charset="0"/>
              </a:rPr>
              <a:t>Reduces chaining by 2 and increment free and waiting is by 1 </a:t>
            </a:r>
          </a:p>
          <a:p>
            <a:pPr marL="457200" lvl="1" indent="0" algn="ctr">
              <a:buNone/>
            </a:pPr>
            <a:r>
              <a:rPr lang="en-US" altLang="he-IL" dirty="0">
                <a:solidFill>
                  <a:srgbClr val="0000B0"/>
                </a:solidFill>
                <a:latin typeface="Calibri Light" panose="020F0302020204030204" pitchFamily="34" charset="0"/>
              </a:rPr>
              <a:t>(</a:t>
            </a:r>
            <a:r>
              <a:rPr lang="en-US" altLang="he-IL" dirty="0" err="1">
                <a:solidFill>
                  <a:srgbClr val="0000B0"/>
                </a:solidFill>
                <a:latin typeface="Calibri Light" panose="020F0302020204030204" pitchFamily="34" charset="0"/>
              </a:rPr>
              <a:t>m+s,w,f,c</a:t>
            </a:r>
            <a:r>
              <a:rPr lang="en-US" altLang="he-IL" dirty="0">
                <a:solidFill>
                  <a:srgbClr val="0000B0"/>
                </a:solidFill>
                <a:latin typeface="Calibri Light" panose="020F0302020204030204" pitchFamily="34" charset="0"/>
              </a:rPr>
              <a:t>) =&gt; (</a:t>
            </a:r>
            <a:r>
              <a:rPr lang="en-US" altLang="he-IL" dirty="0" err="1">
                <a:solidFill>
                  <a:srgbClr val="0000B0"/>
                </a:solidFill>
                <a:latin typeface="Calibri Light" panose="020F0302020204030204" pitchFamily="34" charset="0"/>
              </a:rPr>
              <a:t>m+s,w</a:t>
            </a:r>
            <a:r>
              <a:rPr lang="en-US" altLang="he-IL" dirty="0">
                <a:solidFill>
                  <a:srgbClr val="0000B0"/>
                </a:solidFill>
                <a:latin typeface="Calibri Light" panose="020F0302020204030204" pitchFamily="34" charset="0"/>
              </a:rPr>
              <a:t> </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,f</a:t>
            </a:r>
            <a:r>
              <a:rPr lang="en-US" altLang="he-IL" dirty="0">
                <a:solidFill>
                  <a:schemeClr val="accent2">
                    <a:lumMod val="75000"/>
                  </a:schemeClr>
                </a:solidFill>
                <a:latin typeface="Calibri Light" panose="020F0302020204030204" pitchFamily="34" charset="0"/>
                <a:ea typeface="+mn-ea"/>
                <a:cs typeface="+mn-cs"/>
              </a:rPr>
              <a:t>+1</a:t>
            </a:r>
            <a:r>
              <a:rPr lang="en-US" altLang="he-IL" dirty="0">
                <a:solidFill>
                  <a:srgbClr val="0000B0"/>
                </a:solidFill>
                <a:latin typeface="Calibri Light" panose="020F0302020204030204" pitchFamily="34" charset="0"/>
              </a:rPr>
              <a:t>,c</a:t>
            </a:r>
            <a:r>
              <a:rPr lang="en-US" altLang="he-IL" dirty="0">
                <a:solidFill>
                  <a:srgbClr val="FF0000"/>
                </a:solidFill>
                <a:latin typeface="Calibri Light" panose="020F0302020204030204" pitchFamily="34" charset="0"/>
              </a:rPr>
              <a:t>-2</a:t>
            </a:r>
            <a:r>
              <a:rPr lang="en-US" altLang="he-IL" dirty="0">
                <a:solidFill>
                  <a:srgbClr val="0000B0"/>
                </a:solidFill>
                <a:latin typeface="Calibri Light" panose="020F0302020204030204" pitchFamily="34" charset="0"/>
              </a:rPr>
              <a:t>)</a:t>
            </a:r>
            <a:r>
              <a:rPr lang="en-US" dirty="0">
                <a:latin typeface="Calibri Light" panose="020F0302020204030204" pitchFamily="34" charset="0"/>
              </a:rPr>
              <a:t> </a:t>
            </a:r>
          </a:p>
        </p:txBody>
      </p:sp>
      <p:sp>
        <p:nvSpPr>
          <p:cNvPr id="10" name="Title 1">
            <a:extLst>
              <a:ext uri="{FF2B5EF4-FFF2-40B4-BE49-F238E27FC236}">
                <a16:creationId xmlns:a16="http://schemas.microsoft.com/office/drawing/2014/main" id="{A12E41CA-5FFE-493B-9E06-912C77952A2E}"/>
              </a:ext>
            </a:extLst>
          </p:cNvPr>
          <p:cNvSpPr>
            <a:spLocks noGrp="1"/>
          </p:cNvSpPr>
          <p:nvPr>
            <p:ph type="title"/>
          </p:nvPr>
        </p:nvSpPr>
        <p:spPr>
          <a:xfrm>
            <a:off x="457200" y="0"/>
            <a:ext cx="8229600" cy="1143000"/>
          </a:xfrm>
        </p:spPr>
        <p:txBody>
          <a:bodyPr/>
          <a:lstStyle/>
          <a:p>
            <a:r>
              <a:rPr lang="en-US" sz="3800" dirty="0">
                <a:latin typeface="Calibri Light" panose="020F0302020204030204" pitchFamily="34" charset="0"/>
              </a:rPr>
              <a:t>Proof Details (cont.)</a:t>
            </a:r>
          </a:p>
        </p:txBody>
      </p:sp>
    </p:spTree>
    <p:custDataLst>
      <p:tags r:id="rId1"/>
    </p:custDataLst>
    <p:extLst>
      <p:ext uri="{BB962C8B-B14F-4D97-AF65-F5344CB8AC3E}">
        <p14:creationId xmlns:p14="http://schemas.microsoft.com/office/powerpoint/2010/main" val="188304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55989"/>
          </a:xfrm>
        </p:spPr>
        <p:txBody>
          <a:bodyPr/>
          <a:lstStyle/>
          <a:p>
            <a:r>
              <a:rPr lang="en-US" sz="2400" dirty="0">
                <a:latin typeface="Calibri Light" panose="020F0302020204030204" pitchFamily="34" charset="0"/>
              </a:rPr>
              <a:t>The system stabilizes once it reaches a configuration in which no increment is possible, which is a safe configuration. </a:t>
            </a:r>
            <a:endParaRPr lang="sv-SE" sz="2400" dirty="0">
              <a:latin typeface="Calibri Light" panose="020F0302020204030204" pitchFamily="34" charset="0"/>
            </a:endParaRPr>
          </a:p>
          <a:p>
            <a:r>
              <a:rPr lang="en-US" sz="2400" dirty="0">
                <a:latin typeface="Calibri Light" panose="020F0302020204030204" pitchFamily="34" charset="0"/>
              </a:rPr>
              <a:t>The number of such pointer-value changes is bounded by the number of all possible vector values. </a:t>
            </a:r>
            <a:endParaRPr lang="sv-SE" sz="2400" dirty="0">
              <a:latin typeface="Calibri Light" panose="020F0302020204030204" pitchFamily="34" charset="0"/>
            </a:endParaRPr>
          </a:p>
          <a:p>
            <a:pPr lvl="1"/>
            <a:r>
              <a:rPr lang="en-US" dirty="0">
                <a:latin typeface="Calibri Light" panose="020F0302020204030204" pitchFamily="34" charset="0"/>
              </a:rPr>
              <a:t>The fact that </a:t>
            </a:r>
            <a:r>
              <a:rPr lang="en-US" dirty="0" err="1">
                <a:latin typeface="Calibri Light" panose="020F0302020204030204" pitchFamily="34" charset="0"/>
              </a:rPr>
              <a:t>m+s+w+f+c</a:t>
            </a:r>
            <a:r>
              <a:rPr lang="en-US" dirty="0">
                <a:latin typeface="Calibri Light" panose="020F0302020204030204" pitchFamily="34" charset="0"/>
              </a:rPr>
              <a:t>=n implies that the number of possible vector values is O(n</a:t>
            </a:r>
            <a:r>
              <a:rPr lang="en-US" baseline="30000" dirty="0">
                <a:latin typeface="Calibri Light" panose="020F0302020204030204" pitchFamily="34" charset="0"/>
              </a:rPr>
              <a:t>3</a:t>
            </a:r>
            <a:r>
              <a:rPr lang="en-US" dirty="0">
                <a:latin typeface="Calibri Light" panose="020F0302020204030204" pitchFamily="34" charset="0"/>
              </a:rPr>
              <a:t>). </a:t>
            </a:r>
            <a:endParaRPr lang="sv-SE" dirty="0">
              <a:latin typeface="Calibri Light" panose="020F0302020204030204" pitchFamily="34" charset="0"/>
            </a:endParaRPr>
          </a:p>
          <a:p>
            <a:pPr lvl="1"/>
            <a:r>
              <a:rPr lang="en-US" dirty="0">
                <a:latin typeface="Calibri Light" panose="020F0302020204030204" pitchFamily="34" charset="0"/>
              </a:rPr>
              <a:t>A rough analysis uses the following argument. </a:t>
            </a:r>
            <a:endParaRPr lang="sv-SE" dirty="0">
              <a:latin typeface="Calibri Light" panose="020F0302020204030204" pitchFamily="34" charset="0"/>
            </a:endParaRPr>
          </a:p>
          <a:p>
            <a:pPr lvl="2"/>
            <a:r>
              <a:rPr lang="en-US" sz="2400" dirty="0">
                <a:latin typeface="Calibri Light" panose="020F0302020204030204" pitchFamily="34" charset="0"/>
              </a:rPr>
              <a:t>One can choose n+1 possible values for </a:t>
            </a:r>
            <a:r>
              <a:rPr lang="en-US" sz="2400" dirty="0" err="1">
                <a:latin typeface="Calibri Light" panose="020F0302020204030204" pitchFamily="34" charset="0"/>
              </a:rPr>
              <a:t>m+s</a:t>
            </a:r>
            <a:r>
              <a:rPr lang="en-US" sz="2400" dirty="0">
                <a:latin typeface="Calibri Light" panose="020F0302020204030204" pitchFamily="34" charset="0"/>
              </a:rPr>
              <a:t> and then n+1 values for w and f. </a:t>
            </a:r>
            <a:endParaRPr lang="sv-SE" sz="2400" dirty="0">
              <a:latin typeface="Calibri Light" panose="020F0302020204030204" pitchFamily="34" charset="0"/>
            </a:endParaRPr>
          </a:p>
          <a:p>
            <a:pPr lvl="2"/>
            <a:r>
              <a:rPr lang="en-US" sz="2400" dirty="0">
                <a:latin typeface="Calibri Light" panose="020F0302020204030204" pitchFamily="34" charset="0"/>
              </a:rPr>
              <a:t>The value of n and the first three elements of the vector (</a:t>
            </a:r>
            <a:r>
              <a:rPr lang="en-US" sz="2400" dirty="0" err="1">
                <a:latin typeface="Calibri Light" panose="020F0302020204030204" pitchFamily="34" charset="0"/>
              </a:rPr>
              <a:t>m+s,w,f,c</a:t>
            </a:r>
            <a:r>
              <a:rPr lang="en-US" sz="2400" dirty="0">
                <a:latin typeface="Calibri Light" panose="020F0302020204030204" pitchFamily="34" charset="0"/>
              </a:rPr>
              <a:t>) imply the value of c. </a:t>
            </a:r>
            <a:endParaRPr lang="sv-SE" sz="2400" dirty="0">
              <a:latin typeface="Calibri Light" panose="020F0302020204030204" pitchFamily="34" charset="0"/>
            </a:endParaRPr>
          </a:p>
          <a:p>
            <a:r>
              <a:rPr lang="en-US" sz="2400" dirty="0">
                <a:latin typeface="Calibri Light" panose="020F0302020204030204" pitchFamily="34" charset="0"/>
              </a:rPr>
              <a:t>Therefore, the system reaches a safe configuration within O(n</a:t>
            </a:r>
            <a:r>
              <a:rPr lang="en-US" sz="2400" baseline="30000" dirty="0">
                <a:latin typeface="Calibri Light" panose="020F0302020204030204" pitchFamily="34" charset="0"/>
              </a:rPr>
              <a:t>3</a:t>
            </a:r>
            <a:r>
              <a:rPr lang="en-US" sz="2400" dirty="0">
                <a:latin typeface="Calibri Light" panose="020F0302020204030204" pitchFamily="34" charset="0"/>
              </a:rPr>
              <a:t>) pointer-value changes.</a:t>
            </a:r>
            <a:endParaRPr lang="sv-SE" sz="2400" dirty="0">
              <a:latin typeface="Calibri Light" panose="020F0302020204030204" pitchFamily="34" charset="0"/>
            </a:endParaRPr>
          </a:p>
        </p:txBody>
      </p:sp>
      <p:sp>
        <p:nvSpPr>
          <p:cNvPr id="6" name="Title 1">
            <a:extLst>
              <a:ext uri="{FF2B5EF4-FFF2-40B4-BE49-F238E27FC236}">
                <a16:creationId xmlns:a16="http://schemas.microsoft.com/office/drawing/2014/main" id="{D141AF7F-9DEF-4E25-93E7-2E4BA14454A1}"/>
              </a:ext>
            </a:extLst>
          </p:cNvPr>
          <p:cNvSpPr txBox="1">
            <a:spLocks/>
          </p:cNvSpPr>
          <p:nvPr/>
        </p:nvSpPr>
        <p:spPr bwMode="auto">
          <a:xfrm>
            <a:off x="457200" y="2147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a:lstStyle>
          <a:p>
            <a:r>
              <a:rPr lang="en-US" sz="3800" kern="0" dirty="0">
                <a:latin typeface="Calibri Light" panose="020F0302020204030204" pitchFamily="34" charset="0"/>
              </a:rPr>
              <a:t>Proof Details (cont.)</a:t>
            </a:r>
          </a:p>
        </p:txBody>
      </p:sp>
    </p:spTree>
    <p:extLst>
      <p:ext uri="{BB962C8B-B14F-4D97-AF65-F5344CB8AC3E}">
        <p14:creationId xmlns:p14="http://schemas.microsoft.com/office/powerpoint/2010/main" val="1780200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r>
              <a:rPr lang="en-US" altLang="en-US"/>
              <a:t>2-</a:t>
            </a:r>
            <a:fld id="{23ADB757-C1EB-4677-BF7C-EB2137AD763C}" type="slidenum">
              <a:rPr lang="en-US" altLang="en-US"/>
              <a:pPr/>
              <a:t>28</a:t>
            </a:fld>
            <a:endParaRPr lang="en-US" altLang="en-US"/>
          </a:p>
        </p:txBody>
      </p:sp>
      <p:sp>
        <p:nvSpPr>
          <p:cNvPr id="158725" name="Rectangle 5"/>
          <p:cNvSpPr>
            <a:spLocks noGrp="1" noChangeArrowheads="1"/>
          </p:cNvSpPr>
          <p:nvPr>
            <p:ph type="title"/>
          </p:nvPr>
        </p:nvSpPr>
        <p:spPr>
          <a:xfrm>
            <a:off x="519113" y="942975"/>
            <a:ext cx="7772400" cy="781050"/>
          </a:xfrm>
        </p:spPr>
        <p:txBody>
          <a:bodyPr/>
          <a:lstStyle/>
          <a:p>
            <a:r>
              <a:rPr lang="en-US" altLang="en-US" sz="3200" dirty="0">
                <a:latin typeface="Calibri Light" panose="020F0302020204030204" pitchFamily="34" charset="0"/>
              </a:rPr>
              <a:t>Convergence Stairs</a:t>
            </a:r>
            <a:endParaRPr lang="en-US" sz="3200" dirty="0">
              <a:latin typeface="Calibri Light" panose="020F0302020204030204" pitchFamily="34" charset="0"/>
            </a:endParaRPr>
          </a:p>
        </p:txBody>
      </p:sp>
      <p:sp>
        <p:nvSpPr>
          <p:cNvPr id="158726" name="AutoShape 6"/>
          <p:cNvSpPr>
            <a:spLocks noChangeArrowheads="1"/>
          </p:cNvSpPr>
          <p:nvPr/>
        </p:nvSpPr>
        <p:spPr bwMode="auto">
          <a:xfrm rot="22673990">
            <a:off x="2068513" y="2628900"/>
            <a:ext cx="1346200" cy="703263"/>
          </a:xfrm>
          <a:prstGeom prst="rightArrow">
            <a:avLst>
              <a:gd name="adj1" fmla="val 50000"/>
              <a:gd name="adj2" fmla="val 47855"/>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latin typeface="Comic Sans MS" pitchFamily="66" charset="0"/>
              </a:rPr>
              <a:t>c</a:t>
            </a:r>
            <a:r>
              <a:rPr lang="en-US" sz="1600" baseline="-25000">
                <a:latin typeface="Comic Sans MS" pitchFamily="66" charset="0"/>
              </a:rPr>
              <a:t>j+1</a:t>
            </a:r>
            <a:r>
              <a:rPr lang="en-US" sz="1600">
                <a:latin typeface="Comic Sans MS" pitchFamily="66" charset="0"/>
                <a:sym typeface="Wingdings" pitchFamily="2" charset="2"/>
              </a:rPr>
              <a:t>…</a:t>
            </a:r>
            <a:r>
              <a:rPr lang="en-US" sz="1600">
                <a:solidFill>
                  <a:srgbClr val="990099"/>
                </a:solidFill>
                <a:latin typeface="Comic Sans MS" pitchFamily="66" charset="0"/>
                <a:sym typeface="Wingdings" pitchFamily="2" charset="2"/>
              </a:rPr>
              <a:t>c</a:t>
            </a:r>
            <a:r>
              <a:rPr lang="en-US" sz="1600" baseline="-25000">
                <a:solidFill>
                  <a:srgbClr val="990099"/>
                </a:solidFill>
                <a:latin typeface="Comic Sans MS" pitchFamily="66" charset="0"/>
                <a:sym typeface="Wingdings" pitchFamily="2" charset="2"/>
              </a:rPr>
              <a:t>l</a:t>
            </a:r>
            <a:endParaRPr lang="en-US" sz="1600" baseline="-25000">
              <a:solidFill>
                <a:srgbClr val="990099"/>
              </a:solidFill>
              <a:latin typeface="Comic Sans MS" pitchFamily="66" charset="0"/>
            </a:endParaRPr>
          </a:p>
        </p:txBody>
      </p:sp>
      <p:sp>
        <p:nvSpPr>
          <p:cNvPr id="158727" name="Text Box 7"/>
          <p:cNvSpPr txBox="1">
            <a:spLocks noChangeArrowheads="1"/>
          </p:cNvSpPr>
          <p:nvPr/>
        </p:nvSpPr>
        <p:spPr bwMode="auto">
          <a:xfrm>
            <a:off x="1397000" y="2462213"/>
            <a:ext cx="67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0033CC"/>
                </a:solidFill>
                <a:latin typeface="Comic Sans MS" pitchFamily="66" charset="0"/>
              </a:rPr>
              <a:t>A</a:t>
            </a:r>
            <a:r>
              <a:rPr lang="en-US" sz="2800" baseline="-25000">
                <a:solidFill>
                  <a:srgbClr val="0033CC"/>
                </a:solidFill>
                <a:latin typeface="Comic Sans MS" pitchFamily="66" charset="0"/>
              </a:rPr>
              <a:t>1</a:t>
            </a:r>
          </a:p>
        </p:txBody>
      </p:sp>
      <p:sp>
        <p:nvSpPr>
          <p:cNvPr id="158731" name="Text Box 11"/>
          <p:cNvSpPr txBox="1">
            <a:spLocks noChangeArrowheads="1"/>
          </p:cNvSpPr>
          <p:nvPr/>
        </p:nvSpPr>
        <p:spPr bwMode="auto">
          <a:xfrm>
            <a:off x="3328988" y="3043238"/>
            <a:ext cx="671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990099"/>
                </a:solidFill>
                <a:latin typeface="Comic Sans MS" pitchFamily="66" charset="0"/>
              </a:rPr>
              <a:t>A</a:t>
            </a:r>
            <a:r>
              <a:rPr lang="en-US" sz="2800" baseline="-25000">
                <a:solidFill>
                  <a:srgbClr val="990099"/>
                </a:solidFill>
                <a:latin typeface="Comic Sans MS" pitchFamily="66" charset="0"/>
              </a:rPr>
              <a:t>2</a:t>
            </a:r>
          </a:p>
        </p:txBody>
      </p:sp>
      <p:sp>
        <p:nvSpPr>
          <p:cNvPr id="158735" name="Text Box 15"/>
          <p:cNvSpPr txBox="1">
            <a:spLocks noChangeArrowheads="1"/>
          </p:cNvSpPr>
          <p:nvPr/>
        </p:nvSpPr>
        <p:spPr bwMode="auto">
          <a:xfrm rot="994342">
            <a:off x="5553075" y="3656013"/>
            <a:ext cx="67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0033CC"/>
                </a:solidFill>
                <a:latin typeface="Comic Sans MS" pitchFamily="66" charset="0"/>
              </a:rPr>
              <a:t>.....</a:t>
            </a:r>
            <a:endParaRPr lang="en-US" sz="2800" baseline="-25000">
              <a:solidFill>
                <a:srgbClr val="0033CC"/>
              </a:solidFill>
              <a:latin typeface="Comic Sans MS" pitchFamily="66" charset="0"/>
            </a:endParaRPr>
          </a:p>
        </p:txBody>
      </p:sp>
      <p:sp>
        <p:nvSpPr>
          <p:cNvPr id="158737" name="Text Box 17"/>
          <p:cNvSpPr txBox="1">
            <a:spLocks noChangeArrowheads="1"/>
          </p:cNvSpPr>
          <p:nvPr/>
        </p:nvSpPr>
        <p:spPr bwMode="auto">
          <a:xfrm>
            <a:off x="7605713" y="4249738"/>
            <a:ext cx="671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CC3300"/>
                </a:solidFill>
                <a:latin typeface="Comic Sans MS" pitchFamily="66" charset="0"/>
              </a:rPr>
              <a:t>A</a:t>
            </a:r>
            <a:r>
              <a:rPr lang="en-US" sz="2800" baseline="-25000">
                <a:solidFill>
                  <a:srgbClr val="CC3300"/>
                </a:solidFill>
                <a:latin typeface="Comic Sans MS" pitchFamily="66" charset="0"/>
              </a:rPr>
              <a:t>k</a:t>
            </a:r>
          </a:p>
        </p:txBody>
      </p:sp>
      <p:sp>
        <p:nvSpPr>
          <p:cNvPr id="158739" name="AutoShape 19"/>
          <p:cNvSpPr>
            <a:spLocks noChangeArrowheads="1"/>
          </p:cNvSpPr>
          <p:nvPr/>
        </p:nvSpPr>
        <p:spPr bwMode="auto">
          <a:xfrm rot="22673990">
            <a:off x="3968750" y="3265488"/>
            <a:ext cx="1600200" cy="703262"/>
          </a:xfrm>
          <a:prstGeom prst="rightArrow">
            <a:avLst>
              <a:gd name="adj1" fmla="val 50000"/>
              <a:gd name="adj2" fmla="val 56885"/>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990099"/>
                </a:solidFill>
                <a:latin typeface="Comic Sans MS" pitchFamily="66" charset="0"/>
                <a:sym typeface="Wingdings" pitchFamily="2" charset="2"/>
              </a:rPr>
              <a:t>c</a:t>
            </a:r>
            <a:r>
              <a:rPr lang="en-US" sz="1600" baseline="-25000">
                <a:solidFill>
                  <a:srgbClr val="990099"/>
                </a:solidFill>
                <a:latin typeface="Comic Sans MS" pitchFamily="66" charset="0"/>
                <a:sym typeface="Wingdings" pitchFamily="2" charset="2"/>
              </a:rPr>
              <a:t>l+1</a:t>
            </a:r>
            <a:r>
              <a:rPr lang="en-US" sz="1600">
                <a:solidFill>
                  <a:srgbClr val="990099"/>
                </a:solidFill>
                <a:latin typeface="Comic Sans MS" pitchFamily="66" charset="0"/>
                <a:sym typeface="Wingdings" pitchFamily="2" charset="2"/>
              </a:rPr>
              <a:t>…</a:t>
            </a:r>
            <a:r>
              <a:rPr lang="en-US" sz="1600">
                <a:solidFill>
                  <a:srgbClr val="00CC99"/>
                </a:solidFill>
                <a:latin typeface="Comic Sans MS" pitchFamily="66" charset="0"/>
                <a:sym typeface="Wingdings" pitchFamily="2" charset="2"/>
              </a:rPr>
              <a:t>c</a:t>
            </a:r>
            <a:r>
              <a:rPr lang="en-US" sz="1600" baseline="-25000">
                <a:solidFill>
                  <a:srgbClr val="00CC99"/>
                </a:solidFill>
                <a:latin typeface="Comic Sans MS" pitchFamily="66" charset="0"/>
                <a:sym typeface="Wingdings" pitchFamily="2" charset="2"/>
              </a:rPr>
              <a:t>i</a:t>
            </a:r>
            <a:endParaRPr lang="en-US" sz="1600" baseline="-25000">
              <a:solidFill>
                <a:srgbClr val="00CC99"/>
              </a:solidFill>
              <a:latin typeface="Comic Sans MS" pitchFamily="66" charset="0"/>
            </a:endParaRPr>
          </a:p>
        </p:txBody>
      </p:sp>
      <p:sp>
        <p:nvSpPr>
          <p:cNvPr id="158740" name="AutoShape 20"/>
          <p:cNvSpPr>
            <a:spLocks noChangeArrowheads="1"/>
          </p:cNvSpPr>
          <p:nvPr/>
        </p:nvSpPr>
        <p:spPr bwMode="auto">
          <a:xfrm rot="22673990">
            <a:off x="6229350" y="3878263"/>
            <a:ext cx="1516063" cy="703262"/>
          </a:xfrm>
          <a:prstGeom prst="rightArrow">
            <a:avLst>
              <a:gd name="adj1" fmla="val 50000"/>
              <a:gd name="adj2" fmla="val 53894"/>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00CC99"/>
                </a:solidFill>
                <a:latin typeface="Comic Sans MS" pitchFamily="66" charset="0"/>
              </a:rPr>
              <a:t>c</a:t>
            </a:r>
            <a:r>
              <a:rPr lang="en-US" sz="1600" baseline="-25000">
                <a:solidFill>
                  <a:srgbClr val="00CC99"/>
                </a:solidFill>
                <a:latin typeface="Comic Sans MS" pitchFamily="66" charset="0"/>
              </a:rPr>
              <a:t>m</a:t>
            </a:r>
            <a:r>
              <a:rPr lang="en-US" sz="1600">
                <a:solidFill>
                  <a:srgbClr val="00CC99"/>
                </a:solidFill>
                <a:latin typeface="Comic Sans MS" pitchFamily="66" charset="0"/>
                <a:sym typeface="Wingdings" pitchFamily="2" charset="2"/>
              </a:rPr>
              <a:t></a:t>
            </a:r>
            <a:r>
              <a:rPr lang="en-US" sz="1600">
                <a:solidFill>
                  <a:srgbClr val="CC3300"/>
                </a:solidFill>
                <a:latin typeface="Comic Sans MS" pitchFamily="66" charset="0"/>
                <a:sym typeface="Wingdings" pitchFamily="2" charset="2"/>
              </a:rPr>
              <a:t>c</a:t>
            </a:r>
            <a:r>
              <a:rPr lang="en-US" sz="1600" baseline="-25000">
                <a:solidFill>
                  <a:srgbClr val="CC3300"/>
                </a:solidFill>
                <a:latin typeface="Comic Sans MS" pitchFamily="66" charset="0"/>
                <a:sym typeface="Wingdings" pitchFamily="2" charset="2"/>
              </a:rPr>
              <a:t>m+1</a:t>
            </a:r>
            <a:endParaRPr lang="en-US" sz="1600" baseline="-25000">
              <a:solidFill>
                <a:srgbClr val="CC3300"/>
              </a:solidFill>
              <a:latin typeface="Comic Sans MS" pitchFamily="66" charset="0"/>
            </a:endParaRPr>
          </a:p>
        </p:txBody>
      </p:sp>
      <p:sp>
        <p:nvSpPr>
          <p:cNvPr id="158742" name="AutoShape 22"/>
          <p:cNvSpPr>
            <a:spLocks noChangeArrowheads="1"/>
          </p:cNvSpPr>
          <p:nvPr/>
        </p:nvSpPr>
        <p:spPr bwMode="auto">
          <a:xfrm>
            <a:off x="8205788" y="4411663"/>
            <a:ext cx="766762" cy="512762"/>
          </a:xfrm>
          <a:prstGeom prst="hexagon">
            <a:avLst>
              <a:gd name="adj" fmla="val 37384"/>
              <a:gd name="vf" fmla="val 115470"/>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CC3300"/>
                </a:solidFill>
                <a:latin typeface="Comic Sans MS" pitchFamily="66" charset="0"/>
                <a:sym typeface="Wingdings" pitchFamily="2" charset="2"/>
              </a:rPr>
              <a:t>c</a:t>
            </a:r>
            <a:r>
              <a:rPr lang="en-US" sz="1600" baseline="-25000">
                <a:solidFill>
                  <a:srgbClr val="CC3300"/>
                </a:solidFill>
                <a:latin typeface="Comic Sans MS" pitchFamily="66" charset="0"/>
                <a:sym typeface="Wingdings" pitchFamily="2" charset="2"/>
              </a:rPr>
              <a:t>safe</a:t>
            </a:r>
          </a:p>
        </p:txBody>
      </p:sp>
      <p:sp>
        <p:nvSpPr>
          <p:cNvPr id="158754" name="AutoShape 34"/>
          <p:cNvSpPr>
            <a:spLocks noChangeArrowheads="1"/>
          </p:cNvSpPr>
          <p:nvPr/>
        </p:nvSpPr>
        <p:spPr bwMode="auto">
          <a:xfrm rot="22673990">
            <a:off x="100013" y="2054225"/>
            <a:ext cx="1444625" cy="703263"/>
          </a:xfrm>
          <a:prstGeom prst="rightArrow">
            <a:avLst>
              <a:gd name="adj1" fmla="val 50000"/>
              <a:gd name="adj2" fmla="val 51354"/>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008000"/>
                </a:solidFill>
                <a:latin typeface="Comic Sans MS" pitchFamily="66" charset="0"/>
              </a:rPr>
              <a:t>c</a:t>
            </a:r>
            <a:r>
              <a:rPr lang="en-US" sz="1600" baseline="-25000">
                <a:solidFill>
                  <a:srgbClr val="008000"/>
                </a:solidFill>
                <a:latin typeface="Comic Sans MS" pitchFamily="66" charset="0"/>
              </a:rPr>
              <a:t>1</a:t>
            </a:r>
            <a:r>
              <a:rPr lang="en-US" sz="1600">
                <a:solidFill>
                  <a:srgbClr val="008000"/>
                </a:solidFill>
                <a:latin typeface="Comic Sans MS" pitchFamily="66" charset="0"/>
                <a:sym typeface="Wingdings" pitchFamily="2" charset="2"/>
              </a:rPr>
              <a:t>c</a:t>
            </a:r>
            <a:r>
              <a:rPr lang="en-US" sz="1600" baseline="-25000">
                <a:solidFill>
                  <a:srgbClr val="008000"/>
                </a:solidFill>
                <a:latin typeface="Comic Sans MS" pitchFamily="66" charset="0"/>
                <a:sym typeface="Wingdings" pitchFamily="2" charset="2"/>
              </a:rPr>
              <a:t>2</a:t>
            </a:r>
            <a:r>
              <a:rPr lang="en-US" sz="1600">
                <a:solidFill>
                  <a:srgbClr val="008000"/>
                </a:solidFill>
                <a:latin typeface="Comic Sans MS" pitchFamily="66" charset="0"/>
                <a:sym typeface="Wingdings" pitchFamily="2" charset="2"/>
              </a:rPr>
              <a:t>…</a:t>
            </a:r>
            <a:r>
              <a:rPr lang="en-US" sz="1600">
                <a:latin typeface="Comic Sans MS" pitchFamily="66" charset="0"/>
                <a:sym typeface="Wingdings" pitchFamily="2" charset="2"/>
              </a:rPr>
              <a:t>c</a:t>
            </a:r>
            <a:r>
              <a:rPr lang="en-US" sz="1600" baseline="-25000">
                <a:latin typeface="Comic Sans MS" pitchFamily="66" charset="0"/>
                <a:sym typeface="Wingdings" pitchFamily="2" charset="2"/>
              </a:rPr>
              <a:t>j</a:t>
            </a:r>
            <a:endParaRPr lang="en-US" sz="1600" baseline="-25000">
              <a:latin typeface="Comic Sans MS" pitchFamily="66" charset="0"/>
            </a:endParaRPr>
          </a:p>
        </p:txBody>
      </p:sp>
      <p:sp>
        <p:nvSpPr>
          <p:cNvPr id="158756" name="Rectangle 36"/>
          <p:cNvSpPr>
            <a:spLocks noChangeArrowheads="1"/>
          </p:cNvSpPr>
          <p:nvPr/>
        </p:nvSpPr>
        <p:spPr bwMode="auto">
          <a:xfrm>
            <a:off x="501650" y="4581525"/>
            <a:ext cx="7704138"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A</a:t>
            </a:r>
            <a:r>
              <a:rPr lang="en-US" altLang="he-IL" sz="2400" baseline="-25000" dirty="0">
                <a:solidFill>
                  <a:srgbClr val="0000B0"/>
                </a:solidFill>
                <a:latin typeface="Calibri Light" panose="020F0302020204030204" pitchFamily="34" charset="0"/>
              </a:rPr>
              <a:t>i</a:t>
            </a:r>
            <a:r>
              <a:rPr lang="en-US" altLang="he-IL" sz="2400" dirty="0">
                <a:solidFill>
                  <a:srgbClr val="0000B0"/>
                </a:solidFill>
                <a:latin typeface="Calibri Light" panose="020F0302020204030204" pitchFamily="34" charset="0"/>
              </a:rPr>
              <a:t> – predicate</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for every 1 </a:t>
            </a:r>
            <a:r>
              <a:rPr lang="en-US" altLang="he-IL" sz="2400" dirty="0">
                <a:solidFill>
                  <a:srgbClr val="0000B0"/>
                </a:solidFill>
                <a:latin typeface="Calibri Light" panose="020F0302020204030204" pitchFamily="34" charset="0"/>
                <a:sym typeface="Symbol" pitchFamily="18" charset="2"/>
              </a:rPr>
              <a:t> </a:t>
            </a:r>
            <a:r>
              <a:rPr lang="en-US" altLang="he-IL" sz="2400" dirty="0" err="1">
                <a:solidFill>
                  <a:srgbClr val="0000B0"/>
                </a:solidFill>
                <a:latin typeface="Calibri Light" panose="020F0302020204030204" pitchFamily="34" charset="0"/>
              </a:rPr>
              <a:t>i</a:t>
            </a:r>
            <a:r>
              <a:rPr lang="en-US" altLang="he-IL" sz="2400" dirty="0">
                <a:solidFill>
                  <a:srgbClr val="0000B0"/>
                </a:solidFill>
                <a:latin typeface="Calibri Light" panose="020F0302020204030204" pitchFamily="34" charset="0"/>
              </a:rPr>
              <a:t> </a:t>
            </a:r>
            <a:r>
              <a:rPr lang="en-US" altLang="he-IL" sz="2400" dirty="0">
                <a:solidFill>
                  <a:srgbClr val="0000B0"/>
                </a:solidFill>
                <a:latin typeface="Calibri Light" panose="020F0302020204030204" pitchFamily="34" charset="0"/>
                <a:sym typeface="Symbol" pitchFamily="18" charset="2"/>
              </a:rPr>
              <a:t></a:t>
            </a:r>
            <a:r>
              <a:rPr lang="en-US" altLang="he-IL" sz="2400" dirty="0">
                <a:solidFill>
                  <a:srgbClr val="0000B0"/>
                </a:solidFill>
                <a:latin typeface="Calibri Light" panose="020F0302020204030204" pitchFamily="34" charset="0"/>
              </a:rPr>
              <a:t> k, A</a:t>
            </a:r>
            <a:r>
              <a:rPr lang="en-US" altLang="he-IL" sz="2400" baseline="-25000" dirty="0">
                <a:solidFill>
                  <a:srgbClr val="0000B0"/>
                </a:solidFill>
                <a:latin typeface="Calibri Light" panose="020F0302020204030204" pitchFamily="34" charset="0"/>
              </a:rPr>
              <a:t>i+1</a:t>
            </a:r>
            <a:r>
              <a:rPr lang="en-US" altLang="he-IL" sz="2400" dirty="0">
                <a:solidFill>
                  <a:srgbClr val="0000B0"/>
                </a:solidFill>
                <a:latin typeface="Calibri Light" panose="020F0302020204030204" pitchFamily="34" charset="0"/>
              </a:rPr>
              <a:t> is a refinement of A</a:t>
            </a:r>
            <a:r>
              <a:rPr lang="en-US" altLang="he-IL" sz="2400" baseline="-25000" dirty="0">
                <a:solidFill>
                  <a:srgbClr val="0000B0"/>
                </a:solidFill>
                <a:latin typeface="Calibri Light" panose="020F0302020204030204" pitchFamily="34" charset="0"/>
              </a:rPr>
              <a:t>i</a:t>
            </a:r>
            <a:endParaRPr lang="en-US" altLang="he-IL" sz="3200" dirty="0">
              <a:solidFill>
                <a:srgbClr val="0000B0"/>
              </a:solidFill>
              <a:latin typeface="Calibri Light" panose="020F0302020204030204" pitchFamily="34" charset="0"/>
            </a:endParaRPr>
          </a:p>
        </p:txBody>
      </p:sp>
    </p:spTree>
    <p:custDataLst>
      <p:tags r:id="rId1"/>
    </p:custDataLst>
    <p:extLst>
      <p:ext uri="{BB962C8B-B14F-4D97-AF65-F5344CB8AC3E}">
        <p14:creationId xmlns:p14="http://schemas.microsoft.com/office/powerpoint/2010/main" val="1658966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8727"/>
                                        </p:tgtEl>
                                        <p:attrNameLst>
                                          <p:attrName>style.visibility</p:attrName>
                                        </p:attrNameLst>
                                      </p:cBhvr>
                                      <p:to>
                                        <p:strVal val="visible"/>
                                      </p:to>
                                    </p:set>
                                    <p:animEffect transition="in" filter="wipe(left)">
                                      <p:cBhvr>
                                        <p:cTn id="11" dur="500"/>
                                        <p:tgtEl>
                                          <p:spTgt spid="1587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8726"/>
                                        </p:tgtEl>
                                        <p:attrNameLst>
                                          <p:attrName>style.visibility</p:attrName>
                                        </p:attrNameLst>
                                      </p:cBhvr>
                                      <p:to>
                                        <p:strVal val="visible"/>
                                      </p:to>
                                    </p:set>
                                    <p:animEffect transition="in" filter="wipe(left)">
                                      <p:cBhvr>
                                        <p:cTn id="16" dur="500"/>
                                        <p:tgtEl>
                                          <p:spTgt spid="1587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8731"/>
                                        </p:tgtEl>
                                        <p:attrNameLst>
                                          <p:attrName>style.visibility</p:attrName>
                                        </p:attrNameLst>
                                      </p:cBhvr>
                                      <p:to>
                                        <p:strVal val="visible"/>
                                      </p:to>
                                    </p:set>
                                    <p:animEffect transition="in" filter="wipe(left)">
                                      <p:cBhvr>
                                        <p:cTn id="21" dur="500"/>
                                        <p:tgtEl>
                                          <p:spTgt spid="1587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8739"/>
                                        </p:tgtEl>
                                        <p:attrNameLst>
                                          <p:attrName>style.visibility</p:attrName>
                                        </p:attrNameLst>
                                      </p:cBhvr>
                                      <p:to>
                                        <p:strVal val="visible"/>
                                      </p:to>
                                    </p:set>
                                    <p:animEffect transition="in" filter="wipe(left)">
                                      <p:cBhvr>
                                        <p:cTn id="26" dur="500"/>
                                        <p:tgtEl>
                                          <p:spTgt spid="1587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8735"/>
                                        </p:tgtEl>
                                        <p:attrNameLst>
                                          <p:attrName>style.visibility</p:attrName>
                                        </p:attrNameLst>
                                      </p:cBhvr>
                                      <p:to>
                                        <p:strVal val="visible"/>
                                      </p:to>
                                    </p:set>
                                    <p:animEffect transition="in" filter="wipe(left)">
                                      <p:cBhvr>
                                        <p:cTn id="31" dur="500"/>
                                        <p:tgtEl>
                                          <p:spTgt spid="1587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8740"/>
                                        </p:tgtEl>
                                        <p:attrNameLst>
                                          <p:attrName>style.visibility</p:attrName>
                                        </p:attrNameLst>
                                      </p:cBhvr>
                                      <p:to>
                                        <p:strVal val="visible"/>
                                      </p:to>
                                    </p:set>
                                    <p:animEffect transition="in" filter="wipe(left)">
                                      <p:cBhvr>
                                        <p:cTn id="36" dur="500"/>
                                        <p:tgtEl>
                                          <p:spTgt spid="1587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8737"/>
                                        </p:tgtEl>
                                        <p:attrNameLst>
                                          <p:attrName>style.visibility</p:attrName>
                                        </p:attrNameLst>
                                      </p:cBhvr>
                                      <p:to>
                                        <p:strVal val="visible"/>
                                      </p:to>
                                    </p:set>
                                    <p:animEffect transition="in" filter="wipe(left)">
                                      <p:cBhvr>
                                        <p:cTn id="41" dur="500"/>
                                        <p:tgtEl>
                                          <p:spTgt spid="15873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8742"/>
                                        </p:tgtEl>
                                        <p:attrNameLst>
                                          <p:attrName>style.visibility</p:attrName>
                                        </p:attrNameLst>
                                      </p:cBhvr>
                                      <p:to>
                                        <p:strVal val="visible"/>
                                      </p:to>
                                    </p:set>
                                    <p:animEffect transition="in" filter="wipe(left)">
                                      <p:cBhvr>
                                        <p:cTn id="46" dur="500"/>
                                        <p:tgtEl>
                                          <p:spTgt spid="15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autoUpdateAnimBg="0"/>
      <p:bldP spid="158727" grpId="0" autoUpdateAnimBg="0"/>
      <p:bldP spid="158731" grpId="0" autoUpdateAnimBg="0"/>
      <p:bldP spid="158735" grpId="0" autoUpdateAnimBg="0"/>
      <p:bldP spid="158737" grpId="0" autoUpdateAnimBg="0"/>
      <p:bldP spid="158739" grpId="0" animBg="1" autoUpdateAnimBg="0"/>
      <p:bldP spid="158740" grpId="0" animBg="1" autoUpdateAnimBg="0"/>
      <p:bldP spid="158742" grpId="0" animBg="1" autoUpdateAnimBg="0"/>
      <p:bldP spid="15875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r>
              <a:rPr lang="en-US" altLang="en-US"/>
              <a:t>2-</a:t>
            </a:r>
            <a:fld id="{838FCB34-5EAA-4924-B336-45F6AC239AD0}" type="slidenum">
              <a:rPr lang="en-US" altLang="en-US"/>
              <a:pPr/>
              <a:t>29</a:t>
            </a:fld>
            <a:endParaRPr lang="en-US" altLang="en-US"/>
          </a:p>
        </p:txBody>
      </p:sp>
      <p:sp>
        <p:nvSpPr>
          <p:cNvPr id="159746" name="Rectangle 2"/>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9747" name="Text Box 3"/>
          <p:cNvSpPr txBox="1">
            <a:spLocks noChangeArrowheads="1"/>
          </p:cNvSpPr>
          <p:nvPr/>
        </p:nvSpPr>
        <p:spPr bwMode="auto">
          <a:xfrm>
            <a:off x="179512" y="2467382"/>
            <a:ext cx="8773988" cy="369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a:spAutoFit/>
          </a:bodyPr>
          <a:lstStyle/>
          <a:p>
            <a:pPr algn="l">
              <a:lnSpc>
                <a:spcPct val="50000"/>
              </a:lnSpc>
              <a:spcBef>
                <a:spcPct val="50000"/>
              </a:spcBef>
            </a:pPr>
            <a:r>
              <a:rPr lang="en-US" altLang="he-IL" sz="2150" dirty="0">
                <a:solidFill>
                  <a:srgbClr val="3333CC"/>
                </a:solidFill>
                <a:latin typeface="Calibri Light" panose="020F0302020204030204" pitchFamily="34" charset="0"/>
              </a:rPr>
              <a:t>01 </a:t>
            </a:r>
            <a:r>
              <a:rPr lang="en-US" altLang="he-IL" sz="2150" b="1" dirty="0">
                <a:solidFill>
                  <a:srgbClr val="3333CC"/>
                </a:solidFill>
                <a:latin typeface="Calibri Light" panose="020F0302020204030204" pitchFamily="34" charset="0"/>
                <a:sym typeface="Symbol" pitchFamily="18" charset="2"/>
              </a:rPr>
              <a:t>do </a:t>
            </a:r>
            <a:r>
              <a:rPr lang="en-US" altLang="he-IL" sz="2150" dirty="0">
                <a:solidFill>
                  <a:srgbClr val="3333CC"/>
                </a:solidFill>
                <a:latin typeface="Calibri Light" panose="020F0302020204030204" pitchFamily="34" charset="0"/>
                <a:sym typeface="Symbol" pitchFamily="18" charset="2"/>
              </a:rPr>
              <a:t>forever</a:t>
            </a:r>
            <a:endParaRPr lang="en-US" altLang="he-IL" sz="2150" dirty="0">
              <a:solidFill>
                <a:srgbClr val="3333CC"/>
              </a:solidFill>
              <a:latin typeface="Calibri Light" panose="020F0302020204030204" pitchFamily="34" charset="0"/>
            </a:endParaRPr>
          </a:p>
          <a:p>
            <a:pPr>
              <a:lnSpc>
                <a:spcPct val="50000"/>
              </a:lnSpc>
              <a:spcBef>
                <a:spcPct val="50000"/>
              </a:spcBef>
            </a:pPr>
            <a:r>
              <a:rPr lang="en-US" altLang="he-IL" sz="2150" dirty="0">
                <a:solidFill>
                  <a:srgbClr val="3333CC"/>
                </a:solidFill>
                <a:latin typeface="Calibri Light" panose="020F0302020204030204" pitchFamily="34" charset="0"/>
              </a:rPr>
              <a:t>02	</a:t>
            </a:r>
            <a:r>
              <a:rPr lang="en-US" altLang="he-IL" sz="2150" b="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candidate,distance</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ID</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0</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03	</a:t>
            </a:r>
            <a:r>
              <a:rPr lang="en-US" altLang="he-IL" sz="2150" b="1" dirty="0" err="1">
                <a:solidFill>
                  <a:srgbClr val="3333CC"/>
                </a:solidFill>
                <a:latin typeface="Calibri Light" panose="020F0302020204030204" pitchFamily="34" charset="0"/>
                <a:sym typeface="Symbol" pitchFamily="18" charset="2"/>
              </a:rPr>
              <a:t>forall</a:t>
            </a:r>
            <a:r>
              <a:rPr lang="en-US" altLang="he-IL" sz="2150" dirty="0">
                <a:solidFill>
                  <a:srgbClr val="3333CC"/>
                </a:solidFill>
                <a:latin typeface="Calibri Light" panose="020F0302020204030204" pitchFamily="34" charset="0"/>
                <a:sym typeface="Symbol" pitchFamily="18" charset="2"/>
              </a:rPr>
              <a:t> </a:t>
            </a:r>
            <a:r>
              <a:rPr lang="en-US" altLang="he-IL" sz="2150" dirty="0" err="1">
                <a:solidFill>
                  <a:srgbClr val="3333CC"/>
                </a:solidFill>
                <a:latin typeface="Calibri Light" panose="020F0302020204030204" pitchFamily="34" charset="0"/>
                <a:sym typeface="Symbol" pitchFamily="18" charset="2"/>
              </a:rPr>
              <a:t>P</a:t>
            </a:r>
            <a:r>
              <a:rPr lang="en-US" altLang="he-IL" sz="2150" baseline="-25000" dirty="0" err="1">
                <a:solidFill>
                  <a:srgbClr val="3333CC"/>
                </a:solidFill>
                <a:latin typeface="Calibri Light" panose="020F0302020204030204" pitchFamily="34" charset="0"/>
                <a:sym typeface="Symbol" pitchFamily="18" charset="2"/>
              </a:rPr>
              <a:t>j</a:t>
            </a:r>
            <a:r>
              <a:rPr lang="en-US" altLang="he-IL" sz="2150" i="1" baseline="-25000"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 </a:t>
            </a:r>
            <a:r>
              <a:rPr lang="en-US" altLang="he-IL" sz="2150" i="1" dirty="0">
                <a:solidFill>
                  <a:srgbClr val="3333CC"/>
                </a:solidFill>
                <a:latin typeface="Calibri Light" panose="020F0302020204030204" pitchFamily="34" charset="0"/>
                <a:sym typeface="Symbol" pitchFamily="18" charset="2"/>
              </a:rPr>
              <a:t>N</a:t>
            </a:r>
            <a:r>
              <a:rPr lang="en-US" altLang="he-IL" sz="2150"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do</a:t>
            </a:r>
            <a:endParaRPr lang="en-US" altLang="he-IL" sz="215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04	     </a:t>
            </a:r>
            <a:r>
              <a:rPr lang="en-US" altLang="he-IL" sz="2150" b="1" dirty="0">
                <a:solidFill>
                  <a:srgbClr val="3333CC"/>
                </a:solidFill>
                <a:latin typeface="Calibri Light" panose="020F0302020204030204" pitchFamily="34" charset="0"/>
              </a:rPr>
              <a:t>begin</a:t>
            </a:r>
            <a:r>
              <a:rPr lang="en-US" altLang="he-IL" sz="215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05	 	</a:t>
            </a:r>
            <a:r>
              <a:rPr lang="en-US" altLang="he-IL" sz="2150" b="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a:t>
            </a:r>
            <a:r>
              <a:rPr lang="en-US" altLang="he-IL" sz="2150" b="1"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Times New Roman" pitchFamily="18" charset="0"/>
                <a:sym typeface="Symbol" pitchFamily="18" charset="2"/>
              </a:rPr>
              <a:t>read</a:t>
            </a:r>
            <a:r>
              <a:rPr lang="en-US" altLang="he-IL" sz="2150" b="1" dirty="0">
                <a:solidFill>
                  <a:srgbClr val="3333CC"/>
                </a:solidFill>
                <a:latin typeface="Calibri Light" panose="020F0302020204030204" pitchFamily="34" charset="0"/>
                <a:sym typeface="Symbol" pitchFamily="18" charset="2"/>
              </a:rPr>
              <a:t> </a:t>
            </a:r>
            <a:r>
              <a:rPr lang="en-US" altLang="he-IL" sz="2150" i="1" dirty="0" err="1">
                <a:solidFill>
                  <a:srgbClr val="3333CC"/>
                </a:solidFill>
                <a:latin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sym typeface="Symbol" pitchFamily="18" charset="2"/>
              </a:rPr>
              <a:t>j</a:t>
            </a:r>
            <a:r>
              <a:rPr lang="en-US" altLang="he-IL" sz="2150" i="1" dirty="0">
                <a:solidFill>
                  <a:srgbClr val="3333CC"/>
                </a:solidFill>
                <a:latin typeface="Calibri Light" panose="020F0302020204030204" pitchFamily="34" charset="0"/>
                <a:sym typeface="Symbol" pitchFamily="18" charset="2"/>
              </a:rPr>
              <a:t>, </a:t>
            </a:r>
            <a:r>
              <a:rPr lang="en-US" altLang="he-IL" sz="2150" dirty="0" err="1">
                <a:solidFill>
                  <a:srgbClr val="3333CC"/>
                </a:solidFill>
                <a:latin typeface="Calibri Light" panose="020F0302020204030204" pitchFamily="34" charset="0"/>
                <a:sym typeface="Symbol" pitchFamily="18" charset="2"/>
              </a:rPr>
              <a:t>dis</a:t>
            </a:r>
            <a:r>
              <a:rPr lang="en-US" altLang="he-IL" sz="2150" baseline="-25000" dirty="0" err="1">
                <a:solidFill>
                  <a:srgbClr val="3333CC"/>
                </a:solidFill>
                <a:latin typeface="Calibri Light" panose="020F0302020204030204" pitchFamily="34" charset="0"/>
                <a:sym typeface="Symbol" pitchFamily="18" charset="2"/>
              </a:rPr>
              <a:t>j</a:t>
            </a:r>
            <a:r>
              <a:rPr lang="en-US" altLang="he-IL" sz="2150" i="1"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endParaRPr lang="en-US" altLang="he-IL" sz="215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06	 </a:t>
            </a:r>
            <a:r>
              <a:rPr lang="en-US" altLang="he-IL" sz="2150" i="1"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if</a:t>
            </a:r>
            <a:r>
              <a:rPr lang="en-US" altLang="he-IL" sz="2150" i="1"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sym typeface="Symbol" pitchFamily="18" charset="2"/>
              </a:rPr>
              <a:t>N</a:t>
            </a:r>
            <a:r>
              <a:rPr lang="en-US" altLang="he-IL" sz="2150"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and</a:t>
            </a:r>
            <a:r>
              <a:rPr lang="en-US" altLang="he-IL" sz="2150" dirty="0">
                <a:solidFill>
                  <a:srgbClr val="3333CC"/>
                </a:solidFill>
                <a:latin typeface="Calibri Light" panose="020F0302020204030204" pitchFamily="34" charset="0"/>
                <a:sym typeface="Symbol" pitchFamily="18" charset="2"/>
              </a:rPr>
              <a:t> ((</a:t>
            </a:r>
            <a:r>
              <a:rPr lang="en-US" altLang="he-IL" sz="2150" i="1" dirty="0" err="1">
                <a:solidFill>
                  <a:srgbClr val="3333CC"/>
                </a:solidFill>
                <a:latin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sym typeface="Symbol" pitchFamily="18" charset="2"/>
              </a:rPr>
              <a:t>candidate</a:t>
            </a:r>
            <a:r>
              <a:rPr lang="en-US" altLang="he-IL" sz="2150"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or</a:t>
            </a:r>
            <a:endParaRPr lang="en-US" altLang="he-IL" sz="215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07</a:t>
            </a:r>
            <a:r>
              <a:rPr lang="en-US" altLang="he-IL" sz="2150" b="1"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rPr>
              <a:t> </a:t>
            </a:r>
            <a:r>
              <a:rPr lang="en-US" altLang="he-IL" sz="2150" dirty="0">
                <a:solidFill>
                  <a:srgbClr val="3333CC"/>
                </a:solidFill>
                <a:latin typeface="Calibri Light" panose="020F0302020204030204" pitchFamily="34" charset="0"/>
              </a:rPr>
              <a:t>((</a:t>
            </a:r>
            <a:r>
              <a:rPr lang="en-US" altLang="he-IL" sz="2150" i="1" dirty="0" err="1">
                <a:solidFill>
                  <a:srgbClr val="3333CC"/>
                </a:solidFill>
                <a:latin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sym typeface="Symbol" pitchFamily="18" charset="2"/>
              </a:rPr>
              <a:t>candidate</a:t>
            </a:r>
            <a:r>
              <a:rPr lang="en-US" altLang="he-IL" sz="2150" dirty="0">
                <a:solidFill>
                  <a:srgbClr val="3333CC"/>
                </a:solidFill>
                <a:latin typeface="Calibri Light" panose="020F0302020204030204" pitchFamily="34" charset="0"/>
              </a:rPr>
              <a:t>) </a:t>
            </a:r>
            <a:r>
              <a:rPr lang="en-US" altLang="he-IL" sz="2150" b="1" dirty="0">
                <a:solidFill>
                  <a:srgbClr val="3333CC"/>
                </a:solidFill>
                <a:latin typeface="Calibri Light" panose="020F0302020204030204" pitchFamily="34" charset="0"/>
              </a:rPr>
              <a:t>and</a:t>
            </a:r>
            <a:r>
              <a:rPr lang="en-US" altLang="he-IL" sz="2150" dirty="0">
                <a:solidFill>
                  <a:srgbClr val="3333CC"/>
                </a:solidFill>
                <a:latin typeface="Calibri Light" panose="020F0302020204030204" pitchFamily="34" charset="0"/>
              </a:rPr>
              <a:t> (</a:t>
            </a:r>
            <a:r>
              <a:rPr lang="en-US" altLang="he-IL" sz="2150" i="1" dirty="0" err="1">
                <a:solidFill>
                  <a:srgbClr val="3333CC"/>
                </a:solidFill>
                <a:latin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sym typeface="Symbol" pitchFamily="18" charset="2"/>
              </a:rPr>
              <a:t>distance</a:t>
            </a:r>
            <a:r>
              <a:rPr lang="en-US" altLang="he-IL" sz="2150" dirty="0">
                <a:solidFill>
                  <a:srgbClr val="3333CC"/>
                </a:solidFill>
                <a:latin typeface="Calibri Light" panose="020F0302020204030204" pitchFamily="34" charset="0"/>
              </a:rPr>
              <a:t>))) </a:t>
            </a:r>
            <a:r>
              <a:rPr lang="en-US" altLang="he-IL" sz="2150" b="1" dirty="0">
                <a:solidFill>
                  <a:srgbClr val="3333CC"/>
                </a:solidFill>
                <a:latin typeface="Calibri Light" panose="020F0302020204030204" pitchFamily="34" charset="0"/>
              </a:rPr>
              <a:t>then</a:t>
            </a:r>
            <a:endParaRPr lang="en-US" altLang="he-IL" sz="2150" b="1"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08		 </a:t>
            </a:r>
            <a:r>
              <a:rPr lang="en-US" altLang="he-IL" sz="2150" i="1"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candidate,distance</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 </a:t>
            </a:r>
            <a:r>
              <a:rPr lang="en-US" altLang="he-IL" sz="2150" i="1" dirty="0" err="1">
                <a:solidFill>
                  <a:srgbClr val="3333CC"/>
                </a:solidFill>
                <a:latin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sym typeface="Symbol" pitchFamily="18" charset="2"/>
              </a:rPr>
              <a:t>] + 1</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endParaRPr lang="en-US" altLang="he-IL" sz="215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09 	     </a:t>
            </a:r>
            <a:r>
              <a:rPr lang="en-US" altLang="he-IL" sz="2150" b="1" dirty="0">
                <a:solidFill>
                  <a:srgbClr val="3333CC"/>
                </a:solidFill>
                <a:latin typeface="Calibri Light" panose="020F0302020204030204" pitchFamily="34" charset="0"/>
                <a:sym typeface="Symbol" pitchFamily="18" charset="2"/>
              </a:rPr>
              <a:t>end</a:t>
            </a:r>
            <a:endParaRPr lang="en-US" altLang="he-IL" sz="2150" dirty="0">
              <a:solidFill>
                <a:srgbClr val="3333CC"/>
              </a:solidFill>
              <a:latin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10	</a:t>
            </a:r>
            <a:r>
              <a:rPr lang="en-US" altLang="he-IL" sz="2150" b="1" dirty="0">
                <a:solidFill>
                  <a:srgbClr val="3333CC"/>
                </a:solidFill>
                <a:latin typeface="Calibri Light" panose="020F0302020204030204" pitchFamily="34" charset="0"/>
                <a:sym typeface="Symbol" pitchFamily="18" charset="2"/>
              </a:rPr>
              <a:t>write</a:t>
            </a:r>
            <a:r>
              <a:rPr lang="en-US" altLang="he-IL" sz="2150"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sym typeface="Symbol" pitchFamily="18" charset="2"/>
              </a:rPr>
              <a:t> </a:t>
            </a:r>
            <a:r>
              <a:rPr lang="en-US" altLang="he-IL" sz="2150" i="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sym typeface="Symbol" pitchFamily="18" charset="2"/>
              </a:rPr>
              <a:t>i</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sym typeface="Symbol" pitchFamily="18" charset="2"/>
              </a:rPr>
              <a:t>candidate,distance</a:t>
            </a:r>
            <a:r>
              <a:rPr lang="en-US" altLang="he-IL" sz="2150" b="1" dirty="0">
                <a:solidFill>
                  <a:srgbClr val="3333CC"/>
                </a:solidFill>
                <a:latin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sym typeface="Symbol" pitchFamily="18" charset="2"/>
              </a:rPr>
              <a:t> </a:t>
            </a:r>
          </a:p>
          <a:p>
            <a:pPr algn="l">
              <a:lnSpc>
                <a:spcPct val="50000"/>
              </a:lnSpc>
              <a:spcBef>
                <a:spcPct val="50000"/>
              </a:spcBef>
            </a:pPr>
            <a:r>
              <a:rPr lang="en-US" altLang="he-IL" sz="2150" dirty="0">
                <a:solidFill>
                  <a:srgbClr val="3333CC"/>
                </a:solidFill>
                <a:latin typeface="Calibri Light" panose="020F0302020204030204" pitchFamily="34" charset="0"/>
                <a:sym typeface="Symbol" pitchFamily="18" charset="2"/>
              </a:rPr>
              <a:t>11 </a:t>
            </a:r>
            <a:r>
              <a:rPr lang="en-US" altLang="he-IL" sz="2150" b="1" dirty="0">
                <a:solidFill>
                  <a:srgbClr val="3333CC"/>
                </a:solidFill>
                <a:latin typeface="Calibri Light" panose="020F0302020204030204" pitchFamily="34" charset="0"/>
                <a:sym typeface="Symbol" pitchFamily="18" charset="2"/>
              </a:rPr>
              <a:t>od</a:t>
            </a:r>
          </a:p>
        </p:txBody>
      </p:sp>
      <p:sp>
        <p:nvSpPr>
          <p:cNvPr id="159749" name="Rectangle 5"/>
          <p:cNvSpPr>
            <a:spLocks noGrp="1" noChangeArrowheads="1"/>
          </p:cNvSpPr>
          <p:nvPr>
            <p:ph type="title"/>
          </p:nvPr>
        </p:nvSpPr>
        <p:spPr>
          <a:xfrm>
            <a:off x="533400" y="533400"/>
            <a:ext cx="7772400" cy="1143000"/>
          </a:xfrm>
        </p:spPr>
        <p:txBody>
          <a:bodyPr/>
          <a:lstStyle/>
          <a:p>
            <a:r>
              <a:rPr lang="en-US" altLang="he-IL" sz="2800" dirty="0">
                <a:latin typeface="Calibri Light" panose="020F0302020204030204" pitchFamily="34" charset="0"/>
              </a:rPr>
              <a:t>Convergence Stairs - Example: Leader election in a General Communication Network</a:t>
            </a:r>
            <a:endParaRPr lang="en-US" sz="2800" dirty="0">
              <a:latin typeface="Calibri Light" panose="020F0302020204030204" pitchFamily="34" charset="0"/>
            </a:endParaRPr>
          </a:p>
        </p:txBody>
      </p:sp>
      <p:sp>
        <p:nvSpPr>
          <p:cNvPr id="159754" name="Text Box 10"/>
          <p:cNvSpPr txBox="1">
            <a:spLocks noChangeArrowheads="1"/>
          </p:cNvSpPr>
          <p:nvPr/>
        </p:nvSpPr>
        <p:spPr bwMode="auto">
          <a:xfrm>
            <a:off x="179512" y="1628775"/>
            <a:ext cx="8856984"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SzPct val="85000"/>
            </a:pPr>
            <a:r>
              <a:rPr lang="en-US" sz="2400" dirty="0">
                <a:solidFill>
                  <a:srgbClr val="003399"/>
                </a:solidFill>
                <a:latin typeface="Calibri Light" panose="020F0302020204030204" pitchFamily="34" charset="0"/>
              </a:rPr>
              <a:t>Program for </a:t>
            </a:r>
            <a:r>
              <a:rPr lang="en-US" sz="2400" i="1" dirty="0">
                <a:solidFill>
                  <a:srgbClr val="003399"/>
                </a:solidFill>
                <a:latin typeface="Calibri Light" panose="020F0302020204030204" pitchFamily="34" charset="0"/>
              </a:rPr>
              <a:t>p</a:t>
            </a:r>
            <a:r>
              <a:rPr lang="en-US" sz="2400" i="1" baseline="-25000" dirty="0">
                <a:solidFill>
                  <a:srgbClr val="003399"/>
                </a:solidFill>
                <a:latin typeface="Calibri Light" panose="020F0302020204030204" pitchFamily="34" charset="0"/>
              </a:rPr>
              <a:t>i</a:t>
            </a:r>
            <a:r>
              <a:rPr lang="en-SE" sz="2400" dirty="0">
                <a:solidFill>
                  <a:srgbClr val="003399"/>
                </a:solidFill>
                <a:latin typeface="Calibri Light" panose="020F0302020204030204" pitchFamily="34" charset="0"/>
              </a:rPr>
              <a:t>: </a:t>
            </a:r>
            <a:r>
              <a:rPr lang="en-US" sz="2400" dirty="0">
                <a:solidFill>
                  <a:srgbClr val="003399"/>
                </a:solidFill>
                <a:latin typeface="Calibri Light" panose="020F0302020204030204" pitchFamily="34" charset="0"/>
              </a:rPr>
              <a:t>each processor reads it’s neighbors leader and chooses the candidate with the </a:t>
            </a:r>
            <a:r>
              <a:rPr lang="en-SE" sz="2400" dirty="0">
                <a:solidFill>
                  <a:srgbClr val="003399"/>
                </a:solidFill>
                <a:latin typeface="Calibri Light" panose="020F0302020204030204" pitchFamily="34" charset="0"/>
              </a:rPr>
              <a:t>lexicaficaly </a:t>
            </a:r>
            <a:r>
              <a:rPr lang="en-US" sz="2400" dirty="0">
                <a:solidFill>
                  <a:srgbClr val="003399"/>
                </a:solidFill>
                <a:latin typeface="Calibri Light" panose="020F0302020204030204" pitchFamily="34" charset="0"/>
              </a:rPr>
              <a:t>lowest </a:t>
            </a:r>
            <a:r>
              <a:rPr lang="en-SE" sz="2400" dirty="0">
                <a:solidFill>
                  <a:srgbClr val="003399"/>
                </a:solidFill>
                <a:latin typeface="Calibri Light" panose="020F0302020204030204" pitchFamily="34" charset="0"/>
              </a:rPr>
              <a:t>pair of idetifier and distance.</a:t>
            </a:r>
            <a:endParaRPr lang="en-US" sz="2400" dirty="0">
              <a:solidFill>
                <a:srgbClr val="003399"/>
              </a:solidFill>
              <a:latin typeface="Calibri Light" panose="020F0302020204030204" pitchFamily="34" charset="0"/>
            </a:endParaRPr>
          </a:p>
        </p:txBody>
      </p:sp>
    </p:spTree>
    <p:custDataLst>
      <p:tags r:id="rId1"/>
    </p:custDataLst>
    <p:extLst>
      <p:ext uri="{BB962C8B-B14F-4D97-AF65-F5344CB8AC3E}">
        <p14:creationId xmlns:p14="http://schemas.microsoft.com/office/powerpoint/2010/main" val="1399615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dissolve">
                                      <p:cBhvr>
                                        <p:cTn id="7" dur="5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r>
              <a:rPr lang="en-US" altLang="en-US"/>
              <a:t>2-</a:t>
            </a:r>
            <a:fld id="{3E09E322-39DF-4EEC-9CD1-A25245790BC0}" type="slidenum">
              <a:rPr lang="en-US" altLang="en-US"/>
              <a:pPr/>
              <a:t>3</a:t>
            </a:fld>
            <a:endParaRPr lang="en-US" altLang="en-US"/>
          </a:p>
        </p:txBody>
      </p:sp>
      <p:sp>
        <p:nvSpPr>
          <p:cNvPr id="152578" name="Rectangle 2"/>
          <p:cNvSpPr>
            <a:spLocks noChangeArrowheads="1"/>
          </p:cNvSpPr>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4000" u="sng">
              <a:solidFill>
                <a:srgbClr val="009999"/>
              </a:solidFill>
              <a:latin typeface="Comic Sans MS" pitchFamily="66" charset="0"/>
            </a:endParaRPr>
          </a:p>
        </p:txBody>
      </p:sp>
      <p:sp>
        <p:nvSpPr>
          <p:cNvPr id="152579" name="Rectangle 3"/>
          <p:cNvSpPr>
            <a:spLocks noChangeArrowheads="1"/>
          </p:cNvSpPr>
          <p:nvPr/>
        </p:nvSpPr>
        <p:spPr bwMode="auto">
          <a:xfrm>
            <a:off x="533400" y="3970338"/>
            <a:ext cx="82200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Used for proving convergence</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rPr>
              <a:t>Can be used to estimate the number of steps required to reach a safe configuration</a:t>
            </a:r>
          </a:p>
        </p:txBody>
      </p:sp>
      <p:sp>
        <p:nvSpPr>
          <p:cNvPr id="152580" name="Rectangle 4"/>
          <p:cNvSpPr>
            <a:spLocks noGrp="1" noChangeArrowheads="1"/>
          </p:cNvSpPr>
          <p:nvPr>
            <p:ph type="title"/>
          </p:nvPr>
        </p:nvSpPr>
        <p:spPr>
          <a:xfrm>
            <a:off x="533400" y="596900"/>
            <a:ext cx="7772400" cy="1143000"/>
          </a:xfrm>
        </p:spPr>
        <p:txBody>
          <a:bodyPr/>
          <a:lstStyle/>
          <a:p>
            <a:r>
              <a:rPr lang="en-US" altLang="en-US" dirty="0">
                <a:latin typeface="Calibri Light" panose="020F0302020204030204" pitchFamily="34" charset="0"/>
              </a:rPr>
              <a:t>Proof Techniques:</a:t>
            </a:r>
            <a:br>
              <a:rPr lang="en-US" altLang="en-US" dirty="0">
                <a:latin typeface="Calibri Light" panose="020F0302020204030204" pitchFamily="34" charset="0"/>
              </a:rPr>
            </a:br>
            <a:r>
              <a:rPr lang="en-US" altLang="en-US" dirty="0">
                <a:latin typeface="Calibri Light" panose="020F0302020204030204" pitchFamily="34" charset="0"/>
              </a:rPr>
              <a:t>Variant Function</a:t>
            </a:r>
            <a:endParaRPr lang="en-US" dirty="0">
              <a:latin typeface="Calibri Light" panose="020F0302020204030204" pitchFamily="34" charset="0"/>
            </a:endParaRPr>
          </a:p>
        </p:txBody>
      </p:sp>
      <p:grpSp>
        <p:nvGrpSpPr>
          <p:cNvPr id="152654" name="Group 78"/>
          <p:cNvGrpSpPr>
            <a:grpSpLocks/>
          </p:cNvGrpSpPr>
          <p:nvPr/>
        </p:nvGrpSpPr>
        <p:grpSpPr bwMode="auto">
          <a:xfrm>
            <a:off x="1860550" y="2208213"/>
            <a:ext cx="5454650" cy="565150"/>
            <a:chOff x="1172" y="1391"/>
            <a:chExt cx="3436" cy="356"/>
          </a:xfrm>
        </p:grpSpPr>
        <p:grpSp>
          <p:nvGrpSpPr>
            <p:cNvPr id="152595" name="Group 19"/>
            <p:cNvGrpSpPr>
              <a:grpSpLocks/>
            </p:cNvGrpSpPr>
            <p:nvPr/>
          </p:nvGrpSpPr>
          <p:grpSpPr bwMode="auto">
            <a:xfrm>
              <a:off x="1335" y="1391"/>
              <a:ext cx="493" cy="304"/>
              <a:chOff x="1196" y="1946"/>
              <a:chExt cx="506" cy="288"/>
            </a:xfrm>
          </p:grpSpPr>
          <p:sp>
            <p:nvSpPr>
              <p:cNvPr id="152596" name="Line 20"/>
              <p:cNvSpPr>
                <a:spLocks noChangeShapeType="1"/>
              </p:cNvSpPr>
              <p:nvPr/>
            </p:nvSpPr>
            <p:spPr bwMode="auto">
              <a:xfrm rot="-925783">
                <a:off x="1243" y="211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597" name="Text Box 21"/>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a:t>
                </a:r>
              </a:p>
            </p:txBody>
          </p:sp>
        </p:grpSp>
        <p:sp>
          <p:nvSpPr>
            <p:cNvPr id="152609" name="Text Box 33"/>
            <p:cNvSpPr txBox="1">
              <a:spLocks noChangeArrowheads="1"/>
            </p:cNvSpPr>
            <p:nvPr/>
          </p:nvSpPr>
          <p:spPr bwMode="auto">
            <a:xfrm>
              <a:off x="1172" y="1495"/>
              <a:ext cx="2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800" dirty="0">
                  <a:solidFill>
                    <a:srgbClr val="3333CC"/>
                  </a:solidFill>
                  <a:latin typeface="Calibri Light" panose="020F0302020204030204" pitchFamily="34" charset="0"/>
                </a:rPr>
                <a:t>c</a:t>
              </a:r>
            </a:p>
          </p:txBody>
        </p:sp>
        <p:sp>
          <p:nvSpPr>
            <p:cNvPr id="152613" name="Text Box 37"/>
            <p:cNvSpPr txBox="1">
              <a:spLocks noChangeArrowheads="1"/>
            </p:cNvSpPr>
            <p:nvPr/>
          </p:nvSpPr>
          <p:spPr bwMode="auto">
            <a:xfrm>
              <a:off x="1784" y="1493"/>
              <a:ext cx="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solidFill>
                    <a:srgbClr val="008000"/>
                  </a:solidFill>
                  <a:latin typeface="Calibri Light" panose="020F0302020204030204" pitchFamily="34" charset="0"/>
                </a:rPr>
                <a:t>c</a:t>
              </a:r>
              <a:r>
                <a:rPr lang="en-US" sz="2000" baseline="-25000" dirty="0">
                  <a:solidFill>
                    <a:srgbClr val="008000"/>
                  </a:solidFill>
                  <a:latin typeface="Calibri Light" panose="020F0302020204030204" pitchFamily="34" charset="0"/>
                </a:rPr>
                <a:t>1</a:t>
              </a:r>
            </a:p>
          </p:txBody>
        </p:sp>
        <p:sp>
          <p:nvSpPr>
            <p:cNvPr id="152614" name="Text Box 38"/>
            <p:cNvSpPr txBox="1">
              <a:spLocks noChangeArrowheads="1"/>
            </p:cNvSpPr>
            <p:nvPr/>
          </p:nvSpPr>
          <p:spPr bwMode="auto">
            <a:xfrm>
              <a:off x="2398" y="1497"/>
              <a:ext cx="3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solidFill>
                    <a:srgbClr val="008000"/>
                  </a:solidFill>
                  <a:latin typeface="Calibri Light" panose="020F0302020204030204" pitchFamily="34" charset="0"/>
                </a:rPr>
                <a:t>c</a:t>
              </a:r>
              <a:r>
                <a:rPr lang="en-US" sz="2000" baseline="-25000" dirty="0">
                  <a:solidFill>
                    <a:srgbClr val="008000"/>
                  </a:solidFill>
                  <a:latin typeface="Calibri Light" panose="020F0302020204030204" pitchFamily="34" charset="0"/>
                </a:rPr>
                <a:t>2</a:t>
              </a:r>
            </a:p>
          </p:txBody>
        </p:sp>
        <p:sp>
          <p:nvSpPr>
            <p:cNvPr id="152621" name="Text Box 45"/>
            <p:cNvSpPr txBox="1">
              <a:spLocks noChangeArrowheads="1"/>
            </p:cNvSpPr>
            <p:nvPr/>
          </p:nvSpPr>
          <p:spPr bwMode="auto">
            <a:xfrm>
              <a:off x="3180" y="1496"/>
              <a:ext cx="3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solidFill>
                    <a:srgbClr val="008000"/>
                  </a:solidFill>
                  <a:latin typeface="Calibri Light" panose="020F0302020204030204" pitchFamily="34" charset="0"/>
                </a:rPr>
                <a:t>c</a:t>
              </a:r>
              <a:r>
                <a:rPr lang="en-US" sz="2000" baseline="-25000" dirty="0">
                  <a:solidFill>
                    <a:srgbClr val="008000"/>
                  </a:solidFill>
                  <a:latin typeface="Calibri Light" panose="020F0302020204030204" pitchFamily="34" charset="0"/>
                </a:rPr>
                <a:t>3</a:t>
              </a:r>
            </a:p>
          </p:txBody>
        </p:sp>
        <p:sp>
          <p:nvSpPr>
            <p:cNvPr id="152626" name="Line 50"/>
            <p:cNvSpPr>
              <a:spLocks noChangeShapeType="1"/>
            </p:cNvSpPr>
            <p:nvPr/>
          </p:nvSpPr>
          <p:spPr bwMode="auto">
            <a:xfrm rot="-925783">
              <a:off x="2727" y="1567"/>
              <a:ext cx="385" cy="121"/>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627" name="Text Box 51"/>
            <p:cNvSpPr txBox="1">
              <a:spLocks noChangeArrowheads="1"/>
            </p:cNvSpPr>
            <p:nvPr/>
          </p:nvSpPr>
          <p:spPr bwMode="auto">
            <a:xfrm>
              <a:off x="2686" y="1392"/>
              <a:ext cx="4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a:t>
              </a:r>
            </a:p>
          </p:txBody>
        </p:sp>
        <p:sp>
          <p:nvSpPr>
            <p:cNvPr id="152635" name="Line 59"/>
            <p:cNvSpPr>
              <a:spLocks noChangeShapeType="1"/>
            </p:cNvSpPr>
            <p:nvPr/>
          </p:nvSpPr>
          <p:spPr bwMode="auto">
            <a:xfrm rot="-925783">
              <a:off x="3512" y="1540"/>
              <a:ext cx="568" cy="160"/>
            </a:xfrm>
            <a:prstGeom prst="line">
              <a:avLst/>
            </a:prstGeom>
            <a:noFill/>
            <a:ln w="9525">
              <a:solidFill>
                <a:srgbClr val="008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646" name="Text Box 70"/>
            <p:cNvSpPr txBox="1">
              <a:spLocks noChangeArrowheads="1"/>
            </p:cNvSpPr>
            <p:nvPr/>
          </p:nvSpPr>
          <p:spPr bwMode="auto">
            <a:xfrm>
              <a:off x="4079" y="1476"/>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err="1">
                  <a:solidFill>
                    <a:srgbClr val="CC3300"/>
                  </a:solidFill>
                  <a:latin typeface="Calibri Light" panose="020F0302020204030204" pitchFamily="34" charset="0"/>
                </a:rPr>
                <a:t>c</a:t>
              </a:r>
              <a:r>
                <a:rPr lang="en-US" sz="2000" baseline="-25000" dirty="0" err="1">
                  <a:solidFill>
                    <a:srgbClr val="CC3300"/>
                  </a:solidFill>
                  <a:latin typeface="Calibri Light" panose="020F0302020204030204" pitchFamily="34" charset="0"/>
                </a:rPr>
                <a:t>safe</a:t>
              </a:r>
              <a:endParaRPr lang="en-US" sz="2000" dirty="0">
                <a:solidFill>
                  <a:srgbClr val="CC3300"/>
                </a:solidFill>
                <a:latin typeface="Calibri Light" panose="020F0302020204030204" pitchFamily="34" charset="0"/>
              </a:endParaRPr>
            </a:p>
          </p:txBody>
        </p:sp>
        <p:grpSp>
          <p:nvGrpSpPr>
            <p:cNvPr id="152647" name="Group 71"/>
            <p:cNvGrpSpPr>
              <a:grpSpLocks/>
            </p:cNvGrpSpPr>
            <p:nvPr/>
          </p:nvGrpSpPr>
          <p:grpSpPr bwMode="auto">
            <a:xfrm>
              <a:off x="1969" y="1422"/>
              <a:ext cx="493" cy="304"/>
              <a:chOff x="1196" y="1946"/>
              <a:chExt cx="506" cy="288"/>
            </a:xfrm>
          </p:grpSpPr>
          <p:sp>
            <p:nvSpPr>
              <p:cNvPr id="152648" name="Line 72"/>
              <p:cNvSpPr>
                <a:spLocks noChangeShapeType="1"/>
              </p:cNvSpPr>
              <p:nvPr/>
            </p:nvSpPr>
            <p:spPr bwMode="auto">
              <a:xfrm rot="-925783">
                <a:off x="1243" y="2119"/>
                <a:ext cx="394" cy="115"/>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52649" name="Text Box 73"/>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a:t>
                </a:r>
              </a:p>
            </p:txBody>
          </p:sp>
        </p:grpSp>
        <p:sp>
          <p:nvSpPr>
            <p:cNvPr id="152650" name="Text Box 74"/>
            <p:cNvSpPr txBox="1">
              <a:spLocks noChangeArrowheads="1"/>
            </p:cNvSpPr>
            <p:nvPr/>
          </p:nvSpPr>
          <p:spPr bwMode="auto">
            <a:xfrm>
              <a:off x="3512" y="1434"/>
              <a:ext cx="4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1600" dirty="0">
                  <a:solidFill>
                    <a:srgbClr val="008000"/>
                  </a:solidFill>
                  <a:latin typeface="Calibri Light" panose="020F0302020204030204" pitchFamily="34" charset="0"/>
                </a:rPr>
                <a:t>steps</a:t>
              </a:r>
            </a:p>
          </p:txBody>
        </p:sp>
      </p:grpSp>
      <p:sp>
        <p:nvSpPr>
          <p:cNvPr id="152652" name="Text Box 76"/>
          <p:cNvSpPr txBox="1">
            <a:spLocks noChangeArrowheads="1"/>
          </p:cNvSpPr>
          <p:nvPr/>
        </p:nvSpPr>
        <p:spPr bwMode="auto">
          <a:xfrm>
            <a:off x="533400" y="3084513"/>
            <a:ext cx="822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000" dirty="0">
                <a:latin typeface="Calibri Light" panose="020F0302020204030204" pitchFamily="34" charset="0"/>
              </a:rPr>
              <a:t>|VF(c)|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|VF(c</a:t>
            </a:r>
            <a:r>
              <a:rPr lang="en-US" sz="2000" baseline="-25000" dirty="0">
                <a:latin typeface="Calibri Light" panose="020F0302020204030204" pitchFamily="34" charset="0"/>
              </a:rPr>
              <a:t>1</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|VF(c</a:t>
            </a:r>
            <a:r>
              <a:rPr lang="en-US" sz="2000" baseline="-25000" dirty="0">
                <a:latin typeface="Calibri Light" panose="020F0302020204030204" pitchFamily="34" charset="0"/>
              </a:rPr>
              <a:t>2</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|VF(c</a:t>
            </a:r>
            <a:r>
              <a:rPr lang="en-US" sz="2000" baseline="-25000" dirty="0">
                <a:latin typeface="Calibri Light" panose="020F0302020204030204" pitchFamily="34" charset="0"/>
              </a:rPr>
              <a:t>3</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a:t>
            </a:r>
            <a:r>
              <a:rPr lang="en-US" sz="2000" dirty="0">
                <a:latin typeface="Calibri Light" panose="020F0302020204030204" pitchFamily="34" charset="0"/>
              </a:rPr>
              <a:t>|VF(</a:t>
            </a:r>
            <a:r>
              <a:rPr lang="en-US" sz="2000" dirty="0" err="1">
                <a:solidFill>
                  <a:srgbClr val="CC3300"/>
                </a:solidFill>
                <a:latin typeface="Calibri Light" panose="020F0302020204030204" pitchFamily="34" charset="0"/>
              </a:rPr>
              <a:t>c</a:t>
            </a:r>
            <a:r>
              <a:rPr lang="en-US" sz="2000" baseline="-25000" dirty="0" err="1">
                <a:solidFill>
                  <a:srgbClr val="CC3300"/>
                </a:solidFill>
                <a:latin typeface="Calibri Light" panose="020F0302020204030204" pitchFamily="34" charset="0"/>
              </a:rPr>
              <a:t>safe</a:t>
            </a:r>
            <a:r>
              <a:rPr lang="en-US" sz="2000" dirty="0">
                <a:latin typeface="Calibri Light" panose="020F0302020204030204" pitchFamily="34" charset="0"/>
              </a:rPr>
              <a:t>)| </a:t>
            </a:r>
            <a:r>
              <a:rPr lang="en-US" sz="2000" dirty="0">
                <a:latin typeface="Calibri Light" panose="020F0302020204030204" pitchFamily="34" charset="0"/>
                <a:sym typeface="Symbol" pitchFamily="18" charset="2"/>
              </a:rPr>
              <a:t></a:t>
            </a:r>
            <a:r>
              <a:rPr lang="en-US" sz="2000" dirty="0">
                <a:solidFill>
                  <a:srgbClr val="CC3300"/>
                </a:solidFill>
                <a:latin typeface="Calibri Light" panose="020F0302020204030204" pitchFamily="34" charset="0"/>
                <a:sym typeface="Math1" pitchFamily="2" charset="2"/>
              </a:rPr>
              <a:t> … </a:t>
            </a:r>
            <a:r>
              <a:rPr lang="en-US" sz="2000" dirty="0">
                <a:latin typeface="Calibri Light" panose="020F0302020204030204" pitchFamily="34" charset="0"/>
                <a:sym typeface="Symbol" pitchFamily="18" charset="2"/>
              </a:rPr>
              <a:t></a:t>
            </a:r>
            <a:r>
              <a:rPr lang="en-US" sz="2000" dirty="0">
                <a:latin typeface="Calibri Light" panose="020F0302020204030204" pitchFamily="34" charset="0"/>
                <a:sym typeface="Math1" pitchFamily="2" charset="2"/>
              </a:rPr>
              <a:t> bound</a:t>
            </a:r>
          </a:p>
        </p:txBody>
      </p:sp>
    </p:spTree>
    <p:extLst>
      <p:ext uri="{BB962C8B-B14F-4D97-AF65-F5344CB8AC3E}">
        <p14:creationId xmlns:p14="http://schemas.microsoft.com/office/powerpoint/2010/main" val="3397504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654"/>
                                        </p:tgtEl>
                                        <p:attrNameLst>
                                          <p:attrName>style.visibility</p:attrName>
                                        </p:attrNameLst>
                                      </p:cBhvr>
                                      <p:to>
                                        <p:strVal val="visible"/>
                                      </p:to>
                                    </p:set>
                                    <p:animEffect transition="in" filter="wipe(left)">
                                      <p:cBhvr>
                                        <p:cTn id="7" dur="500"/>
                                        <p:tgtEl>
                                          <p:spTgt spid="1526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2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5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117AC529-97A1-47DF-853C-AD219FED1C2F}" type="slidenum">
              <a:rPr lang="en-US" altLang="en-US"/>
              <a:pPr/>
              <a:t>30</a:t>
            </a:fld>
            <a:endParaRPr lang="en-US" altLang="en-US"/>
          </a:p>
        </p:txBody>
      </p:sp>
      <p:sp>
        <p:nvSpPr>
          <p:cNvPr id="160770" name="Rectangle 2"/>
          <p:cNvSpPr>
            <a:spLocks noChangeArrowheads="1"/>
          </p:cNvSpPr>
          <p:nvPr/>
        </p:nvSpPr>
        <p:spPr bwMode="auto">
          <a:xfrm>
            <a:off x="533400" y="533400"/>
            <a:ext cx="7970838"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60771" name="Rectangle 3"/>
          <p:cNvSpPr>
            <a:spLocks noChangeArrowheads="1"/>
          </p:cNvSpPr>
          <p:nvPr/>
        </p:nvSpPr>
        <p:spPr bwMode="auto">
          <a:xfrm>
            <a:off x="533400" y="2103438"/>
            <a:ext cx="8220075"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We assume that every processor has a unique identifier in the range 1 to N</a:t>
            </a:r>
          </a:p>
          <a:p>
            <a:pPr marL="342900" indent="-342900" algn="l">
              <a:spcBef>
                <a:spcPct val="20000"/>
              </a:spcBef>
              <a:buClr>
                <a:schemeClr val="accent2"/>
              </a:buClr>
              <a:buSzPct val="85000"/>
              <a:buFont typeface="ZapfDingbats" pitchFamily="82" charset="2"/>
              <a:buChar char="¦"/>
            </a:pPr>
            <a:endParaRPr lang="en-US" altLang="he-IL" sz="2600" dirty="0">
              <a:solidFill>
                <a:srgbClr val="C6000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C60000"/>
                </a:solidFill>
                <a:latin typeface="Calibri Light" panose="020F0302020204030204" pitchFamily="34" charset="0"/>
              </a:rPr>
              <a:t>The leader election task</a:t>
            </a:r>
            <a:r>
              <a:rPr lang="en-US" altLang="he-IL" sz="2600" dirty="0">
                <a:solidFill>
                  <a:srgbClr val="0000B0"/>
                </a:solidFill>
                <a:latin typeface="Calibri Light" panose="020F0302020204030204" pitchFamily="34" charset="0"/>
              </a:rPr>
              <a:t> is to inform every processor of the identifier of a single processor in the system, this single processor is the leader</a:t>
            </a:r>
          </a:p>
          <a:p>
            <a:pPr marL="342900" indent="-342900" algn="l">
              <a:spcBef>
                <a:spcPct val="20000"/>
              </a:spcBef>
              <a:buClr>
                <a:schemeClr val="accent2"/>
              </a:buClr>
              <a:buSzPct val="85000"/>
              <a:buFont typeface="ZapfDingbats" pitchFamily="82" charset="2"/>
              <a:buChar char="¦"/>
            </a:pPr>
            <a:endParaRPr lang="en-US" altLang="he-IL" sz="2600" dirty="0">
              <a:solidFill>
                <a:srgbClr val="C6000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C60000"/>
                </a:solidFill>
                <a:latin typeface="Calibri Light" panose="020F0302020204030204" pitchFamily="34" charset="0"/>
              </a:rPr>
              <a:t>Floating identifier</a:t>
            </a:r>
            <a:r>
              <a:rPr lang="en-US" altLang="he-IL" sz="2600" dirty="0">
                <a:solidFill>
                  <a:srgbClr val="0000B0"/>
                </a:solidFill>
                <a:latin typeface="Calibri Light" panose="020F0302020204030204" pitchFamily="34" charset="0"/>
              </a:rPr>
              <a:t> - an identifier that appears in the initial configuration, when no processor in the system with this identifier appears in the system</a:t>
            </a:r>
          </a:p>
        </p:txBody>
      </p:sp>
      <p:sp>
        <p:nvSpPr>
          <p:cNvPr id="160772" name="Rectangle 4"/>
          <p:cNvSpPr>
            <a:spLocks noGrp="1" noChangeArrowheads="1"/>
          </p:cNvSpPr>
          <p:nvPr>
            <p:ph type="title"/>
          </p:nvPr>
        </p:nvSpPr>
        <p:spPr>
          <a:xfrm>
            <a:off x="179512" y="720725"/>
            <a:ext cx="8784976" cy="1143000"/>
          </a:xfrm>
        </p:spPr>
        <p:txBody>
          <a:bodyPr/>
          <a:lstStyle/>
          <a:p>
            <a:r>
              <a:rPr lang="en-US" altLang="he-IL" sz="2600" dirty="0">
                <a:latin typeface="Calibri Light" panose="020F0302020204030204" pitchFamily="34" charset="0"/>
              </a:rPr>
              <a:t>Convergence Stairs - Example: </a:t>
            </a:r>
            <a:br>
              <a:rPr lang="en-US" altLang="he-IL" sz="2600" dirty="0">
                <a:latin typeface="Calibri Light" panose="020F0302020204030204" pitchFamily="34" charset="0"/>
              </a:rPr>
            </a:br>
            <a:r>
              <a:rPr lang="en-US" altLang="he-IL" sz="2600" dirty="0">
                <a:latin typeface="Calibri Light" panose="020F0302020204030204" pitchFamily="34" charset="0"/>
              </a:rPr>
              <a:t>Leader election in a General Communication Networks</a:t>
            </a:r>
            <a:endParaRPr lang="en-US" sz="2600" dirty="0">
              <a:latin typeface="Calibri Light" panose="020F0302020204030204" pitchFamily="34" charset="0"/>
            </a:endParaRPr>
          </a:p>
        </p:txBody>
      </p:sp>
    </p:spTree>
    <p:extLst>
      <p:ext uri="{BB962C8B-B14F-4D97-AF65-F5344CB8AC3E}">
        <p14:creationId xmlns:p14="http://schemas.microsoft.com/office/powerpoint/2010/main" val="4040270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2265C4B8-2E21-45D5-84CC-1C3FCEDD40A3}" type="slidenum">
              <a:rPr lang="en-US" altLang="en-US"/>
              <a:pPr/>
              <a:t>31</a:t>
            </a:fld>
            <a:endParaRPr lang="en-US" altLang="en-US"/>
          </a:p>
        </p:txBody>
      </p:sp>
      <p:sp>
        <p:nvSpPr>
          <p:cNvPr id="161795" name="Rectangle 3"/>
          <p:cNvSpPr>
            <a:spLocks noChangeArrowheads="1"/>
          </p:cNvSpPr>
          <p:nvPr/>
        </p:nvSpPr>
        <p:spPr bwMode="auto">
          <a:xfrm>
            <a:off x="533400" y="558800"/>
            <a:ext cx="82200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61796" name="Rectangle 4"/>
          <p:cNvSpPr>
            <a:spLocks noChangeArrowheads="1"/>
          </p:cNvSpPr>
          <p:nvPr/>
        </p:nvSpPr>
        <p:spPr bwMode="auto">
          <a:xfrm>
            <a:off x="533400" y="1636713"/>
            <a:ext cx="8220075"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We will use </a:t>
            </a:r>
            <a:r>
              <a:rPr lang="en-SE" altLang="he-IL" sz="2600" dirty="0">
                <a:solidFill>
                  <a:srgbClr val="0000B0"/>
                </a:solidFill>
                <a:latin typeface="Calibri Light" panose="020F0302020204030204" pitchFamily="34" charset="0"/>
              </a:rPr>
              <a:t>two</a:t>
            </a:r>
            <a:r>
              <a:rPr lang="en-US" altLang="he-IL" sz="2600" dirty="0">
                <a:solidFill>
                  <a:srgbClr val="0000B0"/>
                </a:solidFill>
                <a:latin typeface="Calibri Light" panose="020F0302020204030204" pitchFamily="34" charset="0"/>
              </a:rPr>
              <a:t> convergence stairs :</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742950" lvl="1" indent="-285750" algn="l">
              <a:spcBef>
                <a:spcPct val="20000"/>
              </a:spcBef>
              <a:buClr>
                <a:schemeClr val="accent2"/>
              </a:buClr>
              <a:buSzPct val="75000"/>
              <a:buFont typeface="ZapfDingbats" pitchFamily="82" charset="2"/>
              <a:buChar char="l"/>
            </a:pPr>
            <a:r>
              <a:rPr lang="en-US" altLang="he-IL" sz="2600" dirty="0">
                <a:solidFill>
                  <a:srgbClr val="C60000"/>
                </a:solidFill>
                <a:latin typeface="Calibri Light" panose="020F0302020204030204" pitchFamily="34" charset="0"/>
              </a:rPr>
              <a:t>A</a:t>
            </a:r>
            <a:r>
              <a:rPr lang="en-US" altLang="he-IL" sz="2600" baseline="-25000" dirty="0">
                <a:solidFill>
                  <a:srgbClr val="C60000"/>
                </a:solidFill>
                <a:latin typeface="Calibri Light" panose="020F0302020204030204" pitchFamily="34" charset="0"/>
              </a:rPr>
              <a:t>1</a:t>
            </a:r>
            <a:r>
              <a:rPr lang="en-US" altLang="he-IL" sz="2600" dirty="0">
                <a:solidFill>
                  <a:srgbClr val="0000B0"/>
                </a:solidFill>
                <a:latin typeface="Calibri Light" panose="020F0302020204030204" pitchFamily="34" charset="0"/>
              </a:rPr>
              <a:t> - no floating identifier exists</a:t>
            </a:r>
          </a:p>
          <a:p>
            <a:pPr marL="742950" lvl="1" indent="-285750" algn="l">
              <a:spcBef>
                <a:spcPct val="20000"/>
              </a:spcBef>
              <a:buClr>
                <a:schemeClr val="accent2"/>
              </a:buClr>
              <a:buSzPct val="75000"/>
              <a:buFont typeface="ZapfDingbats" pitchFamily="82" charset="2"/>
              <a:buChar char="l"/>
            </a:pPr>
            <a:endParaRPr lang="en-US" altLang="he-IL" sz="2600" dirty="0">
              <a:solidFill>
                <a:srgbClr val="C60000"/>
              </a:solidFill>
              <a:latin typeface="Calibri Light" panose="020F0302020204030204" pitchFamily="34" charset="0"/>
            </a:endParaRPr>
          </a:p>
          <a:p>
            <a:pPr marL="742950" lvl="1" indent="-285750" algn="l">
              <a:spcBef>
                <a:spcPct val="20000"/>
              </a:spcBef>
              <a:buClr>
                <a:schemeClr val="accent2"/>
              </a:buClr>
              <a:buSzPct val="75000"/>
              <a:buFont typeface="ZapfDingbats" pitchFamily="82" charset="2"/>
              <a:buChar char="l"/>
            </a:pPr>
            <a:r>
              <a:rPr lang="en-US" altLang="he-IL" sz="2600" dirty="0">
                <a:solidFill>
                  <a:srgbClr val="C60000"/>
                </a:solidFill>
                <a:latin typeface="Calibri Light" panose="020F0302020204030204" pitchFamily="34" charset="0"/>
              </a:rPr>
              <a:t>A</a:t>
            </a:r>
            <a:r>
              <a:rPr lang="en-US" altLang="he-IL" sz="2600" baseline="-25000" dirty="0">
                <a:solidFill>
                  <a:srgbClr val="C60000"/>
                </a:solidFill>
                <a:latin typeface="Calibri Light" panose="020F0302020204030204" pitchFamily="34" charset="0"/>
              </a:rPr>
              <a:t>2</a:t>
            </a:r>
            <a:r>
              <a:rPr lang="en-US" altLang="he-IL" sz="2600" dirty="0">
                <a:solidFill>
                  <a:srgbClr val="0000B0"/>
                </a:solidFill>
                <a:latin typeface="Calibri Light" panose="020F0302020204030204" pitchFamily="34" charset="0"/>
              </a:rPr>
              <a:t> (for a safe configuration) every processor chooses the </a:t>
            </a:r>
            <a:r>
              <a:rPr lang="en-SE" altLang="he-IL" sz="2600" dirty="0">
                <a:solidFill>
                  <a:srgbClr val="0000B0"/>
                </a:solidFill>
                <a:latin typeface="Calibri Light" panose="020F0302020204030204" pitchFamily="34" charset="0"/>
              </a:rPr>
              <a:t>minimum</a:t>
            </a:r>
            <a:r>
              <a:rPr lang="en-US" altLang="he-IL" sz="2600" dirty="0">
                <a:solidFill>
                  <a:srgbClr val="0000B0"/>
                </a:solidFill>
                <a:latin typeface="Calibri Light" panose="020F0302020204030204" pitchFamily="34" charset="0"/>
              </a:rPr>
              <a:t> identifier of a processor in the system as the identifier of the leader</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To show that A</a:t>
            </a:r>
            <a:r>
              <a:rPr lang="en-US" altLang="he-IL" sz="2600" baseline="-25000" dirty="0">
                <a:solidFill>
                  <a:srgbClr val="0000B0"/>
                </a:solidFill>
                <a:latin typeface="Calibri Light" panose="020F0302020204030204" pitchFamily="34" charset="0"/>
              </a:rPr>
              <a:t>1</a:t>
            </a:r>
            <a:r>
              <a:rPr lang="en-US" altLang="he-IL" sz="2600" dirty="0">
                <a:solidFill>
                  <a:srgbClr val="0000B0"/>
                </a:solidFill>
                <a:latin typeface="Calibri Light" panose="020F0302020204030204" pitchFamily="34" charset="0"/>
              </a:rPr>
              <a:t> holds, we argue that, if a floating identifier exists, then </a:t>
            </a:r>
            <a:r>
              <a:rPr lang="en-SE" altLang="he-IL" sz="2600" dirty="0">
                <a:solidFill>
                  <a:srgbClr val="0000B0"/>
                </a:solidFill>
                <a:latin typeface="Calibri Light" panose="020F0302020204030204" pitchFamily="34" charset="0"/>
              </a:rPr>
              <a:t>within</a:t>
            </a:r>
            <a:r>
              <a:rPr lang="en-US" altLang="he-IL" sz="2600" dirty="0">
                <a:solidFill>
                  <a:srgbClr val="0000B0"/>
                </a:solidFill>
                <a:latin typeface="Calibri Light" panose="020F0302020204030204" pitchFamily="34" charset="0"/>
              </a:rPr>
              <a:t> </a:t>
            </a:r>
            <a:r>
              <a:rPr lang="en-US" altLang="he-IL" sz="2600" i="1" dirty="0">
                <a:solidFill>
                  <a:srgbClr val="0000B0"/>
                </a:solidFill>
                <a:latin typeface="Calibri Light" panose="020F0302020204030204" pitchFamily="34" charset="0"/>
              </a:rPr>
              <a:t>O</a:t>
            </a:r>
            <a:r>
              <a:rPr lang="en-US" altLang="he-IL" sz="2600" dirty="0">
                <a:solidFill>
                  <a:srgbClr val="0000B0"/>
                </a:solidFill>
                <a:latin typeface="Calibri Light" panose="020F0302020204030204" pitchFamily="34" charset="0"/>
              </a:rPr>
              <a:t>(</a:t>
            </a:r>
            <a:r>
              <a:rPr lang="en-US" altLang="he-IL" sz="2600" dirty="0">
                <a:solidFill>
                  <a:srgbClr val="0000B0"/>
                </a:solidFill>
                <a:latin typeface="Calibri Light" panose="020F0302020204030204" pitchFamily="34" charset="0"/>
                <a:sym typeface="Symbol" pitchFamily="18" charset="2"/>
              </a:rPr>
              <a:t></a:t>
            </a:r>
            <a:r>
              <a:rPr lang="en-US" altLang="he-IL" sz="2600" dirty="0">
                <a:solidFill>
                  <a:srgbClr val="0000B0"/>
                </a:solidFill>
                <a:latin typeface="Calibri Light" panose="020F0302020204030204" pitchFamily="34" charset="0"/>
              </a:rPr>
              <a:t>) rounds, the </a:t>
            </a:r>
            <a:r>
              <a:rPr lang="en-SE" altLang="he-IL" sz="2600" dirty="0">
                <a:solidFill>
                  <a:srgbClr val="0000B0"/>
                </a:solidFill>
                <a:latin typeface="Calibri Light" panose="020F0302020204030204" pitchFamily="34" charset="0"/>
              </a:rPr>
              <a:t>minimum </a:t>
            </a:r>
            <a:r>
              <a:rPr lang="en-US" altLang="he-IL" sz="2600" dirty="0">
                <a:solidFill>
                  <a:srgbClr val="0000B0"/>
                </a:solidFill>
                <a:latin typeface="Calibri Light" panose="020F0302020204030204" pitchFamily="34" charset="0"/>
              </a:rPr>
              <a:t>distance of a floating identifier increases</a:t>
            </a:r>
          </a:p>
        </p:txBody>
      </p:sp>
      <p:sp>
        <p:nvSpPr>
          <p:cNvPr id="161797" name="Rectangle 5"/>
          <p:cNvSpPr>
            <a:spLocks noGrp="1" noChangeArrowheads="1"/>
          </p:cNvSpPr>
          <p:nvPr>
            <p:ph type="title"/>
          </p:nvPr>
        </p:nvSpPr>
        <p:spPr>
          <a:xfrm>
            <a:off x="739775" y="485800"/>
            <a:ext cx="7673975" cy="1143000"/>
          </a:xfrm>
        </p:spPr>
        <p:txBody>
          <a:bodyPr/>
          <a:lstStyle/>
          <a:p>
            <a:r>
              <a:rPr lang="en-US" altLang="he-IL" sz="3200" dirty="0">
                <a:latin typeface="Calibri Light" panose="020F0302020204030204" pitchFamily="34" charset="0"/>
              </a:rPr>
              <a:t>Convergence Stairs - Example: </a:t>
            </a:r>
            <a:br>
              <a:rPr lang="en-US" altLang="he-IL" sz="3200" dirty="0">
                <a:latin typeface="Calibri Light" panose="020F0302020204030204" pitchFamily="34" charset="0"/>
              </a:rPr>
            </a:br>
            <a:r>
              <a:rPr lang="en-US" altLang="he-IL" sz="3200" dirty="0">
                <a:latin typeface="Calibri Light" panose="020F0302020204030204" pitchFamily="34" charset="0"/>
              </a:rPr>
              <a:t>Leader election, proving correctness</a:t>
            </a:r>
            <a:endParaRPr lang="en-US" sz="3200" dirty="0">
              <a:latin typeface="Calibri Light" panose="020F0302020204030204" pitchFamily="34" charset="0"/>
            </a:endParaRPr>
          </a:p>
        </p:txBody>
      </p:sp>
    </p:spTree>
    <p:extLst>
      <p:ext uri="{BB962C8B-B14F-4D97-AF65-F5344CB8AC3E}">
        <p14:creationId xmlns:p14="http://schemas.microsoft.com/office/powerpoint/2010/main" val="195266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7EAD7F5C-39C2-471A-B7E8-59CD015D7F8F}" type="slidenum">
              <a:rPr lang="en-US" altLang="en-US"/>
              <a:pPr/>
              <a:t>32</a:t>
            </a:fld>
            <a:endParaRPr lang="en-US" altLang="en-US"/>
          </a:p>
        </p:txBody>
      </p:sp>
      <p:sp>
        <p:nvSpPr>
          <p:cNvPr id="162818" name="Rectangle 2"/>
          <p:cNvSpPr>
            <a:spLocks noChangeArrowheads="1"/>
          </p:cNvSpPr>
          <p:nvPr/>
        </p:nvSpPr>
        <p:spPr bwMode="auto">
          <a:xfrm>
            <a:off x="533400" y="2320925"/>
            <a:ext cx="8359080" cy="318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After the first stair</a:t>
            </a:r>
            <a:r>
              <a:rPr lang="en-SE" altLang="he-IL" sz="2600" dirty="0">
                <a:solidFill>
                  <a:srgbClr val="0000B0"/>
                </a:solidFill>
                <a:latin typeface="Calibri Light" panose="020F0302020204030204" pitchFamily="34" charset="0"/>
              </a:rPr>
              <a:t>, </a:t>
            </a:r>
            <a:r>
              <a:rPr lang="en-US" altLang="he-IL" sz="2600" dirty="0">
                <a:solidFill>
                  <a:srgbClr val="0000B0"/>
                </a:solidFill>
                <a:latin typeface="Calibri Light" panose="020F0302020204030204" pitchFamily="34" charset="0"/>
              </a:rPr>
              <a:t>A</a:t>
            </a:r>
            <a:r>
              <a:rPr lang="en-US" altLang="he-IL" sz="2600" baseline="-25000" dirty="0">
                <a:solidFill>
                  <a:srgbClr val="0000B0"/>
                </a:solidFill>
                <a:latin typeface="Calibri Light" panose="020F0302020204030204" pitchFamily="34" charset="0"/>
              </a:rPr>
              <a:t>1</a:t>
            </a:r>
            <a:r>
              <a:rPr lang="en-SE" altLang="he-IL" sz="2600" dirty="0">
                <a:solidFill>
                  <a:srgbClr val="0000B0"/>
                </a:solidFill>
                <a:latin typeface="Calibri Light" panose="020F0302020204030204" pitchFamily="34" charset="0"/>
              </a:rPr>
              <a:t>,</a:t>
            </a:r>
            <a:r>
              <a:rPr lang="en-US" altLang="he-IL" sz="2600" dirty="0">
                <a:solidFill>
                  <a:srgbClr val="0000B0"/>
                </a:solidFill>
                <a:latin typeface="Calibri Light" panose="020F0302020204030204" pitchFamily="34" charset="0"/>
              </a:rPr>
              <a:t> only the correct </a:t>
            </a:r>
            <a:r>
              <a:rPr lang="en-SE" altLang="he-IL" sz="2600" dirty="0">
                <a:solidFill>
                  <a:srgbClr val="0000B0"/>
                </a:solidFill>
                <a:latin typeface="Calibri Light" panose="020F0302020204030204" pitchFamily="34" charset="0"/>
              </a:rPr>
              <a:t>identifier</a:t>
            </a:r>
            <a:r>
              <a:rPr lang="en-US" altLang="he-IL" sz="2600" dirty="0">
                <a:solidFill>
                  <a:srgbClr val="0000B0"/>
                </a:solidFill>
                <a:latin typeface="Calibri Light" panose="020F0302020204030204" pitchFamily="34" charset="0"/>
              </a:rPr>
              <a:t>s exist, so the </a:t>
            </a:r>
            <a:r>
              <a:rPr lang="en-SE" altLang="he-IL" sz="2600" dirty="0">
                <a:solidFill>
                  <a:srgbClr val="0000B0"/>
                </a:solidFill>
                <a:latin typeface="Calibri Light" panose="020F0302020204030204" pitchFamily="34" charset="0"/>
              </a:rPr>
              <a:t>minimum</a:t>
            </a:r>
            <a:r>
              <a:rPr lang="en-US" altLang="he-IL" sz="2600" dirty="0">
                <a:solidFill>
                  <a:srgbClr val="0000B0"/>
                </a:solidFill>
                <a:latin typeface="Calibri Light" panose="020F0302020204030204" pitchFamily="34" charset="0"/>
              </a:rPr>
              <a:t> </a:t>
            </a:r>
            <a:r>
              <a:rPr lang="en-SE" altLang="he-IL" sz="2600" dirty="0">
                <a:solidFill>
                  <a:srgbClr val="0000B0"/>
                </a:solidFill>
                <a:latin typeface="Calibri Light" panose="020F0302020204030204" pitchFamily="34" charset="0"/>
              </a:rPr>
              <a:t>idetifier </a:t>
            </a:r>
            <a:r>
              <a:rPr lang="en-US" altLang="he-IL" sz="2600" dirty="0">
                <a:solidFill>
                  <a:srgbClr val="0000B0"/>
                </a:solidFill>
                <a:latin typeface="Calibri Light" panose="020F0302020204030204" pitchFamily="34" charset="0"/>
              </a:rPr>
              <a:t>can be chosen</a:t>
            </a:r>
            <a:r>
              <a:rPr lang="en-SE" altLang="he-IL" sz="2600" dirty="0">
                <a:solidFill>
                  <a:srgbClr val="0000B0"/>
                </a:solidFill>
                <a:latin typeface="Calibri Light" panose="020F0302020204030204" pitchFamily="34" charset="0"/>
              </a:rPr>
              <a:t> correctly</a:t>
            </a: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From that point</a:t>
            </a:r>
            <a:r>
              <a:rPr lang="en-SE" altLang="he-IL" sz="2600" dirty="0">
                <a:solidFill>
                  <a:srgbClr val="0000B0"/>
                </a:solidFill>
                <a:latin typeface="Calibri Light" panose="020F0302020204030204" pitchFamily="34" charset="0"/>
              </a:rPr>
              <a:t> on</a:t>
            </a:r>
            <a:r>
              <a:rPr lang="en-US" altLang="he-IL" sz="2600" dirty="0">
                <a:solidFill>
                  <a:srgbClr val="0000B0"/>
                </a:solidFill>
                <a:latin typeface="Calibri Light" panose="020F0302020204030204" pitchFamily="34" charset="0"/>
              </a:rPr>
              <a:t>, every fair execution that starts from an arbitrary configuration reaches </a:t>
            </a:r>
            <a:r>
              <a:rPr lang="en-SE" altLang="he-IL" sz="2600" dirty="0">
                <a:solidFill>
                  <a:srgbClr val="0000B0"/>
                </a:solidFill>
                <a:latin typeface="Calibri Light" panose="020F0302020204030204" pitchFamily="34" charset="0"/>
              </a:rPr>
              <a:t>a</a:t>
            </a:r>
            <a:r>
              <a:rPr lang="en-US" altLang="he-IL" sz="2600" dirty="0">
                <a:solidFill>
                  <a:srgbClr val="0000B0"/>
                </a:solidFill>
                <a:latin typeface="Calibri Light" panose="020F0302020204030204" pitchFamily="34" charset="0"/>
              </a:rPr>
              <a:t> safe configuration</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Notice: if A</a:t>
            </a:r>
            <a:r>
              <a:rPr lang="en-US" altLang="he-IL" sz="2600" baseline="-25000" dirty="0">
                <a:solidFill>
                  <a:srgbClr val="0000B0"/>
                </a:solidFill>
                <a:latin typeface="Calibri Light" panose="020F0302020204030204" pitchFamily="34" charset="0"/>
              </a:rPr>
              <a:t>1</a:t>
            </a:r>
            <a:r>
              <a:rPr lang="en-US" altLang="he-IL" sz="2600" dirty="0">
                <a:solidFill>
                  <a:srgbClr val="0000B0"/>
                </a:solidFill>
                <a:latin typeface="Calibri Light" panose="020F0302020204030204" pitchFamily="34" charset="0"/>
              </a:rPr>
              <a:t> wasn’t true, we couldn’t prove the correctness</a:t>
            </a:r>
          </a:p>
        </p:txBody>
      </p:sp>
      <p:sp>
        <p:nvSpPr>
          <p:cNvPr id="162819" name="Rectangle 3"/>
          <p:cNvSpPr>
            <a:spLocks noChangeArrowheads="1"/>
          </p:cNvSpPr>
          <p:nvPr/>
        </p:nvSpPr>
        <p:spPr bwMode="auto">
          <a:xfrm>
            <a:off x="533400" y="558800"/>
            <a:ext cx="82200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62820" name="Rectangle 4"/>
          <p:cNvSpPr>
            <a:spLocks noGrp="1" noChangeArrowheads="1"/>
          </p:cNvSpPr>
          <p:nvPr>
            <p:ph type="title"/>
          </p:nvPr>
        </p:nvSpPr>
        <p:spPr>
          <a:xfrm>
            <a:off x="533400" y="920750"/>
            <a:ext cx="7772400" cy="1143000"/>
          </a:xfrm>
        </p:spPr>
        <p:txBody>
          <a:bodyPr/>
          <a:lstStyle/>
          <a:p>
            <a:r>
              <a:rPr lang="en-US" altLang="he-IL" sz="3200" dirty="0">
                <a:latin typeface="Calibri Light" panose="020F0302020204030204" pitchFamily="34" charset="0"/>
              </a:rPr>
              <a:t>Convergence Stairs - Example: </a:t>
            </a:r>
            <a:br>
              <a:rPr lang="en-US" altLang="he-IL" sz="3200" dirty="0">
                <a:latin typeface="Calibri Light" panose="020F0302020204030204" pitchFamily="34" charset="0"/>
              </a:rPr>
            </a:br>
            <a:r>
              <a:rPr lang="en-US" altLang="he-IL" sz="3200" dirty="0">
                <a:latin typeface="Calibri Light" panose="020F0302020204030204" pitchFamily="34" charset="0"/>
              </a:rPr>
              <a:t>Leader election, proving correctness ...</a:t>
            </a:r>
            <a:endParaRPr lang="en-US" sz="3200" dirty="0">
              <a:latin typeface="Calibri Light" panose="020F0302020204030204" pitchFamily="34" charset="0"/>
            </a:endParaRPr>
          </a:p>
        </p:txBody>
      </p:sp>
    </p:spTree>
    <p:extLst>
      <p:ext uri="{BB962C8B-B14F-4D97-AF65-F5344CB8AC3E}">
        <p14:creationId xmlns:p14="http://schemas.microsoft.com/office/powerpoint/2010/main" val="362381346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457200" y="1773238"/>
            <a:ext cx="8363272" cy="4535487"/>
          </a:xfrm>
        </p:spPr>
        <p:txBody>
          <a:bodyPr/>
          <a:lstStyle/>
          <a:p>
            <a:r>
              <a:rPr lang="en-US" dirty="0">
                <a:latin typeface="Calibri Light" panose="020F0302020204030204" pitchFamily="34" charset="0"/>
              </a:rPr>
              <a:t>The proof of correctness uses two convergence stairs. </a:t>
            </a:r>
          </a:p>
          <a:p>
            <a:r>
              <a:rPr lang="en-US" dirty="0">
                <a:latin typeface="Calibri Light" panose="020F0302020204030204" pitchFamily="34" charset="0"/>
              </a:rPr>
              <a:t>The first convergence stair is a predicate </a:t>
            </a:r>
            <a:r>
              <a:rPr lang="en-US" i="1" dirty="0">
                <a:latin typeface="Calibri Light" panose="020F0302020204030204" pitchFamily="34" charset="0"/>
              </a:rPr>
              <a:t>A</a:t>
            </a:r>
            <a:r>
              <a:rPr lang="en-US" i="1" baseline="-25000" dirty="0">
                <a:latin typeface="Calibri Light" panose="020F0302020204030204" pitchFamily="34" charset="0"/>
              </a:rPr>
              <a:t>1</a:t>
            </a:r>
            <a:r>
              <a:rPr lang="en-US" dirty="0">
                <a:latin typeface="Calibri Light" panose="020F0302020204030204" pitchFamily="34" charset="0"/>
              </a:rPr>
              <a:t> on system configurations verifying that no floating identifier exists. </a:t>
            </a:r>
          </a:p>
          <a:p>
            <a:r>
              <a:rPr lang="en-US" dirty="0">
                <a:latin typeface="Calibri Light" panose="020F0302020204030204" pitchFamily="34" charset="0"/>
              </a:rPr>
              <a:t>The second convergence stair is a predicate </a:t>
            </a:r>
            <a:r>
              <a:rPr lang="en-US" i="1" dirty="0">
                <a:latin typeface="Calibri Light" panose="020F0302020204030204" pitchFamily="34" charset="0"/>
              </a:rPr>
              <a:t>A</a:t>
            </a:r>
            <a:r>
              <a:rPr lang="en-US" i="1" baseline="-25000" dirty="0">
                <a:latin typeface="Calibri Light" panose="020F0302020204030204" pitchFamily="34" charset="0"/>
              </a:rPr>
              <a:t>2</a:t>
            </a:r>
            <a:r>
              <a:rPr lang="en-US" dirty="0">
                <a:latin typeface="Calibri Light" panose="020F0302020204030204" pitchFamily="34" charset="0"/>
              </a:rPr>
              <a:t> for a safe configuration — a predicate that verifies that every processor chooses the minimum identifier of a processor in the system as the identifier of the leader. </a:t>
            </a:r>
          </a:p>
        </p:txBody>
      </p:sp>
    </p:spTree>
    <p:extLst>
      <p:ext uri="{BB962C8B-B14F-4D97-AF65-F5344CB8AC3E}">
        <p14:creationId xmlns:p14="http://schemas.microsoft.com/office/powerpoint/2010/main" val="483553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457200" y="1773238"/>
            <a:ext cx="8363272" cy="4535487"/>
          </a:xfrm>
        </p:spPr>
        <p:txBody>
          <a:bodyPr/>
          <a:lstStyle/>
          <a:p>
            <a:r>
              <a:rPr lang="en-US" dirty="0">
                <a:latin typeface="Calibri Light" panose="020F0302020204030204" pitchFamily="34" charset="0"/>
              </a:rPr>
              <a:t>The value of a floating identifier can appear in the local arrays of every processor p</a:t>
            </a:r>
            <a:r>
              <a:rPr lang="en-US" baseline="-25000" dirty="0">
                <a:latin typeface="Calibri Light" panose="020F0302020204030204" pitchFamily="34" charset="0"/>
              </a:rPr>
              <a:t>i</a:t>
            </a:r>
            <a:r>
              <a:rPr lang="en-US" dirty="0">
                <a:latin typeface="Calibri Light" panose="020F0302020204030204" pitchFamily="34" charset="0"/>
              </a:rPr>
              <a:t>, </a:t>
            </a:r>
            <a:r>
              <a:rPr lang="en-US" i="1" dirty="0">
                <a:latin typeface="Calibri Light" panose="020F0302020204030204" pitchFamily="34" charset="0"/>
              </a:rPr>
              <a:t>l</a:t>
            </a:r>
            <a:r>
              <a:rPr lang="en-US" i="1" baseline="-25000" dirty="0">
                <a:latin typeface="Calibri Light" panose="020F0302020204030204" pitchFamily="34" charset="0"/>
              </a:rPr>
              <a:t>i</a:t>
            </a:r>
            <a:r>
              <a:rPr lang="en-US" dirty="0">
                <a:latin typeface="Calibri Light" panose="020F0302020204030204" pitchFamily="34" charset="0"/>
              </a:rPr>
              <a:t>[1, …, </a:t>
            </a:r>
            <a:r>
              <a:rPr lang="sv-SE" i="1" dirty="0">
                <a:latin typeface="Calibri Light" panose="020F0302020204030204" pitchFamily="34" charset="0"/>
              </a:rPr>
              <a:t>δ</a:t>
            </a:r>
            <a:r>
              <a:rPr lang="en-US" dirty="0">
                <a:latin typeface="Calibri Light" panose="020F0302020204030204" pitchFamily="34" charset="0"/>
              </a:rPr>
              <a:t>], in the candidate local variable, and in the field </a:t>
            </a:r>
            <a:r>
              <a:rPr lang="en-US" dirty="0" err="1">
                <a:latin typeface="Calibri Light" panose="020F0302020204030204" pitchFamily="34" charset="0"/>
              </a:rPr>
              <a:t>leader</a:t>
            </a:r>
            <a:r>
              <a:rPr lang="en-US" baseline="-25000" dirty="0" err="1">
                <a:latin typeface="Calibri Light" panose="020F0302020204030204" pitchFamily="34" charset="0"/>
              </a:rPr>
              <a:t>i</a:t>
            </a:r>
            <a:r>
              <a:rPr lang="en-US" dirty="0">
                <a:latin typeface="Calibri Light" panose="020F0302020204030204" pitchFamily="34" charset="0"/>
              </a:rPr>
              <a:t> of the communication register. </a:t>
            </a:r>
          </a:p>
          <a:p>
            <a:pPr lvl="1"/>
            <a:r>
              <a:rPr lang="en-US" sz="2800" dirty="0">
                <a:latin typeface="Calibri Light" panose="020F0302020204030204" pitchFamily="34" charset="0"/>
              </a:rPr>
              <a:t>The distance of a floating identifier appearing </a:t>
            </a:r>
            <a:r>
              <a:rPr lang="en-US" sz="2800" i="1" dirty="0">
                <a:latin typeface="Calibri Light" panose="020F0302020204030204" pitchFamily="34" charset="0"/>
              </a:rPr>
              <a:t>l</a:t>
            </a:r>
            <a:r>
              <a:rPr lang="en-US" sz="2800" i="1" baseline="-25000" dirty="0">
                <a:latin typeface="Calibri Light" panose="020F0302020204030204" pitchFamily="34" charset="0"/>
              </a:rPr>
              <a:t>i</a:t>
            </a:r>
            <a:r>
              <a:rPr lang="en-US" sz="2800" dirty="0">
                <a:latin typeface="Calibri Light" panose="020F0302020204030204" pitchFamily="34" charset="0"/>
              </a:rPr>
              <a:t>[</a:t>
            </a:r>
            <a:r>
              <a:rPr lang="en-US" sz="2800" i="1" dirty="0">
                <a:latin typeface="Calibri Light" panose="020F0302020204030204" pitchFamily="34" charset="0"/>
              </a:rPr>
              <a:t>j</a:t>
            </a:r>
            <a:r>
              <a:rPr lang="en-US" sz="2800" dirty="0">
                <a:latin typeface="Calibri Light" panose="020F0302020204030204" pitchFamily="34" charset="0"/>
              </a:rPr>
              <a:t>], candidate, or </a:t>
            </a:r>
            <a:r>
              <a:rPr lang="en-US" sz="2800" dirty="0" err="1">
                <a:latin typeface="Calibri Light" panose="020F0302020204030204" pitchFamily="34" charset="0"/>
              </a:rPr>
              <a:t>leader</a:t>
            </a:r>
            <a:r>
              <a:rPr lang="en-US" sz="2800" baseline="-25000" dirty="0" err="1">
                <a:latin typeface="Calibri Light" panose="020F0302020204030204" pitchFamily="34" charset="0"/>
              </a:rPr>
              <a:t>i</a:t>
            </a:r>
            <a:r>
              <a:rPr lang="en-US" sz="2800" dirty="0">
                <a:latin typeface="Calibri Light" panose="020F0302020204030204" pitchFamily="34" charset="0"/>
              </a:rPr>
              <a:t> is </a:t>
            </a:r>
            <a:r>
              <a:rPr lang="en-US" sz="2800" i="1" dirty="0">
                <a:latin typeface="Calibri Light" panose="020F0302020204030204" pitchFamily="34" charset="0"/>
              </a:rPr>
              <a:t>d</a:t>
            </a:r>
            <a:r>
              <a:rPr lang="en-US" sz="2800" i="1" baseline="-25000" dirty="0">
                <a:latin typeface="Calibri Light" panose="020F0302020204030204" pitchFamily="34" charset="0"/>
              </a:rPr>
              <a:t>i</a:t>
            </a:r>
            <a:r>
              <a:rPr lang="en-US" sz="2800" dirty="0">
                <a:latin typeface="Calibri Light" panose="020F0302020204030204" pitchFamily="34" charset="0"/>
              </a:rPr>
              <a:t>[</a:t>
            </a:r>
            <a:r>
              <a:rPr lang="en-US" sz="2800" i="1" dirty="0">
                <a:latin typeface="Calibri Light" panose="020F0302020204030204" pitchFamily="34" charset="0"/>
              </a:rPr>
              <a:t>j</a:t>
            </a:r>
            <a:r>
              <a:rPr lang="en-US" sz="2800" dirty="0">
                <a:latin typeface="Calibri Light" panose="020F0302020204030204" pitchFamily="34" charset="0"/>
              </a:rPr>
              <a:t>], distance, or </a:t>
            </a:r>
            <a:r>
              <a:rPr lang="en-US" sz="2800" i="1" dirty="0" err="1">
                <a:latin typeface="Calibri Light" panose="020F0302020204030204" pitchFamily="34" charset="0"/>
              </a:rPr>
              <a:t>dis</a:t>
            </a:r>
            <a:r>
              <a:rPr lang="en-US" sz="2800" i="1" baseline="-25000" dirty="0" err="1">
                <a:latin typeface="Calibri Light" panose="020F0302020204030204" pitchFamily="34" charset="0"/>
              </a:rPr>
              <a:t>i</a:t>
            </a:r>
            <a:r>
              <a:rPr lang="en-US" sz="2800" dirty="0">
                <a:latin typeface="Calibri Light" panose="020F0302020204030204" pitchFamily="34" charset="0"/>
              </a:rPr>
              <a:t>, respectively. </a:t>
            </a:r>
          </a:p>
          <a:p>
            <a:r>
              <a:rPr lang="en-US" dirty="0">
                <a:latin typeface="Calibri Light" panose="020F0302020204030204" pitchFamily="34" charset="0"/>
              </a:rPr>
              <a:t>To show that the first attractor holds, we argue that, if a floating identifier exists, then during any </a:t>
            </a:r>
            <a:r>
              <a:rPr lang="en-US" i="1" dirty="0">
                <a:latin typeface="Calibri Light" panose="020F0302020204030204" pitchFamily="34" charset="0"/>
              </a:rPr>
              <a:t>O</a:t>
            </a:r>
            <a:r>
              <a:rPr lang="en-US" dirty="0">
                <a:latin typeface="Calibri Light" panose="020F0302020204030204" pitchFamily="34" charset="0"/>
              </a:rPr>
              <a:t>(</a:t>
            </a:r>
            <a:r>
              <a:rPr lang="sv-SE" dirty="0">
                <a:latin typeface="Calibri Light" panose="020F0302020204030204" pitchFamily="34" charset="0"/>
              </a:rPr>
              <a:t>Δ</a:t>
            </a:r>
            <a:r>
              <a:rPr lang="en-US" dirty="0">
                <a:latin typeface="Calibri Light" panose="020F0302020204030204" pitchFamily="34" charset="0"/>
              </a:rPr>
              <a:t>) rounds, the minimum distance of a floating identifier increases.</a:t>
            </a:r>
            <a:endParaRPr lang="sv-SE" dirty="0">
              <a:latin typeface="Calibri Light" panose="020F0302020204030204" pitchFamily="34" charset="0"/>
            </a:endParaRPr>
          </a:p>
        </p:txBody>
      </p:sp>
    </p:spTree>
    <p:extLst>
      <p:ext uri="{BB962C8B-B14F-4D97-AF65-F5344CB8AC3E}">
        <p14:creationId xmlns:p14="http://schemas.microsoft.com/office/powerpoint/2010/main" val="2259227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p:txBody>
          <a:bodyPr/>
          <a:lstStyle/>
          <a:p>
            <a:r>
              <a:rPr lang="en-US" b="1" dirty="0">
                <a:latin typeface="Calibri Light" panose="020F0302020204030204" pitchFamily="34" charset="0"/>
              </a:rPr>
              <a:t>Lemma 2.5</a:t>
            </a:r>
            <a:r>
              <a:rPr lang="en-US" dirty="0">
                <a:latin typeface="Calibri Light" panose="020F0302020204030204" pitchFamily="34" charset="0"/>
              </a:rPr>
              <a:t>: Every fair execution that starts from any arbitrary configuration has a suffix in which no floating identifier exists.  </a:t>
            </a:r>
            <a:endParaRPr lang="sv-SE" dirty="0">
              <a:latin typeface="Calibri Light" panose="020F0302020204030204" pitchFamily="34" charset="0"/>
            </a:endParaRPr>
          </a:p>
          <a:p>
            <a:r>
              <a:rPr lang="en-US" dirty="0">
                <a:latin typeface="Calibri Light" panose="020F0302020204030204" pitchFamily="34" charset="0"/>
              </a:rPr>
              <a:t>We first show that, as long as a floating identifier exists, the minimal distance of a floating identifier increases during any O(</a:t>
            </a:r>
            <a:r>
              <a:rPr lang="sv-SE" dirty="0">
                <a:latin typeface="Calibri Light" panose="020F0302020204030204" pitchFamily="34" charset="0"/>
              </a:rPr>
              <a:t>Δ</a:t>
            </a:r>
            <a:r>
              <a:rPr lang="en-US" dirty="0">
                <a:latin typeface="Calibri Light" panose="020F0302020204030204" pitchFamily="34" charset="0"/>
              </a:rPr>
              <a:t>) rounds. </a:t>
            </a:r>
            <a:endParaRPr lang="sv-SE" dirty="0">
              <a:latin typeface="Calibri Light" panose="020F0302020204030204" pitchFamily="34" charset="0"/>
            </a:endParaRPr>
          </a:p>
          <a:p>
            <a:r>
              <a:rPr lang="en-US" dirty="0">
                <a:latin typeface="Calibri Light" panose="020F0302020204030204" pitchFamily="34" charset="0"/>
              </a:rPr>
              <a:t>Let p</a:t>
            </a:r>
            <a:r>
              <a:rPr lang="en-US" baseline="-25000" dirty="0">
                <a:latin typeface="Calibri Light" panose="020F0302020204030204" pitchFamily="34" charset="0"/>
              </a:rPr>
              <a:t>i</a:t>
            </a:r>
            <a:r>
              <a:rPr lang="en-US" dirty="0">
                <a:latin typeface="Calibri Light" panose="020F0302020204030204" pitchFamily="34" charset="0"/>
              </a:rPr>
              <a:t> be a processor that holds in its local variables or in its communication registers a floating identifier with the minimum distance. </a:t>
            </a:r>
            <a:endParaRPr lang="sv-SE" dirty="0">
              <a:latin typeface="Calibri Light" panose="020F0302020204030204" pitchFamily="34" charset="0"/>
            </a:endParaRPr>
          </a:p>
        </p:txBody>
      </p:sp>
    </p:spTree>
    <p:extLst>
      <p:ext uri="{BB962C8B-B14F-4D97-AF65-F5344CB8AC3E}">
        <p14:creationId xmlns:p14="http://schemas.microsoft.com/office/powerpoint/2010/main" val="2674108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107504" y="1773238"/>
            <a:ext cx="8928992" cy="4535487"/>
          </a:xfrm>
        </p:spPr>
        <p:txBody>
          <a:bodyPr/>
          <a:lstStyle/>
          <a:p>
            <a:r>
              <a:rPr lang="en-US" dirty="0">
                <a:latin typeface="Calibri Light" panose="020F0302020204030204" pitchFamily="34" charset="0"/>
              </a:rPr>
              <a:t>Once p</a:t>
            </a:r>
            <a:r>
              <a:rPr lang="en-US" baseline="-25000" dirty="0">
                <a:latin typeface="Calibri Light" panose="020F0302020204030204" pitchFamily="34" charset="0"/>
              </a:rPr>
              <a:t>i</a:t>
            </a:r>
            <a:r>
              <a:rPr lang="en-US" dirty="0">
                <a:latin typeface="Calibri Light" panose="020F0302020204030204" pitchFamily="34" charset="0"/>
              </a:rPr>
              <a:t> starts executing the do forever loop, it must choose (either its own identifier for </a:t>
            </a:r>
            <a:r>
              <a:rPr lang="en-US" dirty="0" err="1">
                <a:latin typeface="Calibri Light" panose="020F0302020204030204" pitchFamily="34" charset="0"/>
              </a:rPr>
              <a:t>leader</a:t>
            </a:r>
            <a:r>
              <a:rPr lang="en-US" baseline="-25000" dirty="0" err="1">
                <a:latin typeface="Calibri Light" panose="020F0302020204030204" pitchFamily="34" charset="0"/>
              </a:rPr>
              <a:t>i</a:t>
            </a:r>
            <a:r>
              <a:rPr lang="en-US" dirty="0">
                <a:latin typeface="Calibri Light" panose="020F0302020204030204" pitchFamily="34" charset="0"/>
              </a:rPr>
              <a:t> or) a distance that is at least one greater than the distance read from a neighbor (line 8 of the code). </a:t>
            </a:r>
            <a:endParaRPr lang="sv-SE" dirty="0">
              <a:latin typeface="Calibri Light" panose="020F0302020204030204" pitchFamily="34" charset="0"/>
            </a:endParaRPr>
          </a:p>
          <a:p>
            <a:pPr lvl="1"/>
            <a:r>
              <a:rPr lang="en-US" sz="2600" dirty="0">
                <a:latin typeface="Calibri Light" panose="020F0302020204030204" pitchFamily="34" charset="0"/>
              </a:rPr>
              <a:t>Thus, if p</a:t>
            </a:r>
            <a:r>
              <a:rPr lang="en-US" sz="2600" baseline="-25000" dirty="0">
                <a:latin typeface="Calibri Light" panose="020F0302020204030204" pitchFamily="34" charset="0"/>
              </a:rPr>
              <a:t>i</a:t>
            </a:r>
            <a:r>
              <a:rPr lang="en-US" sz="2600" dirty="0">
                <a:latin typeface="Calibri Light" panose="020F0302020204030204" pitchFamily="34" charset="0"/>
              </a:rPr>
              <a:t> chooses to assign a floating identifier to leader </a:t>
            </a:r>
            <a:r>
              <a:rPr lang="en-US" sz="2600" i="1" dirty="0">
                <a:latin typeface="Calibri Light" panose="020F0302020204030204" pitchFamily="34" charset="0"/>
              </a:rPr>
              <a:t>u</a:t>
            </a:r>
            <a:r>
              <a:rPr lang="en-US" sz="2600" dirty="0">
                <a:latin typeface="Calibri Light" panose="020F0302020204030204" pitchFamily="34" charset="0"/>
              </a:rPr>
              <a:t> it must choose a distance that is greater by one than the distance it read. </a:t>
            </a:r>
            <a:endParaRPr lang="sv-SE" sz="2600" dirty="0">
              <a:latin typeface="Calibri Light" panose="020F0302020204030204" pitchFamily="34" charset="0"/>
            </a:endParaRPr>
          </a:p>
          <a:p>
            <a:pPr lvl="1"/>
            <a:r>
              <a:rPr lang="en-US" sz="2600" dirty="0">
                <a:latin typeface="Calibri Light" panose="020F0302020204030204" pitchFamily="34" charset="0"/>
              </a:rPr>
              <a:t>Once the minimum distance of a floating identifier reaches N, all processors do not choose a floating identifier. </a:t>
            </a:r>
            <a:endParaRPr lang="sv-SE" sz="2600" dirty="0">
              <a:latin typeface="Calibri Light" panose="020F0302020204030204" pitchFamily="34" charset="0"/>
            </a:endParaRPr>
          </a:p>
          <a:p>
            <a:r>
              <a:rPr lang="en-US" dirty="0">
                <a:latin typeface="Calibri Light" panose="020F0302020204030204" pitchFamily="34" charset="0"/>
              </a:rPr>
              <a:t>Therefore, all the floating identifiers are eventually eliminated. ■ </a:t>
            </a:r>
            <a:endParaRPr lang="sv-SE" dirty="0">
              <a:latin typeface="Calibri Light" panose="020F0302020204030204" pitchFamily="34" charset="0"/>
            </a:endParaRPr>
          </a:p>
        </p:txBody>
      </p:sp>
    </p:spTree>
    <p:extLst>
      <p:ext uri="{BB962C8B-B14F-4D97-AF65-F5344CB8AC3E}">
        <p14:creationId xmlns:p14="http://schemas.microsoft.com/office/powerpoint/2010/main" val="3211816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395536" y="1773238"/>
            <a:ext cx="8424936" cy="4535487"/>
          </a:xfrm>
        </p:spPr>
        <p:txBody>
          <a:bodyPr/>
          <a:lstStyle/>
          <a:p>
            <a:r>
              <a:rPr lang="en-US" dirty="0">
                <a:latin typeface="Calibri Light" panose="020F0302020204030204" pitchFamily="34" charset="0"/>
              </a:rPr>
              <a:t>The fact that the first predicate A</a:t>
            </a:r>
            <a:r>
              <a:rPr lang="en-SE" baseline="-25000" dirty="0">
                <a:latin typeface="Calibri Light" panose="020F0302020204030204" pitchFamily="34" charset="0"/>
              </a:rPr>
              <a:t>1</a:t>
            </a:r>
            <a:r>
              <a:rPr lang="en-US" dirty="0">
                <a:latin typeface="Calibri Light" panose="020F0302020204030204" pitchFamily="34" charset="0"/>
              </a:rPr>
              <a:t> holds from some configuration of the system</a:t>
            </a:r>
            <a:r>
              <a:rPr lang="en-SE" dirty="0">
                <a:latin typeface="Calibri Light" panose="020F0302020204030204" pitchFamily="34" charset="0"/>
              </a:rPr>
              <a:t>,</a:t>
            </a:r>
            <a:r>
              <a:rPr lang="en-US" dirty="0">
                <a:latin typeface="Calibri Light" panose="020F0302020204030204" pitchFamily="34" charset="0"/>
              </a:rPr>
              <a:t> </a:t>
            </a:r>
            <a:r>
              <a:rPr lang="en-SE">
                <a:latin typeface="Calibri Light" panose="020F0302020204030204" pitchFamily="34" charset="0"/>
              </a:rPr>
              <a:t>allows</a:t>
            </a:r>
            <a:r>
              <a:rPr lang="en-US">
                <a:latin typeface="Calibri Light" panose="020F0302020204030204" pitchFamily="34" charset="0"/>
              </a:rPr>
              <a:t> </a:t>
            </a:r>
            <a:r>
              <a:rPr lang="en-US" dirty="0">
                <a:latin typeface="Calibri Light" panose="020F0302020204030204" pitchFamily="34" charset="0"/>
              </a:rPr>
              <a:t>us prove the next theorem using arguments similar to those used for the non-stabilizing algorithm. </a:t>
            </a:r>
            <a:endParaRPr lang="sv-SE" dirty="0">
              <a:latin typeface="Calibri Light" panose="020F0302020204030204" pitchFamily="34" charset="0"/>
            </a:endParaRPr>
          </a:p>
          <a:p>
            <a:r>
              <a:rPr lang="en-US" b="1" dirty="0">
                <a:latin typeface="Calibri Light" panose="020F0302020204030204" pitchFamily="34" charset="0"/>
              </a:rPr>
              <a:t>THEOREM 2.3</a:t>
            </a:r>
            <a:r>
              <a:rPr lang="en-US" dirty="0">
                <a:latin typeface="Calibri Light" panose="020F0302020204030204" pitchFamily="34" charset="0"/>
              </a:rPr>
              <a:t>: Every fair execution that starts from an arbitrary configuration reaches a safe configuration.</a:t>
            </a:r>
            <a:endParaRPr lang="sv-SE" dirty="0">
              <a:latin typeface="Calibri Light" panose="020F0302020204030204" pitchFamily="34" charset="0"/>
            </a:endParaRPr>
          </a:p>
        </p:txBody>
      </p:sp>
    </p:spTree>
    <p:extLst>
      <p:ext uri="{BB962C8B-B14F-4D97-AF65-F5344CB8AC3E}">
        <p14:creationId xmlns:p14="http://schemas.microsoft.com/office/powerpoint/2010/main" val="1823613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dirty="0">
                <a:latin typeface="Calibri Light" panose="020F0302020204030204" pitchFamily="34" charset="0"/>
              </a:rPr>
              <a:t>Summary</a:t>
            </a:r>
            <a:r>
              <a:rPr lang="en-US" b="1" noProof="0" dirty="0"/>
              <a:t> </a:t>
            </a:r>
            <a:endParaRPr lang="en-US" noProof="0" dirty="0"/>
          </a:p>
        </p:txBody>
      </p:sp>
      <p:sp>
        <p:nvSpPr>
          <p:cNvPr id="26626" name="Platshållare för innehåll 2"/>
          <p:cNvSpPr>
            <a:spLocks noGrp="1"/>
          </p:cNvSpPr>
          <p:nvPr>
            <p:ph idx="1"/>
          </p:nvPr>
        </p:nvSpPr>
        <p:spPr/>
        <p:txBody>
          <a:bodyPr/>
          <a:lstStyle/>
          <a:p>
            <a:pPr marL="0" indent="0" algn="ctr">
              <a:buNone/>
            </a:pPr>
            <a:r>
              <a:rPr lang="en-US" dirty="0">
                <a:latin typeface="Calibri Light" panose="020F0302020204030204" pitchFamily="34" charset="0"/>
              </a:rPr>
              <a:t>We have looked into some common algorithmic and proof techniques in self-stabilization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dirty="0">
                <a:latin typeface="Calibri Light" panose="020F0302020204030204" pitchFamily="34" charset="0"/>
              </a:rPr>
              <a:t>Review</a:t>
            </a:r>
            <a:r>
              <a:rPr lang="en-US" b="1" noProof="0" dirty="0"/>
              <a:t> </a:t>
            </a:r>
            <a:r>
              <a:rPr lang="en-US" dirty="0">
                <a:latin typeface="Calibri Light" panose="020F0302020204030204" pitchFamily="34" charset="0"/>
              </a:rPr>
              <a:t>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a:pPr>
            <a:r>
              <a:rPr lang="en-US" dirty="0">
                <a:latin typeface="Calibri Light" panose="020F0302020204030204" pitchFamily="34" charset="0"/>
              </a:rPr>
              <a:t>Design a self-stabilizing mutual exclusion algorithm for a system with processors </a:t>
            </a:r>
            <a:r>
              <a:rPr lang="en-US" i="1" dirty="0">
                <a:latin typeface="Calibri Light" panose="020F0302020204030204" pitchFamily="34" charset="0"/>
              </a:rPr>
              <a:t>p</a:t>
            </a:r>
            <a:r>
              <a:rPr lang="en-US" i="1" baseline="-25000" dirty="0">
                <a:latin typeface="Calibri Light" panose="020F0302020204030204" pitchFamily="34" charset="0"/>
              </a:rPr>
              <a:t>1</a:t>
            </a:r>
            <a:r>
              <a:rPr lang="en-US" dirty="0">
                <a:latin typeface="Calibri Light" panose="020F0302020204030204" pitchFamily="34" charset="0"/>
              </a:rPr>
              <a:t>, </a:t>
            </a:r>
            <a:r>
              <a:rPr lang="en-US" i="1" dirty="0">
                <a:latin typeface="Calibri Light" panose="020F0302020204030204" pitchFamily="34" charset="0"/>
              </a:rPr>
              <a:t>p</a:t>
            </a:r>
            <a:r>
              <a:rPr lang="en-US" i="1" baseline="-25000" dirty="0">
                <a:latin typeface="Calibri Light" panose="020F0302020204030204" pitchFamily="34" charset="0"/>
              </a:rPr>
              <a:t>2</a:t>
            </a:r>
            <a:r>
              <a:rPr lang="en-US" dirty="0">
                <a:latin typeface="Calibri Light" panose="020F0302020204030204" pitchFamily="34" charset="0"/>
              </a:rPr>
              <a:t>,… , </a:t>
            </a:r>
            <a:r>
              <a:rPr lang="en-US" i="1" dirty="0" err="1">
                <a:latin typeface="Calibri Light" panose="020F0302020204030204" pitchFamily="34" charset="0"/>
              </a:rPr>
              <a:t>p</a:t>
            </a:r>
            <a:r>
              <a:rPr lang="en-US" i="1" baseline="-25000" dirty="0" err="1">
                <a:latin typeface="Calibri Light" panose="020F0302020204030204" pitchFamily="34" charset="0"/>
              </a:rPr>
              <a:t>n</a:t>
            </a:r>
            <a:r>
              <a:rPr lang="en-US" dirty="0">
                <a:latin typeface="Calibri Light" panose="020F0302020204030204" pitchFamily="34" charset="0"/>
              </a:rPr>
              <a:t> that are connected in a line. The leftmost processor </a:t>
            </a:r>
            <a:r>
              <a:rPr lang="en-US" i="1" dirty="0">
                <a:latin typeface="Calibri Light" panose="020F0302020204030204" pitchFamily="34" charset="0"/>
              </a:rPr>
              <a:t>p</a:t>
            </a:r>
            <a:r>
              <a:rPr lang="en-US" i="1" baseline="-25000" dirty="0">
                <a:latin typeface="Calibri Light" panose="020F0302020204030204" pitchFamily="34" charset="0"/>
              </a:rPr>
              <a:t>1</a:t>
            </a:r>
            <a:r>
              <a:rPr lang="en-US" dirty="0">
                <a:latin typeface="Calibri Light" panose="020F0302020204030204" pitchFamily="34" charset="0"/>
              </a:rPr>
              <a:t> is the special processor. Every processor </a:t>
            </a:r>
            <a:r>
              <a:rPr lang="en-US" i="1" dirty="0">
                <a:latin typeface="Calibri Light" panose="020F0302020204030204" pitchFamily="34" charset="0"/>
              </a:rPr>
              <a:t>p</a:t>
            </a:r>
            <a:r>
              <a:rPr lang="en-US" i="1" baseline="-25000" dirty="0">
                <a:latin typeface="Calibri Light" panose="020F0302020204030204" pitchFamily="34" charset="0"/>
              </a:rPr>
              <a:t>i</a:t>
            </a:r>
            <a:r>
              <a:rPr lang="en-US" dirty="0">
                <a:latin typeface="Calibri Light" panose="020F0302020204030204" pitchFamily="34" charset="0"/>
              </a:rPr>
              <a:t> , 2 ≤ </a:t>
            </a:r>
            <a:r>
              <a:rPr lang="en-US" dirty="0" err="1">
                <a:latin typeface="Calibri Light" panose="020F0302020204030204" pitchFamily="34" charset="0"/>
              </a:rPr>
              <a:t>i</a:t>
            </a:r>
            <a:r>
              <a:rPr lang="en-US" dirty="0">
                <a:latin typeface="Calibri Light" panose="020F0302020204030204" pitchFamily="34" charset="0"/>
              </a:rPr>
              <a:t> ≤ n − 1, communicates with its left neighbor </a:t>
            </a:r>
            <a:r>
              <a:rPr lang="en-US" i="1" dirty="0">
                <a:latin typeface="Calibri Light" panose="020F0302020204030204" pitchFamily="34" charset="0"/>
              </a:rPr>
              <a:t>p</a:t>
            </a:r>
            <a:r>
              <a:rPr lang="en-US" i="1" baseline="-25000" dirty="0">
                <a:latin typeface="Calibri Light" panose="020F0302020204030204" pitchFamily="34" charset="0"/>
              </a:rPr>
              <a:t>i</a:t>
            </a:r>
            <a:r>
              <a:rPr lang="en-US" dirty="0">
                <a:latin typeface="Calibri Light" panose="020F0302020204030204" pitchFamily="34" charset="0"/>
              </a:rPr>
              <a:t>−1 and its right neighbor </a:t>
            </a:r>
            <a:r>
              <a:rPr lang="en-US" i="1" dirty="0">
                <a:latin typeface="Calibri Light" panose="020F0302020204030204" pitchFamily="34" charset="0"/>
              </a:rPr>
              <a:t>p</a:t>
            </a:r>
            <a:r>
              <a:rPr lang="en-US" i="1" baseline="-25000" dirty="0">
                <a:latin typeface="Calibri Light" panose="020F0302020204030204" pitchFamily="34" charset="0"/>
              </a:rPr>
              <a:t>i</a:t>
            </a:r>
            <a:r>
              <a:rPr lang="en-US" dirty="0">
                <a:latin typeface="Calibri Light" panose="020F0302020204030204" pitchFamily="34" charset="0"/>
              </a:rPr>
              <a:t>+1. Similarly, </a:t>
            </a:r>
            <a:r>
              <a:rPr lang="en-US" i="1" dirty="0">
                <a:latin typeface="Calibri Light" panose="020F0302020204030204" pitchFamily="34" charset="0"/>
              </a:rPr>
              <a:t>p</a:t>
            </a:r>
            <a:r>
              <a:rPr lang="en-US" i="1" baseline="-25000" dirty="0">
                <a:latin typeface="Calibri Light" panose="020F0302020204030204" pitchFamily="34" charset="0"/>
              </a:rPr>
              <a:t>1</a:t>
            </a:r>
            <a:r>
              <a:rPr lang="en-US" dirty="0">
                <a:latin typeface="Calibri Light" panose="020F0302020204030204" pitchFamily="34" charset="0"/>
              </a:rPr>
              <a:t> communicates with </a:t>
            </a:r>
            <a:r>
              <a:rPr lang="en-US" i="1" dirty="0">
                <a:latin typeface="Calibri Light" panose="020F0302020204030204" pitchFamily="34" charset="0"/>
              </a:rPr>
              <a:t>p</a:t>
            </a:r>
            <a:r>
              <a:rPr lang="en-US" i="1" baseline="-25000" dirty="0">
                <a:latin typeface="Calibri Light" panose="020F0302020204030204" pitchFamily="34" charset="0"/>
              </a:rPr>
              <a:t>2</a:t>
            </a:r>
            <a:r>
              <a:rPr lang="en-US" dirty="0">
                <a:latin typeface="Calibri Light" panose="020F0302020204030204" pitchFamily="34" charset="0"/>
              </a:rPr>
              <a:t> and </a:t>
            </a:r>
            <a:r>
              <a:rPr lang="en-US" i="1" dirty="0" err="1">
                <a:latin typeface="Calibri Light" panose="020F0302020204030204" pitchFamily="34" charset="0"/>
              </a:rPr>
              <a:t>p</a:t>
            </a:r>
            <a:r>
              <a:rPr lang="en-US" i="1" baseline="-25000" dirty="0" err="1">
                <a:latin typeface="Calibri Light" panose="020F0302020204030204" pitchFamily="34" charset="0"/>
              </a:rPr>
              <a:t>n</a:t>
            </a:r>
            <a:r>
              <a:rPr lang="en-US" dirty="0">
                <a:latin typeface="Calibri Light" panose="020F0302020204030204" pitchFamily="34" charset="0"/>
              </a:rPr>
              <a:t> with </a:t>
            </a:r>
            <a:r>
              <a:rPr lang="en-US" i="1" dirty="0">
                <a:latin typeface="Calibri Light" panose="020F0302020204030204" pitchFamily="34" charset="0"/>
              </a:rPr>
              <a:t>p</a:t>
            </a:r>
            <a:r>
              <a:rPr lang="en-US" i="1" baseline="-25000" dirty="0">
                <a:latin typeface="Calibri Light" panose="020F0302020204030204" pitchFamily="34" charset="0"/>
              </a:rPr>
              <a:t>n-1</a:t>
            </a:r>
            <a:r>
              <a:rPr lang="en-US" dirty="0">
                <a:latin typeface="Calibri Light" panose="020F0302020204030204" pitchFamily="34" charset="0"/>
              </a:rPr>
              <a:t>. </a:t>
            </a:r>
          </a:p>
          <a:p>
            <a:pPr marL="514350" indent="-514350">
              <a:buFont typeface="+mj-lt"/>
              <a:buAutoNum type="arabicPeriod"/>
            </a:pPr>
            <a:r>
              <a:rPr lang="en-US" dirty="0">
                <a:latin typeface="Calibri Light" panose="020F0302020204030204" pitchFamily="34" charset="0"/>
              </a:rPr>
              <a:t>Define a safe configuration for the self-stabilizing synchronous consensus algorithm of figure 2.7.</a:t>
            </a:r>
          </a:p>
        </p:txBody>
      </p:sp>
    </p:spTree>
    <p:extLst>
      <p:ext uri="{BB962C8B-B14F-4D97-AF65-F5344CB8AC3E}">
        <p14:creationId xmlns:p14="http://schemas.microsoft.com/office/powerpoint/2010/main" val="36304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A5C8839C-C310-4676-B564-A359ED8646DE}" type="slidenum">
              <a:rPr lang="en-US" altLang="en-US"/>
              <a:pPr/>
              <a:t>4</a:t>
            </a:fld>
            <a:endParaRPr lang="en-US" altLang="en-US"/>
          </a:p>
        </p:txBody>
      </p:sp>
      <p:sp>
        <p:nvSpPr>
          <p:cNvPr id="154626" name="Rectangle 2"/>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4627" name="Rectangle 3"/>
          <p:cNvSpPr>
            <a:spLocks noChangeArrowheads="1"/>
          </p:cNvSpPr>
          <p:nvPr/>
        </p:nvSpPr>
        <p:spPr bwMode="auto">
          <a:xfrm>
            <a:off x="533400" y="1787377"/>
            <a:ext cx="8220075" cy="488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
            </a:pPr>
            <a:r>
              <a:rPr lang="en-US" altLang="he-IL" sz="2600" i="1" dirty="0">
                <a:solidFill>
                  <a:srgbClr val="0000B0"/>
                </a:solidFill>
                <a:latin typeface="Calibri Light" panose="020F0302020204030204" pitchFamily="34" charset="0"/>
              </a:rPr>
              <a:t>Matching</a:t>
            </a:r>
            <a:r>
              <a:rPr lang="en-US" altLang="he-IL" sz="2600" dirty="0">
                <a:solidFill>
                  <a:srgbClr val="0000B0"/>
                </a:solidFill>
                <a:latin typeface="Calibri Light" panose="020F0302020204030204" pitchFamily="34" charset="0"/>
              </a:rPr>
              <a:t> is a set of edges without common nodes</a:t>
            </a:r>
          </a:p>
          <a:p>
            <a:pPr marL="342900" indent="-342900">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The algorithm should reach a configuration in which </a:t>
            </a:r>
            <a:r>
              <a:rPr lang="en-US" altLang="he-IL" sz="2600" i="1" dirty="0" err="1">
                <a:solidFill>
                  <a:srgbClr val="3333CC"/>
                </a:solidFill>
                <a:latin typeface="Calibri Light" panose="020F0302020204030204" pitchFamily="34" charset="0"/>
                <a:sym typeface="Symbol" pitchFamily="18" charset="2"/>
              </a:rPr>
              <a:t>pointer</a:t>
            </a:r>
            <a:r>
              <a:rPr lang="en-US" altLang="he-IL" sz="2600" baseline="-25000" dirty="0" err="1">
                <a:solidFill>
                  <a:srgbClr val="3333CC"/>
                </a:solidFill>
                <a:latin typeface="Calibri Light" panose="020F0302020204030204" pitchFamily="34" charset="0"/>
                <a:sym typeface="Symbol" pitchFamily="18" charset="2"/>
              </a:rPr>
              <a:t>i</a:t>
            </a:r>
            <a:r>
              <a:rPr lang="en-US" altLang="he-IL" sz="2600" baseline="-25000" dirty="0">
                <a:solidFill>
                  <a:srgbClr val="3333CC"/>
                </a:solidFill>
                <a:latin typeface="Calibri Light" panose="020F0302020204030204" pitchFamily="34" charset="0"/>
                <a:sym typeface="Symbol" pitchFamily="18" charset="2"/>
              </a:rPr>
              <a:t> </a:t>
            </a:r>
            <a:r>
              <a:rPr lang="en-US" altLang="he-IL" sz="2600" dirty="0">
                <a:solidFill>
                  <a:srgbClr val="0000B0"/>
                </a:solidFill>
                <a:latin typeface="Calibri Light" panose="020F0302020204030204" pitchFamily="34" charset="0"/>
              </a:rPr>
              <a:t>= j implies that </a:t>
            </a:r>
            <a:r>
              <a:rPr lang="en-US" altLang="he-IL" sz="2600" i="1" dirty="0" err="1">
                <a:solidFill>
                  <a:srgbClr val="3333CC"/>
                </a:solidFill>
                <a:latin typeface="Calibri Light" panose="020F0302020204030204" pitchFamily="34" charset="0"/>
                <a:sym typeface="Symbol" pitchFamily="18" charset="2"/>
              </a:rPr>
              <a:t>pointer</a:t>
            </a:r>
            <a:r>
              <a:rPr lang="en-US" altLang="he-IL" sz="2600" baseline="-25000" dirty="0" err="1">
                <a:solidFill>
                  <a:srgbClr val="3333CC"/>
                </a:solidFill>
                <a:latin typeface="Calibri Light" panose="020F0302020204030204" pitchFamily="34" charset="0"/>
                <a:sym typeface="Symbol" pitchFamily="18" charset="2"/>
              </a:rPr>
              <a:t>j</a:t>
            </a:r>
            <a:r>
              <a:rPr lang="en-US" altLang="he-IL" sz="2600" baseline="-25000" dirty="0">
                <a:solidFill>
                  <a:srgbClr val="3333CC"/>
                </a:solidFill>
                <a:latin typeface="Calibri Light" panose="020F0302020204030204" pitchFamily="34" charset="0"/>
                <a:sym typeface="Symbol" pitchFamily="18" charset="2"/>
              </a:rPr>
              <a:t> </a:t>
            </a:r>
            <a:r>
              <a:rPr lang="en-US" altLang="he-IL" sz="2600" dirty="0">
                <a:solidFill>
                  <a:srgbClr val="0000B0"/>
                </a:solidFill>
                <a:latin typeface="Calibri Light" panose="020F0302020204030204" pitchFamily="34" charset="0"/>
              </a:rPr>
              <a:t>=</a:t>
            </a:r>
            <a:r>
              <a:rPr lang="en-US" altLang="he-IL" sz="2600" dirty="0" err="1">
                <a:solidFill>
                  <a:srgbClr val="0000B0"/>
                </a:solidFill>
                <a:latin typeface="Calibri Light" panose="020F0302020204030204" pitchFamily="34" charset="0"/>
              </a:rPr>
              <a:t>i</a:t>
            </a: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We will assume the existence of a central daemon</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The set of legal executions </a:t>
            </a:r>
            <a:r>
              <a:rPr lang="en-US" altLang="he-IL" sz="2600" dirty="0">
                <a:solidFill>
                  <a:srgbClr val="C60000"/>
                </a:solidFill>
                <a:latin typeface="Calibri Light" panose="020F0302020204030204" pitchFamily="34" charset="0"/>
              </a:rPr>
              <a:t>MM</a:t>
            </a:r>
            <a:r>
              <a:rPr lang="en-US" altLang="he-IL" sz="2600" dirty="0">
                <a:solidFill>
                  <a:srgbClr val="0000B0"/>
                </a:solidFill>
                <a:latin typeface="Calibri Light" panose="020F0302020204030204" pitchFamily="34" charset="0"/>
              </a:rPr>
              <a:t> for the maximal matching task includes every execution in which the values of the pointers of all the processors are fixed and form a maximal matching</a:t>
            </a:r>
          </a:p>
        </p:txBody>
      </p:sp>
      <p:sp>
        <p:nvSpPr>
          <p:cNvPr id="154628" name="Rectangle 4"/>
          <p:cNvSpPr>
            <a:spLocks noGrp="1" noChangeArrowheads="1"/>
          </p:cNvSpPr>
          <p:nvPr>
            <p:ph type="title"/>
          </p:nvPr>
        </p:nvSpPr>
        <p:spPr>
          <a:xfrm>
            <a:off x="533400" y="404664"/>
            <a:ext cx="7772400" cy="1143000"/>
          </a:xfrm>
        </p:spPr>
        <p:txBody>
          <a:bodyPr/>
          <a:lstStyle/>
          <a:p>
            <a:r>
              <a:rPr lang="en-US" altLang="he-IL" sz="3600" dirty="0">
                <a:latin typeface="Calibri Light" panose="020F0302020204030204" pitchFamily="34" charset="0"/>
              </a:rPr>
              <a:t>Variant Function - Example: </a:t>
            </a:r>
            <a:br>
              <a:rPr lang="en-US" altLang="he-IL" sz="3600" dirty="0">
                <a:latin typeface="Calibri Light" panose="020F0302020204030204" pitchFamily="34" charset="0"/>
              </a:rPr>
            </a:br>
            <a:r>
              <a:rPr lang="en-US" altLang="he-IL" sz="3600" dirty="0">
                <a:latin typeface="Calibri Light" panose="020F0302020204030204" pitchFamily="34" charset="0"/>
              </a:rPr>
              <a:t>self stabilizing Maximal Matching</a:t>
            </a:r>
            <a:endParaRPr lang="en-US" sz="3600" dirty="0">
              <a:latin typeface="Calibri Light" panose="020F0302020204030204" pitchFamily="34" charset="0"/>
            </a:endParaRPr>
          </a:p>
        </p:txBody>
      </p:sp>
    </p:spTree>
    <p:extLst>
      <p:ext uri="{BB962C8B-B14F-4D97-AF65-F5344CB8AC3E}">
        <p14:creationId xmlns:p14="http://schemas.microsoft.com/office/powerpoint/2010/main" val="133174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t>2-</a:t>
            </a:r>
            <a:fld id="{A5C8839C-C310-4676-B564-A359ED8646DE}" type="slidenum">
              <a:rPr lang="en-US" altLang="en-US"/>
              <a:pPr/>
              <a:t>5</a:t>
            </a:fld>
            <a:endParaRPr lang="en-US" altLang="en-US"/>
          </a:p>
        </p:txBody>
      </p:sp>
      <p:sp>
        <p:nvSpPr>
          <p:cNvPr id="154626" name="Rectangle 2"/>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omic Sans MS" pitchFamily="66" charset="0"/>
            </a:endParaRPr>
          </a:p>
        </p:txBody>
      </p:sp>
      <p:sp>
        <p:nvSpPr>
          <p:cNvPr id="154627" name="Rectangle 3"/>
          <p:cNvSpPr>
            <a:spLocks noChangeArrowheads="1"/>
          </p:cNvSpPr>
          <p:nvPr/>
        </p:nvSpPr>
        <p:spPr bwMode="auto">
          <a:xfrm>
            <a:off x="533400" y="1787377"/>
            <a:ext cx="8220075" cy="488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
            </a:pPr>
            <a:r>
              <a:rPr lang="en-US" altLang="he-IL" sz="2600" i="1" dirty="0">
                <a:solidFill>
                  <a:srgbClr val="0000B0"/>
                </a:solidFill>
                <a:latin typeface="Calibri Light" panose="020F0302020204030204" pitchFamily="34" charset="0"/>
              </a:rPr>
              <a:t>Matching</a:t>
            </a:r>
            <a:r>
              <a:rPr lang="en-US" altLang="he-IL" sz="2600" dirty="0">
                <a:solidFill>
                  <a:srgbClr val="0000B0"/>
                </a:solidFill>
                <a:latin typeface="Calibri Light" panose="020F0302020204030204" pitchFamily="34" charset="0"/>
              </a:rPr>
              <a:t> is a set of edges without common nodes</a:t>
            </a:r>
          </a:p>
          <a:p>
            <a:pPr marL="342900" indent="-342900">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The algorithm should reach a configuration in which </a:t>
            </a:r>
            <a:r>
              <a:rPr lang="en-US" altLang="he-IL" sz="2600" i="1" dirty="0">
                <a:solidFill>
                  <a:srgbClr val="3333CC"/>
                </a:solidFill>
                <a:latin typeface="Calibri Light" panose="020F0302020204030204" pitchFamily="34" charset="0"/>
                <a:sym typeface="Symbol" pitchFamily="18" charset="2"/>
              </a:rPr>
              <a:t>pointer</a:t>
            </a:r>
            <a:r>
              <a:rPr lang="en-US" altLang="he-IL" sz="2600" baseline="-25000" dirty="0">
                <a:solidFill>
                  <a:srgbClr val="3333CC"/>
                </a:solidFill>
                <a:latin typeface="Calibri Light" panose="020F0302020204030204" pitchFamily="34" charset="0"/>
                <a:sym typeface="Symbol" pitchFamily="18" charset="2"/>
              </a:rPr>
              <a:t>i </a:t>
            </a:r>
            <a:r>
              <a:rPr lang="en-US" altLang="he-IL" sz="2600" dirty="0">
                <a:solidFill>
                  <a:srgbClr val="0000B0"/>
                </a:solidFill>
                <a:latin typeface="Calibri Light" panose="020F0302020204030204" pitchFamily="34" charset="0"/>
              </a:rPr>
              <a:t>= j implies that </a:t>
            </a:r>
            <a:r>
              <a:rPr lang="en-US" altLang="he-IL" sz="2600" i="1" dirty="0">
                <a:solidFill>
                  <a:srgbClr val="3333CC"/>
                </a:solidFill>
                <a:latin typeface="Calibri Light" panose="020F0302020204030204" pitchFamily="34" charset="0"/>
                <a:sym typeface="Symbol" pitchFamily="18" charset="2"/>
              </a:rPr>
              <a:t>pointer</a:t>
            </a:r>
            <a:r>
              <a:rPr lang="en-US" altLang="he-IL" sz="2600" baseline="-25000" dirty="0">
                <a:solidFill>
                  <a:srgbClr val="3333CC"/>
                </a:solidFill>
                <a:latin typeface="Calibri Light" panose="020F0302020204030204" pitchFamily="34" charset="0"/>
                <a:sym typeface="Symbol" pitchFamily="18" charset="2"/>
              </a:rPr>
              <a:t>j </a:t>
            </a:r>
            <a:r>
              <a:rPr lang="en-US" altLang="he-IL" sz="2600" dirty="0">
                <a:solidFill>
                  <a:srgbClr val="0000B0"/>
                </a:solidFill>
                <a:latin typeface="Calibri Light" panose="020F0302020204030204" pitchFamily="34" charset="0"/>
              </a:rPr>
              <a:t>=i</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We will assume the existence of a central daemon</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rPr>
              <a:t>The set of legal executions </a:t>
            </a:r>
            <a:r>
              <a:rPr lang="en-US" altLang="he-IL" sz="2600" dirty="0">
                <a:solidFill>
                  <a:srgbClr val="C60000"/>
                </a:solidFill>
                <a:latin typeface="Calibri Light" panose="020F0302020204030204" pitchFamily="34" charset="0"/>
              </a:rPr>
              <a:t>MM</a:t>
            </a:r>
            <a:r>
              <a:rPr lang="en-US" altLang="he-IL" sz="2600" dirty="0">
                <a:solidFill>
                  <a:srgbClr val="0000B0"/>
                </a:solidFill>
                <a:latin typeface="Calibri Light" panose="020F0302020204030204" pitchFamily="34" charset="0"/>
              </a:rPr>
              <a:t> for the maximal matching task includes every execution in which the values of the pointers of all the processors are fixed and form a maximal matching</a:t>
            </a:r>
          </a:p>
        </p:txBody>
      </p:sp>
      <p:sp>
        <p:nvSpPr>
          <p:cNvPr id="154628" name="Rectangle 4"/>
          <p:cNvSpPr>
            <a:spLocks noGrp="1" noChangeArrowheads="1"/>
          </p:cNvSpPr>
          <p:nvPr>
            <p:ph type="title"/>
          </p:nvPr>
        </p:nvSpPr>
        <p:spPr>
          <a:xfrm>
            <a:off x="533400" y="404664"/>
            <a:ext cx="7772400" cy="1143000"/>
          </a:xfrm>
        </p:spPr>
        <p:txBody>
          <a:bodyPr/>
          <a:lstStyle/>
          <a:p>
            <a:r>
              <a:rPr lang="en-US" altLang="he-IL" sz="3600" dirty="0">
                <a:latin typeface="Calibri Light" panose="020F0302020204030204" pitchFamily="34" charset="0"/>
              </a:rPr>
              <a:t>Variant Function - Example: </a:t>
            </a:r>
            <a:br>
              <a:rPr lang="en-US" altLang="he-IL" sz="3600" dirty="0">
                <a:latin typeface="Calibri Light" panose="020F0302020204030204" pitchFamily="34" charset="0"/>
              </a:rPr>
            </a:br>
            <a:r>
              <a:rPr lang="en-US" altLang="he-IL" sz="3600" dirty="0">
                <a:latin typeface="Calibri Light" panose="020F0302020204030204" pitchFamily="34" charset="0"/>
              </a:rPr>
              <a:t>self stabilizing Maximal Matching</a:t>
            </a:r>
            <a:endParaRPr lang="en-US" sz="3600" dirty="0">
              <a:latin typeface="Calibri Light" panose="020F0302020204030204" pitchFamily="34" charset="0"/>
            </a:endParaRPr>
          </a:p>
        </p:txBody>
      </p:sp>
    </p:spTree>
    <p:extLst>
      <p:ext uri="{BB962C8B-B14F-4D97-AF65-F5344CB8AC3E}">
        <p14:creationId xmlns:p14="http://schemas.microsoft.com/office/powerpoint/2010/main" val="259038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6"/>
            <a:ext cx="8229600" cy="4895949"/>
          </a:xfrm>
        </p:spPr>
        <p:txBody>
          <a:bodyPr/>
          <a:lstStyle/>
          <a:p>
            <a:r>
              <a:rPr lang="en-US" b="1" dirty="0">
                <a:solidFill>
                  <a:schemeClr val="tx2"/>
                </a:solidFill>
                <a:latin typeface="Calibri Light" panose="020F0302020204030204" pitchFamily="34" charset="0"/>
              </a:rPr>
              <a:t>Matched</a:t>
            </a:r>
            <a:r>
              <a:rPr lang="en-SE" b="1" dirty="0">
                <a:solidFill>
                  <a:schemeClr val="tx2"/>
                </a:solidFill>
                <a:latin typeface="Calibri Light" panose="020F0302020204030204" pitchFamily="34" charset="0"/>
              </a:rPr>
              <a:t>:</a:t>
            </a:r>
            <a:r>
              <a:rPr lang="en-US"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a:t>
            </a:r>
            <a:r>
              <a:rPr lang="en-US" kern="1200" dirty="0">
                <a:solidFill>
                  <a:srgbClr val="0000CC"/>
                </a:solidFill>
                <a:latin typeface="Calibri Light" panose="020F0302020204030204" pitchFamily="34" charset="0"/>
                <a:cs typeface="Arial" charset="0"/>
              </a:rPr>
              <a:t>neighbor</a:t>
            </a:r>
            <a:r>
              <a:rPr lang="en-US" sz="3600" dirty="0">
                <a:solidFill>
                  <a:srgbClr val="0000CC"/>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i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Waiting</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Free</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SE" dirty="0">
                <a:solidFill>
                  <a:srgbClr val="0000CC"/>
                </a:solidFill>
                <a:latin typeface="Calibri Light" panose="020F0302020204030204" pitchFamily="34" charset="0"/>
              </a:rPr>
              <a:t>is</a:t>
            </a:r>
            <a:r>
              <a:rPr lang="en-US" dirty="0">
                <a:solidFill>
                  <a:srgbClr val="0000CC"/>
                </a:solidFill>
                <a:latin typeface="Calibri Light" panose="020F0302020204030204" pitchFamily="34" charset="0"/>
              </a:rPr>
              <a:t> a neighbor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Single</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is no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a:p>
            <a:r>
              <a:rPr lang="en-US" b="1" dirty="0">
                <a:solidFill>
                  <a:schemeClr val="tx2"/>
                </a:solidFill>
                <a:latin typeface="Calibri Light" panose="020F0302020204030204" pitchFamily="34" charset="0"/>
              </a:rPr>
              <a:t>Chaining</a:t>
            </a:r>
            <a:r>
              <a:rPr lang="en-SE" b="1"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for which pointer</a:t>
            </a:r>
            <a:r>
              <a:rPr lang="en-US" baseline="-25000" dirty="0">
                <a:solidFill>
                  <a:srgbClr val="0000CC"/>
                </a:solidFill>
                <a:latin typeface="Calibri Light" panose="020F0302020204030204" pitchFamily="34" charset="0"/>
              </a:rPr>
              <a:t>i </a:t>
            </a:r>
            <a:r>
              <a:rPr lang="en-US" dirty="0">
                <a:solidFill>
                  <a:srgbClr val="0000CC"/>
                </a:solidFill>
                <a:latin typeface="Calibri Light" panose="020F0302020204030204" pitchFamily="34" charset="0"/>
              </a:rPr>
              <a:t>= j and pointer</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 k, k≠</a:t>
            </a:r>
            <a:r>
              <a:rPr lang="en-SE" dirty="0">
                <a:solidFill>
                  <a:srgbClr val="0000CC"/>
                </a:solidFill>
                <a:latin typeface="Calibri Light" panose="020F0302020204030204" pitchFamily="34" charset="0"/>
              </a:rPr>
              <a:t>i</a:t>
            </a:r>
            <a:endParaRPr lang="sv-SE" dirty="0">
              <a:solidFill>
                <a:srgbClr val="0000CC"/>
              </a:solidFill>
              <a:latin typeface="Calibri Light" panose="020F0302020204030204" pitchFamily="34" charset="0"/>
            </a:endParaRPr>
          </a:p>
        </p:txBody>
      </p:sp>
    </p:spTree>
    <p:extLst>
      <p:ext uri="{BB962C8B-B14F-4D97-AF65-F5344CB8AC3E}">
        <p14:creationId xmlns:p14="http://schemas.microsoft.com/office/powerpoint/2010/main" val="19390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12777"/>
            <a:ext cx="8229600" cy="1266914"/>
          </a:xfrm>
        </p:spPr>
        <p:txBody>
          <a:bodyPr/>
          <a:lstStyle/>
          <a:p>
            <a:r>
              <a:rPr lang="en-US" b="1" dirty="0">
                <a:solidFill>
                  <a:schemeClr val="tx2"/>
                </a:solidFill>
                <a:latin typeface="Calibri Light" panose="020F0302020204030204" pitchFamily="34" charset="0"/>
              </a:rPr>
              <a:t>Matched</a:t>
            </a:r>
            <a:r>
              <a:rPr lang="en-SE" b="1" dirty="0">
                <a:solidFill>
                  <a:schemeClr val="tx2"/>
                </a:solidFill>
                <a:latin typeface="Calibri Light" panose="020F0302020204030204" pitchFamily="34" charset="0"/>
              </a:rPr>
              <a:t>:</a:t>
            </a:r>
            <a:r>
              <a:rPr lang="en-US" dirty="0">
                <a:solidFill>
                  <a:schemeClr val="tx2"/>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a:t>
            </a:r>
            <a:r>
              <a:rPr lang="en-US" kern="1200" dirty="0">
                <a:solidFill>
                  <a:srgbClr val="0000CC"/>
                </a:solidFill>
                <a:latin typeface="Calibri Light" panose="020F0302020204030204" pitchFamily="34" charset="0"/>
                <a:cs typeface="Arial" charset="0"/>
              </a:rPr>
              <a:t>neighbor</a:t>
            </a:r>
            <a:r>
              <a:rPr lang="en-US" sz="3600" dirty="0">
                <a:solidFill>
                  <a:srgbClr val="0000CC"/>
                </a:solidFill>
                <a:latin typeface="Calibri Light" panose="020F0302020204030204" pitchFamily="34" charset="0"/>
              </a:rPr>
              <a:t> </a:t>
            </a:r>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i </a:t>
            </a:r>
            <a:endParaRPr lang="sv-SE" dirty="0">
              <a:solidFill>
                <a:srgbClr val="0000CC"/>
              </a:solidFill>
              <a:latin typeface="Calibri Light" panose="020F0302020204030204" pitchFamily="34" charset="0"/>
            </a:endParaRPr>
          </a:p>
        </p:txBody>
      </p:sp>
      <p:cxnSp>
        <p:nvCxnSpPr>
          <p:cNvPr id="20" name="Curved Connector 19"/>
          <p:cNvCxnSpPr>
            <a:stCxn id="2" idx="7"/>
            <a:endCxn id="5" idx="1"/>
          </p:cNvCxnSpPr>
          <p:nvPr/>
        </p:nvCxnSpPr>
        <p:spPr>
          <a:xfrm rot="5400000" flipH="1" flipV="1">
            <a:off x="5318250" y="3625145"/>
            <a:ext cx="36616" cy="1312237"/>
          </a:xfrm>
          <a:prstGeom prst="curvedConnector3">
            <a:avLst>
              <a:gd name="adj1" fmla="val 839516"/>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itle 25"/>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en-US" sz="3800" dirty="0"/>
          </a:p>
        </p:txBody>
      </p:sp>
      <p:grpSp>
        <p:nvGrpSpPr>
          <p:cNvPr id="51" name="Group 50"/>
          <p:cNvGrpSpPr/>
          <p:nvPr/>
        </p:nvGrpSpPr>
        <p:grpSpPr>
          <a:xfrm>
            <a:off x="2543598" y="3877957"/>
            <a:ext cx="4096752" cy="1999315"/>
            <a:chOff x="2543598" y="3877957"/>
            <a:chExt cx="4096752" cy="1999315"/>
          </a:xfrm>
        </p:grpSpPr>
        <p:sp>
          <p:nvSpPr>
            <p:cNvPr id="2" name="Oval 1"/>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22" name="Rectangle 21"/>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23" name="Rectangle 22"/>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24" name="Rectangle 23"/>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28" name="Straight Connector 27"/>
            <p:cNvCxnSpPr>
              <a:stCxn id="2" idx="6"/>
              <a:endCxn id="5"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4"/>
              <a:endCxn id="7"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5"/>
              <a:endCxn id="7"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6"/>
              <a:endCxn id="2"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7"/>
              <a:endCxn id="5"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6" idx="4"/>
              <a:endCxn id="41"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6"/>
              <a:endCxn id="7"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134348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08112"/>
          </a:xfrm>
        </p:spPr>
        <p:txBody>
          <a:bodyPr/>
          <a:lstStyle/>
          <a:p>
            <a:r>
              <a:rPr lang="en-US" b="1" dirty="0">
                <a:solidFill>
                  <a:schemeClr val="tx2"/>
                </a:solidFill>
                <a:latin typeface="Calibri Light" panose="020F0302020204030204" pitchFamily="34" charset="0"/>
              </a:rPr>
              <a:t>Waiting</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has a neighbor p</a:t>
            </a:r>
            <a:r>
              <a:rPr lang="en-US" baseline="-25000" dirty="0">
                <a:solidFill>
                  <a:srgbClr val="0000CC"/>
                </a:solidFill>
                <a:latin typeface="Calibri Light" panose="020F0302020204030204" pitchFamily="34" charset="0"/>
              </a:rPr>
              <a:t>j </a:t>
            </a:r>
            <a:r>
              <a:rPr lang="en-US" dirty="0">
                <a:solidFill>
                  <a:srgbClr val="0000CC"/>
                </a:solidFill>
                <a:latin typeface="Calibri Light" panose="020F0302020204030204" pitchFamily="34" charset="0"/>
              </a:rPr>
              <a:t>such that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j and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a:t>
            </a:r>
            <a:endParaRPr lang="sv-SE" dirty="0">
              <a:solidFill>
                <a:srgbClr val="0000CC"/>
              </a:solidFill>
              <a:latin typeface="Calibri Light" panose="020F0302020204030204" pitchFamily="34" charset="0"/>
            </a:endParaRPr>
          </a:p>
        </p:txBody>
      </p:sp>
      <p:cxnSp>
        <p:nvCxnSpPr>
          <p:cNvPr id="15" name="Curved Connector 14"/>
          <p:cNvCxnSpPr>
            <a:cxnSpLocks/>
          </p:cNvCxnSpPr>
          <p:nvPr/>
        </p:nvCxnSpPr>
        <p:spPr>
          <a:xfrm rot="5400000" flipH="1" flipV="1">
            <a:off x="5338132" y="3625145"/>
            <a:ext cx="36616" cy="1312237"/>
          </a:xfrm>
          <a:prstGeom prst="curvedConnector3">
            <a:avLst>
              <a:gd name="adj1" fmla="val 839516"/>
            </a:avLst>
          </a:prstGeom>
          <a:ln w="381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563480" y="3877957"/>
            <a:ext cx="4096752" cy="1999315"/>
            <a:chOff x="2543598" y="3877957"/>
            <a:chExt cx="4096752" cy="1999315"/>
          </a:xfrm>
        </p:grpSpPr>
        <p:sp>
          <p:nvSpPr>
            <p:cNvPr id="54" name="Oval 53"/>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59" name="Rectangle 58"/>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60" name="Rectangle 59"/>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61" name="Rectangle 60"/>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62" name="Straight Connector 61"/>
            <p:cNvCxnSpPr>
              <a:stCxn id="54" idx="6"/>
              <a:endCxn id="55"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4" idx="4"/>
              <a:endCxn id="57"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6" idx="5"/>
              <a:endCxn id="57"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6" idx="6"/>
              <a:endCxn id="54"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7" idx="7"/>
              <a:endCxn id="55"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56" idx="4"/>
              <a:endCxn id="67"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7" idx="6"/>
              <a:endCxn id="57"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62820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4338"/>
            <a:ext cx="9144000" cy="1143000"/>
          </a:xfrm>
        </p:spPr>
        <p:txBody>
          <a:bodyPr>
            <a:normAutofit/>
          </a:bodyPr>
          <a:lstStyle/>
          <a:p>
            <a:r>
              <a:rPr lang="en-US" sz="3800" dirty="0">
                <a:latin typeface="Calibri Light" panose="020F0302020204030204" pitchFamily="34" charset="0"/>
              </a:rPr>
              <a:t>Matched, Waiting, Free</a:t>
            </a:r>
            <a:r>
              <a:rPr lang="en-SE" sz="3800" dirty="0">
                <a:latin typeface="Calibri Light" panose="020F0302020204030204" pitchFamily="34" charset="0"/>
              </a:rPr>
              <a:t>, Single,</a:t>
            </a:r>
            <a:r>
              <a:rPr lang="en-US" sz="3800" dirty="0">
                <a:latin typeface="Calibri Light" panose="020F0302020204030204" pitchFamily="34" charset="0"/>
              </a:rPr>
              <a:t> and Chaining</a:t>
            </a:r>
            <a:endParaRPr lang="sv-SE" sz="3800" dirty="0">
              <a:latin typeface="Calibri Light" panose="020F0302020204030204" pitchFamily="34" charset="0"/>
            </a:endParaRPr>
          </a:p>
        </p:txBody>
      </p:sp>
      <p:sp>
        <p:nvSpPr>
          <p:cNvPr id="4" name="Content Placeholder 3"/>
          <p:cNvSpPr>
            <a:spLocks noGrp="1"/>
          </p:cNvSpPr>
          <p:nvPr>
            <p:ph idx="1"/>
          </p:nvPr>
        </p:nvSpPr>
        <p:spPr>
          <a:xfrm>
            <a:off x="457200" y="1412777"/>
            <a:ext cx="8229600" cy="1080120"/>
          </a:xfrm>
        </p:spPr>
        <p:txBody>
          <a:bodyPr/>
          <a:lstStyle/>
          <a:p>
            <a:r>
              <a:rPr lang="en-US" b="1" dirty="0">
                <a:solidFill>
                  <a:schemeClr val="tx2"/>
                </a:solidFill>
                <a:latin typeface="Calibri Light" panose="020F0302020204030204" pitchFamily="34" charset="0"/>
              </a:rPr>
              <a:t>Free</a:t>
            </a:r>
            <a:r>
              <a:rPr lang="en-SE" b="1" dirty="0">
                <a:solidFill>
                  <a:schemeClr val="tx2"/>
                </a:solidFill>
                <a:latin typeface="Calibri Light" panose="020F0302020204030204" pitchFamily="34" charset="0"/>
              </a:rPr>
              <a:t>:</a:t>
            </a:r>
            <a:r>
              <a:rPr lang="en-US" dirty="0">
                <a:solidFill>
                  <a:srgbClr val="0000CC"/>
                </a:solidFill>
                <a:latin typeface="Calibri Light" panose="020F0302020204030204" pitchFamily="34" charset="0"/>
              </a:rPr>
              <a:t> pointer</a:t>
            </a:r>
            <a:r>
              <a:rPr lang="en-US" baseline="-25000" dirty="0">
                <a:solidFill>
                  <a:srgbClr val="0000CC"/>
                </a:solidFill>
                <a:latin typeface="Calibri Light" panose="020F0302020204030204" pitchFamily="34" charset="0"/>
              </a:rPr>
              <a:t>i</a:t>
            </a:r>
            <a:r>
              <a:rPr lang="en-US" dirty="0">
                <a:solidFill>
                  <a:srgbClr val="0000CC"/>
                </a:solidFill>
                <a:latin typeface="Calibri Light" panose="020F0302020204030204" pitchFamily="34" charset="0"/>
              </a:rPr>
              <a:t> = null and there </a:t>
            </a:r>
            <a:r>
              <a:rPr lang="en-SE" dirty="0">
                <a:solidFill>
                  <a:srgbClr val="0000CC"/>
                </a:solidFill>
                <a:latin typeface="Calibri Light" panose="020F0302020204030204" pitchFamily="34" charset="0"/>
              </a:rPr>
              <a:t>is</a:t>
            </a:r>
            <a:r>
              <a:rPr lang="en-US" dirty="0">
                <a:solidFill>
                  <a:srgbClr val="0000CC"/>
                </a:solidFill>
                <a:latin typeface="Calibri Light" panose="020F0302020204030204" pitchFamily="34" charset="0"/>
              </a:rPr>
              <a:t> a neighbor p</a:t>
            </a:r>
            <a:r>
              <a:rPr lang="en-SE"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such that pointer</a:t>
            </a:r>
            <a:r>
              <a:rPr lang="en-US" baseline="-25000" dirty="0">
                <a:solidFill>
                  <a:srgbClr val="0000CC"/>
                </a:solidFill>
                <a:latin typeface="Calibri Light" panose="020F0302020204030204" pitchFamily="34" charset="0"/>
              </a:rPr>
              <a:t>j</a:t>
            </a:r>
            <a:r>
              <a:rPr lang="en-US" dirty="0">
                <a:solidFill>
                  <a:srgbClr val="0000CC"/>
                </a:solidFill>
                <a:latin typeface="Calibri Light" panose="020F0302020204030204" pitchFamily="34" charset="0"/>
              </a:rPr>
              <a:t> = null </a:t>
            </a:r>
            <a:endParaRPr lang="sv-SE" dirty="0">
              <a:solidFill>
                <a:srgbClr val="0000CC"/>
              </a:solidFill>
              <a:latin typeface="Calibri Light" panose="020F0302020204030204" pitchFamily="34" charset="0"/>
            </a:endParaRPr>
          </a:p>
        </p:txBody>
      </p:sp>
      <p:cxnSp>
        <p:nvCxnSpPr>
          <p:cNvPr id="54" name="Curved Connector 53"/>
          <p:cNvCxnSpPr/>
          <p:nvPr/>
        </p:nvCxnSpPr>
        <p:spPr>
          <a:xfrm rot="10800000" flipH="1" flipV="1">
            <a:off x="2935697" y="4396532"/>
            <a:ext cx="1518773" cy="1336724"/>
          </a:xfrm>
          <a:prstGeom prst="curvedConnector3">
            <a:avLst>
              <a:gd name="adj1" fmla="val -1505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2563480" y="3877957"/>
            <a:ext cx="4096752" cy="1999315"/>
            <a:chOff x="2543598" y="3877957"/>
            <a:chExt cx="4096752" cy="1999315"/>
          </a:xfrm>
        </p:grpSpPr>
        <p:sp>
          <p:nvSpPr>
            <p:cNvPr id="58" name="Oval 57"/>
            <p:cNvSpPr/>
            <p:nvPr/>
          </p:nvSpPr>
          <p:spPr>
            <a:xfrm>
              <a:off x="4434589" y="425739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950496" y="4220774"/>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15816" y="4252516"/>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434589"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175893" y="3883184"/>
              <a:ext cx="338554" cy="369332"/>
            </a:xfrm>
            <a:prstGeom prst="rect">
              <a:avLst/>
            </a:prstGeom>
            <a:noFill/>
          </p:spPr>
          <p:txBody>
            <a:bodyPr wrap="none" rtlCol="0">
              <a:spAutoFit/>
            </a:bodyPr>
            <a:lstStyle/>
            <a:p>
              <a:r>
                <a:rPr lang="en-US" dirty="0">
                  <a:solidFill>
                    <a:srgbClr val="0000CC"/>
                  </a:solidFill>
                  <a:latin typeface="Calibri Light" panose="020F0302020204030204" pitchFamily="34" charset="0"/>
                </a:rPr>
                <a:t>p</a:t>
              </a:r>
              <a:r>
                <a:rPr lang="en-US" baseline="-25000" dirty="0">
                  <a:solidFill>
                    <a:srgbClr val="0000CC"/>
                  </a:solidFill>
                  <a:latin typeface="Calibri Light" panose="020F0302020204030204" pitchFamily="34" charset="0"/>
                </a:rPr>
                <a:t>i</a:t>
              </a:r>
              <a:endParaRPr lang="en-US" dirty="0"/>
            </a:p>
          </p:txBody>
        </p:sp>
        <p:sp>
          <p:nvSpPr>
            <p:cNvPr id="63" name="Rectangle 62"/>
            <p:cNvSpPr/>
            <p:nvPr/>
          </p:nvSpPr>
          <p:spPr>
            <a:xfrm>
              <a:off x="6300192" y="3887270"/>
              <a:ext cx="34015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j</a:t>
              </a:r>
              <a:endParaRPr lang="en-US" dirty="0"/>
            </a:p>
          </p:txBody>
        </p:sp>
        <p:sp>
          <p:nvSpPr>
            <p:cNvPr id="64" name="Rectangle 63"/>
            <p:cNvSpPr/>
            <p:nvPr/>
          </p:nvSpPr>
          <p:spPr>
            <a:xfrm>
              <a:off x="2543598" y="3877957"/>
              <a:ext cx="380232"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ℓ</a:t>
              </a:r>
              <a:endParaRPr lang="en-US" dirty="0"/>
            </a:p>
          </p:txBody>
        </p:sp>
        <p:sp>
          <p:nvSpPr>
            <p:cNvPr id="65" name="Rectangle 64"/>
            <p:cNvSpPr/>
            <p:nvPr/>
          </p:nvSpPr>
          <p:spPr>
            <a:xfrm>
              <a:off x="3923928" y="5363924"/>
              <a:ext cx="372218"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k</a:t>
              </a:r>
            </a:p>
          </p:txBody>
        </p:sp>
        <p:cxnSp>
          <p:nvCxnSpPr>
            <p:cNvPr id="66" name="Straight Connector 65"/>
            <p:cNvCxnSpPr>
              <a:stCxn id="58" idx="6"/>
              <a:endCxn id="59" idx="2"/>
            </p:cNvCxnSpPr>
            <p:nvPr/>
          </p:nvCxnSpPr>
          <p:spPr>
            <a:xfrm flipV="1">
              <a:off x="4722621" y="4364790"/>
              <a:ext cx="1227875" cy="3661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4"/>
              <a:endCxn id="61" idx="0"/>
            </p:cNvCxnSpPr>
            <p:nvPr/>
          </p:nvCxnSpPr>
          <p:spPr>
            <a:xfrm>
              <a:off x="4578605" y="4545422"/>
              <a:ext cx="0" cy="104381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5"/>
              <a:endCxn id="61" idx="1"/>
            </p:cNvCxnSpPr>
            <p:nvPr/>
          </p:nvCxnSpPr>
          <p:spPr>
            <a:xfrm>
              <a:off x="3161667" y="4498367"/>
              <a:ext cx="1315103" cy="113305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0" idx="6"/>
              <a:endCxn id="58" idx="2"/>
            </p:cNvCxnSpPr>
            <p:nvPr/>
          </p:nvCxnSpPr>
          <p:spPr>
            <a:xfrm>
              <a:off x="3203848" y="4396532"/>
              <a:ext cx="1230741" cy="4874"/>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1" idx="7"/>
              <a:endCxn id="59" idx="3"/>
            </p:cNvCxnSpPr>
            <p:nvPr/>
          </p:nvCxnSpPr>
          <p:spPr>
            <a:xfrm flipV="1">
              <a:off x="4680440" y="4466625"/>
              <a:ext cx="1312237" cy="11647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915816" y="5589240"/>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60" idx="4"/>
              <a:endCxn id="71" idx="0"/>
            </p:cNvCxnSpPr>
            <p:nvPr/>
          </p:nvCxnSpPr>
          <p:spPr>
            <a:xfrm>
              <a:off x="3059832" y="4540548"/>
              <a:ext cx="0" cy="1048692"/>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1" idx="6"/>
              <a:endCxn id="61" idx="2"/>
            </p:cNvCxnSpPr>
            <p:nvPr/>
          </p:nvCxnSpPr>
          <p:spPr>
            <a:xfrm>
              <a:off x="3203848" y="5733256"/>
              <a:ext cx="1230741"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2555776" y="5363924"/>
              <a:ext cx="426720" cy="369332"/>
            </a:xfrm>
            <a:prstGeom prst="rect">
              <a:avLst/>
            </a:prstGeom>
          </p:spPr>
          <p:txBody>
            <a:bodyPr wrap="none">
              <a:spAutoFit/>
            </a:bodyPr>
            <a:lstStyle/>
            <a:p>
              <a:r>
                <a:rPr lang="en-US" dirty="0">
                  <a:solidFill>
                    <a:srgbClr val="0000CC"/>
                  </a:solidFill>
                  <a:latin typeface="Calibri Light" panose="020F0302020204030204" pitchFamily="34" charset="0"/>
                </a:rPr>
                <a:t>p</a:t>
              </a:r>
              <a:r>
                <a:rPr lang="en-SE" baseline="-25000" dirty="0">
                  <a:solidFill>
                    <a:srgbClr val="0000CC"/>
                  </a:solidFill>
                  <a:latin typeface="Calibri Light" panose="020F0302020204030204" pitchFamily="34" charset="0"/>
                </a:rPr>
                <a:t>m</a:t>
              </a:r>
            </a:p>
          </p:txBody>
        </p:sp>
      </p:grpSp>
    </p:spTree>
    <p:extLst>
      <p:ext uri="{BB962C8B-B14F-4D97-AF65-F5344CB8AC3E}">
        <p14:creationId xmlns:p14="http://schemas.microsoft.com/office/powerpoint/2010/main" val="1459913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7|3|3.8|3.4|2.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6.1"/>
</p:tagLst>
</file>

<file path=ppt/tags/tag4.xml><?xml version="1.0" encoding="utf-8"?>
<p:tagLst xmlns:a="http://schemas.openxmlformats.org/drawingml/2006/main" xmlns:r="http://schemas.openxmlformats.org/officeDocument/2006/relationships" xmlns:p="http://schemas.openxmlformats.org/presentationml/2006/main">
  <p:tag name="TIMING" val="|3.9"/>
</p:tagLst>
</file>

<file path=ppt/tags/tag5.xml><?xml version="1.0" encoding="utf-8"?>
<p:tagLst xmlns:a="http://schemas.openxmlformats.org/drawingml/2006/main" xmlns:r="http://schemas.openxmlformats.org/officeDocument/2006/relationships" xmlns:p="http://schemas.openxmlformats.org/presentationml/2006/main">
  <p:tag name="TIMING" val="|12.2"/>
</p:tagLst>
</file>

<file path=ppt/tags/tag6.xml><?xml version="1.0" encoding="utf-8"?>
<p:tagLst xmlns:a="http://schemas.openxmlformats.org/drawingml/2006/main" xmlns:r="http://schemas.openxmlformats.org/officeDocument/2006/relationships" xmlns:p="http://schemas.openxmlformats.org/presentationml/2006/main">
  <p:tag name="TIMING" val="|4"/>
</p:tagLst>
</file>

<file path=ppt/tags/tag7.xml><?xml version="1.0" encoding="utf-8"?>
<p:tagLst xmlns:a="http://schemas.openxmlformats.org/drawingml/2006/main" xmlns:r="http://schemas.openxmlformats.org/officeDocument/2006/relationships" xmlns:p="http://schemas.openxmlformats.org/presentationml/2006/main">
  <p:tag name="TIMING" val="|8.4|8.3|14|7.9|10.4|2.1|8.9|8.2|7.8"/>
</p:tagLst>
</file>

<file path=ppt/tags/tag8.xml><?xml version="1.0" encoding="utf-8"?>
<p:tagLst xmlns:a="http://schemas.openxmlformats.org/drawingml/2006/main" xmlns:r="http://schemas.openxmlformats.org/officeDocument/2006/relationships" xmlns:p="http://schemas.openxmlformats.org/presentationml/2006/main">
  <p:tag name="TIMING" val="|7.4|6|3.4|3.6|1|1.7|1.1|1.5|1"/>
</p:tagLst>
</file>

<file path=ppt/tags/tag9.xml><?xml version="1.0" encoding="utf-8"?>
<p:tagLst xmlns:a="http://schemas.openxmlformats.org/drawingml/2006/main" xmlns:r="http://schemas.openxmlformats.org/officeDocument/2006/relationships" xmlns:p="http://schemas.openxmlformats.org/presentationml/2006/main">
  <p:tag name="TIMING" val="|47.9"/>
</p:tagLst>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6301</TotalTime>
  <Words>4708</Words>
  <Application>Microsoft Macintosh PowerPoint</Application>
  <PresentationFormat>On-screen Show (4:3)</PresentationFormat>
  <Paragraphs>441</Paragraphs>
  <Slides>39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Calibri Light</vt:lpstr>
      <vt:lpstr>Comic Sans MS</vt:lpstr>
      <vt:lpstr>Times</vt:lpstr>
      <vt:lpstr>Times New Roman</vt:lpstr>
      <vt:lpstr>Wingdings</vt:lpstr>
      <vt:lpstr>ZapfDingbats</vt:lpstr>
      <vt:lpstr>1_Default Design</vt:lpstr>
      <vt:lpstr>Computer Networks EDA387/DIT663</vt:lpstr>
      <vt:lpstr>Today</vt:lpstr>
      <vt:lpstr>Proof Techniques: Variant Function</vt:lpstr>
      <vt:lpstr>Variant Function - Example:  self stabilizing Maximal Matching</vt:lpstr>
      <vt:lpstr>Variant Function - Example:  self stabilizing Maximal Matching</vt:lpstr>
      <vt:lpstr>Matched, Waiting, Free, Single, and Chaining</vt:lpstr>
      <vt:lpstr>Matched, Waiting, Free, Single, and Chaining</vt:lpstr>
      <vt:lpstr>Matched, Waiting, Free, Single, and Chaining</vt:lpstr>
      <vt:lpstr>Matched, Waiting, Free, Single, and Chaining</vt:lpstr>
      <vt:lpstr>Matched, Waiting, Free, Single, and Chaining</vt:lpstr>
      <vt:lpstr>Matched, Waiting, Free, Single, and Chaining</vt:lpstr>
      <vt:lpstr>Matched, Waiting, Free, Single, and Chaining</vt:lpstr>
      <vt:lpstr>Self-stabilizing Maximal Matching</vt:lpstr>
      <vt:lpstr>Self-stabilizing Maximal Matching</vt:lpstr>
      <vt:lpstr>The Idea of the Correctness Proof</vt:lpstr>
      <vt:lpstr>The Idea of the Correctness Proof</vt:lpstr>
      <vt:lpstr>Proof Details</vt:lpstr>
      <vt:lpstr>Proof Details</vt:lpstr>
      <vt:lpstr>Proof Details (cont.)</vt:lpstr>
      <vt:lpstr>Proof Details (cont.)</vt:lpstr>
      <vt:lpstr>Proof Details (cont.)</vt:lpstr>
      <vt:lpstr>Proof Details (cont.)</vt:lpstr>
      <vt:lpstr>Proof Details (cont.)</vt:lpstr>
      <vt:lpstr>Proof Details (cont.)</vt:lpstr>
      <vt:lpstr>Proof Details (cont.)</vt:lpstr>
      <vt:lpstr>Proof Details (cont.)</vt:lpstr>
      <vt:lpstr>PowerPoint Presentation</vt:lpstr>
      <vt:lpstr>Convergence Stairs</vt:lpstr>
      <vt:lpstr>Convergence Stairs - Example: Leader election in a General Communication Network</vt:lpstr>
      <vt:lpstr>Convergence Stairs - Example:  Leader election in a General Communication Networks</vt:lpstr>
      <vt:lpstr>Convergence Stairs - Example:  Leader election, proving correctness</vt:lpstr>
      <vt:lpstr>Convergence Stairs - Example:  Leader election, proving correctness ...</vt:lpstr>
      <vt:lpstr>Proof Details</vt:lpstr>
      <vt:lpstr>Proof Details</vt:lpstr>
      <vt:lpstr>Proof Details</vt:lpstr>
      <vt:lpstr>Proof Details</vt:lpstr>
      <vt:lpstr>Proof Details</vt:lpstr>
      <vt:lpstr>Summary </vt:lpstr>
      <vt:lpstr>Review Questions</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Haitham Babbili</cp:lastModifiedBy>
  <cp:revision>763</cp:revision>
  <cp:lastPrinted>2012-10-13T22:41:48Z</cp:lastPrinted>
  <dcterms:created xsi:type="dcterms:W3CDTF">2008-09-02T19:14:38Z</dcterms:created>
  <dcterms:modified xsi:type="dcterms:W3CDTF">2021-08-04T17:03:07Z</dcterms:modified>
</cp:coreProperties>
</file>