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3"/>
  </p:notesMasterIdLst>
  <p:handoutMasterIdLst>
    <p:handoutMasterId r:id="rId44"/>
  </p:handoutMasterIdLst>
  <p:sldIdLst>
    <p:sldId id="273" r:id="rId2"/>
    <p:sldId id="644" r:id="rId3"/>
    <p:sldId id="727" r:id="rId4"/>
    <p:sldId id="728" r:id="rId5"/>
    <p:sldId id="729" r:id="rId6"/>
    <p:sldId id="730" r:id="rId7"/>
    <p:sldId id="731" r:id="rId8"/>
    <p:sldId id="732" r:id="rId9"/>
    <p:sldId id="733" r:id="rId10"/>
    <p:sldId id="734" r:id="rId11"/>
    <p:sldId id="735" r:id="rId12"/>
    <p:sldId id="736" r:id="rId13"/>
    <p:sldId id="737" r:id="rId14"/>
    <p:sldId id="738" r:id="rId15"/>
    <p:sldId id="757" r:id="rId16"/>
    <p:sldId id="739" r:id="rId17"/>
    <p:sldId id="740" r:id="rId18"/>
    <p:sldId id="758" r:id="rId19"/>
    <p:sldId id="763" r:id="rId20"/>
    <p:sldId id="761" r:id="rId21"/>
    <p:sldId id="762" r:id="rId22"/>
    <p:sldId id="764" r:id="rId23"/>
    <p:sldId id="741" r:id="rId24"/>
    <p:sldId id="742" r:id="rId25"/>
    <p:sldId id="743" r:id="rId26"/>
    <p:sldId id="744" r:id="rId27"/>
    <p:sldId id="745" r:id="rId28"/>
    <p:sldId id="746" r:id="rId29"/>
    <p:sldId id="747" r:id="rId30"/>
    <p:sldId id="748" r:id="rId31"/>
    <p:sldId id="751" r:id="rId32"/>
    <p:sldId id="752" r:id="rId33"/>
    <p:sldId id="753" r:id="rId34"/>
    <p:sldId id="765" r:id="rId35"/>
    <p:sldId id="754" r:id="rId36"/>
    <p:sldId id="755" r:id="rId37"/>
    <p:sldId id="756" r:id="rId38"/>
    <p:sldId id="680" r:id="rId39"/>
    <p:sldId id="720" r:id="rId40"/>
    <p:sldId id="749" r:id="rId41"/>
    <p:sldId id="750" r:id="rId42"/>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6600"/>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6" autoAdjust="0"/>
    <p:restoredTop sz="82478" autoAdjust="0"/>
  </p:normalViewPr>
  <p:slideViewPr>
    <p:cSldViewPr>
      <p:cViewPr varScale="1">
        <p:scale>
          <a:sx n="111" d="100"/>
          <a:sy n="111" d="100"/>
        </p:scale>
        <p:origin x="1000" y="200"/>
      </p:cViewPr>
      <p:guideLst>
        <p:guide orient="horz" pos="2160"/>
        <p:guide pos="2880"/>
      </p:guideLst>
    </p:cSldViewPr>
  </p:slideViewPr>
  <p:outlineViewPr>
    <p:cViewPr>
      <p:scale>
        <a:sx n="33" d="100"/>
        <a:sy n="33" d="100"/>
      </p:scale>
      <p:origin x="48" y="3040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3976" tIns="46988" rIns="93976" bIns="46988" rtlCol="0"/>
          <a:lstStyle>
            <a:lvl1pPr algn="l">
              <a:defRPr sz="1200">
                <a:cs typeface="+mn-cs"/>
              </a:defRPr>
            </a:lvl1pPr>
          </a:lstStyle>
          <a:p>
            <a:pPr>
              <a:defRPr/>
            </a:pPr>
            <a:endParaRPr lang="sv-SE" dirty="0"/>
          </a:p>
        </p:txBody>
      </p:sp>
      <p:sp>
        <p:nvSpPr>
          <p:cNvPr id="3" name="Date Placeholder 2"/>
          <p:cNvSpPr>
            <a:spLocks noGrp="1"/>
          </p:cNvSpPr>
          <p:nvPr>
            <p:ph type="dt" sz="quarter" idx="1"/>
          </p:nvPr>
        </p:nvSpPr>
        <p:spPr>
          <a:xfrm>
            <a:off x="4020725" y="0"/>
            <a:ext cx="3076917" cy="511731"/>
          </a:xfrm>
          <a:prstGeom prst="rect">
            <a:avLst/>
          </a:prstGeom>
        </p:spPr>
        <p:txBody>
          <a:bodyPr vert="horz" lIns="93976" tIns="46988" rIns="93976" bIns="46988" rtlCol="0"/>
          <a:lstStyle>
            <a:lvl1pPr algn="r">
              <a:defRPr sz="1200">
                <a:cs typeface="+mn-cs"/>
              </a:defRPr>
            </a:lvl1pPr>
          </a:lstStyle>
          <a:p>
            <a:pPr>
              <a:defRPr/>
            </a:pPr>
            <a:fld id="{2EA99D6E-465B-4065-AA6E-EB546D7236BA}" type="datetimeFigureOut">
              <a:rPr lang="sv-SE"/>
              <a:pPr>
                <a:defRPr/>
              </a:pPr>
              <a:t>2021-08-23</a:t>
            </a:fld>
            <a:endParaRPr lang="sv-SE" dirty="0"/>
          </a:p>
        </p:txBody>
      </p:sp>
      <p:sp>
        <p:nvSpPr>
          <p:cNvPr id="4" name="Footer Placeholder 3"/>
          <p:cNvSpPr>
            <a:spLocks noGrp="1"/>
          </p:cNvSpPr>
          <p:nvPr>
            <p:ph type="ftr" sz="quarter" idx="2"/>
          </p:nvPr>
        </p:nvSpPr>
        <p:spPr>
          <a:xfrm>
            <a:off x="0" y="9721243"/>
            <a:ext cx="3076917" cy="511731"/>
          </a:xfrm>
          <a:prstGeom prst="rect">
            <a:avLst/>
          </a:prstGeom>
        </p:spPr>
        <p:txBody>
          <a:bodyPr vert="horz" lIns="93976" tIns="46988" rIns="93976" bIns="46988" rtlCol="0" anchor="b"/>
          <a:lstStyle>
            <a:lvl1pPr algn="l">
              <a:defRPr sz="1200">
                <a:cs typeface="+mn-cs"/>
              </a:defRPr>
            </a:lvl1pPr>
          </a:lstStyle>
          <a:p>
            <a:pPr>
              <a:defRPr/>
            </a:pPr>
            <a:endParaRPr lang="sv-SE" dirty="0"/>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3976" tIns="46988" rIns="93976" bIns="46988" rtlCol="0" anchor="b"/>
          <a:lstStyle>
            <a:lvl1pPr algn="r">
              <a:defRPr sz="1200">
                <a:cs typeface="+mn-cs"/>
              </a:defRPr>
            </a:lvl1pPr>
          </a:lstStyle>
          <a:p>
            <a:pPr>
              <a:defRPr/>
            </a:pPr>
            <a:fld id="{D5285945-0CC5-425E-95AD-C9CDED6746FF}" type="slidenum">
              <a:rPr lang="sv-SE"/>
              <a:pPr>
                <a:defRPr/>
              </a:pPr>
              <a:t>‹#›</a:t>
            </a:fld>
            <a:endParaRPr lang="sv-SE" dirty="0"/>
          </a:p>
        </p:txBody>
      </p:sp>
    </p:spTree>
    <p:extLst>
      <p:ext uri="{BB962C8B-B14F-4D97-AF65-F5344CB8AC3E}">
        <p14:creationId xmlns:p14="http://schemas.microsoft.com/office/powerpoint/2010/main" val="3065751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defRPr sz="1200">
                <a:cs typeface="+mn-cs"/>
              </a:defRPr>
            </a:lvl1pPr>
          </a:lstStyle>
          <a:p>
            <a:pPr>
              <a:defRPr/>
            </a:pPr>
            <a:endParaRPr lang="en-US" dirty="0"/>
          </a:p>
        </p:txBody>
      </p:sp>
      <p:sp>
        <p:nvSpPr>
          <p:cNvPr id="3075" name="Rectangle 3"/>
          <p:cNvSpPr>
            <a:spLocks noGrp="1" noChangeArrowheads="1"/>
          </p:cNvSpPr>
          <p:nvPr>
            <p:ph type="dt" idx="1"/>
          </p:nvPr>
        </p:nvSpPr>
        <p:spPr bwMode="auto">
          <a:xfrm>
            <a:off x="4020725"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defRPr sz="1200">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4020725"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lgn="r">
              <a:defRPr sz="1200">
                <a:cs typeface="+mn-cs"/>
              </a:defRPr>
            </a:lvl1pPr>
          </a:lstStyle>
          <a:p>
            <a:pPr>
              <a:defRPr/>
            </a:pPr>
            <a:fld id="{02FD8E17-38E8-4A7F-BD6A-56586DF41199}" type="slidenum">
              <a:rPr lang="en-US"/>
              <a:pPr>
                <a:defRPr/>
              </a:pPr>
              <a:t>‹#›</a:t>
            </a:fld>
            <a:endParaRPr lang="en-US" dirty="0"/>
          </a:p>
        </p:txBody>
      </p:sp>
    </p:spTree>
    <p:extLst>
      <p:ext uri="{BB962C8B-B14F-4D97-AF65-F5344CB8AC3E}">
        <p14:creationId xmlns:p14="http://schemas.microsoft.com/office/powerpoint/2010/main" val="107845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a:t>
            </a:fld>
            <a:endParaRPr lang="en-US" dirty="0"/>
          </a:p>
        </p:txBody>
      </p:sp>
    </p:spTree>
    <p:extLst>
      <p:ext uri="{BB962C8B-B14F-4D97-AF65-F5344CB8AC3E}">
        <p14:creationId xmlns:p14="http://schemas.microsoft.com/office/powerpoint/2010/main" val="2189574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18</a:t>
            </a:fld>
            <a:endParaRPr lang="en-US" dirty="0"/>
          </a:p>
        </p:txBody>
      </p:sp>
    </p:spTree>
    <p:extLst>
      <p:ext uri="{BB962C8B-B14F-4D97-AF65-F5344CB8AC3E}">
        <p14:creationId xmlns:p14="http://schemas.microsoft.com/office/powerpoint/2010/main" val="3128067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19</a:t>
            </a:fld>
            <a:endParaRPr lang="en-US" dirty="0"/>
          </a:p>
        </p:txBody>
      </p:sp>
    </p:spTree>
    <p:extLst>
      <p:ext uri="{BB962C8B-B14F-4D97-AF65-F5344CB8AC3E}">
        <p14:creationId xmlns:p14="http://schemas.microsoft.com/office/powerpoint/2010/main" val="3128067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904FB2AB-5CAE-49C9-BF36-D855AD75E6D3}" type="slidenum">
              <a:rPr lang="en-US" altLang="en-US" sz="1300" b="0">
                <a:latin typeface="Times New Roman" pitchFamily="18" charset="0"/>
              </a:rPr>
              <a:pPr/>
              <a:t>30</a:t>
            </a:fld>
            <a:endParaRPr lang="en-US" altLang="en-US" sz="1300" b="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lvl="1"/>
            <a:r>
              <a:rPr lang="en-US" altLang="sv-SE"/>
              <a:t>Assuming P</a:t>
            </a:r>
            <a:r>
              <a:rPr lang="en-US" altLang="sv-SE" baseline="-25000"/>
              <a:t>i</a:t>
            </a:r>
            <a:r>
              <a:rPr lang="en-US" altLang="sv-SE"/>
              <a:t> executes more than k steps:</a:t>
            </a:r>
            <a:br>
              <a:rPr lang="en-US" altLang="sv-SE"/>
            </a:br>
            <a:r>
              <a:rPr lang="en-US" altLang="sv-SE"/>
              <a:t>- R is not empty (after P</a:t>
            </a:r>
            <a:r>
              <a:rPr lang="en-US" altLang="sv-SE" baseline="-25000"/>
              <a:t>i</a:t>
            </a:r>
            <a:r>
              <a:rPr lang="en-US" altLang="sv-SE"/>
              <a:t>’s first step)</a:t>
            </a:r>
            <a:br>
              <a:rPr lang="en-US" altLang="sv-SE"/>
            </a:br>
            <a:r>
              <a:rPr lang="en-US" altLang="sv-SE"/>
              <a:t>- Following P</a:t>
            </a:r>
            <a:r>
              <a:rPr lang="en-US" altLang="sv-SE" baseline="-25000"/>
              <a:t>i</a:t>
            </a:r>
            <a:r>
              <a:rPr lang="en-US" altLang="sv-SE"/>
              <a:t>’s second step the clock values of the processors that belong to R are the same</a:t>
            </a:r>
          </a:p>
          <a:p>
            <a:endParaRPr lang="en-US" altLang="sv-SE"/>
          </a:p>
        </p:txBody>
      </p:sp>
    </p:spTree>
    <p:extLst>
      <p:ext uri="{BB962C8B-B14F-4D97-AF65-F5344CB8AC3E}">
        <p14:creationId xmlns:p14="http://schemas.microsoft.com/office/powerpoint/2010/main" val="2769040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4784D510-2A05-448A-BC58-1E0FB0ECA26F}" type="slidenum">
              <a:rPr lang="en-US" altLang="en-US" sz="1300" b="0">
                <a:latin typeface="Times New Roman" pitchFamily="18" charset="0"/>
              </a:rPr>
              <a:pPr/>
              <a:t>4</a:t>
            </a:fld>
            <a:endParaRPr lang="en-US" altLang="en-US" sz="1300" b="0">
              <a:latin typeface="Times New Roman" pitchFamily="18" charset="0"/>
            </a:endParaRPr>
          </a:p>
        </p:txBody>
      </p:sp>
      <p:sp>
        <p:nvSpPr>
          <p:cNvPr id="53251" name="Rectangle 2"/>
          <p:cNvSpPr>
            <a:spLocks noGrp="1" noRot="1" noChangeAspect="1" noChangeArrowheads="1" noTextEdit="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sv-SE" dirty="0">
                <a:solidFill>
                  <a:srgbClr val="0000CC"/>
                </a:solidFill>
              </a:rPr>
              <a:t>Multi processor computers</a:t>
            </a:r>
          </a:p>
          <a:p>
            <a:pPr lvl="1">
              <a:buFontTx/>
              <a:buChar char="•"/>
            </a:pPr>
            <a:r>
              <a:rPr lang="en-US" altLang="sv-SE" dirty="0"/>
              <a:t>Have potential to be resilient to faults</a:t>
            </a:r>
          </a:p>
          <a:p>
            <a:pPr lvl="1">
              <a:buFontTx/>
              <a:buChar char="•"/>
            </a:pPr>
            <a:r>
              <a:rPr lang="en-US" altLang="sv-SE" dirty="0"/>
              <a:t>Faults # grows with the # of processors</a:t>
            </a:r>
          </a:p>
          <a:p>
            <a:pPr lvl="1">
              <a:buFontTx/>
              <a:buChar char="•"/>
            </a:pPr>
            <a:r>
              <a:rPr lang="en-US" altLang="sv-SE" dirty="0"/>
              <a:t>Fault-tolerance is vitally important</a:t>
            </a:r>
          </a:p>
          <a:p>
            <a:r>
              <a:rPr lang="en-US" altLang="sv-SE" dirty="0">
                <a:solidFill>
                  <a:srgbClr val="0000CC"/>
                </a:solidFill>
              </a:rPr>
              <a:t>Synchronization is needed for coordination – clocks</a:t>
            </a:r>
          </a:p>
          <a:p>
            <a:pPr lvl="1">
              <a:buFontTx/>
              <a:buChar char="•"/>
            </a:pPr>
            <a:r>
              <a:rPr lang="en-US" altLang="sv-SE" dirty="0"/>
              <a:t>Global clock pulse &amp; global clock value</a:t>
            </a:r>
          </a:p>
          <a:p>
            <a:pPr lvl="1">
              <a:buFontTx/>
              <a:buChar char="•"/>
            </a:pPr>
            <a:r>
              <a:rPr lang="en-US" altLang="sv-SE" dirty="0"/>
              <a:t>Global clock pulse &amp; individual clock values</a:t>
            </a:r>
          </a:p>
          <a:p>
            <a:pPr lvl="1">
              <a:buFontTx/>
              <a:buChar char="•"/>
            </a:pPr>
            <a:r>
              <a:rPr lang="en-US" altLang="sv-SE" dirty="0"/>
              <a:t>Individual clock pulse &amp; individual clock values</a:t>
            </a:r>
          </a:p>
          <a:p>
            <a:r>
              <a:rPr lang="en-US" altLang="sv-SE" dirty="0">
                <a:solidFill>
                  <a:srgbClr val="0000CC"/>
                </a:solidFill>
              </a:rPr>
              <a:t>Fault tolerant clock synchronization</a:t>
            </a:r>
          </a:p>
        </p:txBody>
      </p:sp>
    </p:spTree>
    <p:extLst>
      <p:ext uri="{BB962C8B-B14F-4D97-AF65-F5344CB8AC3E}">
        <p14:creationId xmlns:p14="http://schemas.microsoft.com/office/powerpoint/2010/main" val="1903989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C3171A66-9156-44D4-9ECF-B0ACA9E36937}" type="slidenum">
              <a:rPr lang="en-US" altLang="en-US" sz="1300" b="0">
                <a:latin typeface="Times New Roman" pitchFamily="18" charset="0"/>
              </a:rPr>
              <a:pPr/>
              <a:t>5</a:t>
            </a:fld>
            <a:endParaRPr lang="en-US" altLang="en-US" sz="1300" b="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a:buFontTx/>
              <a:buChar char="•"/>
            </a:pPr>
            <a:r>
              <a:rPr lang="en-US" altLang="sv-SE"/>
              <a:t>The problem is defined for a system of n identical processors connected to a global common clock pulse. Each processor maintains a digital clock value. In every pulse each processor executes a step in which it reads the value of it’s neighbors’ clocks and uses these values to calculate its new clock value .</a:t>
            </a:r>
          </a:p>
          <a:p>
            <a:pPr>
              <a:buFontTx/>
              <a:buChar char="•"/>
            </a:pPr>
            <a:endParaRPr lang="en-US" altLang="sv-SE"/>
          </a:p>
          <a:p>
            <a:endParaRPr lang="en-US" altLang="sv-SE"/>
          </a:p>
        </p:txBody>
      </p:sp>
    </p:spTree>
    <p:extLst>
      <p:ext uri="{BB962C8B-B14F-4D97-AF65-F5344CB8AC3E}">
        <p14:creationId xmlns:p14="http://schemas.microsoft.com/office/powerpoint/2010/main" val="1690930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F8A6B456-C305-463D-BF54-4100F427DEFD}" type="slidenum">
              <a:rPr lang="en-US" altLang="en-US" sz="1300" b="0">
                <a:latin typeface="Times New Roman" pitchFamily="18" charset="0"/>
              </a:rPr>
              <a:pPr/>
              <a:t>8</a:t>
            </a:fld>
            <a:endParaRPr lang="en-US" altLang="en-US" sz="1300" b="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r>
              <a:rPr lang="en-US" altLang="sv-SE"/>
              <a:t>Note that for ease of description the values we choose for M are not the minimal possible value</a:t>
            </a:r>
          </a:p>
          <a:p>
            <a:endParaRPr lang="en-US" altLang="sv-SE"/>
          </a:p>
          <a:p>
            <a:r>
              <a:rPr lang="en-US" altLang="sv-SE">
                <a:solidFill>
                  <a:srgbClr val="AA1206"/>
                </a:solidFill>
              </a:rPr>
              <a:t>The number of clock values can only decrease, and is reduced to a single clock value</a:t>
            </a:r>
          </a:p>
        </p:txBody>
      </p:sp>
    </p:spTree>
    <p:extLst>
      <p:ext uri="{BB962C8B-B14F-4D97-AF65-F5344CB8AC3E}">
        <p14:creationId xmlns:p14="http://schemas.microsoft.com/office/powerpoint/2010/main" val="144138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FDBD237F-0617-4DBB-8F1B-E27E022ACCB8}" type="slidenum">
              <a:rPr lang="en-US" altLang="en-US" sz="1300" b="0">
                <a:latin typeface="Times New Roman" pitchFamily="18" charset="0"/>
              </a:rPr>
              <a:pPr/>
              <a:t>10</a:t>
            </a:fld>
            <a:endParaRPr lang="en-US" altLang="en-US" sz="1300" b="0">
              <a:latin typeface="Times New Roman" pitchFamily="18" charset="0"/>
            </a:endParaRPr>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sv-SE"/>
              <a:t>Note that for ease of description the values we choose for M are not the minimal possible value</a:t>
            </a:r>
          </a:p>
        </p:txBody>
      </p:sp>
    </p:spTree>
    <p:extLst>
      <p:ext uri="{BB962C8B-B14F-4D97-AF65-F5344CB8AC3E}">
        <p14:creationId xmlns:p14="http://schemas.microsoft.com/office/powerpoint/2010/main" val="640105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0464EF57-4FA3-4E54-B82B-E04B0F2E6787}" type="slidenum">
              <a:rPr lang="en-US" altLang="en-US" sz="1300" b="0">
                <a:latin typeface="Times New Roman" pitchFamily="18" charset="0"/>
              </a:rPr>
              <a:pPr/>
              <a:t>11</a:t>
            </a:fld>
            <a:endParaRPr lang="en-US" altLang="en-US" sz="1300" b="0">
              <a:latin typeface="Times New Roman" pitchFamily="18" charset="0"/>
            </a:endParaRPr>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en-US" altLang="sv-SE"/>
              <a:t>Note that for ease of description the values we choose for M are not the minimal possible value</a:t>
            </a:r>
          </a:p>
        </p:txBody>
      </p:sp>
    </p:spTree>
    <p:extLst>
      <p:ext uri="{BB962C8B-B14F-4D97-AF65-F5344CB8AC3E}">
        <p14:creationId xmlns:p14="http://schemas.microsoft.com/office/powerpoint/2010/main" val="960253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One may wonder whether the number of clock values be further reduced. Can this number be a fixed constant that is related to neither the diameter of the system nor the number of processors in the system? The following elegant lower bound on the number of states per processor proves that there is no uniform digital clock-synchronization algorithm that uses only a constant number of states per processor. To prove the lower bound, we restrict our attention to systems with ring communication graphs. This is a special case of general communication graph systems; therefore, a lower bound for this special case implies a lower bound for the general communication graph case. </a:t>
            </a:r>
            <a:endParaRPr lang="sv-SE" sz="1200" kern="1200" dirty="0">
              <a:solidFill>
                <a:schemeClr val="tx1"/>
              </a:solidFill>
              <a:effectLst/>
              <a:latin typeface="Arial" charset="0"/>
              <a:ea typeface="+mn-ea"/>
              <a:cs typeface="+mn-cs"/>
            </a:endParaRPr>
          </a:p>
          <a:p>
            <a:endParaRPr lang="sv-SE"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13</a:t>
            </a:fld>
            <a:endParaRPr lang="en-US" dirty="0"/>
          </a:p>
        </p:txBody>
      </p:sp>
    </p:spTree>
    <p:extLst>
      <p:ext uri="{BB962C8B-B14F-4D97-AF65-F5344CB8AC3E}">
        <p14:creationId xmlns:p14="http://schemas.microsoft.com/office/powerpoint/2010/main" val="52361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9F359F57-BFF4-4B95-9BE4-3D2A52624498}" type="slidenum">
              <a:rPr lang="en-US" altLang="en-US" sz="1300" b="0">
                <a:latin typeface="Times New Roman" pitchFamily="18" charset="0"/>
              </a:rPr>
              <a:pPr/>
              <a:t>14</a:t>
            </a:fld>
            <a:endParaRPr lang="en-US" altLang="en-US" sz="1300" b="0">
              <a:latin typeface="Times New Roman" pitchFamily="18" charset="0"/>
            </a:endParaRPr>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p:spPr>
        <p:txBody>
          <a:bodyPr/>
          <a:lstStyle/>
          <a:p>
            <a:r>
              <a:rPr lang="en-US" altLang="sv-SE" dirty="0"/>
              <a:t>The proof shows that a configuration exists for a sufficiently large ring such that the states of the processor rotate: in every step, the state of every processor is changed to the state of its right processor</a:t>
            </a:r>
          </a:p>
          <a:p>
            <a:endParaRPr lang="en-US" altLang="sv-SE"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To present the main ideas of the lower bound, we start in a restricted case in which a processor can read only the clock of a subset of its neighbors, and we prove a lower bound for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In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every processor has a left and a right neighbor. The left and right neighbor relation is global in the following sense: if Pi is the left neighbor of </a:t>
            </a:r>
            <a:r>
              <a:rPr lang="en-US" sz="1200" kern="1200" dirty="0" err="1">
                <a:solidFill>
                  <a:schemeClr val="tx1"/>
                </a:solidFill>
                <a:effectLst/>
                <a:latin typeface="Arial" charset="0"/>
                <a:ea typeface="+mn-ea"/>
                <a:cs typeface="+mn-cs"/>
              </a:rPr>
              <a:t>Pj</a:t>
            </a:r>
            <a:r>
              <a:rPr lang="en-US" sz="1200" kern="1200" dirty="0">
                <a:solidFill>
                  <a:schemeClr val="tx1"/>
                </a:solidFill>
                <a:effectLst/>
                <a:latin typeface="Arial" charset="0"/>
                <a:ea typeface="+mn-ea"/>
                <a:cs typeface="+mn-cs"/>
              </a:rPr>
              <a:t> then </a:t>
            </a:r>
            <a:r>
              <a:rPr lang="en-US" sz="1200" kern="1200" dirty="0" err="1">
                <a:solidFill>
                  <a:schemeClr val="tx1"/>
                </a:solidFill>
                <a:effectLst/>
                <a:latin typeface="Arial" charset="0"/>
                <a:ea typeface="+mn-ea"/>
                <a:cs typeface="+mn-cs"/>
              </a:rPr>
              <a:t>Pj</a:t>
            </a:r>
            <a:r>
              <a:rPr lang="en-US" sz="1200" kern="1200" dirty="0">
                <a:solidFill>
                  <a:schemeClr val="tx1"/>
                </a:solidFill>
                <a:effectLst/>
                <a:latin typeface="Arial" charset="0"/>
                <a:ea typeface="+mn-ea"/>
                <a:cs typeface="+mn-cs"/>
              </a:rPr>
              <a:t> is the right neighbor of Pi. In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a processor can read the state of its left neighbor. Given any self-stabilizing digital clock-synchronization algorithm for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denote the transition function of every processor by . Each transition is denoted by * +1 f(s </a:t>
            </a:r>
            <a:r>
              <a:rPr lang="en-US" sz="1200" kern="1200" dirty="0" err="1">
                <a:solidFill>
                  <a:schemeClr val="tx1"/>
                </a:solidFill>
                <a:effectLst/>
                <a:latin typeface="Arial" charset="0"/>
                <a:ea typeface="+mn-ea"/>
                <a:cs typeface="+mn-cs"/>
              </a:rPr>
              <a:t>i_l</a:t>
            </a:r>
            <a:r>
              <a:rPr lang="en-US" sz="1200" kern="1200" dirty="0">
                <a:solidFill>
                  <a:schemeClr val="tx1"/>
                </a:solidFill>
                <a:effectLst/>
                <a:latin typeface="Arial" charset="0"/>
                <a:ea typeface="+mn-ea"/>
                <a:cs typeface="+mn-cs"/>
              </a:rPr>
              <a:t>, </a:t>
            </a:r>
            <a:r>
              <a:rPr lang="en-US" sz="1200" kern="1200" dirty="0" err="1">
                <a:solidFill>
                  <a:schemeClr val="tx1"/>
                </a:solidFill>
                <a:effectLst/>
                <a:latin typeface="Arial" charset="0"/>
                <a:ea typeface="+mn-ea"/>
                <a:cs typeface="+mn-cs"/>
              </a:rPr>
              <a:t>sj</a:t>
            </a:r>
            <a:r>
              <a:rPr lang="en-US" sz="1200" kern="1200" dirty="0">
                <a:solidFill>
                  <a:schemeClr val="tx1"/>
                </a:solidFill>
                <a:effectLst/>
                <a:latin typeface="Arial" charset="0"/>
                <a:ea typeface="+mn-ea"/>
                <a:cs typeface="+mn-cs"/>
              </a:rPr>
              <a:t>), where </a:t>
            </a:r>
            <a:r>
              <a:rPr lang="en-US" sz="1200" kern="1200" dirty="0" err="1">
                <a:solidFill>
                  <a:schemeClr val="tx1"/>
                </a:solidFill>
                <a:effectLst/>
                <a:latin typeface="Arial" charset="0"/>
                <a:ea typeface="+mn-ea"/>
                <a:cs typeface="+mn-cs"/>
              </a:rPr>
              <a:t>sj</a:t>
            </a:r>
            <a:r>
              <a:rPr lang="en-US" sz="1200" kern="1200" dirty="0">
                <a:solidFill>
                  <a:schemeClr val="tx1"/>
                </a:solidFill>
                <a:effectLst/>
                <a:latin typeface="Arial" charset="0"/>
                <a:ea typeface="+mn-ea"/>
                <a:cs typeface="+mn-cs"/>
              </a:rPr>
              <a:t> and s _l are the states of Pi and its left neighbor, respectively, at time t, and </a:t>
            </a:r>
            <a:r>
              <a:rPr lang="en-US" sz="1200" kern="1200" dirty="0" err="1">
                <a:solidFill>
                  <a:schemeClr val="tx1"/>
                </a:solidFill>
                <a:effectLst/>
                <a:latin typeface="Arial" charset="0"/>
                <a:ea typeface="+mn-ea"/>
                <a:cs typeface="+mn-cs"/>
              </a:rPr>
              <a:t>sj+l</a:t>
            </a:r>
            <a:r>
              <a:rPr lang="en-US" sz="1200" kern="1200" dirty="0">
                <a:solidFill>
                  <a:schemeClr val="tx1"/>
                </a:solidFill>
                <a:effectLst/>
                <a:latin typeface="Arial" charset="0"/>
                <a:ea typeface="+mn-ea"/>
                <a:cs typeface="+mn-cs"/>
              </a:rPr>
              <a:t> is the state of P, at time t + 1. Assume that the number of states of every processor is a constant; in other words, the number of possible states is not a function of the number of the processors in the ring. Let |S| be the constant number of states of a processor. The idea is to choose a sufficiently large ring for which the given algorithm will never stabilize. The proof shows that a configuration exists for a sufficiently large ring such that the states of the processors rotate: in every step, the state of every processor is changed to the state of its right processor. </a:t>
            </a:r>
            <a:endParaRPr lang="sv-SE" sz="1200" kern="1200" dirty="0">
              <a:solidFill>
                <a:schemeClr val="tx1"/>
              </a:solidFill>
              <a:effectLst/>
              <a:latin typeface="Arial" charset="0"/>
              <a:ea typeface="+mn-ea"/>
              <a:cs typeface="+mn-cs"/>
            </a:endParaRPr>
          </a:p>
          <a:p>
            <a:endParaRPr lang="en-US" altLang="sv-SE" dirty="0"/>
          </a:p>
        </p:txBody>
      </p:sp>
    </p:spTree>
    <p:extLst>
      <p:ext uri="{BB962C8B-B14F-4D97-AF65-F5344CB8AC3E}">
        <p14:creationId xmlns:p14="http://schemas.microsoft.com/office/powerpoint/2010/main" val="84243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600" b="1">
                <a:solidFill>
                  <a:schemeClr val="tx1"/>
                </a:solidFill>
                <a:latin typeface="Comic Sans MS" pitchFamily="66" charset="0"/>
              </a:defRPr>
            </a:lvl1pPr>
            <a:lvl2pPr marL="804763" indent="-309524">
              <a:defRPr sz="2600" b="1">
                <a:solidFill>
                  <a:schemeClr val="tx1"/>
                </a:solidFill>
                <a:latin typeface="Comic Sans MS" pitchFamily="66" charset="0"/>
              </a:defRPr>
            </a:lvl2pPr>
            <a:lvl3pPr marL="1238098" indent="-247620">
              <a:defRPr sz="2600" b="1">
                <a:solidFill>
                  <a:schemeClr val="tx1"/>
                </a:solidFill>
                <a:latin typeface="Comic Sans MS" pitchFamily="66" charset="0"/>
              </a:defRPr>
            </a:lvl3pPr>
            <a:lvl4pPr marL="1733337" indent="-247620">
              <a:defRPr sz="2600" b="1">
                <a:solidFill>
                  <a:schemeClr val="tx1"/>
                </a:solidFill>
                <a:latin typeface="Comic Sans MS" pitchFamily="66" charset="0"/>
              </a:defRPr>
            </a:lvl4pPr>
            <a:lvl5pPr marL="2228576" indent="-247620">
              <a:defRPr sz="2600" b="1">
                <a:solidFill>
                  <a:schemeClr val="tx1"/>
                </a:solidFill>
                <a:latin typeface="Comic Sans MS" pitchFamily="66" charset="0"/>
              </a:defRPr>
            </a:lvl5pPr>
            <a:lvl6pPr marL="2723815"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6pPr>
            <a:lvl7pPr marL="3219054"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7pPr>
            <a:lvl8pPr marL="3714293"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8pPr>
            <a:lvl9pPr marL="4209532" indent="-247620" eaLnBrk="0" fontAlgn="base" hangingPunct="0">
              <a:spcBef>
                <a:spcPct val="20000"/>
              </a:spcBef>
              <a:spcAft>
                <a:spcPct val="0"/>
              </a:spcAft>
              <a:buClr>
                <a:schemeClr val="accent2"/>
              </a:buClr>
              <a:buSzPct val="85000"/>
              <a:buFont typeface="Wingdings" pitchFamily="2" charset="2"/>
              <a:buChar char="q"/>
              <a:defRPr sz="2600" b="1">
                <a:solidFill>
                  <a:schemeClr val="tx1"/>
                </a:solidFill>
                <a:latin typeface="Comic Sans MS" pitchFamily="66" charset="0"/>
              </a:defRPr>
            </a:lvl9pPr>
          </a:lstStyle>
          <a:p>
            <a:fld id="{9F359F57-BFF4-4B95-9BE4-3D2A52624498}" type="slidenum">
              <a:rPr lang="en-US" altLang="en-US" sz="1300" b="0">
                <a:latin typeface="Times New Roman" pitchFamily="18" charset="0"/>
              </a:rPr>
              <a:pPr/>
              <a:t>15</a:t>
            </a:fld>
            <a:endParaRPr lang="en-US" altLang="en-US" sz="1300" b="0">
              <a:latin typeface="Times New Roman" pitchFamily="18" charset="0"/>
            </a:endParaRPr>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p:spPr>
        <p:txBody>
          <a:bodyPr/>
          <a:lstStyle/>
          <a:p>
            <a:r>
              <a:rPr lang="en-US" altLang="sv-SE" dirty="0"/>
              <a:t>The proof shows that a configuration exists for a sufficiently large ring such that the states of the processor rotate: in every step, the state of every processor is changed to the state of its right processor</a:t>
            </a:r>
          </a:p>
          <a:p>
            <a:endParaRPr lang="en-US" altLang="sv-SE"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To present the main ideas of the lower bound, we start in a restricted case in which a processor can read only the clock of a subset of its neighbors, and we prove a lower bound for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In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every processor has a left and a right neighbor. The left and right neighbor relation is global in the following sense: if Pi is the left neighbor of </a:t>
            </a:r>
            <a:r>
              <a:rPr lang="en-US" sz="1200" kern="1200" dirty="0" err="1">
                <a:solidFill>
                  <a:schemeClr val="tx1"/>
                </a:solidFill>
                <a:effectLst/>
                <a:latin typeface="Arial" charset="0"/>
                <a:ea typeface="+mn-ea"/>
                <a:cs typeface="+mn-cs"/>
              </a:rPr>
              <a:t>Pj</a:t>
            </a:r>
            <a:r>
              <a:rPr lang="en-US" sz="1200" kern="1200" dirty="0">
                <a:solidFill>
                  <a:schemeClr val="tx1"/>
                </a:solidFill>
                <a:effectLst/>
                <a:latin typeface="Arial" charset="0"/>
                <a:ea typeface="+mn-ea"/>
                <a:cs typeface="+mn-cs"/>
              </a:rPr>
              <a:t> then </a:t>
            </a:r>
            <a:r>
              <a:rPr lang="en-US" sz="1200" kern="1200" dirty="0" err="1">
                <a:solidFill>
                  <a:schemeClr val="tx1"/>
                </a:solidFill>
                <a:effectLst/>
                <a:latin typeface="Arial" charset="0"/>
                <a:ea typeface="+mn-ea"/>
                <a:cs typeface="+mn-cs"/>
              </a:rPr>
              <a:t>Pj</a:t>
            </a:r>
            <a:r>
              <a:rPr lang="en-US" sz="1200" kern="1200" dirty="0">
                <a:solidFill>
                  <a:schemeClr val="tx1"/>
                </a:solidFill>
                <a:effectLst/>
                <a:latin typeface="Arial" charset="0"/>
                <a:ea typeface="+mn-ea"/>
                <a:cs typeface="+mn-cs"/>
              </a:rPr>
              <a:t> is the right neighbor of Pi. In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a processor can read the state of its left neighbor. Given any self-stabilizing digital clock-synchronization algorithm for a </a:t>
            </a:r>
            <a:r>
              <a:rPr lang="en-US" sz="1200" kern="1200" dirty="0" err="1">
                <a:solidFill>
                  <a:schemeClr val="tx1"/>
                </a:solidFill>
                <a:effectLst/>
                <a:latin typeface="Arial" charset="0"/>
                <a:ea typeface="+mn-ea"/>
                <a:cs typeface="+mn-cs"/>
              </a:rPr>
              <a:t>unidirected</a:t>
            </a:r>
            <a:r>
              <a:rPr lang="en-US" sz="1200" kern="1200" dirty="0">
                <a:solidFill>
                  <a:schemeClr val="tx1"/>
                </a:solidFill>
                <a:effectLst/>
                <a:latin typeface="Arial" charset="0"/>
                <a:ea typeface="+mn-ea"/>
                <a:cs typeface="+mn-cs"/>
              </a:rPr>
              <a:t> ring, denote the transition function of every processor by . Each transition is denoted by * +1 f(s </a:t>
            </a:r>
            <a:r>
              <a:rPr lang="en-US" sz="1200" kern="1200" dirty="0" err="1">
                <a:solidFill>
                  <a:schemeClr val="tx1"/>
                </a:solidFill>
                <a:effectLst/>
                <a:latin typeface="Arial" charset="0"/>
                <a:ea typeface="+mn-ea"/>
                <a:cs typeface="+mn-cs"/>
              </a:rPr>
              <a:t>i_l</a:t>
            </a:r>
            <a:r>
              <a:rPr lang="en-US" sz="1200" kern="1200" dirty="0">
                <a:solidFill>
                  <a:schemeClr val="tx1"/>
                </a:solidFill>
                <a:effectLst/>
                <a:latin typeface="Arial" charset="0"/>
                <a:ea typeface="+mn-ea"/>
                <a:cs typeface="+mn-cs"/>
              </a:rPr>
              <a:t>, </a:t>
            </a:r>
            <a:r>
              <a:rPr lang="en-US" sz="1200" kern="1200" dirty="0" err="1">
                <a:solidFill>
                  <a:schemeClr val="tx1"/>
                </a:solidFill>
                <a:effectLst/>
                <a:latin typeface="Arial" charset="0"/>
                <a:ea typeface="+mn-ea"/>
                <a:cs typeface="+mn-cs"/>
              </a:rPr>
              <a:t>sj</a:t>
            </a:r>
            <a:r>
              <a:rPr lang="en-US" sz="1200" kern="1200" dirty="0">
                <a:solidFill>
                  <a:schemeClr val="tx1"/>
                </a:solidFill>
                <a:effectLst/>
                <a:latin typeface="Arial" charset="0"/>
                <a:ea typeface="+mn-ea"/>
                <a:cs typeface="+mn-cs"/>
              </a:rPr>
              <a:t>), where </a:t>
            </a:r>
            <a:r>
              <a:rPr lang="en-US" sz="1200" kern="1200" dirty="0" err="1">
                <a:solidFill>
                  <a:schemeClr val="tx1"/>
                </a:solidFill>
                <a:effectLst/>
                <a:latin typeface="Arial" charset="0"/>
                <a:ea typeface="+mn-ea"/>
                <a:cs typeface="+mn-cs"/>
              </a:rPr>
              <a:t>sj</a:t>
            </a:r>
            <a:r>
              <a:rPr lang="en-US" sz="1200" kern="1200" dirty="0">
                <a:solidFill>
                  <a:schemeClr val="tx1"/>
                </a:solidFill>
                <a:effectLst/>
                <a:latin typeface="Arial" charset="0"/>
                <a:ea typeface="+mn-ea"/>
                <a:cs typeface="+mn-cs"/>
              </a:rPr>
              <a:t> and s _l are the states of Pi and its left neighbor, respectively, at time t, and </a:t>
            </a:r>
            <a:r>
              <a:rPr lang="en-US" sz="1200" kern="1200" dirty="0" err="1">
                <a:solidFill>
                  <a:schemeClr val="tx1"/>
                </a:solidFill>
                <a:effectLst/>
                <a:latin typeface="Arial" charset="0"/>
                <a:ea typeface="+mn-ea"/>
                <a:cs typeface="+mn-cs"/>
              </a:rPr>
              <a:t>sj+l</a:t>
            </a:r>
            <a:r>
              <a:rPr lang="en-US" sz="1200" kern="1200" dirty="0">
                <a:solidFill>
                  <a:schemeClr val="tx1"/>
                </a:solidFill>
                <a:effectLst/>
                <a:latin typeface="Arial" charset="0"/>
                <a:ea typeface="+mn-ea"/>
                <a:cs typeface="+mn-cs"/>
              </a:rPr>
              <a:t> is the state of P, at time t + 1. Assume that the number of states of every processor is a constant; in other words, the number of possible states is not a function of the number of the processors in the ring. Let |S| be the constant number of states of a processor. The idea is to choose a sufficiently large ring for which the given algorithm will never stabilize. The proof shows that a configuration exists for a sufficiently large ring such that the states of the processors rotate: in every step, the state of every processor is changed to the state of its right processor. </a:t>
            </a:r>
            <a:endParaRPr lang="sv-SE" sz="1200" kern="1200" dirty="0">
              <a:solidFill>
                <a:schemeClr val="tx1"/>
              </a:solidFill>
              <a:effectLst/>
              <a:latin typeface="Arial" charset="0"/>
              <a:ea typeface="+mn-ea"/>
              <a:cs typeface="+mn-cs"/>
            </a:endParaRPr>
          </a:p>
          <a:p>
            <a:endParaRPr lang="en-US" altLang="sv-SE" dirty="0"/>
          </a:p>
        </p:txBody>
      </p:sp>
    </p:spTree>
    <p:extLst>
      <p:ext uri="{BB962C8B-B14F-4D97-AF65-F5344CB8AC3E}">
        <p14:creationId xmlns:p14="http://schemas.microsoft.com/office/powerpoint/2010/main" val="144570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20A27399-799B-476D-B06C-12E090493AC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6C0C4EE6-F45A-4755-8CE4-964F56A6A34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4338"/>
            <a:ext cx="2057400" cy="5894387"/>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414338"/>
            <a:ext cx="6019800" cy="5894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C68FB7-C050-4719-936E-71CDD1063B7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9A02D4-0E58-4D78-ADD4-278F3947489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F5F25D7-6AD0-442E-A7AB-1698CB36ECC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FCDAFFAE-F9BE-43E4-B579-3FB87C3AE20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Rectangle 7"/>
          <p:cNvSpPr>
            <a:spLocks noGrp="1" noChangeArrowheads="1"/>
          </p:cNvSpPr>
          <p:nvPr>
            <p:ph type="dt" sz="half" idx="10"/>
          </p:nvPr>
        </p:nvSpPr>
        <p:spPr>
          <a:ln/>
        </p:spPr>
        <p:txBody>
          <a:bodyPr/>
          <a:lstStyle>
            <a:lvl1pPr>
              <a:defRPr/>
            </a:lvl1pPr>
          </a:lstStyle>
          <a:p>
            <a:pPr>
              <a:defRPr/>
            </a:pPr>
            <a:endParaRPr lang="en-US" dirty="0"/>
          </a:p>
        </p:txBody>
      </p:sp>
      <p:sp>
        <p:nvSpPr>
          <p:cNvPr id="8"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9"/>
          <p:cNvSpPr>
            <a:spLocks noGrp="1" noChangeArrowheads="1"/>
          </p:cNvSpPr>
          <p:nvPr>
            <p:ph type="sldNum" sz="quarter" idx="12"/>
          </p:nvPr>
        </p:nvSpPr>
        <p:spPr>
          <a:ln/>
        </p:spPr>
        <p:txBody>
          <a:bodyPr/>
          <a:lstStyle>
            <a:lvl1pPr>
              <a:defRPr/>
            </a:lvl1pPr>
          </a:lstStyle>
          <a:p>
            <a:pPr>
              <a:defRPr/>
            </a:pPr>
            <a:fld id="{C0E14FBC-E8F2-41D9-9422-5CC76AEEBCF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7"/>
          <p:cNvSpPr>
            <a:spLocks noGrp="1" noChangeArrowheads="1"/>
          </p:cNvSpPr>
          <p:nvPr>
            <p:ph type="dt" sz="half" idx="10"/>
          </p:nvPr>
        </p:nvSpPr>
        <p:spPr>
          <a:ln/>
        </p:spPr>
        <p:txBody>
          <a:bodyPr/>
          <a:lstStyle>
            <a:lvl1pPr>
              <a:defRPr/>
            </a:lvl1pPr>
          </a:lstStyle>
          <a:p>
            <a:pPr>
              <a:defRPr/>
            </a:pPr>
            <a:endParaRPr lang="en-US" dirty="0"/>
          </a:p>
        </p:txBody>
      </p:sp>
      <p:sp>
        <p:nvSpPr>
          <p:cNvPr id="4"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9"/>
          <p:cNvSpPr>
            <a:spLocks noGrp="1" noChangeArrowheads="1"/>
          </p:cNvSpPr>
          <p:nvPr>
            <p:ph type="sldNum" sz="quarter" idx="12"/>
          </p:nvPr>
        </p:nvSpPr>
        <p:spPr>
          <a:ln/>
        </p:spPr>
        <p:txBody>
          <a:bodyPr/>
          <a:lstStyle>
            <a:lvl1pPr>
              <a:defRPr/>
            </a:lvl1pPr>
          </a:lstStyle>
          <a:p>
            <a:pPr>
              <a:defRPr/>
            </a:pPr>
            <a:fld id="{6372A034-FADD-4B81-967A-A887644DD0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dirty="0"/>
          </a:p>
        </p:txBody>
      </p:sp>
      <p:sp>
        <p:nvSpPr>
          <p:cNvPr id="3"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9"/>
          <p:cNvSpPr>
            <a:spLocks noGrp="1" noChangeArrowheads="1"/>
          </p:cNvSpPr>
          <p:nvPr>
            <p:ph type="sldNum" sz="quarter" idx="12"/>
          </p:nvPr>
        </p:nvSpPr>
        <p:spPr>
          <a:ln/>
        </p:spPr>
        <p:txBody>
          <a:bodyPr/>
          <a:lstStyle>
            <a:lvl1pPr>
              <a:defRPr/>
            </a:lvl1pPr>
          </a:lstStyle>
          <a:p>
            <a:pPr>
              <a:defRPr/>
            </a:pPr>
            <a:fld id="{43FA3C86-E143-4574-B1CC-03D113D3A4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7BCE2E8A-3A53-414F-933B-D68C3E20C03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CFDF1157-8F04-4893-93B4-38B7DAA3C68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bwMode="auto">
          <a:xfrm>
            <a:off x="457200" y="4143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6"/>
          <p:cNvSpPr>
            <a:spLocks noGrp="1" noChangeArrowheads="1"/>
          </p:cNvSpPr>
          <p:nvPr>
            <p:ph type="body" idx="1"/>
          </p:nvPr>
        </p:nvSpPr>
        <p:spPr bwMode="auto">
          <a:xfrm>
            <a:off x="457200" y="1773238"/>
            <a:ext cx="8229600" cy="453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7" name="Rectangle 7"/>
          <p:cNvSpPr>
            <a:spLocks noGrp="1" noChangeArrowheads="1"/>
          </p:cNvSpPr>
          <p:nvPr>
            <p:ph type="dt" sz="half" idx="2"/>
          </p:nvPr>
        </p:nvSpPr>
        <p:spPr bwMode="auto">
          <a:xfrm>
            <a:off x="457200"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FFFF"/>
                </a:solidFill>
                <a:latin typeface="+mn-lt"/>
                <a:cs typeface="+mn-cs"/>
              </a:defRPr>
            </a:lvl1pPr>
          </a:lstStyle>
          <a:p>
            <a:pPr>
              <a:defRPr/>
            </a:pPr>
            <a:endParaRPr lang="en-US" dirty="0"/>
          </a:p>
        </p:txBody>
      </p:sp>
      <p:sp>
        <p:nvSpPr>
          <p:cNvPr id="30728" name="Rectangle 8"/>
          <p:cNvSpPr>
            <a:spLocks noGrp="1" noChangeArrowheads="1"/>
          </p:cNvSpPr>
          <p:nvPr>
            <p:ph type="ftr" sz="quarter" idx="3"/>
          </p:nvPr>
        </p:nvSpPr>
        <p:spPr bwMode="auto">
          <a:xfrm>
            <a:off x="3124200" y="648176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mn-lt"/>
                <a:cs typeface="+mn-cs"/>
              </a:defRPr>
            </a:lvl1pPr>
          </a:lstStyle>
          <a:p>
            <a:pPr>
              <a:defRPr/>
            </a:pPr>
            <a:endParaRPr lang="en-US" dirty="0"/>
          </a:p>
        </p:txBody>
      </p:sp>
      <p:sp>
        <p:nvSpPr>
          <p:cNvPr id="30729" name="Rectangle 9"/>
          <p:cNvSpPr>
            <a:spLocks noGrp="1" noChangeArrowheads="1"/>
          </p:cNvSpPr>
          <p:nvPr>
            <p:ph type="sldNum" sz="quarter" idx="4"/>
          </p:nvPr>
        </p:nvSpPr>
        <p:spPr bwMode="auto">
          <a:xfrm>
            <a:off x="6553200" y="6453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FFFF"/>
                </a:solidFill>
                <a:latin typeface="+mn-lt"/>
                <a:cs typeface="+mn-cs"/>
              </a:defRPr>
            </a:lvl1pPr>
          </a:lstStyle>
          <a:p>
            <a:pPr>
              <a:defRPr/>
            </a:pPr>
            <a:fld id="{12506AF9-9034-4D25-9DFC-23A4A6FDF58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p:titleStyle>
    <p:body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b="1" noProof="0" dirty="0"/>
              <a:t>Computer Networks</a:t>
            </a:r>
            <a:br>
              <a:rPr lang="en-US" b="1" noProof="0" dirty="0"/>
            </a:br>
            <a:r>
              <a:rPr lang="en-US" sz="2400" noProof="0" dirty="0">
                <a:latin typeface="Times" pitchFamily="18" charset="0"/>
              </a:rPr>
              <a:t>EDA387/DIT663</a:t>
            </a:r>
          </a:p>
        </p:txBody>
      </p:sp>
      <p:sp>
        <p:nvSpPr>
          <p:cNvPr id="2051" name="Rectangle 3"/>
          <p:cNvSpPr>
            <a:spLocks noGrp="1" noChangeArrowheads="1"/>
          </p:cNvSpPr>
          <p:nvPr>
            <p:ph type="subTitle" idx="1"/>
          </p:nvPr>
        </p:nvSpPr>
        <p:spPr>
          <a:xfrm>
            <a:off x="323528" y="3886200"/>
            <a:ext cx="8424936" cy="1752600"/>
          </a:xfrm>
        </p:spPr>
        <p:txBody>
          <a:bodyPr>
            <a:normAutofit/>
          </a:bodyPr>
          <a:lstStyle/>
          <a:p>
            <a:pPr eaLnBrk="1" hangingPunct="1">
              <a:defRPr/>
            </a:pPr>
            <a:r>
              <a:rPr lang="en-US" b="1" dirty="0"/>
              <a:t>Fault-tolerant Algorithms for Computer Networks</a:t>
            </a:r>
          </a:p>
          <a:p>
            <a:pPr eaLnBrk="1" hangingPunct="1">
              <a:defRPr/>
            </a:pPr>
            <a:r>
              <a:rPr lang="en-US" i="1" dirty="0">
                <a:latin typeface="Times" pitchFamily="18" charset="0"/>
              </a:rPr>
              <a:t>Convergence in the Presence of Faults (Ch. 6)</a:t>
            </a:r>
            <a:endParaRPr lang="en-US" i="1" noProof="0" dirty="0">
              <a:latin typeface="Times" pitchFamily="18" charset="0"/>
            </a:endParaRPr>
          </a:p>
        </p:txBody>
      </p:sp>
      <p:sp>
        <p:nvSpPr>
          <p:cNvPr id="4" name="Text Box 4"/>
          <p:cNvSpPr txBox="1">
            <a:spLocks noChangeArrowheads="1"/>
          </p:cNvSpPr>
          <p:nvPr/>
        </p:nvSpPr>
        <p:spPr bwMode="auto">
          <a:xfrm>
            <a:off x="52388" y="-11113"/>
            <a:ext cx="8623300" cy="488951"/>
          </a:xfrm>
          <a:prstGeom prst="rect">
            <a:avLst/>
          </a:prstGeom>
          <a:noFill/>
          <a:ln w="12700">
            <a:noFill/>
            <a:miter lim="800000"/>
            <a:headEnd type="none" w="sm" len="sm"/>
            <a:tailEnd type="none" w="sm" len="sm"/>
          </a:ln>
          <a:effectLst/>
        </p:spPr>
        <p:txBody>
          <a:bodyPr>
            <a:spAutoFit/>
          </a:bodyPr>
          <a:lstStyle/>
          <a:p>
            <a:pPr>
              <a:defRPr/>
            </a:pPr>
            <a:r>
              <a:rPr lang="en-US" sz="1000" b="1" dirty="0">
                <a:latin typeface="Arial Black" pitchFamily="34" charset="0"/>
                <a:cs typeface="+mn-cs"/>
              </a:rPr>
              <a:t>CHALMERS and </a:t>
            </a:r>
            <a:r>
              <a:rPr lang="en-US" sz="1000" dirty="0">
                <a:latin typeface="Arial Black" pitchFamily="34" charset="0"/>
                <a:cs typeface="+mn-cs"/>
              </a:rPr>
              <a:t>University of Technology</a:t>
            </a:r>
          </a:p>
          <a:p>
            <a:pPr>
              <a:defRPr/>
            </a:pPr>
            <a:r>
              <a:rPr lang="en-US" sz="1600" dirty="0">
                <a:cs typeface="+mn-cs"/>
              </a:rPr>
              <a:t>Computer Science and Engineering                                                     Networks and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7F86893B-DB7B-40EB-B310-7ADC12A5FE43}" type="slidenum">
              <a:rPr lang="en-US" altLang="en-US" sz="1400" b="0">
                <a:solidFill>
                  <a:srgbClr val="3333CC"/>
                </a:solidFill>
                <a:latin typeface="Times New Roman" pitchFamily="18" charset="0"/>
              </a:rPr>
              <a:pPr/>
              <a:t>10</a:t>
            </a:fld>
            <a:endParaRPr lang="en-US" altLang="en-US" sz="1400" b="0">
              <a:solidFill>
                <a:srgbClr val="3333CC"/>
              </a:solidFill>
              <a:latin typeface="Times New Roman" pitchFamily="18" charset="0"/>
            </a:endParaRPr>
          </a:p>
        </p:txBody>
      </p:sp>
      <p:sp>
        <p:nvSpPr>
          <p:cNvPr id="17412" name="Rectangle 2"/>
          <p:cNvSpPr>
            <a:spLocks noGrp="1" noChangeArrowheads="1"/>
          </p:cNvSpPr>
          <p:nvPr>
            <p:ph type="title"/>
          </p:nvPr>
        </p:nvSpPr>
        <p:spPr>
          <a:xfrm>
            <a:off x="307975" y="385763"/>
            <a:ext cx="8580438" cy="746125"/>
          </a:xfrm>
        </p:spPr>
        <p:txBody>
          <a:bodyPr/>
          <a:lstStyle/>
          <a:p>
            <a:r>
              <a:rPr lang="en-US" altLang="sv-SE" sz="3200"/>
              <a:t>Digital Clock Sync –  Bounded version (max)</a:t>
            </a:r>
          </a:p>
        </p:txBody>
      </p:sp>
      <p:sp>
        <p:nvSpPr>
          <p:cNvPr id="17413" name="Rectangle 3"/>
          <p:cNvSpPr>
            <a:spLocks noGrp="1" noChangeArrowheads="1"/>
          </p:cNvSpPr>
          <p:nvPr>
            <p:ph type="body" idx="1"/>
          </p:nvPr>
        </p:nvSpPr>
        <p:spPr>
          <a:xfrm>
            <a:off x="533400" y="1449388"/>
            <a:ext cx="7772400" cy="1803400"/>
          </a:xfrm>
        </p:spPr>
        <p:txBody>
          <a:bodyPr/>
          <a:lstStyle/>
          <a:p>
            <a:r>
              <a:rPr lang="en-US" altLang="sv-SE"/>
              <a:t>Why is this algorithm correct?</a:t>
            </a:r>
          </a:p>
          <a:p>
            <a:pPr lvl="1"/>
            <a:r>
              <a:rPr lang="en-US" altLang="sv-SE"/>
              <a:t>If all the clock values are less than M-d we achieve sync before the modulo operation is applied</a:t>
            </a:r>
          </a:p>
        </p:txBody>
      </p:sp>
      <p:grpSp>
        <p:nvGrpSpPr>
          <p:cNvPr id="384007" name="Group 7"/>
          <p:cNvGrpSpPr>
            <a:grpSpLocks/>
          </p:cNvGrpSpPr>
          <p:nvPr/>
        </p:nvGrpSpPr>
        <p:grpSpPr bwMode="auto">
          <a:xfrm>
            <a:off x="2706688" y="2887663"/>
            <a:ext cx="3000375" cy="3270250"/>
            <a:chOff x="-31" y="891"/>
            <a:chExt cx="1890" cy="2060"/>
          </a:xfrm>
        </p:grpSpPr>
        <p:sp>
          <p:nvSpPr>
            <p:cNvPr id="17432" name="Oval 8"/>
            <p:cNvSpPr>
              <a:spLocks noChangeArrowheads="1"/>
            </p:cNvSpPr>
            <p:nvPr/>
          </p:nvSpPr>
          <p:spPr bwMode="auto">
            <a:xfrm>
              <a:off x="-31" y="891"/>
              <a:ext cx="1890" cy="2060"/>
            </a:xfrm>
            <a:prstGeom prst="ellipse">
              <a:avLst/>
            </a:pr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17433" name="Text Box 9"/>
            <p:cNvSpPr txBox="1">
              <a:spLocks noChangeArrowheads="1"/>
            </p:cNvSpPr>
            <p:nvPr/>
          </p:nvSpPr>
          <p:spPr bwMode="auto">
            <a:xfrm>
              <a:off x="773" y="903"/>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rPr>
                <a:t>0</a:t>
              </a:r>
            </a:p>
          </p:txBody>
        </p:sp>
        <p:sp>
          <p:nvSpPr>
            <p:cNvPr id="17434" name="Text Box 10"/>
            <p:cNvSpPr txBox="1">
              <a:spLocks noChangeArrowheads="1"/>
            </p:cNvSpPr>
            <p:nvPr/>
          </p:nvSpPr>
          <p:spPr bwMode="auto">
            <a:xfrm>
              <a:off x="10" y="1789"/>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rPr>
                <a:t>.</a:t>
              </a:r>
            </a:p>
          </p:txBody>
        </p:sp>
        <p:sp>
          <p:nvSpPr>
            <p:cNvPr id="17435" name="Text Box 11"/>
            <p:cNvSpPr txBox="1">
              <a:spLocks noChangeArrowheads="1"/>
            </p:cNvSpPr>
            <p:nvPr/>
          </p:nvSpPr>
          <p:spPr bwMode="auto">
            <a:xfrm>
              <a:off x="245" y="1117"/>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rPr>
                <a:t>m-1</a:t>
              </a:r>
            </a:p>
          </p:txBody>
        </p:sp>
        <p:sp>
          <p:nvSpPr>
            <p:cNvPr id="17436" name="Text Box 12"/>
            <p:cNvSpPr txBox="1">
              <a:spLocks noChangeArrowheads="1"/>
            </p:cNvSpPr>
            <p:nvPr/>
          </p:nvSpPr>
          <p:spPr bwMode="auto">
            <a:xfrm>
              <a:off x="1624" y="1912"/>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rPr>
                <a:t>3</a:t>
              </a:r>
            </a:p>
          </p:txBody>
        </p:sp>
        <p:sp>
          <p:nvSpPr>
            <p:cNvPr id="17437" name="Text Box 13"/>
            <p:cNvSpPr txBox="1">
              <a:spLocks noChangeArrowheads="1"/>
            </p:cNvSpPr>
            <p:nvPr/>
          </p:nvSpPr>
          <p:spPr bwMode="auto">
            <a:xfrm>
              <a:off x="1624" y="1501"/>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rPr>
                <a:t>2</a:t>
              </a:r>
            </a:p>
          </p:txBody>
        </p:sp>
        <p:sp>
          <p:nvSpPr>
            <p:cNvPr id="17438" name="Text Box 14"/>
            <p:cNvSpPr txBox="1">
              <a:spLocks noChangeArrowheads="1"/>
            </p:cNvSpPr>
            <p:nvPr/>
          </p:nvSpPr>
          <p:spPr bwMode="auto">
            <a:xfrm>
              <a:off x="1275" y="1069"/>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rPr>
                <a:t>1</a:t>
              </a:r>
            </a:p>
          </p:txBody>
        </p:sp>
        <p:sp>
          <p:nvSpPr>
            <p:cNvPr id="17439" name="Text Box 15"/>
            <p:cNvSpPr txBox="1">
              <a:spLocks noChangeArrowheads="1"/>
            </p:cNvSpPr>
            <p:nvPr/>
          </p:nvSpPr>
          <p:spPr bwMode="auto">
            <a:xfrm>
              <a:off x="-31" y="1501"/>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rPr>
                <a:t>m-2</a:t>
              </a:r>
            </a:p>
          </p:txBody>
        </p:sp>
        <p:sp>
          <p:nvSpPr>
            <p:cNvPr id="17440" name="Text Box 16"/>
            <p:cNvSpPr txBox="1">
              <a:spLocks noChangeArrowheads="1"/>
            </p:cNvSpPr>
            <p:nvPr/>
          </p:nvSpPr>
          <p:spPr bwMode="auto">
            <a:xfrm>
              <a:off x="47" y="2123"/>
              <a:ext cx="4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rPr>
                <a:t>m-d</a:t>
              </a:r>
            </a:p>
          </p:txBody>
        </p:sp>
        <p:sp>
          <p:nvSpPr>
            <p:cNvPr id="17441" name="Text Box 17"/>
            <p:cNvSpPr txBox="1">
              <a:spLocks noChangeArrowheads="1"/>
            </p:cNvSpPr>
            <p:nvPr/>
          </p:nvSpPr>
          <p:spPr bwMode="auto">
            <a:xfrm>
              <a:off x="302" y="2332"/>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rPr>
                <a:t>.</a:t>
              </a:r>
            </a:p>
          </p:txBody>
        </p:sp>
        <p:sp>
          <p:nvSpPr>
            <p:cNvPr id="17442" name="Text Box 18"/>
            <p:cNvSpPr txBox="1">
              <a:spLocks noChangeArrowheads="1"/>
            </p:cNvSpPr>
            <p:nvPr/>
          </p:nvSpPr>
          <p:spPr bwMode="auto">
            <a:xfrm>
              <a:off x="1084" y="2454"/>
              <a:ext cx="7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rPr>
                <a:t>m-d-i</a:t>
              </a:r>
            </a:p>
          </p:txBody>
        </p:sp>
        <p:sp>
          <p:nvSpPr>
            <p:cNvPr id="17443" name="Text Box 19"/>
            <p:cNvSpPr txBox="1">
              <a:spLocks noChangeArrowheads="1"/>
            </p:cNvSpPr>
            <p:nvPr/>
          </p:nvSpPr>
          <p:spPr bwMode="auto">
            <a:xfrm>
              <a:off x="1486" y="2186"/>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rPr>
                <a:t>.</a:t>
              </a:r>
            </a:p>
          </p:txBody>
        </p:sp>
        <p:sp>
          <p:nvSpPr>
            <p:cNvPr id="17444" name="Text Box 20"/>
            <p:cNvSpPr txBox="1">
              <a:spLocks noChangeArrowheads="1"/>
            </p:cNvSpPr>
            <p:nvPr/>
          </p:nvSpPr>
          <p:spPr bwMode="auto">
            <a:xfrm>
              <a:off x="1083" y="2488"/>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rPr>
                <a:t>.</a:t>
              </a:r>
            </a:p>
          </p:txBody>
        </p:sp>
        <p:sp>
          <p:nvSpPr>
            <p:cNvPr id="17445" name="Oval 21"/>
            <p:cNvSpPr>
              <a:spLocks noChangeArrowheads="1"/>
            </p:cNvSpPr>
            <p:nvPr/>
          </p:nvSpPr>
          <p:spPr bwMode="auto">
            <a:xfrm>
              <a:off x="1603" y="1862"/>
              <a:ext cx="235" cy="324"/>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17446" name="Text Box 22"/>
            <p:cNvSpPr txBox="1">
              <a:spLocks noChangeArrowheads="1"/>
            </p:cNvSpPr>
            <p:nvPr/>
          </p:nvSpPr>
          <p:spPr bwMode="auto">
            <a:xfrm>
              <a:off x="498" y="2498"/>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rPr>
                <a:t>.</a:t>
              </a:r>
            </a:p>
          </p:txBody>
        </p:sp>
        <p:sp>
          <p:nvSpPr>
            <p:cNvPr id="17447" name="Oval 23"/>
            <p:cNvSpPr>
              <a:spLocks noChangeArrowheads="1"/>
            </p:cNvSpPr>
            <p:nvPr/>
          </p:nvSpPr>
          <p:spPr bwMode="auto">
            <a:xfrm>
              <a:off x="1621" y="1440"/>
              <a:ext cx="235" cy="324"/>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17448" name="Oval 24"/>
            <p:cNvSpPr>
              <a:spLocks noChangeArrowheads="1"/>
            </p:cNvSpPr>
            <p:nvPr/>
          </p:nvSpPr>
          <p:spPr bwMode="auto">
            <a:xfrm>
              <a:off x="1053" y="2454"/>
              <a:ext cx="664" cy="324"/>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grpSp>
      <p:sp>
        <p:nvSpPr>
          <p:cNvPr id="384025" name="Text Box 25"/>
          <p:cNvSpPr txBox="1">
            <a:spLocks noChangeArrowheads="1"/>
          </p:cNvSpPr>
          <p:nvPr/>
        </p:nvSpPr>
        <p:spPr bwMode="auto">
          <a:xfrm>
            <a:off x="1035050" y="3963988"/>
            <a:ext cx="65722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rgbClr val="000099"/>
                </a:solidFill>
              </a:rPr>
              <a:t>After d pulses there must be convergence and the max value is less than m</a:t>
            </a:r>
          </a:p>
        </p:txBody>
      </p:sp>
      <p:grpSp>
        <p:nvGrpSpPr>
          <p:cNvPr id="384026" name="Group 26"/>
          <p:cNvGrpSpPr>
            <a:grpSpLocks/>
          </p:cNvGrpSpPr>
          <p:nvPr/>
        </p:nvGrpSpPr>
        <p:grpSpPr bwMode="auto">
          <a:xfrm>
            <a:off x="2624138" y="2903538"/>
            <a:ext cx="3079750" cy="3270250"/>
            <a:chOff x="2193" y="1389"/>
            <a:chExt cx="1940" cy="2060"/>
          </a:xfrm>
        </p:grpSpPr>
        <p:sp>
          <p:nvSpPr>
            <p:cNvPr id="17417" name="Oval 27"/>
            <p:cNvSpPr>
              <a:spLocks noChangeArrowheads="1"/>
            </p:cNvSpPr>
            <p:nvPr/>
          </p:nvSpPr>
          <p:spPr bwMode="auto">
            <a:xfrm>
              <a:off x="2243" y="1389"/>
              <a:ext cx="1890" cy="2060"/>
            </a:xfrm>
            <a:prstGeom prst="ellipse">
              <a:avLst/>
            </a:pr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17418" name="Text Box 28"/>
            <p:cNvSpPr txBox="1">
              <a:spLocks noChangeArrowheads="1"/>
            </p:cNvSpPr>
            <p:nvPr/>
          </p:nvSpPr>
          <p:spPr bwMode="auto">
            <a:xfrm>
              <a:off x="3047" y="1401"/>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rPr>
                <a:t>0</a:t>
              </a:r>
            </a:p>
          </p:txBody>
        </p:sp>
        <p:sp>
          <p:nvSpPr>
            <p:cNvPr id="17419" name="Text Box 29"/>
            <p:cNvSpPr txBox="1">
              <a:spLocks noChangeArrowheads="1"/>
            </p:cNvSpPr>
            <p:nvPr/>
          </p:nvSpPr>
          <p:spPr bwMode="auto">
            <a:xfrm>
              <a:off x="2224" y="2337"/>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rPr>
                <a:t>m-i</a:t>
              </a:r>
            </a:p>
          </p:txBody>
        </p:sp>
        <p:sp>
          <p:nvSpPr>
            <p:cNvPr id="17420" name="Text Box 30"/>
            <p:cNvSpPr txBox="1">
              <a:spLocks noChangeArrowheads="1"/>
            </p:cNvSpPr>
            <p:nvPr/>
          </p:nvSpPr>
          <p:spPr bwMode="auto">
            <a:xfrm>
              <a:off x="2519" y="1615"/>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rPr>
                <a:t>m-1</a:t>
              </a:r>
            </a:p>
          </p:txBody>
        </p:sp>
        <p:sp>
          <p:nvSpPr>
            <p:cNvPr id="17421" name="Text Box 31"/>
            <p:cNvSpPr txBox="1">
              <a:spLocks noChangeArrowheads="1"/>
            </p:cNvSpPr>
            <p:nvPr/>
          </p:nvSpPr>
          <p:spPr bwMode="auto">
            <a:xfrm>
              <a:off x="3898" y="2410"/>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rPr>
                <a:t>3</a:t>
              </a:r>
            </a:p>
          </p:txBody>
        </p:sp>
        <p:sp>
          <p:nvSpPr>
            <p:cNvPr id="17422" name="Text Box 32"/>
            <p:cNvSpPr txBox="1">
              <a:spLocks noChangeArrowheads="1"/>
            </p:cNvSpPr>
            <p:nvPr/>
          </p:nvSpPr>
          <p:spPr bwMode="auto">
            <a:xfrm>
              <a:off x="3898" y="1999"/>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rPr>
                <a:t>2</a:t>
              </a:r>
            </a:p>
          </p:txBody>
        </p:sp>
        <p:sp>
          <p:nvSpPr>
            <p:cNvPr id="17423" name="Text Box 33"/>
            <p:cNvSpPr txBox="1">
              <a:spLocks noChangeArrowheads="1"/>
            </p:cNvSpPr>
            <p:nvPr/>
          </p:nvSpPr>
          <p:spPr bwMode="auto">
            <a:xfrm>
              <a:off x="3549" y="1567"/>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rPr>
                <a:t>1</a:t>
              </a:r>
            </a:p>
          </p:txBody>
        </p:sp>
        <p:sp>
          <p:nvSpPr>
            <p:cNvPr id="17424" name="Text Box 34"/>
            <p:cNvSpPr txBox="1">
              <a:spLocks noChangeArrowheads="1"/>
            </p:cNvSpPr>
            <p:nvPr/>
          </p:nvSpPr>
          <p:spPr bwMode="auto">
            <a:xfrm>
              <a:off x="2333" y="1959"/>
              <a:ext cx="1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rPr>
                <a:t>.</a:t>
              </a:r>
            </a:p>
          </p:txBody>
        </p:sp>
        <p:sp>
          <p:nvSpPr>
            <p:cNvPr id="17425" name="Text Box 35"/>
            <p:cNvSpPr txBox="1">
              <a:spLocks noChangeArrowheads="1"/>
            </p:cNvSpPr>
            <p:nvPr/>
          </p:nvSpPr>
          <p:spPr bwMode="auto">
            <a:xfrm>
              <a:off x="2321" y="2621"/>
              <a:ext cx="4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rgbClr val="0000CC"/>
                  </a:solidFill>
                </a:rPr>
                <a:t>m-d</a:t>
              </a:r>
            </a:p>
          </p:txBody>
        </p:sp>
        <p:sp>
          <p:nvSpPr>
            <p:cNvPr id="17426" name="Text Box 36"/>
            <p:cNvSpPr txBox="1">
              <a:spLocks noChangeArrowheads="1"/>
            </p:cNvSpPr>
            <p:nvPr/>
          </p:nvSpPr>
          <p:spPr bwMode="auto">
            <a:xfrm>
              <a:off x="2576" y="2830"/>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rPr>
                <a:t>.</a:t>
              </a:r>
            </a:p>
          </p:txBody>
        </p:sp>
        <p:sp>
          <p:nvSpPr>
            <p:cNvPr id="17427" name="Text Box 37"/>
            <p:cNvSpPr txBox="1">
              <a:spLocks noChangeArrowheads="1"/>
            </p:cNvSpPr>
            <p:nvPr/>
          </p:nvSpPr>
          <p:spPr bwMode="auto">
            <a:xfrm>
              <a:off x="3592" y="2864"/>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rPr>
                <a:t>.</a:t>
              </a:r>
            </a:p>
          </p:txBody>
        </p:sp>
        <p:sp>
          <p:nvSpPr>
            <p:cNvPr id="17428" name="Text Box 38"/>
            <p:cNvSpPr txBox="1">
              <a:spLocks noChangeArrowheads="1"/>
            </p:cNvSpPr>
            <p:nvPr/>
          </p:nvSpPr>
          <p:spPr bwMode="auto">
            <a:xfrm>
              <a:off x="3760" y="2684"/>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rPr>
                <a:t>.</a:t>
              </a:r>
            </a:p>
          </p:txBody>
        </p:sp>
        <p:sp>
          <p:nvSpPr>
            <p:cNvPr id="17429" name="Text Box 39"/>
            <p:cNvSpPr txBox="1">
              <a:spLocks noChangeArrowheads="1"/>
            </p:cNvSpPr>
            <p:nvPr/>
          </p:nvSpPr>
          <p:spPr bwMode="auto">
            <a:xfrm>
              <a:off x="3357" y="2986"/>
              <a:ext cx="2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rPr>
                <a:t>.</a:t>
              </a:r>
            </a:p>
          </p:txBody>
        </p:sp>
        <p:sp>
          <p:nvSpPr>
            <p:cNvPr id="17430" name="Oval 40"/>
            <p:cNvSpPr>
              <a:spLocks noChangeArrowheads="1"/>
            </p:cNvSpPr>
            <p:nvPr/>
          </p:nvSpPr>
          <p:spPr bwMode="auto">
            <a:xfrm>
              <a:off x="2193" y="2338"/>
              <a:ext cx="508" cy="324"/>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17431" name="Text Box 41"/>
            <p:cNvSpPr txBox="1">
              <a:spLocks noChangeArrowheads="1"/>
            </p:cNvSpPr>
            <p:nvPr/>
          </p:nvSpPr>
          <p:spPr bwMode="auto">
            <a:xfrm>
              <a:off x="2439" y="1735"/>
              <a:ext cx="1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b="0">
                  <a:solidFill>
                    <a:srgbClr val="0000CC"/>
                  </a:solidFill>
                </a:rPr>
                <a:t>.</a:t>
              </a:r>
            </a:p>
          </p:txBody>
        </p:sp>
      </p:grpSp>
    </p:spTree>
    <p:extLst>
      <p:ext uri="{BB962C8B-B14F-4D97-AF65-F5344CB8AC3E}">
        <p14:creationId xmlns:p14="http://schemas.microsoft.com/office/powerpoint/2010/main" val="284871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84007"/>
                                        </p:tgtEl>
                                        <p:attrNameLst>
                                          <p:attrName>style.visibility</p:attrName>
                                        </p:attrNameLst>
                                      </p:cBhvr>
                                      <p:to>
                                        <p:strVal val="visible"/>
                                      </p:to>
                                    </p:set>
                                  </p:childTnLst>
                                  <p:subTnLst>
                                    <p:set>
                                      <p:cBhvr override="childStyle">
                                        <p:cTn dur="1" fill="hold" display="0" masterRel="nextClick" afterEffect="1"/>
                                        <p:tgtEl>
                                          <p:spTgt spid="38400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4025"/>
                                        </p:tgtEl>
                                        <p:attrNameLst>
                                          <p:attrName>style.visibility</p:attrName>
                                        </p:attrNameLst>
                                      </p:cBhvr>
                                      <p:to>
                                        <p:strVal val="visible"/>
                                      </p:to>
                                    </p:set>
                                  </p:childTnLst>
                                  <p:subTnLst>
                                    <p:set>
                                      <p:cBhvr override="childStyle">
                                        <p:cTn dur="1" fill="hold" display="0" masterRel="nextClick" afterEffect="1"/>
                                        <p:tgtEl>
                                          <p:spTgt spid="38402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84026"/>
                                        </p:tgtEl>
                                        <p:attrNameLst>
                                          <p:attrName>style.visibility</p:attrName>
                                        </p:attrNameLst>
                                      </p:cBhvr>
                                      <p:to>
                                        <p:strVal val="visible"/>
                                      </p:to>
                                    </p:set>
                                  </p:childTnLst>
                                  <p:subTnLst>
                                    <p:set>
                                      <p:cBhvr override="childStyle">
                                        <p:cTn dur="1" fill="hold" display="0" masterRel="nextClick" afterEffect="1"/>
                                        <p:tgtEl>
                                          <p:spTgt spid="3840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2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C620A78F-1548-4A0C-9A0A-B4A9E3D50AB9}" type="slidenum">
              <a:rPr lang="en-US" altLang="en-US" sz="1400" b="0">
                <a:solidFill>
                  <a:srgbClr val="3333CC"/>
                </a:solidFill>
                <a:latin typeface="Times New Roman" pitchFamily="18" charset="0"/>
              </a:rPr>
              <a:pPr/>
              <a:t>11</a:t>
            </a:fld>
            <a:endParaRPr lang="en-US" altLang="en-US" sz="1400" b="0">
              <a:solidFill>
                <a:srgbClr val="3333CC"/>
              </a:solidFill>
              <a:latin typeface="Times New Roman" pitchFamily="18" charset="0"/>
            </a:endParaRPr>
          </a:p>
        </p:txBody>
      </p:sp>
      <p:sp>
        <p:nvSpPr>
          <p:cNvPr id="18436" name="Rectangle 2"/>
          <p:cNvSpPr>
            <a:spLocks noGrp="1" noChangeArrowheads="1"/>
          </p:cNvSpPr>
          <p:nvPr>
            <p:ph type="title"/>
          </p:nvPr>
        </p:nvSpPr>
        <p:spPr>
          <a:xfrm>
            <a:off x="307975" y="385763"/>
            <a:ext cx="8580438" cy="746125"/>
          </a:xfrm>
        </p:spPr>
        <p:txBody>
          <a:bodyPr/>
          <a:lstStyle/>
          <a:p>
            <a:r>
              <a:rPr lang="en-US" altLang="sv-SE" sz="3200"/>
              <a:t>Digital Clock Sync –  Bounded version (max)</a:t>
            </a:r>
          </a:p>
        </p:txBody>
      </p:sp>
      <p:sp>
        <p:nvSpPr>
          <p:cNvPr id="18437" name="Rectangle 3"/>
          <p:cNvSpPr>
            <a:spLocks noGrp="1" noChangeArrowheads="1"/>
          </p:cNvSpPr>
          <p:nvPr>
            <p:ph type="body" idx="1"/>
          </p:nvPr>
        </p:nvSpPr>
        <p:spPr>
          <a:xfrm>
            <a:off x="533400" y="1449388"/>
            <a:ext cx="7772400" cy="4670425"/>
          </a:xfrm>
        </p:spPr>
        <p:txBody>
          <a:bodyPr/>
          <a:lstStyle/>
          <a:p>
            <a:r>
              <a:rPr lang="en-US" altLang="sv-SE" dirty="0"/>
              <a:t> … Why is this algorithm correct?</a:t>
            </a:r>
          </a:p>
          <a:p>
            <a:pPr lvl="1">
              <a:buFont typeface="Wingdings" pitchFamily="2" charset="2"/>
              <a:buNone/>
            </a:pPr>
            <a:r>
              <a:rPr lang="en-US" altLang="sv-SE" dirty="0"/>
              <a:t>If not all the clock values are less than M-d </a:t>
            </a:r>
          </a:p>
          <a:p>
            <a:pPr lvl="1"/>
            <a:r>
              <a:rPr lang="en-US" altLang="sv-SE" dirty="0"/>
              <a:t>By the pigeonhole principle, in any configuration there must be 2 clock values x and y, such that y-x </a:t>
            </a:r>
            <a:r>
              <a:rPr lang="en-US" altLang="sv-SE" dirty="0">
                <a:sym typeface="Symbol" pitchFamily="18" charset="2"/>
              </a:rPr>
              <a:t> d+1, and there is no other clock value between</a:t>
            </a:r>
          </a:p>
          <a:p>
            <a:pPr lvl="1"/>
            <a:r>
              <a:rPr lang="en-US" altLang="sv-SE" dirty="0">
                <a:sym typeface="Symbol" pitchFamily="18" charset="2"/>
              </a:rPr>
              <a:t>After </a:t>
            </a:r>
            <a:r>
              <a:rPr lang="en-US" altLang="sv-SE" dirty="0" err="1">
                <a:sym typeface="Symbol" pitchFamily="18" charset="2"/>
              </a:rPr>
              <a:t>i</a:t>
            </a:r>
            <a:r>
              <a:rPr lang="en-US" altLang="sv-SE" dirty="0">
                <a:sym typeface="Symbol" pitchFamily="18" charset="2"/>
              </a:rPr>
              <a:t> steps, no clock value that is in (</a:t>
            </a:r>
            <a:r>
              <a:rPr lang="en-US" altLang="sv-SE" dirty="0" err="1">
                <a:sym typeface="Symbol" pitchFamily="18" charset="2"/>
              </a:rPr>
              <a:t>x+i</a:t>
            </a:r>
            <a:r>
              <a:rPr lang="en-US" altLang="sv-SE" dirty="0">
                <a:sym typeface="Symbol" pitchFamily="18" charset="2"/>
              </a:rPr>
              <a:t>, </a:t>
            </a:r>
            <a:r>
              <a:rPr lang="en-US" altLang="sv-SE" dirty="0" err="1">
                <a:sym typeface="Symbol" pitchFamily="18" charset="2"/>
              </a:rPr>
              <a:t>y+i</a:t>
            </a:r>
            <a:r>
              <a:rPr lang="en-US" altLang="sv-SE" dirty="0">
                <a:sym typeface="Symbol" pitchFamily="18" charset="2"/>
              </a:rPr>
              <a:t>)</a:t>
            </a:r>
          </a:p>
          <a:p>
            <a:pPr lvl="1"/>
            <a:r>
              <a:rPr lang="en-US" altLang="sv-SE" dirty="0">
                <a:sym typeface="Symbol" pitchFamily="18" charset="2"/>
              </a:rPr>
              <a:t>After M-y+1 pulses the system reaches a configuration in which all clock values are less than M-d</a:t>
            </a:r>
            <a:endParaRPr lang="en-US" altLang="sv-SE" dirty="0"/>
          </a:p>
        </p:txBody>
      </p:sp>
    </p:spTree>
    <p:extLst>
      <p:ext uri="{BB962C8B-B14F-4D97-AF65-F5344CB8AC3E}">
        <p14:creationId xmlns:p14="http://schemas.microsoft.com/office/powerpoint/2010/main" val="1944142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A14E9A85-B40A-4A33-8B8D-713565FCD917}" type="slidenum">
              <a:rPr lang="en-US" altLang="en-US" sz="1400" b="0">
                <a:solidFill>
                  <a:srgbClr val="3333CC"/>
                </a:solidFill>
                <a:latin typeface="Times New Roman" pitchFamily="18" charset="0"/>
              </a:rPr>
              <a:pPr/>
              <a:t>12</a:t>
            </a:fld>
            <a:endParaRPr lang="en-US" altLang="en-US" sz="1400" b="0">
              <a:solidFill>
                <a:srgbClr val="3333CC"/>
              </a:solidFill>
              <a:latin typeface="Times New Roman" pitchFamily="18" charset="0"/>
            </a:endParaRPr>
          </a:p>
        </p:txBody>
      </p:sp>
      <p:sp>
        <p:nvSpPr>
          <p:cNvPr id="19460" name="Rectangle 2"/>
          <p:cNvSpPr>
            <a:spLocks noGrp="1" noChangeArrowheads="1"/>
          </p:cNvSpPr>
          <p:nvPr>
            <p:ph type="title"/>
          </p:nvPr>
        </p:nvSpPr>
        <p:spPr>
          <a:xfrm>
            <a:off x="225425" y="371475"/>
            <a:ext cx="8574088" cy="790575"/>
          </a:xfrm>
        </p:spPr>
        <p:txBody>
          <a:bodyPr/>
          <a:lstStyle/>
          <a:p>
            <a:r>
              <a:rPr lang="en-US" altLang="sv-SE" sz="3200"/>
              <a:t>Digital Clock Sync –  Bounded version (min)</a:t>
            </a:r>
          </a:p>
        </p:txBody>
      </p:sp>
      <p:grpSp>
        <p:nvGrpSpPr>
          <p:cNvPr id="19461" name="Group 11"/>
          <p:cNvGrpSpPr>
            <a:grpSpLocks/>
          </p:cNvGrpSpPr>
          <p:nvPr/>
        </p:nvGrpSpPr>
        <p:grpSpPr bwMode="auto">
          <a:xfrm>
            <a:off x="561975" y="4043363"/>
            <a:ext cx="5526088" cy="2381250"/>
            <a:chOff x="92" y="2508"/>
            <a:chExt cx="3481" cy="1663"/>
          </a:xfrm>
        </p:grpSpPr>
        <p:sp>
          <p:nvSpPr>
            <p:cNvPr id="19463" name="Text Box 5"/>
            <p:cNvSpPr txBox="1">
              <a:spLocks noChangeArrowheads="1"/>
            </p:cNvSpPr>
            <p:nvPr/>
          </p:nvSpPr>
          <p:spPr bwMode="auto">
            <a:xfrm>
              <a:off x="92" y="2508"/>
              <a:ext cx="3481" cy="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62800">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nSpc>
                  <a:spcPct val="50000"/>
                </a:lnSpc>
                <a:spcBef>
                  <a:spcPct val="50000"/>
                </a:spcBef>
                <a:buClrTx/>
                <a:buSzTx/>
                <a:buFontTx/>
                <a:buNone/>
              </a:pPr>
              <a:r>
                <a:rPr lang="en-US" altLang="he-IL" sz="1800" b="0">
                  <a:solidFill>
                    <a:srgbClr val="3333CC"/>
                  </a:solidFill>
                  <a:latin typeface="Times New Roman" pitchFamily="18" charset="0"/>
                </a:rPr>
                <a:t>01 </a:t>
              </a:r>
              <a:r>
                <a:rPr lang="en-US" altLang="he-IL" sz="1800">
                  <a:solidFill>
                    <a:srgbClr val="3333CC"/>
                  </a:solidFill>
                  <a:latin typeface="Times New Roman" pitchFamily="18" charset="0"/>
                </a:rPr>
                <a:t>upon a pulse</a:t>
              </a:r>
            </a:p>
            <a:p>
              <a:pPr>
                <a:lnSpc>
                  <a:spcPct val="50000"/>
                </a:lnSpc>
                <a:spcBef>
                  <a:spcPct val="50000"/>
                </a:spcBef>
                <a:buClrTx/>
                <a:buSzTx/>
                <a:buFontTx/>
                <a:buNone/>
              </a:pPr>
              <a:r>
                <a:rPr lang="en-US" altLang="he-IL" sz="1800" b="0">
                  <a:solidFill>
                    <a:srgbClr val="3333CC"/>
                  </a:solidFill>
                  <a:latin typeface="Times New Roman" pitchFamily="18" charset="0"/>
                </a:rPr>
                <a:t>02	</a:t>
              </a:r>
              <a:r>
                <a:rPr lang="en-US" altLang="he-IL" sz="1800">
                  <a:solidFill>
                    <a:srgbClr val="3333CC"/>
                  </a:solidFill>
                  <a:latin typeface="Times New Roman" pitchFamily="18" charset="0"/>
                </a:rPr>
                <a:t>forall </a:t>
              </a:r>
              <a:r>
                <a:rPr lang="en-US" altLang="he-IL" sz="1800" b="0">
                  <a:solidFill>
                    <a:srgbClr val="3333CC"/>
                  </a:solidFill>
                  <a:latin typeface="Times New Roman" pitchFamily="18" charset="0"/>
                </a:rPr>
                <a:t> </a:t>
              </a:r>
              <a:r>
                <a:rPr lang="en-US" altLang="he-IL" sz="1800" b="0" i="1">
                  <a:solidFill>
                    <a:srgbClr val="3333CC"/>
                  </a:solidFill>
                  <a:latin typeface="Times New Roman" pitchFamily="18" charset="0"/>
                </a:rPr>
                <a:t>P</a:t>
              </a:r>
              <a:r>
                <a:rPr lang="en-US" altLang="he-IL" sz="1800" b="0" i="1" baseline="-25000">
                  <a:solidFill>
                    <a:srgbClr val="3333CC"/>
                  </a:solidFill>
                  <a:latin typeface="Times New Roman" pitchFamily="18" charset="0"/>
                </a:rPr>
                <a:t>j</a:t>
              </a:r>
              <a:r>
                <a:rPr lang="en-US" altLang="he-IL" sz="1800" b="0">
                  <a:solidFill>
                    <a:srgbClr val="3333CC"/>
                  </a:solidFill>
                  <a:latin typeface="Times New Roman" pitchFamily="18" charset="0"/>
                </a:rPr>
                <a:t> </a:t>
              </a:r>
              <a:r>
                <a:rPr lang="en-US" altLang="he-IL" sz="1800" b="0">
                  <a:solidFill>
                    <a:srgbClr val="3333CC"/>
                  </a:solidFill>
                  <a:latin typeface="Times New Roman" pitchFamily="18" charset="0"/>
                  <a:sym typeface="Symbol" pitchFamily="18" charset="2"/>
                </a:rPr>
                <a:t> </a:t>
              </a:r>
              <a:r>
                <a:rPr lang="en-US" altLang="he-IL" sz="1800" b="0" i="1">
                  <a:solidFill>
                    <a:srgbClr val="3333CC"/>
                  </a:solidFill>
                  <a:latin typeface="Times New Roman" pitchFamily="18" charset="0"/>
                  <a:sym typeface="Symbol" pitchFamily="18" charset="2"/>
                </a:rPr>
                <a:t>N</a:t>
              </a:r>
              <a:r>
                <a:rPr lang="en-US" altLang="he-IL" sz="1800" b="0">
                  <a:solidFill>
                    <a:srgbClr val="3333CC"/>
                  </a:solidFill>
                  <a:latin typeface="Times New Roman" pitchFamily="18" charset="0"/>
                  <a:sym typeface="Symbol" pitchFamily="18" charset="2"/>
                </a:rPr>
                <a:t>(</a:t>
              </a:r>
              <a:r>
                <a:rPr lang="en-US" altLang="he-IL" sz="1800" b="0" i="1">
                  <a:solidFill>
                    <a:srgbClr val="3333CC"/>
                  </a:solidFill>
                  <a:latin typeface="Times New Roman" pitchFamily="18" charset="0"/>
                  <a:sym typeface="Symbol" pitchFamily="18" charset="2"/>
                </a:rPr>
                <a:t>i</a:t>
              </a:r>
              <a:r>
                <a:rPr lang="en-US" altLang="he-IL" sz="1800" b="0">
                  <a:solidFill>
                    <a:srgbClr val="3333CC"/>
                  </a:solidFill>
                  <a:latin typeface="Times New Roman" pitchFamily="18" charset="0"/>
                  <a:sym typeface="Symbol" pitchFamily="18" charset="2"/>
                </a:rPr>
                <a:t>)</a:t>
              </a:r>
              <a:r>
                <a:rPr lang="en-US" altLang="he-IL" sz="1800" b="0">
                  <a:solidFill>
                    <a:srgbClr val="3333CC"/>
                  </a:solidFill>
                  <a:latin typeface="Times New Roman" pitchFamily="18" charset="0"/>
                </a:rPr>
                <a:t> </a:t>
              </a:r>
              <a:r>
                <a:rPr lang="en-US" altLang="he-IL" sz="1800">
                  <a:solidFill>
                    <a:srgbClr val="3333CC"/>
                  </a:solidFill>
                  <a:latin typeface="Times New Roman" pitchFamily="18" charset="0"/>
                </a:rPr>
                <a:t>do send</a:t>
              </a:r>
              <a:r>
                <a:rPr lang="en-US" altLang="he-IL" sz="1800" b="0">
                  <a:solidFill>
                    <a:srgbClr val="3333CC"/>
                  </a:solidFill>
                  <a:latin typeface="Times New Roman" pitchFamily="18" charset="0"/>
                </a:rPr>
                <a:t> (</a:t>
              </a:r>
              <a:r>
                <a:rPr lang="en-US" altLang="he-IL" sz="1800" b="0" i="1">
                  <a:solidFill>
                    <a:srgbClr val="3333CC"/>
                  </a:solidFill>
                  <a:latin typeface="Times New Roman" pitchFamily="18" charset="0"/>
                </a:rPr>
                <a:t>j</a:t>
              </a:r>
              <a:r>
                <a:rPr lang="en-US" altLang="he-IL" sz="1800" b="0">
                  <a:solidFill>
                    <a:srgbClr val="3333CC"/>
                  </a:solidFill>
                  <a:latin typeface="Times New Roman" pitchFamily="18" charset="0"/>
                </a:rPr>
                <a:t>,</a:t>
              </a:r>
              <a:r>
                <a:rPr lang="en-US" altLang="he-IL" sz="1800" b="0" i="1">
                  <a:solidFill>
                    <a:srgbClr val="3333CC"/>
                  </a:solidFill>
                  <a:latin typeface="Times New Roman" pitchFamily="18" charset="0"/>
                </a:rPr>
                <a:t>clock</a:t>
              </a:r>
              <a:r>
                <a:rPr lang="en-US" altLang="he-IL" sz="1800" b="0" i="1" baseline="-25000">
                  <a:solidFill>
                    <a:srgbClr val="3333CC"/>
                  </a:solidFill>
                  <a:latin typeface="Times New Roman" pitchFamily="18" charset="0"/>
                </a:rPr>
                <a:t>i</a:t>
              </a:r>
              <a:r>
                <a:rPr lang="en-US" altLang="he-IL" sz="1800" b="0">
                  <a:solidFill>
                    <a:srgbClr val="3333CC"/>
                  </a:solidFill>
                  <a:latin typeface="Times New Roman" pitchFamily="18" charset="0"/>
                </a:rPr>
                <a:t>)</a:t>
              </a:r>
            </a:p>
            <a:p>
              <a:pPr>
                <a:lnSpc>
                  <a:spcPct val="50000"/>
                </a:lnSpc>
                <a:spcBef>
                  <a:spcPct val="50000"/>
                </a:spcBef>
                <a:buClrTx/>
                <a:buSzTx/>
                <a:buFontTx/>
                <a:buNone/>
              </a:pPr>
              <a:r>
                <a:rPr lang="en-US" altLang="he-IL" sz="1800" b="0">
                  <a:solidFill>
                    <a:srgbClr val="3333CC"/>
                  </a:solidFill>
                  <a:latin typeface="Times New Roman" pitchFamily="18" charset="0"/>
                </a:rPr>
                <a:t>03	 </a:t>
              </a:r>
              <a:r>
                <a:rPr lang="en-US" altLang="he-IL" sz="1800" b="0" i="1">
                  <a:solidFill>
                    <a:srgbClr val="3333CC"/>
                  </a:solidFill>
                  <a:latin typeface="Times New Roman" pitchFamily="18" charset="0"/>
                </a:rPr>
                <a:t>min</a:t>
              </a:r>
              <a:r>
                <a:rPr lang="en-US" altLang="he-IL" sz="1800" b="0">
                  <a:solidFill>
                    <a:srgbClr val="3333CC"/>
                  </a:solidFill>
                  <a:latin typeface="Times New Roman" pitchFamily="18" charset="0"/>
                </a:rPr>
                <a:t> := </a:t>
              </a:r>
              <a:r>
                <a:rPr lang="en-US" altLang="he-IL" sz="1800" b="0" i="1">
                  <a:solidFill>
                    <a:srgbClr val="3333CC"/>
                  </a:solidFill>
                  <a:latin typeface="Times New Roman" pitchFamily="18" charset="0"/>
                </a:rPr>
                <a:t>clock</a:t>
              </a:r>
              <a:r>
                <a:rPr lang="en-US" altLang="he-IL" sz="1800" b="0" i="1" baseline="-25000">
                  <a:solidFill>
                    <a:srgbClr val="3333CC"/>
                  </a:solidFill>
                  <a:latin typeface="Times New Roman" pitchFamily="18" charset="0"/>
                </a:rPr>
                <a:t>i</a:t>
              </a:r>
              <a:r>
                <a:rPr lang="en-US" altLang="he-IL" sz="1800" b="0">
                  <a:solidFill>
                    <a:srgbClr val="3333CC"/>
                  </a:solidFill>
                  <a:latin typeface="Times New Roman" pitchFamily="18" charset="0"/>
                </a:rPr>
                <a:t> </a:t>
              </a:r>
            </a:p>
            <a:p>
              <a:pPr>
                <a:lnSpc>
                  <a:spcPct val="50000"/>
                </a:lnSpc>
                <a:spcBef>
                  <a:spcPct val="50000"/>
                </a:spcBef>
                <a:buClrTx/>
                <a:buSzTx/>
                <a:buFontTx/>
                <a:buNone/>
              </a:pPr>
              <a:r>
                <a:rPr lang="en-US" altLang="he-IL" sz="1800" b="0">
                  <a:solidFill>
                    <a:srgbClr val="3333CC"/>
                  </a:solidFill>
                  <a:latin typeface="Times New Roman" pitchFamily="18" charset="0"/>
                </a:rPr>
                <a:t>04 	 </a:t>
              </a:r>
              <a:r>
                <a:rPr lang="en-US" altLang="he-IL" sz="1800">
                  <a:solidFill>
                    <a:srgbClr val="3333CC"/>
                  </a:solidFill>
                  <a:latin typeface="Times New Roman" pitchFamily="18" charset="0"/>
                </a:rPr>
                <a:t>forall </a:t>
              </a:r>
              <a:r>
                <a:rPr lang="en-US" altLang="he-IL" sz="1800" b="0">
                  <a:solidFill>
                    <a:srgbClr val="3333CC"/>
                  </a:solidFill>
                  <a:latin typeface="Times New Roman" pitchFamily="18" charset="0"/>
                </a:rPr>
                <a:t> </a:t>
              </a:r>
              <a:r>
                <a:rPr lang="en-US" altLang="he-IL" sz="1800" b="0" i="1">
                  <a:solidFill>
                    <a:srgbClr val="3333CC"/>
                  </a:solidFill>
                  <a:latin typeface="Times New Roman" pitchFamily="18" charset="0"/>
                </a:rPr>
                <a:t>P</a:t>
              </a:r>
              <a:r>
                <a:rPr lang="en-US" altLang="he-IL" sz="1800" b="0" i="1" baseline="-25000">
                  <a:solidFill>
                    <a:srgbClr val="3333CC"/>
                  </a:solidFill>
                  <a:latin typeface="Times New Roman" pitchFamily="18" charset="0"/>
                </a:rPr>
                <a:t>j</a:t>
              </a:r>
              <a:r>
                <a:rPr lang="en-US" altLang="he-IL" sz="1800" b="0">
                  <a:solidFill>
                    <a:srgbClr val="3333CC"/>
                  </a:solidFill>
                  <a:latin typeface="Times New Roman" pitchFamily="18" charset="0"/>
                </a:rPr>
                <a:t> </a:t>
              </a:r>
              <a:r>
                <a:rPr lang="en-US" altLang="he-IL" sz="1800" b="0">
                  <a:solidFill>
                    <a:srgbClr val="3333CC"/>
                  </a:solidFill>
                  <a:latin typeface="Times New Roman" pitchFamily="18" charset="0"/>
                  <a:sym typeface="Symbol" pitchFamily="18" charset="2"/>
                </a:rPr>
                <a:t> </a:t>
              </a:r>
              <a:r>
                <a:rPr lang="en-US" altLang="he-IL" sz="1800" b="0" i="1">
                  <a:solidFill>
                    <a:srgbClr val="3333CC"/>
                  </a:solidFill>
                  <a:latin typeface="Times New Roman" pitchFamily="18" charset="0"/>
                  <a:sym typeface="Symbol" pitchFamily="18" charset="2"/>
                </a:rPr>
                <a:t>N</a:t>
              </a:r>
              <a:r>
                <a:rPr lang="en-US" altLang="he-IL" sz="1800" b="0">
                  <a:solidFill>
                    <a:srgbClr val="3333CC"/>
                  </a:solidFill>
                  <a:latin typeface="Times New Roman" pitchFamily="18" charset="0"/>
                  <a:sym typeface="Symbol" pitchFamily="18" charset="2"/>
                </a:rPr>
                <a:t>(</a:t>
              </a:r>
              <a:r>
                <a:rPr lang="en-US" altLang="he-IL" sz="1800" b="0" i="1">
                  <a:solidFill>
                    <a:srgbClr val="3333CC"/>
                  </a:solidFill>
                  <a:latin typeface="Times New Roman" pitchFamily="18" charset="0"/>
                  <a:sym typeface="Symbol" pitchFamily="18" charset="2"/>
                </a:rPr>
                <a:t>i</a:t>
              </a:r>
              <a:r>
                <a:rPr lang="en-US" altLang="he-IL" sz="1800" b="0">
                  <a:solidFill>
                    <a:srgbClr val="3333CC"/>
                  </a:solidFill>
                  <a:latin typeface="Times New Roman" pitchFamily="18" charset="0"/>
                  <a:sym typeface="Symbol" pitchFamily="18" charset="2"/>
                </a:rPr>
                <a:t>)</a:t>
              </a:r>
              <a:r>
                <a:rPr lang="en-US" altLang="he-IL" sz="1800" b="0">
                  <a:solidFill>
                    <a:srgbClr val="3333CC"/>
                  </a:solidFill>
                  <a:latin typeface="Times New Roman" pitchFamily="18" charset="0"/>
                </a:rPr>
                <a:t> </a:t>
              </a:r>
              <a:r>
                <a:rPr lang="en-US" altLang="he-IL" sz="1800">
                  <a:solidFill>
                    <a:srgbClr val="3333CC"/>
                  </a:solidFill>
                  <a:latin typeface="Times New Roman" pitchFamily="18" charset="0"/>
                </a:rPr>
                <a:t>do</a:t>
              </a:r>
            </a:p>
            <a:p>
              <a:pPr>
                <a:lnSpc>
                  <a:spcPct val="50000"/>
                </a:lnSpc>
                <a:spcBef>
                  <a:spcPct val="50000"/>
                </a:spcBef>
                <a:buClrTx/>
                <a:buSzTx/>
                <a:buFontTx/>
                <a:buNone/>
              </a:pPr>
              <a:r>
                <a:rPr lang="en-US" altLang="he-IL" sz="1800" b="0">
                  <a:solidFill>
                    <a:srgbClr val="3333CC"/>
                  </a:solidFill>
                  <a:latin typeface="Times New Roman" pitchFamily="18" charset="0"/>
                </a:rPr>
                <a:t>05		</a:t>
              </a:r>
              <a:r>
                <a:rPr lang="en-US" altLang="he-IL" sz="1800">
                  <a:solidFill>
                    <a:srgbClr val="3333CC"/>
                  </a:solidFill>
                  <a:latin typeface="Times New Roman" pitchFamily="18" charset="0"/>
                </a:rPr>
                <a:t>receive</a:t>
              </a:r>
              <a:r>
                <a:rPr lang="en-US" altLang="he-IL" sz="1800" b="0">
                  <a:solidFill>
                    <a:srgbClr val="3333CC"/>
                  </a:solidFill>
                  <a:latin typeface="Times New Roman" pitchFamily="18" charset="0"/>
                </a:rPr>
                <a:t>(</a:t>
              </a:r>
              <a:r>
                <a:rPr lang="en-US" altLang="he-IL" sz="1800" b="0" i="1">
                  <a:solidFill>
                    <a:srgbClr val="3333CC"/>
                  </a:solidFill>
                  <a:latin typeface="Times New Roman" pitchFamily="18" charset="0"/>
                </a:rPr>
                <a:t>clock</a:t>
              </a:r>
              <a:r>
                <a:rPr lang="en-US" altLang="he-IL" sz="1800" b="0" i="1" baseline="-25000">
                  <a:solidFill>
                    <a:srgbClr val="3333CC"/>
                  </a:solidFill>
                  <a:latin typeface="Times New Roman" pitchFamily="18" charset="0"/>
                </a:rPr>
                <a:t>j</a:t>
              </a:r>
              <a:r>
                <a:rPr lang="en-US" altLang="he-IL" sz="1800" b="0">
                  <a:solidFill>
                    <a:srgbClr val="3333CC"/>
                  </a:solidFill>
                  <a:latin typeface="Times New Roman" pitchFamily="18" charset="0"/>
                </a:rPr>
                <a:t>)</a:t>
              </a:r>
              <a:endParaRPr lang="en-US" altLang="he-IL" sz="1800" b="0">
                <a:solidFill>
                  <a:srgbClr val="3333CC"/>
                </a:solidFill>
                <a:latin typeface="Times New Roman" pitchFamily="18" charset="0"/>
                <a:sym typeface="Symbol" pitchFamily="18" charset="2"/>
              </a:endParaRPr>
            </a:p>
            <a:p>
              <a:pPr>
                <a:lnSpc>
                  <a:spcPct val="50000"/>
                </a:lnSpc>
                <a:spcBef>
                  <a:spcPct val="50000"/>
                </a:spcBef>
                <a:buClrTx/>
                <a:buSzTx/>
                <a:buFontTx/>
                <a:buNone/>
              </a:pPr>
              <a:r>
                <a:rPr lang="en-US" altLang="he-IL" sz="1800" b="0">
                  <a:solidFill>
                    <a:srgbClr val="3333CC"/>
                  </a:solidFill>
                  <a:latin typeface="Times New Roman" pitchFamily="18" charset="0"/>
                  <a:sym typeface="Symbol" pitchFamily="18" charset="2"/>
                </a:rPr>
                <a:t>06		</a:t>
              </a:r>
              <a:r>
                <a:rPr lang="en-US" altLang="he-IL" sz="1800">
                  <a:solidFill>
                    <a:srgbClr val="3333CC"/>
                  </a:solidFill>
                  <a:latin typeface="Times New Roman" pitchFamily="18" charset="0"/>
                  <a:sym typeface="Symbol" pitchFamily="18" charset="2"/>
                </a:rPr>
                <a:t>if</a:t>
              </a:r>
              <a:r>
                <a:rPr lang="en-US" altLang="he-IL" sz="1800" b="0">
                  <a:solidFill>
                    <a:srgbClr val="3333CC"/>
                  </a:solidFill>
                  <a:latin typeface="Times New Roman" pitchFamily="18" charset="0"/>
                  <a:sym typeface="Symbol" pitchFamily="18" charset="2"/>
                </a:rPr>
                <a:t> </a:t>
              </a:r>
              <a:r>
                <a:rPr lang="en-US" altLang="he-IL" sz="1800" b="0" i="1">
                  <a:solidFill>
                    <a:srgbClr val="3333CC"/>
                  </a:solidFill>
                  <a:latin typeface="Times New Roman" pitchFamily="18" charset="0"/>
                </a:rPr>
                <a:t>clock</a:t>
              </a:r>
              <a:r>
                <a:rPr lang="en-US" altLang="he-IL" sz="1800" b="0" i="1" baseline="-25000">
                  <a:solidFill>
                    <a:srgbClr val="3333CC"/>
                  </a:solidFill>
                  <a:latin typeface="Times New Roman" pitchFamily="18" charset="0"/>
                </a:rPr>
                <a:t>j</a:t>
              </a:r>
              <a:r>
                <a:rPr lang="en-US" altLang="he-IL" sz="1800" b="0" i="1">
                  <a:solidFill>
                    <a:srgbClr val="3333CC"/>
                  </a:solidFill>
                  <a:latin typeface="Times New Roman" pitchFamily="18" charset="0"/>
                  <a:sym typeface="Symbol" pitchFamily="18" charset="2"/>
                </a:rPr>
                <a:t> </a:t>
              </a:r>
              <a:r>
                <a:rPr lang="en-US" altLang="he-IL" sz="1800" b="0">
                  <a:solidFill>
                    <a:srgbClr val="3333CC"/>
                  </a:solidFill>
                  <a:latin typeface="Times New Roman" pitchFamily="18" charset="0"/>
                  <a:sym typeface="Symbol" pitchFamily="18" charset="2"/>
                </a:rPr>
                <a:t> </a:t>
              </a:r>
              <a:r>
                <a:rPr lang="en-US" altLang="he-IL" sz="1800" b="0" i="1">
                  <a:solidFill>
                    <a:srgbClr val="3333CC"/>
                  </a:solidFill>
                  <a:latin typeface="Times New Roman" pitchFamily="18" charset="0"/>
                  <a:sym typeface="Symbol" pitchFamily="18" charset="2"/>
                </a:rPr>
                <a:t>min</a:t>
              </a:r>
              <a:r>
                <a:rPr lang="en-US" altLang="he-IL" sz="1800" b="0">
                  <a:solidFill>
                    <a:srgbClr val="3333CC"/>
                  </a:solidFill>
                  <a:latin typeface="Times New Roman" pitchFamily="18" charset="0"/>
                  <a:sym typeface="Symbol" pitchFamily="18" charset="2"/>
                </a:rPr>
                <a:t> </a:t>
              </a:r>
              <a:r>
                <a:rPr lang="en-US" altLang="he-IL" sz="1800">
                  <a:solidFill>
                    <a:srgbClr val="3333CC"/>
                  </a:solidFill>
                  <a:latin typeface="Times New Roman" pitchFamily="18" charset="0"/>
                  <a:sym typeface="Symbol" pitchFamily="18" charset="2"/>
                </a:rPr>
                <a:t>then</a:t>
              </a:r>
              <a:r>
                <a:rPr lang="en-US" altLang="he-IL" sz="1800" b="0">
                  <a:solidFill>
                    <a:srgbClr val="3333CC"/>
                  </a:solidFill>
                  <a:latin typeface="Times New Roman" pitchFamily="18" charset="0"/>
                  <a:sym typeface="Symbol" pitchFamily="18" charset="2"/>
                </a:rPr>
                <a:t> </a:t>
              </a:r>
              <a:r>
                <a:rPr lang="en-US" altLang="he-IL" sz="1800" b="0" i="1">
                  <a:solidFill>
                    <a:srgbClr val="3333CC"/>
                  </a:solidFill>
                  <a:latin typeface="Times New Roman" pitchFamily="18" charset="0"/>
                  <a:sym typeface="Symbol" pitchFamily="18" charset="2"/>
                </a:rPr>
                <a:t>min </a:t>
              </a:r>
              <a:r>
                <a:rPr lang="en-US" altLang="he-IL" sz="1800" b="0">
                  <a:solidFill>
                    <a:srgbClr val="3333CC"/>
                  </a:solidFill>
                  <a:latin typeface="Times New Roman" pitchFamily="18" charset="0"/>
                  <a:sym typeface="Symbol" pitchFamily="18" charset="2"/>
                </a:rPr>
                <a:t>:= </a:t>
              </a:r>
              <a:r>
                <a:rPr lang="en-US" altLang="he-IL" sz="1800" b="0" i="1">
                  <a:solidFill>
                    <a:srgbClr val="3333CC"/>
                  </a:solidFill>
                  <a:latin typeface="Times New Roman" pitchFamily="18" charset="0"/>
                </a:rPr>
                <a:t>clock</a:t>
              </a:r>
              <a:r>
                <a:rPr lang="en-US" altLang="he-IL" sz="1800" b="0" i="1" baseline="-25000">
                  <a:solidFill>
                    <a:srgbClr val="3333CC"/>
                  </a:solidFill>
                  <a:latin typeface="Times New Roman" pitchFamily="18" charset="0"/>
                </a:rPr>
                <a:t>j</a:t>
              </a:r>
              <a:endParaRPr lang="en-US" altLang="he-IL" sz="1800" b="0">
                <a:solidFill>
                  <a:srgbClr val="3333CC"/>
                </a:solidFill>
                <a:latin typeface="Times New Roman" pitchFamily="18" charset="0"/>
                <a:sym typeface="Symbol" pitchFamily="18" charset="2"/>
              </a:endParaRPr>
            </a:p>
            <a:p>
              <a:pPr>
                <a:lnSpc>
                  <a:spcPct val="50000"/>
                </a:lnSpc>
                <a:spcBef>
                  <a:spcPct val="50000"/>
                </a:spcBef>
                <a:buClrTx/>
                <a:buSzTx/>
                <a:buFontTx/>
                <a:buNone/>
              </a:pPr>
              <a:r>
                <a:rPr lang="en-US" altLang="he-IL" sz="1800" b="0">
                  <a:solidFill>
                    <a:srgbClr val="3333CC"/>
                  </a:solidFill>
                  <a:latin typeface="Times New Roman" pitchFamily="18" charset="0"/>
                  <a:sym typeface="Symbol" pitchFamily="18" charset="2"/>
                </a:rPr>
                <a:t>07	</a:t>
              </a:r>
              <a:r>
                <a:rPr lang="en-US" altLang="he-IL" sz="1800">
                  <a:solidFill>
                    <a:srgbClr val="3333CC"/>
                  </a:solidFill>
                  <a:latin typeface="Times New Roman" pitchFamily="18" charset="0"/>
                  <a:sym typeface="Symbol" pitchFamily="18" charset="2"/>
                </a:rPr>
                <a:t>od</a:t>
              </a:r>
              <a:endParaRPr lang="en-US" altLang="he-IL" sz="1800">
                <a:solidFill>
                  <a:srgbClr val="3333CC"/>
                </a:solidFill>
                <a:latin typeface="Times New Roman" pitchFamily="18" charset="0"/>
              </a:endParaRPr>
            </a:p>
            <a:p>
              <a:pPr>
                <a:lnSpc>
                  <a:spcPct val="50000"/>
                </a:lnSpc>
                <a:spcBef>
                  <a:spcPct val="50000"/>
                </a:spcBef>
                <a:buClrTx/>
                <a:buSzTx/>
                <a:buFontTx/>
                <a:buNone/>
              </a:pPr>
              <a:r>
                <a:rPr lang="en-US" altLang="he-IL" sz="1800" b="0">
                  <a:solidFill>
                    <a:srgbClr val="3333CC"/>
                  </a:solidFill>
                  <a:latin typeface="Times New Roman" pitchFamily="18" charset="0"/>
                </a:rPr>
                <a:t>08	 </a:t>
              </a:r>
              <a:r>
                <a:rPr lang="en-US" altLang="he-IL" sz="1800" b="0" i="1">
                  <a:solidFill>
                    <a:srgbClr val="3333CC"/>
                  </a:solidFill>
                  <a:latin typeface="Times New Roman" pitchFamily="18" charset="0"/>
                </a:rPr>
                <a:t>clock</a:t>
              </a:r>
              <a:r>
                <a:rPr lang="en-US" altLang="he-IL" sz="1800" b="0" i="1" baseline="-25000">
                  <a:solidFill>
                    <a:srgbClr val="3333CC"/>
                  </a:solidFill>
                  <a:latin typeface="Times New Roman" pitchFamily="18" charset="0"/>
                </a:rPr>
                <a:t>i</a:t>
              </a:r>
              <a:r>
                <a:rPr lang="en-US" altLang="he-IL" sz="1800" b="0">
                  <a:solidFill>
                    <a:srgbClr val="3333CC"/>
                  </a:solidFill>
                  <a:latin typeface="Times New Roman" pitchFamily="18" charset="0"/>
                </a:rPr>
                <a:t> := (</a:t>
              </a:r>
              <a:r>
                <a:rPr lang="en-US" altLang="he-IL" sz="1800" b="0" i="1">
                  <a:solidFill>
                    <a:srgbClr val="3333CC"/>
                  </a:solidFill>
                  <a:latin typeface="Times New Roman" pitchFamily="18" charset="0"/>
                </a:rPr>
                <a:t>min</a:t>
              </a:r>
              <a:r>
                <a:rPr lang="en-US" altLang="he-IL" sz="1800" b="0">
                  <a:solidFill>
                    <a:srgbClr val="3333CC"/>
                  </a:solidFill>
                  <a:latin typeface="Times New Roman" pitchFamily="18" charset="0"/>
                </a:rPr>
                <a:t> + 1</a:t>
              </a:r>
              <a:r>
                <a:rPr lang="en-US" altLang="he-IL" sz="1800" b="0">
                  <a:solidFill>
                    <a:srgbClr val="3333CC"/>
                  </a:solidFill>
                  <a:latin typeface="Times New Roman" pitchFamily="18" charset="0"/>
                  <a:sym typeface="Symbol" pitchFamily="18" charset="2"/>
                </a:rPr>
                <a:t>) mod (2</a:t>
              </a:r>
              <a:r>
                <a:rPr lang="en-US" altLang="he-IL" sz="1800" b="0" i="1">
                  <a:solidFill>
                    <a:srgbClr val="3333CC"/>
                  </a:solidFill>
                  <a:latin typeface="Times New Roman" pitchFamily="18" charset="0"/>
                  <a:sym typeface="Symbol" pitchFamily="18" charset="2"/>
                </a:rPr>
                <a:t>d</a:t>
              </a:r>
              <a:r>
                <a:rPr lang="en-US" altLang="he-IL" sz="1800" b="0">
                  <a:solidFill>
                    <a:srgbClr val="3333CC"/>
                  </a:solidFill>
                  <a:latin typeface="Times New Roman" pitchFamily="18" charset="0"/>
                  <a:sym typeface="Symbol" pitchFamily="18" charset="2"/>
                </a:rPr>
                <a:t> +1)</a:t>
              </a:r>
            </a:p>
          </p:txBody>
        </p:sp>
        <p:sp>
          <p:nvSpPr>
            <p:cNvPr id="19464" name="Rectangle 9"/>
            <p:cNvSpPr>
              <a:spLocks noChangeArrowheads="1"/>
            </p:cNvSpPr>
            <p:nvPr/>
          </p:nvSpPr>
          <p:spPr bwMode="auto">
            <a:xfrm>
              <a:off x="92" y="2987"/>
              <a:ext cx="1646" cy="186"/>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grpSp>
      <p:sp>
        <p:nvSpPr>
          <p:cNvPr id="19462" name="Rectangle 14"/>
          <p:cNvSpPr>
            <a:spLocks noGrp="1" noChangeArrowheads="1"/>
          </p:cNvSpPr>
          <p:nvPr>
            <p:ph type="body" idx="1"/>
          </p:nvPr>
        </p:nvSpPr>
        <p:spPr>
          <a:xfrm>
            <a:off x="533400" y="1162050"/>
            <a:ext cx="8010525" cy="3306763"/>
          </a:xfrm>
          <a:noFill/>
        </p:spPr>
        <p:txBody>
          <a:bodyPr/>
          <a:lstStyle/>
          <a:p>
            <a:r>
              <a:rPr lang="en-US" altLang="sv-SE" sz="2000" dirty="0"/>
              <a:t>The Boundary  M = 2d+1</a:t>
            </a:r>
          </a:p>
          <a:p>
            <a:r>
              <a:rPr lang="en-US" altLang="sv-SE" sz="2000" dirty="0"/>
              <a:t>Why is this algorithm correct?</a:t>
            </a:r>
          </a:p>
          <a:p>
            <a:pPr lvl="1"/>
            <a:r>
              <a:rPr lang="en-US" altLang="sv-SE" sz="2000" dirty="0"/>
              <a:t>If no processor assigns 0 during the first d pulses – sync is achieved (can be shown by simple induction)</a:t>
            </a:r>
          </a:p>
          <a:p>
            <a:pPr lvl="1">
              <a:buFont typeface="Wingdings" pitchFamily="2" charset="2"/>
              <a:buNone/>
            </a:pPr>
            <a:r>
              <a:rPr lang="en-US" altLang="sv-SE" sz="2000" dirty="0"/>
              <a:t>Else</a:t>
            </a:r>
          </a:p>
          <a:p>
            <a:pPr lvl="1"/>
            <a:r>
              <a:rPr lang="en-US" altLang="sv-SE" sz="2000" dirty="0"/>
              <a:t>A processor assigns 0 during the first d pulses, </a:t>
            </a:r>
          </a:p>
          <a:p>
            <a:pPr lvl="2"/>
            <a:r>
              <a:rPr lang="en-US" altLang="sv-SE" sz="1800" dirty="0"/>
              <a:t>d pulses after this point a configuration c is reached such that </a:t>
            </a:r>
          </a:p>
          <a:p>
            <a:pPr lvl="3"/>
            <a:r>
              <a:rPr lang="en-US" altLang="sv-SE" dirty="0"/>
              <a:t>there is no clock value greater than d: the first case holds</a:t>
            </a:r>
          </a:p>
        </p:txBody>
      </p:sp>
    </p:spTree>
    <p:extLst>
      <p:ext uri="{BB962C8B-B14F-4D97-AF65-F5344CB8AC3E}">
        <p14:creationId xmlns:p14="http://schemas.microsoft.com/office/powerpoint/2010/main" val="1225867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2DCBA6F8-FEEF-4058-BA7C-EAE96826EC6C}" type="slidenum">
              <a:rPr lang="en-US" altLang="en-US" sz="1400" b="0">
                <a:solidFill>
                  <a:srgbClr val="3333CC"/>
                </a:solidFill>
                <a:latin typeface="Times New Roman" pitchFamily="18" charset="0"/>
              </a:rPr>
              <a:pPr/>
              <a:t>13</a:t>
            </a:fld>
            <a:endParaRPr lang="en-US" altLang="en-US" sz="1400" b="0">
              <a:solidFill>
                <a:srgbClr val="3333CC"/>
              </a:solidFill>
              <a:latin typeface="Times New Roman" pitchFamily="18" charset="0"/>
            </a:endParaRPr>
          </a:p>
        </p:txBody>
      </p:sp>
      <p:sp>
        <p:nvSpPr>
          <p:cNvPr id="20484" name="Rectangle 2"/>
          <p:cNvSpPr>
            <a:spLocks noGrp="1" noChangeArrowheads="1"/>
          </p:cNvSpPr>
          <p:nvPr>
            <p:ph type="title"/>
          </p:nvPr>
        </p:nvSpPr>
        <p:spPr/>
        <p:txBody>
          <a:bodyPr/>
          <a:lstStyle/>
          <a:p>
            <a:r>
              <a:rPr lang="en-US" altLang="sv-SE" sz="3200"/>
              <a:t>Digital clocks with a constant number of states are impossible</a:t>
            </a:r>
          </a:p>
        </p:txBody>
      </p:sp>
      <p:sp>
        <p:nvSpPr>
          <p:cNvPr id="20485" name="Rectangle 3"/>
          <p:cNvSpPr>
            <a:spLocks noGrp="1" noChangeArrowheads="1"/>
          </p:cNvSpPr>
          <p:nvPr>
            <p:ph type="body" idx="1"/>
          </p:nvPr>
        </p:nvSpPr>
        <p:spPr/>
        <p:txBody>
          <a:bodyPr/>
          <a:lstStyle/>
          <a:p>
            <a:pPr>
              <a:buFont typeface="Wingdings" pitchFamily="2" charset="2"/>
              <a:buNone/>
            </a:pPr>
            <a:r>
              <a:rPr lang="en-US" altLang="sv-SE" dirty="0"/>
              <a:t>   Consider only </a:t>
            </a:r>
            <a:r>
              <a:rPr lang="en-US" altLang="sv-SE" u="sng" dirty="0"/>
              <a:t>deterministic</a:t>
            </a:r>
            <a:r>
              <a:rPr lang="en-US" altLang="sv-SE" dirty="0"/>
              <a:t> algorithm:  </a:t>
            </a:r>
          </a:p>
          <a:p>
            <a:pPr>
              <a:buFont typeface="Wingdings" pitchFamily="2" charset="2"/>
              <a:buNone/>
            </a:pPr>
            <a:r>
              <a:rPr lang="en-US" altLang="sv-SE" dirty="0"/>
              <a:t>   There is </a:t>
            </a:r>
            <a:r>
              <a:rPr lang="en-US" altLang="sv-SE" dirty="0">
                <a:solidFill>
                  <a:srgbClr val="FF3300"/>
                </a:solidFill>
              </a:rPr>
              <a:t>no</a:t>
            </a:r>
            <a:r>
              <a:rPr lang="en-US" altLang="sv-SE" dirty="0"/>
              <a:t> </a:t>
            </a:r>
            <a:r>
              <a:rPr lang="en-US" altLang="sv-SE" u="sng" dirty="0"/>
              <a:t>uniform</a:t>
            </a:r>
            <a:r>
              <a:rPr lang="en-US" altLang="sv-SE" dirty="0"/>
              <a:t> </a:t>
            </a:r>
            <a:r>
              <a:rPr lang="en-US" altLang="sv-SE" dirty="0">
                <a:solidFill>
                  <a:srgbClr val="FF3300"/>
                </a:solidFill>
              </a:rPr>
              <a:t>digital clock-synchronization</a:t>
            </a:r>
            <a:r>
              <a:rPr lang="en-US" altLang="sv-SE" dirty="0"/>
              <a:t> </a:t>
            </a:r>
            <a:r>
              <a:rPr lang="en-US" altLang="sv-SE" u="sng" dirty="0"/>
              <a:t>algorithm</a:t>
            </a:r>
            <a:r>
              <a:rPr lang="en-US" altLang="sv-SE" dirty="0"/>
              <a:t> that uses only a </a:t>
            </a:r>
            <a:r>
              <a:rPr lang="en-US" altLang="sv-SE" u="sng" dirty="0"/>
              <a:t>constant number of states</a:t>
            </a:r>
            <a:r>
              <a:rPr lang="en-US" altLang="sv-SE" dirty="0"/>
              <a:t> per processor. </a:t>
            </a:r>
          </a:p>
          <a:p>
            <a:pPr>
              <a:buFont typeface="Wingdings" pitchFamily="2" charset="2"/>
              <a:buNone/>
            </a:pPr>
            <a:r>
              <a:rPr lang="en-US" altLang="sv-SE" dirty="0"/>
              <a:t>   </a:t>
            </a:r>
          </a:p>
        </p:txBody>
      </p:sp>
    </p:spTree>
    <p:extLst>
      <p:ext uri="{BB962C8B-B14F-4D97-AF65-F5344CB8AC3E}">
        <p14:creationId xmlns:p14="http://schemas.microsoft.com/office/powerpoint/2010/main" val="2790146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96D98969-6151-4479-89BE-ABDEFFB66FC7}" type="slidenum">
              <a:rPr lang="en-US" altLang="en-US" sz="1400" b="0">
                <a:solidFill>
                  <a:srgbClr val="3333CC"/>
                </a:solidFill>
                <a:latin typeface="Times New Roman" pitchFamily="18" charset="0"/>
              </a:rPr>
              <a:pPr/>
              <a:t>14</a:t>
            </a:fld>
            <a:endParaRPr lang="en-US" altLang="en-US" sz="1400" b="0">
              <a:solidFill>
                <a:srgbClr val="3333CC"/>
              </a:solidFill>
              <a:latin typeface="Times New Roman" pitchFamily="18" charset="0"/>
            </a:endParaRPr>
          </a:p>
        </p:txBody>
      </p:sp>
      <p:sp>
        <p:nvSpPr>
          <p:cNvPr id="21508" name="Rectangle 2"/>
          <p:cNvSpPr>
            <a:spLocks noGrp="1" noChangeArrowheads="1"/>
          </p:cNvSpPr>
          <p:nvPr>
            <p:ph type="title"/>
          </p:nvPr>
        </p:nvSpPr>
        <p:spPr>
          <a:xfrm>
            <a:off x="533400" y="307975"/>
            <a:ext cx="7772400" cy="1143000"/>
          </a:xfrm>
        </p:spPr>
        <p:txBody>
          <a:bodyPr/>
          <a:lstStyle/>
          <a:p>
            <a:r>
              <a:rPr lang="en-US" altLang="sv-SE" sz="3200"/>
              <a:t>Digital clocks with a constant number of states are impossible</a:t>
            </a:r>
          </a:p>
        </p:txBody>
      </p:sp>
      <p:sp>
        <p:nvSpPr>
          <p:cNvPr id="21509" name="Rectangle 3"/>
          <p:cNvSpPr>
            <a:spLocks noGrp="1" noChangeArrowheads="1"/>
          </p:cNvSpPr>
          <p:nvPr>
            <p:ph type="body" idx="1"/>
          </p:nvPr>
        </p:nvSpPr>
        <p:spPr>
          <a:xfrm>
            <a:off x="251520" y="1600200"/>
            <a:ext cx="8640960" cy="4816475"/>
          </a:xfrm>
        </p:spPr>
        <p:txBody>
          <a:bodyPr/>
          <a:lstStyle/>
          <a:p>
            <a:pPr>
              <a:lnSpc>
                <a:spcPct val="90000"/>
              </a:lnSpc>
            </a:pPr>
            <a:r>
              <a:rPr lang="en-US" altLang="sv-SE" sz="2600" dirty="0"/>
              <a:t>A special case will imply a lower bound for the general case</a:t>
            </a:r>
          </a:p>
          <a:p>
            <a:pPr>
              <a:lnSpc>
                <a:spcPct val="90000"/>
              </a:lnSpc>
              <a:buClr>
                <a:srgbClr val="0066FF"/>
              </a:buClr>
            </a:pPr>
            <a:r>
              <a:rPr lang="en-US" altLang="sv-SE" sz="2600" dirty="0">
                <a:solidFill>
                  <a:srgbClr val="0066FF"/>
                </a:solidFill>
              </a:rPr>
              <a:t>A processor can read only the clock of a subset of its neighbors</a:t>
            </a:r>
          </a:p>
          <a:p>
            <a:pPr>
              <a:lnSpc>
                <a:spcPct val="90000"/>
              </a:lnSpc>
            </a:pPr>
            <a:r>
              <a:rPr lang="en-US" altLang="sv-SE" sz="2600" dirty="0"/>
              <a:t>In a undirected ring every processor has a left and right neighbor, and can read the state of its left neighbor</a:t>
            </a:r>
          </a:p>
          <a:p>
            <a:pPr>
              <a:lnSpc>
                <a:spcPct val="90000"/>
              </a:lnSpc>
            </a:pPr>
            <a:r>
              <a:rPr lang="en-US" altLang="sv-SE" sz="2600" dirty="0">
                <a:solidFill>
                  <a:srgbClr val="AF2517"/>
                </a:solidFill>
              </a:rPr>
              <a:t>s</a:t>
            </a:r>
            <a:r>
              <a:rPr lang="en-US" altLang="sv-SE" sz="2600" baseline="-25000" dirty="0">
                <a:solidFill>
                  <a:srgbClr val="AF2517"/>
                </a:solidFill>
              </a:rPr>
              <a:t>i</a:t>
            </a:r>
            <a:r>
              <a:rPr lang="en-US" altLang="sv-SE" sz="2600" baseline="30000" dirty="0">
                <a:solidFill>
                  <a:srgbClr val="AF2517"/>
                </a:solidFill>
              </a:rPr>
              <a:t>t+1</a:t>
            </a:r>
            <a:r>
              <a:rPr lang="en-US" altLang="sv-SE" sz="2600" dirty="0"/>
              <a:t>= </a:t>
            </a:r>
            <a:r>
              <a:rPr lang="en-US" altLang="sv-SE" sz="2600" dirty="0">
                <a:solidFill>
                  <a:srgbClr val="009999"/>
                </a:solidFill>
              </a:rPr>
              <a:t>f</a:t>
            </a:r>
            <a:r>
              <a:rPr lang="en-US" altLang="sv-SE" sz="2600" dirty="0"/>
              <a:t>(</a:t>
            </a:r>
            <a:r>
              <a:rPr lang="en-US" altLang="sv-SE" sz="2600" dirty="0">
                <a:solidFill>
                  <a:srgbClr val="AF2517"/>
                </a:solidFill>
              </a:rPr>
              <a:t>s</a:t>
            </a:r>
            <a:r>
              <a:rPr lang="en-US" altLang="sv-SE" sz="2600" baseline="-25000" dirty="0">
                <a:solidFill>
                  <a:srgbClr val="AF2517"/>
                </a:solidFill>
              </a:rPr>
              <a:t>i-1</a:t>
            </a:r>
            <a:r>
              <a:rPr lang="en-US" altLang="sv-SE" sz="2600" baseline="30000" dirty="0">
                <a:solidFill>
                  <a:srgbClr val="AF2517"/>
                </a:solidFill>
              </a:rPr>
              <a:t>t</a:t>
            </a:r>
            <a:r>
              <a:rPr lang="en-US" altLang="sv-SE" sz="2600" dirty="0"/>
              <a:t>,</a:t>
            </a:r>
            <a:r>
              <a:rPr lang="en-US" altLang="sv-SE" sz="2600" dirty="0">
                <a:solidFill>
                  <a:srgbClr val="AF2517"/>
                </a:solidFill>
              </a:rPr>
              <a:t> s</a:t>
            </a:r>
            <a:r>
              <a:rPr lang="en-US" altLang="sv-SE" sz="2600" baseline="-25000" dirty="0">
                <a:solidFill>
                  <a:srgbClr val="AF2517"/>
                </a:solidFill>
              </a:rPr>
              <a:t>i</a:t>
            </a:r>
            <a:r>
              <a:rPr lang="en-US" altLang="sv-SE" sz="2600" baseline="30000" dirty="0">
                <a:solidFill>
                  <a:srgbClr val="AF2517"/>
                </a:solidFill>
              </a:rPr>
              <a:t>t</a:t>
            </a:r>
            <a:r>
              <a:rPr lang="en-US" altLang="sv-SE" sz="2600" dirty="0"/>
              <a:t>)</a:t>
            </a:r>
            <a:br>
              <a:rPr lang="en-US" altLang="sv-SE" sz="2600" dirty="0"/>
            </a:br>
            <a:r>
              <a:rPr lang="en-US" altLang="sv-SE" sz="2600" dirty="0">
                <a:solidFill>
                  <a:srgbClr val="AA1206"/>
                </a:solidFill>
              </a:rPr>
              <a:t>s</a:t>
            </a:r>
            <a:r>
              <a:rPr lang="en-US" altLang="sv-SE" sz="2600" baseline="-25000" dirty="0">
                <a:solidFill>
                  <a:srgbClr val="AA1206"/>
                </a:solidFill>
              </a:rPr>
              <a:t>i</a:t>
            </a:r>
            <a:r>
              <a:rPr lang="en-US" altLang="sv-SE" sz="2600" baseline="30000" dirty="0">
                <a:solidFill>
                  <a:srgbClr val="AA1206"/>
                </a:solidFill>
              </a:rPr>
              <a:t>t </a:t>
            </a:r>
            <a:r>
              <a:rPr lang="en-US" altLang="sv-SE" sz="2600" dirty="0"/>
              <a:t>- state of P</a:t>
            </a:r>
            <a:r>
              <a:rPr lang="en-US" altLang="sv-SE" sz="2600" baseline="-25000" dirty="0"/>
              <a:t>i</a:t>
            </a:r>
            <a:r>
              <a:rPr lang="en-US" altLang="sv-SE" sz="2600" dirty="0"/>
              <a:t> in time t, </a:t>
            </a:r>
            <a:r>
              <a:rPr lang="en-US" altLang="sv-SE" sz="2600" dirty="0">
                <a:solidFill>
                  <a:srgbClr val="009999"/>
                </a:solidFill>
              </a:rPr>
              <a:t>f </a:t>
            </a:r>
            <a:r>
              <a:rPr lang="en-US" altLang="sv-SE" sz="2600" dirty="0"/>
              <a:t>- the transition function</a:t>
            </a:r>
          </a:p>
          <a:p>
            <a:pPr>
              <a:lnSpc>
                <a:spcPct val="90000"/>
              </a:lnSpc>
            </a:pPr>
            <a:r>
              <a:rPr lang="en-US" altLang="sv-SE" sz="2600" dirty="0"/>
              <a:t>|S| - the constant number of states of a processor</a:t>
            </a:r>
          </a:p>
        </p:txBody>
      </p:sp>
    </p:spTree>
    <p:extLst>
      <p:ext uri="{BB962C8B-B14F-4D97-AF65-F5344CB8AC3E}">
        <p14:creationId xmlns:p14="http://schemas.microsoft.com/office/powerpoint/2010/main" val="3963512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96D98969-6151-4479-89BE-ABDEFFB66FC7}" type="slidenum">
              <a:rPr lang="en-US" altLang="en-US" sz="1400" b="0">
                <a:solidFill>
                  <a:srgbClr val="3333CC"/>
                </a:solidFill>
                <a:latin typeface="Times New Roman" pitchFamily="18" charset="0"/>
              </a:rPr>
              <a:pPr/>
              <a:t>15</a:t>
            </a:fld>
            <a:endParaRPr lang="en-US" altLang="en-US" sz="1400" b="0">
              <a:solidFill>
                <a:srgbClr val="3333CC"/>
              </a:solidFill>
              <a:latin typeface="Times New Roman" pitchFamily="18" charset="0"/>
            </a:endParaRPr>
          </a:p>
        </p:txBody>
      </p:sp>
      <p:sp>
        <p:nvSpPr>
          <p:cNvPr id="21508" name="Rectangle 2"/>
          <p:cNvSpPr>
            <a:spLocks noGrp="1" noChangeArrowheads="1"/>
          </p:cNvSpPr>
          <p:nvPr>
            <p:ph type="title"/>
          </p:nvPr>
        </p:nvSpPr>
        <p:spPr>
          <a:xfrm>
            <a:off x="533400" y="307975"/>
            <a:ext cx="7772400" cy="1143000"/>
          </a:xfrm>
        </p:spPr>
        <p:txBody>
          <a:bodyPr/>
          <a:lstStyle/>
          <a:p>
            <a:r>
              <a:rPr lang="en-US" altLang="sv-SE" sz="3200"/>
              <a:t>Digital clocks with a constant number of states are impossible</a:t>
            </a:r>
          </a:p>
        </p:txBody>
      </p:sp>
      <p:sp>
        <p:nvSpPr>
          <p:cNvPr id="21509" name="Rectangle 3"/>
          <p:cNvSpPr>
            <a:spLocks noGrp="1" noChangeArrowheads="1"/>
          </p:cNvSpPr>
          <p:nvPr>
            <p:ph type="body" idx="1"/>
          </p:nvPr>
        </p:nvSpPr>
        <p:spPr>
          <a:xfrm>
            <a:off x="251520" y="1600200"/>
            <a:ext cx="8640960" cy="4816475"/>
          </a:xfrm>
        </p:spPr>
        <p:txBody>
          <a:bodyPr/>
          <a:lstStyle/>
          <a:p>
            <a:pPr>
              <a:lnSpc>
                <a:spcPct val="90000"/>
              </a:lnSpc>
              <a:buClr>
                <a:srgbClr val="FF6600"/>
              </a:buClr>
            </a:pPr>
            <a:r>
              <a:rPr lang="en-US" altLang="sv-SE" sz="2600" dirty="0">
                <a:solidFill>
                  <a:srgbClr val="FF6600"/>
                </a:solidFill>
              </a:rPr>
              <a:t>The idea is to choose a sufficiently large ring for which the given algorithm will never stabilize</a:t>
            </a:r>
            <a:r>
              <a:rPr lang="en-US" altLang="sv-SE" sz="2600" dirty="0"/>
              <a:t>. </a:t>
            </a:r>
          </a:p>
          <a:p>
            <a:pPr>
              <a:lnSpc>
                <a:spcPct val="90000"/>
              </a:lnSpc>
              <a:buClr>
                <a:srgbClr val="FF6600"/>
              </a:buClr>
            </a:pPr>
            <a:r>
              <a:rPr lang="en-US" altLang="sv-SE" sz="2600" dirty="0"/>
              <a:t>The proof shows that a configuration exists for a sufficiently large ring such that the states of the processors rotate: </a:t>
            </a:r>
          </a:p>
          <a:p>
            <a:pPr lvl="1">
              <a:lnSpc>
                <a:spcPct val="90000"/>
              </a:lnSpc>
              <a:buClr>
                <a:srgbClr val="FF6600"/>
              </a:buClr>
            </a:pPr>
            <a:r>
              <a:rPr lang="en-US" altLang="sv-SE" sz="2200" dirty="0"/>
              <a:t>in every step, the state of every processor is changed to the state of its right processor. </a:t>
            </a:r>
          </a:p>
          <a:p>
            <a:pPr>
              <a:lnSpc>
                <a:spcPct val="90000"/>
              </a:lnSpc>
              <a:buClr>
                <a:srgbClr val="FF6600"/>
              </a:buClr>
            </a:pPr>
            <a:endParaRPr lang="en-US" altLang="sv-SE" sz="2600" dirty="0">
              <a:solidFill>
                <a:srgbClr val="FF6600"/>
              </a:solidFill>
            </a:endParaRPr>
          </a:p>
        </p:txBody>
      </p:sp>
    </p:spTree>
    <p:extLst>
      <p:ext uri="{BB962C8B-B14F-4D97-AF65-F5344CB8AC3E}">
        <p14:creationId xmlns:p14="http://schemas.microsoft.com/office/powerpoint/2010/main" val="2712521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38D271B6-082C-4708-8522-CB7F0DB3FEAD}" type="slidenum">
              <a:rPr lang="en-US" altLang="en-US" sz="1400" b="0">
                <a:solidFill>
                  <a:srgbClr val="3333CC"/>
                </a:solidFill>
                <a:latin typeface="Times New Roman" pitchFamily="18" charset="0"/>
              </a:rPr>
              <a:pPr/>
              <a:t>16</a:t>
            </a:fld>
            <a:endParaRPr lang="en-US" altLang="en-US" sz="1400" b="0">
              <a:solidFill>
                <a:srgbClr val="3333CC"/>
              </a:solidFill>
              <a:latin typeface="Times New Roman" pitchFamily="18" charset="0"/>
            </a:endParaRPr>
          </a:p>
        </p:txBody>
      </p:sp>
      <p:sp>
        <p:nvSpPr>
          <p:cNvPr id="22532" name="Rectangle 2"/>
          <p:cNvSpPr>
            <a:spLocks noGrp="1" noChangeArrowheads="1"/>
          </p:cNvSpPr>
          <p:nvPr>
            <p:ph type="title"/>
          </p:nvPr>
        </p:nvSpPr>
        <p:spPr/>
        <p:txBody>
          <a:bodyPr/>
          <a:lstStyle/>
          <a:p>
            <a:r>
              <a:rPr lang="en-US" altLang="sv-SE" sz="3200"/>
              <a:t>Digital clocks with a constant number of states are impossible</a:t>
            </a:r>
          </a:p>
        </p:txBody>
      </p:sp>
      <p:grpSp>
        <p:nvGrpSpPr>
          <p:cNvPr id="328808" name="Group 104"/>
          <p:cNvGrpSpPr>
            <a:grpSpLocks/>
          </p:cNvGrpSpPr>
          <p:nvPr/>
        </p:nvGrpSpPr>
        <p:grpSpPr bwMode="auto">
          <a:xfrm>
            <a:off x="565150" y="1414463"/>
            <a:ext cx="1096963" cy="784225"/>
            <a:chOff x="336" y="1097"/>
            <a:chExt cx="691" cy="494"/>
          </a:xfrm>
        </p:grpSpPr>
        <p:grpSp>
          <p:nvGrpSpPr>
            <p:cNvPr id="22661" name="Group 61"/>
            <p:cNvGrpSpPr>
              <a:grpSpLocks/>
            </p:cNvGrpSpPr>
            <p:nvPr/>
          </p:nvGrpSpPr>
          <p:grpSpPr bwMode="auto">
            <a:xfrm>
              <a:off x="336" y="1097"/>
              <a:ext cx="269" cy="494"/>
              <a:chOff x="336" y="1097"/>
              <a:chExt cx="269" cy="494"/>
            </a:xfrm>
          </p:grpSpPr>
          <p:sp>
            <p:nvSpPr>
              <p:cNvPr id="22665" name="Oval 3"/>
              <p:cNvSpPr>
                <a:spLocks noChangeArrowheads="1"/>
              </p:cNvSpPr>
              <p:nvPr/>
            </p:nvSpPr>
            <p:spPr bwMode="auto">
              <a:xfrm>
                <a:off x="336" y="1347"/>
                <a:ext cx="269" cy="244"/>
              </a:xfrm>
              <a:prstGeom prst="ellipse">
                <a:avLst/>
              </a:pr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66" name="Text Box 12"/>
              <p:cNvSpPr txBox="1">
                <a:spLocks noChangeArrowheads="1"/>
              </p:cNvSpPr>
              <p:nvPr/>
            </p:nvSpPr>
            <p:spPr bwMode="auto">
              <a:xfrm>
                <a:off x="336" y="1097"/>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baseline="-25000">
                    <a:solidFill>
                      <a:schemeClr val="accent2"/>
                    </a:solidFill>
                    <a:latin typeface="Times New Roman" pitchFamily="18" charset="0"/>
                    <a:cs typeface="Times New Roman" pitchFamily="18" charset="0"/>
                  </a:rPr>
                  <a:t>1</a:t>
                </a:r>
              </a:p>
            </p:txBody>
          </p:sp>
        </p:grpSp>
        <p:grpSp>
          <p:nvGrpSpPr>
            <p:cNvPr id="22662" name="Group 60"/>
            <p:cNvGrpSpPr>
              <a:grpSpLocks/>
            </p:cNvGrpSpPr>
            <p:nvPr/>
          </p:nvGrpSpPr>
          <p:grpSpPr bwMode="auto">
            <a:xfrm>
              <a:off x="758" y="1097"/>
              <a:ext cx="269" cy="494"/>
              <a:chOff x="758" y="1097"/>
              <a:chExt cx="269" cy="494"/>
            </a:xfrm>
          </p:grpSpPr>
          <p:sp>
            <p:nvSpPr>
              <p:cNvPr id="22663" name="Oval 9"/>
              <p:cNvSpPr>
                <a:spLocks noChangeArrowheads="1"/>
              </p:cNvSpPr>
              <p:nvPr/>
            </p:nvSpPr>
            <p:spPr bwMode="auto">
              <a:xfrm>
                <a:off x="758" y="1347"/>
                <a:ext cx="269" cy="244"/>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64" name="Text Box 13"/>
              <p:cNvSpPr txBox="1">
                <a:spLocks noChangeArrowheads="1"/>
              </p:cNvSpPr>
              <p:nvPr/>
            </p:nvSpPr>
            <p:spPr bwMode="auto">
              <a:xfrm>
                <a:off x="758" y="1097"/>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baseline="-25000">
                    <a:solidFill>
                      <a:schemeClr val="accent2"/>
                    </a:solidFill>
                    <a:latin typeface="Times New Roman" pitchFamily="18" charset="0"/>
                    <a:cs typeface="Times New Roman" pitchFamily="18" charset="0"/>
                  </a:rPr>
                  <a:t>2</a:t>
                </a:r>
              </a:p>
            </p:txBody>
          </p:sp>
        </p:grpSp>
      </p:grpSp>
      <p:grpSp>
        <p:nvGrpSpPr>
          <p:cNvPr id="328810" name="Group 106"/>
          <p:cNvGrpSpPr>
            <a:grpSpLocks/>
          </p:cNvGrpSpPr>
          <p:nvPr/>
        </p:nvGrpSpPr>
        <p:grpSpPr bwMode="auto">
          <a:xfrm>
            <a:off x="2000250" y="1419225"/>
            <a:ext cx="4846638" cy="784225"/>
            <a:chOff x="1226" y="1097"/>
            <a:chExt cx="3053" cy="494"/>
          </a:xfrm>
        </p:grpSpPr>
        <p:sp>
          <p:nvSpPr>
            <p:cNvPr id="22650" name="Text Box 16"/>
            <p:cNvSpPr txBox="1">
              <a:spLocks noChangeArrowheads="1"/>
            </p:cNvSpPr>
            <p:nvPr/>
          </p:nvSpPr>
          <p:spPr bwMode="auto">
            <a:xfrm>
              <a:off x="1769" y="1303"/>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sp>
          <p:nvSpPr>
            <p:cNvPr id="22651" name="Text Box 17"/>
            <p:cNvSpPr txBox="1">
              <a:spLocks noChangeArrowheads="1"/>
            </p:cNvSpPr>
            <p:nvPr/>
          </p:nvSpPr>
          <p:spPr bwMode="auto">
            <a:xfrm>
              <a:off x="2870" y="1303"/>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grpSp>
          <p:nvGrpSpPr>
            <p:cNvPr id="22652" name="Group 105"/>
            <p:cNvGrpSpPr>
              <a:grpSpLocks/>
            </p:cNvGrpSpPr>
            <p:nvPr/>
          </p:nvGrpSpPr>
          <p:grpSpPr bwMode="auto">
            <a:xfrm>
              <a:off x="1226" y="1097"/>
              <a:ext cx="3053" cy="494"/>
              <a:chOff x="1226" y="1097"/>
              <a:chExt cx="3053" cy="494"/>
            </a:xfrm>
          </p:grpSpPr>
          <p:grpSp>
            <p:nvGrpSpPr>
              <p:cNvPr id="22653" name="Group 59"/>
              <p:cNvGrpSpPr>
                <a:grpSpLocks/>
              </p:cNvGrpSpPr>
              <p:nvPr/>
            </p:nvGrpSpPr>
            <p:grpSpPr bwMode="auto">
              <a:xfrm>
                <a:off x="1226" y="1097"/>
                <a:ext cx="873" cy="494"/>
                <a:chOff x="1226" y="1097"/>
                <a:chExt cx="873" cy="494"/>
              </a:xfrm>
            </p:grpSpPr>
            <p:sp>
              <p:nvSpPr>
                <p:cNvPr id="22659" name="Oval 8"/>
                <p:cNvSpPr>
                  <a:spLocks noChangeArrowheads="1"/>
                </p:cNvSpPr>
                <p:nvPr/>
              </p:nvSpPr>
              <p:spPr bwMode="auto">
                <a:xfrm>
                  <a:off x="1226" y="1347"/>
                  <a:ext cx="269" cy="244"/>
                </a:xfrm>
                <a:prstGeom prst="ellipse">
                  <a:avLst/>
                </a:prstGeom>
                <a:noFill/>
                <a:ln w="28575">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60" name="Text Box 14"/>
                <p:cNvSpPr txBox="1">
                  <a:spLocks noChangeArrowheads="1"/>
                </p:cNvSpPr>
                <p:nvPr/>
              </p:nvSpPr>
              <p:spPr bwMode="auto">
                <a:xfrm>
                  <a:off x="1226" y="1097"/>
                  <a:ext cx="8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baseline="-25000">
                      <a:solidFill>
                        <a:schemeClr val="accent2"/>
                      </a:solidFill>
                      <a:latin typeface="Times New Roman" pitchFamily="18" charset="0"/>
                      <a:cs typeface="Times New Roman" pitchFamily="18" charset="0"/>
                    </a:rPr>
                    <a:t>3</a:t>
                  </a:r>
                  <a:r>
                    <a:rPr lang="en-US" altLang="sv-SE" sz="2000" b="0">
                      <a:solidFill>
                        <a:schemeClr val="accent2"/>
                      </a:solidFill>
                      <a:latin typeface="Times New Roman" pitchFamily="18" charset="0"/>
                      <a:cs typeface="Times New Roman" pitchFamily="18" charset="0"/>
                    </a:rPr>
                    <a:t> = </a:t>
                  </a:r>
                  <a:r>
                    <a:rPr lang="en-US" altLang="sv-SE" sz="2000" b="0" i="1">
                      <a:solidFill>
                        <a:schemeClr val="accent2"/>
                      </a:solidFill>
                      <a:latin typeface="Times New Roman" pitchFamily="18" charset="0"/>
                      <a:cs typeface="Times New Roman" pitchFamily="18" charset="0"/>
                    </a:rPr>
                    <a:t>f</a:t>
                  </a:r>
                  <a:r>
                    <a:rPr lang="en-US" altLang="sv-SE" sz="2000" b="0">
                      <a:solidFill>
                        <a:schemeClr val="accent2"/>
                      </a:solidFill>
                      <a:latin typeface="Times New Roman" pitchFamily="18" charset="0"/>
                      <a:cs typeface="Times New Roman" pitchFamily="18" charset="0"/>
                    </a:rPr>
                    <a:t>(s</a:t>
                  </a:r>
                  <a:r>
                    <a:rPr lang="en-US" altLang="sv-SE" sz="2000" b="0" baseline="-25000">
                      <a:solidFill>
                        <a:schemeClr val="accent2"/>
                      </a:solidFill>
                      <a:latin typeface="Times New Roman" pitchFamily="18" charset="0"/>
                      <a:cs typeface="Times New Roman" pitchFamily="18" charset="0"/>
                    </a:rPr>
                    <a:t>1</a:t>
                  </a:r>
                  <a:r>
                    <a:rPr lang="en-US" altLang="sv-SE" sz="2000" b="0">
                      <a:solidFill>
                        <a:schemeClr val="accent2"/>
                      </a:solidFill>
                      <a:latin typeface="Times New Roman" pitchFamily="18" charset="0"/>
                      <a:cs typeface="Times New Roman" pitchFamily="18" charset="0"/>
                    </a:rPr>
                    <a:t>, s</a:t>
                  </a:r>
                  <a:r>
                    <a:rPr lang="en-US" altLang="sv-SE" sz="2000" b="0" baseline="-25000">
                      <a:solidFill>
                        <a:schemeClr val="accent2"/>
                      </a:solidFill>
                      <a:latin typeface="Times New Roman" pitchFamily="18" charset="0"/>
                      <a:cs typeface="Times New Roman" pitchFamily="18" charset="0"/>
                    </a:rPr>
                    <a:t>2</a:t>
                  </a:r>
                  <a:r>
                    <a:rPr lang="en-US" altLang="sv-SE" sz="2000" b="0">
                      <a:solidFill>
                        <a:schemeClr val="accent2"/>
                      </a:solidFill>
                      <a:latin typeface="Times New Roman" pitchFamily="18" charset="0"/>
                      <a:cs typeface="Times New Roman" pitchFamily="18" charset="0"/>
                    </a:rPr>
                    <a:t>)</a:t>
                  </a:r>
                </a:p>
              </p:txBody>
            </p:sp>
          </p:grpSp>
          <p:grpSp>
            <p:nvGrpSpPr>
              <p:cNvPr id="22654" name="Group 62"/>
              <p:cNvGrpSpPr>
                <a:grpSpLocks/>
              </p:cNvGrpSpPr>
              <p:nvPr/>
            </p:nvGrpSpPr>
            <p:grpSpPr bwMode="auto">
              <a:xfrm>
                <a:off x="2275" y="1097"/>
                <a:ext cx="1142" cy="494"/>
                <a:chOff x="2275" y="1097"/>
                <a:chExt cx="1142" cy="494"/>
              </a:xfrm>
            </p:grpSpPr>
            <p:sp>
              <p:nvSpPr>
                <p:cNvPr id="22657" name="Oval 10"/>
                <p:cNvSpPr>
                  <a:spLocks noChangeArrowheads="1"/>
                </p:cNvSpPr>
                <p:nvPr/>
              </p:nvSpPr>
              <p:spPr bwMode="auto">
                <a:xfrm>
                  <a:off x="2443" y="1347"/>
                  <a:ext cx="269" cy="244"/>
                </a:xfrm>
                <a:prstGeom prst="ellipse">
                  <a:avLst/>
                </a:prstGeom>
                <a:noFill/>
                <a:ln w="2857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58" name="Text Box 15"/>
                <p:cNvSpPr txBox="1">
                  <a:spLocks noChangeArrowheads="1"/>
                </p:cNvSpPr>
                <p:nvPr/>
              </p:nvSpPr>
              <p:spPr bwMode="auto">
                <a:xfrm>
                  <a:off x="2275" y="1097"/>
                  <a:ext cx="11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l</a:t>
                  </a:r>
                  <a:r>
                    <a:rPr lang="en-US" altLang="sv-SE" sz="2000" b="0" baseline="-25000">
                      <a:solidFill>
                        <a:schemeClr val="accent2"/>
                      </a:solidFill>
                      <a:latin typeface="Times New Roman" pitchFamily="18" charset="0"/>
                      <a:cs typeface="Times New Roman" pitchFamily="18" charset="0"/>
                    </a:rPr>
                    <a:t>+2</a:t>
                  </a:r>
                  <a:r>
                    <a:rPr lang="en-US" altLang="sv-SE" sz="2000" b="0">
                      <a:solidFill>
                        <a:schemeClr val="accent2"/>
                      </a:solidFill>
                      <a:latin typeface="Times New Roman" pitchFamily="18" charset="0"/>
                      <a:cs typeface="Times New Roman" pitchFamily="18" charset="0"/>
                    </a:rPr>
                    <a:t> = </a:t>
                  </a:r>
                  <a:r>
                    <a:rPr lang="en-US" altLang="sv-SE" sz="2000" b="0" i="1">
                      <a:solidFill>
                        <a:schemeClr val="accent2"/>
                      </a:solidFill>
                      <a:latin typeface="Times New Roman" pitchFamily="18" charset="0"/>
                      <a:cs typeface="Times New Roman" pitchFamily="18" charset="0"/>
                    </a:rPr>
                    <a:t>f</a:t>
                  </a: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l</a:t>
                  </a:r>
                  <a:r>
                    <a:rPr lang="en-US" altLang="sv-SE" sz="2000" b="0">
                      <a:solidFill>
                        <a:schemeClr val="accent2"/>
                      </a:solidFill>
                      <a:latin typeface="Times New Roman" pitchFamily="18" charset="0"/>
                      <a:cs typeface="Times New Roman" pitchFamily="18" charset="0"/>
                    </a:rPr>
                    <a:t>, s</a:t>
                  </a:r>
                  <a:r>
                    <a:rPr lang="en-US" altLang="sv-SE" sz="2000" b="0" i="1" baseline="-25000">
                      <a:solidFill>
                        <a:schemeClr val="accent2"/>
                      </a:solidFill>
                      <a:latin typeface="Times New Roman" pitchFamily="18" charset="0"/>
                      <a:cs typeface="Times New Roman" pitchFamily="18" charset="0"/>
                    </a:rPr>
                    <a:t>l</a:t>
                  </a:r>
                  <a:r>
                    <a:rPr lang="en-US" altLang="sv-SE" sz="2000" b="0" baseline="-25000">
                      <a:solidFill>
                        <a:schemeClr val="accent2"/>
                      </a:solidFill>
                      <a:latin typeface="Times New Roman" pitchFamily="18" charset="0"/>
                      <a:cs typeface="Times New Roman" pitchFamily="18" charset="0"/>
                    </a:rPr>
                    <a:t>+1</a:t>
                  </a:r>
                  <a:r>
                    <a:rPr lang="en-US" altLang="sv-SE" sz="2000" b="0">
                      <a:solidFill>
                        <a:schemeClr val="accent2"/>
                      </a:solidFill>
                      <a:latin typeface="Times New Roman" pitchFamily="18" charset="0"/>
                      <a:cs typeface="Times New Roman" pitchFamily="18" charset="0"/>
                    </a:rPr>
                    <a:t>)</a:t>
                  </a:r>
                </a:p>
              </p:txBody>
            </p:sp>
          </p:grpSp>
          <p:sp>
            <p:nvSpPr>
              <p:cNvPr id="22655" name="Oval 34"/>
              <p:cNvSpPr>
                <a:spLocks noChangeArrowheads="1"/>
              </p:cNvSpPr>
              <p:nvPr/>
            </p:nvSpPr>
            <p:spPr bwMode="auto">
              <a:xfrm>
                <a:off x="3482" y="1343"/>
                <a:ext cx="269" cy="244"/>
              </a:xfrm>
              <a:prstGeom prst="ellipse">
                <a:avLst/>
              </a:prstGeom>
              <a:noFill/>
              <a:ln w="28575">
                <a:solidFill>
                  <a:srgbClr val="33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56" name="Text Box 35"/>
              <p:cNvSpPr txBox="1">
                <a:spLocks noChangeArrowheads="1"/>
              </p:cNvSpPr>
              <p:nvPr/>
            </p:nvSpPr>
            <p:spPr bwMode="auto">
              <a:xfrm>
                <a:off x="3851" y="1303"/>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grpSp>
      </p:grpSp>
      <p:grpSp>
        <p:nvGrpSpPr>
          <p:cNvPr id="328762" name="Group 58"/>
          <p:cNvGrpSpPr>
            <a:grpSpLocks/>
          </p:cNvGrpSpPr>
          <p:nvPr/>
        </p:nvGrpSpPr>
        <p:grpSpPr bwMode="auto">
          <a:xfrm>
            <a:off x="493713" y="2640013"/>
            <a:ext cx="8151812" cy="1154112"/>
            <a:chOff x="311" y="1663"/>
            <a:chExt cx="5135" cy="727"/>
          </a:xfrm>
        </p:grpSpPr>
        <p:sp>
          <p:nvSpPr>
            <p:cNvPr id="22634" name="Oval 5"/>
            <p:cNvSpPr>
              <a:spLocks noChangeArrowheads="1"/>
            </p:cNvSpPr>
            <p:nvPr/>
          </p:nvSpPr>
          <p:spPr bwMode="auto">
            <a:xfrm>
              <a:off x="2479" y="1967"/>
              <a:ext cx="269" cy="244"/>
            </a:xfrm>
            <a:prstGeom prst="ellipse">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35" name="Oval 6"/>
            <p:cNvSpPr>
              <a:spLocks noChangeArrowheads="1"/>
            </p:cNvSpPr>
            <p:nvPr/>
          </p:nvSpPr>
          <p:spPr bwMode="auto">
            <a:xfrm>
              <a:off x="3457" y="1947"/>
              <a:ext cx="269" cy="244"/>
            </a:xfrm>
            <a:prstGeom prst="ellipse">
              <a:avLst/>
            </a:prstGeom>
            <a:noFill/>
            <a:ln w="28575">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36" name="Oval 21"/>
            <p:cNvSpPr>
              <a:spLocks noChangeArrowheads="1"/>
            </p:cNvSpPr>
            <p:nvPr/>
          </p:nvSpPr>
          <p:spPr bwMode="auto">
            <a:xfrm>
              <a:off x="4045" y="1943"/>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37" name="Oval 22"/>
            <p:cNvSpPr>
              <a:spLocks noChangeArrowheads="1"/>
            </p:cNvSpPr>
            <p:nvPr/>
          </p:nvSpPr>
          <p:spPr bwMode="auto">
            <a:xfrm>
              <a:off x="4551" y="1947"/>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38" name="Text Box 23"/>
            <p:cNvSpPr txBox="1">
              <a:spLocks noChangeArrowheads="1"/>
            </p:cNvSpPr>
            <p:nvPr/>
          </p:nvSpPr>
          <p:spPr bwMode="auto">
            <a:xfrm>
              <a:off x="3851" y="1717"/>
              <a:ext cx="7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r>
                <a:rPr lang="en-US" altLang="sv-SE" sz="2000" b="0" baseline="-25000">
                  <a:solidFill>
                    <a:schemeClr val="accent2"/>
                  </a:solidFill>
                  <a:latin typeface="Times New Roman" pitchFamily="18" charset="0"/>
                  <a:cs typeface="Times New Roman" pitchFamily="18" charset="0"/>
                </a:rPr>
                <a:t>+1</a:t>
              </a:r>
              <a:r>
                <a:rPr lang="en-US" altLang="sv-SE" sz="2000" b="0">
                  <a:solidFill>
                    <a:schemeClr val="accent2"/>
                  </a:solidFill>
                  <a:latin typeface="Times New Roman" pitchFamily="18" charset="0"/>
                  <a:cs typeface="Times New Roman" pitchFamily="18" charset="0"/>
                </a:rPr>
                <a:t> = s</a:t>
              </a:r>
              <a:r>
                <a:rPr lang="en-US" altLang="sv-SE" sz="2000" b="0" i="1" baseline="-25000">
                  <a:solidFill>
                    <a:schemeClr val="accent2"/>
                  </a:solidFill>
                  <a:latin typeface="Times New Roman" pitchFamily="18" charset="0"/>
                  <a:cs typeface="Times New Roman" pitchFamily="18" charset="0"/>
                </a:rPr>
                <a:t>j</a:t>
              </a:r>
            </a:p>
          </p:txBody>
        </p:sp>
        <p:sp>
          <p:nvSpPr>
            <p:cNvPr id="22639" name="Text Box 25"/>
            <p:cNvSpPr txBox="1">
              <a:spLocks noChangeArrowheads="1"/>
            </p:cNvSpPr>
            <p:nvPr/>
          </p:nvSpPr>
          <p:spPr bwMode="auto">
            <a:xfrm>
              <a:off x="4551" y="1693"/>
              <a:ext cx="8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r>
                <a:rPr lang="en-US" altLang="sv-SE" sz="2000" b="0" baseline="-25000">
                  <a:solidFill>
                    <a:schemeClr val="accent2"/>
                  </a:solidFill>
                  <a:latin typeface="Times New Roman" pitchFamily="18" charset="0"/>
                  <a:cs typeface="Times New Roman" pitchFamily="18" charset="0"/>
                </a:rPr>
                <a:t>+2</a:t>
              </a:r>
              <a:r>
                <a:rPr lang="en-US" altLang="sv-SE" sz="2000" b="0">
                  <a:solidFill>
                    <a:schemeClr val="accent2"/>
                  </a:solidFill>
                  <a:latin typeface="Times New Roman" pitchFamily="18" charset="0"/>
                  <a:cs typeface="Times New Roman" pitchFamily="18" charset="0"/>
                </a:rPr>
                <a:t> = s</a:t>
              </a:r>
              <a:r>
                <a:rPr lang="en-US" altLang="sv-SE" sz="2000" b="0" i="1" baseline="-25000">
                  <a:solidFill>
                    <a:schemeClr val="accent2"/>
                  </a:solidFill>
                  <a:latin typeface="Times New Roman" pitchFamily="18" charset="0"/>
                  <a:cs typeface="Times New Roman" pitchFamily="18" charset="0"/>
                </a:rPr>
                <a:t>j</a:t>
              </a:r>
              <a:r>
                <a:rPr lang="en-US" altLang="sv-SE" sz="2000" b="0" baseline="-25000">
                  <a:solidFill>
                    <a:schemeClr val="accent2"/>
                  </a:solidFill>
                  <a:latin typeface="Times New Roman" pitchFamily="18" charset="0"/>
                  <a:cs typeface="Times New Roman" pitchFamily="18" charset="0"/>
                </a:rPr>
                <a:t>+1</a:t>
              </a:r>
              <a:endParaRPr lang="en-US" altLang="sv-SE" sz="2000" b="0" i="1" baseline="-25000">
                <a:solidFill>
                  <a:schemeClr val="accent2"/>
                </a:solidFill>
                <a:latin typeface="Times New Roman" pitchFamily="18" charset="0"/>
                <a:cs typeface="Times New Roman" pitchFamily="18" charset="0"/>
              </a:endParaRPr>
            </a:p>
          </p:txBody>
        </p:sp>
        <p:sp>
          <p:nvSpPr>
            <p:cNvPr id="22640" name="Text Box 26"/>
            <p:cNvSpPr txBox="1">
              <a:spLocks noChangeArrowheads="1"/>
            </p:cNvSpPr>
            <p:nvPr/>
          </p:nvSpPr>
          <p:spPr bwMode="auto">
            <a:xfrm>
              <a:off x="2848" y="1927"/>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sp>
          <p:nvSpPr>
            <p:cNvPr id="22641" name="Text Box 27"/>
            <p:cNvSpPr txBox="1">
              <a:spLocks noChangeArrowheads="1"/>
            </p:cNvSpPr>
            <p:nvPr/>
          </p:nvSpPr>
          <p:spPr bwMode="auto">
            <a:xfrm>
              <a:off x="1931" y="1927"/>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sp>
          <p:nvSpPr>
            <p:cNvPr id="22642" name="Text Box 28"/>
            <p:cNvSpPr txBox="1">
              <a:spLocks noChangeArrowheads="1"/>
            </p:cNvSpPr>
            <p:nvPr/>
          </p:nvSpPr>
          <p:spPr bwMode="auto">
            <a:xfrm>
              <a:off x="3377" y="1727"/>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p>
          </p:txBody>
        </p:sp>
        <p:sp>
          <p:nvSpPr>
            <p:cNvPr id="22643" name="Oval 29"/>
            <p:cNvSpPr>
              <a:spLocks noChangeArrowheads="1"/>
            </p:cNvSpPr>
            <p:nvPr/>
          </p:nvSpPr>
          <p:spPr bwMode="auto">
            <a:xfrm>
              <a:off x="929" y="1975"/>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44" name="Oval 30"/>
            <p:cNvSpPr>
              <a:spLocks noChangeArrowheads="1"/>
            </p:cNvSpPr>
            <p:nvPr/>
          </p:nvSpPr>
          <p:spPr bwMode="auto">
            <a:xfrm>
              <a:off x="1435" y="1979"/>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45" name="Text Box 31"/>
            <p:cNvSpPr txBox="1">
              <a:spLocks noChangeArrowheads="1"/>
            </p:cNvSpPr>
            <p:nvPr/>
          </p:nvSpPr>
          <p:spPr bwMode="auto">
            <a:xfrm>
              <a:off x="929" y="1749"/>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j</a:t>
              </a:r>
            </a:p>
          </p:txBody>
        </p:sp>
        <p:sp>
          <p:nvSpPr>
            <p:cNvPr id="22646" name="Text Box 32"/>
            <p:cNvSpPr txBox="1">
              <a:spLocks noChangeArrowheads="1"/>
            </p:cNvSpPr>
            <p:nvPr/>
          </p:nvSpPr>
          <p:spPr bwMode="auto">
            <a:xfrm>
              <a:off x="1435" y="1749"/>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j</a:t>
              </a:r>
              <a:r>
                <a:rPr lang="en-US" altLang="sv-SE" sz="2000" b="0" baseline="-25000">
                  <a:solidFill>
                    <a:schemeClr val="accent2"/>
                  </a:solidFill>
                  <a:latin typeface="Times New Roman" pitchFamily="18" charset="0"/>
                  <a:cs typeface="Times New Roman" pitchFamily="18" charset="0"/>
                </a:rPr>
                <a:t>+1</a:t>
              </a:r>
              <a:endParaRPr lang="en-US" altLang="sv-SE" sz="2000" b="0" i="1" baseline="-25000">
                <a:solidFill>
                  <a:schemeClr val="accent2"/>
                </a:solidFill>
                <a:latin typeface="Times New Roman" pitchFamily="18" charset="0"/>
                <a:cs typeface="Times New Roman" pitchFamily="18" charset="0"/>
              </a:endParaRPr>
            </a:p>
          </p:txBody>
        </p:sp>
        <p:sp>
          <p:nvSpPr>
            <p:cNvPr id="22647" name="Rectangle 36"/>
            <p:cNvSpPr>
              <a:spLocks noChangeArrowheads="1"/>
            </p:cNvSpPr>
            <p:nvPr/>
          </p:nvSpPr>
          <p:spPr bwMode="auto">
            <a:xfrm>
              <a:off x="758" y="1663"/>
              <a:ext cx="4474" cy="72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48" name="Text Box 37"/>
            <p:cNvSpPr txBox="1">
              <a:spLocks noChangeArrowheads="1"/>
            </p:cNvSpPr>
            <p:nvPr/>
          </p:nvSpPr>
          <p:spPr bwMode="auto">
            <a:xfrm>
              <a:off x="311" y="1927"/>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sp>
          <p:nvSpPr>
            <p:cNvPr id="22649" name="Text Box 38"/>
            <p:cNvSpPr txBox="1">
              <a:spLocks noChangeArrowheads="1"/>
            </p:cNvSpPr>
            <p:nvPr/>
          </p:nvSpPr>
          <p:spPr bwMode="auto">
            <a:xfrm>
              <a:off x="5018" y="1947"/>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grpSp>
      <p:grpSp>
        <p:nvGrpSpPr>
          <p:cNvPr id="328743" name="Group 39"/>
          <p:cNvGrpSpPr>
            <a:grpSpLocks/>
          </p:cNvGrpSpPr>
          <p:nvPr/>
        </p:nvGrpSpPr>
        <p:grpSpPr bwMode="auto">
          <a:xfrm>
            <a:off x="1235075" y="2757488"/>
            <a:ext cx="2733675" cy="3640137"/>
            <a:chOff x="778" y="1749"/>
            <a:chExt cx="1722" cy="2293"/>
          </a:xfrm>
        </p:grpSpPr>
        <p:sp>
          <p:nvSpPr>
            <p:cNvPr id="22616" name="Oval 40"/>
            <p:cNvSpPr>
              <a:spLocks noChangeArrowheads="1"/>
            </p:cNvSpPr>
            <p:nvPr/>
          </p:nvSpPr>
          <p:spPr bwMode="auto">
            <a:xfrm>
              <a:off x="1983" y="2654"/>
              <a:ext cx="269" cy="244"/>
            </a:xfrm>
            <a:prstGeom prst="ellipse">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grpSp>
          <p:nvGrpSpPr>
            <p:cNvPr id="22617" name="Group 41"/>
            <p:cNvGrpSpPr>
              <a:grpSpLocks/>
            </p:cNvGrpSpPr>
            <p:nvPr/>
          </p:nvGrpSpPr>
          <p:grpSpPr bwMode="auto">
            <a:xfrm>
              <a:off x="1491" y="3572"/>
              <a:ext cx="700" cy="470"/>
              <a:chOff x="3851" y="1717"/>
              <a:chExt cx="700" cy="470"/>
            </a:xfrm>
          </p:grpSpPr>
          <p:sp>
            <p:nvSpPr>
              <p:cNvPr id="22632" name="Oval 42"/>
              <p:cNvSpPr>
                <a:spLocks noChangeArrowheads="1"/>
              </p:cNvSpPr>
              <p:nvPr/>
            </p:nvSpPr>
            <p:spPr bwMode="auto">
              <a:xfrm>
                <a:off x="4045" y="1943"/>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33" name="Text Box 43"/>
              <p:cNvSpPr txBox="1">
                <a:spLocks noChangeArrowheads="1"/>
              </p:cNvSpPr>
              <p:nvPr/>
            </p:nvSpPr>
            <p:spPr bwMode="auto">
              <a:xfrm>
                <a:off x="3851" y="1717"/>
                <a:ext cx="7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r>
                  <a:rPr lang="en-US" altLang="sv-SE" sz="2000" b="0" baseline="-25000">
                    <a:solidFill>
                      <a:schemeClr val="accent2"/>
                    </a:solidFill>
                    <a:latin typeface="Times New Roman" pitchFamily="18" charset="0"/>
                    <a:cs typeface="Times New Roman" pitchFamily="18" charset="0"/>
                  </a:rPr>
                  <a:t>+1</a:t>
                </a:r>
                <a:r>
                  <a:rPr lang="en-US" altLang="sv-SE" sz="2000" b="0">
                    <a:solidFill>
                      <a:schemeClr val="accent2"/>
                    </a:solidFill>
                    <a:latin typeface="Times New Roman" pitchFamily="18" charset="0"/>
                    <a:cs typeface="Times New Roman" pitchFamily="18" charset="0"/>
                  </a:rPr>
                  <a:t> = s</a:t>
                </a:r>
                <a:r>
                  <a:rPr lang="en-US" altLang="sv-SE" sz="2000" b="0" i="1" baseline="-25000">
                    <a:solidFill>
                      <a:schemeClr val="accent2"/>
                    </a:solidFill>
                    <a:latin typeface="Times New Roman" pitchFamily="18" charset="0"/>
                    <a:cs typeface="Times New Roman" pitchFamily="18" charset="0"/>
                  </a:rPr>
                  <a:t>j</a:t>
                </a:r>
              </a:p>
            </p:txBody>
          </p:sp>
        </p:grpSp>
        <p:grpSp>
          <p:nvGrpSpPr>
            <p:cNvPr id="22618" name="Group 44"/>
            <p:cNvGrpSpPr>
              <a:grpSpLocks/>
            </p:cNvGrpSpPr>
            <p:nvPr/>
          </p:nvGrpSpPr>
          <p:grpSpPr bwMode="auto">
            <a:xfrm>
              <a:off x="778" y="3507"/>
              <a:ext cx="839" cy="498"/>
              <a:chOff x="4551" y="1693"/>
              <a:chExt cx="839" cy="498"/>
            </a:xfrm>
          </p:grpSpPr>
          <p:sp>
            <p:nvSpPr>
              <p:cNvPr id="22630" name="Oval 45"/>
              <p:cNvSpPr>
                <a:spLocks noChangeArrowheads="1"/>
              </p:cNvSpPr>
              <p:nvPr/>
            </p:nvSpPr>
            <p:spPr bwMode="auto">
              <a:xfrm>
                <a:off x="4551" y="1947"/>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31" name="Text Box 46"/>
              <p:cNvSpPr txBox="1">
                <a:spLocks noChangeArrowheads="1"/>
              </p:cNvSpPr>
              <p:nvPr/>
            </p:nvSpPr>
            <p:spPr bwMode="auto">
              <a:xfrm>
                <a:off x="4551" y="1693"/>
                <a:ext cx="8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r>
                  <a:rPr lang="en-US" altLang="sv-SE" sz="2000" b="0" baseline="-25000">
                    <a:solidFill>
                      <a:schemeClr val="accent2"/>
                    </a:solidFill>
                    <a:latin typeface="Times New Roman" pitchFamily="18" charset="0"/>
                    <a:cs typeface="Times New Roman" pitchFamily="18" charset="0"/>
                  </a:rPr>
                  <a:t>+2</a:t>
                </a:r>
                <a:r>
                  <a:rPr lang="en-US" altLang="sv-SE" sz="2000" b="0">
                    <a:solidFill>
                      <a:schemeClr val="accent2"/>
                    </a:solidFill>
                    <a:latin typeface="Times New Roman" pitchFamily="18" charset="0"/>
                    <a:cs typeface="Times New Roman" pitchFamily="18" charset="0"/>
                  </a:rPr>
                  <a:t> = s</a:t>
                </a:r>
                <a:r>
                  <a:rPr lang="en-US" altLang="sv-SE" sz="2000" b="0" i="1" baseline="-25000">
                    <a:solidFill>
                      <a:schemeClr val="accent2"/>
                    </a:solidFill>
                    <a:latin typeface="Times New Roman" pitchFamily="18" charset="0"/>
                    <a:cs typeface="Times New Roman" pitchFamily="18" charset="0"/>
                  </a:rPr>
                  <a:t>j</a:t>
                </a:r>
                <a:r>
                  <a:rPr lang="en-US" altLang="sv-SE" sz="2000" b="0" baseline="-25000">
                    <a:solidFill>
                      <a:schemeClr val="accent2"/>
                    </a:solidFill>
                    <a:latin typeface="Times New Roman" pitchFamily="18" charset="0"/>
                    <a:cs typeface="Times New Roman" pitchFamily="18" charset="0"/>
                  </a:rPr>
                  <a:t>+1</a:t>
                </a:r>
                <a:endParaRPr lang="en-US" altLang="sv-SE" sz="2000" b="0" i="1" baseline="-25000">
                  <a:solidFill>
                    <a:schemeClr val="accent2"/>
                  </a:solidFill>
                  <a:latin typeface="Times New Roman" pitchFamily="18" charset="0"/>
                  <a:cs typeface="Times New Roman" pitchFamily="18" charset="0"/>
                </a:endParaRPr>
              </a:p>
            </p:txBody>
          </p:sp>
        </p:grpSp>
        <p:sp>
          <p:nvSpPr>
            <p:cNvPr id="22619" name="Text Box 47"/>
            <p:cNvSpPr txBox="1">
              <a:spLocks noChangeArrowheads="1"/>
            </p:cNvSpPr>
            <p:nvPr/>
          </p:nvSpPr>
          <p:spPr bwMode="auto">
            <a:xfrm rot="5201468">
              <a:off x="2142" y="2978"/>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sp>
          <p:nvSpPr>
            <p:cNvPr id="22620" name="Text Box 48"/>
            <p:cNvSpPr txBox="1">
              <a:spLocks noChangeArrowheads="1"/>
            </p:cNvSpPr>
            <p:nvPr/>
          </p:nvSpPr>
          <p:spPr bwMode="auto">
            <a:xfrm rot="1762813">
              <a:off x="1729" y="2346"/>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grpSp>
          <p:nvGrpSpPr>
            <p:cNvPr id="22621" name="Group 49"/>
            <p:cNvGrpSpPr>
              <a:grpSpLocks/>
            </p:cNvGrpSpPr>
            <p:nvPr/>
          </p:nvGrpSpPr>
          <p:grpSpPr bwMode="auto">
            <a:xfrm>
              <a:off x="2077" y="3292"/>
              <a:ext cx="349" cy="464"/>
              <a:chOff x="3377" y="1727"/>
              <a:chExt cx="349" cy="464"/>
            </a:xfrm>
          </p:grpSpPr>
          <p:sp>
            <p:nvSpPr>
              <p:cNvPr id="22628" name="Oval 50"/>
              <p:cNvSpPr>
                <a:spLocks noChangeArrowheads="1"/>
              </p:cNvSpPr>
              <p:nvPr/>
            </p:nvSpPr>
            <p:spPr bwMode="auto">
              <a:xfrm>
                <a:off x="3457" y="1947"/>
                <a:ext cx="269" cy="244"/>
              </a:xfrm>
              <a:prstGeom prst="ellipse">
                <a:avLst/>
              </a:prstGeom>
              <a:noFill/>
              <a:ln w="28575">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29" name="Text Box 51"/>
              <p:cNvSpPr txBox="1">
                <a:spLocks noChangeArrowheads="1"/>
              </p:cNvSpPr>
              <p:nvPr/>
            </p:nvSpPr>
            <p:spPr bwMode="auto">
              <a:xfrm>
                <a:off x="3377" y="1727"/>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p>
            </p:txBody>
          </p:sp>
        </p:grpSp>
        <p:grpSp>
          <p:nvGrpSpPr>
            <p:cNvPr id="22622" name="Group 52"/>
            <p:cNvGrpSpPr>
              <a:grpSpLocks/>
            </p:cNvGrpSpPr>
            <p:nvPr/>
          </p:nvGrpSpPr>
          <p:grpSpPr bwMode="auto">
            <a:xfrm>
              <a:off x="929" y="1749"/>
              <a:ext cx="269" cy="470"/>
              <a:chOff x="929" y="1749"/>
              <a:chExt cx="269" cy="470"/>
            </a:xfrm>
          </p:grpSpPr>
          <p:sp>
            <p:nvSpPr>
              <p:cNvPr id="22626" name="Oval 53"/>
              <p:cNvSpPr>
                <a:spLocks noChangeArrowheads="1"/>
              </p:cNvSpPr>
              <p:nvPr/>
            </p:nvSpPr>
            <p:spPr bwMode="auto">
              <a:xfrm>
                <a:off x="929" y="1975"/>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27" name="Text Box 54"/>
              <p:cNvSpPr txBox="1">
                <a:spLocks noChangeArrowheads="1"/>
              </p:cNvSpPr>
              <p:nvPr/>
            </p:nvSpPr>
            <p:spPr bwMode="auto">
              <a:xfrm>
                <a:off x="929" y="1749"/>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j</a:t>
                </a:r>
              </a:p>
            </p:txBody>
          </p:sp>
        </p:grpSp>
        <p:grpSp>
          <p:nvGrpSpPr>
            <p:cNvPr id="22623" name="Group 55"/>
            <p:cNvGrpSpPr>
              <a:grpSpLocks/>
            </p:cNvGrpSpPr>
            <p:nvPr/>
          </p:nvGrpSpPr>
          <p:grpSpPr bwMode="auto">
            <a:xfrm>
              <a:off x="1480" y="2008"/>
              <a:ext cx="474" cy="474"/>
              <a:chOff x="1435" y="1749"/>
              <a:chExt cx="474" cy="474"/>
            </a:xfrm>
          </p:grpSpPr>
          <p:sp>
            <p:nvSpPr>
              <p:cNvPr id="22624" name="Oval 56"/>
              <p:cNvSpPr>
                <a:spLocks noChangeArrowheads="1"/>
              </p:cNvSpPr>
              <p:nvPr/>
            </p:nvSpPr>
            <p:spPr bwMode="auto">
              <a:xfrm>
                <a:off x="1435" y="1979"/>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25" name="Text Box 57"/>
              <p:cNvSpPr txBox="1">
                <a:spLocks noChangeArrowheads="1"/>
              </p:cNvSpPr>
              <p:nvPr/>
            </p:nvSpPr>
            <p:spPr bwMode="auto">
              <a:xfrm>
                <a:off x="1435" y="1749"/>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j</a:t>
                </a:r>
                <a:r>
                  <a:rPr lang="en-US" altLang="sv-SE" sz="2000" b="0" baseline="-25000">
                    <a:solidFill>
                      <a:schemeClr val="accent2"/>
                    </a:solidFill>
                    <a:latin typeface="Times New Roman" pitchFamily="18" charset="0"/>
                    <a:cs typeface="Times New Roman" pitchFamily="18" charset="0"/>
                  </a:rPr>
                  <a:t>+1</a:t>
                </a:r>
                <a:endParaRPr lang="en-US" altLang="sv-SE" sz="2000" b="0" i="1" baseline="-25000">
                  <a:solidFill>
                    <a:schemeClr val="accent2"/>
                  </a:solidFill>
                  <a:latin typeface="Times New Roman" pitchFamily="18" charset="0"/>
                  <a:cs typeface="Times New Roman" pitchFamily="18" charset="0"/>
                </a:endParaRPr>
              </a:p>
            </p:txBody>
          </p:sp>
        </p:grpSp>
      </p:grpSp>
      <p:grpSp>
        <p:nvGrpSpPr>
          <p:cNvPr id="328767" name="Group 63"/>
          <p:cNvGrpSpPr>
            <a:grpSpLocks/>
          </p:cNvGrpSpPr>
          <p:nvPr/>
        </p:nvGrpSpPr>
        <p:grpSpPr bwMode="auto">
          <a:xfrm>
            <a:off x="4362450" y="2397125"/>
            <a:ext cx="3762375" cy="3941763"/>
            <a:chOff x="1812" y="1334"/>
            <a:chExt cx="2370" cy="2483"/>
          </a:xfrm>
        </p:grpSpPr>
        <p:sp>
          <p:nvSpPr>
            <p:cNvPr id="22595" name="Oval 64"/>
            <p:cNvSpPr>
              <a:spLocks noChangeArrowheads="1"/>
            </p:cNvSpPr>
            <p:nvPr/>
          </p:nvSpPr>
          <p:spPr bwMode="auto">
            <a:xfrm>
              <a:off x="3705" y="2239"/>
              <a:ext cx="269" cy="244"/>
            </a:xfrm>
            <a:prstGeom prst="ellipse">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grpSp>
          <p:nvGrpSpPr>
            <p:cNvPr id="22596" name="Group 65"/>
            <p:cNvGrpSpPr>
              <a:grpSpLocks/>
            </p:cNvGrpSpPr>
            <p:nvPr/>
          </p:nvGrpSpPr>
          <p:grpSpPr bwMode="auto">
            <a:xfrm>
              <a:off x="1951" y="3127"/>
              <a:ext cx="700" cy="470"/>
              <a:chOff x="3851" y="1717"/>
              <a:chExt cx="700" cy="470"/>
            </a:xfrm>
          </p:grpSpPr>
          <p:sp>
            <p:nvSpPr>
              <p:cNvPr id="22614" name="Oval 66"/>
              <p:cNvSpPr>
                <a:spLocks noChangeArrowheads="1"/>
              </p:cNvSpPr>
              <p:nvPr/>
            </p:nvSpPr>
            <p:spPr bwMode="auto">
              <a:xfrm>
                <a:off x="4045" y="1943"/>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15" name="Text Box 67"/>
              <p:cNvSpPr txBox="1">
                <a:spLocks noChangeArrowheads="1"/>
              </p:cNvSpPr>
              <p:nvPr/>
            </p:nvSpPr>
            <p:spPr bwMode="auto">
              <a:xfrm>
                <a:off x="3851" y="1717"/>
                <a:ext cx="7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r>
                  <a:rPr lang="en-US" altLang="sv-SE" sz="2000" b="0" baseline="-25000">
                    <a:solidFill>
                      <a:schemeClr val="accent2"/>
                    </a:solidFill>
                    <a:latin typeface="Times New Roman" pitchFamily="18" charset="0"/>
                    <a:cs typeface="Times New Roman" pitchFamily="18" charset="0"/>
                  </a:rPr>
                  <a:t>+1</a:t>
                </a:r>
                <a:r>
                  <a:rPr lang="en-US" altLang="sv-SE" sz="2000" b="0">
                    <a:solidFill>
                      <a:schemeClr val="accent2"/>
                    </a:solidFill>
                    <a:latin typeface="Times New Roman" pitchFamily="18" charset="0"/>
                    <a:cs typeface="Times New Roman" pitchFamily="18" charset="0"/>
                  </a:rPr>
                  <a:t> = s</a:t>
                </a:r>
                <a:r>
                  <a:rPr lang="en-US" altLang="sv-SE" sz="2000" b="0" i="1" baseline="-25000">
                    <a:solidFill>
                      <a:schemeClr val="accent2"/>
                    </a:solidFill>
                    <a:latin typeface="Times New Roman" pitchFamily="18" charset="0"/>
                    <a:cs typeface="Times New Roman" pitchFamily="18" charset="0"/>
                  </a:rPr>
                  <a:t>j</a:t>
                </a:r>
              </a:p>
            </p:txBody>
          </p:sp>
        </p:grpSp>
        <p:grpSp>
          <p:nvGrpSpPr>
            <p:cNvPr id="22597" name="Group 68"/>
            <p:cNvGrpSpPr>
              <a:grpSpLocks/>
            </p:cNvGrpSpPr>
            <p:nvPr/>
          </p:nvGrpSpPr>
          <p:grpSpPr bwMode="auto">
            <a:xfrm>
              <a:off x="1812" y="2423"/>
              <a:ext cx="839" cy="498"/>
              <a:chOff x="4551" y="1693"/>
              <a:chExt cx="839" cy="498"/>
            </a:xfrm>
          </p:grpSpPr>
          <p:sp>
            <p:nvSpPr>
              <p:cNvPr id="22612" name="Oval 69"/>
              <p:cNvSpPr>
                <a:spLocks noChangeArrowheads="1"/>
              </p:cNvSpPr>
              <p:nvPr/>
            </p:nvSpPr>
            <p:spPr bwMode="auto">
              <a:xfrm>
                <a:off x="4551" y="1947"/>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13" name="Text Box 70"/>
              <p:cNvSpPr txBox="1">
                <a:spLocks noChangeArrowheads="1"/>
              </p:cNvSpPr>
              <p:nvPr/>
            </p:nvSpPr>
            <p:spPr bwMode="auto">
              <a:xfrm>
                <a:off x="4551" y="1693"/>
                <a:ext cx="8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r>
                  <a:rPr lang="en-US" altLang="sv-SE" sz="2000" b="0" baseline="-25000">
                    <a:solidFill>
                      <a:schemeClr val="accent2"/>
                    </a:solidFill>
                    <a:latin typeface="Times New Roman" pitchFamily="18" charset="0"/>
                    <a:cs typeface="Times New Roman" pitchFamily="18" charset="0"/>
                  </a:rPr>
                  <a:t>+2</a:t>
                </a:r>
                <a:r>
                  <a:rPr lang="en-US" altLang="sv-SE" sz="2000" b="0">
                    <a:solidFill>
                      <a:schemeClr val="accent2"/>
                    </a:solidFill>
                    <a:latin typeface="Times New Roman" pitchFamily="18" charset="0"/>
                    <a:cs typeface="Times New Roman" pitchFamily="18" charset="0"/>
                  </a:rPr>
                  <a:t> = s</a:t>
                </a:r>
                <a:r>
                  <a:rPr lang="en-US" altLang="sv-SE" sz="2000" b="0" i="1" baseline="-25000">
                    <a:solidFill>
                      <a:schemeClr val="accent2"/>
                    </a:solidFill>
                    <a:latin typeface="Times New Roman" pitchFamily="18" charset="0"/>
                    <a:cs typeface="Times New Roman" pitchFamily="18" charset="0"/>
                  </a:rPr>
                  <a:t>j</a:t>
                </a:r>
                <a:r>
                  <a:rPr lang="en-US" altLang="sv-SE" sz="2000" b="0" baseline="-25000">
                    <a:solidFill>
                      <a:schemeClr val="accent2"/>
                    </a:solidFill>
                    <a:latin typeface="Times New Roman" pitchFamily="18" charset="0"/>
                    <a:cs typeface="Times New Roman" pitchFamily="18" charset="0"/>
                  </a:rPr>
                  <a:t>+1</a:t>
                </a:r>
                <a:endParaRPr lang="en-US" altLang="sv-SE" sz="2000" b="0" i="1" baseline="-25000">
                  <a:solidFill>
                    <a:schemeClr val="accent2"/>
                  </a:solidFill>
                  <a:latin typeface="Times New Roman" pitchFamily="18" charset="0"/>
                  <a:cs typeface="Times New Roman" pitchFamily="18" charset="0"/>
                </a:endParaRPr>
              </a:p>
            </p:txBody>
          </p:sp>
        </p:grpSp>
        <p:sp>
          <p:nvSpPr>
            <p:cNvPr id="22598" name="Text Box 71"/>
            <p:cNvSpPr txBox="1">
              <a:spLocks noChangeArrowheads="1"/>
            </p:cNvSpPr>
            <p:nvPr/>
          </p:nvSpPr>
          <p:spPr bwMode="auto">
            <a:xfrm rot="5761707">
              <a:off x="3824" y="2763"/>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sp>
          <p:nvSpPr>
            <p:cNvPr id="22599" name="Text Box 72"/>
            <p:cNvSpPr txBox="1">
              <a:spLocks noChangeArrowheads="1"/>
            </p:cNvSpPr>
            <p:nvPr/>
          </p:nvSpPr>
          <p:spPr bwMode="auto">
            <a:xfrm rot="1762813">
              <a:off x="3451" y="1931"/>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grpSp>
          <p:nvGrpSpPr>
            <p:cNvPr id="22600" name="Group 73"/>
            <p:cNvGrpSpPr>
              <a:grpSpLocks/>
            </p:cNvGrpSpPr>
            <p:nvPr/>
          </p:nvGrpSpPr>
          <p:grpSpPr bwMode="auto">
            <a:xfrm>
              <a:off x="2853" y="3353"/>
              <a:ext cx="349" cy="464"/>
              <a:chOff x="3377" y="1727"/>
              <a:chExt cx="349" cy="464"/>
            </a:xfrm>
          </p:grpSpPr>
          <p:sp>
            <p:nvSpPr>
              <p:cNvPr id="22610" name="Oval 74"/>
              <p:cNvSpPr>
                <a:spLocks noChangeArrowheads="1"/>
              </p:cNvSpPr>
              <p:nvPr/>
            </p:nvSpPr>
            <p:spPr bwMode="auto">
              <a:xfrm>
                <a:off x="3457" y="1947"/>
                <a:ext cx="269" cy="244"/>
              </a:xfrm>
              <a:prstGeom prst="ellipse">
                <a:avLst/>
              </a:prstGeom>
              <a:noFill/>
              <a:ln w="28575">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11" name="Text Box 75"/>
              <p:cNvSpPr txBox="1">
                <a:spLocks noChangeArrowheads="1"/>
              </p:cNvSpPr>
              <p:nvPr/>
            </p:nvSpPr>
            <p:spPr bwMode="auto">
              <a:xfrm>
                <a:off x="3377" y="1727"/>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p>
            </p:txBody>
          </p:sp>
        </p:grpSp>
        <p:grpSp>
          <p:nvGrpSpPr>
            <p:cNvPr id="22601" name="Group 76"/>
            <p:cNvGrpSpPr>
              <a:grpSpLocks/>
            </p:cNvGrpSpPr>
            <p:nvPr/>
          </p:nvGrpSpPr>
          <p:grpSpPr bwMode="auto">
            <a:xfrm>
              <a:off x="2651" y="1334"/>
              <a:ext cx="269" cy="470"/>
              <a:chOff x="929" y="1749"/>
              <a:chExt cx="269" cy="470"/>
            </a:xfrm>
          </p:grpSpPr>
          <p:sp>
            <p:nvSpPr>
              <p:cNvPr id="22608" name="Oval 77"/>
              <p:cNvSpPr>
                <a:spLocks noChangeArrowheads="1"/>
              </p:cNvSpPr>
              <p:nvPr/>
            </p:nvSpPr>
            <p:spPr bwMode="auto">
              <a:xfrm>
                <a:off x="929" y="1975"/>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09" name="Text Box 78"/>
              <p:cNvSpPr txBox="1">
                <a:spLocks noChangeArrowheads="1"/>
              </p:cNvSpPr>
              <p:nvPr/>
            </p:nvSpPr>
            <p:spPr bwMode="auto">
              <a:xfrm>
                <a:off x="929" y="1749"/>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j</a:t>
                </a:r>
              </a:p>
            </p:txBody>
          </p:sp>
        </p:grpSp>
        <p:grpSp>
          <p:nvGrpSpPr>
            <p:cNvPr id="22602" name="Group 79"/>
            <p:cNvGrpSpPr>
              <a:grpSpLocks/>
            </p:cNvGrpSpPr>
            <p:nvPr/>
          </p:nvGrpSpPr>
          <p:grpSpPr bwMode="auto">
            <a:xfrm>
              <a:off x="3202" y="1593"/>
              <a:ext cx="474" cy="474"/>
              <a:chOff x="1435" y="1749"/>
              <a:chExt cx="474" cy="474"/>
            </a:xfrm>
          </p:grpSpPr>
          <p:sp>
            <p:nvSpPr>
              <p:cNvPr id="22606" name="Oval 80"/>
              <p:cNvSpPr>
                <a:spLocks noChangeArrowheads="1"/>
              </p:cNvSpPr>
              <p:nvPr/>
            </p:nvSpPr>
            <p:spPr bwMode="auto">
              <a:xfrm>
                <a:off x="1435" y="1979"/>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07" name="Text Box 81"/>
              <p:cNvSpPr txBox="1">
                <a:spLocks noChangeArrowheads="1"/>
              </p:cNvSpPr>
              <p:nvPr/>
            </p:nvSpPr>
            <p:spPr bwMode="auto">
              <a:xfrm>
                <a:off x="1435" y="1749"/>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j</a:t>
                </a:r>
                <a:r>
                  <a:rPr lang="en-US" altLang="sv-SE" sz="2000" b="0" baseline="-25000">
                    <a:solidFill>
                      <a:schemeClr val="accent2"/>
                    </a:solidFill>
                    <a:latin typeface="Times New Roman" pitchFamily="18" charset="0"/>
                    <a:cs typeface="Times New Roman" pitchFamily="18" charset="0"/>
                  </a:rPr>
                  <a:t>+1</a:t>
                </a:r>
                <a:endParaRPr lang="en-US" altLang="sv-SE" sz="2000" b="0" i="1" baseline="-25000">
                  <a:solidFill>
                    <a:schemeClr val="accent2"/>
                  </a:solidFill>
                  <a:latin typeface="Times New Roman" pitchFamily="18" charset="0"/>
                  <a:cs typeface="Times New Roman" pitchFamily="18" charset="0"/>
                </a:endParaRPr>
              </a:p>
            </p:txBody>
          </p:sp>
        </p:grpSp>
        <p:grpSp>
          <p:nvGrpSpPr>
            <p:cNvPr id="22603" name="Group 82"/>
            <p:cNvGrpSpPr>
              <a:grpSpLocks/>
            </p:cNvGrpSpPr>
            <p:nvPr/>
          </p:nvGrpSpPr>
          <p:grpSpPr bwMode="auto">
            <a:xfrm>
              <a:off x="3500" y="3140"/>
              <a:ext cx="474" cy="474"/>
              <a:chOff x="3439" y="3099"/>
              <a:chExt cx="474" cy="474"/>
            </a:xfrm>
          </p:grpSpPr>
          <p:sp>
            <p:nvSpPr>
              <p:cNvPr id="22604" name="Oval 83"/>
              <p:cNvSpPr>
                <a:spLocks noChangeArrowheads="1"/>
              </p:cNvSpPr>
              <p:nvPr/>
            </p:nvSpPr>
            <p:spPr bwMode="auto">
              <a:xfrm>
                <a:off x="3439" y="3329"/>
                <a:ext cx="269" cy="244"/>
              </a:xfrm>
              <a:prstGeom prst="ellipse">
                <a:avLst/>
              </a:prstGeom>
              <a:noFill/>
              <a:ln w="28575">
                <a:solidFill>
                  <a:srgbClr val="33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605" name="Text Box 84"/>
              <p:cNvSpPr txBox="1">
                <a:spLocks noChangeArrowheads="1"/>
              </p:cNvSpPr>
              <p:nvPr/>
            </p:nvSpPr>
            <p:spPr bwMode="auto">
              <a:xfrm>
                <a:off x="3439" y="3099"/>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r>
                  <a:rPr lang="en-US" altLang="sv-SE" sz="2000" b="0" baseline="-25000">
                    <a:solidFill>
                      <a:schemeClr val="accent2"/>
                    </a:solidFill>
                    <a:latin typeface="Times New Roman" pitchFamily="18" charset="0"/>
                    <a:cs typeface="Times New Roman" pitchFamily="18" charset="0"/>
                  </a:rPr>
                  <a:t>-1</a:t>
                </a:r>
                <a:endParaRPr lang="en-US" altLang="sv-SE" sz="2000" b="0" i="1" baseline="-25000">
                  <a:solidFill>
                    <a:schemeClr val="accent2"/>
                  </a:solidFill>
                  <a:latin typeface="Times New Roman" pitchFamily="18" charset="0"/>
                  <a:cs typeface="Times New Roman" pitchFamily="18" charset="0"/>
                </a:endParaRPr>
              </a:p>
            </p:txBody>
          </p:sp>
        </p:grpSp>
      </p:grpSp>
      <p:grpSp>
        <p:nvGrpSpPr>
          <p:cNvPr id="328789" name="Group 85"/>
          <p:cNvGrpSpPr>
            <a:grpSpLocks/>
          </p:cNvGrpSpPr>
          <p:nvPr/>
        </p:nvGrpSpPr>
        <p:grpSpPr bwMode="auto">
          <a:xfrm>
            <a:off x="658813" y="2085975"/>
            <a:ext cx="3160712" cy="3148013"/>
            <a:chOff x="1759" y="1334"/>
            <a:chExt cx="1991" cy="1983"/>
          </a:xfrm>
        </p:grpSpPr>
        <p:sp>
          <p:nvSpPr>
            <p:cNvPr id="22578" name="Oval 86"/>
            <p:cNvSpPr>
              <a:spLocks noChangeArrowheads="1"/>
            </p:cNvSpPr>
            <p:nvPr/>
          </p:nvSpPr>
          <p:spPr bwMode="auto">
            <a:xfrm>
              <a:off x="2436" y="3073"/>
              <a:ext cx="269" cy="244"/>
            </a:xfrm>
            <a:prstGeom prst="ellipse">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579" name="Text Box 87"/>
            <p:cNvSpPr txBox="1">
              <a:spLocks noChangeArrowheads="1"/>
            </p:cNvSpPr>
            <p:nvPr/>
          </p:nvSpPr>
          <p:spPr bwMode="auto">
            <a:xfrm rot="-7776293">
              <a:off x="1883" y="2847"/>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sp>
          <p:nvSpPr>
            <p:cNvPr id="22580" name="Text Box 88"/>
            <p:cNvSpPr txBox="1">
              <a:spLocks noChangeArrowheads="1"/>
            </p:cNvSpPr>
            <p:nvPr/>
          </p:nvSpPr>
          <p:spPr bwMode="auto">
            <a:xfrm rot="5027217">
              <a:off x="3392" y="223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grpSp>
          <p:nvGrpSpPr>
            <p:cNvPr id="22581" name="Group 89"/>
            <p:cNvGrpSpPr>
              <a:grpSpLocks/>
            </p:cNvGrpSpPr>
            <p:nvPr/>
          </p:nvGrpSpPr>
          <p:grpSpPr bwMode="auto">
            <a:xfrm>
              <a:off x="1964" y="1604"/>
              <a:ext cx="349" cy="464"/>
              <a:chOff x="3377" y="1727"/>
              <a:chExt cx="349" cy="464"/>
            </a:xfrm>
          </p:grpSpPr>
          <p:sp>
            <p:nvSpPr>
              <p:cNvPr id="22593" name="Oval 90"/>
              <p:cNvSpPr>
                <a:spLocks noChangeArrowheads="1"/>
              </p:cNvSpPr>
              <p:nvPr/>
            </p:nvSpPr>
            <p:spPr bwMode="auto">
              <a:xfrm>
                <a:off x="3457" y="1947"/>
                <a:ext cx="269" cy="244"/>
              </a:xfrm>
              <a:prstGeom prst="ellipse">
                <a:avLst/>
              </a:prstGeom>
              <a:noFill/>
              <a:ln w="28575">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594" name="Text Box 91"/>
              <p:cNvSpPr txBox="1">
                <a:spLocks noChangeArrowheads="1"/>
              </p:cNvSpPr>
              <p:nvPr/>
            </p:nvSpPr>
            <p:spPr bwMode="auto">
              <a:xfrm>
                <a:off x="3377" y="1727"/>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p>
            </p:txBody>
          </p:sp>
        </p:grpSp>
        <p:grpSp>
          <p:nvGrpSpPr>
            <p:cNvPr id="22582" name="Group 92"/>
            <p:cNvGrpSpPr>
              <a:grpSpLocks/>
            </p:cNvGrpSpPr>
            <p:nvPr/>
          </p:nvGrpSpPr>
          <p:grpSpPr bwMode="auto">
            <a:xfrm>
              <a:off x="2651" y="1334"/>
              <a:ext cx="269" cy="470"/>
              <a:chOff x="929" y="1749"/>
              <a:chExt cx="269" cy="470"/>
            </a:xfrm>
          </p:grpSpPr>
          <p:sp>
            <p:nvSpPr>
              <p:cNvPr id="22591" name="Oval 93"/>
              <p:cNvSpPr>
                <a:spLocks noChangeArrowheads="1"/>
              </p:cNvSpPr>
              <p:nvPr/>
            </p:nvSpPr>
            <p:spPr bwMode="auto">
              <a:xfrm>
                <a:off x="929" y="1975"/>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592" name="Text Box 94"/>
              <p:cNvSpPr txBox="1">
                <a:spLocks noChangeArrowheads="1"/>
              </p:cNvSpPr>
              <p:nvPr/>
            </p:nvSpPr>
            <p:spPr bwMode="auto">
              <a:xfrm>
                <a:off x="929" y="1749"/>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j</a:t>
                </a:r>
              </a:p>
            </p:txBody>
          </p:sp>
        </p:grpSp>
        <p:grpSp>
          <p:nvGrpSpPr>
            <p:cNvPr id="22583" name="Group 95"/>
            <p:cNvGrpSpPr>
              <a:grpSpLocks/>
            </p:cNvGrpSpPr>
            <p:nvPr/>
          </p:nvGrpSpPr>
          <p:grpSpPr bwMode="auto">
            <a:xfrm>
              <a:off x="3202" y="1593"/>
              <a:ext cx="474" cy="474"/>
              <a:chOff x="1435" y="1749"/>
              <a:chExt cx="474" cy="474"/>
            </a:xfrm>
          </p:grpSpPr>
          <p:sp>
            <p:nvSpPr>
              <p:cNvPr id="22589" name="Oval 96"/>
              <p:cNvSpPr>
                <a:spLocks noChangeArrowheads="1"/>
              </p:cNvSpPr>
              <p:nvPr/>
            </p:nvSpPr>
            <p:spPr bwMode="auto">
              <a:xfrm>
                <a:off x="1435" y="1979"/>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590" name="Text Box 97"/>
              <p:cNvSpPr txBox="1">
                <a:spLocks noChangeArrowheads="1"/>
              </p:cNvSpPr>
              <p:nvPr/>
            </p:nvSpPr>
            <p:spPr bwMode="auto">
              <a:xfrm>
                <a:off x="1435" y="1749"/>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j</a:t>
                </a:r>
                <a:r>
                  <a:rPr lang="en-US" altLang="sv-SE" sz="2000" b="0" baseline="-25000">
                    <a:solidFill>
                      <a:schemeClr val="accent2"/>
                    </a:solidFill>
                    <a:latin typeface="Times New Roman" pitchFamily="18" charset="0"/>
                    <a:cs typeface="Times New Roman" pitchFamily="18" charset="0"/>
                  </a:rPr>
                  <a:t>+1</a:t>
                </a:r>
                <a:endParaRPr lang="en-US" altLang="sv-SE" sz="2000" b="0" i="1" baseline="-25000">
                  <a:solidFill>
                    <a:schemeClr val="accent2"/>
                  </a:solidFill>
                  <a:latin typeface="Times New Roman" pitchFamily="18" charset="0"/>
                  <a:cs typeface="Times New Roman" pitchFamily="18" charset="0"/>
                </a:endParaRPr>
              </a:p>
            </p:txBody>
          </p:sp>
        </p:grpSp>
        <p:grpSp>
          <p:nvGrpSpPr>
            <p:cNvPr id="22584" name="Group 98"/>
            <p:cNvGrpSpPr>
              <a:grpSpLocks/>
            </p:cNvGrpSpPr>
            <p:nvPr/>
          </p:nvGrpSpPr>
          <p:grpSpPr bwMode="auto">
            <a:xfrm>
              <a:off x="1759" y="2219"/>
              <a:ext cx="474" cy="474"/>
              <a:chOff x="3439" y="3099"/>
              <a:chExt cx="474" cy="474"/>
            </a:xfrm>
          </p:grpSpPr>
          <p:sp>
            <p:nvSpPr>
              <p:cNvPr id="22587" name="Oval 99"/>
              <p:cNvSpPr>
                <a:spLocks noChangeArrowheads="1"/>
              </p:cNvSpPr>
              <p:nvPr/>
            </p:nvSpPr>
            <p:spPr bwMode="auto">
              <a:xfrm>
                <a:off x="3439" y="3329"/>
                <a:ext cx="269" cy="244"/>
              </a:xfrm>
              <a:prstGeom prst="ellipse">
                <a:avLst/>
              </a:prstGeom>
              <a:noFill/>
              <a:ln w="28575">
                <a:solidFill>
                  <a:srgbClr val="33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588" name="Text Box 100"/>
              <p:cNvSpPr txBox="1">
                <a:spLocks noChangeArrowheads="1"/>
              </p:cNvSpPr>
              <p:nvPr/>
            </p:nvSpPr>
            <p:spPr bwMode="auto">
              <a:xfrm>
                <a:off x="3439" y="3099"/>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r>
                  <a:rPr lang="en-US" altLang="sv-SE" sz="2000" b="0" baseline="-25000">
                    <a:solidFill>
                      <a:schemeClr val="accent2"/>
                    </a:solidFill>
                    <a:latin typeface="Times New Roman" pitchFamily="18" charset="0"/>
                    <a:cs typeface="Times New Roman" pitchFamily="18" charset="0"/>
                  </a:rPr>
                  <a:t>-1</a:t>
                </a:r>
                <a:endParaRPr lang="en-US" altLang="sv-SE" sz="2000" b="0" i="1" baseline="-25000">
                  <a:solidFill>
                    <a:schemeClr val="accent2"/>
                  </a:solidFill>
                  <a:latin typeface="Times New Roman" pitchFamily="18" charset="0"/>
                  <a:cs typeface="Times New Roman" pitchFamily="18" charset="0"/>
                </a:endParaRPr>
              </a:p>
            </p:txBody>
          </p:sp>
        </p:grpSp>
        <p:sp>
          <p:nvSpPr>
            <p:cNvPr id="22585" name="Text Box 101"/>
            <p:cNvSpPr txBox="1">
              <a:spLocks noChangeArrowheads="1"/>
            </p:cNvSpPr>
            <p:nvPr/>
          </p:nvSpPr>
          <p:spPr bwMode="auto">
            <a:xfrm rot="9154266">
              <a:off x="3024" y="300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sp>
          <p:nvSpPr>
            <p:cNvPr id="22586" name="Oval 102"/>
            <p:cNvSpPr>
              <a:spLocks noChangeArrowheads="1"/>
            </p:cNvSpPr>
            <p:nvPr/>
          </p:nvSpPr>
          <p:spPr bwMode="auto">
            <a:xfrm>
              <a:off x="3397" y="2693"/>
              <a:ext cx="269" cy="244"/>
            </a:xfrm>
            <a:prstGeom prst="ellipse">
              <a:avLst/>
            </a:prstGeom>
            <a:noFill/>
            <a:ln w="28575">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grpSp>
      <p:sp>
        <p:nvSpPr>
          <p:cNvPr id="328811" name="Text Box 107"/>
          <p:cNvSpPr txBox="1">
            <a:spLocks noChangeArrowheads="1"/>
          </p:cNvSpPr>
          <p:nvPr/>
        </p:nvSpPr>
        <p:spPr bwMode="auto">
          <a:xfrm>
            <a:off x="984250" y="2776538"/>
            <a:ext cx="629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2200" b="0">
                <a:solidFill>
                  <a:schemeClr val="accent2"/>
                </a:solidFill>
              </a:rPr>
              <a:t>Use s</a:t>
            </a:r>
            <a:r>
              <a:rPr lang="en-US" altLang="sv-SE" sz="2200" b="0" baseline="-25000">
                <a:solidFill>
                  <a:schemeClr val="accent2"/>
                </a:solidFill>
              </a:rPr>
              <a:t>1</a:t>
            </a:r>
            <a:r>
              <a:rPr lang="en-US" altLang="sv-SE" sz="2200" b="0">
                <a:solidFill>
                  <a:schemeClr val="accent2"/>
                </a:solidFill>
              </a:rPr>
              <a:t> and s</a:t>
            </a:r>
            <a:r>
              <a:rPr lang="en-US" altLang="sv-SE" sz="2200" b="0" baseline="-25000">
                <a:solidFill>
                  <a:schemeClr val="accent2"/>
                </a:solidFill>
              </a:rPr>
              <a:t>2</a:t>
            </a:r>
            <a:r>
              <a:rPr lang="en-US" altLang="sv-SE" sz="2200" b="0">
                <a:solidFill>
                  <a:schemeClr val="accent2"/>
                </a:solidFill>
              </a:rPr>
              <a:t> to construct an infinite sequence of states such that s</a:t>
            </a:r>
            <a:r>
              <a:rPr lang="en-US" altLang="sv-SE" sz="2200" b="0" baseline="-25000">
                <a:solidFill>
                  <a:schemeClr val="accent2"/>
                </a:solidFill>
              </a:rPr>
              <a:t>i+2</a:t>
            </a:r>
            <a:r>
              <a:rPr lang="en-US" altLang="sv-SE" sz="2200" b="0">
                <a:solidFill>
                  <a:schemeClr val="accent2"/>
                </a:solidFill>
              </a:rPr>
              <a:t> = f(s</a:t>
            </a:r>
            <a:r>
              <a:rPr lang="en-US" altLang="sv-SE" sz="2200" b="0" baseline="-25000">
                <a:solidFill>
                  <a:schemeClr val="accent2"/>
                </a:solidFill>
              </a:rPr>
              <a:t>i</a:t>
            </a:r>
            <a:r>
              <a:rPr lang="en-US" altLang="sv-SE" sz="2200" b="0">
                <a:solidFill>
                  <a:schemeClr val="accent2"/>
                </a:solidFill>
              </a:rPr>
              <a:t>,s</a:t>
            </a:r>
            <a:r>
              <a:rPr lang="en-US" altLang="sv-SE" sz="2200" b="0" baseline="-25000">
                <a:solidFill>
                  <a:schemeClr val="accent2"/>
                </a:solidFill>
              </a:rPr>
              <a:t>i+1</a:t>
            </a:r>
            <a:r>
              <a:rPr lang="en-US" altLang="sv-SE" sz="2200" b="0">
                <a:solidFill>
                  <a:schemeClr val="accent2"/>
                </a:solidFill>
              </a:rPr>
              <a:t>)</a:t>
            </a:r>
          </a:p>
        </p:txBody>
      </p:sp>
      <p:sp>
        <p:nvSpPr>
          <p:cNvPr id="328812" name="Text Box 108"/>
          <p:cNvSpPr txBox="1">
            <a:spLocks noChangeArrowheads="1"/>
          </p:cNvSpPr>
          <p:nvPr/>
        </p:nvSpPr>
        <p:spPr bwMode="auto">
          <a:xfrm>
            <a:off x="1163638" y="2624138"/>
            <a:ext cx="7391400"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2200" b="0">
                <a:solidFill>
                  <a:schemeClr val="accent2"/>
                </a:solidFill>
              </a:rPr>
              <a:t>There must be a sequence of states s</a:t>
            </a:r>
            <a:r>
              <a:rPr lang="en-US" altLang="sv-SE" sz="2200" b="0" baseline="-25000">
                <a:solidFill>
                  <a:schemeClr val="accent2"/>
                </a:solidFill>
              </a:rPr>
              <a:t>j</a:t>
            </a:r>
            <a:r>
              <a:rPr lang="en-US" altLang="sv-SE" sz="2200" b="0">
                <a:solidFill>
                  <a:schemeClr val="accent2"/>
                </a:solidFill>
              </a:rPr>
              <a:t>,s</a:t>
            </a:r>
            <a:r>
              <a:rPr lang="en-US" altLang="sv-SE" sz="2200" b="0" baseline="-25000">
                <a:solidFill>
                  <a:schemeClr val="accent2"/>
                </a:solidFill>
              </a:rPr>
              <a:t>j+1</a:t>
            </a:r>
            <a:r>
              <a:rPr lang="en-US" altLang="sv-SE" sz="2200" b="0">
                <a:solidFill>
                  <a:schemeClr val="accent2"/>
                </a:solidFill>
              </a:rPr>
              <a:t>,…, s</a:t>
            </a:r>
            <a:r>
              <a:rPr lang="en-US" altLang="sv-SE" sz="2200" b="0" baseline="-25000">
                <a:solidFill>
                  <a:schemeClr val="accent2"/>
                </a:solidFill>
              </a:rPr>
              <a:t>k-1</a:t>
            </a:r>
            <a:r>
              <a:rPr lang="en-US" altLang="sv-SE" sz="2200" b="0">
                <a:solidFill>
                  <a:schemeClr val="accent2"/>
                </a:solidFill>
              </a:rPr>
              <a:t>,s</a:t>
            </a:r>
            <a:r>
              <a:rPr lang="en-US" altLang="sv-SE" sz="2200" b="0" baseline="-25000">
                <a:solidFill>
                  <a:schemeClr val="accent2"/>
                </a:solidFill>
              </a:rPr>
              <a:t>k </a:t>
            </a:r>
            <a:r>
              <a:rPr lang="en-US" altLang="sv-SE" sz="2200" b="0">
                <a:solidFill>
                  <a:schemeClr val="accent2"/>
                </a:solidFill>
              </a:rPr>
              <a:t>that is, a subset of this infinite sequence such that f(s</a:t>
            </a:r>
            <a:r>
              <a:rPr lang="en-US" altLang="sv-SE" sz="2200" b="0" baseline="-25000">
                <a:solidFill>
                  <a:schemeClr val="accent2"/>
                </a:solidFill>
              </a:rPr>
              <a:t>k-1</a:t>
            </a:r>
            <a:r>
              <a:rPr lang="en-US" altLang="sv-SE" sz="2200" b="0">
                <a:solidFill>
                  <a:schemeClr val="accent2"/>
                </a:solidFill>
              </a:rPr>
              <a:t>,s</a:t>
            </a:r>
            <a:r>
              <a:rPr lang="en-US" altLang="sv-SE" sz="2200" b="0" baseline="-25000">
                <a:solidFill>
                  <a:schemeClr val="accent2"/>
                </a:solidFill>
              </a:rPr>
              <a:t>k</a:t>
            </a:r>
            <a:r>
              <a:rPr lang="en-US" altLang="sv-SE" sz="2200" b="0">
                <a:solidFill>
                  <a:schemeClr val="accent2"/>
                </a:solidFill>
              </a:rPr>
              <a:t>) = s</a:t>
            </a:r>
            <a:r>
              <a:rPr lang="en-US" altLang="sv-SE" sz="2200" b="0" baseline="-25000">
                <a:solidFill>
                  <a:schemeClr val="accent2"/>
                </a:solidFill>
              </a:rPr>
              <a:t>j</a:t>
            </a:r>
            <a:r>
              <a:rPr lang="en-US" altLang="sv-SE" sz="2200" b="0">
                <a:solidFill>
                  <a:schemeClr val="accent2"/>
                </a:solidFill>
              </a:rPr>
              <a:t> and f(s</a:t>
            </a:r>
            <a:r>
              <a:rPr lang="en-US" altLang="sv-SE" sz="2200" b="0" baseline="-25000">
                <a:solidFill>
                  <a:schemeClr val="accent2"/>
                </a:solidFill>
              </a:rPr>
              <a:t>k</a:t>
            </a:r>
            <a:r>
              <a:rPr lang="en-US" altLang="sv-SE" sz="2200" b="0">
                <a:solidFill>
                  <a:schemeClr val="accent2"/>
                </a:solidFill>
              </a:rPr>
              <a:t>,s</a:t>
            </a:r>
            <a:r>
              <a:rPr lang="en-US" altLang="sv-SE" sz="2200" b="0" baseline="-25000">
                <a:solidFill>
                  <a:schemeClr val="accent2"/>
                </a:solidFill>
              </a:rPr>
              <a:t>j</a:t>
            </a:r>
            <a:r>
              <a:rPr lang="en-US" altLang="sv-SE" sz="2200" b="0">
                <a:solidFill>
                  <a:schemeClr val="accent2"/>
                </a:solidFill>
              </a:rPr>
              <a:t>) = s</a:t>
            </a:r>
            <a:r>
              <a:rPr lang="en-US" altLang="sv-SE" sz="2200" b="0" baseline="-25000">
                <a:solidFill>
                  <a:schemeClr val="accent2"/>
                </a:solidFill>
              </a:rPr>
              <a:t>j+1</a:t>
            </a:r>
            <a:r>
              <a:rPr lang="en-US" altLang="sv-SE" sz="2200" b="0">
                <a:solidFill>
                  <a:schemeClr val="accent2"/>
                </a:solidFill>
              </a:rPr>
              <a:t> </a:t>
            </a:r>
          </a:p>
        </p:txBody>
      </p:sp>
      <p:grpSp>
        <p:nvGrpSpPr>
          <p:cNvPr id="328814" name="Group 110"/>
          <p:cNvGrpSpPr>
            <a:grpSpLocks/>
          </p:cNvGrpSpPr>
          <p:nvPr/>
        </p:nvGrpSpPr>
        <p:grpSpPr bwMode="auto">
          <a:xfrm>
            <a:off x="492125" y="2674938"/>
            <a:ext cx="8151813" cy="860425"/>
            <a:chOff x="280" y="795"/>
            <a:chExt cx="5135" cy="542"/>
          </a:xfrm>
        </p:grpSpPr>
        <p:sp>
          <p:nvSpPr>
            <p:cNvPr id="22563" name="Oval 111"/>
            <p:cNvSpPr>
              <a:spLocks noChangeArrowheads="1"/>
            </p:cNvSpPr>
            <p:nvPr/>
          </p:nvSpPr>
          <p:spPr bwMode="auto">
            <a:xfrm>
              <a:off x="2448" y="1069"/>
              <a:ext cx="269" cy="244"/>
            </a:xfrm>
            <a:prstGeom prst="ellipse">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564" name="Oval 112"/>
            <p:cNvSpPr>
              <a:spLocks noChangeArrowheads="1"/>
            </p:cNvSpPr>
            <p:nvPr/>
          </p:nvSpPr>
          <p:spPr bwMode="auto">
            <a:xfrm>
              <a:off x="3426" y="1049"/>
              <a:ext cx="269" cy="244"/>
            </a:xfrm>
            <a:prstGeom prst="ellipse">
              <a:avLst/>
            </a:prstGeom>
            <a:noFill/>
            <a:ln w="28575">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565" name="Oval 113"/>
            <p:cNvSpPr>
              <a:spLocks noChangeArrowheads="1"/>
            </p:cNvSpPr>
            <p:nvPr/>
          </p:nvSpPr>
          <p:spPr bwMode="auto">
            <a:xfrm>
              <a:off x="4014" y="1045"/>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566" name="Oval 114"/>
            <p:cNvSpPr>
              <a:spLocks noChangeArrowheads="1"/>
            </p:cNvSpPr>
            <p:nvPr/>
          </p:nvSpPr>
          <p:spPr bwMode="auto">
            <a:xfrm>
              <a:off x="4520" y="1049"/>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567" name="Text Box 115"/>
            <p:cNvSpPr txBox="1">
              <a:spLocks noChangeArrowheads="1"/>
            </p:cNvSpPr>
            <p:nvPr/>
          </p:nvSpPr>
          <p:spPr bwMode="auto">
            <a:xfrm>
              <a:off x="3820" y="819"/>
              <a:ext cx="7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r>
                <a:rPr lang="en-US" altLang="sv-SE" sz="2000" b="0" baseline="-25000">
                  <a:solidFill>
                    <a:schemeClr val="accent2"/>
                  </a:solidFill>
                  <a:latin typeface="Times New Roman" pitchFamily="18" charset="0"/>
                  <a:cs typeface="Times New Roman" pitchFamily="18" charset="0"/>
                </a:rPr>
                <a:t>+1</a:t>
              </a:r>
              <a:r>
                <a:rPr lang="en-US" altLang="sv-SE" sz="2000" b="0">
                  <a:solidFill>
                    <a:schemeClr val="accent2"/>
                  </a:solidFill>
                  <a:latin typeface="Times New Roman" pitchFamily="18" charset="0"/>
                  <a:cs typeface="Times New Roman" pitchFamily="18" charset="0"/>
                </a:rPr>
                <a:t> = s</a:t>
              </a:r>
              <a:r>
                <a:rPr lang="en-US" altLang="sv-SE" sz="2000" b="0" i="1" baseline="-25000">
                  <a:solidFill>
                    <a:schemeClr val="accent2"/>
                  </a:solidFill>
                  <a:latin typeface="Times New Roman" pitchFamily="18" charset="0"/>
                  <a:cs typeface="Times New Roman" pitchFamily="18" charset="0"/>
                </a:rPr>
                <a:t>j</a:t>
              </a:r>
            </a:p>
          </p:txBody>
        </p:sp>
        <p:sp>
          <p:nvSpPr>
            <p:cNvPr id="22568" name="Text Box 116"/>
            <p:cNvSpPr txBox="1">
              <a:spLocks noChangeArrowheads="1"/>
            </p:cNvSpPr>
            <p:nvPr/>
          </p:nvSpPr>
          <p:spPr bwMode="auto">
            <a:xfrm>
              <a:off x="4520" y="795"/>
              <a:ext cx="8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r>
                <a:rPr lang="en-US" altLang="sv-SE" sz="2000" b="0" baseline="-25000">
                  <a:solidFill>
                    <a:schemeClr val="accent2"/>
                  </a:solidFill>
                  <a:latin typeface="Times New Roman" pitchFamily="18" charset="0"/>
                  <a:cs typeface="Times New Roman" pitchFamily="18" charset="0"/>
                </a:rPr>
                <a:t>+2</a:t>
              </a:r>
              <a:r>
                <a:rPr lang="en-US" altLang="sv-SE" sz="2000" b="0">
                  <a:solidFill>
                    <a:schemeClr val="accent2"/>
                  </a:solidFill>
                  <a:latin typeface="Times New Roman" pitchFamily="18" charset="0"/>
                  <a:cs typeface="Times New Roman" pitchFamily="18" charset="0"/>
                </a:rPr>
                <a:t> = s</a:t>
              </a:r>
              <a:r>
                <a:rPr lang="en-US" altLang="sv-SE" sz="2000" b="0" i="1" baseline="-25000">
                  <a:solidFill>
                    <a:schemeClr val="accent2"/>
                  </a:solidFill>
                  <a:latin typeface="Times New Roman" pitchFamily="18" charset="0"/>
                  <a:cs typeface="Times New Roman" pitchFamily="18" charset="0"/>
                </a:rPr>
                <a:t>j</a:t>
              </a:r>
              <a:r>
                <a:rPr lang="en-US" altLang="sv-SE" sz="2000" b="0" baseline="-25000">
                  <a:solidFill>
                    <a:schemeClr val="accent2"/>
                  </a:solidFill>
                  <a:latin typeface="Times New Roman" pitchFamily="18" charset="0"/>
                  <a:cs typeface="Times New Roman" pitchFamily="18" charset="0"/>
                </a:rPr>
                <a:t>+1</a:t>
              </a:r>
              <a:endParaRPr lang="en-US" altLang="sv-SE" sz="2000" b="0" i="1" baseline="-25000">
                <a:solidFill>
                  <a:schemeClr val="accent2"/>
                </a:solidFill>
                <a:latin typeface="Times New Roman" pitchFamily="18" charset="0"/>
                <a:cs typeface="Times New Roman" pitchFamily="18" charset="0"/>
              </a:endParaRPr>
            </a:p>
          </p:txBody>
        </p:sp>
        <p:sp>
          <p:nvSpPr>
            <p:cNvPr id="22569" name="Text Box 117"/>
            <p:cNvSpPr txBox="1">
              <a:spLocks noChangeArrowheads="1"/>
            </p:cNvSpPr>
            <p:nvPr/>
          </p:nvSpPr>
          <p:spPr bwMode="auto">
            <a:xfrm>
              <a:off x="2817" y="102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sp>
          <p:nvSpPr>
            <p:cNvPr id="22570" name="Text Box 118"/>
            <p:cNvSpPr txBox="1">
              <a:spLocks noChangeArrowheads="1"/>
            </p:cNvSpPr>
            <p:nvPr/>
          </p:nvSpPr>
          <p:spPr bwMode="auto">
            <a:xfrm>
              <a:off x="1900" y="102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sp>
          <p:nvSpPr>
            <p:cNvPr id="22571" name="Text Box 119"/>
            <p:cNvSpPr txBox="1">
              <a:spLocks noChangeArrowheads="1"/>
            </p:cNvSpPr>
            <p:nvPr/>
          </p:nvSpPr>
          <p:spPr bwMode="auto">
            <a:xfrm>
              <a:off x="3346" y="829"/>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p>
          </p:txBody>
        </p:sp>
        <p:sp>
          <p:nvSpPr>
            <p:cNvPr id="22572" name="Oval 120"/>
            <p:cNvSpPr>
              <a:spLocks noChangeArrowheads="1"/>
            </p:cNvSpPr>
            <p:nvPr/>
          </p:nvSpPr>
          <p:spPr bwMode="auto">
            <a:xfrm>
              <a:off x="898" y="1077"/>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573" name="Oval 121"/>
            <p:cNvSpPr>
              <a:spLocks noChangeArrowheads="1"/>
            </p:cNvSpPr>
            <p:nvPr/>
          </p:nvSpPr>
          <p:spPr bwMode="auto">
            <a:xfrm>
              <a:off x="1404" y="1081"/>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574" name="Text Box 122"/>
            <p:cNvSpPr txBox="1">
              <a:spLocks noChangeArrowheads="1"/>
            </p:cNvSpPr>
            <p:nvPr/>
          </p:nvSpPr>
          <p:spPr bwMode="auto">
            <a:xfrm>
              <a:off x="898" y="851"/>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j</a:t>
              </a:r>
            </a:p>
          </p:txBody>
        </p:sp>
        <p:sp>
          <p:nvSpPr>
            <p:cNvPr id="22575" name="Text Box 123"/>
            <p:cNvSpPr txBox="1">
              <a:spLocks noChangeArrowheads="1"/>
            </p:cNvSpPr>
            <p:nvPr/>
          </p:nvSpPr>
          <p:spPr bwMode="auto">
            <a:xfrm>
              <a:off x="1404" y="851"/>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j</a:t>
              </a:r>
              <a:r>
                <a:rPr lang="en-US" altLang="sv-SE" sz="2000" b="0" baseline="-25000">
                  <a:solidFill>
                    <a:schemeClr val="accent2"/>
                  </a:solidFill>
                  <a:latin typeface="Times New Roman" pitchFamily="18" charset="0"/>
                  <a:cs typeface="Times New Roman" pitchFamily="18" charset="0"/>
                </a:rPr>
                <a:t>+1</a:t>
              </a:r>
              <a:endParaRPr lang="en-US" altLang="sv-SE" sz="2000" b="0" i="1" baseline="-25000">
                <a:solidFill>
                  <a:schemeClr val="accent2"/>
                </a:solidFill>
                <a:latin typeface="Times New Roman" pitchFamily="18" charset="0"/>
                <a:cs typeface="Times New Roman" pitchFamily="18" charset="0"/>
              </a:endParaRPr>
            </a:p>
          </p:txBody>
        </p:sp>
        <p:sp>
          <p:nvSpPr>
            <p:cNvPr id="22576" name="Text Box 124"/>
            <p:cNvSpPr txBox="1">
              <a:spLocks noChangeArrowheads="1"/>
            </p:cNvSpPr>
            <p:nvPr/>
          </p:nvSpPr>
          <p:spPr bwMode="auto">
            <a:xfrm>
              <a:off x="280" y="102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sp>
          <p:nvSpPr>
            <p:cNvPr id="22577" name="Text Box 125"/>
            <p:cNvSpPr txBox="1">
              <a:spLocks noChangeArrowheads="1"/>
            </p:cNvSpPr>
            <p:nvPr/>
          </p:nvSpPr>
          <p:spPr bwMode="auto">
            <a:xfrm>
              <a:off x="4987" y="104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grpSp>
      <p:sp>
        <p:nvSpPr>
          <p:cNvPr id="328830" name="Text Box 126"/>
          <p:cNvSpPr txBox="1">
            <a:spLocks noChangeArrowheads="1"/>
          </p:cNvSpPr>
          <p:nvPr/>
        </p:nvSpPr>
        <p:spPr bwMode="auto">
          <a:xfrm>
            <a:off x="506412" y="4846638"/>
            <a:ext cx="8386067"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he-IL" altLang="sv-SE" sz="2200" b="0" u="sng" dirty="0">
                <a:solidFill>
                  <a:srgbClr val="FF3300"/>
                </a:solidFill>
              </a:rPr>
              <a:t> </a:t>
            </a:r>
            <a:endParaRPr lang="en-US" altLang="sv-SE" sz="2200" b="0" u="sng" dirty="0">
              <a:solidFill>
                <a:srgbClr val="FF3300"/>
              </a:solidFill>
            </a:endParaRPr>
          </a:p>
          <a:p>
            <a:pPr>
              <a:spcBef>
                <a:spcPct val="50000"/>
              </a:spcBef>
              <a:buFont typeface="Wingdings" pitchFamily="2" charset="2"/>
              <a:buNone/>
            </a:pPr>
            <a:r>
              <a:rPr lang="en-US" altLang="sv-SE" sz="2200" b="0" u="sng" dirty="0">
                <a:solidFill>
                  <a:srgbClr val="FF3300"/>
                </a:solidFill>
              </a:rPr>
              <a:t>In each pulse, the states are rotated one place to the left.</a:t>
            </a:r>
            <a:endParaRPr lang="en-US" altLang="sv-SE" sz="2200" b="0" dirty="0">
              <a:solidFill>
                <a:srgbClr val="FF3300"/>
              </a:solidFill>
            </a:endParaRPr>
          </a:p>
          <a:p>
            <a:pPr>
              <a:spcBef>
                <a:spcPct val="50000"/>
              </a:spcBef>
              <a:buFont typeface="Wingdings" pitchFamily="2" charset="2"/>
              <a:buNone/>
            </a:pPr>
            <a:r>
              <a:rPr lang="he-IL" altLang="sv-SE" sz="2200" b="0" dirty="0">
                <a:solidFill>
                  <a:schemeClr val="accent2"/>
                </a:solidFill>
              </a:rPr>
              <a:t> </a:t>
            </a:r>
            <a:endParaRPr lang="en-US" altLang="sv-SE" sz="2200" b="0" dirty="0">
              <a:solidFill>
                <a:schemeClr val="accent2"/>
              </a:solidFill>
            </a:endParaRPr>
          </a:p>
        </p:txBody>
      </p:sp>
      <p:grpSp>
        <p:nvGrpSpPr>
          <p:cNvPr id="328851" name="Group 147"/>
          <p:cNvGrpSpPr>
            <a:grpSpLocks/>
          </p:cNvGrpSpPr>
          <p:nvPr/>
        </p:nvGrpSpPr>
        <p:grpSpPr bwMode="auto">
          <a:xfrm>
            <a:off x="4776788" y="2085975"/>
            <a:ext cx="3160712" cy="3148013"/>
            <a:chOff x="1515" y="1660"/>
            <a:chExt cx="1991" cy="1983"/>
          </a:xfrm>
        </p:grpSpPr>
        <p:grpSp>
          <p:nvGrpSpPr>
            <p:cNvPr id="22544" name="Group 127"/>
            <p:cNvGrpSpPr>
              <a:grpSpLocks/>
            </p:cNvGrpSpPr>
            <p:nvPr/>
          </p:nvGrpSpPr>
          <p:grpSpPr bwMode="auto">
            <a:xfrm>
              <a:off x="1515" y="1660"/>
              <a:ext cx="1991" cy="1983"/>
              <a:chOff x="1509" y="1654"/>
              <a:chExt cx="1991" cy="1983"/>
            </a:xfrm>
          </p:grpSpPr>
          <p:sp>
            <p:nvSpPr>
              <p:cNvPr id="22546" name="Oval 128"/>
              <p:cNvSpPr>
                <a:spLocks noChangeArrowheads="1"/>
              </p:cNvSpPr>
              <p:nvPr/>
            </p:nvSpPr>
            <p:spPr bwMode="auto">
              <a:xfrm>
                <a:off x="2186" y="3393"/>
                <a:ext cx="269" cy="244"/>
              </a:xfrm>
              <a:prstGeom prst="ellipse">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547" name="Text Box 129"/>
              <p:cNvSpPr txBox="1">
                <a:spLocks noChangeArrowheads="1"/>
              </p:cNvSpPr>
              <p:nvPr/>
            </p:nvSpPr>
            <p:spPr bwMode="auto">
              <a:xfrm rot="-7776293">
                <a:off x="1633" y="3167"/>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sp>
            <p:nvSpPr>
              <p:cNvPr id="22548" name="Text Box 130"/>
              <p:cNvSpPr txBox="1">
                <a:spLocks noChangeArrowheads="1"/>
              </p:cNvSpPr>
              <p:nvPr/>
            </p:nvSpPr>
            <p:spPr bwMode="auto">
              <a:xfrm rot="5027217">
                <a:off x="3142" y="255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grpSp>
            <p:nvGrpSpPr>
              <p:cNvPr id="22549" name="Group 131"/>
              <p:cNvGrpSpPr>
                <a:grpSpLocks/>
              </p:cNvGrpSpPr>
              <p:nvPr/>
            </p:nvGrpSpPr>
            <p:grpSpPr bwMode="auto">
              <a:xfrm>
                <a:off x="1714" y="1924"/>
                <a:ext cx="349" cy="464"/>
                <a:chOff x="1714" y="1924"/>
                <a:chExt cx="349" cy="464"/>
              </a:xfrm>
            </p:grpSpPr>
            <p:sp>
              <p:nvSpPr>
                <p:cNvPr id="22561" name="Oval 132"/>
                <p:cNvSpPr>
                  <a:spLocks noChangeArrowheads="1"/>
                </p:cNvSpPr>
                <p:nvPr/>
              </p:nvSpPr>
              <p:spPr bwMode="auto">
                <a:xfrm>
                  <a:off x="1794" y="2144"/>
                  <a:ext cx="269" cy="244"/>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562" name="Text Box 133"/>
                <p:cNvSpPr txBox="1">
                  <a:spLocks noChangeArrowheads="1"/>
                </p:cNvSpPr>
                <p:nvPr/>
              </p:nvSpPr>
              <p:spPr bwMode="auto">
                <a:xfrm>
                  <a:off x="1714" y="1924"/>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p>
              </p:txBody>
            </p:sp>
          </p:grpSp>
          <p:grpSp>
            <p:nvGrpSpPr>
              <p:cNvPr id="22550" name="Group 134"/>
              <p:cNvGrpSpPr>
                <a:grpSpLocks/>
              </p:cNvGrpSpPr>
              <p:nvPr/>
            </p:nvGrpSpPr>
            <p:grpSpPr bwMode="auto">
              <a:xfrm>
                <a:off x="2401" y="1654"/>
                <a:ext cx="269" cy="470"/>
                <a:chOff x="2401" y="1654"/>
                <a:chExt cx="269" cy="470"/>
              </a:xfrm>
            </p:grpSpPr>
            <p:sp>
              <p:nvSpPr>
                <p:cNvPr id="22559" name="Oval 135"/>
                <p:cNvSpPr>
                  <a:spLocks noChangeArrowheads="1"/>
                </p:cNvSpPr>
                <p:nvPr/>
              </p:nvSpPr>
              <p:spPr bwMode="auto">
                <a:xfrm>
                  <a:off x="2401" y="1880"/>
                  <a:ext cx="269" cy="244"/>
                </a:xfrm>
                <a:prstGeom prst="ellipse">
                  <a:avLst/>
                </a:prstGeom>
                <a:noFill/>
                <a:ln w="28575">
                  <a:solidFill>
                    <a:srgbClr val="99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endParaRPr lang="sv-SE" altLang="sv-SE">
                    <a:solidFill>
                      <a:srgbClr val="9933FF"/>
                    </a:solidFill>
                  </a:endParaRPr>
                </a:p>
              </p:txBody>
            </p:sp>
            <p:sp>
              <p:nvSpPr>
                <p:cNvPr id="22560" name="Text Box 136"/>
                <p:cNvSpPr txBox="1">
                  <a:spLocks noChangeArrowheads="1"/>
                </p:cNvSpPr>
                <p:nvPr/>
              </p:nvSpPr>
              <p:spPr bwMode="auto">
                <a:xfrm>
                  <a:off x="2401" y="1654"/>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j</a:t>
                  </a:r>
                </a:p>
              </p:txBody>
            </p:sp>
          </p:grpSp>
          <p:grpSp>
            <p:nvGrpSpPr>
              <p:cNvPr id="22551" name="Group 137"/>
              <p:cNvGrpSpPr>
                <a:grpSpLocks/>
              </p:cNvGrpSpPr>
              <p:nvPr/>
            </p:nvGrpSpPr>
            <p:grpSpPr bwMode="auto">
              <a:xfrm>
                <a:off x="2952" y="1913"/>
                <a:ext cx="474" cy="474"/>
                <a:chOff x="2952" y="1913"/>
                <a:chExt cx="474" cy="474"/>
              </a:xfrm>
            </p:grpSpPr>
            <p:sp>
              <p:nvSpPr>
                <p:cNvPr id="22557" name="Oval 138"/>
                <p:cNvSpPr>
                  <a:spLocks noChangeArrowheads="1"/>
                </p:cNvSpPr>
                <p:nvPr/>
              </p:nvSpPr>
              <p:spPr bwMode="auto">
                <a:xfrm>
                  <a:off x="2952" y="2143"/>
                  <a:ext cx="269" cy="244"/>
                </a:xfrm>
                <a:prstGeom prst="ellipse">
                  <a:avLst/>
                </a:prstGeom>
                <a:noFill/>
                <a:ln w="28575">
                  <a:solidFill>
                    <a:schemeClr val="hlink"/>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558" name="Text Box 139"/>
                <p:cNvSpPr txBox="1">
                  <a:spLocks noChangeArrowheads="1"/>
                </p:cNvSpPr>
                <p:nvPr/>
              </p:nvSpPr>
              <p:spPr bwMode="auto">
                <a:xfrm>
                  <a:off x="2952" y="1913"/>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j</a:t>
                  </a:r>
                  <a:r>
                    <a:rPr lang="en-US" altLang="sv-SE" sz="2000" b="0" baseline="-25000">
                      <a:solidFill>
                        <a:schemeClr val="accent2"/>
                      </a:solidFill>
                      <a:latin typeface="Times New Roman" pitchFamily="18" charset="0"/>
                      <a:cs typeface="Times New Roman" pitchFamily="18" charset="0"/>
                    </a:rPr>
                    <a:t>+1</a:t>
                  </a:r>
                  <a:endParaRPr lang="en-US" altLang="sv-SE" sz="2000" b="0" i="1" baseline="-25000">
                    <a:solidFill>
                      <a:schemeClr val="accent2"/>
                    </a:solidFill>
                    <a:latin typeface="Times New Roman" pitchFamily="18" charset="0"/>
                    <a:cs typeface="Times New Roman" pitchFamily="18" charset="0"/>
                  </a:endParaRPr>
                </a:p>
              </p:txBody>
            </p:sp>
          </p:grpSp>
          <p:grpSp>
            <p:nvGrpSpPr>
              <p:cNvPr id="22552" name="Group 140"/>
              <p:cNvGrpSpPr>
                <a:grpSpLocks/>
              </p:cNvGrpSpPr>
              <p:nvPr/>
            </p:nvGrpSpPr>
            <p:grpSpPr bwMode="auto">
              <a:xfrm>
                <a:off x="1509" y="2539"/>
                <a:ext cx="474" cy="474"/>
                <a:chOff x="1509" y="2539"/>
                <a:chExt cx="474" cy="474"/>
              </a:xfrm>
            </p:grpSpPr>
            <p:sp>
              <p:nvSpPr>
                <p:cNvPr id="22555" name="Oval 141"/>
                <p:cNvSpPr>
                  <a:spLocks noChangeArrowheads="1"/>
                </p:cNvSpPr>
                <p:nvPr/>
              </p:nvSpPr>
              <p:spPr bwMode="auto">
                <a:xfrm>
                  <a:off x="1509" y="2769"/>
                  <a:ext cx="269" cy="244"/>
                </a:xfrm>
                <a:prstGeom prst="ellipse">
                  <a:avLst/>
                </a:prstGeom>
                <a:noFill/>
                <a:ln w="28575">
                  <a:solidFill>
                    <a:srgbClr val="FF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22556" name="Text Box 142"/>
                <p:cNvSpPr txBox="1">
                  <a:spLocks noChangeArrowheads="1"/>
                </p:cNvSpPr>
                <p:nvPr/>
              </p:nvSpPr>
              <p:spPr bwMode="auto">
                <a:xfrm>
                  <a:off x="1509" y="2539"/>
                  <a:ext cx="4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latin typeface="Times New Roman" pitchFamily="18" charset="0"/>
                      <a:cs typeface="Times New Roman" pitchFamily="18" charset="0"/>
                    </a:rPr>
                    <a:t>s</a:t>
                  </a:r>
                  <a:r>
                    <a:rPr lang="en-US" altLang="sv-SE" sz="2000" b="0" i="1" baseline="-25000">
                      <a:solidFill>
                        <a:schemeClr val="accent2"/>
                      </a:solidFill>
                      <a:latin typeface="Times New Roman" pitchFamily="18" charset="0"/>
                      <a:cs typeface="Times New Roman" pitchFamily="18" charset="0"/>
                    </a:rPr>
                    <a:t>k</a:t>
                  </a:r>
                  <a:r>
                    <a:rPr lang="en-US" altLang="sv-SE" sz="2000" b="0" baseline="-25000">
                      <a:solidFill>
                        <a:schemeClr val="accent2"/>
                      </a:solidFill>
                      <a:latin typeface="Times New Roman" pitchFamily="18" charset="0"/>
                      <a:cs typeface="Times New Roman" pitchFamily="18" charset="0"/>
                    </a:rPr>
                    <a:t>-1</a:t>
                  </a:r>
                  <a:endParaRPr lang="en-US" altLang="sv-SE" sz="2000" b="0" i="1" baseline="-25000">
                    <a:solidFill>
                      <a:schemeClr val="accent2"/>
                    </a:solidFill>
                    <a:latin typeface="Times New Roman" pitchFamily="18" charset="0"/>
                    <a:cs typeface="Times New Roman" pitchFamily="18" charset="0"/>
                  </a:endParaRPr>
                </a:p>
              </p:txBody>
            </p:sp>
          </p:grpSp>
          <p:sp>
            <p:nvSpPr>
              <p:cNvPr id="22553" name="Text Box 143"/>
              <p:cNvSpPr txBox="1">
                <a:spLocks noChangeArrowheads="1"/>
              </p:cNvSpPr>
              <p:nvPr/>
            </p:nvSpPr>
            <p:spPr bwMode="auto">
              <a:xfrm rot="9154266">
                <a:off x="2774" y="3329"/>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b="0">
                    <a:solidFill>
                      <a:schemeClr val="accent2"/>
                    </a:solidFill>
                  </a:rPr>
                  <a:t>. . .</a:t>
                </a:r>
              </a:p>
            </p:txBody>
          </p:sp>
          <p:sp>
            <p:nvSpPr>
              <p:cNvPr id="22554" name="Oval 144"/>
              <p:cNvSpPr>
                <a:spLocks noChangeArrowheads="1"/>
              </p:cNvSpPr>
              <p:nvPr/>
            </p:nvSpPr>
            <p:spPr bwMode="auto">
              <a:xfrm>
                <a:off x="3147" y="3013"/>
                <a:ext cx="269" cy="244"/>
              </a:xfrm>
              <a:prstGeom prst="ellipse">
                <a:avLst/>
              </a:prstGeom>
              <a:noFill/>
              <a:ln w="28575">
                <a:solidFill>
                  <a:srgbClr val="FF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grpSp>
        <p:sp>
          <p:nvSpPr>
            <p:cNvPr id="22545" name="Text Box 146"/>
            <p:cNvSpPr txBox="1">
              <a:spLocks noChangeArrowheads="1"/>
            </p:cNvSpPr>
            <p:nvPr/>
          </p:nvSpPr>
          <p:spPr bwMode="auto">
            <a:xfrm>
              <a:off x="2124" y="2487"/>
              <a:ext cx="7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800" b="0">
                  <a:solidFill>
                    <a:srgbClr val="E88A00"/>
                  </a:solidFill>
                </a:rPr>
                <a:t>Pulse </a:t>
              </a:r>
            </a:p>
          </p:txBody>
        </p:sp>
      </p:grpSp>
    </p:spTree>
    <p:extLst>
      <p:ext uri="{BB962C8B-B14F-4D97-AF65-F5344CB8AC3E}">
        <p14:creationId xmlns:p14="http://schemas.microsoft.com/office/powerpoint/2010/main" val="3920404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8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8811"/>
                                        </p:tgtEl>
                                        <p:attrNameLst>
                                          <p:attrName>style.visibility</p:attrName>
                                        </p:attrNameLst>
                                      </p:cBhvr>
                                      <p:to>
                                        <p:strVal val="visible"/>
                                      </p:to>
                                    </p:set>
                                  </p:childTnLst>
                                  <p:subTnLst>
                                    <p:set>
                                      <p:cBhvr override="childStyle">
                                        <p:cTn dur="1" fill="hold" display="0" masterRel="nextClick" afterEffect="1"/>
                                        <p:tgtEl>
                                          <p:spTgt spid="32881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288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28814"/>
                                        </p:tgtEl>
                                        <p:attrNameLst>
                                          <p:attrName>style.visibility</p:attrName>
                                        </p:attrNameLst>
                                      </p:cBhvr>
                                      <p:to>
                                        <p:strVal val="visible"/>
                                      </p:to>
                                    </p:set>
                                  </p:childTnLst>
                                  <p:subTnLst>
                                    <p:set>
                                      <p:cBhvr override="childStyle">
                                        <p:cTn dur="1" fill="hold" display="0" masterRel="nextClick" afterEffect="1"/>
                                        <p:tgtEl>
                                          <p:spTgt spid="32881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8812"/>
                                        </p:tgtEl>
                                        <p:attrNameLst>
                                          <p:attrName>style.visibility</p:attrName>
                                        </p:attrNameLst>
                                      </p:cBhvr>
                                      <p:to>
                                        <p:strVal val="visible"/>
                                      </p:to>
                                    </p:set>
                                  </p:childTnLst>
                                  <p:subTnLst>
                                    <p:set>
                                      <p:cBhvr override="childStyle">
                                        <p:cTn dur="1" fill="hold" display="0" masterRel="nextClick" afterEffect="1"/>
                                        <p:tgtEl>
                                          <p:spTgt spid="32881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28762"/>
                                        </p:tgtEl>
                                        <p:attrNameLst>
                                          <p:attrName>style.visibility</p:attrName>
                                        </p:attrNameLst>
                                      </p:cBhvr>
                                      <p:to>
                                        <p:strVal val="visible"/>
                                      </p:to>
                                    </p:set>
                                  </p:childTnLst>
                                  <p:subTnLst>
                                    <p:set>
                                      <p:cBhvr override="childStyle">
                                        <p:cTn dur="1" fill="hold" display="0" masterRel="nextClick" afterEffect="1"/>
                                        <p:tgtEl>
                                          <p:spTgt spid="32876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28743"/>
                                        </p:tgtEl>
                                        <p:attrNameLst>
                                          <p:attrName>style.visibility</p:attrName>
                                        </p:attrNameLst>
                                      </p:cBhvr>
                                      <p:to>
                                        <p:strVal val="visible"/>
                                      </p:to>
                                    </p:set>
                                  </p:childTnLst>
                                  <p:subTnLst>
                                    <p:set>
                                      <p:cBhvr override="childStyle">
                                        <p:cTn dur="1" fill="hold" display="0" masterRel="nextClick" afterEffect="1"/>
                                        <p:tgtEl>
                                          <p:spTgt spid="328743"/>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28767"/>
                                        </p:tgtEl>
                                        <p:attrNameLst>
                                          <p:attrName>style.visibility</p:attrName>
                                        </p:attrNameLst>
                                      </p:cBhvr>
                                      <p:to>
                                        <p:strVal val="visible"/>
                                      </p:to>
                                    </p:set>
                                  </p:childTnLst>
                                  <p:subTnLst>
                                    <p:set>
                                      <p:cBhvr override="childStyle">
                                        <p:cTn dur="1" fill="hold" display="0" masterRel="nextClick" afterEffect="1"/>
                                        <p:tgtEl>
                                          <p:spTgt spid="32876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2878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288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28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811" grpId="0" autoUpdateAnimBg="0"/>
      <p:bldP spid="328812" grpId="0" autoUpdateAnimBg="0"/>
      <p:bldP spid="32883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C85CB4FD-FF35-47BF-BBEA-692144EBB526}" type="slidenum">
              <a:rPr lang="en-US" altLang="en-US" sz="1400" b="0">
                <a:solidFill>
                  <a:srgbClr val="3333CC"/>
                </a:solidFill>
                <a:latin typeface="Times New Roman" pitchFamily="18" charset="0"/>
              </a:rPr>
              <a:pPr/>
              <a:t>17</a:t>
            </a:fld>
            <a:endParaRPr lang="en-US" altLang="en-US" sz="1400" b="0">
              <a:solidFill>
                <a:srgbClr val="3333CC"/>
              </a:solidFill>
              <a:latin typeface="Times New Roman" pitchFamily="18" charset="0"/>
            </a:endParaRPr>
          </a:p>
        </p:txBody>
      </p:sp>
      <p:sp>
        <p:nvSpPr>
          <p:cNvPr id="23556" name="Rectangle 2"/>
          <p:cNvSpPr>
            <a:spLocks noGrp="1" noChangeArrowheads="1"/>
          </p:cNvSpPr>
          <p:nvPr>
            <p:ph type="title"/>
          </p:nvPr>
        </p:nvSpPr>
        <p:spPr/>
        <p:txBody>
          <a:bodyPr/>
          <a:lstStyle/>
          <a:p>
            <a:r>
              <a:rPr lang="en-US" altLang="sv-SE" sz="3200"/>
              <a:t>Digital clocks with a constant number of states are impossible</a:t>
            </a:r>
          </a:p>
        </p:txBody>
      </p:sp>
      <p:sp>
        <p:nvSpPr>
          <p:cNvPr id="23557" name="Rectangle 3"/>
          <p:cNvSpPr>
            <a:spLocks noGrp="1" noChangeArrowheads="1"/>
          </p:cNvSpPr>
          <p:nvPr>
            <p:ph type="body" idx="1"/>
          </p:nvPr>
        </p:nvSpPr>
        <p:spPr>
          <a:xfrm>
            <a:off x="457200" y="1412776"/>
            <a:ext cx="8229600" cy="4896544"/>
          </a:xfrm>
        </p:spPr>
        <p:txBody>
          <a:bodyPr/>
          <a:lstStyle/>
          <a:p>
            <a:pPr>
              <a:buFontTx/>
              <a:buChar char="o"/>
            </a:pPr>
            <a:r>
              <a:rPr lang="en-US" altLang="sv-SE" dirty="0"/>
              <a:t>Since the states of the processors encodes the clock values, and the set of states just rotates around the ring, </a:t>
            </a:r>
          </a:p>
          <a:p>
            <a:pPr lvl="1">
              <a:buFontTx/>
              <a:buChar char="o"/>
            </a:pPr>
            <a:r>
              <a:rPr lang="en-US" altLang="sv-SE" dirty="0"/>
              <a:t>It has to be the case in which all the states encode the same clock value. </a:t>
            </a:r>
            <a:r>
              <a:rPr lang="en-US" altLang="sv-SE" sz="1600" dirty="0">
                <a:solidFill>
                  <a:srgbClr val="FF0000"/>
                </a:solidFill>
              </a:rPr>
              <a:t>(the clock is constant which is not possible, and the stat of processor is just rotating).</a:t>
            </a:r>
            <a:endParaRPr lang="he-IL" altLang="sv-SE" sz="1600" dirty="0">
              <a:solidFill>
                <a:srgbClr val="FF0000"/>
              </a:solidFill>
            </a:endParaRPr>
          </a:p>
          <a:p>
            <a:pPr>
              <a:buFontTx/>
              <a:buChar char="o"/>
            </a:pPr>
            <a:r>
              <a:rPr lang="en-US" altLang="sv-SE" dirty="0"/>
              <a:t>On the other hand, the clock value must be increments in every pulse. </a:t>
            </a:r>
          </a:p>
          <a:p>
            <a:pPr>
              <a:buFont typeface="Wingdings" pitchFamily="2" charset="2"/>
              <a:buNone/>
            </a:pPr>
            <a:r>
              <a:rPr lang="en-US" altLang="sv-SE" dirty="0"/>
              <a:t>    </a:t>
            </a:r>
            <a:r>
              <a:rPr lang="en-US" altLang="sv-SE" dirty="0">
                <a:solidFill>
                  <a:srgbClr val="FF3300"/>
                </a:solidFill>
              </a:rPr>
              <a:t>Contradiction.</a:t>
            </a:r>
            <a:r>
              <a:rPr lang="en-US" altLang="sv-SE" dirty="0"/>
              <a:t> </a:t>
            </a:r>
          </a:p>
          <a:p>
            <a:pPr>
              <a:buFont typeface="Wingdings" pitchFamily="2" charset="2"/>
              <a:buNone/>
            </a:pPr>
            <a:r>
              <a:rPr lang="en-US" altLang="sv-SE" dirty="0"/>
              <a:t>Do we have to assume that the ring is unidirectional?</a:t>
            </a:r>
          </a:p>
          <a:p>
            <a:pPr>
              <a:buFont typeface="Wingdings" pitchFamily="2" charset="2"/>
              <a:buNone/>
            </a:pPr>
            <a:r>
              <a:rPr lang="en-US" altLang="sv-SE" dirty="0">
                <a:solidFill>
                  <a:srgbClr val="FFFFFF"/>
                </a:solidFill>
              </a:rPr>
              <a:t>Does a probabilistic algorithm exists for this ring?   </a:t>
            </a:r>
          </a:p>
        </p:txBody>
      </p:sp>
    </p:spTree>
    <p:extLst>
      <p:ext uri="{BB962C8B-B14F-4D97-AF65-F5344CB8AC3E}">
        <p14:creationId xmlns:p14="http://schemas.microsoft.com/office/powerpoint/2010/main" val="950795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C85CB4FD-FF35-47BF-BBEA-692144EBB526}" type="slidenum">
              <a:rPr lang="en-US" altLang="en-US" sz="1400" b="0">
                <a:solidFill>
                  <a:srgbClr val="3333CC"/>
                </a:solidFill>
                <a:latin typeface="Times New Roman" pitchFamily="18" charset="0"/>
              </a:rPr>
              <a:pPr/>
              <a:t>18</a:t>
            </a:fld>
            <a:endParaRPr lang="en-US" altLang="en-US" sz="1400" b="0">
              <a:solidFill>
                <a:srgbClr val="3333CC"/>
              </a:solidFill>
              <a:latin typeface="Times New Roman" pitchFamily="18" charset="0"/>
            </a:endParaRPr>
          </a:p>
        </p:txBody>
      </p:sp>
      <p:sp>
        <p:nvSpPr>
          <p:cNvPr id="23556" name="Rectangle 2"/>
          <p:cNvSpPr>
            <a:spLocks noGrp="1" noChangeArrowheads="1"/>
          </p:cNvSpPr>
          <p:nvPr>
            <p:ph type="title"/>
          </p:nvPr>
        </p:nvSpPr>
        <p:spPr/>
        <p:txBody>
          <a:bodyPr/>
          <a:lstStyle/>
          <a:p>
            <a:r>
              <a:rPr lang="en-US" altLang="sv-SE" sz="3200"/>
              <a:t>Digital clocks with a constant number of states are impossible</a:t>
            </a:r>
          </a:p>
        </p:txBody>
      </p:sp>
      <p:sp>
        <p:nvSpPr>
          <p:cNvPr id="23557" name="Rectangle 3"/>
          <p:cNvSpPr>
            <a:spLocks noGrp="1" noChangeArrowheads="1"/>
          </p:cNvSpPr>
          <p:nvPr>
            <p:ph type="body" idx="1"/>
          </p:nvPr>
        </p:nvSpPr>
        <p:spPr/>
        <p:txBody>
          <a:bodyPr/>
          <a:lstStyle/>
          <a:p>
            <a:r>
              <a:rPr lang="en-US" dirty="0"/>
              <a:t>Let s</a:t>
            </a:r>
            <a:r>
              <a:rPr lang="en-US" baseline="-25000" dirty="0"/>
              <a:t>1</a:t>
            </a:r>
            <a:r>
              <a:rPr lang="en-US" dirty="0"/>
              <a:t> and s</a:t>
            </a:r>
            <a:r>
              <a:rPr lang="en-US" baseline="-25000" dirty="0"/>
              <a:t>2</a:t>
            </a:r>
            <a:r>
              <a:rPr lang="en-US" dirty="0"/>
              <a:t> be two states in S; </a:t>
            </a:r>
          </a:p>
          <a:p>
            <a:pPr lvl="1"/>
            <a:r>
              <a:rPr lang="en-US" dirty="0"/>
              <a:t>e.g., the first two states according to some arbitrary state ordering </a:t>
            </a:r>
          </a:p>
          <a:p>
            <a:r>
              <a:rPr lang="en-US" dirty="0"/>
              <a:t>Use s</a:t>
            </a:r>
            <a:r>
              <a:rPr lang="en-US" baseline="-25000" dirty="0"/>
              <a:t>1</a:t>
            </a:r>
            <a:r>
              <a:rPr lang="en-US" dirty="0"/>
              <a:t> and s</a:t>
            </a:r>
            <a:r>
              <a:rPr lang="en-US" baseline="-25000" dirty="0"/>
              <a:t>2</a:t>
            </a:r>
            <a:r>
              <a:rPr lang="en-US" dirty="0"/>
              <a:t> to construct an infinite sequence of states such that </a:t>
            </a:r>
            <a:r>
              <a:rPr lang="en-US" i="1" dirty="0"/>
              <a:t>s</a:t>
            </a:r>
            <a:r>
              <a:rPr lang="en-US" i="1" baseline="-25000" dirty="0"/>
              <a:t>l+2</a:t>
            </a:r>
            <a:r>
              <a:rPr lang="en-US" dirty="0"/>
              <a:t> = </a:t>
            </a:r>
            <a:r>
              <a:rPr lang="en-US" i="1" dirty="0"/>
              <a:t>f</a:t>
            </a:r>
            <a:r>
              <a:rPr lang="en-US" dirty="0"/>
              <a:t>(</a:t>
            </a:r>
            <a:r>
              <a:rPr lang="en-US" i="1" dirty="0" err="1"/>
              <a:t>s</a:t>
            </a:r>
            <a:r>
              <a:rPr lang="en-US" i="1" baseline="-25000" dirty="0" err="1"/>
              <a:t>l</a:t>
            </a:r>
            <a:r>
              <a:rPr lang="en-US" dirty="0"/>
              <a:t>, </a:t>
            </a:r>
            <a:r>
              <a:rPr lang="en-US" i="1" dirty="0"/>
              <a:t>s</a:t>
            </a:r>
            <a:r>
              <a:rPr lang="en-US" i="1" baseline="-25000" dirty="0"/>
              <a:t>l+1</a:t>
            </a:r>
            <a:r>
              <a:rPr lang="en-US" dirty="0"/>
              <a:t>). </a:t>
            </a:r>
          </a:p>
          <a:p>
            <a:r>
              <a:rPr lang="en-US" dirty="0"/>
              <a:t>There must be a sequence of states </a:t>
            </a:r>
            <a:r>
              <a:rPr lang="en-US" i="1" dirty="0" err="1"/>
              <a:t>s</a:t>
            </a:r>
            <a:r>
              <a:rPr lang="en-US" i="1" baseline="-25000" dirty="0" err="1"/>
              <a:t>j</a:t>
            </a:r>
            <a:r>
              <a:rPr lang="en-US" dirty="0"/>
              <a:t>, </a:t>
            </a:r>
            <a:r>
              <a:rPr lang="en-US" i="1" dirty="0" err="1"/>
              <a:t>s</a:t>
            </a:r>
            <a:r>
              <a:rPr lang="en-US" i="1" baseline="-25000" dirty="0" err="1"/>
              <a:t>j+i</a:t>
            </a:r>
            <a:r>
              <a:rPr lang="en-US" dirty="0"/>
              <a:t>, …, </a:t>
            </a:r>
            <a:r>
              <a:rPr lang="en-US" i="1" dirty="0"/>
              <a:t>s</a:t>
            </a:r>
            <a:r>
              <a:rPr lang="en-US" i="1" baseline="-25000" dirty="0"/>
              <a:t>k-1</a:t>
            </a:r>
            <a:r>
              <a:rPr lang="en-US" dirty="0"/>
              <a:t>, </a:t>
            </a:r>
            <a:r>
              <a:rPr lang="en-US" i="1" dirty="0" err="1"/>
              <a:t>s</a:t>
            </a:r>
            <a:r>
              <a:rPr lang="en-US" i="1" baseline="-25000" dirty="0" err="1"/>
              <a:t>k</a:t>
            </a:r>
            <a:endParaRPr lang="en-US" dirty="0"/>
          </a:p>
          <a:p>
            <a:pPr lvl="1"/>
            <a:r>
              <a:rPr lang="en-US" dirty="0"/>
              <a:t>that is, a subset of the above infinite sequence</a:t>
            </a:r>
          </a:p>
          <a:p>
            <a:pPr lvl="2"/>
            <a:r>
              <a:rPr lang="en-US" dirty="0"/>
              <a:t>such that </a:t>
            </a:r>
            <a:r>
              <a:rPr lang="en-US" i="1" dirty="0"/>
              <a:t>f</a:t>
            </a:r>
            <a:r>
              <a:rPr lang="en-US" dirty="0"/>
              <a:t>(</a:t>
            </a:r>
            <a:r>
              <a:rPr lang="en-US" i="1" dirty="0"/>
              <a:t>s</a:t>
            </a:r>
            <a:r>
              <a:rPr lang="en-US" i="1" baseline="-25000" dirty="0"/>
              <a:t>k-1</a:t>
            </a:r>
            <a:r>
              <a:rPr lang="en-US" dirty="0"/>
              <a:t> ,</a:t>
            </a:r>
            <a:r>
              <a:rPr lang="en-US" i="1" dirty="0" err="1"/>
              <a:t>s</a:t>
            </a:r>
            <a:r>
              <a:rPr lang="en-US" i="1" baseline="-25000" dirty="0" err="1"/>
              <a:t>k</a:t>
            </a:r>
            <a:r>
              <a:rPr lang="en-US" dirty="0"/>
              <a:t>) = </a:t>
            </a:r>
            <a:r>
              <a:rPr lang="en-US" i="1" dirty="0" err="1"/>
              <a:t>s</a:t>
            </a:r>
            <a:r>
              <a:rPr lang="en-US" i="1" baseline="-25000" dirty="0" err="1"/>
              <a:t>j</a:t>
            </a:r>
            <a:r>
              <a:rPr lang="en-US" dirty="0"/>
              <a:t> and </a:t>
            </a:r>
            <a:r>
              <a:rPr lang="en-US" i="1" dirty="0"/>
              <a:t>f</a:t>
            </a:r>
            <a:r>
              <a:rPr lang="en-US" dirty="0"/>
              <a:t>(</a:t>
            </a:r>
            <a:r>
              <a:rPr lang="en-US" i="1" dirty="0" err="1"/>
              <a:t>s</a:t>
            </a:r>
            <a:r>
              <a:rPr lang="en-US" i="1" baseline="-25000" dirty="0" err="1"/>
              <a:t>k</a:t>
            </a:r>
            <a:r>
              <a:rPr lang="en-US" dirty="0" err="1"/>
              <a:t>,</a:t>
            </a:r>
            <a:r>
              <a:rPr lang="en-US" i="1" dirty="0" err="1"/>
              <a:t>s</a:t>
            </a:r>
            <a:r>
              <a:rPr lang="en-US" i="1" baseline="-25000" dirty="0" err="1"/>
              <a:t>j</a:t>
            </a:r>
            <a:r>
              <a:rPr lang="en-US" dirty="0"/>
              <a:t>) =</a:t>
            </a:r>
            <a:r>
              <a:rPr lang="en-US" i="1" dirty="0"/>
              <a:t>s</a:t>
            </a:r>
            <a:r>
              <a:rPr lang="en-US" i="1" baseline="-25000" dirty="0"/>
              <a:t>j+1</a:t>
            </a:r>
            <a:r>
              <a:rPr lang="en-US" dirty="0"/>
              <a:t> and k &gt; j + 2; or, equivalently, </a:t>
            </a:r>
            <a:r>
              <a:rPr lang="en-US" i="1" dirty="0"/>
              <a:t>s</a:t>
            </a:r>
            <a:r>
              <a:rPr lang="en-US" i="1" baseline="-25000" dirty="0"/>
              <a:t>k+1</a:t>
            </a:r>
            <a:r>
              <a:rPr lang="en-US" dirty="0"/>
              <a:t>=</a:t>
            </a:r>
            <a:r>
              <a:rPr lang="en-US" i="1" dirty="0" err="1"/>
              <a:t>s</a:t>
            </a:r>
            <a:r>
              <a:rPr lang="en-US" i="1" baseline="-25000" dirty="0" err="1"/>
              <a:t>j</a:t>
            </a:r>
            <a:r>
              <a:rPr lang="en-US" dirty="0"/>
              <a:t> and </a:t>
            </a:r>
            <a:r>
              <a:rPr lang="en-US" i="1" dirty="0"/>
              <a:t>s</a:t>
            </a:r>
            <a:r>
              <a:rPr lang="en-US" i="1" baseline="-25000" dirty="0"/>
              <a:t>k+2</a:t>
            </a:r>
            <a:r>
              <a:rPr lang="en-US" dirty="0"/>
              <a:t>=</a:t>
            </a:r>
            <a:r>
              <a:rPr lang="en-US" i="1" dirty="0"/>
              <a:t>s</a:t>
            </a:r>
            <a:r>
              <a:rPr lang="en-US" i="1" baseline="-25000" dirty="0"/>
              <a:t>j+1</a:t>
            </a:r>
            <a:r>
              <a:rPr lang="en-US" dirty="0"/>
              <a:t>.</a:t>
            </a:r>
            <a:endParaRPr lang="sv-SE" dirty="0"/>
          </a:p>
        </p:txBody>
      </p:sp>
    </p:spTree>
    <p:extLst>
      <p:ext uri="{BB962C8B-B14F-4D97-AF65-F5344CB8AC3E}">
        <p14:creationId xmlns:p14="http://schemas.microsoft.com/office/powerpoint/2010/main" val="658085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C85CB4FD-FF35-47BF-BBEA-692144EBB526}" type="slidenum">
              <a:rPr lang="en-US" altLang="en-US" sz="1400" b="0">
                <a:solidFill>
                  <a:srgbClr val="3333CC"/>
                </a:solidFill>
                <a:latin typeface="Times New Roman" pitchFamily="18" charset="0"/>
              </a:rPr>
              <a:pPr/>
              <a:t>19</a:t>
            </a:fld>
            <a:endParaRPr lang="en-US" altLang="en-US" sz="1400" b="0">
              <a:solidFill>
                <a:srgbClr val="3333CC"/>
              </a:solidFill>
              <a:latin typeface="Times New Roman" pitchFamily="18" charset="0"/>
            </a:endParaRPr>
          </a:p>
        </p:txBody>
      </p:sp>
      <p:sp>
        <p:nvSpPr>
          <p:cNvPr id="23556" name="Rectangle 2"/>
          <p:cNvSpPr>
            <a:spLocks noGrp="1" noChangeArrowheads="1"/>
          </p:cNvSpPr>
          <p:nvPr>
            <p:ph type="title"/>
          </p:nvPr>
        </p:nvSpPr>
        <p:spPr/>
        <p:txBody>
          <a:bodyPr/>
          <a:lstStyle/>
          <a:p>
            <a:r>
              <a:rPr lang="en-US" altLang="sv-SE" sz="3200"/>
              <a:t>Digital clocks with a constant number of states are impossible</a:t>
            </a:r>
          </a:p>
        </p:txBody>
      </p:sp>
      <p:sp>
        <p:nvSpPr>
          <p:cNvPr id="23557" name="Rectangle 3"/>
          <p:cNvSpPr>
            <a:spLocks noGrp="1" noChangeArrowheads="1"/>
          </p:cNvSpPr>
          <p:nvPr>
            <p:ph type="body" idx="1"/>
          </p:nvPr>
        </p:nvSpPr>
        <p:spPr/>
        <p:txBody>
          <a:bodyPr/>
          <a:lstStyle/>
          <a:p>
            <a:r>
              <a:rPr lang="en-US" dirty="0"/>
              <a:t>Any sequence of |</a:t>
            </a:r>
            <a:r>
              <a:rPr lang="en-US" i="1" dirty="0"/>
              <a:t>S</a:t>
            </a:r>
            <a:r>
              <a:rPr lang="en-US" dirty="0"/>
              <a:t>|</a:t>
            </a:r>
            <a:r>
              <a:rPr lang="en-US" baseline="30000" dirty="0"/>
              <a:t>2</a:t>
            </a:r>
            <a:r>
              <a:rPr lang="en-US" dirty="0"/>
              <a:t>+1 such pairs has at least one pair (</a:t>
            </a:r>
            <a:r>
              <a:rPr lang="en-US" i="1" dirty="0" err="1"/>
              <a:t>s</a:t>
            </a:r>
            <a:r>
              <a:rPr lang="en-US" i="1" baseline="-25000" dirty="0" err="1"/>
              <a:t>j</a:t>
            </a:r>
            <a:r>
              <a:rPr lang="en-US" dirty="0"/>
              <a:t>, </a:t>
            </a:r>
            <a:r>
              <a:rPr lang="en-US" i="1" dirty="0"/>
              <a:t>s</a:t>
            </a:r>
            <a:r>
              <a:rPr lang="en-US" i="1" baseline="-25000" dirty="0"/>
              <a:t>j+1</a:t>
            </a:r>
            <a:r>
              <a:rPr lang="en-US" dirty="0"/>
              <a:t>) that appears more than once. </a:t>
            </a:r>
          </a:p>
          <a:p>
            <a:r>
              <a:rPr lang="en-US" dirty="0"/>
              <a:t>Thus, any segment of 2(|</a:t>
            </a:r>
            <a:r>
              <a:rPr lang="en-US" i="1" dirty="0"/>
              <a:t>S</a:t>
            </a:r>
            <a:r>
              <a:rPr lang="en-US" dirty="0"/>
              <a:t>|</a:t>
            </a:r>
            <a:r>
              <a:rPr lang="en-US" i="1" baseline="30000" dirty="0"/>
              <a:t>2</a:t>
            </a:r>
            <a:r>
              <a:rPr lang="en-US" dirty="0"/>
              <a:t>+1) states in the infinite sequence can be used in our proof.</a:t>
            </a:r>
          </a:p>
          <a:p>
            <a:r>
              <a:rPr lang="en-US" dirty="0"/>
              <a:t>Now, we are convinced that there is a sequence </a:t>
            </a:r>
            <a:r>
              <a:rPr lang="en-US" i="1" dirty="0" err="1"/>
              <a:t>s</a:t>
            </a:r>
            <a:r>
              <a:rPr lang="en-US" i="1" baseline="-25000" dirty="0" err="1"/>
              <a:t>j</a:t>
            </a:r>
            <a:r>
              <a:rPr lang="en-US" dirty="0"/>
              <a:t>, </a:t>
            </a:r>
            <a:r>
              <a:rPr lang="en-US" i="1" dirty="0" err="1"/>
              <a:t>s</a:t>
            </a:r>
            <a:r>
              <a:rPr lang="en-US" i="1" baseline="-25000" dirty="0" err="1"/>
              <a:t>j+i</a:t>
            </a:r>
            <a:r>
              <a:rPr lang="en-US" dirty="0"/>
              <a:t>, …, </a:t>
            </a:r>
            <a:r>
              <a:rPr lang="en-US" i="1" dirty="0"/>
              <a:t>s</a:t>
            </a:r>
            <a:r>
              <a:rPr lang="en-US" i="1" baseline="-25000" dirty="0"/>
              <a:t>k-1</a:t>
            </a:r>
            <a:r>
              <a:rPr lang="en-US" dirty="0"/>
              <a:t>, </a:t>
            </a:r>
            <a:r>
              <a:rPr lang="en-US" i="1" dirty="0" err="1"/>
              <a:t>s</a:t>
            </a:r>
            <a:r>
              <a:rPr lang="en-US" i="1" baseline="-25000" dirty="0" err="1"/>
              <a:t>k</a:t>
            </a:r>
            <a:r>
              <a:rPr lang="en-US" dirty="0"/>
              <a:t> in which the combination </a:t>
            </a:r>
            <a:r>
              <a:rPr lang="en-US" dirty="0" err="1"/>
              <a:t>s</a:t>
            </a:r>
            <a:r>
              <a:rPr lang="en-US" baseline="-25000" dirty="0" err="1"/>
              <a:t>k+i</a:t>
            </a:r>
            <a:r>
              <a:rPr lang="en-US" dirty="0"/>
              <a:t>, s</a:t>
            </a:r>
            <a:r>
              <a:rPr lang="en-US" baseline="-25000" dirty="0"/>
              <a:t>k+2</a:t>
            </a:r>
            <a:r>
              <a:rPr lang="en-US" dirty="0"/>
              <a:t> and the combination </a:t>
            </a:r>
            <a:r>
              <a:rPr lang="en-US" dirty="0" err="1"/>
              <a:t>s</a:t>
            </a:r>
            <a:r>
              <a:rPr lang="en-US" baseline="-25000" dirty="0" err="1"/>
              <a:t>j</a:t>
            </a:r>
            <a:r>
              <a:rPr lang="en-US" dirty="0"/>
              <a:t>, </a:t>
            </a:r>
            <a:r>
              <a:rPr lang="en-US" dirty="0" err="1"/>
              <a:t>s</a:t>
            </a:r>
            <a:r>
              <a:rPr lang="en-US" baseline="-25000" dirty="0" err="1"/>
              <a:t>j+i</a:t>
            </a:r>
            <a:r>
              <a:rPr lang="en-US" dirty="0"/>
              <a:t> are identical. Therefore, it holds that </a:t>
            </a:r>
            <a:r>
              <a:rPr lang="en-US" i="1" dirty="0"/>
              <a:t>f</a:t>
            </a:r>
            <a:r>
              <a:rPr lang="en-US" dirty="0"/>
              <a:t>(</a:t>
            </a:r>
            <a:r>
              <a:rPr lang="en-US" i="1" dirty="0" err="1"/>
              <a:t>s</a:t>
            </a:r>
            <a:r>
              <a:rPr lang="en-US" i="1" baseline="-25000" dirty="0" err="1"/>
              <a:t>k-i</a:t>
            </a:r>
            <a:r>
              <a:rPr lang="en-US" dirty="0"/>
              <a:t>, </a:t>
            </a:r>
            <a:r>
              <a:rPr lang="en-US" i="1" dirty="0" err="1"/>
              <a:t>s</a:t>
            </a:r>
            <a:r>
              <a:rPr lang="en-US" i="1" baseline="-25000" dirty="0" err="1"/>
              <a:t>k</a:t>
            </a:r>
            <a:r>
              <a:rPr lang="en-US" dirty="0"/>
              <a:t>)=</a:t>
            </a:r>
            <a:r>
              <a:rPr lang="en-US" dirty="0" err="1"/>
              <a:t>sj</a:t>
            </a:r>
            <a:r>
              <a:rPr lang="en-US" dirty="0"/>
              <a:t> and </a:t>
            </a:r>
            <a:r>
              <a:rPr lang="en-US" i="1" dirty="0"/>
              <a:t>f</a:t>
            </a:r>
            <a:r>
              <a:rPr lang="en-US" dirty="0"/>
              <a:t>(</a:t>
            </a:r>
            <a:r>
              <a:rPr lang="en-US" i="1" dirty="0" err="1"/>
              <a:t>s</a:t>
            </a:r>
            <a:r>
              <a:rPr lang="en-US" i="1" baseline="-25000" dirty="0" err="1"/>
              <a:t>k</a:t>
            </a:r>
            <a:r>
              <a:rPr lang="en-US" i="1" dirty="0"/>
              <a:t>, </a:t>
            </a:r>
            <a:r>
              <a:rPr lang="en-US" i="1" dirty="0" err="1"/>
              <a:t>s</a:t>
            </a:r>
            <a:r>
              <a:rPr lang="en-US" i="1" baseline="-25000" dirty="0" err="1"/>
              <a:t>j</a:t>
            </a:r>
            <a:r>
              <a:rPr lang="en-US" dirty="0"/>
              <a:t>)=</a:t>
            </a:r>
            <a:r>
              <a:rPr lang="en-US" i="1" dirty="0" err="1"/>
              <a:t>s</a:t>
            </a:r>
            <a:r>
              <a:rPr lang="en-US" i="1" baseline="-25000" dirty="0" err="1"/>
              <a:t>j+y</a:t>
            </a:r>
            <a:r>
              <a:rPr lang="en-US" dirty="0"/>
              <a:t>. </a:t>
            </a:r>
          </a:p>
          <a:p>
            <a:endParaRPr lang="sv-SE" dirty="0"/>
          </a:p>
        </p:txBody>
      </p:sp>
    </p:spTree>
    <p:extLst>
      <p:ext uri="{BB962C8B-B14F-4D97-AF65-F5344CB8AC3E}">
        <p14:creationId xmlns:p14="http://schemas.microsoft.com/office/powerpoint/2010/main" val="356462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Today</a:t>
            </a:r>
          </a:p>
        </p:txBody>
      </p:sp>
      <p:sp>
        <p:nvSpPr>
          <p:cNvPr id="3" name="Content Placeholder 2"/>
          <p:cNvSpPr>
            <a:spLocks noGrp="1"/>
          </p:cNvSpPr>
          <p:nvPr>
            <p:ph idx="1"/>
          </p:nvPr>
        </p:nvSpPr>
        <p:spPr/>
        <p:txBody>
          <a:bodyPr/>
          <a:lstStyle/>
          <a:p>
            <a:r>
              <a:rPr lang="en-US" dirty="0"/>
              <a:t>We focus on the integration of self stabilization and other fault models, such as crash failures, that can occur during the system execution and not only before the first configuration.</a:t>
            </a:r>
          </a:p>
          <a:p>
            <a:pPr marL="0" indent="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C85CB4FD-FF35-47BF-BBEA-692144EBB526}" type="slidenum">
              <a:rPr lang="en-US" altLang="en-US" sz="1400" b="0">
                <a:solidFill>
                  <a:srgbClr val="3333CC"/>
                </a:solidFill>
                <a:latin typeface="Times New Roman" pitchFamily="18" charset="0"/>
              </a:rPr>
              <a:pPr/>
              <a:t>20</a:t>
            </a:fld>
            <a:endParaRPr lang="en-US" altLang="en-US" sz="1400" b="0">
              <a:solidFill>
                <a:srgbClr val="3333CC"/>
              </a:solidFill>
              <a:latin typeface="Times New Roman" pitchFamily="18" charset="0"/>
            </a:endParaRPr>
          </a:p>
        </p:txBody>
      </p:sp>
      <p:sp>
        <p:nvSpPr>
          <p:cNvPr id="23556" name="Rectangle 2"/>
          <p:cNvSpPr>
            <a:spLocks noGrp="1" noChangeArrowheads="1"/>
          </p:cNvSpPr>
          <p:nvPr>
            <p:ph type="title"/>
          </p:nvPr>
        </p:nvSpPr>
        <p:spPr/>
        <p:txBody>
          <a:bodyPr/>
          <a:lstStyle/>
          <a:p>
            <a:r>
              <a:rPr lang="en-US" altLang="sv-SE" sz="3200"/>
              <a:t>Digital clocks with a constant number of states are impossible</a:t>
            </a:r>
          </a:p>
        </p:txBody>
      </p:sp>
      <p:sp>
        <p:nvSpPr>
          <p:cNvPr id="23557" name="Rectangle 3"/>
          <p:cNvSpPr>
            <a:spLocks noGrp="1" noChangeArrowheads="1"/>
          </p:cNvSpPr>
          <p:nvPr>
            <p:ph type="body" idx="1"/>
          </p:nvPr>
        </p:nvSpPr>
        <p:spPr/>
        <p:txBody>
          <a:bodyPr/>
          <a:lstStyle/>
          <a:p>
            <a:r>
              <a:rPr lang="en-US" dirty="0"/>
              <a:t>Now construct a </a:t>
            </a:r>
            <a:r>
              <a:rPr lang="en-US" dirty="0" err="1"/>
              <a:t>unidirected</a:t>
            </a:r>
            <a:r>
              <a:rPr lang="en-US" dirty="0"/>
              <a:t> ring of processors using the sequence </a:t>
            </a:r>
            <a:r>
              <a:rPr lang="en-US" i="1" dirty="0" err="1"/>
              <a:t>s</a:t>
            </a:r>
            <a:r>
              <a:rPr lang="en-US" i="1" baseline="-25000" dirty="0" err="1"/>
              <a:t>j</a:t>
            </a:r>
            <a:r>
              <a:rPr lang="en-US" dirty="0"/>
              <a:t>, </a:t>
            </a:r>
            <a:r>
              <a:rPr lang="en-US" i="1" dirty="0" err="1"/>
              <a:t>s</a:t>
            </a:r>
            <a:r>
              <a:rPr lang="en-US" i="1" baseline="-25000" dirty="0" err="1"/>
              <a:t>j+i</a:t>
            </a:r>
            <a:r>
              <a:rPr lang="en-US" dirty="0"/>
              <a:t>, …, </a:t>
            </a:r>
            <a:r>
              <a:rPr lang="en-US" i="1" dirty="0"/>
              <a:t>s</a:t>
            </a:r>
            <a:r>
              <a:rPr lang="en-US" i="1" baseline="-25000" dirty="0"/>
              <a:t>k-1</a:t>
            </a:r>
            <a:r>
              <a:rPr lang="en-US" dirty="0"/>
              <a:t>, </a:t>
            </a:r>
            <a:r>
              <a:rPr lang="en-US" i="1" dirty="0" err="1"/>
              <a:t>s</a:t>
            </a:r>
            <a:r>
              <a:rPr lang="en-US" i="1" baseline="-25000" dirty="0" err="1"/>
              <a:t>k</a:t>
            </a:r>
            <a:r>
              <a:rPr lang="en-US" dirty="0"/>
              <a:t>, where the processor in state </a:t>
            </a:r>
            <a:r>
              <a:rPr lang="en-US" i="1" dirty="0" err="1"/>
              <a:t>s</a:t>
            </a:r>
            <a:r>
              <a:rPr lang="en-US" i="1" baseline="-25000" dirty="0" err="1"/>
              <a:t>k</a:t>
            </a:r>
            <a:r>
              <a:rPr lang="en-US" dirty="0"/>
              <a:t> is the left neighbor of the processor in state </a:t>
            </a:r>
            <a:r>
              <a:rPr lang="en-US" i="1" dirty="0" err="1"/>
              <a:t>s</a:t>
            </a:r>
            <a:r>
              <a:rPr lang="en-US" i="1" baseline="-25000" dirty="0" err="1"/>
              <a:t>j</a:t>
            </a:r>
            <a:r>
              <a:rPr lang="en-US" dirty="0"/>
              <a:t>. </a:t>
            </a:r>
          </a:p>
          <a:p>
            <a:pPr lvl="1"/>
            <a:r>
              <a:rPr lang="en-US" dirty="0"/>
              <a:t>Each processor uses its own state and the state of its left neighbor to compute the next state; </a:t>
            </a:r>
          </a:p>
          <a:p>
            <a:pPr lvl="2"/>
            <a:r>
              <a:rPr lang="en-US" dirty="0"/>
              <a:t>in accordance with our construction, the state </a:t>
            </a:r>
            <a:r>
              <a:rPr lang="en-US" i="1" dirty="0" err="1"/>
              <a:t>s</a:t>
            </a:r>
            <a:r>
              <a:rPr lang="en-US" i="1" baseline="-25000" dirty="0" err="1"/>
              <a:t>j+i</a:t>
            </a:r>
            <a:r>
              <a:rPr lang="en-US" dirty="0"/>
              <a:t> is changed to </a:t>
            </a:r>
            <a:r>
              <a:rPr lang="en-US" i="1" dirty="0"/>
              <a:t>s</a:t>
            </a:r>
            <a:r>
              <a:rPr lang="en-US" i="1" baseline="-25000" dirty="0"/>
              <a:t>j+i+1</a:t>
            </a:r>
            <a:r>
              <a:rPr lang="en-US" dirty="0"/>
              <a:t> for every </a:t>
            </a:r>
            <a:r>
              <a:rPr lang="en-US" i="1" dirty="0"/>
              <a:t>0</a:t>
            </a:r>
            <a:r>
              <a:rPr lang="en-US" dirty="0"/>
              <a:t>≤</a:t>
            </a:r>
            <a:r>
              <a:rPr lang="en-US" i="1" dirty="0"/>
              <a:t>i</a:t>
            </a:r>
            <a:r>
              <a:rPr lang="en-US" dirty="0"/>
              <a:t>&lt;</a:t>
            </a:r>
            <a:r>
              <a:rPr lang="en-US" i="1" dirty="0"/>
              <a:t>k-j</a:t>
            </a:r>
            <a:r>
              <a:rPr lang="en-US" dirty="0"/>
              <a:t>, and the state </a:t>
            </a:r>
            <a:r>
              <a:rPr lang="en-US" i="1" dirty="0" err="1"/>
              <a:t>s</a:t>
            </a:r>
            <a:r>
              <a:rPr lang="en-US" i="1" baseline="-25000" dirty="0" err="1"/>
              <a:t>k</a:t>
            </a:r>
            <a:r>
              <a:rPr lang="en-US" dirty="0"/>
              <a:t> is changed to </a:t>
            </a:r>
            <a:r>
              <a:rPr lang="en-US" i="1" dirty="0" err="1"/>
              <a:t>s</a:t>
            </a:r>
            <a:r>
              <a:rPr lang="en-US" i="1" baseline="-25000" dirty="0" err="1"/>
              <a:t>j</a:t>
            </a:r>
            <a:r>
              <a:rPr lang="en-US" dirty="0"/>
              <a:t>. </a:t>
            </a:r>
          </a:p>
          <a:p>
            <a:r>
              <a:rPr lang="en-US" dirty="0"/>
              <a:t>We conclude that, in each pulse, the states are rotated one place to the left. </a:t>
            </a:r>
          </a:p>
          <a:p>
            <a:r>
              <a:rPr lang="en-US" dirty="0"/>
              <a:t>Note that the above is true in an infinite execution starting in the configuration defined above. </a:t>
            </a:r>
          </a:p>
          <a:p>
            <a:endParaRPr lang="en-US" dirty="0"/>
          </a:p>
        </p:txBody>
      </p:sp>
    </p:spTree>
    <p:extLst>
      <p:ext uri="{BB962C8B-B14F-4D97-AF65-F5344CB8AC3E}">
        <p14:creationId xmlns:p14="http://schemas.microsoft.com/office/powerpoint/2010/main" val="2053979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C85CB4FD-FF35-47BF-BBEA-692144EBB526}" type="slidenum">
              <a:rPr lang="en-US" altLang="en-US" sz="1400" b="0">
                <a:solidFill>
                  <a:srgbClr val="3333CC"/>
                </a:solidFill>
                <a:latin typeface="Times New Roman" pitchFamily="18" charset="0"/>
              </a:rPr>
              <a:pPr/>
              <a:t>21</a:t>
            </a:fld>
            <a:endParaRPr lang="en-US" altLang="en-US" sz="1400" b="0">
              <a:solidFill>
                <a:srgbClr val="3333CC"/>
              </a:solidFill>
              <a:latin typeface="Times New Roman" pitchFamily="18" charset="0"/>
            </a:endParaRPr>
          </a:p>
        </p:txBody>
      </p:sp>
      <p:sp>
        <p:nvSpPr>
          <p:cNvPr id="23556" name="Rectangle 2"/>
          <p:cNvSpPr>
            <a:spLocks noGrp="1" noChangeArrowheads="1"/>
          </p:cNvSpPr>
          <p:nvPr>
            <p:ph type="title"/>
          </p:nvPr>
        </p:nvSpPr>
        <p:spPr/>
        <p:txBody>
          <a:bodyPr/>
          <a:lstStyle/>
          <a:p>
            <a:r>
              <a:rPr lang="en-US" altLang="sv-SE" sz="3200"/>
              <a:t>Digital clocks with a constant number of states are impossible</a:t>
            </a:r>
          </a:p>
        </p:txBody>
      </p:sp>
      <p:sp>
        <p:nvSpPr>
          <p:cNvPr id="23557" name="Rectangle 3"/>
          <p:cNvSpPr>
            <a:spLocks noGrp="1" noChangeArrowheads="1"/>
          </p:cNvSpPr>
          <p:nvPr>
            <p:ph type="body" idx="1"/>
          </p:nvPr>
        </p:nvSpPr>
        <p:spPr/>
        <p:txBody>
          <a:bodyPr/>
          <a:lstStyle/>
          <a:p>
            <a:r>
              <a:rPr lang="en-US" dirty="0"/>
              <a:t>Is it possible that such an infinite execution will converge? </a:t>
            </a:r>
          </a:p>
          <a:p>
            <a:r>
              <a:rPr lang="en-US" dirty="0"/>
              <a:t>Since the states of the processors encodes the clock value and the set of states is not changed during an infinite execution (it just rotates around the ring), we must assume that all the states encode the same clock value. </a:t>
            </a:r>
          </a:p>
          <a:p>
            <a:r>
              <a:rPr lang="en-US" dirty="0"/>
              <a:t>On the other hand, the clock value must be incremented in every pulse. </a:t>
            </a:r>
          </a:p>
          <a:p>
            <a:pPr marL="0" indent="0">
              <a:buNone/>
            </a:pPr>
            <a:r>
              <a:rPr lang="en-US" dirty="0"/>
              <a:t> </a:t>
            </a:r>
            <a:endParaRPr lang="sv-SE" dirty="0"/>
          </a:p>
        </p:txBody>
      </p:sp>
    </p:spTree>
    <p:extLst>
      <p:ext uri="{BB962C8B-B14F-4D97-AF65-F5344CB8AC3E}">
        <p14:creationId xmlns:p14="http://schemas.microsoft.com/office/powerpoint/2010/main" val="3418036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C85CB4FD-FF35-47BF-BBEA-692144EBB526}" type="slidenum">
              <a:rPr lang="en-US" altLang="en-US" sz="1400" b="0">
                <a:solidFill>
                  <a:srgbClr val="3333CC"/>
                </a:solidFill>
                <a:latin typeface="Times New Roman" pitchFamily="18" charset="0"/>
              </a:rPr>
              <a:pPr/>
              <a:t>22</a:t>
            </a:fld>
            <a:endParaRPr lang="en-US" altLang="en-US" sz="1400" b="0">
              <a:solidFill>
                <a:srgbClr val="3333CC"/>
              </a:solidFill>
              <a:latin typeface="Times New Roman" pitchFamily="18" charset="0"/>
            </a:endParaRPr>
          </a:p>
        </p:txBody>
      </p:sp>
      <p:sp>
        <p:nvSpPr>
          <p:cNvPr id="23556" name="Rectangle 2"/>
          <p:cNvSpPr>
            <a:spLocks noGrp="1" noChangeArrowheads="1"/>
          </p:cNvSpPr>
          <p:nvPr>
            <p:ph type="title"/>
          </p:nvPr>
        </p:nvSpPr>
        <p:spPr/>
        <p:txBody>
          <a:bodyPr/>
          <a:lstStyle/>
          <a:p>
            <a:r>
              <a:rPr lang="en-US" altLang="sv-SE" sz="3200"/>
              <a:t>Digital clocks with a constant number of states are impossible</a:t>
            </a:r>
          </a:p>
        </p:txBody>
      </p:sp>
      <p:sp>
        <p:nvSpPr>
          <p:cNvPr id="23557" name="Rectangle 3"/>
          <p:cNvSpPr>
            <a:spLocks noGrp="1" noChangeArrowheads="1"/>
          </p:cNvSpPr>
          <p:nvPr>
            <p:ph type="body" idx="1"/>
          </p:nvPr>
        </p:nvSpPr>
        <p:spPr/>
        <p:txBody>
          <a:bodyPr/>
          <a:lstStyle/>
          <a:p>
            <a:r>
              <a:rPr lang="en-US" dirty="0"/>
              <a:t>This is impossible, since the set of states is not changed during the infinite execution. </a:t>
            </a:r>
          </a:p>
          <a:p>
            <a:r>
              <a:rPr lang="en-US" dirty="0"/>
              <a:t>In the more complicated case of bidirectional rings, the lower-bound proof uses a similar approach.</a:t>
            </a:r>
          </a:p>
          <a:p>
            <a:pPr marL="0" indent="0">
              <a:buNone/>
            </a:pPr>
            <a:r>
              <a:rPr lang="en-US" sz="1600" dirty="0">
                <a:solidFill>
                  <a:srgbClr val="FF0000"/>
                </a:solidFill>
              </a:rPr>
              <a:t>The prove want to the show, the system should have a single clock value to converge, or it will not rich the single clock value which the system will not converge.</a:t>
            </a:r>
            <a:r>
              <a:rPr lang="en-US" sz="1600" dirty="0"/>
              <a:t> </a:t>
            </a:r>
            <a:endParaRPr lang="sv-SE" sz="1600" dirty="0"/>
          </a:p>
        </p:txBody>
      </p:sp>
    </p:spTree>
    <p:extLst>
      <p:ext uri="{BB962C8B-B14F-4D97-AF65-F5344CB8AC3E}">
        <p14:creationId xmlns:p14="http://schemas.microsoft.com/office/powerpoint/2010/main" val="1159604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5AB467EC-A0ED-4994-8251-3547C2559603}" type="slidenum">
              <a:rPr lang="en-US" altLang="en-US" sz="1400" b="0">
                <a:solidFill>
                  <a:srgbClr val="3333CC"/>
                </a:solidFill>
                <a:latin typeface="Times New Roman" pitchFamily="18" charset="0"/>
              </a:rPr>
              <a:pPr/>
              <a:t>23</a:t>
            </a:fld>
            <a:endParaRPr lang="en-US" altLang="en-US" sz="1400" b="0">
              <a:solidFill>
                <a:srgbClr val="3333CC"/>
              </a:solidFill>
              <a:latin typeface="Times New Roman" pitchFamily="18" charset="0"/>
            </a:endParaRPr>
          </a:p>
        </p:txBody>
      </p:sp>
      <p:sp>
        <p:nvSpPr>
          <p:cNvPr id="24580" name="Rectangle 2"/>
          <p:cNvSpPr>
            <a:spLocks noGrp="1" noChangeArrowheads="1"/>
          </p:cNvSpPr>
          <p:nvPr>
            <p:ph type="title"/>
          </p:nvPr>
        </p:nvSpPr>
        <p:spPr>
          <a:xfrm>
            <a:off x="595313" y="989013"/>
            <a:ext cx="7772400" cy="1143000"/>
          </a:xfrm>
        </p:spPr>
        <p:txBody>
          <a:bodyPr/>
          <a:lstStyle/>
          <a:p>
            <a:r>
              <a:rPr lang="en-US" altLang="he-IL"/>
              <a:t>Chapter 6: roadmap</a:t>
            </a:r>
            <a:endParaRPr lang="en-US" altLang="sv-SE"/>
          </a:p>
        </p:txBody>
      </p:sp>
      <p:sp>
        <p:nvSpPr>
          <p:cNvPr id="24581" name="Rectangle 3"/>
          <p:cNvSpPr>
            <a:spLocks noGrp="1" noChangeArrowheads="1"/>
          </p:cNvSpPr>
          <p:nvPr>
            <p:ph type="body" idx="1"/>
          </p:nvPr>
        </p:nvSpPr>
        <p:spPr>
          <a:xfrm>
            <a:off x="441325" y="2360613"/>
            <a:ext cx="7772400" cy="2819400"/>
          </a:xfrm>
        </p:spPr>
        <p:txBody>
          <a:bodyPr/>
          <a:lstStyle/>
          <a:p>
            <a:pPr lvl="1">
              <a:lnSpc>
                <a:spcPct val="90000"/>
              </a:lnSpc>
              <a:buFont typeface="Wingdings" pitchFamily="2" charset="2"/>
              <a:buNone/>
            </a:pPr>
            <a:r>
              <a:rPr lang="en-US" altLang="en-US" sz="3200" dirty="0">
                <a:solidFill>
                  <a:srgbClr val="000099"/>
                </a:solidFill>
              </a:rPr>
              <a:t>6.1 </a:t>
            </a:r>
            <a:r>
              <a:rPr lang="en-US" altLang="he-IL" sz="3200" dirty="0">
                <a:solidFill>
                  <a:srgbClr val="000099"/>
                </a:solidFill>
              </a:rPr>
              <a:t>Digital Clock Synchronization</a:t>
            </a:r>
          </a:p>
          <a:p>
            <a:pPr lvl="1">
              <a:lnSpc>
                <a:spcPct val="90000"/>
              </a:lnSpc>
              <a:buFont typeface="Wingdings" pitchFamily="2" charset="2"/>
              <a:buNone/>
            </a:pPr>
            <a:r>
              <a:rPr lang="en-US" altLang="he-IL" sz="3200" dirty="0">
                <a:solidFill>
                  <a:srgbClr val="D73B3B"/>
                </a:solidFill>
              </a:rPr>
              <a:t>6.2 Stabilization in Spite of Napping	</a:t>
            </a:r>
          </a:p>
          <a:p>
            <a:pPr lvl="1">
              <a:lnSpc>
                <a:spcPct val="90000"/>
              </a:lnSpc>
              <a:buFont typeface="Wingdings" pitchFamily="2" charset="2"/>
              <a:buNone/>
            </a:pPr>
            <a:r>
              <a:rPr lang="en-US" altLang="he-IL" sz="3200" dirty="0">
                <a:solidFill>
                  <a:srgbClr val="D73B3B"/>
                </a:solidFill>
              </a:rPr>
              <a:t>	</a:t>
            </a:r>
          </a:p>
        </p:txBody>
      </p:sp>
    </p:spTree>
    <p:extLst>
      <p:ext uri="{BB962C8B-B14F-4D97-AF65-F5344CB8AC3E}">
        <p14:creationId xmlns:p14="http://schemas.microsoft.com/office/powerpoint/2010/main" val="4157377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37D94A36-C9FD-4CEB-9E02-D3BF39D2E3F8}" type="slidenum">
              <a:rPr lang="en-US" altLang="en-US" sz="1400" b="0">
                <a:solidFill>
                  <a:srgbClr val="3333CC"/>
                </a:solidFill>
                <a:latin typeface="Times New Roman" pitchFamily="18" charset="0"/>
              </a:rPr>
              <a:pPr/>
              <a:t>24</a:t>
            </a:fld>
            <a:endParaRPr lang="en-US" altLang="en-US" sz="1400" b="0">
              <a:solidFill>
                <a:srgbClr val="3333CC"/>
              </a:solidFill>
              <a:latin typeface="Times New Roman" pitchFamily="18" charset="0"/>
            </a:endParaRPr>
          </a:p>
        </p:txBody>
      </p:sp>
      <p:sp>
        <p:nvSpPr>
          <p:cNvPr id="25604" name="Rectangle 2"/>
          <p:cNvSpPr>
            <a:spLocks noGrp="1" noChangeArrowheads="1"/>
          </p:cNvSpPr>
          <p:nvPr>
            <p:ph type="title"/>
          </p:nvPr>
        </p:nvSpPr>
        <p:spPr/>
        <p:txBody>
          <a:bodyPr/>
          <a:lstStyle/>
          <a:p>
            <a:r>
              <a:rPr lang="en-US" altLang="sv-SE" sz="3600"/>
              <a:t>Stabilizing in Spite of Napping</a:t>
            </a:r>
          </a:p>
        </p:txBody>
      </p:sp>
      <p:sp>
        <p:nvSpPr>
          <p:cNvPr id="25605" name="Rectangle 3"/>
          <p:cNvSpPr>
            <a:spLocks noGrp="1" noChangeArrowheads="1"/>
          </p:cNvSpPr>
          <p:nvPr>
            <p:ph type="body" idx="1"/>
          </p:nvPr>
        </p:nvSpPr>
        <p:spPr>
          <a:xfrm>
            <a:off x="304800" y="1412776"/>
            <a:ext cx="8587680" cy="5118100"/>
          </a:xfrm>
        </p:spPr>
        <p:txBody>
          <a:bodyPr/>
          <a:lstStyle/>
          <a:p>
            <a:r>
              <a:rPr lang="en-US" altLang="sv-SE" sz="2400" dirty="0">
                <a:solidFill>
                  <a:srgbClr val="CC0000"/>
                </a:solidFill>
              </a:rPr>
              <a:t>Wait-free self-stabilizing clock-synchronization algorithm</a:t>
            </a:r>
            <a:r>
              <a:rPr lang="en-US" altLang="sv-SE" sz="2400" dirty="0"/>
              <a:t> is a clock-sync. algorithm that copes with transient and napping faults </a:t>
            </a:r>
            <a:r>
              <a:rPr lang="en-US" altLang="sv-SE" sz="1800" dirty="0">
                <a:solidFill>
                  <a:srgbClr val="FF0000"/>
                </a:solidFill>
              </a:rPr>
              <a:t>(napping means the processor dose not tack steps, special fault)</a:t>
            </a:r>
          </a:p>
          <a:p>
            <a:r>
              <a:rPr lang="en-US" altLang="sv-SE" sz="2400" dirty="0">
                <a:solidFill>
                  <a:schemeClr val="accent2"/>
                </a:solidFill>
              </a:rPr>
              <a:t>Each non-faulty operating processor ignores the faulty processors and increments its clock value by one in every pulse</a:t>
            </a:r>
            <a:endParaRPr lang="en-US" altLang="sv-SE" sz="2400" dirty="0"/>
          </a:p>
          <a:p>
            <a:r>
              <a:rPr lang="en-US" altLang="sv-SE" sz="2400" dirty="0"/>
              <a:t>Given a fixed integer </a:t>
            </a:r>
            <a:r>
              <a:rPr lang="en-US" altLang="sv-SE" sz="2400" i="1" dirty="0"/>
              <a:t>k</a:t>
            </a:r>
            <a:r>
              <a:rPr lang="en-US" altLang="sv-SE" sz="2400" dirty="0"/>
              <a:t>, once a processor </a:t>
            </a:r>
            <a:r>
              <a:rPr lang="en-US" altLang="sv-SE" sz="2400" i="1" dirty="0"/>
              <a:t>p</a:t>
            </a:r>
            <a:r>
              <a:rPr lang="en-US" altLang="sv-SE" sz="2400" i="1" baseline="-25000" dirty="0"/>
              <a:t>i</a:t>
            </a:r>
            <a:r>
              <a:rPr lang="en-US" altLang="sv-SE" sz="2400" dirty="0"/>
              <a:t> works correctly for at least </a:t>
            </a:r>
            <a:r>
              <a:rPr lang="en-US" altLang="sv-SE" sz="2400" i="1" dirty="0"/>
              <a:t>k</a:t>
            </a:r>
            <a:r>
              <a:rPr lang="en-US" altLang="sv-SE" sz="2400" dirty="0"/>
              <a:t> time units and continues working correctly, the following properties hold:</a:t>
            </a:r>
          </a:p>
          <a:p>
            <a:pPr lvl="1"/>
            <a:r>
              <a:rPr lang="en-US" altLang="sv-SE" dirty="0">
                <a:solidFill>
                  <a:srgbClr val="0070C0"/>
                </a:solidFill>
              </a:rPr>
              <a:t>Adjustment:</a:t>
            </a:r>
            <a:r>
              <a:rPr lang="en-US" altLang="sv-SE" dirty="0"/>
              <a:t> </a:t>
            </a:r>
            <a:r>
              <a:rPr lang="en-US" altLang="sv-SE" i="1" dirty="0"/>
              <a:t>p</a:t>
            </a:r>
            <a:r>
              <a:rPr lang="en-US" altLang="sv-SE" i="1" baseline="-25000" dirty="0"/>
              <a:t>i</a:t>
            </a:r>
            <a:r>
              <a:rPr lang="en-US" altLang="sv-SE" dirty="0"/>
              <a:t> does not adjust its clock</a:t>
            </a:r>
          </a:p>
          <a:p>
            <a:pPr lvl="1"/>
            <a:r>
              <a:rPr lang="en-US" altLang="sv-SE" dirty="0">
                <a:solidFill>
                  <a:srgbClr val="0070C0"/>
                </a:solidFill>
              </a:rPr>
              <a:t>Agreement:</a:t>
            </a:r>
            <a:r>
              <a:rPr lang="en-US" altLang="sv-SE" dirty="0"/>
              <a:t> </a:t>
            </a:r>
            <a:r>
              <a:rPr lang="en-US" altLang="sv-SE" i="1" dirty="0"/>
              <a:t>p</a:t>
            </a:r>
            <a:r>
              <a:rPr lang="en-US" altLang="sv-SE" i="1" baseline="-25000" dirty="0"/>
              <a:t>i</a:t>
            </a:r>
            <a:r>
              <a:rPr lang="en-US" altLang="sv-SE" dirty="0"/>
              <a:t>’s clock agrees with the clock of every other processor that has also been working correctly for at least </a:t>
            </a:r>
            <a:r>
              <a:rPr lang="en-US" altLang="sv-SE" i="1" dirty="0"/>
              <a:t>k</a:t>
            </a:r>
            <a:r>
              <a:rPr lang="en-US" altLang="sv-SE" dirty="0"/>
              <a:t> time units</a:t>
            </a:r>
          </a:p>
        </p:txBody>
      </p:sp>
    </p:spTree>
    <p:extLst>
      <p:ext uri="{BB962C8B-B14F-4D97-AF65-F5344CB8AC3E}">
        <p14:creationId xmlns:p14="http://schemas.microsoft.com/office/powerpoint/2010/main" val="3687760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BB7C0A16-5A8B-4755-9D82-A19873B8079B}" type="slidenum">
              <a:rPr lang="en-US" altLang="en-US" sz="1400" b="0">
                <a:solidFill>
                  <a:srgbClr val="3333CC"/>
                </a:solidFill>
                <a:latin typeface="Times New Roman" pitchFamily="18" charset="0"/>
              </a:rPr>
              <a:pPr/>
              <a:t>25</a:t>
            </a:fld>
            <a:endParaRPr lang="en-US" altLang="en-US" sz="1400" b="0">
              <a:solidFill>
                <a:srgbClr val="3333CC"/>
              </a:solidFill>
              <a:latin typeface="Times New Roman" pitchFamily="18" charset="0"/>
            </a:endParaRPr>
          </a:p>
        </p:txBody>
      </p:sp>
      <p:sp>
        <p:nvSpPr>
          <p:cNvPr id="26628" name="Rectangle 2"/>
          <p:cNvSpPr>
            <a:spLocks noGrp="1" noChangeArrowheads="1"/>
          </p:cNvSpPr>
          <p:nvPr>
            <p:ph type="title"/>
          </p:nvPr>
        </p:nvSpPr>
        <p:spPr>
          <a:xfrm>
            <a:off x="457200" y="260648"/>
            <a:ext cx="8229600" cy="1143000"/>
          </a:xfrm>
        </p:spPr>
        <p:txBody>
          <a:bodyPr/>
          <a:lstStyle/>
          <a:p>
            <a:r>
              <a:rPr lang="en-US" altLang="sv-SE" sz="3200" dirty="0"/>
              <a:t>Algorithms that fulfill the adjustment-agreement – unbounded clocks</a:t>
            </a:r>
          </a:p>
        </p:txBody>
      </p:sp>
      <p:sp>
        <p:nvSpPr>
          <p:cNvPr id="26629" name="Rectangle 3"/>
          <p:cNvSpPr>
            <a:spLocks noGrp="1" noChangeArrowheads="1"/>
          </p:cNvSpPr>
          <p:nvPr>
            <p:ph type="body" idx="1"/>
          </p:nvPr>
        </p:nvSpPr>
        <p:spPr>
          <a:xfrm>
            <a:off x="461392" y="1393825"/>
            <a:ext cx="8215064" cy="2465388"/>
          </a:xfrm>
        </p:spPr>
        <p:txBody>
          <a:bodyPr/>
          <a:lstStyle/>
          <a:p>
            <a:r>
              <a:rPr lang="en-US" altLang="sv-SE" dirty="0"/>
              <a:t>Simple example for </a:t>
            </a:r>
            <a:r>
              <a:rPr lang="en-US" altLang="sv-SE" i="1" dirty="0"/>
              <a:t>k </a:t>
            </a:r>
            <a:r>
              <a:rPr lang="en-US" altLang="sv-SE" dirty="0"/>
              <a:t>=</a:t>
            </a:r>
            <a:r>
              <a:rPr lang="en-US" altLang="sv-SE" i="1" dirty="0"/>
              <a:t>1</a:t>
            </a:r>
            <a:r>
              <a:rPr lang="en-US" altLang="sv-SE" dirty="0"/>
              <a:t>, using the unbounded clocks</a:t>
            </a:r>
          </a:p>
          <a:p>
            <a:pPr lvl="1">
              <a:buFont typeface="Wingdings" pitchFamily="2" charset="2"/>
              <a:buNone/>
            </a:pPr>
            <a:r>
              <a:rPr lang="en-US" altLang="sv-SE" dirty="0"/>
              <a:t>In every step – each processor reads the clock values of the other processors, and chooses the maximal value (denote by </a:t>
            </a:r>
            <a:r>
              <a:rPr lang="en-US" altLang="sv-SE" i="1" dirty="0"/>
              <a:t>x</a:t>
            </a:r>
            <a:r>
              <a:rPr lang="en-US" altLang="sv-SE" dirty="0"/>
              <a:t>) and assigns </a:t>
            </a:r>
            <a:r>
              <a:rPr lang="en-US" altLang="sv-SE" i="1" dirty="0"/>
              <a:t>x</a:t>
            </a:r>
            <a:r>
              <a:rPr lang="en-US" altLang="sv-SE" dirty="0"/>
              <a:t>+1 to its clock</a:t>
            </a:r>
          </a:p>
        </p:txBody>
      </p:sp>
      <p:grpSp>
        <p:nvGrpSpPr>
          <p:cNvPr id="334900" name="Group 52"/>
          <p:cNvGrpSpPr>
            <a:grpSpLocks/>
          </p:cNvGrpSpPr>
          <p:nvPr/>
        </p:nvGrpSpPr>
        <p:grpSpPr bwMode="auto">
          <a:xfrm>
            <a:off x="3517900" y="4648200"/>
            <a:ext cx="1943100" cy="1697038"/>
            <a:chOff x="4384" y="2874"/>
            <a:chExt cx="1224" cy="1069"/>
          </a:xfrm>
        </p:grpSpPr>
        <p:sp>
          <p:nvSpPr>
            <p:cNvPr id="26720" name="Oval 39"/>
            <p:cNvSpPr>
              <a:spLocks noChangeArrowheads="1"/>
            </p:cNvSpPr>
            <p:nvPr/>
          </p:nvSpPr>
          <p:spPr bwMode="auto">
            <a:xfrm>
              <a:off x="4384" y="2874"/>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rPr>
                <a:t>7</a:t>
              </a:r>
            </a:p>
          </p:txBody>
        </p:sp>
        <p:sp>
          <p:nvSpPr>
            <p:cNvPr id="26721" name="Line 40"/>
            <p:cNvSpPr>
              <a:spLocks noChangeShapeType="1"/>
            </p:cNvSpPr>
            <p:nvPr/>
          </p:nvSpPr>
          <p:spPr bwMode="auto">
            <a:xfrm>
              <a:off x="4716" y="3167"/>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22" name="Line 41"/>
            <p:cNvSpPr>
              <a:spLocks noChangeShapeType="1"/>
            </p:cNvSpPr>
            <p:nvPr/>
          </p:nvSpPr>
          <p:spPr bwMode="auto">
            <a:xfrm>
              <a:off x="4560" y="3167"/>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23" name="Line 42"/>
            <p:cNvSpPr>
              <a:spLocks noChangeShapeType="1"/>
            </p:cNvSpPr>
            <p:nvPr/>
          </p:nvSpPr>
          <p:spPr bwMode="auto">
            <a:xfrm>
              <a:off x="5466" y="3163"/>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24" name="Line 43"/>
            <p:cNvSpPr>
              <a:spLocks noChangeShapeType="1"/>
            </p:cNvSpPr>
            <p:nvPr/>
          </p:nvSpPr>
          <p:spPr bwMode="auto">
            <a:xfrm>
              <a:off x="4716" y="3792"/>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25" name="Line 44"/>
            <p:cNvSpPr>
              <a:spLocks noChangeShapeType="1"/>
            </p:cNvSpPr>
            <p:nvPr/>
          </p:nvSpPr>
          <p:spPr bwMode="auto">
            <a:xfrm>
              <a:off x="4716" y="3019"/>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26" name="Line 45"/>
            <p:cNvSpPr>
              <a:spLocks noChangeShapeType="1"/>
            </p:cNvSpPr>
            <p:nvPr/>
          </p:nvSpPr>
          <p:spPr bwMode="auto">
            <a:xfrm rot="5841475">
              <a:off x="4702" y="3163"/>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27" name="Line 46"/>
            <p:cNvSpPr>
              <a:spLocks noChangeShapeType="1"/>
            </p:cNvSpPr>
            <p:nvPr/>
          </p:nvSpPr>
          <p:spPr bwMode="auto">
            <a:xfrm>
              <a:off x="4464" y="3657"/>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28" name="AutoShape 48"/>
            <p:cNvSpPr>
              <a:spLocks noChangeArrowheads="1"/>
            </p:cNvSpPr>
            <p:nvPr/>
          </p:nvSpPr>
          <p:spPr bwMode="auto">
            <a:xfrm>
              <a:off x="5324" y="3643"/>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max</a:t>
              </a:r>
            </a:p>
          </p:txBody>
        </p:sp>
        <p:sp>
          <p:nvSpPr>
            <p:cNvPr id="26729" name="AutoShape 49"/>
            <p:cNvSpPr>
              <a:spLocks noChangeArrowheads="1"/>
            </p:cNvSpPr>
            <p:nvPr/>
          </p:nvSpPr>
          <p:spPr bwMode="auto">
            <a:xfrm>
              <a:off x="5298" y="2874"/>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5</a:t>
              </a:r>
            </a:p>
          </p:txBody>
        </p:sp>
        <p:sp>
          <p:nvSpPr>
            <p:cNvPr id="26730" name="Oval 50"/>
            <p:cNvSpPr>
              <a:spLocks noChangeArrowheads="1"/>
            </p:cNvSpPr>
            <p:nvPr/>
          </p:nvSpPr>
          <p:spPr bwMode="auto">
            <a:xfrm>
              <a:off x="4390" y="3650"/>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rPr>
                <a:t>8</a:t>
              </a:r>
            </a:p>
          </p:txBody>
        </p:sp>
      </p:grpSp>
      <p:sp>
        <p:nvSpPr>
          <p:cNvPr id="334901" name="Text Box 53"/>
          <p:cNvSpPr txBox="1">
            <a:spLocks noChangeArrowheads="1"/>
          </p:cNvSpPr>
          <p:nvPr/>
        </p:nvSpPr>
        <p:spPr bwMode="auto">
          <a:xfrm>
            <a:off x="1282700" y="3700463"/>
            <a:ext cx="6524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lvl="1">
              <a:buClr>
                <a:srgbClr val="3366FF"/>
              </a:buClr>
              <a:buSzPct val="75000"/>
              <a:buFont typeface="Wingdings" pitchFamily="2" charset="2"/>
              <a:buNone/>
            </a:pPr>
            <a:r>
              <a:rPr lang="en-US" altLang="sv-SE" b="0" dirty="0">
                <a:solidFill>
                  <a:srgbClr val="990000"/>
                </a:solidFill>
              </a:rPr>
              <a:t>Note that this approach wont work using bounded clock values </a:t>
            </a:r>
            <a:endParaRPr lang="en-US" altLang="sv-SE" dirty="0">
              <a:solidFill>
                <a:srgbClr val="990000"/>
              </a:solidFill>
            </a:endParaRPr>
          </a:p>
        </p:txBody>
      </p:sp>
      <p:grpSp>
        <p:nvGrpSpPr>
          <p:cNvPr id="334903" name="Group 55"/>
          <p:cNvGrpSpPr>
            <a:grpSpLocks/>
          </p:cNvGrpSpPr>
          <p:nvPr/>
        </p:nvGrpSpPr>
        <p:grpSpPr bwMode="auto">
          <a:xfrm>
            <a:off x="6046788" y="4448175"/>
            <a:ext cx="2265362" cy="1855788"/>
            <a:chOff x="1925" y="2763"/>
            <a:chExt cx="1427" cy="1169"/>
          </a:xfrm>
        </p:grpSpPr>
        <p:grpSp>
          <p:nvGrpSpPr>
            <p:cNvPr id="26707" name="Group 22"/>
            <p:cNvGrpSpPr>
              <a:grpSpLocks/>
            </p:cNvGrpSpPr>
            <p:nvPr/>
          </p:nvGrpSpPr>
          <p:grpSpPr bwMode="auto">
            <a:xfrm>
              <a:off x="2128" y="2866"/>
              <a:ext cx="1224" cy="1066"/>
              <a:chOff x="654" y="2870"/>
              <a:chExt cx="1224" cy="1066"/>
            </a:xfrm>
          </p:grpSpPr>
          <p:sp>
            <p:nvSpPr>
              <p:cNvPr id="26709" name="Oval 4"/>
              <p:cNvSpPr>
                <a:spLocks noChangeArrowheads="1"/>
              </p:cNvSpPr>
              <p:nvPr/>
            </p:nvSpPr>
            <p:spPr bwMode="auto">
              <a:xfrm>
                <a:off x="654" y="2870"/>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rPr>
                  <a:t>7</a:t>
                </a:r>
              </a:p>
            </p:txBody>
          </p:sp>
          <p:sp>
            <p:nvSpPr>
              <p:cNvPr id="26710" name="Line 11"/>
              <p:cNvSpPr>
                <a:spLocks noChangeShapeType="1"/>
              </p:cNvSpPr>
              <p:nvPr/>
            </p:nvSpPr>
            <p:spPr bwMode="auto">
              <a:xfrm>
                <a:off x="986" y="3163"/>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11" name="Line 12"/>
              <p:cNvSpPr>
                <a:spLocks noChangeShapeType="1"/>
              </p:cNvSpPr>
              <p:nvPr/>
            </p:nvSpPr>
            <p:spPr bwMode="auto">
              <a:xfrm>
                <a:off x="830" y="3163"/>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12" name="Line 13"/>
              <p:cNvSpPr>
                <a:spLocks noChangeShapeType="1"/>
              </p:cNvSpPr>
              <p:nvPr/>
            </p:nvSpPr>
            <p:spPr bwMode="auto">
              <a:xfrm>
                <a:off x="1736" y="3159"/>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13" name="Line 14"/>
              <p:cNvSpPr>
                <a:spLocks noChangeShapeType="1"/>
              </p:cNvSpPr>
              <p:nvPr/>
            </p:nvSpPr>
            <p:spPr bwMode="auto">
              <a:xfrm>
                <a:off x="986" y="3788"/>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14" name="Line 15"/>
              <p:cNvSpPr>
                <a:spLocks noChangeShapeType="1"/>
              </p:cNvSpPr>
              <p:nvPr/>
            </p:nvSpPr>
            <p:spPr bwMode="auto">
              <a:xfrm>
                <a:off x="986" y="3015"/>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15" name="Line 16"/>
              <p:cNvSpPr>
                <a:spLocks noChangeShapeType="1"/>
              </p:cNvSpPr>
              <p:nvPr/>
            </p:nvSpPr>
            <p:spPr bwMode="auto">
              <a:xfrm rot="5841475">
                <a:off x="972" y="3159"/>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16" name="Line 18"/>
              <p:cNvSpPr>
                <a:spLocks noChangeShapeType="1"/>
              </p:cNvSpPr>
              <p:nvPr/>
            </p:nvSpPr>
            <p:spPr bwMode="auto">
              <a:xfrm>
                <a:off x="734" y="3653"/>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17" name="AutoShape 19"/>
              <p:cNvSpPr>
                <a:spLocks noChangeArrowheads="1"/>
              </p:cNvSpPr>
              <p:nvPr/>
            </p:nvSpPr>
            <p:spPr bwMode="auto">
              <a:xfrm>
                <a:off x="704" y="3643"/>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9</a:t>
                </a:r>
              </a:p>
            </p:txBody>
          </p:sp>
          <p:sp>
            <p:nvSpPr>
              <p:cNvPr id="26718" name="AutoShape 20"/>
              <p:cNvSpPr>
                <a:spLocks noChangeArrowheads="1"/>
              </p:cNvSpPr>
              <p:nvPr/>
            </p:nvSpPr>
            <p:spPr bwMode="auto">
              <a:xfrm>
                <a:off x="1594" y="3639"/>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3</a:t>
                </a:r>
              </a:p>
            </p:txBody>
          </p:sp>
          <p:sp>
            <p:nvSpPr>
              <p:cNvPr id="26719" name="AutoShape 21"/>
              <p:cNvSpPr>
                <a:spLocks noChangeArrowheads="1"/>
              </p:cNvSpPr>
              <p:nvPr/>
            </p:nvSpPr>
            <p:spPr bwMode="auto">
              <a:xfrm>
                <a:off x="1568" y="2870"/>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5</a:t>
                </a:r>
              </a:p>
            </p:txBody>
          </p:sp>
        </p:grpSp>
        <p:sp>
          <p:nvSpPr>
            <p:cNvPr id="26708" name="Text Box 54"/>
            <p:cNvSpPr txBox="1">
              <a:spLocks noChangeArrowheads="1"/>
            </p:cNvSpPr>
            <p:nvPr/>
          </p:nvSpPr>
          <p:spPr bwMode="auto">
            <a:xfrm>
              <a:off x="1925" y="2763"/>
              <a:ext cx="35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200" b="0">
                  <a:solidFill>
                    <a:schemeClr val="accent2"/>
                  </a:solidFill>
                </a:rPr>
                <a:t>P</a:t>
              </a:r>
              <a:r>
                <a:rPr lang="en-US" altLang="sv-SE" sz="2200" b="0" baseline="-25000">
                  <a:solidFill>
                    <a:schemeClr val="accent2"/>
                  </a:solidFill>
                </a:rPr>
                <a:t>1</a:t>
              </a:r>
            </a:p>
          </p:txBody>
        </p:sp>
      </p:grpSp>
      <p:grpSp>
        <p:nvGrpSpPr>
          <p:cNvPr id="334918" name="Group 70"/>
          <p:cNvGrpSpPr>
            <a:grpSpLocks/>
          </p:cNvGrpSpPr>
          <p:nvPr/>
        </p:nvGrpSpPr>
        <p:grpSpPr bwMode="auto">
          <a:xfrm>
            <a:off x="347663" y="4446588"/>
            <a:ext cx="7961312" cy="1855787"/>
            <a:chOff x="219" y="2801"/>
            <a:chExt cx="5015" cy="1169"/>
          </a:xfrm>
        </p:grpSpPr>
        <p:sp>
          <p:nvSpPr>
            <p:cNvPr id="26692" name="Text Box 36"/>
            <p:cNvSpPr txBox="1">
              <a:spLocks noChangeArrowheads="1"/>
            </p:cNvSpPr>
            <p:nvPr/>
          </p:nvSpPr>
          <p:spPr bwMode="auto">
            <a:xfrm>
              <a:off x="219" y="3061"/>
              <a:ext cx="3790"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2200" b="0">
                  <a:solidFill>
                    <a:schemeClr val="accent2"/>
                  </a:solidFill>
                </a:rPr>
                <a:t>After an execution of P</a:t>
              </a:r>
              <a:r>
                <a:rPr lang="en-US" altLang="sv-SE" sz="2200" b="0" baseline="-25000">
                  <a:solidFill>
                    <a:schemeClr val="accent2"/>
                  </a:solidFill>
                </a:rPr>
                <a:t>1</a:t>
              </a:r>
              <a:r>
                <a:rPr lang="en-US" altLang="sv-SE" sz="2200" b="0">
                  <a:solidFill>
                    <a:schemeClr val="accent2"/>
                  </a:solidFill>
                </a:rPr>
                <a:t>, it’s clock holds the maximal clock value, and wont adjust its clock as long as it doesn’t crash</a:t>
              </a:r>
            </a:p>
          </p:txBody>
        </p:sp>
        <p:grpSp>
          <p:nvGrpSpPr>
            <p:cNvPr id="26693" name="Group 56"/>
            <p:cNvGrpSpPr>
              <a:grpSpLocks/>
            </p:cNvGrpSpPr>
            <p:nvPr/>
          </p:nvGrpSpPr>
          <p:grpSpPr bwMode="auto">
            <a:xfrm>
              <a:off x="3807" y="2801"/>
              <a:ext cx="1427" cy="1169"/>
              <a:chOff x="1925" y="2763"/>
              <a:chExt cx="1427" cy="1169"/>
            </a:xfrm>
          </p:grpSpPr>
          <p:grpSp>
            <p:nvGrpSpPr>
              <p:cNvPr id="26694" name="Group 57"/>
              <p:cNvGrpSpPr>
                <a:grpSpLocks/>
              </p:cNvGrpSpPr>
              <p:nvPr/>
            </p:nvGrpSpPr>
            <p:grpSpPr bwMode="auto">
              <a:xfrm>
                <a:off x="2128" y="2866"/>
                <a:ext cx="1224" cy="1066"/>
                <a:chOff x="654" y="2870"/>
                <a:chExt cx="1224" cy="1066"/>
              </a:xfrm>
            </p:grpSpPr>
            <p:sp>
              <p:nvSpPr>
                <p:cNvPr id="26696" name="Oval 58"/>
                <p:cNvSpPr>
                  <a:spLocks noChangeArrowheads="1"/>
                </p:cNvSpPr>
                <p:nvPr/>
              </p:nvSpPr>
              <p:spPr bwMode="auto">
                <a:xfrm>
                  <a:off x="654" y="2870"/>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rPr>
                    <a:t>7</a:t>
                  </a:r>
                </a:p>
              </p:txBody>
            </p:sp>
            <p:sp>
              <p:nvSpPr>
                <p:cNvPr id="26697" name="Line 59"/>
                <p:cNvSpPr>
                  <a:spLocks noChangeShapeType="1"/>
                </p:cNvSpPr>
                <p:nvPr/>
              </p:nvSpPr>
              <p:spPr bwMode="auto">
                <a:xfrm>
                  <a:off x="986" y="3163"/>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98" name="Line 60"/>
                <p:cNvSpPr>
                  <a:spLocks noChangeShapeType="1"/>
                </p:cNvSpPr>
                <p:nvPr/>
              </p:nvSpPr>
              <p:spPr bwMode="auto">
                <a:xfrm>
                  <a:off x="830" y="3163"/>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99" name="Line 61"/>
                <p:cNvSpPr>
                  <a:spLocks noChangeShapeType="1"/>
                </p:cNvSpPr>
                <p:nvPr/>
              </p:nvSpPr>
              <p:spPr bwMode="auto">
                <a:xfrm>
                  <a:off x="1736" y="3159"/>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00" name="Line 62"/>
                <p:cNvSpPr>
                  <a:spLocks noChangeShapeType="1"/>
                </p:cNvSpPr>
                <p:nvPr/>
              </p:nvSpPr>
              <p:spPr bwMode="auto">
                <a:xfrm>
                  <a:off x="986" y="3788"/>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01" name="Line 63"/>
                <p:cNvSpPr>
                  <a:spLocks noChangeShapeType="1"/>
                </p:cNvSpPr>
                <p:nvPr/>
              </p:nvSpPr>
              <p:spPr bwMode="auto">
                <a:xfrm>
                  <a:off x="986" y="3015"/>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02" name="Line 64"/>
                <p:cNvSpPr>
                  <a:spLocks noChangeShapeType="1"/>
                </p:cNvSpPr>
                <p:nvPr/>
              </p:nvSpPr>
              <p:spPr bwMode="auto">
                <a:xfrm rot="5841475">
                  <a:off x="972" y="3159"/>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03" name="Line 65"/>
                <p:cNvSpPr>
                  <a:spLocks noChangeShapeType="1"/>
                </p:cNvSpPr>
                <p:nvPr/>
              </p:nvSpPr>
              <p:spPr bwMode="auto">
                <a:xfrm>
                  <a:off x="734" y="3653"/>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704" name="AutoShape 66"/>
                <p:cNvSpPr>
                  <a:spLocks noChangeArrowheads="1"/>
                </p:cNvSpPr>
                <p:nvPr/>
              </p:nvSpPr>
              <p:spPr bwMode="auto">
                <a:xfrm>
                  <a:off x="704" y="3643"/>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9</a:t>
                  </a:r>
                </a:p>
              </p:txBody>
            </p:sp>
            <p:sp>
              <p:nvSpPr>
                <p:cNvPr id="26705" name="AutoShape 67"/>
                <p:cNvSpPr>
                  <a:spLocks noChangeArrowheads="1"/>
                </p:cNvSpPr>
                <p:nvPr/>
              </p:nvSpPr>
              <p:spPr bwMode="auto">
                <a:xfrm>
                  <a:off x="1594" y="3639"/>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3</a:t>
                  </a:r>
                </a:p>
              </p:txBody>
            </p:sp>
            <p:sp>
              <p:nvSpPr>
                <p:cNvPr id="26706" name="AutoShape 68"/>
                <p:cNvSpPr>
                  <a:spLocks noChangeArrowheads="1"/>
                </p:cNvSpPr>
                <p:nvPr/>
              </p:nvSpPr>
              <p:spPr bwMode="auto">
                <a:xfrm>
                  <a:off x="1568" y="2870"/>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5</a:t>
                  </a:r>
                </a:p>
              </p:txBody>
            </p:sp>
          </p:grpSp>
          <p:sp>
            <p:nvSpPr>
              <p:cNvPr id="26695" name="Text Box 69"/>
              <p:cNvSpPr txBox="1">
                <a:spLocks noChangeArrowheads="1"/>
              </p:cNvSpPr>
              <p:nvPr/>
            </p:nvSpPr>
            <p:spPr bwMode="auto">
              <a:xfrm>
                <a:off x="1925" y="2763"/>
                <a:ext cx="35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200" b="0">
                    <a:solidFill>
                      <a:schemeClr val="accent2"/>
                    </a:solidFill>
                  </a:rPr>
                  <a:t>P</a:t>
                </a:r>
                <a:r>
                  <a:rPr lang="en-US" altLang="sv-SE" sz="2200" b="0" baseline="-25000">
                    <a:solidFill>
                      <a:schemeClr val="accent2"/>
                    </a:solidFill>
                  </a:rPr>
                  <a:t>1</a:t>
                </a:r>
              </a:p>
            </p:txBody>
          </p:sp>
        </p:grpSp>
      </p:grpSp>
      <p:grpSp>
        <p:nvGrpSpPr>
          <p:cNvPr id="334919" name="Group 71"/>
          <p:cNvGrpSpPr>
            <a:grpSpLocks/>
          </p:cNvGrpSpPr>
          <p:nvPr/>
        </p:nvGrpSpPr>
        <p:grpSpPr bwMode="auto">
          <a:xfrm>
            <a:off x="346075" y="4445000"/>
            <a:ext cx="7961313" cy="1855788"/>
            <a:chOff x="219" y="2801"/>
            <a:chExt cx="5015" cy="1169"/>
          </a:xfrm>
        </p:grpSpPr>
        <p:sp>
          <p:nvSpPr>
            <p:cNvPr id="26677" name="Text Box 72"/>
            <p:cNvSpPr txBox="1">
              <a:spLocks noChangeArrowheads="1"/>
            </p:cNvSpPr>
            <p:nvPr/>
          </p:nvSpPr>
          <p:spPr bwMode="auto">
            <a:xfrm>
              <a:off x="219" y="3061"/>
              <a:ext cx="3790"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2200" b="0">
                  <a:solidFill>
                    <a:schemeClr val="accent2"/>
                  </a:solidFill>
                </a:rPr>
                <a:t>After an execution of P</a:t>
              </a:r>
              <a:r>
                <a:rPr lang="en-US" altLang="sv-SE" sz="2200" b="0" baseline="-25000">
                  <a:solidFill>
                    <a:schemeClr val="accent2"/>
                  </a:solidFill>
                </a:rPr>
                <a:t>1</a:t>
              </a:r>
              <a:r>
                <a:rPr lang="en-US" altLang="sv-SE" sz="2200" b="0">
                  <a:solidFill>
                    <a:schemeClr val="accent2"/>
                  </a:solidFill>
                </a:rPr>
                <a:t>, it’s clock holds the maximal clock value, and wont adjust its clock as long as it doesn’t crash</a:t>
              </a:r>
            </a:p>
          </p:txBody>
        </p:sp>
        <p:grpSp>
          <p:nvGrpSpPr>
            <p:cNvPr id="26678" name="Group 73"/>
            <p:cNvGrpSpPr>
              <a:grpSpLocks/>
            </p:cNvGrpSpPr>
            <p:nvPr/>
          </p:nvGrpSpPr>
          <p:grpSpPr bwMode="auto">
            <a:xfrm>
              <a:off x="3807" y="2801"/>
              <a:ext cx="1427" cy="1169"/>
              <a:chOff x="1925" y="2763"/>
              <a:chExt cx="1427" cy="1169"/>
            </a:xfrm>
          </p:grpSpPr>
          <p:grpSp>
            <p:nvGrpSpPr>
              <p:cNvPr id="26679" name="Group 74"/>
              <p:cNvGrpSpPr>
                <a:grpSpLocks/>
              </p:cNvGrpSpPr>
              <p:nvPr/>
            </p:nvGrpSpPr>
            <p:grpSpPr bwMode="auto">
              <a:xfrm>
                <a:off x="2128" y="2866"/>
                <a:ext cx="1224" cy="1066"/>
                <a:chOff x="654" y="2870"/>
                <a:chExt cx="1224" cy="1066"/>
              </a:xfrm>
            </p:grpSpPr>
            <p:sp>
              <p:nvSpPr>
                <p:cNvPr id="26681" name="Oval 75"/>
                <p:cNvSpPr>
                  <a:spLocks noChangeArrowheads="1"/>
                </p:cNvSpPr>
                <p:nvPr/>
              </p:nvSpPr>
              <p:spPr bwMode="auto">
                <a:xfrm>
                  <a:off x="654" y="2870"/>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rPr>
                    <a:t>10</a:t>
                  </a:r>
                </a:p>
              </p:txBody>
            </p:sp>
            <p:sp>
              <p:nvSpPr>
                <p:cNvPr id="26682" name="Line 76"/>
                <p:cNvSpPr>
                  <a:spLocks noChangeShapeType="1"/>
                </p:cNvSpPr>
                <p:nvPr/>
              </p:nvSpPr>
              <p:spPr bwMode="auto">
                <a:xfrm>
                  <a:off x="986" y="3163"/>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83" name="Line 77"/>
                <p:cNvSpPr>
                  <a:spLocks noChangeShapeType="1"/>
                </p:cNvSpPr>
                <p:nvPr/>
              </p:nvSpPr>
              <p:spPr bwMode="auto">
                <a:xfrm>
                  <a:off x="830" y="3163"/>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84" name="Line 78"/>
                <p:cNvSpPr>
                  <a:spLocks noChangeShapeType="1"/>
                </p:cNvSpPr>
                <p:nvPr/>
              </p:nvSpPr>
              <p:spPr bwMode="auto">
                <a:xfrm>
                  <a:off x="1736" y="3159"/>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85" name="Line 79"/>
                <p:cNvSpPr>
                  <a:spLocks noChangeShapeType="1"/>
                </p:cNvSpPr>
                <p:nvPr/>
              </p:nvSpPr>
              <p:spPr bwMode="auto">
                <a:xfrm>
                  <a:off x="986" y="3788"/>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86" name="Line 80"/>
                <p:cNvSpPr>
                  <a:spLocks noChangeShapeType="1"/>
                </p:cNvSpPr>
                <p:nvPr/>
              </p:nvSpPr>
              <p:spPr bwMode="auto">
                <a:xfrm>
                  <a:off x="986" y="3015"/>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87" name="Line 81"/>
                <p:cNvSpPr>
                  <a:spLocks noChangeShapeType="1"/>
                </p:cNvSpPr>
                <p:nvPr/>
              </p:nvSpPr>
              <p:spPr bwMode="auto">
                <a:xfrm rot="5841475">
                  <a:off x="972" y="3159"/>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88" name="Line 82"/>
                <p:cNvSpPr>
                  <a:spLocks noChangeShapeType="1"/>
                </p:cNvSpPr>
                <p:nvPr/>
              </p:nvSpPr>
              <p:spPr bwMode="auto">
                <a:xfrm>
                  <a:off x="734" y="3653"/>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89" name="AutoShape 83"/>
                <p:cNvSpPr>
                  <a:spLocks noChangeArrowheads="1"/>
                </p:cNvSpPr>
                <p:nvPr/>
              </p:nvSpPr>
              <p:spPr bwMode="auto">
                <a:xfrm>
                  <a:off x="704" y="3643"/>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9</a:t>
                  </a:r>
                </a:p>
              </p:txBody>
            </p:sp>
            <p:sp>
              <p:nvSpPr>
                <p:cNvPr id="26690" name="AutoShape 84"/>
                <p:cNvSpPr>
                  <a:spLocks noChangeArrowheads="1"/>
                </p:cNvSpPr>
                <p:nvPr/>
              </p:nvSpPr>
              <p:spPr bwMode="auto">
                <a:xfrm>
                  <a:off x="1594" y="3639"/>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3</a:t>
                  </a:r>
                </a:p>
              </p:txBody>
            </p:sp>
            <p:sp>
              <p:nvSpPr>
                <p:cNvPr id="26691" name="AutoShape 85"/>
                <p:cNvSpPr>
                  <a:spLocks noChangeArrowheads="1"/>
                </p:cNvSpPr>
                <p:nvPr/>
              </p:nvSpPr>
              <p:spPr bwMode="auto">
                <a:xfrm>
                  <a:off x="1568" y="2870"/>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5</a:t>
                  </a:r>
                </a:p>
              </p:txBody>
            </p:sp>
          </p:grpSp>
          <p:sp>
            <p:nvSpPr>
              <p:cNvPr id="26680" name="Text Box 86"/>
              <p:cNvSpPr txBox="1">
                <a:spLocks noChangeArrowheads="1"/>
              </p:cNvSpPr>
              <p:nvPr/>
            </p:nvSpPr>
            <p:spPr bwMode="auto">
              <a:xfrm>
                <a:off x="1925" y="2763"/>
                <a:ext cx="35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200" b="0">
                    <a:solidFill>
                      <a:schemeClr val="accent2"/>
                    </a:solidFill>
                  </a:rPr>
                  <a:t>P</a:t>
                </a:r>
                <a:r>
                  <a:rPr lang="en-US" altLang="sv-SE" sz="2200" b="0" baseline="-25000">
                    <a:solidFill>
                      <a:schemeClr val="accent2"/>
                    </a:solidFill>
                  </a:rPr>
                  <a:t>1</a:t>
                </a:r>
              </a:p>
            </p:txBody>
          </p:sp>
        </p:grpSp>
      </p:grpSp>
      <p:grpSp>
        <p:nvGrpSpPr>
          <p:cNvPr id="334935" name="Group 87"/>
          <p:cNvGrpSpPr>
            <a:grpSpLocks/>
          </p:cNvGrpSpPr>
          <p:nvPr/>
        </p:nvGrpSpPr>
        <p:grpSpPr bwMode="auto">
          <a:xfrm>
            <a:off x="344488" y="4445000"/>
            <a:ext cx="7961312" cy="1855788"/>
            <a:chOff x="219" y="2801"/>
            <a:chExt cx="5015" cy="1169"/>
          </a:xfrm>
        </p:grpSpPr>
        <p:sp>
          <p:nvSpPr>
            <p:cNvPr id="26662" name="Text Box 88"/>
            <p:cNvSpPr txBox="1">
              <a:spLocks noChangeArrowheads="1"/>
            </p:cNvSpPr>
            <p:nvPr/>
          </p:nvSpPr>
          <p:spPr bwMode="auto">
            <a:xfrm>
              <a:off x="219" y="3061"/>
              <a:ext cx="3790"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2200" b="0">
                  <a:solidFill>
                    <a:schemeClr val="accent2"/>
                  </a:solidFill>
                </a:rPr>
                <a:t>After an execution of P</a:t>
              </a:r>
              <a:r>
                <a:rPr lang="en-US" altLang="sv-SE" sz="2200" b="0" baseline="-25000">
                  <a:solidFill>
                    <a:schemeClr val="accent2"/>
                  </a:solidFill>
                </a:rPr>
                <a:t>1</a:t>
              </a:r>
              <a:r>
                <a:rPr lang="en-US" altLang="sv-SE" sz="2200" b="0">
                  <a:solidFill>
                    <a:schemeClr val="accent2"/>
                  </a:solidFill>
                </a:rPr>
                <a:t>, it’s clock holds the maximal clock value, and wont adjust its clock as long as it doesn’t crash</a:t>
              </a:r>
            </a:p>
          </p:txBody>
        </p:sp>
        <p:grpSp>
          <p:nvGrpSpPr>
            <p:cNvPr id="26663" name="Group 89"/>
            <p:cNvGrpSpPr>
              <a:grpSpLocks/>
            </p:cNvGrpSpPr>
            <p:nvPr/>
          </p:nvGrpSpPr>
          <p:grpSpPr bwMode="auto">
            <a:xfrm>
              <a:off x="3807" y="2801"/>
              <a:ext cx="1427" cy="1169"/>
              <a:chOff x="1925" y="2763"/>
              <a:chExt cx="1427" cy="1169"/>
            </a:xfrm>
          </p:grpSpPr>
          <p:grpSp>
            <p:nvGrpSpPr>
              <p:cNvPr id="26664" name="Group 90"/>
              <p:cNvGrpSpPr>
                <a:grpSpLocks/>
              </p:cNvGrpSpPr>
              <p:nvPr/>
            </p:nvGrpSpPr>
            <p:grpSpPr bwMode="auto">
              <a:xfrm>
                <a:off x="2128" y="2866"/>
                <a:ext cx="1224" cy="1066"/>
                <a:chOff x="654" y="2870"/>
                <a:chExt cx="1224" cy="1066"/>
              </a:xfrm>
            </p:grpSpPr>
            <p:sp>
              <p:nvSpPr>
                <p:cNvPr id="26666" name="Oval 91"/>
                <p:cNvSpPr>
                  <a:spLocks noChangeArrowheads="1"/>
                </p:cNvSpPr>
                <p:nvPr/>
              </p:nvSpPr>
              <p:spPr bwMode="auto">
                <a:xfrm>
                  <a:off x="654" y="2870"/>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rPr>
                    <a:t>11</a:t>
                  </a:r>
                </a:p>
              </p:txBody>
            </p:sp>
            <p:sp>
              <p:nvSpPr>
                <p:cNvPr id="26667" name="Line 92"/>
                <p:cNvSpPr>
                  <a:spLocks noChangeShapeType="1"/>
                </p:cNvSpPr>
                <p:nvPr/>
              </p:nvSpPr>
              <p:spPr bwMode="auto">
                <a:xfrm>
                  <a:off x="986" y="3163"/>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68" name="Line 93"/>
                <p:cNvSpPr>
                  <a:spLocks noChangeShapeType="1"/>
                </p:cNvSpPr>
                <p:nvPr/>
              </p:nvSpPr>
              <p:spPr bwMode="auto">
                <a:xfrm>
                  <a:off x="830" y="3163"/>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69" name="Line 94"/>
                <p:cNvSpPr>
                  <a:spLocks noChangeShapeType="1"/>
                </p:cNvSpPr>
                <p:nvPr/>
              </p:nvSpPr>
              <p:spPr bwMode="auto">
                <a:xfrm>
                  <a:off x="1736" y="3159"/>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70" name="Line 95"/>
                <p:cNvSpPr>
                  <a:spLocks noChangeShapeType="1"/>
                </p:cNvSpPr>
                <p:nvPr/>
              </p:nvSpPr>
              <p:spPr bwMode="auto">
                <a:xfrm>
                  <a:off x="986" y="3788"/>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71" name="Line 96"/>
                <p:cNvSpPr>
                  <a:spLocks noChangeShapeType="1"/>
                </p:cNvSpPr>
                <p:nvPr/>
              </p:nvSpPr>
              <p:spPr bwMode="auto">
                <a:xfrm>
                  <a:off x="986" y="3015"/>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72" name="Line 97"/>
                <p:cNvSpPr>
                  <a:spLocks noChangeShapeType="1"/>
                </p:cNvSpPr>
                <p:nvPr/>
              </p:nvSpPr>
              <p:spPr bwMode="auto">
                <a:xfrm rot="5841475">
                  <a:off x="972" y="3159"/>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73" name="Line 98"/>
                <p:cNvSpPr>
                  <a:spLocks noChangeShapeType="1"/>
                </p:cNvSpPr>
                <p:nvPr/>
              </p:nvSpPr>
              <p:spPr bwMode="auto">
                <a:xfrm>
                  <a:off x="734" y="3653"/>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74" name="AutoShape 99"/>
                <p:cNvSpPr>
                  <a:spLocks noChangeArrowheads="1"/>
                </p:cNvSpPr>
                <p:nvPr/>
              </p:nvSpPr>
              <p:spPr bwMode="auto">
                <a:xfrm>
                  <a:off x="704" y="3643"/>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9</a:t>
                  </a:r>
                </a:p>
              </p:txBody>
            </p:sp>
            <p:sp>
              <p:nvSpPr>
                <p:cNvPr id="26675" name="AutoShape 100"/>
                <p:cNvSpPr>
                  <a:spLocks noChangeArrowheads="1"/>
                </p:cNvSpPr>
                <p:nvPr/>
              </p:nvSpPr>
              <p:spPr bwMode="auto">
                <a:xfrm>
                  <a:off x="1594" y="3639"/>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3</a:t>
                  </a:r>
                </a:p>
              </p:txBody>
            </p:sp>
            <p:sp>
              <p:nvSpPr>
                <p:cNvPr id="26676" name="AutoShape 101"/>
                <p:cNvSpPr>
                  <a:spLocks noChangeArrowheads="1"/>
                </p:cNvSpPr>
                <p:nvPr/>
              </p:nvSpPr>
              <p:spPr bwMode="auto">
                <a:xfrm>
                  <a:off x="1568" y="2870"/>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5</a:t>
                  </a:r>
                </a:p>
              </p:txBody>
            </p:sp>
          </p:grpSp>
          <p:sp>
            <p:nvSpPr>
              <p:cNvPr id="26665" name="Text Box 102"/>
              <p:cNvSpPr txBox="1">
                <a:spLocks noChangeArrowheads="1"/>
              </p:cNvSpPr>
              <p:nvPr/>
            </p:nvSpPr>
            <p:spPr bwMode="auto">
              <a:xfrm>
                <a:off x="1925" y="2763"/>
                <a:ext cx="35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200" b="0">
                    <a:solidFill>
                      <a:schemeClr val="accent2"/>
                    </a:solidFill>
                  </a:rPr>
                  <a:t>P</a:t>
                </a:r>
                <a:r>
                  <a:rPr lang="en-US" altLang="sv-SE" sz="2200" b="0" baseline="-25000">
                    <a:solidFill>
                      <a:schemeClr val="accent2"/>
                    </a:solidFill>
                  </a:rPr>
                  <a:t>1</a:t>
                </a:r>
              </a:p>
            </p:txBody>
          </p:sp>
        </p:grpSp>
      </p:grpSp>
      <p:grpSp>
        <p:nvGrpSpPr>
          <p:cNvPr id="334951" name="Group 103"/>
          <p:cNvGrpSpPr>
            <a:grpSpLocks/>
          </p:cNvGrpSpPr>
          <p:nvPr/>
        </p:nvGrpSpPr>
        <p:grpSpPr bwMode="auto">
          <a:xfrm>
            <a:off x="3521075" y="4654550"/>
            <a:ext cx="1943100" cy="1697038"/>
            <a:chOff x="4384" y="2874"/>
            <a:chExt cx="1224" cy="1069"/>
          </a:xfrm>
        </p:grpSpPr>
        <p:sp>
          <p:nvSpPr>
            <p:cNvPr id="26651" name="Oval 104"/>
            <p:cNvSpPr>
              <a:spLocks noChangeArrowheads="1"/>
            </p:cNvSpPr>
            <p:nvPr/>
          </p:nvSpPr>
          <p:spPr bwMode="auto">
            <a:xfrm>
              <a:off x="4384" y="2874"/>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rPr>
                <a:t>0</a:t>
              </a:r>
            </a:p>
          </p:txBody>
        </p:sp>
        <p:sp>
          <p:nvSpPr>
            <p:cNvPr id="26652" name="Line 105"/>
            <p:cNvSpPr>
              <a:spLocks noChangeShapeType="1"/>
            </p:cNvSpPr>
            <p:nvPr/>
          </p:nvSpPr>
          <p:spPr bwMode="auto">
            <a:xfrm>
              <a:off x="4716" y="3167"/>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53" name="Line 106"/>
            <p:cNvSpPr>
              <a:spLocks noChangeShapeType="1"/>
            </p:cNvSpPr>
            <p:nvPr/>
          </p:nvSpPr>
          <p:spPr bwMode="auto">
            <a:xfrm>
              <a:off x="4560" y="3167"/>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54" name="Line 107"/>
            <p:cNvSpPr>
              <a:spLocks noChangeShapeType="1"/>
            </p:cNvSpPr>
            <p:nvPr/>
          </p:nvSpPr>
          <p:spPr bwMode="auto">
            <a:xfrm>
              <a:off x="5466" y="3163"/>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55" name="Line 108"/>
            <p:cNvSpPr>
              <a:spLocks noChangeShapeType="1"/>
            </p:cNvSpPr>
            <p:nvPr/>
          </p:nvSpPr>
          <p:spPr bwMode="auto">
            <a:xfrm>
              <a:off x="4716" y="3792"/>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56" name="Line 109"/>
            <p:cNvSpPr>
              <a:spLocks noChangeShapeType="1"/>
            </p:cNvSpPr>
            <p:nvPr/>
          </p:nvSpPr>
          <p:spPr bwMode="auto">
            <a:xfrm>
              <a:off x="4716" y="3019"/>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57" name="Line 110"/>
            <p:cNvSpPr>
              <a:spLocks noChangeShapeType="1"/>
            </p:cNvSpPr>
            <p:nvPr/>
          </p:nvSpPr>
          <p:spPr bwMode="auto">
            <a:xfrm rot="5841475">
              <a:off x="4702" y="3163"/>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58" name="Line 111"/>
            <p:cNvSpPr>
              <a:spLocks noChangeShapeType="1"/>
            </p:cNvSpPr>
            <p:nvPr/>
          </p:nvSpPr>
          <p:spPr bwMode="auto">
            <a:xfrm>
              <a:off x="4464" y="3657"/>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59" name="AutoShape 112"/>
            <p:cNvSpPr>
              <a:spLocks noChangeArrowheads="1"/>
            </p:cNvSpPr>
            <p:nvPr/>
          </p:nvSpPr>
          <p:spPr bwMode="auto">
            <a:xfrm>
              <a:off x="5324" y="3643"/>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max</a:t>
              </a:r>
            </a:p>
          </p:txBody>
        </p:sp>
        <p:sp>
          <p:nvSpPr>
            <p:cNvPr id="26660" name="AutoShape 113"/>
            <p:cNvSpPr>
              <a:spLocks noChangeArrowheads="1"/>
            </p:cNvSpPr>
            <p:nvPr/>
          </p:nvSpPr>
          <p:spPr bwMode="auto">
            <a:xfrm>
              <a:off x="5298" y="2874"/>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5</a:t>
              </a:r>
            </a:p>
          </p:txBody>
        </p:sp>
        <p:sp>
          <p:nvSpPr>
            <p:cNvPr id="26661" name="Oval 114"/>
            <p:cNvSpPr>
              <a:spLocks noChangeArrowheads="1"/>
            </p:cNvSpPr>
            <p:nvPr/>
          </p:nvSpPr>
          <p:spPr bwMode="auto">
            <a:xfrm>
              <a:off x="4390" y="3650"/>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rPr>
                <a:t>0</a:t>
              </a:r>
            </a:p>
          </p:txBody>
        </p:sp>
      </p:grpSp>
      <p:grpSp>
        <p:nvGrpSpPr>
          <p:cNvPr id="334976" name="Group 128"/>
          <p:cNvGrpSpPr>
            <a:grpSpLocks/>
          </p:cNvGrpSpPr>
          <p:nvPr/>
        </p:nvGrpSpPr>
        <p:grpSpPr bwMode="auto">
          <a:xfrm>
            <a:off x="46038" y="4654550"/>
            <a:ext cx="5421312" cy="1697038"/>
            <a:chOff x="49" y="1732"/>
            <a:chExt cx="3415" cy="1069"/>
          </a:xfrm>
        </p:grpSpPr>
        <p:grpSp>
          <p:nvGrpSpPr>
            <p:cNvPr id="26638" name="Group 115"/>
            <p:cNvGrpSpPr>
              <a:grpSpLocks/>
            </p:cNvGrpSpPr>
            <p:nvPr/>
          </p:nvGrpSpPr>
          <p:grpSpPr bwMode="auto">
            <a:xfrm>
              <a:off x="2240" y="1732"/>
              <a:ext cx="1224" cy="1069"/>
              <a:chOff x="4384" y="2874"/>
              <a:chExt cx="1224" cy="1069"/>
            </a:xfrm>
          </p:grpSpPr>
          <p:sp>
            <p:nvSpPr>
              <p:cNvPr id="26640" name="Oval 116"/>
              <p:cNvSpPr>
                <a:spLocks noChangeArrowheads="1"/>
              </p:cNvSpPr>
              <p:nvPr/>
            </p:nvSpPr>
            <p:spPr bwMode="auto">
              <a:xfrm>
                <a:off x="4384" y="2874"/>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rPr>
                  <a:t>0</a:t>
                </a:r>
              </a:p>
            </p:txBody>
          </p:sp>
          <p:sp>
            <p:nvSpPr>
              <p:cNvPr id="26641" name="Line 117"/>
              <p:cNvSpPr>
                <a:spLocks noChangeShapeType="1"/>
              </p:cNvSpPr>
              <p:nvPr/>
            </p:nvSpPr>
            <p:spPr bwMode="auto">
              <a:xfrm>
                <a:off x="4716" y="3167"/>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42" name="Line 118"/>
              <p:cNvSpPr>
                <a:spLocks noChangeShapeType="1"/>
              </p:cNvSpPr>
              <p:nvPr/>
            </p:nvSpPr>
            <p:spPr bwMode="auto">
              <a:xfrm>
                <a:off x="4560" y="3167"/>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43" name="Line 119"/>
              <p:cNvSpPr>
                <a:spLocks noChangeShapeType="1"/>
              </p:cNvSpPr>
              <p:nvPr/>
            </p:nvSpPr>
            <p:spPr bwMode="auto">
              <a:xfrm>
                <a:off x="5466" y="3163"/>
                <a:ext cx="0" cy="48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44" name="Line 120"/>
              <p:cNvSpPr>
                <a:spLocks noChangeShapeType="1"/>
              </p:cNvSpPr>
              <p:nvPr/>
            </p:nvSpPr>
            <p:spPr bwMode="auto">
              <a:xfrm>
                <a:off x="4716" y="3792"/>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45" name="Line 121"/>
              <p:cNvSpPr>
                <a:spLocks noChangeShapeType="1"/>
              </p:cNvSpPr>
              <p:nvPr/>
            </p:nvSpPr>
            <p:spPr bwMode="auto">
              <a:xfrm>
                <a:off x="4716" y="3019"/>
                <a:ext cx="58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46" name="Line 122"/>
              <p:cNvSpPr>
                <a:spLocks noChangeShapeType="1"/>
              </p:cNvSpPr>
              <p:nvPr/>
            </p:nvSpPr>
            <p:spPr bwMode="auto">
              <a:xfrm rot="5841475">
                <a:off x="4702" y="3163"/>
                <a:ext cx="582" cy="49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47" name="Line 123"/>
              <p:cNvSpPr>
                <a:spLocks noChangeShapeType="1"/>
              </p:cNvSpPr>
              <p:nvPr/>
            </p:nvSpPr>
            <p:spPr bwMode="auto">
              <a:xfrm>
                <a:off x="4464" y="3657"/>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26648" name="AutoShape 124"/>
              <p:cNvSpPr>
                <a:spLocks noChangeArrowheads="1"/>
              </p:cNvSpPr>
              <p:nvPr/>
            </p:nvSpPr>
            <p:spPr bwMode="auto">
              <a:xfrm>
                <a:off x="5324" y="3643"/>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max</a:t>
                </a:r>
              </a:p>
            </p:txBody>
          </p:sp>
          <p:sp>
            <p:nvSpPr>
              <p:cNvPr id="26649" name="AutoShape 125"/>
              <p:cNvSpPr>
                <a:spLocks noChangeArrowheads="1"/>
              </p:cNvSpPr>
              <p:nvPr/>
            </p:nvSpPr>
            <p:spPr bwMode="auto">
              <a:xfrm>
                <a:off x="5298" y="2874"/>
                <a:ext cx="284" cy="293"/>
              </a:xfrm>
              <a:prstGeom prst="flowChartSummingJunction">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5</a:t>
                </a:r>
              </a:p>
            </p:txBody>
          </p:sp>
          <p:sp>
            <p:nvSpPr>
              <p:cNvPr id="26650" name="Oval 126"/>
              <p:cNvSpPr>
                <a:spLocks noChangeArrowheads="1"/>
              </p:cNvSpPr>
              <p:nvPr/>
            </p:nvSpPr>
            <p:spPr bwMode="auto">
              <a:xfrm>
                <a:off x="4390" y="3650"/>
                <a:ext cx="332" cy="293"/>
              </a:xfrm>
              <a:prstGeom prst="ellipse">
                <a:avLst/>
              </a:prstGeom>
              <a:noFill/>
              <a:ln w="952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009900"/>
                    </a:solidFill>
                  </a:rPr>
                  <a:t>0</a:t>
                </a:r>
              </a:p>
            </p:txBody>
          </p:sp>
        </p:grpSp>
        <p:sp>
          <p:nvSpPr>
            <p:cNvPr id="26639" name="Text Box 127"/>
            <p:cNvSpPr txBox="1">
              <a:spLocks noChangeArrowheads="1"/>
            </p:cNvSpPr>
            <p:nvPr/>
          </p:nvSpPr>
          <p:spPr bwMode="auto">
            <a:xfrm>
              <a:off x="49" y="1806"/>
              <a:ext cx="2411"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2200" b="0" dirty="0">
                  <a:solidFill>
                    <a:schemeClr val="accent2"/>
                  </a:solidFill>
                </a:rPr>
                <a:t>The clock value never changes until the napping processor with max value starts to work</a:t>
              </a:r>
            </a:p>
          </p:txBody>
        </p:sp>
      </p:grpSp>
    </p:spTree>
    <p:extLst>
      <p:ext uri="{BB962C8B-B14F-4D97-AF65-F5344CB8AC3E}">
        <p14:creationId xmlns:p14="http://schemas.microsoft.com/office/powerpoint/2010/main" val="1040259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4903"/>
                                        </p:tgtEl>
                                        <p:attrNameLst>
                                          <p:attrName>style.visibility</p:attrName>
                                        </p:attrNameLst>
                                      </p:cBhvr>
                                      <p:to>
                                        <p:strVal val="visible"/>
                                      </p:to>
                                    </p:set>
                                  </p:childTnLst>
                                  <p:subTnLst>
                                    <p:set>
                                      <p:cBhvr override="childStyle">
                                        <p:cTn dur="1" fill="hold" display="0" masterRel="nextClick" afterEffect="1"/>
                                        <p:tgtEl>
                                          <p:spTgt spid="33490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34918"/>
                                        </p:tgtEl>
                                        <p:attrNameLst>
                                          <p:attrName>style.visibility</p:attrName>
                                        </p:attrNameLst>
                                      </p:cBhvr>
                                      <p:to>
                                        <p:strVal val="visible"/>
                                      </p:to>
                                    </p:set>
                                  </p:childTnLst>
                                  <p:subTnLst>
                                    <p:set>
                                      <p:cBhvr override="childStyle">
                                        <p:cTn dur="1" fill="hold" display="0" masterRel="nextClick" afterEffect="1"/>
                                        <p:tgtEl>
                                          <p:spTgt spid="33491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34919"/>
                                        </p:tgtEl>
                                        <p:attrNameLst>
                                          <p:attrName>style.visibility</p:attrName>
                                        </p:attrNameLst>
                                      </p:cBhvr>
                                      <p:to>
                                        <p:strVal val="visible"/>
                                      </p:to>
                                    </p:set>
                                  </p:childTnLst>
                                  <p:subTnLst>
                                    <p:set>
                                      <p:cBhvr override="childStyle">
                                        <p:cTn dur="1" fill="hold" display="0" masterRel="nextClick" afterEffect="1"/>
                                        <p:tgtEl>
                                          <p:spTgt spid="33491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34935"/>
                                        </p:tgtEl>
                                        <p:attrNameLst>
                                          <p:attrName>style.visibility</p:attrName>
                                        </p:attrNameLst>
                                      </p:cBhvr>
                                      <p:to>
                                        <p:strVal val="visible"/>
                                      </p:to>
                                    </p:set>
                                  </p:childTnLst>
                                  <p:subTnLst>
                                    <p:set>
                                      <p:cBhvr override="childStyle">
                                        <p:cTn dur="1" fill="hold" display="0" masterRel="nextClick" afterEffect="1"/>
                                        <p:tgtEl>
                                          <p:spTgt spid="33493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490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34900"/>
                                        </p:tgtEl>
                                        <p:attrNameLst>
                                          <p:attrName>style.visibility</p:attrName>
                                        </p:attrNameLst>
                                      </p:cBhvr>
                                      <p:to>
                                        <p:strVal val="visible"/>
                                      </p:to>
                                    </p:set>
                                  </p:childTnLst>
                                  <p:subTnLst>
                                    <p:set>
                                      <p:cBhvr override="childStyle">
                                        <p:cTn dur="1" fill="hold" display="0" masterRel="nextClick" afterEffect="1"/>
                                        <p:tgtEl>
                                          <p:spTgt spid="334900"/>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34951"/>
                                        </p:tgtEl>
                                        <p:attrNameLst>
                                          <p:attrName>style.visibility</p:attrName>
                                        </p:attrNameLst>
                                      </p:cBhvr>
                                      <p:to>
                                        <p:strVal val="visible"/>
                                      </p:to>
                                    </p:set>
                                  </p:childTnLst>
                                  <p:subTnLst>
                                    <p:set>
                                      <p:cBhvr override="childStyle">
                                        <p:cTn dur="1" fill="hold" display="0" masterRel="nextClick" afterEffect="1"/>
                                        <p:tgtEl>
                                          <p:spTgt spid="334951"/>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34976"/>
                                        </p:tgtEl>
                                        <p:attrNameLst>
                                          <p:attrName>style.visibility</p:attrName>
                                        </p:attrNameLst>
                                      </p:cBhvr>
                                      <p:to>
                                        <p:strVal val="visible"/>
                                      </p:to>
                                    </p:set>
                                  </p:childTnLst>
                                  <p:subTnLst>
                                    <p:set>
                                      <p:cBhvr override="childStyle">
                                        <p:cTn dur="1" fill="hold" display="0" masterRel="nextClick" afterEffect="1"/>
                                        <p:tgtEl>
                                          <p:spTgt spid="33497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90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1FF84053-A7BD-4919-9C1C-CC67BB6C5985}" type="slidenum">
              <a:rPr lang="en-US" altLang="en-US" sz="1400" b="0">
                <a:solidFill>
                  <a:srgbClr val="3333CC"/>
                </a:solidFill>
                <a:latin typeface="Times New Roman" pitchFamily="18" charset="0"/>
              </a:rPr>
              <a:pPr/>
              <a:t>26</a:t>
            </a:fld>
            <a:endParaRPr lang="en-US" altLang="en-US" sz="1400" b="0">
              <a:solidFill>
                <a:srgbClr val="3333CC"/>
              </a:solidFill>
              <a:latin typeface="Times New Roman" pitchFamily="18" charset="0"/>
            </a:endParaRPr>
          </a:p>
        </p:txBody>
      </p:sp>
      <p:sp>
        <p:nvSpPr>
          <p:cNvPr id="27652" name="Rectangle 2"/>
          <p:cNvSpPr>
            <a:spLocks noGrp="1" noChangeArrowheads="1"/>
          </p:cNvSpPr>
          <p:nvPr>
            <p:ph type="title"/>
          </p:nvPr>
        </p:nvSpPr>
        <p:spPr/>
        <p:txBody>
          <a:bodyPr/>
          <a:lstStyle/>
          <a:p>
            <a:r>
              <a:rPr lang="en-US" altLang="sv-SE" sz="3200"/>
              <a:t>Algorithms that fulfill the adjustment-agreement – bounded clock values</a:t>
            </a:r>
          </a:p>
        </p:txBody>
      </p:sp>
      <p:sp>
        <p:nvSpPr>
          <p:cNvPr id="27653" name="Rectangle 3"/>
          <p:cNvSpPr>
            <a:spLocks noGrp="1" noChangeArrowheads="1"/>
          </p:cNvSpPr>
          <p:nvPr>
            <p:ph type="body" idx="1"/>
          </p:nvPr>
        </p:nvSpPr>
        <p:spPr>
          <a:xfrm>
            <a:off x="533400" y="1556792"/>
            <a:ext cx="7772400" cy="3219996"/>
          </a:xfrm>
        </p:spPr>
        <p:txBody>
          <a:bodyPr/>
          <a:lstStyle/>
          <a:p>
            <a:r>
              <a:rPr lang="en-US" altLang="sv-SE" sz="2400" dirty="0"/>
              <a:t>Using bounded clock values (M)</a:t>
            </a:r>
          </a:p>
          <a:p>
            <a:pPr lvl="1"/>
            <a:r>
              <a:rPr lang="en-US" altLang="sv-SE" sz="2000" dirty="0"/>
              <a:t>The idea – identifying crashed processors and ignoring their values</a:t>
            </a:r>
          </a:p>
          <a:p>
            <a:r>
              <a:rPr lang="en-US" altLang="sv-SE" sz="2400" dirty="0"/>
              <a:t>Each processor P has:</a:t>
            </a:r>
          </a:p>
          <a:p>
            <a:pPr lvl="1"/>
            <a:r>
              <a:rPr lang="en-US" altLang="sv-SE" sz="2000" dirty="0" err="1"/>
              <a:t>P.clock</a:t>
            </a:r>
            <a:r>
              <a:rPr lang="en-US" altLang="sv-SE" sz="2000" dirty="0"/>
              <a:t> </a:t>
            </a:r>
            <a:r>
              <a:rPr lang="en-US" altLang="sv-SE" sz="2000" dirty="0">
                <a:sym typeface="Symbol" pitchFamily="18" charset="2"/>
              </a:rPr>
              <a:t> {0… M-1}</a:t>
            </a:r>
          </a:p>
          <a:p>
            <a:pPr lvl="1"/>
            <a:r>
              <a:rPr lang="en-US" altLang="sv-SE" sz="2000" dirty="0">
                <a:sym typeface="Symbol" pitchFamily="18" charset="2"/>
              </a:rPr>
              <a:t>Q </a:t>
            </a:r>
            <a:r>
              <a:rPr lang="en-US" altLang="sv-SE" sz="2000" dirty="0" err="1">
                <a:sym typeface="Symbol" pitchFamily="18" charset="2"/>
              </a:rPr>
              <a:t>P.count</a:t>
            </a:r>
            <a:r>
              <a:rPr lang="en-US" altLang="sv-SE" sz="2000" dirty="0">
                <a:sym typeface="Symbol" pitchFamily="18" charset="2"/>
              </a:rPr>
              <a:t>[Q]  {0,1,2}</a:t>
            </a:r>
          </a:p>
          <a:p>
            <a:r>
              <a:rPr lang="en-US" altLang="sv-SE" sz="2400" dirty="0"/>
              <a:t>P is </a:t>
            </a:r>
            <a:r>
              <a:rPr lang="en-US" altLang="sv-SE" sz="2400" dirty="0">
                <a:solidFill>
                  <a:srgbClr val="CC0000"/>
                </a:solidFill>
              </a:rPr>
              <a:t>behind</a:t>
            </a:r>
            <a:r>
              <a:rPr lang="en-US" altLang="sv-SE" sz="2400" dirty="0"/>
              <a:t> Q if </a:t>
            </a:r>
            <a:r>
              <a:rPr lang="en-US" altLang="sv-SE" sz="2400" dirty="0" err="1"/>
              <a:t>P.count</a:t>
            </a:r>
            <a:r>
              <a:rPr lang="en-US" altLang="sv-SE" sz="2400" dirty="0"/>
              <a:t>[Q]+1 (mod 3) = </a:t>
            </a:r>
            <a:r>
              <a:rPr lang="en-US" altLang="sv-SE" sz="2400" dirty="0" err="1"/>
              <a:t>Q.count</a:t>
            </a:r>
            <a:r>
              <a:rPr lang="en-US" altLang="sv-SE" sz="2400" dirty="0"/>
              <a:t>[P]</a:t>
            </a:r>
          </a:p>
        </p:txBody>
      </p:sp>
      <p:sp>
        <p:nvSpPr>
          <p:cNvPr id="27654" name="Oval 4"/>
          <p:cNvSpPr>
            <a:spLocks noChangeArrowheads="1"/>
          </p:cNvSpPr>
          <p:nvPr/>
        </p:nvSpPr>
        <p:spPr bwMode="auto">
          <a:xfrm>
            <a:off x="1333500" y="4427538"/>
            <a:ext cx="603250" cy="508000"/>
          </a:xfrm>
          <a:prstGeom prst="ellipse">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P</a:t>
            </a:r>
          </a:p>
        </p:txBody>
      </p:sp>
      <p:sp>
        <p:nvSpPr>
          <p:cNvPr id="27655" name="Text Box 5"/>
          <p:cNvSpPr txBox="1">
            <a:spLocks noChangeArrowheads="1"/>
          </p:cNvSpPr>
          <p:nvPr/>
        </p:nvSpPr>
        <p:spPr bwMode="auto">
          <a:xfrm>
            <a:off x="774700" y="4935538"/>
            <a:ext cx="1597025"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P.count[Q]</a:t>
            </a:r>
          </a:p>
          <a:p>
            <a:pPr algn="ctr">
              <a:spcBef>
                <a:spcPct val="50000"/>
              </a:spcBef>
              <a:buFont typeface="Wingdings" pitchFamily="2" charset="2"/>
              <a:buNone/>
            </a:pPr>
            <a:r>
              <a:rPr lang="en-US" altLang="sv-SE" sz="2000" b="0">
                <a:solidFill>
                  <a:schemeClr val="accent2"/>
                </a:solidFill>
              </a:rPr>
              <a:t>0</a:t>
            </a:r>
          </a:p>
          <a:p>
            <a:pPr algn="ctr">
              <a:spcBef>
                <a:spcPct val="50000"/>
              </a:spcBef>
              <a:buFont typeface="Wingdings" pitchFamily="2" charset="2"/>
              <a:buNone/>
            </a:pPr>
            <a:r>
              <a:rPr lang="en-US" altLang="sv-SE" sz="2000" b="0">
                <a:solidFill>
                  <a:schemeClr val="accent2"/>
                </a:solidFill>
              </a:rPr>
              <a:t>1</a:t>
            </a:r>
          </a:p>
          <a:p>
            <a:pPr algn="ctr">
              <a:spcBef>
                <a:spcPct val="50000"/>
              </a:spcBef>
              <a:buFont typeface="Wingdings" pitchFamily="2" charset="2"/>
              <a:buNone/>
            </a:pPr>
            <a:r>
              <a:rPr lang="en-US" altLang="sv-SE" sz="2000" b="0">
                <a:solidFill>
                  <a:schemeClr val="accent2"/>
                </a:solidFill>
              </a:rPr>
              <a:t>2</a:t>
            </a:r>
          </a:p>
        </p:txBody>
      </p:sp>
      <p:sp>
        <p:nvSpPr>
          <p:cNvPr id="27656" name="Oval 6"/>
          <p:cNvSpPr>
            <a:spLocks noChangeArrowheads="1"/>
          </p:cNvSpPr>
          <p:nvPr/>
        </p:nvSpPr>
        <p:spPr bwMode="auto">
          <a:xfrm>
            <a:off x="3376613" y="4427538"/>
            <a:ext cx="603250" cy="508000"/>
          </a:xfrm>
          <a:prstGeom prst="ellipse">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rgbClr val="CC0000"/>
                </a:solidFill>
              </a:rPr>
              <a:t>Q</a:t>
            </a:r>
          </a:p>
        </p:txBody>
      </p:sp>
      <p:sp>
        <p:nvSpPr>
          <p:cNvPr id="27657" name="Text Box 7"/>
          <p:cNvSpPr txBox="1">
            <a:spLocks noChangeArrowheads="1"/>
          </p:cNvSpPr>
          <p:nvPr/>
        </p:nvSpPr>
        <p:spPr bwMode="auto">
          <a:xfrm>
            <a:off x="2817813" y="4935538"/>
            <a:ext cx="1597025"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dirty="0" err="1">
                <a:solidFill>
                  <a:schemeClr val="accent2"/>
                </a:solidFill>
              </a:rPr>
              <a:t>Q.count</a:t>
            </a:r>
            <a:r>
              <a:rPr lang="en-US" altLang="sv-SE" sz="2000" b="0" dirty="0">
                <a:solidFill>
                  <a:schemeClr val="accent2"/>
                </a:solidFill>
              </a:rPr>
              <a:t>[P]</a:t>
            </a:r>
          </a:p>
          <a:p>
            <a:pPr algn="ctr">
              <a:spcBef>
                <a:spcPct val="50000"/>
              </a:spcBef>
              <a:buFont typeface="Wingdings" pitchFamily="2" charset="2"/>
              <a:buNone/>
            </a:pPr>
            <a:r>
              <a:rPr lang="en-US" altLang="sv-SE" sz="2000" b="0" dirty="0">
                <a:solidFill>
                  <a:schemeClr val="accent2"/>
                </a:solidFill>
              </a:rPr>
              <a:t>1</a:t>
            </a:r>
          </a:p>
          <a:p>
            <a:pPr algn="ctr">
              <a:spcBef>
                <a:spcPct val="50000"/>
              </a:spcBef>
              <a:buFont typeface="Wingdings" pitchFamily="2" charset="2"/>
              <a:buNone/>
            </a:pPr>
            <a:r>
              <a:rPr lang="en-US" altLang="sv-SE" sz="2000" b="0" dirty="0">
                <a:solidFill>
                  <a:schemeClr val="accent2"/>
                </a:solidFill>
              </a:rPr>
              <a:t>2</a:t>
            </a:r>
          </a:p>
          <a:p>
            <a:pPr algn="ctr">
              <a:spcBef>
                <a:spcPct val="50000"/>
              </a:spcBef>
              <a:buFont typeface="Wingdings" pitchFamily="2" charset="2"/>
              <a:buNone/>
            </a:pPr>
            <a:r>
              <a:rPr lang="en-US" altLang="sv-SE" sz="2000" b="0" dirty="0">
                <a:solidFill>
                  <a:schemeClr val="accent2"/>
                </a:solidFill>
              </a:rPr>
              <a:t>0</a:t>
            </a:r>
          </a:p>
        </p:txBody>
      </p:sp>
      <p:sp>
        <p:nvSpPr>
          <p:cNvPr id="27658" name="Line 8"/>
          <p:cNvSpPr>
            <a:spLocks noChangeShapeType="1"/>
          </p:cNvSpPr>
          <p:nvPr/>
        </p:nvSpPr>
        <p:spPr bwMode="auto">
          <a:xfrm>
            <a:off x="2138363" y="4681538"/>
            <a:ext cx="962025"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Tree>
    <p:extLst>
      <p:ext uri="{BB962C8B-B14F-4D97-AF65-F5344CB8AC3E}">
        <p14:creationId xmlns:p14="http://schemas.microsoft.com/office/powerpoint/2010/main" val="1461349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E85A32EB-ED3F-4C74-871D-C6D4D1571072}" type="slidenum">
              <a:rPr lang="en-US" altLang="en-US" sz="1400" b="0">
                <a:solidFill>
                  <a:srgbClr val="3333CC"/>
                </a:solidFill>
                <a:latin typeface="Times New Roman" pitchFamily="18" charset="0"/>
              </a:rPr>
              <a:pPr/>
              <a:t>27</a:t>
            </a:fld>
            <a:endParaRPr lang="en-US" altLang="en-US" sz="1400" b="0">
              <a:solidFill>
                <a:srgbClr val="3333CC"/>
              </a:solidFill>
              <a:latin typeface="Times New Roman" pitchFamily="18" charset="0"/>
            </a:endParaRPr>
          </a:p>
        </p:txBody>
      </p:sp>
      <p:sp>
        <p:nvSpPr>
          <p:cNvPr id="28676" name="Rectangle 2"/>
          <p:cNvSpPr>
            <a:spLocks noGrp="1" noChangeArrowheads="1"/>
          </p:cNvSpPr>
          <p:nvPr>
            <p:ph type="title"/>
          </p:nvPr>
        </p:nvSpPr>
        <p:spPr/>
        <p:txBody>
          <a:bodyPr/>
          <a:lstStyle/>
          <a:p>
            <a:r>
              <a:rPr lang="en-US" altLang="sv-SE" sz="3200"/>
              <a:t>Algorithms that fulfill the adjustment-agreement – bounded solution</a:t>
            </a:r>
          </a:p>
        </p:txBody>
      </p:sp>
      <p:sp>
        <p:nvSpPr>
          <p:cNvPr id="28677" name="Rectangle 3"/>
          <p:cNvSpPr>
            <a:spLocks noGrp="1" noChangeArrowheads="1"/>
          </p:cNvSpPr>
          <p:nvPr>
            <p:ph type="body" idx="1"/>
          </p:nvPr>
        </p:nvSpPr>
        <p:spPr>
          <a:xfrm>
            <a:off x="533400" y="1600200"/>
            <a:ext cx="7772400" cy="1158875"/>
          </a:xfrm>
        </p:spPr>
        <p:txBody>
          <a:bodyPr/>
          <a:lstStyle/>
          <a:p>
            <a:r>
              <a:rPr lang="en-US" altLang="sv-SE"/>
              <a:t>The implementation is based on the concept of the “rock, paper, scissors” children’s game</a:t>
            </a:r>
          </a:p>
        </p:txBody>
      </p:sp>
      <p:grpSp>
        <p:nvGrpSpPr>
          <p:cNvPr id="364560" name="Group 16"/>
          <p:cNvGrpSpPr>
            <a:grpSpLocks/>
          </p:cNvGrpSpPr>
          <p:nvPr/>
        </p:nvGrpSpPr>
        <p:grpSpPr bwMode="auto">
          <a:xfrm>
            <a:off x="2443163" y="2774950"/>
            <a:ext cx="4756150" cy="2813050"/>
            <a:chOff x="1553" y="2010"/>
            <a:chExt cx="2996" cy="1772"/>
          </a:xfrm>
        </p:grpSpPr>
        <p:sp>
          <p:nvSpPr>
            <p:cNvPr id="28725" name="Oval 11"/>
            <p:cNvSpPr>
              <a:spLocks noChangeArrowheads="1"/>
            </p:cNvSpPr>
            <p:nvPr/>
          </p:nvSpPr>
          <p:spPr bwMode="auto">
            <a:xfrm>
              <a:off x="3174" y="2274"/>
              <a:ext cx="1375" cy="1232"/>
            </a:xfrm>
            <a:prstGeom prst="ellipse">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grpSp>
          <p:nvGrpSpPr>
            <p:cNvPr id="28726" name="Group 12"/>
            <p:cNvGrpSpPr>
              <a:grpSpLocks/>
            </p:cNvGrpSpPr>
            <p:nvPr/>
          </p:nvGrpSpPr>
          <p:grpSpPr bwMode="auto">
            <a:xfrm>
              <a:off x="1553" y="2010"/>
              <a:ext cx="2773" cy="1772"/>
              <a:chOff x="1457" y="1914"/>
              <a:chExt cx="2773" cy="1772"/>
            </a:xfrm>
          </p:grpSpPr>
          <p:pic>
            <p:nvPicPr>
              <p:cNvPr id="28727" name="Picture 13" descr="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 y="2355"/>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28" name="Picture 14" descr="r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 y="1914"/>
                <a:ext cx="1047" cy="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29" name="Text Box 15"/>
              <p:cNvSpPr txBox="1">
                <a:spLocks noChangeArrowheads="1"/>
              </p:cNvSpPr>
              <p:nvPr/>
            </p:nvSpPr>
            <p:spPr bwMode="auto">
              <a:xfrm>
                <a:off x="2696" y="2558"/>
                <a:ext cx="4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a:solidFill>
                      <a:schemeClr val="accent2"/>
                    </a:solidFill>
                  </a:rPr>
                  <a:t>VS</a:t>
                </a:r>
              </a:p>
            </p:txBody>
          </p:sp>
        </p:grpSp>
      </p:grpSp>
      <p:grpSp>
        <p:nvGrpSpPr>
          <p:cNvPr id="364569" name="Group 25"/>
          <p:cNvGrpSpPr>
            <a:grpSpLocks/>
          </p:cNvGrpSpPr>
          <p:nvPr/>
        </p:nvGrpSpPr>
        <p:grpSpPr bwMode="auto">
          <a:xfrm>
            <a:off x="1157288" y="2754313"/>
            <a:ext cx="5994400" cy="2562225"/>
            <a:chOff x="935" y="1882"/>
            <a:chExt cx="3776" cy="1614"/>
          </a:xfrm>
        </p:grpSpPr>
        <p:grpSp>
          <p:nvGrpSpPr>
            <p:cNvPr id="28720" name="Group 20"/>
            <p:cNvGrpSpPr>
              <a:grpSpLocks/>
            </p:cNvGrpSpPr>
            <p:nvPr/>
          </p:nvGrpSpPr>
          <p:grpSpPr bwMode="auto">
            <a:xfrm>
              <a:off x="999" y="2146"/>
              <a:ext cx="3712" cy="1027"/>
              <a:chOff x="935" y="1882"/>
              <a:chExt cx="3712" cy="1027"/>
            </a:xfrm>
          </p:grpSpPr>
          <p:pic>
            <p:nvPicPr>
              <p:cNvPr id="28722" name="Picture 21" descr="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 y="1952"/>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23" name="Picture 22" descr="super5sidelar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 y="1882"/>
                <a:ext cx="1768" cy="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24" name="Text Box 23"/>
              <p:cNvSpPr txBox="1">
                <a:spLocks noChangeArrowheads="1"/>
              </p:cNvSpPr>
              <p:nvPr/>
            </p:nvSpPr>
            <p:spPr bwMode="auto">
              <a:xfrm>
                <a:off x="2916" y="2276"/>
                <a:ext cx="3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a:solidFill>
                      <a:schemeClr val="accent2"/>
                    </a:solidFill>
                  </a:rPr>
                  <a:t>VS</a:t>
                </a:r>
              </a:p>
            </p:txBody>
          </p:sp>
        </p:grpSp>
        <p:sp>
          <p:nvSpPr>
            <p:cNvPr id="28721" name="Oval 24"/>
            <p:cNvSpPr>
              <a:spLocks noChangeArrowheads="1"/>
            </p:cNvSpPr>
            <p:nvPr/>
          </p:nvSpPr>
          <p:spPr bwMode="auto">
            <a:xfrm>
              <a:off x="935" y="1882"/>
              <a:ext cx="2045" cy="1614"/>
            </a:xfrm>
            <a:prstGeom prst="ellipse">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grpSp>
      <p:grpSp>
        <p:nvGrpSpPr>
          <p:cNvPr id="364578" name="Group 34"/>
          <p:cNvGrpSpPr>
            <a:grpSpLocks/>
          </p:cNvGrpSpPr>
          <p:nvPr/>
        </p:nvGrpSpPr>
        <p:grpSpPr bwMode="auto">
          <a:xfrm>
            <a:off x="1143000" y="2676525"/>
            <a:ext cx="5973763" cy="3248025"/>
            <a:chOff x="1089" y="1738"/>
            <a:chExt cx="3763" cy="2046"/>
          </a:xfrm>
        </p:grpSpPr>
        <p:grpSp>
          <p:nvGrpSpPr>
            <p:cNvPr id="28715" name="Group 29"/>
            <p:cNvGrpSpPr>
              <a:grpSpLocks/>
            </p:cNvGrpSpPr>
            <p:nvPr/>
          </p:nvGrpSpPr>
          <p:grpSpPr bwMode="auto">
            <a:xfrm>
              <a:off x="1089" y="2011"/>
              <a:ext cx="3763" cy="1772"/>
              <a:chOff x="590" y="1572"/>
              <a:chExt cx="3763" cy="1772"/>
            </a:xfrm>
          </p:grpSpPr>
          <p:pic>
            <p:nvPicPr>
              <p:cNvPr id="28717" name="Picture 30" descr="r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 y="1572"/>
                <a:ext cx="1047" cy="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18" name="Picture 31" descr="super5sidelar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 y="1712"/>
                <a:ext cx="1883" cy="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19" name="Text Box 32"/>
              <p:cNvSpPr txBox="1">
                <a:spLocks noChangeArrowheads="1"/>
              </p:cNvSpPr>
              <p:nvPr/>
            </p:nvSpPr>
            <p:spPr bwMode="auto">
              <a:xfrm>
                <a:off x="2647" y="2011"/>
                <a:ext cx="5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a:solidFill>
                      <a:schemeClr val="accent2"/>
                    </a:solidFill>
                  </a:rPr>
                  <a:t>VS</a:t>
                </a:r>
              </a:p>
            </p:txBody>
          </p:sp>
        </p:grpSp>
        <p:sp>
          <p:nvSpPr>
            <p:cNvPr id="28716" name="Oval 33"/>
            <p:cNvSpPr>
              <a:spLocks noChangeArrowheads="1"/>
            </p:cNvSpPr>
            <p:nvPr/>
          </p:nvSpPr>
          <p:spPr bwMode="auto">
            <a:xfrm>
              <a:off x="3805" y="1738"/>
              <a:ext cx="1047" cy="2046"/>
            </a:xfrm>
            <a:prstGeom prst="ellipse">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grpSp>
      <p:grpSp>
        <p:nvGrpSpPr>
          <p:cNvPr id="364592" name="Group 48"/>
          <p:cNvGrpSpPr>
            <a:grpSpLocks/>
          </p:cNvGrpSpPr>
          <p:nvPr/>
        </p:nvGrpSpPr>
        <p:grpSpPr bwMode="auto">
          <a:xfrm>
            <a:off x="1941513" y="2771775"/>
            <a:ext cx="5397500" cy="2813050"/>
            <a:chOff x="1223" y="1746"/>
            <a:chExt cx="3400" cy="1772"/>
          </a:xfrm>
        </p:grpSpPr>
        <p:grpSp>
          <p:nvGrpSpPr>
            <p:cNvPr id="28709" name="Group 10"/>
            <p:cNvGrpSpPr>
              <a:grpSpLocks/>
            </p:cNvGrpSpPr>
            <p:nvPr/>
          </p:nvGrpSpPr>
          <p:grpSpPr bwMode="auto">
            <a:xfrm>
              <a:off x="1539" y="1746"/>
              <a:ext cx="2773" cy="1772"/>
              <a:chOff x="1457" y="1914"/>
              <a:chExt cx="2773" cy="1772"/>
            </a:xfrm>
          </p:grpSpPr>
          <p:pic>
            <p:nvPicPr>
              <p:cNvPr id="28712" name="Picture 4" descr="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 y="2355"/>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13" name="Picture 5" descr="r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 y="1914"/>
                <a:ext cx="1047" cy="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14" name="Text Box 9"/>
              <p:cNvSpPr txBox="1">
                <a:spLocks noChangeArrowheads="1"/>
              </p:cNvSpPr>
              <p:nvPr/>
            </p:nvSpPr>
            <p:spPr bwMode="auto">
              <a:xfrm>
                <a:off x="2696" y="2558"/>
                <a:ext cx="4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a:solidFill>
                      <a:schemeClr val="accent2"/>
                    </a:solidFill>
                  </a:rPr>
                  <a:t>VS</a:t>
                </a:r>
              </a:p>
            </p:txBody>
          </p:sp>
        </p:grpSp>
        <p:sp>
          <p:nvSpPr>
            <p:cNvPr id="28710" name="Text Box 46"/>
            <p:cNvSpPr txBox="1">
              <a:spLocks noChangeArrowheads="1"/>
            </p:cNvSpPr>
            <p:nvPr/>
          </p:nvSpPr>
          <p:spPr bwMode="auto">
            <a:xfrm>
              <a:off x="4217" y="2187"/>
              <a:ext cx="40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rgbClr val="339966"/>
                  </a:solidFill>
                </a:rPr>
                <a:t>2</a:t>
              </a:r>
            </a:p>
          </p:txBody>
        </p:sp>
        <p:sp>
          <p:nvSpPr>
            <p:cNvPr id="28711" name="Text Box 47"/>
            <p:cNvSpPr txBox="1">
              <a:spLocks noChangeArrowheads="1"/>
            </p:cNvSpPr>
            <p:nvPr/>
          </p:nvSpPr>
          <p:spPr bwMode="auto">
            <a:xfrm>
              <a:off x="1223" y="2130"/>
              <a:ext cx="40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rgbClr val="339966"/>
                  </a:solidFill>
                </a:rPr>
                <a:t>1</a:t>
              </a:r>
            </a:p>
          </p:txBody>
        </p:sp>
      </p:grpSp>
      <p:grpSp>
        <p:nvGrpSpPr>
          <p:cNvPr id="364595" name="Group 51"/>
          <p:cNvGrpSpPr>
            <a:grpSpLocks/>
          </p:cNvGrpSpPr>
          <p:nvPr/>
        </p:nvGrpSpPr>
        <p:grpSpPr bwMode="auto">
          <a:xfrm>
            <a:off x="657225" y="3109913"/>
            <a:ext cx="7011988" cy="2813050"/>
            <a:chOff x="553" y="3731"/>
            <a:chExt cx="4417" cy="1772"/>
          </a:xfrm>
        </p:grpSpPr>
        <p:grpSp>
          <p:nvGrpSpPr>
            <p:cNvPr id="28703" name="Group 28"/>
            <p:cNvGrpSpPr>
              <a:grpSpLocks/>
            </p:cNvGrpSpPr>
            <p:nvPr/>
          </p:nvGrpSpPr>
          <p:grpSpPr bwMode="auto">
            <a:xfrm>
              <a:off x="860" y="3731"/>
              <a:ext cx="3763" cy="1772"/>
              <a:chOff x="590" y="1572"/>
              <a:chExt cx="3763" cy="1772"/>
            </a:xfrm>
          </p:grpSpPr>
          <p:pic>
            <p:nvPicPr>
              <p:cNvPr id="28706" name="Picture 8" descr="r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 y="1572"/>
                <a:ext cx="1047" cy="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7" name="Picture 26" descr="super5sidelar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 y="1712"/>
                <a:ext cx="1883" cy="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8" name="Text Box 27"/>
              <p:cNvSpPr txBox="1">
                <a:spLocks noChangeArrowheads="1"/>
              </p:cNvSpPr>
              <p:nvPr/>
            </p:nvSpPr>
            <p:spPr bwMode="auto">
              <a:xfrm>
                <a:off x="2647" y="2011"/>
                <a:ext cx="5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a:solidFill>
                      <a:schemeClr val="accent2"/>
                    </a:solidFill>
                  </a:rPr>
                  <a:t>VS</a:t>
                </a:r>
              </a:p>
            </p:txBody>
          </p:sp>
        </p:grpSp>
        <p:sp>
          <p:nvSpPr>
            <p:cNvPr id="28704" name="Text Box 49"/>
            <p:cNvSpPr txBox="1">
              <a:spLocks noChangeArrowheads="1"/>
            </p:cNvSpPr>
            <p:nvPr/>
          </p:nvSpPr>
          <p:spPr bwMode="auto">
            <a:xfrm>
              <a:off x="553" y="4118"/>
              <a:ext cx="40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rgbClr val="339966"/>
                  </a:solidFill>
                </a:rPr>
                <a:t>0</a:t>
              </a:r>
            </a:p>
          </p:txBody>
        </p:sp>
        <p:sp>
          <p:nvSpPr>
            <p:cNvPr id="28705" name="Text Box 50"/>
            <p:cNvSpPr txBox="1">
              <a:spLocks noChangeArrowheads="1"/>
            </p:cNvSpPr>
            <p:nvPr/>
          </p:nvSpPr>
          <p:spPr bwMode="auto">
            <a:xfrm>
              <a:off x="4564" y="4185"/>
              <a:ext cx="40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rgbClr val="339966"/>
                  </a:solidFill>
                </a:rPr>
                <a:t>1</a:t>
              </a:r>
            </a:p>
          </p:txBody>
        </p:sp>
      </p:grpSp>
      <p:grpSp>
        <p:nvGrpSpPr>
          <p:cNvPr id="364598" name="Group 54"/>
          <p:cNvGrpSpPr>
            <a:grpSpLocks/>
          </p:cNvGrpSpPr>
          <p:nvPr/>
        </p:nvGrpSpPr>
        <p:grpSpPr bwMode="auto">
          <a:xfrm>
            <a:off x="825500" y="3173413"/>
            <a:ext cx="6872288" cy="1630362"/>
            <a:chOff x="585" y="3485"/>
            <a:chExt cx="4329" cy="1027"/>
          </a:xfrm>
        </p:grpSpPr>
        <p:grpSp>
          <p:nvGrpSpPr>
            <p:cNvPr id="28697" name="Group 19"/>
            <p:cNvGrpSpPr>
              <a:grpSpLocks/>
            </p:cNvGrpSpPr>
            <p:nvPr/>
          </p:nvGrpSpPr>
          <p:grpSpPr bwMode="auto">
            <a:xfrm>
              <a:off x="855" y="3485"/>
              <a:ext cx="3712" cy="1027"/>
              <a:chOff x="935" y="1882"/>
              <a:chExt cx="3712" cy="1027"/>
            </a:xfrm>
          </p:grpSpPr>
          <p:pic>
            <p:nvPicPr>
              <p:cNvPr id="28700" name="Picture 7" descr="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 y="1952"/>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1" name="Picture 17" descr="super5sidelar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 y="1882"/>
                <a:ext cx="1768" cy="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2" name="Text Box 18"/>
              <p:cNvSpPr txBox="1">
                <a:spLocks noChangeArrowheads="1"/>
              </p:cNvSpPr>
              <p:nvPr/>
            </p:nvSpPr>
            <p:spPr bwMode="auto">
              <a:xfrm>
                <a:off x="2916" y="2276"/>
                <a:ext cx="3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a:solidFill>
                      <a:schemeClr val="accent2"/>
                    </a:solidFill>
                  </a:rPr>
                  <a:t>VS</a:t>
                </a:r>
              </a:p>
            </p:txBody>
          </p:sp>
        </p:grpSp>
        <p:sp>
          <p:nvSpPr>
            <p:cNvPr id="28698" name="Text Box 52"/>
            <p:cNvSpPr txBox="1">
              <a:spLocks noChangeArrowheads="1"/>
            </p:cNvSpPr>
            <p:nvPr/>
          </p:nvSpPr>
          <p:spPr bwMode="auto">
            <a:xfrm>
              <a:off x="585" y="3801"/>
              <a:ext cx="40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rgbClr val="339966"/>
                  </a:solidFill>
                </a:rPr>
                <a:t>0</a:t>
              </a:r>
            </a:p>
          </p:txBody>
        </p:sp>
        <p:sp>
          <p:nvSpPr>
            <p:cNvPr id="28699" name="Text Box 53"/>
            <p:cNvSpPr txBox="1">
              <a:spLocks noChangeArrowheads="1"/>
            </p:cNvSpPr>
            <p:nvPr/>
          </p:nvSpPr>
          <p:spPr bwMode="auto">
            <a:xfrm>
              <a:off x="4508" y="3749"/>
              <a:ext cx="40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rgbClr val="339966"/>
                  </a:solidFill>
                </a:rPr>
                <a:t>2</a:t>
              </a:r>
            </a:p>
          </p:txBody>
        </p:sp>
      </p:grpSp>
      <p:grpSp>
        <p:nvGrpSpPr>
          <p:cNvPr id="364606" name="Group 62"/>
          <p:cNvGrpSpPr>
            <a:grpSpLocks/>
          </p:cNvGrpSpPr>
          <p:nvPr/>
        </p:nvGrpSpPr>
        <p:grpSpPr bwMode="auto">
          <a:xfrm>
            <a:off x="782638" y="3194050"/>
            <a:ext cx="7118350" cy="1822450"/>
            <a:chOff x="912" y="3575"/>
            <a:chExt cx="4484" cy="1148"/>
          </a:xfrm>
        </p:grpSpPr>
        <p:grpSp>
          <p:nvGrpSpPr>
            <p:cNvPr id="28685" name="Group 35"/>
            <p:cNvGrpSpPr>
              <a:grpSpLocks/>
            </p:cNvGrpSpPr>
            <p:nvPr/>
          </p:nvGrpSpPr>
          <p:grpSpPr bwMode="auto">
            <a:xfrm>
              <a:off x="1053" y="3575"/>
              <a:ext cx="4343" cy="1148"/>
              <a:chOff x="821" y="1788"/>
              <a:chExt cx="4343" cy="1148"/>
            </a:xfrm>
          </p:grpSpPr>
          <p:pic>
            <p:nvPicPr>
              <p:cNvPr id="28690" name="Picture 36" descr="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 y="1988"/>
                <a:ext cx="687" cy="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9966"/>
                    </a:solidFill>
                    <a:miter lim="800000"/>
                    <a:headEnd/>
                    <a:tailEnd/>
                  </a14:hiddenLine>
                </a:ext>
              </a:extLst>
            </p:spPr>
          </p:pic>
          <p:pic>
            <p:nvPicPr>
              <p:cNvPr id="28691" name="Picture 37" descr="ro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3" y="1788"/>
                <a:ext cx="679" cy="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9966"/>
                    </a:solidFill>
                    <a:miter lim="800000"/>
                    <a:headEnd/>
                    <a:tailEnd/>
                  </a14:hiddenLine>
                </a:ext>
              </a:extLst>
            </p:spPr>
          </p:pic>
          <p:pic>
            <p:nvPicPr>
              <p:cNvPr id="28692" name="Picture 38" descr="super5sidelar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2" y="2076"/>
                <a:ext cx="1032"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9966"/>
                    </a:solidFill>
                    <a:miter lim="800000"/>
                    <a:headEnd/>
                    <a:tailEnd/>
                  </a14:hiddenLine>
                </a:ext>
              </a:extLst>
            </p:spPr>
          </p:pic>
          <p:sp>
            <p:nvSpPr>
              <p:cNvPr id="28693" name="Text Box 39"/>
              <p:cNvSpPr txBox="1">
                <a:spLocks noChangeArrowheads="1"/>
              </p:cNvSpPr>
              <p:nvPr/>
            </p:nvSpPr>
            <p:spPr bwMode="auto">
              <a:xfrm>
                <a:off x="2729" y="2011"/>
                <a:ext cx="333"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chemeClr val="accent2"/>
                    </a:solidFill>
                    <a:latin typeface="Times New Roman" pitchFamily="18" charset="0"/>
                    <a:cs typeface="Times New Roman" pitchFamily="18" charset="0"/>
                  </a:rPr>
                  <a:t>&gt;</a:t>
                </a:r>
              </a:p>
            </p:txBody>
          </p:sp>
          <p:sp>
            <p:nvSpPr>
              <p:cNvPr id="28694" name="Text Box 40"/>
              <p:cNvSpPr txBox="1">
                <a:spLocks noChangeArrowheads="1"/>
              </p:cNvSpPr>
              <p:nvPr/>
            </p:nvSpPr>
            <p:spPr bwMode="auto">
              <a:xfrm>
                <a:off x="4054" y="2011"/>
                <a:ext cx="333"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chemeClr val="accent2"/>
                    </a:solidFill>
                    <a:latin typeface="Times New Roman" pitchFamily="18" charset="0"/>
                    <a:cs typeface="Times New Roman" pitchFamily="18" charset="0"/>
                  </a:rPr>
                  <a:t>&gt;</a:t>
                </a:r>
              </a:p>
            </p:txBody>
          </p:sp>
          <p:pic>
            <p:nvPicPr>
              <p:cNvPr id="28695" name="Picture 41" descr="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 y="2033"/>
                <a:ext cx="687" cy="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9966"/>
                    </a:solidFill>
                    <a:miter lim="800000"/>
                    <a:headEnd/>
                    <a:tailEnd/>
                  </a14:hiddenLine>
                </a:ext>
              </a:extLst>
            </p:spPr>
          </p:pic>
          <p:sp>
            <p:nvSpPr>
              <p:cNvPr id="28696" name="Text Box 42"/>
              <p:cNvSpPr txBox="1">
                <a:spLocks noChangeArrowheads="1"/>
              </p:cNvSpPr>
              <p:nvPr/>
            </p:nvSpPr>
            <p:spPr bwMode="auto">
              <a:xfrm>
                <a:off x="1546" y="2022"/>
                <a:ext cx="333"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4800">
                    <a:solidFill>
                      <a:schemeClr val="accent2"/>
                    </a:solidFill>
                    <a:latin typeface="Times New Roman" pitchFamily="18" charset="0"/>
                    <a:cs typeface="Times New Roman" pitchFamily="18" charset="0"/>
                  </a:rPr>
                  <a:t>&gt;</a:t>
                </a:r>
              </a:p>
            </p:txBody>
          </p:sp>
        </p:grpSp>
        <p:sp>
          <p:nvSpPr>
            <p:cNvPr id="28686" name="Text Box 44"/>
            <p:cNvSpPr txBox="1">
              <a:spLocks noChangeArrowheads="1"/>
            </p:cNvSpPr>
            <p:nvPr/>
          </p:nvSpPr>
          <p:spPr bwMode="auto">
            <a:xfrm>
              <a:off x="3271" y="3913"/>
              <a:ext cx="28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a:solidFill>
                    <a:srgbClr val="339966"/>
                  </a:solidFill>
                </a:rPr>
                <a:t>0</a:t>
              </a:r>
            </a:p>
          </p:txBody>
        </p:sp>
        <p:sp>
          <p:nvSpPr>
            <p:cNvPr id="28687" name="Text Box 59"/>
            <p:cNvSpPr txBox="1">
              <a:spLocks noChangeArrowheads="1"/>
            </p:cNvSpPr>
            <p:nvPr/>
          </p:nvSpPr>
          <p:spPr bwMode="auto">
            <a:xfrm>
              <a:off x="2111" y="3913"/>
              <a:ext cx="28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a:solidFill>
                    <a:srgbClr val="339966"/>
                  </a:solidFill>
                </a:rPr>
                <a:t>1</a:t>
              </a:r>
            </a:p>
          </p:txBody>
        </p:sp>
        <p:sp>
          <p:nvSpPr>
            <p:cNvPr id="28688" name="Text Box 60"/>
            <p:cNvSpPr txBox="1">
              <a:spLocks noChangeArrowheads="1"/>
            </p:cNvSpPr>
            <p:nvPr/>
          </p:nvSpPr>
          <p:spPr bwMode="auto">
            <a:xfrm>
              <a:off x="4623" y="3913"/>
              <a:ext cx="28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a:solidFill>
                    <a:srgbClr val="339966"/>
                  </a:solidFill>
                </a:rPr>
                <a:t>2</a:t>
              </a:r>
            </a:p>
          </p:txBody>
        </p:sp>
        <p:sp>
          <p:nvSpPr>
            <p:cNvPr id="28689" name="Text Box 61"/>
            <p:cNvSpPr txBox="1">
              <a:spLocks noChangeArrowheads="1"/>
            </p:cNvSpPr>
            <p:nvPr/>
          </p:nvSpPr>
          <p:spPr bwMode="auto">
            <a:xfrm>
              <a:off x="912" y="3913"/>
              <a:ext cx="28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3200">
                  <a:solidFill>
                    <a:srgbClr val="339966"/>
                  </a:solidFill>
                </a:rPr>
                <a:t>2</a:t>
              </a:r>
            </a:p>
          </p:txBody>
        </p:sp>
      </p:grpSp>
    </p:spTree>
    <p:extLst>
      <p:ext uri="{BB962C8B-B14F-4D97-AF65-F5344CB8AC3E}">
        <p14:creationId xmlns:p14="http://schemas.microsoft.com/office/powerpoint/2010/main" val="2474608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64592"/>
                                        </p:tgtEl>
                                        <p:attrNameLst>
                                          <p:attrName>style.visibility</p:attrName>
                                        </p:attrNameLst>
                                      </p:cBhvr>
                                      <p:to>
                                        <p:strVal val="visible"/>
                                      </p:to>
                                    </p:set>
                                  </p:childTnLst>
                                  <p:subTnLst>
                                    <p:set>
                                      <p:cBhvr override="childStyle">
                                        <p:cTn dur="1" fill="hold" display="0" masterRel="nextClick" afterEffect="1"/>
                                        <p:tgtEl>
                                          <p:spTgt spid="36459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64560"/>
                                        </p:tgtEl>
                                        <p:attrNameLst>
                                          <p:attrName>style.visibility</p:attrName>
                                        </p:attrNameLst>
                                      </p:cBhvr>
                                      <p:to>
                                        <p:strVal val="visible"/>
                                      </p:to>
                                    </p:set>
                                  </p:childTnLst>
                                  <p:subTnLst>
                                    <p:set>
                                      <p:cBhvr override="childStyle">
                                        <p:cTn dur="1" fill="hold" display="0" masterRel="nextClick" afterEffect="1"/>
                                        <p:tgtEl>
                                          <p:spTgt spid="364560"/>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64598"/>
                                        </p:tgtEl>
                                        <p:attrNameLst>
                                          <p:attrName>style.visibility</p:attrName>
                                        </p:attrNameLst>
                                      </p:cBhvr>
                                      <p:to>
                                        <p:strVal val="visible"/>
                                      </p:to>
                                    </p:set>
                                  </p:childTnLst>
                                  <p:subTnLst>
                                    <p:set>
                                      <p:cBhvr override="childStyle">
                                        <p:cTn dur="1" fill="hold" display="0" masterRel="nextClick" afterEffect="1"/>
                                        <p:tgtEl>
                                          <p:spTgt spid="36459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64569"/>
                                        </p:tgtEl>
                                        <p:attrNameLst>
                                          <p:attrName>style.visibility</p:attrName>
                                        </p:attrNameLst>
                                      </p:cBhvr>
                                      <p:to>
                                        <p:strVal val="visible"/>
                                      </p:to>
                                    </p:set>
                                  </p:childTnLst>
                                  <p:subTnLst>
                                    <p:set>
                                      <p:cBhvr override="childStyle">
                                        <p:cTn dur="1" fill="hold" display="0" masterRel="nextClick" afterEffect="1"/>
                                        <p:tgtEl>
                                          <p:spTgt spid="364569"/>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64595"/>
                                        </p:tgtEl>
                                        <p:attrNameLst>
                                          <p:attrName>style.visibility</p:attrName>
                                        </p:attrNameLst>
                                      </p:cBhvr>
                                      <p:to>
                                        <p:strVal val="visible"/>
                                      </p:to>
                                    </p:set>
                                  </p:childTnLst>
                                  <p:subTnLst>
                                    <p:set>
                                      <p:cBhvr override="childStyle">
                                        <p:cTn dur="1" fill="hold" display="0" masterRel="nextClick" afterEffect="1"/>
                                        <p:tgtEl>
                                          <p:spTgt spid="36459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64578"/>
                                        </p:tgtEl>
                                        <p:attrNameLst>
                                          <p:attrName>style.visibility</p:attrName>
                                        </p:attrNameLst>
                                      </p:cBhvr>
                                      <p:to>
                                        <p:strVal val="visible"/>
                                      </p:to>
                                    </p:set>
                                  </p:childTnLst>
                                  <p:subTnLst>
                                    <p:set>
                                      <p:cBhvr override="childStyle">
                                        <p:cTn dur="1" fill="hold" display="0" masterRel="nextClick" afterEffect="1"/>
                                        <p:tgtEl>
                                          <p:spTgt spid="36457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64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D21F34B8-AB3A-4D68-A9B5-3692B9217D8F}" type="slidenum">
              <a:rPr lang="en-US" altLang="en-US" sz="1400" b="0">
                <a:solidFill>
                  <a:srgbClr val="3333CC"/>
                </a:solidFill>
                <a:latin typeface="Times New Roman" pitchFamily="18" charset="0"/>
              </a:rPr>
              <a:pPr/>
              <a:t>28</a:t>
            </a:fld>
            <a:endParaRPr lang="en-US" altLang="en-US" sz="1400" b="0">
              <a:solidFill>
                <a:srgbClr val="3333CC"/>
              </a:solidFill>
              <a:latin typeface="Times New Roman" pitchFamily="18" charset="0"/>
            </a:endParaRPr>
          </a:p>
        </p:txBody>
      </p:sp>
      <p:sp>
        <p:nvSpPr>
          <p:cNvPr id="29700" name="Rectangle 2"/>
          <p:cNvSpPr>
            <a:spLocks noGrp="1" noChangeArrowheads="1"/>
          </p:cNvSpPr>
          <p:nvPr>
            <p:ph type="title"/>
          </p:nvPr>
        </p:nvSpPr>
        <p:spPr/>
        <p:txBody>
          <a:bodyPr/>
          <a:lstStyle/>
          <a:p>
            <a:r>
              <a:rPr lang="en-US" altLang="sv-SE" sz="3200"/>
              <a:t>Algorithms that fulfill the adjustment-agreement – bounded solution</a:t>
            </a:r>
          </a:p>
        </p:txBody>
      </p:sp>
      <p:sp>
        <p:nvSpPr>
          <p:cNvPr id="29701" name="Rectangle 3"/>
          <p:cNvSpPr>
            <a:spLocks noGrp="1" noChangeArrowheads="1"/>
          </p:cNvSpPr>
          <p:nvPr>
            <p:ph type="body" idx="1"/>
          </p:nvPr>
        </p:nvSpPr>
        <p:spPr/>
        <p:txBody>
          <a:bodyPr/>
          <a:lstStyle/>
          <a:p>
            <a:pPr marL="457200" indent="-457200">
              <a:buFont typeface="Wingdings" pitchFamily="2" charset="2"/>
              <a:buNone/>
            </a:pPr>
            <a:r>
              <a:rPr lang="en-US" altLang="sv-SE" dirty="0"/>
              <a:t>The program for P:</a:t>
            </a:r>
          </a:p>
          <a:p>
            <a:pPr marL="457200" indent="-457200">
              <a:buFont typeface="ZapfDingbats" pitchFamily="82" charset="2"/>
              <a:buAutoNum type="arabicParenR"/>
            </a:pPr>
            <a:r>
              <a:rPr lang="en-US" altLang="sv-SE" dirty="0"/>
              <a:t>Read every count and clock</a:t>
            </a:r>
          </a:p>
          <a:p>
            <a:pPr marL="457200" indent="-457200">
              <a:buFont typeface="ZapfDingbats" pitchFamily="82" charset="2"/>
              <a:buAutoNum type="arabicParenR"/>
            </a:pPr>
            <a:r>
              <a:rPr lang="en-US" altLang="sv-SE" dirty="0"/>
              <a:t>Find </a:t>
            </a:r>
            <a:r>
              <a:rPr lang="en-US" altLang="sv-SE"/>
              <a:t>the processor </a:t>
            </a:r>
            <a:r>
              <a:rPr lang="en-US" altLang="sv-SE" dirty="0"/>
              <a:t>set </a:t>
            </a:r>
            <a:r>
              <a:rPr lang="en-US" altLang="sv-SE" dirty="0">
                <a:solidFill>
                  <a:srgbClr val="990000"/>
                </a:solidFill>
              </a:rPr>
              <a:t>R</a:t>
            </a:r>
            <a:r>
              <a:rPr lang="en-US" altLang="sv-SE" dirty="0"/>
              <a:t> that are not </a:t>
            </a:r>
            <a:r>
              <a:rPr lang="en-US" altLang="sv-SE" dirty="0">
                <a:solidFill>
                  <a:srgbClr val="009900"/>
                </a:solidFill>
              </a:rPr>
              <a:t>behind</a:t>
            </a:r>
            <a:r>
              <a:rPr lang="en-US" altLang="sv-SE" dirty="0"/>
              <a:t> </a:t>
            </a:r>
            <a:r>
              <a:rPr lang="en-US" altLang="sv-SE" u="sng" dirty="0"/>
              <a:t>any</a:t>
            </a:r>
            <a:r>
              <a:rPr lang="en-US" altLang="sv-SE" dirty="0"/>
              <a:t> other processor</a:t>
            </a:r>
          </a:p>
          <a:p>
            <a:pPr marL="457200" indent="-457200">
              <a:buFont typeface="ZapfDingbats" pitchFamily="82" charset="2"/>
              <a:buAutoNum type="arabicParenR"/>
            </a:pPr>
            <a:r>
              <a:rPr lang="en-US" altLang="sv-SE" dirty="0"/>
              <a:t>If R </a:t>
            </a:r>
            <a:r>
              <a:rPr lang="en-US" altLang="sv-SE" dirty="0">
                <a:sym typeface="Symbol" pitchFamily="18" charset="2"/>
              </a:rPr>
              <a:t> </a:t>
            </a:r>
            <a:r>
              <a:rPr lang="en-US" altLang="sv-SE" dirty="0">
                <a:sym typeface="Math1" pitchFamily="2" charset="2"/>
              </a:rPr>
              <a:t> then P finds a processor K with the maximal clock value in R and assigns </a:t>
            </a:r>
            <a:br>
              <a:rPr lang="en-US" altLang="sv-SE" dirty="0">
                <a:sym typeface="Math1" pitchFamily="2" charset="2"/>
              </a:rPr>
            </a:br>
            <a:r>
              <a:rPr lang="en-US" altLang="sv-SE" dirty="0" err="1">
                <a:solidFill>
                  <a:srgbClr val="009900"/>
                </a:solidFill>
                <a:sym typeface="Math1" pitchFamily="2" charset="2"/>
              </a:rPr>
              <a:t>P.clock</a:t>
            </a:r>
            <a:r>
              <a:rPr lang="en-US" altLang="sv-SE" dirty="0">
                <a:solidFill>
                  <a:srgbClr val="009900"/>
                </a:solidFill>
                <a:sym typeface="Math1" pitchFamily="2" charset="2"/>
              </a:rPr>
              <a:t> := </a:t>
            </a:r>
            <a:r>
              <a:rPr lang="en-US" altLang="sv-SE" dirty="0" err="1">
                <a:solidFill>
                  <a:srgbClr val="009900"/>
                </a:solidFill>
                <a:sym typeface="Math1" pitchFamily="2" charset="2"/>
              </a:rPr>
              <a:t>K.clock</a:t>
            </a:r>
            <a:r>
              <a:rPr lang="en-US" altLang="sv-SE" dirty="0">
                <a:solidFill>
                  <a:srgbClr val="009900"/>
                </a:solidFill>
                <a:sym typeface="Math1" pitchFamily="2" charset="2"/>
              </a:rPr>
              <a:t> + 1 (mod M)</a:t>
            </a:r>
          </a:p>
          <a:p>
            <a:pPr marL="457200" indent="-457200">
              <a:buFont typeface="ZapfDingbats" pitchFamily="82" charset="2"/>
              <a:buAutoNum type="arabicParenR"/>
            </a:pPr>
            <a:r>
              <a:rPr lang="en-US" altLang="sv-SE" dirty="0">
                <a:sym typeface="Math1" pitchFamily="2" charset="2"/>
              </a:rPr>
              <a:t>For every processor Q, if Q is not behind P then </a:t>
            </a:r>
            <a:r>
              <a:rPr lang="en-US" altLang="sv-SE" dirty="0" err="1">
                <a:solidFill>
                  <a:srgbClr val="009900"/>
                </a:solidFill>
                <a:sym typeface="Math1" pitchFamily="2" charset="2"/>
              </a:rPr>
              <a:t>P.count</a:t>
            </a:r>
            <a:r>
              <a:rPr lang="en-US" altLang="sv-SE" dirty="0">
                <a:solidFill>
                  <a:srgbClr val="009900"/>
                </a:solidFill>
                <a:sym typeface="Math1" pitchFamily="2" charset="2"/>
              </a:rPr>
              <a:t>[Q] := </a:t>
            </a:r>
            <a:r>
              <a:rPr lang="en-US" altLang="sv-SE" dirty="0" err="1">
                <a:solidFill>
                  <a:srgbClr val="009900"/>
                </a:solidFill>
                <a:sym typeface="Math1" pitchFamily="2" charset="2"/>
              </a:rPr>
              <a:t>P.count</a:t>
            </a:r>
            <a:r>
              <a:rPr lang="en-US" altLang="sv-SE" dirty="0">
                <a:solidFill>
                  <a:srgbClr val="009900"/>
                </a:solidFill>
                <a:sym typeface="Math1" pitchFamily="2" charset="2"/>
              </a:rPr>
              <a:t>[Q] + 1 (mod 3)</a:t>
            </a:r>
            <a:endParaRPr lang="en-US" altLang="sv-SE" u="sng" dirty="0">
              <a:solidFill>
                <a:srgbClr val="009900"/>
              </a:solidFill>
            </a:endParaRPr>
          </a:p>
        </p:txBody>
      </p:sp>
    </p:spTree>
    <p:extLst>
      <p:ext uri="{BB962C8B-B14F-4D97-AF65-F5344CB8AC3E}">
        <p14:creationId xmlns:p14="http://schemas.microsoft.com/office/powerpoint/2010/main" val="973262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4"/>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20C54E34-4B56-4ADF-8648-0CA115AA999F}" type="slidenum">
              <a:rPr lang="en-US" altLang="en-US" sz="1400" b="0">
                <a:solidFill>
                  <a:srgbClr val="3333CC"/>
                </a:solidFill>
                <a:latin typeface="Times New Roman" pitchFamily="18" charset="0"/>
              </a:rPr>
              <a:pPr/>
              <a:t>29</a:t>
            </a:fld>
            <a:endParaRPr lang="en-US" altLang="en-US" sz="1400" b="0">
              <a:solidFill>
                <a:srgbClr val="3333CC"/>
              </a:solidFill>
              <a:latin typeface="Times New Roman" pitchFamily="18" charset="0"/>
            </a:endParaRPr>
          </a:p>
        </p:txBody>
      </p:sp>
      <p:sp>
        <p:nvSpPr>
          <p:cNvPr id="30724" name="Rectangle 2"/>
          <p:cNvSpPr>
            <a:spLocks noGrp="1" noChangeArrowheads="1"/>
          </p:cNvSpPr>
          <p:nvPr>
            <p:ph type="title"/>
          </p:nvPr>
        </p:nvSpPr>
        <p:spPr>
          <a:xfrm>
            <a:off x="533400" y="593725"/>
            <a:ext cx="7772400" cy="1143000"/>
          </a:xfrm>
        </p:spPr>
        <p:txBody>
          <a:bodyPr/>
          <a:lstStyle/>
          <a:p>
            <a:r>
              <a:rPr lang="en-US" altLang="sv-SE" sz="3200"/>
              <a:t>Self-stabilizing Wait-free Bounded Solution – Run Sample</a:t>
            </a:r>
          </a:p>
        </p:txBody>
      </p:sp>
      <p:grpSp>
        <p:nvGrpSpPr>
          <p:cNvPr id="337942" name="Group 22"/>
          <p:cNvGrpSpPr>
            <a:grpSpLocks/>
          </p:cNvGrpSpPr>
          <p:nvPr/>
        </p:nvGrpSpPr>
        <p:grpSpPr bwMode="auto">
          <a:xfrm>
            <a:off x="2844800" y="2165350"/>
            <a:ext cx="2781300" cy="2160588"/>
            <a:chOff x="486" y="972"/>
            <a:chExt cx="1752" cy="1361"/>
          </a:xfrm>
        </p:grpSpPr>
        <p:sp>
          <p:nvSpPr>
            <p:cNvPr id="30807" name="Oval 4"/>
            <p:cNvSpPr>
              <a:spLocks noChangeArrowheads="1"/>
            </p:cNvSpPr>
            <p:nvPr/>
          </p:nvSpPr>
          <p:spPr bwMode="auto">
            <a:xfrm>
              <a:off x="710" y="1142"/>
              <a:ext cx="332" cy="29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8</a:t>
              </a:r>
            </a:p>
          </p:txBody>
        </p:sp>
        <p:sp>
          <p:nvSpPr>
            <p:cNvPr id="30808" name="Line 5"/>
            <p:cNvSpPr>
              <a:spLocks noChangeShapeType="1"/>
            </p:cNvSpPr>
            <p:nvPr/>
          </p:nvSpPr>
          <p:spPr bwMode="auto">
            <a:xfrm>
              <a:off x="1042" y="1435"/>
              <a:ext cx="582" cy="49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809" name="Line 6"/>
            <p:cNvSpPr>
              <a:spLocks noChangeShapeType="1"/>
            </p:cNvSpPr>
            <p:nvPr/>
          </p:nvSpPr>
          <p:spPr bwMode="auto">
            <a:xfrm>
              <a:off x="886" y="1435"/>
              <a:ext cx="0" cy="48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810" name="Line 7"/>
            <p:cNvSpPr>
              <a:spLocks noChangeShapeType="1"/>
            </p:cNvSpPr>
            <p:nvPr/>
          </p:nvSpPr>
          <p:spPr bwMode="auto">
            <a:xfrm>
              <a:off x="1792" y="1431"/>
              <a:ext cx="0" cy="48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811" name="Line 8"/>
            <p:cNvSpPr>
              <a:spLocks noChangeShapeType="1"/>
            </p:cNvSpPr>
            <p:nvPr/>
          </p:nvSpPr>
          <p:spPr bwMode="auto">
            <a:xfrm>
              <a:off x="1042" y="2060"/>
              <a:ext cx="582"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812" name="Line 9"/>
            <p:cNvSpPr>
              <a:spLocks noChangeShapeType="1"/>
            </p:cNvSpPr>
            <p:nvPr/>
          </p:nvSpPr>
          <p:spPr bwMode="auto">
            <a:xfrm>
              <a:off x="1042" y="1287"/>
              <a:ext cx="582" cy="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813" name="Line 10"/>
            <p:cNvSpPr>
              <a:spLocks noChangeShapeType="1"/>
            </p:cNvSpPr>
            <p:nvPr/>
          </p:nvSpPr>
          <p:spPr bwMode="auto">
            <a:xfrm rot="5841475">
              <a:off x="1028" y="1431"/>
              <a:ext cx="582" cy="49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814" name="Line 11"/>
            <p:cNvSpPr>
              <a:spLocks noChangeShapeType="1"/>
            </p:cNvSpPr>
            <p:nvPr/>
          </p:nvSpPr>
          <p:spPr bwMode="auto">
            <a:xfrm>
              <a:off x="790" y="1925"/>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815" name="Oval 15"/>
            <p:cNvSpPr>
              <a:spLocks noChangeArrowheads="1"/>
            </p:cNvSpPr>
            <p:nvPr/>
          </p:nvSpPr>
          <p:spPr bwMode="auto">
            <a:xfrm>
              <a:off x="1624" y="1142"/>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4</a:t>
              </a:r>
            </a:p>
          </p:txBody>
        </p:sp>
        <p:sp>
          <p:nvSpPr>
            <p:cNvPr id="30816" name="Oval 16"/>
            <p:cNvSpPr>
              <a:spLocks noChangeArrowheads="1"/>
            </p:cNvSpPr>
            <p:nvPr/>
          </p:nvSpPr>
          <p:spPr bwMode="auto">
            <a:xfrm>
              <a:off x="1626" y="1911"/>
              <a:ext cx="332" cy="29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2</a:t>
              </a:r>
            </a:p>
          </p:txBody>
        </p:sp>
        <p:sp>
          <p:nvSpPr>
            <p:cNvPr id="30817" name="Oval 17"/>
            <p:cNvSpPr>
              <a:spLocks noChangeArrowheads="1"/>
            </p:cNvSpPr>
            <p:nvPr/>
          </p:nvSpPr>
          <p:spPr bwMode="auto">
            <a:xfrm>
              <a:off x="710" y="1925"/>
              <a:ext cx="332" cy="29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1</a:t>
              </a:r>
            </a:p>
          </p:txBody>
        </p:sp>
        <p:sp>
          <p:nvSpPr>
            <p:cNvPr id="30818" name="Text Box 18"/>
            <p:cNvSpPr txBox="1">
              <a:spLocks noChangeArrowheads="1"/>
            </p:cNvSpPr>
            <p:nvPr/>
          </p:nvSpPr>
          <p:spPr bwMode="auto">
            <a:xfrm>
              <a:off x="550" y="97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1</a:t>
              </a:r>
            </a:p>
          </p:txBody>
        </p:sp>
        <p:sp>
          <p:nvSpPr>
            <p:cNvPr id="30819" name="Text Box 19"/>
            <p:cNvSpPr txBox="1">
              <a:spLocks noChangeArrowheads="1"/>
            </p:cNvSpPr>
            <p:nvPr/>
          </p:nvSpPr>
          <p:spPr bwMode="auto">
            <a:xfrm>
              <a:off x="1798" y="97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2</a:t>
              </a:r>
            </a:p>
          </p:txBody>
        </p:sp>
        <p:sp>
          <p:nvSpPr>
            <p:cNvPr id="30820" name="Text Box 20"/>
            <p:cNvSpPr txBox="1">
              <a:spLocks noChangeArrowheads="1"/>
            </p:cNvSpPr>
            <p:nvPr/>
          </p:nvSpPr>
          <p:spPr bwMode="auto">
            <a:xfrm>
              <a:off x="1918" y="2074"/>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3</a:t>
              </a:r>
            </a:p>
          </p:txBody>
        </p:sp>
        <p:sp>
          <p:nvSpPr>
            <p:cNvPr id="30821" name="Text Box 21"/>
            <p:cNvSpPr txBox="1">
              <a:spLocks noChangeArrowheads="1"/>
            </p:cNvSpPr>
            <p:nvPr/>
          </p:nvSpPr>
          <p:spPr bwMode="auto">
            <a:xfrm>
              <a:off x="486" y="2083"/>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4</a:t>
              </a:r>
            </a:p>
          </p:txBody>
        </p:sp>
      </p:grpSp>
      <p:grpSp>
        <p:nvGrpSpPr>
          <p:cNvPr id="337968" name="Group 48"/>
          <p:cNvGrpSpPr>
            <a:grpSpLocks/>
          </p:cNvGrpSpPr>
          <p:nvPr/>
        </p:nvGrpSpPr>
        <p:grpSpPr bwMode="auto">
          <a:xfrm>
            <a:off x="2844800" y="2017713"/>
            <a:ext cx="2781300" cy="2311400"/>
            <a:chOff x="3072" y="1047"/>
            <a:chExt cx="1752" cy="1456"/>
          </a:xfrm>
        </p:grpSpPr>
        <p:sp>
          <p:nvSpPr>
            <p:cNvPr id="30791" name="Oval 24"/>
            <p:cNvSpPr>
              <a:spLocks noChangeArrowheads="1"/>
            </p:cNvSpPr>
            <p:nvPr/>
          </p:nvSpPr>
          <p:spPr bwMode="auto">
            <a:xfrm>
              <a:off x="3296" y="1312"/>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8</a:t>
              </a:r>
            </a:p>
          </p:txBody>
        </p:sp>
        <p:sp>
          <p:nvSpPr>
            <p:cNvPr id="30792" name="Line 25"/>
            <p:cNvSpPr>
              <a:spLocks noChangeShapeType="1"/>
            </p:cNvSpPr>
            <p:nvPr/>
          </p:nvSpPr>
          <p:spPr bwMode="auto">
            <a:xfrm>
              <a:off x="3628" y="1605"/>
              <a:ext cx="582" cy="49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93" name="Line 26"/>
            <p:cNvSpPr>
              <a:spLocks noChangeShapeType="1"/>
            </p:cNvSpPr>
            <p:nvPr/>
          </p:nvSpPr>
          <p:spPr bwMode="auto">
            <a:xfrm>
              <a:off x="3472" y="1605"/>
              <a:ext cx="0" cy="48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94" name="Line 27"/>
            <p:cNvSpPr>
              <a:spLocks noChangeShapeType="1"/>
            </p:cNvSpPr>
            <p:nvPr/>
          </p:nvSpPr>
          <p:spPr bwMode="auto">
            <a:xfrm>
              <a:off x="4378" y="1601"/>
              <a:ext cx="0" cy="48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95" name="Line 28"/>
            <p:cNvSpPr>
              <a:spLocks noChangeShapeType="1"/>
            </p:cNvSpPr>
            <p:nvPr/>
          </p:nvSpPr>
          <p:spPr bwMode="auto">
            <a:xfrm>
              <a:off x="3628" y="2230"/>
              <a:ext cx="582"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96" name="Line 29"/>
            <p:cNvSpPr>
              <a:spLocks noChangeShapeType="1"/>
            </p:cNvSpPr>
            <p:nvPr/>
          </p:nvSpPr>
          <p:spPr bwMode="auto">
            <a:xfrm>
              <a:off x="3628" y="1457"/>
              <a:ext cx="582"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97" name="Line 30"/>
            <p:cNvSpPr>
              <a:spLocks noChangeShapeType="1"/>
            </p:cNvSpPr>
            <p:nvPr/>
          </p:nvSpPr>
          <p:spPr bwMode="auto">
            <a:xfrm rot="5841475">
              <a:off x="3614" y="1601"/>
              <a:ext cx="582" cy="49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98" name="Line 31"/>
            <p:cNvSpPr>
              <a:spLocks noChangeShapeType="1"/>
            </p:cNvSpPr>
            <p:nvPr/>
          </p:nvSpPr>
          <p:spPr bwMode="auto">
            <a:xfrm>
              <a:off x="3376" y="2095"/>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99" name="Oval 32"/>
            <p:cNvSpPr>
              <a:spLocks noChangeArrowheads="1"/>
            </p:cNvSpPr>
            <p:nvPr/>
          </p:nvSpPr>
          <p:spPr bwMode="auto">
            <a:xfrm>
              <a:off x="4210" y="1312"/>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4</a:t>
              </a:r>
            </a:p>
          </p:txBody>
        </p:sp>
        <p:sp>
          <p:nvSpPr>
            <p:cNvPr id="30800" name="Oval 33"/>
            <p:cNvSpPr>
              <a:spLocks noChangeArrowheads="1"/>
            </p:cNvSpPr>
            <p:nvPr/>
          </p:nvSpPr>
          <p:spPr bwMode="auto">
            <a:xfrm>
              <a:off x="4212" y="2081"/>
              <a:ext cx="332" cy="29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2</a:t>
              </a:r>
            </a:p>
          </p:txBody>
        </p:sp>
        <p:sp>
          <p:nvSpPr>
            <p:cNvPr id="30801" name="Oval 34"/>
            <p:cNvSpPr>
              <a:spLocks noChangeArrowheads="1"/>
            </p:cNvSpPr>
            <p:nvPr/>
          </p:nvSpPr>
          <p:spPr bwMode="auto">
            <a:xfrm>
              <a:off x="3296" y="2095"/>
              <a:ext cx="332" cy="29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1</a:t>
              </a:r>
            </a:p>
          </p:txBody>
        </p:sp>
        <p:sp>
          <p:nvSpPr>
            <p:cNvPr id="30802" name="Text Box 35"/>
            <p:cNvSpPr txBox="1">
              <a:spLocks noChangeArrowheads="1"/>
            </p:cNvSpPr>
            <p:nvPr/>
          </p:nvSpPr>
          <p:spPr bwMode="auto">
            <a:xfrm>
              <a:off x="3136" y="114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1</a:t>
              </a:r>
            </a:p>
          </p:txBody>
        </p:sp>
        <p:sp>
          <p:nvSpPr>
            <p:cNvPr id="30803" name="Text Box 36"/>
            <p:cNvSpPr txBox="1">
              <a:spLocks noChangeArrowheads="1"/>
            </p:cNvSpPr>
            <p:nvPr/>
          </p:nvSpPr>
          <p:spPr bwMode="auto">
            <a:xfrm>
              <a:off x="4384" y="114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2</a:t>
              </a:r>
            </a:p>
          </p:txBody>
        </p:sp>
        <p:sp>
          <p:nvSpPr>
            <p:cNvPr id="30804" name="Text Box 37"/>
            <p:cNvSpPr txBox="1">
              <a:spLocks noChangeArrowheads="1"/>
            </p:cNvSpPr>
            <p:nvPr/>
          </p:nvSpPr>
          <p:spPr bwMode="auto">
            <a:xfrm>
              <a:off x="4504" y="2244"/>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3</a:t>
              </a:r>
            </a:p>
          </p:txBody>
        </p:sp>
        <p:sp>
          <p:nvSpPr>
            <p:cNvPr id="30805" name="Text Box 38"/>
            <p:cNvSpPr txBox="1">
              <a:spLocks noChangeArrowheads="1"/>
            </p:cNvSpPr>
            <p:nvPr/>
          </p:nvSpPr>
          <p:spPr bwMode="auto">
            <a:xfrm>
              <a:off x="3072" y="2253"/>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4</a:t>
              </a:r>
            </a:p>
          </p:txBody>
        </p:sp>
        <p:sp>
          <p:nvSpPr>
            <p:cNvPr id="30806" name="Text Box 39"/>
            <p:cNvSpPr txBox="1">
              <a:spLocks noChangeArrowheads="1"/>
            </p:cNvSpPr>
            <p:nvPr/>
          </p:nvSpPr>
          <p:spPr bwMode="auto">
            <a:xfrm>
              <a:off x="4250" y="1047"/>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rPr>
                <a:t>R</a:t>
              </a:r>
              <a:endParaRPr lang="en-US" altLang="sv-SE" sz="2000" b="0" baseline="-25000">
                <a:solidFill>
                  <a:srgbClr val="CC0099"/>
                </a:solidFill>
              </a:endParaRPr>
            </a:p>
          </p:txBody>
        </p:sp>
      </p:grpSp>
      <p:sp>
        <p:nvSpPr>
          <p:cNvPr id="30727" name="Oval 41"/>
          <p:cNvSpPr>
            <a:spLocks noChangeArrowheads="1"/>
          </p:cNvSpPr>
          <p:nvPr/>
        </p:nvSpPr>
        <p:spPr bwMode="auto">
          <a:xfrm>
            <a:off x="600075" y="4937125"/>
            <a:ext cx="527050" cy="465138"/>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endParaRPr lang="sv-SE" altLang="sv-SE" b="0">
              <a:solidFill>
                <a:schemeClr val="accent2"/>
              </a:solidFill>
            </a:endParaRPr>
          </a:p>
        </p:txBody>
      </p:sp>
      <p:sp>
        <p:nvSpPr>
          <p:cNvPr id="30728" name="Text Box 42"/>
          <p:cNvSpPr txBox="1">
            <a:spLocks noChangeArrowheads="1"/>
          </p:cNvSpPr>
          <p:nvPr/>
        </p:nvSpPr>
        <p:spPr bwMode="auto">
          <a:xfrm>
            <a:off x="1279525" y="4937125"/>
            <a:ext cx="2276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Active processor</a:t>
            </a:r>
          </a:p>
        </p:txBody>
      </p:sp>
      <p:sp>
        <p:nvSpPr>
          <p:cNvPr id="30729" name="Line 43"/>
          <p:cNvSpPr>
            <a:spLocks noChangeShapeType="1"/>
          </p:cNvSpPr>
          <p:nvPr/>
        </p:nvSpPr>
        <p:spPr bwMode="auto">
          <a:xfrm>
            <a:off x="600075" y="5608638"/>
            <a:ext cx="52705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30" name="Text Box 45"/>
          <p:cNvSpPr txBox="1">
            <a:spLocks noChangeArrowheads="1"/>
          </p:cNvSpPr>
          <p:nvPr/>
        </p:nvSpPr>
        <p:spPr bwMode="auto">
          <a:xfrm>
            <a:off x="1344613" y="5402263"/>
            <a:ext cx="2592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Simple connection</a:t>
            </a:r>
          </a:p>
        </p:txBody>
      </p:sp>
      <p:sp>
        <p:nvSpPr>
          <p:cNvPr id="30731" name="Line 46"/>
          <p:cNvSpPr>
            <a:spLocks noChangeShapeType="1"/>
          </p:cNvSpPr>
          <p:nvPr/>
        </p:nvSpPr>
        <p:spPr bwMode="auto">
          <a:xfrm>
            <a:off x="609600" y="5951538"/>
            <a:ext cx="52705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32" name="Text Box 47"/>
          <p:cNvSpPr txBox="1">
            <a:spLocks noChangeArrowheads="1"/>
          </p:cNvSpPr>
          <p:nvPr/>
        </p:nvSpPr>
        <p:spPr bwMode="auto">
          <a:xfrm>
            <a:off x="1354138" y="5745163"/>
            <a:ext cx="2592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“behind”  connection</a:t>
            </a:r>
          </a:p>
        </p:txBody>
      </p:sp>
      <p:grpSp>
        <p:nvGrpSpPr>
          <p:cNvPr id="338006" name="Group 86"/>
          <p:cNvGrpSpPr>
            <a:grpSpLocks/>
          </p:cNvGrpSpPr>
          <p:nvPr/>
        </p:nvGrpSpPr>
        <p:grpSpPr bwMode="auto">
          <a:xfrm>
            <a:off x="2844800" y="2017713"/>
            <a:ext cx="2781300" cy="2311400"/>
            <a:chOff x="2496" y="2667"/>
            <a:chExt cx="1752" cy="1456"/>
          </a:xfrm>
        </p:grpSpPr>
        <p:sp>
          <p:nvSpPr>
            <p:cNvPr id="30774" name="Oval 50"/>
            <p:cNvSpPr>
              <a:spLocks noChangeArrowheads="1"/>
            </p:cNvSpPr>
            <p:nvPr/>
          </p:nvSpPr>
          <p:spPr bwMode="auto">
            <a:xfrm>
              <a:off x="2720" y="2932"/>
              <a:ext cx="332" cy="29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5</a:t>
              </a:r>
            </a:p>
          </p:txBody>
        </p:sp>
        <p:sp>
          <p:nvSpPr>
            <p:cNvPr id="30775" name="Line 51"/>
            <p:cNvSpPr>
              <a:spLocks noChangeShapeType="1"/>
            </p:cNvSpPr>
            <p:nvPr/>
          </p:nvSpPr>
          <p:spPr bwMode="auto">
            <a:xfrm>
              <a:off x="3052" y="3225"/>
              <a:ext cx="582" cy="49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76" name="Line 52"/>
            <p:cNvSpPr>
              <a:spLocks noChangeShapeType="1"/>
            </p:cNvSpPr>
            <p:nvPr/>
          </p:nvSpPr>
          <p:spPr bwMode="auto">
            <a:xfrm>
              <a:off x="2896" y="3225"/>
              <a:ext cx="0" cy="48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77" name="Line 53"/>
            <p:cNvSpPr>
              <a:spLocks noChangeShapeType="1"/>
            </p:cNvSpPr>
            <p:nvPr/>
          </p:nvSpPr>
          <p:spPr bwMode="auto">
            <a:xfrm>
              <a:off x="3802" y="3221"/>
              <a:ext cx="0" cy="48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78" name="Line 54"/>
            <p:cNvSpPr>
              <a:spLocks noChangeShapeType="1"/>
            </p:cNvSpPr>
            <p:nvPr/>
          </p:nvSpPr>
          <p:spPr bwMode="auto">
            <a:xfrm>
              <a:off x="3052" y="3850"/>
              <a:ext cx="582"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79" name="Line 55"/>
            <p:cNvSpPr>
              <a:spLocks noChangeShapeType="1"/>
            </p:cNvSpPr>
            <p:nvPr/>
          </p:nvSpPr>
          <p:spPr bwMode="auto">
            <a:xfrm>
              <a:off x="3052" y="3077"/>
              <a:ext cx="582"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80" name="Line 56"/>
            <p:cNvSpPr>
              <a:spLocks noChangeShapeType="1"/>
            </p:cNvSpPr>
            <p:nvPr/>
          </p:nvSpPr>
          <p:spPr bwMode="auto">
            <a:xfrm rot="5841475">
              <a:off x="3038" y="3221"/>
              <a:ext cx="582" cy="49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81" name="Line 57"/>
            <p:cNvSpPr>
              <a:spLocks noChangeShapeType="1"/>
            </p:cNvSpPr>
            <p:nvPr/>
          </p:nvSpPr>
          <p:spPr bwMode="auto">
            <a:xfrm>
              <a:off x="2800" y="3715"/>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82" name="Oval 58"/>
            <p:cNvSpPr>
              <a:spLocks noChangeArrowheads="1"/>
            </p:cNvSpPr>
            <p:nvPr/>
          </p:nvSpPr>
          <p:spPr bwMode="auto">
            <a:xfrm>
              <a:off x="3634" y="2932"/>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5</a:t>
              </a:r>
            </a:p>
          </p:txBody>
        </p:sp>
        <p:sp>
          <p:nvSpPr>
            <p:cNvPr id="30783" name="Oval 59"/>
            <p:cNvSpPr>
              <a:spLocks noChangeArrowheads="1"/>
            </p:cNvSpPr>
            <p:nvPr/>
          </p:nvSpPr>
          <p:spPr bwMode="auto">
            <a:xfrm>
              <a:off x="3636" y="3701"/>
              <a:ext cx="332" cy="293"/>
            </a:xfrm>
            <a:prstGeom prst="ellipse">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2</a:t>
              </a:r>
            </a:p>
          </p:txBody>
        </p:sp>
        <p:sp>
          <p:nvSpPr>
            <p:cNvPr id="30784" name="Oval 60"/>
            <p:cNvSpPr>
              <a:spLocks noChangeArrowheads="1"/>
            </p:cNvSpPr>
            <p:nvPr/>
          </p:nvSpPr>
          <p:spPr bwMode="auto">
            <a:xfrm>
              <a:off x="2720" y="3715"/>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1</a:t>
              </a:r>
            </a:p>
          </p:txBody>
        </p:sp>
        <p:sp>
          <p:nvSpPr>
            <p:cNvPr id="30785" name="Text Box 61"/>
            <p:cNvSpPr txBox="1">
              <a:spLocks noChangeArrowheads="1"/>
            </p:cNvSpPr>
            <p:nvPr/>
          </p:nvSpPr>
          <p:spPr bwMode="auto">
            <a:xfrm>
              <a:off x="2560" y="276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1</a:t>
              </a:r>
            </a:p>
          </p:txBody>
        </p:sp>
        <p:sp>
          <p:nvSpPr>
            <p:cNvPr id="30786" name="Text Box 62"/>
            <p:cNvSpPr txBox="1">
              <a:spLocks noChangeArrowheads="1"/>
            </p:cNvSpPr>
            <p:nvPr/>
          </p:nvSpPr>
          <p:spPr bwMode="auto">
            <a:xfrm>
              <a:off x="3808" y="276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2</a:t>
              </a:r>
            </a:p>
          </p:txBody>
        </p:sp>
        <p:sp>
          <p:nvSpPr>
            <p:cNvPr id="30787" name="Text Box 63"/>
            <p:cNvSpPr txBox="1">
              <a:spLocks noChangeArrowheads="1"/>
            </p:cNvSpPr>
            <p:nvPr/>
          </p:nvSpPr>
          <p:spPr bwMode="auto">
            <a:xfrm>
              <a:off x="3928" y="3864"/>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3</a:t>
              </a:r>
            </a:p>
          </p:txBody>
        </p:sp>
        <p:sp>
          <p:nvSpPr>
            <p:cNvPr id="30788" name="Text Box 64"/>
            <p:cNvSpPr txBox="1">
              <a:spLocks noChangeArrowheads="1"/>
            </p:cNvSpPr>
            <p:nvPr/>
          </p:nvSpPr>
          <p:spPr bwMode="auto">
            <a:xfrm>
              <a:off x="2496" y="3873"/>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4</a:t>
              </a:r>
            </a:p>
          </p:txBody>
        </p:sp>
        <p:sp>
          <p:nvSpPr>
            <p:cNvPr id="30789" name="Text Box 65"/>
            <p:cNvSpPr txBox="1">
              <a:spLocks noChangeArrowheads="1"/>
            </p:cNvSpPr>
            <p:nvPr/>
          </p:nvSpPr>
          <p:spPr bwMode="auto">
            <a:xfrm>
              <a:off x="3674" y="2667"/>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rPr>
                <a:t>R</a:t>
              </a:r>
              <a:endParaRPr lang="en-US" altLang="sv-SE" sz="2000" b="0" baseline="-25000">
                <a:solidFill>
                  <a:srgbClr val="CC0099"/>
                </a:solidFill>
              </a:endParaRPr>
            </a:p>
          </p:txBody>
        </p:sp>
        <p:sp>
          <p:nvSpPr>
            <p:cNvPr id="30790" name="Text Box 66"/>
            <p:cNvSpPr txBox="1">
              <a:spLocks noChangeArrowheads="1"/>
            </p:cNvSpPr>
            <p:nvPr/>
          </p:nvSpPr>
          <p:spPr bwMode="auto">
            <a:xfrm>
              <a:off x="2720" y="2686"/>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rPr>
                <a:t>R</a:t>
              </a:r>
              <a:endParaRPr lang="en-US" altLang="sv-SE" sz="2000" b="0" baseline="-25000">
                <a:solidFill>
                  <a:srgbClr val="CC0099"/>
                </a:solidFill>
              </a:endParaRPr>
            </a:p>
          </p:txBody>
        </p:sp>
      </p:grpSp>
      <p:grpSp>
        <p:nvGrpSpPr>
          <p:cNvPr id="338007" name="Group 87"/>
          <p:cNvGrpSpPr>
            <a:grpSpLocks/>
          </p:cNvGrpSpPr>
          <p:nvPr/>
        </p:nvGrpSpPr>
        <p:grpSpPr bwMode="auto">
          <a:xfrm>
            <a:off x="2844800" y="2009775"/>
            <a:ext cx="2781300" cy="2525713"/>
            <a:chOff x="3480" y="1220"/>
            <a:chExt cx="1752" cy="1591"/>
          </a:xfrm>
        </p:grpSpPr>
        <p:sp>
          <p:nvSpPr>
            <p:cNvPr id="30757" name="Oval 69"/>
            <p:cNvSpPr>
              <a:spLocks noChangeArrowheads="1"/>
            </p:cNvSpPr>
            <p:nvPr/>
          </p:nvSpPr>
          <p:spPr bwMode="auto">
            <a:xfrm>
              <a:off x="3704" y="1485"/>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5</a:t>
              </a:r>
            </a:p>
          </p:txBody>
        </p:sp>
        <p:sp>
          <p:nvSpPr>
            <p:cNvPr id="30758" name="Line 70"/>
            <p:cNvSpPr>
              <a:spLocks noChangeShapeType="1"/>
            </p:cNvSpPr>
            <p:nvPr/>
          </p:nvSpPr>
          <p:spPr bwMode="auto">
            <a:xfrm>
              <a:off x="4036" y="1778"/>
              <a:ext cx="582" cy="49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59" name="Line 71"/>
            <p:cNvSpPr>
              <a:spLocks noChangeShapeType="1"/>
            </p:cNvSpPr>
            <p:nvPr/>
          </p:nvSpPr>
          <p:spPr bwMode="auto">
            <a:xfrm>
              <a:off x="3880" y="1778"/>
              <a:ext cx="0" cy="48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60" name="Line 72"/>
            <p:cNvSpPr>
              <a:spLocks noChangeShapeType="1"/>
            </p:cNvSpPr>
            <p:nvPr/>
          </p:nvSpPr>
          <p:spPr bwMode="auto">
            <a:xfrm>
              <a:off x="4786" y="1774"/>
              <a:ext cx="0" cy="48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61" name="Line 73"/>
            <p:cNvSpPr>
              <a:spLocks noChangeShapeType="1"/>
            </p:cNvSpPr>
            <p:nvPr/>
          </p:nvSpPr>
          <p:spPr bwMode="auto">
            <a:xfrm>
              <a:off x="4036" y="2403"/>
              <a:ext cx="582" cy="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62" name="Line 74"/>
            <p:cNvSpPr>
              <a:spLocks noChangeShapeType="1"/>
            </p:cNvSpPr>
            <p:nvPr/>
          </p:nvSpPr>
          <p:spPr bwMode="auto">
            <a:xfrm>
              <a:off x="4036" y="1630"/>
              <a:ext cx="582"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63" name="Line 75"/>
            <p:cNvSpPr>
              <a:spLocks noChangeShapeType="1"/>
            </p:cNvSpPr>
            <p:nvPr/>
          </p:nvSpPr>
          <p:spPr bwMode="auto">
            <a:xfrm rot="5841475">
              <a:off x="4022" y="1774"/>
              <a:ext cx="582" cy="49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64" name="Line 76"/>
            <p:cNvSpPr>
              <a:spLocks noChangeShapeType="1"/>
            </p:cNvSpPr>
            <p:nvPr/>
          </p:nvSpPr>
          <p:spPr bwMode="auto">
            <a:xfrm>
              <a:off x="3784" y="2268"/>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65" name="Oval 77"/>
            <p:cNvSpPr>
              <a:spLocks noChangeArrowheads="1"/>
            </p:cNvSpPr>
            <p:nvPr/>
          </p:nvSpPr>
          <p:spPr bwMode="auto">
            <a:xfrm>
              <a:off x="4618" y="1485"/>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6</a:t>
              </a:r>
            </a:p>
          </p:txBody>
        </p:sp>
        <p:sp>
          <p:nvSpPr>
            <p:cNvPr id="30766" name="Oval 78"/>
            <p:cNvSpPr>
              <a:spLocks noChangeArrowheads="1"/>
            </p:cNvSpPr>
            <p:nvPr/>
          </p:nvSpPr>
          <p:spPr bwMode="auto">
            <a:xfrm>
              <a:off x="4620" y="2254"/>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2</a:t>
              </a:r>
            </a:p>
          </p:txBody>
        </p:sp>
        <p:sp>
          <p:nvSpPr>
            <p:cNvPr id="30767" name="Oval 79"/>
            <p:cNvSpPr>
              <a:spLocks noChangeArrowheads="1"/>
            </p:cNvSpPr>
            <p:nvPr/>
          </p:nvSpPr>
          <p:spPr bwMode="auto">
            <a:xfrm>
              <a:off x="3704" y="2268"/>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6</a:t>
              </a:r>
            </a:p>
          </p:txBody>
        </p:sp>
        <p:sp>
          <p:nvSpPr>
            <p:cNvPr id="30768" name="Text Box 80"/>
            <p:cNvSpPr txBox="1">
              <a:spLocks noChangeArrowheads="1"/>
            </p:cNvSpPr>
            <p:nvPr/>
          </p:nvSpPr>
          <p:spPr bwMode="auto">
            <a:xfrm>
              <a:off x="3544" y="1315"/>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1</a:t>
              </a:r>
            </a:p>
          </p:txBody>
        </p:sp>
        <p:sp>
          <p:nvSpPr>
            <p:cNvPr id="30769" name="Text Box 81"/>
            <p:cNvSpPr txBox="1">
              <a:spLocks noChangeArrowheads="1"/>
            </p:cNvSpPr>
            <p:nvPr/>
          </p:nvSpPr>
          <p:spPr bwMode="auto">
            <a:xfrm>
              <a:off x="4792" y="1315"/>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2</a:t>
              </a:r>
            </a:p>
          </p:txBody>
        </p:sp>
        <p:sp>
          <p:nvSpPr>
            <p:cNvPr id="30770" name="Text Box 82"/>
            <p:cNvSpPr txBox="1">
              <a:spLocks noChangeArrowheads="1"/>
            </p:cNvSpPr>
            <p:nvPr/>
          </p:nvSpPr>
          <p:spPr bwMode="auto">
            <a:xfrm>
              <a:off x="4912" y="2417"/>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3</a:t>
              </a:r>
            </a:p>
          </p:txBody>
        </p:sp>
        <p:sp>
          <p:nvSpPr>
            <p:cNvPr id="30771" name="Text Box 83"/>
            <p:cNvSpPr txBox="1">
              <a:spLocks noChangeArrowheads="1"/>
            </p:cNvSpPr>
            <p:nvPr/>
          </p:nvSpPr>
          <p:spPr bwMode="auto">
            <a:xfrm>
              <a:off x="3480" y="2426"/>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4</a:t>
              </a:r>
            </a:p>
          </p:txBody>
        </p:sp>
        <p:sp>
          <p:nvSpPr>
            <p:cNvPr id="30772" name="Text Box 84"/>
            <p:cNvSpPr txBox="1">
              <a:spLocks noChangeArrowheads="1"/>
            </p:cNvSpPr>
            <p:nvPr/>
          </p:nvSpPr>
          <p:spPr bwMode="auto">
            <a:xfrm>
              <a:off x="4658" y="1220"/>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rPr>
                <a:t>R</a:t>
              </a:r>
              <a:endParaRPr lang="en-US" altLang="sv-SE" sz="2000" b="0" baseline="-25000">
                <a:solidFill>
                  <a:srgbClr val="CC0099"/>
                </a:solidFill>
              </a:endParaRPr>
            </a:p>
          </p:txBody>
        </p:sp>
        <p:sp>
          <p:nvSpPr>
            <p:cNvPr id="30773" name="Text Box 85"/>
            <p:cNvSpPr txBox="1">
              <a:spLocks noChangeArrowheads="1"/>
            </p:cNvSpPr>
            <p:nvPr/>
          </p:nvSpPr>
          <p:spPr bwMode="auto">
            <a:xfrm>
              <a:off x="3640" y="2561"/>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rPr>
                <a:t>R</a:t>
              </a:r>
              <a:endParaRPr lang="en-US" altLang="sv-SE" sz="2000" b="0" baseline="-25000">
                <a:solidFill>
                  <a:srgbClr val="CC0099"/>
                </a:solidFill>
              </a:endParaRPr>
            </a:p>
          </p:txBody>
        </p:sp>
      </p:grpSp>
      <p:grpSp>
        <p:nvGrpSpPr>
          <p:cNvPr id="338030" name="Group 110"/>
          <p:cNvGrpSpPr>
            <a:grpSpLocks/>
          </p:cNvGrpSpPr>
          <p:nvPr/>
        </p:nvGrpSpPr>
        <p:grpSpPr bwMode="auto">
          <a:xfrm>
            <a:off x="2844800" y="2009775"/>
            <a:ext cx="2781300" cy="2525713"/>
            <a:chOff x="3480" y="1596"/>
            <a:chExt cx="1752" cy="1591"/>
          </a:xfrm>
        </p:grpSpPr>
        <p:grpSp>
          <p:nvGrpSpPr>
            <p:cNvPr id="30737" name="Group 109"/>
            <p:cNvGrpSpPr>
              <a:grpSpLocks/>
            </p:cNvGrpSpPr>
            <p:nvPr/>
          </p:nvGrpSpPr>
          <p:grpSpPr bwMode="auto">
            <a:xfrm>
              <a:off x="3480" y="1596"/>
              <a:ext cx="1752" cy="1591"/>
              <a:chOff x="3480" y="1596"/>
              <a:chExt cx="1752" cy="1591"/>
            </a:xfrm>
          </p:grpSpPr>
          <p:sp>
            <p:nvSpPr>
              <p:cNvPr id="30740" name="Oval 89"/>
              <p:cNvSpPr>
                <a:spLocks noChangeArrowheads="1"/>
              </p:cNvSpPr>
              <p:nvPr/>
            </p:nvSpPr>
            <p:spPr bwMode="auto">
              <a:xfrm>
                <a:off x="3704" y="1861"/>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7</a:t>
                </a:r>
              </a:p>
            </p:txBody>
          </p:sp>
          <p:sp>
            <p:nvSpPr>
              <p:cNvPr id="30741" name="Line 90"/>
              <p:cNvSpPr>
                <a:spLocks noChangeShapeType="1"/>
              </p:cNvSpPr>
              <p:nvPr/>
            </p:nvSpPr>
            <p:spPr bwMode="auto">
              <a:xfrm>
                <a:off x="4036" y="2154"/>
                <a:ext cx="582" cy="49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42" name="Line 91"/>
              <p:cNvSpPr>
                <a:spLocks noChangeShapeType="1"/>
              </p:cNvSpPr>
              <p:nvPr/>
            </p:nvSpPr>
            <p:spPr bwMode="auto">
              <a:xfrm>
                <a:off x="3880" y="2154"/>
                <a:ext cx="0" cy="48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43" name="Line 92"/>
              <p:cNvSpPr>
                <a:spLocks noChangeShapeType="1"/>
              </p:cNvSpPr>
              <p:nvPr/>
            </p:nvSpPr>
            <p:spPr bwMode="auto">
              <a:xfrm>
                <a:off x="4786" y="2150"/>
                <a:ext cx="0" cy="48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44" name="Line 93"/>
              <p:cNvSpPr>
                <a:spLocks noChangeShapeType="1"/>
              </p:cNvSpPr>
              <p:nvPr/>
            </p:nvSpPr>
            <p:spPr bwMode="auto">
              <a:xfrm>
                <a:off x="4036" y="2779"/>
                <a:ext cx="582"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45" name="Line 94"/>
              <p:cNvSpPr>
                <a:spLocks noChangeShapeType="1"/>
              </p:cNvSpPr>
              <p:nvPr/>
            </p:nvSpPr>
            <p:spPr bwMode="auto">
              <a:xfrm>
                <a:off x="4036" y="2006"/>
                <a:ext cx="582"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46" name="Line 95"/>
              <p:cNvSpPr>
                <a:spLocks noChangeShapeType="1"/>
              </p:cNvSpPr>
              <p:nvPr/>
            </p:nvSpPr>
            <p:spPr bwMode="auto">
              <a:xfrm rot="5841475">
                <a:off x="4022" y="2150"/>
                <a:ext cx="582" cy="49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47" name="Line 96"/>
              <p:cNvSpPr>
                <a:spLocks noChangeShapeType="1"/>
              </p:cNvSpPr>
              <p:nvPr/>
            </p:nvSpPr>
            <p:spPr bwMode="auto">
              <a:xfrm>
                <a:off x="3784" y="2644"/>
                <a:ext cx="176"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30748" name="Oval 97"/>
              <p:cNvSpPr>
                <a:spLocks noChangeArrowheads="1"/>
              </p:cNvSpPr>
              <p:nvPr/>
            </p:nvSpPr>
            <p:spPr bwMode="auto">
              <a:xfrm>
                <a:off x="4618" y="1861"/>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7</a:t>
                </a:r>
              </a:p>
            </p:txBody>
          </p:sp>
          <p:sp>
            <p:nvSpPr>
              <p:cNvPr id="30749" name="Oval 98"/>
              <p:cNvSpPr>
                <a:spLocks noChangeArrowheads="1"/>
              </p:cNvSpPr>
              <p:nvPr/>
            </p:nvSpPr>
            <p:spPr bwMode="auto">
              <a:xfrm>
                <a:off x="4620" y="2630"/>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7</a:t>
                </a:r>
              </a:p>
            </p:txBody>
          </p:sp>
          <p:sp>
            <p:nvSpPr>
              <p:cNvPr id="30750" name="Oval 99"/>
              <p:cNvSpPr>
                <a:spLocks noChangeArrowheads="1"/>
              </p:cNvSpPr>
              <p:nvPr/>
            </p:nvSpPr>
            <p:spPr bwMode="auto">
              <a:xfrm>
                <a:off x="3704" y="2644"/>
                <a:ext cx="332" cy="293"/>
              </a:xfrm>
              <a:prstGeom prst="ellipse">
                <a:avLst/>
              </a:prstGeom>
              <a:noFill/>
              <a:ln w="952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b="0">
                    <a:solidFill>
                      <a:schemeClr val="accent2"/>
                    </a:solidFill>
                  </a:rPr>
                  <a:t>7</a:t>
                </a:r>
              </a:p>
            </p:txBody>
          </p:sp>
          <p:sp>
            <p:nvSpPr>
              <p:cNvPr id="30751" name="Text Box 100"/>
              <p:cNvSpPr txBox="1">
                <a:spLocks noChangeArrowheads="1"/>
              </p:cNvSpPr>
              <p:nvPr/>
            </p:nvSpPr>
            <p:spPr bwMode="auto">
              <a:xfrm>
                <a:off x="3544" y="1691"/>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1</a:t>
                </a:r>
              </a:p>
            </p:txBody>
          </p:sp>
          <p:sp>
            <p:nvSpPr>
              <p:cNvPr id="30752" name="Text Box 101"/>
              <p:cNvSpPr txBox="1">
                <a:spLocks noChangeArrowheads="1"/>
              </p:cNvSpPr>
              <p:nvPr/>
            </p:nvSpPr>
            <p:spPr bwMode="auto">
              <a:xfrm>
                <a:off x="4792" y="1691"/>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2</a:t>
                </a:r>
              </a:p>
            </p:txBody>
          </p:sp>
          <p:sp>
            <p:nvSpPr>
              <p:cNvPr id="30753" name="Text Box 102"/>
              <p:cNvSpPr txBox="1">
                <a:spLocks noChangeArrowheads="1"/>
              </p:cNvSpPr>
              <p:nvPr/>
            </p:nvSpPr>
            <p:spPr bwMode="auto">
              <a:xfrm>
                <a:off x="4912" y="2793"/>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3</a:t>
                </a:r>
              </a:p>
            </p:txBody>
          </p:sp>
          <p:sp>
            <p:nvSpPr>
              <p:cNvPr id="30754" name="Text Box 103"/>
              <p:cNvSpPr txBox="1">
                <a:spLocks noChangeArrowheads="1"/>
              </p:cNvSpPr>
              <p:nvPr/>
            </p:nvSpPr>
            <p:spPr bwMode="auto">
              <a:xfrm>
                <a:off x="3480" y="280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chemeClr val="accent2"/>
                    </a:solidFill>
                  </a:rPr>
                  <a:t>P</a:t>
                </a:r>
                <a:r>
                  <a:rPr lang="en-US" altLang="sv-SE" sz="2000" b="0" baseline="-25000">
                    <a:solidFill>
                      <a:schemeClr val="accent2"/>
                    </a:solidFill>
                  </a:rPr>
                  <a:t>4</a:t>
                </a:r>
              </a:p>
            </p:txBody>
          </p:sp>
          <p:sp>
            <p:nvSpPr>
              <p:cNvPr id="30755" name="Text Box 104"/>
              <p:cNvSpPr txBox="1">
                <a:spLocks noChangeArrowheads="1"/>
              </p:cNvSpPr>
              <p:nvPr/>
            </p:nvSpPr>
            <p:spPr bwMode="auto">
              <a:xfrm>
                <a:off x="4658" y="1596"/>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rPr>
                  <a:t>R</a:t>
                </a:r>
                <a:endParaRPr lang="en-US" altLang="sv-SE" sz="2000" b="0" baseline="-25000">
                  <a:solidFill>
                    <a:srgbClr val="CC0099"/>
                  </a:solidFill>
                </a:endParaRPr>
              </a:p>
            </p:txBody>
          </p:sp>
          <p:sp>
            <p:nvSpPr>
              <p:cNvPr id="30756" name="Text Box 105"/>
              <p:cNvSpPr txBox="1">
                <a:spLocks noChangeArrowheads="1"/>
              </p:cNvSpPr>
              <p:nvPr/>
            </p:nvSpPr>
            <p:spPr bwMode="auto">
              <a:xfrm>
                <a:off x="3640" y="2937"/>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rPr>
                  <a:t>R</a:t>
                </a:r>
                <a:endParaRPr lang="en-US" altLang="sv-SE" sz="2000" b="0" baseline="-25000">
                  <a:solidFill>
                    <a:srgbClr val="CC0099"/>
                  </a:solidFill>
                </a:endParaRPr>
              </a:p>
            </p:txBody>
          </p:sp>
        </p:grpSp>
        <p:sp>
          <p:nvSpPr>
            <p:cNvPr id="30738" name="Text Box 106"/>
            <p:cNvSpPr txBox="1">
              <a:spLocks noChangeArrowheads="1"/>
            </p:cNvSpPr>
            <p:nvPr/>
          </p:nvSpPr>
          <p:spPr bwMode="auto">
            <a:xfrm>
              <a:off x="3704" y="1611"/>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rPr>
                <a:t>R</a:t>
              </a:r>
              <a:endParaRPr lang="en-US" altLang="sv-SE" sz="2000" b="0" baseline="-25000">
                <a:solidFill>
                  <a:srgbClr val="CC0099"/>
                </a:solidFill>
              </a:endParaRPr>
            </a:p>
          </p:txBody>
        </p:sp>
        <p:sp>
          <p:nvSpPr>
            <p:cNvPr id="30739" name="Text Box 107"/>
            <p:cNvSpPr txBox="1">
              <a:spLocks noChangeArrowheads="1"/>
            </p:cNvSpPr>
            <p:nvPr/>
          </p:nvSpPr>
          <p:spPr bwMode="auto">
            <a:xfrm>
              <a:off x="4688" y="2910"/>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b="0">
                  <a:solidFill>
                    <a:srgbClr val="CC0099"/>
                  </a:solidFill>
                </a:rPr>
                <a:t>R</a:t>
              </a:r>
              <a:endParaRPr lang="en-US" altLang="sv-SE" sz="2000" b="0" baseline="-25000">
                <a:solidFill>
                  <a:srgbClr val="CC0099"/>
                </a:solidFill>
              </a:endParaRPr>
            </a:p>
          </p:txBody>
        </p:sp>
      </p:grpSp>
      <p:sp>
        <p:nvSpPr>
          <p:cNvPr id="30736" name="Text Box 111"/>
          <p:cNvSpPr txBox="1">
            <a:spLocks noChangeArrowheads="1"/>
          </p:cNvSpPr>
          <p:nvPr/>
        </p:nvSpPr>
        <p:spPr bwMode="auto">
          <a:xfrm>
            <a:off x="4556125" y="5334000"/>
            <a:ext cx="158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b="0">
                <a:solidFill>
                  <a:schemeClr val="accent2"/>
                </a:solidFill>
              </a:rPr>
              <a:t>K = 2</a:t>
            </a:r>
          </a:p>
        </p:txBody>
      </p:sp>
    </p:spTree>
    <p:extLst>
      <p:ext uri="{BB962C8B-B14F-4D97-AF65-F5344CB8AC3E}">
        <p14:creationId xmlns:p14="http://schemas.microsoft.com/office/powerpoint/2010/main" val="3912093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7942"/>
                                        </p:tgtEl>
                                        <p:attrNameLst>
                                          <p:attrName>style.visibility</p:attrName>
                                        </p:attrNameLst>
                                      </p:cBhvr>
                                      <p:to>
                                        <p:strVal val="visible"/>
                                      </p:to>
                                    </p:set>
                                  </p:childTnLst>
                                  <p:subTnLst>
                                    <p:set>
                                      <p:cBhvr override="childStyle">
                                        <p:cTn dur="1" fill="hold" display="0" masterRel="nextClick" afterEffect="1"/>
                                        <p:tgtEl>
                                          <p:spTgt spid="33794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37968"/>
                                        </p:tgtEl>
                                        <p:attrNameLst>
                                          <p:attrName>style.visibility</p:attrName>
                                        </p:attrNameLst>
                                      </p:cBhvr>
                                      <p:to>
                                        <p:strVal val="visible"/>
                                      </p:to>
                                    </p:set>
                                  </p:childTnLst>
                                  <p:subTnLst>
                                    <p:set>
                                      <p:cBhvr override="childStyle">
                                        <p:cTn dur="1" fill="hold" display="0" masterRel="nextClick" afterEffect="1"/>
                                        <p:tgtEl>
                                          <p:spTgt spid="33796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38006"/>
                                        </p:tgtEl>
                                        <p:attrNameLst>
                                          <p:attrName>style.visibility</p:attrName>
                                        </p:attrNameLst>
                                      </p:cBhvr>
                                      <p:to>
                                        <p:strVal val="visible"/>
                                      </p:to>
                                    </p:set>
                                  </p:childTnLst>
                                  <p:subTnLst>
                                    <p:set>
                                      <p:cBhvr override="childStyle">
                                        <p:cTn dur="1" fill="hold" display="0" masterRel="nextClick" afterEffect="1"/>
                                        <p:tgtEl>
                                          <p:spTgt spid="33800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38007"/>
                                        </p:tgtEl>
                                        <p:attrNameLst>
                                          <p:attrName>style.visibility</p:attrName>
                                        </p:attrNameLst>
                                      </p:cBhvr>
                                      <p:to>
                                        <p:strVal val="visible"/>
                                      </p:to>
                                    </p:set>
                                  </p:childTnLst>
                                  <p:subTnLst>
                                    <p:set>
                                      <p:cBhvr override="childStyle">
                                        <p:cTn dur="1" fill="hold" display="0" masterRel="nextClick" afterEffect="1"/>
                                        <p:tgtEl>
                                          <p:spTgt spid="338007"/>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38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BBABD6E1-6D38-4014-B1F5-4ADB1A499568}" type="slidenum">
              <a:rPr lang="en-US" altLang="en-US" sz="1400" b="0">
                <a:solidFill>
                  <a:srgbClr val="3333CC"/>
                </a:solidFill>
                <a:latin typeface="Times New Roman" pitchFamily="18" charset="0"/>
              </a:rPr>
              <a:pPr/>
              <a:t>3</a:t>
            </a:fld>
            <a:endParaRPr lang="en-US" altLang="en-US" sz="1400" b="0">
              <a:solidFill>
                <a:srgbClr val="3333CC"/>
              </a:solidFill>
              <a:latin typeface="Times New Roman" pitchFamily="18" charset="0"/>
            </a:endParaRPr>
          </a:p>
        </p:txBody>
      </p:sp>
      <p:sp>
        <p:nvSpPr>
          <p:cNvPr id="10244" name="Rectangle 2"/>
          <p:cNvSpPr>
            <a:spLocks noGrp="1" noChangeArrowheads="1"/>
          </p:cNvSpPr>
          <p:nvPr>
            <p:ph type="title"/>
          </p:nvPr>
        </p:nvSpPr>
        <p:spPr>
          <a:xfrm>
            <a:off x="533400" y="1028700"/>
            <a:ext cx="7772400" cy="1143000"/>
          </a:xfrm>
        </p:spPr>
        <p:txBody>
          <a:bodyPr/>
          <a:lstStyle/>
          <a:p>
            <a:r>
              <a:rPr lang="en-US" altLang="he-IL"/>
              <a:t>Chapter 6: roadmap</a:t>
            </a:r>
            <a:endParaRPr lang="en-US" altLang="sv-SE"/>
          </a:p>
        </p:txBody>
      </p:sp>
      <p:sp>
        <p:nvSpPr>
          <p:cNvPr id="10245" name="Rectangle 3"/>
          <p:cNvSpPr>
            <a:spLocks noGrp="1" noChangeArrowheads="1"/>
          </p:cNvSpPr>
          <p:nvPr>
            <p:ph type="body" idx="1"/>
          </p:nvPr>
        </p:nvSpPr>
        <p:spPr>
          <a:xfrm>
            <a:off x="533400" y="2400300"/>
            <a:ext cx="7772400" cy="2578100"/>
          </a:xfrm>
        </p:spPr>
        <p:txBody>
          <a:bodyPr/>
          <a:lstStyle/>
          <a:p>
            <a:pPr lvl="1">
              <a:lnSpc>
                <a:spcPct val="90000"/>
              </a:lnSpc>
              <a:buFont typeface="Wingdings" pitchFamily="2" charset="2"/>
              <a:buNone/>
            </a:pPr>
            <a:r>
              <a:rPr lang="en-US" altLang="en-US" sz="3200" dirty="0">
                <a:solidFill>
                  <a:srgbClr val="C60000"/>
                </a:solidFill>
              </a:rPr>
              <a:t>6.1 </a:t>
            </a:r>
            <a:r>
              <a:rPr lang="en-US" altLang="he-IL" sz="3200" dirty="0">
                <a:solidFill>
                  <a:srgbClr val="C60000"/>
                </a:solidFill>
              </a:rPr>
              <a:t>Digital Clock Synchronization</a:t>
            </a:r>
          </a:p>
          <a:p>
            <a:pPr lvl="1">
              <a:lnSpc>
                <a:spcPct val="90000"/>
              </a:lnSpc>
              <a:buFont typeface="Wingdings" pitchFamily="2" charset="2"/>
              <a:buNone/>
            </a:pPr>
            <a:r>
              <a:rPr lang="en-US" altLang="he-IL" sz="3200" dirty="0">
                <a:solidFill>
                  <a:srgbClr val="000099"/>
                </a:solidFill>
              </a:rPr>
              <a:t>6.2 Stabilization in Spite of Napping</a:t>
            </a:r>
          </a:p>
        </p:txBody>
      </p:sp>
    </p:spTree>
    <p:extLst>
      <p:ext uri="{BB962C8B-B14F-4D97-AF65-F5344CB8AC3E}">
        <p14:creationId xmlns:p14="http://schemas.microsoft.com/office/powerpoint/2010/main" val="2553333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6BB5E1FF-63EA-4F28-B0B6-27FFCD14638D}" type="slidenum">
              <a:rPr lang="en-US" altLang="en-US" sz="1400" b="0">
                <a:solidFill>
                  <a:srgbClr val="3333CC"/>
                </a:solidFill>
                <a:latin typeface="Times New Roman" pitchFamily="18" charset="0"/>
              </a:rPr>
              <a:pPr/>
              <a:t>30</a:t>
            </a:fld>
            <a:endParaRPr lang="en-US" altLang="en-US" sz="1400" b="0">
              <a:solidFill>
                <a:srgbClr val="3333CC"/>
              </a:solidFill>
              <a:latin typeface="Times New Roman" pitchFamily="18" charset="0"/>
            </a:endParaRPr>
          </a:p>
        </p:txBody>
      </p:sp>
      <p:sp>
        <p:nvSpPr>
          <p:cNvPr id="31748" name="Rectangle 2"/>
          <p:cNvSpPr>
            <a:spLocks noGrp="1" noChangeArrowheads="1"/>
          </p:cNvSpPr>
          <p:nvPr>
            <p:ph type="title"/>
          </p:nvPr>
        </p:nvSpPr>
        <p:spPr/>
        <p:txBody>
          <a:bodyPr/>
          <a:lstStyle/>
          <a:p>
            <a:r>
              <a:rPr lang="en-US" altLang="sv-SE" sz="3200" dirty="0"/>
              <a:t>The algorithm is wait-free and self-stabilizing</a:t>
            </a:r>
          </a:p>
        </p:txBody>
      </p:sp>
      <p:sp>
        <p:nvSpPr>
          <p:cNvPr id="31749" name="Rectangle 3"/>
          <p:cNvSpPr>
            <a:spLocks noGrp="1" noChangeArrowheads="1"/>
          </p:cNvSpPr>
          <p:nvPr>
            <p:ph type="body" idx="1"/>
          </p:nvPr>
        </p:nvSpPr>
        <p:spPr>
          <a:xfrm>
            <a:off x="325438" y="1277938"/>
            <a:ext cx="8183562" cy="5049837"/>
          </a:xfrm>
        </p:spPr>
        <p:txBody>
          <a:bodyPr/>
          <a:lstStyle/>
          <a:p>
            <a:pPr>
              <a:lnSpc>
                <a:spcPct val="90000"/>
              </a:lnSpc>
            </a:pPr>
            <a:r>
              <a:rPr lang="en-US" altLang="sv-SE" dirty="0"/>
              <a:t>The algorithm presented is a wait-free self-stabilizing clock-synchronization algorithm with k=2 </a:t>
            </a:r>
            <a:r>
              <a:rPr lang="en-US" altLang="sv-SE" dirty="0">
                <a:solidFill>
                  <a:srgbClr val="FF9900"/>
                </a:solidFill>
              </a:rPr>
              <a:t>(Th. 6.1)</a:t>
            </a:r>
          </a:p>
          <a:p>
            <a:pPr lvl="1">
              <a:lnSpc>
                <a:spcPct val="90000"/>
              </a:lnSpc>
            </a:pPr>
            <a:r>
              <a:rPr lang="en-US" altLang="sv-SE" dirty="0"/>
              <a:t>All processors that take a step at the same pulse, see the same view</a:t>
            </a:r>
          </a:p>
          <a:p>
            <a:pPr lvl="1">
              <a:lnSpc>
                <a:spcPct val="90000"/>
              </a:lnSpc>
            </a:pPr>
            <a:r>
              <a:rPr lang="en-US" altLang="sv-SE" dirty="0"/>
              <a:t>Each processor that executes a single step belongs to R in the next round, in which all the clock values are the same </a:t>
            </a:r>
            <a:r>
              <a:rPr lang="en-US" altLang="sv-SE" b="1" dirty="0">
                <a:sym typeface="Symbol" pitchFamily="18" charset="2"/>
              </a:rPr>
              <a:t></a:t>
            </a:r>
            <a:r>
              <a:rPr lang="en-US" altLang="sv-SE" dirty="0">
                <a:sym typeface="Symbol" pitchFamily="18" charset="2"/>
              </a:rPr>
              <a:t> </a:t>
            </a:r>
            <a:r>
              <a:rPr lang="en-US" altLang="sv-SE" dirty="0">
                <a:solidFill>
                  <a:srgbClr val="AF2517"/>
                </a:solidFill>
                <a:sym typeface="Symbol" pitchFamily="18" charset="2"/>
              </a:rPr>
              <a:t>the agreement requirement holds</a:t>
            </a:r>
          </a:p>
          <a:p>
            <a:pPr lvl="1">
              <a:lnSpc>
                <a:spcPct val="90000"/>
              </a:lnSpc>
            </a:pPr>
            <a:r>
              <a:rPr lang="en-US" altLang="sv-SE" dirty="0">
                <a:sym typeface="Symbol" pitchFamily="18" charset="2"/>
              </a:rPr>
              <a:t>Every processor chooses the maximal clock value of a processor in R, and increments it by 1 mod M </a:t>
            </a:r>
            <a:r>
              <a:rPr lang="en-US" altLang="sv-SE" b="1" dirty="0">
                <a:sym typeface="Symbol" pitchFamily="18" charset="2"/>
              </a:rPr>
              <a:t></a:t>
            </a:r>
            <a:r>
              <a:rPr lang="en-US" altLang="sv-SE" dirty="0">
                <a:sym typeface="Symbol" pitchFamily="18" charset="2"/>
              </a:rPr>
              <a:t> </a:t>
            </a:r>
            <a:r>
              <a:rPr lang="en-US" altLang="sv-SE" dirty="0">
                <a:solidFill>
                  <a:srgbClr val="AF2517"/>
                </a:solidFill>
                <a:sym typeface="Symbol" pitchFamily="18" charset="2"/>
              </a:rPr>
              <a:t>the adjustment requirement holds</a:t>
            </a:r>
          </a:p>
          <a:p>
            <a:pPr lvl="1">
              <a:lnSpc>
                <a:spcPct val="90000"/>
              </a:lnSpc>
            </a:pPr>
            <a:r>
              <a:rPr lang="en-US" altLang="sv-SE" dirty="0"/>
              <a:t>The proof assumes an arbitrary start configuration </a:t>
            </a:r>
            <a:r>
              <a:rPr lang="en-US" altLang="sv-SE" b="1" dirty="0">
                <a:sym typeface="Symbol" pitchFamily="18" charset="2"/>
              </a:rPr>
              <a:t></a:t>
            </a:r>
            <a:r>
              <a:rPr lang="en-US" altLang="sv-SE" dirty="0">
                <a:sym typeface="Symbol" pitchFamily="18" charset="2"/>
              </a:rPr>
              <a:t> </a:t>
            </a:r>
            <a:r>
              <a:rPr lang="en-US" altLang="sv-SE" dirty="0">
                <a:solidFill>
                  <a:srgbClr val="AF2517"/>
                </a:solidFill>
                <a:sym typeface="Symbol" pitchFamily="18" charset="2"/>
              </a:rPr>
              <a:t>the algorithm is both wait-free and self-stabilizing</a:t>
            </a:r>
          </a:p>
        </p:txBody>
      </p:sp>
    </p:spTree>
    <p:extLst>
      <p:ext uri="{BB962C8B-B14F-4D97-AF65-F5344CB8AC3E}">
        <p14:creationId xmlns:p14="http://schemas.microsoft.com/office/powerpoint/2010/main" val="2604681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Theorem</a:t>
            </a:r>
            <a:r>
              <a:rPr lang="sv-SE" dirty="0"/>
              <a:t> 6.1</a:t>
            </a:r>
          </a:p>
        </p:txBody>
      </p:sp>
      <p:sp>
        <p:nvSpPr>
          <p:cNvPr id="3" name="Content Placeholder 2"/>
          <p:cNvSpPr>
            <a:spLocks noGrp="1"/>
          </p:cNvSpPr>
          <p:nvPr>
            <p:ph idx="1"/>
          </p:nvPr>
        </p:nvSpPr>
        <p:spPr/>
        <p:txBody>
          <a:bodyPr/>
          <a:lstStyle/>
          <a:p>
            <a:pPr marL="0" indent="0">
              <a:buNone/>
            </a:pPr>
            <a:r>
              <a:rPr lang="en-US" dirty="0"/>
              <a:t>Theorem 6.1: The above algorithm is a wait-free self-stabilizing clock-synchronization algorithm with </a:t>
            </a:r>
            <a:r>
              <a:rPr lang="en-US" i="1" dirty="0"/>
              <a:t>k=2</a:t>
            </a:r>
            <a:r>
              <a:rPr lang="en-US" dirty="0"/>
              <a:t>.</a:t>
            </a:r>
            <a:endParaRPr lang="sv-SE" dirty="0"/>
          </a:p>
          <a:p>
            <a:pPr marL="0" indent="0">
              <a:buNone/>
            </a:pPr>
            <a:r>
              <a:rPr lang="en-US" dirty="0"/>
              <a:t>Proof </a:t>
            </a:r>
            <a:endParaRPr lang="sv-SE" dirty="0"/>
          </a:p>
          <a:p>
            <a:pPr marL="0" indent="0">
              <a:buNone/>
            </a:pPr>
            <a:r>
              <a:rPr lang="en-US" dirty="0"/>
              <a:t>The proof shows that, starting with any values in the order variables and the clock variables, the algorithm meets the adjustment and agreement requirements. </a:t>
            </a:r>
            <a:endParaRPr lang="sv-SE" dirty="0"/>
          </a:p>
          <a:p>
            <a:pPr marL="0" indent="0">
              <a:buNone/>
            </a:pPr>
            <a:endParaRPr lang="sv-SE" dirty="0"/>
          </a:p>
        </p:txBody>
      </p:sp>
    </p:spTree>
    <p:extLst>
      <p:ext uri="{BB962C8B-B14F-4D97-AF65-F5344CB8AC3E}">
        <p14:creationId xmlns:p14="http://schemas.microsoft.com/office/powerpoint/2010/main" val="250423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Theorem</a:t>
            </a:r>
            <a:r>
              <a:rPr lang="sv-SE" dirty="0"/>
              <a:t> 6.1 (</a:t>
            </a:r>
            <a:r>
              <a:rPr lang="sv-SE" dirty="0" err="1"/>
              <a:t>cont</a:t>
            </a:r>
            <a:r>
              <a:rPr lang="sv-SE" dirty="0"/>
              <a:t>.)</a:t>
            </a:r>
          </a:p>
        </p:txBody>
      </p:sp>
      <p:sp>
        <p:nvSpPr>
          <p:cNvPr id="3" name="Content Placeholder 2"/>
          <p:cNvSpPr>
            <a:spLocks noGrp="1"/>
          </p:cNvSpPr>
          <p:nvPr>
            <p:ph idx="1"/>
          </p:nvPr>
        </p:nvSpPr>
        <p:spPr/>
        <p:txBody>
          <a:bodyPr/>
          <a:lstStyle/>
          <a:p>
            <a:pPr marL="0" indent="0">
              <a:buNone/>
            </a:pPr>
            <a:r>
              <a:rPr lang="en-US" dirty="0"/>
              <a:t>First note that all processors that take a step at the same pulse, see the same view </a:t>
            </a:r>
          </a:p>
          <a:p>
            <a:pPr marL="400050" lvl="1" indent="0">
              <a:buNone/>
            </a:pPr>
            <a:r>
              <a:rPr lang="en-US" sz="2800" dirty="0"/>
              <a:t>because they have access to all fields at all registers.</a:t>
            </a:r>
          </a:p>
          <a:p>
            <a:pPr marL="0" indent="0">
              <a:buNone/>
            </a:pPr>
            <a:r>
              <a:rPr lang="en-US" dirty="0"/>
              <a:t>They then compute the same </a:t>
            </a:r>
            <a:r>
              <a:rPr lang="en-US" i="1" dirty="0"/>
              <a:t>NB (non-blocking processors), </a:t>
            </a:r>
            <a:r>
              <a:rPr lang="en-US" dirty="0"/>
              <a:t>which is </a:t>
            </a:r>
            <a:r>
              <a:rPr lang="en-US" altLang="sv-SE" dirty="0">
                <a:solidFill>
                  <a:srgbClr val="990000"/>
                </a:solidFill>
              </a:rPr>
              <a:t>R </a:t>
            </a:r>
            <a:r>
              <a:rPr lang="en-US" altLang="sv-SE" dirty="0"/>
              <a:t>is the above code</a:t>
            </a:r>
            <a:r>
              <a:rPr lang="en-US" dirty="0"/>
              <a:t>. </a:t>
            </a:r>
            <a:endParaRPr lang="sv-SE" dirty="0"/>
          </a:p>
          <a:p>
            <a:pPr marL="0" indent="0">
              <a:buNone/>
            </a:pPr>
            <a:r>
              <a:rPr lang="en-US" dirty="0"/>
              <a:t>We must show that, if any processor </a:t>
            </a:r>
            <a:r>
              <a:rPr lang="en-US" i="1" dirty="0"/>
              <a:t>p</a:t>
            </a:r>
            <a:r>
              <a:rPr lang="en-US" i="1" baseline="-25000" dirty="0"/>
              <a:t>i</a:t>
            </a:r>
            <a:r>
              <a:rPr lang="en-US" dirty="0"/>
              <a:t> executes more than </a:t>
            </a:r>
            <a:r>
              <a:rPr lang="en-US" i="1" dirty="0"/>
              <a:t>k</a:t>
            </a:r>
            <a:r>
              <a:rPr lang="en-US" dirty="0"/>
              <a:t>=</a:t>
            </a:r>
            <a:r>
              <a:rPr lang="en-US" i="1" dirty="0"/>
              <a:t>2</a:t>
            </a:r>
            <a:r>
              <a:rPr lang="en-US" dirty="0"/>
              <a:t> successive steps, then the agreement and adjustment requirements hold following its second step. </a:t>
            </a:r>
            <a:endParaRPr lang="sv-SE" dirty="0"/>
          </a:p>
          <a:p>
            <a:pPr marL="0" indent="0">
              <a:buNone/>
            </a:pPr>
            <a:endParaRPr lang="sv-SE" dirty="0"/>
          </a:p>
        </p:txBody>
      </p:sp>
    </p:spTree>
    <p:extLst>
      <p:ext uri="{BB962C8B-B14F-4D97-AF65-F5344CB8AC3E}">
        <p14:creationId xmlns:p14="http://schemas.microsoft.com/office/powerpoint/2010/main" val="1872768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Theorem</a:t>
            </a:r>
            <a:r>
              <a:rPr lang="sv-SE" dirty="0"/>
              <a:t> 6.1 (</a:t>
            </a:r>
            <a:r>
              <a:rPr lang="sv-SE" dirty="0" err="1"/>
              <a:t>cont</a:t>
            </a:r>
            <a:r>
              <a:rPr lang="sv-SE"/>
              <a:t>.)</a:t>
            </a:r>
            <a:endParaRPr lang="sv-SE" dirty="0"/>
          </a:p>
        </p:txBody>
      </p:sp>
      <p:sp>
        <p:nvSpPr>
          <p:cNvPr id="3" name="Content Placeholder 2"/>
          <p:cNvSpPr>
            <a:spLocks noGrp="1"/>
          </p:cNvSpPr>
          <p:nvPr>
            <p:ph idx="1"/>
          </p:nvPr>
        </p:nvSpPr>
        <p:spPr/>
        <p:txBody>
          <a:bodyPr/>
          <a:lstStyle/>
          <a:p>
            <a:pPr marL="0" indent="0">
              <a:buNone/>
            </a:pPr>
            <a:r>
              <a:rPr lang="en-US" dirty="0"/>
              <a:t>Assume </a:t>
            </a:r>
            <a:r>
              <a:rPr lang="en-US" i="1" dirty="0"/>
              <a:t>p</a:t>
            </a:r>
            <a:r>
              <a:rPr lang="en-US" i="1" baseline="-25000" dirty="0"/>
              <a:t>i</a:t>
            </a:r>
            <a:r>
              <a:rPr lang="en-US" dirty="0"/>
              <a:t> executes more than </a:t>
            </a:r>
            <a:r>
              <a:rPr lang="en-US" i="1" dirty="0"/>
              <a:t>k=2 </a:t>
            </a:r>
            <a:r>
              <a:rPr lang="en-US" dirty="0"/>
              <a:t>successive steps. </a:t>
            </a:r>
            <a:endParaRPr lang="sv-SE" dirty="0"/>
          </a:p>
          <a:p>
            <a:pPr marL="0" indent="0">
              <a:buNone/>
            </a:pPr>
            <a:r>
              <a:rPr lang="en-US" dirty="0"/>
              <a:t>Observe that </a:t>
            </a:r>
            <a:r>
              <a:rPr lang="en-US" i="1" dirty="0"/>
              <a:t>NB</a:t>
            </a:r>
            <a:r>
              <a:rPr lang="en-US" dirty="0"/>
              <a:t> is not empty following </a:t>
            </a:r>
            <a:r>
              <a:rPr lang="en-US" i="1" dirty="0"/>
              <a:t>p</a:t>
            </a:r>
            <a:r>
              <a:rPr lang="en-US" i="1" baseline="-25000" dirty="0"/>
              <a:t>i </a:t>
            </a:r>
            <a:r>
              <a:rPr lang="en-US" dirty="0"/>
              <a:t>’s first step. </a:t>
            </a:r>
            <a:endParaRPr lang="sv-SE" dirty="0"/>
          </a:p>
          <a:p>
            <a:pPr marL="0" indent="0">
              <a:buNone/>
            </a:pPr>
            <a:r>
              <a:rPr lang="en-US" dirty="0"/>
              <a:t>Moreover, while </a:t>
            </a:r>
            <a:r>
              <a:rPr lang="en-US" i="1" dirty="0"/>
              <a:t>p</a:t>
            </a:r>
            <a:r>
              <a:rPr lang="en-US" i="1" baseline="-25000" dirty="0"/>
              <a:t>i</a:t>
            </a:r>
            <a:r>
              <a:rPr lang="en-US" dirty="0"/>
              <a:t> continues to execute steps without stopping, it remains in </a:t>
            </a:r>
            <a:r>
              <a:rPr lang="en-US" i="1" dirty="0"/>
              <a:t>NB</a:t>
            </a:r>
            <a:r>
              <a:rPr lang="en-US" dirty="0"/>
              <a:t>. </a:t>
            </a:r>
            <a:endParaRPr lang="sv-SE" dirty="0"/>
          </a:p>
          <a:p>
            <a:pPr marL="400050" lvl="1" indent="0">
              <a:buNone/>
            </a:pPr>
            <a:r>
              <a:rPr lang="en-US" sz="2800" dirty="0"/>
              <a:t>The reason is that </a:t>
            </a:r>
            <a:r>
              <a:rPr lang="en-US" sz="2800" i="1" dirty="0"/>
              <a:t>p</a:t>
            </a:r>
            <a:r>
              <a:rPr lang="en-US" sz="2800" i="1" baseline="-25000" dirty="0"/>
              <a:t>i</a:t>
            </a:r>
            <a:r>
              <a:rPr lang="en-US" sz="2800" dirty="0"/>
              <a:t> executes a step in which it increments every order variable </a:t>
            </a:r>
            <a:r>
              <a:rPr lang="en-US" sz="2800" i="1" dirty="0" err="1"/>
              <a:t>order</a:t>
            </a:r>
            <a:r>
              <a:rPr lang="en-US" sz="2800" i="1" baseline="-25000" dirty="0" err="1"/>
              <a:t>ij</a:t>
            </a:r>
            <a:r>
              <a:rPr lang="en-US" sz="2800" dirty="0"/>
              <a:t>, such that </a:t>
            </a:r>
            <a:r>
              <a:rPr lang="en-US" sz="2800" i="1" dirty="0" err="1"/>
              <a:t>p</a:t>
            </a:r>
            <a:r>
              <a:rPr lang="en-US" sz="2800" i="1" baseline="-25000" dirty="0" err="1"/>
              <a:t>j</a:t>
            </a:r>
            <a:r>
              <a:rPr lang="en-US" sz="2800" dirty="0"/>
              <a:t> is not behind </a:t>
            </a:r>
            <a:r>
              <a:rPr lang="en-US" sz="2800" i="1" dirty="0"/>
              <a:t>p</a:t>
            </a:r>
            <a:r>
              <a:rPr lang="en-US" sz="2800" i="1" baseline="-25000" dirty="0"/>
              <a:t>i</a:t>
            </a:r>
            <a:r>
              <a:rPr lang="en-US" sz="2800" dirty="0"/>
              <a:t>. </a:t>
            </a:r>
            <a:endParaRPr lang="sv-SE" sz="2800" dirty="0"/>
          </a:p>
        </p:txBody>
      </p:sp>
    </p:spTree>
    <p:extLst>
      <p:ext uri="{BB962C8B-B14F-4D97-AF65-F5344CB8AC3E}">
        <p14:creationId xmlns:p14="http://schemas.microsoft.com/office/powerpoint/2010/main" val="3338739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5360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4344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Theorem</a:t>
            </a:r>
            <a:r>
              <a:rPr lang="sv-SE" dirty="0"/>
              <a:t> 6.1 (</a:t>
            </a:r>
            <a:r>
              <a:rPr lang="sv-SE" dirty="0" err="1"/>
              <a:t>cont</a:t>
            </a:r>
            <a:r>
              <a:rPr lang="sv-SE"/>
              <a:t>.)</a:t>
            </a:r>
            <a:endParaRPr lang="sv-SE" dirty="0"/>
          </a:p>
        </p:txBody>
      </p:sp>
      <p:sp>
        <p:nvSpPr>
          <p:cNvPr id="3" name="Content Placeholder 2"/>
          <p:cNvSpPr>
            <a:spLocks noGrp="1"/>
          </p:cNvSpPr>
          <p:nvPr>
            <p:ph idx="1"/>
          </p:nvPr>
        </p:nvSpPr>
        <p:spPr/>
        <p:txBody>
          <a:bodyPr/>
          <a:lstStyle/>
          <a:p>
            <a:pPr marL="0" indent="0">
              <a:buNone/>
            </a:pPr>
            <a:r>
              <a:rPr lang="en-US" dirty="0"/>
              <a:t>Since </a:t>
            </a:r>
            <a:r>
              <a:rPr lang="en-US" i="1" dirty="0"/>
              <a:t>NB</a:t>
            </a:r>
            <a:r>
              <a:rPr lang="en-US" dirty="0"/>
              <a:t> is not empty following the first step of </a:t>
            </a:r>
            <a:r>
              <a:rPr lang="en-US" i="1" dirty="0"/>
              <a:t>p</a:t>
            </a:r>
            <a:r>
              <a:rPr lang="en-US" i="1" baseline="-25000" dirty="0"/>
              <a:t>i</a:t>
            </a:r>
            <a:r>
              <a:rPr lang="en-US" dirty="0"/>
              <a:t>, and since all processors that execute a step see the same set </a:t>
            </a:r>
            <a:r>
              <a:rPr lang="en-US" i="1" dirty="0"/>
              <a:t>NB</a:t>
            </a:r>
            <a:r>
              <a:rPr lang="en-US" dirty="0"/>
              <a:t>, all the processors that execute a step following the first step of </a:t>
            </a:r>
            <a:r>
              <a:rPr lang="en-US" i="1" dirty="0"/>
              <a:t>p</a:t>
            </a:r>
            <a:r>
              <a:rPr lang="en-US" i="1" baseline="-25000" dirty="0"/>
              <a:t>i</a:t>
            </a:r>
            <a:r>
              <a:rPr lang="en-US" dirty="0"/>
              <a:t> choose the same clock value. </a:t>
            </a:r>
            <a:endParaRPr lang="sv-SE" dirty="0"/>
          </a:p>
          <a:p>
            <a:pPr marL="0" indent="0">
              <a:buNone/>
            </a:pPr>
            <a:r>
              <a:rPr lang="en-US" dirty="0"/>
              <a:t>Thus, following the second step of </a:t>
            </a:r>
            <a:r>
              <a:rPr lang="en-US" i="1" dirty="0"/>
              <a:t>p</a:t>
            </a:r>
            <a:r>
              <a:rPr lang="en-US" i="1" baseline="-25000" dirty="0"/>
              <a:t>i</a:t>
            </a:r>
            <a:r>
              <a:rPr lang="en-US" dirty="0"/>
              <a:t> and while </a:t>
            </a:r>
            <a:r>
              <a:rPr lang="en-US" i="1" dirty="0"/>
              <a:t>p</a:t>
            </a:r>
            <a:r>
              <a:rPr lang="en-US" i="1" baseline="-25000" dirty="0"/>
              <a:t>i</a:t>
            </a:r>
            <a:r>
              <a:rPr lang="en-US" dirty="0"/>
              <a:t> does not stop executing steps, the clock values of the processors that belong to NB are the same. </a:t>
            </a:r>
            <a:endParaRPr lang="sv-SE" dirty="0"/>
          </a:p>
        </p:txBody>
      </p:sp>
    </p:spTree>
    <p:extLst>
      <p:ext uri="{BB962C8B-B14F-4D97-AF65-F5344CB8AC3E}">
        <p14:creationId xmlns:p14="http://schemas.microsoft.com/office/powerpoint/2010/main" val="3996070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Theorem</a:t>
            </a:r>
            <a:r>
              <a:rPr lang="sv-SE" dirty="0"/>
              <a:t> 6.1 (</a:t>
            </a:r>
            <a:r>
              <a:rPr lang="sv-SE" dirty="0" err="1"/>
              <a:t>cont</a:t>
            </a:r>
            <a:r>
              <a:rPr lang="sv-SE"/>
              <a:t>.)</a:t>
            </a:r>
            <a:endParaRPr lang="sv-SE" dirty="0"/>
          </a:p>
        </p:txBody>
      </p:sp>
      <p:sp>
        <p:nvSpPr>
          <p:cNvPr id="3" name="Content Placeholder 2"/>
          <p:cNvSpPr>
            <a:spLocks noGrp="1"/>
          </p:cNvSpPr>
          <p:nvPr>
            <p:ph idx="1"/>
          </p:nvPr>
        </p:nvSpPr>
        <p:spPr/>
        <p:txBody>
          <a:bodyPr/>
          <a:lstStyle/>
          <a:p>
            <a:pPr marL="0" indent="0">
              <a:buNone/>
            </a:pPr>
            <a:r>
              <a:rPr lang="en-US" dirty="0"/>
              <a:t>Every processor that executes a single step belongs to </a:t>
            </a:r>
            <a:r>
              <a:rPr lang="en-US" i="1" dirty="0"/>
              <a:t>NB</a:t>
            </a:r>
            <a:r>
              <a:rPr lang="en-US" dirty="0"/>
              <a:t>, and the value of the clocks of all processors in </a:t>
            </a:r>
            <a:r>
              <a:rPr lang="en-US" i="1" dirty="0"/>
              <a:t>NB</a:t>
            </a:r>
            <a:r>
              <a:rPr lang="en-US" dirty="0"/>
              <a:t> is the same; thus the agreement requirement holds. </a:t>
            </a:r>
            <a:endParaRPr lang="sv-SE" dirty="0"/>
          </a:p>
          <a:p>
            <a:pPr marL="0" indent="0">
              <a:buNone/>
            </a:pPr>
            <a:r>
              <a:rPr lang="en-US" dirty="0"/>
              <a:t>Every processor chooses the maximal clock value </a:t>
            </a:r>
            <a:r>
              <a:rPr lang="en-US" i="1" dirty="0"/>
              <a:t>m </a:t>
            </a:r>
            <a:r>
              <a:rPr lang="en-US" dirty="0"/>
              <a:t>of a processor in </a:t>
            </a:r>
            <a:r>
              <a:rPr lang="en-US" i="1" dirty="0"/>
              <a:t>NB</a:t>
            </a:r>
            <a:r>
              <a:rPr lang="en-US" dirty="0"/>
              <a:t> and increments </a:t>
            </a:r>
            <a:r>
              <a:rPr lang="en-US" i="1" dirty="0"/>
              <a:t>m</a:t>
            </a:r>
            <a:r>
              <a:rPr lang="en-US" dirty="0"/>
              <a:t> by 1 modulo </a:t>
            </a:r>
            <a:r>
              <a:rPr lang="en-US" i="1" dirty="0"/>
              <a:t>M</a:t>
            </a:r>
            <a:r>
              <a:rPr lang="en-US" dirty="0"/>
              <a:t>; thus, the adjustment requirement holds as well. </a:t>
            </a:r>
            <a:endParaRPr lang="sv-SE" dirty="0"/>
          </a:p>
        </p:txBody>
      </p:sp>
    </p:spTree>
    <p:extLst>
      <p:ext uri="{BB962C8B-B14F-4D97-AF65-F5344CB8AC3E}">
        <p14:creationId xmlns:p14="http://schemas.microsoft.com/office/powerpoint/2010/main" val="1370517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Theorem</a:t>
            </a:r>
            <a:r>
              <a:rPr lang="sv-SE" dirty="0"/>
              <a:t> 6.1 (</a:t>
            </a:r>
            <a:r>
              <a:rPr lang="sv-SE" dirty="0" err="1"/>
              <a:t>cont</a:t>
            </a:r>
            <a:r>
              <a:rPr lang="sv-SE"/>
              <a:t>.)</a:t>
            </a:r>
            <a:endParaRPr lang="sv-SE" dirty="0"/>
          </a:p>
        </p:txBody>
      </p:sp>
      <p:sp>
        <p:nvSpPr>
          <p:cNvPr id="3" name="Content Placeholder 2"/>
          <p:cNvSpPr>
            <a:spLocks noGrp="1"/>
          </p:cNvSpPr>
          <p:nvPr>
            <p:ph idx="1"/>
          </p:nvPr>
        </p:nvSpPr>
        <p:spPr/>
        <p:txBody>
          <a:bodyPr/>
          <a:lstStyle/>
          <a:p>
            <a:pPr marL="0" indent="0">
              <a:buNone/>
            </a:pPr>
            <a:r>
              <a:rPr lang="en-US" dirty="0"/>
              <a:t>The proof of the theorem assumes an arbitrary starting configuration for the execution with any combination of </a:t>
            </a:r>
            <a:r>
              <a:rPr lang="en-US" i="1" dirty="0"/>
              <a:t>order</a:t>
            </a:r>
            <a:r>
              <a:rPr lang="en-US" dirty="0"/>
              <a:t> and </a:t>
            </a:r>
            <a:r>
              <a:rPr lang="en-US" i="1" dirty="0"/>
              <a:t>clock</a:t>
            </a:r>
            <a:r>
              <a:rPr lang="en-US" dirty="0"/>
              <a:t> values. Thus our algorithm is both wait-free and self-stabilizing. ■ </a:t>
            </a:r>
            <a:endParaRPr lang="sv-SE" dirty="0"/>
          </a:p>
        </p:txBody>
      </p:sp>
    </p:spTree>
    <p:extLst>
      <p:ext uri="{BB962C8B-B14F-4D97-AF65-F5344CB8AC3E}">
        <p14:creationId xmlns:p14="http://schemas.microsoft.com/office/powerpoint/2010/main" val="1465014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ubrik 1"/>
          <p:cNvSpPr>
            <a:spLocks noGrp="1"/>
          </p:cNvSpPr>
          <p:nvPr>
            <p:ph type="title"/>
          </p:nvPr>
        </p:nvSpPr>
        <p:spPr/>
        <p:txBody>
          <a:bodyPr/>
          <a:lstStyle/>
          <a:p>
            <a:r>
              <a:rPr lang="en-US" b="1" noProof="0" dirty="0"/>
              <a:t>Summary </a:t>
            </a:r>
            <a:endParaRPr lang="en-US" noProof="0" dirty="0"/>
          </a:p>
        </p:txBody>
      </p:sp>
      <p:sp>
        <p:nvSpPr>
          <p:cNvPr id="26626" name="Platshållare för innehåll 2"/>
          <p:cNvSpPr>
            <a:spLocks noGrp="1"/>
          </p:cNvSpPr>
          <p:nvPr>
            <p:ph idx="1"/>
          </p:nvPr>
        </p:nvSpPr>
        <p:spPr/>
        <p:txBody>
          <a:bodyPr/>
          <a:lstStyle/>
          <a:p>
            <a:pPr marL="0" indent="0" algn="ctr">
              <a:buNone/>
            </a:pPr>
            <a:r>
              <a:rPr lang="en-US" dirty="0"/>
              <a:t>We have looked into some common fault models and presented how the task of self-stabilizing clock synchronization can consider them.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ubrik 1"/>
          <p:cNvSpPr>
            <a:spLocks noGrp="1"/>
          </p:cNvSpPr>
          <p:nvPr>
            <p:ph type="title"/>
          </p:nvPr>
        </p:nvSpPr>
        <p:spPr/>
        <p:txBody>
          <a:bodyPr/>
          <a:lstStyle/>
          <a:p>
            <a:r>
              <a:rPr lang="en-US" b="1" noProof="0" dirty="0"/>
              <a:t>Review Questions</a:t>
            </a:r>
          </a:p>
        </p:txBody>
      </p:sp>
      <p:sp>
        <p:nvSpPr>
          <p:cNvPr id="92162" name="Platshållare för innehåll 2"/>
          <p:cNvSpPr>
            <a:spLocks noGrp="1"/>
          </p:cNvSpPr>
          <p:nvPr>
            <p:ph idx="1"/>
          </p:nvPr>
        </p:nvSpPr>
        <p:spPr>
          <a:xfrm>
            <a:off x="251520" y="1773238"/>
            <a:ext cx="8640960" cy="4535487"/>
          </a:xfrm>
        </p:spPr>
        <p:txBody>
          <a:bodyPr/>
          <a:lstStyle/>
          <a:p>
            <a:pPr marL="514350" indent="-514350">
              <a:buFont typeface="+mj-lt"/>
              <a:buAutoNum type="arabicPeriod"/>
            </a:pPr>
            <a:r>
              <a:rPr lang="en-US" dirty="0"/>
              <a:t>Can a smaller number than ((n + 1)d + 1) be used in line 8 of figure 6.2 without changing any other statement in the code? Prove stabilization or present a contradicting example.</a:t>
            </a:r>
          </a:p>
        </p:txBody>
      </p:sp>
    </p:spTree>
    <p:extLst>
      <p:ext uri="{BB962C8B-B14F-4D97-AF65-F5344CB8AC3E}">
        <p14:creationId xmlns:p14="http://schemas.microsoft.com/office/powerpoint/2010/main" val="36304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5C64DF71-1513-4585-B6FA-FAAA5672F722}" type="slidenum">
              <a:rPr lang="en-US" altLang="en-US" sz="1400" b="0">
                <a:solidFill>
                  <a:srgbClr val="3333CC"/>
                </a:solidFill>
                <a:latin typeface="Times New Roman" pitchFamily="18" charset="0"/>
              </a:rPr>
              <a:pPr/>
              <a:t>4</a:t>
            </a:fld>
            <a:endParaRPr lang="en-US" altLang="en-US" sz="1400" b="0">
              <a:solidFill>
                <a:srgbClr val="3333CC"/>
              </a:solidFill>
              <a:latin typeface="Times New Roman" pitchFamily="18" charset="0"/>
            </a:endParaRPr>
          </a:p>
        </p:txBody>
      </p:sp>
      <p:sp>
        <p:nvSpPr>
          <p:cNvPr id="11268" name="Rectangle 2"/>
          <p:cNvSpPr>
            <a:spLocks noGrp="1" noChangeArrowheads="1"/>
          </p:cNvSpPr>
          <p:nvPr>
            <p:ph type="title"/>
          </p:nvPr>
        </p:nvSpPr>
        <p:spPr>
          <a:xfrm>
            <a:off x="300038" y="708025"/>
            <a:ext cx="8274050" cy="1143000"/>
          </a:xfrm>
        </p:spPr>
        <p:txBody>
          <a:bodyPr/>
          <a:lstStyle/>
          <a:p>
            <a:r>
              <a:rPr lang="en-US" altLang="sv-SE" sz="3200"/>
              <a:t>Digital Clock Synchronization</a:t>
            </a:r>
            <a:r>
              <a:rPr lang="en-US" altLang="he-IL" sz="3200"/>
              <a:t> - Motivation</a:t>
            </a:r>
          </a:p>
        </p:txBody>
      </p:sp>
      <p:sp>
        <p:nvSpPr>
          <p:cNvPr id="11269" name="Rectangle 3"/>
          <p:cNvSpPr>
            <a:spLocks noGrp="1" noChangeArrowheads="1"/>
          </p:cNvSpPr>
          <p:nvPr>
            <p:ph type="body" idx="1"/>
          </p:nvPr>
        </p:nvSpPr>
        <p:spPr>
          <a:xfrm>
            <a:off x="533400" y="2198688"/>
            <a:ext cx="8040688" cy="2882900"/>
          </a:xfrm>
        </p:spPr>
        <p:txBody>
          <a:bodyPr/>
          <a:lstStyle/>
          <a:p>
            <a:r>
              <a:rPr lang="en-US" altLang="sv-SE">
                <a:solidFill>
                  <a:srgbClr val="0000CC"/>
                </a:solidFill>
              </a:rPr>
              <a:t>Multi processor computers</a:t>
            </a:r>
          </a:p>
          <a:p>
            <a:r>
              <a:rPr lang="en-US" altLang="sv-SE">
                <a:solidFill>
                  <a:srgbClr val="0000CC"/>
                </a:solidFill>
              </a:rPr>
              <a:t>Synchronization is needed for coordination – clocks</a:t>
            </a:r>
          </a:p>
          <a:p>
            <a:pPr lvl="1"/>
            <a:r>
              <a:rPr lang="en-US" altLang="sv-SE"/>
              <a:t>Global clock pulse &amp; global clock value</a:t>
            </a:r>
          </a:p>
          <a:p>
            <a:pPr lvl="1"/>
            <a:r>
              <a:rPr lang="en-US" altLang="sv-SE"/>
              <a:t>Global clock pulse &amp; individual clock values</a:t>
            </a:r>
          </a:p>
          <a:p>
            <a:pPr lvl="1"/>
            <a:r>
              <a:rPr lang="en-US" altLang="sv-SE"/>
              <a:t>Individual clock pulse &amp; individual clock values</a:t>
            </a:r>
          </a:p>
          <a:p>
            <a:r>
              <a:rPr lang="en-US" altLang="sv-SE">
                <a:solidFill>
                  <a:srgbClr val="0000CC"/>
                </a:solidFill>
              </a:rPr>
              <a:t>Fault tolerant clock synchronization</a:t>
            </a:r>
          </a:p>
        </p:txBody>
      </p:sp>
    </p:spTree>
    <p:extLst>
      <p:ext uri="{BB962C8B-B14F-4D97-AF65-F5344CB8AC3E}">
        <p14:creationId xmlns:p14="http://schemas.microsoft.com/office/powerpoint/2010/main" val="246070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ubrik 1"/>
          <p:cNvSpPr>
            <a:spLocks noGrp="1"/>
          </p:cNvSpPr>
          <p:nvPr>
            <p:ph type="title"/>
          </p:nvPr>
        </p:nvSpPr>
        <p:spPr/>
        <p:txBody>
          <a:bodyPr/>
          <a:lstStyle/>
          <a:p>
            <a:r>
              <a:rPr lang="en-US" b="1" noProof="0" dirty="0"/>
              <a:t>Review Questions</a:t>
            </a:r>
          </a:p>
        </p:txBody>
      </p:sp>
      <p:sp>
        <p:nvSpPr>
          <p:cNvPr id="92162" name="Platshållare för innehåll 2"/>
          <p:cNvSpPr>
            <a:spLocks noGrp="1"/>
          </p:cNvSpPr>
          <p:nvPr>
            <p:ph idx="1"/>
          </p:nvPr>
        </p:nvSpPr>
        <p:spPr>
          <a:xfrm>
            <a:off x="251520" y="1773238"/>
            <a:ext cx="8640960" cy="4535487"/>
          </a:xfrm>
        </p:spPr>
        <p:txBody>
          <a:bodyPr/>
          <a:lstStyle/>
          <a:p>
            <a:pPr marL="514350" indent="-514350">
              <a:buFont typeface="+mj-lt"/>
              <a:buAutoNum type="arabicPeriod" startAt="2"/>
            </a:pPr>
            <a:r>
              <a:rPr lang="en-US" dirty="0"/>
              <a:t>Consider digital clock-synchronization algorithms for a line of processors P</a:t>
            </a:r>
            <a:r>
              <a:rPr lang="en-US" baseline="-25000" dirty="0"/>
              <a:t>1</a:t>
            </a:r>
            <a:r>
              <a:rPr lang="en-US" dirty="0"/>
              <a:t>, P</a:t>
            </a:r>
            <a:r>
              <a:rPr lang="en-US" baseline="-25000" dirty="0"/>
              <a:t>2</a:t>
            </a:r>
            <a:r>
              <a:rPr lang="en-US" dirty="0"/>
              <a:t>, …, </a:t>
            </a:r>
            <a:r>
              <a:rPr lang="en-US" dirty="0" err="1"/>
              <a:t>P</a:t>
            </a:r>
            <a:r>
              <a:rPr lang="en-US" baseline="-25000" dirty="0" err="1"/>
              <a:t>n</a:t>
            </a:r>
            <a:r>
              <a:rPr lang="en-US" dirty="0"/>
              <a:t>, where P</a:t>
            </a:r>
            <a:r>
              <a:rPr lang="en-US" baseline="-25000" dirty="0"/>
              <a:t>i</a:t>
            </a:r>
            <a:r>
              <a:rPr lang="en-US" dirty="0"/>
              <a:t> , 2≤ </a:t>
            </a:r>
            <a:r>
              <a:rPr lang="en-US" dirty="0" err="1"/>
              <a:t>i</a:t>
            </a:r>
            <a:r>
              <a:rPr lang="en-US" dirty="0"/>
              <a:t> ≤n-1, communicates with the processors P</a:t>
            </a:r>
            <a:r>
              <a:rPr lang="en-US" baseline="-25000" dirty="0"/>
              <a:t>i-1</a:t>
            </a:r>
            <a:r>
              <a:rPr lang="en-US" dirty="0"/>
              <a:t> and P</a:t>
            </a:r>
            <a:r>
              <a:rPr lang="en-US" baseline="-25000" dirty="0"/>
              <a:t>i+1</a:t>
            </a:r>
            <a:r>
              <a:rPr lang="en-US" dirty="0"/>
              <a:t>; similarly, P</a:t>
            </a:r>
            <a:r>
              <a:rPr lang="en-US" baseline="-25000" dirty="0"/>
              <a:t>1</a:t>
            </a:r>
            <a:r>
              <a:rPr lang="en-US" dirty="0"/>
              <a:t> communicates with P</a:t>
            </a:r>
            <a:r>
              <a:rPr lang="en-US" baseline="-25000" dirty="0"/>
              <a:t>2</a:t>
            </a:r>
            <a:r>
              <a:rPr lang="en-US" dirty="0"/>
              <a:t> and </a:t>
            </a:r>
            <a:r>
              <a:rPr lang="en-US" dirty="0" err="1"/>
              <a:t>P</a:t>
            </a:r>
            <a:r>
              <a:rPr lang="en-US" baseline="-25000" dirty="0" err="1"/>
              <a:t>n</a:t>
            </a:r>
            <a:r>
              <a:rPr lang="en-US" dirty="0"/>
              <a:t> with P</a:t>
            </a:r>
            <a:r>
              <a:rPr lang="en-US" baseline="-25000" dirty="0"/>
              <a:t>n-1</a:t>
            </a:r>
            <a:r>
              <a:rPr lang="en-US" dirty="0"/>
              <a:t>. Assume that processors have no sense of direction: the fact that P</a:t>
            </a:r>
            <a:r>
              <a:rPr lang="en-US" baseline="-25000" dirty="0"/>
              <a:t>i</a:t>
            </a:r>
            <a:r>
              <a:rPr lang="en-US" dirty="0"/>
              <a:t> considers P</a:t>
            </a:r>
            <a:r>
              <a:rPr lang="en-US" baseline="-25000" dirty="0"/>
              <a:t>i-1</a:t>
            </a:r>
            <a:r>
              <a:rPr lang="en-US" dirty="0"/>
              <a:t> its left neighbor does not imply that P</a:t>
            </a:r>
            <a:r>
              <a:rPr lang="en-US" baseline="-25000" dirty="0"/>
              <a:t>i-1</a:t>
            </a:r>
            <a:r>
              <a:rPr lang="en-US" dirty="0"/>
              <a:t> considers P</a:t>
            </a:r>
            <a:r>
              <a:rPr lang="en-US" baseline="-25000" dirty="0"/>
              <a:t>i</a:t>
            </a:r>
            <a:r>
              <a:rPr lang="en-US" dirty="0"/>
              <a:t> its right neighbor. Will the algorithm presented in figure 6.2 stabilize when the increment operations are modulo 3? Prove your answer or present a contradicting example.</a:t>
            </a:r>
          </a:p>
          <a:p>
            <a:pPr marL="0" indent="0">
              <a:buNone/>
            </a:pPr>
            <a:endParaRPr lang="en-US" dirty="0"/>
          </a:p>
        </p:txBody>
      </p:sp>
    </p:spTree>
    <p:extLst>
      <p:ext uri="{BB962C8B-B14F-4D97-AF65-F5344CB8AC3E}">
        <p14:creationId xmlns:p14="http://schemas.microsoft.com/office/powerpoint/2010/main" val="65419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ubrik 1"/>
          <p:cNvSpPr>
            <a:spLocks noGrp="1"/>
          </p:cNvSpPr>
          <p:nvPr>
            <p:ph type="title"/>
          </p:nvPr>
        </p:nvSpPr>
        <p:spPr/>
        <p:txBody>
          <a:bodyPr/>
          <a:lstStyle/>
          <a:p>
            <a:r>
              <a:rPr lang="en-US" b="1" noProof="0" dirty="0"/>
              <a:t>Review Questions</a:t>
            </a:r>
          </a:p>
        </p:txBody>
      </p:sp>
      <p:sp>
        <p:nvSpPr>
          <p:cNvPr id="92162" name="Platshållare för innehåll 2"/>
          <p:cNvSpPr>
            <a:spLocks noGrp="1"/>
          </p:cNvSpPr>
          <p:nvPr>
            <p:ph idx="1"/>
          </p:nvPr>
        </p:nvSpPr>
        <p:spPr>
          <a:xfrm>
            <a:off x="251520" y="1773238"/>
            <a:ext cx="8640960" cy="4535487"/>
          </a:xfrm>
        </p:spPr>
        <p:txBody>
          <a:bodyPr/>
          <a:lstStyle/>
          <a:p>
            <a:pPr marL="514350" indent="-514350">
              <a:buFont typeface="+mj-lt"/>
              <a:buAutoNum type="arabicPeriod" startAt="3"/>
            </a:pPr>
            <a:r>
              <a:rPr lang="en-US" dirty="0"/>
              <a:t>Will the unbounded algorithm that is presented </a:t>
            </a:r>
            <a:r>
              <a:rPr lang="en-US"/>
              <a:t>in Figure 6.1 stabilize </a:t>
            </a:r>
            <a:r>
              <a:rPr lang="en-US" dirty="0"/>
              <a:t>if the minimal clock value plus one is assigned to </a:t>
            </a:r>
            <a:r>
              <a:rPr lang="en-US" i="1" dirty="0" err="1"/>
              <a:t>clock</a:t>
            </a:r>
            <a:r>
              <a:rPr lang="en-US" i="1" baseline="-25000" dirty="0" err="1"/>
              <a:t>i</a:t>
            </a:r>
            <a:r>
              <a:rPr lang="en-US" dirty="0"/>
              <a:t>? Will it stabilize if the average clock value (counting only the integer part of the average result) is used?</a:t>
            </a:r>
          </a:p>
        </p:txBody>
      </p:sp>
    </p:spTree>
    <p:extLst>
      <p:ext uri="{BB962C8B-B14F-4D97-AF65-F5344CB8AC3E}">
        <p14:creationId xmlns:p14="http://schemas.microsoft.com/office/powerpoint/2010/main" val="366570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C2F56754-5203-4BAE-9E55-AE9CEC932DB5}" type="slidenum">
              <a:rPr lang="en-US" altLang="en-US" sz="1400" b="0">
                <a:solidFill>
                  <a:srgbClr val="3333CC"/>
                </a:solidFill>
                <a:latin typeface="Times New Roman" pitchFamily="18" charset="0"/>
              </a:rPr>
              <a:pPr/>
              <a:t>5</a:t>
            </a:fld>
            <a:endParaRPr lang="en-US" altLang="en-US" sz="1400" b="0">
              <a:solidFill>
                <a:srgbClr val="3333CC"/>
              </a:solidFill>
              <a:latin typeface="Times New Roman" pitchFamily="18" charset="0"/>
            </a:endParaRPr>
          </a:p>
        </p:txBody>
      </p:sp>
      <p:sp>
        <p:nvSpPr>
          <p:cNvPr id="12292" name="Rectangle 2"/>
          <p:cNvSpPr>
            <a:spLocks noGrp="1" noChangeArrowheads="1"/>
          </p:cNvSpPr>
          <p:nvPr>
            <p:ph type="title"/>
          </p:nvPr>
        </p:nvSpPr>
        <p:spPr>
          <a:xfrm>
            <a:off x="533400" y="1000125"/>
            <a:ext cx="7772400" cy="1143000"/>
          </a:xfrm>
        </p:spPr>
        <p:txBody>
          <a:bodyPr/>
          <a:lstStyle/>
          <a:p>
            <a:r>
              <a:rPr lang="en-US" altLang="sv-SE"/>
              <a:t>Digital Clock Synchronization</a:t>
            </a:r>
          </a:p>
        </p:txBody>
      </p:sp>
      <p:sp>
        <p:nvSpPr>
          <p:cNvPr id="12293" name="Rectangle 3"/>
          <p:cNvSpPr>
            <a:spLocks noGrp="1" noChangeArrowheads="1"/>
          </p:cNvSpPr>
          <p:nvPr>
            <p:ph type="body" idx="1"/>
          </p:nvPr>
        </p:nvSpPr>
        <p:spPr>
          <a:xfrm>
            <a:off x="533400" y="2400300"/>
            <a:ext cx="7772400" cy="2951163"/>
          </a:xfrm>
        </p:spPr>
        <p:txBody>
          <a:bodyPr/>
          <a:lstStyle/>
          <a:p>
            <a:r>
              <a:rPr lang="en-US" altLang="sv-SE" dirty="0"/>
              <a:t>In every pulse each processor reads the value of it’s neighbors clocks and uses these values to calculate its new clock value .</a:t>
            </a:r>
          </a:p>
          <a:p>
            <a:r>
              <a:rPr lang="en-US" altLang="sv-SE" dirty="0"/>
              <a:t>The Goal </a:t>
            </a:r>
            <a:br>
              <a:rPr lang="en-US" altLang="sv-SE" dirty="0"/>
            </a:br>
            <a:r>
              <a:rPr lang="en-US" altLang="sv-SE" dirty="0">
                <a:solidFill>
                  <a:srgbClr val="0066FF"/>
                </a:solidFill>
              </a:rPr>
              <a:t>(1) identical clock values </a:t>
            </a:r>
            <a:br>
              <a:rPr lang="en-US" altLang="sv-SE" dirty="0">
                <a:solidFill>
                  <a:srgbClr val="0066FF"/>
                </a:solidFill>
              </a:rPr>
            </a:br>
            <a:r>
              <a:rPr lang="en-US" altLang="sv-SE" dirty="0">
                <a:solidFill>
                  <a:srgbClr val="0066FF"/>
                </a:solidFill>
              </a:rPr>
              <a:t>(2) the clock values are incremented by one in every pulse</a:t>
            </a:r>
          </a:p>
        </p:txBody>
      </p:sp>
    </p:spTree>
    <p:extLst>
      <p:ext uri="{BB962C8B-B14F-4D97-AF65-F5344CB8AC3E}">
        <p14:creationId xmlns:p14="http://schemas.microsoft.com/office/powerpoint/2010/main" val="105173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6D3B7568-854A-48F1-845B-19A06467C470}" type="slidenum">
              <a:rPr lang="en-US" altLang="en-US" sz="1400" b="0">
                <a:solidFill>
                  <a:srgbClr val="3333CC"/>
                </a:solidFill>
                <a:latin typeface="Times New Roman" pitchFamily="18" charset="0"/>
              </a:rPr>
              <a:pPr/>
              <a:t>6</a:t>
            </a:fld>
            <a:endParaRPr lang="en-US" altLang="en-US" sz="1400" b="0">
              <a:solidFill>
                <a:srgbClr val="3333CC"/>
              </a:solidFill>
              <a:latin typeface="Times New Roman" pitchFamily="18" charset="0"/>
            </a:endParaRPr>
          </a:p>
        </p:txBody>
      </p:sp>
      <p:sp>
        <p:nvSpPr>
          <p:cNvPr id="13316" name="Rectangle 2"/>
          <p:cNvSpPr>
            <a:spLocks noGrp="1" noChangeArrowheads="1"/>
          </p:cNvSpPr>
          <p:nvPr>
            <p:ph type="title"/>
          </p:nvPr>
        </p:nvSpPr>
        <p:spPr>
          <a:xfrm>
            <a:off x="533400" y="457200"/>
            <a:ext cx="7772400" cy="1143000"/>
          </a:xfrm>
        </p:spPr>
        <p:txBody>
          <a:bodyPr/>
          <a:lstStyle/>
          <a:p>
            <a:r>
              <a:rPr lang="en-US" altLang="sv-SE" sz="3200"/>
              <a:t>Digital Clock Sync – Unbounded version</a:t>
            </a:r>
          </a:p>
        </p:txBody>
      </p:sp>
      <p:sp>
        <p:nvSpPr>
          <p:cNvPr id="357379" name="Rectangle 3"/>
          <p:cNvSpPr>
            <a:spLocks noGrp="1" noChangeArrowheads="1"/>
          </p:cNvSpPr>
          <p:nvPr>
            <p:ph type="body" idx="1"/>
          </p:nvPr>
        </p:nvSpPr>
        <p:spPr>
          <a:xfrm>
            <a:off x="533400" y="4310063"/>
            <a:ext cx="7772400" cy="1878012"/>
          </a:xfrm>
        </p:spPr>
        <p:txBody>
          <a:bodyPr/>
          <a:lstStyle/>
          <a:p>
            <a:pPr>
              <a:lnSpc>
                <a:spcPct val="90000"/>
              </a:lnSpc>
            </a:pPr>
            <a:r>
              <a:rPr lang="en-US" altLang="sv-SE"/>
              <a:t>A simple induction can prove that this version of the algorithm is correct:</a:t>
            </a:r>
          </a:p>
          <a:p>
            <a:pPr lvl="1">
              <a:lnSpc>
                <a:spcPct val="90000"/>
              </a:lnSpc>
            </a:pPr>
            <a:r>
              <a:rPr lang="en-US" altLang="sv-SE"/>
              <a:t>If P</a:t>
            </a:r>
            <a:r>
              <a:rPr lang="en-US" altLang="sv-SE" baseline="-25000"/>
              <a:t>m</a:t>
            </a:r>
            <a:r>
              <a:rPr lang="en-US" altLang="sv-SE"/>
              <a:t> holds the max clock value, by the </a:t>
            </a:r>
            <a:r>
              <a:rPr lang="en-US" altLang="sv-SE" i="1"/>
              <a:t>i</a:t>
            </a:r>
            <a:r>
              <a:rPr lang="en-US" altLang="sv-SE"/>
              <a:t>’th pulse every processor of distance </a:t>
            </a:r>
            <a:r>
              <a:rPr lang="en-US" altLang="sv-SE" i="1"/>
              <a:t>i</a:t>
            </a:r>
            <a:r>
              <a:rPr lang="en-US" altLang="sv-SE"/>
              <a:t> from P</a:t>
            </a:r>
            <a:r>
              <a:rPr lang="en-US" altLang="sv-SE" baseline="-25000"/>
              <a:t>m</a:t>
            </a:r>
            <a:r>
              <a:rPr lang="en-US" altLang="sv-SE"/>
              <a:t> holds the maximal clock value</a:t>
            </a:r>
          </a:p>
        </p:txBody>
      </p:sp>
      <p:grpSp>
        <p:nvGrpSpPr>
          <p:cNvPr id="357380" name="Group 4"/>
          <p:cNvGrpSpPr>
            <a:grpSpLocks/>
          </p:cNvGrpSpPr>
          <p:nvPr/>
        </p:nvGrpSpPr>
        <p:grpSpPr bwMode="auto">
          <a:xfrm>
            <a:off x="812800" y="879475"/>
            <a:ext cx="6270625" cy="3081338"/>
            <a:chOff x="512" y="1845"/>
            <a:chExt cx="3950" cy="1941"/>
          </a:xfrm>
        </p:grpSpPr>
        <p:sp>
          <p:nvSpPr>
            <p:cNvPr id="13319" name="Text Box 5"/>
            <p:cNvSpPr txBox="1">
              <a:spLocks noChangeArrowheads="1"/>
            </p:cNvSpPr>
            <p:nvPr/>
          </p:nvSpPr>
          <p:spPr bwMode="auto">
            <a:xfrm>
              <a:off x="512" y="1845"/>
              <a:ext cx="3950" cy="1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334800">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nSpc>
                  <a:spcPct val="50000"/>
                </a:lnSpc>
                <a:spcBef>
                  <a:spcPct val="50000"/>
                </a:spcBef>
                <a:buClrTx/>
                <a:buSzTx/>
                <a:buFontTx/>
                <a:buNone/>
              </a:pPr>
              <a:endParaRPr lang="en-US" altLang="he-IL" b="0">
                <a:solidFill>
                  <a:srgbClr val="3333CC"/>
                </a:solidFill>
              </a:endParaRPr>
            </a:p>
            <a:p>
              <a:pPr>
                <a:lnSpc>
                  <a:spcPct val="50000"/>
                </a:lnSpc>
                <a:spcBef>
                  <a:spcPct val="50000"/>
                </a:spcBef>
                <a:buClrTx/>
                <a:buSzTx/>
                <a:buFontTx/>
                <a:buNone/>
              </a:pPr>
              <a:r>
                <a:rPr lang="en-US" altLang="he-IL" sz="2000" b="0">
                  <a:solidFill>
                    <a:srgbClr val="3333CC"/>
                  </a:solidFill>
                  <a:latin typeface="Times New Roman" pitchFamily="18" charset="0"/>
                </a:rPr>
                <a:t>01 </a:t>
              </a:r>
              <a:r>
                <a:rPr lang="en-US" altLang="he-IL" sz="2000">
                  <a:solidFill>
                    <a:srgbClr val="3333CC"/>
                  </a:solidFill>
                  <a:latin typeface="Times New Roman" pitchFamily="18" charset="0"/>
                </a:rPr>
                <a:t>upon a pulse</a:t>
              </a:r>
            </a:p>
            <a:p>
              <a:pPr>
                <a:lnSpc>
                  <a:spcPct val="50000"/>
                </a:lnSpc>
                <a:spcBef>
                  <a:spcPct val="50000"/>
                </a:spcBef>
                <a:buClrTx/>
                <a:buSzTx/>
                <a:buFontTx/>
                <a:buNone/>
              </a:pPr>
              <a:r>
                <a:rPr lang="en-US" altLang="he-IL" sz="2000" b="0">
                  <a:solidFill>
                    <a:srgbClr val="3333CC"/>
                  </a:solidFill>
                  <a:latin typeface="Times New Roman" pitchFamily="18" charset="0"/>
                </a:rPr>
                <a:t>02	</a:t>
              </a:r>
              <a:r>
                <a:rPr lang="en-US" altLang="he-IL" sz="2000">
                  <a:solidFill>
                    <a:srgbClr val="3333CC"/>
                  </a:solidFill>
                  <a:latin typeface="Times New Roman" pitchFamily="18" charset="0"/>
                </a:rPr>
                <a:t>forall </a:t>
              </a:r>
              <a:r>
                <a:rPr lang="en-US" altLang="he-IL" sz="2000" b="0">
                  <a:solidFill>
                    <a:srgbClr val="3333CC"/>
                  </a:solidFill>
                  <a:latin typeface="Times New Roman" pitchFamily="18" charset="0"/>
                </a:rPr>
                <a:t> </a:t>
              </a:r>
              <a:r>
                <a:rPr lang="en-US" altLang="he-IL" sz="2000" b="0" i="1">
                  <a:solidFill>
                    <a:srgbClr val="3333CC"/>
                  </a:solidFill>
                  <a:latin typeface="Times New Roman" pitchFamily="18" charset="0"/>
                </a:rPr>
                <a:t>P</a:t>
              </a:r>
              <a:r>
                <a:rPr lang="en-US" altLang="he-IL" sz="2000" b="0" i="1" baseline="-25000">
                  <a:solidFill>
                    <a:srgbClr val="3333CC"/>
                  </a:solidFill>
                  <a:latin typeface="Times New Roman" pitchFamily="18" charset="0"/>
                </a:rPr>
                <a:t>j</a:t>
              </a:r>
              <a:r>
                <a:rPr lang="en-US" altLang="he-IL" sz="2000" b="0">
                  <a:solidFill>
                    <a:srgbClr val="3333CC"/>
                  </a:solidFill>
                  <a:latin typeface="Times New Roman" pitchFamily="18" charset="0"/>
                </a:rPr>
                <a:t> </a:t>
              </a:r>
              <a:r>
                <a:rPr lang="en-US" altLang="he-IL" sz="2000" b="0">
                  <a:solidFill>
                    <a:srgbClr val="3333CC"/>
                  </a:solidFill>
                  <a:latin typeface="Times New Roman" pitchFamily="18" charset="0"/>
                  <a:sym typeface="Symbol" pitchFamily="18" charset="2"/>
                </a:rPr>
                <a:t> </a:t>
              </a:r>
              <a:r>
                <a:rPr lang="en-US" altLang="he-IL" sz="2000" b="0" i="1">
                  <a:solidFill>
                    <a:srgbClr val="3333CC"/>
                  </a:solidFill>
                  <a:latin typeface="Times New Roman" pitchFamily="18" charset="0"/>
                  <a:sym typeface="Symbol" pitchFamily="18" charset="2"/>
                </a:rPr>
                <a:t>N</a:t>
              </a:r>
              <a:r>
                <a:rPr lang="en-US" altLang="he-IL" sz="2000" b="0">
                  <a:solidFill>
                    <a:srgbClr val="3333CC"/>
                  </a:solidFill>
                  <a:latin typeface="Times New Roman" pitchFamily="18" charset="0"/>
                  <a:sym typeface="Symbol" pitchFamily="18" charset="2"/>
                </a:rPr>
                <a:t>(</a:t>
              </a:r>
              <a:r>
                <a:rPr lang="en-US" altLang="he-IL" sz="2000" b="0" i="1">
                  <a:solidFill>
                    <a:srgbClr val="3333CC"/>
                  </a:solidFill>
                  <a:latin typeface="Times New Roman" pitchFamily="18" charset="0"/>
                  <a:sym typeface="Symbol" pitchFamily="18" charset="2"/>
                </a:rPr>
                <a:t>i</a:t>
              </a:r>
              <a:r>
                <a:rPr lang="en-US" altLang="he-IL" sz="2000" b="0">
                  <a:solidFill>
                    <a:srgbClr val="3333CC"/>
                  </a:solidFill>
                  <a:latin typeface="Times New Roman" pitchFamily="18" charset="0"/>
                  <a:sym typeface="Symbol" pitchFamily="18" charset="2"/>
                </a:rPr>
                <a:t>)</a:t>
              </a:r>
              <a:r>
                <a:rPr lang="en-US" altLang="he-IL" sz="2000" b="0">
                  <a:solidFill>
                    <a:srgbClr val="3333CC"/>
                  </a:solidFill>
                  <a:latin typeface="Times New Roman" pitchFamily="18" charset="0"/>
                </a:rPr>
                <a:t> </a:t>
              </a:r>
              <a:r>
                <a:rPr lang="en-US" altLang="he-IL" sz="2000">
                  <a:solidFill>
                    <a:srgbClr val="3333CC"/>
                  </a:solidFill>
                  <a:latin typeface="Times New Roman" pitchFamily="18" charset="0"/>
                </a:rPr>
                <a:t>do send</a:t>
              </a:r>
              <a:r>
                <a:rPr lang="en-US" altLang="he-IL" sz="2000" b="0">
                  <a:solidFill>
                    <a:srgbClr val="3333CC"/>
                  </a:solidFill>
                  <a:latin typeface="Times New Roman" pitchFamily="18" charset="0"/>
                </a:rPr>
                <a:t> (</a:t>
              </a:r>
              <a:r>
                <a:rPr lang="en-US" altLang="he-IL" sz="2000" b="0" i="1">
                  <a:solidFill>
                    <a:srgbClr val="3333CC"/>
                  </a:solidFill>
                  <a:latin typeface="Times New Roman" pitchFamily="18" charset="0"/>
                </a:rPr>
                <a:t>j</a:t>
              </a:r>
              <a:r>
                <a:rPr lang="en-US" altLang="he-IL" sz="2000" b="0">
                  <a:solidFill>
                    <a:srgbClr val="3333CC"/>
                  </a:solidFill>
                  <a:latin typeface="Times New Roman" pitchFamily="18" charset="0"/>
                </a:rPr>
                <a:t>,</a:t>
              </a:r>
              <a:r>
                <a:rPr lang="en-US" altLang="he-IL" sz="2000" b="0" i="1">
                  <a:solidFill>
                    <a:srgbClr val="3333CC"/>
                  </a:solidFill>
                  <a:latin typeface="Times New Roman" pitchFamily="18" charset="0"/>
                </a:rPr>
                <a:t>clock</a:t>
              </a:r>
              <a:r>
                <a:rPr lang="en-US" altLang="he-IL" sz="2000" b="0" i="1" baseline="-25000">
                  <a:solidFill>
                    <a:srgbClr val="3333CC"/>
                  </a:solidFill>
                  <a:latin typeface="Times New Roman" pitchFamily="18" charset="0"/>
                </a:rPr>
                <a:t>i</a:t>
              </a:r>
              <a:r>
                <a:rPr lang="en-US" altLang="he-IL" sz="2000" b="0">
                  <a:solidFill>
                    <a:srgbClr val="3333CC"/>
                  </a:solidFill>
                  <a:latin typeface="Times New Roman" pitchFamily="18" charset="0"/>
                </a:rPr>
                <a:t>)</a:t>
              </a:r>
            </a:p>
            <a:p>
              <a:pPr>
                <a:lnSpc>
                  <a:spcPct val="50000"/>
                </a:lnSpc>
                <a:spcBef>
                  <a:spcPct val="50000"/>
                </a:spcBef>
                <a:buClrTx/>
                <a:buSzTx/>
                <a:buFontTx/>
                <a:buNone/>
              </a:pPr>
              <a:r>
                <a:rPr lang="en-US" altLang="he-IL" sz="2000" b="0">
                  <a:solidFill>
                    <a:srgbClr val="3333CC"/>
                  </a:solidFill>
                  <a:latin typeface="Times New Roman" pitchFamily="18" charset="0"/>
                </a:rPr>
                <a:t>03	 </a:t>
              </a:r>
              <a:r>
                <a:rPr lang="en-US" altLang="he-IL" sz="2000" b="0" i="1">
                  <a:solidFill>
                    <a:srgbClr val="3333CC"/>
                  </a:solidFill>
                  <a:latin typeface="Times New Roman" pitchFamily="18" charset="0"/>
                </a:rPr>
                <a:t>max</a:t>
              </a:r>
              <a:r>
                <a:rPr lang="en-US" altLang="he-IL" sz="2000" b="0">
                  <a:solidFill>
                    <a:srgbClr val="3333CC"/>
                  </a:solidFill>
                  <a:latin typeface="Times New Roman" pitchFamily="18" charset="0"/>
                </a:rPr>
                <a:t> := </a:t>
              </a:r>
              <a:r>
                <a:rPr lang="en-US" altLang="he-IL" sz="2000" b="0" i="1">
                  <a:solidFill>
                    <a:srgbClr val="3333CC"/>
                  </a:solidFill>
                  <a:latin typeface="Times New Roman" pitchFamily="18" charset="0"/>
                </a:rPr>
                <a:t>clock</a:t>
              </a:r>
              <a:r>
                <a:rPr lang="en-US" altLang="he-IL" sz="2000" b="0" i="1" baseline="-25000">
                  <a:solidFill>
                    <a:srgbClr val="3333CC"/>
                  </a:solidFill>
                  <a:latin typeface="Times New Roman" pitchFamily="18" charset="0"/>
                </a:rPr>
                <a:t>i</a:t>
              </a:r>
              <a:r>
                <a:rPr lang="en-US" altLang="he-IL" sz="2000" b="0">
                  <a:solidFill>
                    <a:srgbClr val="3333CC"/>
                  </a:solidFill>
                  <a:latin typeface="Times New Roman" pitchFamily="18" charset="0"/>
                </a:rPr>
                <a:t> </a:t>
              </a:r>
            </a:p>
            <a:p>
              <a:pPr>
                <a:lnSpc>
                  <a:spcPct val="50000"/>
                </a:lnSpc>
                <a:spcBef>
                  <a:spcPct val="50000"/>
                </a:spcBef>
                <a:buClrTx/>
                <a:buSzTx/>
                <a:buFontTx/>
                <a:buNone/>
              </a:pPr>
              <a:r>
                <a:rPr lang="en-US" altLang="he-IL" sz="2000" b="0">
                  <a:solidFill>
                    <a:srgbClr val="3333CC"/>
                  </a:solidFill>
                  <a:latin typeface="Times New Roman" pitchFamily="18" charset="0"/>
                </a:rPr>
                <a:t>04 	 </a:t>
              </a:r>
              <a:r>
                <a:rPr lang="en-US" altLang="he-IL" sz="2000">
                  <a:solidFill>
                    <a:srgbClr val="3333CC"/>
                  </a:solidFill>
                  <a:latin typeface="Times New Roman" pitchFamily="18" charset="0"/>
                </a:rPr>
                <a:t>forall </a:t>
              </a:r>
              <a:r>
                <a:rPr lang="en-US" altLang="he-IL" sz="2000" b="0">
                  <a:solidFill>
                    <a:srgbClr val="3333CC"/>
                  </a:solidFill>
                  <a:latin typeface="Times New Roman" pitchFamily="18" charset="0"/>
                </a:rPr>
                <a:t> </a:t>
              </a:r>
              <a:r>
                <a:rPr lang="en-US" altLang="he-IL" sz="2000" b="0" i="1">
                  <a:solidFill>
                    <a:srgbClr val="3333CC"/>
                  </a:solidFill>
                  <a:latin typeface="Times New Roman" pitchFamily="18" charset="0"/>
                </a:rPr>
                <a:t>P</a:t>
              </a:r>
              <a:r>
                <a:rPr lang="en-US" altLang="he-IL" sz="2000" b="0" i="1" baseline="-25000">
                  <a:solidFill>
                    <a:srgbClr val="3333CC"/>
                  </a:solidFill>
                  <a:latin typeface="Times New Roman" pitchFamily="18" charset="0"/>
                </a:rPr>
                <a:t>j</a:t>
              </a:r>
              <a:r>
                <a:rPr lang="en-US" altLang="he-IL" sz="2000" b="0">
                  <a:solidFill>
                    <a:srgbClr val="3333CC"/>
                  </a:solidFill>
                  <a:latin typeface="Times New Roman" pitchFamily="18" charset="0"/>
                </a:rPr>
                <a:t> </a:t>
              </a:r>
              <a:r>
                <a:rPr lang="en-US" altLang="he-IL" sz="2000" b="0">
                  <a:solidFill>
                    <a:srgbClr val="3333CC"/>
                  </a:solidFill>
                  <a:latin typeface="Times New Roman" pitchFamily="18" charset="0"/>
                  <a:sym typeface="Symbol" pitchFamily="18" charset="2"/>
                </a:rPr>
                <a:t> </a:t>
              </a:r>
              <a:r>
                <a:rPr lang="en-US" altLang="he-IL" sz="2000" b="0" i="1">
                  <a:solidFill>
                    <a:srgbClr val="3333CC"/>
                  </a:solidFill>
                  <a:latin typeface="Times New Roman" pitchFamily="18" charset="0"/>
                  <a:sym typeface="Symbol" pitchFamily="18" charset="2"/>
                </a:rPr>
                <a:t>N</a:t>
              </a:r>
              <a:r>
                <a:rPr lang="en-US" altLang="he-IL" sz="2000" b="0">
                  <a:solidFill>
                    <a:srgbClr val="3333CC"/>
                  </a:solidFill>
                  <a:latin typeface="Times New Roman" pitchFamily="18" charset="0"/>
                  <a:sym typeface="Symbol" pitchFamily="18" charset="2"/>
                </a:rPr>
                <a:t>(</a:t>
              </a:r>
              <a:r>
                <a:rPr lang="en-US" altLang="he-IL" sz="2000" b="0" i="1">
                  <a:solidFill>
                    <a:srgbClr val="3333CC"/>
                  </a:solidFill>
                  <a:latin typeface="Times New Roman" pitchFamily="18" charset="0"/>
                  <a:sym typeface="Symbol" pitchFamily="18" charset="2"/>
                </a:rPr>
                <a:t>i</a:t>
              </a:r>
              <a:r>
                <a:rPr lang="en-US" altLang="he-IL" sz="2000" b="0">
                  <a:solidFill>
                    <a:srgbClr val="3333CC"/>
                  </a:solidFill>
                  <a:latin typeface="Times New Roman" pitchFamily="18" charset="0"/>
                  <a:sym typeface="Symbol" pitchFamily="18" charset="2"/>
                </a:rPr>
                <a:t>)</a:t>
              </a:r>
              <a:r>
                <a:rPr lang="en-US" altLang="he-IL" sz="2000" b="0">
                  <a:solidFill>
                    <a:srgbClr val="3333CC"/>
                  </a:solidFill>
                  <a:latin typeface="Times New Roman" pitchFamily="18" charset="0"/>
                </a:rPr>
                <a:t> </a:t>
              </a:r>
              <a:r>
                <a:rPr lang="en-US" altLang="he-IL" sz="2000">
                  <a:solidFill>
                    <a:srgbClr val="3333CC"/>
                  </a:solidFill>
                  <a:latin typeface="Times New Roman" pitchFamily="18" charset="0"/>
                </a:rPr>
                <a:t>do</a:t>
              </a:r>
            </a:p>
            <a:p>
              <a:pPr>
                <a:lnSpc>
                  <a:spcPct val="50000"/>
                </a:lnSpc>
                <a:spcBef>
                  <a:spcPct val="50000"/>
                </a:spcBef>
                <a:buClrTx/>
                <a:buSzTx/>
                <a:buFontTx/>
                <a:buNone/>
              </a:pPr>
              <a:r>
                <a:rPr lang="en-US" altLang="he-IL" sz="2000" b="0">
                  <a:solidFill>
                    <a:srgbClr val="3333CC"/>
                  </a:solidFill>
                  <a:latin typeface="Times New Roman" pitchFamily="18" charset="0"/>
                </a:rPr>
                <a:t>05		</a:t>
              </a:r>
              <a:r>
                <a:rPr lang="en-US" altLang="he-IL" sz="2000">
                  <a:solidFill>
                    <a:srgbClr val="3333CC"/>
                  </a:solidFill>
                  <a:latin typeface="Times New Roman" pitchFamily="18" charset="0"/>
                </a:rPr>
                <a:t>receive</a:t>
              </a:r>
              <a:r>
                <a:rPr lang="en-US" altLang="he-IL" sz="2000" b="0">
                  <a:solidFill>
                    <a:srgbClr val="3333CC"/>
                  </a:solidFill>
                  <a:latin typeface="Times New Roman" pitchFamily="18" charset="0"/>
                </a:rPr>
                <a:t>(</a:t>
              </a:r>
              <a:r>
                <a:rPr lang="en-US" altLang="he-IL" sz="2000" b="0" i="1">
                  <a:solidFill>
                    <a:srgbClr val="3333CC"/>
                  </a:solidFill>
                  <a:latin typeface="Times New Roman" pitchFamily="18" charset="0"/>
                </a:rPr>
                <a:t>clock</a:t>
              </a:r>
              <a:r>
                <a:rPr lang="en-US" altLang="he-IL" sz="2000" b="0" i="1" baseline="-25000">
                  <a:solidFill>
                    <a:srgbClr val="3333CC"/>
                  </a:solidFill>
                  <a:latin typeface="Times New Roman" pitchFamily="18" charset="0"/>
                </a:rPr>
                <a:t>j</a:t>
              </a:r>
              <a:r>
                <a:rPr lang="en-US" altLang="he-IL" sz="2000" b="0">
                  <a:solidFill>
                    <a:srgbClr val="3333CC"/>
                  </a:solidFill>
                  <a:latin typeface="Times New Roman" pitchFamily="18" charset="0"/>
                </a:rPr>
                <a:t>)</a:t>
              </a:r>
              <a:endParaRPr lang="en-US" altLang="he-IL" sz="2000" b="0">
                <a:solidFill>
                  <a:srgbClr val="3333CC"/>
                </a:solidFill>
                <a:latin typeface="Times New Roman" pitchFamily="18" charset="0"/>
                <a:sym typeface="Symbol" pitchFamily="18" charset="2"/>
              </a:endParaRPr>
            </a:p>
            <a:p>
              <a:pPr>
                <a:lnSpc>
                  <a:spcPct val="50000"/>
                </a:lnSpc>
                <a:spcBef>
                  <a:spcPct val="50000"/>
                </a:spcBef>
                <a:buClrTx/>
                <a:buSzTx/>
                <a:buFontTx/>
                <a:buNone/>
              </a:pPr>
              <a:r>
                <a:rPr lang="en-US" altLang="he-IL" sz="2000" b="0">
                  <a:solidFill>
                    <a:srgbClr val="3333CC"/>
                  </a:solidFill>
                  <a:latin typeface="Times New Roman" pitchFamily="18" charset="0"/>
                  <a:sym typeface="Symbol" pitchFamily="18" charset="2"/>
                </a:rPr>
                <a:t>06		</a:t>
              </a:r>
              <a:r>
                <a:rPr lang="en-US" altLang="he-IL" sz="2000">
                  <a:solidFill>
                    <a:srgbClr val="3333CC"/>
                  </a:solidFill>
                  <a:latin typeface="Times New Roman" pitchFamily="18" charset="0"/>
                  <a:sym typeface="Symbol" pitchFamily="18" charset="2"/>
                </a:rPr>
                <a:t>if</a:t>
              </a:r>
              <a:r>
                <a:rPr lang="en-US" altLang="he-IL" sz="2000" b="0">
                  <a:solidFill>
                    <a:srgbClr val="3333CC"/>
                  </a:solidFill>
                  <a:latin typeface="Times New Roman" pitchFamily="18" charset="0"/>
                  <a:sym typeface="Symbol" pitchFamily="18" charset="2"/>
                </a:rPr>
                <a:t> </a:t>
              </a:r>
              <a:r>
                <a:rPr lang="en-US" altLang="he-IL" sz="2000" b="0" i="1">
                  <a:solidFill>
                    <a:srgbClr val="3333CC"/>
                  </a:solidFill>
                  <a:latin typeface="Times New Roman" pitchFamily="18" charset="0"/>
                </a:rPr>
                <a:t>clock</a:t>
              </a:r>
              <a:r>
                <a:rPr lang="en-US" altLang="he-IL" sz="2000" b="0" i="1" baseline="-25000">
                  <a:solidFill>
                    <a:srgbClr val="3333CC"/>
                  </a:solidFill>
                  <a:latin typeface="Times New Roman" pitchFamily="18" charset="0"/>
                </a:rPr>
                <a:t>j</a:t>
              </a:r>
              <a:r>
                <a:rPr lang="en-US" altLang="he-IL" sz="2000" b="0" i="1">
                  <a:solidFill>
                    <a:srgbClr val="3333CC"/>
                  </a:solidFill>
                  <a:latin typeface="Times New Roman" pitchFamily="18" charset="0"/>
                  <a:sym typeface="Symbol" pitchFamily="18" charset="2"/>
                </a:rPr>
                <a:t> </a:t>
              </a:r>
              <a:r>
                <a:rPr lang="en-US" altLang="he-IL" sz="2000" b="0">
                  <a:solidFill>
                    <a:srgbClr val="3333CC"/>
                  </a:solidFill>
                  <a:latin typeface="Times New Roman" pitchFamily="18" charset="0"/>
                  <a:sym typeface="Symbol" pitchFamily="18" charset="2"/>
                </a:rPr>
                <a:t> </a:t>
              </a:r>
              <a:r>
                <a:rPr lang="en-US" altLang="he-IL" sz="2000" b="0" i="1">
                  <a:solidFill>
                    <a:srgbClr val="3333CC"/>
                  </a:solidFill>
                  <a:latin typeface="Times New Roman" pitchFamily="18" charset="0"/>
                  <a:sym typeface="Symbol" pitchFamily="18" charset="2"/>
                </a:rPr>
                <a:t>max</a:t>
              </a:r>
              <a:r>
                <a:rPr lang="en-US" altLang="he-IL" sz="2000" b="0">
                  <a:solidFill>
                    <a:srgbClr val="3333CC"/>
                  </a:solidFill>
                  <a:latin typeface="Times New Roman" pitchFamily="18" charset="0"/>
                  <a:sym typeface="Symbol" pitchFamily="18" charset="2"/>
                </a:rPr>
                <a:t> </a:t>
              </a:r>
              <a:r>
                <a:rPr lang="en-US" altLang="he-IL" sz="2000">
                  <a:solidFill>
                    <a:srgbClr val="3333CC"/>
                  </a:solidFill>
                  <a:latin typeface="Times New Roman" pitchFamily="18" charset="0"/>
                  <a:sym typeface="Symbol" pitchFamily="18" charset="2"/>
                </a:rPr>
                <a:t>then</a:t>
              </a:r>
              <a:r>
                <a:rPr lang="en-US" altLang="he-IL" sz="2000" b="0">
                  <a:solidFill>
                    <a:srgbClr val="3333CC"/>
                  </a:solidFill>
                  <a:latin typeface="Times New Roman" pitchFamily="18" charset="0"/>
                  <a:sym typeface="Symbol" pitchFamily="18" charset="2"/>
                </a:rPr>
                <a:t> </a:t>
              </a:r>
              <a:r>
                <a:rPr lang="en-US" altLang="he-IL" sz="2000" b="0" i="1">
                  <a:solidFill>
                    <a:srgbClr val="3333CC"/>
                  </a:solidFill>
                  <a:latin typeface="Times New Roman" pitchFamily="18" charset="0"/>
                  <a:sym typeface="Symbol" pitchFamily="18" charset="2"/>
                </a:rPr>
                <a:t>max </a:t>
              </a:r>
              <a:r>
                <a:rPr lang="en-US" altLang="he-IL" sz="2000" b="0">
                  <a:solidFill>
                    <a:srgbClr val="3333CC"/>
                  </a:solidFill>
                  <a:latin typeface="Times New Roman" pitchFamily="18" charset="0"/>
                  <a:sym typeface="Symbol" pitchFamily="18" charset="2"/>
                </a:rPr>
                <a:t>:= </a:t>
              </a:r>
              <a:r>
                <a:rPr lang="en-US" altLang="he-IL" sz="2000" b="0" i="1">
                  <a:solidFill>
                    <a:srgbClr val="3333CC"/>
                  </a:solidFill>
                  <a:latin typeface="Times New Roman" pitchFamily="18" charset="0"/>
                </a:rPr>
                <a:t>clock</a:t>
              </a:r>
              <a:r>
                <a:rPr lang="en-US" altLang="he-IL" sz="2000" b="0" i="1" baseline="-25000">
                  <a:solidFill>
                    <a:srgbClr val="3333CC"/>
                  </a:solidFill>
                  <a:latin typeface="Times New Roman" pitchFamily="18" charset="0"/>
                </a:rPr>
                <a:t>j</a:t>
              </a:r>
              <a:endParaRPr lang="en-US" altLang="he-IL" sz="2000" b="0">
                <a:solidFill>
                  <a:srgbClr val="3333CC"/>
                </a:solidFill>
                <a:latin typeface="Times New Roman" pitchFamily="18" charset="0"/>
                <a:sym typeface="Symbol" pitchFamily="18" charset="2"/>
              </a:endParaRPr>
            </a:p>
            <a:p>
              <a:pPr>
                <a:lnSpc>
                  <a:spcPct val="50000"/>
                </a:lnSpc>
                <a:spcBef>
                  <a:spcPct val="50000"/>
                </a:spcBef>
                <a:buClrTx/>
                <a:buSzTx/>
                <a:buFontTx/>
                <a:buNone/>
              </a:pPr>
              <a:r>
                <a:rPr lang="en-US" altLang="he-IL" sz="2000" b="0">
                  <a:solidFill>
                    <a:srgbClr val="3333CC"/>
                  </a:solidFill>
                  <a:latin typeface="Times New Roman" pitchFamily="18" charset="0"/>
                  <a:sym typeface="Symbol" pitchFamily="18" charset="2"/>
                </a:rPr>
                <a:t>07	</a:t>
              </a:r>
              <a:r>
                <a:rPr lang="en-US" altLang="he-IL" sz="2000">
                  <a:solidFill>
                    <a:srgbClr val="3333CC"/>
                  </a:solidFill>
                  <a:latin typeface="Times New Roman" pitchFamily="18" charset="0"/>
                  <a:sym typeface="Symbol" pitchFamily="18" charset="2"/>
                </a:rPr>
                <a:t>od</a:t>
              </a:r>
              <a:endParaRPr lang="en-US" altLang="he-IL" sz="2000">
                <a:solidFill>
                  <a:srgbClr val="3333CC"/>
                </a:solidFill>
                <a:latin typeface="Times New Roman" pitchFamily="18" charset="0"/>
              </a:endParaRPr>
            </a:p>
            <a:p>
              <a:pPr>
                <a:lnSpc>
                  <a:spcPct val="50000"/>
                </a:lnSpc>
                <a:spcBef>
                  <a:spcPct val="50000"/>
                </a:spcBef>
                <a:buClrTx/>
                <a:buSzTx/>
                <a:buFontTx/>
                <a:buNone/>
              </a:pPr>
              <a:r>
                <a:rPr lang="en-US" altLang="he-IL" sz="2000" b="0">
                  <a:solidFill>
                    <a:srgbClr val="3333CC"/>
                  </a:solidFill>
                  <a:latin typeface="Times New Roman" pitchFamily="18" charset="0"/>
                </a:rPr>
                <a:t>08	 </a:t>
              </a:r>
              <a:r>
                <a:rPr lang="en-US" altLang="he-IL" sz="2000" b="0" i="1">
                  <a:solidFill>
                    <a:srgbClr val="3333CC"/>
                  </a:solidFill>
                  <a:latin typeface="Times New Roman" pitchFamily="18" charset="0"/>
                </a:rPr>
                <a:t>clock</a:t>
              </a:r>
              <a:r>
                <a:rPr lang="en-US" altLang="he-IL" sz="2000" b="0" i="1" baseline="-25000">
                  <a:solidFill>
                    <a:srgbClr val="3333CC"/>
                  </a:solidFill>
                  <a:latin typeface="Times New Roman" pitchFamily="18" charset="0"/>
                </a:rPr>
                <a:t>i</a:t>
              </a:r>
              <a:r>
                <a:rPr lang="en-US" altLang="he-IL" sz="2000" b="0">
                  <a:solidFill>
                    <a:srgbClr val="3333CC"/>
                  </a:solidFill>
                  <a:latin typeface="Times New Roman" pitchFamily="18" charset="0"/>
                </a:rPr>
                <a:t> := </a:t>
              </a:r>
              <a:r>
                <a:rPr lang="en-US" altLang="he-IL" sz="2000" b="0" i="1">
                  <a:solidFill>
                    <a:srgbClr val="3333CC"/>
                  </a:solidFill>
                  <a:latin typeface="Times New Roman" pitchFamily="18" charset="0"/>
                </a:rPr>
                <a:t>max</a:t>
              </a:r>
              <a:r>
                <a:rPr lang="en-US" altLang="he-IL" sz="2000" b="0">
                  <a:solidFill>
                    <a:srgbClr val="3333CC"/>
                  </a:solidFill>
                  <a:latin typeface="Times New Roman" pitchFamily="18" charset="0"/>
                </a:rPr>
                <a:t> + 1</a:t>
              </a:r>
              <a:r>
                <a:rPr lang="en-US" altLang="he-IL" sz="2000" b="0">
                  <a:solidFill>
                    <a:srgbClr val="3333CC"/>
                  </a:solidFill>
                  <a:latin typeface="Times New Roman" pitchFamily="18" charset="0"/>
                  <a:sym typeface="Symbol" pitchFamily="18" charset="2"/>
                </a:rPr>
                <a:t> </a:t>
              </a:r>
            </a:p>
          </p:txBody>
        </p:sp>
        <p:sp>
          <p:nvSpPr>
            <p:cNvPr id="13320" name="Rectangle 6"/>
            <p:cNvSpPr>
              <a:spLocks noChangeArrowheads="1"/>
            </p:cNvSpPr>
            <p:nvPr/>
          </p:nvSpPr>
          <p:spPr bwMode="auto">
            <a:xfrm>
              <a:off x="512" y="3533"/>
              <a:ext cx="2026" cy="253"/>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grpSp>
    </p:spTree>
    <p:extLst>
      <p:ext uri="{BB962C8B-B14F-4D97-AF65-F5344CB8AC3E}">
        <p14:creationId xmlns:p14="http://schemas.microsoft.com/office/powerpoint/2010/main" val="2093458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57380"/>
                                        </p:tgtEl>
                                        <p:attrNameLst>
                                          <p:attrName>style.visibility</p:attrName>
                                        </p:attrNameLst>
                                      </p:cBhvr>
                                      <p:to>
                                        <p:strVal val="visible"/>
                                      </p:to>
                                    </p:set>
                                    <p:animEffect transition="in" filter="dissolve">
                                      <p:cBhvr>
                                        <p:cTn id="7" dur="500"/>
                                        <p:tgtEl>
                                          <p:spTgt spid="357380"/>
                                        </p:tgtEl>
                                      </p:cBhvr>
                                    </p:animEffect>
                                  </p:childTnLst>
                                </p:cTn>
                              </p:par>
                            </p:childTnLst>
                          </p:cTn>
                        </p:par>
                        <p:par>
                          <p:cTn id="8" fill="hold" nodeType="afterGroup">
                            <p:stCondLst>
                              <p:cond delay="500"/>
                            </p:stCondLst>
                            <p:childTnLst>
                              <p:par>
                                <p:cTn id="9" presetID="1" presetClass="entr" presetSubtype="0" fill="hold" grpId="0" nodeType="afterEffect">
                                  <p:stCondLst>
                                    <p:cond delay="1000"/>
                                  </p:stCondLst>
                                  <p:childTnLst>
                                    <p:set>
                                      <p:cBhvr>
                                        <p:cTn id="10" dur="1" fill="hold">
                                          <p:stCondLst>
                                            <p:cond delay="499"/>
                                          </p:stCondLst>
                                        </p:cTn>
                                        <p:tgtEl>
                                          <p:spTgt spid="357379">
                                            <p:txEl>
                                              <p:pRg st="0" end="0"/>
                                            </p:txEl>
                                          </p:spTgt>
                                        </p:tgtEl>
                                        <p:attrNameLst>
                                          <p:attrName>style.visibility</p:attrName>
                                        </p:attrNameLst>
                                      </p:cBhvr>
                                      <p:to>
                                        <p:strVal val="visible"/>
                                      </p:to>
                                    </p:set>
                                  </p:childTnLst>
                                </p:cTn>
                              </p:par>
                              <p:par>
                                <p:cTn id="11" presetID="1" presetClass="entr" presetSubtype="0" fill="hold" grpId="0" nodeType="withEffect">
                                  <p:stCondLst>
                                    <p:cond delay="1000"/>
                                  </p:stCondLst>
                                  <p:childTnLst>
                                    <p:set>
                                      <p:cBhvr>
                                        <p:cTn id="12" dur="1" fill="hold">
                                          <p:stCondLst>
                                            <p:cond delay="499"/>
                                          </p:stCondLst>
                                        </p:cTn>
                                        <p:tgtEl>
                                          <p:spTgt spid="3573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build="p" autoUpdateAnimBg="0" advAuto="100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863CD072-2C89-473E-AC15-D56F5CD9CFC3}" type="slidenum">
              <a:rPr lang="en-US" altLang="en-US" sz="1400" b="0">
                <a:solidFill>
                  <a:srgbClr val="3333CC"/>
                </a:solidFill>
                <a:latin typeface="Times New Roman" pitchFamily="18" charset="0"/>
              </a:rPr>
              <a:pPr/>
              <a:t>7</a:t>
            </a:fld>
            <a:endParaRPr lang="en-US" altLang="en-US" sz="1400" b="0">
              <a:solidFill>
                <a:srgbClr val="3333CC"/>
              </a:solidFill>
              <a:latin typeface="Times New Roman" pitchFamily="18" charset="0"/>
            </a:endParaRPr>
          </a:p>
        </p:txBody>
      </p:sp>
      <p:sp>
        <p:nvSpPr>
          <p:cNvPr id="14340" name="Rectangle 2"/>
          <p:cNvSpPr>
            <a:spLocks noGrp="1" noChangeArrowheads="1"/>
          </p:cNvSpPr>
          <p:nvPr>
            <p:ph type="title"/>
          </p:nvPr>
        </p:nvSpPr>
        <p:spPr>
          <a:xfrm>
            <a:off x="533400" y="928688"/>
            <a:ext cx="7772400" cy="1143000"/>
          </a:xfrm>
        </p:spPr>
        <p:txBody>
          <a:bodyPr/>
          <a:lstStyle/>
          <a:p>
            <a:r>
              <a:rPr lang="en-US" altLang="sv-SE" sz="3200"/>
              <a:t>Digital Clock Synchronization –  Bounded version</a:t>
            </a:r>
          </a:p>
        </p:txBody>
      </p:sp>
      <p:sp>
        <p:nvSpPr>
          <p:cNvPr id="14341" name="Rectangle 3"/>
          <p:cNvSpPr>
            <a:spLocks noGrp="1" noChangeArrowheads="1"/>
          </p:cNvSpPr>
          <p:nvPr>
            <p:ph type="body" idx="1"/>
          </p:nvPr>
        </p:nvSpPr>
        <p:spPr>
          <a:xfrm>
            <a:off x="533400" y="2300288"/>
            <a:ext cx="7772400" cy="2806700"/>
          </a:xfrm>
        </p:spPr>
        <p:txBody>
          <a:bodyPr/>
          <a:lstStyle/>
          <a:p>
            <a:r>
              <a:rPr lang="en-US" altLang="sv-SE"/>
              <a:t>Unbounded clocks is a drawback in self-stabilizing systems</a:t>
            </a:r>
          </a:p>
          <a:p>
            <a:r>
              <a:rPr lang="en-US" altLang="sv-SE"/>
              <a:t>The use of 2</a:t>
            </a:r>
            <a:r>
              <a:rPr lang="en-US" altLang="sv-SE" baseline="30000"/>
              <a:t>64</a:t>
            </a:r>
            <a:r>
              <a:rPr lang="en-US" altLang="sv-SE"/>
              <a:t> possible values does not help creating the illusion of “unbounded”:</a:t>
            </a:r>
          </a:p>
          <a:p>
            <a:pPr lvl="1"/>
            <a:r>
              <a:rPr lang="en-US" altLang="sv-SE"/>
              <a:t>A single transient fault may cause the clock to reach the maximal clock value … </a:t>
            </a:r>
          </a:p>
        </p:txBody>
      </p:sp>
    </p:spTree>
    <p:extLst>
      <p:ext uri="{BB962C8B-B14F-4D97-AF65-F5344CB8AC3E}">
        <p14:creationId xmlns:p14="http://schemas.microsoft.com/office/powerpoint/2010/main" val="169573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C122A9A3-937E-4413-AF15-189EF01D6BF9}" type="slidenum">
              <a:rPr lang="en-US" altLang="en-US" sz="1400" b="0">
                <a:solidFill>
                  <a:srgbClr val="3333CC"/>
                </a:solidFill>
                <a:latin typeface="Times New Roman" pitchFamily="18" charset="0"/>
              </a:rPr>
              <a:pPr/>
              <a:t>8</a:t>
            </a:fld>
            <a:endParaRPr lang="en-US" altLang="en-US" sz="1400" b="0">
              <a:solidFill>
                <a:srgbClr val="3333CC"/>
              </a:solidFill>
              <a:latin typeface="Times New Roman" pitchFamily="18" charset="0"/>
            </a:endParaRPr>
          </a:p>
        </p:txBody>
      </p:sp>
      <p:sp>
        <p:nvSpPr>
          <p:cNvPr id="15364" name="Rectangle 2"/>
          <p:cNvSpPr>
            <a:spLocks noGrp="1" noChangeArrowheads="1"/>
          </p:cNvSpPr>
          <p:nvPr>
            <p:ph type="title"/>
          </p:nvPr>
        </p:nvSpPr>
        <p:spPr>
          <a:xfrm>
            <a:off x="307975" y="385763"/>
            <a:ext cx="8580438" cy="746125"/>
          </a:xfrm>
        </p:spPr>
        <p:txBody>
          <a:bodyPr/>
          <a:lstStyle/>
          <a:p>
            <a:r>
              <a:rPr lang="en-US" altLang="sv-SE" sz="3200"/>
              <a:t>Digital Clock Sync –  Bounded version (max)</a:t>
            </a:r>
          </a:p>
        </p:txBody>
      </p:sp>
      <p:sp>
        <p:nvSpPr>
          <p:cNvPr id="15365" name="Rectangle 3"/>
          <p:cNvSpPr>
            <a:spLocks noGrp="1" noChangeArrowheads="1"/>
          </p:cNvSpPr>
          <p:nvPr>
            <p:ph type="body" idx="1"/>
          </p:nvPr>
        </p:nvSpPr>
        <p:spPr>
          <a:xfrm>
            <a:off x="579438" y="3859213"/>
            <a:ext cx="7772400" cy="2593975"/>
          </a:xfrm>
        </p:spPr>
        <p:txBody>
          <a:bodyPr/>
          <a:lstStyle/>
          <a:p>
            <a:r>
              <a:rPr lang="en-US" altLang="sv-SE" dirty="0"/>
              <a:t>The Boundary M = ((n+1)d+1); </a:t>
            </a:r>
          </a:p>
          <a:p>
            <a:pPr marL="0" indent="0">
              <a:buNone/>
            </a:pPr>
            <a:r>
              <a:rPr lang="en-US" altLang="sv-SE" dirty="0"/>
              <a:t>Where n:# processors, d: diameter of the system.</a:t>
            </a:r>
          </a:p>
          <a:p>
            <a:r>
              <a:rPr lang="en-US" altLang="sv-SE" dirty="0"/>
              <a:t>Why is this algorithm correct?</a:t>
            </a:r>
          </a:p>
          <a:p>
            <a:pPr lvl="1"/>
            <a:r>
              <a:rPr lang="en-US" altLang="sv-SE" dirty="0">
                <a:solidFill>
                  <a:srgbClr val="0066FF"/>
                </a:solidFill>
              </a:rPr>
              <a:t>The number of different clock values can only decrease, and is reduced to a single clock value</a:t>
            </a:r>
          </a:p>
        </p:txBody>
      </p:sp>
      <p:grpSp>
        <p:nvGrpSpPr>
          <p:cNvPr id="15366" name="Group 4"/>
          <p:cNvGrpSpPr>
            <a:grpSpLocks/>
          </p:cNvGrpSpPr>
          <p:nvPr/>
        </p:nvGrpSpPr>
        <p:grpSpPr bwMode="auto">
          <a:xfrm>
            <a:off x="659385" y="1089007"/>
            <a:ext cx="5526087" cy="2629424"/>
            <a:chOff x="2206" y="762"/>
            <a:chExt cx="3481" cy="1838"/>
          </a:xfrm>
        </p:grpSpPr>
        <p:sp>
          <p:nvSpPr>
            <p:cNvPr id="15367" name="Text Box 5"/>
            <p:cNvSpPr txBox="1">
              <a:spLocks noChangeArrowheads="1"/>
            </p:cNvSpPr>
            <p:nvPr/>
          </p:nvSpPr>
          <p:spPr bwMode="auto">
            <a:xfrm>
              <a:off x="2206" y="762"/>
              <a:ext cx="3481" cy="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6800">
              <a:spAutoFit/>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nSpc>
                  <a:spcPct val="50000"/>
                </a:lnSpc>
                <a:spcBef>
                  <a:spcPct val="50000"/>
                </a:spcBef>
                <a:buClrTx/>
                <a:buSzTx/>
                <a:buFontTx/>
                <a:buNone/>
              </a:pPr>
              <a:r>
                <a:rPr lang="en-US" altLang="he-IL" sz="1800" b="0" u="sng" dirty="0">
                  <a:solidFill>
                    <a:srgbClr val="3333CC"/>
                  </a:solidFill>
                  <a:latin typeface="Times New Roman" pitchFamily="18" charset="0"/>
                </a:rPr>
                <a:t>Converge-to-the-max</a:t>
              </a:r>
            </a:p>
            <a:p>
              <a:pPr>
                <a:lnSpc>
                  <a:spcPct val="50000"/>
                </a:lnSpc>
                <a:spcBef>
                  <a:spcPct val="50000"/>
                </a:spcBef>
                <a:buClrTx/>
                <a:buSzTx/>
                <a:buFontTx/>
                <a:buNone/>
              </a:pPr>
              <a:r>
                <a:rPr lang="en-US" altLang="he-IL" sz="1800" b="0" dirty="0">
                  <a:solidFill>
                    <a:srgbClr val="3333CC"/>
                  </a:solidFill>
                  <a:latin typeface="Times New Roman" pitchFamily="18" charset="0"/>
                </a:rPr>
                <a:t>01 </a:t>
              </a:r>
              <a:r>
                <a:rPr lang="en-US" altLang="he-IL" sz="1800" dirty="0">
                  <a:solidFill>
                    <a:srgbClr val="3333CC"/>
                  </a:solidFill>
                  <a:latin typeface="Times New Roman" pitchFamily="18" charset="0"/>
                </a:rPr>
                <a:t>upon a pulse</a:t>
              </a:r>
            </a:p>
            <a:p>
              <a:pPr>
                <a:lnSpc>
                  <a:spcPct val="50000"/>
                </a:lnSpc>
                <a:spcBef>
                  <a:spcPct val="50000"/>
                </a:spcBef>
                <a:buClrTx/>
                <a:buSzTx/>
                <a:buFontTx/>
                <a:buNone/>
              </a:pPr>
              <a:r>
                <a:rPr lang="en-US" altLang="he-IL" sz="1800" b="0" dirty="0">
                  <a:solidFill>
                    <a:srgbClr val="3333CC"/>
                  </a:solidFill>
                  <a:latin typeface="Times New Roman" pitchFamily="18" charset="0"/>
                </a:rPr>
                <a:t>02	</a:t>
              </a:r>
              <a:r>
                <a:rPr lang="en-US" altLang="he-IL" sz="1800" dirty="0" err="1">
                  <a:solidFill>
                    <a:srgbClr val="3333CC"/>
                  </a:solidFill>
                  <a:latin typeface="Times New Roman" pitchFamily="18" charset="0"/>
                </a:rPr>
                <a:t>forall</a:t>
              </a:r>
              <a:r>
                <a:rPr lang="en-US" altLang="he-IL" sz="1800" dirty="0">
                  <a:solidFill>
                    <a:srgbClr val="3333CC"/>
                  </a:solidFill>
                  <a:latin typeface="Times New Roman" pitchFamily="18" charset="0"/>
                </a:rPr>
                <a:t> </a:t>
              </a:r>
              <a:r>
                <a:rPr lang="en-US" altLang="he-IL" sz="1800" b="0" dirty="0">
                  <a:solidFill>
                    <a:srgbClr val="3333CC"/>
                  </a:solidFill>
                  <a:latin typeface="Times New Roman" pitchFamily="18" charset="0"/>
                </a:rPr>
                <a:t> </a:t>
              </a:r>
              <a:r>
                <a:rPr lang="en-US" altLang="he-IL" sz="1800" b="0" i="1" dirty="0" err="1">
                  <a:solidFill>
                    <a:srgbClr val="3333CC"/>
                  </a:solidFill>
                  <a:latin typeface="Times New Roman" pitchFamily="18" charset="0"/>
                </a:rPr>
                <a:t>P</a:t>
              </a:r>
              <a:r>
                <a:rPr lang="en-US" altLang="he-IL" sz="1800" b="0" i="1" baseline="-25000" dirty="0" err="1">
                  <a:solidFill>
                    <a:srgbClr val="3333CC"/>
                  </a:solidFill>
                  <a:latin typeface="Times New Roman" pitchFamily="18" charset="0"/>
                </a:rPr>
                <a:t>j</a:t>
              </a:r>
              <a:r>
                <a:rPr lang="en-US" altLang="he-IL" sz="1800" b="0" dirty="0">
                  <a:solidFill>
                    <a:srgbClr val="3333CC"/>
                  </a:solidFill>
                  <a:latin typeface="Times New Roman" pitchFamily="18" charset="0"/>
                </a:rPr>
                <a:t> </a:t>
              </a:r>
              <a:r>
                <a:rPr lang="en-US" altLang="he-IL" sz="1800" b="0" dirty="0">
                  <a:solidFill>
                    <a:srgbClr val="3333CC"/>
                  </a:solidFill>
                  <a:latin typeface="Times New Roman" pitchFamily="18" charset="0"/>
                  <a:sym typeface="Symbol" pitchFamily="18" charset="2"/>
                </a:rPr>
                <a:t> </a:t>
              </a:r>
              <a:r>
                <a:rPr lang="en-US" altLang="he-IL" sz="1800" b="0" i="1" dirty="0">
                  <a:solidFill>
                    <a:srgbClr val="3333CC"/>
                  </a:solidFill>
                  <a:latin typeface="Times New Roman" pitchFamily="18" charset="0"/>
                  <a:sym typeface="Symbol" pitchFamily="18" charset="2"/>
                </a:rPr>
                <a:t>N</a:t>
              </a:r>
              <a:r>
                <a:rPr lang="en-US" altLang="he-IL" sz="1800" b="0" dirty="0">
                  <a:solidFill>
                    <a:srgbClr val="3333CC"/>
                  </a:solidFill>
                  <a:latin typeface="Times New Roman" pitchFamily="18" charset="0"/>
                  <a:sym typeface="Symbol" pitchFamily="18" charset="2"/>
                </a:rPr>
                <a:t>(</a:t>
              </a:r>
              <a:r>
                <a:rPr lang="en-US" altLang="he-IL" sz="1800" b="0" i="1" dirty="0" err="1">
                  <a:solidFill>
                    <a:srgbClr val="3333CC"/>
                  </a:solidFill>
                  <a:latin typeface="Times New Roman" pitchFamily="18" charset="0"/>
                  <a:sym typeface="Symbol" pitchFamily="18" charset="2"/>
                </a:rPr>
                <a:t>i</a:t>
              </a:r>
              <a:r>
                <a:rPr lang="en-US" altLang="he-IL" sz="1800" b="0" dirty="0">
                  <a:solidFill>
                    <a:srgbClr val="3333CC"/>
                  </a:solidFill>
                  <a:latin typeface="Times New Roman" pitchFamily="18" charset="0"/>
                  <a:sym typeface="Symbol" pitchFamily="18" charset="2"/>
                </a:rPr>
                <a:t>)</a:t>
              </a:r>
              <a:r>
                <a:rPr lang="en-US" altLang="he-IL" sz="1800" b="0" dirty="0">
                  <a:solidFill>
                    <a:srgbClr val="3333CC"/>
                  </a:solidFill>
                  <a:latin typeface="Times New Roman" pitchFamily="18" charset="0"/>
                </a:rPr>
                <a:t> </a:t>
              </a:r>
              <a:r>
                <a:rPr lang="en-US" altLang="he-IL" sz="1800" dirty="0">
                  <a:solidFill>
                    <a:srgbClr val="3333CC"/>
                  </a:solidFill>
                  <a:latin typeface="Times New Roman" pitchFamily="18" charset="0"/>
                </a:rPr>
                <a:t>do send</a:t>
              </a:r>
              <a:r>
                <a:rPr lang="en-US" altLang="he-IL" sz="1800" b="0" dirty="0">
                  <a:solidFill>
                    <a:srgbClr val="3333CC"/>
                  </a:solidFill>
                  <a:latin typeface="Times New Roman" pitchFamily="18" charset="0"/>
                </a:rPr>
                <a:t> (</a:t>
              </a:r>
              <a:r>
                <a:rPr lang="en-US" altLang="he-IL" sz="1800" b="0" i="1" dirty="0">
                  <a:solidFill>
                    <a:srgbClr val="3333CC"/>
                  </a:solidFill>
                  <a:latin typeface="Times New Roman" pitchFamily="18" charset="0"/>
                </a:rPr>
                <a:t>j</a:t>
              </a:r>
              <a:r>
                <a:rPr lang="en-US" altLang="he-IL" sz="1800" b="0" dirty="0">
                  <a:solidFill>
                    <a:srgbClr val="3333CC"/>
                  </a:solidFill>
                  <a:latin typeface="Times New Roman" pitchFamily="18" charset="0"/>
                </a:rPr>
                <a:t>, </a:t>
              </a:r>
              <a:r>
                <a:rPr lang="en-US" altLang="he-IL" sz="1800" b="0" i="1" dirty="0" err="1">
                  <a:solidFill>
                    <a:srgbClr val="3333CC"/>
                  </a:solidFill>
                  <a:latin typeface="Times New Roman" pitchFamily="18" charset="0"/>
                </a:rPr>
                <a:t>clock</a:t>
              </a:r>
              <a:r>
                <a:rPr lang="en-US" altLang="he-IL" sz="1800" b="0" i="1" baseline="-25000" dirty="0" err="1">
                  <a:solidFill>
                    <a:srgbClr val="3333CC"/>
                  </a:solidFill>
                  <a:latin typeface="Times New Roman" pitchFamily="18" charset="0"/>
                </a:rPr>
                <a:t>i</a:t>
              </a:r>
              <a:r>
                <a:rPr lang="en-US" altLang="he-IL" sz="1800" b="0" dirty="0">
                  <a:solidFill>
                    <a:srgbClr val="3333CC"/>
                  </a:solidFill>
                  <a:latin typeface="Times New Roman" pitchFamily="18" charset="0"/>
                </a:rPr>
                <a:t>)</a:t>
              </a:r>
            </a:p>
            <a:p>
              <a:pPr>
                <a:lnSpc>
                  <a:spcPct val="50000"/>
                </a:lnSpc>
                <a:spcBef>
                  <a:spcPct val="50000"/>
                </a:spcBef>
                <a:buClrTx/>
                <a:buSzTx/>
                <a:buFontTx/>
                <a:buNone/>
              </a:pPr>
              <a:r>
                <a:rPr lang="en-US" altLang="he-IL" sz="1800" b="0" dirty="0">
                  <a:solidFill>
                    <a:srgbClr val="3333CC"/>
                  </a:solidFill>
                  <a:latin typeface="Times New Roman" pitchFamily="18" charset="0"/>
                </a:rPr>
                <a:t>03	 </a:t>
              </a:r>
              <a:r>
                <a:rPr lang="en-US" altLang="he-IL" sz="1800" b="0" i="1" dirty="0">
                  <a:solidFill>
                    <a:srgbClr val="3333CC"/>
                  </a:solidFill>
                  <a:latin typeface="Times New Roman" pitchFamily="18" charset="0"/>
                </a:rPr>
                <a:t>max</a:t>
              </a:r>
              <a:r>
                <a:rPr lang="en-US" altLang="he-IL" sz="1800" b="0" dirty="0">
                  <a:solidFill>
                    <a:srgbClr val="3333CC"/>
                  </a:solidFill>
                  <a:latin typeface="Times New Roman" pitchFamily="18" charset="0"/>
                </a:rPr>
                <a:t> := </a:t>
              </a:r>
              <a:r>
                <a:rPr lang="en-US" altLang="he-IL" sz="1800" b="0" i="1" dirty="0" err="1">
                  <a:solidFill>
                    <a:srgbClr val="3333CC"/>
                  </a:solidFill>
                  <a:latin typeface="Times New Roman" pitchFamily="18" charset="0"/>
                </a:rPr>
                <a:t>clock</a:t>
              </a:r>
              <a:r>
                <a:rPr lang="en-US" altLang="he-IL" sz="1800" b="0" i="1" baseline="-25000" dirty="0" err="1">
                  <a:solidFill>
                    <a:srgbClr val="3333CC"/>
                  </a:solidFill>
                  <a:latin typeface="Times New Roman" pitchFamily="18" charset="0"/>
                </a:rPr>
                <a:t>i</a:t>
              </a:r>
              <a:r>
                <a:rPr lang="en-US" altLang="he-IL" sz="1800" b="0" dirty="0">
                  <a:solidFill>
                    <a:srgbClr val="3333CC"/>
                  </a:solidFill>
                  <a:latin typeface="Times New Roman" pitchFamily="18" charset="0"/>
                </a:rPr>
                <a:t> </a:t>
              </a:r>
            </a:p>
            <a:p>
              <a:pPr>
                <a:lnSpc>
                  <a:spcPct val="50000"/>
                </a:lnSpc>
                <a:spcBef>
                  <a:spcPct val="50000"/>
                </a:spcBef>
                <a:buClrTx/>
                <a:buSzTx/>
                <a:buFontTx/>
                <a:buNone/>
              </a:pPr>
              <a:r>
                <a:rPr lang="en-US" altLang="he-IL" sz="1800" b="0" dirty="0">
                  <a:solidFill>
                    <a:srgbClr val="3333CC"/>
                  </a:solidFill>
                  <a:latin typeface="Times New Roman" pitchFamily="18" charset="0"/>
                </a:rPr>
                <a:t>04 	 </a:t>
              </a:r>
              <a:r>
                <a:rPr lang="en-US" altLang="he-IL" sz="1800" dirty="0" err="1">
                  <a:solidFill>
                    <a:srgbClr val="3333CC"/>
                  </a:solidFill>
                  <a:latin typeface="Times New Roman" pitchFamily="18" charset="0"/>
                </a:rPr>
                <a:t>forall</a:t>
              </a:r>
              <a:r>
                <a:rPr lang="en-US" altLang="he-IL" sz="1800" dirty="0">
                  <a:solidFill>
                    <a:srgbClr val="3333CC"/>
                  </a:solidFill>
                  <a:latin typeface="Times New Roman" pitchFamily="18" charset="0"/>
                </a:rPr>
                <a:t> </a:t>
              </a:r>
              <a:r>
                <a:rPr lang="en-US" altLang="he-IL" sz="1800" b="0" dirty="0">
                  <a:solidFill>
                    <a:srgbClr val="3333CC"/>
                  </a:solidFill>
                  <a:latin typeface="Times New Roman" pitchFamily="18" charset="0"/>
                </a:rPr>
                <a:t> </a:t>
              </a:r>
              <a:r>
                <a:rPr lang="en-US" altLang="he-IL" sz="1800" b="0" i="1" dirty="0" err="1">
                  <a:solidFill>
                    <a:srgbClr val="3333CC"/>
                  </a:solidFill>
                  <a:latin typeface="Times New Roman" pitchFamily="18" charset="0"/>
                </a:rPr>
                <a:t>P</a:t>
              </a:r>
              <a:r>
                <a:rPr lang="en-US" altLang="he-IL" sz="1800" b="0" i="1" baseline="-25000" dirty="0" err="1">
                  <a:solidFill>
                    <a:srgbClr val="3333CC"/>
                  </a:solidFill>
                  <a:latin typeface="Times New Roman" pitchFamily="18" charset="0"/>
                </a:rPr>
                <a:t>j</a:t>
              </a:r>
              <a:r>
                <a:rPr lang="en-US" altLang="he-IL" sz="1800" b="0" dirty="0">
                  <a:solidFill>
                    <a:srgbClr val="3333CC"/>
                  </a:solidFill>
                  <a:latin typeface="Times New Roman" pitchFamily="18" charset="0"/>
                </a:rPr>
                <a:t> </a:t>
              </a:r>
              <a:r>
                <a:rPr lang="en-US" altLang="he-IL" sz="1800" b="0" dirty="0">
                  <a:solidFill>
                    <a:srgbClr val="3333CC"/>
                  </a:solidFill>
                  <a:latin typeface="Times New Roman" pitchFamily="18" charset="0"/>
                  <a:sym typeface="Symbol" pitchFamily="18" charset="2"/>
                </a:rPr>
                <a:t> </a:t>
              </a:r>
              <a:r>
                <a:rPr lang="en-US" altLang="he-IL" sz="1800" b="0" i="1" dirty="0">
                  <a:solidFill>
                    <a:srgbClr val="3333CC"/>
                  </a:solidFill>
                  <a:latin typeface="Times New Roman" pitchFamily="18" charset="0"/>
                  <a:sym typeface="Symbol" pitchFamily="18" charset="2"/>
                </a:rPr>
                <a:t>N</a:t>
              </a:r>
              <a:r>
                <a:rPr lang="en-US" altLang="he-IL" sz="1800" b="0" dirty="0">
                  <a:solidFill>
                    <a:srgbClr val="3333CC"/>
                  </a:solidFill>
                  <a:latin typeface="Times New Roman" pitchFamily="18" charset="0"/>
                  <a:sym typeface="Symbol" pitchFamily="18" charset="2"/>
                </a:rPr>
                <a:t>(</a:t>
              </a:r>
              <a:r>
                <a:rPr lang="en-US" altLang="he-IL" sz="1800" b="0" i="1" dirty="0" err="1">
                  <a:solidFill>
                    <a:srgbClr val="3333CC"/>
                  </a:solidFill>
                  <a:latin typeface="Times New Roman" pitchFamily="18" charset="0"/>
                  <a:sym typeface="Symbol" pitchFamily="18" charset="2"/>
                </a:rPr>
                <a:t>i</a:t>
              </a:r>
              <a:r>
                <a:rPr lang="en-US" altLang="he-IL" sz="1800" b="0" dirty="0">
                  <a:solidFill>
                    <a:srgbClr val="3333CC"/>
                  </a:solidFill>
                  <a:latin typeface="Times New Roman" pitchFamily="18" charset="0"/>
                  <a:sym typeface="Symbol" pitchFamily="18" charset="2"/>
                </a:rPr>
                <a:t>)</a:t>
              </a:r>
              <a:r>
                <a:rPr lang="en-US" altLang="he-IL" sz="1800" b="0" dirty="0">
                  <a:solidFill>
                    <a:srgbClr val="3333CC"/>
                  </a:solidFill>
                  <a:latin typeface="Times New Roman" pitchFamily="18" charset="0"/>
                </a:rPr>
                <a:t> </a:t>
              </a:r>
              <a:r>
                <a:rPr lang="en-US" altLang="he-IL" sz="1800" dirty="0">
                  <a:solidFill>
                    <a:srgbClr val="3333CC"/>
                  </a:solidFill>
                  <a:latin typeface="Times New Roman" pitchFamily="18" charset="0"/>
                </a:rPr>
                <a:t>do</a:t>
              </a:r>
            </a:p>
            <a:p>
              <a:pPr>
                <a:lnSpc>
                  <a:spcPct val="50000"/>
                </a:lnSpc>
                <a:spcBef>
                  <a:spcPct val="50000"/>
                </a:spcBef>
                <a:buClrTx/>
                <a:buSzTx/>
                <a:buFontTx/>
                <a:buNone/>
              </a:pPr>
              <a:r>
                <a:rPr lang="en-US" altLang="he-IL" sz="1800" b="0" dirty="0">
                  <a:solidFill>
                    <a:srgbClr val="3333CC"/>
                  </a:solidFill>
                  <a:latin typeface="Times New Roman" pitchFamily="18" charset="0"/>
                </a:rPr>
                <a:t>05		</a:t>
              </a:r>
              <a:r>
                <a:rPr lang="en-US" altLang="he-IL" sz="1800" dirty="0">
                  <a:solidFill>
                    <a:srgbClr val="3333CC"/>
                  </a:solidFill>
                  <a:latin typeface="Times New Roman" pitchFamily="18" charset="0"/>
                </a:rPr>
                <a:t>receive</a:t>
              </a:r>
              <a:r>
                <a:rPr lang="en-US" altLang="he-IL" sz="1800" b="0" dirty="0">
                  <a:solidFill>
                    <a:srgbClr val="3333CC"/>
                  </a:solidFill>
                  <a:latin typeface="Times New Roman" pitchFamily="18" charset="0"/>
                </a:rPr>
                <a:t>(</a:t>
              </a:r>
              <a:r>
                <a:rPr lang="en-US" altLang="he-IL" sz="1800" b="0" i="1" dirty="0" err="1">
                  <a:solidFill>
                    <a:srgbClr val="3333CC"/>
                  </a:solidFill>
                  <a:latin typeface="Times New Roman" pitchFamily="18" charset="0"/>
                </a:rPr>
                <a:t>clock</a:t>
              </a:r>
              <a:r>
                <a:rPr lang="en-US" altLang="he-IL" sz="1800" b="0" i="1" baseline="-25000" dirty="0" err="1">
                  <a:solidFill>
                    <a:srgbClr val="3333CC"/>
                  </a:solidFill>
                  <a:latin typeface="Times New Roman" pitchFamily="18" charset="0"/>
                </a:rPr>
                <a:t>j</a:t>
              </a:r>
              <a:r>
                <a:rPr lang="en-US" altLang="he-IL" sz="1800" b="0" dirty="0">
                  <a:solidFill>
                    <a:srgbClr val="3333CC"/>
                  </a:solidFill>
                  <a:latin typeface="Times New Roman" pitchFamily="18" charset="0"/>
                </a:rPr>
                <a:t>)</a:t>
              </a:r>
              <a:endParaRPr lang="en-US" altLang="he-IL" sz="1800" b="0" dirty="0">
                <a:solidFill>
                  <a:srgbClr val="3333CC"/>
                </a:solidFill>
                <a:latin typeface="Times New Roman" pitchFamily="18" charset="0"/>
                <a:sym typeface="Symbol" pitchFamily="18" charset="2"/>
              </a:endParaRPr>
            </a:p>
            <a:p>
              <a:pPr>
                <a:lnSpc>
                  <a:spcPct val="50000"/>
                </a:lnSpc>
                <a:spcBef>
                  <a:spcPct val="50000"/>
                </a:spcBef>
                <a:buClrTx/>
                <a:buSzTx/>
                <a:buFontTx/>
                <a:buNone/>
              </a:pPr>
              <a:r>
                <a:rPr lang="en-US" altLang="he-IL" sz="1800" b="0" dirty="0">
                  <a:solidFill>
                    <a:srgbClr val="3333CC"/>
                  </a:solidFill>
                  <a:latin typeface="Times New Roman" pitchFamily="18" charset="0"/>
                  <a:sym typeface="Symbol" pitchFamily="18" charset="2"/>
                </a:rPr>
                <a:t>06		</a:t>
              </a:r>
              <a:r>
                <a:rPr lang="en-US" altLang="he-IL" sz="1800" dirty="0">
                  <a:solidFill>
                    <a:srgbClr val="3333CC"/>
                  </a:solidFill>
                  <a:latin typeface="Times New Roman" pitchFamily="18" charset="0"/>
                  <a:sym typeface="Symbol" pitchFamily="18" charset="2"/>
                </a:rPr>
                <a:t>if</a:t>
              </a:r>
              <a:r>
                <a:rPr lang="en-US" altLang="he-IL" sz="1800" b="0" dirty="0">
                  <a:solidFill>
                    <a:srgbClr val="3333CC"/>
                  </a:solidFill>
                  <a:latin typeface="Times New Roman" pitchFamily="18" charset="0"/>
                  <a:sym typeface="Symbol" pitchFamily="18" charset="2"/>
                </a:rPr>
                <a:t> </a:t>
              </a:r>
              <a:r>
                <a:rPr lang="en-US" altLang="he-IL" sz="1800" b="0" i="1" dirty="0" err="1">
                  <a:solidFill>
                    <a:srgbClr val="3333CC"/>
                  </a:solidFill>
                  <a:latin typeface="Times New Roman" pitchFamily="18" charset="0"/>
                </a:rPr>
                <a:t>clock</a:t>
              </a:r>
              <a:r>
                <a:rPr lang="en-US" altLang="he-IL" sz="1800" b="0" i="1" baseline="-25000" dirty="0" err="1">
                  <a:solidFill>
                    <a:srgbClr val="3333CC"/>
                  </a:solidFill>
                  <a:latin typeface="Times New Roman" pitchFamily="18" charset="0"/>
                </a:rPr>
                <a:t>j</a:t>
              </a:r>
              <a:r>
                <a:rPr lang="en-US" altLang="he-IL" sz="1800" b="0" i="1" dirty="0">
                  <a:solidFill>
                    <a:srgbClr val="3333CC"/>
                  </a:solidFill>
                  <a:latin typeface="Times New Roman" pitchFamily="18" charset="0"/>
                  <a:sym typeface="Symbol" pitchFamily="18" charset="2"/>
                </a:rPr>
                <a:t> </a:t>
              </a:r>
              <a:r>
                <a:rPr lang="en-US" altLang="he-IL" sz="1800" b="0" dirty="0">
                  <a:solidFill>
                    <a:srgbClr val="3333CC"/>
                  </a:solidFill>
                  <a:latin typeface="Times New Roman" pitchFamily="18" charset="0"/>
                  <a:sym typeface="Symbol" pitchFamily="18" charset="2"/>
                </a:rPr>
                <a:t> </a:t>
              </a:r>
              <a:r>
                <a:rPr lang="en-US" altLang="he-IL" sz="1800" b="0" i="1" dirty="0">
                  <a:solidFill>
                    <a:srgbClr val="3333CC"/>
                  </a:solidFill>
                  <a:latin typeface="Times New Roman" pitchFamily="18" charset="0"/>
                  <a:sym typeface="Symbol" pitchFamily="18" charset="2"/>
                </a:rPr>
                <a:t>max</a:t>
              </a:r>
              <a:r>
                <a:rPr lang="en-US" altLang="he-IL" sz="1800" b="0" dirty="0">
                  <a:solidFill>
                    <a:srgbClr val="3333CC"/>
                  </a:solidFill>
                  <a:latin typeface="Times New Roman" pitchFamily="18" charset="0"/>
                  <a:sym typeface="Symbol" pitchFamily="18" charset="2"/>
                </a:rPr>
                <a:t> </a:t>
              </a:r>
              <a:r>
                <a:rPr lang="en-US" altLang="he-IL" sz="1800" dirty="0">
                  <a:solidFill>
                    <a:srgbClr val="3333CC"/>
                  </a:solidFill>
                  <a:latin typeface="Times New Roman" pitchFamily="18" charset="0"/>
                  <a:sym typeface="Symbol" pitchFamily="18" charset="2"/>
                </a:rPr>
                <a:t>then</a:t>
              </a:r>
              <a:r>
                <a:rPr lang="en-US" altLang="he-IL" sz="1800" b="0" dirty="0">
                  <a:solidFill>
                    <a:srgbClr val="3333CC"/>
                  </a:solidFill>
                  <a:latin typeface="Times New Roman" pitchFamily="18" charset="0"/>
                  <a:sym typeface="Symbol" pitchFamily="18" charset="2"/>
                </a:rPr>
                <a:t> </a:t>
              </a:r>
              <a:r>
                <a:rPr lang="en-US" altLang="he-IL" sz="1800" b="0" i="1" dirty="0">
                  <a:solidFill>
                    <a:srgbClr val="3333CC"/>
                  </a:solidFill>
                  <a:latin typeface="Times New Roman" pitchFamily="18" charset="0"/>
                  <a:sym typeface="Symbol" pitchFamily="18" charset="2"/>
                </a:rPr>
                <a:t>max </a:t>
              </a:r>
              <a:r>
                <a:rPr lang="en-US" altLang="he-IL" sz="1800" b="0" dirty="0">
                  <a:solidFill>
                    <a:srgbClr val="3333CC"/>
                  </a:solidFill>
                  <a:latin typeface="Times New Roman" pitchFamily="18" charset="0"/>
                  <a:sym typeface="Symbol" pitchFamily="18" charset="2"/>
                </a:rPr>
                <a:t>:= </a:t>
              </a:r>
              <a:r>
                <a:rPr lang="en-US" altLang="he-IL" sz="1800" b="0" i="1" dirty="0" err="1">
                  <a:solidFill>
                    <a:srgbClr val="3333CC"/>
                  </a:solidFill>
                  <a:latin typeface="Times New Roman" pitchFamily="18" charset="0"/>
                </a:rPr>
                <a:t>clock</a:t>
              </a:r>
              <a:r>
                <a:rPr lang="en-US" altLang="he-IL" sz="1800" b="0" i="1" baseline="-25000" dirty="0" err="1">
                  <a:solidFill>
                    <a:srgbClr val="3333CC"/>
                  </a:solidFill>
                  <a:latin typeface="Times New Roman" pitchFamily="18" charset="0"/>
                </a:rPr>
                <a:t>j</a:t>
              </a:r>
              <a:endParaRPr lang="en-US" altLang="he-IL" sz="1800" b="0" dirty="0">
                <a:solidFill>
                  <a:srgbClr val="3333CC"/>
                </a:solidFill>
                <a:latin typeface="Times New Roman" pitchFamily="18" charset="0"/>
                <a:sym typeface="Symbol" pitchFamily="18" charset="2"/>
              </a:endParaRPr>
            </a:p>
            <a:p>
              <a:pPr>
                <a:lnSpc>
                  <a:spcPct val="50000"/>
                </a:lnSpc>
                <a:spcBef>
                  <a:spcPct val="50000"/>
                </a:spcBef>
                <a:buClrTx/>
                <a:buSzTx/>
                <a:buFontTx/>
                <a:buNone/>
              </a:pPr>
              <a:r>
                <a:rPr lang="en-US" altLang="he-IL" sz="1800" b="0" dirty="0">
                  <a:solidFill>
                    <a:srgbClr val="3333CC"/>
                  </a:solidFill>
                  <a:latin typeface="Times New Roman" pitchFamily="18" charset="0"/>
                  <a:sym typeface="Symbol" pitchFamily="18" charset="2"/>
                </a:rPr>
                <a:t>07	</a:t>
              </a:r>
              <a:r>
                <a:rPr lang="en-US" altLang="he-IL" sz="1800" dirty="0">
                  <a:solidFill>
                    <a:srgbClr val="3333CC"/>
                  </a:solidFill>
                  <a:latin typeface="Times New Roman" pitchFamily="18" charset="0"/>
                  <a:sym typeface="Symbol" pitchFamily="18" charset="2"/>
                </a:rPr>
                <a:t>od</a:t>
              </a:r>
              <a:endParaRPr lang="en-US" altLang="he-IL" sz="1800" dirty="0">
                <a:solidFill>
                  <a:srgbClr val="3333CC"/>
                </a:solidFill>
                <a:latin typeface="Times New Roman" pitchFamily="18" charset="0"/>
              </a:endParaRPr>
            </a:p>
            <a:p>
              <a:pPr>
                <a:lnSpc>
                  <a:spcPct val="50000"/>
                </a:lnSpc>
                <a:spcBef>
                  <a:spcPct val="50000"/>
                </a:spcBef>
                <a:buClrTx/>
                <a:buSzTx/>
                <a:buFontTx/>
                <a:buNone/>
              </a:pPr>
              <a:r>
                <a:rPr lang="en-US" altLang="he-IL" sz="1800" b="0" dirty="0">
                  <a:solidFill>
                    <a:srgbClr val="3333CC"/>
                  </a:solidFill>
                  <a:latin typeface="Times New Roman" pitchFamily="18" charset="0"/>
                </a:rPr>
                <a:t>08	 </a:t>
              </a:r>
              <a:r>
                <a:rPr lang="en-US" altLang="he-IL" sz="1800" b="0" i="1" dirty="0" err="1">
                  <a:solidFill>
                    <a:srgbClr val="3333CC"/>
                  </a:solidFill>
                  <a:latin typeface="Times New Roman" pitchFamily="18" charset="0"/>
                </a:rPr>
                <a:t>clock</a:t>
              </a:r>
              <a:r>
                <a:rPr lang="en-US" altLang="he-IL" sz="1800" b="0" i="1" baseline="-25000" dirty="0" err="1">
                  <a:solidFill>
                    <a:srgbClr val="3333CC"/>
                  </a:solidFill>
                  <a:latin typeface="Times New Roman" pitchFamily="18" charset="0"/>
                </a:rPr>
                <a:t>i</a:t>
              </a:r>
              <a:r>
                <a:rPr lang="en-US" altLang="he-IL" sz="1800" b="0" dirty="0">
                  <a:solidFill>
                    <a:srgbClr val="3333CC"/>
                  </a:solidFill>
                  <a:latin typeface="Times New Roman" pitchFamily="18" charset="0"/>
                </a:rPr>
                <a:t> := (</a:t>
              </a:r>
              <a:r>
                <a:rPr lang="en-US" altLang="he-IL" sz="1800" b="0" i="1" dirty="0">
                  <a:solidFill>
                    <a:srgbClr val="3333CC"/>
                  </a:solidFill>
                  <a:latin typeface="Times New Roman" pitchFamily="18" charset="0"/>
                </a:rPr>
                <a:t>max</a:t>
              </a:r>
              <a:r>
                <a:rPr lang="en-US" altLang="he-IL" sz="1800" b="0" dirty="0">
                  <a:solidFill>
                    <a:srgbClr val="3333CC"/>
                  </a:solidFill>
                  <a:latin typeface="Times New Roman" pitchFamily="18" charset="0"/>
                </a:rPr>
                <a:t> + 1</a:t>
              </a:r>
              <a:r>
                <a:rPr lang="en-US" altLang="he-IL" sz="1800" b="0" dirty="0">
                  <a:solidFill>
                    <a:srgbClr val="3333CC"/>
                  </a:solidFill>
                  <a:latin typeface="Times New Roman" pitchFamily="18" charset="0"/>
                  <a:sym typeface="Symbol" pitchFamily="18" charset="2"/>
                </a:rPr>
                <a:t>) mod ((</a:t>
              </a:r>
              <a:r>
                <a:rPr lang="en-US" altLang="he-IL" sz="1800" b="0" i="1" dirty="0">
                  <a:solidFill>
                    <a:srgbClr val="3333CC"/>
                  </a:solidFill>
                  <a:latin typeface="Times New Roman" pitchFamily="18" charset="0"/>
                  <a:sym typeface="Symbol" pitchFamily="18" charset="2"/>
                </a:rPr>
                <a:t>n</a:t>
              </a:r>
              <a:r>
                <a:rPr lang="en-US" altLang="he-IL" sz="1800" b="0" dirty="0">
                  <a:solidFill>
                    <a:srgbClr val="3333CC"/>
                  </a:solidFill>
                  <a:latin typeface="Times New Roman" pitchFamily="18" charset="0"/>
                  <a:sym typeface="Symbol" pitchFamily="18" charset="2"/>
                </a:rPr>
                <a:t> +1)</a:t>
              </a:r>
              <a:r>
                <a:rPr lang="en-US" altLang="he-IL" sz="1800" b="0" i="1" dirty="0">
                  <a:solidFill>
                    <a:srgbClr val="3333CC"/>
                  </a:solidFill>
                  <a:latin typeface="Times New Roman" pitchFamily="18" charset="0"/>
                  <a:sym typeface="Symbol" pitchFamily="18" charset="2"/>
                </a:rPr>
                <a:t>d</a:t>
              </a:r>
              <a:r>
                <a:rPr lang="en-US" altLang="he-IL" sz="1800" b="0" dirty="0">
                  <a:solidFill>
                    <a:srgbClr val="3333CC"/>
                  </a:solidFill>
                  <a:latin typeface="Times New Roman" pitchFamily="18" charset="0"/>
                  <a:sym typeface="Symbol" pitchFamily="18" charset="2"/>
                </a:rPr>
                <a:t> +1)</a:t>
              </a:r>
            </a:p>
          </p:txBody>
        </p:sp>
        <p:sp>
          <p:nvSpPr>
            <p:cNvPr id="15368" name="Rectangle 6"/>
            <p:cNvSpPr>
              <a:spLocks noChangeArrowheads="1"/>
            </p:cNvSpPr>
            <p:nvPr/>
          </p:nvSpPr>
          <p:spPr bwMode="auto">
            <a:xfrm>
              <a:off x="2827" y="2337"/>
              <a:ext cx="2223" cy="253"/>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grpSp>
    </p:spTree>
    <p:extLst>
      <p:ext uri="{BB962C8B-B14F-4D97-AF65-F5344CB8AC3E}">
        <p14:creationId xmlns:p14="http://schemas.microsoft.com/office/powerpoint/2010/main" val="122862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12"/>
          </p:nvPr>
        </p:nvSpPr>
        <p:spPr>
          <a:noFill/>
        </p:spPr>
        <p:txBody>
          <a:bodyP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r>
              <a:rPr lang="en-US" altLang="en-US" sz="1400" b="0">
                <a:solidFill>
                  <a:srgbClr val="3333CC"/>
                </a:solidFill>
                <a:latin typeface="Times New Roman" pitchFamily="18" charset="0"/>
              </a:rPr>
              <a:t>1-</a:t>
            </a:r>
            <a:fld id="{13391B3D-DFC4-4EC0-AF8E-26774A654B54}" type="slidenum">
              <a:rPr lang="en-US" altLang="en-US" sz="1400" b="0">
                <a:solidFill>
                  <a:srgbClr val="3333CC"/>
                </a:solidFill>
                <a:latin typeface="Times New Roman" pitchFamily="18" charset="0"/>
              </a:rPr>
              <a:pPr/>
              <a:t>9</a:t>
            </a:fld>
            <a:endParaRPr lang="en-US" altLang="en-US" sz="1400" b="0">
              <a:solidFill>
                <a:srgbClr val="3333CC"/>
              </a:solidFill>
              <a:latin typeface="Times New Roman" pitchFamily="18" charset="0"/>
            </a:endParaRPr>
          </a:p>
        </p:txBody>
      </p:sp>
      <p:sp>
        <p:nvSpPr>
          <p:cNvPr id="16388" name="Rectangle 2"/>
          <p:cNvSpPr>
            <a:spLocks noGrp="1" noChangeArrowheads="1"/>
          </p:cNvSpPr>
          <p:nvPr>
            <p:ph type="title"/>
          </p:nvPr>
        </p:nvSpPr>
        <p:spPr>
          <a:xfrm>
            <a:off x="533400" y="0"/>
            <a:ext cx="7772400" cy="1143000"/>
          </a:xfrm>
        </p:spPr>
        <p:txBody>
          <a:bodyPr/>
          <a:lstStyle/>
          <a:p>
            <a:r>
              <a:rPr lang="en-US" altLang="sv-SE" sz="3600" u="none"/>
              <a:t>For Example:</a:t>
            </a:r>
          </a:p>
        </p:txBody>
      </p:sp>
      <p:sp>
        <p:nvSpPr>
          <p:cNvPr id="323630" name="Text Box 46"/>
          <p:cNvSpPr txBox="1">
            <a:spLocks noChangeArrowheads="1"/>
          </p:cNvSpPr>
          <p:nvPr/>
        </p:nvSpPr>
        <p:spPr bwMode="auto">
          <a:xfrm>
            <a:off x="2093913" y="1436688"/>
            <a:ext cx="506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a:solidFill>
                  <a:srgbClr val="CC3300"/>
                </a:solidFill>
              </a:rPr>
              <a:t>M = ((n+1)d+1) = 4*2+1 = 9</a:t>
            </a:r>
          </a:p>
        </p:txBody>
      </p:sp>
      <p:grpSp>
        <p:nvGrpSpPr>
          <p:cNvPr id="323638" name="Group 54"/>
          <p:cNvGrpSpPr>
            <a:grpSpLocks/>
          </p:cNvGrpSpPr>
          <p:nvPr/>
        </p:nvGrpSpPr>
        <p:grpSpPr bwMode="auto">
          <a:xfrm>
            <a:off x="3167063" y="2827338"/>
            <a:ext cx="2682875" cy="1158875"/>
            <a:chOff x="1655" y="1479"/>
            <a:chExt cx="1690" cy="730"/>
          </a:xfrm>
        </p:grpSpPr>
        <p:sp>
          <p:nvSpPr>
            <p:cNvPr id="16426" name="Line 50"/>
            <p:cNvSpPr>
              <a:spLocks noChangeShapeType="1"/>
            </p:cNvSpPr>
            <p:nvPr/>
          </p:nvSpPr>
          <p:spPr bwMode="auto">
            <a:xfrm>
              <a:off x="1797" y="1621"/>
              <a:ext cx="749" cy="4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6427" name="Oval 47"/>
            <p:cNvSpPr>
              <a:spLocks noChangeArrowheads="1"/>
            </p:cNvSpPr>
            <p:nvPr/>
          </p:nvSpPr>
          <p:spPr bwMode="auto">
            <a:xfrm>
              <a:off x="1655" y="1479"/>
              <a:ext cx="284" cy="284"/>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sz="1800"/>
                <a:t>p1</a:t>
              </a:r>
            </a:p>
          </p:txBody>
        </p:sp>
        <p:sp>
          <p:nvSpPr>
            <p:cNvPr id="16428" name="Line 53"/>
            <p:cNvSpPr>
              <a:spLocks noChangeShapeType="1"/>
            </p:cNvSpPr>
            <p:nvPr/>
          </p:nvSpPr>
          <p:spPr bwMode="auto">
            <a:xfrm flipV="1">
              <a:off x="2546" y="1621"/>
              <a:ext cx="657" cy="4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6429" name="Oval 51"/>
            <p:cNvSpPr>
              <a:spLocks noChangeArrowheads="1"/>
            </p:cNvSpPr>
            <p:nvPr/>
          </p:nvSpPr>
          <p:spPr bwMode="auto">
            <a:xfrm>
              <a:off x="2404" y="1925"/>
              <a:ext cx="284" cy="284"/>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sz="1800"/>
                <a:t>p2</a:t>
              </a:r>
            </a:p>
          </p:txBody>
        </p:sp>
        <p:sp>
          <p:nvSpPr>
            <p:cNvPr id="16430" name="Oval 52"/>
            <p:cNvSpPr>
              <a:spLocks noChangeArrowheads="1"/>
            </p:cNvSpPr>
            <p:nvPr/>
          </p:nvSpPr>
          <p:spPr bwMode="auto">
            <a:xfrm>
              <a:off x="3061" y="1505"/>
              <a:ext cx="284" cy="284"/>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buFont typeface="Wingdings" pitchFamily="2" charset="2"/>
                <a:buNone/>
              </a:pPr>
              <a:r>
                <a:rPr lang="en-US" altLang="sv-SE" sz="1800"/>
                <a:t>p3</a:t>
              </a:r>
            </a:p>
          </p:txBody>
        </p:sp>
      </p:grpSp>
      <p:sp>
        <p:nvSpPr>
          <p:cNvPr id="323670" name="Text Box 86"/>
          <p:cNvSpPr txBox="1">
            <a:spLocks noChangeArrowheads="1"/>
          </p:cNvSpPr>
          <p:nvPr/>
        </p:nvSpPr>
        <p:spPr bwMode="auto">
          <a:xfrm>
            <a:off x="5073650" y="1436688"/>
            <a:ext cx="652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t>p1</a:t>
            </a:r>
          </a:p>
        </p:txBody>
      </p:sp>
      <p:grpSp>
        <p:nvGrpSpPr>
          <p:cNvPr id="323674" name="Group 90"/>
          <p:cNvGrpSpPr>
            <a:grpSpLocks/>
          </p:cNvGrpSpPr>
          <p:nvPr/>
        </p:nvGrpSpPr>
        <p:grpSpPr bwMode="auto">
          <a:xfrm>
            <a:off x="2378075" y="1069975"/>
            <a:ext cx="4214813" cy="3525838"/>
            <a:chOff x="1498" y="1005"/>
            <a:chExt cx="2655" cy="2221"/>
          </a:xfrm>
        </p:grpSpPr>
        <p:sp>
          <p:nvSpPr>
            <p:cNvPr id="16416" name="Text Box 80"/>
            <p:cNvSpPr txBox="1">
              <a:spLocks noChangeArrowheads="1"/>
            </p:cNvSpPr>
            <p:nvPr/>
          </p:nvSpPr>
          <p:spPr bwMode="auto">
            <a:xfrm>
              <a:off x="3640" y="2447"/>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rPr>
                <a:t>3</a:t>
              </a:r>
            </a:p>
          </p:txBody>
        </p:sp>
        <p:sp>
          <p:nvSpPr>
            <p:cNvPr id="16417" name="Oval 59"/>
            <p:cNvSpPr>
              <a:spLocks noChangeArrowheads="1"/>
            </p:cNvSpPr>
            <p:nvPr/>
          </p:nvSpPr>
          <p:spPr bwMode="auto">
            <a:xfrm>
              <a:off x="1613" y="1005"/>
              <a:ext cx="2462" cy="2221"/>
            </a:xfrm>
            <a:prstGeom prst="ellipse">
              <a:avLst/>
            </a:prstGeom>
            <a:noFill/>
            <a:ln w="57150">
              <a:solidFill>
                <a:srgbClr val="E88A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endParaRPr lang="sv-SE" altLang="sv-SE"/>
            </a:p>
          </p:txBody>
        </p:sp>
        <p:sp>
          <p:nvSpPr>
            <p:cNvPr id="16418" name="Text Box 60"/>
            <p:cNvSpPr txBox="1">
              <a:spLocks noChangeArrowheads="1"/>
            </p:cNvSpPr>
            <p:nvPr/>
          </p:nvSpPr>
          <p:spPr bwMode="auto">
            <a:xfrm>
              <a:off x="2637" y="1005"/>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rPr>
                <a:t>0</a:t>
              </a:r>
            </a:p>
          </p:txBody>
        </p:sp>
        <p:sp>
          <p:nvSpPr>
            <p:cNvPr id="16419" name="Text Box 78"/>
            <p:cNvSpPr txBox="1">
              <a:spLocks noChangeArrowheads="1"/>
            </p:cNvSpPr>
            <p:nvPr/>
          </p:nvSpPr>
          <p:spPr bwMode="auto">
            <a:xfrm>
              <a:off x="3331" y="1216"/>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rPr>
                <a:t>1</a:t>
              </a:r>
            </a:p>
          </p:txBody>
        </p:sp>
        <p:sp>
          <p:nvSpPr>
            <p:cNvPr id="16420" name="Text Box 79"/>
            <p:cNvSpPr txBox="1">
              <a:spLocks noChangeArrowheads="1"/>
            </p:cNvSpPr>
            <p:nvPr/>
          </p:nvSpPr>
          <p:spPr bwMode="auto">
            <a:xfrm>
              <a:off x="3742" y="1762"/>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rPr>
                <a:t>2</a:t>
              </a:r>
            </a:p>
          </p:txBody>
        </p:sp>
        <p:sp>
          <p:nvSpPr>
            <p:cNvPr id="16421" name="Text Box 81"/>
            <p:cNvSpPr txBox="1">
              <a:spLocks noChangeArrowheads="1"/>
            </p:cNvSpPr>
            <p:nvPr/>
          </p:nvSpPr>
          <p:spPr bwMode="auto">
            <a:xfrm>
              <a:off x="3048" y="2895"/>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rPr>
                <a:t>4</a:t>
              </a:r>
            </a:p>
          </p:txBody>
        </p:sp>
        <p:sp>
          <p:nvSpPr>
            <p:cNvPr id="16422" name="Text Box 82"/>
            <p:cNvSpPr txBox="1">
              <a:spLocks noChangeArrowheads="1"/>
            </p:cNvSpPr>
            <p:nvPr/>
          </p:nvSpPr>
          <p:spPr bwMode="auto">
            <a:xfrm>
              <a:off x="2225" y="2895"/>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rPr>
                <a:t>5</a:t>
              </a:r>
            </a:p>
          </p:txBody>
        </p:sp>
        <p:sp>
          <p:nvSpPr>
            <p:cNvPr id="16423" name="Text Box 83"/>
            <p:cNvSpPr txBox="1">
              <a:spLocks noChangeArrowheads="1"/>
            </p:cNvSpPr>
            <p:nvPr/>
          </p:nvSpPr>
          <p:spPr bwMode="auto">
            <a:xfrm>
              <a:off x="1613" y="2447"/>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rPr>
                <a:t>6</a:t>
              </a:r>
            </a:p>
          </p:txBody>
        </p:sp>
        <p:sp>
          <p:nvSpPr>
            <p:cNvPr id="16424" name="Text Box 84"/>
            <p:cNvSpPr txBox="1">
              <a:spLocks noChangeArrowheads="1"/>
            </p:cNvSpPr>
            <p:nvPr/>
          </p:nvSpPr>
          <p:spPr bwMode="auto">
            <a:xfrm>
              <a:off x="1498" y="1762"/>
              <a:ext cx="5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rPr>
                <a:t>7</a:t>
              </a:r>
            </a:p>
          </p:txBody>
        </p:sp>
        <p:sp>
          <p:nvSpPr>
            <p:cNvPr id="16425" name="Text Box 85"/>
            <p:cNvSpPr txBox="1">
              <a:spLocks noChangeArrowheads="1"/>
            </p:cNvSpPr>
            <p:nvPr/>
          </p:nvSpPr>
          <p:spPr bwMode="auto">
            <a:xfrm>
              <a:off x="1917" y="1236"/>
              <a:ext cx="4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sz="1800">
                  <a:solidFill>
                    <a:srgbClr val="6666FF"/>
                  </a:solidFill>
                </a:rPr>
                <a:t>8</a:t>
              </a:r>
            </a:p>
          </p:txBody>
        </p:sp>
      </p:grpSp>
      <p:sp>
        <p:nvSpPr>
          <p:cNvPr id="323671" name="Text Box 87"/>
          <p:cNvSpPr txBox="1">
            <a:spLocks noChangeArrowheads="1"/>
          </p:cNvSpPr>
          <p:nvPr/>
        </p:nvSpPr>
        <p:spPr bwMode="auto">
          <a:xfrm>
            <a:off x="5568950" y="3359150"/>
            <a:ext cx="652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t>p2</a:t>
            </a:r>
          </a:p>
        </p:txBody>
      </p:sp>
      <p:sp>
        <p:nvSpPr>
          <p:cNvPr id="323672" name="Text Box 88"/>
          <p:cNvSpPr txBox="1">
            <a:spLocks noChangeArrowheads="1"/>
          </p:cNvSpPr>
          <p:nvPr/>
        </p:nvSpPr>
        <p:spPr bwMode="auto">
          <a:xfrm>
            <a:off x="3438525" y="1436688"/>
            <a:ext cx="652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t>p3</a:t>
            </a:r>
          </a:p>
        </p:txBody>
      </p:sp>
      <p:sp>
        <p:nvSpPr>
          <p:cNvPr id="323682" name="Text Box 98"/>
          <p:cNvSpPr txBox="1">
            <a:spLocks noChangeArrowheads="1"/>
          </p:cNvSpPr>
          <p:nvPr/>
        </p:nvSpPr>
        <p:spPr bwMode="auto">
          <a:xfrm>
            <a:off x="2846388" y="5413375"/>
            <a:ext cx="392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rPr>
              <a:t>1</a:t>
            </a:r>
          </a:p>
        </p:txBody>
      </p:sp>
      <p:sp>
        <p:nvSpPr>
          <p:cNvPr id="323683" name="Text Box 99"/>
          <p:cNvSpPr txBox="1">
            <a:spLocks noChangeArrowheads="1"/>
          </p:cNvSpPr>
          <p:nvPr/>
        </p:nvSpPr>
        <p:spPr bwMode="auto">
          <a:xfrm>
            <a:off x="4010025" y="6102350"/>
            <a:ext cx="392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rPr>
              <a:t>3</a:t>
            </a:r>
          </a:p>
        </p:txBody>
      </p:sp>
      <p:sp>
        <p:nvSpPr>
          <p:cNvPr id="323684" name="Text Box 100"/>
          <p:cNvSpPr txBox="1">
            <a:spLocks noChangeArrowheads="1"/>
          </p:cNvSpPr>
          <p:nvPr/>
        </p:nvSpPr>
        <p:spPr bwMode="auto">
          <a:xfrm>
            <a:off x="5849938" y="5461000"/>
            <a:ext cx="392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rPr>
              <a:t>8</a:t>
            </a:r>
          </a:p>
        </p:txBody>
      </p:sp>
      <p:sp>
        <p:nvSpPr>
          <p:cNvPr id="323686" name="Text Box 102"/>
          <p:cNvSpPr txBox="1">
            <a:spLocks noChangeArrowheads="1"/>
          </p:cNvSpPr>
          <p:nvPr/>
        </p:nvSpPr>
        <p:spPr bwMode="auto">
          <a:xfrm>
            <a:off x="3690938" y="2444750"/>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a:solidFill>
                  <a:srgbClr val="CC0000"/>
                </a:solidFill>
              </a:rPr>
              <a:t>Round 1</a:t>
            </a:r>
          </a:p>
        </p:txBody>
      </p:sp>
      <p:sp>
        <p:nvSpPr>
          <p:cNvPr id="323688" name="Text Box 104"/>
          <p:cNvSpPr txBox="1">
            <a:spLocks noChangeArrowheads="1"/>
          </p:cNvSpPr>
          <p:nvPr/>
        </p:nvSpPr>
        <p:spPr bwMode="auto">
          <a:xfrm>
            <a:off x="2814638" y="5413375"/>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rPr>
              <a:t>3</a:t>
            </a:r>
          </a:p>
        </p:txBody>
      </p:sp>
      <p:sp>
        <p:nvSpPr>
          <p:cNvPr id="323689" name="Rectangle 105"/>
          <p:cNvSpPr>
            <a:spLocks noChangeArrowheads="1"/>
          </p:cNvSpPr>
          <p:nvPr/>
        </p:nvSpPr>
        <p:spPr bwMode="auto">
          <a:xfrm>
            <a:off x="4010025" y="6102350"/>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buFont typeface="Wingdings" pitchFamily="2" charset="2"/>
              <a:buNone/>
            </a:pPr>
            <a:r>
              <a:rPr lang="en-US" altLang="sv-SE" sz="2000">
                <a:solidFill>
                  <a:schemeClr val="accent2"/>
                </a:solidFill>
              </a:rPr>
              <a:t>8</a:t>
            </a:r>
          </a:p>
        </p:txBody>
      </p:sp>
      <p:sp>
        <p:nvSpPr>
          <p:cNvPr id="323690" name="Rectangle 106"/>
          <p:cNvSpPr>
            <a:spLocks noChangeArrowheads="1"/>
          </p:cNvSpPr>
          <p:nvPr/>
        </p:nvSpPr>
        <p:spPr bwMode="auto">
          <a:xfrm>
            <a:off x="4010025" y="6102350"/>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buFont typeface="Wingdings" pitchFamily="2" charset="2"/>
              <a:buNone/>
            </a:pPr>
            <a:r>
              <a:rPr lang="en-US" altLang="sv-SE" sz="2000">
                <a:solidFill>
                  <a:schemeClr val="accent2"/>
                </a:solidFill>
              </a:rPr>
              <a:t>0</a:t>
            </a:r>
          </a:p>
        </p:txBody>
      </p:sp>
      <p:sp>
        <p:nvSpPr>
          <p:cNvPr id="323691" name="Rectangle 107"/>
          <p:cNvSpPr>
            <a:spLocks noChangeArrowheads="1"/>
          </p:cNvSpPr>
          <p:nvPr/>
        </p:nvSpPr>
        <p:spPr bwMode="auto">
          <a:xfrm>
            <a:off x="5849938" y="5461000"/>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buFont typeface="Wingdings" pitchFamily="2" charset="2"/>
              <a:buNone/>
            </a:pPr>
            <a:r>
              <a:rPr lang="en-US" altLang="sv-SE" sz="2000">
                <a:solidFill>
                  <a:schemeClr val="accent2"/>
                </a:solidFill>
              </a:rPr>
              <a:t>0</a:t>
            </a:r>
          </a:p>
        </p:txBody>
      </p:sp>
      <p:sp>
        <p:nvSpPr>
          <p:cNvPr id="323692" name="Rectangle 108"/>
          <p:cNvSpPr>
            <a:spLocks noChangeArrowheads="1"/>
          </p:cNvSpPr>
          <p:nvPr/>
        </p:nvSpPr>
        <p:spPr bwMode="auto">
          <a:xfrm>
            <a:off x="2814638" y="5413375"/>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buFont typeface="Wingdings" pitchFamily="2" charset="2"/>
              <a:buNone/>
            </a:pPr>
            <a:r>
              <a:rPr lang="en-US" altLang="sv-SE" sz="2000">
                <a:solidFill>
                  <a:schemeClr val="accent2"/>
                </a:solidFill>
              </a:rPr>
              <a:t>4</a:t>
            </a:r>
          </a:p>
        </p:txBody>
      </p:sp>
      <p:sp>
        <p:nvSpPr>
          <p:cNvPr id="323693" name="Text Box 109"/>
          <p:cNvSpPr txBox="1">
            <a:spLocks noChangeArrowheads="1"/>
          </p:cNvSpPr>
          <p:nvPr/>
        </p:nvSpPr>
        <p:spPr bwMode="auto">
          <a:xfrm>
            <a:off x="3663950" y="2444750"/>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a:solidFill>
                  <a:srgbClr val="0099FF"/>
                </a:solidFill>
              </a:rPr>
              <a:t>Pulse</a:t>
            </a:r>
          </a:p>
        </p:txBody>
      </p:sp>
      <p:sp>
        <p:nvSpPr>
          <p:cNvPr id="323694" name="Text Box 110"/>
          <p:cNvSpPr txBox="1">
            <a:spLocks noChangeArrowheads="1"/>
          </p:cNvSpPr>
          <p:nvPr/>
        </p:nvSpPr>
        <p:spPr bwMode="auto">
          <a:xfrm>
            <a:off x="3695700" y="2444750"/>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a:solidFill>
                  <a:srgbClr val="CC0000"/>
                </a:solidFill>
              </a:rPr>
              <a:t>Round 2</a:t>
            </a:r>
          </a:p>
        </p:txBody>
      </p:sp>
      <p:sp>
        <p:nvSpPr>
          <p:cNvPr id="323695" name="Text Box 111"/>
          <p:cNvSpPr txBox="1">
            <a:spLocks noChangeArrowheads="1"/>
          </p:cNvSpPr>
          <p:nvPr/>
        </p:nvSpPr>
        <p:spPr bwMode="auto">
          <a:xfrm>
            <a:off x="4000500" y="6102350"/>
            <a:ext cx="366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rPr>
              <a:t>4</a:t>
            </a:r>
          </a:p>
        </p:txBody>
      </p:sp>
      <p:sp>
        <p:nvSpPr>
          <p:cNvPr id="323696" name="Text Box 112"/>
          <p:cNvSpPr txBox="1">
            <a:spLocks noChangeArrowheads="1"/>
          </p:cNvSpPr>
          <p:nvPr/>
        </p:nvSpPr>
        <p:spPr bwMode="auto">
          <a:xfrm>
            <a:off x="2814638" y="5413375"/>
            <a:ext cx="366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rPr>
              <a:t>5</a:t>
            </a:r>
          </a:p>
        </p:txBody>
      </p:sp>
      <p:sp>
        <p:nvSpPr>
          <p:cNvPr id="323697" name="Text Box 113"/>
          <p:cNvSpPr txBox="1">
            <a:spLocks noChangeArrowheads="1"/>
          </p:cNvSpPr>
          <p:nvPr/>
        </p:nvSpPr>
        <p:spPr bwMode="auto">
          <a:xfrm>
            <a:off x="3983038" y="6102350"/>
            <a:ext cx="366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rPr>
              <a:t>5</a:t>
            </a:r>
          </a:p>
        </p:txBody>
      </p:sp>
      <p:sp>
        <p:nvSpPr>
          <p:cNvPr id="323698" name="Text Box 114"/>
          <p:cNvSpPr txBox="1">
            <a:spLocks noChangeArrowheads="1"/>
          </p:cNvSpPr>
          <p:nvPr/>
        </p:nvSpPr>
        <p:spPr bwMode="auto">
          <a:xfrm>
            <a:off x="5849938" y="5461000"/>
            <a:ext cx="366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rPr>
              <a:t>1</a:t>
            </a:r>
          </a:p>
        </p:txBody>
      </p:sp>
      <p:sp>
        <p:nvSpPr>
          <p:cNvPr id="323699" name="Text Box 115"/>
          <p:cNvSpPr txBox="1">
            <a:spLocks noChangeArrowheads="1"/>
          </p:cNvSpPr>
          <p:nvPr/>
        </p:nvSpPr>
        <p:spPr bwMode="auto">
          <a:xfrm>
            <a:off x="3727450" y="2444750"/>
            <a:ext cx="171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a:solidFill>
                  <a:srgbClr val="0099FF"/>
                </a:solidFill>
              </a:rPr>
              <a:t>Pulse</a:t>
            </a:r>
            <a:endParaRPr lang="en-US" altLang="sv-SE"/>
          </a:p>
        </p:txBody>
      </p:sp>
      <p:sp>
        <p:nvSpPr>
          <p:cNvPr id="323702" name="Text Box 118"/>
          <p:cNvSpPr txBox="1">
            <a:spLocks noChangeArrowheads="1"/>
          </p:cNvSpPr>
          <p:nvPr/>
        </p:nvSpPr>
        <p:spPr bwMode="auto">
          <a:xfrm>
            <a:off x="5849938" y="5481638"/>
            <a:ext cx="352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rPr>
              <a:t>5</a:t>
            </a:r>
          </a:p>
        </p:txBody>
      </p:sp>
      <p:sp>
        <p:nvSpPr>
          <p:cNvPr id="323703" name="Text Box 119"/>
          <p:cNvSpPr txBox="1">
            <a:spLocks noChangeArrowheads="1"/>
          </p:cNvSpPr>
          <p:nvPr/>
        </p:nvSpPr>
        <p:spPr bwMode="auto">
          <a:xfrm>
            <a:off x="3727450" y="2444750"/>
            <a:ext cx="171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lgn="ctr">
              <a:spcBef>
                <a:spcPct val="50000"/>
              </a:spcBef>
              <a:buFont typeface="Wingdings" pitchFamily="2" charset="2"/>
              <a:buNone/>
            </a:pPr>
            <a:r>
              <a:rPr lang="en-US" altLang="sv-SE">
                <a:solidFill>
                  <a:srgbClr val="CC0000"/>
                </a:solidFill>
              </a:rPr>
              <a:t>Round 3</a:t>
            </a:r>
          </a:p>
        </p:txBody>
      </p:sp>
      <p:sp>
        <p:nvSpPr>
          <p:cNvPr id="323705" name="Text Box 121"/>
          <p:cNvSpPr txBox="1">
            <a:spLocks noChangeArrowheads="1"/>
          </p:cNvSpPr>
          <p:nvPr/>
        </p:nvSpPr>
        <p:spPr bwMode="auto">
          <a:xfrm>
            <a:off x="5849938" y="546100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rPr>
              <a:t>6</a:t>
            </a:r>
          </a:p>
        </p:txBody>
      </p:sp>
      <p:sp>
        <p:nvSpPr>
          <p:cNvPr id="323706" name="Text Box 122"/>
          <p:cNvSpPr txBox="1">
            <a:spLocks noChangeArrowheads="1"/>
          </p:cNvSpPr>
          <p:nvPr/>
        </p:nvSpPr>
        <p:spPr bwMode="auto">
          <a:xfrm>
            <a:off x="2814638" y="5413375"/>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rPr>
              <a:t>6</a:t>
            </a:r>
          </a:p>
        </p:txBody>
      </p:sp>
      <p:sp>
        <p:nvSpPr>
          <p:cNvPr id="323707" name="Text Box 123"/>
          <p:cNvSpPr txBox="1">
            <a:spLocks noChangeArrowheads="1"/>
          </p:cNvSpPr>
          <p:nvPr/>
        </p:nvSpPr>
        <p:spPr bwMode="auto">
          <a:xfrm>
            <a:off x="4000500" y="610235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b="1">
                <a:solidFill>
                  <a:schemeClr val="tx1"/>
                </a:solidFill>
                <a:latin typeface="Comic Sans MS" pitchFamily="66" charset="0"/>
              </a:defRPr>
            </a:lvl1pPr>
            <a:lvl2pPr marL="742950" indent="-285750">
              <a:defRPr sz="2400" b="1">
                <a:solidFill>
                  <a:schemeClr val="tx1"/>
                </a:solidFill>
                <a:latin typeface="Comic Sans MS" pitchFamily="66" charset="0"/>
              </a:defRPr>
            </a:lvl2pPr>
            <a:lvl3pPr marL="1143000" indent="-228600">
              <a:defRPr sz="2400" b="1">
                <a:solidFill>
                  <a:schemeClr val="tx1"/>
                </a:solidFill>
                <a:latin typeface="Comic Sans MS" pitchFamily="66" charset="0"/>
              </a:defRPr>
            </a:lvl3pPr>
            <a:lvl4pPr marL="1600200" indent="-228600">
              <a:defRPr sz="2400" b="1">
                <a:solidFill>
                  <a:schemeClr val="tx1"/>
                </a:solidFill>
                <a:latin typeface="Comic Sans MS" pitchFamily="66" charset="0"/>
              </a:defRPr>
            </a:lvl4pPr>
            <a:lvl5pPr marL="2057400" indent="-228600">
              <a:defRPr sz="2400" b="1">
                <a:solidFill>
                  <a:schemeClr val="tx1"/>
                </a:solidFill>
                <a:latin typeface="Comic Sans MS" pitchFamily="66" charset="0"/>
              </a:defRPr>
            </a:lvl5pPr>
            <a:lvl6pPr marL="25146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6pPr>
            <a:lvl7pPr marL="29718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7pPr>
            <a:lvl8pPr marL="34290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8pPr>
            <a:lvl9pPr marL="3886200" indent="-228600" eaLnBrk="0" fontAlgn="base" hangingPunct="0">
              <a:spcBef>
                <a:spcPct val="20000"/>
              </a:spcBef>
              <a:spcAft>
                <a:spcPct val="0"/>
              </a:spcAft>
              <a:buClr>
                <a:schemeClr val="accent2"/>
              </a:buClr>
              <a:buSzPct val="85000"/>
              <a:buFont typeface="Wingdings" pitchFamily="2" charset="2"/>
              <a:buChar char="q"/>
              <a:defRPr sz="2400" b="1">
                <a:solidFill>
                  <a:schemeClr val="tx1"/>
                </a:solidFill>
                <a:latin typeface="Comic Sans MS" pitchFamily="66" charset="0"/>
              </a:defRPr>
            </a:lvl9pPr>
          </a:lstStyle>
          <a:p>
            <a:pPr>
              <a:spcBef>
                <a:spcPct val="50000"/>
              </a:spcBef>
              <a:buFont typeface="Wingdings" pitchFamily="2" charset="2"/>
              <a:buNone/>
            </a:pPr>
            <a:r>
              <a:rPr lang="en-US" altLang="sv-SE" sz="2000">
                <a:solidFill>
                  <a:schemeClr val="accent2"/>
                </a:solidFill>
              </a:rPr>
              <a:t>6</a:t>
            </a:r>
          </a:p>
        </p:txBody>
      </p:sp>
    </p:spTree>
    <p:extLst>
      <p:ext uri="{BB962C8B-B14F-4D97-AF65-F5344CB8AC3E}">
        <p14:creationId xmlns:p14="http://schemas.microsoft.com/office/powerpoint/2010/main" val="2634727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6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nodeType="clickEffect">
                                  <p:stCondLst>
                                    <p:cond delay="0"/>
                                  </p:stCondLst>
                                  <p:childTnLst>
                                    <p:animMotion origin="layout" path="M 0 0  L 0 0.33333  E" pathEditMode="relative" ptsTypes="">
                                      <p:cBhvr>
                                        <p:cTn id="10" dur="2000" fill="hold"/>
                                        <p:tgtEl>
                                          <p:spTgt spid="323638"/>
                                        </p:tgtEl>
                                        <p:attrNameLst>
                                          <p:attrName>ppt_x</p:attrName>
                                          <p:attrName>ppt_y</p:attrName>
                                        </p:attrNameLst>
                                      </p:cBhvr>
                                    </p:animMotion>
                                  </p:childTnLst>
                                </p:cTn>
                              </p:par>
                            </p:childTnLst>
                          </p:cTn>
                        </p:par>
                        <p:par>
                          <p:cTn id="11" fill="hold" nodeType="afterGroup">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323630"/>
                                        </p:tgtEl>
                                        <p:attrNameLst>
                                          <p:attrName>style.visibility</p:attrName>
                                        </p:attrNameLst>
                                      </p:cBhvr>
                                      <p:to>
                                        <p:strVal val="hidden"/>
                                      </p:to>
                                    </p:set>
                                  </p:childTnLst>
                                </p:cTn>
                              </p:par>
                            </p:childTnLst>
                          </p:cTn>
                        </p:par>
                        <p:par>
                          <p:cTn id="14" fill="hold" nodeType="afterGroup">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3236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36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3684"/>
                                        </p:tgtEl>
                                        <p:attrNameLst>
                                          <p:attrName>style.visibility</p:attrName>
                                        </p:attrNameLst>
                                      </p:cBhvr>
                                      <p:to>
                                        <p:strVal val="visible"/>
                                      </p:to>
                                    </p:set>
                                  </p:childTnLst>
                                </p:cTn>
                              </p:par>
                            </p:childTnLst>
                          </p:cTn>
                        </p:par>
                        <p:par>
                          <p:cTn id="21" fill="hold" nodeType="afterGroup">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32367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2367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23672"/>
                                        </p:tgtEl>
                                        <p:attrNameLst>
                                          <p:attrName>style.visibility</p:attrName>
                                        </p:attrNameLst>
                                      </p:cBhvr>
                                      <p:to>
                                        <p:strVal val="visible"/>
                                      </p:to>
                                    </p:set>
                                  </p:childTnLst>
                                </p:cTn>
                              </p:par>
                            </p:childTnLst>
                          </p:cTn>
                        </p:par>
                        <p:par>
                          <p:cTn id="28" fill="hold" nodeType="afterGroup">
                            <p:stCondLst>
                              <p:cond delay="2000"/>
                            </p:stCondLst>
                            <p:childTnLst>
                              <p:par>
                                <p:cTn id="29" presetID="1" presetClass="entr" presetSubtype="0" fill="hold" nodeType="afterEffect">
                                  <p:stCondLst>
                                    <p:cond delay="0"/>
                                  </p:stCondLst>
                                  <p:childTnLst>
                                    <p:set>
                                      <p:cBhvr>
                                        <p:cTn id="30" dur="1" fill="hold">
                                          <p:stCondLst>
                                            <p:cond delay="0"/>
                                          </p:stCondLst>
                                        </p:cTn>
                                        <p:tgtEl>
                                          <p:spTgt spid="32367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368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grpId="1" nodeType="clickEffect">
                                  <p:stCondLst>
                                    <p:cond delay="0"/>
                                  </p:stCondLst>
                                  <p:childTnLst>
                                    <p:animMotion origin="layout" path="M -1.38889E-6 0.00092 C 0.00018 -0.00371 0.00052 -0.00811 0.01285 0.00926 C 0.02518 0.02662 0.06667 0.06713 0.07431 0.10532 C 0.08195 0.14351 0.06129 0.21551 0.05868 0.23773 " pathEditMode="relative" rAng="0" ptsTypes="aaaA">
                                      <p:cBhvr>
                                        <p:cTn id="38" dur="2000" fill="hold"/>
                                        <p:tgtEl>
                                          <p:spTgt spid="323670"/>
                                        </p:tgtEl>
                                        <p:attrNameLst>
                                          <p:attrName>ppt_x</p:attrName>
                                          <p:attrName>ppt_y</p:attrName>
                                        </p:attrNameLst>
                                      </p:cBhvr>
                                      <p:rCtr x="4097" y="11389"/>
                                    </p:animMotion>
                                  </p:childTnLst>
                                </p:cTn>
                              </p:par>
                            </p:childTnLst>
                          </p:cTn>
                        </p:par>
                        <p:par>
                          <p:cTn id="39" fill="hold" nodeType="afterGroup">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323682"/>
                                        </p:tgtEl>
                                        <p:attrNameLst>
                                          <p:attrName>style.visibility</p:attrName>
                                        </p:attrNameLst>
                                      </p:cBhvr>
                                      <p:to>
                                        <p:strVal val="hidden"/>
                                      </p:to>
                                    </p:set>
                                  </p:childTnLst>
                                </p:cTn>
                              </p:par>
                            </p:childTnLst>
                          </p:cTn>
                        </p:par>
                        <p:par>
                          <p:cTn id="42" fill="hold" nodeType="afterGroup">
                            <p:stCondLst>
                              <p:cond delay="2000"/>
                            </p:stCondLst>
                            <p:childTnLst>
                              <p:par>
                                <p:cTn id="43" presetID="1" presetClass="entr" presetSubtype="0" fill="hold" grpId="0" nodeType="afterEffect">
                                  <p:stCondLst>
                                    <p:cond delay="0"/>
                                  </p:stCondLst>
                                  <p:childTnLst>
                                    <p:set>
                                      <p:cBhvr>
                                        <p:cTn id="44" dur="1" fill="hold">
                                          <p:stCondLst>
                                            <p:cond delay="0"/>
                                          </p:stCondLst>
                                        </p:cTn>
                                        <p:tgtEl>
                                          <p:spTgt spid="32368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grpId="1" nodeType="clickEffect">
                                  <p:stCondLst>
                                    <p:cond delay="0"/>
                                  </p:stCondLst>
                                  <p:childTnLst>
                                    <p:animMotion origin="layout" path="M -0.01858 0.02292 C -0.03299 0.03727 -0.04722 0.05185 -0.07847 0.05718 C -0.10972 0.0625 -0.16858 0.06829 -0.20573 0.05532 C -0.24288 0.04236 -0.28334 0.01528 -0.30139 -0.02083 C -0.31945 -0.05694 -0.31927 -0.12639 -0.31424 -0.16181 C -0.3092 -0.19722 -0.29028 -0.21574 -0.27136 -0.23403 " pathEditMode="relative" rAng="0" ptsTypes="aaaaaA">
                                      <p:cBhvr>
                                        <p:cTn id="48" dur="2000" fill="hold"/>
                                        <p:tgtEl>
                                          <p:spTgt spid="323671"/>
                                        </p:tgtEl>
                                        <p:attrNameLst>
                                          <p:attrName>ppt_x</p:attrName>
                                          <p:attrName>ppt_y</p:attrName>
                                        </p:attrNameLst>
                                      </p:cBhvr>
                                      <p:rCtr x="-15052" y="-10579"/>
                                    </p:animMotion>
                                  </p:childTnLst>
                                </p:cTn>
                              </p:par>
                            </p:childTnLst>
                          </p:cTn>
                        </p:par>
                        <p:par>
                          <p:cTn id="49" fill="hold" nodeType="afterGroup">
                            <p:stCondLst>
                              <p:cond delay="2000"/>
                            </p:stCondLst>
                            <p:childTnLst>
                              <p:par>
                                <p:cTn id="50" presetID="1" presetClass="exit" presetSubtype="0" fill="hold" grpId="1" nodeType="afterEffect">
                                  <p:stCondLst>
                                    <p:cond delay="0"/>
                                  </p:stCondLst>
                                  <p:childTnLst>
                                    <p:set>
                                      <p:cBhvr>
                                        <p:cTn id="51" dur="1" fill="hold">
                                          <p:stCondLst>
                                            <p:cond delay="0"/>
                                          </p:stCondLst>
                                        </p:cTn>
                                        <p:tgtEl>
                                          <p:spTgt spid="323683"/>
                                        </p:tgtEl>
                                        <p:attrNameLst>
                                          <p:attrName>style.visibility</p:attrName>
                                        </p:attrNameLst>
                                      </p:cBhvr>
                                      <p:to>
                                        <p:strVal val="hidden"/>
                                      </p:to>
                                    </p:set>
                                  </p:childTnLst>
                                </p:cTn>
                              </p:par>
                            </p:childTnLst>
                          </p:cTn>
                        </p:par>
                        <p:par>
                          <p:cTn id="52" fill="hold" nodeType="afterGroup">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32368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0" presetClass="path" presetSubtype="0" accel="50000" decel="50000" fill="hold" grpId="2" nodeType="clickEffect">
                                  <p:stCondLst>
                                    <p:cond delay="0"/>
                                  </p:stCondLst>
                                  <p:childTnLst>
                                    <p:animMotion origin="layout" path="M 0.05868 0.23773 L -0.00729 0.34861 " pathEditMode="relative" rAng="0" ptsTypes="AA">
                                      <p:cBhvr>
                                        <p:cTn id="58" dur="2000" fill="hold"/>
                                        <p:tgtEl>
                                          <p:spTgt spid="323670"/>
                                        </p:tgtEl>
                                        <p:attrNameLst>
                                          <p:attrName>ppt_x</p:attrName>
                                          <p:attrName>ppt_y</p:attrName>
                                        </p:attrNameLst>
                                      </p:cBhvr>
                                      <p:rCtr x="-3299" y="5532"/>
                                    </p:animMotion>
                                  </p:childTnLst>
                                </p:cTn>
                              </p:par>
                              <p:par>
                                <p:cTn id="59" presetID="0" presetClass="path" presetSubtype="0" accel="50000" decel="50000" fill="hold" grpId="2" nodeType="withEffect">
                                  <p:stCondLst>
                                    <p:cond delay="0"/>
                                  </p:stCondLst>
                                  <p:childTnLst>
                                    <p:animMotion origin="layout" path="M -0.27136 -0.23403 L -0.17604 -0.31296 " pathEditMode="relative" rAng="0" ptsTypes="AA">
                                      <p:cBhvr>
                                        <p:cTn id="60" dur="2000" fill="hold"/>
                                        <p:tgtEl>
                                          <p:spTgt spid="323671"/>
                                        </p:tgtEl>
                                        <p:attrNameLst>
                                          <p:attrName>ppt_x</p:attrName>
                                          <p:attrName>ppt_y</p:attrName>
                                        </p:attrNameLst>
                                      </p:cBhvr>
                                      <p:rCtr x="4757" y="-3958"/>
                                    </p:animMotion>
                                  </p:childTnLst>
                                </p:cTn>
                              </p:par>
                              <p:par>
                                <p:cTn id="61" presetID="0" presetClass="path" presetSubtype="0" accel="50000" decel="50000" fill="hold" grpId="1" nodeType="withEffect">
                                  <p:stCondLst>
                                    <p:cond delay="0"/>
                                  </p:stCondLst>
                                  <p:childTnLst>
                                    <p:animMotion origin="layout" path="M -1.94444E-6 4.07407E-6 L 0.08646 -0.03264 " pathEditMode="relative" rAng="0" ptsTypes="AA">
                                      <p:cBhvr>
                                        <p:cTn id="62" dur="2000" fill="hold"/>
                                        <p:tgtEl>
                                          <p:spTgt spid="323672"/>
                                        </p:tgtEl>
                                        <p:attrNameLst>
                                          <p:attrName>ppt_x</p:attrName>
                                          <p:attrName>ppt_y</p:attrName>
                                        </p:attrNameLst>
                                      </p:cBhvr>
                                      <p:rCtr x="4323" y="-1644"/>
                                    </p:animMotion>
                                  </p:childTnLst>
                                </p:cTn>
                              </p:par>
                            </p:childTnLst>
                          </p:cTn>
                        </p:par>
                        <p:par>
                          <p:cTn id="63" fill="hold" nodeType="afterGroup">
                            <p:stCondLst>
                              <p:cond delay="2000"/>
                            </p:stCondLst>
                            <p:childTnLst>
                              <p:par>
                                <p:cTn id="64" presetID="1" presetClass="exit" presetSubtype="0" fill="hold" grpId="1" nodeType="afterEffect">
                                  <p:stCondLst>
                                    <p:cond delay="0"/>
                                  </p:stCondLst>
                                  <p:childTnLst>
                                    <p:set>
                                      <p:cBhvr>
                                        <p:cTn id="65" dur="1" fill="hold">
                                          <p:stCondLst>
                                            <p:cond delay="0"/>
                                          </p:stCondLst>
                                        </p:cTn>
                                        <p:tgtEl>
                                          <p:spTgt spid="323688"/>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323689"/>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323684"/>
                                        </p:tgtEl>
                                        <p:attrNameLst>
                                          <p:attrName>style.visibility</p:attrName>
                                        </p:attrNameLst>
                                      </p:cBhvr>
                                      <p:to>
                                        <p:strVal val="hidden"/>
                                      </p:to>
                                    </p:set>
                                  </p:childTnLst>
                                </p:cTn>
                              </p:par>
                            </p:childTnLst>
                          </p:cTn>
                        </p:par>
                        <p:par>
                          <p:cTn id="70" fill="hold" nodeType="afterGroup">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32369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369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2369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23686"/>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323693"/>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323693"/>
                                        </p:tgtEl>
                                        <p:attrNameLst>
                                          <p:attrName>style.visibility</p:attrName>
                                        </p:attrNameLst>
                                      </p:cBhvr>
                                      <p:to>
                                        <p:strVal val="hidden"/>
                                      </p:to>
                                    </p:set>
                                  </p:childTnLst>
                                </p:cTn>
                              </p:par>
                            </p:childTnLst>
                          </p:cTn>
                        </p:par>
                        <p:par>
                          <p:cTn id="88" fill="hold" nodeType="afterGroup">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32369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0" presetClass="path" presetSubtype="0" accel="50000" decel="50000" fill="hold" grpId="3" nodeType="clickEffect">
                                  <p:stCondLst>
                                    <p:cond delay="0"/>
                                  </p:stCondLst>
                                  <p:childTnLst>
                                    <p:animMotion origin="layout" path="M -0.17604 -0.31296 C -0.12934 -0.29861 -0.08264 -0.28426 -0.05174 -0.25764 C -0.02084 -0.23102 0.00399 -0.19421 0.00972 -0.15301 C 0.01545 -0.11181 0.00087 -0.04884 -0.01754 -0.00995 C -0.03594 0.02847 -0.06823 0.05301 -0.10035 0.07755 " pathEditMode="relative" rAng="0" ptsTypes="aaaaA">
                                      <p:cBhvr>
                                        <p:cTn id="94" dur="2000" fill="hold"/>
                                        <p:tgtEl>
                                          <p:spTgt spid="323671"/>
                                        </p:tgtEl>
                                        <p:attrNameLst>
                                          <p:attrName>ppt_x</p:attrName>
                                          <p:attrName>ppt_y</p:attrName>
                                        </p:attrNameLst>
                                      </p:cBhvr>
                                      <p:rCtr x="9566" y="19514"/>
                                    </p:animMotion>
                                  </p:childTnLst>
                                </p:cTn>
                              </p:par>
                            </p:childTnLst>
                          </p:cTn>
                        </p:par>
                        <p:par>
                          <p:cTn id="95" fill="hold" nodeType="afterGroup">
                            <p:stCondLst>
                              <p:cond delay="2000"/>
                            </p:stCondLst>
                            <p:childTnLst>
                              <p:par>
                                <p:cTn id="96" presetID="1" presetClass="exit" presetSubtype="0" fill="hold" grpId="1" nodeType="afterEffect">
                                  <p:stCondLst>
                                    <p:cond delay="0"/>
                                  </p:stCondLst>
                                  <p:childTnLst>
                                    <p:set>
                                      <p:cBhvr>
                                        <p:cTn id="97" dur="1" fill="hold">
                                          <p:stCondLst>
                                            <p:cond delay="0"/>
                                          </p:stCondLst>
                                        </p:cTn>
                                        <p:tgtEl>
                                          <p:spTgt spid="323690"/>
                                        </p:tgtEl>
                                        <p:attrNameLst>
                                          <p:attrName>style.visibility</p:attrName>
                                        </p:attrNameLst>
                                      </p:cBhvr>
                                      <p:to>
                                        <p:strVal val="hidden"/>
                                      </p:to>
                                    </p:set>
                                  </p:childTnLst>
                                </p:cTn>
                              </p:par>
                            </p:childTnLst>
                          </p:cTn>
                        </p:par>
                        <p:par>
                          <p:cTn id="98" fill="hold" nodeType="afterGroup">
                            <p:stCondLst>
                              <p:cond delay="2000"/>
                            </p:stCondLst>
                            <p:childTnLst>
                              <p:par>
                                <p:cTn id="99" presetID="1" presetClass="entr" presetSubtype="0" fill="hold" grpId="0" nodeType="afterEffect">
                                  <p:stCondLst>
                                    <p:cond delay="0"/>
                                  </p:stCondLst>
                                  <p:childTnLst>
                                    <p:set>
                                      <p:cBhvr>
                                        <p:cTn id="100" dur="1" fill="hold">
                                          <p:stCondLst>
                                            <p:cond delay="0"/>
                                          </p:stCondLst>
                                        </p:cTn>
                                        <p:tgtEl>
                                          <p:spTgt spid="323695"/>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0" presetClass="path" presetSubtype="0" accel="50000" decel="50000" fill="hold" grpId="3" nodeType="clickEffect">
                                  <p:stCondLst>
                                    <p:cond delay="0"/>
                                  </p:stCondLst>
                                  <p:childTnLst>
                                    <p:animMotion origin="layout" path="M -0.0073 0.34861 L -0.12188 0.34861 " pathEditMode="relative" rAng="0" ptsTypes="AA">
                                      <p:cBhvr>
                                        <p:cTn id="104" dur="2000" fill="hold"/>
                                        <p:tgtEl>
                                          <p:spTgt spid="323670"/>
                                        </p:tgtEl>
                                        <p:attrNameLst>
                                          <p:attrName>ppt_x</p:attrName>
                                          <p:attrName>ppt_y</p:attrName>
                                        </p:attrNameLst>
                                      </p:cBhvr>
                                      <p:rCtr x="-5729" y="0"/>
                                    </p:animMotion>
                                  </p:childTnLst>
                                </p:cTn>
                              </p:par>
                              <p:par>
                                <p:cTn id="105" presetID="0" presetClass="path" presetSubtype="0" accel="50000" decel="50000" fill="hold" grpId="4" nodeType="withEffect">
                                  <p:stCondLst>
                                    <p:cond delay="0"/>
                                  </p:stCondLst>
                                  <p:childTnLst>
                                    <p:animMotion origin="layout" path="M -0.10035 0.07755 L -0.22726 0.06829 " pathEditMode="relative" rAng="0" ptsTypes="AA">
                                      <p:cBhvr>
                                        <p:cTn id="106" dur="2000" fill="hold"/>
                                        <p:tgtEl>
                                          <p:spTgt spid="323671"/>
                                        </p:tgtEl>
                                        <p:attrNameLst>
                                          <p:attrName>ppt_x</p:attrName>
                                          <p:attrName>ppt_y</p:attrName>
                                        </p:attrNameLst>
                                      </p:cBhvr>
                                      <p:rCtr x="-6354" y="-463"/>
                                    </p:animMotion>
                                  </p:childTnLst>
                                </p:cTn>
                              </p:par>
                              <p:par>
                                <p:cTn id="107" presetID="0" presetClass="path" presetSubtype="0" accel="50000" decel="50000" fill="hold" grpId="2" nodeType="withEffect">
                                  <p:stCondLst>
                                    <p:cond delay="0"/>
                                  </p:stCondLst>
                                  <p:childTnLst>
                                    <p:animMotion origin="layout" path="M 0.08646 -0.03264 L 0.17153 4.07407E-6 " pathEditMode="relative" rAng="0" ptsTypes="AA">
                                      <p:cBhvr>
                                        <p:cTn id="108" dur="2000" fill="hold"/>
                                        <p:tgtEl>
                                          <p:spTgt spid="323672"/>
                                        </p:tgtEl>
                                        <p:attrNameLst>
                                          <p:attrName>ppt_x</p:attrName>
                                          <p:attrName>ppt_y</p:attrName>
                                        </p:attrNameLst>
                                      </p:cBhvr>
                                      <p:rCtr x="4253" y="1620"/>
                                    </p:animMotion>
                                  </p:childTnLst>
                                </p:cTn>
                              </p:par>
                            </p:childTnLst>
                          </p:cTn>
                        </p:par>
                        <p:par>
                          <p:cTn id="109" fill="hold" nodeType="afterGroup">
                            <p:stCondLst>
                              <p:cond delay="2000"/>
                            </p:stCondLst>
                            <p:childTnLst>
                              <p:par>
                                <p:cTn id="110" presetID="1" presetClass="exit" presetSubtype="0" fill="hold" grpId="1" nodeType="afterEffect">
                                  <p:stCondLst>
                                    <p:cond delay="0"/>
                                  </p:stCondLst>
                                  <p:childTnLst>
                                    <p:set>
                                      <p:cBhvr>
                                        <p:cTn id="111" dur="1" fill="hold">
                                          <p:stCondLst>
                                            <p:cond delay="0"/>
                                          </p:stCondLst>
                                        </p:cTn>
                                        <p:tgtEl>
                                          <p:spTgt spid="323695"/>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323692"/>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323691"/>
                                        </p:tgtEl>
                                        <p:attrNameLst>
                                          <p:attrName>style.visibility</p:attrName>
                                        </p:attrNameLst>
                                      </p:cBhvr>
                                      <p:to>
                                        <p:strVal val="hidden"/>
                                      </p:to>
                                    </p:set>
                                  </p:childTnLst>
                                </p:cTn>
                              </p:par>
                            </p:childTnLst>
                          </p:cTn>
                        </p:par>
                        <p:par>
                          <p:cTn id="116" fill="hold" nodeType="afterGroup">
                            <p:stCondLst>
                              <p:cond delay="2000"/>
                            </p:stCondLst>
                            <p:childTnLst>
                              <p:par>
                                <p:cTn id="117" presetID="1" presetClass="entr" presetSubtype="0" fill="hold" grpId="0" nodeType="afterEffect">
                                  <p:stCondLst>
                                    <p:cond delay="0"/>
                                  </p:stCondLst>
                                  <p:childTnLst>
                                    <p:set>
                                      <p:cBhvr>
                                        <p:cTn id="118" dur="1" fill="hold">
                                          <p:stCondLst>
                                            <p:cond delay="0"/>
                                          </p:stCondLst>
                                        </p:cTn>
                                        <p:tgtEl>
                                          <p:spTgt spid="32369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236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23698"/>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323694"/>
                                        </p:tgtEl>
                                        <p:attrNameLst>
                                          <p:attrName>style.visibility</p:attrName>
                                        </p:attrNameLst>
                                      </p:cBhvr>
                                      <p:to>
                                        <p:strVal val="hidden"/>
                                      </p:to>
                                    </p:set>
                                  </p:childTnLst>
                                </p:cTn>
                              </p:par>
                            </p:childTnLst>
                          </p:cTn>
                        </p:par>
                        <p:par>
                          <p:cTn id="127" fill="hold" nodeType="afterGroup">
                            <p:stCondLst>
                              <p:cond delay="0"/>
                            </p:stCondLst>
                            <p:childTnLst>
                              <p:par>
                                <p:cTn id="128" presetID="1" presetClass="entr" presetSubtype="0" fill="hold" grpId="0" nodeType="afterEffect">
                                  <p:stCondLst>
                                    <p:cond delay="0"/>
                                  </p:stCondLst>
                                  <p:childTnLst>
                                    <p:set>
                                      <p:cBhvr>
                                        <p:cTn id="129" dur="1" fill="hold">
                                          <p:stCondLst>
                                            <p:cond delay="0"/>
                                          </p:stCondLst>
                                        </p:cTn>
                                        <p:tgtEl>
                                          <p:spTgt spid="323699"/>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23699"/>
                                        </p:tgtEl>
                                        <p:attrNameLst>
                                          <p:attrName>style.visibility</p:attrName>
                                        </p:attrNameLst>
                                      </p:cBhvr>
                                      <p:to>
                                        <p:strVal val="hidden"/>
                                      </p:to>
                                    </p:set>
                                  </p:childTnLst>
                                </p:cTn>
                              </p:par>
                            </p:childTnLst>
                          </p:cTn>
                        </p:par>
                        <p:par>
                          <p:cTn id="134" fill="hold" nodeType="afterGroup">
                            <p:stCondLst>
                              <p:cond delay="0"/>
                            </p:stCondLst>
                            <p:childTnLst>
                              <p:par>
                                <p:cTn id="135" presetID="1" presetClass="entr" presetSubtype="0" fill="hold" grpId="0" nodeType="afterEffect">
                                  <p:stCondLst>
                                    <p:cond delay="0"/>
                                  </p:stCondLst>
                                  <p:childTnLst>
                                    <p:set>
                                      <p:cBhvr>
                                        <p:cTn id="136" dur="1" fill="hold">
                                          <p:stCondLst>
                                            <p:cond delay="0"/>
                                          </p:stCondLst>
                                        </p:cTn>
                                        <p:tgtEl>
                                          <p:spTgt spid="323703"/>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0" presetClass="path" presetSubtype="0" accel="50000" decel="50000" fill="hold" grpId="3" nodeType="clickEffect">
                                  <p:stCondLst>
                                    <p:cond delay="0"/>
                                  </p:stCondLst>
                                  <p:childTnLst>
                                    <p:animMotion origin="layout" path="M 0.17153 4.07407E-6 C 0.20382 0.03333 0.23628 0.06666 0.24149 0.10856 C 0.2467 0.15046 0.22101 0.2162 0.20295 0.25138 C 0.18489 0.28657 0.16198 0.30995 0.13298 0.3199 C 0.10399 0.32986 0.06632 0.32013 0.02864 0.31041 " pathEditMode="relative" rAng="0" ptsTypes="aaaaA">
                                      <p:cBhvr>
                                        <p:cTn id="140" dur="2000" fill="hold"/>
                                        <p:tgtEl>
                                          <p:spTgt spid="323672"/>
                                        </p:tgtEl>
                                        <p:attrNameLst>
                                          <p:attrName>ppt_x</p:attrName>
                                          <p:attrName>ppt_y</p:attrName>
                                        </p:attrNameLst>
                                      </p:cBhvr>
                                      <p:rCtr x="-3385" y="16481"/>
                                    </p:animMotion>
                                  </p:childTnLst>
                                </p:cTn>
                              </p:par>
                            </p:childTnLst>
                          </p:cTn>
                        </p:par>
                        <p:par>
                          <p:cTn id="141" fill="hold" nodeType="afterGroup">
                            <p:stCondLst>
                              <p:cond delay="2000"/>
                            </p:stCondLst>
                            <p:childTnLst>
                              <p:par>
                                <p:cTn id="142" presetID="1" presetClass="exit" presetSubtype="0" fill="hold" grpId="1" nodeType="afterEffect">
                                  <p:stCondLst>
                                    <p:cond delay="0"/>
                                  </p:stCondLst>
                                  <p:childTnLst>
                                    <p:set>
                                      <p:cBhvr>
                                        <p:cTn id="143" dur="1" fill="hold">
                                          <p:stCondLst>
                                            <p:cond delay="0"/>
                                          </p:stCondLst>
                                        </p:cTn>
                                        <p:tgtEl>
                                          <p:spTgt spid="323698"/>
                                        </p:tgtEl>
                                        <p:attrNameLst>
                                          <p:attrName>style.visibility</p:attrName>
                                        </p:attrNameLst>
                                      </p:cBhvr>
                                      <p:to>
                                        <p:strVal val="hidden"/>
                                      </p:to>
                                    </p:set>
                                  </p:childTnLst>
                                </p:cTn>
                              </p:par>
                            </p:childTnLst>
                          </p:cTn>
                        </p:par>
                        <p:par>
                          <p:cTn id="144" fill="hold" nodeType="afterGroup">
                            <p:stCondLst>
                              <p:cond delay="2000"/>
                            </p:stCondLst>
                            <p:childTnLst>
                              <p:par>
                                <p:cTn id="145" presetID="1" presetClass="entr" presetSubtype="0" fill="hold" grpId="0" nodeType="afterEffect">
                                  <p:stCondLst>
                                    <p:cond delay="0"/>
                                  </p:stCondLst>
                                  <p:childTnLst>
                                    <p:set>
                                      <p:cBhvr>
                                        <p:cTn id="146" dur="1" fill="hold">
                                          <p:stCondLst>
                                            <p:cond delay="0"/>
                                          </p:stCondLst>
                                        </p:cTn>
                                        <p:tgtEl>
                                          <p:spTgt spid="323702"/>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0" presetClass="path" presetSubtype="0" accel="50000" decel="50000" fill="hold" grpId="4" nodeType="clickEffect">
                                  <p:stCondLst>
                                    <p:cond delay="0"/>
                                  </p:stCondLst>
                                  <p:childTnLst>
                                    <p:animMotion origin="layout" path="M -0.12187 0.34861 L -0.24045 0.2912 " pathEditMode="relative" rAng="0" ptsTypes="AA">
                                      <p:cBhvr>
                                        <p:cTn id="150" dur="2000" fill="hold"/>
                                        <p:tgtEl>
                                          <p:spTgt spid="323670"/>
                                        </p:tgtEl>
                                        <p:attrNameLst>
                                          <p:attrName>ppt_x</p:attrName>
                                          <p:attrName>ppt_y</p:attrName>
                                        </p:attrNameLst>
                                      </p:cBhvr>
                                      <p:rCtr x="-5937" y="-2870"/>
                                    </p:animMotion>
                                  </p:childTnLst>
                                </p:cTn>
                              </p:par>
                              <p:par>
                                <p:cTn id="151" presetID="0" presetClass="path" presetSubtype="0" accel="50000" decel="50000" fill="hold" grpId="5" nodeType="withEffect">
                                  <p:stCondLst>
                                    <p:cond delay="0"/>
                                  </p:stCondLst>
                                  <p:childTnLst>
                                    <p:animMotion origin="layout" path="M -0.22726 0.06828 L -0.31372 -0.0426 " pathEditMode="relative" rAng="0" ptsTypes="AA">
                                      <p:cBhvr>
                                        <p:cTn id="152" dur="2000" fill="hold"/>
                                        <p:tgtEl>
                                          <p:spTgt spid="323671"/>
                                        </p:tgtEl>
                                        <p:attrNameLst>
                                          <p:attrName>ppt_x</p:attrName>
                                          <p:attrName>ppt_y</p:attrName>
                                        </p:attrNameLst>
                                      </p:cBhvr>
                                      <p:rCtr x="-4323" y="-5556"/>
                                    </p:animMotion>
                                  </p:childTnLst>
                                </p:cTn>
                              </p:par>
                              <p:par>
                                <p:cTn id="153" presetID="0" presetClass="path" presetSubtype="0" accel="50000" decel="50000" fill="hold" grpId="4" nodeType="withEffect">
                                  <p:stCondLst>
                                    <p:cond delay="0"/>
                                  </p:stCondLst>
                                  <p:childTnLst>
                                    <p:animMotion origin="layout" path="M 0.02865 0.31042 L -0.03837 0.28172 " pathEditMode="relative" rAng="0" ptsTypes="AA">
                                      <p:cBhvr>
                                        <p:cTn id="154" dur="2000" fill="hold"/>
                                        <p:tgtEl>
                                          <p:spTgt spid="323672"/>
                                        </p:tgtEl>
                                        <p:attrNameLst>
                                          <p:attrName>ppt_x</p:attrName>
                                          <p:attrName>ppt_y</p:attrName>
                                        </p:attrNameLst>
                                      </p:cBhvr>
                                      <p:rCtr x="-3351" y="-1435"/>
                                    </p:animMotion>
                                  </p:childTnLst>
                                </p:cTn>
                              </p:par>
                            </p:childTnLst>
                          </p:cTn>
                        </p:par>
                        <p:par>
                          <p:cTn id="155" fill="hold" nodeType="afterGroup">
                            <p:stCondLst>
                              <p:cond delay="2000"/>
                            </p:stCondLst>
                            <p:childTnLst>
                              <p:par>
                                <p:cTn id="156" presetID="1" presetClass="exit" presetSubtype="0" fill="hold" grpId="1" nodeType="afterEffect">
                                  <p:stCondLst>
                                    <p:cond delay="0"/>
                                  </p:stCondLst>
                                  <p:childTnLst>
                                    <p:set>
                                      <p:cBhvr>
                                        <p:cTn id="157" dur="1" fill="hold">
                                          <p:stCondLst>
                                            <p:cond delay="0"/>
                                          </p:stCondLst>
                                        </p:cTn>
                                        <p:tgtEl>
                                          <p:spTgt spid="323696"/>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323697"/>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323702"/>
                                        </p:tgtEl>
                                        <p:attrNameLst>
                                          <p:attrName>style.visibility</p:attrName>
                                        </p:attrNameLst>
                                      </p:cBhvr>
                                      <p:to>
                                        <p:strVal val="hidden"/>
                                      </p:to>
                                    </p:set>
                                  </p:childTnLst>
                                </p:cTn>
                              </p:par>
                            </p:childTnLst>
                          </p:cTn>
                        </p:par>
                        <p:par>
                          <p:cTn id="162" fill="hold" nodeType="afterGroup">
                            <p:stCondLst>
                              <p:cond delay="2000"/>
                            </p:stCondLst>
                            <p:childTnLst>
                              <p:par>
                                <p:cTn id="163" presetID="1" presetClass="entr" presetSubtype="0" fill="hold" grpId="0" nodeType="afterEffect">
                                  <p:stCondLst>
                                    <p:cond delay="0"/>
                                  </p:stCondLst>
                                  <p:childTnLst>
                                    <p:set>
                                      <p:cBhvr>
                                        <p:cTn id="164" dur="1" fill="hold">
                                          <p:stCondLst>
                                            <p:cond delay="0"/>
                                          </p:stCondLst>
                                        </p:cTn>
                                        <p:tgtEl>
                                          <p:spTgt spid="323706"/>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32370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323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30" grpId="0"/>
      <p:bldP spid="323630" grpId="1"/>
      <p:bldP spid="323670" grpId="0"/>
      <p:bldP spid="323670" grpId="1"/>
      <p:bldP spid="323670" grpId="2"/>
      <p:bldP spid="323670" grpId="3"/>
      <p:bldP spid="323670" grpId="4"/>
      <p:bldP spid="323671" grpId="0"/>
      <p:bldP spid="323671" grpId="1"/>
      <p:bldP spid="323671" grpId="2"/>
      <p:bldP spid="323671" grpId="3"/>
      <p:bldP spid="323671" grpId="4"/>
      <p:bldP spid="323671" grpId="5"/>
      <p:bldP spid="323672" grpId="0"/>
      <p:bldP spid="323672" grpId="1"/>
      <p:bldP spid="323672" grpId="2"/>
      <p:bldP spid="323672" grpId="3"/>
      <p:bldP spid="323672" grpId="4"/>
      <p:bldP spid="323682" grpId="0"/>
      <p:bldP spid="323682" grpId="1"/>
      <p:bldP spid="323683" grpId="0"/>
      <p:bldP spid="323683" grpId="1"/>
      <p:bldP spid="323684" grpId="0"/>
      <p:bldP spid="323684" grpId="1"/>
      <p:bldP spid="323686" grpId="0"/>
      <p:bldP spid="323686" grpId="1"/>
      <p:bldP spid="323688" grpId="0"/>
      <p:bldP spid="323688" grpId="1"/>
      <p:bldP spid="323689" grpId="0"/>
      <p:bldP spid="323689" grpId="1"/>
      <p:bldP spid="323690" grpId="0"/>
      <p:bldP spid="323690" grpId="1"/>
      <p:bldP spid="323691" grpId="0"/>
      <p:bldP spid="323691" grpId="1"/>
      <p:bldP spid="323692" grpId="0"/>
      <p:bldP spid="323692" grpId="1"/>
      <p:bldP spid="323693" grpId="0"/>
      <p:bldP spid="323693" grpId="1"/>
      <p:bldP spid="323694" grpId="0"/>
      <p:bldP spid="323694" grpId="1"/>
      <p:bldP spid="323695" grpId="0"/>
      <p:bldP spid="323695" grpId="1"/>
      <p:bldP spid="323696" grpId="0"/>
      <p:bldP spid="323696" grpId="1"/>
      <p:bldP spid="323697" grpId="0"/>
      <p:bldP spid="323697" grpId="1"/>
      <p:bldP spid="323698" grpId="0"/>
      <p:bldP spid="323698" grpId="1"/>
      <p:bldP spid="323699" grpId="0"/>
      <p:bldP spid="323699" grpId="1"/>
      <p:bldP spid="323702" grpId="0"/>
      <p:bldP spid="323702" grpId="1"/>
      <p:bldP spid="323703" grpId="0"/>
      <p:bldP spid="323705" grpId="0"/>
      <p:bldP spid="323706" grpId="0"/>
      <p:bldP spid="323707" grpId="0"/>
    </p:bldLst>
  </p:timing>
</p:sld>
</file>

<file path=ppt/theme/theme1.xml><?xml version="1.0" encoding="utf-8"?>
<a:theme xmlns:a="http://schemas.openxmlformats.org/drawingml/2006/main" name="1_Default Design">
  <a:themeElements>
    <a:clrScheme name="">
      <a:dk1>
        <a:srgbClr val="000000"/>
      </a:dk1>
      <a:lt1>
        <a:srgbClr val="B0C1C8"/>
      </a:lt1>
      <a:dk2>
        <a:srgbClr val="000000"/>
      </a:dk2>
      <a:lt2>
        <a:srgbClr val="919191"/>
      </a:lt2>
      <a:accent1>
        <a:srgbClr val="618FFD"/>
      </a:accent1>
      <a:accent2>
        <a:srgbClr val="00AE00"/>
      </a:accent2>
      <a:accent3>
        <a:srgbClr val="D4DDE0"/>
      </a:accent3>
      <a:accent4>
        <a:srgbClr val="000000"/>
      </a:accent4>
      <a:accent5>
        <a:srgbClr val="B7C6FE"/>
      </a:accent5>
      <a:accent6>
        <a:srgbClr val="009D00"/>
      </a:accent6>
      <a:hlink>
        <a:srgbClr val="FC0128"/>
      </a:hlink>
      <a:folHlink>
        <a:srgbClr val="CECECE"/>
      </a:folHlink>
    </a:clrScheme>
    <a:fontScheme name="1_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12490</TotalTime>
  <Words>4312</Words>
  <Application>Microsoft Macintosh PowerPoint</Application>
  <PresentationFormat>On-screen Show (4:3)</PresentationFormat>
  <Paragraphs>495</Paragraphs>
  <Slides>41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Arial Black</vt:lpstr>
      <vt:lpstr>Comic Sans MS</vt:lpstr>
      <vt:lpstr>Times</vt:lpstr>
      <vt:lpstr>Times New Roman</vt:lpstr>
      <vt:lpstr>Wingdings</vt:lpstr>
      <vt:lpstr>ZapfDingbats</vt:lpstr>
      <vt:lpstr>1_Default Design</vt:lpstr>
      <vt:lpstr>Computer Networks EDA387/DIT663</vt:lpstr>
      <vt:lpstr>Today</vt:lpstr>
      <vt:lpstr>Chapter 6: roadmap</vt:lpstr>
      <vt:lpstr>Digital Clock Synchronization - Motivation</vt:lpstr>
      <vt:lpstr>Digital Clock Synchronization</vt:lpstr>
      <vt:lpstr>Digital Clock Sync – Unbounded version</vt:lpstr>
      <vt:lpstr>Digital Clock Synchronization –  Bounded version</vt:lpstr>
      <vt:lpstr>Digital Clock Sync –  Bounded version (max)</vt:lpstr>
      <vt:lpstr>For Example:</vt:lpstr>
      <vt:lpstr>Digital Clock Sync –  Bounded version (max)</vt:lpstr>
      <vt:lpstr>Digital Clock Sync –  Bounded version (max)</vt:lpstr>
      <vt:lpstr>Digital Clock Sync –  Bounded version (min)</vt:lpstr>
      <vt:lpstr>Digital clocks with a constant number of states are impossible</vt:lpstr>
      <vt:lpstr>Digital clocks with a constant number of states are impossible</vt:lpstr>
      <vt:lpstr>Digital clocks with a constant number of states are impossible</vt:lpstr>
      <vt:lpstr>Digital clocks with a constant number of states are impossible</vt:lpstr>
      <vt:lpstr>Digital clocks with a constant number of states are impossible</vt:lpstr>
      <vt:lpstr>Digital clocks with a constant number of states are impossible</vt:lpstr>
      <vt:lpstr>Digital clocks with a constant number of states are impossible</vt:lpstr>
      <vt:lpstr>Digital clocks with a constant number of states are impossible</vt:lpstr>
      <vt:lpstr>Digital clocks with a constant number of states are impossible</vt:lpstr>
      <vt:lpstr>Digital clocks with a constant number of states are impossible</vt:lpstr>
      <vt:lpstr>Chapter 6: roadmap</vt:lpstr>
      <vt:lpstr>Stabilizing in Spite of Napping</vt:lpstr>
      <vt:lpstr>Algorithms that fulfill the adjustment-agreement – unbounded clocks</vt:lpstr>
      <vt:lpstr>Algorithms that fulfill the adjustment-agreement – bounded clock values</vt:lpstr>
      <vt:lpstr>Algorithms that fulfill the adjustment-agreement – bounded solution</vt:lpstr>
      <vt:lpstr>Algorithms that fulfill the adjustment-agreement – bounded solution</vt:lpstr>
      <vt:lpstr>Self-stabilizing Wait-free Bounded Solution – Run Sample</vt:lpstr>
      <vt:lpstr>The algorithm is wait-free and self-stabilizing</vt:lpstr>
      <vt:lpstr>Theorem 6.1</vt:lpstr>
      <vt:lpstr>Theorem 6.1 (cont.)</vt:lpstr>
      <vt:lpstr>Theorem 6.1 (cont.)</vt:lpstr>
      <vt:lpstr>PowerPoint Presentation</vt:lpstr>
      <vt:lpstr>Theorem 6.1 (cont.)</vt:lpstr>
      <vt:lpstr>Theorem 6.1 (cont.)</vt:lpstr>
      <vt:lpstr>Theorem 6.1 (cont.)</vt:lpstr>
      <vt:lpstr>Summary </vt:lpstr>
      <vt:lpstr>Review Questions</vt:lpstr>
      <vt:lpstr>Review Questions</vt:lpstr>
      <vt:lpstr>Review Questions</vt:lpstr>
    </vt:vector>
  </TitlesOfParts>
  <Company>Chalmers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(EDA387/DIT663)</dc:title>
  <dc:creator>Elad Michael Schiller</dc:creator>
  <cp:lastModifiedBy>Haitham Babbili</cp:lastModifiedBy>
  <cp:revision>793</cp:revision>
  <cp:lastPrinted>2014-10-15T19:37:35Z</cp:lastPrinted>
  <dcterms:created xsi:type="dcterms:W3CDTF">2008-09-02T19:14:38Z</dcterms:created>
  <dcterms:modified xsi:type="dcterms:W3CDTF">2021-08-23T15:07:46Z</dcterms:modified>
</cp:coreProperties>
</file>