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5" r:id="rId2"/>
    <p:sldMasterId id="2147483743" r:id="rId3"/>
  </p:sldMasterIdLst>
  <p:notesMasterIdLst>
    <p:notesMasterId r:id="rId26"/>
  </p:notesMasterIdLst>
  <p:handoutMasterIdLst>
    <p:handoutMasterId r:id="rId27"/>
  </p:handoutMasterIdLst>
  <p:sldIdLst>
    <p:sldId id="435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1" r:id="rId22"/>
    <p:sldId id="432" r:id="rId23"/>
    <p:sldId id="433" r:id="rId24"/>
    <p:sldId id="443" r:id="rId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9900"/>
    <a:srgbClr val="FFFF00"/>
    <a:srgbClr val="FF0000"/>
    <a:srgbClr val="000099"/>
    <a:srgbClr val="C62F00"/>
    <a:srgbClr val="DC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7" autoAdjust="0"/>
    <p:restoredTop sz="88052" autoAdjust="0"/>
  </p:normalViewPr>
  <p:slideViewPr>
    <p:cSldViewPr snapToGrid="0" snapToObjects="1">
      <p:cViewPr varScale="1">
        <p:scale>
          <a:sx n="118" d="100"/>
          <a:sy n="118" d="100"/>
        </p:scale>
        <p:origin x="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 snapToGrid="0" snapToObjects="1">
      <p:cViewPr varScale="1">
        <p:scale>
          <a:sx n="58" d="100"/>
          <a:sy n="58" d="100"/>
        </p:scale>
        <p:origin x="-176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EBCE5-CB73-4F51-BA4A-9BBD654A9D42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4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8A34776-DE1A-45BD-9954-5B157053D759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056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sv-SE" altLang="sv-SE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500" b="1">
                <a:solidFill>
                  <a:schemeClr val="tx1"/>
                </a:solidFill>
                <a:latin typeface="Comic Sans MS" pitchFamily="66" charset="0"/>
              </a:defRPr>
            </a:lvl1pPr>
            <a:lvl2pPr marL="804763" indent="-309524">
              <a:defRPr sz="3500" b="1">
                <a:solidFill>
                  <a:schemeClr val="tx1"/>
                </a:solidFill>
                <a:latin typeface="Comic Sans MS" pitchFamily="66" charset="0"/>
              </a:defRPr>
            </a:lvl2pPr>
            <a:lvl3pPr marL="1238098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3pPr>
            <a:lvl4pPr marL="1733337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4pPr>
            <a:lvl5pPr marL="2228576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5pPr>
            <a:lvl6pPr marL="2723815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6pPr>
            <a:lvl7pPr marL="3219054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7pPr>
            <a:lvl8pPr marL="3714293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8pPr>
            <a:lvl9pPr marL="4209532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0139C51-48D5-4C38-80C6-15EF075952D1}" type="slidenum">
              <a:rPr lang="en-US" altLang="sv-SE" sz="1300" b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sv-SE" sz="13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FC8B3-9A7E-4C3E-8438-BD34B28C6B4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16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2A73-CB3F-4990-B0C7-E19C301F32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26D5-5A4D-4508-958F-A0935C94AC6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4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A1303-0CB9-4751-BC89-F600509E8BC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4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9787E73-8A5B-4D35-9D8E-2A50AF094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14C77B8D-54FF-4786-A431-2E0DD2A99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6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7B447D46-0A6A-49F1-B940-EDCACA440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BD57D43A-4A16-4494-A454-CBD2FFE71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3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4511F176-179A-46A2-A105-FD9497120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1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BF79936-4311-4D16-9AFE-D88EA5E81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7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E8589B0B-E478-4303-9D8F-0E6454C31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AFE4-04E8-4EB6-8A19-E99003B51D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23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974B7D4-BA15-41B1-A2E0-F0B24A10A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BD8CF68-1F5A-4417-A33B-DE567AE21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7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E124B06-70F2-47B9-B89E-3A56A8C2F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2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94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94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8AE0A955-5555-4A9F-BE91-715509574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3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2BE70864-55AB-4D23-9766-628D91A6C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5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23C712A9-BC0A-4666-AA36-40198BD1C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0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E79EC67-4AE4-45E2-83A8-41BEA4BCE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3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4B23D7B-BE93-4CF0-AD70-083ACABDD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04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3E43FD9-D99F-4377-A89F-700F1D276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4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F4F54AF2-E9C5-46BA-B3F0-7678289B7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A5CC-49E7-4B3B-8737-62DF2AE8F16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93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3400E5F-55EF-4519-801C-89026569B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98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415D4164-C3FD-4E05-A61B-5C2078F24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5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6BBF295B-0846-4978-9D4B-5354198F2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6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AF6E5E9E-2759-41F8-AF5B-F422208F3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6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94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94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F4222D4E-BD40-4284-8F92-5A0226946B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51EE-136A-4A01-80B3-02F3E1FE0AC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2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6249-45B7-4916-A0B6-E9D868FB2CE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1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BDB36-B510-4C04-911D-FC59222E096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7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30D51-CA48-4D85-82CD-AB344864DE6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F0E82-FC75-467D-BFD8-73E3F224E10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F3F4-B7A2-4E46-B377-DF86D241C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3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8488" y="6400800"/>
            <a:ext cx="516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7 - Local Stabilization</a:t>
            </a:r>
            <a:endParaRPr lang="en-US" altLang="he-IL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32D9B98-057C-4188-AEB3-1068D25FD5FC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¦"/>
        <a:defRPr sz="2400">
          <a:solidFill>
            <a:srgbClr val="0000B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itchFamily="2" charset="2"/>
        <a:buChar char="l"/>
        <a:defRPr sz="2400">
          <a:solidFill>
            <a:srgbClr val="33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B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B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0E129C-D12D-483B-88C5-CDE5812741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53F2EF-148D-47C2-A33E-E8D02B5AC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jtcs.cs.uchicago.edu/articles/1997/4/cj97-04.pdf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sv-SE" b="1" dirty="0"/>
              <a:t>Computer Networks</a:t>
            </a:r>
            <a:br>
              <a:rPr lang="en-US" altLang="sv-SE" b="1" dirty="0"/>
            </a:br>
            <a:r>
              <a:rPr lang="en-US" altLang="sv-SE" sz="2400" dirty="0">
                <a:latin typeface="Times" pitchFamily="18" charset="0"/>
              </a:rPr>
              <a:t>EDA387/DIT663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179" y="3886200"/>
            <a:ext cx="8226509" cy="1752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/>
              <a:t>Fault-tolerant Algorithms for Computer Networks</a:t>
            </a:r>
          </a:p>
          <a:p>
            <a:pPr eaLnBrk="1" hangingPunct="1">
              <a:defRPr/>
            </a:pPr>
            <a:r>
              <a:rPr lang="en-US" i="1" dirty="0">
                <a:latin typeface="Times" pitchFamily="18" charset="0"/>
              </a:rPr>
              <a:t>Super-stabilization (Ch.7)</a:t>
            </a:r>
          </a:p>
          <a:p>
            <a:pPr eaLnBrk="1" hangingPunct="1">
              <a:defRPr/>
            </a:pPr>
            <a:endParaRPr lang="en-US" dirty="0">
              <a:latin typeface="Times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2388" y="-11113"/>
            <a:ext cx="8623300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CHALMERS and </a:t>
            </a:r>
            <a:r>
              <a:rPr lang="en-US" altLang="sv-SE" sz="1000" b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University of Technology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600" b="0">
                <a:solidFill>
                  <a:srgbClr val="000000"/>
                </a:solidFill>
                <a:latin typeface="Arial" charset="0"/>
                <a:cs typeface="Arial" charset="0"/>
              </a:rPr>
              <a:t>Computer Science and Engineering                                                     Networks and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 dirty="0">
                <a:solidFill>
                  <a:srgbClr val="3333CC"/>
                </a:solidFill>
                <a:latin typeface="Times New Roman" pitchFamily="18" charset="0"/>
              </a:rPr>
              <a:t>Chapter 7 - Local Stabilization</a:t>
            </a:r>
            <a:endParaRPr lang="en-US" altLang="he-IL" sz="1400" b="0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B51BF08-E81A-4742-821B-BF58A9EFCED9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10</a:t>
            </a:fld>
            <a:endParaRPr lang="en-US" altLang="en-US" sz="1400" b="0" dirty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3138" name="Group 2"/>
          <p:cNvGrpSpPr>
            <a:grpSpLocks/>
          </p:cNvGrpSpPr>
          <p:nvPr/>
        </p:nvGrpSpPr>
        <p:grpSpPr bwMode="auto">
          <a:xfrm>
            <a:off x="5837238" y="4310063"/>
            <a:ext cx="3303587" cy="2070100"/>
            <a:chOff x="3677" y="2715"/>
            <a:chExt cx="2081" cy="1304"/>
          </a:xfrm>
        </p:grpSpPr>
        <p:sp>
          <p:nvSpPr>
            <p:cNvPr id="49176" name="AutoShape 3"/>
            <p:cNvSpPr>
              <a:spLocks/>
            </p:cNvSpPr>
            <p:nvPr/>
          </p:nvSpPr>
          <p:spPr bwMode="auto">
            <a:xfrm flipH="1">
              <a:off x="3677" y="2715"/>
              <a:ext cx="291" cy="853"/>
            </a:xfrm>
            <a:prstGeom prst="leftBrace">
              <a:avLst>
                <a:gd name="adj1" fmla="val 40889"/>
                <a:gd name="adj2" fmla="val 29657"/>
              </a:avLst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7" name="AutoShape 4"/>
            <p:cNvSpPr>
              <a:spLocks noChangeArrowheads="1"/>
            </p:cNvSpPr>
            <p:nvPr/>
          </p:nvSpPr>
          <p:spPr bwMode="auto">
            <a:xfrm rot="10800000">
              <a:off x="4008" y="2720"/>
              <a:ext cx="1740" cy="1299"/>
            </a:xfrm>
            <a:prstGeom prst="wedgeRoundRectCallout">
              <a:avLst>
                <a:gd name="adj1" fmla="val 52468"/>
                <a:gd name="adj2" fmla="val 30676"/>
                <a:gd name="adj3" fmla="val 16667"/>
              </a:avLst>
            </a:prstGeom>
            <a:noFill/>
            <a:ln w="38100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8" name="Text Box 5"/>
            <p:cNvSpPr txBox="1">
              <a:spLocks noChangeArrowheads="1"/>
            </p:cNvSpPr>
            <p:nvPr/>
          </p:nvSpPr>
          <p:spPr bwMode="auto">
            <a:xfrm>
              <a:off x="4063" y="2768"/>
              <a:ext cx="169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 P</a:t>
              </a:r>
              <a:r>
                <a:rPr lang="en-US" altLang="he-IL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has the color of one of its ne</a:t>
              </a: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ighbors with a higher ID, it  chooses another color and writes it.</a:t>
              </a:r>
            </a:p>
          </p:txBody>
        </p:sp>
      </p:grp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A Self-Stabilizing Algorithm</a:t>
            </a:r>
            <a:endParaRPr lang="en-US" altLang="sv-SE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15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01	Do forever				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02		</a:t>
            </a:r>
            <a:r>
              <a:rPr lang="en-US" altLang="he-IL" dirty="0" err="1">
                <a:solidFill>
                  <a:srgbClr val="000099"/>
                </a:solidFill>
              </a:rPr>
              <a:t>GColors</a:t>
            </a:r>
            <a:r>
              <a:rPr lang="en-US" altLang="he-IL" dirty="0">
                <a:solidFill>
                  <a:srgbClr val="000099"/>
                </a:solidFill>
              </a:rPr>
              <a:t> := 0			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03		For m:=1 to δ do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04			</a:t>
            </a:r>
            <a:r>
              <a:rPr lang="en-US" altLang="he-IL" dirty="0" err="1">
                <a:solidFill>
                  <a:srgbClr val="000099"/>
                </a:solidFill>
              </a:rPr>
              <a:t>lr</a:t>
            </a:r>
            <a:r>
              <a:rPr lang="en-US" altLang="he-IL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dirty="0">
                <a:solidFill>
                  <a:srgbClr val="000099"/>
                </a:solidFill>
              </a:rPr>
              <a:t>:=read(</a:t>
            </a:r>
            <a:r>
              <a:rPr lang="en-US" altLang="he-IL" dirty="0" err="1">
                <a:solidFill>
                  <a:srgbClr val="000099"/>
                </a:solidFill>
              </a:rPr>
              <a:t>r</a:t>
            </a:r>
            <a:r>
              <a:rPr lang="en-US" altLang="he-IL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dirty="0">
                <a:solidFill>
                  <a:srgbClr val="000099"/>
                </a:solidFill>
              </a:rPr>
              <a:t>)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05			If ID(m)&gt;</a:t>
            </a:r>
            <a:r>
              <a:rPr lang="en-US" altLang="he-IL" dirty="0" err="1">
                <a:solidFill>
                  <a:srgbClr val="000099"/>
                </a:solidFill>
              </a:rPr>
              <a:t>i</a:t>
            </a:r>
            <a:r>
              <a:rPr lang="en-US" altLang="he-IL" dirty="0">
                <a:solidFill>
                  <a:srgbClr val="000099"/>
                </a:solidFill>
              </a:rPr>
              <a:t> then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06			</a:t>
            </a:r>
            <a:r>
              <a:rPr lang="he-IL" altLang="he-IL" dirty="0">
                <a:solidFill>
                  <a:srgbClr val="000099"/>
                </a:solidFill>
                <a:cs typeface="Arial" charset="0"/>
              </a:rPr>
              <a:t>    </a:t>
            </a:r>
            <a:r>
              <a:rPr lang="en-US" altLang="he-IL" dirty="0" err="1">
                <a:solidFill>
                  <a:srgbClr val="000099"/>
                </a:solidFill>
              </a:rPr>
              <a:t>GColors</a:t>
            </a:r>
            <a:r>
              <a:rPr lang="en-US" altLang="he-IL" sz="1200" dirty="0">
                <a:solidFill>
                  <a:srgbClr val="000099"/>
                </a:solidFill>
              </a:rPr>
              <a:t> </a:t>
            </a:r>
            <a:r>
              <a:rPr lang="en-US" altLang="he-IL" dirty="0">
                <a:solidFill>
                  <a:srgbClr val="000099"/>
                </a:solidFill>
              </a:rPr>
              <a:t>:=</a:t>
            </a:r>
            <a:r>
              <a:rPr lang="en-US" altLang="he-IL" sz="1600" dirty="0">
                <a:solidFill>
                  <a:srgbClr val="000099"/>
                </a:solidFill>
              </a:rPr>
              <a:t> </a:t>
            </a:r>
            <a:r>
              <a:rPr lang="en-US" altLang="he-IL" dirty="0" err="1">
                <a:solidFill>
                  <a:srgbClr val="000099"/>
                </a:solidFill>
              </a:rPr>
              <a:t>GColors</a:t>
            </a:r>
            <a:r>
              <a:rPr lang="en-US" altLang="he-IL" dirty="0">
                <a:solidFill>
                  <a:srgbClr val="000099"/>
                </a:solidFill>
              </a:rPr>
              <a:t> U {</a:t>
            </a:r>
            <a:r>
              <a:rPr lang="en-US" altLang="he-IL" dirty="0" err="1">
                <a:solidFill>
                  <a:srgbClr val="000099"/>
                </a:solidFill>
              </a:rPr>
              <a:t>lr</a:t>
            </a:r>
            <a:r>
              <a:rPr lang="en-US" altLang="he-IL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dirty="0" err="1">
                <a:solidFill>
                  <a:srgbClr val="000099"/>
                </a:solidFill>
              </a:rPr>
              <a:t>.color</a:t>
            </a:r>
            <a:r>
              <a:rPr lang="en-US" altLang="he-IL" dirty="0">
                <a:solidFill>
                  <a:srgbClr val="000099"/>
                </a:solidFill>
              </a:rPr>
              <a:t>}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07		od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08		If </a:t>
            </a:r>
            <a:r>
              <a:rPr lang="en-US" altLang="he-IL" dirty="0" err="1">
                <a:solidFill>
                  <a:srgbClr val="000099"/>
                </a:solidFill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dirty="0">
                <a:solidFill>
                  <a:srgbClr val="000099"/>
                </a:solidFill>
              </a:rPr>
              <a:t>     </a:t>
            </a:r>
            <a:r>
              <a:rPr lang="en-US" altLang="he-IL" dirty="0" err="1">
                <a:solidFill>
                  <a:srgbClr val="000099"/>
                </a:solidFill>
              </a:rPr>
              <a:t>GColors</a:t>
            </a:r>
            <a:r>
              <a:rPr lang="en-US" altLang="he-IL" dirty="0">
                <a:solidFill>
                  <a:srgbClr val="000099"/>
                </a:solidFill>
              </a:rPr>
              <a:t> then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09		</a:t>
            </a:r>
            <a:r>
              <a:rPr lang="he-IL" altLang="he-IL" dirty="0">
                <a:solidFill>
                  <a:srgbClr val="000099"/>
                </a:solidFill>
                <a:cs typeface="Arial" charset="0"/>
              </a:rPr>
              <a:t>  </a:t>
            </a:r>
            <a:r>
              <a:rPr lang="en-US" altLang="he-IL" dirty="0" err="1">
                <a:solidFill>
                  <a:srgbClr val="000099"/>
                </a:solidFill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dirty="0">
                <a:solidFill>
                  <a:srgbClr val="000099"/>
                </a:solidFill>
              </a:rPr>
              <a:t>:=choose(\\ </a:t>
            </a:r>
            <a:r>
              <a:rPr lang="en-US" altLang="he-IL" dirty="0" err="1">
                <a:solidFill>
                  <a:srgbClr val="000099"/>
                </a:solidFill>
              </a:rPr>
              <a:t>GColors</a:t>
            </a:r>
            <a:r>
              <a:rPr lang="en-US" altLang="he-IL" dirty="0">
                <a:solidFill>
                  <a:srgbClr val="000099"/>
                </a:solidFill>
              </a:rPr>
              <a:t>)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10		Write </a:t>
            </a:r>
            <a:r>
              <a:rPr lang="en-US" altLang="he-IL" dirty="0" err="1">
                <a:solidFill>
                  <a:srgbClr val="000099"/>
                </a:solidFill>
              </a:rPr>
              <a:t>r</a:t>
            </a:r>
            <a:r>
              <a:rPr lang="en-US" altLang="he-IL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dirty="0" err="1">
                <a:solidFill>
                  <a:srgbClr val="000099"/>
                </a:solidFill>
              </a:rPr>
              <a:t>.color</a:t>
            </a:r>
            <a:r>
              <a:rPr lang="en-US" altLang="he-IL" dirty="0">
                <a:solidFill>
                  <a:srgbClr val="000099"/>
                </a:solidFill>
              </a:rPr>
              <a:t> := </a:t>
            </a:r>
            <a:r>
              <a:rPr lang="en-US" altLang="he-IL" dirty="0" err="1">
                <a:solidFill>
                  <a:srgbClr val="000099"/>
                </a:solidFill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</a:rPr>
              <a:t>i</a:t>
            </a:r>
            <a:endParaRPr lang="en-US" altLang="he-IL" baseline="-25000" dirty="0">
              <a:solidFill>
                <a:srgbClr val="000099"/>
              </a:solidFill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</a:rPr>
              <a:t>11	od</a:t>
            </a:r>
          </a:p>
          <a:p>
            <a:pPr marL="1327150" lvl="2" indent="-41275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graphicFrame>
        <p:nvGraphicFramePr>
          <p:cNvPr id="49160" name="Object 9"/>
          <p:cNvGraphicFramePr>
            <a:graphicFrameLocks noChangeAspect="1"/>
          </p:cNvGraphicFramePr>
          <p:nvPr/>
        </p:nvGraphicFramePr>
        <p:xfrm>
          <a:off x="3340100" y="42926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משוואה" r:id="rId3" imgW="107905" imgH="107873" progId="Equation.3">
                  <p:embed/>
                </p:oleObj>
              </mc:Choice>
              <mc:Fallback>
                <p:oleObj name="משוואה" r:id="rId3" imgW="107905" imgH="1078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292600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3619500" y="1651000"/>
            <a:ext cx="177800" cy="3429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1981200" y="1174750"/>
            <a:ext cx="7162800" cy="2609850"/>
            <a:chOff x="1248" y="740"/>
            <a:chExt cx="4512" cy="1644"/>
          </a:xfrm>
        </p:grpSpPr>
        <p:sp>
          <p:nvSpPr>
            <p:cNvPr id="49170" name="AutoShape 12"/>
            <p:cNvSpPr>
              <a:spLocks noChangeArrowheads="1"/>
            </p:cNvSpPr>
            <p:nvPr/>
          </p:nvSpPr>
          <p:spPr bwMode="auto">
            <a:xfrm>
              <a:off x="1248" y="1008"/>
              <a:ext cx="816" cy="272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/>
            </a:p>
          </p:txBody>
        </p:sp>
        <p:sp>
          <p:nvSpPr>
            <p:cNvPr id="49171" name="AutoShape 13"/>
            <p:cNvSpPr>
              <a:spLocks noChangeArrowheads="1"/>
            </p:cNvSpPr>
            <p:nvPr/>
          </p:nvSpPr>
          <p:spPr bwMode="auto">
            <a:xfrm>
              <a:off x="2088" y="2144"/>
              <a:ext cx="2784" cy="240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/>
            </a:p>
          </p:txBody>
        </p:sp>
        <p:sp>
          <p:nvSpPr>
            <p:cNvPr id="49172" name="Line 14"/>
            <p:cNvSpPr>
              <a:spLocks noChangeShapeType="1"/>
            </p:cNvSpPr>
            <p:nvPr/>
          </p:nvSpPr>
          <p:spPr bwMode="auto">
            <a:xfrm flipH="1" flipV="1">
              <a:off x="2064" y="1008"/>
              <a:ext cx="25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9173" name="Line 15"/>
            <p:cNvSpPr>
              <a:spLocks noChangeShapeType="1"/>
            </p:cNvSpPr>
            <p:nvPr/>
          </p:nvSpPr>
          <p:spPr bwMode="auto">
            <a:xfrm flipH="1">
              <a:off x="4864" y="1264"/>
              <a:ext cx="0" cy="8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9174" name="AutoShape 16"/>
            <p:cNvSpPr>
              <a:spLocks noChangeArrowheads="1"/>
            </p:cNvSpPr>
            <p:nvPr/>
          </p:nvSpPr>
          <p:spPr bwMode="auto">
            <a:xfrm>
              <a:off x="4584" y="740"/>
              <a:ext cx="1160" cy="532"/>
            </a:xfrm>
            <a:prstGeom prst="flowChartProcess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/>
            </a:p>
          </p:txBody>
        </p:sp>
        <p:sp>
          <p:nvSpPr>
            <p:cNvPr id="49175" name="Text Box 17"/>
            <p:cNvSpPr txBox="1">
              <a:spLocks noChangeArrowheads="1"/>
            </p:cNvSpPr>
            <p:nvPr/>
          </p:nvSpPr>
          <p:spPr bwMode="auto">
            <a:xfrm>
              <a:off x="4600" y="740"/>
              <a:ext cx="116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 of P</a:t>
              </a:r>
              <a:r>
                <a:rPr lang="en-US" altLang="he-IL" sz="2000" b="0" baseline="-2500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’s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neighbors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endParaRPr lang="en-US" altLang="sv-SE" sz="2000" b="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3154" name="Group 18"/>
          <p:cNvGrpSpPr>
            <a:grpSpLocks/>
          </p:cNvGrpSpPr>
          <p:nvPr/>
        </p:nvGrpSpPr>
        <p:grpSpPr bwMode="auto">
          <a:xfrm>
            <a:off x="3835400" y="1746250"/>
            <a:ext cx="5307013" cy="4703763"/>
            <a:chOff x="2416" y="1040"/>
            <a:chExt cx="3343" cy="2963"/>
          </a:xfrm>
        </p:grpSpPr>
        <p:grpSp>
          <p:nvGrpSpPr>
            <p:cNvPr id="49164" name="Group 19"/>
            <p:cNvGrpSpPr>
              <a:grpSpLocks/>
            </p:cNvGrpSpPr>
            <p:nvPr/>
          </p:nvGrpSpPr>
          <p:grpSpPr bwMode="auto">
            <a:xfrm>
              <a:off x="2416" y="1040"/>
              <a:ext cx="3229" cy="2963"/>
              <a:chOff x="2416" y="1040"/>
              <a:chExt cx="3229" cy="2963"/>
            </a:xfrm>
          </p:grpSpPr>
          <p:sp>
            <p:nvSpPr>
              <p:cNvPr id="49166" name="AutoShape 20"/>
              <p:cNvSpPr>
                <a:spLocks/>
              </p:cNvSpPr>
              <p:nvPr/>
            </p:nvSpPr>
            <p:spPr bwMode="auto">
              <a:xfrm flipH="1">
                <a:off x="4757" y="1040"/>
                <a:ext cx="291" cy="1312"/>
              </a:xfrm>
              <a:prstGeom prst="leftBrace">
                <a:avLst>
                  <a:gd name="adj1" fmla="val 37572"/>
                  <a:gd name="adj2" fmla="val 49481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sv-SE" altLang="sv-SE"/>
              </a:p>
            </p:txBody>
          </p:sp>
          <p:sp>
            <p:nvSpPr>
              <p:cNvPr id="49167" name="Line 21"/>
              <p:cNvSpPr>
                <a:spLocks noChangeShapeType="1"/>
              </p:cNvSpPr>
              <p:nvPr/>
            </p:nvSpPr>
            <p:spPr bwMode="auto">
              <a:xfrm flipH="1">
                <a:off x="2416" y="1040"/>
                <a:ext cx="234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49168" name="Freeform 22"/>
              <p:cNvSpPr>
                <a:spLocks/>
              </p:cNvSpPr>
              <p:nvPr/>
            </p:nvSpPr>
            <p:spPr bwMode="auto">
              <a:xfrm>
                <a:off x="5048" y="1696"/>
                <a:ext cx="120" cy="216"/>
              </a:xfrm>
              <a:custGeom>
                <a:avLst/>
                <a:gdLst>
                  <a:gd name="T0" fmla="*/ 0 w 176"/>
                  <a:gd name="T1" fmla="*/ 0 h 216"/>
                  <a:gd name="T2" fmla="*/ 16 w 176"/>
                  <a:gd name="T3" fmla="*/ 40 h 216"/>
                  <a:gd name="T4" fmla="*/ 26 w 176"/>
                  <a:gd name="T5" fmla="*/ 216 h 2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216">
                    <a:moveTo>
                      <a:pt x="0" y="0"/>
                    </a:moveTo>
                    <a:cubicBezTo>
                      <a:pt x="37" y="12"/>
                      <a:pt x="71" y="18"/>
                      <a:pt x="104" y="40"/>
                    </a:cubicBezTo>
                    <a:cubicBezTo>
                      <a:pt x="140" y="94"/>
                      <a:pt x="176" y="150"/>
                      <a:pt x="176" y="216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49169" name="AutoShape 23"/>
              <p:cNvSpPr>
                <a:spLocks noChangeArrowheads="1"/>
              </p:cNvSpPr>
              <p:nvPr/>
            </p:nvSpPr>
            <p:spPr bwMode="auto">
              <a:xfrm rot="10800000">
                <a:off x="4008" y="2704"/>
                <a:ext cx="1637" cy="1299"/>
              </a:xfrm>
              <a:prstGeom prst="wedgeRoundRectCallout">
                <a:avLst>
                  <a:gd name="adj1" fmla="val -20435"/>
                  <a:gd name="adj2" fmla="val 113583"/>
                  <a:gd name="adj3" fmla="val 16667"/>
                </a:avLst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/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buFont typeface="Wingdings" pitchFamily="2" charset="2"/>
                  <a:buNone/>
                </a:pPr>
                <a:endParaRPr lang="sv-SE" altLang="sv-SE">
                  <a:cs typeface="Arial" charset="0"/>
                </a:endParaRPr>
              </a:p>
            </p:txBody>
          </p:sp>
        </p:grpSp>
        <p:sp>
          <p:nvSpPr>
            <p:cNvPr id="49165" name="Text Box 24"/>
            <p:cNvSpPr txBox="1">
              <a:spLocks noChangeArrowheads="1"/>
            </p:cNvSpPr>
            <p:nvPr/>
          </p:nvSpPr>
          <p:spPr bwMode="auto">
            <a:xfrm>
              <a:off x="4064" y="2768"/>
              <a:ext cx="1695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he-IL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Gather only the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he-IL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 of neighbors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with greater ID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than P</a:t>
              </a:r>
              <a:r>
                <a:rPr lang="en-US" altLang="sv-SE" sz="2000" b="0" baseline="-2500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20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’s.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8D286FA-3682-4C8C-BE25-3EF899028FB7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11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0180" name="AutoShape 2"/>
          <p:cNvCxnSpPr>
            <a:cxnSpLocks noChangeShapeType="1"/>
            <a:stCxn id="50191" idx="1"/>
            <a:endCxn id="50189" idx="3"/>
          </p:cNvCxnSpPr>
          <p:nvPr/>
        </p:nvCxnSpPr>
        <p:spPr bwMode="auto">
          <a:xfrm flipH="1">
            <a:off x="2255838" y="4754563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1" name="AutoShape 3"/>
          <p:cNvCxnSpPr>
            <a:cxnSpLocks noChangeShapeType="1"/>
            <a:stCxn id="50191" idx="3"/>
            <a:endCxn id="50187" idx="1"/>
          </p:cNvCxnSpPr>
          <p:nvPr/>
        </p:nvCxnSpPr>
        <p:spPr bwMode="auto">
          <a:xfrm flipV="1">
            <a:off x="5008563" y="3332163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2" name="AutoShape 4"/>
          <p:cNvCxnSpPr>
            <a:cxnSpLocks noChangeShapeType="1"/>
            <a:stCxn id="50204" idx="3"/>
            <a:endCxn id="50187" idx="1"/>
          </p:cNvCxnSpPr>
          <p:nvPr/>
        </p:nvCxnSpPr>
        <p:spPr bwMode="auto">
          <a:xfrm>
            <a:off x="5008563" y="2198688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3" name="AutoShape 5"/>
          <p:cNvCxnSpPr>
            <a:cxnSpLocks noChangeShapeType="1"/>
            <a:stCxn id="50184" idx="3"/>
            <a:endCxn id="50204" idx="1"/>
          </p:cNvCxnSpPr>
          <p:nvPr/>
        </p:nvCxnSpPr>
        <p:spPr bwMode="auto">
          <a:xfrm>
            <a:off x="2255838" y="2198688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0184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3988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1414463" y="175895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grpSp>
        <p:nvGrpSpPr>
          <p:cNvPr id="50186" name="Group 8"/>
          <p:cNvGrpSpPr>
            <a:grpSpLocks/>
          </p:cNvGrpSpPr>
          <p:nvPr/>
        </p:nvGrpSpPr>
        <p:grpSpPr bwMode="auto">
          <a:xfrm>
            <a:off x="3890963" y="1639888"/>
            <a:ext cx="1117600" cy="1117600"/>
            <a:chOff x="2451" y="343"/>
            <a:chExt cx="704" cy="704"/>
          </a:xfrm>
        </p:grpSpPr>
        <p:pic>
          <p:nvPicPr>
            <p:cNvPr id="50204" name="Picture 9" descr="BD18187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" y="343"/>
              <a:ext cx="70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205" name="Text Box 10"/>
            <p:cNvSpPr txBox="1">
              <a:spLocks noChangeArrowheads="1"/>
            </p:cNvSpPr>
            <p:nvPr/>
          </p:nvSpPr>
          <p:spPr bwMode="auto">
            <a:xfrm>
              <a:off x="2625" y="418"/>
              <a:ext cx="4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400">
                  <a:latin typeface="Calibri Light" panose="020F0302020204030204" pitchFamily="34" charset="0"/>
                  <a:cs typeface="Calibri Light" panose="020F0302020204030204" pitchFamily="34" charset="0"/>
                </a:rPr>
                <a:t>Id = 1</a:t>
              </a:r>
            </a:p>
          </p:txBody>
        </p:sp>
      </p:grpSp>
      <p:pic>
        <p:nvPicPr>
          <p:cNvPr id="50187" name="Picture 11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733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081838" y="28924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0189" name="Picture 13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957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414463" y="43148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0191" name="Picture 15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957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67188" y="43148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0193" name="AutoShape 17"/>
          <p:cNvCxnSpPr>
            <a:cxnSpLocks noChangeShapeType="1"/>
            <a:stCxn id="50189" idx="0"/>
            <a:endCxn id="50184" idx="2"/>
          </p:cNvCxnSpPr>
          <p:nvPr/>
        </p:nvCxnSpPr>
        <p:spPr bwMode="auto">
          <a:xfrm flipV="1">
            <a:off x="1697038" y="275748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" name="AutoShape 18"/>
          <p:cNvCxnSpPr>
            <a:cxnSpLocks noChangeShapeType="1"/>
            <a:stCxn id="50204" idx="2"/>
            <a:endCxn id="50191" idx="0"/>
          </p:cNvCxnSpPr>
          <p:nvPr/>
        </p:nvCxnSpPr>
        <p:spPr bwMode="auto">
          <a:xfrm>
            <a:off x="4449763" y="275748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522288" y="349250"/>
            <a:ext cx="7772400" cy="944563"/>
          </a:xfrm>
          <a:noFill/>
        </p:spPr>
        <p:txBody>
          <a:bodyPr lIns="0" rIns="0"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Self-Stabilzing Algorithm - Simulation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4180" name="Group 20"/>
          <p:cNvGrpSpPr>
            <a:grpSpLocks/>
          </p:cNvGrpSpPr>
          <p:nvPr/>
        </p:nvGrpSpPr>
        <p:grpSpPr bwMode="auto">
          <a:xfrm>
            <a:off x="852488" y="1365250"/>
            <a:ext cx="7923212" cy="5091113"/>
            <a:chOff x="537" y="698"/>
            <a:chExt cx="4991" cy="3207"/>
          </a:xfrm>
        </p:grpSpPr>
        <p:grpSp>
          <p:nvGrpSpPr>
            <p:cNvPr id="50197" name="Group 21"/>
            <p:cNvGrpSpPr>
              <a:grpSpLocks/>
            </p:cNvGrpSpPr>
            <p:nvPr/>
          </p:nvGrpSpPr>
          <p:grpSpPr bwMode="auto">
            <a:xfrm>
              <a:off x="537" y="698"/>
              <a:ext cx="4426" cy="2660"/>
              <a:chOff x="537" y="698"/>
              <a:chExt cx="4426" cy="2660"/>
            </a:xfrm>
          </p:grpSpPr>
          <p:sp>
            <p:nvSpPr>
              <p:cNvPr id="50199" name="Text Box 22"/>
              <p:cNvSpPr txBox="1">
                <a:spLocks noChangeArrowheads="1"/>
              </p:cNvSpPr>
              <p:nvPr/>
            </p:nvSpPr>
            <p:spPr bwMode="auto">
              <a:xfrm>
                <a:off x="2305" y="698"/>
                <a:ext cx="99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0" name="Text Box 23"/>
              <p:cNvSpPr txBox="1">
                <a:spLocks noChangeArrowheads="1"/>
              </p:cNvSpPr>
              <p:nvPr/>
            </p:nvSpPr>
            <p:spPr bwMode="auto">
              <a:xfrm>
                <a:off x="537" y="698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1" name="Text Box 24"/>
              <p:cNvSpPr txBox="1">
                <a:spLocks noChangeArrowheads="1"/>
              </p:cNvSpPr>
              <p:nvPr/>
            </p:nvSpPr>
            <p:spPr bwMode="auto">
              <a:xfrm>
                <a:off x="537" y="3185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2" name="Text Box 25"/>
              <p:cNvSpPr txBox="1">
                <a:spLocks noChangeArrowheads="1"/>
              </p:cNvSpPr>
              <p:nvPr/>
            </p:nvSpPr>
            <p:spPr bwMode="auto">
              <a:xfrm>
                <a:off x="2305" y="3185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3" name="Text Box 26"/>
              <p:cNvSpPr txBox="1">
                <a:spLocks noChangeArrowheads="1"/>
              </p:cNvSpPr>
              <p:nvPr/>
            </p:nvSpPr>
            <p:spPr bwMode="auto">
              <a:xfrm>
                <a:off x="4287" y="1412"/>
                <a:ext cx="6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0198" name="Text Box 27"/>
            <p:cNvSpPr txBox="1">
              <a:spLocks noChangeArrowheads="1"/>
            </p:cNvSpPr>
            <p:nvPr/>
          </p:nvSpPr>
          <p:spPr bwMode="auto">
            <a:xfrm>
              <a:off x="4398" y="3540"/>
              <a:ext cx="11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23B1369-9087-49A8-935D-825B30317C61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12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204" name="AutoShape 2"/>
          <p:cNvCxnSpPr>
            <a:cxnSpLocks noChangeShapeType="1"/>
            <a:stCxn id="51216" idx="1"/>
            <a:endCxn id="51214" idx="3"/>
          </p:cNvCxnSpPr>
          <p:nvPr/>
        </p:nvCxnSpPr>
        <p:spPr bwMode="auto">
          <a:xfrm flipH="1">
            <a:off x="2255838" y="4746625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3"/>
          <p:cNvCxnSpPr>
            <a:cxnSpLocks noChangeShapeType="1"/>
            <a:stCxn id="51216" idx="3"/>
            <a:endCxn id="51212" idx="1"/>
          </p:cNvCxnSpPr>
          <p:nvPr/>
        </p:nvCxnSpPr>
        <p:spPr bwMode="auto">
          <a:xfrm flipV="1">
            <a:off x="5008563" y="3324225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6" name="AutoShape 4"/>
          <p:cNvCxnSpPr>
            <a:cxnSpLocks noChangeShapeType="1"/>
            <a:stCxn id="51210" idx="3"/>
            <a:endCxn id="51212" idx="1"/>
          </p:cNvCxnSpPr>
          <p:nvPr/>
        </p:nvCxnSpPr>
        <p:spPr bwMode="auto">
          <a:xfrm>
            <a:off x="5008563" y="2190750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5"/>
          <p:cNvCxnSpPr>
            <a:cxnSpLocks noChangeShapeType="1"/>
            <a:stCxn id="51208" idx="3"/>
            <a:endCxn id="51210" idx="1"/>
          </p:cNvCxnSpPr>
          <p:nvPr/>
        </p:nvCxnSpPr>
        <p:spPr bwMode="auto">
          <a:xfrm>
            <a:off x="2255838" y="2190750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08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31950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1414463" y="1751013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pic>
        <p:nvPicPr>
          <p:cNvPr id="51210" name="Picture 8" descr="BD1818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1631950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4167188" y="1751013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1</a:t>
            </a:r>
          </a:p>
        </p:txBody>
      </p:sp>
      <p:pic>
        <p:nvPicPr>
          <p:cNvPr id="51212" name="Picture 10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654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3" name="Text Box 11"/>
          <p:cNvSpPr txBox="1">
            <a:spLocks noChangeArrowheads="1"/>
          </p:cNvSpPr>
          <p:nvPr/>
        </p:nvSpPr>
        <p:spPr bwMode="auto">
          <a:xfrm>
            <a:off x="7081838" y="28844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1214" name="Picture 12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878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1414463" y="43068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1216" name="Picture 14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878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7" name="Text Box 15"/>
          <p:cNvSpPr txBox="1">
            <a:spLocks noChangeArrowheads="1"/>
          </p:cNvSpPr>
          <p:nvPr/>
        </p:nvSpPr>
        <p:spPr bwMode="auto">
          <a:xfrm>
            <a:off x="4167188" y="43068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1218" name="AutoShape 16"/>
          <p:cNvCxnSpPr>
            <a:cxnSpLocks noChangeShapeType="1"/>
            <a:stCxn id="51214" idx="0"/>
            <a:endCxn id="51208" idx="2"/>
          </p:cNvCxnSpPr>
          <p:nvPr/>
        </p:nvCxnSpPr>
        <p:spPr bwMode="auto">
          <a:xfrm flipV="1">
            <a:off x="1697038" y="2749550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9" name="AutoShape 17"/>
          <p:cNvCxnSpPr>
            <a:cxnSpLocks noChangeShapeType="1"/>
            <a:stCxn id="51210" idx="2"/>
            <a:endCxn id="51216" idx="0"/>
          </p:cNvCxnSpPr>
          <p:nvPr/>
        </p:nvCxnSpPr>
        <p:spPr bwMode="auto">
          <a:xfrm>
            <a:off x="4449763" y="2749550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5202" name="Group 18"/>
          <p:cNvGrpSpPr>
            <a:grpSpLocks/>
          </p:cNvGrpSpPr>
          <p:nvPr/>
        </p:nvGrpSpPr>
        <p:grpSpPr bwMode="auto">
          <a:xfrm>
            <a:off x="852488" y="1412875"/>
            <a:ext cx="8129587" cy="5091113"/>
            <a:chOff x="537" y="698"/>
            <a:chExt cx="5121" cy="3207"/>
          </a:xfrm>
        </p:grpSpPr>
        <p:grpSp>
          <p:nvGrpSpPr>
            <p:cNvPr id="51222" name="Group 19"/>
            <p:cNvGrpSpPr>
              <a:grpSpLocks/>
            </p:cNvGrpSpPr>
            <p:nvPr/>
          </p:nvGrpSpPr>
          <p:grpSpPr bwMode="auto">
            <a:xfrm>
              <a:off x="537" y="698"/>
              <a:ext cx="4813" cy="2660"/>
              <a:chOff x="537" y="698"/>
              <a:chExt cx="4813" cy="2660"/>
            </a:xfrm>
          </p:grpSpPr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537" y="698"/>
                <a:ext cx="10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5" name="Text Box 21"/>
              <p:cNvSpPr txBox="1">
                <a:spLocks noChangeArrowheads="1"/>
              </p:cNvSpPr>
              <p:nvPr/>
            </p:nvSpPr>
            <p:spPr bwMode="auto">
              <a:xfrm>
                <a:off x="717" y="3185"/>
                <a:ext cx="7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6" name="Text Box 22"/>
              <p:cNvSpPr txBox="1">
                <a:spLocks noChangeArrowheads="1"/>
              </p:cNvSpPr>
              <p:nvPr/>
            </p:nvSpPr>
            <p:spPr bwMode="auto">
              <a:xfrm>
                <a:off x="4287" y="1402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1954" y="698"/>
                <a:ext cx="169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altLang="sv-SE" sz="120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Red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2133" y="3185"/>
                <a:ext cx="133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1223" name="Text Box 25"/>
            <p:cNvSpPr txBox="1">
              <a:spLocks noChangeArrowheads="1"/>
            </p:cNvSpPr>
            <p:nvPr/>
          </p:nvSpPr>
          <p:spPr bwMode="auto">
            <a:xfrm>
              <a:off x="4398" y="3540"/>
              <a:ext cx="12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II</a:t>
              </a:r>
            </a:p>
          </p:txBody>
        </p:sp>
      </p:grpSp>
      <p:sp>
        <p:nvSpPr>
          <p:cNvPr id="51221" name="Rectangle 26"/>
          <p:cNvSpPr>
            <a:spLocks noGrp="1" noChangeArrowheads="1"/>
          </p:cNvSpPr>
          <p:nvPr>
            <p:ph type="title"/>
          </p:nvPr>
        </p:nvSpPr>
        <p:spPr>
          <a:xfrm>
            <a:off x="522288" y="349250"/>
            <a:ext cx="7772400" cy="944563"/>
          </a:xfrm>
          <a:noFill/>
        </p:spPr>
        <p:txBody>
          <a:bodyPr lIns="0" rIns="0"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Self-Stabilzing Algorithm - Simulation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4042F7F-83F8-4FDE-BBFD-0DE93FB6E65B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13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2228" name="AutoShape 2"/>
          <p:cNvCxnSpPr>
            <a:cxnSpLocks noChangeShapeType="1"/>
            <a:stCxn id="52240" idx="1"/>
            <a:endCxn id="52238" idx="3"/>
          </p:cNvCxnSpPr>
          <p:nvPr/>
        </p:nvCxnSpPr>
        <p:spPr bwMode="auto">
          <a:xfrm flipH="1">
            <a:off x="2255838" y="4735513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AutoShape 3"/>
          <p:cNvCxnSpPr>
            <a:cxnSpLocks noChangeShapeType="1"/>
            <a:stCxn id="52240" idx="3"/>
            <a:endCxn id="52236" idx="1"/>
          </p:cNvCxnSpPr>
          <p:nvPr/>
        </p:nvCxnSpPr>
        <p:spPr bwMode="auto">
          <a:xfrm flipV="1">
            <a:off x="5008563" y="3313113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4"/>
          <p:cNvCxnSpPr>
            <a:cxnSpLocks noChangeShapeType="1"/>
            <a:stCxn id="52234" idx="3"/>
            <a:endCxn id="52236" idx="1"/>
          </p:cNvCxnSpPr>
          <p:nvPr/>
        </p:nvCxnSpPr>
        <p:spPr bwMode="auto">
          <a:xfrm>
            <a:off x="5008563" y="2179638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AutoShape 5"/>
          <p:cNvCxnSpPr>
            <a:cxnSpLocks noChangeShapeType="1"/>
            <a:stCxn id="52232" idx="3"/>
            <a:endCxn id="52234" idx="1"/>
          </p:cNvCxnSpPr>
          <p:nvPr/>
        </p:nvCxnSpPr>
        <p:spPr bwMode="auto">
          <a:xfrm>
            <a:off x="2255838" y="2179638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2232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2083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414463" y="173990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pic>
        <p:nvPicPr>
          <p:cNvPr id="52234" name="Picture 8" descr="BD1818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162083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4167188" y="173990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1</a:t>
            </a:r>
          </a:p>
        </p:txBody>
      </p:sp>
      <p:pic>
        <p:nvPicPr>
          <p:cNvPr id="52236" name="Picture 10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543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7081838" y="28733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2238" name="Picture 12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767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1414463" y="42957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2240" name="Picture 14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767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4167188" y="42957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2242" name="AutoShape 16"/>
          <p:cNvCxnSpPr>
            <a:cxnSpLocks noChangeShapeType="1"/>
            <a:stCxn id="52238" idx="0"/>
            <a:endCxn id="52232" idx="2"/>
          </p:cNvCxnSpPr>
          <p:nvPr/>
        </p:nvCxnSpPr>
        <p:spPr bwMode="auto">
          <a:xfrm flipV="1">
            <a:off x="1697038" y="273843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7"/>
          <p:cNvCxnSpPr>
            <a:cxnSpLocks noChangeShapeType="1"/>
            <a:stCxn id="52234" idx="2"/>
            <a:endCxn id="52240" idx="0"/>
          </p:cNvCxnSpPr>
          <p:nvPr/>
        </p:nvCxnSpPr>
        <p:spPr bwMode="auto">
          <a:xfrm>
            <a:off x="4449763" y="273843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6226" name="Group 18"/>
          <p:cNvGrpSpPr>
            <a:grpSpLocks/>
          </p:cNvGrpSpPr>
          <p:nvPr/>
        </p:nvGrpSpPr>
        <p:grpSpPr bwMode="auto">
          <a:xfrm rot="-1833397">
            <a:off x="610896" y="5677990"/>
            <a:ext cx="2149475" cy="609599"/>
            <a:chOff x="335" y="3538"/>
            <a:chExt cx="1354" cy="384"/>
          </a:xfrm>
        </p:grpSpPr>
        <p:sp>
          <p:nvSpPr>
            <p:cNvPr id="52253" name="Text Box 19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2254" name="Rectangle 20"/>
            <p:cNvSpPr>
              <a:spLocks noChangeArrowheads="1"/>
            </p:cNvSpPr>
            <p:nvPr/>
          </p:nvSpPr>
          <p:spPr bwMode="auto">
            <a:xfrm rot="1808483">
              <a:off x="335" y="3538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6229" name="Group 21"/>
          <p:cNvGrpSpPr>
            <a:grpSpLocks/>
          </p:cNvGrpSpPr>
          <p:nvPr/>
        </p:nvGrpSpPr>
        <p:grpSpPr bwMode="auto">
          <a:xfrm>
            <a:off x="623888" y="1346200"/>
            <a:ext cx="8358187" cy="5091113"/>
            <a:chOff x="393" y="698"/>
            <a:chExt cx="5265" cy="3207"/>
          </a:xfrm>
        </p:grpSpPr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393" y="698"/>
              <a:ext cx="13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717" y="3185"/>
              <a:ext cx="7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4287" y="1402"/>
              <a:ext cx="10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2271" y="698"/>
              <a:ext cx="16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Blue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sv-SE" sz="120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Red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1" name="Text Box 26"/>
            <p:cNvSpPr txBox="1">
              <a:spLocks noChangeArrowheads="1"/>
            </p:cNvSpPr>
            <p:nvPr/>
          </p:nvSpPr>
          <p:spPr bwMode="auto">
            <a:xfrm>
              <a:off x="2133" y="3185"/>
              <a:ext cx="1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Blue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2" name="Text Box 27"/>
            <p:cNvSpPr txBox="1">
              <a:spLocks noChangeArrowheads="1"/>
            </p:cNvSpPr>
            <p:nvPr/>
          </p:nvSpPr>
          <p:spPr bwMode="auto">
            <a:xfrm>
              <a:off x="4287" y="3540"/>
              <a:ext cx="13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III</a:t>
              </a:r>
            </a:p>
          </p:txBody>
        </p:sp>
      </p:grpSp>
      <p:sp>
        <p:nvSpPr>
          <p:cNvPr id="52246" name="Rectangle 28"/>
          <p:cNvSpPr>
            <a:spLocks noGrp="1" noChangeArrowheads="1"/>
          </p:cNvSpPr>
          <p:nvPr>
            <p:ph type="title"/>
          </p:nvPr>
        </p:nvSpPr>
        <p:spPr>
          <a:xfrm>
            <a:off x="522288" y="330200"/>
            <a:ext cx="7772400" cy="944563"/>
          </a:xfrm>
          <a:noFill/>
        </p:spPr>
        <p:txBody>
          <a:bodyPr lIns="0" rIns="0"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Self-Stabilzing Algorithm - Simulation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855ECA1-3CE6-41E3-B1C1-9AB52B4F0AB1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14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Self-Stabilizing Algorithm (continued) 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476375"/>
            <a:ext cx="8778875" cy="4878388"/>
          </a:xfrm>
        </p:spPr>
        <p:txBody>
          <a:bodyPr/>
          <a:lstStyle/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happens when a change in the topology occurs ?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AutoNum type="romanLcPeriod"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a new neighbor is added, it is possible that two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processors have the same color. 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possible that during convergence every processor will change its color.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81100" lvl="2" indent="-152400"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81100" lvl="2" indent="-152400"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3295650" y="5519738"/>
            <a:ext cx="2327275" cy="260350"/>
            <a:chOff x="2076" y="3477"/>
            <a:chExt cx="1466" cy="164"/>
          </a:xfrm>
        </p:grpSpPr>
        <p:sp>
          <p:nvSpPr>
            <p:cNvPr id="53276" name="Oval 5"/>
            <p:cNvSpPr>
              <a:spLocks noChangeArrowheads="1"/>
            </p:cNvSpPr>
            <p:nvPr/>
          </p:nvSpPr>
          <p:spPr bwMode="auto">
            <a:xfrm>
              <a:off x="2886" y="3478"/>
              <a:ext cx="171" cy="1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7" name="Oval 6"/>
            <p:cNvSpPr>
              <a:spLocks noChangeArrowheads="1"/>
            </p:cNvSpPr>
            <p:nvPr/>
          </p:nvSpPr>
          <p:spPr bwMode="auto">
            <a:xfrm>
              <a:off x="2404" y="3477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8" name="Oval 7"/>
            <p:cNvSpPr>
              <a:spLocks noChangeArrowheads="1"/>
            </p:cNvSpPr>
            <p:nvPr/>
          </p:nvSpPr>
          <p:spPr bwMode="auto">
            <a:xfrm>
              <a:off x="3371" y="347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9" name="Line 8"/>
            <p:cNvSpPr>
              <a:spLocks noChangeShapeType="1"/>
            </p:cNvSpPr>
            <p:nvPr/>
          </p:nvSpPr>
          <p:spPr bwMode="auto">
            <a:xfrm>
              <a:off x="2076" y="3556"/>
              <a:ext cx="32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3024188" y="55165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4083050" y="5645150"/>
            <a:ext cx="4984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4857750" y="5645150"/>
            <a:ext cx="4937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44" name="Line 12"/>
          <p:cNvSpPr>
            <a:spLocks noChangeShapeType="1"/>
          </p:cNvSpPr>
          <p:nvPr/>
        </p:nvSpPr>
        <p:spPr bwMode="auto">
          <a:xfrm>
            <a:off x="5619750" y="5657850"/>
            <a:ext cx="517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9" name="Oval 13"/>
          <p:cNvSpPr>
            <a:spLocks noChangeArrowheads="1"/>
          </p:cNvSpPr>
          <p:nvPr/>
        </p:nvSpPr>
        <p:spPr bwMode="auto">
          <a:xfrm>
            <a:off x="6137275" y="5522913"/>
            <a:ext cx="271463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60" name="Text Box 14"/>
          <p:cNvSpPr txBox="1">
            <a:spLocks noChangeArrowheads="1"/>
          </p:cNvSpPr>
          <p:nvPr/>
        </p:nvSpPr>
        <p:spPr bwMode="auto">
          <a:xfrm>
            <a:off x="2938463" y="5753100"/>
            <a:ext cx="3843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>
                <a:latin typeface="Calibri Light" panose="020F0302020204030204" pitchFamily="34" charset="0"/>
                <a:cs typeface="Calibri Light" panose="020F0302020204030204" pitchFamily="34" charset="0"/>
              </a:rPr>
              <a:t>1   2   3   4   5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49339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i=4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48" name="Oval 16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5746750" y="4376738"/>
            <a:ext cx="10969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i=5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altLang="sv-SE" sz="4000" b="0" baseline="30000">
                <a:latin typeface="Calibri Light" panose="020F0302020204030204" pitchFamily="34" charset="0"/>
                <a:cs typeface="Calibri Light" panose="020F0302020204030204" pitchFamily="34" charset="0"/>
              </a:rPr>
              <a:t>ø</a:t>
            </a:r>
          </a:p>
        </p:txBody>
      </p:sp>
      <p:sp>
        <p:nvSpPr>
          <p:cNvPr id="607250" name="Text Box 18"/>
          <p:cNvSpPr txBox="1">
            <a:spLocks noChangeArrowheads="1"/>
          </p:cNvSpPr>
          <p:nvPr/>
        </p:nvSpPr>
        <p:spPr bwMode="auto">
          <a:xfrm>
            <a:off x="26225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i=1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34226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i=2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41973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3" name="Oval 21"/>
          <p:cNvSpPr>
            <a:spLocks noChangeArrowheads="1"/>
          </p:cNvSpPr>
          <p:nvPr/>
        </p:nvSpPr>
        <p:spPr bwMode="auto">
          <a:xfrm>
            <a:off x="4581525" y="5521325"/>
            <a:ext cx="271463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hlin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54" name="Text Box 22"/>
          <p:cNvSpPr txBox="1">
            <a:spLocks noChangeArrowheads="1"/>
          </p:cNvSpPr>
          <p:nvPr/>
        </p:nvSpPr>
        <p:spPr bwMode="auto">
          <a:xfrm>
            <a:off x="34226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i=2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5" name="Oval 23"/>
          <p:cNvSpPr>
            <a:spLocks noChangeArrowheads="1"/>
          </p:cNvSpPr>
          <p:nvPr/>
        </p:nvSpPr>
        <p:spPr bwMode="auto">
          <a:xfrm>
            <a:off x="3816350" y="5519738"/>
            <a:ext cx="271463" cy="25876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56" name="Text Box 24"/>
          <p:cNvSpPr txBox="1">
            <a:spLocks noChangeArrowheads="1"/>
          </p:cNvSpPr>
          <p:nvPr/>
        </p:nvSpPr>
        <p:spPr bwMode="auto">
          <a:xfrm>
            <a:off x="26225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i=1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7" name="Oval 25"/>
          <p:cNvSpPr>
            <a:spLocks noChangeArrowheads="1"/>
          </p:cNvSpPr>
          <p:nvPr/>
        </p:nvSpPr>
        <p:spPr bwMode="auto">
          <a:xfrm>
            <a:off x="3024188" y="5529263"/>
            <a:ext cx="271462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7258" name="Group 26"/>
          <p:cNvGrpSpPr>
            <a:grpSpLocks/>
          </p:cNvGrpSpPr>
          <p:nvPr/>
        </p:nvGrpSpPr>
        <p:grpSpPr bwMode="auto">
          <a:xfrm>
            <a:off x="609600" y="5311780"/>
            <a:ext cx="2149475" cy="584201"/>
            <a:chOff x="336" y="3554"/>
            <a:chExt cx="1354" cy="368"/>
          </a:xfrm>
        </p:grpSpPr>
        <p:sp>
          <p:nvSpPr>
            <p:cNvPr id="53274" name="Text Box 27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3275" name="Rectangle 28"/>
            <p:cNvSpPr>
              <a:spLocks noChangeArrowheads="1"/>
            </p:cNvSpPr>
            <p:nvPr/>
          </p:nvSpPr>
          <p:spPr bwMode="auto">
            <a:xfrm rot="1808483">
              <a:off x="336" y="3564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07261" name="Text Box 29"/>
          <p:cNvSpPr txBox="1">
            <a:spLocks noChangeArrowheads="1"/>
          </p:cNvSpPr>
          <p:nvPr/>
        </p:nvSpPr>
        <p:spPr bwMode="auto">
          <a:xfrm>
            <a:off x="717550" y="6332538"/>
            <a:ext cx="3066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 in what cost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7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0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0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4" grpId="0" animBg="1"/>
      <p:bldP spid="607247" grpId="0" autoUpdateAnimBg="0"/>
      <p:bldP spid="607248" grpId="0" animBg="1" autoUpdateAnimBg="0"/>
      <p:bldP spid="607249" grpId="0" autoUpdateAnimBg="0"/>
      <p:bldP spid="607250" grpId="0" autoUpdateAnimBg="0"/>
      <p:bldP spid="607251" grpId="0" autoUpdateAnimBg="0"/>
      <p:bldP spid="607252" grpId="0" autoUpdateAnimBg="0"/>
      <p:bldP spid="607253" grpId="0" animBg="1" autoUpdateAnimBg="0"/>
      <p:bldP spid="607254" grpId="0" autoUpdateAnimBg="0"/>
      <p:bldP spid="607255" grpId="0" animBg="1" autoUpdateAnimBg="0"/>
      <p:bldP spid="607256" grpId="0" autoUpdateAnimBg="0"/>
      <p:bldP spid="607257" grpId="0" animBg="1" autoUpdateAnimBg="0"/>
      <p:bldP spid="6072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C07E71F-BA84-4C89-B75F-40509FB95ECC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15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 Motivation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 processor changed its color but only one processor really needed to.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we could identify the topology change we could maintain the changes in its environment.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We’ll add some elements to the algorithm: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 – A variable that collects all of the processor neighbors’ colors.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 section – Identify the problematic area.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- A symbol to flag a non-existing color.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1447800" y="5473700"/>
            <a:ext cx="152400" cy="165100"/>
            <a:chOff x="5136" y="304"/>
            <a:chExt cx="96" cy="104"/>
          </a:xfrm>
        </p:grpSpPr>
        <p:sp>
          <p:nvSpPr>
            <p:cNvPr id="54279" name="Line 5"/>
            <p:cNvSpPr>
              <a:spLocks noChangeShapeType="1"/>
            </p:cNvSpPr>
            <p:nvPr/>
          </p:nvSpPr>
          <p:spPr bwMode="auto">
            <a:xfrm flipV="1">
              <a:off x="5184" y="304"/>
              <a:ext cx="0" cy="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 flipH="1">
              <a:off x="5136" y="400"/>
              <a:ext cx="9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 dirty="0">
                <a:solidFill>
                  <a:srgbClr val="3333CC"/>
                </a:solidFill>
                <a:latin typeface="Times New Roman" pitchFamily="18" charset="0"/>
              </a:rPr>
              <a:t>Chapter 7 - Local Stabilization</a:t>
            </a:r>
            <a:endParaRPr lang="en-US" altLang="he-IL" sz="1400" b="0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930B246-B8E3-462A-AA75-2DC416D0222A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16</a:t>
            </a:fld>
            <a:endParaRPr lang="en-US" altLang="en-US" sz="1400" b="0" dirty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669337" cy="5180013"/>
          </a:xfrm>
        </p:spPr>
        <p:txBody>
          <a:bodyPr/>
          <a:lstStyle/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01	Do forever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02		</a:t>
            </a:r>
            <a:r>
              <a:rPr lang="en-US" altLang="he-IL" sz="1800" dirty="0" err="1">
                <a:solidFill>
                  <a:srgbClr val="000099"/>
                </a:solidFill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</a:rPr>
              <a:t> := </a:t>
            </a:r>
            <a:r>
              <a:rPr lang="en-US" altLang="he-IL" sz="1800" dirty="0">
                <a:solidFill>
                  <a:srgbClr val="000099"/>
                </a:solidFill>
                <a:latin typeface="Symbol" pitchFamily="18" charset="2"/>
              </a:rPr>
              <a:t>Æ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03		</a:t>
            </a:r>
            <a:r>
              <a:rPr lang="en-US" altLang="he-IL" sz="1800" dirty="0" err="1">
                <a:solidFill>
                  <a:srgbClr val="000099"/>
                </a:solidFill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</a:rPr>
              <a:t> := </a:t>
            </a:r>
            <a:r>
              <a:rPr lang="en-US" altLang="he-IL" sz="1800" dirty="0">
                <a:solidFill>
                  <a:srgbClr val="000099"/>
                </a:solidFill>
                <a:latin typeface="Symbol" pitchFamily="18" charset="2"/>
              </a:rPr>
              <a:t>Æ</a:t>
            </a:r>
            <a:endParaRPr lang="en-US" altLang="he-IL" sz="1800" dirty="0">
              <a:solidFill>
                <a:srgbClr val="000099"/>
              </a:solidFill>
            </a:endParaRP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04		For m:=1 to δ do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05			</a:t>
            </a:r>
            <a:r>
              <a:rPr lang="en-US" altLang="he-IL" sz="1800" dirty="0" err="1">
                <a:solidFill>
                  <a:srgbClr val="000099"/>
                </a:solidFill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sz="1800" dirty="0">
                <a:solidFill>
                  <a:srgbClr val="000099"/>
                </a:solidFill>
              </a:rPr>
              <a:t>:=read(</a:t>
            </a:r>
            <a:r>
              <a:rPr lang="en-US" altLang="he-IL" sz="1800" dirty="0" err="1">
                <a:solidFill>
                  <a:srgbClr val="000099"/>
                </a:solidFill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sz="1800" dirty="0">
                <a:solidFill>
                  <a:srgbClr val="000099"/>
                </a:solidFill>
              </a:rPr>
              <a:t>)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06			</a:t>
            </a:r>
            <a:r>
              <a:rPr lang="en-US" altLang="he-IL" sz="1800" dirty="0" err="1">
                <a:solidFill>
                  <a:srgbClr val="000099"/>
                </a:solidFill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</a:rPr>
              <a:t>:=</a:t>
            </a:r>
            <a:r>
              <a:rPr lang="en-US" altLang="he-IL" sz="1800" dirty="0" err="1">
                <a:solidFill>
                  <a:srgbClr val="000099"/>
                </a:solidFill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</a:rPr>
              <a:t> U {</a:t>
            </a:r>
            <a:r>
              <a:rPr lang="en-US" altLang="he-IL" sz="1800" dirty="0" err="1">
                <a:solidFill>
                  <a:srgbClr val="000099"/>
                </a:solidFill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sz="1800" dirty="0" err="1">
                <a:solidFill>
                  <a:srgbClr val="000099"/>
                </a:solidFill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</a:rPr>
              <a:t>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07			If ID(m)&gt;</a:t>
            </a:r>
            <a:r>
              <a:rPr lang="en-US" altLang="he-IL" sz="18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 then </a:t>
            </a:r>
            <a:r>
              <a:rPr lang="en-US" altLang="he-IL" sz="1800" dirty="0" err="1">
                <a:solidFill>
                  <a:srgbClr val="000099"/>
                </a:solidFill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</a:rPr>
              <a:t> := </a:t>
            </a:r>
            <a:r>
              <a:rPr lang="en-US" altLang="he-IL" sz="1800" dirty="0" err="1">
                <a:solidFill>
                  <a:srgbClr val="000099"/>
                </a:solidFill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</a:rPr>
              <a:t> U {</a:t>
            </a:r>
            <a:r>
              <a:rPr lang="en-US" altLang="he-IL" sz="1800" dirty="0" err="1">
                <a:solidFill>
                  <a:srgbClr val="000099"/>
                </a:solidFill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m</a:t>
            </a:r>
            <a:r>
              <a:rPr lang="en-US" altLang="he-IL" sz="1800" dirty="0" err="1">
                <a:solidFill>
                  <a:srgbClr val="000099"/>
                </a:solidFill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</a:rPr>
              <a:t>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08		od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09		If </a:t>
            </a:r>
            <a:r>
              <a:rPr lang="en-US" altLang="he-IL" sz="1800" dirty="0" err="1">
                <a:solidFill>
                  <a:srgbClr val="000099"/>
                </a:solidFill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 = </a:t>
            </a:r>
            <a:r>
              <a:rPr lang="en-US" altLang="he-IL" sz="2800" b="1" baseline="-25000" dirty="0">
                <a:solidFill>
                  <a:srgbClr val="000099"/>
                </a:solidFill>
              </a:rPr>
              <a:t>┴</a:t>
            </a:r>
            <a:r>
              <a:rPr lang="en-US" altLang="he-IL" sz="1800" dirty="0">
                <a:solidFill>
                  <a:srgbClr val="000099"/>
                </a:solidFill>
              </a:rPr>
              <a:t>  or </a:t>
            </a:r>
            <a:r>
              <a:rPr lang="en-US" altLang="he-IL" sz="1800" dirty="0" err="1">
                <a:solidFill>
                  <a:srgbClr val="000099"/>
                </a:solidFill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  </a:t>
            </a:r>
            <a:r>
              <a:rPr lang="en-US" altLang="he-IL" sz="2000" b="1" dirty="0">
                <a:solidFill>
                  <a:srgbClr val="000099"/>
                </a:solidFill>
                <a:latin typeface="Symbol" pitchFamily="18" charset="2"/>
              </a:rPr>
              <a:t>Î</a:t>
            </a:r>
            <a:r>
              <a:rPr lang="en-US" altLang="he-IL" sz="1800" dirty="0">
                <a:solidFill>
                  <a:srgbClr val="000099"/>
                </a:solidFill>
              </a:rPr>
              <a:t>  </a:t>
            </a:r>
            <a:r>
              <a:rPr lang="en-US" altLang="he-IL" sz="1800" dirty="0" err="1">
                <a:solidFill>
                  <a:srgbClr val="000099"/>
                </a:solidFill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</a:rPr>
              <a:t> then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10			 </a:t>
            </a:r>
            <a:r>
              <a:rPr lang="en-US" altLang="he-IL" sz="1800" dirty="0" err="1">
                <a:solidFill>
                  <a:srgbClr val="000099"/>
                </a:solidFill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:=choose(\\ </a:t>
            </a:r>
            <a:r>
              <a:rPr lang="en-US" altLang="he-IL" sz="1800" dirty="0" err="1">
                <a:solidFill>
                  <a:srgbClr val="000099"/>
                </a:solidFill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</a:rPr>
              <a:t>)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11		Write </a:t>
            </a:r>
            <a:r>
              <a:rPr lang="en-US" altLang="he-IL" sz="1800" dirty="0" err="1">
                <a:solidFill>
                  <a:srgbClr val="000099"/>
                </a:solidFill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 err="1">
                <a:solidFill>
                  <a:srgbClr val="000099"/>
                </a:solidFill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</a:rPr>
              <a:t> := color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12	od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13	Interrupt section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14		If </a:t>
            </a:r>
            <a:r>
              <a:rPr lang="en-US" altLang="he-IL" sz="1800" dirty="0" err="1">
                <a:solidFill>
                  <a:srgbClr val="000099"/>
                </a:solidFill>
              </a:rPr>
              <a:t>recover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ij</a:t>
            </a:r>
            <a:r>
              <a:rPr lang="en-US" altLang="he-IL" sz="1800" dirty="0">
                <a:solidFill>
                  <a:srgbClr val="000099"/>
                </a:solidFill>
              </a:rPr>
              <a:t> and j &gt; </a:t>
            </a:r>
            <a:r>
              <a:rPr lang="en-US" altLang="he-IL" sz="18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 then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15			</a:t>
            </a:r>
            <a:r>
              <a:rPr lang="en-US" altLang="he-IL" sz="1800" dirty="0" err="1">
                <a:solidFill>
                  <a:srgbClr val="000099"/>
                </a:solidFill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>
                <a:solidFill>
                  <a:srgbClr val="000099"/>
                </a:solidFill>
              </a:rPr>
              <a:t> := </a:t>
            </a:r>
            <a:r>
              <a:rPr lang="en-US" altLang="he-IL" b="1" baseline="-25000" dirty="0">
                <a:solidFill>
                  <a:srgbClr val="000099"/>
                </a:solidFill>
              </a:rPr>
              <a:t>┴</a:t>
            </a:r>
            <a:endParaRPr lang="en-US" altLang="he-IL" b="1" dirty="0">
              <a:solidFill>
                <a:srgbClr val="000099"/>
              </a:solidFill>
            </a:endParaRP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</a:rPr>
              <a:t>16			Write </a:t>
            </a:r>
            <a:r>
              <a:rPr lang="en-US" altLang="he-IL" sz="1800" dirty="0" err="1">
                <a:solidFill>
                  <a:srgbClr val="000099"/>
                </a:solidFill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</a:rPr>
              <a:t>i</a:t>
            </a:r>
            <a:r>
              <a:rPr lang="en-US" altLang="he-IL" sz="1800" dirty="0" err="1">
                <a:solidFill>
                  <a:srgbClr val="000099"/>
                </a:solidFill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</a:rPr>
              <a:t> :=</a:t>
            </a:r>
            <a:r>
              <a:rPr lang="en-US" altLang="he-IL" sz="1800" b="1" dirty="0">
                <a:solidFill>
                  <a:srgbClr val="000099"/>
                </a:solidFill>
              </a:rPr>
              <a:t> </a:t>
            </a:r>
            <a:r>
              <a:rPr lang="en-US" altLang="he-IL" b="1" baseline="-25000" dirty="0">
                <a:solidFill>
                  <a:srgbClr val="000099"/>
                </a:solidFill>
              </a:rPr>
              <a:t>┴</a:t>
            </a:r>
            <a:endParaRPr lang="en-US" altLang="he-IL" b="1" dirty="0">
              <a:solidFill>
                <a:srgbClr val="000099"/>
              </a:solidFill>
            </a:endParaRPr>
          </a:p>
          <a:p>
            <a:pPr marL="1479550" lvl="2" indent="-412750">
              <a:lnSpc>
                <a:spcPct val="90000"/>
              </a:lnSpc>
              <a:buFont typeface="Wingdings" pitchFamily="2" charset="2"/>
              <a:buNone/>
            </a:pPr>
            <a:endParaRPr lang="en-US" altLang="he-IL" sz="1600" dirty="0">
              <a:solidFill>
                <a:srgbClr val="000099"/>
              </a:solidFill>
            </a:endParaRPr>
          </a:p>
        </p:txBody>
      </p:sp>
      <p:grpSp>
        <p:nvGrpSpPr>
          <p:cNvPr id="609283" name="Group 3"/>
          <p:cNvGrpSpPr>
            <a:grpSpLocks/>
          </p:cNvGrpSpPr>
          <p:nvPr/>
        </p:nvGrpSpPr>
        <p:grpSpPr bwMode="auto">
          <a:xfrm>
            <a:off x="2032000" y="1343025"/>
            <a:ext cx="7237413" cy="2895600"/>
            <a:chOff x="1280" y="846"/>
            <a:chExt cx="4559" cy="1824"/>
          </a:xfrm>
        </p:grpSpPr>
        <p:sp>
          <p:nvSpPr>
            <p:cNvPr id="55311" name="Text Box 4"/>
            <p:cNvSpPr txBox="1">
              <a:spLocks noChangeArrowheads="1"/>
            </p:cNvSpPr>
            <p:nvPr/>
          </p:nvSpPr>
          <p:spPr bwMode="auto">
            <a:xfrm>
              <a:off x="3943" y="851"/>
              <a:ext cx="189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of P</a:t>
              </a:r>
              <a:r>
                <a:rPr lang="en-US" altLang="he-IL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neighbors’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endParaRPr lang="en-US" altLang="sv-SE" sz="2000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2" name="AutoShape 5"/>
            <p:cNvSpPr>
              <a:spLocks noChangeArrowheads="1"/>
            </p:cNvSpPr>
            <p:nvPr/>
          </p:nvSpPr>
          <p:spPr bwMode="auto">
            <a:xfrm>
              <a:off x="1280" y="920"/>
              <a:ext cx="1056" cy="18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3" name="AutoShape 6"/>
            <p:cNvSpPr>
              <a:spLocks noChangeArrowheads="1"/>
            </p:cNvSpPr>
            <p:nvPr/>
          </p:nvSpPr>
          <p:spPr bwMode="auto">
            <a:xfrm>
              <a:off x="1904" y="1702"/>
              <a:ext cx="2040" cy="174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 flipH="1" flipV="1">
              <a:off x="2344" y="1000"/>
              <a:ext cx="1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3943" y="1378"/>
              <a:ext cx="1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6" name="AutoShape 9"/>
            <p:cNvSpPr>
              <a:spLocks noChangeArrowheads="1"/>
            </p:cNvSpPr>
            <p:nvPr/>
          </p:nvSpPr>
          <p:spPr bwMode="auto">
            <a:xfrm>
              <a:off x="3944" y="846"/>
              <a:ext cx="1701" cy="532"/>
            </a:xfrm>
            <a:prstGeom prst="flowChartProcess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7" name="AutoShape 10"/>
            <p:cNvSpPr>
              <a:spLocks noChangeArrowheads="1"/>
            </p:cNvSpPr>
            <p:nvPr/>
          </p:nvSpPr>
          <p:spPr bwMode="auto">
            <a:xfrm>
              <a:off x="1910" y="2496"/>
              <a:ext cx="2040" cy="17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8" name="Line 11"/>
            <p:cNvSpPr>
              <a:spLocks noChangeShapeType="1"/>
            </p:cNvSpPr>
            <p:nvPr/>
          </p:nvSpPr>
          <p:spPr bwMode="auto">
            <a:xfrm flipH="1">
              <a:off x="5472" y="1394"/>
              <a:ext cx="0" cy="11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9" name="Line 12"/>
            <p:cNvSpPr>
              <a:spLocks noChangeShapeType="1"/>
            </p:cNvSpPr>
            <p:nvPr/>
          </p:nvSpPr>
          <p:spPr bwMode="auto">
            <a:xfrm flipH="1">
              <a:off x="3928" y="2587"/>
              <a:ext cx="1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5302" name="Rectangle 13"/>
          <p:cNvSpPr>
            <a:spLocks noGrp="1" noChangeArrowheads="1"/>
          </p:cNvSpPr>
          <p:nvPr>
            <p:ph type="title"/>
          </p:nvPr>
        </p:nvSpPr>
        <p:spPr>
          <a:xfrm>
            <a:off x="382588" y="230188"/>
            <a:ext cx="8304212" cy="944562"/>
          </a:xfrm>
        </p:spPr>
        <p:txBody>
          <a:bodyPr/>
          <a:lstStyle/>
          <a:p>
            <a:r>
              <a:rPr lang="en-US" alt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A Super-Stabilizing Algorithm</a:t>
            </a:r>
            <a:endParaRPr lang="en-US" altLang="sv-SE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30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grpSp>
        <p:nvGrpSpPr>
          <p:cNvPr id="609295" name="Group 15"/>
          <p:cNvGrpSpPr>
            <a:grpSpLocks/>
          </p:cNvGrpSpPr>
          <p:nvPr/>
        </p:nvGrpSpPr>
        <p:grpSpPr bwMode="auto">
          <a:xfrm>
            <a:off x="5151438" y="4841875"/>
            <a:ext cx="3700462" cy="1562100"/>
            <a:chOff x="3245" y="2918"/>
            <a:chExt cx="2331" cy="984"/>
          </a:xfrm>
        </p:grpSpPr>
        <p:sp>
          <p:nvSpPr>
            <p:cNvPr id="55308" name="AutoShape 16"/>
            <p:cNvSpPr>
              <a:spLocks/>
            </p:cNvSpPr>
            <p:nvPr/>
          </p:nvSpPr>
          <p:spPr bwMode="auto">
            <a:xfrm flipH="1">
              <a:off x="3245" y="3096"/>
              <a:ext cx="187" cy="672"/>
            </a:xfrm>
            <a:prstGeom prst="leftBrace">
              <a:avLst>
                <a:gd name="adj1" fmla="val 29830"/>
                <a:gd name="adj2" fmla="val 49481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09" name="AutoShape 17"/>
            <p:cNvSpPr>
              <a:spLocks noChangeArrowheads="1"/>
            </p:cNvSpPr>
            <p:nvPr/>
          </p:nvSpPr>
          <p:spPr bwMode="auto">
            <a:xfrm rot="10800000">
              <a:off x="3851" y="2918"/>
              <a:ext cx="1517" cy="974"/>
            </a:xfrm>
            <a:prstGeom prst="wedgeRoundRectCallout">
              <a:avLst>
                <a:gd name="adj1" fmla="val 78278"/>
                <a:gd name="adj2" fmla="val -2157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 u="sng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0" name="Text Box 18"/>
            <p:cNvSpPr txBox="1">
              <a:spLocks noChangeArrowheads="1"/>
            </p:cNvSpPr>
            <p:nvPr/>
          </p:nvSpPr>
          <p:spPr bwMode="auto">
            <a:xfrm>
              <a:off x="3881" y="2952"/>
              <a:ext cx="1695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Activated after a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topology change to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identify the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critical processor</a:t>
              </a:r>
            </a:p>
          </p:txBody>
        </p:sp>
      </p:grp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182563" y="6178550"/>
            <a:ext cx="5621337" cy="650875"/>
            <a:chOff x="299" y="3815"/>
            <a:chExt cx="3357" cy="487"/>
          </a:xfrm>
        </p:grpSpPr>
        <p:sp>
          <p:nvSpPr>
            <p:cNvPr id="55306" name="AutoShape 20"/>
            <p:cNvSpPr>
              <a:spLocks noChangeArrowheads="1"/>
            </p:cNvSpPr>
            <p:nvPr/>
          </p:nvSpPr>
          <p:spPr bwMode="auto">
            <a:xfrm rot="10800000">
              <a:off x="299" y="3815"/>
              <a:ext cx="3229" cy="487"/>
            </a:xfrm>
            <a:prstGeom prst="wedgeRoundRectCallout">
              <a:avLst>
                <a:gd name="adj1" fmla="val 2431"/>
                <a:gd name="adj2" fmla="val 126796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 u="sng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07" name="Text Box 21"/>
            <p:cNvSpPr txBox="1">
              <a:spLocks noChangeArrowheads="1"/>
            </p:cNvSpPr>
            <p:nvPr/>
          </p:nvSpPr>
          <p:spPr bwMode="auto">
            <a:xfrm>
              <a:off x="328" y="3815"/>
              <a:ext cx="3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recover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i,j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is the interrupt which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gets upon a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change in the communication between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j </a:t>
              </a:r>
              <a:endParaRPr lang="en-US" altLang="sv-SE" sz="1600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79F6E7D-CD66-4560-9FCC-0D4575911206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17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Super-Stabilizing Algorithm - Example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that the new algorithm stabilizes faster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 the previous one (in some cases).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 us consider the previous example, this time 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the super-stabilizing algorithm:</a:t>
            </a:r>
          </a:p>
          <a:p>
            <a:pPr marL="1327150" lvl="2" indent="-41275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295650" y="5519738"/>
            <a:ext cx="2327275" cy="260350"/>
            <a:chOff x="2076" y="3477"/>
            <a:chExt cx="1466" cy="164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2886" y="3478"/>
              <a:ext cx="171" cy="1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2404" y="3477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50" name="Oval 7"/>
            <p:cNvSpPr>
              <a:spLocks noChangeArrowheads="1"/>
            </p:cNvSpPr>
            <p:nvPr/>
          </p:nvSpPr>
          <p:spPr bwMode="auto">
            <a:xfrm>
              <a:off x="3371" y="347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51" name="Line 8"/>
            <p:cNvSpPr>
              <a:spLocks noChangeShapeType="1"/>
            </p:cNvSpPr>
            <p:nvPr/>
          </p:nvSpPr>
          <p:spPr bwMode="auto">
            <a:xfrm>
              <a:off x="2076" y="3556"/>
              <a:ext cx="32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6327" name="Oval 9"/>
          <p:cNvSpPr>
            <a:spLocks noChangeArrowheads="1"/>
          </p:cNvSpPr>
          <p:nvPr/>
        </p:nvSpPr>
        <p:spPr bwMode="auto">
          <a:xfrm>
            <a:off x="3024188" y="55165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>
            <a:off x="4083050" y="5645150"/>
            <a:ext cx="4984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4857750" y="5645150"/>
            <a:ext cx="4937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0316" name="Line 12"/>
          <p:cNvSpPr>
            <a:spLocks noChangeShapeType="1"/>
          </p:cNvSpPr>
          <p:nvPr/>
        </p:nvSpPr>
        <p:spPr bwMode="auto">
          <a:xfrm>
            <a:off x="5619750" y="5657850"/>
            <a:ext cx="517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31" name="Oval 13"/>
          <p:cNvSpPr>
            <a:spLocks noChangeArrowheads="1"/>
          </p:cNvSpPr>
          <p:nvPr/>
        </p:nvSpPr>
        <p:spPr bwMode="auto">
          <a:xfrm>
            <a:off x="6137275" y="5522913"/>
            <a:ext cx="271463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32" name="Text Box 14"/>
          <p:cNvSpPr txBox="1">
            <a:spLocks noChangeArrowheads="1"/>
          </p:cNvSpPr>
          <p:nvPr/>
        </p:nvSpPr>
        <p:spPr bwMode="auto">
          <a:xfrm>
            <a:off x="2938463" y="5753100"/>
            <a:ext cx="3843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>
                <a:latin typeface="Calibri Light" panose="020F0302020204030204" pitchFamily="34" charset="0"/>
                <a:cs typeface="Calibri Light" panose="020F0302020204030204" pitchFamily="34" charset="0"/>
              </a:rPr>
              <a:t>1   2   3   4   5</a:t>
            </a:r>
          </a:p>
        </p:txBody>
      </p:sp>
      <p:sp>
        <p:nvSpPr>
          <p:cNvPr id="610319" name="Text Box 15"/>
          <p:cNvSpPr txBox="1">
            <a:spLocks noChangeArrowheads="1"/>
          </p:cNvSpPr>
          <p:nvPr/>
        </p:nvSpPr>
        <p:spPr bwMode="auto">
          <a:xfrm>
            <a:off x="4933950" y="4376738"/>
            <a:ext cx="285115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i=4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 =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AColors =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10320" name="Oval 16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pattFill prst="solidDmnd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10321" name="Group 17"/>
          <p:cNvGrpSpPr>
            <a:grpSpLocks/>
          </p:cNvGrpSpPr>
          <p:nvPr/>
        </p:nvGrpSpPr>
        <p:grpSpPr bwMode="auto">
          <a:xfrm>
            <a:off x="609600" y="5311780"/>
            <a:ext cx="2149475" cy="584201"/>
            <a:chOff x="336" y="3554"/>
            <a:chExt cx="1354" cy="368"/>
          </a:xfrm>
        </p:grpSpPr>
        <p:sp>
          <p:nvSpPr>
            <p:cNvPr id="56346" name="Text Box 18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6347" name="Rectangle 19"/>
            <p:cNvSpPr>
              <a:spLocks noChangeArrowheads="1"/>
            </p:cNvSpPr>
            <p:nvPr/>
          </p:nvSpPr>
          <p:spPr bwMode="auto">
            <a:xfrm rot="1808483">
              <a:off x="336" y="3564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717550" y="6332538"/>
            <a:ext cx="12891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altLang="sv-SE" i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altLang="sv-SE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(1)</a:t>
            </a:r>
          </a:p>
        </p:txBody>
      </p: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3714750" y="3351211"/>
            <a:ext cx="1905000" cy="1015999"/>
            <a:chOff x="452" y="2144"/>
            <a:chExt cx="1200" cy="640"/>
          </a:xfrm>
        </p:grpSpPr>
        <p:sp>
          <p:nvSpPr>
            <p:cNvPr id="56339" name="Text Box 22"/>
            <p:cNvSpPr txBox="1">
              <a:spLocks noChangeArrowheads="1"/>
            </p:cNvSpPr>
            <p:nvPr/>
          </p:nvSpPr>
          <p:spPr bwMode="auto">
            <a:xfrm>
              <a:off x="452" y="2144"/>
              <a:ext cx="120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24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</a:t>
              </a:r>
              <a:r>
                <a:rPr lang="en-US" altLang="sv-SE" sz="24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  <a:r>
                <a:rPr lang="en-US" altLang="sv-SE" sz="24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= 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24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</a:t>
              </a:r>
              <a:r>
                <a:rPr lang="en-US" altLang="sv-SE" sz="24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  <a:r>
                <a:rPr lang="en-US" altLang="sv-SE" sz="24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.color = </a:t>
              </a:r>
            </a:p>
          </p:txBody>
        </p:sp>
        <p:grpSp>
          <p:nvGrpSpPr>
            <p:cNvPr id="56340" name="Group 23"/>
            <p:cNvGrpSpPr>
              <a:grpSpLocks/>
            </p:cNvGrpSpPr>
            <p:nvPr/>
          </p:nvGrpSpPr>
          <p:grpSpPr bwMode="auto">
            <a:xfrm>
              <a:off x="1248" y="2192"/>
              <a:ext cx="210" cy="192"/>
              <a:chOff x="5136" y="304"/>
              <a:chExt cx="96" cy="104"/>
            </a:xfrm>
          </p:grpSpPr>
          <p:sp>
            <p:nvSpPr>
              <p:cNvPr id="56344" name="Line 24"/>
              <p:cNvSpPr>
                <a:spLocks noChangeShapeType="1"/>
              </p:cNvSpPr>
              <p:nvPr/>
            </p:nvSpPr>
            <p:spPr bwMode="auto">
              <a:xfrm flipV="1">
                <a:off x="5184" y="304"/>
                <a:ext cx="0" cy="1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345" name="Line 25"/>
              <p:cNvSpPr>
                <a:spLocks noChangeShapeType="1"/>
              </p:cNvSpPr>
              <p:nvPr/>
            </p:nvSpPr>
            <p:spPr bwMode="auto">
              <a:xfrm flipH="1">
                <a:off x="5136" y="40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56341" name="Group 26"/>
            <p:cNvGrpSpPr>
              <a:grpSpLocks/>
            </p:cNvGrpSpPr>
            <p:nvPr/>
          </p:nvGrpSpPr>
          <p:grpSpPr bwMode="auto">
            <a:xfrm>
              <a:off x="1344" y="2552"/>
              <a:ext cx="210" cy="192"/>
              <a:chOff x="5136" y="304"/>
              <a:chExt cx="96" cy="104"/>
            </a:xfrm>
          </p:grpSpPr>
          <p:sp>
            <p:nvSpPr>
              <p:cNvPr id="56342" name="Line 27"/>
              <p:cNvSpPr>
                <a:spLocks noChangeShapeType="1"/>
              </p:cNvSpPr>
              <p:nvPr/>
            </p:nvSpPr>
            <p:spPr bwMode="auto">
              <a:xfrm flipV="1">
                <a:off x="5184" y="304"/>
                <a:ext cx="0" cy="1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343" name="Line 28"/>
              <p:cNvSpPr>
                <a:spLocks noChangeShapeType="1"/>
              </p:cNvSpPr>
              <p:nvPr/>
            </p:nvSpPr>
            <p:spPr bwMode="auto">
              <a:xfrm flipH="1">
                <a:off x="5136" y="40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610333" name="Oval 29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6" grpId="0" animBg="1"/>
      <p:bldP spid="610319" grpId="0"/>
      <p:bldP spid="610319" grpId="1"/>
      <p:bldP spid="610320" grpId="0" animBg="1"/>
      <p:bldP spid="610324" grpId="0"/>
      <p:bldP spid="6103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Times New Roman" pitchFamily="18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314C177-F86F-490C-8B94-1A6C55C4365C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18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8788"/>
            <a:ext cx="7772400" cy="944562"/>
          </a:xfrm>
        </p:spPr>
        <p:txBody>
          <a:bodyPr/>
          <a:lstStyle/>
          <a:p>
            <a:r>
              <a:rPr lang="en-US" alt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 Proof</a:t>
            </a:r>
            <a:endParaRPr lang="en-US" altLang="sv-SE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403350"/>
            <a:ext cx="8778875" cy="5080000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 1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This algorithm is self-stabilizing.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Proof by induction: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the first iteration: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     doesn’t exist in the system.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fixed value.</a:t>
            </a:r>
          </a:p>
          <a:p>
            <a:pPr marL="952500" lvl="1" indent="-495300"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Assume that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fixed value    i&lt;k</a:t>
            </a:r>
            <a:r>
              <a:rPr lang="en-US" altLang="he-IL" u="sng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If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neighbor then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does not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change to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’s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color, but chooses a different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color.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to the assumptions we get that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’s color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becomes fixed for 1≤i≤n, so the system stabilizes.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2645292" y="2835469"/>
            <a:ext cx="152400" cy="165100"/>
            <a:chOff x="5136" y="304"/>
            <a:chExt cx="96" cy="104"/>
          </a:xfrm>
        </p:grpSpPr>
        <p:sp>
          <p:nvSpPr>
            <p:cNvPr id="57353" name="Line 5"/>
            <p:cNvSpPr>
              <a:spLocks noChangeShapeType="1"/>
            </p:cNvSpPr>
            <p:nvPr/>
          </p:nvSpPr>
          <p:spPr bwMode="auto">
            <a:xfrm flipV="1">
              <a:off x="5184" y="304"/>
              <a:ext cx="0" cy="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57354" name="Line 6"/>
            <p:cNvSpPr>
              <a:spLocks noChangeShapeType="1"/>
            </p:cNvSpPr>
            <p:nvPr/>
          </p:nvSpPr>
          <p:spPr bwMode="auto">
            <a:xfrm flipH="1">
              <a:off x="5136" y="400"/>
              <a:ext cx="9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22718"/>
              </p:ext>
            </p:extLst>
          </p:nvPr>
        </p:nvGraphicFramePr>
        <p:xfrm>
          <a:off x="5097526" y="3498656"/>
          <a:ext cx="30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משוואה" r:id="rId3" imgW="127000" imgH="146052" progId="Equation.3">
                  <p:embed/>
                </p:oleObj>
              </mc:Choice>
              <mc:Fallback>
                <p:oleObj name="משוואה" r:id="rId3" imgW="127000" imgH="1460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526" y="3498656"/>
                        <a:ext cx="30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EFE064F-3244-4E65-B48E-3B0029557842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19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772400" cy="944563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609600" lvl="1" indent="0">
              <a:buSzTx/>
              <a:buFont typeface="Wingdings" pitchFamily="2" charset="2"/>
              <a:buAutoNum type="alphaLcPeriod"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</a:t>
            </a: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The color of a neighboring 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 is always different in every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execution that starts in a safe configuration,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which only a single topology change occurs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before the next safe configuration is reached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-292387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5" name="Oval 5"/>
          <p:cNvSpPr>
            <a:spLocks noChangeArrowheads="1"/>
          </p:cNvSpPr>
          <p:nvPr/>
        </p:nvSpPr>
        <p:spPr bwMode="auto">
          <a:xfrm>
            <a:off x="3151188" y="4616450"/>
            <a:ext cx="271462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6" name="Oval 6"/>
          <p:cNvSpPr>
            <a:spLocks noChangeArrowheads="1"/>
          </p:cNvSpPr>
          <p:nvPr/>
        </p:nvSpPr>
        <p:spPr bwMode="auto">
          <a:xfrm>
            <a:off x="3694113" y="5654675"/>
            <a:ext cx="271462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7" name="Oval 7"/>
          <p:cNvSpPr>
            <a:spLocks noChangeArrowheads="1"/>
          </p:cNvSpPr>
          <p:nvPr/>
        </p:nvSpPr>
        <p:spPr bwMode="auto">
          <a:xfrm>
            <a:off x="4305300" y="5005388"/>
            <a:ext cx="271463" cy="260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8" name="Oval 8"/>
          <p:cNvSpPr>
            <a:spLocks noChangeArrowheads="1"/>
          </p:cNvSpPr>
          <p:nvPr/>
        </p:nvSpPr>
        <p:spPr bwMode="auto">
          <a:xfrm>
            <a:off x="4033838" y="6357938"/>
            <a:ext cx="271462" cy="2587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9" name="Oval 9"/>
          <p:cNvSpPr>
            <a:spLocks noChangeArrowheads="1"/>
          </p:cNvSpPr>
          <p:nvPr/>
        </p:nvSpPr>
        <p:spPr bwMode="auto">
          <a:xfrm>
            <a:off x="2676525" y="5265738"/>
            <a:ext cx="271463" cy="2587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0" name="Oval 10"/>
          <p:cNvSpPr>
            <a:spLocks noChangeArrowheads="1"/>
          </p:cNvSpPr>
          <p:nvPr/>
        </p:nvSpPr>
        <p:spPr bwMode="auto">
          <a:xfrm>
            <a:off x="2405063" y="6369050"/>
            <a:ext cx="271462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1" name="Oval 11"/>
          <p:cNvSpPr>
            <a:spLocks noChangeArrowheads="1"/>
          </p:cNvSpPr>
          <p:nvPr/>
        </p:nvSpPr>
        <p:spPr bwMode="auto">
          <a:xfrm>
            <a:off x="1862138" y="5978525"/>
            <a:ext cx="271462" cy="2603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 flipH="1">
            <a:off x="2870200" y="4875213"/>
            <a:ext cx="338138" cy="3905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2120900" y="6196013"/>
            <a:ext cx="271463" cy="2698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rot="283336" flipH="1">
            <a:off x="2133600" y="5459413"/>
            <a:ext cx="542925" cy="595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3391" name="Line 15"/>
          <p:cNvSpPr>
            <a:spLocks noChangeShapeType="1"/>
          </p:cNvSpPr>
          <p:nvPr/>
        </p:nvSpPr>
        <p:spPr bwMode="auto">
          <a:xfrm rot="21398922" flipH="1">
            <a:off x="4170363" y="5265738"/>
            <a:ext cx="271462" cy="1103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 rot="-300662" flipH="1" flipV="1">
            <a:off x="3424238" y="4824413"/>
            <a:ext cx="31750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3898900" y="5913438"/>
            <a:ext cx="203200" cy="4556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2676525" y="6508750"/>
            <a:ext cx="1357313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3395" name="Oval 19"/>
          <p:cNvSpPr>
            <a:spLocks noChangeArrowheads="1"/>
          </p:cNvSpPr>
          <p:nvPr/>
        </p:nvSpPr>
        <p:spPr bwMode="auto">
          <a:xfrm>
            <a:off x="4033838" y="63547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 animBg="1"/>
      <p:bldP spid="6133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Times New Roman" pitchFamily="18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1F20C80-B49C-4728-8573-A048B6925CF7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2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28700"/>
            <a:ext cx="7772400" cy="1143000"/>
          </a:xfrm>
        </p:spPr>
        <p:txBody>
          <a:bodyPr/>
          <a:lstStyle/>
          <a:p>
            <a:r>
              <a:rPr lang="en-US" alt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Chapter 7: roadmap</a:t>
            </a:r>
            <a:endParaRPr lang="en-US" altLang="sv-S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00300"/>
            <a:ext cx="8320088" cy="25781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 sz="2600" dirty="0">
                <a:solidFill>
                  <a:srgbClr val="C6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7.1 </a:t>
            </a:r>
            <a:r>
              <a:rPr lang="en-US" altLang="he-IL" sz="2600" dirty="0" err="1">
                <a:solidFill>
                  <a:srgbClr val="C6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Superstabilization</a:t>
            </a:r>
            <a:r>
              <a:rPr lang="en-US" altLang="he-IL" sz="2600" dirty="0">
                <a:solidFill>
                  <a:srgbClr val="C6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he-IL" sz="26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7.2 Self-Stabilizing Fault-Containing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1C67D30-085A-4CDC-AA4A-7777473FB35D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20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2750"/>
            <a:ext cx="7772400" cy="944563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Super-stabilizing Time</a:t>
            </a: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Number of cycles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required to reach a safe configuration following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topology change.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-292387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946150" y="3754438"/>
            <a:ext cx="7600950" cy="1311275"/>
            <a:chOff x="444" y="2365"/>
            <a:chExt cx="4788" cy="826"/>
          </a:xfrm>
        </p:grpSpPr>
        <p:sp>
          <p:nvSpPr>
            <p:cNvPr id="59400" name="Text Box 6"/>
            <p:cNvSpPr txBox="1">
              <a:spLocks noChangeArrowheads="1"/>
            </p:cNvSpPr>
            <p:nvPr/>
          </p:nvSpPr>
          <p:spPr bwMode="auto">
            <a:xfrm>
              <a:off x="444" y="2365"/>
              <a:ext cx="47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Super-stabilizing vs. Self-Stabilizing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	  </a:t>
              </a:r>
              <a:r>
                <a:rPr lang="en-US" altLang="he-IL" b="0" i="1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</a:t>
              </a: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(1)			      </a:t>
              </a:r>
              <a:r>
                <a:rPr lang="en-US" altLang="he-IL" b="0" i="1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</a:t>
              </a: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(n)</a:t>
              </a:r>
              <a:endParaRPr lang="en-US" altLang="sv-SE" b="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401" name="Line 7"/>
            <p:cNvSpPr>
              <a:spLocks noChangeShapeType="1"/>
            </p:cNvSpPr>
            <p:nvPr/>
          </p:nvSpPr>
          <p:spPr bwMode="auto">
            <a:xfrm flipH="1">
              <a:off x="444" y="2776"/>
              <a:ext cx="45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FD148E-A73B-4888-91D4-996A3D4916AC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21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0163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574675" lvl="1" indent="34925">
              <a:buSzTx/>
              <a:buFont typeface="Wingdings" pitchFamily="2" charset="2"/>
              <a:buAutoNum type="alphaLcPeriod"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Adjustment Measure</a:t>
            </a: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The number of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processors that changes color upon a topology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change.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super-stabilizing algorithm changes one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 color, the one which had the single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topology change</a:t>
            </a: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-292387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3" name="Oval 5"/>
          <p:cNvSpPr>
            <a:spLocks noChangeArrowheads="1"/>
          </p:cNvSpPr>
          <p:nvPr/>
        </p:nvSpPr>
        <p:spPr bwMode="auto">
          <a:xfrm>
            <a:off x="4264025" y="4413250"/>
            <a:ext cx="271463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4" name="Oval 6"/>
          <p:cNvSpPr>
            <a:spLocks noChangeArrowheads="1"/>
          </p:cNvSpPr>
          <p:nvPr/>
        </p:nvSpPr>
        <p:spPr bwMode="auto">
          <a:xfrm>
            <a:off x="4806950" y="5451475"/>
            <a:ext cx="271463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5" name="Oval 7"/>
          <p:cNvSpPr>
            <a:spLocks noChangeArrowheads="1"/>
          </p:cNvSpPr>
          <p:nvPr/>
        </p:nvSpPr>
        <p:spPr bwMode="auto">
          <a:xfrm>
            <a:off x="5418138" y="4802188"/>
            <a:ext cx="271462" cy="260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6" name="Oval 8"/>
          <p:cNvSpPr>
            <a:spLocks noChangeArrowheads="1"/>
          </p:cNvSpPr>
          <p:nvPr/>
        </p:nvSpPr>
        <p:spPr bwMode="auto">
          <a:xfrm>
            <a:off x="5146675" y="6154738"/>
            <a:ext cx="271463" cy="2587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7" name="Oval 9"/>
          <p:cNvSpPr>
            <a:spLocks noChangeArrowheads="1"/>
          </p:cNvSpPr>
          <p:nvPr/>
        </p:nvSpPr>
        <p:spPr bwMode="auto">
          <a:xfrm>
            <a:off x="3789363" y="5062538"/>
            <a:ext cx="271462" cy="2587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8" name="Oval 10"/>
          <p:cNvSpPr>
            <a:spLocks noChangeArrowheads="1"/>
          </p:cNvSpPr>
          <p:nvPr/>
        </p:nvSpPr>
        <p:spPr bwMode="auto">
          <a:xfrm>
            <a:off x="3517900" y="6165850"/>
            <a:ext cx="271463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9" name="Oval 11"/>
          <p:cNvSpPr>
            <a:spLocks noChangeArrowheads="1"/>
          </p:cNvSpPr>
          <p:nvPr/>
        </p:nvSpPr>
        <p:spPr bwMode="auto">
          <a:xfrm>
            <a:off x="2974975" y="5775325"/>
            <a:ext cx="271463" cy="2603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 flipH="1">
            <a:off x="3983038" y="4672013"/>
            <a:ext cx="338137" cy="3905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3233738" y="5992813"/>
            <a:ext cx="271462" cy="2698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 rot="283336" flipH="1">
            <a:off x="3246438" y="5256213"/>
            <a:ext cx="542925" cy="595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5439" name="Line 15"/>
          <p:cNvSpPr>
            <a:spLocks noChangeShapeType="1"/>
          </p:cNvSpPr>
          <p:nvPr/>
        </p:nvSpPr>
        <p:spPr bwMode="auto">
          <a:xfrm rot="21398922" flipH="1">
            <a:off x="5283200" y="5062538"/>
            <a:ext cx="271463" cy="1103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 rot="-300662" flipH="1" flipV="1">
            <a:off x="4537075" y="4621213"/>
            <a:ext cx="31750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5011738" y="5710238"/>
            <a:ext cx="203200" cy="4556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3789363" y="6305550"/>
            <a:ext cx="1357312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5443" name="Oval 19"/>
          <p:cNvSpPr>
            <a:spLocks noChangeArrowheads="1"/>
          </p:cNvSpPr>
          <p:nvPr/>
        </p:nvSpPr>
        <p:spPr bwMode="auto">
          <a:xfrm>
            <a:off x="5146675" y="6153150"/>
            <a:ext cx="271463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9" grpId="0" animBg="1"/>
      <p:bldP spid="6154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>
                <a:latin typeface="Calibri Light" panose="020F0302020204030204" pitchFamily="34" charset="0"/>
                <a:cs typeface="Calibri Light" panose="020F0302020204030204" pitchFamily="34" charset="0"/>
              </a:rPr>
              <a:t>Reading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Shlomi Dolev, Ted Herman: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Superstabilizing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Protocols for Dynamic Distributed Systems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Chicago J.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Theor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Comput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Sci. 1997 (1997)</a:t>
            </a:r>
          </a:p>
          <a:p>
            <a:pPr marL="0" indent="0">
              <a:buFontTx/>
              <a:buNone/>
              <a:defRPr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http://cjtcs.cs.uchicago.edu/articles/1997/4/cj97-04.pdf</a:t>
            </a: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B5AA349-7217-4AF5-9EB9-5FC5FD7A182D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3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95970" name="Group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4933575"/>
              </p:ext>
            </p:extLst>
          </p:nvPr>
        </p:nvGraphicFramePr>
        <p:xfrm>
          <a:off x="692150" y="1379538"/>
          <a:ext cx="7772400" cy="3552825"/>
        </p:xfrm>
        <a:graphic>
          <a:graphicData uri="http://schemas.openxmlformats.org/drawingml/2006/table">
            <a:tbl>
              <a:tblPr/>
              <a:tblGrid>
                <a:gridCol w="416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Dynamic System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Algorithms for </a:t>
                      </a:r>
                      <a:r>
                        <a:rPr kumimoji="0" lang="en-US" altLang="he-IL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dynamic systems</a:t>
                      </a:r>
                      <a:r>
                        <a:rPr kumimoji="0" lang="en-US" altLang="he-IL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 designed to cope with failures of processors with no global re-initialization.</a:t>
                      </a:r>
                      <a:r>
                        <a:rPr kumimoji="0" lang="en-US" altLang="he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Such algorithms consider only global states reachable from a predefined initial state under a </a:t>
                      </a:r>
                      <a:r>
                        <a:rPr kumimoji="0" lang="en-US" altLang="he-IL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restrictive sequence of failures</a:t>
                      </a: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and attempt to cope with such failures with as few adjustments as possible.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Self Stabilization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Self-stabilizing algorithms are designed to guarantee a particular behavior finally.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Traditionally, changes in the communications graph were ignored.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96" name="AutoShape 10"/>
          <p:cNvSpPr>
            <a:spLocks/>
          </p:cNvSpPr>
          <p:nvPr/>
        </p:nvSpPr>
        <p:spPr bwMode="auto">
          <a:xfrm rot="5400000" flipV="1">
            <a:off x="4275138" y="3154363"/>
            <a:ext cx="501650" cy="4362450"/>
          </a:xfrm>
          <a:prstGeom prst="rightBrace">
            <a:avLst>
              <a:gd name="adj1" fmla="val 72468"/>
              <a:gd name="adj2" fmla="val 49852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997" name="Rectangle 11"/>
          <p:cNvSpPr>
            <a:spLocks noChangeArrowheads="1"/>
          </p:cNvSpPr>
          <p:nvPr/>
        </p:nvSpPr>
        <p:spPr bwMode="auto">
          <a:xfrm>
            <a:off x="533400" y="434975"/>
            <a:ext cx="774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ctr">
              <a:buClr>
                <a:srgbClr val="3366FF"/>
              </a:buClr>
              <a:buSzTx/>
              <a:buFont typeface="Wingdings" pitchFamily="2" charset="2"/>
              <a:buNone/>
            </a:pPr>
            <a:r>
              <a:rPr lang="en-US" altLang="he-IL" b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System</a:t>
            </a:r>
            <a:r>
              <a:rPr lang="en-US" altLang="he-IL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n-US" altLang="he-IL" b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 Stabilization</a:t>
            </a:r>
            <a:endParaRPr lang="en-US" altLang="he-IL" b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815975" y="5764213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800" i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Superstabilizing</a:t>
            </a:r>
            <a:r>
              <a:rPr lang="en-US" altLang="sv-SE" sz="1800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algorithms</a:t>
            </a:r>
            <a:r>
              <a:rPr lang="en-US" altLang="sv-SE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sv-SE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combine the benefits of both self-stabilizing and dynamic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FECD796-9CBB-447E-99CD-31B70B397EDE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4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Definitions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Superstabilizing Algorithm: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160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Must be self-stabilizing</a:t>
            </a: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Must preserve a “</a:t>
            </a:r>
            <a:r>
              <a:rPr lang="en-US" altLang="he-IL" sz="2800" i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predicate”</a:t>
            </a: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Should exhibit fast convergence rate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000" i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</a:t>
            </a:r>
            <a:r>
              <a:rPr lang="en-US" altLang="he-IL" sz="2000" i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sz="1800" i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he-IL" sz="1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Defined with respect to a class of topology changes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(A topology change falsifies legitimacy and therefore the passage 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predicate must be weaker than legitimacy 	but strong enough to be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useful).</a:t>
            </a:r>
            <a:r>
              <a:rPr lang="en-US" altLang="he-IL" sz="20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28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533400" y="2732088"/>
            <a:ext cx="8482013" cy="2701925"/>
            <a:chOff x="336" y="1721"/>
            <a:chExt cx="5343" cy="1815"/>
          </a:xfrm>
        </p:grpSpPr>
        <p:sp>
          <p:nvSpPr>
            <p:cNvPr id="43015" name="AutoShape 5"/>
            <p:cNvSpPr>
              <a:spLocks noChangeArrowheads="1"/>
            </p:cNvSpPr>
            <p:nvPr/>
          </p:nvSpPr>
          <p:spPr bwMode="auto">
            <a:xfrm flipH="1">
              <a:off x="336" y="2479"/>
              <a:ext cx="5309" cy="1057"/>
            </a:xfrm>
            <a:prstGeom prst="wedgeRoundRectCallout">
              <a:avLst>
                <a:gd name="adj1" fmla="val -41903"/>
                <a:gd name="adj2" fmla="val -77343"/>
                <a:gd name="adj3" fmla="val 16667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016" name="Freeform 6"/>
            <p:cNvSpPr>
              <a:spLocks/>
            </p:cNvSpPr>
            <p:nvPr/>
          </p:nvSpPr>
          <p:spPr bwMode="auto">
            <a:xfrm>
              <a:off x="4644" y="1721"/>
              <a:ext cx="1035" cy="466"/>
            </a:xfrm>
            <a:custGeom>
              <a:avLst/>
              <a:gdLst>
                <a:gd name="T0" fmla="*/ 562 w 1035"/>
                <a:gd name="T1" fmla="*/ 466 h 466"/>
                <a:gd name="T2" fmla="*/ 941 w 1035"/>
                <a:gd name="T3" fmla="*/ 262 h 466"/>
                <a:gd name="T4" fmla="*/ 0 w 1035"/>
                <a:gd name="T5" fmla="*/ 0 h 4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5" h="466">
                  <a:moveTo>
                    <a:pt x="562" y="466"/>
                  </a:moveTo>
                  <a:cubicBezTo>
                    <a:pt x="798" y="403"/>
                    <a:pt x="1035" y="340"/>
                    <a:pt x="941" y="262"/>
                  </a:cubicBezTo>
                  <a:cubicBezTo>
                    <a:pt x="847" y="184"/>
                    <a:pt x="157" y="4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7C43CCC-F4DA-4794-9806-82A0EC891AE8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5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 - Example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63" y="1528763"/>
            <a:ext cx="7502525" cy="4648200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In a token ring: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 processor crash can lose the token but still not falsify the passage predicate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98031" name="Group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088393"/>
              </p:ext>
            </p:extLst>
          </p:nvPr>
        </p:nvGraphicFramePr>
        <p:xfrm>
          <a:off x="1119188" y="2190750"/>
          <a:ext cx="6542087" cy="1706744"/>
        </p:xfrm>
        <a:graphic>
          <a:graphicData uri="http://schemas.openxmlformats.org/drawingml/2006/table">
            <a:tbl>
              <a:tblPr/>
              <a:tblGrid>
                <a:gridCol w="327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Passage Predicate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Legitimate State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mic Sans MS" pitchFamily="66" charset="0"/>
                        </a:rPr>
                        <a:t>At most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B0"/>
                          </a:solidFill>
                          <a:effectLst/>
                          <a:latin typeface="Comic Sans MS" pitchFamily="66" charset="0"/>
                        </a:rPr>
                        <a:t> one token exists in the system. (e.g. the existence of 2 tokens isn’t legal)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mic Sans MS" pitchFamily="66" charset="0"/>
                        </a:rPr>
                        <a:t>Exactly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B0"/>
                          </a:solidFill>
                          <a:effectLst/>
                          <a:latin typeface="Comic Sans MS" pitchFamily="66" charset="0"/>
                        </a:rPr>
                        <a:t> one token exists in the system.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2B67322-F0BD-498F-B96C-3B520065DC68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6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sz="2800">
                <a:latin typeface="Calibri Light" panose="020F0302020204030204" pitchFamily="34" charset="0"/>
                <a:cs typeface="Calibri Light" panose="020F0302020204030204" pitchFamily="34" charset="0"/>
              </a:rPr>
              <a:t>Evaluation of a Super-Stabilizing Algorithm</a:t>
            </a:r>
            <a:endParaRPr lang="en-US" altLang="sv-SE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b="1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 complexity</a:t>
            </a:r>
          </a:p>
          <a:p>
            <a:pPr marL="1066800" lvl="2" indent="0">
              <a:buFont typeface="Wingdings" pitchFamily="2" charset="2"/>
              <a:buNone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maximal number of rounds that have passed from a legitimate state through a single topology change and ends in a legitimate state</a:t>
            </a:r>
          </a:p>
          <a:p>
            <a:pPr marL="1066800" lvl="2" indent="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b="1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Adjustment measure</a:t>
            </a:r>
          </a:p>
          <a:p>
            <a:pPr marL="952500" lvl="1" indent="-495300">
              <a:buFont typeface="Wingdings" pitchFamily="2" charset="2"/>
              <a:buNone/>
            </a:pPr>
            <a:r>
              <a:rPr lang="en-US" altLang="he-IL" sz="28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maximal number of processors that must change their local state upon a topology change, in order to achieve legitimacy</a:t>
            </a:r>
          </a:p>
          <a:p>
            <a:pPr marL="1066800" lvl="2" indent="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66800" lvl="2" indent="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45BD058-0CB9-4203-AE69-D2A4D5EF9C06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7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5450"/>
            <a:ext cx="7772400" cy="944563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Motivation for Super-Stabilization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755775"/>
            <a:ext cx="8778875" cy="4427538"/>
          </a:xfrm>
        </p:spPr>
        <p:txBody>
          <a:bodyPr/>
          <a:lstStyle/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self-stabilizing algorithm that does not ignore the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occurrence of topology changes (“</a:t>
            </a:r>
            <a:r>
              <a:rPr lang="en-US" altLang="he-IL" i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</a:t>
            </a: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”) will be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initialized in a predefined way and react better to 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changes during execution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endParaRPr lang="en-US" altLang="he-IL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i="1" u="sng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Question: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possible, for the algorithm that detects a fault, when it occurs, to maintain a “</a:t>
            </a:r>
            <a:r>
              <a:rPr lang="en-US" altLang="he-IL" i="1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nearly legitimate</a:t>
            </a:r>
            <a:r>
              <a:rPr lang="en-US" altLang="he-IL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state during convergence?  </a:t>
            </a:r>
            <a:endParaRPr lang="en-US" altLang="he-IL" sz="2800">
              <a:solidFill>
                <a:srgbClr val="FF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555750" lvl="2" indent="-41275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78E3982-AA75-432B-977A-4107CEA95E23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8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Motivation for Super-Stabilization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0013"/>
            <a:ext cx="8778875" cy="5487987"/>
          </a:xfrm>
          <a:noFill/>
        </p:spPr>
        <p:txBody>
          <a:bodyPr lIns="0" rIns="0"/>
          <a:lstStyle/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transient faults are rare (but harmful), a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change in the topology may be frequent.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Thus, a super-stabilizing algorithm has a lower worst-case time measure for reaching a legitimate state again, once a topology change occurs.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slides we present a self-stabilizing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a super-stabilizing algorithm for the graph coloring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7 - Local Stabilization</a:t>
            </a:r>
            <a:endParaRPr lang="en-US" altLang="he-IL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03CF7EB-7316-43E8-8163-D2B103E8C349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9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>
                <a:latin typeface="Calibri Light" panose="020F0302020204030204" pitchFamily="34" charset="0"/>
                <a:cs typeface="Calibri Light" panose="020F0302020204030204" pitchFamily="34" charset="0"/>
              </a:rPr>
              <a:t>Graph Coloring</a:t>
            </a:r>
            <a:endParaRPr lang="en-US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coloring task is to assign a color value to each processor, such that no two neighboring processors are assigned the same color.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Minimization of the colors number is not required. The algorithm uses Δ+1 colors, where Δ is an upper bound on a processor’s number of neighbors.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example:</a:t>
            </a:r>
          </a:p>
        </p:txBody>
      </p:sp>
      <p:grpSp>
        <p:nvGrpSpPr>
          <p:cNvPr id="602116" name="Group 4"/>
          <p:cNvGrpSpPr>
            <a:grpSpLocks/>
          </p:cNvGrpSpPr>
          <p:nvPr/>
        </p:nvGrpSpPr>
        <p:grpSpPr bwMode="auto">
          <a:xfrm>
            <a:off x="1439863" y="4200525"/>
            <a:ext cx="2714625" cy="2011363"/>
            <a:chOff x="650" y="2351"/>
            <a:chExt cx="1710" cy="1267"/>
          </a:xfrm>
        </p:grpSpPr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462" y="2351"/>
              <a:ext cx="171" cy="16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7" name="Oval 6"/>
            <p:cNvSpPr>
              <a:spLocks noChangeArrowheads="1"/>
            </p:cNvSpPr>
            <p:nvPr/>
          </p:nvSpPr>
          <p:spPr bwMode="auto">
            <a:xfrm>
              <a:off x="1804" y="3005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8" name="Oval 7"/>
            <p:cNvSpPr>
              <a:spLocks noChangeArrowheads="1"/>
            </p:cNvSpPr>
            <p:nvPr/>
          </p:nvSpPr>
          <p:spPr bwMode="auto">
            <a:xfrm>
              <a:off x="2189" y="2596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9" name="Oval 8"/>
            <p:cNvSpPr>
              <a:spLocks noChangeArrowheads="1"/>
            </p:cNvSpPr>
            <p:nvPr/>
          </p:nvSpPr>
          <p:spPr bwMode="auto">
            <a:xfrm>
              <a:off x="2018" y="3448"/>
              <a:ext cx="171" cy="163"/>
            </a:xfrm>
            <a:prstGeom prst="ellipse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0" name="Oval 9"/>
            <p:cNvSpPr>
              <a:spLocks noChangeArrowheads="1"/>
            </p:cNvSpPr>
            <p:nvPr/>
          </p:nvSpPr>
          <p:spPr bwMode="auto">
            <a:xfrm>
              <a:off x="1463" y="3216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1" name="Oval 10"/>
            <p:cNvSpPr>
              <a:spLocks noChangeArrowheads="1"/>
            </p:cNvSpPr>
            <p:nvPr/>
          </p:nvSpPr>
          <p:spPr bwMode="auto">
            <a:xfrm>
              <a:off x="1163" y="2760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2" name="Oval 11"/>
            <p:cNvSpPr>
              <a:spLocks noChangeArrowheads="1"/>
            </p:cNvSpPr>
            <p:nvPr/>
          </p:nvSpPr>
          <p:spPr bwMode="auto">
            <a:xfrm>
              <a:off x="992" y="3455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3" name="Oval 12"/>
            <p:cNvSpPr>
              <a:spLocks noChangeArrowheads="1"/>
            </p:cNvSpPr>
            <p:nvPr/>
          </p:nvSpPr>
          <p:spPr bwMode="auto">
            <a:xfrm>
              <a:off x="650" y="3209"/>
              <a:ext cx="171" cy="16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4" name="Line 13"/>
            <p:cNvSpPr>
              <a:spLocks noChangeShapeType="1"/>
            </p:cNvSpPr>
            <p:nvPr/>
          </p:nvSpPr>
          <p:spPr bwMode="auto">
            <a:xfrm flipH="1">
              <a:off x="1285" y="2514"/>
              <a:ext cx="213" cy="2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5" name="Line 14"/>
            <p:cNvSpPr>
              <a:spLocks noChangeShapeType="1"/>
            </p:cNvSpPr>
            <p:nvPr/>
          </p:nvSpPr>
          <p:spPr bwMode="auto">
            <a:xfrm>
              <a:off x="1541" y="2514"/>
              <a:ext cx="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6" name="Line 15"/>
            <p:cNvSpPr>
              <a:spLocks noChangeShapeType="1"/>
            </p:cNvSpPr>
            <p:nvPr/>
          </p:nvSpPr>
          <p:spPr bwMode="auto">
            <a:xfrm rot="647531" flipH="1">
              <a:off x="1163" y="3298"/>
              <a:ext cx="299" cy="24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7" name="Line 16"/>
            <p:cNvSpPr>
              <a:spLocks noChangeShapeType="1"/>
            </p:cNvSpPr>
            <p:nvPr/>
          </p:nvSpPr>
          <p:spPr bwMode="auto">
            <a:xfrm>
              <a:off x="813" y="3346"/>
              <a:ext cx="171" cy="17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8" name="Line 17"/>
            <p:cNvSpPr>
              <a:spLocks noChangeShapeType="1"/>
            </p:cNvSpPr>
            <p:nvPr/>
          </p:nvSpPr>
          <p:spPr bwMode="auto">
            <a:xfrm rot="283336" flipH="1">
              <a:off x="821" y="2882"/>
              <a:ext cx="342" cy="37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69" name="Line 18"/>
            <p:cNvSpPr>
              <a:spLocks noChangeShapeType="1"/>
            </p:cNvSpPr>
            <p:nvPr/>
          </p:nvSpPr>
          <p:spPr bwMode="auto">
            <a:xfrm rot="21398922" flipH="1">
              <a:off x="2104" y="2760"/>
              <a:ext cx="17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70" name="Line 19"/>
            <p:cNvSpPr>
              <a:spLocks noChangeShapeType="1"/>
            </p:cNvSpPr>
            <p:nvPr/>
          </p:nvSpPr>
          <p:spPr bwMode="auto">
            <a:xfrm rot="-300662" flipH="1" flipV="1">
              <a:off x="1634" y="2482"/>
              <a:ext cx="200" cy="52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71" name="Line 20"/>
            <p:cNvSpPr>
              <a:spLocks noChangeShapeType="1"/>
            </p:cNvSpPr>
            <p:nvPr/>
          </p:nvSpPr>
          <p:spPr bwMode="auto">
            <a:xfrm>
              <a:off x="1933" y="3168"/>
              <a:ext cx="128" cy="2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72" name="Line 21"/>
            <p:cNvSpPr>
              <a:spLocks noChangeShapeType="1"/>
            </p:cNvSpPr>
            <p:nvPr/>
          </p:nvSpPr>
          <p:spPr bwMode="auto">
            <a:xfrm>
              <a:off x="1163" y="3543"/>
              <a:ext cx="855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73" name="Line 22"/>
            <p:cNvSpPr>
              <a:spLocks noChangeShapeType="1"/>
            </p:cNvSpPr>
            <p:nvPr/>
          </p:nvSpPr>
          <p:spPr bwMode="auto">
            <a:xfrm>
              <a:off x="1285" y="2923"/>
              <a:ext cx="177" cy="33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2135" name="Group 23"/>
          <p:cNvGrpSpPr>
            <a:grpSpLocks/>
          </p:cNvGrpSpPr>
          <p:nvPr/>
        </p:nvGrpSpPr>
        <p:grpSpPr bwMode="auto">
          <a:xfrm>
            <a:off x="5337175" y="4211638"/>
            <a:ext cx="2714625" cy="2011362"/>
            <a:chOff x="3362" y="2309"/>
            <a:chExt cx="1710" cy="1267"/>
          </a:xfrm>
        </p:grpSpPr>
        <p:sp>
          <p:nvSpPr>
            <p:cNvPr id="48142" name="Oval 24"/>
            <p:cNvSpPr>
              <a:spLocks noChangeArrowheads="1"/>
            </p:cNvSpPr>
            <p:nvPr/>
          </p:nvSpPr>
          <p:spPr bwMode="auto">
            <a:xfrm>
              <a:off x="4174" y="2309"/>
              <a:ext cx="171" cy="16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3" name="Oval 25"/>
            <p:cNvSpPr>
              <a:spLocks noChangeArrowheads="1"/>
            </p:cNvSpPr>
            <p:nvPr/>
          </p:nvSpPr>
          <p:spPr bwMode="auto">
            <a:xfrm>
              <a:off x="4516" y="2963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4" name="Oval 26"/>
            <p:cNvSpPr>
              <a:spLocks noChangeArrowheads="1"/>
            </p:cNvSpPr>
            <p:nvPr/>
          </p:nvSpPr>
          <p:spPr bwMode="auto">
            <a:xfrm>
              <a:off x="4901" y="2554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5" name="Oval 27"/>
            <p:cNvSpPr>
              <a:spLocks noChangeArrowheads="1"/>
            </p:cNvSpPr>
            <p:nvPr/>
          </p:nvSpPr>
          <p:spPr bwMode="auto">
            <a:xfrm>
              <a:off x="4730" y="3406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6" name="Oval 28"/>
            <p:cNvSpPr>
              <a:spLocks noChangeArrowheads="1"/>
            </p:cNvSpPr>
            <p:nvPr/>
          </p:nvSpPr>
          <p:spPr bwMode="auto">
            <a:xfrm>
              <a:off x="3875" y="271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7" name="Oval 29"/>
            <p:cNvSpPr>
              <a:spLocks noChangeArrowheads="1"/>
            </p:cNvSpPr>
            <p:nvPr/>
          </p:nvSpPr>
          <p:spPr bwMode="auto">
            <a:xfrm>
              <a:off x="3704" y="3413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8" name="Oval 30"/>
            <p:cNvSpPr>
              <a:spLocks noChangeArrowheads="1"/>
            </p:cNvSpPr>
            <p:nvPr/>
          </p:nvSpPr>
          <p:spPr bwMode="auto">
            <a:xfrm>
              <a:off x="3362" y="3167"/>
              <a:ext cx="171" cy="16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9" name="Line 31"/>
            <p:cNvSpPr>
              <a:spLocks noChangeShapeType="1"/>
            </p:cNvSpPr>
            <p:nvPr/>
          </p:nvSpPr>
          <p:spPr bwMode="auto">
            <a:xfrm flipH="1">
              <a:off x="3997" y="2472"/>
              <a:ext cx="213" cy="2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0" name="Line 32"/>
            <p:cNvSpPr>
              <a:spLocks noChangeShapeType="1"/>
            </p:cNvSpPr>
            <p:nvPr/>
          </p:nvSpPr>
          <p:spPr bwMode="auto">
            <a:xfrm>
              <a:off x="3525" y="3304"/>
              <a:ext cx="171" cy="17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1" name="Line 33"/>
            <p:cNvSpPr>
              <a:spLocks noChangeShapeType="1"/>
            </p:cNvSpPr>
            <p:nvPr/>
          </p:nvSpPr>
          <p:spPr bwMode="auto">
            <a:xfrm rot="283336" flipH="1">
              <a:off x="3533" y="2840"/>
              <a:ext cx="342" cy="37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2" name="Line 34"/>
            <p:cNvSpPr>
              <a:spLocks noChangeShapeType="1"/>
            </p:cNvSpPr>
            <p:nvPr/>
          </p:nvSpPr>
          <p:spPr bwMode="auto">
            <a:xfrm rot="21398922" flipH="1">
              <a:off x="4816" y="2718"/>
              <a:ext cx="17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3" name="Line 35"/>
            <p:cNvSpPr>
              <a:spLocks noChangeShapeType="1"/>
            </p:cNvSpPr>
            <p:nvPr/>
          </p:nvSpPr>
          <p:spPr bwMode="auto">
            <a:xfrm rot="-300662" flipH="1" flipV="1">
              <a:off x="4346" y="2440"/>
              <a:ext cx="200" cy="52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4" name="Line 36"/>
            <p:cNvSpPr>
              <a:spLocks noChangeShapeType="1"/>
            </p:cNvSpPr>
            <p:nvPr/>
          </p:nvSpPr>
          <p:spPr bwMode="auto">
            <a:xfrm>
              <a:off x="4645" y="3126"/>
              <a:ext cx="128" cy="2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55" name="Line 37"/>
            <p:cNvSpPr>
              <a:spLocks noChangeShapeType="1"/>
            </p:cNvSpPr>
            <p:nvPr/>
          </p:nvSpPr>
          <p:spPr bwMode="auto">
            <a:xfrm>
              <a:off x="3875" y="3501"/>
              <a:ext cx="855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2150" name="Group 38"/>
          <p:cNvGrpSpPr>
            <a:grpSpLocks/>
          </p:cNvGrpSpPr>
          <p:nvPr/>
        </p:nvGrpSpPr>
        <p:grpSpPr bwMode="auto">
          <a:xfrm>
            <a:off x="6423025" y="5770563"/>
            <a:ext cx="708025" cy="665162"/>
            <a:chOff x="4045" y="3584"/>
            <a:chExt cx="446" cy="419"/>
          </a:xfrm>
        </p:grpSpPr>
        <p:sp>
          <p:nvSpPr>
            <p:cNvPr id="48140" name="Line 39"/>
            <p:cNvSpPr>
              <a:spLocks noChangeShapeType="1"/>
            </p:cNvSpPr>
            <p:nvPr/>
          </p:nvSpPr>
          <p:spPr bwMode="auto">
            <a:xfrm flipV="1">
              <a:off x="4046" y="3584"/>
              <a:ext cx="429" cy="4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41" name="Line 40"/>
            <p:cNvSpPr>
              <a:spLocks noChangeShapeType="1"/>
            </p:cNvSpPr>
            <p:nvPr/>
          </p:nvSpPr>
          <p:spPr bwMode="auto">
            <a:xfrm flipH="1" flipV="1">
              <a:off x="4045" y="3592"/>
              <a:ext cx="446" cy="40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2153" name="Group 41"/>
          <p:cNvGrpSpPr>
            <a:grpSpLocks/>
          </p:cNvGrpSpPr>
          <p:nvPr/>
        </p:nvGrpSpPr>
        <p:grpSpPr bwMode="auto">
          <a:xfrm>
            <a:off x="1333500" y="4332288"/>
            <a:ext cx="881063" cy="690562"/>
            <a:chOff x="1245" y="3785"/>
            <a:chExt cx="555" cy="435"/>
          </a:xfrm>
        </p:grpSpPr>
        <p:sp>
          <p:nvSpPr>
            <p:cNvPr id="48138" name="Line 42"/>
            <p:cNvSpPr>
              <a:spLocks noChangeShapeType="1"/>
            </p:cNvSpPr>
            <p:nvPr/>
          </p:nvSpPr>
          <p:spPr bwMode="auto">
            <a:xfrm flipV="1">
              <a:off x="1371" y="3785"/>
              <a:ext cx="429" cy="41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139" name="Line 43"/>
            <p:cNvSpPr>
              <a:spLocks noChangeShapeType="1"/>
            </p:cNvSpPr>
            <p:nvPr/>
          </p:nvSpPr>
          <p:spPr bwMode="auto">
            <a:xfrm flipH="1" flipV="1">
              <a:off x="1245" y="4027"/>
              <a:ext cx="142" cy="19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q"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q"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B0C1C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4DDE0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B0C1C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4DDE0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145961</TotalTime>
  <Words>1610</Words>
  <Application>Microsoft Macintosh PowerPoint</Application>
  <PresentationFormat>On-screen Show (4:3)</PresentationFormat>
  <Paragraphs>285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Calibri Light</vt:lpstr>
      <vt:lpstr>Comic Sans MS</vt:lpstr>
      <vt:lpstr>Symbol</vt:lpstr>
      <vt:lpstr>Times</vt:lpstr>
      <vt:lpstr>Times New Roman</vt:lpstr>
      <vt:lpstr>Wingdings</vt:lpstr>
      <vt:lpstr>Default Design</vt:lpstr>
      <vt:lpstr>1_Default Design</vt:lpstr>
      <vt:lpstr>2_Default Design</vt:lpstr>
      <vt:lpstr>משוואה</vt:lpstr>
      <vt:lpstr>Computer Networks EDA387/DIT663</vt:lpstr>
      <vt:lpstr>Chapter 7: roadmap</vt:lpstr>
      <vt:lpstr>PowerPoint Presentation</vt:lpstr>
      <vt:lpstr>Definitions</vt:lpstr>
      <vt:lpstr>Passage Predicate - Example</vt:lpstr>
      <vt:lpstr>Evaluation of a Super-Stabilizing Algorithm</vt:lpstr>
      <vt:lpstr>Motivation for Super-Stabilization</vt:lpstr>
      <vt:lpstr>Motivation for Super-Stabilization</vt:lpstr>
      <vt:lpstr>Graph Coloring</vt:lpstr>
      <vt:lpstr>Graph Coloring - A Self-Stabilizing Algorithm</vt:lpstr>
      <vt:lpstr>Graph Coloring - Self-Stabilzing Algorithm - Simulation</vt:lpstr>
      <vt:lpstr>Graph Coloring - Self-Stabilzing Algorithm - Simulation</vt:lpstr>
      <vt:lpstr>Graph Coloring - Self-Stabilzing Algorithm - Simulation</vt:lpstr>
      <vt:lpstr>Graph Coloring - Self-Stabilizing Algorithm (continued) </vt:lpstr>
      <vt:lpstr>Graph Coloring – Super-Stabilizing Motivation</vt:lpstr>
      <vt:lpstr>Graph Coloring – A Super-Stabilizing Algorithm</vt:lpstr>
      <vt:lpstr>Graph Coloring - Super-Stabilizing Algorithm - Example</vt:lpstr>
      <vt:lpstr>Graph Coloring – Super-Stabilizing Proof</vt:lpstr>
      <vt:lpstr>Graph Coloring – Super-Stabilizing</vt:lpstr>
      <vt:lpstr>Graph Coloring – Super-Stabilizing</vt:lpstr>
      <vt:lpstr>Graph Coloring – Super-Stabilizing</vt:lpstr>
      <vt:lpstr>Reading Review 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(EDA387/DIT663)</dc:title>
  <dc:subject>Self-Stabilization</dc:subject>
  <dc:creator>Elad Michael Schiller</dc:creator>
  <cp:lastModifiedBy>Haitham Babbili</cp:lastModifiedBy>
  <cp:revision>2298</cp:revision>
  <cp:lastPrinted>2014-10-15T20:00:58Z</cp:lastPrinted>
  <dcterms:created xsi:type="dcterms:W3CDTF">1999-10-08T19:08:27Z</dcterms:created>
  <dcterms:modified xsi:type="dcterms:W3CDTF">2021-08-23T17:25:18Z</dcterms:modified>
</cp:coreProperties>
</file>