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2" r:id="rId2"/>
    <p:sldId id="303" r:id="rId3"/>
    <p:sldId id="348" r:id="rId4"/>
    <p:sldId id="334" r:id="rId5"/>
    <p:sldId id="349" r:id="rId6"/>
    <p:sldId id="335" r:id="rId7"/>
    <p:sldId id="347" r:id="rId8"/>
    <p:sldId id="345" r:id="rId9"/>
    <p:sldId id="34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50" r:id="rId18"/>
    <p:sldId id="307" r:id="rId19"/>
    <p:sldId id="308" r:id="rId20"/>
    <p:sldId id="352" r:id="rId21"/>
    <p:sldId id="351" r:id="rId22"/>
    <p:sldId id="309" r:id="rId23"/>
    <p:sldId id="310" r:id="rId24"/>
    <p:sldId id="311" r:id="rId25"/>
    <p:sldId id="312" r:id="rId26"/>
    <p:sldId id="313" r:id="rId27"/>
    <p:sldId id="314" r:id="rId28"/>
    <p:sldId id="344" r:id="rId29"/>
    <p:sldId id="316" r:id="rId30"/>
    <p:sldId id="353" r:id="rId31"/>
    <p:sldId id="354" r:id="rId32"/>
    <p:sldId id="355" r:id="rId33"/>
    <p:sldId id="35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BDF40449-E3AC-4FDD-B168-E53AC9391AF9}">
          <p14:sldIdLst>
            <p14:sldId id="302"/>
            <p14:sldId id="303"/>
            <p14:sldId id="348"/>
            <p14:sldId id="334"/>
            <p14:sldId id="349"/>
            <p14:sldId id="335"/>
            <p14:sldId id="347"/>
            <p14:sldId id="345"/>
            <p14:sldId id="346"/>
            <p14:sldId id="337"/>
            <p14:sldId id="338"/>
            <p14:sldId id="339"/>
            <p14:sldId id="340"/>
            <p14:sldId id="341"/>
            <p14:sldId id="342"/>
            <p14:sldId id="343"/>
            <p14:sldId id="350"/>
            <p14:sldId id="307"/>
            <p14:sldId id="308"/>
            <p14:sldId id="352"/>
            <p14:sldId id="351"/>
            <p14:sldId id="309"/>
            <p14:sldId id="310"/>
            <p14:sldId id="311"/>
            <p14:sldId id="312"/>
            <p14:sldId id="313"/>
            <p14:sldId id="314"/>
            <p14:sldId id="344"/>
            <p14:sldId id="316"/>
            <p14:sldId id="353"/>
            <p14:sldId id="354"/>
            <p14:sldId id="355"/>
            <p14:sldId id="35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2" autoAdjust="0"/>
    <p:restoredTop sz="85109" autoAdjust="0"/>
  </p:normalViewPr>
  <p:slideViewPr>
    <p:cSldViewPr snapToGrid="0">
      <p:cViewPr varScale="1">
        <p:scale>
          <a:sx n="89" d="100"/>
          <a:sy n="89" d="100"/>
        </p:scale>
        <p:origin x="200" y="728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D5DC-B063-4CE0-8B22-38F451B21512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D4D85-B1B7-4CC0-8693-682165C2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sv-SE" altLang="sv-SE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500" b="1">
                <a:solidFill>
                  <a:schemeClr val="tx1"/>
                </a:solidFill>
                <a:latin typeface="Comic Sans MS" pitchFamily="66" charset="0"/>
              </a:defRPr>
            </a:lvl1pPr>
            <a:lvl2pPr marL="804763" indent="-309524">
              <a:defRPr sz="3500" b="1">
                <a:solidFill>
                  <a:schemeClr val="tx1"/>
                </a:solidFill>
                <a:latin typeface="Comic Sans MS" pitchFamily="66" charset="0"/>
              </a:defRPr>
            </a:lvl2pPr>
            <a:lvl3pPr marL="1238098" indent="-247620">
              <a:defRPr sz="3500" b="1">
                <a:solidFill>
                  <a:schemeClr val="tx1"/>
                </a:solidFill>
                <a:latin typeface="Comic Sans MS" pitchFamily="66" charset="0"/>
              </a:defRPr>
            </a:lvl3pPr>
            <a:lvl4pPr marL="1733337" indent="-247620">
              <a:defRPr sz="3500" b="1">
                <a:solidFill>
                  <a:schemeClr val="tx1"/>
                </a:solidFill>
                <a:latin typeface="Comic Sans MS" pitchFamily="66" charset="0"/>
              </a:defRPr>
            </a:lvl4pPr>
            <a:lvl5pPr marL="2228576" indent="-247620">
              <a:defRPr sz="3500" b="1">
                <a:solidFill>
                  <a:schemeClr val="tx1"/>
                </a:solidFill>
                <a:latin typeface="Comic Sans MS" pitchFamily="66" charset="0"/>
              </a:defRPr>
            </a:lvl5pPr>
            <a:lvl6pPr marL="2723815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6pPr>
            <a:lvl7pPr marL="3219054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7pPr>
            <a:lvl8pPr marL="3714293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8pPr>
            <a:lvl9pPr marL="4209532" indent="-247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5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0139C51-48D5-4C38-80C6-15EF075952D1}" type="slidenum">
              <a:rPr lang="en-US" altLang="sv-SE" sz="1300" b="0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US" altLang="sv-SE" sz="1300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34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4D85-B1B7-4CC0-8693-682165C27A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66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for 1 ctrl.</a:t>
            </a:r>
            <a:r>
              <a:rPr lang="en-US" baseline="0" dirty="0"/>
              <a:t> But for more than 2…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B1B05-B4E6-496D-878D-DD2D4567EE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8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Upd</a:t>
            </a:r>
            <a:r>
              <a:rPr lang="en-US" dirty="0"/>
              <a:t>: </a:t>
            </a:r>
            <a:r>
              <a:rPr lang="en-US" dirty="0" err="1"/>
              <a:t>eg</a:t>
            </a:r>
            <a:r>
              <a:rPr lang="en-US" dirty="0"/>
              <a:t> install </a:t>
            </a:r>
            <a:r>
              <a:rPr lang="en-US" dirty="0" err="1"/>
              <a:t>fwd</a:t>
            </a:r>
            <a:r>
              <a:rPr lang="en-US" dirty="0"/>
              <a:t>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B1B05-B4E6-496D-878D-DD2D4567EE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B1B05-B4E6-496D-878D-DD2D4567EE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3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Write here exact memory bounds</a:t>
            </a:r>
            <a:r>
              <a:rPr lang="en-US" baseline="0" dirty="0"/>
              <a:t> and exact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B1B05-B4E6-496D-878D-DD2D4567EE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74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B1B05-B4E6-496D-878D-DD2D4567EE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0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B1B05-B4E6-496D-878D-DD2D4567EE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B1B05-B4E6-496D-878D-DD2D4567EE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8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B1B05-B4E6-496D-878D-DD2D4567EE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3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done on a PC using </a:t>
            </a:r>
            <a:r>
              <a:rPr lang="en-US" dirty="0" err="1"/>
              <a:t>mininet</a:t>
            </a:r>
            <a:r>
              <a:rPr lang="en-US" dirty="0"/>
              <a:t> and testing standard SDN topologies such as Clos,</a:t>
            </a:r>
            <a:r>
              <a:rPr lang="en-US" baseline="0" dirty="0"/>
              <a:t> B4, and </a:t>
            </a:r>
            <a:r>
              <a:rPr lang="en-US" baseline="0" dirty="0" err="1"/>
              <a:t>Rocketfuel</a:t>
            </a:r>
            <a:r>
              <a:rPr lang="en-US" baseline="0" dirty="0"/>
              <a:t> networks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4D85-B1B7-4CC0-8693-682165C27A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4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4D85-B1B7-4CC0-8693-682165C27A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8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forever loop every second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4D85-B1B7-4CC0-8693-682165C27A0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7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-&gt; link failure -&gt; LE || zig</a:t>
            </a:r>
            <a:r>
              <a:rPr lang="en-US" baseline="0" dirty="0"/>
              <a:t> zag due to congestion control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4D85-B1B7-4CC0-8693-682165C27A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747F1-2F70-449E-91B8-965045595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0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info: https://youtu.be/l25Ukkmk6Sk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747F1-2F70-449E-91B8-9650455957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5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747F1-2F70-449E-91B8-965045595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6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https://youtu.be/l25Ukkmk6Sk?t=2m38s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4D85-B1B7-4CC0-8693-682165C27A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Out-of-band: </a:t>
            </a:r>
          </a:p>
          <a:p>
            <a:r>
              <a:rPr lang="en-US" dirty="0"/>
              <a:t>Used in most</a:t>
            </a:r>
            <a:r>
              <a:rPr lang="en-US" baseline="0" dirty="0"/>
              <a:t> SDN deployments in practice (so far)</a:t>
            </a:r>
          </a:p>
          <a:p>
            <a:r>
              <a:rPr lang="en-US" baseline="0" dirty="0"/>
              <a:t>Management network runs its own routing system, typically realized using traditional routing protocols such as STP or OSFP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747F1-2F70-449E-91B8-9650455957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B1B05-B4E6-496D-878D-DD2D4567EE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B1B05-B4E6-496D-878D-DD2D4567EE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2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6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6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1F59-512F-45CF-9652-1DB1A5076788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52BA-12F2-4B95-97C1-B11011006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sv-SE" b="1" dirty="0"/>
              <a:t>Computer Networks</a:t>
            </a:r>
            <a:br>
              <a:rPr lang="en-US" altLang="sv-SE" b="1" dirty="0"/>
            </a:br>
            <a:r>
              <a:rPr lang="en-US" altLang="sv-SE" sz="2400" dirty="0">
                <a:latin typeface="Times" pitchFamily="18" charset="0"/>
              </a:rPr>
              <a:t>EDA387/DIT663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Fault-tolerant Algorithms for Computer Networks</a:t>
            </a:r>
          </a:p>
          <a:p>
            <a:pPr eaLnBrk="1" hangingPunct="1">
              <a:defRPr/>
            </a:pPr>
            <a:r>
              <a:rPr lang="en-US" i="1" dirty="0">
                <a:latin typeface="Times" pitchFamily="18" charset="0"/>
              </a:rPr>
              <a:t>Self-stabilizing Software Defined Networks</a:t>
            </a:r>
          </a:p>
          <a:p>
            <a:pPr eaLnBrk="1" hangingPunct="1">
              <a:defRPr/>
            </a:pPr>
            <a:endParaRPr lang="en-US" i="1" dirty="0">
              <a:latin typeface="Times" pitchFamily="18" charset="0"/>
            </a:endParaRPr>
          </a:p>
          <a:p>
            <a:pPr eaLnBrk="1" hangingPunct="1">
              <a:defRPr/>
            </a:pPr>
            <a:r>
              <a:rPr lang="en-US" dirty="0">
                <a:latin typeface="Times" pitchFamily="18" charset="0"/>
              </a:rPr>
              <a:t>(Based on slides prepared by </a:t>
            </a:r>
            <a:r>
              <a:rPr lang="en-US" dirty="0" err="1">
                <a:latin typeface="Times" pitchFamily="18" charset="0"/>
              </a:rPr>
              <a:t>Iosif</a:t>
            </a:r>
            <a:r>
              <a:rPr lang="en-US" dirty="0">
                <a:latin typeface="Times" pitchFamily="18" charset="0"/>
              </a:rPr>
              <a:t> Salem)</a:t>
            </a:r>
          </a:p>
          <a:p>
            <a:pPr eaLnBrk="1" hangingPunct="1">
              <a:defRPr/>
            </a:pPr>
            <a:endParaRPr lang="en-US" i="1" dirty="0">
              <a:latin typeface="Times" pitchFamily="18" charset="0"/>
            </a:endParaRPr>
          </a:p>
          <a:p>
            <a:pPr eaLnBrk="1" hangingPunct="1">
              <a:defRPr/>
            </a:pPr>
            <a:endParaRPr lang="en-US" dirty="0">
              <a:latin typeface="Times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76388" y="-11113"/>
            <a:ext cx="8623300" cy="4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3200"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00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CHALMERS and </a:t>
            </a:r>
            <a:r>
              <a:rPr lang="en-US" altLang="sv-SE" sz="1000" b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University of Technology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v-SE" sz="1600" b="0">
                <a:solidFill>
                  <a:srgbClr val="000000"/>
                </a:solidFill>
                <a:latin typeface="Arial" charset="0"/>
                <a:cs typeface="Arial" charset="0"/>
              </a:rPr>
              <a:t>Computer Science and Engineering                                                     Networks and Systems</a:t>
            </a:r>
          </a:p>
        </p:txBody>
      </p:sp>
    </p:spTree>
    <p:extLst>
      <p:ext uri="{BB962C8B-B14F-4D97-AF65-F5344CB8AC3E}">
        <p14:creationId xmlns:p14="http://schemas.microsoft.com/office/powerpoint/2010/main" val="179397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7609" y="172995"/>
            <a:ext cx="8666207" cy="65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849" y="156519"/>
            <a:ext cx="8657967" cy="65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7611" y="172995"/>
            <a:ext cx="8674444" cy="65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1135" y="172994"/>
            <a:ext cx="8666206" cy="65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0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7219" y="0"/>
            <a:ext cx="9197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1135" y="156519"/>
            <a:ext cx="8674443" cy="65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3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849" y="156519"/>
            <a:ext cx="8674444" cy="65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dn control p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30" y="2767206"/>
            <a:ext cx="5175070" cy="316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Band Control Plane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centralized, and </a:t>
            </a:r>
            <a:r>
              <a:rPr lang="en-US" i="1" dirty="0"/>
              <a:t>possibly</a:t>
            </a:r>
            <a:r>
              <a:rPr lang="en-US" dirty="0"/>
              <a:t> physically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distributed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Low latency</a:t>
            </a:r>
          </a:p>
          <a:p>
            <a:endParaRPr lang="en-US" dirty="0"/>
          </a:p>
          <a:p>
            <a:r>
              <a:rPr lang="en-US" dirty="0"/>
              <a:t>Out-of-band SDN control: </a:t>
            </a:r>
            <a:br>
              <a:rPr lang="en-US" dirty="0"/>
            </a:br>
            <a:r>
              <a:rPr lang="en-US" sz="2400" dirty="0"/>
              <a:t>Physically/logically separate </a:t>
            </a:r>
            <a:br>
              <a:rPr lang="en-US" sz="2400" dirty="0"/>
            </a:br>
            <a:r>
              <a:rPr lang="en-US" sz="2400" dirty="0"/>
              <a:t>network acts as </a:t>
            </a:r>
            <a:br>
              <a:rPr lang="en-US" sz="2400" dirty="0"/>
            </a:br>
            <a:r>
              <a:rPr lang="en-US" sz="2400" dirty="0"/>
              <a:t>the controller entity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17</a:t>
            </a:fld>
            <a:endParaRPr lang="en-US"/>
          </a:p>
        </p:txBody>
      </p:sp>
      <p:sp>
        <p:nvSpPr>
          <p:cNvPr id="7" name="textruta 9"/>
          <p:cNvSpPr txBox="1"/>
          <p:nvPr/>
        </p:nvSpPr>
        <p:spPr>
          <a:xfrm>
            <a:off x="166255" y="6511631"/>
            <a:ext cx="10183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Image: packetlife.net</a:t>
            </a:r>
          </a:p>
        </p:txBody>
      </p:sp>
    </p:spTree>
    <p:extLst>
      <p:ext uri="{BB962C8B-B14F-4D97-AF65-F5344CB8AC3E}">
        <p14:creationId xmlns:p14="http://schemas.microsoft.com/office/powerpoint/2010/main" val="273293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In-band SDN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589" y="1916470"/>
            <a:ext cx="7735174" cy="4349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300" y="1690688"/>
            <a:ext cx="37025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Control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through dedicated </a:t>
            </a:r>
            <a:br>
              <a:rPr lang="en-US" sz="2400" dirty="0"/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management port</a:t>
            </a:r>
            <a:br>
              <a:rPr lang="en-US" sz="2400" dirty="0"/>
            </a:br>
            <a:r>
              <a:rPr lang="en-US" sz="2400" dirty="0"/>
              <a:t>(Controller A)</a:t>
            </a:r>
            <a:br>
              <a:rPr lang="en-US" sz="2400" dirty="0"/>
            </a:b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multiplexed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with</a:t>
            </a:r>
            <a:br>
              <a:rPr lang="en-US" sz="2400" dirty="0"/>
            </a:br>
            <a:r>
              <a:rPr lang="en-US" sz="2400" dirty="0"/>
              <a:t>data-plane traffic</a:t>
            </a:r>
            <a:br>
              <a:rPr lang="en-US" sz="2400" dirty="0"/>
            </a:br>
            <a:r>
              <a:rPr lang="en-US" sz="2400" dirty="0"/>
              <a:t>(Controller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Benefits</a:t>
            </a:r>
            <a:r>
              <a:rPr lang="en-US" sz="2400" dirty="0"/>
              <a:t>: less cost, higher </a:t>
            </a:r>
            <a:br>
              <a:rPr lang="en-US" sz="2400" dirty="0"/>
            </a:br>
            <a:r>
              <a:rPr lang="en-US" sz="2400" dirty="0"/>
              <a:t>redundancy, increased </a:t>
            </a:r>
            <a:br>
              <a:rPr lang="en-US" sz="2400" dirty="0"/>
            </a:br>
            <a:r>
              <a:rPr lang="en-US" sz="2400" dirty="0"/>
              <a:t>partition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10715458" y="3968135"/>
            <a:ext cx="1282700" cy="15621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4133060" y="1690688"/>
            <a:ext cx="1282700" cy="1562100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/>
        </p:nvSpPr>
        <p:spPr>
          <a:xfrm>
            <a:off x="276720" y="3086716"/>
            <a:ext cx="985519" cy="1150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failures</a:t>
            </a:r>
            <a:endParaRPr lang="el-G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858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</a:t>
            </a:r>
            <a:r>
              <a:rPr lang="en-US" sz="3600" i="1" dirty="0"/>
              <a:t>Distributed &amp; In-band </a:t>
            </a:r>
            <a:r>
              <a:rPr lang="en-US" sz="3200" i="1" dirty="0"/>
              <a:t>Software-defined network</a:t>
            </a:r>
            <a:r>
              <a:rPr lang="en-US" sz="3600" i="1" dirty="0"/>
              <a:t> control </a:t>
            </a:r>
            <a:br>
              <a:rPr lang="en-US" sz="3600" i="1" dirty="0"/>
            </a:br>
            <a:r>
              <a:rPr lang="en-US" sz="3600" i="1" dirty="0">
                <a:solidFill>
                  <a:srgbClr val="C00000"/>
                </a:solidFill>
              </a:rPr>
              <a:t>in the presence of failures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 </a:t>
            </a:r>
            <a:r>
              <a:rPr lang="en-US" b="1" dirty="0"/>
              <a:t>bounded communication delays</a:t>
            </a:r>
            <a:r>
              <a:rPr lang="en-US" dirty="0"/>
              <a:t> from every controller to every other node, assuming</a:t>
            </a:r>
          </a:p>
          <a:p>
            <a:pPr lvl="1"/>
            <a:r>
              <a:rPr lang="en-US" dirty="0"/>
              <a:t>no out-of-band control</a:t>
            </a:r>
          </a:p>
          <a:p>
            <a:pPr lvl="1"/>
            <a:r>
              <a:rPr lang="en-US" dirty="0"/>
              <a:t>fail-stop node/link failures</a:t>
            </a:r>
          </a:p>
          <a:p>
            <a:pPr lvl="1"/>
            <a:r>
              <a:rPr lang="en-US" dirty="0"/>
              <a:t>at most K concurrent temporary link failures</a:t>
            </a:r>
          </a:p>
          <a:p>
            <a:pPr lvl="1"/>
            <a:r>
              <a:rPr lang="en-US" dirty="0"/>
              <a:t>transient faults</a:t>
            </a:r>
          </a:p>
          <a:p>
            <a:pPr lvl="1"/>
            <a:endParaRPr lang="en-US" dirty="0"/>
          </a:p>
          <a:p>
            <a:r>
              <a:rPr lang="en-US" dirty="0"/>
              <a:t>Only controllers can compute!</a:t>
            </a:r>
          </a:p>
          <a:p>
            <a:pPr lvl="1"/>
            <a:r>
              <a:rPr lang="en-US" dirty="0"/>
              <a:t>Switches can only store rules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21" y="2840943"/>
            <a:ext cx="896802" cy="8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025" y="4891724"/>
            <a:ext cx="1115376" cy="11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network switc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98" y="5307373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network switc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94" y="3414099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network switc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915" y="4477116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9655045" y="3512457"/>
            <a:ext cx="718596" cy="143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10971284" y="3978889"/>
            <a:ext cx="561429" cy="912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9477847" y="3745619"/>
            <a:ext cx="363858" cy="731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8450188" y="3886200"/>
            <a:ext cx="688000" cy="1421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9014977" y="5449412"/>
            <a:ext cx="1960048" cy="137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413597" y="4789242"/>
            <a:ext cx="654358" cy="375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Image result for x sig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55" y="3416816"/>
            <a:ext cx="360692" cy="36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x sig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48" y="4332561"/>
            <a:ext cx="821735" cy="82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>
            <a:off x="10299584" y="4028515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939241" y="4960053"/>
            <a:ext cx="497607" cy="396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25" y="5518340"/>
            <a:ext cx="896802" cy="8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7214686" y="5753100"/>
            <a:ext cx="670712" cy="93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Image result for x sig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66" y="5555873"/>
            <a:ext cx="821735" cy="82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>
            <a:off x="11378221" y="3013555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0" idx="1"/>
          </p:cNvCxnSpPr>
          <p:nvPr/>
        </p:nvCxnSpPr>
        <p:spPr>
          <a:xfrm flipH="1">
            <a:off x="9814655" y="2759487"/>
            <a:ext cx="872553" cy="295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Image result for network switch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208" y="247709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ular Callout 33"/>
          <p:cNvSpPr/>
          <p:nvPr/>
        </p:nvSpPr>
        <p:spPr>
          <a:xfrm>
            <a:off x="8216900" y="6112967"/>
            <a:ext cx="2441622" cy="529281"/>
          </a:xfrm>
          <a:prstGeom prst="wedgeRoundRectCallout">
            <a:avLst>
              <a:gd name="adj1" fmla="val -31362"/>
              <a:gd name="adj2" fmla="val -11026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Stale forwarding rules</a:t>
            </a:r>
          </a:p>
        </p:txBody>
      </p:sp>
    </p:spTree>
    <p:extLst>
      <p:ext uri="{BB962C8B-B14F-4D97-AF65-F5344CB8AC3E}">
        <p14:creationId xmlns:p14="http://schemas.microsoft.com/office/powerpoint/2010/main" val="4929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/>
              <a:t>Goals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review and understand software defined networks (SDNs).</a:t>
            </a:r>
          </a:p>
          <a:p>
            <a:r>
              <a:rPr lang="en-US" dirty="0"/>
              <a:t>To understand </a:t>
            </a:r>
            <a:r>
              <a:rPr lang="en-US" i="1" dirty="0"/>
              <a:t>Renaissance </a:t>
            </a:r>
            <a:r>
              <a:rPr lang="en-US" dirty="0"/>
              <a:t>[1].</a:t>
            </a:r>
          </a:p>
          <a:p>
            <a:r>
              <a:rPr lang="en-US" dirty="0"/>
              <a:t>To prepare for a lab on Renaissance.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[1] Marco Canini, </a:t>
            </a:r>
            <a:r>
              <a:rPr lang="en-US" dirty="0" err="1"/>
              <a:t>Iosif</a:t>
            </a:r>
            <a:r>
              <a:rPr lang="en-US" dirty="0"/>
              <a:t> Salem, Liron Schiff, Elad Michael Schiller, Stefan Schmid, ``Renaissance: A Self-Stabilizing Distributed SDN Control Plane’’ </a:t>
            </a:r>
            <a:r>
              <a:rPr lang="en-US" i="1" dirty="0"/>
              <a:t>38th IEEE International Conference on Distributed Computing Systems </a:t>
            </a:r>
            <a:r>
              <a:rPr lang="en-US" dirty="0"/>
              <a:t>(ICDCS)</a:t>
            </a:r>
            <a:r>
              <a:rPr lang="en-US" i="1" dirty="0"/>
              <a:t> </a:t>
            </a:r>
            <a:r>
              <a:rPr lang="en-US" dirty="0"/>
              <a:t>2018: 233-243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9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Self-stabilizing systems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4754"/>
            <a:ext cx="107632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Bounded recovery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2600" dirty="0"/>
              <a:t>after the occurrence of an arbitrary combination of failures</a:t>
            </a:r>
            <a:br>
              <a:rPr lang="en-US" sz="2600" dirty="0"/>
            </a:br>
            <a:endParaRPr lang="en-US" sz="100" dirty="0"/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benign failures: </a:t>
            </a:r>
            <a:r>
              <a:rPr lang="en-US" sz="2400" dirty="0"/>
              <a:t>transient link failures and permanent link/node failures.</a:t>
            </a:r>
            <a:endParaRPr lang="en-US" sz="2600" dirty="0"/>
          </a:p>
          <a:p>
            <a:endParaRPr lang="en-US" sz="100" dirty="0"/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transient faults: </a:t>
            </a:r>
            <a:r>
              <a:rPr lang="en-US" sz="2600" dirty="0"/>
              <a:t>arbitrary violation of the system’s assumptions</a:t>
            </a:r>
            <a:endParaRPr lang="en-US" sz="100" dirty="0"/>
          </a:p>
          <a:p>
            <a:pPr marL="0" indent="0">
              <a:buNone/>
            </a:pPr>
            <a:r>
              <a:rPr lang="en-US" sz="2600" dirty="0"/>
              <a:t>as long as the algorithm’s code</a:t>
            </a:r>
            <a:r>
              <a:rPr lang="sv-SE" sz="2600" dirty="0"/>
              <a:t> </a:t>
            </a:r>
            <a:r>
              <a:rPr lang="sv-SE" sz="2600" dirty="0" err="1"/>
              <a:t>stays</a:t>
            </a:r>
            <a:r>
              <a:rPr lang="sv-SE" sz="2600" dirty="0"/>
              <a:t> </a:t>
            </a:r>
            <a:r>
              <a:rPr lang="sv-SE" sz="2600" dirty="0" err="1"/>
              <a:t>intact</a:t>
            </a:r>
            <a:r>
              <a:rPr lang="sv-SE" sz="2600" dirty="0"/>
              <a:t> (</a:t>
            </a:r>
            <a:r>
              <a:rPr lang="ar-SA" sz="2600" dirty="0"/>
              <a:t>سالم</a:t>
            </a:r>
            <a:r>
              <a:rPr lang="sv-SE" sz="2600"/>
              <a:t>)</a:t>
            </a:r>
            <a:endParaRPr lang="sv-SE" sz="2600" dirty="0"/>
          </a:p>
          <a:p>
            <a:pPr marL="457200" lvl="1" indent="0">
              <a:buNone/>
            </a:pPr>
            <a:br>
              <a:rPr lang="sv-SE" sz="2200" dirty="0"/>
            </a:br>
            <a:endParaRPr lang="sv-SE" sz="2200" dirty="0"/>
          </a:p>
        </p:txBody>
      </p:sp>
      <p:sp>
        <p:nvSpPr>
          <p:cNvPr id="7" name="Right Arrow 6"/>
          <p:cNvSpPr/>
          <p:nvPr/>
        </p:nvSpPr>
        <p:spPr>
          <a:xfrm>
            <a:off x="3682691" y="5296734"/>
            <a:ext cx="1501254" cy="709683"/>
          </a:xfrm>
          <a:prstGeom prst="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Recovery</a:t>
            </a:r>
            <a:endParaRPr lang="sv-SE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83945" y="5296734"/>
            <a:ext cx="4393442" cy="709683"/>
          </a:xfrm>
          <a:prstGeom prst="rightArrow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Legal execution (tasks are fulfilled)</a:t>
            </a:r>
            <a:endParaRPr lang="sv-SE" sz="2000" dirty="0"/>
          </a:p>
        </p:txBody>
      </p:sp>
      <p:sp>
        <p:nvSpPr>
          <p:cNvPr id="9" name="Right Arrow 8"/>
          <p:cNvSpPr/>
          <p:nvPr/>
        </p:nvSpPr>
        <p:spPr>
          <a:xfrm>
            <a:off x="3689092" y="4108993"/>
            <a:ext cx="5894696" cy="7096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System execution</a:t>
            </a:r>
            <a:endParaRPr lang="sv-SE" sz="20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183945" y="4108993"/>
            <a:ext cx="0" cy="213761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Up-Down Arrow 11"/>
          <p:cNvSpPr/>
          <p:nvPr/>
        </p:nvSpPr>
        <p:spPr>
          <a:xfrm>
            <a:off x="6509733" y="4752509"/>
            <a:ext cx="269044" cy="6080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081088" y="5126038"/>
            <a:ext cx="1981129" cy="650875"/>
          </a:xfrm>
          <a:prstGeom prst="wedgeRectCallout">
            <a:avLst>
              <a:gd name="adj1" fmla="val 80872"/>
              <a:gd name="adj2" fmla="val -46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Arbitrary starting configuration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681277" y="4108994"/>
            <a:ext cx="1138" cy="212692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2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Fault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5" t="961" r="175" b="47747"/>
          <a:stretch/>
        </p:blipFill>
        <p:spPr>
          <a:xfrm>
            <a:off x="140043" y="1194488"/>
            <a:ext cx="11763633" cy="351755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40043" y="4712042"/>
            <a:ext cx="11918607" cy="1169670"/>
            <a:chOff x="471549" y="5363738"/>
            <a:chExt cx="7957181" cy="964717"/>
          </a:xfrm>
        </p:grpSpPr>
        <p:grpSp>
          <p:nvGrpSpPr>
            <p:cNvPr id="11" name="Group 10"/>
            <p:cNvGrpSpPr/>
            <p:nvPr/>
          </p:nvGrpSpPr>
          <p:grpSpPr>
            <a:xfrm>
              <a:off x="3276826" y="5363738"/>
              <a:ext cx="5024472" cy="673869"/>
              <a:chOff x="4578355" y="5913891"/>
              <a:chExt cx="5024472" cy="67386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78355" y="6084376"/>
                <a:ext cx="2482632" cy="332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>
                    <a:solidFill>
                      <a:schemeClr val="tx1"/>
                    </a:solidFill>
                  </a:rPr>
                  <a:t>Recovery Period</a:t>
                </a:r>
              </a:p>
            </p:txBody>
          </p:sp>
          <p:sp>
            <p:nvSpPr>
              <p:cNvPr id="7" name="Notched Right Arrow 6"/>
              <p:cNvSpPr/>
              <p:nvPr/>
            </p:nvSpPr>
            <p:spPr>
              <a:xfrm rot="10800000" flipH="1" flipV="1">
                <a:off x="7054633" y="5913891"/>
                <a:ext cx="2548194" cy="673869"/>
              </a:xfrm>
              <a:prstGeom prst="notched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>
                    <a:solidFill>
                      <a:schemeClr val="tx1"/>
                    </a:solidFill>
                  </a:rPr>
                  <a:t>Legal Execution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71549" y="5562505"/>
              <a:ext cx="3041562" cy="30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Prior to the system </a:t>
              </a:r>
              <a:r>
                <a:rPr lang="sv-SE" dirty="0"/>
                <a:t>start, consider all faults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826" y="6023838"/>
              <a:ext cx="2591552" cy="30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Consider only non-transient faults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53104" y="6022596"/>
              <a:ext cx="2675626" cy="30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Consider only benign faults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21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endParaRPr lang="en-US" dirty="0"/>
          </a:p>
          <a:p>
            <a:r>
              <a:rPr lang="en-US" dirty="0"/>
              <a:t>Proof highlights</a:t>
            </a:r>
          </a:p>
          <a:p>
            <a:endParaRPr lang="en-US" dirty="0"/>
          </a:p>
          <a:p>
            <a:r>
              <a:rPr lang="en-US" dirty="0"/>
              <a:t>Evaluation</a:t>
            </a:r>
          </a:p>
        </p:txBody>
      </p:sp>
      <p:pic>
        <p:nvPicPr>
          <p:cNvPr id="4" name="Picture 2" descr="Image result for road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4" y="4191758"/>
            <a:ext cx="2857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4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Proof highlights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pic>
        <p:nvPicPr>
          <p:cNvPr id="4" name="Picture 2" descr="Image result for road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4" y="4191758"/>
            <a:ext cx="2857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3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Rak pilkoppling 67"/>
          <p:cNvCxnSpPr/>
          <p:nvPr/>
        </p:nvCxnSpPr>
        <p:spPr>
          <a:xfrm flipH="1" flipV="1">
            <a:off x="8251114" y="4060728"/>
            <a:ext cx="23380" cy="1106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Renaissance: Self-Stabilizing, distributed, in-band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Challenge: discover the network topology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Solution: </a:t>
            </a:r>
            <a:r>
              <a:rPr lang="en-US" b="1" dirty="0"/>
              <a:t>repeatedly</a:t>
            </a:r>
            <a:r>
              <a:rPr lang="en-US" dirty="0"/>
              <a:t> </a:t>
            </a:r>
            <a:r>
              <a:rPr lang="en-US" b="1" dirty="0"/>
              <a:t>query</a:t>
            </a:r>
            <a:r>
              <a:rPr lang="en-US" dirty="0"/>
              <a:t> discovered nodes </a:t>
            </a:r>
            <a:br>
              <a:rPr lang="en-US" dirty="0"/>
            </a:br>
            <a:r>
              <a:rPr lang="en-US" dirty="0"/>
              <a:t>about their local topology (BFS discovery)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24</a:t>
            </a:fld>
            <a:endParaRPr lang="en-US" dirty="0"/>
          </a:p>
        </p:txBody>
      </p:sp>
      <p:pic>
        <p:nvPicPr>
          <p:cNvPr id="47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12" y="5619275"/>
            <a:ext cx="1115376" cy="11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network switc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726" y="530570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Image result for network switc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809" y="3913838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Image result for network switc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876" y="4888038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>
            <a:off x="9045632" y="3693324"/>
            <a:ext cx="1030324" cy="462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2"/>
            <a:endCxn id="47" idx="0"/>
          </p:cNvCxnSpPr>
          <p:nvPr/>
        </p:nvCxnSpPr>
        <p:spPr>
          <a:xfrm>
            <a:off x="10673599" y="4478628"/>
            <a:ext cx="680201" cy="1140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002674" y="4402244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919305" y="5235269"/>
            <a:ext cx="345837" cy="175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1080536" y="3513294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1"/>
          </p:cNvCxnSpPr>
          <p:nvPr/>
        </p:nvCxnSpPr>
        <p:spPr>
          <a:xfrm flipH="1">
            <a:off x="9121876" y="3259226"/>
            <a:ext cx="1267647" cy="14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8" descr="Image result for network switc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523" y="2976831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/>
          <p:cNvCxnSpPr/>
          <p:nvPr/>
        </p:nvCxnSpPr>
        <p:spPr>
          <a:xfrm>
            <a:off x="8797973" y="3883848"/>
            <a:ext cx="660580" cy="918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007600" y="5381887"/>
            <a:ext cx="829370" cy="405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Image result for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121008" y="3050194"/>
            <a:ext cx="815096" cy="81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Rak pilkoppling 44"/>
          <p:cNvCxnSpPr/>
          <p:nvPr/>
        </p:nvCxnSpPr>
        <p:spPr>
          <a:xfrm>
            <a:off x="8504119" y="4058655"/>
            <a:ext cx="27554" cy="110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 59"/>
          <p:cNvSpPr/>
          <p:nvPr/>
        </p:nvSpPr>
        <p:spPr>
          <a:xfrm>
            <a:off x="8458519" y="4220543"/>
            <a:ext cx="276238" cy="25808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Ellips 60"/>
          <p:cNvSpPr/>
          <p:nvPr/>
        </p:nvSpPr>
        <p:spPr>
          <a:xfrm>
            <a:off x="8482387" y="4629953"/>
            <a:ext cx="276238" cy="25808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Ellips 64"/>
          <p:cNvSpPr/>
          <p:nvPr/>
        </p:nvSpPr>
        <p:spPr>
          <a:xfrm>
            <a:off x="8043060" y="4322544"/>
            <a:ext cx="276238" cy="25808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6" name="Rundad rektangulär bildtext 65"/>
          <p:cNvSpPr/>
          <p:nvPr/>
        </p:nvSpPr>
        <p:spPr>
          <a:xfrm>
            <a:off x="6211372" y="3951580"/>
            <a:ext cx="1645782" cy="638786"/>
          </a:xfrm>
          <a:prstGeom prst="wedgeRoundRectCallout">
            <a:avLst>
              <a:gd name="adj1" fmla="val 60213"/>
              <a:gd name="adj2" fmla="val 276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is my neighbor</a:t>
            </a:r>
          </a:p>
        </p:txBody>
      </p:sp>
      <p:pic>
        <p:nvPicPr>
          <p:cNvPr id="67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92" y="3763973"/>
            <a:ext cx="501368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Rak pilkoppling 68"/>
          <p:cNvCxnSpPr>
            <a:endCxn id="47" idx="1"/>
          </p:cNvCxnSpPr>
          <p:nvPr/>
        </p:nvCxnSpPr>
        <p:spPr>
          <a:xfrm>
            <a:off x="9011211" y="5752407"/>
            <a:ext cx="1784901" cy="424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 69"/>
          <p:cNvSpPr/>
          <p:nvPr/>
        </p:nvSpPr>
        <p:spPr>
          <a:xfrm>
            <a:off x="9574196" y="5878417"/>
            <a:ext cx="276238" cy="25808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2969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Renaissance: Self-Stabilizing, distributed, in-band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Challenge: clean up switch memory from stale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Solution: </a:t>
            </a:r>
            <a:r>
              <a:rPr lang="en-US" b="1" dirty="0"/>
              <a:t>repeatedly</a:t>
            </a:r>
            <a:r>
              <a:rPr lang="en-US" dirty="0"/>
              <a:t> use query responses, </a:t>
            </a:r>
            <a:br>
              <a:rPr lang="en-US" dirty="0"/>
            </a:br>
            <a:r>
              <a:rPr lang="en-US" dirty="0"/>
              <a:t>compute updates locally, push to switches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Updates include alternative paths,</a:t>
            </a:r>
            <a:br>
              <a:rPr lang="en-US" dirty="0"/>
            </a:br>
            <a:r>
              <a:rPr lang="en-US" dirty="0"/>
              <a:t>tolerating up to K concurrent link failures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25</a:t>
            </a:fld>
            <a:endParaRPr lang="en-US" dirty="0"/>
          </a:p>
        </p:txBody>
      </p:sp>
      <p:pic>
        <p:nvPicPr>
          <p:cNvPr id="46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770" y="2637145"/>
            <a:ext cx="896802" cy="8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325" y="5240974"/>
            <a:ext cx="1115376" cy="11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39" y="4927404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022" y="3535537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089" y="4509737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>
            <a:off x="9211845" y="3315023"/>
            <a:ext cx="1030324" cy="462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2"/>
            <a:endCxn id="47" idx="0"/>
          </p:cNvCxnSpPr>
          <p:nvPr/>
        </p:nvCxnSpPr>
        <p:spPr>
          <a:xfrm>
            <a:off x="10839812" y="4100327"/>
            <a:ext cx="680201" cy="1140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662024" y="3604383"/>
            <a:ext cx="150627" cy="1164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168887" y="4023943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9085518" y="4856968"/>
            <a:ext cx="345837" cy="175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1246749" y="3134993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1"/>
          </p:cNvCxnSpPr>
          <p:nvPr/>
        </p:nvCxnSpPr>
        <p:spPr>
          <a:xfrm flipH="1">
            <a:off x="9288089" y="2880925"/>
            <a:ext cx="1267647" cy="14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736" y="2598530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>
            <a:off x="10173813" y="5003586"/>
            <a:ext cx="829370" cy="405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5"/>
          <p:cNvSpPr/>
          <p:nvPr/>
        </p:nvSpPr>
        <p:spPr>
          <a:xfrm rot="833164">
            <a:off x="9092912" y="5253401"/>
            <a:ext cx="1980681" cy="62978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Query response</a:t>
            </a:r>
          </a:p>
        </p:txBody>
      </p:sp>
      <p:sp>
        <p:nvSpPr>
          <p:cNvPr id="25" name="Left Arrow 7"/>
          <p:cNvSpPr/>
          <p:nvPr/>
        </p:nvSpPr>
        <p:spPr>
          <a:xfrm rot="832010">
            <a:off x="8594560" y="5557257"/>
            <a:ext cx="1882525" cy="646803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275139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Renaissance: Self-Stabilizing, distributed, in-band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Challenge: avoid two controllers removing each other’s updates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Solution: </a:t>
            </a:r>
          </a:p>
          <a:p>
            <a:pPr lvl="1"/>
            <a:r>
              <a:rPr lang="en-US" dirty="0"/>
              <a:t>use synchronization rounds</a:t>
            </a:r>
          </a:p>
          <a:p>
            <a:pPr lvl="1"/>
            <a:r>
              <a:rPr lang="en-US" dirty="0"/>
              <a:t>round ends when topology is re-discovered</a:t>
            </a:r>
          </a:p>
          <a:p>
            <a:pPr lvl="1"/>
            <a:r>
              <a:rPr lang="en-US" i="1" dirty="0"/>
              <a:t>when round ends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remove failing controller info from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26</a:t>
            </a:fld>
            <a:endParaRPr lang="en-US" dirty="0"/>
          </a:p>
        </p:txBody>
      </p:sp>
      <p:pic>
        <p:nvPicPr>
          <p:cNvPr id="23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737" y="2572857"/>
            <a:ext cx="896802" cy="8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92" y="5176686"/>
            <a:ext cx="1115376" cy="11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906" y="4863116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989" y="3471249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056" y="4445449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9011812" y="3250735"/>
            <a:ext cx="1030324" cy="462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2"/>
            <a:endCxn id="24" idx="0"/>
          </p:cNvCxnSpPr>
          <p:nvPr/>
        </p:nvCxnSpPr>
        <p:spPr>
          <a:xfrm>
            <a:off x="10639779" y="4036039"/>
            <a:ext cx="680201" cy="1140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461991" y="3540095"/>
            <a:ext cx="150627" cy="1164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733415" y="5427906"/>
            <a:ext cx="2028877" cy="477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968854" y="3959655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885485" y="4792680"/>
            <a:ext cx="345837" cy="175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1046716" y="3070705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1"/>
          </p:cNvCxnSpPr>
          <p:nvPr/>
        </p:nvCxnSpPr>
        <p:spPr>
          <a:xfrm flipH="1">
            <a:off x="9088056" y="2816637"/>
            <a:ext cx="1267647" cy="14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703" y="253424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3184671">
            <a:off x="8490156" y="3603726"/>
            <a:ext cx="1386623" cy="62978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 ctrl</a:t>
            </a:r>
          </a:p>
        </p:txBody>
      </p:sp>
      <p:sp>
        <p:nvSpPr>
          <p:cNvPr id="8" name="Left Arrow 7"/>
          <p:cNvSpPr/>
          <p:nvPr/>
        </p:nvSpPr>
        <p:spPr>
          <a:xfrm rot="2152768">
            <a:off x="9943707" y="4939649"/>
            <a:ext cx="992053" cy="585513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5" name="Rektangel 4"/>
          <p:cNvSpPr/>
          <p:nvPr/>
        </p:nvSpPr>
        <p:spPr>
          <a:xfrm>
            <a:off x="7606145" y="5904998"/>
            <a:ext cx="2362710" cy="606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illegitimate deletion</a:t>
            </a:r>
          </a:p>
        </p:txBody>
      </p:sp>
    </p:spTree>
    <p:extLst>
      <p:ext uri="{BB962C8B-B14F-4D97-AF65-F5344CB8AC3E}">
        <p14:creationId xmlns:p14="http://schemas.microsoft.com/office/powerpoint/2010/main" val="334071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</a:p>
          <a:p>
            <a:endParaRPr lang="en-US" dirty="0"/>
          </a:p>
          <a:p>
            <a:r>
              <a:rPr lang="en-US" dirty="0"/>
              <a:t>Proof highlights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pic>
        <p:nvPicPr>
          <p:cNvPr id="4" name="Picture 2" descr="Image result for road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4" y="4191758"/>
            <a:ext cx="2857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022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Self-Stabilizing Distributed SDN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95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Algorithm sketch for controller p</a:t>
            </a:r>
            <a:r>
              <a:rPr lang="en-US" b="1" baseline="-25000" dirty="0"/>
              <a:t>i</a:t>
            </a:r>
          </a:p>
          <a:p>
            <a:pPr marL="0" indent="0">
              <a:buNone/>
            </a:pPr>
            <a:r>
              <a:rPr lang="en-US" dirty="0"/>
              <a:t>keep a set of responses for each discovered node</a:t>
            </a:r>
          </a:p>
          <a:p>
            <a:pPr marL="0" indent="0">
              <a:buNone/>
            </a:pPr>
            <a:r>
              <a:rPr lang="en-US" dirty="0" err="1"/>
              <a:t>curr</a:t>
            </a:r>
            <a:r>
              <a:rPr lang="en-US" dirty="0"/>
              <a:t> and </a:t>
            </a:r>
            <a:r>
              <a:rPr lang="en-US" dirty="0" err="1"/>
              <a:t>prev</a:t>
            </a:r>
            <a:r>
              <a:rPr lang="en-US" dirty="0"/>
              <a:t> synchronization round tags</a:t>
            </a:r>
          </a:p>
          <a:p>
            <a:pPr marL="0" indent="0">
              <a:buNone/>
            </a:pPr>
            <a:r>
              <a:rPr lang="en-US" b="1" dirty="0"/>
              <a:t>do-forever</a:t>
            </a:r>
          </a:p>
          <a:p>
            <a:pPr marL="0" indent="0">
              <a:buNone/>
            </a:pPr>
            <a:r>
              <a:rPr lang="en-US" dirty="0"/>
              <a:t>	remove stale responses (unreachable nodes)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 </a:t>
            </a:r>
            <a:r>
              <a:rPr lang="en-US" dirty="0"/>
              <a:t>topology is discovered </a:t>
            </a:r>
            <a:r>
              <a:rPr lang="en-US" b="1" dirty="0"/>
              <a:t>then </a:t>
            </a:r>
            <a:r>
              <a:rPr lang="en-US" dirty="0"/>
              <a:t>start new synch round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for each</a:t>
            </a:r>
            <a:r>
              <a:rPr lang="en-US" dirty="0"/>
              <a:t> reachable switch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b="1" dirty="0"/>
              <a:t>		if </a:t>
            </a:r>
            <a:r>
              <a:rPr lang="en-US" dirty="0"/>
              <a:t>new round started </a:t>
            </a:r>
            <a:r>
              <a:rPr lang="en-US" b="1" dirty="0"/>
              <a:t>then </a:t>
            </a:r>
            <a:r>
              <a:rPr lang="en-US" dirty="0"/>
              <a:t>remove unreachable controller info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/>
              <a:t>update p</a:t>
            </a:r>
            <a:r>
              <a:rPr lang="en-US" baseline="-25000" dirty="0"/>
              <a:t>i</a:t>
            </a:r>
            <a:r>
              <a:rPr lang="en-US" dirty="0"/>
              <a:t>’s info (manager set an rule set) on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b="1" dirty="0"/>
              <a:t>for every </a:t>
            </a:r>
            <a:r>
              <a:rPr lang="en-US" dirty="0"/>
              <a:t>node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b="1" dirty="0"/>
              <a:t>do </a:t>
            </a:r>
            <a:r>
              <a:rPr lang="en-US" dirty="0"/>
              <a:t>query</a:t>
            </a:r>
            <a:r>
              <a:rPr lang="en-US" b="1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 and send updates if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 is a 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3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bounded recovery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show:</a:t>
            </a:r>
          </a:p>
          <a:p>
            <a:r>
              <a:rPr lang="en-US" dirty="0"/>
              <a:t>Bounded memory requirements</a:t>
            </a:r>
          </a:p>
          <a:p>
            <a:pPr lvl="1"/>
            <a:r>
              <a:rPr lang="en-US" dirty="0"/>
              <a:t>Switch: </a:t>
            </a:r>
            <a:r>
              <a:rPr lang="en-US" i="1" dirty="0"/>
              <a:t>O</a:t>
            </a:r>
            <a:r>
              <a:rPr lang="en-US" dirty="0"/>
              <a:t>(#controllers(#controllers + #switches))</a:t>
            </a:r>
          </a:p>
          <a:p>
            <a:pPr lvl="1"/>
            <a:r>
              <a:rPr lang="en-US" dirty="0"/>
              <a:t>Controller: </a:t>
            </a:r>
            <a:r>
              <a:rPr lang="en-US" i="1" dirty="0"/>
              <a:t>O</a:t>
            </a:r>
            <a:r>
              <a:rPr lang="en-US" dirty="0"/>
              <a:t>(#controllers + #switches)</a:t>
            </a:r>
          </a:p>
          <a:p>
            <a:r>
              <a:rPr lang="en-US" dirty="0"/>
              <a:t>Bounded number of illegitimate deletions: (c’•</a:t>
            </a:r>
            <a:r>
              <a:rPr lang="en-US" dirty="0" err="1"/>
              <a:t>maxDiameter</a:t>
            </a:r>
            <a:r>
              <a:rPr lang="en-US" dirty="0"/>
              <a:t> + 1) </a:t>
            </a:r>
          </a:p>
          <a:p>
            <a:r>
              <a:rPr lang="en-US" dirty="0"/>
              <a:t>If no illegitimate deletions, </a:t>
            </a:r>
            <a:br>
              <a:rPr lang="en-US" dirty="0"/>
            </a:br>
            <a:r>
              <a:rPr lang="en-US" dirty="0"/>
              <a:t>transient fault recovery within (c”+2)•</a:t>
            </a:r>
            <a:r>
              <a:rPr lang="en-US" dirty="0" err="1"/>
              <a:t>maxDiameter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 rounds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Recovery within: </a:t>
            </a:r>
            <a:br>
              <a:rPr lang="en-US" dirty="0"/>
            </a:br>
            <a:r>
              <a:rPr lang="en-US" sz="2400" dirty="0"/>
              <a:t>((c”+2)• </a:t>
            </a:r>
            <a:r>
              <a:rPr lang="en-US" sz="2400" dirty="0" err="1"/>
              <a:t>maxDiameter</a:t>
            </a:r>
            <a:r>
              <a:rPr lang="en-US" sz="2400" dirty="0"/>
              <a:t> + 1) • [#</a:t>
            </a:r>
            <a:r>
              <a:rPr lang="en-US" sz="2400" dirty="0" err="1"/>
              <a:t>illegitimateDeletions</a:t>
            </a:r>
            <a:r>
              <a:rPr lang="en-US" sz="2400" dirty="0"/>
              <a:t> • #switches + #controllers + 1] = </a:t>
            </a:r>
            <a:br>
              <a:rPr lang="en-US" dirty="0"/>
            </a:br>
            <a:r>
              <a:rPr lang="en-US" b="1" i="1" dirty="0"/>
              <a:t>O</a:t>
            </a:r>
            <a:r>
              <a:rPr lang="en-US" b="1" dirty="0"/>
              <a:t>(maxDiameter</a:t>
            </a:r>
            <a:r>
              <a:rPr lang="en-US" b="1" baseline="30000" dirty="0"/>
              <a:t>2</a:t>
            </a:r>
            <a:r>
              <a:rPr lang="en-US" b="1" dirty="0"/>
              <a:t> • #nodes)</a:t>
            </a:r>
            <a:r>
              <a:rPr lang="en-US" dirty="0"/>
              <a:t> rounds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31201" y="6457268"/>
            <a:ext cx="3860800" cy="39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#nodes = #controllers + #switches</a:t>
            </a:r>
          </a:p>
        </p:txBody>
      </p:sp>
      <p:sp>
        <p:nvSpPr>
          <p:cNvPr id="5" name="Curved Right Arrow 4"/>
          <p:cNvSpPr/>
          <p:nvPr/>
        </p:nvSpPr>
        <p:spPr>
          <a:xfrm>
            <a:off x="165100" y="4013200"/>
            <a:ext cx="673099" cy="1803400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45786" y="1690688"/>
            <a:ext cx="3755509" cy="152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also tolerate topological changes after recovery in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dirty="0" err="1"/>
              <a:t>maxDiameter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02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Software-Defined Network control plane </a:t>
            </a:r>
          </a:p>
          <a:p>
            <a:endParaRPr lang="en-US" dirty="0"/>
          </a:p>
          <a:p>
            <a:r>
              <a:rPr lang="en-US" dirty="0"/>
              <a:t>Distributed and in-band</a:t>
            </a:r>
          </a:p>
          <a:p>
            <a:endParaRPr lang="en-US" dirty="0"/>
          </a:p>
          <a:p>
            <a:r>
              <a:rPr lang="en-US" dirty="0"/>
              <a:t>Tolerating:</a:t>
            </a:r>
          </a:p>
          <a:p>
            <a:pPr lvl="1"/>
            <a:r>
              <a:rPr lang="en-US" dirty="0"/>
              <a:t>Node/link failures</a:t>
            </a:r>
          </a:p>
          <a:p>
            <a:pPr lvl="1"/>
            <a:r>
              <a:rPr lang="en-US" i="1" dirty="0"/>
              <a:t>Arbitrary</a:t>
            </a:r>
            <a:r>
              <a:rPr lang="en-US" dirty="0"/>
              <a:t> failures</a:t>
            </a:r>
          </a:p>
          <a:p>
            <a:pPr lvl="1"/>
            <a:endParaRPr lang="en-US" dirty="0"/>
          </a:p>
          <a:p>
            <a:r>
              <a:rPr lang="en-US" dirty="0"/>
              <a:t>For detailed review, cf. lesson 11 at Computer Networking (Georgia Tech)</a:t>
            </a:r>
          </a:p>
        </p:txBody>
      </p:sp>
      <p:pic>
        <p:nvPicPr>
          <p:cNvPr id="4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21" y="1532843"/>
            <a:ext cx="896802" cy="8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025" y="3583624"/>
            <a:ext cx="1115376" cy="11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98" y="3999273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94" y="2105999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915" y="3169016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9"/>
          <p:cNvCxnSpPr/>
          <p:nvPr/>
        </p:nvCxnSpPr>
        <p:spPr>
          <a:xfrm>
            <a:off x="9655045" y="2204357"/>
            <a:ext cx="718596" cy="143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0"/>
          <p:cNvCxnSpPr>
            <a:stCxn id="7" idx="2"/>
            <a:endCxn id="5" idx="0"/>
          </p:cNvCxnSpPr>
          <p:nvPr/>
        </p:nvCxnSpPr>
        <p:spPr>
          <a:xfrm>
            <a:off x="10971284" y="2670789"/>
            <a:ext cx="561429" cy="912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/>
          <p:cNvCxnSpPr>
            <a:endCxn id="8" idx="0"/>
          </p:cNvCxnSpPr>
          <p:nvPr/>
        </p:nvCxnSpPr>
        <p:spPr>
          <a:xfrm>
            <a:off x="9477847" y="2437519"/>
            <a:ext cx="363858" cy="731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2"/>
          <p:cNvCxnSpPr>
            <a:endCxn id="6" idx="0"/>
          </p:cNvCxnSpPr>
          <p:nvPr/>
        </p:nvCxnSpPr>
        <p:spPr>
          <a:xfrm flipH="1">
            <a:off x="8450188" y="2578100"/>
            <a:ext cx="688000" cy="1421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3"/>
          <p:cNvCxnSpPr>
            <a:endCxn id="5" idx="1"/>
          </p:cNvCxnSpPr>
          <p:nvPr/>
        </p:nvCxnSpPr>
        <p:spPr>
          <a:xfrm flipV="1">
            <a:off x="9014977" y="4141312"/>
            <a:ext cx="1960048" cy="137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4"/>
          <p:cNvCxnSpPr/>
          <p:nvPr/>
        </p:nvCxnSpPr>
        <p:spPr>
          <a:xfrm>
            <a:off x="10413597" y="3481142"/>
            <a:ext cx="654358" cy="375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Image result for x sig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55" y="2108716"/>
            <a:ext cx="360692" cy="36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x sig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48" y="3024461"/>
            <a:ext cx="821735" cy="82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8"/>
          <p:cNvCxnSpPr/>
          <p:nvPr/>
        </p:nvCxnSpPr>
        <p:spPr>
          <a:xfrm flipH="1">
            <a:off x="10299584" y="2720415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"/>
          <p:cNvCxnSpPr/>
          <p:nvPr/>
        </p:nvCxnSpPr>
        <p:spPr>
          <a:xfrm flipH="1">
            <a:off x="8939241" y="3651953"/>
            <a:ext cx="497607" cy="396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25" y="4210240"/>
            <a:ext cx="896802" cy="8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22"/>
          <p:cNvCxnSpPr/>
          <p:nvPr/>
        </p:nvCxnSpPr>
        <p:spPr>
          <a:xfrm flipH="1">
            <a:off x="7214686" y="4445000"/>
            <a:ext cx="670712" cy="93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Image result for x sig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66" y="4247773"/>
            <a:ext cx="821735" cy="82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5"/>
          <p:cNvCxnSpPr/>
          <p:nvPr/>
        </p:nvCxnSpPr>
        <p:spPr>
          <a:xfrm flipH="1">
            <a:off x="11378221" y="1705455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7"/>
          <p:cNvCxnSpPr>
            <a:stCxn id="24" idx="1"/>
          </p:cNvCxnSpPr>
          <p:nvPr/>
        </p:nvCxnSpPr>
        <p:spPr>
          <a:xfrm flipH="1">
            <a:off x="9814655" y="1451387"/>
            <a:ext cx="872553" cy="295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208" y="116899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67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number of illegitimate deletions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dirty="0"/>
              <a:t>Wipe controller memory if bounds exceeded</a:t>
            </a:r>
          </a:p>
          <a:p>
            <a:r>
              <a:rPr lang="en-US" dirty="0"/>
              <a:t>FIFO updates of switch memories</a:t>
            </a:r>
          </a:p>
          <a:p>
            <a:r>
              <a:rPr lang="en-US" dirty="0"/>
              <a:t>Proof by induction on distance k-neighbors </a:t>
            </a:r>
            <a:br>
              <a:rPr lang="en-US" dirty="0"/>
            </a:br>
            <a:r>
              <a:rPr lang="en-US" dirty="0"/>
              <a:t>from each controller:</a:t>
            </a:r>
          </a:p>
          <a:p>
            <a:pPr lvl="1"/>
            <a:r>
              <a:rPr lang="en-US" dirty="0"/>
              <a:t>Within (ck+1) rounds: no illegitimate </a:t>
            </a:r>
            <a:br>
              <a:rPr lang="en-US" dirty="0"/>
            </a:br>
            <a:r>
              <a:rPr lang="en-US" dirty="0"/>
              <a:t>deletions for at most distance k-neighbors</a:t>
            </a:r>
          </a:p>
          <a:p>
            <a:pPr lvl="1"/>
            <a:r>
              <a:rPr lang="en-US" dirty="0"/>
              <a:t>c: constant – depends on link capacity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maxDiameter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069" y="1814033"/>
            <a:ext cx="896802" cy="8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624" y="5319562"/>
            <a:ext cx="1115376" cy="11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38" y="410429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321" y="271242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388" y="368662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8691144" y="2491911"/>
            <a:ext cx="1030324" cy="462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90233" y="3200831"/>
            <a:ext cx="399802" cy="338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41323" y="2781271"/>
            <a:ext cx="150627" cy="1164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610600" y="4680251"/>
            <a:ext cx="1037586" cy="760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648186" y="3200831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564817" y="4033856"/>
            <a:ext cx="345837" cy="175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726048" y="2311881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1"/>
          </p:cNvCxnSpPr>
          <p:nvPr/>
        </p:nvCxnSpPr>
        <p:spPr>
          <a:xfrm flipH="1">
            <a:off x="8767388" y="2057813"/>
            <a:ext cx="1267647" cy="14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035" y="1775418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8468976" y="2719477"/>
            <a:ext cx="660580" cy="918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678603" y="4217516"/>
            <a:ext cx="829370" cy="405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906" y="449254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73" y="546674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H="1">
            <a:off x="10286771" y="4980948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364633" y="4091998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620" y="355553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 flipV="1">
            <a:off x="10475385" y="5917955"/>
            <a:ext cx="689229" cy="190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1177871" y="5002191"/>
            <a:ext cx="150607" cy="317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81754" y="3686625"/>
            <a:ext cx="5404085" cy="788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7168545" y="1216325"/>
            <a:ext cx="4853513" cy="4891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19872089">
            <a:off x="7608984" y="1094272"/>
            <a:ext cx="4365329" cy="5879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ular Callout 52"/>
          <p:cNvSpPr/>
          <p:nvPr/>
        </p:nvSpPr>
        <p:spPr>
          <a:xfrm>
            <a:off x="8937883" y="6335598"/>
            <a:ext cx="1294614" cy="319365"/>
          </a:xfrm>
          <a:prstGeom prst="wedgeRoundRectCallout">
            <a:avLst>
              <a:gd name="adj1" fmla="val 28849"/>
              <a:gd name="adj2" fmla="val -116644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Distance-k</a:t>
            </a:r>
          </a:p>
        </p:txBody>
      </p:sp>
      <p:sp>
        <p:nvSpPr>
          <p:cNvPr id="54" name="Rounded Rectangular Callout 53"/>
          <p:cNvSpPr/>
          <p:nvPr/>
        </p:nvSpPr>
        <p:spPr>
          <a:xfrm>
            <a:off x="5422900" y="6217716"/>
            <a:ext cx="2846725" cy="524760"/>
          </a:xfrm>
          <a:prstGeom prst="wedgeRoundRectCallout">
            <a:avLst>
              <a:gd name="adj1" fmla="val 39816"/>
              <a:gd name="adj2" fmla="val -91128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Distance-(</a:t>
            </a:r>
            <a:r>
              <a:rPr lang="en-US" sz="2000" dirty="0" err="1"/>
              <a:t>maxDiameter</a:t>
            </a:r>
            <a:r>
              <a:rPr lang="en-US" sz="2000" dirty="0"/>
              <a:t>)</a:t>
            </a:r>
          </a:p>
        </p:txBody>
      </p:sp>
      <p:sp>
        <p:nvSpPr>
          <p:cNvPr id="34" name="Rectangle 42"/>
          <p:cNvSpPr/>
          <p:nvPr/>
        </p:nvSpPr>
        <p:spPr>
          <a:xfrm>
            <a:off x="1554720" y="4804500"/>
            <a:ext cx="5404085" cy="395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08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7" grpId="0" animBg="1"/>
      <p:bldP spid="47" grpId="1" animBg="1"/>
      <p:bldP spid="52" grpId="0" animBg="1"/>
      <p:bldP spid="53" grpId="0" animBg="1"/>
      <p:bldP spid="53" grpId="1" animBg="1"/>
      <p:bldP spid="54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number of illegitimate deletions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Intuition: at the k-</a:t>
            </a:r>
            <a:r>
              <a:rPr lang="en-US" dirty="0" err="1"/>
              <a:t>th</a:t>
            </a:r>
            <a:r>
              <a:rPr lang="en-US" dirty="0"/>
              <a:t> roundtrip a controller discovers nodes of distance k+1</a:t>
            </a:r>
          </a:p>
          <a:p>
            <a:r>
              <a:rPr lang="en-US" dirty="0"/>
              <a:t>k=1: controller knows distance 1 topology – 1 roundtrip for query return</a:t>
            </a:r>
          </a:p>
          <a:p>
            <a:r>
              <a:rPr lang="en-US" dirty="0"/>
              <a:t>k to k+1: when query from distance-k neighbor returns, controller learns about distance k+1 neighbors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8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transient faults,</a:t>
            </a:r>
            <a:br>
              <a:rPr lang="en-US" dirty="0"/>
            </a:br>
            <a:r>
              <a:rPr lang="en-US" dirty="0"/>
              <a:t>in the absence of illegitimate deletions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Transient fault recovery,</a:t>
            </a:r>
            <a:br>
              <a:rPr lang="en-US" dirty="0"/>
            </a:br>
            <a:r>
              <a:rPr lang="en-US" dirty="0"/>
              <a:t>proof by induction on distance-k neighbors:</a:t>
            </a:r>
          </a:p>
          <a:p>
            <a:pPr lvl="1"/>
            <a:r>
              <a:rPr lang="en-US" dirty="0"/>
              <a:t>If no illegitimate deletion, within (c’+2)k rounds: </a:t>
            </a:r>
          </a:p>
          <a:p>
            <a:pPr lvl="2"/>
            <a:r>
              <a:rPr lang="en-US" dirty="0"/>
              <a:t>correctness for at most distance-k neighbors</a:t>
            </a:r>
          </a:p>
          <a:p>
            <a:pPr lvl="2"/>
            <a:r>
              <a:rPr lang="en-US" dirty="0"/>
              <a:t>c’: constant – depends on link capacity</a:t>
            </a:r>
          </a:p>
          <a:p>
            <a:pPr lvl="2"/>
            <a:r>
              <a:rPr lang="en-US" dirty="0"/>
              <a:t>k = </a:t>
            </a:r>
            <a:r>
              <a:rPr lang="en-US" dirty="0" err="1"/>
              <a:t>maxDiameter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069" y="1814033"/>
            <a:ext cx="896802" cy="8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624" y="5319562"/>
            <a:ext cx="1115376" cy="11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38" y="410429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321" y="271242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388" y="368662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2"/>
          <p:cNvCxnSpPr/>
          <p:nvPr/>
        </p:nvCxnSpPr>
        <p:spPr>
          <a:xfrm>
            <a:off x="8691144" y="2491911"/>
            <a:ext cx="1030324" cy="462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/>
          <p:nvPr/>
        </p:nvCxnSpPr>
        <p:spPr>
          <a:xfrm>
            <a:off x="10590233" y="3200831"/>
            <a:ext cx="399802" cy="338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/>
          <p:nvPr/>
        </p:nvCxnSpPr>
        <p:spPr>
          <a:xfrm>
            <a:off x="8141323" y="2781271"/>
            <a:ext cx="150627" cy="1164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/>
          <p:cNvCxnSpPr/>
          <p:nvPr/>
        </p:nvCxnSpPr>
        <p:spPr>
          <a:xfrm>
            <a:off x="8610600" y="4680251"/>
            <a:ext cx="1037586" cy="760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6"/>
          <p:cNvCxnSpPr/>
          <p:nvPr/>
        </p:nvCxnSpPr>
        <p:spPr>
          <a:xfrm flipH="1">
            <a:off x="9648186" y="3200831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7"/>
          <p:cNvCxnSpPr/>
          <p:nvPr/>
        </p:nvCxnSpPr>
        <p:spPr>
          <a:xfrm flipH="1">
            <a:off x="8564817" y="4033856"/>
            <a:ext cx="345837" cy="175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8"/>
          <p:cNvCxnSpPr/>
          <p:nvPr/>
        </p:nvCxnSpPr>
        <p:spPr>
          <a:xfrm flipH="1">
            <a:off x="10726048" y="2311881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"/>
          <p:cNvCxnSpPr>
            <a:stCxn id="22" idx="1"/>
          </p:cNvCxnSpPr>
          <p:nvPr/>
        </p:nvCxnSpPr>
        <p:spPr>
          <a:xfrm flipH="1">
            <a:off x="8767388" y="2057813"/>
            <a:ext cx="1267647" cy="14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035" y="1775418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5"/>
          <p:cNvCxnSpPr/>
          <p:nvPr/>
        </p:nvCxnSpPr>
        <p:spPr>
          <a:xfrm>
            <a:off x="8468976" y="2719477"/>
            <a:ext cx="660580" cy="918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6"/>
          <p:cNvCxnSpPr/>
          <p:nvPr/>
        </p:nvCxnSpPr>
        <p:spPr>
          <a:xfrm>
            <a:off x="9678603" y="4217516"/>
            <a:ext cx="829370" cy="405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906" y="449254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73" y="546674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9"/>
          <p:cNvCxnSpPr/>
          <p:nvPr/>
        </p:nvCxnSpPr>
        <p:spPr>
          <a:xfrm flipH="1">
            <a:off x="10286771" y="4980948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0"/>
          <p:cNvCxnSpPr/>
          <p:nvPr/>
        </p:nvCxnSpPr>
        <p:spPr>
          <a:xfrm flipH="1">
            <a:off x="11364633" y="4091998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620" y="355553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36"/>
          <p:cNvCxnSpPr/>
          <p:nvPr/>
        </p:nvCxnSpPr>
        <p:spPr>
          <a:xfrm flipH="1" flipV="1">
            <a:off x="10475385" y="5917955"/>
            <a:ext cx="689229" cy="190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9"/>
          <p:cNvCxnSpPr/>
          <p:nvPr/>
        </p:nvCxnSpPr>
        <p:spPr>
          <a:xfrm flipH="1" flipV="1">
            <a:off x="11177871" y="5002191"/>
            <a:ext cx="150607" cy="317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46"/>
          <p:cNvSpPr/>
          <p:nvPr/>
        </p:nvSpPr>
        <p:spPr>
          <a:xfrm>
            <a:off x="7168545" y="1216325"/>
            <a:ext cx="4853513" cy="4891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52"/>
          <p:cNvSpPr/>
          <p:nvPr/>
        </p:nvSpPr>
        <p:spPr>
          <a:xfrm>
            <a:off x="8903015" y="6260009"/>
            <a:ext cx="1383756" cy="312825"/>
          </a:xfrm>
          <a:prstGeom prst="wedgeRoundRectCallout">
            <a:avLst>
              <a:gd name="adj1" fmla="val 28849"/>
              <a:gd name="adj2" fmla="val -9697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Distance-k</a:t>
            </a:r>
          </a:p>
        </p:txBody>
      </p:sp>
      <p:sp>
        <p:nvSpPr>
          <p:cNvPr id="34" name="Rounded Rectangular Callout 53"/>
          <p:cNvSpPr/>
          <p:nvPr/>
        </p:nvSpPr>
        <p:spPr>
          <a:xfrm>
            <a:off x="5514108" y="6217716"/>
            <a:ext cx="2777841" cy="524760"/>
          </a:xfrm>
          <a:prstGeom prst="wedgeRoundRectCallout">
            <a:avLst>
              <a:gd name="adj1" fmla="val 39816"/>
              <a:gd name="adj2" fmla="val -91128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Distance-(</a:t>
            </a:r>
            <a:r>
              <a:rPr lang="en-US" sz="2000" dirty="0" err="1"/>
              <a:t>maxDiameter</a:t>
            </a:r>
            <a:r>
              <a:rPr lang="en-US" sz="2000" dirty="0"/>
              <a:t>)</a:t>
            </a:r>
          </a:p>
        </p:txBody>
      </p:sp>
      <p:sp>
        <p:nvSpPr>
          <p:cNvPr id="35" name="Oval 51"/>
          <p:cNvSpPr/>
          <p:nvPr/>
        </p:nvSpPr>
        <p:spPr>
          <a:xfrm rot="19872089">
            <a:off x="7608984" y="1094272"/>
            <a:ext cx="4365329" cy="5879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42"/>
          <p:cNvSpPr/>
          <p:nvPr/>
        </p:nvSpPr>
        <p:spPr>
          <a:xfrm>
            <a:off x="1779987" y="3045739"/>
            <a:ext cx="4913120" cy="31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42"/>
          <p:cNvSpPr/>
          <p:nvPr/>
        </p:nvSpPr>
        <p:spPr>
          <a:xfrm>
            <a:off x="1781119" y="3708910"/>
            <a:ext cx="4911988" cy="395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8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6" grpId="1" animBg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transient faults,</a:t>
            </a:r>
            <a:br>
              <a:rPr lang="en-US" dirty="0"/>
            </a:br>
            <a:r>
              <a:rPr lang="en-US" dirty="0"/>
              <a:t>in the absence of illegitimate deletions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k=1: first roundtrip is for the query, second is for installing the correct state</a:t>
            </a:r>
          </a:p>
          <a:p>
            <a:r>
              <a:rPr lang="en-US" dirty="0"/>
              <a:t>k to k+1: as in base case</a:t>
            </a:r>
          </a:p>
          <a:p>
            <a:r>
              <a:rPr lang="en-US" dirty="0"/>
              <a:t>If illegitimate deletion: switch has again an incorrect state!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3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number of illegitimate deletions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en-US" dirty="0"/>
              <a:t>Wipe controller memory if bounds exceeded</a:t>
            </a:r>
          </a:p>
          <a:p>
            <a:r>
              <a:rPr lang="en-US" dirty="0"/>
              <a:t>FIFO updates of switch memories</a:t>
            </a:r>
          </a:p>
          <a:p>
            <a:r>
              <a:rPr lang="en-US" dirty="0"/>
              <a:t>Proof by induction on distance k-neighbors </a:t>
            </a:r>
            <a:br>
              <a:rPr lang="en-US" dirty="0"/>
            </a:br>
            <a:r>
              <a:rPr lang="en-US" dirty="0"/>
              <a:t>from each controller:</a:t>
            </a:r>
          </a:p>
          <a:p>
            <a:pPr lvl="1"/>
            <a:r>
              <a:rPr lang="en-US" dirty="0"/>
              <a:t>Within (ck+1) rounds: no illegitimate </a:t>
            </a:r>
            <a:br>
              <a:rPr lang="en-US" dirty="0"/>
            </a:br>
            <a:r>
              <a:rPr lang="en-US" dirty="0"/>
              <a:t>deletions for at most distance k-neighbors</a:t>
            </a:r>
          </a:p>
          <a:p>
            <a:pPr lvl="1"/>
            <a:r>
              <a:rPr lang="en-US" dirty="0"/>
              <a:t>c: constant – depends on link capacity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maxDiameter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069" y="1814033"/>
            <a:ext cx="896802" cy="8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624" y="5319562"/>
            <a:ext cx="1115376" cy="11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38" y="410429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321" y="271242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388" y="368662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8691144" y="2491911"/>
            <a:ext cx="1030324" cy="462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90233" y="3200831"/>
            <a:ext cx="399802" cy="338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41323" y="2781271"/>
            <a:ext cx="150627" cy="1164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610600" y="4680251"/>
            <a:ext cx="1037586" cy="760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648186" y="3200831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564817" y="4033856"/>
            <a:ext cx="345837" cy="175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726048" y="2311881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1"/>
          </p:cNvCxnSpPr>
          <p:nvPr/>
        </p:nvCxnSpPr>
        <p:spPr>
          <a:xfrm flipH="1">
            <a:off x="8767388" y="2057813"/>
            <a:ext cx="1267647" cy="14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035" y="1775418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8468976" y="2719477"/>
            <a:ext cx="660580" cy="918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678603" y="4217516"/>
            <a:ext cx="829370" cy="405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906" y="449254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73" y="546674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H="1">
            <a:off x="10286771" y="4980948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364633" y="4091998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620" y="355553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H="1" flipV="1">
            <a:off x="10475385" y="5917955"/>
            <a:ext cx="689229" cy="190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1177871" y="5002191"/>
            <a:ext cx="150607" cy="317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81754" y="3686625"/>
            <a:ext cx="5404085" cy="788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7168545" y="1216325"/>
            <a:ext cx="4853513" cy="4891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19872089">
            <a:off x="7608984" y="1094272"/>
            <a:ext cx="4365329" cy="5879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ular Callout 52"/>
          <p:cNvSpPr/>
          <p:nvPr/>
        </p:nvSpPr>
        <p:spPr>
          <a:xfrm>
            <a:off x="8937883" y="6335598"/>
            <a:ext cx="1294614" cy="319365"/>
          </a:xfrm>
          <a:prstGeom prst="wedgeRoundRectCallout">
            <a:avLst>
              <a:gd name="adj1" fmla="val 28849"/>
              <a:gd name="adj2" fmla="val -116644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Distance-k</a:t>
            </a:r>
          </a:p>
        </p:txBody>
      </p:sp>
      <p:sp>
        <p:nvSpPr>
          <p:cNvPr id="54" name="Rounded Rectangular Callout 53"/>
          <p:cNvSpPr/>
          <p:nvPr/>
        </p:nvSpPr>
        <p:spPr>
          <a:xfrm>
            <a:off x="5422900" y="6217716"/>
            <a:ext cx="2846725" cy="524760"/>
          </a:xfrm>
          <a:prstGeom prst="wedgeRoundRectCallout">
            <a:avLst>
              <a:gd name="adj1" fmla="val 39816"/>
              <a:gd name="adj2" fmla="val -91128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Distance-(</a:t>
            </a:r>
            <a:r>
              <a:rPr lang="en-US" sz="2000" dirty="0" err="1"/>
              <a:t>maxDiameter</a:t>
            </a:r>
            <a:r>
              <a:rPr lang="en-US" sz="2000" dirty="0"/>
              <a:t>)</a:t>
            </a:r>
          </a:p>
        </p:txBody>
      </p:sp>
      <p:sp>
        <p:nvSpPr>
          <p:cNvPr id="34" name="Rectangle 42"/>
          <p:cNvSpPr/>
          <p:nvPr/>
        </p:nvSpPr>
        <p:spPr>
          <a:xfrm>
            <a:off x="1554720" y="4804500"/>
            <a:ext cx="5404085" cy="395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1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7" grpId="0" animBg="1"/>
      <p:bldP spid="47" grpId="1" animBg="1"/>
      <p:bldP spid="52" grpId="0" animBg="1"/>
      <p:bldP spid="53" grpId="0" animBg="1"/>
      <p:bldP spid="53" grpId="1" animBg="1"/>
      <p:bldP spid="54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transient faults,</a:t>
            </a:r>
            <a:br>
              <a:rPr lang="en-US" dirty="0"/>
            </a:br>
            <a:r>
              <a:rPr lang="en-US" dirty="0"/>
              <a:t>in the absence of illegitimate deletions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Transient fault recovery,</a:t>
            </a:r>
            <a:br>
              <a:rPr lang="en-US" dirty="0"/>
            </a:br>
            <a:r>
              <a:rPr lang="en-US" dirty="0"/>
              <a:t>proof by induction on distance-k neighbors:</a:t>
            </a:r>
          </a:p>
          <a:p>
            <a:pPr lvl="1"/>
            <a:r>
              <a:rPr lang="en-US" dirty="0"/>
              <a:t>If no illegitimate deletion, within (c’+2)k rounds: </a:t>
            </a:r>
          </a:p>
          <a:p>
            <a:pPr lvl="2"/>
            <a:r>
              <a:rPr lang="en-US" dirty="0"/>
              <a:t>correctness for at most distance-k neighbors</a:t>
            </a:r>
          </a:p>
          <a:p>
            <a:pPr lvl="2"/>
            <a:r>
              <a:rPr lang="en-US" dirty="0"/>
              <a:t>c’: constant – depends on link capacity</a:t>
            </a:r>
          </a:p>
          <a:p>
            <a:pPr lvl="2"/>
            <a:r>
              <a:rPr lang="en-US" dirty="0"/>
              <a:t>k = </a:t>
            </a:r>
            <a:r>
              <a:rPr lang="en-US" dirty="0" err="1"/>
              <a:t>maxDiameter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069" y="1814033"/>
            <a:ext cx="896802" cy="8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624" y="5319562"/>
            <a:ext cx="1115376" cy="11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38" y="410429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321" y="271242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388" y="368662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2"/>
          <p:cNvCxnSpPr/>
          <p:nvPr/>
        </p:nvCxnSpPr>
        <p:spPr>
          <a:xfrm>
            <a:off x="8691144" y="2491911"/>
            <a:ext cx="1030324" cy="462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/>
          <p:nvPr/>
        </p:nvCxnSpPr>
        <p:spPr>
          <a:xfrm>
            <a:off x="10590233" y="3200831"/>
            <a:ext cx="399802" cy="338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/>
          <p:nvPr/>
        </p:nvCxnSpPr>
        <p:spPr>
          <a:xfrm>
            <a:off x="8141323" y="2781271"/>
            <a:ext cx="150627" cy="1164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/>
          <p:cNvCxnSpPr/>
          <p:nvPr/>
        </p:nvCxnSpPr>
        <p:spPr>
          <a:xfrm>
            <a:off x="8610600" y="4680251"/>
            <a:ext cx="1037586" cy="760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6"/>
          <p:cNvCxnSpPr/>
          <p:nvPr/>
        </p:nvCxnSpPr>
        <p:spPr>
          <a:xfrm flipH="1">
            <a:off x="9648186" y="3200831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7"/>
          <p:cNvCxnSpPr/>
          <p:nvPr/>
        </p:nvCxnSpPr>
        <p:spPr>
          <a:xfrm flipH="1">
            <a:off x="8564817" y="4033856"/>
            <a:ext cx="345837" cy="175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8"/>
          <p:cNvCxnSpPr/>
          <p:nvPr/>
        </p:nvCxnSpPr>
        <p:spPr>
          <a:xfrm flipH="1">
            <a:off x="10726048" y="2311881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"/>
          <p:cNvCxnSpPr>
            <a:stCxn id="22" idx="1"/>
          </p:cNvCxnSpPr>
          <p:nvPr/>
        </p:nvCxnSpPr>
        <p:spPr>
          <a:xfrm flipH="1">
            <a:off x="8767388" y="2057813"/>
            <a:ext cx="1267647" cy="14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035" y="1775418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5"/>
          <p:cNvCxnSpPr/>
          <p:nvPr/>
        </p:nvCxnSpPr>
        <p:spPr>
          <a:xfrm>
            <a:off x="8468976" y="2719477"/>
            <a:ext cx="660580" cy="918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6"/>
          <p:cNvCxnSpPr/>
          <p:nvPr/>
        </p:nvCxnSpPr>
        <p:spPr>
          <a:xfrm>
            <a:off x="9678603" y="4217516"/>
            <a:ext cx="829370" cy="405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906" y="449254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73" y="5466742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9"/>
          <p:cNvCxnSpPr/>
          <p:nvPr/>
        </p:nvCxnSpPr>
        <p:spPr>
          <a:xfrm flipH="1">
            <a:off x="10286771" y="4980948"/>
            <a:ext cx="358938" cy="448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0"/>
          <p:cNvCxnSpPr/>
          <p:nvPr/>
        </p:nvCxnSpPr>
        <p:spPr>
          <a:xfrm flipH="1">
            <a:off x="11364633" y="4091998"/>
            <a:ext cx="136166" cy="385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8" descr="Image result for network switch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620" y="3555535"/>
            <a:ext cx="1129579" cy="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36"/>
          <p:cNvCxnSpPr/>
          <p:nvPr/>
        </p:nvCxnSpPr>
        <p:spPr>
          <a:xfrm flipH="1" flipV="1">
            <a:off x="10475385" y="5917955"/>
            <a:ext cx="689229" cy="190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9"/>
          <p:cNvCxnSpPr/>
          <p:nvPr/>
        </p:nvCxnSpPr>
        <p:spPr>
          <a:xfrm flipH="1" flipV="1">
            <a:off x="11177871" y="5002191"/>
            <a:ext cx="150607" cy="317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46"/>
          <p:cNvSpPr/>
          <p:nvPr/>
        </p:nvSpPr>
        <p:spPr>
          <a:xfrm>
            <a:off x="7168545" y="1216325"/>
            <a:ext cx="4853513" cy="4891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52"/>
          <p:cNvSpPr/>
          <p:nvPr/>
        </p:nvSpPr>
        <p:spPr>
          <a:xfrm>
            <a:off x="8903015" y="6260009"/>
            <a:ext cx="1383756" cy="312825"/>
          </a:xfrm>
          <a:prstGeom prst="wedgeRoundRectCallout">
            <a:avLst>
              <a:gd name="adj1" fmla="val 28849"/>
              <a:gd name="adj2" fmla="val -9697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Distance-k</a:t>
            </a:r>
          </a:p>
        </p:txBody>
      </p:sp>
      <p:sp>
        <p:nvSpPr>
          <p:cNvPr id="34" name="Rounded Rectangular Callout 53"/>
          <p:cNvSpPr/>
          <p:nvPr/>
        </p:nvSpPr>
        <p:spPr>
          <a:xfrm>
            <a:off x="5514108" y="6217716"/>
            <a:ext cx="2777841" cy="524760"/>
          </a:xfrm>
          <a:prstGeom prst="wedgeRoundRectCallout">
            <a:avLst>
              <a:gd name="adj1" fmla="val 39816"/>
              <a:gd name="adj2" fmla="val -91128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Distance-(</a:t>
            </a:r>
            <a:r>
              <a:rPr lang="en-US" sz="2000" dirty="0" err="1"/>
              <a:t>maxDiameter</a:t>
            </a:r>
            <a:r>
              <a:rPr lang="en-US" sz="2000" dirty="0"/>
              <a:t>)</a:t>
            </a:r>
          </a:p>
        </p:txBody>
      </p:sp>
      <p:sp>
        <p:nvSpPr>
          <p:cNvPr id="35" name="Oval 51"/>
          <p:cNvSpPr/>
          <p:nvPr/>
        </p:nvSpPr>
        <p:spPr>
          <a:xfrm rot="19872089">
            <a:off x="7608984" y="1094272"/>
            <a:ext cx="4365329" cy="5879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42"/>
          <p:cNvSpPr/>
          <p:nvPr/>
        </p:nvSpPr>
        <p:spPr>
          <a:xfrm>
            <a:off x="1779987" y="3045739"/>
            <a:ext cx="4913120" cy="31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42"/>
          <p:cNvSpPr/>
          <p:nvPr/>
        </p:nvSpPr>
        <p:spPr>
          <a:xfrm>
            <a:off x="1781119" y="3708910"/>
            <a:ext cx="4911988" cy="395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18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6" grpId="1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Algorithm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Proof highlights</a:t>
            </a:r>
          </a:p>
          <a:p>
            <a:endParaRPr lang="en-US" dirty="0"/>
          </a:p>
          <a:p>
            <a:r>
              <a:rPr lang="en-US" dirty="0"/>
              <a:t>Evaluation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Done on a PC, using </a:t>
            </a:r>
            <a:r>
              <a:rPr lang="en-US" dirty="0" err="1"/>
              <a:t>Mininet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testing standard SDN topologies </a:t>
            </a:r>
            <a:br>
              <a:rPr lang="en-US" dirty="0"/>
            </a:br>
            <a:r>
              <a:rPr lang="en-US" dirty="0"/>
              <a:t>such as Clos, B4, and </a:t>
            </a:r>
            <a:r>
              <a:rPr lang="en-US" dirty="0" err="1"/>
              <a:t>Rocketfuel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networks (Exodus, Telstra, </a:t>
            </a:r>
            <a:r>
              <a:rPr lang="en-US" dirty="0" err="1"/>
              <a:t>Ebone</a:t>
            </a:r>
            <a:r>
              <a:rPr lang="en-US" dirty="0"/>
              <a:t>)</a:t>
            </a:r>
          </a:p>
        </p:txBody>
      </p:sp>
      <p:pic>
        <p:nvPicPr>
          <p:cNvPr id="4" name="Picture 2" descr="Image result for road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44" y="4191758"/>
            <a:ext cx="2857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605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PCs with Ubuntu 16.04.1 OS, Intel Core i7-2600K CPU at  3.40GHz (8CPUs) with 16GB RAM.</a:t>
            </a:r>
          </a:p>
          <a:p>
            <a:endParaRPr lang="en-US" sz="2400" dirty="0"/>
          </a:p>
          <a:p>
            <a:r>
              <a:rPr lang="en-US" sz="2400" dirty="0"/>
              <a:t>1 controller </a:t>
            </a:r>
            <a:r>
              <a:rPr lang="en-US" sz="2400" dirty="0" err="1"/>
              <a:t>req</a:t>
            </a:r>
            <a:r>
              <a:rPr lang="en-US" sz="2400" dirty="0"/>
              <a:t> or flow installation per second paths according to BFS </a:t>
            </a:r>
            <a:r>
              <a:rPr lang="en-US" sz="2400" dirty="0" err="1"/>
              <a:t>OpenFlow</a:t>
            </a:r>
            <a:r>
              <a:rPr lang="en-US" sz="2400" dirty="0"/>
              <a:t> fast-failover groups for backup paths</a:t>
            </a:r>
          </a:p>
          <a:p>
            <a:endParaRPr lang="en-US" sz="2400" dirty="0"/>
          </a:p>
          <a:p>
            <a:r>
              <a:rPr lang="en-US" sz="2400" dirty="0"/>
              <a:t>Hosts for traffic and RTT (round-trip delay time) evaluation are placed such that their distance is max</a:t>
            </a:r>
          </a:p>
          <a:p>
            <a:endParaRPr lang="en-US" sz="2400" dirty="0"/>
          </a:p>
          <a:p>
            <a:r>
              <a:rPr lang="en-US" sz="2400" dirty="0"/>
              <a:t>Standard SDN topologies (B4, Clos, </a:t>
            </a:r>
            <a:r>
              <a:rPr lang="en-US" sz="2400" dirty="0" err="1"/>
              <a:t>Rocketfuel</a:t>
            </a:r>
            <a:r>
              <a:rPr lang="en-US" sz="2400" dirty="0"/>
              <a:t> networks). B4 and Clos 3 controllers, </a:t>
            </a:r>
            <a:r>
              <a:rPr lang="en-US" sz="2400" dirty="0" err="1"/>
              <a:t>Rocketfuel</a:t>
            </a:r>
            <a:r>
              <a:rPr lang="en-US" sz="2400" dirty="0"/>
              <a:t> up to 7 controllers, up to ~200 nodes in total.</a:t>
            </a:r>
          </a:p>
        </p:txBody>
      </p:sp>
    </p:spTree>
    <p:extLst>
      <p:ext uri="{BB962C8B-B14F-4D97-AF65-F5344CB8AC3E}">
        <p14:creationId xmlns:p14="http://schemas.microsoft.com/office/powerpoint/2010/main" val="700848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efficiently can Renaissance bootstrap an SDN?</a:t>
            </a:r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13" y="1690688"/>
            <a:ext cx="5930446" cy="4896000"/>
          </a:xfrm>
          <a:prstGeom prst="rect">
            <a:avLst/>
          </a:prstGeom>
        </p:spPr>
      </p:pic>
      <p:sp>
        <p:nvSpPr>
          <p:cNvPr id="9" name="textruta 8"/>
          <p:cNvSpPr txBox="1"/>
          <p:nvPr/>
        </p:nvSpPr>
        <p:spPr>
          <a:xfrm>
            <a:off x="6962274" y="1690688"/>
            <a:ext cx="505326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Bootstrap time: Empty switch configuration to legitimate state</a:t>
            </a:r>
            <a:br>
              <a:rPr lang="en-US" sz="2400" dirty="0"/>
            </a:b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bootstrap time reduces when </a:t>
            </a:r>
            <a:br>
              <a:rPr lang="en-US" sz="2400" dirty="0"/>
            </a:br>
            <a:r>
              <a:rPr lang="en-US" sz="2400" dirty="0"/>
              <a:t>reducing query and network update interval, until saturation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bootstrap time is proportional </a:t>
            </a:r>
            <a:br>
              <a:rPr lang="en-US" sz="2400" dirty="0"/>
            </a:br>
            <a:r>
              <a:rPr lang="en-US" sz="2400" dirty="0"/>
              <a:t>to network diameter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4-5 seconds for all tested topologies</a:t>
            </a:r>
          </a:p>
        </p:txBody>
      </p:sp>
      <p:sp>
        <p:nvSpPr>
          <p:cNvPr id="10" name="Rektangulär bildtext 9"/>
          <p:cNvSpPr/>
          <p:nvPr/>
        </p:nvSpPr>
        <p:spPr>
          <a:xfrm>
            <a:off x="6561221" y="5727032"/>
            <a:ext cx="5454316" cy="859656"/>
          </a:xfrm>
          <a:prstGeom prst="wedgeRectCallout">
            <a:avLst>
              <a:gd name="adj1" fmla="val -54762"/>
              <a:gd name="adj2" fmla="val -39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/>
              <a:t>Bootstrap time for </a:t>
            </a:r>
            <a:r>
              <a:rPr lang="en-US" sz="2200" dirty="0" err="1"/>
              <a:t>Rocketfuel</a:t>
            </a:r>
            <a:r>
              <a:rPr lang="en-US" sz="2200" dirty="0"/>
              <a:t> networks using </a:t>
            </a:r>
            <a:r>
              <a:rPr lang="en-US" sz="2200" b="1" dirty="0"/>
              <a:t>7 controllers</a:t>
            </a:r>
            <a:r>
              <a:rPr lang="en-US" sz="2200" dirty="0"/>
              <a:t>, as a function of query intervals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1385455" y="6241998"/>
            <a:ext cx="49045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Query and network update interval (seconds)</a:t>
            </a:r>
          </a:p>
        </p:txBody>
      </p:sp>
      <p:sp>
        <p:nvSpPr>
          <p:cNvPr id="4" name="textruta 3"/>
          <p:cNvSpPr txBox="1"/>
          <p:nvPr/>
        </p:nvSpPr>
        <p:spPr>
          <a:xfrm rot="16200000">
            <a:off x="-391245" y="3589696"/>
            <a:ext cx="17583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Time (seconds)</a:t>
            </a:r>
          </a:p>
        </p:txBody>
      </p:sp>
    </p:spTree>
    <p:extLst>
      <p:ext uri="{BB962C8B-B14F-4D97-AF65-F5344CB8AC3E}">
        <p14:creationId xmlns:p14="http://schemas.microsoft.com/office/powerpoint/2010/main" val="9075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efficiently does Renaissance recover in the presence of link and node failures?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Legitimate state               link/node failure                   Legitimate state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/>
        </p:nvGraphicFramePr>
        <p:xfrm>
          <a:off x="838200" y="2676804"/>
          <a:ext cx="105156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8368">
                  <a:extLst>
                    <a:ext uri="{9D8B030D-6E8A-4147-A177-3AD203B41FA5}">
                      <a16:colId xmlns:a16="http://schemas.microsoft.com/office/drawing/2014/main" val="3696968046"/>
                    </a:ext>
                  </a:extLst>
                </a:gridCol>
                <a:gridCol w="2470485">
                  <a:extLst>
                    <a:ext uri="{9D8B030D-6E8A-4147-A177-3AD203B41FA5}">
                      <a16:colId xmlns:a16="http://schemas.microsoft.com/office/drawing/2014/main" val="660512349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3750743849"/>
                    </a:ext>
                  </a:extLst>
                </a:gridCol>
                <a:gridCol w="2835442">
                  <a:extLst>
                    <a:ext uri="{9D8B030D-6E8A-4147-A177-3AD203B41FA5}">
                      <a16:colId xmlns:a16="http://schemas.microsoft.com/office/drawing/2014/main" val="152110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Recovery after failure (seconds)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02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#controllers</a:t>
                      </a:r>
                      <a:r>
                        <a:rPr lang="en-US" sz="2400" b="1" baseline="0" dirty="0"/>
                        <a:t> (topology)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 controller failure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1-6 controller failures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2-6 permanent link failures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440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</a:t>
                      </a:r>
                      <a:r>
                        <a:rPr lang="en-US" sz="2400" baseline="0" dirty="0"/>
                        <a:t> controllers (B4, Clos)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~ 3.5</a:t>
                      </a:r>
                      <a:r>
                        <a:rPr lang="en-US" sz="2400" baseline="0" dirty="0"/>
                        <a:t> to 5 seconds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~ 3.5</a:t>
                      </a:r>
                      <a:r>
                        <a:rPr lang="en-US" sz="2400" baseline="0" dirty="0"/>
                        <a:t> to 5 seconds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04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7</a:t>
                      </a:r>
                      <a:r>
                        <a:rPr lang="en-US" sz="2400" baseline="0" dirty="0"/>
                        <a:t> controllers (</a:t>
                      </a:r>
                      <a:r>
                        <a:rPr lang="en-US" sz="2400" baseline="0" dirty="0" err="1"/>
                        <a:t>Rocketfuel</a:t>
                      </a:r>
                      <a:r>
                        <a:rPr lang="en-US" sz="2400" baseline="0" dirty="0"/>
                        <a:t> networks)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~ 4</a:t>
                      </a:r>
                      <a:r>
                        <a:rPr lang="en-US" sz="2400" baseline="0" dirty="0"/>
                        <a:t> to </a:t>
                      </a:r>
                      <a:r>
                        <a:rPr lang="en-US" sz="2400" dirty="0"/>
                        <a:t>5 seconds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55778"/>
                  </a:ext>
                </a:extLst>
              </a:tr>
            </a:tbl>
          </a:graphicData>
        </a:graphic>
      </p:graphicFrame>
      <p:sp>
        <p:nvSpPr>
          <p:cNvPr id="6" name="Högerpil 5"/>
          <p:cNvSpPr/>
          <p:nvPr/>
        </p:nvSpPr>
        <p:spPr>
          <a:xfrm>
            <a:off x="3535279" y="1900183"/>
            <a:ext cx="641684" cy="32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ögerpil 6"/>
          <p:cNvSpPr/>
          <p:nvPr/>
        </p:nvSpPr>
        <p:spPr>
          <a:xfrm>
            <a:off x="7275094" y="1897006"/>
            <a:ext cx="641684" cy="32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ruta 7"/>
          <p:cNvSpPr txBox="1"/>
          <p:nvPr/>
        </p:nvSpPr>
        <p:spPr>
          <a:xfrm>
            <a:off x="838200" y="5598695"/>
            <a:ext cx="8146013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Recovery time roughly </a:t>
            </a:r>
            <a:r>
              <a:rPr lang="en-US" sz="2800" b="1" dirty="0">
                <a:solidFill>
                  <a:prstClr val="black"/>
                </a:solidFill>
              </a:rPr>
              <a:t>linear</a:t>
            </a:r>
            <a:r>
              <a:rPr lang="en-US" sz="2800" dirty="0">
                <a:solidFill>
                  <a:prstClr val="black"/>
                </a:solidFill>
              </a:rPr>
              <a:t> in the number of nodes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Diameter affects time to recover to a </a:t>
            </a:r>
            <a:r>
              <a:rPr lang="en-US" sz="2800" b="1" dirty="0">
                <a:solidFill>
                  <a:prstClr val="black"/>
                </a:solidFill>
              </a:rPr>
              <a:t>small</a:t>
            </a:r>
            <a:r>
              <a:rPr lang="en-US" sz="2800" dirty="0">
                <a:solidFill>
                  <a:prstClr val="black"/>
                </a:solidFill>
              </a:rPr>
              <a:t> extent</a:t>
            </a:r>
          </a:p>
        </p:txBody>
      </p:sp>
    </p:spTree>
    <p:extLst>
      <p:ext uri="{BB962C8B-B14F-4D97-AF65-F5344CB8AC3E}">
        <p14:creationId xmlns:p14="http://schemas.microsoft.com/office/powerpoint/2010/main" val="41568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Software-Defined Networks (SDN)?</a:t>
            </a:r>
          </a:p>
        </p:txBody>
      </p:sp>
      <p:pic>
        <p:nvPicPr>
          <p:cNvPr id="1026" name="Picture 2" descr="Image result for software defined network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72" y="1731818"/>
            <a:ext cx="7406699" cy="484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ndad rektangulär bildtext 6"/>
          <p:cNvSpPr/>
          <p:nvPr/>
        </p:nvSpPr>
        <p:spPr>
          <a:xfrm>
            <a:off x="1302328" y="1690688"/>
            <a:ext cx="2175165" cy="1412730"/>
          </a:xfrm>
          <a:prstGeom prst="wedgeRoundRectCallout">
            <a:avLst>
              <a:gd name="adj1" fmla="val 69317"/>
              <a:gd name="adj2" fmla="val -36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demands from the network</a:t>
            </a:r>
          </a:p>
        </p:txBody>
      </p:sp>
      <p:sp>
        <p:nvSpPr>
          <p:cNvPr id="8" name="Rundad rektangulär bildtext 7"/>
          <p:cNvSpPr/>
          <p:nvPr/>
        </p:nvSpPr>
        <p:spPr>
          <a:xfrm>
            <a:off x="295422" y="3407565"/>
            <a:ext cx="3427989" cy="1552362"/>
          </a:xfrm>
          <a:prstGeom prst="wedgeRoundRectCallout">
            <a:avLst>
              <a:gd name="adj1" fmla="val 64907"/>
              <a:gd name="adj2" fmla="val -128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Decision making:</a:t>
            </a:r>
            <a:br>
              <a:rPr lang="en-US" sz="2400" dirty="0"/>
            </a:br>
            <a:r>
              <a:rPr lang="en-US" sz="2400" dirty="0"/>
              <a:t>Computing/Installing packet forwarding rules, local computations</a:t>
            </a:r>
          </a:p>
        </p:txBody>
      </p:sp>
      <p:sp>
        <p:nvSpPr>
          <p:cNvPr id="9" name="Rundad rektangulär bildtext 8"/>
          <p:cNvSpPr/>
          <p:nvPr/>
        </p:nvSpPr>
        <p:spPr>
          <a:xfrm>
            <a:off x="838200" y="5312571"/>
            <a:ext cx="2639293" cy="1004667"/>
          </a:xfrm>
          <a:prstGeom prst="wedgeRoundRectCallout">
            <a:avLst>
              <a:gd name="adj1" fmla="val 69768"/>
              <a:gd name="adj2" fmla="val -1290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Packet forwarding,</a:t>
            </a:r>
          </a:p>
          <a:p>
            <a:pPr algn="ctr"/>
            <a:r>
              <a:rPr lang="en-US" sz="2400" dirty="0"/>
              <a:t>statistics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66255" y="6511631"/>
            <a:ext cx="10183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Image: Open Networking Foundation</a:t>
            </a:r>
          </a:p>
        </p:txBody>
      </p:sp>
    </p:spTree>
    <p:extLst>
      <p:ext uri="{BB962C8B-B14F-4D97-AF65-F5344CB8AC3E}">
        <p14:creationId xmlns:p14="http://schemas.microsoft.com/office/powerpoint/2010/main" val="2671134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Throughput and message loss upon link failure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4328" y="1846270"/>
            <a:ext cx="8843343" cy="3276000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38200" y="5277853"/>
            <a:ext cx="1061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failure in primary path: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Throughput  drop roughly from 900 </a:t>
            </a:r>
            <a:r>
              <a:rPr lang="en-US" sz="2400" dirty="0" err="1"/>
              <a:t>Mbits</a:t>
            </a:r>
            <a:r>
              <a:rPr lang="en-US" sz="2400" dirty="0"/>
              <a:t>/s to 750 </a:t>
            </a:r>
            <a:r>
              <a:rPr lang="en-US" sz="2400" dirty="0" err="1"/>
              <a:t>Mbits</a:t>
            </a:r>
            <a:r>
              <a:rPr lang="en-US" sz="2400" dirty="0"/>
              <a:t>/s for 2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Avoid further drop by packet tagging and forcing traffic through alternative paths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5583382" y="4799952"/>
            <a:ext cx="17583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Time (seconds)</a:t>
            </a:r>
          </a:p>
        </p:txBody>
      </p:sp>
      <p:sp>
        <p:nvSpPr>
          <p:cNvPr id="7" name="textruta 6"/>
          <p:cNvSpPr txBox="1"/>
          <p:nvPr/>
        </p:nvSpPr>
        <p:spPr>
          <a:xfrm rot="16200000">
            <a:off x="1183681" y="2909455"/>
            <a:ext cx="98129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err="1"/>
              <a:t>Mbits</a:t>
            </a:r>
            <a:r>
              <a:rPr lang="en-US" sz="2000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3399671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Self-stabilizing, distributed, in-band, control of software-defined networks in the presence of failures</a:t>
            </a:r>
          </a:p>
          <a:p>
            <a:pPr marL="342900" indent="-342900"/>
            <a:r>
              <a:rPr lang="en-US" dirty="0"/>
              <a:t>Deal with </a:t>
            </a:r>
            <a:r>
              <a:rPr lang="en-US" b="1" dirty="0"/>
              <a:t>concurrent</a:t>
            </a:r>
            <a:r>
              <a:rPr lang="en-US" dirty="0"/>
              <a:t> updates of switches</a:t>
            </a:r>
          </a:p>
          <a:p>
            <a:pPr marL="342900" indent="-342900"/>
            <a:r>
              <a:rPr lang="en-US" dirty="0"/>
              <a:t>Bounded recovery from topological/comm. failures, </a:t>
            </a:r>
            <a:r>
              <a:rPr lang="en-US" b="1" dirty="0"/>
              <a:t>transient faults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Future directions:</a:t>
            </a:r>
          </a:p>
          <a:p>
            <a:r>
              <a:rPr lang="en-US" dirty="0"/>
              <a:t>Combination of in-band and out-of-band control</a:t>
            </a:r>
          </a:p>
          <a:p>
            <a:r>
              <a:rPr lang="en-US" dirty="0"/>
              <a:t>Consider data traffic dynamics when constructing backup paths</a:t>
            </a:r>
          </a:p>
        </p:txBody>
      </p:sp>
    </p:spTree>
    <p:extLst>
      <p:ext uri="{BB962C8B-B14F-4D97-AF65-F5344CB8AC3E}">
        <p14:creationId xmlns:p14="http://schemas.microsoft.com/office/powerpoint/2010/main" val="364457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Separation of Control and Data Plane</a:t>
            </a:r>
          </a:p>
        </p:txBody>
      </p:sp>
      <p:pic>
        <p:nvPicPr>
          <p:cNvPr id="2050" name="Picture 2" descr="f1.jpg (766×371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3918" y="1825625"/>
            <a:ext cx="89841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Image: Abstractions for Software-Defined Networks. M. </a:t>
            </a:r>
            <a:r>
              <a:rPr lang="en-US" sz="1400" dirty="0" err="1">
                <a:solidFill>
                  <a:schemeClr val="tx1"/>
                </a:solidFill>
              </a:rPr>
              <a:t>Casado</a:t>
            </a:r>
            <a:r>
              <a:rPr lang="en-US" sz="1400" dirty="0">
                <a:solidFill>
                  <a:schemeClr val="tx1"/>
                </a:solidFill>
              </a:rPr>
              <a:t>, N. Foster, A. </a:t>
            </a:r>
            <a:r>
              <a:rPr lang="en-US" sz="1400" dirty="0" err="1">
                <a:solidFill>
                  <a:schemeClr val="tx1"/>
                </a:solidFill>
              </a:rPr>
              <a:t>Guha</a:t>
            </a:r>
            <a:r>
              <a:rPr lang="en-US" sz="1400" dirty="0">
                <a:solidFill>
                  <a:schemeClr val="tx1"/>
                </a:solidFill>
              </a:rPr>
              <a:t>. Comm. of the ACM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0A86-FBBB-47E2-9BD4-CECE427DE4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switch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switch can</a:t>
            </a:r>
          </a:p>
          <a:p>
            <a:pPr lvl="1"/>
            <a:r>
              <a:rPr lang="en-US" dirty="0"/>
              <a:t>Receive control-traffic by a managing controller, e.g., including packet-forwarding rules.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Forward packets based on matching rules in its flow tables </a:t>
            </a:r>
            <a:r>
              <a:rPr lang="en-US" dirty="0">
                <a:solidFill>
                  <a:srgbClr val="FF0000"/>
                </a:solidFill>
              </a:rPr>
              <a:t>= forward table</a:t>
            </a:r>
            <a:endParaRPr lang="en-US" dirty="0"/>
          </a:p>
          <a:p>
            <a:pPr lvl="2"/>
            <a:r>
              <a:rPr lang="en-US" dirty="0"/>
              <a:t>A rule includes a source, destination, and action field: when a packet matches the source and destination of a rule, the switch takes the rule’s action (forward to a neighbor)</a:t>
            </a:r>
          </a:p>
          <a:p>
            <a:pPr lvl="2"/>
            <a:r>
              <a:rPr lang="en-US" dirty="0"/>
              <a:t>A rule may include also priority and metadata fields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Keep network statistics (for the controller)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Respond to controller queries</a:t>
            </a:r>
          </a:p>
        </p:txBody>
      </p:sp>
      <p:pic>
        <p:nvPicPr>
          <p:cNvPr id="3080" name="Picture 8" descr="Image result for network switc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261" y="4313555"/>
            <a:ext cx="2259157" cy="112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4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controller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199" y="1825625"/>
            <a:ext cx="10655105" cy="4351338"/>
          </a:xfrm>
        </p:spPr>
        <p:txBody>
          <a:bodyPr>
            <a:normAutofit/>
          </a:bodyPr>
          <a:lstStyle/>
          <a:p>
            <a:r>
              <a:rPr lang="en-US" dirty="0"/>
              <a:t>A controller (network-attached server) can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manage</a:t>
            </a:r>
            <a:r>
              <a:rPr lang="en-US" dirty="0"/>
              <a:t> switches</a:t>
            </a:r>
          </a:p>
          <a:p>
            <a:pPr lvl="2"/>
            <a:r>
              <a:rPr lang="en-US" dirty="0"/>
              <a:t>Ask for network statistics</a:t>
            </a:r>
          </a:p>
          <a:p>
            <a:pPr lvl="2"/>
            <a:r>
              <a:rPr lang="en-US" dirty="0"/>
              <a:t>Access switch local storage</a:t>
            </a:r>
          </a:p>
          <a:p>
            <a:pPr lvl="2"/>
            <a:r>
              <a:rPr lang="en-US" dirty="0"/>
              <a:t>Packet-out (response to packet-in), flow-MOD (install/modify rules, modify switch buffer)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</a:t>
            </a:r>
            <a:r>
              <a:rPr lang="en-US" dirty="0">
                <a:solidFill>
                  <a:srgbClr val="FF0000"/>
                </a:solidFill>
              </a:rPr>
              <a:t>local computations</a:t>
            </a:r>
          </a:p>
          <a:p>
            <a:pPr lvl="2"/>
            <a:r>
              <a:rPr lang="en-US" dirty="0"/>
              <a:t>Re-compute network flows based on statistics (counters on switches)</a:t>
            </a:r>
          </a:p>
          <a:p>
            <a:pPr lvl="2"/>
            <a:r>
              <a:rPr lang="en-US" dirty="0"/>
              <a:t>Compute packet-forwarding rules for each switch they manage</a:t>
            </a:r>
          </a:p>
          <a:p>
            <a:pPr lvl="2"/>
            <a:r>
              <a:rPr lang="en-US" dirty="0"/>
              <a:t>Install flows, by updating packet forwarding rules</a:t>
            </a:r>
          </a:p>
          <a:p>
            <a:pPr lvl="2"/>
            <a:r>
              <a:rPr lang="en-US" dirty="0"/>
              <a:t>Rule updates are not trivial (loop-free updates NP-complete*)</a:t>
            </a:r>
          </a:p>
          <a:p>
            <a:pPr lvl="1"/>
            <a:endParaRPr lang="en-US" dirty="0"/>
          </a:p>
        </p:txBody>
      </p:sp>
      <p:pic>
        <p:nvPicPr>
          <p:cNvPr id="4104" name="Picture 8" descr="http://www.iconshock.com/img_jpg/STROKE/computer_gadgets/jpg/256/server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21" y="4558142"/>
            <a:ext cx="1401979" cy="140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ruta 7"/>
          <p:cNvSpPr txBox="1"/>
          <p:nvPr/>
        </p:nvSpPr>
        <p:spPr>
          <a:xfrm>
            <a:off x="166254" y="6458887"/>
            <a:ext cx="1039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*Scheduling Loop-free Network Updates: It's Good to Relax! Arne Ludwig, Jan </a:t>
            </a:r>
            <a:r>
              <a:rPr lang="en-US" sz="1600" dirty="0" err="1"/>
              <a:t>Marcinkowski</a:t>
            </a:r>
            <a:r>
              <a:rPr lang="en-US" sz="1600" dirty="0"/>
              <a:t>, Stefan </a:t>
            </a:r>
            <a:r>
              <a:rPr lang="en-US" sz="1600" dirty="0" err="1"/>
              <a:t>Schmid</a:t>
            </a:r>
            <a:r>
              <a:rPr lang="en-US" sz="1600" dirty="0"/>
              <a:t>. PODC '15</a:t>
            </a:r>
          </a:p>
        </p:txBody>
      </p:sp>
    </p:spTree>
    <p:extLst>
      <p:ext uri="{BB962C8B-B14F-4D97-AF65-F5344CB8AC3E}">
        <p14:creationId xmlns:p14="http://schemas.microsoft.com/office/powerpoint/2010/main" val="325469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protocol enables access to the switch forwarding plane.</a:t>
            </a:r>
          </a:p>
          <a:p>
            <a:pPr lvl="1"/>
            <a:r>
              <a:rPr lang="en-US" dirty="0"/>
              <a:t>The controller uses </a:t>
            </a:r>
            <a:r>
              <a:rPr lang="en-US" dirty="0" err="1"/>
              <a:t>OpenFlow</a:t>
            </a:r>
            <a:r>
              <a:rPr lang="en-US" dirty="0"/>
              <a:t> for determining the flow of packets across the network of switches. </a:t>
            </a:r>
          </a:p>
          <a:p>
            <a:pPr lvl="1"/>
            <a:r>
              <a:rPr lang="en-US" dirty="0"/>
              <a:t>By separating the control from the packet switching a more elegant network management facilitated than using access control lists and routing protocols. </a:t>
            </a:r>
          </a:p>
          <a:p>
            <a:r>
              <a:rPr lang="en-US" dirty="0" err="1"/>
              <a:t>OpenFlow</a:t>
            </a:r>
            <a:r>
              <a:rPr lang="en-US" dirty="0"/>
              <a:t> allows remote administration of a layer 3, by adding, modifying and removing packet matching rules and actions. </a:t>
            </a:r>
          </a:p>
          <a:p>
            <a:pPr lvl="1"/>
            <a:r>
              <a:rPr lang="en-US" dirty="0"/>
              <a:t>Packets which are unmatched by the currently installed switch rules are forwarded to the controller; this is the </a:t>
            </a:r>
            <a:r>
              <a:rPr lang="en-US" dirty="0" err="1"/>
              <a:t>PacketIN</a:t>
            </a:r>
            <a:r>
              <a:rPr lang="en-US" dirty="0"/>
              <a:t> event. </a:t>
            </a:r>
          </a:p>
          <a:p>
            <a:pPr lvl="1"/>
            <a:r>
              <a:rPr lang="en-US" dirty="0"/>
              <a:t>The controller can then decide to modify existing rules (Flow-MOD), and/or </a:t>
            </a:r>
          </a:p>
          <a:p>
            <a:pPr lvl="2"/>
            <a:r>
              <a:rPr lang="en-US" sz="2400" dirty="0"/>
              <a:t>modify the arriving packet before releasing it (Packet-OUT).</a:t>
            </a:r>
            <a:endParaRPr lang="sv-SE" sz="2400" dirty="0"/>
          </a:p>
        </p:txBody>
      </p:sp>
      <p:pic>
        <p:nvPicPr>
          <p:cNvPr id="1026" name="Picture 2" descr="https://tr1.cbsistatic.com/hub/i/2018/05/10/39d79b55-d5c9-4388-9f8a-021b94d996a2/screen-shot-2018-05-10-at-1-17-56-pm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71719" y="230188"/>
            <a:ext cx="4382529" cy="137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7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849" y="189470"/>
            <a:ext cx="8649729" cy="64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7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1990</Words>
  <Application>Microsoft Macintosh PowerPoint</Application>
  <PresentationFormat>Widescreen</PresentationFormat>
  <Paragraphs>328</Paragraphs>
  <Slides>41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Courier New</vt:lpstr>
      <vt:lpstr>Times</vt:lpstr>
      <vt:lpstr>Times New Roman</vt:lpstr>
      <vt:lpstr>Wingdings</vt:lpstr>
      <vt:lpstr>Office-tema</vt:lpstr>
      <vt:lpstr>Computer Networks EDA387/DIT663</vt:lpstr>
      <vt:lpstr>Goals</vt:lpstr>
      <vt:lpstr>In a nutshell</vt:lpstr>
      <vt:lpstr>Why Software-Defined Networks (SDN)?</vt:lpstr>
      <vt:lpstr>Separation of Control and Data Plane</vt:lpstr>
      <vt:lpstr>SDN switch</vt:lpstr>
      <vt:lpstr>SDN controller</vt:lpstr>
      <vt:lpstr>OpenFlow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 of Band Control Plane</vt:lpstr>
      <vt:lpstr>In-band SDN control</vt:lpstr>
      <vt:lpstr>Problem: Distributed &amp; In-band Software-defined network control  in the presence of failures</vt:lpstr>
      <vt:lpstr>Self-stabilizing systems</vt:lpstr>
      <vt:lpstr>Fault Model</vt:lpstr>
      <vt:lpstr>Roadmap</vt:lpstr>
      <vt:lpstr>Roadmap</vt:lpstr>
      <vt:lpstr>Renaissance: Self-Stabilizing, distributed, in-band  control plane</vt:lpstr>
      <vt:lpstr>Renaissance: Self-Stabilizing, distributed, in-band  control plane</vt:lpstr>
      <vt:lpstr>Renaissance: Self-Stabilizing, distributed, in-band  control plane</vt:lpstr>
      <vt:lpstr>Roadmap</vt:lpstr>
      <vt:lpstr>Self-Stabilizing Distributed SDN Control Plane</vt:lpstr>
      <vt:lpstr>Proving bounded recovery period</vt:lpstr>
      <vt:lpstr>Bounded number of illegitimate deletions</vt:lpstr>
      <vt:lpstr>Bounded number of illegitimate deletions</vt:lpstr>
      <vt:lpstr>Recovery from transient faults, in the absence of illegitimate deletions</vt:lpstr>
      <vt:lpstr>Recovery from transient faults, in the absence of illegitimate deletions</vt:lpstr>
      <vt:lpstr>Bounded number of illegitimate deletions</vt:lpstr>
      <vt:lpstr>Recovery from transient faults, in the absence of illegitimate deletions</vt:lpstr>
      <vt:lpstr>Roadmap</vt:lpstr>
      <vt:lpstr>Setup</vt:lpstr>
      <vt:lpstr>How efficiently can Renaissance bootstrap an SDN?</vt:lpstr>
      <vt:lpstr>How efficiently does Renaissance recover in the presence of link and node failures?</vt:lpstr>
      <vt:lpstr>Throughput and message loss upon link failure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Renaissance:</dc:title>
  <dc:creator>iosif2</dc:creator>
  <cp:lastModifiedBy>Haitham Babbili</cp:lastModifiedBy>
  <cp:revision>101</cp:revision>
  <dcterms:created xsi:type="dcterms:W3CDTF">2018-06-04T06:49:38Z</dcterms:created>
  <dcterms:modified xsi:type="dcterms:W3CDTF">2021-08-23T06:42:12Z</dcterms:modified>
</cp:coreProperties>
</file>