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0"/>
  </p:handoutMasterIdLst>
  <p:sldIdLst>
    <p:sldId id="256" r:id="rId2"/>
    <p:sldId id="269" r:id="rId3"/>
    <p:sldId id="279" r:id="rId4"/>
    <p:sldId id="264" r:id="rId5"/>
    <p:sldId id="266" r:id="rId6"/>
    <p:sldId id="268" r:id="rId7"/>
    <p:sldId id="261" r:id="rId8"/>
    <p:sldId id="257" r:id="rId9"/>
    <p:sldId id="267" r:id="rId10"/>
    <p:sldId id="259" r:id="rId11"/>
    <p:sldId id="258" r:id="rId12"/>
    <p:sldId id="260" r:id="rId13"/>
    <p:sldId id="272" r:id="rId14"/>
    <p:sldId id="265" r:id="rId15"/>
    <p:sldId id="262" r:id="rId16"/>
    <p:sldId id="270" r:id="rId17"/>
    <p:sldId id="263" r:id="rId18"/>
    <p:sldId id="271" r:id="rId19"/>
  </p:sldIdLst>
  <p:sldSz cx="9144000" cy="6858000" type="screen4x3"/>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147" autoAdjust="0"/>
    <p:restoredTop sz="94660"/>
  </p:normalViewPr>
  <p:slideViewPr>
    <p:cSldViewPr>
      <p:cViewPr varScale="1">
        <p:scale>
          <a:sx n="135" d="100"/>
          <a:sy n="135" d="100"/>
        </p:scale>
        <p:origin x="264" y="76"/>
      </p:cViewPr>
      <p:guideLst>
        <p:guide orient="horz" pos="2160"/>
        <p:guide pos="2880"/>
      </p:guideLst>
    </p:cSldViewPr>
  </p:slideViewPr>
  <p:notesTextViewPr>
    <p:cViewPr>
      <p:scale>
        <a:sx n="1" d="1"/>
        <a:sy n="1" d="1"/>
      </p:scale>
      <p:origin x="0" y="0"/>
    </p:cViewPr>
  </p:notesTextViewPr>
  <p:notesViewPr>
    <p:cSldViewPr>
      <p:cViewPr varScale="1">
        <p:scale>
          <a:sx n="79" d="100"/>
          <a:sy n="79" d="100"/>
        </p:scale>
        <p:origin x="-209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4.wmf"/><Relationship Id="rId7" Type="http://schemas.openxmlformats.org/officeDocument/2006/relationships/image" Target="../media/image8.wmf"/><Relationship Id="rId2" Type="http://schemas.openxmlformats.org/officeDocument/2006/relationships/image" Target="../media/image3.wmf"/><Relationship Id="rId1" Type="http://schemas.openxmlformats.org/officeDocument/2006/relationships/image" Target="../media/image2.wmf"/><Relationship Id="rId6" Type="http://schemas.openxmlformats.org/officeDocument/2006/relationships/image" Target="../media/image7.wmf"/><Relationship Id="rId11" Type="http://schemas.openxmlformats.org/officeDocument/2006/relationships/image" Target="../media/image12.wmf"/><Relationship Id="rId5" Type="http://schemas.openxmlformats.org/officeDocument/2006/relationships/image" Target="../media/image6.wmf"/><Relationship Id="rId10" Type="http://schemas.openxmlformats.org/officeDocument/2006/relationships/image" Target="../media/image11.wmf"/><Relationship Id="rId4" Type="http://schemas.openxmlformats.org/officeDocument/2006/relationships/image" Target="../media/image5.wmf"/><Relationship Id="rId9" Type="http://schemas.openxmlformats.org/officeDocument/2006/relationships/image" Target="../media/image10.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image" Target="../media/image6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5" Type="http://schemas.openxmlformats.org/officeDocument/2006/relationships/image" Target="../media/image24.wmf"/><Relationship Id="rId4" Type="http://schemas.openxmlformats.org/officeDocument/2006/relationships/image" Target="../media/image2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7.wmf"/><Relationship Id="rId7" Type="http://schemas.openxmlformats.org/officeDocument/2006/relationships/image" Target="../media/image31.wmf"/><Relationship Id="rId2" Type="http://schemas.openxmlformats.org/officeDocument/2006/relationships/image" Target="../media/image26.wmf"/><Relationship Id="rId1" Type="http://schemas.openxmlformats.org/officeDocument/2006/relationships/image" Target="../media/image25.wmf"/><Relationship Id="rId6" Type="http://schemas.openxmlformats.org/officeDocument/2006/relationships/image" Target="../media/image30.wmf"/><Relationship Id="rId5" Type="http://schemas.openxmlformats.org/officeDocument/2006/relationships/image" Target="../media/image29.emf"/><Relationship Id="rId4" Type="http://schemas.openxmlformats.org/officeDocument/2006/relationships/image" Target="../media/image2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4.wmf"/><Relationship Id="rId7" Type="http://schemas.openxmlformats.org/officeDocument/2006/relationships/image" Target="../media/image38.wmf"/><Relationship Id="rId2" Type="http://schemas.openxmlformats.org/officeDocument/2006/relationships/image" Target="../media/image33.wmf"/><Relationship Id="rId1" Type="http://schemas.openxmlformats.org/officeDocument/2006/relationships/image" Target="../media/image32.wmf"/><Relationship Id="rId6" Type="http://schemas.openxmlformats.org/officeDocument/2006/relationships/image" Target="../media/image37.wmf"/><Relationship Id="rId5" Type="http://schemas.openxmlformats.org/officeDocument/2006/relationships/image" Target="../media/image36.wmf"/><Relationship Id="rId4" Type="http://schemas.openxmlformats.org/officeDocument/2006/relationships/image" Target="../media/image3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 Id="rId4" Type="http://schemas.openxmlformats.org/officeDocument/2006/relationships/image" Target="../media/image4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 Id="rId5" Type="http://schemas.openxmlformats.org/officeDocument/2006/relationships/image" Target="../media/image55.wmf"/><Relationship Id="rId4" Type="http://schemas.openxmlformats.org/officeDocument/2006/relationships/image" Target="../media/image5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 Id="rId5" Type="http://schemas.openxmlformats.org/officeDocument/2006/relationships/image" Target="../media/image60.wmf"/><Relationship Id="rId4" Type="http://schemas.openxmlformats.org/officeDocument/2006/relationships/image" Target="../media/image59.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66.wmf"/><Relationship Id="rId3" Type="http://schemas.openxmlformats.org/officeDocument/2006/relationships/image" Target="../media/image61.wmf"/><Relationship Id="rId7" Type="http://schemas.openxmlformats.org/officeDocument/2006/relationships/image" Target="../media/image65.wmf"/><Relationship Id="rId2" Type="http://schemas.openxmlformats.org/officeDocument/2006/relationships/image" Target="../media/image59.wmf"/><Relationship Id="rId1" Type="http://schemas.openxmlformats.org/officeDocument/2006/relationships/image" Target="../media/image58.wmf"/><Relationship Id="rId6" Type="http://schemas.openxmlformats.org/officeDocument/2006/relationships/image" Target="../media/image64.wmf"/><Relationship Id="rId5" Type="http://schemas.openxmlformats.org/officeDocument/2006/relationships/image" Target="../media/image63.wmf"/><Relationship Id="rId10" Type="http://schemas.openxmlformats.org/officeDocument/2006/relationships/image" Target="../media/image68.wmf"/><Relationship Id="rId4" Type="http://schemas.openxmlformats.org/officeDocument/2006/relationships/image" Target="../media/image62.wmf"/><Relationship Id="rId9" Type="http://schemas.openxmlformats.org/officeDocument/2006/relationships/image" Target="../media/image6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5CB346A-4172-4C47-BF92-9FDBF0FADC12}" type="datetimeFigureOut">
              <a:rPr lang="sv-SE" smtClean="0"/>
              <a:t>2020-11-05</a:t>
            </a:fld>
            <a:endParaRPr lang="sv-SE"/>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sv-SE"/>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2BC0180-4872-43EF-ADEF-FD49F29F5B0A}" type="slidenum">
              <a:rPr lang="sv-SE" smtClean="0"/>
              <a:t>‹#›</a:t>
            </a:fld>
            <a:endParaRPr lang="sv-SE"/>
          </a:p>
        </p:txBody>
      </p:sp>
    </p:spTree>
    <p:extLst>
      <p:ext uri="{BB962C8B-B14F-4D97-AF65-F5344CB8AC3E}">
        <p14:creationId xmlns:p14="http://schemas.microsoft.com/office/powerpoint/2010/main" val="56703202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sv-S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sv-SE"/>
          </a:p>
        </p:txBody>
      </p:sp>
      <p:sp>
        <p:nvSpPr>
          <p:cNvPr id="4" name="Date Placeholder 3"/>
          <p:cNvSpPr>
            <a:spLocks noGrp="1"/>
          </p:cNvSpPr>
          <p:nvPr>
            <p:ph type="dt" sz="half" idx="10"/>
          </p:nvPr>
        </p:nvSpPr>
        <p:spPr/>
        <p:txBody>
          <a:bodyPr/>
          <a:lstStyle/>
          <a:p>
            <a:fld id="{8FE3BE45-27F3-459B-BCC6-E2371F6F724A}" type="datetimeFigureOut">
              <a:rPr lang="sv-SE" smtClean="0"/>
              <a:t>2020-11-05</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A36260D1-76A9-4E4D-9E6B-D2EAFE9C641C}" type="slidenum">
              <a:rPr lang="sv-SE" smtClean="0"/>
              <a:t>‹#›</a:t>
            </a:fld>
            <a:endParaRPr lang="sv-SE"/>
          </a:p>
        </p:txBody>
      </p:sp>
    </p:spTree>
    <p:extLst>
      <p:ext uri="{BB962C8B-B14F-4D97-AF65-F5344CB8AC3E}">
        <p14:creationId xmlns:p14="http://schemas.microsoft.com/office/powerpoint/2010/main" val="4289402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p:cNvSpPr>
            <a:spLocks noGrp="1"/>
          </p:cNvSpPr>
          <p:nvPr>
            <p:ph type="dt" sz="half" idx="10"/>
          </p:nvPr>
        </p:nvSpPr>
        <p:spPr/>
        <p:txBody>
          <a:bodyPr/>
          <a:lstStyle/>
          <a:p>
            <a:fld id="{8FE3BE45-27F3-459B-BCC6-E2371F6F724A}" type="datetimeFigureOut">
              <a:rPr lang="sv-SE" smtClean="0"/>
              <a:t>2020-11-05</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A36260D1-76A9-4E4D-9E6B-D2EAFE9C641C}" type="slidenum">
              <a:rPr lang="sv-SE" smtClean="0"/>
              <a:t>‹#›</a:t>
            </a:fld>
            <a:endParaRPr lang="sv-SE"/>
          </a:p>
        </p:txBody>
      </p:sp>
    </p:spTree>
    <p:extLst>
      <p:ext uri="{BB962C8B-B14F-4D97-AF65-F5344CB8AC3E}">
        <p14:creationId xmlns:p14="http://schemas.microsoft.com/office/powerpoint/2010/main" val="360257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sv-S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p:cNvSpPr>
            <a:spLocks noGrp="1"/>
          </p:cNvSpPr>
          <p:nvPr>
            <p:ph type="dt" sz="half" idx="10"/>
          </p:nvPr>
        </p:nvSpPr>
        <p:spPr/>
        <p:txBody>
          <a:bodyPr/>
          <a:lstStyle/>
          <a:p>
            <a:fld id="{8FE3BE45-27F3-459B-BCC6-E2371F6F724A}" type="datetimeFigureOut">
              <a:rPr lang="sv-SE" smtClean="0"/>
              <a:t>2020-11-05</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A36260D1-76A9-4E4D-9E6B-D2EAFE9C641C}" type="slidenum">
              <a:rPr lang="sv-SE" smtClean="0"/>
              <a:t>‹#›</a:t>
            </a:fld>
            <a:endParaRPr lang="sv-SE"/>
          </a:p>
        </p:txBody>
      </p:sp>
    </p:spTree>
    <p:extLst>
      <p:ext uri="{BB962C8B-B14F-4D97-AF65-F5344CB8AC3E}">
        <p14:creationId xmlns:p14="http://schemas.microsoft.com/office/powerpoint/2010/main" val="580851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p:cNvSpPr>
            <a:spLocks noGrp="1"/>
          </p:cNvSpPr>
          <p:nvPr>
            <p:ph type="dt" sz="half" idx="10"/>
          </p:nvPr>
        </p:nvSpPr>
        <p:spPr/>
        <p:txBody>
          <a:bodyPr/>
          <a:lstStyle/>
          <a:p>
            <a:fld id="{8FE3BE45-27F3-459B-BCC6-E2371F6F724A}" type="datetimeFigureOut">
              <a:rPr lang="sv-SE" smtClean="0"/>
              <a:t>2020-11-05</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A36260D1-76A9-4E4D-9E6B-D2EAFE9C641C}" type="slidenum">
              <a:rPr lang="sv-SE" smtClean="0"/>
              <a:t>‹#›</a:t>
            </a:fld>
            <a:endParaRPr lang="sv-SE"/>
          </a:p>
        </p:txBody>
      </p:sp>
    </p:spTree>
    <p:extLst>
      <p:ext uri="{BB962C8B-B14F-4D97-AF65-F5344CB8AC3E}">
        <p14:creationId xmlns:p14="http://schemas.microsoft.com/office/powerpoint/2010/main" val="1240231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sv-S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E3BE45-27F3-459B-BCC6-E2371F6F724A}" type="datetimeFigureOut">
              <a:rPr lang="sv-SE" smtClean="0"/>
              <a:t>2020-11-05</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A36260D1-76A9-4E4D-9E6B-D2EAFE9C641C}" type="slidenum">
              <a:rPr lang="sv-SE" smtClean="0"/>
              <a:t>‹#›</a:t>
            </a:fld>
            <a:endParaRPr lang="sv-SE"/>
          </a:p>
        </p:txBody>
      </p:sp>
    </p:spTree>
    <p:extLst>
      <p:ext uri="{BB962C8B-B14F-4D97-AF65-F5344CB8AC3E}">
        <p14:creationId xmlns:p14="http://schemas.microsoft.com/office/powerpoint/2010/main" val="2180680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Date Placeholder 4"/>
          <p:cNvSpPr>
            <a:spLocks noGrp="1"/>
          </p:cNvSpPr>
          <p:nvPr>
            <p:ph type="dt" sz="half" idx="10"/>
          </p:nvPr>
        </p:nvSpPr>
        <p:spPr/>
        <p:txBody>
          <a:bodyPr/>
          <a:lstStyle/>
          <a:p>
            <a:fld id="{8FE3BE45-27F3-459B-BCC6-E2371F6F724A}" type="datetimeFigureOut">
              <a:rPr lang="sv-SE" smtClean="0"/>
              <a:t>2020-11-05</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A36260D1-76A9-4E4D-9E6B-D2EAFE9C641C}" type="slidenum">
              <a:rPr lang="sv-SE" smtClean="0"/>
              <a:t>‹#›</a:t>
            </a:fld>
            <a:endParaRPr lang="sv-SE"/>
          </a:p>
        </p:txBody>
      </p:sp>
    </p:spTree>
    <p:extLst>
      <p:ext uri="{BB962C8B-B14F-4D97-AF65-F5344CB8AC3E}">
        <p14:creationId xmlns:p14="http://schemas.microsoft.com/office/powerpoint/2010/main" val="1153020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sv-S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7" name="Date Placeholder 6"/>
          <p:cNvSpPr>
            <a:spLocks noGrp="1"/>
          </p:cNvSpPr>
          <p:nvPr>
            <p:ph type="dt" sz="half" idx="10"/>
          </p:nvPr>
        </p:nvSpPr>
        <p:spPr/>
        <p:txBody>
          <a:bodyPr/>
          <a:lstStyle/>
          <a:p>
            <a:fld id="{8FE3BE45-27F3-459B-BCC6-E2371F6F724A}" type="datetimeFigureOut">
              <a:rPr lang="sv-SE" smtClean="0"/>
              <a:t>2020-11-05</a:t>
            </a:fld>
            <a:endParaRPr lang="sv-SE"/>
          </a:p>
        </p:txBody>
      </p:sp>
      <p:sp>
        <p:nvSpPr>
          <p:cNvPr id="8" name="Footer Placeholder 7"/>
          <p:cNvSpPr>
            <a:spLocks noGrp="1"/>
          </p:cNvSpPr>
          <p:nvPr>
            <p:ph type="ftr" sz="quarter" idx="11"/>
          </p:nvPr>
        </p:nvSpPr>
        <p:spPr/>
        <p:txBody>
          <a:bodyPr/>
          <a:lstStyle/>
          <a:p>
            <a:endParaRPr lang="sv-SE"/>
          </a:p>
        </p:txBody>
      </p:sp>
      <p:sp>
        <p:nvSpPr>
          <p:cNvPr id="9" name="Slide Number Placeholder 8"/>
          <p:cNvSpPr>
            <a:spLocks noGrp="1"/>
          </p:cNvSpPr>
          <p:nvPr>
            <p:ph type="sldNum" sz="quarter" idx="12"/>
          </p:nvPr>
        </p:nvSpPr>
        <p:spPr/>
        <p:txBody>
          <a:bodyPr/>
          <a:lstStyle/>
          <a:p>
            <a:fld id="{A36260D1-76A9-4E4D-9E6B-D2EAFE9C641C}" type="slidenum">
              <a:rPr lang="sv-SE" smtClean="0"/>
              <a:t>‹#›</a:t>
            </a:fld>
            <a:endParaRPr lang="sv-SE"/>
          </a:p>
        </p:txBody>
      </p:sp>
    </p:spTree>
    <p:extLst>
      <p:ext uri="{BB962C8B-B14F-4D97-AF65-F5344CB8AC3E}">
        <p14:creationId xmlns:p14="http://schemas.microsoft.com/office/powerpoint/2010/main" val="1269237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Date Placeholder 2"/>
          <p:cNvSpPr>
            <a:spLocks noGrp="1"/>
          </p:cNvSpPr>
          <p:nvPr>
            <p:ph type="dt" sz="half" idx="10"/>
          </p:nvPr>
        </p:nvSpPr>
        <p:spPr/>
        <p:txBody>
          <a:bodyPr/>
          <a:lstStyle/>
          <a:p>
            <a:fld id="{8FE3BE45-27F3-459B-BCC6-E2371F6F724A}" type="datetimeFigureOut">
              <a:rPr lang="sv-SE" smtClean="0"/>
              <a:t>2020-11-05</a:t>
            </a:fld>
            <a:endParaRPr lang="sv-SE"/>
          </a:p>
        </p:txBody>
      </p:sp>
      <p:sp>
        <p:nvSpPr>
          <p:cNvPr id="4" name="Footer Placeholder 3"/>
          <p:cNvSpPr>
            <a:spLocks noGrp="1"/>
          </p:cNvSpPr>
          <p:nvPr>
            <p:ph type="ftr" sz="quarter" idx="11"/>
          </p:nvPr>
        </p:nvSpPr>
        <p:spPr/>
        <p:txBody>
          <a:bodyPr/>
          <a:lstStyle/>
          <a:p>
            <a:endParaRPr lang="sv-SE"/>
          </a:p>
        </p:txBody>
      </p:sp>
      <p:sp>
        <p:nvSpPr>
          <p:cNvPr id="5" name="Slide Number Placeholder 4"/>
          <p:cNvSpPr>
            <a:spLocks noGrp="1"/>
          </p:cNvSpPr>
          <p:nvPr>
            <p:ph type="sldNum" sz="quarter" idx="12"/>
          </p:nvPr>
        </p:nvSpPr>
        <p:spPr/>
        <p:txBody>
          <a:bodyPr/>
          <a:lstStyle/>
          <a:p>
            <a:fld id="{A36260D1-76A9-4E4D-9E6B-D2EAFE9C641C}" type="slidenum">
              <a:rPr lang="sv-SE" smtClean="0"/>
              <a:t>‹#›</a:t>
            </a:fld>
            <a:endParaRPr lang="sv-SE"/>
          </a:p>
        </p:txBody>
      </p:sp>
    </p:spTree>
    <p:extLst>
      <p:ext uri="{BB962C8B-B14F-4D97-AF65-F5344CB8AC3E}">
        <p14:creationId xmlns:p14="http://schemas.microsoft.com/office/powerpoint/2010/main" val="3611389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E3BE45-27F3-459B-BCC6-E2371F6F724A}" type="datetimeFigureOut">
              <a:rPr lang="sv-SE" smtClean="0"/>
              <a:t>2020-11-05</a:t>
            </a:fld>
            <a:endParaRPr lang="sv-SE"/>
          </a:p>
        </p:txBody>
      </p:sp>
      <p:sp>
        <p:nvSpPr>
          <p:cNvPr id="3" name="Footer Placeholder 2"/>
          <p:cNvSpPr>
            <a:spLocks noGrp="1"/>
          </p:cNvSpPr>
          <p:nvPr>
            <p:ph type="ftr" sz="quarter" idx="11"/>
          </p:nvPr>
        </p:nvSpPr>
        <p:spPr/>
        <p:txBody>
          <a:bodyPr/>
          <a:lstStyle/>
          <a:p>
            <a:endParaRPr lang="sv-SE"/>
          </a:p>
        </p:txBody>
      </p:sp>
      <p:sp>
        <p:nvSpPr>
          <p:cNvPr id="4" name="Slide Number Placeholder 3"/>
          <p:cNvSpPr>
            <a:spLocks noGrp="1"/>
          </p:cNvSpPr>
          <p:nvPr>
            <p:ph type="sldNum" sz="quarter" idx="12"/>
          </p:nvPr>
        </p:nvSpPr>
        <p:spPr/>
        <p:txBody>
          <a:bodyPr/>
          <a:lstStyle/>
          <a:p>
            <a:fld id="{A36260D1-76A9-4E4D-9E6B-D2EAFE9C641C}" type="slidenum">
              <a:rPr lang="sv-SE" smtClean="0"/>
              <a:t>‹#›</a:t>
            </a:fld>
            <a:endParaRPr lang="sv-SE"/>
          </a:p>
        </p:txBody>
      </p:sp>
    </p:spTree>
    <p:extLst>
      <p:ext uri="{BB962C8B-B14F-4D97-AF65-F5344CB8AC3E}">
        <p14:creationId xmlns:p14="http://schemas.microsoft.com/office/powerpoint/2010/main" val="2308990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sv-S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E3BE45-27F3-459B-BCC6-E2371F6F724A}" type="datetimeFigureOut">
              <a:rPr lang="sv-SE" smtClean="0"/>
              <a:t>2020-11-05</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A36260D1-76A9-4E4D-9E6B-D2EAFE9C641C}" type="slidenum">
              <a:rPr lang="sv-SE" smtClean="0"/>
              <a:t>‹#›</a:t>
            </a:fld>
            <a:endParaRPr lang="sv-SE"/>
          </a:p>
        </p:txBody>
      </p:sp>
    </p:spTree>
    <p:extLst>
      <p:ext uri="{BB962C8B-B14F-4D97-AF65-F5344CB8AC3E}">
        <p14:creationId xmlns:p14="http://schemas.microsoft.com/office/powerpoint/2010/main" val="1865190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sv-S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E3BE45-27F3-459B-BCC6-E2371F6F724A}" type="datetimeFigureOut">
              <a:rPr lang="sv-SE" smtClean="0"/>
              <a:t>2020-11-05</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A36260D1-76A9-4E4D-9E6B-D2EAFE9C641C}" type="slidenum">
              <a:rPr lang="sv-SE" smtClean="0"/>
              <a:t>‹#›</a:t>
            </a:fld>
            <a:endParaRPr lang="sv-SE"/>
          </a:p>
        </p:txBody>
      </p:sp>
    </p:spTree>
    <p:extLst>
      <p:ext uri="{BB962C8B-B14F-4D97-AF65-F5344CB8AC3E}">
        <p14:creationId xmlns:p14="http://schemas.microsoft.com/office/powerpoint/2010/main" val="4029537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sv-S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E3BE45-27F3-459B-BCC6-E2371F6F724A}" type="datetimeFigureOut">
              <a:rPr lang="sv-SE" smtClean="0"/>
              <a:t>2020-11-05</a:t>
            </a:fld>
            <a:endParaRPr lang="sv-S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6260D1-76A9-4E4D-9E6B-D2EAFE9C641C}" type="slidenum">
              <a:rPr lang="sv-SE" smtClean="0"/>
              <a:t>‹#›</a:t>
            </a:fld>
            <a:endParaRPr lang="sv-SE"/>
          </a:p>
        </p:txBody>
      </p:sp>
      <p:sp>
        <p:nvSpPr>
          <p:cNvPr id="7" name="TextBox 6"/>
          <p:cNvSpPr txBox="1"/>
          <p:nvPr userDrawn="1"/>
        </p:nvSpPr>
        <p:spPr>
          <a:xfrm>
            <a:off x="6583458" y="6412686"/>
            <a:ext cx="1801583" cy="369332"/>
          </a:xfrm>
          <a:prstGeom prst="rect">
            <a:avLst/>
          </a:prstGeom>
          <a:noFill/>
        </p:spPr>
        <p:txBody>
          <a:bodyPr wrap="none" rtlCol="0">
            <a:spAutoFit/>
          </a:bodyPr>
          <a:lstStyle/>
          <a:p>
            <a:r>
              <a:rPr lang="sv-SE" dirty="0"/>
              <a:t>Thomas Eriksson</a:t>
            </a:r>
          </a:p>
        </p:txBody>
      </p:sp>
    </p:spTree>
    <p:extLst>
      <p:ext uri="{BB962C8B-B14F-4D97-AF65-F5344CB8AC3E}">
        <p14:creationId xmlns:p14="http://schemas.microsoft.com/office/powerpoint/2010/main" val="3584035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6.xml"/><Relationship Id="rId1" Type="http://schemas.openxmlformats.org/officeDocument/2006/relationships/vmlDrawing" Target="../drawings/vmlDrawing6.vml"/><Relationship Id="rId5" Type="http://schemas.openxmlformats.org/officeDocument/2006/relationships/image" Target="../media/image50.emf"/><Relationship Id="rId4" Type="http://schemas.openxmlformats.org/officeDocument/2006/relationships/image" Target="../media/image49.wmf"/></Relationships>
</file>

<file path=ppt/slides/_rels/slide14.x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oleObject" Target="../embeddings/oleObject38.bin"/><Relationship Id="rId7" Type="http://schemas.openxmlformats.org/officeDocument/2006/relationships/oleObject" Target="../embeddings/oleObject40.bin"/><Relationship Id="rId12" Type="http://schemas.openxmlformats.org/officeDocument/2006/relationships/image" Target="../media/image55.wmf"/><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image" Target="../media/image52.wmf"/><Relationship Id="rId11" Type="http://schemas.openxmlformats.org/officeDocument/2006/relationships/oleObject" Target="../embeddings/oleObject42.bin"/><Relationship Id="rId5" Type="http://schemas.openxmlformats.org/officeDocument/2006/relationships/oleObject" Target="../embeddings/oleObject39.bin"/><Relationship Id="rId10" Type="http://schemas.openxmlformats.org/officeDocument/2006/relationships/image" Target="../media/image54.wmf"/><Relationship Id="rId4" Type="http://schemas.openxmlformats.org/officeDocument/2006/relationships/image" Target="../media/image51.wmf"/><Relationship Id="rId9" Type="http://schemas.openxmlformats.org/officeDocument/2006/relationships/oleObject" Target="../embeddings/oleObject41.bin"/></Relationships>
</file>

<file path=ppt/slides/_rels/slide15.xml.rels><?xml version="1.0" encoding="UTF-8" standalone="yes"?>
<Relationships xmlns="http://schemas.openxmlformats.org/package/2006/relationships"><Relationship Id="rId8" Type="http://schemas.openxmlformats.org/officeDocument/2006/relationships/image" Target="../media/image58.wmf"/><Relationship Id="rId3" Type="http://schemas.openxmlformats.org/officeDocument/2006/relationships/oleObject" Target="../embeddings/oleObject43.bin"/><Relationship Id="rId7" Type="http://schemas.openxmlformats.org/officeDocument/2006/relationships/oleObject" Target="../embeddings/oleObject45.bin"/><Relationship Id="rId12" Type="http://schemas.openxmlformats.org/officeDocument/2006/relationships/image" Target="../media/image60.wmf"/><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image" Target="../media/image57.wmf"/><Relationship Id="rId11" Type="http://schemas.openxmlformats.org/officeDocument/2006/relationships/oleObject" Target="../embeddings/oleObject47.bin"/><Relationship Id="rId5" Type="http://schemas.openxmlformats.org/officeDocument/2006/relationships/oleObject" Target="../embeddings/oleObject44.bin"/><Relationship Id="rId10" Type="http://schemas.openxmlformats.org/officeDocument/2006/relationships/image" Target="../media/image59.wmf"/><Relationship Id="rId4" Type="http://schemas.openxmlformats.org/officeDocument/2006/relationships/image" Target="../media/image56.wmf"/><Relationship Id="rId9" Type="http://schemas.openxmlformats.org/officeDocument/2006/relationships/oleObject" Target="../embeddings/oleObject46.bin"/></Relationships>
</file>

<file path=ppt/slides/_rels/slide16.xml.rels><?xml version="1.0" encoding="UTF-8" standalone="yes"?>
<Relationships xmlns="http://schemas.openxmlformats.org/package/2006/relationships"><Relationship Id="rId8" Type="http://schemas.openxmlformats.org/officeDocument/2006/relationships/image" Target="../media/image61.wmf"/><Relationship Id="rId13" Type="http://schemas.openxmlformats.org/officeDocument/2006/relationships/oleObject" Target="../embeddings/oleObject53.bin"/><Relationship Id="rId18" Type="http://schemas.openxmlformats.org/officeDocument/2006/relationships/image" Target="../media/image66.wmf"/><Relationship Id="rId3" Type="http://schemas.openxmlformats.org/officeDocument/2006/relationships/oleObject" Target="../embeddings/oleObject48.bin"/><Relationship Id="rId21" Type="http://schemas.openxmlformats.org/officeDocument/2006/relationships/oleObject" Target="../embeddings/oleObject57.bin"/><Relationship Id="rId7" Type="http://schemas.openxmlformats.org/officeDocument/2006/relationships/oleObject" Target="../embeddings/oleObject50.bin"/><Relationship Id="rId12" Type="http://schemas.openxmlformats.org/officeDocument/2006/relationships/image" Target="../media/image63.wmf"/><Relationship Id="rId17" Type="http://schemas.openxmlformats.org/officeDocument/2006/relationships/oleObject" Target="../embeddings/oleObject55.bin"/><Relationship Id="rId2" Type="http://schemas.openxmlformats.org/officeDocument/2006/relationships/slideLayout" Target="../slideLayouts/slideLayout6.xml"/><Relationship Id="rId16" Type="http://schemas.openxmlformats.org/officeDocument/2006/relationships/image" Target="../media/image65.wmf"/><Relationship Id="rId20" Type="http://schemas.openxmlformats.org/officeDocument/2006/relationships/image" Target="../media/image67.wmf"/><Relationship Id="rId1" Type="http://schemas.openxmlformats.org/officeDocument/2006/relationships/vmlDrawing" Target="../drawings/vmlDrawing9.vml"/><Relationship Id="rId6" Type="http://schemas.openxmlformats.org/officeDocument/2006/relationships/image" Target="../media/image59.wmf"/><Relationship Id="rId11" Type="http://schemas.openxmlformats.org/officeDocument/2006/relationships/oleObject" Target="../embeddings/oleObject52.bin"/><Relationship Id="rId5" Type="http://schemas.openxmlformats.org/officeDocument/2006/relationships/oleObject" Target="../embeddings/oleObject49.bin"/><Relationship Id="rId15" Type="http://schemas.openxmlformats.org/officeDocument/2006/relationships/oleObject" Target="../embeddings/oleObject54.bin"/><Relationship Id="rId10" Type="http://schemas.openxmlformats.org/officeDocument/2006/relationships/image" Target="../media/image62.wmf"/><Relationship Id="rId19" Type="http://schemas.openxmlformats.org/officeDocument/2006/relationships/oleObject" Target="../embeddings/oleObject56.bin"/><Relationship Id="rId4" Type="http://schemas.openxmlformats.org/officeDocument/2006/relationships/image" Target="../media/image58.wmf"/><Relationship Id="rId9" Type="http://schemas.openxmlformats.org/officeDocument/2006/relationships/oleObject" Target="../embeddings/oleObject51.bin"/><Relationship Id="rId14" Type="http://schemas.openxmlformats.org/officeDocument/2006/relationships/image" Target="../media/image64.wmf"/><Relationship Id="rId22" Type="http://schemas.openxmlformats.org/officeDocument/2006/relationships/image" Target="../media/image68.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6.xml"/><Relationship Id="rId1" Type="http://schemas.openxmlformats.org/officeDocument/2006/relationships/vmlDrawing" Target="../drawings/vmlDrawing10.vml"/><Relationship Id="rId6" Type="http://schemas.openxmlformats.org/officeDocument/2006/relationships/image" Target="../media/image70.wmf"/><Relationship Id="rId5" Type="http://schemas.openxmlformats.org/officeDocument/2006/relationships/oleObject" Target="../embeddings/oleObject59.bin"/><Relationship Id="rId4" Type="http://schemas.openxmlformats.org/officeDocument/2006/relationships/image" Target="../media/image69.wmf"/></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3" Type="http://schemas.openxmlformats.org/officeDocument/2006/relationships/image" Target="../media/image6.wmf"/><Relationship Id="rId18" Type="http://schemas.openxmlformats.org/officeDocument/2006/relationships/image" Target="../media/image8.wmf"/><Relationship Id="rId26" Type="http://schemas.openxmlformats.org/officeDocument/2006/relationships/image" Target="../media/image11.wmf"/><Relationship Id="rId3" Type="http://schemas.openxmlformats.org/officeDocument/2006/relationships/oleObject" Target="../embeddings/oleObject1.bin"/><Relationship Id="rId21" Type="http://schemas.openxmlformats.org/officeDocument/2006/relationships/image" Target="../media/image15.emf"/><Relationship Id="rId7" Type="http://schemas.openxmlformats.org/officeDocument/2006/relationships/oleObject" Target="../embeddings/oleObject3.bin"/><Relationship Id="rId12" Type="http://schemas.openxmlformats.org/officeDocument/2006/relationships/oleObject" Target="../embeddings/oleObject5.bin"/><Relationship Id="rId17" Type="http://schemas.openxmlformats.org/officeDocument/2006/relationships/oleObject" Target="../embeddings/oleObject7.bin"/><Relationship Id="rId25" Type="http://schemas.openxmlformats.org/officeDocument/2006/relationships/oleObject" Target="../embeddings/oleObject10.bin"/><Relationship Id="rId33" Type="http://schemas.openxmlformats.org/officeDocument/2006/relationships/image" Target="../media/image12.wmf"/><Relationship Id="rId2" Type="http://schemas.openxmlformats.org/officeDocument/2006/relationships/slideLayout" Target="../slideLayouts/slideLayout6.xml"/><Relationship Id="rId16" Type="http://schemas.openxmlformats.org/officeDocument/2006/relationships/image" Target="../media/image14.emf"/><Relationship Id="rId20" Type="http://schemas.openxmlformats.org/officeDocument/2006/relationships/image" Target="../media/image9.wmf"/><Relationship Id="rId29" Type="http://schemas.openxmlformats.org/officeDocument/2006/relationships/image" Target="../media/image19.emf"/><Relationship Id="rId1" Type="http://schemas.openxmlformats.org/officeDocument/2006/relationships/vmlDrawing" Target="../drawings/vmlDrawing1.vml"/><Relationship Id="rId6" Type="http://schemas.openxmlformats.org/officeDocument/2006/relationships/image" Target="../media/image3.wmf"/><Relationship Id="rId11" Type="http://schemas.openxmlformats.org/officeDocument/2006/relationships/image" Target="../media/image5.wmf"/><Relationship Id="rId24" Type="http://schemas.openxmlformats.org/officeDocument/2006/relationships/image" Target="../media/image10.wmf"/><Relationship Id="rId32" Type="http://schemas.openxmlformats.org/officeDocument/2006/relationships/oleObject" Target="../embeddings/oleObject13.bin"/><Relationship Id="rId5" Type="http://schemas.openxmlformats.org/officeDocument/2006/relationships/oleObject" Target="../embeddings/oleObject2.bin"/><Relationship Id="rId15" Type="http://schemas.openxmlformats.org/officeDocument/2006/relationships/image" Target="../media/image7.wmf"/><Relationship Id="rId23" Type="http://schemas.openxmlformats.org/officeDocument/2006/relationships/oleObject" Target="../embeddings/oleObject9.bin"/><Relationship Id="rId28" Type="http://schemas.openxmlformats.org/officeDocument/2006/relationships/image" Target="../media/image18.emf"/><Relationship Id="rId10" Type="http://schemas.openxmlformats.org/officeDocument/2006/relationships/oleObject" Target="../embeddings/oleObject4.bin"/><Relationship Id="rId19" Type="http://schemas.openxmlformats.org/officeDocument/2006/relationships/oleObject" Target="../embeddings/oleObject8.bin"/><Relationship Id="rId31" Type="http://schemas.openxmlformats.org/officeDocument/2006/relationships/oleObject" Target="../embeddings/oleObject12.bin"/><Relationship Id="rId4" Type="http://schemas.openxmlformats.org/officeDocument/2006/relationships/image" Target="../media/image2.wmf"/><Relationship Id="rId9" Type="http://schemas.openxmlformats.org/officeDocument/2006/relationships/image" Target="../media/image13.emf"/><Relationship Id="rId14" Type="http://schemas.openxmlformats.org/officeDocument/2006/relationships/oleObject" Target="../embeddings/oleObject6.bin"/><Relationship Id="rId22" Type="http://schemas.openxmlformats.org/officeDocument/2006/relationships/image" Target="../media/image16.emf"/><Relationship Id="rId27" Type="http://schemas.openxmlformats.org/officeDocument/2006/relationships/image" Target="../media/image17.emf"/><Relationship Id="rId30" Type="http://schemas.openxmlformats.org/officeDocument/2006/relationships/oleObject" Target="../embeddings/oleObject11.bin"/><Relationship Id="rId8" Type="http://schemas.openxmlformats.org/officeDocument/2006/relationships/image" Target="../media/image4.wmf"/></Relationships>
</file>

<file path=ppt/slides/_rels/slide4.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image" Target="../media/image24.wmf"/><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21.wmf"/><Relationship Id="rId11" Type="http://schemas.openxmlformats.org/officeDocument/2006/relationships/oleObject" Target="../embeddings/oleObject18.bin"/><Relationship Id="rId5" Type="http://schemas.openxmlformats.org/officeDocument/2006/relationships/oleObject" Target="../embeddings/oleObject15.bin"/><Relationship Id="rId10" Type="http://schemas.openxmlformats.org/officeDocument/2006/relationships/image" Target="../media/image23.wmf"/><Relationship Id="rId4" Type="http://schemas.openxmlformats.org/officeDocument/2006/relationships/image" Target="../media/image20.wmf"/><Relationship Id="rId9" Type="http://schemas.openxmlformats.org/officeDocument/2006/relationships/oleObject" Target="../embeddings/oleObject17.bin"/></Relationships>
</file>

<file path=ppt/slides/_rels/slide5.xml.rels><?xml version="1.0" encoding="UTF-8" standalone="yes"?>
<Relationships xmlns="http://schemas.openxmlformats.org/package/2006/relationships"><Relationship Id="rId8" Type="http://schemas.openxmlformats.org/officeDocument/2006/relationships/image" Target="../media/image27.wmf"/><Relationship Id="rId13" Type="http://schemas.openxmlformats.org/officeDocument/2006/relationships/oleObject" Target="../embeddings/oleObject24.bin"/><Relationship Id="rId3" Type="http://schemas.openxmlformats.org/officeDocument/2006/relationships/oleObject" Target="../embeddings/oleObject19.bin"/><Relationship Id="rId7" Type="http://schemas.openxmlformats.org/officeDocument/2006/relationships/oleObject" Target="../embeddings/oleObject21.bin"/><Relationship Id="rId12" Type="http://schemas.openxmlformats.org/officeDocument/2006/relationships/image" Target="../media/image29.emf"/><Relationship Id="rId2" Type="http://schemas.openxmlformats.org/officeDocument/2006/relationships/slideLayout" Target="../slideLayouts/slideLayout6.xml"/><Relationship Id="rId16" Type="http://schemas.openxmlformats.org/officeDocument/2006/relationships/image" Target="../media/image31.wmf"/><Relationship Id="rId1" Type="http://schemas.openxmlformats.org/officeDocument/2006/relationships/vmlDrawing" Target="../drawings/vmlDrawing3.vml"/><Relationship Id="rId6" Type="http://schemas.openxmlformats.org/officeDocument/2006/relationships/image" Target="../media/image26.wmf"/><Relationship Id="rId11" Type="http://schemas.openxmlformats.org/officeDocument/2006/relationships/oleObject" Target="../embeddings/oleObject23.bin"/><Relationship Id="rId5" Type="http://schemas.openxmlformats.org/officeDocument/2006/relationships/oleObject" Target="../embeddings/oleObject20.bin"/><Relationship Id="rId15" Type="http://schemas.openxmlformats.org/officeDocument/2006/relationships/oleObject" Target="../embeddings/oleObject25.bin"/><Relationship Id="rId10" Type="http://schemas.openxmlformats.org/officeDocument/2006/relationships/image" Target="../media/image28.wmf"/><Relationship Id="rId4" Type="http://schemas.openxmlformats.org/officeDocument/2006/relationships/image" Target="../media/image25.wmf"/><Relationship Id="rId9" Type="http://schemas.openxmlformats.org/officeDocument/2006/relationships/oleObject" Target="../embeddings/oleObject22.bin"/><Relationship Id="rId14" Type="http://schemas.openxmlformats.org/officeDocument/2006/relationships/image" Target="../media/image30.wmf"/></Relationships>
</file>

<file path=ppt/slides/_rels/slide6.xml.rels><?xml version="1.0" encoding="UTF-8" standalone="yes"?>
<Relationships xmlns="http://schemas.openxmlformats.org/package/2006/relationships"><Relationship Id="rId8" Type="http://schemas.openxmlformats.org/officeDocument/2006/relationships/image" Target="../media/image34.wmf"/><Relationship Id="rId13" Type="http://schemas.openxmlformats.org/officeDocument/2006/relationships/oleObject" Target="../embeddings/oleObject31.bin"/><Relationship Id="rId3" Type="http://schemas.openxmlformats.org/officeDocument/2006/relationships/oleObject" Target="../embeddings/oleObject26.bin"/><Relationship Id="rId7" Type="http://schemas.openxmlformats.org/officeDocument/2006/relationships/oleObject" Target="../embeddings/oleObject28.bin"/><Relationship Id="rId12" Type="http://schemas.openxmlformats.org/officeDocument/2006/relationships/image" Target="../media/image36.wmf"/><Relationship Id="rId2" Type="http://schemas.openxmlformats.org/officeDocument/2006/relationships/slideLayout" Target="../slideLayouts/slideLayout6.xml"/><Relationship Id="rId16" Type="http://schemas.openxmlformats.org/officeDocument/2006/relationships/image" Target="../media/image38.wmf"/><Relationship Id="rId1" Type="http://schemas.openxmlformats.org/officeDocument/2006/relationships/vmlDrawing" Target="../drawings/vmlDrawing4.vml"/><Relationship Id="rId6" Type="http://schemas.openxmlformats.org/officeDocument/2006/relationships/image" Target="../media/image33.wmf"/><Relationship Id="rId11" Type="http://schemas.openxmlformats.org/officeDocument/2006/relationships/oleObject" Target="../embeddings/oleObject30.bin"/><Relationship Id="rId5" Type="http://schemas.openxmlformats.org/officeDocument/2006/relationships/oleObject" Target="../embeddings/oleObject27.bin"/><Relationship Id="rId15" Type="http://schemas.openxmlformats.org/officeDocument/2006/relationships/oleObject" Target="../embeddings/oleObject32.bin"/><Relationship Id="rId10" Type="http://schemas.openxmlformats.org/officeDocument/2006/relationships/image" Target="../media/image35.wmf"/><Relationship Id="rId4" Type="http://schemas.openxmlformats.org/officeDocument/2006/relationships/image" Target="../media/image32.wmf"/><Relationship Id="rId9" Type="http://schemas.openxmlformats.org/officeDocument/2006/relationships/oleObject" Target="../embeddings/oleObject29.bin"/><Relationship Id="rId14" Type="http://schemas.openxmlformats.org/officeDocument/2006/relationships/image" Target="../media/image37.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image" Target="../media/image44.wmf"/><Relationship Id="rId7" Type="http://schemas.openxmlformats.org/officeDocument/2006/relationships/image" Target="../media/image41.wmf"/><Relationship Id="rId12" Type="http://schemas.openxmlformats.org/officeDocument/2006/relationships/image" Target="../media/image45.wmf"/><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oleObject" Target="../embeddings/oleObject34.bin"/><Relationship Id="rId11" Type="http://schemas.openxmlformats.org/officeDocument/2006/relationships/image" Target="../media/image43.wmf"/><Relationship Id="rId5" Type="http://schemas.openxmlformats.org/officeDocument/2006/relationships/image" Target="../media/image40.wmf"/><Relationship Id="rId10" Type="http://schemas.openxmlformats.org/officeDocument/2006/relationships/oleObject" Target="../embeddings/oleObject36.bin"/><Relationship Id="rId4" Type="http://schemas.openxmlformats.org/officeDocument/2006/relationships/oleObject" Target="../embeddings/oleObject33.bin"/><Relationship Id="rId9" Type="http://schemas.openxmlformats.org/officeDocument/2006/relationships/image" Target="../media/image4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060848"/>
            <a:ext cx="8229600" cy="1143000"/>
          </a:xfrm>
        </p:spPr>
        <p:txBody>
          <a:bodyPr/>
          <a:lstStyle/>
          <a:p>
            <a:r>
              <a:rPr lang="sv-SE" dirty="0"/>
              <a:t>Synchronization</a:t>
            </a:r>
          </a:p>
        </p:txBody>
      </p:sp>
    </p:spTree>
    <p:extLst>
      <p:ext uri="{BB962C8B-B14F-4D97-AF65-F5344CB8AC3E}">
        <p14:creationId xmlns:p14="http://schemas.microsoft.com/office/powerpoint/2010/main" val="32732285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1143000"/>
          </a:xfrm>
        </p:spPr>
        <p:txBody>
          <a:bodyPr/>
          <a:lstStyle/>
          <a:p>
            <a:r>
              <a:rPr lang="sv-SE" dirty="0"/>
              <a:t>Phase synchronization</a:t>
            </a:r>
          </a:p>
        </p:txBody>
      </p:sp>
      <p:grpSp>
        <p:nvGrpSpPr>
          <p:cNvPr id="55" name="Group 54"/>
          <p:cNvGrpSpPr/>
          <p:nvPr/>
        </p:nvGrpSpPr>
        <p:grpSpPr>
          <a:xfrm rot="447159">
            <a:off x="994308" y="2132855"/>
            <a:ext cx="2469083" cy="2592288"/>
            <a:chOff x="1364416" y="2283768"/>
            <a:chExt cx="2469083" cy="2592288"/>
          </a:xfrm>
        </p:grpSpPr>
        <p:grpSp>
          <p:nvGrpSpPr>
            <p:cNvPr id="56" name="Group 55"/>
            <p:cNvGrpSpPr/>
            <p:nvPr/>
          </p:nvGrpSpPr>
          <p:grpSpPr>
            <a:xfrm>
              <a:off x="1619672" y="2463788"/>
              <a:ext cx="1958570" cy="2232248"/>
              <a:chOff x="2089550" y="1808820"/>
              <a:chExt cx="3672408" cy="3721177"/>
            </a:xfrm>
          </p:grpSpPr>
          <p:sp>
            <p:nvSpPr>
              <p:cNvPr id="58" name="Oval 57"/>
              <p:cNvSpPr/>
              <p:nvPr/>
            </p:nvSpPr>
            <p:spPr>
              <a:xfrm>
                <a:off x="2089550" y="1808820"/>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9" name="Oval 58"/>
              <p:cNvSpPr/>
              <p:nvPr/>
            </p:nvSpPr>
            <p:spPr>
              <a:xfrm>
                <a:off x="3289683" y="1808820"/>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0" name="Oval 59"/>
              <p:cNvSpPr/>
              <p:nvPr/>
            </p:nvSpPr>
            <p:spPr>
              <a:xfrm>
                <a:off x="5689950" y="1808820"/>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1" name="Oval 60"/>
              <p:cNvSpPr/>
              <p:nvPr/>
            </p:nvSpPr>
            <p:spPr>
              <a:xfrm>
                <a:off x="4489816" y="1808820"/>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2" name="Oval 61"/>
              <p:cNvSpPr/>
              <p:nvPr/>
            </p:nvSpPr>
            <p:spPr>
              <a:xfrm>
                <a:off x="2089550" y="3008953"/>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3" name="Oval 62"/>
              <p:cNvSpPr/>
              <p:nvPr/>
            </p:nvSpPr>
            <p:spPr>
              <a:xfrm>
                <a:off x="3289683" y="3008953"/>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4" name="Oval 63"/>
              <p:cNvSpPr/>
              <p:nvPr/>
            </p:nvSpPr>
            <p:spPr>
              <a:xfrm>
                <a:off x="5689950" y="3008953"/>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5" name="Oval 64"/>
              <p:cNvSpPr/>
              <p:nvPr/>
            </p:nvSpPr>
            <p:spPr>
              <a:xfrm>
                <a:off x="4489816" y="3008953"/>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6" name="Oval 65"/>
              <p:cNvSpPr/>
              <p:nvPr/>
            </p:nvSpPr>
            <p:spPr>
              <a:xfrm>
                <a:off x="2089550" y="4209086"/>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7" name="Oval 66"/>
              <p:cNvSpPr/>
              <p:nvPr/>
            </p:nvSpPr>
            <p:spPr>
              <a:xfrm>
                <a:off x="3289683" y="4209086"/>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8" name="Oval 67"/>
              <p:cNvSpPr/>
              <p:nvPr/>
            </p:nvSpPr>
            <p:spPr>
              <a:xfrm>
                <a:off x="5689950" y="4209086"/>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9" name="Oval 68"/>
              <p:cNvSpPr/>
              <p:nvPr/>
            </p:nvSpPr>
            <p:spPr>
              <a:xfrm>
                <a:off x="4489816" y="4209086"/>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0" name="Oval 69"/>
              <p:cNvSpPr/>
              <p:nvPr/>
            </p:nvSpPr>
            <p:spPr>
              <a:xfrm>
                <a:off x="2089550" y="5457989"/>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1" name="Oval 70"/>
              <p:cNvSpPr/>
              <p:nvPr/>
            </p:nvSpPr>
            <p:spPr>
              <a:xfrm>
                <a:off x="3289683" y="5457989"/>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2" name="Oval 71"/>
              <p:cNvSpPr/>
              <p:nvPr/>
            </p:nvSpPr>
            <p:spPr>
              <a:xfrm>
                <a:off x="5689950" y="5457989"/>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3" name="Oval 72"/>
              <p:cNvSpPr/>
              <p:nvPr/>
            </p:nvSpPr>
            <p:spPr>
              <a:xfrm>
                <a:off x="4489816" y="5457989"/>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sp>
          <p:nvSpPr>
            <p:cNvPr id="57" name="Oval 56"/>
            <p:cNvSpPr/>
            <p:nvPr/>
          </p:nvSpPr>
          <p:spPr>
            <a:xfrm>
              <a:off x="1364416" y="2283768"/>
              <a:ext cx="2469083" cy="25922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sp>
        <p:nvSpPr>
          <p:cNvPr id="80" name="Freeform 79"/>
          <p:cNvSpPr/>
          <p:nvPr/>
        </p:nvSpPr>
        <p:spPr>
          <a:xfrm>
            <a:off x="970785" y="1922650"/>
            <a:ext cx="508000" cy="406400"/>
          </a:xfrm>
          <a:custGeom>
            <a:avLst/>
            <a:gdLst>
              <a:gd name="connsiteX0" fmla="*/ 508000 w 508000"/>
              <a:gd name="connsiteY0" fmla="*/ 0 h 406400"/>
              <a:gd name="connsiteX1" fmla="*/ 228600 w 508000"/>
              <a:gd name="connsiteY1" fmla="*/ 127000 h 406400"/>
              <a:gd name="connsiteX2" fmla="*/ 0 w 508000"/>
              <a:gd name="connsiteY2" fmla="*/ 406400 h 406400"/>
            </a:gdLst>
            <a:ahLst/>
            <a:cxnLst>
              <a:cxn ang="0">
                <a:pos x="connsiteX0" y="connsiteY0"/>
              </a:cxn>
              <a:cxn ang="0">
                <a:pos x="connsiteX1" y="connsiteY1"/>
              </a:cxn>
              <a:cxn ang="0">
                <a:pos x="connsiteX2" y="connsiteY2"/>
              </a:cxn>
            </a:cxnLst>
            <a:rect l="l" t="t" r="r" b="b"/>
            <a:pathLst>
              <a:path w="508000" h="406400">
                <a:moveTo>
                  <a:pt x="508000" y="0"/>
                </a:moveTo>
                <a:cubicBezTo>
                  <a:pt x="410633" y="29633"/>
                  <a:pt x="313267" y="59267"/>
                  <a:pt x="228600" y="127000"/>
                </a:cubicBezTo>
                <a:cubicBezTo>
                  <a:pt x="143933" y="194733"/>
                  <a:pt x="38100" y="351367"/>
                  <a:pt x="0" y="406400"/>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1" name="Rectangle 80"/>
          <p:cNvSpPr/>
          <p:nvPr/>
        </p:nvSpPr>
        <p:spPr>
          <a:xfrm>
            <a:off x="3851920" y="1724548"/>
            <a:ext cx="5063728" cy="2031325"/>
          </a:xfrm>
          <a:prstGeom prst="rect">
            <a:avLst/>
          </a:prstGeom>
        </p:spPr>
        <p:txBody>
          <a:bodyPr wrap="square">
            <a:spAutoFit/>
          </a:bodyPr>
          <a:lstStyle/>
          <a:p>
            <a:r>
              <a:rPr lang="en-US" dirty="0">
                <a:latin typeface="Tahoma" pitchFamily="34" charset="0"/>
                <a:ea typeface="Tahoma" pitchFamily="34" charset="0"/>
                <a:cs typeface="Tahoma" pitchFamily="34" charset="0"/>
              </a:rPr>
              <a:t>if (abs(x)&gt;threshold </a:t>
            </a:r>
          </a:p>
          <a:p>
            <a:r>
              <a:rPr lang="sv-SE" dirty="0">
                <a:latin typeface="Tahoma" pitchFamily="34" charset="0"/>
                <a:ea typeface="Tahoma" pitchFamily="34" charset="0"/>
                <a:cs typeface="Tahoma" pitchFamily="34" charset="0"/>
              </a:rPr>
              <a:t>        ang = angle(x)+a;</a:t>
            </a:r>
          </a:p>
          <a:p>
            <a:r>
              <a:rPr lang="sv-SE" dirty="0">
                <a:latin typeface="Tahoma" pitchFamily="34" charset="0"/>
                <a:ea typeface="Tahoma" pitchFamily="34" charset="0"/>
                <a:cs typeface="Tahoma" pitchFamily="34" charset="0"/>
              </a:rPr>
              <a:t>        ang_correct = floor(ang*2/pi)*pi/2+pi/4;</a:t>
            </a:r>
          </a:p>
          <a:p>
            <a:r>
              <a:rPr lang="sv-SE" dirty="0">
                <a:latin typeface="Tahoma" pitchFamily="34" charset="0"/>
                <a:ea typeface="Tahoma" pitchFamily="34" charset="0"/>
                <a:cs typeface="Tahoma" pitchFamily="34" charset="0"/>
              </a:rPr>
              <a:t>        e = ang_correct-ang;</a:t>
            </a:r>
          </a:p>
          <a:p>
            <a:r>
              <a:rPr lang="sv-SE" dirty="0">
                <a:latin typeface="Tahoma" pitchFamily="34" charset="0"/>
                <a:ea typeface="Tahoma" pitchFamily="34" charset="0"/>
                <a:cs typeface="Tahoma" pitchFamily="34" charset="0"/>
              </a:rPr>
              <a:t>        a = a+mu*e;</a:t>
            </a:r>
          </a:p>
          <a:p>
            <a:r>
              <a:rPr lang="sv-SE" dirty="0">
                <a:latin typeface="Tahoma" pitchFamily="34" charset="0"/>
                <a:ea typeface="Tahoma" pitchFamily="34" charset="0"/>
                <a:cs typeface="Tahoma" pitchFamily="34" charset="0"/>
              </a:rPr>
              <a:t>end</a:t>
            </a:r>
          </a:p>
          <a:p>
            <a:r>
              <a:rPr lang="sv-SE">
                <a:latin typeface="Tahoma" pitchFamily="34" charset="0"/>
                <a:ea typeface="Tahoma" pitchFamily="34" charset="0"/>
                <a:cs typeface="Tahoma" pitchFamily="34" charset="0"/>
              </a:rPr>
              <a:t>y = x*exp(1i*a);</a:t>
            </a:r>
            <a:endParaRPr lang="sv-SE" dirty="0">
              <a:latin typeface="Tahoma" pitchFamily="34" charset="0"/>
              <a:ea typeface="Tahoma" pitchFamily="34" charset="0"/>
              <a:cs typeface="Tahoma" pitchFamily="34" charset="0"/>
            </a:endParaRPr>
          </a:p>
        </p:txBody>
      </p:sp>
      <p:pic>
        <p:nvPicPr>
          <p:cNvPr id="82" name="Picture 8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83968" y="3895949"/>
            <a:ext cx="3600400" cy="2803306"/>
          </a:xfrm>
          <a:prstGeom prst="rect">
            <a:avLst/>
          </a:prstGeom>
        </p:spPr>
      </p:pic>
      <p:sp>
        <p:nvSpPr>
          <p:cNvPr id="3" name="TextBox 2"/>
          <p:cNvSpPr txBox="1"/>
          <p:nvPr/>
        </p:nvSpPr>
        <p:spPr>
          <a:xfrm>
            <a:off x="780946" y="1296435"/>
            <a:ext cx="1820242" cy="369332"/>
          </a:xfrm>
          <a:prstGeom prst="rect">
            <a:avLst/>
          </a:prstGeom>
          <a:noFill/>
        </p:spPr>
        <p:txBody>
          <a:bodyPr wrap="none" rtlCol="0">
            <a:spAutoFit/>
          </a:bodyPr>
          <a:lstStyle/>
          <a:p>
            <a:r>
              <a:rPr lang="en-US" dirty="0"/>
              <a:t>Use only corners!</a:t>
            </a:r>
          </a:p>
        </p:txBody>
      </p:sp>
      <p:sp>
        <p:nvSpPr>
          <p:cNvPr id="4" name="TextBox 3"/>
          <p:cNvSpPr txBox="1"/>
          <p:nvPr/>
        </p:nvSpPr>
        <p:spPr>
          <a:xfrm>
            <a:off x="639690" y="5166087"/>
            <a:ext cx="3068214" cy="1600438"/>
          </a:xfrm>
          <a:prstGeom prst="rect">
            <a:avLst/>
          </a:prstGeom>
          <a:noFill/>
        </p:spPr>
        <p:txBody>
          <a:bodyPr wrap="square" rtlCol="0">
            <a:spAutoFit/>
          </a:bodyPr>
          <a:lstStyle/>
          <a:p>
            <a:r>
              <a:rPr lang="en-US" sz="1400" dirty="0"/>
              <a:t>This algorithm can only correct the phase up to 90 degrees accuracy. The algorithm cannot compensate for </a:t>
            </a:r>
            <a:r>
              <a:rPr lang="en-US" sz="1400" i="1" dirty="0"/>
              <a:t>which</a:t>
            </a:r>
            <a:r>
              <a:rPr lang="en-US" sz="1400" dirty="0"/>
              <a:t> of the four corners that it has found, so it has a ambiguity with 4 possibilities. This can only be resolved with a known sequence (preamble).</a:t>
            </a:r>
          </a:p>
        </p:txBody>
      </p:sp>
    </p:spTree>
    <p:extLst>
      <p:ext uri="{BB962C8B-B14F-4D97-AF65-F5344CB8AC3E}">
        <p14:creationId xmlns:p14="http://schemas.microsoft.com/office/powerpoint/2010/main" val="32132350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0412"/>
            <a:ext cx="8229600" cy="1143000"/>
          </a:xfrm>
        </p:spPr>
        <p:txBody>
          <a:bodyPr/>
          <a:lstStyle/>
          <a:p>
            <a:r>
              <a:rPr lang="sv-SE" dirty="0"/>
              <a:t>Frequency synchronization</a:t>
            </a:r>
          </a:p>
        </p:txBody>
      </p:sp>
      <p:grpSp>
        <p:nvGrpSpPr>
          <p:cNvPr id="3" name="Group 2"/>
          <p:cNvGrpSpPr/>
          <p:nvPr/>
        </p:nvGrpSpPr>
        <p:grpSpPr>
          <a:xfrm rot="447159">
            <a:off x="677968" y="1387859"/>
            <a:ext cx="2469083" cy="2592288"/>
            <a:chOff x="1364416" y="2283768"/>
            <a:chExt cx="2469083" cy="2592288"/>
          </a:xfrm>
        </p:grpSpPr>
        <p:grpSp>
          <p:nvGrpSpPr>
            <p:cNvPr id="4" name="Group 3"/>
            <p:cNvGrpSpPr/>
            <p:nvPr/>
          </p:nvGrpSpPr>
          <p:grpSpPr>
            <a:xfrm>
              <a:off x="1619672" y="2463788"/>
              <a:ext cx="1958570" cy="2232248"/>
              <a:chOff x="2089550" y="1808820"/>
              <a:chExt cx="3672408" cy="3721177"/>
            </a:xfrm>
          </p:grpSpPr>
          <p:sp>
            <p:nvSpPr>
              <p:cNvPr id="6" name="Oval 5"/>
              <p:cNvSpPr/>
              <p:nvPr/>
            </p:nvSpPr>
            <p:spPr>
              <a:xfrm>
                <a:off x="2089550" y="1808820"/>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 name="Oval 6"/>
              <p:cNvSpPr/>
              <p:nvPr/>
            </p:nvSpPr>
            <p:spPr>
              <a:xfrm>
                <a:off x="3289683" y="1808820"/>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 name="Oval 7"/>
              <p:cNvSpPr/>
              <p:nvPr/>
            </p:nvSpPr>
            <p:spPr>
              <a:xfrm>
                <a:off x="5689950" y="1808820"/>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 name="Oval 8"/>
              <p:cNvSpPr/>
              <p:nvPr/>
            </p:nvSpPr>
            <p:spPr>
              <a:xfrm>
                <a:off x="4489816" y="1808820"/>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 name="Oval 9"/>
              <p:cNvSpPr/>
              <p:nvPr/>
            </p:nvSpPr>
            <p:spPr>
              <a:xfrm>
                <a:off x="2089550" y="3008953"/>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 name="Oval 10"/>
              <p:cNvSpPr/>
              <p:nvPr/>
            </p:nvSpPr>
            <p:spPr>
              <a:xfrm>
                <a:off x="3289683" y="3008953"/>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 name="Oval 11"/>
              <p:cNvSpPr/>
              <p:nvPr/>
            </p:nvSpPr>
            <p:spPr>
              <a:xfrm>
                <a:off x="5689950" y="3008953"/>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 name="Oval 12"/>
              <p:cNvSpPr/>
              <p:nvPr/>
            </p:nvSpPr>
            <p:spPr>
              <a:xfrm>
                <a:off x="4489816" y="3008953"/>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4" name="Oval 13"/>
              <p:cNvSpPr/>
              <p:nvPr/>
            </p:nvSpPr>
            <p:spPr>
              <a:xfrm>
                <a:off x="2089550" y="4209086"/>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5" name="Oval 14"/>
              <p:cNvSpPr/>
              <p:nvPr/>
            </p:nvSpPr>
            <p:spPr>
              <a:xfrm>
                <a:off x="3289683" y="4209086"/>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6" name="Oval 15"/>
              <p:cNvSpPr/>
              <p:nvPr/>
            </p:nvSpPr>
            <p:spPr>
              <a:xfrm>
                <a:off x="5689950" y="4209086"/>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7" name="Oval 16"/>
              <p:cNvSpPr/>
              <p:nvPr/>
            </p:nvSpPr>
            <p:spPr>
              <a:xfrm>
                <a:off x="4489816" y="4209086"/>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8" name="Oval 17"/>
              <p:cNvSpPr/>
              <p:nvPr/>
            </p:nvSpPr>
            <p:spPr>
              <a:xfrm>
                <a:off x="2089550" y="5457989"/>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9" name="Oval 18"/>
              <p:cNvSpPr/>
              <p:nvPr/>
            </p:nvSpPr>
            <p:spPr>
              <a:xfrm>
                <a:off x="3289683" y="5457989"/>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0" name="Oval 19"/>
              <p:cNvSpPr/>
              <p:nvPr/>
            </p:nvSpPr>
            <p:spPr>
              <a:xfrm>
                <a:off x="5689950" y="5457989"/>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 name="Oval 20"/>
              <p:cNvSpPr/>
              <p:nvPr/>
            </p:nvSpPr>
            <p:spPr>
              <a:xfrm>
                <a:off x="4489816" y="5457989"/>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sp>
          <p:nvSpPr>
            <p:cNvPr id="5" name="Oval 4"/>
            <p:cNvSpPr/>
            <p:nvPr/>
          </p:nvSpPr>
          <p:spPr>
            <a:xfrm>
              <a:off x="1364416" y="2283768"/>
              <a:ext cx="2469083" cy="25922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sp>
        <p:nvSpPr>
          <p:cNvPr id="22" name="Freeform 21"/>
          <p:cNvSpPr/>
          <p:nvPr/>
        </p:nvSpPr>
        <p:spPr>
          <a:xfrm>
            <a:off x="307992" y="1169337"/>
            <a:ext cx="508000" cy="406400"/>
          </a:xfrm>
          <a:custGeom>
            <a:avLst/>
            <a:gdLst>
              <a:gd name="connsiteX0" fmla="*/ 508000 w 508000"/>
              <a:gd name="connsiteY0" fmla="*/ 0 h 406400"/>
              <a:gd name="connsiteX1" fmla="*/ 228600 w 508000"/>
              <a:gd name="connsiteY1" fmla="*/ 127000 h 406400"/>
              <a:gd name="connsiteX2" fmla="*/ 0 w 508000"/>
              <a:gd name="connsiteY2" fmla="*/ 406400 h 406400"/>
            </a:gdLst>
            <a:ahLst/>
            <a:cxnLst>
              <a:cxn ang="0">
                <a:pos x="connsiteX0" y="connsiteY0"/>
              </a:cxn>
              <a:cxn ang="0">
                <a:pos x="connsiteX1" y="connsiteY1"/>
              </a:cxn>
              <a:cxn ang="0">
                <a:pos x="connsiteX2" y="connsiteY2"/>
              </a:cxn>
            </a:cxnLst>
            <a:rect l="l" t="t" r="r" b="b"/>
            <a:pathLst>
              <a:path w="508000" h="406400">
                <a:moveTo>
                  <a:pt x="508000" y="0"/>
                </a:moveTo>
                <a:cubicBezTo>
                  <a:pt x="410633" y="29633"/>
                  <a:pt x="313267" y="59267"/>
                  <a:pt x="228600" y="127000"/>
                </a:cubicBezTo>
                <a:cubicBezTo>
                  <a:pt x="143933" y="194733"/>
                  <a:pt x="38100" y="351367"/>
                  <a:pt x="0" y="406400"/>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23" name="Picture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26148" y="1238680"/>
            <a:ext cx="3240360" cy="2425937"/>
          </a:xfrm>
          <a:prstGeom prst="rect">
            <a:avLst/>
          </a:prstGeom>
        </p:spPr>
      </p:pic>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0647" y="4696827"/>
            <a:ext cx="2716692" cy="2033887"/>
          </a:xfrm>
          <a:prstGeom prst="rect">
            <a:avLst/>
          </a:prstGeom>
        </p:spPr>
      </p:pic>
      <p:sp>
        <p:nvSpPr>
          <p:cNvPr id="26" name="Rectangle 25"/>
          <p:cNvSpPr/>
          <p:nvPr/>
        </p:nvSpPr>
        <p:spPr>
          <a:xfrm>
            <a:off x="3779912" y="3764921"/>
            <a:ext cx="4968552" cy="2585323"/>
          </a:xfrm>
          <a:prstGeom prst="rect">
            <a:avLst/>
          </a:prstGeom>
        </p:spPr>
        <p:txBody>
          <a:bodyPr wrap="square">
            <a:spAutoFit/>
          </a:bodyPr>
          <a:lstStyle/>
          <a:p>
            <a:r>
              <a:rPr lang="en-US" dirty="0">
                <a:latin typeface="Tahoma" pitchFamily="34" charset="0"/>
                <a:ea typeface="Tahoma" pitchFamily="34" charset="0"/>
                <a:cs typeface="Tahoma" pitchFamily="34" charset="0"/>
              </a:rPr>
              <a:t>if (abs(x)&gt;threshold </a:t>
            </a:r>
          </a:p>
          <a:p>
            <a:r>
              <a:rPr lang="sv-SE" dirty="0">
                <a:latin typeface="Tahoma" pitchFamily="34" charset="0"/>
                <a:ea typeface="Tahoma" pitchFamily="34" charset="0"/>
                <a:cs typeface="Tahoma" pitchFamily="34" charset="0"/>
              </a:rPr>
              <a:t>        ang=angle(x)+a+bsum;</a:t>
            </a:r>
          </a:p>
          <a:p>
            <a:r>
              <a:rPr lang="sv-SE" dirty="0">
                <a:latin typeface="Tahoma" pitchFamily="34" charset="0"/>
                <a:ea typeface="Tahoma" pitchFamily="34" charset="0"/>
                <a:cs typeface="Tahoma" pitchFamily="34" charset="0"/>
              </a:rPr>
              <a:t>        ang_correct=floor(ang*2/pi)*pi/2+pi/4;</a:t>
            </a:r>
          </a:p>
          <a:p>
            <a:r>
              <a:rPr lang="sv-SE" dirty="0">
                <a:latin typeface="Tahoma" pitchFamily="34" charset="0"/>
                <a:ea typeface="Tahoma" pitchFamily="34" charset="0"/>
                <a:cs typeface="Tahoma" pitchFamily="34" charset="0"/>
              </a:rPr>
              <a:t>        e=ang_correct-ang;</a:t>
            </a:r>
          </a:p>
          <a:p>
            <a:r>
              <a:rPr lang="sv-SE" dirty="0">
                <a:latin typeface="Tahoma" pitchFamily="34" charset="0"/>
                <a:ea typeface="Tahoma" pitchFamily="34" charset="0"/>
                <a:cs typeface="Tahoma" pitchFamily="34" charset="0"/>
              </a:rPr>
              <a:t>        a=a+mu*e;</a:t>
            </a:r>
          </a:p>
          <a:p>
            <a:r>
              <a:rPr lang="sv-SE">
                <a:latin typeface="Tahoma" pitchFamily="34" charset="0"/>
                <a:ea typeface="Tahoma" pitchFamily="34" charset="0"/>
                <a:cs typeface="Tahoma" pitchFamily="34" charset="0"/>
              </a:rPr>
              <a:t>        b=b+mu*0.01*e</a:t>
            </a:r>
            <a:r>
              <a:rPr lang="sv-SE" dirty="0">
                <a:latin typeface="Tahoma" pitchFamily="34" charset="0"/>
                <a:ea typeface="Tahoma" pitchFamily="34" charset="0"/>
                <a:cs typeface="Tahoma" pitchFamily="34" charset="0"/>
              </a:rPr>
              <a:t>;</a:t>
            </a:r>
          </a:p>
          <a:p>
            <a:r>
              <a:rPr lang="sv-SE" dirty="0">
                <a:latin typeface="Tahoma" pitchFamily="34" charset="0"/>
                <a:ea typeface="Tahoma" pitchFamily="34" charset="0"/>
                <a:cs typeface="Tahoma" pitchFamily="34" charset="0"/>
              </a:rPr>
              <a:t>    end</a:t>
            </a:r>
          </a:p>
          <a:p>
            <a:r>
              <a:rPr lang="sv-SE" dirty="0">
                <a:latin typeface="Tahoma" pitchFamily="34" charset="0"/>
                <a:ea typeface="Tahoma" pitchFamily="34" charset="0"/>
                <a:cs typeface="Tahoma" pitchFamily="34" charset="0"/>
              </a:rPr>
              <a:t>    bsum=bsum+b;</a:t>
            </a:r>
          </a:p>
          <a:p>
            <a:r>
              <a:rPr lang="sv-SE" dirty="0">
                <a:latin typeface="Tahoma" pitchFamily="34" charset="0"/>
                <a:ea typeface="Tahoma" pitchFamily="34" charset="0"/>
                <a:cs typeface="Tahoma" pitchFamily="34" charset="0"/>
              </a:rPr>
              <a:t>    y = x*exp(1i*(a+bsum));</a:t>
            </a:r>
          </a:p>
        </p:txBody>
      </p:sp>
      <p:sp>
        <p:nvSpPr>
          <p:cNvPr id="24" name="TextBox 23"/>
          <p:cNvSpPr txBox="1"/>
          <p:nvPr/>
        </p:nvSpPr>
        <p:spPr>
          <a:xfrm>
            <a:off x="4970692" y="1030837"/>
            <a:ext cx="2635796" cy="276999"/>
          </a:xfrm>
          <a:prstGeom prst="rect">
            <a:avLst/>
          </a:prstGeom>
          <a:noFill/>
        </p:spPr>
        <p:txBody>
          <a:bodyPr wrap="square" rtlCol="0">
            <a:spAutoFit/>
          </a:bodyPr>
          <a:lstStyle/>
          <a:p>
            <a:r>
              <a:rPr lang="en-US" sz="1200" dirty="0"/>
              <a:t>Only phase </a:t>
            </a:r>
            <a:r>
              <a:rPr lang="en-US" sz="1200" dirty="0" err="1"/>
              <a:t>syncronization</a:t>
            </a:r>
            <a:endParaRPr lang="en-US" sz="1200" dirty="0"/>
          </a:p>
        </p:txBody>
      </p:sp>
      <p:sp>
        <p:nvSpPr>
          <p:cNvPr id="27" name="TextBox 26"/>
          <p:cNvSpPr txBox="1"/>
          <p:nvPr/>
        </p:nvSpPr>
        <p:spPr>
          <a:xfrm>
            <a:off x="594611" y="4428450"/>
            <a:ext cx="2635796" cy="276999"/>
          </a:xfrm>
          <a:prstGeom prst="rect">
            <a:avLst/>
          </a:prstGeom>
          <a:noFill/>
        </p:spPr>
        <p:txBody>
          <a:bodyPr wrap="square" rtlCol="0">
            <a:spAutoFit/>
          </a:bodyPr>
          <a:lstStyle/>
          <a:p>
            <a:r>
              <a:rPr lang="en-US" sz="1200" dirty="0"/>
              <a:t>Phase and frequency </a:t>
            </a:r>
            <a:r>
              <a:rPr lang="en-US" sz="1200" dirty="0" err="1"/>
              <a:t>syncronization</a:t>
            </a:r>
            <a:endParaRPr lang="en-US" sz="1200" dirty="0"/>
          </a:p>
        </p:txBody>
      </p:sp>
    </p:spTree>
    <p:extLst>
      <p:ext uri="{BB962C8B-B14F-4D97-AF65-F5344CB8AC3E}">
        <p14:creationId xmlns:p14="http://schemas.microsoft.com/office/powerpoint/2010/main" val="35467909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856" y="260648"/>
            <a:ext cx="8229600" cy="1143000"/>
          </a:xfrm>
        </p:spPr>
        <p:txBody>
          <a:bodyPr/>
          <a:lstStyle/>
          <a:p>
            <a:r>
              <a:rPr lang="sv-SE" dirty="0"/>
              <a:t>Frame synchronization</a:t>
            </a:r>
          </a:p>
        </p:txBody>
      </p:sp>
      <p:sp>
        <p:nvSpPr>
          <p:cNvPr id="3" name="Rectangle 2"/>
          <p:cNvSpPr/>
          <p:nvPr/>
        </p:nvSpPr>
        <p:spPr>
          <a:xfrm>
            <a:off x="536949" y="3590340"/>
            <a:ext cx="78488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 name="Rectangle 3"/>
          <p:cNvSpPr/>
          <p:nvPr/>
        </p:nvSpPr>
        <p:spPr>
          <a:xfrm>
            <a:off x="536949" y="3590340"/>
            <a:ext cx="444252" cy="288032"/>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accent6">
                  <a:lumMod val="75000"/>
                </a:schemeClr>
              </a:solidFill>
            </a:endParaRPr>
          </a:p>
        </p:txBody>
      </p:sp>
      <p:sp>
        <p:nvSpPr>
          <p:cNvPr id="5" name="Rectangle 4"/>
          <p:cNvSpPr/>
          <p:nvPr/>
        </p:nvSpPr>
        <p:spPr>
          <a:xfrm>
            <a:off x="3195974" y="3590340"/>
            <a:ext cx="444252" cy="288032"/>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accent6">
                  <a:lumMod val="75000"/>
                </a:schemeClr>
              </a:solidFill>
            </a:endParaRPr>
          </a:p>
        </p:txBody>
      </p:sp>
      <p:sp>
        <p:nvSpPr>
          <p:cNvPr id="6" name="Rectangle 5"/>
          <p:cNvSpPr/>
          <p:nvPr/>
        </p:nvSpPr>
        <p:spPr>
          <a:xfrm>
            <a:off x="5854999" y="3590340"/>
            <a:ext cx="444252" cy="288032"/>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accent6">
                  <a:lumMod val="75000"/>
                </a:schemeClr>
              </a:solidFill>
            </a:endParaRPr>
          </a:p>
        </p:txBody>
      </p:sp>
      <p:sp>
        <p:nvSpPr>
          <p:cNvPr id="7" name="TextBox 6"/>
          <p:cNvSpPr txBox="1"/>
          <p:nvPr/>
        </p:nvSpPr>
        <p:spPr>
          <a:xfrm>
            <a:off x="716969" y="1183849"/>
            <a:ext cx="7488832" cy="1200329"/>
          </a:xfrm>
          <a:prstGeom prst="rect">
            <a:avLst/>
          </a:prstGeom>
          <a:noFill/>
        </p:spPr>
        <p:txBody>
          <a:bodyPr wrap="square" rtlCol="0">
            <a:spAutoFit/>
          </a:bodyPr>
          <a:lstStyle/>
          <a:p>
            <a:r>
              <a:rPr lang="sv-SE" dirty="0"/>
              <a:t>The data is normally organized in a sequence of frames. Each frame must have a preamble so that the frame start can be recognized. The preamble could for example consist of a sequence of consecutive +1 and -1 symbols, or it could be a random sequence.</a:t>
            </a:r>
          </a:p>
        </p:txBody>
      </p:sp>
      <p:sp>
        <p:nvSpPr>
          <p:cNvPr id="8" name="Right Brace 7"/>
          <p:cNvSpPr/>
          <p:nvPr/>
        </p:nvSpPr>
        <p:spPr>
          <a:xfrm rot="5400000">
            <a:off x="1635956" y="3015108"/>
            <a:ext cx="480730" cy="263930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9" name="TextBox 8"/>
          <p:cNvSpPr txBox="1"/>
          <p:nvPr/>
        </p:nvSpPr>
        <p:spPr>
          <a:xfrm>
            <a:off x="1424082" y="4575126"/>
            <a:ext cx="904478" cy="369332"/>
          </a:xfrm>
          <a:prstGeom prst="rect">
            <a:avLst/>
          </a:prstGeom>
          <a:noFill/>
        </p:spPr>
        <p:txBody>
          <a:bodyPr wrap="none" rtlCol="0">
            <a:spAutoFit/>
          </a:bodyPr>
          <a:lstStyle/>
          <a:p>
            <a:r>
              <a:rPr lang="sv-SE" dirty="0"/>
              <a:t>a frame</a:t>
            </a:r>
          </a:p>
        </p:txBody>
      </p:sp>
      <p:sp>
        <p:nvSpPr>
          <p:cNvPr id="10" name="Right Brace 9"/>
          <p:cNvSpPr/>
          <p:nvPr/>
        </p:nvSpPr>
        <p:spPr>
          <a:xfrm rot="16200000">
            <a:off x="528572" y="2953043"/>
            <a:ext cx="480730" cy="42453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11" name="Right Brace 10"/>
          <p:cNvSpPr/>
          <p:nvPr/>
        </p:nvSpPr>
        <p:spPr>
          <a:xfrm rot="16200000">
            <a:off x="1858141" y="2067842"/>
            <a:ext cx="480730" cy="219493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12" name="TextBox 11"/>
          <p:cNvSpPr txBox="1"/>
          <p:nvPr/>
        </p:nvSpPr>
        <p:spPr>
          <a:xfrm>
            <a:off x="381452" y="2368402"/>
            <a:ext cx="774970" cy="646331"/>
          </a:xfrm>
          <a:prstGeom prst="rect">
            <a:avLst/>
          </a:prstGeom>
          <a:noFill/>
        </p:spPr>
        <p:txBody>
          <a:bodyPr wrap="square" rtlCol="0">
            <a:spAutoFit/>
          </a:bodyPr>
          <a:lstStyle/>
          <a:p>
            <a:r>
              <a:rPr lang="sv-SE" dirty="0"/>
              <a:t>pre-amble</a:t>
            </a:r>
          </a:p>
        </p:txBody>
      </p:sp>
      <p:sp>
        <p:nvSpPr>
          <p:cNvPr id="13" name="TextBox 12"/>
          <p:cNvSpPr txBox="1"/>
          <p:nvPr/>
        </p:nvSpPr>
        <p:spPr>
          <a:xfrm>
            <a:off x="1487088" y="2506901"/>
            <a:ext cx="1392112" cy="369332"/>
          </a:xfrm>
          <a:prstGeom prst="rect">
            <a:avLst/>
          </a:prstGeom>
          <a:noFill/>
        </p:spPr>
        <p:txBody>
          <a:bodyPr wrap="none" rtlCol="0">
            <a:spAutoFit/>
          </a:bodyPr>
          <a:lstStyle/>
          <a:p>
            <a:r>
              <a:rPr lang="sv-SE" dirty="0"/>
              <a:t>payload data</a:t>
            </a:r>
          </a:p>
        </p:txBody>
      </p:sp>
      <p:sp>
        <p:nvSpPr>
          <p:cNvPr id="14" name="TextBox 13"/>
          <p:cNvSpPr txBox="1"/>
          <p:nvPr/>
        </p:nvSpPr>
        <p:spPr>
          <a:xfrm>
            <a:off x="560468" y="5062925"/>
            <a:ext cx="8205804" cy="923330"/>
          </a:xfrm>
          <a:prstGeom prst="rect">
            <a:avLst/>
          </a:prstGeom>
          <a:noFill/>
        </p:spPr>
        <p:txBody>
          <a:bodyPr wrap="square" rtlCol="0">
            <a:spAutoFit/>
          </a:bodyPr>
          <a:lstStyle/>
          <a:p>
            <a:r>
              <a:rPr lang="sv-SE" dirty="0"/>
              <a:t>The preamble should be easy to decode, since you want to avoid bit errors here. At the same time, it must be long enough to make the </a:t>
            </a:r>
            <a:r>
              <a:rPr lang="sv-SE" dirty="0" err="1"/>
              <a:t>probability</a:t>
            </a:r>
            <a:r>
              <a:rPr lang="sv-SE" dirty="0"/>
              <a:t> small </a:t>
            </a:r>
            <a:r>
              <a:rPr lang="sv-SE" dirty="0" err="1"/>
              <a:t>that</a:t>
            </a:r>
            <a:r>
              <a:rPr lang="sv-SE" dirty="0"/>
              <a:t> a data </a:t>
            </a:r>
            <a:r>
              <a:rPr lang="sv-SE" dirty="0" err="1"/>
              <a:t>sequence</a:t>
            </a:r>
            <a:r>
              <a:rPr lang="sv-SE" dirty="0"/>
              <a:t> is </a:t>
            </a:r>
            <a:r>
              <a:rPr lang="sv-SE" dirty="0" err="1"/>
              <a:t>mistaken</a:t>
            </a:r>
            <a:r>
              <a:rPr lang="sv-SE" dirty="0"/>
              <a:t> for the </a:t>
            </a:r>
            <a:r>
              <a:rPr lang="sv-SE" dirty="0" err="1"/>
              <a:t>preamble</a:t>
            </a:r>
            <a:r>
              <a:rPr lang="sv-SE" dirty="0"/>
              <a:t>.</a:t>
            </a:r>
          </a:p>
        </p:txBody>
      </p:sp>
    </p:spTree>
    <p:extLst>
      <p:ext uri="{BB962C8B-B14F-4D97-AF65-F5344CB8AC3E}">
        <p14:creationId xmlns:p14="http://schemas.microsoft.com/office/powerpoint/2010/main" val="12564942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Frame synchronization</a:t>
            </a:r>
            <a:endParaRPr lang="en-US" dirty="0"/>
          </a:p>
        </p:txBody>
      </p:sp>
      <p:sp>
        <p:nvSpPr>
          <p:cNvPr id="3" name="TextBox 2"/>
          <p:cNvSpPr txBox="1"/>
          <p:nvPr/>
        </p:nvSpPr>
        <p:spPr>
          <a:xfrm>
            <a:off x="395536" y="1417638"/>
            <a:ext cx="7560840" cy="5355312"/>
          </a:xfrm>
          <a:prstGeom prst="rect">
            <a:avLst/>
          </a:prstGeom>
          <a:noFill/>
        </p:spPr>
        <p:txBody>
          <a:bodyPr wrap="square" rtlCol="0">
            <a:spAutoFit/>
          </a:bodyPr>
          <a:lstStyle/>
          <a:p>
            <a:r>
              <a:rPr lang="sv-SE" dirty="0"/>
              <a:t>To find the exact moment of the frame start, we compute the cross-correlation between the received sequence and the pre-amble sequence.</a:t>
            </a:r>
          </a:p>
          <a:p>
            <a:endParaRPr lang="sv-SE" dirty="0"/>
          </a:p>
          <a:p>
            <a:endParaRPr lang="sv-SE" dirty="0"/>
          </a:p>
          <a:p>
            <a:endParaRPr lang="sv-SE" dirty="0"/>
          </a:p>
          <a:p>
            <a:endParaRPr lang="sv-SE" dirty="0"/>
          </a:p>
          <a:p>
            <a:endParaRPr lang="sv-SE" dirty="0"/>
          </a:p>
          <a:p>
            <a:r>
              <a:rPr lang="sv-SE" dirty="0"/>
              <a:t>(in MATLAB this is performed by ”r=xcorr(x,y);”. The magnitude of the cross-correlation will have a clearly visible peak at a time delay </a:t>
            </a:r>
            <a:r>
              <a:rPr lang="sv-SE" i="1" dirty="0"/>
              <a:t>k</a:t>
            </a:r>
            <a:r>
              <a:rPr lang="sv-SE" dirty="0"/>
              <a:t> that corresponds to the point where the received signal </a:t>
            </a:r>
            <a:r>
              <a:rPr lang="sv-SE" i="1" dirty="0"/>
              <a:t>y </a:t>
            </a:r>
            <a:r>
              <a:rPr lang="sv-SE" dirty="0"/>
              <a:t>is similar to the preamble </a:t>
            </a:r>
            <a:r>
              <a:rPr lang="sv-SE" i="1" dirty="0"/>
              <a:t>x. </a:t>
            </a:r>
          </a:p>
          <a:p>
            <a:endParaRPr lang="sv-SE" i="1" dirty="0"/>
          </a:p>
          <a:p>
            <a:r>
              <a:rPr lang="sv-SE" i="1" dirty="0"/>
              <a:t>&gt;&gt; r=xcorr(x,y);</a:t>
            </a:r>
          </a:p>
          <a:p>
            <a:r>
              <a:rPr lang="sv-SE" i="1" dirty="0"/>
              <a:t>&gt;&gt; plot(abs(r))</a:t>
            </a:r>
          </a:p>
          <a:p>
            <a:r>
              <a:rPr lang="sv-SE" i="1" dirty="0"/>
              <a:t>&gt;&gt; [m,i]=max(abs(r));</a:t>
            </a:r>
          </a:p>
          <a:p>
            <a:endParaRPr lang="sv-SE" i="1" dirty="0"/>
          </a:p>
          <a:p>
            <a:r>
              <a:rPr lang="sv-SE" dirty="0"/>
              <a:t>Here, </a:t>
            </a:r>
            <a:r>
              <a:rPr lang="sv-SE" i="1" dirty="0"/>
              <a:t>i</a:t>
            </a:r>
            <a:r>
              <a:rPr lang="sv-SE" dirty="0"/>
              <a:t> is the position of the maximum.</a:t>
            </a:r>
          </a:p>
          <a:p>
            <a:r>
              <a:rPr lang="sv-SE" dirty="0"/>
              <a:t>Note that the xcorr function introduces a delay of</a:t>
            </a:r>
            <a:br>
              <a:rPr lang="sv-SE" dirty="0"/>
            </a:br>
            <a:r>
              <a:rPr lang="sv-SE" dirty="0"/>
              <a:t>half the blocklength. Make some experiments using</a:t>
            </a:r>
            <a:br>
              <a:rPr lang="sv-SE" dirty="0"/>
            </a:br>
            <a:r>
              <a:rPr lang="sv-SE" dirty="0"/>
              <a:t>known preamble positions to understand how to do this.</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526385003"/>
              </p:ext>
            </p:extLst>
          </p:nvPr>
        </p:nvGraphicFramePr>
        <p:xfrm>
          <a:off x="2555776" y="2132856"/>
          <a:ext cx="2302455" cy="1132954"/>
        </p:xfrm>
        <a:graphic>
          <a:graphicData uri="http://schemas.openxmlformats.org/presentationml/2006/ole">
            <mc:AlternateContent xmlns:mc="http://schemas.openxmlformats.org/markup-compatibility/2006">
              <mc:Choice xmlns:v="urn:schemas-microsoft-com:vml" Requires="v">
                <p:oleObj spid="_x0000_s8218" name="Equation" r:id="rId3" imgW="799920" imgH="393480" progId="Equation.DSMT4">
                  <p:embed/>
                </p:oleObj>
              </mc:Choice>
              <mc:Fallback>
                <p:oleObj name="Equation" r:id="rId3" imgW="799920" imgH="393480" progId="Equation.DSMT4">
                  <p:embed/>
                  <p:pic>
                    <p:nvPicPr>
                      <p:cNvPr id="0" name=""/>
                      <p:cNvPicPr/>
                      <p:nvPr/>
                    </p:nvPicPr>
                    <p:blipFill>
                      <a:blip r:embed="rId4"/>
                      <a:stretch>
                        <a:fillRect/>
                      </a:stretch>
                    </p:blipFill>
                    <p:spPr>
                      <a:xfrm>
                        <a:off x="2555776" y="2132856"/>
                        <a:ext cx="2302455" cy="1132954"/>
                      </a:xfrm>
                      <a:prstGeom prst="rect">
                        <a:avLst/>
                      </a:prstGeom>
                    </p:spPr>
                  </p:pic>
                </p:oleObj>
              </mc:Fallback>
            </mc:AlternateContent>
          </a:graphicData>
        </a:graphic>
      </p:graphicFrame>
      <p:pic>
        <p:nvPicPr>
          <p:cNvPr id="6" name="Picture 5"/>
          <p:cNvPicPr>
            <a:picLocks noChangeAspect="1"/>
          </p:cNvPicPr>
          <p:nvPr/>
        </p:nvPicPr>
        <p:blipFill>
          <a:blip r:embed="rId5"/>
          <a:stretch>
            <a:fillRect/>
          </a:stretch>
        </p:blipFill>
        <p:spPr>
          <a:xfrm>
            <a:off x="5724128" y="4538283"/>
            <a:ext cx="3168352" cy="2319717"/>
          </a:xfrm>
          <a:prstGeom prst="rect">
            <a:avLst/>
          </a:prstGeom>
        </p:spPr>
      </p:pic>
    </p:spTree>
    <p:extLst>
      <p:ext uri="{BB962C8B-B14F-4D97-AF65-F5344CB8AC3E}">
        <p14:creationId xmlns:p14="http://schemas.microsoft.com/office/powerpoint/2010/main" val="15019719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Equalization</a:t>
            </a:r>
          </a:p>
        </p:txBody>
      </p:sp>
      <p:sp>
        <p:nvSpPr>
          <p:cNvPr id="3" name="TextBox 2"/>
          <p:cNvSpPr txBox="1"/>
          <p:nvPr/>
        </p:nvSpPr>
        <p:spPr>
          <a:xfrm>
            <a:off x="827584" y="1412776"/>
            <a:ext cx="7056784" cy="5355312"/>
          </a:xfrm>
          <a:prstGeom prst="rect">
            <a:avLst/>
          </a:prstGeom>
          <a:noFill/>
        </p:spPr>
        <p:txBody>
          <a:bodyPr wrap="square" rtlCol="0">
            <a:spAutoFit/>
          </a:bodyPr>
          <a:lstStyle/>
          <a:p>
            <a:r>
              <a:rPr lang="sv-SE" dirty="0"/>
              <a:t>The equalizer typically consists of a linear FIR filter whose task is to invert the channel, either by making the channel-equalizer combination filter as close to an impulse as possible, or by finding the least-square equalizer, that makes the quadratic error minimal.</a:t>
            </a:r>
          </a:p>
          <a:p>
            <a:endParaRPr lang="sv-SE" dirty="0"/>
          </a:p>
          <a:p>
            <a:endParaRPr lang="sv-SE" dirty="0"/>
          </a:p>
          <a:p>
            <a:endParaRPr lang="sv-SE" dirty="0"/>
          </a:p>
          <a:p>
            <a:endParaRPr lang="sv-SE" dirty="0"/>
          </a:p>
          <a:p>
            <a:r>
              <a:rPr lang="sv-SE" dirty="0"/>
              <a:t>If we can assume the desired output from the equalizer filter to be </a:t>
            </a:r>
            <a:r>
              <a:rPr lang="sv-SE" dirty="0" err="1"/>
              <a:t>known</a:t>
            </a:r>
            <a:r>
              <a:rPr lang="sv-SE" dirty="0"/>
              <a:t> (as in the </a:t>
            </a:r>
            <a:r>
              <a:rPr lang="sv-SE" dirty="0" err="1"/>
              <a:t>preamble</a:t>
            </a:r>
            <a:r>
              <a:rPr lang="sv-SE" dirty="0"/>
              <a:t>), the LMS algorithm is a good choice.</a:t>
            </a:r>
          </a:p>
          <a:p>
            <a:endParaRPr lang="sv-SE" dirty="0"/>
          </a:p>
          <a:p>
            <a:endParaRPr lang="sv-SE" dirty="0"/>
          </a:p>
          <a:p>
            <a:r>
              <a:rPr lang="sv-SE" dirty="0"/>
              <a:t>There are also many blind </a:t>
            </a:r>
            <a:r>
              <a:rPr lang="sv-SE" dirty="0" err="1"/>
              <a:t>algorithms</a:t>
            </a:r>
            <a:r>
              <a:rPr lang="sv-SE" dirty="0"/>
              <a:t> (</a:t>
            </a:r>
            <a:r>
              <a:rPr lang="sv-SE" dirty="0" err="1"/>
              <a:t>when</a:t>
            </a:r>
            <a:r>
              <a:rPr lang="sv-SE" dirty="0"/>
              <a:t> the </a:t>
            </a:r>
            <a:r>
              <a:rPr lang="sv-SE" dirty="0" err="1"/>
              <a:t>desired</a:t>
            </a:r>
            <a:r>
              <a:rPr lang="sv-SE" dirty="0"/>
              <a:t> output is </a:t>
            </a:r>
            <a:r>
              <a:rPr lang="sv-SE" dirty="0" err="1"/>
              <a:t>unknown</a:t>
            </a:r>
            <a:r>
              <a:rPr lang="sv-SE" dirty="0"/>
              <a:t>) to choose from. One is the Bussgang method, where the equalizer weights are updated as</a:t>
            </a:r>
          </a:p>
          <a:p>
            <a:endParaRPr lang="sv-SE" dirty="0"/>
          </a:p>
          <a:p>
            <a:endParaRPr lang="sv-SE" dirty="0"/>
          </a:p>
          <a:p>
            <a:endParaRPr lang="sv-SE" dirty="0"/>
          </a:p>
          <a:p>
            <a:r>
              <a:rPr lang="sv-SE" dirty="0"/>
              <a:t>(a and b must be numerically found)</a:t>
            </a:r>
          </a:p>
        </p:txBody>
      </p:sp>
      <p:sp>
        <p:nvSpPr>
          <p:cNvPr id="5" name="Rectangle 4"/>
          <p:cNvSpPr/>
          <p:nvPr/>
        </p:nvSpPr>
        <p:spPr>
          <a:xfrm>
            <a:off x="2123728" y="3068959"/>
            <a:ext cx="1080120" cy="3600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Channel</a:t>
            </a:r>
          </a:p>
        </p:txBody>
      </p:sp>
      <p:sp>
        <p:nvSpPr>
          <p:cNvPr id="6" name="Rectangle 5"/>
          <p:cNvSpPr/>
          <p:nvPr/>
        </p:nvSpPr>
        <p:spPr>
          <a:xfrm>
            <a:off x="5796136" y="3068959"/>
            <a:ext cx="1080120" cy="3600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Equalizer</a:t>
            </a:r>
          </a:p>
        </p:txBody>
      </p:sp>
      <p:cxnSp>
        <p:nvCxnSpPr>
          <p:cNvPr id="8" name="Straight Arrow Connector 7"/>
          <p:cNvCxnSpPr>
            <a:stCxn id="5" idx="3"/>
            <a:endCxn id="6" idx="1"/>
          </p:cNvCxnSpPr>
          <p:nvPr/>
        </p:nvCxnSpPr>
        <p:spPr>
          <a:xfrm>
            <a:off x="3203848" y="3248980"/>
            <a:ext cx="25922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5" idx="1"/>
          </p:cNvCxnSpPr>
          <p:nvPr/>
        </p:nvCxnSpPr>
        <p:spPr>
          <a:xfrm>
            <a:off x="827584" y="3248980"/>
            <a:ext cx="129614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3"/>
          </p:cNvCxnSpPr>
          <p:nvPr/>
        </p:nvCxnSpPr>
        <p:spPr>
          <a:xfrm flipV="1">
            <a:off x="6876256" y="3248979"/>
            <a:ext cx="1008112"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13" name="Object 12"/>
          <p:cNvGraphicFramePr>
            <a:graphicFrameLocks noChangeAspect="1"/>
          </p:cNvGraphicFramePr>
          <p:nvPr>
            <p:extLst>
              <p:ext uri="{D42A27DB-BD31-4B8C-83A1-F6EECF244321}">
                <p14:modId xmlns:p14="http://schemas.microsoft.com/office/powerpoint/2010/main" val="777984125"/>
              </p:ext>
            </p:extLst>
          </p:nvPr>
        </p:nvGraphicFramePr>
        <p:xfrm>
          <a:off x="827584" y="2897509"/>
          <a:ext cx="330200" cy="342900"/>
        </p:xfrm>
        <a:graphic>
          <a:graphicData uri="http://schemas.openxmlformats.org/presentationml/2006/ole">
            <mc:AlternateContent xmlns:mc="http://schemas.openxmlformats.org/markup-compatibility/2006">
              <mc:Choice xmlns:v="urn:schemas-microsoft-com:vml" Requires="v">
                <p:oleObj spid="_x0000_s7384" name="Equation" r:id="rId3" imgW="330120" imgH="342720" progId="Equation.DSMT4">
                  <p:embed/>
                </p:oleObj>
              </mc:Choice>
              <mc:Fallback>
                <p:oleObj name="Equation" r:id="rId3" imgW="330120" imgH="342720" progId="Equation.DSMT4">
                  <p:embed/>
                  <p:pic>
                    <p:nvPicPr>
                      <p:cNvPr id="0" name=""/>
                      <p:cNvPicPr/>
                      <p:nvPr/>
                    </p:nvPicPr>
                    <p:blipFill>
                      <a:blip r:embed="rId4"/>
                      <a:stretch>
                        <a:fillRect/>
                      </a:stretch>
                    </p:blipFill>
                    <p:spPr>
                      <a:xfrm>
                        <a:off x="827584" y="2897509"/>
                        <a:ext cx="330200" cy="342900"/>
                      </a:xfrm>
                      <a:prstGeom prst="rect">
                        <a:avLst/>
                      </a:prstGeom>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2473527150"/>
              </p:ext>
            </p:extLst>
          </p:nvPr>
        </p:nvGraphicFramePr>
        <p:xfrm>
          <a:off x="3491880" y="2640467"/>
          <a:ext cx="1422400" cy="622300"/>
        </p:xfrm>
        <a:graphic>
          <a:graphicData uri="http://schemas.openxmlformats.org/presentationml/2006/ole">
            <mc:AlternateContent xmlns:mc="http://schemas.openxmlformats.org/markup-compatibility/2006">
              <mc:Choice xmlns:v="urn:schemas-microsoft-com:vml" Requires="v">
                <p:oleObj spid="_x0000_s7385" name="Equation" r:id="rId5" imgW="1422360" imgH="622080" progId="Equation.DSMT4">
                  <p:embed/>
                </p:oleObj>
              </mc:Choice>
              <mc:Fallback>
                <p:oleObj name="Equation" r:id="rId5" imgW="1422360" imgH="622080" progId="Equation.DSMT4">
                  <p:embed/>
                  <p:pic>
                    <p:nvPicPr>
                      <p:cNvPr id="0" name="Object 12"/>
                      <p:cNvPicPr>
                        <a:picLocks noChangeAspect="1" noChangeArrowheads="1"/>
                      </p:cNvPicPr>
                      <p:nvPr/>
                    </p:nvPicPr>
                    <p:blipFill>
                      <a:blip r:embed="rId6"/>
                      <a:srcRect/>
                      <a:stretch>
                        <a:fillRect/>
                      </a:stretch>
                    </p:blipFill>
                    <p:spPr bwMode="auto">
                      <a:xfrm>
                        <a:off x="3491880" y="2640467"/>
                        <a:ext cx="142240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val="1281171739"/>
              </p:ext>
            </p:extLst>
          </p:nvPr>
        </p:nvGraphicFramePr>
        <p:xfrm>
          <a:off x="7161213" y="2565400"/>
          <a:ext cx="1447800" cy="622300"/>
        </p:xfrm>
        <a:graphic>
          <a:graphicData uri="http://schemas.openxmlformats.org/presentationml/2006/ole">
            <mc:AlternateContent xmlns:mc="http://schemas.openxmlformats.org/markup-compatibility/2006">
              <mc:Choice xmlns:v="urn:schemas-microsoft-com:vml" Requires="v">
                <p:oleObj spid="_x0000_s7386" name="Equation" r:id="rId7" imgW="1447560" imgH="622080" progId="Equation.DSMT4">
                  <p:embed/>
                </p:oleObj>
              </mc:Choice>
              <mc:Fallback>
                <p:oleObj name="Equation" r:id="rId7" imgW="1447560" imgH="622080" progId="Equation.DSMT4">
                  <p:embed/>
                  <p:pic>
                    <p:nvPicPr>
                      <p:cNvPr id="0" name=""/>
                      <p:cNvPicPr/>
                      <p:nvPr/>
                    </p:nvPicPr>
                    <p:blipFill>
                      <a:blip r:embed="rId8"/>
                      <a:stretch>
                        <a:fillRect/>
                      </a:stretch>
                    </p:blipFill>
                    <p:spPr>
                      <a:xfrm>
                        <a:off x="7161213" y="2565400"/>
                        <a:ext cx="1447800" cy="622300"/>
                      </a:xfrm>
                      <a:prstGeom prst="rect">
                        <a:avLst/>
                      </a:prstGeom>
                    </p:spPr>
                  </p:pic>
                </p:oleObj>
              </mc:Fallback>
            </mc:AlternateContent>
          </a:graphicData>
        </a:graphic>
      </p:graphicFrame>
      <p:graphicFrame>
        <p:nvGraphicFramePr>
          <p:cNvPr id="18" name="Object 17"/>
          <p:cNvGraphicFramePr>
            <a:graphicFrameLocks noChangeAspect="1"/>
          </p:cNvGraphicFramePr>
          <p:nvPr>
            <p:extLst>
              <p:ext uri="{D42A27DB-BD31-4B8C-83A1-F6EECF244321}">
                <p14:modId xmlns:p14="http://schemas.microsoft.com/office/powerpoint/2010/main" val="814902423"/>
              </p:ext>
            </p:extLst>
          </p:nvPr>
        </p:nvGraphicFramePr>
        <p:xfrm>
          <a:off x="1619672" y="4293096"/>
          <a:ext cx="2514600" cy="444500"/>
        </p:xfrm>
        <a:graphic>
          <a:graphicData uri="http://schemas.openxmlformats.org/presentationml/2006/ole">
            <mc:AlternateContent xmlns:mc="http://schemas.openxmlformats.org/markup-compatibility/2006">
              <mc:Choice xmlns:v="urn:schemas-microsoft-com:vml" Requires="v">
                <p:oleObj spid="_x0000_s7387" name="Equation" r:id="rId9" imgW="2514600" imgH="444240" progId="Equation.DSMT4">
                  <p:embed/>
                </p:oleObj>
              </mc:Choice>
              <mc:Fallback>
                <p:oleObj name="Equation" r:id="rId9" imgW="2514600" imgH="444240" progId="Equation.DSMT4">
                  <p:embed/>
                  <p:pic>
                    <p:nvPicPr>
                      <p:cNvPr id="0" name=""/>
                      <p:cNvPicPr/>
                      <p:nvPr/>
                    </p:nvPicPr>
                    <p:blipFill>
                      <a:blip r:embed="rId10"/>
                      <a:stretch>
                        <a:fillRect/>
                      </a:stretch>
                    </p:blipFill>
                    <p:spPr>
                      <a:xfrm>
                        <a:off x="1619672" y="4293096"/>
                        <a:ext cx="2514600" cy="444500"/>
                      </a:xfrm>
                      <a:prstGeom prst="rect">
                        <a:avLst/>
                      </a:prstGeom>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176635020"/>
              </p:ext>
            </p:extLst>
          </p:nvPr>
        </p:nvGraphicFramePr>
        <p:xfrm>
          <a:off x="1619672" y="5601692"/>
          <a:ext cx="3454400" cy="469900"/>
        </p:xfrm>
        <a:graphic>
          <a:graphicData uri="http://schemas.openxmlformats.org/presentationml/2006/ole">
            <mc:AlternateContent xmlns:mc="http://schemas.openxmlformats.org/markup-compatibility/2006">
              <mc:Choice xmlns:v="urn:schemas-microsoft-com:vml" Requires="v">
                <p:oleObj spid="_x0000_s7388" name="Equation" r:id="rId11" imgW="3454200" imgH="469800" progId="Equation.DSMT4">
                  <p:embed/>
                </p:oleObj>
              </mc:Choice>
              <mc:Fallback>
                <p:oleObj name="Equation" r:id="rId11" imgW="3454200" imgH="469800" progId="Equation.DSMT4">
                  <p:embed/>
                  <p:pic>
                    <p:nvPicPr>
                      <p:cNvPr id="0" name="Object 17"/>
                      <p:cNvPicPr>
                        <a:picLocks noChangeAspect="1" noChangeArrowheads="1"/>
                      </p:cNvPicPr>
                      <p:nvPr/>
                    </p:nvPicPr>
                    <p:blipFill>
                      <a:blip r:embed="rId12"/>
                      <a:srcRect/>
                      <a:stretch>
                        <a:fillRect/>
                      </a:stretch>
                    </p:blipFill>
                    <p:spPr bwMode="auto">
                      <a:xfrm>
                        <a:off x="1619672" y="5601692"/>
                        <a:ext cx="34544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1808852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899592" y="1615713"/>
            <a:ext cx="7416824" cy="4247317"/>
          </a:xfrm>
          <a:prstGeom prst="rect">
            <a:avLst/>
          </a:prstGeom>
          <a:noFill/>
        </p:spPr>
        <p:txBody>
          <a:bodyPr wrap="square" rtlCol="0">
            <a:spAutoFit/>
          </a:bodyPr>
          <a:lstStyle/>
          <a:p>
            <a:r>
              <a:rPr lang="sv-SE" dirty="0"/>
              <a:t>A </a:t>
            </a:r>
            <a:r>
              <a:rPr lang="sv-SE" i="1" dirty="0"/>
              <a:t>digital predistorter (DPD) </a:t>
            </a:r>
            <a:r>
              <a:rPr lang="sv-SE" dirty="0"/>
              <a:t>is a device that tries to pre-compensate the nonlinear behaviour of the transmitter (typically dominated by the power amplifier).</a:t>
            </a:r>
          </a:p>
          <a:p>
            <a:endParaRPr lang="sv-SE" dirty="0"/>
          </a:p>
          <a:p>
            <a:endParaRPr lang="sv-SE" dirty="0"/>
          </a:p>
          <a:p>
            <a:endParaRPr lang="sv-SE" dirty="0"/>
          </a:p>
          <a:p>
            <a:endParaRPr lang="sv-SE" dirty="0"/>
          </a:p>
          <a:p>
            <a:endParaRPr lang="sv-SE" dirty="0"/>
          </a:p>
          <a:p>
            <a:r>
              <a:rPr lang="sv-SE" dirty="0"/>
              <a:t>A common model for the DPD is to use a complex polynomial of the form</a:t>
            </a:r>
          </a:p>
          <a:p>
            <a:endParaRPr lang="sv-SE" dirty="0"/>
          </a:p>
          <a:p>
            <a:endParaRPr lang="sv-SE" dirty="0"/>
          </a:p>
          <a:p>
            <a:endParaRPr lang="sv-SE" dirty="0"/>
          </a:p>
          <a:p>
            <a:r>
              <a:rPr lang="sv-SE" dirty="0"/>
              <a:t>The coefficients      must be identified, which is not a trivial task. Suggestion: compute the optimal </a:t>
            </a:r>
            <a:r>
              <a:rPr lang="sv-SE" i="1" dirty="0"/>
              <a:t>post-distorter</a:t>
            </a:r>
            <a:r>
              <a:rPr lang="sv-SE" dirty="0"/>
              <a:t>, and use the resulting function as a predistorter.  </a:t>
            </a:r>
          </a:p>
        </p:txBody>
      </p:sp>
      <p:sp>
        <p:nvSpPr>
          <p:cNvPr id="2" name="Title 1"/>
          <p:cNvSpPr>
            <a:spLocks noGrp="1"/>
          </p:cNvSpPr>
          <p:nvPr>
            <p:ph type="title"/>
          </p:nvPr>
        </p:nvSpPr>
        <p:spPr/>
        <p:txBody>
          <a:bodyPr/>
          <a:lstStyle/>
          <a:p>
            <a:r>
              <a:rPr lang="sv-SE" dirty="0"/>
              <a:t>Digital predistortion</a:t>
            </a:r>
          </a:p>
        </p:txBody>
      </p:sp>
      <p:sp>
        <p:nvSpPr>
          <p:cNvPr id="3" name="Isosceles Triangle 2"/>
          <p:cNvSpPr/>
          <p:nvPr/>
        </p:nvSpPr>
        <p:spPr>
          <a:xfrm rot="5400000">
            <a:off x="4499992" y="2492896"/>
            <a:ext cx="1008112" cy="115212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sv-SE"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Amplifier</a:t>
            </a:r>
          </a:p>
        </p:txBody>
      </p:sp>
      <p:sp>
        <p:nvSpPr>
          <p:cNvPr id="4" name="Rectangle 3"/>
          <p:cNvSpPr/>
          <p:nvPr/>
        </p:nvSpPr>
        <p:spPr>
          <a:xfrm>
            <a:off x="2339752" y="2838892"/>
            <a:ext cx="756084" cy="460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DPD</a:t>
            </a:r>
          </a:p>
        </p:txBody>
      </p:sp>
      <p:cxnSp>
        <p:nvCxnSpPr>
          <p:cNvPr id="6" name="Straight Arrow Connector 5"/>
          <p:cNvCxnSpPr>
            <a:stCxn id="4" idx="3"/>
            <a:endCxn id="3" idx="3"/>
          </p:cNvCxnSpPr>
          <p:nvPr/>
        </p:nvCxnSpPr>
        <p:spPr>
          <a:xfrm>
            <a:off x="3095836" y="3068960"/>
            <a:ext cx="13321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endCxn id="4" idx="1"/>
          </p:cNvCxnSpPr>
          <p:nvPr/>
        </p:nvCxnSpPr>
        <p:spPr>
          <a:xfrm>
            <a:off x="1187624" y="3068960"/>
            <a:ext cx="115212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3" idx="0"/>
          </p:cNvCxnSpPr>
          <p:nvPr/>
        </p:nvCxnSpPr>
        <p:spPr>
          <a:xfrm>
            <a:off x="5580112" y="3068960"/>
            <a:ext cx="172819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13" name="Object 12"/>
          <p:cNvGraphicFramePr>
            <a:graphicFrameLocks noChangeAspect="1"/>
          </p:cNvGraphicFramePr>
          <p:nvPr>
            <p:extLst>
              <p:ext uri="{D42A27DB-BD31-4B8C-83A1-F6EECF244321}">
                <p14:modId xmlns:p14="http://schemas.microsoft.com/office/powerpoint/2010/main" val="879890057"/>
              </p:ext>
            </p:extLst>
          </p:nvPr>
        </p:nvGraphicFramePr>
        <p:xfrm>
          <a:off x="1446213" y="4227513"/>
          <a:ext cx="1562100" cy="647700"/>
        </p:xfrm>
        <a:graphic>
          <a:graphicData uri="http://schemas.openxmlformats.org/presentationml/2006/ole">
            <mc:AlternateContent xmlns:mc="http://schemas.openxmlformats.org/markup-compatibility/2006">
              <mc:Choice xmlns:v="urn:schemas-microsoft-com:vml" Requires="v">
                <p:oleObj spid="_x0000_s5352" name="Equation" r:id="rId3" imgW="1562040" imgH="647640" progId="Equation.DSMT4">
                  <p:embed/>
                </p:oleObj>
              </mc:Choice>
              <mc:Fallback>
                <p:oleObj name="Equation" r:id="rId3" imgW="1562040" imgH="647640" progId="Equation.DSMT4">
                  <p:embed/>
                  <p:pic>
                    <p:nvPicPr>
                      <p:cNvPr id="0" name=""/>
                      <p:cNvPicPr/>
                      <p:nvPr/>
                    </p:nvPicPr>
                    <p:blipFill>
                      <a:blip r:embed="rId4"/>
                      <a:stretch>
                        <a:fillRect/>
                      </a:stretch>
                    </p:blipFill>
                    <p:spPr>
                      <a:xfrm>
                        <a:off x="1446213" y="4227513"/>
                        <a:ext cx="1562100" cy="647700"/>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2422961156"/>
              </p:ext>
            </p:extLst>
          </p:nvPr>
        </p:nvGraphicFramePr>
        <p:xfrm>
          <a:off x="2481001" y="4962684"/>
          <a:ext cx="266700" cy="279400"/>
        </p:xfrm>
        <a:graphic>
          <a:graphicData uri="http://schemas.openxmlformats.org/presentationml/2006/ole">
            <mc:AlternateContent xmlns:mc="http://schemas.openxmlformats.org/markup-compatibility/2006">
              <mc:Choice xmlns:v="urn:schemas-microsoft-com:vml" Requires="v">
                <p:oleObj spid="_x0000_s5353" name="Equation" r:id="rId5" imgW="266400" imgH="279360" progId="Equation.DSMT4">
                  <p:embed/>
                </p:oleObj>
              </mc:Choice>
              <mc:Fallback>
                <p:oleObj name="Equation" r:id="rId5" imgW="266400" imgH="279360" progId="Equation.DSMT4">
                  <p:embed/>
                  <p:pic>
                    <p:nvPicPr>
                      <p:cNvPr id="0" name=""/>
                      <p:cNvPicPr/>
                      <p:nvPr/>
                    </p:nvPicPr>
                    <p:blipFill>
                      <a:blip r:embed="rId6"/>
                      <a:stretch>
                        <a:fillRect/>
                      </a:stretch>
                    </p:blipFill>
                    <p:spPr>
                      <a:xfrm>
                        <a:off x="2481001" y="4962684"/>
                        <a:ext cx="266700" cy="279400"/>
                      </a:xfrm>
                      <a:prstGeom prst="rect">
                        <a:avLst/>
                      </a:prstGeom>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2280491265"/>
              </p:ext>
            </p:extLst>
          </p:nvPr>
        </p:nvGraphicFramePr>
        <p:xfrm>
          <a:off x="3533310" y="2776860"/>
          <a:ext cx="228600" cy="292100"/>
        </p:xfrm>
        <a:graphic>
          <a:graphicData uri="http://schemas.openxmlformats.org/presentationml/2006/ole">
            <mc:AlternateContent xmlns:mc="http://schemas.openxmlformats.org/markup-compatibility/2006">
              <mc:Choice xmlns:v="urn:schemas-microsoft-com:vml" Requires="v">
                <p:oleObj spid="_x0000_s5354" name="Equation" r:id="rId7" imgW="228600" imgH="291960" progId="Equation.DSMT4">
                  <p:embed/>
                </p:oleObj>
              </mc:Choice>
              <mc:Fallback>
                <p:oleObj name="Equation" r:id="rId7" imgW="228600" imgH="291960" progId="Equation.DSMT4">
                  <p:embed/>
                  <p:pic>
                    <p:nvPicPr>
                      <p:cNvPr id="0" name=""/>
                      <p:cNvPicPr/>
                      <p:nvPr/>
                    </p:nvPicPr>
                    <p:blipFill>
                      <a:blip r:embed="rId8"/>
                      <a:stretch>
                        <a:fillRect/>
                      </a:stretch>
                    </p:blipFill>
                    <p:spPr>
                      <a:xfrm>
                        <a:off x="3533310" y="2776860"/>
                        <a:ext cx="228600" cy="292100"/>
                      </a:xfrm>
                      <a:prstGeom prst="rect">
                        <a:avLst/>
                      </a:prstGeom>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4257954117"/>
              </p:ext>
            </p:extLst>
          </p:nvPr>
        </p:nvGraphicFramePr>
        <p:xfrm>
          <a:off x="1331640" y="2776860"/>
          <a:ext cx="228600" cy="292100"/>
        </p:xfrm>
        <a:graphic>
          <a:graphicData uri="http://schemas.openxmlformats.org/presentationml/2006/ole">
            <mc:AlternateContent xmlns:mc="http://schemas.openxmlformats.org/markup-compatibility/2006">
              <mc:Choice xmlns:v="urn:schemas-microsoft-com:vml" Requires="v">
                <p:oleObj spid="_x0000_s5355" name="Equation" r:id="rId9" imgW="228600" imgH="291960" progId="Equation.DSMT4">
                  <p:embed/>
                </p:oleObj>
              </mc:Choice>
              <mc:Fallback>
                <p:oleObj name="Equation" r:id="rId9" imgW="228600" imgH="291960" progId="Equation.DSMT4">
                  <p:embed/>
                  <p:pic>
                    <p:nvPicPr>
                      <p:cNvPr id="0" name=""/>
                      <p:cNvPicPr/>
                      <p:nvPr/>
                    </p:nvPicPr>
                    <p:blipFill>
                      <a:blip r:embed="rId10"/>
                      <a:stretch>
                        <a:fillRect/>
                      </a:stretch>
                    </p:blipFill>
                    <p:spPr>
                      <a:xfrm>
                        <a:off x="1331640" y="2776860"/>
                        <a:ext cx="228600" cy="292100"/>
                      </a:xfrm>
                      <a:prstGeom prst="rect">
                        <a:avLst/>
                      </a:prstGeom>
                    </p:spPr>
                  </p:pic>
                </p:oleObj>
              </mc:Fallback>
            </mc:AlternateContent>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val="3476717054"/>
              </p:ext>
            </p:extLst>
          </p:nvPr>
        </p:nvGraphicFramePr>
        <p:xfrm>
          <a:off x="6300788" y="2776538"/>
          <a:ext cx="660400" cy="292100"/>
        </p:xfrm>
        <a:graphic>
          <a:graphicData uri="http://schemas.openxmlformats.org/presentationml/2006/ole">
            <mc:AlternateContent xmlns:mc="http://schemas.openxmlformats.org/markup-compatibility/2006">
              <mc:Choice xmlns:v="urn:schemas-microsoft-com:vml" Requires="v">
                <p:oleObj spid="_x0000_s5356" name="Equation" r:id="rId11" imgW="660240" imgH="291960" progId="Equation.DSMT4">
                  <p:embed/>
                </p:oleObj>
              </mc:Choice>
              <mc:Fallback>
                <p:oleObj name="Equation" r:id="rId11" imgW="660240" imgH="291960" progId="Equation.DSMT4">
                  <p:embed/>
                  <p:pic>
                    <p:nvPicPr>
                      <p:cNvPr id="0" name="Object 14"/>
                      <p:cNvPicPr>
                        <a:picLocks noChangeAspect="1" noChangeArrowheads="1"/>
                      </p:cNvPicPr>
                      <p:nvPr/>
                    </p:nvPicPr>
                    <p:blipFill>
                      <a:blip r:embed="rId12"/>
                      <a:srcRect/>
                      <a:stretch>
                        <a:fillRect/>
                      </a:stretch>
                    </p:blipFill>
                    <p:spPr bwMode="auto">
                      <a:xfrm>
                        <a:off x="6300788" y="2776538"/>
                        <a:ext cx="6604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820413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Digital predistortion</a:t>
            </a:r>
          </a:p>
        </p:txBody>
      </p:sp>
      <p:sp>
        <p:nvSpPr>
          <p:cNvPr id="3" name="Isosceles Triangle 2"/>
          <p:cNvSpPr/>
          <p:nvPr/>
        </p:nvSpPr>
        <p:spPr>
          <a:xfrm rot="5400000">
            <a:off x="3779912" y="1492852"/>
            <a:ext cx="1008112" cy="115212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sv-SE"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Amplifier</a:t>
            </a:r>
          </a:p>
        </p:txBody>
      </p:sp>
      <p:sp>
        <p:nvSpPr>
          <p:cNvPr id="4" name="Rectangle 3"/>
          <p:cNvSpPr/>
          <p:nvPr/>
        </p:nvSpPr>
        <p:spPr>
          <a:xfrm>
            <a:off x="1619672" y="1838848"/>
            <a:ext cx="756084" cy="460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DPD</a:t>
            </a:r>
          </a:p>
        </p:txBody>
      </p:sp>
      <p:cxnSp>
        <p:nvCxnSpPr>
          <p:cNvPr id="5" name="Straight Arrow Connector 4"/>
          <p:cNvCxnSpPr>
            <a:stCxn id="4" idx="3"/>
            <a:endCxn id="3" idx="3"/>
          </p:cNvCxnSpPr>
          <p:nvPr/>
        </p:nvCxnSpPr>
        <p:spPr>
          <a:xfrm>
            <a:off x="2375756" y="2068916"/>
            <a:ext cx="13321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endCxn id="4" idx="1"/>
          </p:cNvCxnSpPr>
          <p:nvPr/>
        </p:nvCxnSpPr>
        <p:spPr>
          <a:xfrm>
            <a:off x="467544" y="2068916"/>
            <a:ext cx="115212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3" idx="0"/>
          </p:cNvCxnSpPr>
          <p:nvPr/>
        </p:nvCxnSpPr>
        <p:spPr>
          <a:xfrm>
            <a:off x="4860032" y="2068916"/>
            <a:ext cx="172819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8" name="Object 7"/>
          <p:cNvGraphicFramePr>
            <a:graphicFrameLocks noChangeAspect="1"/>
          </p:cNvGraphicFramePr>
          <p:nvPr>
            <p:extLst>
              <p:ext uri="{D42A27DB-BD31-4B8C-83A1-F6EECF244321}">
                <p14:modId xmlns:p14="http://schemas.microsoft.com/office/powerpoint/2010/main" val="3238261924"/>
              </p:ext>
            </p:extLst>
          </p:nvPr>
        </p:nvGraphicFramePr>
        <p:xfrm>
          <a:off x="2813230" y="1776816"/>
          <a:ext cx="228600" cy="292100"/>
        </p:xfrm>
        <a:graphic>
          <a:graphicData uri="http://schemas.openxmlformats.org/presentationml/2006/ole">
            <mc:AlternateContent xmlns:mc="http://schemas.openxmlformats.org/markup-compatibility/2006">
              <mc:Choice xmlns:v="urn:schemas-microsoft-com:vml" Requires="v">
                <p:oleObj spid="_x0000_s6601" name="Equation" r:id="rId3" imgW="228600" imgH="291960" progId="Equation.DSMT4">
                  <p:embed/>
                </p:oleObj>
              </mc:Choice>
              <mc:Fallback>
                <p:oleObj name="Equation" r:id="rId3" imgW="228600" imgH="291960" progId="Equation.DSMT4">
                  <p:embed/>
                  <p:pic>
                    <p:nvPicPr>
                      <p:cNvPr id="0" name=""/>
                      <p:cNvPicPr/>
                      <p:nvPr/>
                    </p:nvPicPr>
                    <p:blipFill>
                      <a:blip r:embed="rId4"/>
                      <a:stretch>
                        <a:fillRect/>
                      </a:stretch>
                    </p:blipFill>
                    <p:spPr>
                      <a:xfrm>
                        <a:off x="2813230" y="1776816"/>
                        <a:ext cx="228600" cy="292100"/>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67144606"/>
              </p:ext>
            </p:extLst>
          </p:nvPr>
        </p:nvGraphicFramePr>
        <p:xfrm>
          <a:off x="611560" y="1776816"/>
          <a:ext cx="228600" cy="292100"/>
        </p:xfrm>
        <a:graphic>
          <a:graphicData uri="http://schemas.openxmlformats.org/presentationml/2006/ole">
            <mc:AlternateContent xmlns:mc="http://schemas.openxmlformats.org/markup-compatibility/2006">
              <mc:Choice xmlns:v="urn:schemas-microsoft-com:vml" Requires="v">
                <p:oleObj spid="_x0000_s6602" name="Equation" r:id="rId5" imgW="228600" imgH="291960" progId="Equation.DSMT4">
                  <p:embed/>
                </p:oleObj>
              </mc:Choice>
              <mc:Fallback>
                <p:oleObj name="Equation" r:id="rId5" imgW="228600" imgH="291960" progId="Equation.DSMT4">
                  <p:embed/>
                  <p:pic>
                    <p:nvPicPr>
                      <p:cNvPr id="0" name=""/>
                      <p:cNvPicPr/>
                      <p:nvPr/>
                    </p:nvPicPr>
                    <p:blipFill>
                      <a:blip r:embed="rId6"/>
                      <a:stretch>
                        <a:fillRect/>
                      </a:stretch>
                    </p:blipFill>
                    <p:spPr>
                      <a:xfrm>
                        <a:off x="611560" y="1776816"/>
                        <a:ext cx="228600" cy="292100"/>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263900939"/>
              </p:ext>
            </p:extLst>
          </p:nvPr>
        </p:nvGraphicFramePr>
        <p:xfrm>
          <a:off x="5789613" y="1776413"/>
          <a:ext cx="241300" cy="292100"/>
        </p:xfrm>
        <a:graphic>
          <a:graphicData uri="http://schemas.openxmlformats.org/presentationml/2006/ole">
            <mc:AlternateContent xmlns:mc="http://schemas.openxmlformats.org/markup-compatibility/2006">
              <mc:Choice xmlns:v="urn:schemas-microsoft-com:vml" Requires="v">
                <p:oleObj spid="_x0000_s6603" name="Equation" r:id="rId7" imgW="241200" imgH="291960" progId="Equation.DSMT4">
                  <p:embed/>
                </p:oleObj>
              </mc:Choice>
              <mc:Fallback>
                <p:oleObj name="Equation" r:id="rId7" imgW="241200" imgH="291960" progId="Equation.DSMT4">
                  <p:embed/>
                  <p:pic>
                    <p:nvPicPr>
                      <p:cNvPr id="0" name=""/>
                      <p:cNvPicPr>
                        <a:picLocks noChangeAspect="1" noChangeArrowheads="1"/>
                      </p:cNvPicPr>
                      <p:nvPr/>
                    </p:nvPicPr>
                    <p:blipFill>
                      <a:blip r:embed="rId8"/>
                      <a:srcRect/>
                      <a:stretch>
                        <a:fillRect/>
                      </a:stretch>
                    </p:blipFill>
                    <p:spPr bwMode="auto">
                      <a:xfrm>
                        <a:off x="5789613" y="1776413"/>
                        <a:ext cx="2413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Rectangle 10"/>
          <p:cNvSpPr/>
          <p:nvPr/>
        </p:nvSpPr>
        <p:spPr>
          <a:xfrm>
            <a:off x="6588224" y="1838848"/>
            <a:ext cx="756084" cy="460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postD</a:t>
            </a:r>
          </a:p>
        </p:txBody>
      </p:sp>
      <p:cxnSp>
        <p:nvCxnSpPr>
          <p:cNvPr id="13" name="Straight Arrow Connector 12"/>
          <p:cNvCxnSpPr>
            <a:stCxn id="11" idx="3"/>
          </p:cNvCxnSpPr>
          <p:nvPr/>
        </p:nvCxnSpPr>
        <p:spPr>
          <a:xfrm>
            <a:off x="7344308" y="2068916"/>
            <a:ext cx="68407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14" name="Object 13"/>
          <p:cNvGraphicFramePr>
            <a:graphicFrameLocks noChangeAspect="1"/>
          </p:cNvGraphicFramePr>
          <p:nvPr>
            <p:extLst>
              <p:ext uri="{D42A27DB-BD31-4B8C-83A1-F6EECF244321}">
                <p14:modId xmlns:p14="http://schemas.microsoft.com/office/powerpoint/2010/main" val="3984847270"/>
              </p:ext>
            </p:extLst>
          </p:nvPr>
        </p:nvGraphicFramePr>
        <p:xfrm>
          <a:off x="7653318" y="1776816"/>
          <a:ext cx="228600" cy="292100"/>
        </p:xfrm>
        <a:graphic>
          <a:graphicData uri="http://schemas.openxmlformats.org/presentationml/2006/ole">
            <mc:AlternateContent xmlns:mc="http://schemas.openxmlformats.org/markup-compatibility/2006">
              <mc:Choice xmlns:v="urn:schemas-microsoft-com:vml" Requires="v">
                <p:oleObj spid="_x0000_s6604" name="Equation" r:id="rId9" imgW="228600" imgH="291960" progId="Equation.DSMT4">
                  <p:embed/>
                </p:oleObj>
              </mc:Choice>
              <mc:Fallback>
                <p:oleObj name="Equation" r:id="rId9" imgW="228600" imgH="291960" progId="Equation.DSMT4">
                  <p:embed/>
                  <p:pic>
                    <p:nvPicPr>
                      <p:cNvPr id="0" name="Object 8"/>
                      <p:cNvPicPr>
                        <a:picLocks noChangeAspect="1" noChangeArrowheads="1"/>
                      </p:cNvPicPr>
                      <p:nvPr/>
                    </p:nvPicPr>
                    <p:blipFill>
                      <a:blip r:embed="rId10"/>
                      <a:srcRect/>
                      <a:stretch>
                        <a:fillRect/>
                      </a:stretch>
                    </p:blipFill>
                    <p:spPr bwMode="auto">
                      <a:xfrm>
                        <a:off x="7653318" y="1776816"/>
                        <a:ext cx="2286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TextBox 14"/>
          <p:cNvSpPr txBox="1"/>
          <p:nvPr/>
        </p:nvSpPr>
        <p:spPr>
          <a:xfrm>
            <a:off x="511134" y="3140968"/>
            <a:ext cx="3988858" cy="3139321"/>
          </a:xfrm>
          <a:prstGeom prst="rect">
            <a:avLst/>
          </a:prstGeom>
          <a:noFill/>
        </p:spPr>
        <p:txBody>
          <a:bodyPr wrap="square" rtlCol="0">
            <a:spAutoFit/>
          </a:bodyPr>
          <a:lstStyle/>
          <a:p>
            <a:pPr marL="285750" indent="-285750">
              <a:buFont typeface="Arial" pitchFamily="34" charset="0"/>
              <a:buChar char="•"/>
            </a:pPr>
            <a:r>
              <a:rPr lang="sv-SE" dirty="0"/>
              <a:t>Rescale      to the desired power</a:t>
            </a:r>
          </a:p>
          <a:p>
            <a:pPr marL="285750" indent="-285750">
              <a:buFont typeface="Arial" pitchFamily="34" charset="0"/>
              <a:buChar char="•"/>
            </a:pPr>
            <a:r>
              <a:rPr lang="sv-SE" dirty="0"/>
              <a:t>Compute the optimal post-distorter</a:t>
            </a:r>
          </a:p>
          <a:p>
            <a:pPr marL="285750" indent="-285750">
              <a:buFont typeface="Arial" pitchFamily="34" charset="0"/>
              <a:buChar char="•"/>
            </a:pPr>
            <a:endParaRPr lang="sv-SE" dirty="0"/>
          </a:p>
          <a:p>
            <a:pPr marL="285750" indent="-285750">
              <a:buFont typeface="Arial" pitchFamily="34" charset="0"/>
              <a:buChar char="•"/>
            </a:pPr>
            <a:endParaRPr lang="sv-SE" dirty="0"/>
          </a:p>
          <a:p>
            <a:pPr marL="285750" indent="-285750">
              <a:buFont typeface="Arial" pitchFamily="34" charset="0"/>
              <a:buChar char="•"/>
            </a:pPr>
            <a:endParaRPr lang="sv-SE" dirty="0"/>
          </a:p>
          <a:p>
            <a:pPr marL="285750" indent="-285750">
              <a:buFont typeface="Arial" pitchFamily="34" charset="0"/>
              <a:buChar char="•"/>
            </a:pPr>
            <a:endParaRPr lang="sv-SE" dirty="0"/>
          </a:p>
          <a:p>
            <a:pPr marL="285750" indent="-285750">
              <a:buFont typeface="Arial" pitchFamily="34" charset="0"/>
              <a:buChar char="•"/>
            </a:pPr>
            <a:endParaRPr lang="sv-SE" dirty="0"/>
          </a:p>
          <a:p>
            <a:pPr marL="285750" indent="-285750">
              <a:buFont typeface="Arial" pitchFamily="34" charset="0"/>
              <a:buChar char="•"/>
            </a:pPr>
            <a:endParaRPr lang="sv-SE" dirty="0"/>
          </a:p>
          <a:p>
            <a:pPr marL="285750" indent="-285750">
              <a:buFont typeface="Arial" pitchFamily="34" charset="0"/>
              <a:buChar char="•"/>
            </a:pPr>
            <a:endParaRPr lang="sv-SE" dirty="0"/>
          </a:p>
          <a:p>
            <a:pPr marL="285750" indent="-285750">
              <a:buFont typeface="Arial" pitchFamily="34" charset="0"/>
              <a:buChar char="•"/>
            </a:pPr>
            <a:endParaRPr lang="sv-SE" dirty="0"/>
          </a:p>
          <a:p>
            <a:pPr marL="285750" indent="-285750">
              <a:buFont typeface="Arial" pitchFamily="34" charset="0"/>
              <a:buChar char="•"/>
            </a:pPr>
            <a:r>
              <a:rPr lang="sv-SE" dirty="0"/>
              <a:t>Use as a predistorter</a:t>
            </a:r>
          </a:p>
        </p:txBody>
      </p:sp>
      <p:graphicFrame>
        <p:nvGraphicFramePr>
          <p:cNvPr id="16" name="Object 15"/>
          <p:cNvGraphicFramePr>
            <a:graphicFrameLocks noChangeAspect="1"/>
          </p:cNvGraphicFramePr>
          <p:nvPr>
            <p:extLst>
              <p:ext uri="{D42A27DB-BD31-4B8C-83A1-F6EECF244321}">
                <p14:modId xmlns:p14="http://schemas.microsoft.com/office/powerpoint/2010/main" val="837336728"/>
              </p:ext>
            </p:extLst>
          </p:nvPr>
        </p:nvGraphicFramePr>
        <p:xfrm>
          <a:off x="1615622" y="3179584"/>
          <a:ext cx="228600" cy="292100"/>
        </p:xfrm>
        <a:graphic>
          <a:graphicData uri="http://schemas.openxmlformats.org/presentationml/2006/ole">
            <mc:AlternateContent xmlns:mc="http://schemas.openxmlformats.org/markup-compatibility/2006">
              <mc:Choice xmlns:v="urn:schemas-microsoft-com:vml" Requires="v">
                <p:oleObj spid="_x0000_s6605" name="Equation" r:id="rId11" imgW="228600" imgH="291960" progId="Equation.DSMT4">
                  <p:embed/>
                </p:oleObj>
              </mc:Choice>
              <mc:Fallback>
                <p:oleObj name="Equation" r:id="rId11" imgW="228600" imgH="291960" progId="Equation.DSMT4">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15622" y="3179584"/>
                        <a:ext cx="2286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1379600955"/>
              </p:ext>
            </p:extLst>
          </p:nvPr>
        </p:nvGraphicFramePr>
        <p:xfrm>
          <a:off x="899592" y="3861048"/>
          <a:ext cx="2679700" cy="228600"/>
        </p:xfrm>
        <a:graphic>
          <a:graphicData uri="http://schemas.openxmlformats.org/presentationml/2006/ole">
            <mc:AlternateContent xmlns:mc="http://schemas.openxmlformats.org/markup-compatibility/2006">
              <mc:Choice xmlns:v="urn:schemas-microsoft-com:vml" Requires="v">
                <p:oleObj spid="_x0000_s6606" name="Equation" r:id="rId13" imgW="2679480" imgH="228600" progId="Equation.DSMT4">
                  <p:embed/>
                </p:oleObj>
              </mc:Choice>
              <mc:Fallback>
                <p:oleObj name="Equation" r:id="rId13" imgW="2679480" imgH="228600" progId="Equation.DSMT4">
                  <p:embed/>
                  <p:pic>
                    <p:nvPicPr>
                      <p:cNvPr id="0" name="Object 12"/>
                      <p:cNvPicPr>
                        <a:picLocks noChangeAspect="1" noChangeArrowheads="1"/>
                      </p:cNvPicPr>
                      <p:nvPr/>
                    </p:nvPicPr>
                    <p:blipFill>
                      <a:blip r:embed="rId14"/>
                      <a:srcRect/>
                      <a:stretch>
                        <a:fillRect/>
                      </a:stretch>
                    </p:blipFill>
                    <p:spPr bwMode="auto">
                      <a:xfrm>
                        <a:off x="899592" y="3861048"/>
                        <a:ext cx="2679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val="1534587958"/>
              </p:ext>
            </p:extLst>
          </p:nvPr>
        </p:nvGraphicFramePr>
        <p:xfrm>
          <a:off x="4283968" y="3284984"/>
          <a:ext cx="1587500" cy="647700"/>
        </p:xfrm>
        <a:graphic>
          <a:graphicData uri="http://schemas.openxmlformats.org/presentationml/2006/ole">
            <mc:AlternateContent xmlns:mc="http://schemas.openxmlformats.org/markup-compatibility/2006">
              <mc:Choice xmlns:v="urn:schemas-microsoft-com:vml" Requires="v">
                <p:oleObj spid="_x0000_s6607" name="Equation" r:id="rId15" imgW="1587240" imgH="647640" progId="Equation.DSMT4">
                  <p:embed/>
                </p:oleObj>
              </mc:Choice>
              <mc:Fallback>
                <p:oleObj name="Equation" r:id="rId15" imgW="1587240" imgH="647640" progId="Equation.DSMT4">
                  <p:embed/>
                  <p:pic>
                    <p:nvPicPr>
                      <p:cNvPr id="0" name=""/>
                      <p:cNvPicPr/>
                      <p:nvPr/>
                    </p:nvPicPr>
                    <p:blipFill>
                      <a:blip r:embed="rId16"/>
                      <a:stretch>
                        <a:fillRect/>
                      </a:stretch>
                    </p:blipFill>
                    <p:spPr>
                      <a:xfrm>
                        <a:off x="4283968" y="3284984"/>
                        <a:ext cx="1587500" cy="647700"/>
                      </a:xfrm>
                      <a:prstGeom prst="rect">
                        <a:avLst/>
                      </a:prstGeom>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171279179"/>
              </p:ext>
            </p:extLst>
          </p:nvPr>
        </p:nvGraphicFramePr>
        <p:xfrm>
          <a:off x="888504" y="5229200"/>
          <a:ext cx="2819400" cy="444500"/>
        </p:xfrm>
        <a:graphic>
          <a:graphicData uri="http://schemas.openxmlformats.org/presentationml/2006/ole">
            <mc:AlternateContent xmlns:mc="http://schemas.openxmlformats.org/markup-compatibility/2006">
              <mc:Choice xmlns:v="urn:schemas-microsoft-com:vml" Requires="v">
                <p:oleObj spid="_x0000_s6608" name="Equation" r:id="rId17" imgW="2819160" imgH="444240" progId="Equation.DSMT4">
                  <p:embed/>
                </p:oleObj>
              </mc:Choice>
              <mc:Fallback>
                <p:oleObj name="Equation" r:id="rId17" imgW="2819160" imgH="444240" progId="Equation.DSMT4">
                  <p:embed/>
                  <p:pic>
                    <p:nvPicPr>
                      <p:cNvPr id="0" name=""/>
                      <p:cNvPicPr/>
                      <p:nvPr/>
                    </p:nvPicPr>
                    <p:blipFill>
                      <a:blip r:embed="rId18"/>
                      <a:stretch>
                        <a:fillRect/>
                      </a:stretch>
                    </p:blipFill>
                    <p:spPr>
                      <a:xfrm>
                        <a:off x="888504" y="5229200"/>
                        <a:ext cx="2819400" cy="444500"/>
                      </a:xfrm>
                      <a:prstGeom prst="rect">
                        <a:avLst/>
                      </a:prstGeom>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1885751847"/>
              </p:ext>
            </p:extLst>
          </p:nvPr>
        </p:nvGraphicFramePr>
        <p:xfrm>
          <a:off x="835124" y="4005064"/>
          <a:ext cx="5753100" cy="1181100"/>
        </p:xfrm>
        <a:graphic>
          <a:graphicData uri="http://schemas.openxmlformats.org/presentationml/2006/ole">
            <mc:AlternateContent xmlns:mc="http://schemas.openxmlformats.org/markup-compatibility/2006">
              <mc:Choice xmlns:v="urn:schemas-microsoft-com:vml" Requires="v">
                <p:oleObj spid="_x0000_s6609" name="Equation" r:id="rId19" imgW="5752800" imgH="1180800" progId="Equation.DSMT4">
                  <p:embed/>
                </p:oleObj>
              </mc:Choice>
              <mc:Fallback>
                <p:oleObj name="Equation" r:id="rId19" imgW="5752800" imgH="1180800" progId="Equation.DSMT4">
                  <p:embed/>
                  <p:pic>
                    <p:nvPicPr>
                      <p:cNvPr id="0" name=""/>
                      <p:cNvPicPr/>
                      <p:nvPr/>
                    </p:nvPicPr>
                    <p:blipFill>
                      <a:blip r:embed="rId20"/>
                      <a:stretch>
                        <a:fillRect/>
                      </a:stretch>
                    </p:blipFill>
                    <p:spPr>
                      <a:xfrm>
                        <a:off x="835124" y="4005064"/>
                        <a:ext cx="5753100" cy="1181100"/>
                      </a:xfrm>
                      <a:prstGeom prst="rect">
                        <a:avLst/>
                      </a:prstGeom>
                    </p:spPr>
                  </p:pic>
                </p:oleObj>
              </mc:Fallback>
            </mc:AlternateContent>
          </a:graphicData>
        </a:graphic>
      </p:graphicFrame>
      <p:sp>
        <p:nvSpPr>
          <p:cNvPr id="21" name="TextBox 20"/>
          <p:cNvSpPr txBox="1"/>
          <p:nvPr/>
        </p:nvSpPr>
        <p:spPr>
          <a:xfrm>
            <a:off x="6941339" y="4365104"/>
            <a:ext cx="2070230" cy="1754326"/>
          </a:xfrm>
          <a:prstGeom prst="rect">
            <a:avLst/>
          </a:prstGeom>
          <a:noFill/>
        </p:spPr>
        <p:txBody>
          <a:bodyPr wrap="square" rtlCol="0">
            <a:spAutoFit/>
          </a:bodyPr>
          <a:lstStyle/>
          <a:p>
            <a:r>
              <a:rPr lang="sv-SE" dirty="0">
                <a:latin typeface="Agency FB" pitchFamily="34" charset="0"/>
                <a:ea typeface="Batang" pitchFamily="18" charset="-127"/>
              </a:rPr>
              <a:t>H=[y   y.*abs(y)^2     ...];</a:t>
            </a:r>
          </a:p>
          <a:p>
            <a:endParaRPr lang="sv-SE" dirty="0">
              <a:latin typeface="Agency FB" pitchFamily="34" charset="0"/>
              <a:ea typeface="Batang" pitchFamily="18" charset="-127"/>
            </a:endParaRPr>
          </a:p>
          <a:p>
            <a:r>
              <a:rPr lang="sv-SE" dirty="0">
                <a:latin typeface="Agency FB" pitchFamily="34" charset="0"/>
                <a:ea typeface="Batang" pitchFamily="18" charset="-127"/>
              </a:rPr>
              <a:t>theta=pinv(H)*x</a:t>
            </a:r>
            <a:r>
              <a:rPr lang="sv-SE" dirty="0">
                <a:latin typeface="Agency FB" pitchFamily="34" charset="0"/>
              </a:rPr>
              <a:t>;</a:t>
            </a:r>
          </a:p>
          <a:p>
            <a:endParaRPr lang="sv-SE" dirty="0">
              <a:latin typeface="Agency FB" pitchFamily="34" charset="0"/>
            </a:endParaRPr>
          </a:p>
          <a:p>
            <a:r>
              <a:rPr lang="sv-SE" dirty="0">
                <a:latin typeface="Agency FB" pitchFamily="34" charset="0"/>
                <a:ea typeface="Batang" pitchFamily="18" charset="-127"/>
              </a:rPr>
              <a:t>Hu=[u    u.*abs(u)^2    ...];</a:t>
            </a:r>
          </a:p>
          <a:p>
            <a:r>
              <a:rPr lang="sv-SE" dirty="0">
                <a:latin typeface="Agency FB" pitchFamily="34" charset="0"/>
              </a:rPr>
              <a:t>x=Hu*theta;</a:t>
            </a:r>
          </a:p>
        </p:txBody>
      </p:sp>
      <p:graphicFrame>
        <p:nvGraphicFramePr>
          <p:cNvPr id="22" name="Object 21"/>
          <p:cNvGraphicFramePr>
            <a:graphicFrameLocks noChangeAspect="1"/>
          </p:cNvGraphicFramePr>
          <p:nvPr>
            <p:extLst>
              <p:ext uri="{D42A27DB-BD31-4B8C-83A1-F6EECF244321}">
                <p14:modId xmlns:p14="http://schemas.microsoft.com/office/powerpoint/2010/main" val="1384938545"/>
              </p:ext>
            </p:extLst>
          </p:nvPr>
        </p:nvGraphicFramePr>
        <p:xfrm>
          <a:off x="2843808" y="5877272"/>
          <a:ext cx="1117600" cy="342900"/>
        </p:xfrm>
        <a:graphic>
          <a:graphicData uri="http://schemas.openxmlformats.org/presentationml/2006/ole">
            <mc:AlternateContent xmlns:mc="http://schemas.openxmlformats.org/markup-compatibility/2006">
              <mc:Choice xmlns:v="urn:schemas-microsoft-com:vml" Requires="v">
                <p:oleObj spid="_x0000_s6610" name="Equation" r:id="rId21" imgW="1117440" imgH="342720" progId="Equation.DSMT4">
                  <p:embed/>
                </p:oleObj>
              </mc:Choice>
              <mc:Fallback>
                <p:oleObj name="Equation" r:id="rId21" imgW="1117440" imgH="342720" progId="Equation.DSMT4">
                  <p:embed/>
                  <p:pic>
                    <p:nvPicPr>
                      <p:cNvPr id="0" name=""/>
                      <p:cNvPicPr/>
                      <p:nvPr/>
                    </p:nvPicPr>
                    <p:blipFill>
                      <a:blip r:embed="rId22"/>
                      <a:stretch>
                        <a:fillRect/>
                      </a:stretch>
                    </p:blipFill>
                    <p:spPr>
                      <a:xfrm>
                        <a:off x="2843808" y="5877272"/>
                        <a:ext cx="1117600" cy="342900"/>
                      </a:xfrm>
                      <a:prstGeom prst="rect">
                        <a:avLst/>
                      </a:prstGeom>
                    </p:spPr>
                  </p:pic>
                </p:oleObj>
              </mc:Fallback>
            </mc:AlternateContent>
          </a:graphicData>
        </a:graphic>
      </p:graphicFrame>
      <p:sp>
        <p:nvSpPr>
          <p:cNvPr id="23" name="TextBox 22"/>
          <p:cNvSpPr txBox="1"/>
          <p:nvPr/>
        </p:nvSpPr>
        <p:spPr>
          <a:xfrm>
            <a:off x="7092280" y="3429000"/>
            <a:ext cx="964944" cy="369332"/>
          </a:xfrm>
          <a:prstGeom prst="rect">
            <a:avLst/>
          </a:prstGeom>
          <a:noFill/>
        </p:spPr>
        <p:txBody>
          <a:bodyPr wrap="none" rtlCol="0">
            <a:spAutoFit/>
          </a:bodyPr>
          <a:lstStyle/>
          <a:p>
            <a:r>
              <a:rPr lang="sv-SE" dirty="0"/>
              <a:t>MATLAB</a:t>
            </a:r>
          </a:p>
        </p:txBody>
      </p:sp>
      <p:cxnSp>
        <p:nvCxnSpPr>
          <p:cNvPr id="25" name="Straight Connector 24"/>
          <p:cNvCxnSpPr/>
          <p:nvPr/>
        </p:nvCxnSpPr>
        <p:spPr>
          <a:xfrm>
            <a:off x="6804248" y="2996952"/>
            <a:ext cx="0" cy="36004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59232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95536" y="3140968"/>
            <a:ext cx="8496944" cy="36004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 name="Title 1"/>
          <p:cNvSpPr>
            <a:spLocks noGrp="1"/>
          </p:cNvSpPr>
          <p:nvPr>
            <p:ph type="title"/>
          </p:nvPr>
        </p:nvSpPr>
        <p:spPr/>
        <p:txBody>
          <a:bodyPr/>
          <a:lstStyle/>
          <a:p>
            <a:r>
              <a:rPr lang="sv-SE" dirty="0"/>
              <a:t>Decision feedback</a:t>
            </a:r>
          </a:p>
        </p:txBody>
      </p:sp>
      <p:sp>
        <p:nvSpPr>
          <p:cNvPr id="3" name="TextBox 2"/>
          <p:cNvSpPr txBox="1"/>
          <p:nvPr/>
        </p:nvSpPr>
        <p:spPr>
          <a:xfrm>
            <a:off x="683568" y="1484784"/>
            <a:ext cx="7488832" cy="1477328"/>
          </a:xfrm>
          <a:prstGeom prst="rect">
            <a:avLst/>
          </a:prstGeom>
          <a:noFill/>
        </p:spPr>
        <p:txBody>
          <a:bodyPr wrap="square" rtlCol="0">
            <a:spAutoFit/>
          </a:bodyPr>
          <a:lstStyle/>
          <a:p>
            <a:r>
              <a:rPr lang="sv-SE" dirty="0"/>
              <a:t>After some time, the blind synchronization algorithms stabilizes and produce a useful output. To improve the performance from this point, </a:t>
            </a:r>
            <a:r>
              <a:rPr lang="sv-SE" i="1" dirty="0"/>
              <a:t>decision feedback</a:t>
            </a:r>
            <a:r>
              <a:rPr lang="sv-SE" dirty="0"/>
              <a:t> can be used, where preliminary decisions are made, and are used to improve the tracking performance of the algorithms.</a:t>
            </a:r>
          </a:p>
          <a:p>
            <a:r>
              <a:rPr lang="sv-SE" dirty="0"/>
              <a:t>Since the algorithms are not blind any longer, the performance is better.</a:t>
            </a:r>
          </a:p>
        </p:txBody>
      </p:sp>
      <p:sp>
        <p:nvSpPr>
          <p:cNvPr id="4" name="TextBox 3"/>
          <p:cNvSpPr txBox="1"/>
          <p:nvPr/>
        </p:nvSpPr>
        <p:spPr>
          <a:xfrm>
            <a:off x="654968" y="3284984"/>
            <a:ext cx="7560840" cy="1200329"/>
          </a:xfrm>
          <a:prstGeom prst="rect">
            <a:avLst/>
          </a:prstGeom>
          <a:noFill/>
        </p:spPr>
        <p:txBody>
          <a:bodyPr wrap="square" rtlCol="0">
            <a:spAutoFit/>
          </a:bodyPr>
          <a:lstStyle/>
          <a:p>
            <a:r>
              <a:rPr lang="sv-SE" dirty="0"/>
              <a:t>Example: Since we have a preliminary decision of the transmitted symbol, the phase and frequency tracking algorithm can be improved by incorporating this knowledge in the update equations. We can use all symbols for updates, not only the corners.</a:t>
            </a:r>
          </a:p>
        </p:txBody>
      </p:sp>
      <p:sp>
        <p:nvSpPr>
          <p:cNvPr id="5" name="Rectangle 4"/>
          <p:cNvSpPr/>
          <p:nvPr/>
        </p:nvSpPr>
        <p:spPr>
          <a:xfrm>
            <a:off x="1115616" y="4521544"/>
            <a:ext cx="4968552" cy="2031325"/>
          </a:xfrm>
          <a:prstGeom prst="rect">
            <a:avLst/>
          </a:prstGeom>
        </p:spPr>
        <p:txBody>
          <a:bodyPr wrap="square">
            <a:spAutoFit/>
          </a:bodyPr>
          <a:lstStyle/>
          <a:p>
            <a:r>
              <a:rPr lang="sv-SE" dirty="0">
                <a:latin typeface="Tahoma" pitchFamily="34" charset="0"/>
                <a:ea typeface="Tahoma" pitchFamily="34" charset="0"/>
                <a:cs typeface="Tahoma" pitchFamily="34" charset="0"/>
              </a:rPr>
              <a:t>ang=angle(x)+a+bsum;</a:t>
            </a:r>
          </a:p>
          <a:p>
            <a:r>
              <a:rPr lang="sv-SE" dirty="0">
                <a:latin typeface="Tahoma" pitchFamily="34" charset="0"/>
                <a:ea typeface="Tahoma" pitchFamily="34" charset="0"/>
                <a:cs typeface="Tahoma" pitchFamily="34" charset="0"/>
              </a:rPr>
              <a:t>ang_correct=angle(x_decision);</a:t>
            </a:r>
          </a:p>
          <a:p>
            <a:r>
              <a:rPr lang="sv-SE" dirty="0">
                <a:latin typeface="Tahoma" pitchFamily="34" charset="0"/>
                <a:ea typeface="Tahoma" pitchFamily="34" charset="0"/>
                <a:cs typeface="Tahoma" pitchFamily="34" charset="0"/>
              </a:rPr>
              <a:t>e=ang_correct-ang;</a:t>
            </a:r>
          </a:p>
          <a:p>
            <a:r>
              <a:rPr lang="sv-SE" dirty="0">
                <a:latin typeface="Tahoma" pitchFamily="34" charset="0"/>
                <a:ea typeface="Tahoma" pitchFamily="34" charset="0"/>
                <a:cs typeface="Tahoma" pitchFamily="34" charset="0"/>
              </a:rPr>
              <a:t>a=a+mu*e;</a:t>
            </a:r>
          </a:p>
          <a:p>
            <a:r>
              <a:rPr lang="sv-SE" dirty="0">
                <a:latin typeface="Tahoma" pitchFamily="34" charset="0"/>
                <a:ea typeface="Tahoma" pitchFamily="34" charset="0"/>
                <a:cs typeface="Tahoma" pitchFamily="34" charset="0"/>
              </a:rPr>
              <a:t>b=b+mu*0.1*e;</a:t>
            </a:r>
          </a:p>
          <a:p>
            <a:r>
              <a:rPr lang="sv-SE" dirty="0">
                <a:latin typeface="Tahoma" pitchFamily="34" charset="0"/>
                <a:ea typeface="Tahoma" pitchFamily="34" charset="0"/>
                <a:cs typeface="Tahoma" pitchFamily="34" charset="0"/>
              </a:rPr>
              <a:t>bsum=bsum+b;</a:t>
            </a:r>
          </a:p>
          <a:p>
            <a:r>
              <a:rPr lang="sv-SE" dirty="0">
                <a:latin typeface="Tahoma" pitchFamily="34" charset="0"/>
                <a:ea typeface="Tahoma" pitchFamily="34" charset="0"/>
                <a:cs typeface="Tahoma" pitchFamily="34" charset="0"/>
              </a:rPr>
              <a:t>y = x*exp(1i*(a+bsum));</a:t>
            </a:r>
          </a:p>
        </p:txBody>
      </p:sp>
    </p:spTree>
    <p:extLst>
      <p:ext uri="{BB962C8B-B14F-4D97-AF65-F5344CB8AC3E}">
        <p14:creationId xmlns:p14="http://schemas.microsoft.com/office/powerpoint/2010/main" val="29812157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Block-based algorithms</a:t>
            </a:r>
          </a:p>
        </p:txBody>
      </p:sp>
      <p:graphicFrame>
        <p:nvGraphicFramePr>
          <p:cNvPr id="4" name="Object 3"/>
          <p:cNvGraphicFramePr>
            <a:graphicFrameLocks noChangeAspect="1"/>
          </p:cNvGraphicFramePr>
          <p:nvPr>
            <p:extLst>
              <p:ext uri="{D42A27DB-BD31-4B8C-83A1-F6EECF244321}">
                <p14:modId xmlns:p14="http://schemas.microsoft.com/office/powerpoint/2010/main" val="3727049285"/>
              </p:ext>
            </p:extLst>
          </p:nvPr>
        </p:nvGraphicFramePr>
        <p:xfrm>
          <a:off x="2952965" y="3654841"/>
          <a:ext cx="1512168" cy="721188"/>
        </p:xfrm>
        <a:graphic>
          <a:graphicData uri="http://schemas.openxmlformats.org/presentationml/2006/ole">
            <mc:AlternateContent xmlns:mc="http://schemas.openxmlformats.org/markup-compatibility/2006">
              <mc:Choice xmlns:v="urn:schemas-microsoft-com:vml" Requires="v">
                <p:oleObj spid="_x0000_s10250" name="Equation" r:id="rId3" imgW="825480" imgH="393480" progId="Equation.DSMT4">
                  <p:embed/>
                </p:oleObj>
              </mc:Choice>
              <mc:Fallback>
                <p:oleObj name="Equation" r:id="rId3" imgW="825480" imgH="393480" progId="Equation.DSMT4">
                  <p:embed/>
                  <p:pic>
                    <p:nvPicPr>
                      <p:cNvPr id="0" name=""/>
                      <p:cNvPicPr/>
                      <p:nvPr/>
                    </p:nvPicPr>
                    <p:blipFill>
                      <a:blip r:embed="rId4"/>
                      <a:stretch>
                        <a:fillRect/>
                      </a:stretch>
                    </p:blipFill>
                    <p:spPr>
                      <a:xfrm>
                        <a:off x="2952965" y="3654841"/>
                        <a:ext cx="1512168" cy="721188"/>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625874753"/>
              </p:ext>
            </p:extLst>
          </p:nvPr>
        </p:nvGraphicFramePr>
        <p:xfrm>
          <a:off x="3057293" y="4401220"/>
          <a:ext cx="1296144" cy="772701"/>
        </p:xfrm>
        <a:graphic>
          <a:graphicData uri="http://schemas.openxmlformats.org/presentationml/2006/ole">
            <mc:AlternateContent xmlns:mc="http://schemas.openxmlformats.org/markup-compatibility/2006">
              <mc:Choice xmlns:v="urn:schemas-microsoft-com:vml" Requires="v">
                <p:oleObj spid="_x0000_s10251" name="Equation" r:id="rId5" imgW="660240" imgH="393480" progId="Equation.DSMT4">
                  <p:embed/>
                </p:oleObj>
              </mc:Choice>
              <mc:Fallback>
                <p:oleObj name="Equation" r:id="rId5" imgW="660240" imgH="393480" progId="Equation.DSMT4">
                  <p:embed/>
                  <p:pic>
                    <p:nvPicPr>
                      <p:cNvPr id="0" name=""/>
                      <p:cNvPicPr/>
                      <p:nvPr/>
                    </p:nvPicPr>
                    <p:blipFill>
                      <a:blip r:embed="rId6"/>
                      <a:stretch>
                        <a:fillRect/>
                      </a:stretch>
                    </p:blipFill>
                    <p:spPr>
                      <a:xfrm>
                        <a:off x="3057293" y="4401220"/>
                        <a:ext cx="1296144" cy="772701"/>
                      </a:xfrm>
                      <a:prstGeom prst="rect">
                        <a:avLst/>
                      </a:prstGeom>
                    </p:spPr>
                  </p:pic>
                </p:oleObj>
              </mc:Fallback>
            </mc:AlternateContent>
          </a:graphicData>
        </a:graphic>
      </p:graphicFrame>
      <p:sp>
        <p:nvSpPr>
          <p:cNvPr id="6" name="TextBox 5"/>
          <p:cNvSpPr txBox="1"/>
          <p:nvPr/>
        </p:nvSpPr>
        <p:spPr>
          <a:xfrm>
            <a:off x="611560" y="1364575"/>
            <a:ext cx="6192688" cy="1200329"/>
          </a:xfrm>
          <a:prstGeom prst="rect">
            <a:avLst/>
          </a:prstGeom>
          <a:noFill/>
        </p:spPr>
        <p:txBody>
          <a:bodyPr wrap="square" rtlCol="0">
            <a:spAutoFit/>
          </a:bodyPr>
          <a:lstStyle/>
          <a:p>
            <a:r>
              <a:rPr lang="sv-SE" dirty="0" smtClean="0"/>
              <a:t>With block-based algorithms, data for a full frame is collected, and parameters are estimated based on the entire block. This is in contrast to sample adaptive techniques (e.g. LMS, Garder etc) that we studied earlier.</a:t>
            </a:r>
            <a:endParaRPr lang="en-US" dirty="0"/>
          </a:p>
        </p:txBody>
      </p:sp>
      <p:sp>
        <p:nvSpPr>
          <p:cNvPr id="7" name="TextBox 6"/>
          <p:cNvSpPr txBox="1"/>
          <p:nvPr/>
        </p:nvSpPr>
        <p:spPr>
          <a:xfrm>
            <a:off x="395536" y="3140968"/>
            <a:ext cx="2909579" cy="369332"/>
          </a:xfrm>
          <a:prstGeom prst="rect">
            <a:avLst/>
          </a:prstGeom>
          <a:noFill/>
        </p:spPr>
        <p:txBody>
          <a:bodyPr wrap="none" rtlCol="0">
            <a:spAutoFit/>
          </a:bodyPr>
          <a:lstStyle/>
          <a:p>
            <a:r>
              <a:rPr lang="sv-SE" dirty="0" smtClean="0"/>
              <a:t>Example: Gain compensation</a:t>
            </a:r>
            <a:endParaRPr lang="en-US" dirty="0"/>
          </a:p>
        </p:txBody>
      </p:sp>
      <p:sp>
        <p:nvSpPr>
          <p:cNvPr id="8" name="TextBox 7"/>
          <p:cNvSpPr txBox="1"/>
          <p:nvPr/>
        </p:nvSpPr>
        <p:spPr>
          <a:xfrm>
            <a:off x="539552" y="3789040"/>
            <a:ext cx="2517741" cy="1200329"/>
          </a:xfrm>
          <a:prstGeom prst="rect">
            <a:avLst/>
          </a:prstGeom>
          <a:noFill/>
        </p:spPr>
        <p:txBody>
          <a:bodyPr wrap="none" rtlCol="0">
            <a:spAutoFit/>
          </a:bodyPr>
          <a:lstStyle/>
          <a:p>
            <a:pPr marL="342900" indent="-342900">
              <a:buAutoNum type="arabicPeriod"/>
            </a:pPr>
            <a:r>
              <a:rPr lang="sv-SE" dirty="0" smtClean="0"/>
              <a:t>Estimate the power</a:t>
            </a:r>
          </a:p>
          <a:p>
            <a:pPr marL="342900" indent="-342900">
              <a:buAutoNum type="arabicPeriod"/>
            </a:pPr>
            <a:endParaRPr lang="sv-SE" dirty="0"/>
          </a:p>
          <a:p>
            <a:pPr marL="342900" indent="-342900">
              <a:buAutoNum type="arabicPeriod"/>
            </a:pPr>
            <a:endParaRPr lang="sv-SE" dirty="0" smtClean="0"/>
          </a:p>
          <a:p>
            <a:pPr marL="342900" indent="-342900">
              <a:buAutoNum type="arabicPeriod"/>
            </a:pPr>
            <a:r>
              <a:rPr lang="sv-SE" dirty="0" smtClean="0"/>
              <a:t>Compensate the gain</a:t>
            </a:r>
            <a:endParaRPr lang="sv-SE" dirty="0"/>
          </a:p>
        </p:txBody>
      </p:sp>
    </p:spTree>
    <p:extLst>
      <p:ext uri="{BB962C8B-B14F-4D97-AF65-F5344CB8AC3E}">
        <p14:creationId xmlns:p14="http://schemas.microsoft.com/office/powerpoint/2010/main" val="32614220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sv-SE"/>
          </a:p>
        </p:txBody>
      </p:sp>
      <p:pic>
        <p:nvPicPr>
          <p:cNvPr id="3" name="Picture 2"/>
          <p:cNvPicPr>
            <a:picLocks noChangeAspect="1" noChangeArrowheads="1"/>
          </p:cNvPicPr>
          <p:nvPr/>
        </p:nvPicPr>
        <p:blipFill>
          <a:blip r:embed="rId2" cstate="print"/>
          <a:srcRect/>
          <a:stretch>
            <a:fillRect/>
          </a:stretch>
        </p:blipFill>
        <p:spPr bwMode="auto">
          <a:xfrm>
            <a:off x="251520" y="1916832"/>
            <a:ext cx="8491184" cy="3960440"/>
          </a:xfrm>
          <a:prstGeom prst="rect">
            <a:avLst/>
          </a:prstGeom>
          <a:noFill/>
          <a:ln w="9525">
            <a:noFill/>
            <a:miter lim="800000"/>
            <a:headEnd/>
            <a:tailEnd/>
          </a:ln>
        </p:spPr>
      </p:pic>
    </p:spTree>
    <p:extLst>
      <p:ext uri="{BB962C8B-B14F-4D97-AF65-F5344CB8AC3E}">
        <p14:creationId xmlns:p14="http://schemas.microsoft.com/office/powerpoint/2010/main" val="39944296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The mathematical foundation</a:t>
            </a:r>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1631946870"/>
              </p:ext>
            </p:extLst>
          </p:nvPr>
        </p:nvGraphicFramePr>
        <p:xfrm>
          <a:off x="2053674" y="1702464"/>
          <a:ext cx="2265363" cy="719137"/>
        </p:xfrm>
        <a:graphic>
          <a:graphicData uri="http://schemas.openxmlformats.org/presentationml/2006/ole">
            <mc:AlternateContent xmlns:mc="http://schemas.openxmlformats.org/markup-compatibility/2006">
              <mc:Choice xmlns:v="urn:schemas-microsoft-com:vml" Requires="v">
                <p:oleObj spid="_x0000_s9444" name="Equation" r:id="rId3" imgW="1358640" imgH="431640" progId="Equation.DSMT4">
                  <p:embed/>
                </p:oleObj>
              </mc:Choice>
              <mc:Fallback>
                <p:oleObj name="Equation" r:id="rId3" imgW="1358640" imgH="431640" progId="Equation.DSMT4">
                  <p:embed/>
                  <p:pic>
                    <p:nvPicPr>
                      <p:cNvPr id="0" name=""/>
                      <p:cNvPicPr/>
                      <p:nvPr/>
                    </p:nvPicPr>
                    <p:blipFill>
                      <a:blip r:embed="rId4"/>
                      <a:stretch>
                        <a:fillRect/>
                      </a:stretch>
                    </p:blipFill>
                    <p:spPr>
                      <a:xfrm>
                        <a:off x="2053674" y="1702464"/>
                        <a:ext cx="2265363" cy="719137"/>
                      </a:xfrm>
                      <a:prstGeom prst="rect">
                        <a:avLst/>
                      </a:prstGeom>
                    </p:spPr>
                  </p:pic>
                </p:oleObj>
              </mc:Fallback>
            </mc:AlternateContent>
          </a:graphicData>
        </a:graphic>
      </p:graphicFrame>
      <p:sp>
        <p:nvSpPr>
          <p:cNvPr id="4" name="TextBox 3"/>
          <p:cNvSpPr txBox="1"/>
          <p:nvPr/>
        </p:nvSpPr>
        <p:spPr>
          <a:xfrm>
            <a:off x="284737" y="1414155"/>
            <a:ext cx="2274084" cy="369332"/>
          </a:xfrm>
          <a:prstGeom prst="rect">
            <a:avLst/>
          </a:prstGeom>
          <a:noFill/>
        </p:spPr>
        <p:txBody>
          <a:bodyPr wrap="none" rtlCol="0">
            <a:spAutoFit/>
          </a:bodyPr>
          <a:lstStyle/>
          <a:p>
            <a:r>
              <a:rPr lang="sv-SE" dirty="0" smtClean="0"/>
              <a:t>The transmitted signal</a:t>
            </a:r>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2602759492"/>
              </p:ext>
            </p:extLst>
          </p:nvPr>
        </p:nvGraphicFramePr>
        <p:xfrm>
          <a:off x="4932206" y="1988840"/>
          <a:ext cx="1632571" cy="300243"/>
        </p:xfrm>
        <a:graphic>
          <a:graphicData uri="http://schemas.openxmlformats.org/presentationml/2006/ole">
            <mc:AlternateContent xmlns:mc="http://schemas.openxmlformats.org/markup-compatibility/2006">
              <mc:Choice xmlns:v="urn:schemas-microsoft-com:vml" Requires="v">
                <p:oleObj spid="_x0000_s9445" name="Equation" r:id="rId5" imgW="1104840" imgH="203040" progId="Equation.DSMT4">
                  <p:embed/>
                </p:oleObj>
              </mc:Choice>
              <mc:Fallback>
                <p:oleObj name="Equation" r:id="rId5" imgW="1104840" imgH="203040" progId="Equation.DSMT4">
                  <p:embed/>
                  <p:pic>
                    <p:nvPicPr>
                      <p:cNvPr id="0" name=""/>
                      <p:cNvPicPr/>
                      <p:nvPr/>
                    </p:nvPicPr>
                    <p:blipFill>
                      <a:blip r:embed="rId6"/>
                      <a:stretch>
                        <a:fillRect/>
                      </a:stretch>
                    </p:blipFill>
                    <p:spPr>
                      <a:xfrm>
                        <a:off x="4932206" y="1988840"/>
                        <a:ext cx="1632571" cy="300243"/>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857170708"/>
              </p:ext>
            </p:extLst>
          </p:nvPr>
        </p:nvGraphicFramePr>
        <p:xfrm>
          <a:off x="1465279" y="2798737"/>
          <a:ext cx="1080368" cy="480163"/>
        </p:xfrm>
        <a:graphic>
          <a:graphicData uri="http://schemas.openxmlformats.org/presentationml/2006/ole">
            <mc:AlternateContent xmlns:mc="http://schemas.openxmlformats.org/markup-compatibility/2006">
              <mc:Choice xmlns:v="urn:schemas-microsoft-com:vml" Requires="v">
                <p:oleObj spid="_x0000_s9446" name="Equation" r:id="rId7" imgW="914400" imgH="406080" progId="Equation.DSMT4">
                  <p:embed/>
                </p:oleObj>
              </mc:Choice>
              <mc:Fallback>
                <p:oleObj name="Equation" r:id="rId7" imgW="914400" imgH="406080" progId="Equation.DSMT4">
                  <p:embed/>
                  <p:pic>
                    <p:nvPicPr>
                      <p:cNvPr id="0" name=""/>
                      <p:cNvPicPr/>
                      <p:nvPr/>
                    </p:nvPicPr>
                    <p:blipFill>
                      <a:blip r:embed="rId8"/>
                      <a:stretch>
                        <a:fillRect/>
                      </a:stretch>
                    </p:blipFill>
                    <p:spPr>
                      <a:xfrm>
                        <a:off x="1465279" y="2798737"/>
                        <a:ext cx="1080368" cy="480163"/>
                      </a:xfrm>
                      <a:prstGeom prst="rect">
                        <a:avLst/>
                      </a:prstGeom>
                    </p:spPr>
                  </p:pic>
                </p:oleObj>
              </mc:Fallback>
            </mc:AlternateContent>
          </a:graphicData>
        </a:graphic>
      </p:graphicFrame>
      <p:pic>
        <p:nvPicPr>
          <p:cNvPr id="8" name="Picture 7"/>
          <p:cNvPicPr>
            <a:picLocks noChangeAspect="1"/>
          </p:cNvPicPr>
          <p:nvPr/>
        </p:nvPicPr>
        <p:blipFill>
          <a:blip r:embed="rId9"/>
          <a:stretch>
            <a:fillRect/>
          </a:stretch>
        </p:blipFill>
        <p:spPr>
          <a:xfrm>
            <a:off x="1327993" y="3553207"/>
            <a:ext cx="1404895" cy="1080120"/>
          </a:xfrm>
          <a:prstGeom prst="rect">
            <a:avLst/>
          </a:prstGeom>
        </p:spPr>
      </p:pic>
      <p:cxnSp>
        <p:nvCxnSpPr>
          <p:cNvPr id="15" name="Straight Arrow Connector 14"/>
          <p:cNvCxnSpPr/>
          <p:nvPr/>
        </p:nvCxnSpPr>
        <p:spPr>
          <a:xfrm flipV="1">
            <a:off x="1995414" y="3160028"/>
            <a:ext cx="0" cy="1891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843286" y="4511774"/>
            <a:ext cx="23762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8" name="Object 17"/>
          <p:cNvGraphicFramePr>
            <a:graphicFrameLocks noChangeAspect="1"/>
          </p:cNvGraphicFramePr>
          <p:nvPr>
            <p:extLst>
              <p:ext uri="{D42A27DB-BD31-4B8C-83A1-F6EECF244321}">
                <p14:modId xmlns:p14="http://schemas.microsoft.com/office/powerpoint/2010/main" val="1026972724"/>
              </p:ext>
            </p:extLst>
          </p:nvPr>
        </p:nvGraphicFramePr>
        <p:xfrm>
          <a:off x="2158008" y="4512323"/>
          <a:ext cx="254000" cy="203200"/>
        </p:xfrm>
        <a:graphic>
          <a:graphicData uri="http://schemas.openxmlformats.org/presentationml/2006/ole">
            <mc:AlternateContent xmlns:mc="http://schemas.openxmlformats.org/markup-compatibility/2006">
              <mc:Choice xmlns:v="urn:schemas-microsoft-com:vml" Requires="v">
                <p:oleObj spid="_x0000_s9447" name="Equation" r:id="rId10" imgW="253800" imgH="203040" progId="Equation.DSMT4">
                  <p:embed/>
                </p:oleObj>
              </mc:Choice>
              <mc:Fallback>
                <p:oleObj name="Equation" r:id="rId10" imgW="253800" imgH="203040" progId="Equation.DSMT4">
                  <p:embed/>
                  <p:pic>
                    <p:nvPicPr>
                      <p:cNvPr id="0" name=""/>
                      <p:cNvPicPr/>
                      <p:nvPr/>
                    </p:nvPicPr>
                    <p:blipFill>
                      <a:blip r:embed="rId11"/>
                      <a:stretch>
                        <a:fillRect/>
                      </a:stretch>
                    </p:blipFill>
                    <p:spPr>
                      <a:xfrm>
                        <a:off x="2158008" y="4512323"/>
                        <a:ext cx="254000" cy="203200"/>
                      </a:xfrm>
                      <a:prstGeom prst="rect">
                        <a:avLst/>
                      </a:prstGeom>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938993785"/>
              </p:ext>
            </p:extLst>
          </p:nvPr>
        </p:nvGraphicFramePr>
        <p:xfrm>
          <a:off x="1465279" y="4512323"/>
          <a:ext cx="342900" cy="203200"/>
        </p:xfrm>
        <a:graphic>
          <a:graphicData uri="http://schemas.openxmlformats.org/presentationml/2006/ole">
            <mc:AlternateContent xmlns:mc="http://schemas.openxmlformats.org/markup-compatibility/2006">
              <mc:Choice xmlns:v="urn:schemas-microsoft-com:vml" Requires="v">
                <p:oleObj spid="_x0000_s9448" name="Equation" r:id="rId12" imgW="342720" imgH="203040" progId="Equation.DSMT4">
                  <p:embed/>
                </p:oleObj>
              </mc:Choice>
              <mc:Fallback>
                <p:oleObj name="Equation" r:id="rId12" imgW="342720" imgH="203040" progId="Equation.DSMT4">
                  <p:embed/>
                  <p:pic>
                    <p:nvPicPr>
                      <p:cNvPr id="0" name=""/>
                      <p:cNvPicPr/>
                      <p:nvPr/>
                    </p:nvPicPr>
                    <p:blipFill>
                      <a:blip r:embed="rId13"/>
                      <a:stretch>
                        <a:fillRect/>
                      </a:stretch>
                    </p:blipFill>
                    <p:spPr>
                      <a:xfrm>
                        <a:off x="1465279" y="4512323"/>
                        <a:ext cx="342900" cy="203200"/>
                      </a:xfrm>
                      <a:prstGeom prst="rect">
                        <a:avLst/>
                      </a:prstGeom>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1579723850"/>
              </p:ext>
            </p:extLst>
          </p:nvPr>
        </p:nvGraphicFramePr>
        <p:xfrm>
          <a:off x="3286653" y="4413561"/>
          <a:ext cx="88900" cy="152400"/>
        </p:xfrm>
        <a:graphic>
          <a:graphicData uri="http://schemas.openxmlformats.org/presentationml/2006/ole">
            <mc:AlternateContent xmlns:mc="http://schemas.openxmlformats.org/markup-compatibility/2006">
              <mc:Choice xmlns:v="urn:schemas-microsoft-com:vml" Requires="v">
                <p:oleObj spid="_x0000_s9449" name="Equation" r:id="rId14" imgW="88560" imgH="152280" progId="Equation.DSMT4">
                  <p:embed/>
                </p:oleObj>
              </mc:Choice>
              <mc:Fallback>
                <p:oleObj name="Equation" r:id="rId14" imgW="88560" imgH="152280" progId="Equation.DSMT4">
                  <p:embed/>
                  <p:pic>
                    <p:nvPicPr>
                      <p:cNvPr id="0" name=""/>
                      <p:cNvPicPr/>
                      <p:nvPr/>
                    </p:nvPicPr>
                    <p:blipFill>
                      <a:blip r:embed="rId15"/>
                      <a:stretch>
                        <a:fillRect/>
                      </a:stretch>
                    </p:blipFill>
                    <p:spPr>
                      <a:xfrm>
                        <a:off x="3286653" y="4413561"/>
                        <a:ext cx="88900" cy="152400"/>
                      </a:xfrm>
                      <a:prstGeom prst="rect">
                        <a:avLst/>
                      </a:prstGeom>
                    </p:spPr>
                  </p:pic>
                </p:oleObj>
              </mc:Fallback>
            </mc:AlternateContent>
          </a:graphicData>
        </a:graphic>
      </p:graphicFrame>
      <p:grpSp>
        <p:nvGrpSpPr>
          <p:cNvPr id="27" name="Group 26"/>
          <p:cNvGrpSpPr/>
          <p:nvPr/>
        </p:nvGrpSpPr>
        <p:grpSpPr>
          <a:xfrm>
            <a:off x="6462546" y="1085603"/>
            <a:ext cx="2468139" cy="2106715"/>
            <a:chOff x="2312917" y="2444750"/>
            <a:chExt cx="2468139" cy="2106715"/>
          </a:xfrm>
        </p:grpSpPr>
        <p:grpSp>
          <p:nvGrpSpPr>
            <p:cNvPr id="13" name="Group 12"/>
            <p:cNvGrpSpPr/>
            <p:nvPr/>
          </p:nvGrpSpPr>
          <p:grpSpPr>
            <a:xfrm>
              <a:off x="2312917" y="2659541"/>
              <a:ext cx="2160240" cy="1891924"/>
              <a:chOff x="2195736" y="2525755"/>
              <a:chExt cx="2160240" cy="1891924"/>
            </a:xfrm>
          </p:grpSpPr>
          <p:pic>
            <p:nvPicPr>
              <p:cNvPr id="6" name="Picture 5"/>
              <p:cNvPicPr>
                <a:picLocks noChangeAspect="1"/>
              </p:cNvPicPr>
              <p:nvPr/>
            </p:nvPicPr>
            <p:blipFill>
              <a:blip r:embed="rId16"/>
              <a:stretch>
                <a:fillRect/>
              </a:stretch>
            </p:blipFill>
            <p:spPr>
              <a:xfrm>
                <a:off x="2195736" y="2525755"/>
                <a:ext cx="2160240" cy="1891924"/>
              </a:xfrm>
              <a:prstGeom prst="rect">
                <a:avLst/>
              </a:prstGeom>
            </p:spPr>
          </p:pic>
          <p:cxnSp>
            <p:nvCxnSpPr>
              <p:cNvPr id="11" name="Straight Arrow Connector 10"/>
              <p:cNvCxnSpPr/>
              <p:nvPr/>
            </p:nvCxnSpPr>
            <p:spPr>
              <a:xfrm flipV="1">
                <a:off x="3320760" y="2540347"/>
                <a:ext cx="0" cy="1695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flipV="1">
                <a:off x="3320760" y="2540347"/>
                <a:ext cx="0" cy="1695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24" name="Object 23"/>
            <p:cNvGraphicFramePr>
              <a:graphicFrameLocks noChangeAspect="1"/>
            </p:cNvGraphicFramePr>
            <p:nvPr>
              <p:extLst>
                <p:ext uri="{D42A27DB-BD31-4B8C-83A1-F6EECF244321}">
                  <p14:modId xmlns:p14="http://schemas.microsoft.com/office/powerpoint/2010/main" val="4035775650"/>
                </p:ext>
              </p:extLst>
            </p:nvPr>
          </p:nvGraphicFramePr>
          <p:xfrm>
            <a:off x="4336556" y="3407499"/>
            <a:ext cx="444500" cy="228600"/>
          </p:xfrm>
          <a:graphic>
            <a:graphicData uri="http://schemas.openxmlformats.org/presentationml/2006/ole">
              <mc:AlternateContent xmlns:mc="http://schemas.openxmlformats.org/markup-compatibility/2006">
                <mc:Choice xmlns:v="urn:schemas-microsoft-com:vml" Requires="v">
                  <p:oleObj spid="_x0000_s9450" name="Equation" r:id="rId17" imgW="444240" imgH="228600" progId="Equation.DSMT4">
                    <p:embed/>
                  </p:oleObj>
                </mc:Choice>
                <mc:Fallback>
                  <p:oleObj name="Equation" r:id="rId17" imgW="444240" imgH="228600" progId="Equation.DSMT4">
                    <p:embed/>
                    <p:pic>
                      <p:nvPicPr>
                        <p:cNvPr id="0" name=""/>
                        <p:cNvPicPr/>
                        <p:nvPr/>
                      </p:nvPicPr>
                      <p:blipFill>
                        <a:blip r:embed="rId18"/>
                        <a:stretch>
                          <a:fillRect/>
                        </a:stretch>
                      </p:blipFill>
                      <p:spPr>
                        <a:xfrm>
                          <a:off x="4336556" y="3407499"/>
                          <a:ext cx="444500" cy="228600"/>
                        </a:xfrm>
                        <a:prstGeom prst="rect">
                          <a:avLst/>
                        </a:prstGeom>
                      </p:spPr>
                    </p:pic>
                  </p:oleObj>
                </mc:Fallback>
              </mc:AlternateContent>
            </a:graphicData>
          </a:graphic>
        </p:graphicFrame>
        <p:graphicFrame>
          <p:nvGraphicFramePr>
            <p:cNvPr id="25" name="Object 24"/>
            <p:cNvGraphicFramePr>
              <a:graphicFrameLocks noChangeAspect="1"/>
            </p:cNvGraphicFramePr>
            <p:nvPr>
              <p:extLst>
                <p:ext uri="{D42A27DB-BD31-4B8C-83A1-F6EECF244321}">
                  <p14:modId xmlns:p14="http://schemas.microsoft.com/office/powerpoint/2010/main" val="140614925"/>
                </p:ext>
              </p:extLst>
            </p:nvPr>
          </p:nvGraphicFramePr>
          <p:xfrm>
            <a:off x="3222625" y="2444750"/>
            <a:ext cx="431800" cy="228600"/>
          </p:xfrm>
          <a:graphic>
            <a:graphicData uri="http://schemas.openxmlformats.org/presentationml/2006/ole">
              <mc:AlternateContent xmlns:mc="http://schemas.openxmlformats.org/markup-compatibility/2006">
                <mc:Choice xmlns:v="urn:schemas-microsoft-com:vml" Requires="v">
                  <p:oleObj spid="_x0000_s9451" name="Equation" r:id="rId19" imgW="431640" imgH="228600" progId="Equation.DSMT4">
                    <p:embed/>
                  </p:oleObj>
                </mc:Choice>
                <mc:Fallback>
                  <p:oleObj name="Equation" r:id="rId19" imgW="431640" imgH="228600" progId="Equation.DSMT4">
                    <p:embed/>
                    <p:pic>
                      <p:nvPicPr>
                        <p:cNvPr id="0" name=""/>
                        <p:cNvPicPr/>
                        <p:nvPr/>
                      </p:nvPicPr>
                      <p:blipFill>
                        <a:blip r:embed="rId20"/>
                        <a:stretch>
                          <a:fillRect/>
                        </a:stretch>
                      </p:blipFill>
                      <p:spPr>
                        <a:xfrm>
                          <a:off x="3222625" y="2444750"/>
                          <a:ext cx="431800" cy="228600"/>
                        </a:xfrm>
                        <a:prstGeom prst="rect">
                          <a:avLst/>
                        </a:prstGeom>
                      </p:spPr>
                    </p:pic>
                  </p:oleObj>
                </mc:Fallback>
              </mc:AlternateContent>
            </a:graphicData>
          </a:graphic>
        </p:graphicFrame>
      </p:grpSp>
      <p:pic>
        <p:nvPicPr>
          <p:cNvPr id="29" name="Picture 28"/>
          <p:cNvPicPr>
            <a:picLocks noChangeAspect="1"/>
          </p:cNvPicPr>
          <p:nvPr/>
        </p:nvPicPr>
        <p:blipFill>
          <a:blip r:embed="rId21"/>
          <a:stretch>
            <a:fillRect/>
          </a:stretch>
        </p:blipFill>
        <p:spPr>
          <a:xfrm>
            <a:off x="6227457" y="3412704"/>
            <a:ext cx="2479812" cy="1312440"/>
          </a:xfrm>
          <a:prstGeom prst="rect">
            <a:avLst/>
          </a:prstGeom>
        </p:spPr>
      </p:pic>
      <p:pic>
        <p:nvPicPr>
          <p:cNvPr id="30" name="Picture 29"/>
          <p:cNvPicPr>
            <a:picLocks noChangeAspect="1"/>
          </p:cNvPicPr>
          <p:nvPr/>
        </p:nvPicPr>
        <p:blipFill>
          <a:blip r:embed="rId22"/>
          <a:stretch>
            <a:fillRect/>
          </a:stretch>
        </p:blipFill>
        <p:spPr>
          <a:xfrm>
            <a:off x="3767503" y="3441827"/>
            <a:ext cx="2406606" cy="1273696"/>
          </a:xfrm>
          <a:prstGeom prst="rect">
            <a:avLst/>
          </a:prstGeom>
        </p:spPr>
      </p:pic>
      <p:graphicFrame>
        <p:nvGraphicFramePr>
          <p:cNvPr id="31" name="Object 30"/>
          <p:cNvGraphicFramePr>
            <a:graphicFrameLocks noChangeAspect="1"/>
          </p:cNvGraphicFramePr>
          <p:nvPr>
            <p:extLst>
              <p:ext uri="{D42A27DB-BD31-4B8C-83A1-F6EECF244321}">
                <p14:modId xmlns:p14="http://schemas.microsoft.com/office/powerpoint/2010/main" val="1554414129"/>
              </p:ext>
            </p:extLst>
          </p:nvPr>
        </p:nvGraphicFramePr>
        <p:xfrm>
          <a:off x="7283510" y="3285446"/>
          <a:ext cx="393700" cy="228600"/>
        </p:xfrm>
        <a:graphic>
          <a:graphicData uri="http://schemas.openxmlformats.org/presentationml/2006/ole">
            <mc:AlternateContent xmlns:mc="http://schemas.openxmlformats.org/markup-compatibility/2006">
              <mc:Choice xmlns:v="urn:schemas-microsoft-com:vml" Requires="v">
                <p:oleObj spid="_x0000_s9452" name="Equation" r:id="rId23" imgW="393480" imgH="228600" progId="Equation.DSMT4">
                  <p:embed/>
                </p:oleObj>
              </mc:Choice>
              <mc:Fallback>
                <p:oleObj name="Equation" r:id="rId23" imgW="393480" imgH="228600" progId="Equation.DSMT4">
                  <p:embed/>
                  <p:pic>
                    <p:nvPicPr>
                      <p:cNvPr id="0" name=""/>
                      <p:cNvPicPr/>
                      <p:nvPr/>
                    </p:nvPicPr>
                    <p:blipFill>
                      <a:blip r:embed="rId24"/>
                      <a:stretch>
                        <a:fillRect/>
                      </a:stretch>
                    </p:blipFill>
                    <p:spPr>
                      <a:xfrm>
                        <a:off x="7283510" y="3285446"/>
                        <a:ext cx="393700" cy="228600"/>
                      </a:xfrm>
                      <a:prstGeom prst="rect">
                        <a:avLst/>
                      </a:prstGeom>
                    </p:spPr>
                  </p:pic>
                </p:oleObj>
              </mc:Fallback>
            </mc:AlternateContent>
          </a:graphicData>
        </a:graphic>
      </p:graphicFrame>
      <p:graphicFrame>
        <p:nvGraphicFramePr>
          <p:cNvPr id="32" name="Object 31"/>
          <p:cNvGraphicFramePr>
            <a:graphicFrameLocks noChangeAspect="1"/>
          </p:cNvGraphicFramePr>
          <p:nvPr>
            <p:extLst>
              <p:ext uri="{D42A27DB-BD31-4B8C-83A1-F6EECF244321}">
                <p14:modId xmlns:p14="http://schemas.microsoft.com/office/powerpoint/2010/main" val="2717942521"/>
              </p:ext>
            </p:extLst>
          </p:nvPr>
        </p:nvGraphicFramePr>
        <p:xfrm>
          <a:off x="4831312" y="3298404"/>
          <a:ext cx="279400" cy="228600"/>
        </p:xfrm>
        <a:graphic>
          <a:graphicData uri="http://schemas.openxmlformats.org/presentationml/2006/ole">
            <mc:AlternateContent xmlns:mc="http://schemas.openxmlformats.org/markup-compatibility/2006">
              <mc:Choice xmlns:v="urn:schemas-microsoft-com:vml" Requires="v">
                <p:oleObj spid="_x0000_s9453" name="Equation" r:id="rId25" imgW="279360" imgH="228600" progId="Equation.DSMT4">
                  <p:embed/>
                </p:oleObj>
              </mc:Choice>
              <mc:Fallback>
                <p:oleObj name="Equation" r:id="rId25" imgW="279360" imgH="228600" progId="Equation.DSMT4">
                  <p:embed/>
                  <p:pic>
                    <p:nvPicPr>
                      <p:cNvPr id="0" name=""/>
                      <p:cNvPicPr/>
                      <p:nvPr/>
                    </p:nvPicPr>
                    <p:blipFill>
                      <a:blip r:embed="rId26"/>
                      <a:stretch>
                        <a:fillRect/>
                      </a:stretch>
                    </p:blipFill>
                    <p:spPr>
                      <a:xfrm>
                        <a:off x="4831312" y="3298404"/>
                        <a:ext cx="279400" cy="228600"/>
                      </a:xfrm>
                      <a:prstGeom prst="rect">
                        <a:avLst/>
                      </a:prstGeom>
                    </p:spPr>
                  </p:pic>
                </p:oleObj>
              </mc:Fallback>
            </mc:AlternateContent>
          </a:graphicData>
        </a:graphic>
      </p:graphicFrame>
      <p:cxnSp>
        <p:nvCxnSpPr>
          <p:cNvPr id="33" name="Straight Arrow Connector 32"/>
          <p:cNvCxnSpPr/>
          <p:nvPr/>
        </p:nvCxnSpPr>
        <p:spPr>
          <a:xfrm flipH="1">
            <a:off x="3228350" y="1592174"/>
            <a:ext cx="178138" cy="368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388786" y="1330709"/>
            <a:ext cx="1719702" cy="276999"/>
          </a:xfrm>
          <a:prstGeom prst="rect">
            <a:avLst/>
          </a:prstGeom>
          <a:noFill/>
        </p:spPr>
        <p:txBody>
          <a:bodyPr wrap="none" rtlCol="0">
            <a:spAutoFit/>
          </a:bodyPr>
          <a:lstStyle/>
          <a:p>
            <a:r>
              <a:rPr lang="en-US" sz="1200" dirty="0">
                <a:solidFill>
                  <a:srgbClr val="00B0F0"/>
                </a:solidFill>
              </a:rPr>
              <a:t>Communication symbols</a:t>
            </a:r>
          </a:p>
        </p:txBody>
      </p:sp>
      <p:sp>
        <p:nvSpPr>
          <p:cNvPr id="35" name="TextBox 34"/>
          <p:cNvSpPr txBox="1"/>
          <p:nvPr/>
        </p:nvSpPr>
        <p:spPr>
          <a:xfrm>
            <a:off x="3742641" y="1130471"/>
            <a:ext cx="925253" cy="276999"/>
          </a:xfrm>
          <a:prstGeom prst="rect">
            <a:avLst/>
          </a:prstGeom>
          <a:noFill/>
        </p:spPr>
        <p:txBody>
          <a:bodyPr wrap="none" rtlCol="0">
            <a:spAutoFit/>
          </a:bodyPr>
          <a:lstStyle/>
          <a:p>
            <a:r>
              <a:rPr lang="en-US" sz="1200" dirty="0">
                <a:solidFill>
                  <a:srgbClr val="00B0F0"/>
                </a:solidFill>
              </a:rPr>
              <a:t>Pulse shape</a:t>
            </a:r>
          </a:p>
        </p:txBody>
      </p:sp>
      <p:cxnSp>
        <p:nvCxnSpPr>
          <p:cNvPr id="36" name="Straight Arrow Connector 35"/>
          <p:cNvCxnSpPr/>
          <p:nvPr/>
        </p:nvCxnSpPr>
        <p:spPr>
          <a:xfrm flipH="1">
            <a:off x="3567709" y="1345094"/>
            <a:ext cx="612414" cy="596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rot="18258816">
            <a:off x="3930619" y="1836338"/>
            <a:ext cx="1595886" cy="584775"/>
          </a:xfrm>
          <a:prstGeom prst="rect">
            <a:avLst/>
          </a:prstGeom>
          <a:noFill/>
        </p:spPr>
        <p:txBody>
          <a:bodyPr wrap="none" rtlCol="0">
            <a:spAutoFit/>
          </a:bodyPr>
          <a:lstStyle/>
          <a:p>
            <a:r>
              <a:rPr lang="sv-SE" sz="3200" dirty="0" smtClean="0">
                <a:solidFill>
                  <a:srgbClr val="FF0000"/>
                </a:solidFill>
              </a:rPr>
              <a:t>Example</a:t>
            </a:r>
            <a:endParaRPr lang="en-US" sz="3200" dirty="0">
              <a:solidFill>
                <a:srgbClr val="FF0000"/>
              </a:solidFill>
            </a:endParaRPr>
          </a:p>
        </p:txBody>
      </p:sp>
      <p:pic>
        <p:nvPicPr>
          <p:cNvPr id="41" name="Picture 40"/>
          <p:cNvPicPr>
            <a:picLocks noChangeAspect="1"/>
          </p:cNvPicPr>
          <p:nvPr/>
        </p:nvPicPr>
        <p:blipFill>
          <a:blip r:embed="rId27"/>
          <a:stretch>
            <a:fillRect/>
          </a:stretch>
        </p:blipFill>
        <p:spPr>
          <a:xfrm>
            <a:off x="3814728" y="5075488"/>
            <a:ext cx="2412729" cy="1375030"/>
          </a:xfrm>
          <a:prstGeom prst="rect">
            <a:avLst/>
          </a:prstGeom>
        </p:spPr>
      </p:pic>
      <p:pic>
        <p:nvPicPr>
          <p:cNvPr id="42" name="Picture 41"/>
          <p:cNvPicPr>
            <a:picLocks noChangeAspect="1"/>
          </p:cNvPicPr>
          <p:nvPr/>
        </p:nvPicPr>
        <p:blipFill>
          <a:blip r:embed="rId28"/>
          <a:stretch>
            <a:fillRect/>
          </a:stretch>
        </p:blipFill>
        <p:spPr>
          <a:xfrm>
            <a:off x="6359295" y="5013176"/>
            <a:ext cx="2366741" cy="1529317"/>
          </a:xfrm>
          <a:prstGeom prst="rect">
            <a:avLst/>
          </a:prstGeom>
        </p:spPr>
      </p:pic>
      <p:pic>
        <p:nvPicPr>
          <p:cNvPr id="43" name="Picture 42"/>
          <p:cNvPicPr>
            <a:picLocks noChangeAspect="1"/>
          </p:cNvPicPr>
          <p:nvPr/>
        </p:nvPicPr>
        <p:blipFill>
          <a:blip r:embed="rId29"/>
          <a:stretch>
            <a:fillRect/>
          </a:stretch>
        </p:blipFill>
        <p:spPr>
          <a:xfrm>
            <a:off x="559008" y="5112706"/>
            <a:ext cx="2684290" cy="1532466"/>
          </a:xfrm>
          <a:prstGeom prst="rect">
            <a:avLst/>
          </a:prstGeom>
        </p:spPr>
      </p:pic>
      <p:cxnSp>
        <p:nvCxnSpPr>
          <p:cNvPr id="44" name="Straight Arrow Connector 43"/>
          <p:cNvCxnSpPr/>
          <p:nvPr/>
        </p:nvCxnSpPr>
        <p:spPr>
          <a:xfrm flipV="1">
            <a:off x="1952237" y="4856331"/>
            <a:ext cx="0" cy="1891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800109" y="6208077"/>
            <a:ext cx="23762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46" name="Object 45"/>
          <p:cNvGraphicFramePr>
            <a:graphicFrameLocks noChangeAspect="1"/>
          </p:cNvGraphicFramePr>
          <p:nvPr>
            <p:extLst>
              <p:ext uri="{D42A27DB-BD31-4B8C-83A1-F6EECF244321}">
                <p14:modId xmlns:p14="http://schemas.microsoft.com/office/powerpoint/2010/main" val="3235354662"/>
              </p:ext>
            </p:extLst>
          </p:nvPr>
        </p:nvGraphicFramePr>
        <p:xfrm>
          <a:off x="2053674" y="6247318"/>
          <a:ext cx="254000" cy="203200"/>
        </p:xfrm>
        <a:graphic>
          <a:graphicData uri="http://schemas.openxmlformats.org/presentationml/2006/ole">
            <mc:AlternateContent xmlns:mc="http://schemas.openxmlformats.org/markup-compatibility/2006">
              <mc:Choice xmlns:v="urn:schemas-microsoft-com:vml" Requires="v">
                <p:oleObj spid="_x0000_s9454" name="Equation" r:id="rId30" imgW="253800" imgH="203040" progId="Equation.DSMT4">
                  <p:embed/>
                </p:oleObj>
              </mc:Choice>
              <mc:Fallback>
                <p:oleObj name="Equation" r:id="rId30" imgW="253800" imgH="203040" progId="Equation.DSMT4">
                  <p:embed/>
                  <p:pic>
                    <p:nvPicPr>
                      <p:cNvPr id="0" name=""/>
                      <p:cNvPicPr/>
                      <p:nvPr/>
                    </p:nvPicPr>
                    <p:blipFill>
                      <a:blip r:embed="rId11"/>
                      <a:stretch>
                        <a:fillRect/>
                      </a:stretch>
                    </p:blipFill>
                    <p:spPr>
                      <a:xfrm>
                        <a:off x="2053674" y="6247318"/>
                        <a:ext cx="254000" cy="203200"/>
                      </a:xfrm>
                      <a:prstGeom prst="rect">
                        <a:avLst/>
                      </a:prstGeom>
                    </p:spPr>
                  </p:pic>
                </p:oleObj>
              </mc:Fallback>
            </mc:AlternateContent>
          </a:graphicData>
        </a:graphic>
      </p:graphicFrame>
      <p:graphicFrame>
        <p:nvGraphicFramePr>
          <p:cNvPr id="47" name="Object 46"/>
          <p:cNvGraphicFramePr>
            <a:graphicFrameLocks noChangeAspect="1"/>
          </p:cNvGraphicFramePr>
          <p:nvPr>
            <p:extLst>
              <p:ext uri="{D42A27DB-BD31-4B8C-83A1-F6EECF244321}">
                <p14:modId xmlns:p14="http://schemas.microsoft.com/office/powerpoint/2010/main" val="1556213514"/>
              </p:ext>
            </p:extLst>
          </p:nvPr>
        </p:nvGraphicFramePr>
        <p:xfrm>
          <a:off x="1537039" y="6250136"/>
          <a:ext cx="342900" cy="203200"/>
        </p:xfrm>
        <a:graphic>
          <a:graphicData uri="http://schemas.openxmlformats.org/presentationml/2006/ole">
            <mc:AlternateContent xmlns:mc="http://schemas.openxmlformats.org/markup-compatibility/2006">
              <mc:Choice xmlns:v="urn:schemas-microsoft-com:vml" Requires="v">
                <p:oleObj spid="_x0000_s9455" name="Equation" r:id="rId31" imgW="342720" imgH="203040" progId="Equation.DSMT4">
                  <p:embed/>
                </p:oleObj>
              </mc:Choice>
              <mc:Fallback>
                <p:oleObj name="Equation" r:id="rId31" imgW="342720" imgH="203040" progId="Equation.DSMT4">
                  <p:embed/>
                  <p:pic>
                    <p:nvPicPr>
                      <p:cNvPr id="0" name=""/>
                      <p:cNvPicPr/>
                      <p:nvPr/>
                    </p:nvPicPr>
                    <p:blipFill>
                      <a:blip r:embed="rId13"/>
                      <a:stretch>
                        <a:fillRect/>
                      </a:stretch>
                    </p:blipFill>
                    <p:spPr>
                      <a:xfrm>
                        <a:off x="1537039" y="6250136"/>
                        <a:ext cx="342900" cy="203200"/>
                      </a:xfrm>
                      <a:prstGeom prst="rect">
                        <a:avLst/>
                      </a:prstGeom>
                    </p:spPr>
                  </p:pic>
                </p:oleObj>
              </mc:Fallback>
            </mc:AlternateContent>
          </a:graphicData>
        </a:graphic>
      </p:graphicFrame>
      <p:graphicFrame>
        <p:nvGraphicFramePr>
          <p:cNvPr id="48" name="Object 47"/>
          <p:cNvGraphicFramePr>
            <a:graphicFrameLocks noChangeAspect="1"/>
          </p:cNvGraphicFramePr>
          <p:nvPr>
            <p:extLst>
              <p:ext uri="{D42A27DB-BD31-4B8C-83A1-F6EECF244321}">
                <p14:modId xmlns:p14="http://schemas.microsoft.com/office/powerpoint/2010/main" val="2294318271"/>
              </p:ext>
            </p:extLst>
          </p:nvPr>
        </p:nvGraphicFramePr>
        <p:xfrm>
          <a:off x="902543" y="5127419"/>
          <a:ext cx="850900" cy="406400"/>
        </p:xfrm>
        <a:graphic>
          <a:graphicData uri="http://schemas.openxmlformats.org/presentationml/2006/ole">
            <mc:AlternateContent xmlns:mc="http://schemas.openxmlformats.org/markup-compatibility/2006">
              <mc:Choice xmlns:v="urn:schemas-microsoft-com:vml" Requires="v">
                <p:oleObj spid="_x0000_s9456" name="Equation" r:id="rId32" imgW="850680" imgH="406080" progId="Equation.DSMT4">
                  <p:embed/>
                </p:oleObj>
              </mc:Choice>
              <mc:Fallback>
                <p:oleObj name="Equation" r:id="rId32" imgW="850680" imgH="406080" progId="Equation.DSMT4">
                  <p:embed/>
                  <p:pic>
                    <p:nvPicPr>
                      <p:cNvPr id="0" name=""/>
                      <p:cNvPicPr/>
                      <p:nvPr/>
                    </p:nvPicPr>
                    <p:blipFill>
                      <a:blip r:embed="rId33"/>
                      <a:stretch>
                        <a:fillRect/>
                      </a:stretch>
                    </p:blipFill>
                    <p:spPr>
                      <a:xfrm>
                        <a:off x="902543" y="5127419"/>
                        <a:ext cx="850900" cy="406400"/>
                      </a:xfrm>
                      <a:prstGeom prst="rect">
                        <a:avLst/>
                      </a:prstGeom>
                    </p:spPr>
                  </p:pic>
                </p:oleObj>
              </mc:Fallback>
            </mc:AlternateContent>
          </a:graphicData>
        </a:graphic>
      </p:graphicFrame>
    </p:spTree>
    <p:extLst>
      <p:ext uri="{BB962C8B-B14F-4D97-AF65-F5344CB8AC3E}">
        <p14:creationId xmlns:p14="http://schemas.microsoft.com/office/powerpoint/2010/main" val="19529352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p:cNvGraphicFramePr>
            <a:graphicFrameLocks noChangeAspect="1"/>
          </p:cNvGraphicFramePr>
          <p:nvPr>
            <p:extLst>
              <p:ext uri="{D42A27DB-BD31-4B8C-83A1-F6EECF244321}">
                <p14:modId xmlns:p14="http://schemas.microsoft.com/office/powerpoint/2010/main" val="1073538492"/>
              </p:ext>
            </p:extLst>
          </p:nvPr>
        </p:nvGraphicFramePr>
        <p:xfrm>
          <a:off x="2123728" y="1628800"/>
          <a:ext cx="6192688" cy="1031651"/>
        </p:xfrm>
        <a:graphic>
          <a:graphicData uri="http://schemas.openxmlformats.org/presentationml/2006/ole">
            <mc:AlternateContent xmlns:mc="http://schemas.openxmlformats.org/markup-compatibility/2006">
              <mc:Choice xmlns:v="urn:schemas-microsoft-com:vml" Requires="v">
                <p:oleObj spid="_x0000_s1298" name="Equation" r:id="rId3" imgW="2590560" imgH="431640" progId="Equation.DSMT4">
                  <p:embed/>
                </p:oleObj>
              </mc:Choice>
              <mc:Fallback>
                <p:oleObj name="Equation" r:id="rId3" imgW="2590560" imgH="431640" progId="Equation.DSMT4">
                  <p:embed/>
                  <p:pic>
                    <p:nvPicPr>
                      <p:cNvPr id="0" name=""/>
                      <p:cNvPicPr/>
                      <p:nvPr/>
                    </p:nvPicPr>
                    <p:blipFill>
                      <a:blip r:embed="rId4"/>
                      <a:stretch>
                        <a:fillRect/>
                      </a:stretch>
                    </p:blipFill>
                    <p:spPr>
                      <a:xfrm>
                        <a:off x="2123728" y="1628800"/>
                        <a:ext cx="6192688" cy="1031651"/>
                      </a:xfrm>
                      <a:prstGeom prst="rect">
                        <a:avLst/>
                      </a:prstGeom>
                    </p:spPr>
                  </p:pic>
                </p:oleObj>
              </mc:Fallback>
            </mc:AlternateContent>
          </a:graphicData>
        </a:graphic>
      </p:graphicFrame>
      <p:sp>
        <p:nvSpPr>
          <p:cNvPr id="2" name="Title 1"/>
          <p:cNvSpPr>
            <a:spLocks noGrp="1"/>
          </p:cNvSpPr>
          <p:nvPr>
            <p:ph type="title"/>
          </p:nvPr>
        </p:nvSpPr>
        <p:spPr>
          <a:xfrm>
            <a:off x="448913" y="149779"/>
            <a:ext cx="8229600" cy="575419"/>
          </a:xfrm>
        </p:spPr>
        <p:txBody>
          <a:bodyPr>
            <a:normAutofit fontScale="90000"/>
          </a:bodyPr>
          <a:lstStyle/>
          <a:p>
            <a:r>
              <a:rPr lang="sv-SE" dirty="0"/>
              <a:t>The mathematical foundation</a:t>
            </a:r>
          </a:p>
        </p:txBody>
      </p:sp>
      <p:graphicFrame>
        <p:nvGraphicFramePr>
          <p:cNvPr id="4" name="Object 3"/>
          <p:cNvGraphicFramePr>
            <a:graphicFrameLocks noChangeAspect="1"/>
          </p:cNvGraphicFramePr>
          <p:nvPr>
            <p:extLst>
              <p:ext uri="{D42A27DB-BD31-4B8C-83A1-F6EECF244321}">
                <p14:modId xmlns:p14="http://schemas.microsoft.com/office/powerpoint/2010/main" val="3557087702"/>
              </p:ext>
            </p:extLst>
          </p:nvPr>
        </p:nvGraphicFramePr>
        <p:xfrm>
          <a:off x="2127850" y="2714863"/>
          <a:ext cx="2232248" cy="595266"/>
        </p:xfrm>
        <a:graphic>
          <a:graphicData uri="http://schemas.openxmlformats.org/presentationml/2006/ole">
            <mc:AlternateContent xmlns:mc="http://schemas.openxmlformats.org/markup-compatibility/2006">
              <mc:Choice xmlns:v="urn:schemas-microsoft-com:vml" Requires="v">
                <p:oleObj spid="_x0000_s1299" name="Equation" r:id="rId5" imgW="952200" imgH="253800" progId="Equation.DSMT4">
                  <p:embed/>
                </p:oleObj>
              </mc:Choice>
              <mc:Fallback>
                <p:oleObj name="Equation" r:id="rId5" imgW="952200" imgH="253800" progId="Equation.DSMT4">
                  <p:embed/>
                  <p:pic>
                    <p:nvPicPr>
                      <p:cNvPr id="0" name=""/>
                      <p:cNvPicPr/>
                      <p:nvPr/>
                    </p:nvPicPr>
                    <p:blipFill>
                      <a:blip r:embed="rId6"/>
                      <a:stretch>
                        <a:fillRect/>
                      </a:stretch>
                    </p:blipFill>
                    <p:spPr>
                      <a:xfrm>
                        <a:off x="2127850" y="2714863"/>
                        <a:ext cx="2232248" cy="595266"/>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010342681"/>
              </p:ext>
            </p:extLst>
          </p:nvPr>
        </p:nvGraphicFramePr>
        <p:xfrm>
          <a:off x="1970584" y="5359779"/>
          <a:ext cx="6237288" cy="935038"/>
        </p:xfrm>
        <a:graphic>
          <a:graphicData uri="http://schemas.openxmlformats.org/presentationml/2006/ole">
            <mc:AlternateContent xmlns:mc="http://schemas.openxmlformats.org/markup-compatibility/2006">
              <mc:Choice xmlns:v="urn:schemas-microsoft-com:vml" Requires="v">
                <p:oleObj spid="_x0000_s1300" name="Equation" r:id="rId7" imgW="3047760" imgH="457200" progId="Equation.DSMT4">
                  <p:embed/>
                </p:oleObj>
              </mc:Choice>
              <mc:Fallback>
                <p:oleObj name="Equation" r:id="rId7" imgW="3047760" imgH="457200" progId="Equation.DSMT4">
                  <p:embed/>
                  <p:pic>
                    <p:nvPicPr>
                      <p:cNvPr id="0" name=""/>
                      <p:cNvPicPr/>
                      <p:nvPr/>
                    </p:nvPicPr>
                    <p:blipFill>
                      <a:blip r:embed="rId8"/>
                      <a:stretch>
                        <a:fillRect/>
                      </a:stretch>
                    </p:blipFill>
                    <p:spPr>
                      <a:xfrm>
                        <a:off x="1970584" y="5359779"/>
                        <a:ext cx="6237288" cy="935038"/>
                      </a:xfrm>
                      <a:prstGeom prst="rect">
                        <a:avLst/>
                      </a:prstGeom>
                    </p:spPr>
                  </p:pic>
                </p:oleObj>
              </mc:Fallback>
            </mc:AlternateContent>
          </a:graphicData>
        </a:graphic>
      </p:graphicFrame>
      <p:sp>
        <p:nvSpPr>
          <p:cNvPr id="7" name="TextBox 6"/>
          <p:cNvSpPr txBox="1"/>
          <p:nvPr/>
        </p:nvSpPr>
        <p:spPr>
          <a:xfrm>
            <a:off x="428779" y="1738866"/>
            <a:ext cx="1512167" cy="646331"/>
          </a:xfrm>
          <a:prstGeom prst="rect">
            <a:avLst/>
          </a:prstGeom>
          <a:noFill/>
        </p:spPr>
        <p:txBody>
          <a:bodyPr wrap="square" rtlCol="0">
            <a:spAutoFit/>
          </a:bodyPr>
          <a:lstStyle/>
          <a:p>
            <a:r>
              <a:rPr lang="sv-SE" dirty="0">
                <a:solidFill>
                  <a:schemeClr val="tx2"/>
                </a:solidFill>
              </a:rPr>
              <a:t>The received signal</a:t>
            </a:r>
          </a:p>
        </p:txBody>
      </p:sp>
      <p:sp>
        <p:nvSpPr>
          <p:cNvPr id="8" name="TextBox 7"/>
          <p:cNvSpPr txBox="1"/>
          <p:nvPr/>
        </p:nvSpPr>
        <p:spPr>
          <a:xfrm>
            <a:off x="428778" y="2632184"/>
            <a:ext cx="1512167" cy="646331"/>
          </a:xfrm>
          <a:prstGeom prst="rect">
            <a:avLst/>
          </a:prstGeom>
          <a:noFill/>
        </p:spPr>
        <p:txBody>
          <a:bodyPr wrap="square" rtlCol="0">
            <a:spAutoFit/>
          </a:bodyPr>
          <a:lstStyle/>
          <a:p>
            <a:r>
              <a:rPr lang="sv-SE" dirty="0">
                <a:solidFill>
                  <a:schemeClr val="tx2"/>
                </a:solidFill>
              </a:rPr>
              <a:t>Nuisance parameters</a:t>
            </a:r>
          </a:p>
        </p:txBody>
      </p:sp>
      <p:sp>
        <p:nvSpPr>
          <p:cNvPr id="9" name="TextBox 8"/>
          <p:cNvSpPr txBox="1"/>
          <p:nvPr/>
        </p:nvSpPr>
        <p:spPr>
          <a:xfrm>
            <a:off x="428778" y="3933055"/>
            <a:ext cx="1512167" cy="646331"/>
          </a:xfrm>
          <a:prstGeom prst="rect">
            <a:avLst/>
          </a:prstGeom>
          <a:noFill/>
        </p:spPr>
        <p:txBody>
          <a:bodyPr wrap="square" rtlCol="0">
            <a:spAutoFit/>
          </a:bodyPr>
          <a:lstStyle/>
          <a:p>
            <a:r>
              <a:rPr lang="sv-SE" dirty="0">
                <a:solidFill>
                  <a:schemeClr val="tx2"/>
                </a:solidFill>
              </a:rPr>
              <a:t>The MAP detector</a:t>
            </a:r>
          </a:p>
        </p:txBody>
      </p:sp>
      <p:graphicFrame>
        <p:nvGraphicFramePr>
          <p:cNvPr id="10" name="Object 9"/>
          <p:cNvGraphicFramePr>
            <a:graphicFrameLocks noChangeAspect="1"/>
          </p:cNvGraphicFramePr>
          <p:nvPr>
            <p:extLst>
              <p:ext uri="{D42A27DB-BD31-4B8C-83A1-F6EECF244321}">
                <p14:modId xmlns:p14="http://schemas.microsoft.com/office/powerpoint/2010/main" val="321581363"/>
              </p:ext>
            </p:extLst>
          </p:nvPr>
        </p:nvGraphicFramePr>
        <p:xfrm>
          <a:off x="1875298" y="4038179"/>
          <a:ext cx="2795587" cy="611188"/>
        </p:xfrm>
        <a:graphic>
          <a:graphicData uri="http://schemas.openxmlformats.org/presentationml/2006/ole">
            <mc:AlternateContent xmlns:mc="http://schemas.openxmlformats.org/markup-compatibility/2006">
              <mc:Choice xmlns:v="urn:schemas-microsoft-com:vml" Requires="v">
                <p:oleObj spid="_x0000_s1301" name="Equation" r:id="rId9" imgW="1511280" imgH="330120" progId="Equation.DSMT4">
                  <p:embed/>
                </p:oleObj>
              </mc:Choice>
              <mc:Fallback>
                <p:oleObj name="Equation" r:id="rId9" imgW="1511280" imgH="330120" progId="Equation.DSMT4">
                  <p:embed/>
                  <p:pic>
                    <p:nvPicPr>
                      <p:cNvPr id="0" name=""/>
                      <p:cNvPicPr/>
                      <p:nvPr/>
                    </p:nvPicPr>
                    <p:blipFill>
                      <a:blip r:embed="rId10"/>
                      <a:stretch>
                        <a:fillRect/>
                      </a:stretch>
                    </p:blipFill>
                    <p:spPr>
                      <a:xfrm>
                        <a:off x="1875298" y="4038179"/>
                        <a:ext cx="2795587" cy="611188"/>
                      </a:xfrm>
                      <a:prstGeom prst="rect">
                        <a:avLst/>
                      </a:prstGeom>
                    </p:spPr>
                  </p:pic>
                </p:oleObj>
              </mc:Fallback>
            </mc:AlternateContent>
          </a:graphicData>
        </a:graphic>
      </p:graphicFrame>
      <p:sp>
        <p:nvSpPr>
          <p:cNvPr id="11" name="TextBox 10"/>
          <p:cNvSpPr txBox="1"/>
          <p:nvPr/>
        </p:nvSpPr>
        <p:spPr>
          <a:xfrm>
            <a:off x="403677" y="5323405"/>
            <a:ext cx="1406809" cy="646331"/>
          </a:xfrm>
          <a:prstGeom prst="rect">
            <a:avLst/>
          </a:prstGeom>
          <a:noFill/>
        </p:spPr>
        <p:txBody>
          <a:bodyPr wrap="square" rtlCol="0">
            <a:spAutoFit/>
          </a:bodyPr>
          <a:lstStyle/>
          <a:p>
            <a:r>
              <a:rPr lang="sv-SE" dirty="0" smtClean="0">
                <a:solidFill>
                  <a:schemeClr val="tx2"/>
                </a:solidFill>
              </a:rPr>
              <a:t>The pdf with impairments</a:t>
            </a:r>
            <a:endParaRPr lang="sv-SE" dirty="0">
              <a:solidFill>
                <a:schemeClr val="tx2"/>
              </a:solidFill>
            </a:endParaRPr>
          </a:p>
        </p:txBody>
      </p:sp>
      <p:sp>
        <p:nvSpPr>
          <p:cNvPr id="6" name="TextBox 5"/>
          <p:cNvSpPr txBox="1"/>
          <p:nvPr/>
        </p:nvSpPr>
        <p:spPr>
          <a:xfrm>
            <a:off x="4860032" y="2814786"/>
            <a:ext cx="3347840" cy="338554"/>
          </a:xfrm>
          <a:prstGeom prst="rect">
            <a:avLst/>
          </a:prstGeom>
          <a:noFill/>
        </p:spPr>
        <p:txBody>
          <a:bodyPr wrap="none" rtlCol="0">
            <a:spAutoFit/>
          </a:bodyPr>
          <a:lstStyle/>
          <a:p>
            <a:r>
              <a:rPr lang="en-US" sz="1600" dirty="0">
                <a:solidFill>
                  <a:srgbClr val="00B0F0"/>
                </a:solidFill>
              </a:rPr>
              <a:t>Parameters that we do not care about</a:t>
            </a:r>
          </a:p>
        </p:txBody>
      </p:sp>
      <p:sp>
        <p:nvSpPr>
          <p:cNvPr id="13" name="TextBox 12"/>
          <p:cNvSpPr txBox="1"/>
          <p:nvPr/>
        </p:nvSpPr>
        <p:spPr>
          <a:xfrm>
            <a:off x="4895730" y="3307675"/>
            <a:ext cx="2753126" cy="338554"/>
          </a:xfrm>
          <a:prstGeom prst="rect">
            <a:avLst/>
          </a:prstGeom>
          <a:noFill/>
        </p:spPr>
        <p:txBody>
          <a:bodyPr wrap="none" rtlCol="0">
            <a:spAutoFit/>
          </a:bodyPr>
          <a:lstStyle/>
          <a:p>
            <a:r>
              <a:rPr lang="en-US" sz="1600" dirty="0">
                <a:solidFill>
                  <a:srgbClr val="00B0F0"/>
                </a:solidFill>
              </a:rPr>
              <a:t>Parameters that we care about</a:t>
            </a:r>
          </a:p>
        </p:txBody>
      </p:sp>
      <p:graphicFrame>
        <p:nvGraphicFramePr>
          <p:cNvPr id="14" name="Object 13"/>
          <p:cNvGraphicFramePr>
            <a:graphicFrameLocks noChangeAspect="1"/>
          </p:cNvGraphicFramePr>
          <p:nvPr>
            <p:extLst>
              <p:ext uri="{D42A27DB-BD31-4B8C-83A1-F6EECF244321}">
                <p14:modId xmlns:p14="http://schemas.microsoft.com/office/powerpoint/2010/main" val="2613201755"/>
              </p:ext>
            </p:extLst>
          </p:nvPr>
        </p:nvGraphicFramePr>
        <p:xfrm>
          <a:off x="2141538" y="3278188"/>
          <a:ext cx="2463800" cy="581025"/>
        </p:xfrm>
        <a:graphic>
          <a:graphicData uri="http://schemas.openxmlformats.org/presentationml/2006/ole">
            <mc:AlternateContent xmlns:mc="http://schemas.openxmlformats.org/markup-compatibility/2006">
              <mc:Choice xmlns:v="urn:schemas-microsoft-com:vml" Requires="v">
                <p:oleObj spid="_x0000_s1302" name="Equation" r:id="rId11" imgW="1054080" imgH="253800" progId="Equation.DSMT4">
                  <p:embed/>
                </p:oleObj>
              </mc:Choice>
              <mc:Fallback>
                <p:oleObj name="Equation" r:id="rId11" imgW="1054080" imgH="253800" progId="Equation.DSMT4">
                  <p:embed/>
                  <p:pic>
                    <p:nvPicPr>
                      <p:cNvPr id="0" name=""/>
                      <p:cNvPicPr/>
                      <p:nvPr/>
                    </p:nvPicPr>
                    <p:blipFill>
                      <a:blip r:embed="rId12"/>
                      <a:stretch>
                        <a:fillRect/>
                      </a:stretch>
                    </p:blipFill>
                    <p:spPr>
                      <a:xfrm>
                        <a:off x="2141538" y="3278188"/>
                        <a:ext cx="2463800" cy="581025"/>
                      </a:xfrm>
                      <a:prstGeom prst="rect">
                        <a:avLst/>
                      </a:prstGeom>
                    </p:spPr>
                  </p:pic>
                </p:oleObj>
              </mc:Fallback>
            </mc:AlternateContent>
          </a:graphicData>
        </a:graphic>
      </p:graphicFrame>
      <p:sp>
        <p:nvSpPr>
          <p:cNvPr id="15" name="TextBox 14"/>
          <p:cNvSpPr txBox="1"/>
          <p:nvPr/>
        </p:nvSpPr>
        <p:spPr>
          <a:xfrm>
            <a:off x="403677" y="3258128"/>
            <a:ext cx="1282587" cy="646331"/>
          </a:xfrm>
          <a:prstGeom prst="rect">
            <a:avLst/>
          </a:prstGeom>
          <a:noFill/>
        </p:spPr>
        <p:txBody>
          <a:bodyPr wrap="square" rtlCol="0">
            <a:spAutoFit/>
          </a:bodyPr>
          <a:lstStyle/>
          <a:p>
            <a:r>
              <a:rPr lang="sv-SE" dirty="0">
                <a:solidFill>
                  <a:schemeClr val="tx2"/>
                </a:solidFill>
              </a:rPr>
              <a:t>Parameters to </a:t>
            </a:r>
            <a:r>
              <a:rPr lang="sv-SE" dirty="0" err="1">
                <a:solidFill>
                  <a:schemeClr val="tx2"/>
                </a:solidFill>
              </a:rPr>
              <a:t>find</a:t>
            </a:r>
            <a:endParaRPr lang="sv-SE" dirty="0">
              <a:solidFill>
                <a:schemeClr val="tx2"/>
              </a:solidFill>
            </a:endParaRPr>
          </a:p>
        </p:txBody>
      </p:sp>
      <p:cxnSp>
        <p:nvCxnSpPr>
          <p:cNvPr id="19" name="Straight Arrow Connector 18"/>
          <p:cNvCxnSpPr/>
          <p:nvPr/>
        </p:nvCxnSpPr>
        <p:spPr>
          <a:xfrm flipH="1">
            <a:off x="4077854" y="1628800"/>
            <a:ext cx="282244" cy="432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635896" y="1273801"/>
            <a:ext cx="1719702" cy="276999"/>
          </a:xfrm>
          <a:prstGeom prst="rect">
            <a:avLst/>
          </a:prstGeom>
          <a:noFill/>
        </p:spPr>
        <p:txBody>
          <a:bodyPr wrap="none" rtlCol="0">
            <a:spAutoFit/>
          </a:bodyPr>
          <a:lstStyle/>
          <a:p>
            <a:r>
              <a:rPr lang="en-US" sz="1200" dirty="0">
                <a:solidFill>
                  <a:srgbClr val="00B0F0"/>
                </a:solidFill>
              </a:rPr>
              <a:t>Communication symbols</a:t>
            </a:r>
          </a:p>
        </p:txBody>
      </p:sp>
      <p:sp>
        <p:nvSpPr>
          <p:cNvPr id="21" name="TextBox 20"/>
          <p:cNvSpPr txBox="1"/>
          <p:nvPr/>
        </p:nvSpPr>
        <p:spPr>
          <a:xfrm>
            <a:off x="1835696" y="1324595"/>
            <a:ext cx="1458476" cy="276999"/>
          </a:xfrm>
          <a:prstGeom prst="rect">
            <a:avLst/>
          </a:prstGeom>
          <a:noFill/>
        </p:spPr>
        <p:txBody>
          <a:bodyPr wrap="none" rtlCol="0">
            <a:spAutoFit/>
          </a:bodyPr>
          <a:lstStyle/>
          <a:p>
            <a:r>
              <a:rPr lang="en-US" sz="1200" dirty="0">
                <a:solidFill>
                  <a:srgbClr val="00B0F0"/>
                </a:solidFill>
              </a:rPr>
              <a:t>Unknown amplitude</a:t>
            </a:r>
          </a:p>
        </p:txBody>
      </p:sp>
      <p:sp>
        <p:nvSpPr>
          <p:cNvPr id="22" name="TextBox 21"/>
          <p:cNvSpPr txBox="1"/>
          <p:nvPr/>
        </p:nvSpPr>
        <p:spPr>
          <a:xfrm>
            <a:off x="4562148" y="909158"/>
            <a:ext cx="925253" cy="276999"/>
          </a:xfrm>
          <a:prstGeom prst="rect">
            <a:avLst/>
          </a:prstGeom>
          <a:noFill/>
        </p:spPr>
        <p:txBody>
          <a:bodyPr wrap="none" rtlCol="0">
            <a:spAutoFit/>
          </a:bodyPr>
          <a:lstStyle/>
          <a:p>
            <a:r>
              <a:rPr lang="en-US" sz="1200" dirty="0">
                <a:solidFill>
                  <a:srgbClr val="00B0F0"/>
                </a:solidFill>
              </a:rPr>
              <a:t>Pulse shape</a:t>
            </a:r>
          </a:p>
        </p:txBody>
      </p:sp>
      <p:sp>
        <p:nvSpPr>
          <p:cNvPr id="23" name="TextBox 22"/>
          <p:cNvSpPr txBox="1"/>
          <p:nvPr/>
        </p:nvSpPr>
        <p:spPr>
          <a:xfrm>
            <a:off x="6743972" y="938647"/>
            <a:ext cx="1298505" cy="646331"/>
          </a:xfrm>
          <a:prstGeom prst="rect">
            <a:avLst/>
          </a:prstGeom>
          <a:noFill/>
        </p:spPr>
        <p:txBody>
          <a:bodyPr wrap="square" rtlCol="0">
            <a:spAutoFit/>
          </a:bodyPr>
          <a:lstStyle/>
          <a:p>
            <a:r>
              <a:rPr lang="en-US" sz="1200" dirty="0">
                <a:solidFill>
                  <a:srgbClr val="00B0F0"/>
                </a:solidFill>
              </a:rPr>
              <a:t>Unknown frequency and phase offset</a:t>
            </a:r>
          </a:p>
        </p:txBody>
      </p:sp>
      <p:sp>
        <p:nvSpPr>
          <p:cNvPr id="24" name="TextBox 23"/>
          <p:cNvSpPr txBox="1"/>
          <p:nvPr/>
        </p:nvSpPr>
        <p:spPr>
          <a:xfrm>
            <a:off x="7821563" y="1307979"/>
            <a:ext cx="600164" cy="276999"/>
          </a:xfrm>
          <a:prstGeom prst="rect">
            <a:avLst/>
          </a:prstGeom>
          <a:noFill/>
        </p:spPr>
        <p:txBody>
          <a:bodyPr wrap="none" rtlCol="0">
            <a:spAutoFit/>
          </a:bodyPr>
          <a:lstStyle/>
          <a:p>
            <a:r>
              <a:rPr lang="en-US" sz="1200" dirty="0">
                <a:solidFill>
                  <a:srgbClr val="00B0F0"/>
                </a:solidFill>
              </a:rPr>
              <a:t>AWGN</a:t>
            </a:r>
          </a:p>
        </p:txBody>
      </p:sp>
      <p:cxnSp>
        <p:nvCxnSpPr>
          <p:cNvPr id="25" name="Straight Arrow Connector 24"/>
          <p:cNvCxnSpPr/>
          <p:nvPr/>
        </p:nvCxnSpPr>
        <p:spPr>
          <a:xfrm flipH="1">
            <a:off x="4320633" y="1177706"/>
            <a:ext cx="683415" cy="762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6802067" y="1565980"/>
            <a:ext cx="141122" cy="278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7801685" y="1548661"/>
            <a:ext cx="282244" cy="432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633378" y="1070612"/>
            <a:ext cx="1005104" cy="461665"/>
          </a:xfrm>
          <a:prstGeom prst="rect">
            <a:avLst/>
          </a:prstGeom>
          <a:noFill/>
        </p:spPr>
        <p:txBody>
          <a:bodyPr wrap="square" rtlCol="0">
            <a:spAutoFit/>
          </a:bodyPr>
          <a:lstStyle/>
          <a:p>
            <a:r>
              <a:rPr lang="en-US" sz="1200" dirty="0">
                <a:solidFill>
                  <a:srgbClr val="00B0F0"/>
                </a:solidFill>
              </a:rPr>
              <a:t>Unknown time offset</a:t>
            </a:r>
          </a:p>
        </p:txBody>
      </p:sp>
      <p:cxnSp>
        <p:nvCxnSpPr>
          <p:cNvPr id="32" name="Straight Arrow Connector 31"/>
          <p:cNvCxnSpPr/>
          <p:nvPr/>
        </p:nvCxnSpPr>
        <p:spPr>
          <a:xfrm flipH="1">
            <a:off x="5763025" y="1497595"/>
            <a:ext cx="282244" cy="432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2923332" y="1573861"/>
            <a:ext cx="320642" cy="439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741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The mathematical foundation</a:t>
            </a:r>
          </a:p>
        </p:txBody>
      </p:sp>
      <p:graphicFrame>
        <p:nvGraphicFramePr>
          <p:cNvPr id="3" name="Object 2"/>
          <p:cNvGraphicFramePr>
            <a:graphicFrameLocks noChangeAspect="1"/>
          </p:cNvGraphicFramePr>
          <p:nvPr>
            <p:extLst>
              <p:ext uri="{D42A27DB-BD31-4B8C-83A1-F6EECF244321}">
                <p14:modId xmlns:p14="http://schemas.microsoft.com/office/powerpoint/2010/main" val="2841336311"/>
              </p:ext>
            </p:extLst>
          </p:nvPr>
        </p:nvGraphicFramePr>
        <p:xfrm>
          <a:off x="1187624" y="2231550"/>
          <a:ext cx="3204356" cy="557280"/>
        </p:xfrm>
        <a:graphic>
          <a:graphicData uri="http://schemas.openxmlformats.org/presentationml/2006/ole">
            <mc:AlternateContent xmlns:mc="http://schemas.openxmlformats.org/markup-compatibility/2006">
              <mc:Choice xmlns:v="urn:schemas-microsoft-com:vml" Requires="v">
                <p:oleObj spid="_x0000_s2300" name="Equation" r:id="rId3" imgW="1460160" imgH="253800" progId="Equation.DSMT4">
                  <p:embed/>
                </p:oleObj>
              </mc:Choice>
              <mc:Fallback>
                <p:oleObj name="Equation" r:id="rId3" imgW="1460160" imgH="253800" progId="Equation.DSMT4">
                  <p:embed/>
                  <p:pic>
                    <p:nvPicPr>
                      <p:cNvPr id="0" name=""/>
                      <p:cNvPicPr/>
                      <p:nvPr/>
                    </p:nvPicPr>
                    <p:blipFill>
                      <a:blip r:embed="rId4"/>
                      <a:stretch>
                        <a:fillRect/>
                      </a:stretch>
                    </p:blipFill>
                    <p:spPr>
                      <a:xfrm>
                        <a:off x="1187624" y="2231550"/>
                        <a:ext cx="3204356" cy="557280"/>
                      </a:xfrm>
                      <a:prstGeom prst="rect">
                        <a:avLst/>
                      </a:prstGeom>
                    </p:spPr>
                  </p:pic>
                </p:oleObj>
              </mc:Fallback>
            </mc:AlternateContent>
          </a:graphicData>
        </a:graphic>
      </p:graphicFrame>
      <p:sp>
        <p:nvSpPr>
          <p:cNvPr id="5" name="TextBox 4"/>
          <p:cNvSpPr txBox="1"/>
          <p:nvPr/>
        </p:nvSpPr>
        <p:spPr>
          <a:xfrm>
            <a:off x="467544" y="1225895"/>
            <a:ext cx="7632848" cy="923330"/>
          </a:xfrm>
          <a:prstGeom prst="rect">
            <a:avLst/>
          </a:prstGeom>
          <a:noFill/>
        </p:spPr>
        <p:txBody>
          <a:bodyPr wrap="square" rtlCol="0">
            <a:spAutoFit/>
          </a:bodyPr>
          <a:lstStyle/>
          <a:p>
            <a:r>
              <a:rPr lang="sv-SE" dirty="0"/>
              <a:t>A common procedure is to make a good estimate of the </a:t>
            </a:r>
            <a:r>
              <a:rPr lang="sv-SE" dirty="0" err="1"/>
              <a:t>synchronization</a:t>
            </a:r>
            <a:r>
              <a:rPr lang="sv-SE" dirty="0"/>
              <a:t> parameters           </a:t>
            </a:r>
            <a:r>
              <a:rPr lang="sv-SE" dirty="0" err="1"/>
              <a:t>based</a:t>
            </a:r>
            <a:r>
              <a:rPr lang="sv-SE" dirty="0"/>
              <a:t> on the received signal, and then assume that the estimated parameters are the true ones.</a:t>
            </a:r>
          </a:p>
        </p:txBody>
      </p:sp>
      <p:graphicFrame>
        <p:nvGraphicFramePr>
          <p:cNvPr id="6" name="Object 5"/>
          <p:cNvGraphicFramePr>
            <a:graphicFrameLocks noChangeAspect="1"/>
          </p:cNvGraphicFramePr>
          <p:nvPr>
            <p:extLst>
              <p:ext uri="{D42A27DB-BD31-4B8C-83A1-F6EECF244321}">
                <p14:modId xmlns:p14="http://schemas.microsoft.com/office/powerpoint/2010/main" val="1807871146"/>
              </p:ext>
            </p:extLst>
          </p:nvPr>
        </p:nvGraphicFramePr>
        <p:xfrm>
          <a:off x="1692632" y="1551454"/>
          <a:ext cx="433070" cy="279400"/>
        </p:xfrm>
        <a:graphic>
          <a:graphicData uri="http://schemas.openxmlformats.org/presentationml/2006/ole">
            <mc:AlternateContent xmlns:mc="http://schemas.openxmlformats.org/markup-compatibility/2006">
              <mc:Choice xmlns:v="urn:schemas-microsoft-com:vml" Requires="v">
                <p:oleObj spid="_x0000_s2301" name="Equation" r:id="rId5" imgW="393480" imgH="253800" progId="Equation.DSMT4">
                  <p:embed/>
                </p:oleObj>
              </mc:Choice>
              <mc:Fallback>
                <p:oleObj name="Equation" r:id="rId5" imgW="393480" imgH="253800" progId="Equation.DSMT4">
                  <p:embed/>
                  <p:pic>
                    <p:nvPicPr>
                      <p:cNvPr id="0" name=""/>
                      <p:cNvPicPr/>
                      <p:nvPr/>
                    </p:nvPicPr>
                    <p:blipFill>
                      <a:blip r:embed="rId6"/>
                      <a:stretch>
                        <a:fillRect/>
                      </a:stretch>
                    </p:blipFill>
                    <p:spPr>
                      <a:xfrm>
                        <a:off x="1692632" y="1551454"/>
                        <a:ext cx="433070" cy="279400"/>
                      </a:xfrm>
                      <a:prstGeom prst="rect">
                        <a:avLst/>
                      </a:prstGeom>
                    </p:spPr>
                  </p:pic>
                </p:oleObj>
              </mc:Fallback>
            </mc:AlternateContent>
          </a:graphicData>
        </a:graphic>
      </p:graphicFrame>
      <p:sp>
        <p:nvSpPr>
          <p:cNvPr id="8" name="TextBox 7"/>
          <p:cNvSpPr txBox="1"/>
          <p:nvPr/>
        </p:nvSpPr>
        <p:spPr>
          <a:xfrm>
            <a:off x="470855" y="2843644"/>
            <a:ext cx="2259336" cy="369332"/>
          </a:xfrm>
          <a:prstGeom prst="rect">
            <a:avLst/>
          </a:prstGeom>
          <a:noFill/>
        </p:spPr>
        <p:txBody>
          <a:bodyPr wrap="none" rtlCol="0">
            <a:spAutoFit/>
          </a:bodyPr>
          <a:lstStyle/>
          <a:p>
            <a:r>
              <a:rPr lang="sv-SE" dirty="0"/>
              <a:t>The pdf now becomes</a:t>
            </a:r>
          </a:p>
        </p:txBody>
      </p:sp>
      <p:sp>
        <p:nvSpPr>
          <p:cNvPr id="10" name="TextBox 9"/>
          <p:cNvSpPr txBox="1"/>
          <p:nvPr/>
        </p:nvSpPr>
        <p:spPr>
          <a:xfrm>
            <a:off x="467811" y="4354607"/>
            <a:ext cx="6984776" cy="646331"/>
          </a:xfrm>
          <a:prstGeom prst="rect">
            <a:avLst/>
          </a:prstGeom>
          <a:noFill/>
        </p:spPr>
        <p:txBody>
          <a:bodyPr wrap="square" rtlCol="0">
            <a:spAutoFit/>
          </a:bodyPr>
          <a:lstStyle/>
          <a:p>
            <a:r>
              <a:rPr lang="sv-SE" dirty="0"/>
              <a:t>Compensation of the synchronization parameters now leeds to the simple received signal</a:t>
            </a:r>
          </a:p>
        </p:txBody>
      </p:sp>
      <p:graphicFrame>
        <p:nvGraphicFramePr>
          <p:cNvPr id="4" name="Object 3"/>
          <p:cNvGraphicFramePr>
            <a:graphicFrameLocks noChangeAspect="1"/>
          </p:cNvGraphicFramePr>
          <p:nvPr>
            <p:extLst>
              <p:ext uri="{D42A27DB-BD31-4B8C-83A1-F6EECF244321}">
                <p14:modId xmlns:p14="http://schemas.microsoft.com/office/powerpoint/2010/main" val="2122688333"/>
              </p:ext>
            </p:extLst>
          </p:nvPr>
        </p:nvGraphicFramePr>
        <p:xfrm>
          <a:off x="1043608" y="3228835"/>
          <a:ext cx="4968552" cy="980916"/>
        </p:xfrm>
        <a:graphic>
          <a:graphicData uri="http://schemas.openxmlformats.org/presentationml/2006/ole">
            <mc:AlternateContent xmlns:mc="http://schemas.openxmlformats.org/markup-compatibility/2006">
              <mc:Choice xmlns:v="urn:schemas-microsoft-com:vml" Requires="v">
                <p:oleObj spid="_x0000_s2302" name="Equation" r:id="rId7" imgW="2958840" imgH="583920" progId="Equation.DSMT4">
                  <p:embed/>
                </p:oleObj>
              </mc:Choice>
              <mc:Fallback>
                <p:oleObj name="Equation" r:id="rId7" imgW="2958840" imgH="583920" progId="Equation.DSMT4">
                  <p:embed/>
                  <p:pic>
                    <p:nvPicPr>
                      <p:cNvPr id="0" name=""/>
                      <p:cNvPicPr/>
                      <p:nvPr/>
                    </p:nvPicPr>
                    <p:blipFill>
                      <a:blip r:embed="rId8"/>
                      <a:stretch>
                        <a:fillRect/>
                      </a:stretch>
                    </p:blipFill>
                    <p:spPr>
                      <a:xfrm>
                        <a:off x="1043608" y="3228835"/>
                        <a:ext cx="4968552" cy="980916"/>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126320008"/>
              </p:ext>
            </p:extLst>
          </p:nvPr>
        </p:nvGraphicFramePr>
        <p:xfrm>
          <a:off x="1115616" y="5088182"/>
          <a:ext cx="5598868" cy="756604"/>
        </p:xfrm>
        <a:graphic>
          <a:graphicData uri="http://schemas.openxmlformats.org/presentationml/2006/ole">
            <mc:AlternateContent xmlns:mc="http://schemas.openxmlformats.org/markup-compatibility/2006">
              <mc:Choice xmlns:v="urn:schemas-microsoft-com:vml" Requires="v">
                <p:oleObj spid="_x0000_s2303" name="Equation" r:id="rId9" imgW="3288960" imgH="444240" progId="Equation.DSMT4">
                  <p:embed/>
                </p:oleObj>
              </mc:Choice>
              <mc:Fallback>
                <p:oleObj name="Equation" r:id="rId9" imgW="3288960" imgH="444240" progId="Equation.DSMT4">
                  <p:embed/>
                  <p:pic>
                    <p:nvPicPr>
                      <p:cNvPr id="0" name=""/>
                      <p:cNvPicPr/>
                      <p:nvPr/>
                    </p:nvPicPr>
                    <p:blipFill>
                      <a:blip r:embed="rId10"/>
                      <a:stretch>
                        <a:fillRect/>
                      </a:stretch>
                    </p:blipFill>
                    <p:spPr>
                      <a:xfrm>
                        <a:off x="1115616" y="5088182"/>
                        <a:ext cx="5598868" cy="756604"/>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1371164897"/>
              </p:ext>
            </p:extLst>
          </p:nvPr>
        </p:nvGraphicFramePr>
        <p:xfrm>
          <a:off x="5508104" y="94488"/>
          <a:ext cx="3493741" cy="581394"/>
        </p:xfrm>
        <a:graphic>
          <a:graphicData uri="http://schemas.openxmlformats.org/presentationml/2006/ole">
            <mc:AlternateContent xmlns:mc="http://schemas.openxmlformats.org/markup-compatibility/2006">
              <mc:Choice xmlns:v="urn:schemas-microsoft-com:vml" Requires="v">
                <p:oleObj spid="_x0000_s2304" name="Equation" r:id="rId11" imgW="6190662" imgH="1030357" progId="Equation.DSMT4">
                  <p:embed/>
                </p:oleObj>
              </mc:Choice>
              <mc:Fallback>
                <p:oleObj name="Equation" r:id="rId11" imgW="6190662" imgH="1030357" progId="Equation.DSMT4">
                  <p:embed/>
                  <p:pic>
                    <p:nvPicPr>
                      <p:cNvPr id="0" name=""/>
                      <p:cNvPicPr/>
                      <p:nvPr/>
                    </p:nvPicPr>
                    <p:blipFill>
                      <a:blip r:embed="rId12"/>
                      <a:stretch>
                        <a:fillRect/>
                      </a:stretch>
                    </p:blipFill>
                    <p:spPr>
                      <a:xfrm>
                        <a:off x="5508104" y="94488"/>
                        <a:ext cx="3493741" cy="581394"/>
                      </a:xfrm>
                      <a:prstGeom prst="rect">
                        <a:avLst/>
                      </a:prstGeom>
                    </p:spPr>
                  </p:pic>
                </p:oleObj>
              </mc:Fallback>
            </mc:AlternateContent>
          </a:graphicData>
        </a:graphic>
      </p:graphicFrame>
      <p:cxnSp>
        <p:nvCxnSpPr>
          <p:cNvPr id="16" name="Straight Arrow Connector 15"/>
          <p:cNvCxnSpPr/>
          <p:nvPr/>
        </p:nvCxnSpPr>
        <p:spPr>
          <a:xfrm>
            <a:off x="5364088" y="2915859"/>
            <a:ext cx="30963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6876256" y="2231550"/>
            <a:ext cx="0" cy="68431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0" name="Straight Connector 19"/>
          <p:cNvCxnSpPr/>
          <p:nvPr/>
        </p:nvCxnSpPr>
        <p:spPr>
          <a:xfrm flipV="1">
            <a:off x="6300192" y="1916832"/>
            <a:ext cx="0" cy="1296144"/>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2" name="Object 21"/>
          <p:cNvGraphicFramePr>
            <a:graphicFrameLocks noChangeAspect="1"/>
          </p:cNvGraphicFramePr>
          <p:nvPr>
            <p:extLst>
              <p:ext uri="{D42A27DB-BD31-4B8C-83A1-F6EECF244321}">
                <p14:modId xmlns:p14="http://schemas.microsoft.com/office/powerpoint/2010/main" val="3700988717"/>
              </p:ext>
            </p:extLst>
          </p:nvPr>
        </p:nvGraphicFramePr>
        <p:xfrm>
          <a:off x="8492657" y="2826959"/>
          <a:ext cx="127000" cy="177800"/>
        </p:xfrm>
        <a:graphic>
          <a:graphicData uri="http://schemas.openxmlformats.org/presentationml/2006/ole">
            <mc:AlternateContent xmlns:mc="http://schemas.openxmlformats.org/markup-compatibility/2006">
              <mc:Choice xmlns:v="urn:schemas-microsoft-com:vml" Requires="v">
                <p:oleObj spid="_x0000_s2305" name="Equation" r:id="rId13" imgW="126720" imgH="177480" progId="Equation.DSMT4">
                  <p:embed/>
                </p:oleObj>
              </mc:Choice>
              <mc:Fallback>
                <p:oleObj name="Equation" r:id="rId13" imgW="126720" imgH="177480" progId="Equation.DSMT4">
                  <p:embed/>
                  <p:pic>
                    <p:nvPicPr>
                      <p:cNvPr id="0" name=""/>
                      <p:cNvPicPr/>
                      <p:nvPr/>
                    </p:nvPicPr>
                    <p:blipFill>
                      <a:blip r:embed="rId14"/>
                      <a:stretch>
                        <a:fillRect/>
                      </a:stretch>
                    </p:blipFill>
                    <p:spPr>
                      <a:xfrm>
                        <a:off x="8492657" y="2826959"/>
                        <a:ext cx="127000" cy="177800"/>
                      </a:xfrm>
                      <a:prstGeom prst="rect">
                        <a:avLst/>
                      </a:prstGeom>
                    </p:spPr>
                  </p:pic>
                </p:oleObj>
              </mc:Fallback>
            </mc:AlternateContent>
          </a:graphicData>
        </a:graphic>
      </p:graphicFrame>
      <p:graphicFrame>
        <p:nvGraphicFramePr>
          <p:cNvPr id="23" name="Object 22"/>
          <p:cNvGraphicFramePr>
            <a:graphicFrameLocks noChangeAspect="1"/>
          </p:cNvGraphicFramePr>
          <p:nvPr>
            <p:extLst>
              <p:ext uri="{D42A27DB-BD31-4B8C-83A1-F6EECF244321}">
                <p14:modId xmlns:p14="http://schemas.microsoft.com/office/powerpoint/2010/main" val="3197290924"/>
              </p:ext>
            </p:extLst>
          </p:nvPr>
        </p:nvGraphicFramePr>
        <p:xfrm>
          <a:off x="6787356" y="2927846"/>
          <a:ext cx="177800" cy="228600"/>
        </p:xfrm>
        <a:graphic>
          <a:graphicData uri="http://schemas.openxmlformats.org/presentationml/2006/ole">
            <mc:AlternateContent xmlns:mc="http://schemas.openxmlformats.org/markup-compatibility/2006">
              <mc:Choice xmlns:v="urn:schemas-microsoft-com:vml" Requires="v">
                <p:oleObj spid="_x0000_s2306" name="Equation" r:id="rId15" imgW="177480" imgH="228600" progId="Equation.DSMT4">
                  <p:embed/>
                </p:oleObj>
              </mc:Choice>
              <mc:Fallback>
                <p:oleObj name="Equation" r:id="rId15" imgW="177480" imgH="228600" progId="Equation.DSMT4">
                  <p:embed/>
                  <p:pic>
                    <p:nvPicPr>
                      <p:cNvPr id="0" name=""/>
                      <p:cNvPicPr/>
                      <p:nvPr/>
                    </p:nvPicPr>
                    <p:blipFill>
                      <a:blip r:embed="rId16"/>
                      <a:stretch>
                        <a:fillRect/>
                      </a:stretch>
                    </p:blipFill>
                    <p:spPr>
                      <a:xfrm>
                        <a:off x="6787356" y="2927846"/>
                        <a:ext cx="177800" cy="228600"/>
                      </a:xfrm>
                      <a:prstGeom prst="rect">
                        <a:avLst/>
                      </a:prstGeom>
                    </p:spPr>
                  </p:pic>
                </p:oleObj>
              </mc:Fallback>
            </mc:AlternateContent>
          </a:graphicData>
        </a:graphic>
      </p:graphicFrame>
      <p:sp>
        <p:nvSpPr>
          <p:cNvPr id="24" name="TextBox 23"/>
          <p:cNvSpPr txBox="1"/>
          <p:nvPr/>
        </p:nvSpPr>
        <p:spPr>
          <a:xfrm>
            <a:off x="7204763" y="2237573"/>
            <a:ext cx="1160960" cy="461665"/>
          </a:xfrm>
          <a:prstGeom prst="rect">
            <a:avLst/>
          </a:prstGeom>
          <a:noFill/>
        </p:spPr>
        <p:txBody>
          <a:bodyPr wrap="square" rtlCol="0">
            <a:spAutoFit/>
          </a:bodyPr>
          <a:lstStyle/>
          <a:p>
            <a:r>
              <a:rPr lang="sv-SE" sz="1200" dirty="0" smtClean="0">
                <a:solidFill>
                  <a:srgbClr val="92D050"/>
                </a:solidFill>
              </a:rPr>
              <a:t>No uncertainty assumed</a:t>
            </a:r>
            <a:endParaRPr lang="en-US" sz="1200" dirty="0">
              <a:solidFill>
                <a:srgbClr val="92D050"/>
              </a:solidFill>
            </a:endParaRPr>
          </a:p>
        </p:txBody>
      </p:sp>
      <p:sp>
        <p:nvSpPr>
          <p:cNvPr id="25" name="TextBox 24"/>
          <p:cNvSpPr txBox="1"/>
          <p:nvPr/>
        </p:nvSpPr>
        <p:spPr>
          <a:xfrm>
            <a:off x="6124299" y="3773733"/>
            <a:ext cx="2319674" cy="369332"/>
          </a:xfrm>
          <a:prstGeom prst="rect">
            <a:avLst/>
          </a:prstGeom>
          <a:noFill/>
        </p:spPr>
        <p:txBody>
          <a:bodyPr wrap="none" rtlCol="0">
            <a:spAutoFit/>
          </a:bodyPr>
          <a:lstStyle/>
          <a:p>
            <a:r>
              <a:rPr lang="sv-SE" dirty="0" smtClean="0">
                <a:solidFill>
                  <a:srgbClr val="92D050"/>
                </a:solidFill>
              </a:rPr>
              <a:t>The integral goes away</a:t>
            </a:r>
            <a:endParaRPr lang="en-US" dirty="0">
              <a:solidFill>
                <a:srgbClr val="92D050"/>
              </a:solidFill>
            </a:endParaRPr>
          </a:p>
        </p:txBody>
      </p:sp>
      <p:sp>
        <p:nvSpPr>
          <p:cNvPr id="26" name="TextBox 25"/>
          <p:cNvSpPr txBox="1"/>
          <p:nvPr/>
        </p:nvSpPr>
        <p:spPr>
          <a:xfrm>
            <a:off x="386658" y="5932030"/>
            <a:ext cx="7056784" cy="646331"/>
          </a:xfrm>
          <a:prstGeom prst="rect">
            <a:avLst/>
          </a:prstGeom>
          <a:noFill/>
        </p:spPr>
        <p:txBody>
          <a:bodyPr wrap="square" rtlCol="0">
            <a:spAutoFit/>
          </a:bodyPr>
          <a:lstStyle/>
          <a:p>
            <a:r>
              <a:rPr lang="sv-SE" dirty="0" smtClean="0"/>
              <a:t>This compensated received signal is without imparments and can be handled as usual.</a:t>
            </a:r>
            <a:endParaRPr lang="en-US" dirty="0"/>
          </a:p>
        </p:txBody>
      </p:sp>
    </p:spTree>
    <p:extLst>
      <p:ext uri="{BB962C8B-B14F-4D97-AF65-F5344CB8AC3E}">
        <p14:creationId xmlns:p14="http://schemas.microsoft.com/office/powerpoint/2010/main" val="21538072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395536" y="2348880"/>
            <a:ext cx="6264696" cy="432048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 name="Title 1"/>
          <p:cNvSpPr>
            <a:spLocks noGrp="1"/>
          </p:cNvSpPr>
          <p:nvPr>
            <p:ph type="title"/>
          </p:nvPr>
        </p:nvSpPr>
        <p:spPr/>
        <p:txBody>
          <a:bodyPr/>
          <a:lstStyle/>
          <a:p>
            <a:r>
              <a:rPr lang="sv-SE" dirty="0"/>
              <a:t>The LMS algorithm</a:t>
            </a:r>
          </a:p>
        </p:txBody>
      </p:sp>
      <p:sp>
        <p:nvSpPr>
          <p:cNvPr id="3" name="TextBox 2"/>
          <p:cNvSpPr txBox="1"/>
          <p:nvPr/>
        </p:nvSpPr>
        <p:spPr>
          <a:xfrm>
            <a:off x="611560" y="1268760"/>
            <a:ext cx="7704856" cy="923330"/>
          </a:xfrm>
          <a:prstGeom prst="rect">
            <a:avLst/>
          </a:prstGeom>
          <a:noFill/>
        </p:spPr>
        <p:txBody>
          <a:bodyPr wrap="square" rtlCol="0">
            <a:spAutoFit/>
          </a:bodyPr>
          <a:lstStyle/>
          <a:p>
            <a:r>
              <a:rPr lang="sv-SE" dirty="0"/>
              <a:t>The Least Mean Squares (LMS) algorithm is a simple and useful algorithm to adaptively find and track parameter values in various systems. The algorithm consists of making small steps in the direction of the negative error gradient.</a:t>
            </a:r>
          </a:p>
        </p:txBody>
      </p:sp>
      <p:sp>
        <p:nvSpPr>
          <p:cNvPr id="4" name="TextBox 3"/>
          <p:cNvSpPr txBox="1"/>
          <p:nvPr/>
        </p:nvSpPr>
        <p:spPr>
          <a:xfrm>
            <a:off x="676818" y="2469711"/>
            <a:ext cx="5661586" cy="3693319"/>
          </a:xfrm>
          <a:prstGeom prst="rect">
            <a:avLst/>
          </a:prstGeom>
          <a:noFill/>
        </p:spPr>
        <p:txBody>
          <a:bodyPr wrap="square" rtlCol="0">
            <a:spAutoFit/>
          </a:bodyPr>
          <a:lstStyle/>
          <a:p>
            <a:r>
              <a:rPr lang="sv-SE" dirty="0"/>
              <a:t>Example: We want to find the FIR filter that makes the filter output as close (MMSE) to a desired signal      as possible. The filtering operation is defined as</a:t>
            </a:r>
          </a:p>
          <a:p>
            <a:endParaRPr lang="sv-SE" dirty="0"/>
          </a:p>
          <a:p>
            <a:endParaRPr lang="sv-SE" dirty="0"/>
          </a:p>
          <a:p>
            <a:endParaRPr lang="sv-SE" dirty="0"/>
          </a:p>
          <a:p>
            <a:r>
              <a:rPr lang="sv-SE" dirty="0"/>
              <a:t>with an error given by                      , where       is the desired filter output. Trying to minimize the instantaneous quadratic error, we compute the gradient as</a:t>
            </a:r>
          </a:p>
          <a:p>
            <a:endParaRPr lang="sv-SE" dirty="0"/>
          </a:p>
          <a:p>
            <a:endParaRPr lang="sv-SE" dirty="0"/>
          </a:p>
          <a:p>
            <a:endParaRPr lang="sv-SE" dirty="0"/>
          </a:p>
          <a:p>
            <a:r>
              <a:rPr lang="sv-SE" dirty="0"/>
              <a:t>The resulting algorithm is thus</a:t>
            </a:r>
          </a:p>
        </p:txBody>
      </p:sp>
      <p:graphicFrame>
        <p:nvGraphicFramePr>
          <p:cNvPr id="6" name="Object 5"/>
          <p:cNvGraphicFramePr>
            <a:graphicFrameLocks noChangeAspect="1"/>
          </p:cNvGraphicFramePr>
          <p:nvPr>
            <p:extLst>
              <p:ext uri="{D42A27DB-BD31-4B8C-83A1-F6EECF244321}">
                <p14:modId xmlns:p14="http://schemas.microsoft.com/office/powerpoint/2010/main" val="4084244350"/>
              </p:ext>
            </p:extLst>
          </p:nvPr>
        </p:nvGraphicFramePr>
        <p:xfrm>
          <a:off x="1009812" y="3429000"/>
          <a:ext cx="1295400" cy="622300"/>
        </p:xfrm>
        <a:graphic>
          <a:graphicData uri="http://schemas.openxmlformats.org/presentationml/2006/ole">
            <mc:AlternateContent xmlns:mc="http://schemas.openxmlformats.org/markup-compatibility/2006">
              <mc:Choice xmlns:v="urn:schemas-microsoft-com:vml" Requires="v">
                <p:oleObj spid="_x0000_s4445" name="Equation" r:id="rId3" imgW="1295280" imgH="622080" progId="Equation.DSMT4">
                  <p:embed/>
                </p:oleObj>
              </mc:Choice>
              <mc:Fallback>
                <p:oleObj name="Equation" r:id="rId3" imgW="1295280" imgH="622080" progId="Equation.DSMT4">
                  <p:embed/>
                  <p:pic>
                    <p:nvPicPr>
                      <p:cNvPr id="0" name=""/>
                      <p:cNvPicPr/>
                      <p:nvPr/>
                    </p:nvPicPr>
                    <p:blipFill>
                      <a:blip r:embed="rId4"/>
                      <a:stretch>
                        <a:fillRect/>
                      </a:stretch>
                    </p:blipFill>
                    <p:spPr>
                      <a:xfrm>
                        <a:off x="1009812" y="3429000"/>
                        <a:ext cx="1295400" cy="6223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839677479"/>
              </p:ext>
            </p:extLst>
          </p:nvPr>
        </p:nvGraphicFramePr>
        <p:xfrm>
          <a:off x="2889480" y="4155512"/>
          <a:ext cx="1066800" cy="292100"/>
        </p:xfrm>
        <a:graphic>
          <a:graphicData uri="http://schemas.openxmlformats.org/presentationml/2006/ole">
            <mc:AlternateContent xmlns:mc="http://schemas.openxmlformats.org/markup-compatibility/2006">
              <mc:Choice xmlns:v="urn:schemas-microsoft-com:vml" Requires="v">
                <p:oleObj spid="_x0000_s4446" name="Equation" r:id="rId5" imgW="1066680" imgH="291960" progId="Equation.DSMT4">
                  <p:embed/>
                </p:oleObj>
              </mc:Choice>
              <mc:Fallback>
                <p:oleObj name="Equation" r:id="rId5" imgW="1066680" imgH="291960" progId="Equation.DSMT4">
                  <p:embed/>
                  <p:pic>
                    <p:nvPicPr>
                      <p:cNvPr id="0" name=""/>
                      <p:cNvPicPr/>
                      <p:nvPr/>
                    </p:nvPicPr>
                    <p:blipFill>
                      <a:blip r:embed="rId6"/>
                      <a:stretch>
                        <a:fillRect/>
                      </a:stretch>
                    </p:blipFill>
                    <p:spPr>
                      <a:xfrm>
                        <a:off x="2889480" y="4155512"/>
                        <a:ext cx="1066800" cy="29210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565347371"/>
              </p:ext>
            </p:extLst>
          </p:nvPr>
        </p:nvGraphicFramePr>
        <p:xfrm>
          <a:off x="4682220" y="4155512"/>
          <a:ext cx="241300" cy="292100"/>
        </p:xfrm>
        <a:graphic>
          <a:graphicData uri="http://schemas.openxmlformats.org/presentationml/2006/ole">
            <mc:AlternateContent xmlns:mc="http://schemas.openxmlformats.org/markup-compatibility/2006">
              <mc:Choice xmlns:v="urn:schemas-microsoft-com:vml" Requires="v">
                <p:oleObj spid="_x0000_s4447" name="Equation" r:id="rId7" imgW="241200" imgH="291960" progId="Equation.DSMT4">
                  <p:embed/>
                </p:oleObj>
              </mc:Choice>
              <mc:Fallback>
                <p:oleObj name="Equation" r:id="rId7" imgW="241200" imgH="291960" progId="Equation.DSMT4">
                  <p:embed/>
                  <p:pic>
                    <p:nvPicPr>
                      <p:cNvPr id="0" name=""/>
                      <p:cNvPicPr/>
                      <p:nvPr/>
                    </p:nvPicPr>
                    <p:blipFill>
                      <a:blip r:embed="rId8"/>
                      <a:stretch>
                        <a:fillRect/>
                      </a:stretch>
                    </p:blipFill>
                    <p:spPr>
                      <a:xfrm>
                        <a:off x="4682220" y="4155512"/>
                        <a:ext cx="241300" cy="292100"/>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779176578"/>
              </p:ext>
            </p:extLst>
          </p:nvPr>
        </p:nvGraphicFramePr>
        <p:xfrm>
          <a:off x="971600" y="5085184"/>
          <a:ext cx="3530600" cy="698500"/>
        </p:xfrm>
        <a:graphic>
          <a:graphicData uri="http://schemas.openxmlformats.org/presentationml/2006/ole">
            <mc:AlternateContent xmlns:mc="http://schemas.openxmlformats.org/markup-compatibility/2006">
              <mc:Choice xmlns:v="urn:schemas-microsoft-com:vml" Requires="v">
                <p:oleObj spid="_x0000_s4448" name="Equation" r:id="rId9" imgW="3530520" imgH="698400" progId="Equation.DSMT4">
                  <p:embed/>
                </p:oleObj>
              </mc:Choice>
              <mc:Fallback>
                <p:oleObj name="Equation" r:id="rId9" imgW="3530520" imgH="698400" progId="Equation.DSMT4">
                  <p:embed/>
                  <p:pic>
                    <p:nvPicPr>
                      <p:cNvPr id="0" name=""/>
                      <p:cNvPicPr/>
                      <p:nvPr/>
                    </p:nvPicPr>
                    <p:blipFill>
                      <a:blip r:embed="rId10"/>
                      <a:stretch>
                        <a:fillRect/>
                      </a:stretch>
                    </p:blipFill>
                    <p:spPr>
                      <a:xfrm>
                        <a:off x="971600" y="5085184"/>
                        <a:ext cx="3530600" cy="698500"/>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994331094"/>
              </p:ext>
            </p:extLst>
          </p:nvPr>
        </p:nvGraphicFramePr>
        <p:xfrm>
          <a:off x="971600" y="6178560"/>
          <a:ext cx="1739900" cy="292100"/>
        </p:xfrm>
        <a:graphic>
          <a:graphicData uri="http://schemas.openxmlformats.org/presentationml/2006/ole">
            <mc:AlternateContent xmlns:mc="http://schemas.openxmlformats.org/markup-compatibility/2006">
              <mc:Choice xmlns:v="urn:schemas-microsoft-com:vml" Requires="v">
                <p:oleObj spid="_x0000_s4449" name="Equation" r:id="rId11" imgW="1739880" imgH="291960" progId="Equation.DSMT4">
                  <p:embed/>
                </p:oleObj>
              </mc:Choice>
              <mc:Fallback>
                <p:oleObj name="Equation" r:id="rId11" imgW="1739880" imgH="291960" progId="Equation.DSMT4">
                  <p:embed/>
                  <p:pic>
                    <p:nvPicPr>
                      <p:cNvPr id="0" name=""/>
                      <p:cNvPicPr/>
                      <p:nvPr/>
                    </p:nvPicPr>
                    <p:blipFill>
                      <a:blip r:embed="rId12"/>
                      <a:stretch>
                        <a:fillRect/>
                      </a:stretch>
                    </p:blipFill>
                    <p:spPr>
                      <a:xfrm>
                        <a:off x="971600" y="6178560"/>
                        <a:ext cx="1739900" cy="292100"/>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3725067373"/>
              </p:ext>
            </p:extLst>
          </p:nvPr>
        </p:nvGraphicFramePr>
        <p:xfrm>
          <a:off x="5220072" y="2780928"/>
          <a:ext cx="241300" cy="292100"/>
        </p:xfrm>
        <a:graphic>
          <a:graphicData uri="http://schemas.openxmlformats.org/presentationml/2006/ole">
            <mc:AlternateContent xmlns:mc="http://schemas.openxmlformats.org/markup-compatibility/2006">
              <mc:Choice xmlns:v="urn:schemas-microsoft-com:vml" Requires="v">
                <p:oleObj spid="_x0000_s4450" name="Equation" r:id="rId13" imgW="241200" imgH="291960" progId="Equation.DSMT4">
                  <p:embed/>
                </p:oleObj>
              </mc:Choice>
              <mc:Fallback>
                <p:oleObj name="Equation" r:id="rId13" imgW="241200" imgH="291960" progId="Equation.DSMT4">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20072" y="2780928"/>
                        <a:ext cx="2413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TextBox 12"/>
          <p:cNvSpPr txBox="1"/>
          <p:nvPr/>
        </p:nvSpPr>
        <p:spPr>
          <a:xfrm>
            <a:off x="6804248" y="2485924"/>
            <a:ext cx="2232248" cy="3416320"/>
          </a:xfrm>
          <a:prstGeom prst="rect">
            <a:avLst/>
          </a:prstGeom>
          <a:noFill/>
        </p:spPr>
        <p:txBody>
          <a:bodyPr wrap="square" rtlCol="0">
            <a:spAutoFit/>
          </a:bodyPr>
          <a:lstStyle/>
          <a:p>
            <a:r>
              <a:rPr lang="sv-SE" dirty="0"/>
              <a:t>There are many modified versions of the LMS algorithm. For example, it is possible to make the step size constant, </a:t>
            </a:r>
          </a:p>
          <a:p>
            <a:endParaRPr lang="sv-SE" dirty="0"/>
          </a:p>
          <a:p>
            <a:endParaRPr lang="sv-SE" dirty="0"/>
          </a:p>
          <a:p>
            <a:r>
              <a:rPr lang="sv-SE" dirty="0"/>
              <a:t>In some applications it is an advantage to make the step size adaptive.</a:t>
            </a:r>
          </a:p>
        </p:txBody>
      </p:sp>
      <p:graphicFrame>
        <p:nvGraphicFramePr>
          <p:cNvPr id="14" name="Object 13"/>
          <p:cNvGraphicFramePr>
            <a:graphicFrameLocks noChangeAspect="1"/>
          </p:cNvGraphicFramePr>
          <p:nvPr>
            <p:extLst>
              <p:ext uri="{D42A27DB-BD31-4B8C-83A1-F6EECF244321}">
                <p14:modId xmlns:p14="http://schemas.microsoft.com/office/powerpoint/2010/main" val="1889725359"/>
              </p:ext>
            </p:extLst>
          </p:nvPr>
        </p:nvGraphicFramePr>
        <p:xfrm>
          <a:off x="6805003" y="4308166"/>
          <a:ext cx="2273300" cy="342900"/>
        </p:xfrm>
        <a:graphic>
          <a:graphicData uri="http://schemas.openxmlformats.org/presentationml/2006/ole">
            <mc:AlternateContent xmlns:mc="http://schemas.openxmlformats.org/markup-compatibility/2006">
              <mc:Choice xmlns:v="urn:schemas-microsoft-com:vml" Requires="v">
                <p:oleObj spid="_x0000_s4451" name="Equation" r:id="rId15" imgW="2273040" imgH="342720" progId="Equation.DSMT4">
                  <p:embed/>
                </p:oleObj>
              </mc:Choice>
              <mc:Fallback>
                <p:oleObj name="Equation" r:id="rId15" imgW="2273040" imgH="342720" progId="Equation.DSMT4">
                  <p:embed/>
                  <p:pic>
                    <p:nvPicPr>
                      <p:cNvPr id="0" name="Object 9"/>
                      <p:cNvPicPr>
                        <a:picLocks noChangeAspect="1" noChangeArrowheads="1"/>
                      </p:cNvPicPr>
                      <p:nvPr/>
                    </p:nvPicPr>
                    <p:blipFill>
                      <a:blip r:embed="rId16"/>
                      <a:srcRect/>
                      <a:stretch>
                        <a:fillRect/>
                      </a:stretch>
                    </p:blipFill>
                    <p:spPr bwMode="auto">
                      <a:xfrm>
                        <a:off x="6805003" y="4308166"/>
                        <a:ext cx="22733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2398539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Automatic Gain Control</a:t>
            </a:r>
          </a:p>
        </p:txBody>
      </p:sp>
      <p:sp>
        <p:nvSpPr>
          <p:cNvPr id="3" name="TextBox 2"/>
          <p:cNvSpPr txBox="1"/>
          <p:nvPr/>
        </p:nvSpPr>
        <p:spPr>
          <a:xfrm>
            <a:off x="683569" y="1626414"/>
            <a:ext cx="7128792" cy="1200329"/>
          </a:xfrm>
          <a:prstGeom prst="rect">
            <a:avLst/>
          </a:prstGeom>
          <a:noFill/>
        </p:spPr>
        <p:txBody>
          <a:bodyPr wrap="square" rtlCol="0">
            <a:spAutoFit/>
          </a:bodyPr>
          <a:lstStyle/>
          <a:p>
            <a:r>
              <a:rPr lang="sv-SE" dirty="0"/>
              <a:t>The gain is typically adjusted to give a constant average power output.</a:t>
            </a:r>
          </a:p>
          <a:p>
            <a:r>
              <a:rPr lang="sv-SE" dirty="0"/>
              <a:t>For each sample, compute the power (the square of the amplitude,      ) and lowpass filter this random sequence. The gain should be adjusted to make the average power e.g. 1.</a:t>
            </a:r>
          </a:p>
        </p:txBody>
      </p:sp>
      <p:sp>
        <p:nvSpPr>
          <p:cNvPr id="5" name="Rectangle 4"/>
          <p:cNvSpPr/>
          <p:nvPr/>
        </p:nvSpPr>
        <p:spPr>
          <a:xfrm>
            <a:off x="553568" y="4008884"/>
            <a:ext cx="4572000" cy="646331"/>
          </a:xfrm>
          <a:prstGeom prst="rect">
            <a:avLst/>
          </a:prstGeom>
        </p:spPr>
        <p:txBody>
          <a:bodyPr>
            <a:spAutoFit/>
          </a:bodyPr>
          <a:lstStyle/>
          <a:p>
            <a:r>
              <a:rPr lang="sv-SE" dirty="0">
                <a:latin typeface="Tahoma" pitchFamily="34" charset="0"/>
                <a:ea typeface="Tahoma" pitchFamily="34" charset="0"/>
                <a:cs typeface="Tahoma" pitchFamily="34" charset="0"/>
              </a:rPr>
              <a:t>P = (1-mu)*P + mu*abs(x)^2;</a:t>
            </a:r>
          </a:p>
          <a:p>
            <a:r>
              <a:rPr lang="sv-SE" dirty="0">
                <a:latin typeface="Tahoma" pitchFamily="34" charset="0"/>
                <a:ea typeface="Tahoma" pitchFamily="34" charset="0"/>
                <a:cs typeface="Tahoma" pitchFamily="34" charset="0"/>
              </a:rPr>
              <a:t>y = sqrt(1/P)*x;</a:t>
            </a:r>
          </a:p>
        </p:txBody>
      </p:sp>
      <p:sp>
        <p:nvSpPr>
          <p:cNvPr id="6" name="TextBox 5"/>
          <p:cNvSpPr txBox="1"/>
          <p:nvPr/>
        </p:nvSpPr>
        <p:spPr>
          <a:xfrm>
            <a:off x="553568" y="3534464"/>
            <a:ext cx="1714176" cy="369332"/>
          </a:xfrm>
          <a:prstGeom prst="rect">
            <a:avLst/>
          </a:prstGeom>
          <a:noFill/>
        </p:spPr>
        <p:txBody>
          <a:bodyPr wrap="square" rtlCol="0">
            <a:spAutoFit/>
          </a:bodyPr>
          <a:lstStyle/>
          <a:p>
            <a:r>
              <a:rPr lang="sv-SE" dirty="0">
                <a:solidFill>
                  <a:schemeClr val="accent6">
                    <a:lumMod val="75000"/>
                  </a:schemeClr>
                </a:solidFill>
              </a:rPr>
              <a:t>MATLAB </a:t>
            </a:r>
            <a:r>
              <a:rPr lang="sv-SE" dirty="0" smtClean="0">
                <a:solidFill>
                  <a:schemeClr val="accent6">
                    <a:lumMod val="75000"/>
                  </a:schemeClr>
                </a:solidFill>
              </a:rPr>
              <a:t>code</a:t>
            </a:r>
            <a:endParaRPr lang="sv-SE" dirty="0">
              <a:solidFill>
                <a:schemeClr val="accent6">
                  <a:lumMod val="75000"/>
                </a:schemeClr>
              </a:solidFill>
            </a:endParaRPr>
          </a:p>
        </p:txBody>
      </p:sp>
      <p:sp>
        <p:nvSpPr>
          <p:cNvPr id="7" name="TextBox 6"/>
          <p:cNvSpPr txBox="1"/>
          <p:nvPr/>
        </p:nvSpPr>
        <p:spPr>
          <a:xfrm>
            <a:off x="827585" y="5373216"/>
            <a:ext cx="6120679" cy="646331"/>
          </a:xfrm>
          <a:prstGeom prst="rect">
            <a:avLst/>
          </a:prstGeom>
          <a:noFill/>
        </p:spPr>
        <p:txBody>
          <a:bodyPr wrap="square" rtlCol="0">
            <a:spAutoFit/>
          </a:bodyPr>
          <a:lstStyle/>
          <a:p>
            <a:r>
              <a:rPr lang="sv-SE" dirty="0"/>
              <a:t>The variable mu should be in the order 0.01, but it depends a lot on the application.</a:t>
            </a:r>
          </a:p>
        </p:txBody>
      </p:sp>
    </p:spTree>
    <p:extLst>
      <p:ext uri="{BB962C8B-B14F-4D97-AF65-F5344CB8AC3E}">
        <p14:creationId xmlns:p14="http://schemas.microsoft.com/office/powerpoint/2010/main" val="22014584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sv-SE" dirty="0"/>
              <a:t>Symbol timing synchronization</a:t>
            </a:r>
            <a:br>
              <a:rPr lang="sv-SE" dirty="0"/>
            </a:br>
            <a:r>
              <a:rPr lang="sv-SE" sz="2700" dirty="0"/>
              <a:t>Eye diagrams</a:t>
            </a:r>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87824" y="1484784"/>
            <a:ext cx="5328592" cy="4761543"/>
          </a:xfrm>
          <a:prstGeom prst="rect">
            <a:avLst/>
          </a:prstGeom>
        </p:spPr>
      </p:pic>
      <p:sp>
        <p:nvSpPr>
          <p:cNvPr id="14" name="TextBox 13"/>
          <p:cNvSpPr txBox="1"/>
          <p:nvPr/>
        </p:nvSpPr>
        <p:spPr>
          <a:xfrm>
            <a:off x="323528" y="1749098"/>
            <a:ext cx="2304256" cy="3970318"/>
          </a:xfrm>
          <a:prstGeom prst="rect">
            <a:avLst/>
          </a:prstGeom>
          <a:noFill/>
        </p:spPr>
        <p:txBody>
          <a:bodyPr wrap="square" rtlCol="0">
            <a:spAutoFit/>
          </a:bodyPr>
          <a:lstStyle/>
          <a:p>
            <a:r>
              <a:rPr lang="sv-SE" dirty="0"/>
              <a:t>The eye diagram is a plot of the signal at the output of the matched filter, before it is sampled at symbol rate. In the diagram to the right, the ideal sampling times are the integer seconds (0, 1, 2, 3, 4).</a:t>
            </a:r>
          </a:p>
          <a:p>
            <a:r>
              <a:rPr lang="sv-SE" dirty="0"/>
              <a:t>A time error will lead to a smaller distance between the different possible symbols.</a:t>
            </a:r>
          </a:p>
        </p:txBody>
      </p:sp>
    </p:spTree>
    <p:extLst>
      <p:ext uri="{BB962C8B-B14F-4D97-AF65-F5344CB8AC3E}">
        <p14:creationId xmlns:p14="http://schemas.microsoft.com/office/powerpoint/2010/main" val="28460287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44008" y="1916832"/>
            <a:ext cx="3888431" cy="3330476"/>
          </a:xfrm>
          <a:prstGeom prst="rect">
            <a:avLst/>
          </a:prstGeom>
        </p:spPr>
      </p:pic>
      <p:sp>
        <p:nvSpPr>
          <p:cNvPr id="2" name="Title 1"/>
          <p:cNvSpPr>
            <a:spLocks noGrp="1"/>
          </p:cNvSpPr>
          <p:nvPr>
            <p:ph type="title"/>
          </p:nvPr>
        </p:nvSpPr>
        <p:spPr/>
        <p:txBody>
          <a:bodyPr>
            <a:normAutofit/>
          </a:bodyPr>
          <a:lstStyle/>
          <a:p>
            <a:r>
              <a:rPr lang="sv-SE" dirty="0"/>
              <a:t>Symbol timing synchronization</a:t>
            </a:r>
            <a:br>
              <a:rPr lang="sv-SE" dirty="0"/>
            </a:br>
            <a:r>
              <a:rPr lang="sv-SE" sz="2400" dirty="0"/>
              <a:t>Gardner Timing Recovery</a:t>
            </a:r>
            <a:endParaRPr lang="sv-SE" dirty="0"/>
          </a:p>
        </p:txBody>
      </p:sp>
      <p:grpSp>
        <p:nvGrpSpPr>
          <p:cNvPr id="8" name="Group 7"/>
          <p:cNvGrpSpPr/>
          <p:nvPr/>
        </p:nvGrpSpPr>
        <p:grpSpPr>
          <a:xfrm>
            <a:off x="5724128" y="2105298"/>
            <a:ext cx="1656184" cy="1224136"/>
            <a:chOff x="5292080" y="2276872"/>
            <a:chExt cx="1728192" cy="936104"/>
          </a:xfrm>
        </p:grpSpPr>
        <p:cxnSp>
          <p:nvCxnSpPr>
            <p:cNvPr id="5" name="Straight Connector 4"/>
            <p:cNvCxnSpPr/>
            <p:nvPr/>
          </p:nvCxnSpPr>
          <p:spPr>
            <a:xfrm>
              <a:off x="6156176" y="2276872"/>
              <a:ext cx="0" cy="93610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5292080" y="2276872"/>
              <a:ext cx="0" cy="936104"/>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7020272" y="2276872"/>
              <a:ext cx="0" cy="936104"/>
            </a:xfrm>
            <a:prstGeom prst="line">
              <a:avLst/>
            </a:prstGeom>
          </p:spPr>
          <p:style>
            <a:lnRef idx="1">
              <a:schemeClr val="accent1"/>
            </a:lnRef>
            <a:fillRef idx="0">
              <a:schemeClr val="accent1"/>
            </a:fillRef>
            <a:effectRef idx="0">
              <a:schemeClr val="accent1"/>
            </a:effectRef>
            <a:fontRef idx="minor">
              <a:schemeClr val="tx1"/>
            </a:fontRef>
          </p:style>
        </p:cxnSp>
      </p:grpSp>
      <p:graphicFrame>
        <p:nvGraphicFramePr>
          <p:cNvPr id="9" name="Object 8"/>
          <p:cNvGraphicFramePr>
            <a:graphicFrameLocks noChangeAspect="1"/>
          </p:cNvGraphicFramePr>
          <p:nvPr>
            <p:extLst>
              <p:ext uri="{D42A27DB-BD31-4B8C-83A1-F6EECF244321}">
                <p14:modId xmlns:p14="http://schemas.microsoft.com/office/powerpoint/2010/main" val="2129873934"/>
              </p:ext>
            </p:extLst>
          </p:nvPr>
        </p:nvGraphicFramePr>
        <p:xfrm>
          <a:off x="467544" y="2370281"/>
          <a:ext cx="3672408" cy="1211789"/>
        </p:xfrm>
        <a:graphic>
          <a:graphicData uri="http://schemas.openxmlformats.org/presentationml/2006/ole">
            <mc:AlternateContent xmlns:mc="http://schemas.openxmlformats.org/markup-compatibility/2006">
              <mc:Choice xmlns:v="urn:schemas-microsoft-com:vml" Requires="v">
                <p:oleObj spid="_x0000_s3287" name="Equation" r:id="rId4" imgW="2463480" imgH="812520" progId="Equation.DSMT4">
                  <p:embed/>
                </p:oleObj>
              </mc:Choice>
              <mc:Fallback>
                <p:oleObj name="Equation" r:id="rId4" imgW="2463480" imgH="812520" progId="Equation.DSMT4">
                  <p:embed/>
                  <p:pic>
                    <p:nvPicPr>
                      <p:cNvPr id="0" name=""/>
                      <p:cNvPicPr/>
                      <p:nvPr/>
                    </p:nvPicPr>
                    <p:blipFill>
                      <a:blip r:embed="rId5"/>
                      <a:stretch>
                        <a:fillRect/>
                      </a:stretch>
                    </p:blipFill>
                    <p:spPr>
                      <a:xfrm>
                        <a:off x="467544" y="2370281"/>
                        <a:ext cx="3672408" cy="1211789"/>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1686197462"/>
              </p:ext>
            </p:extLst>
          </p:nvPr>
        </p:nvGraphicFramePr>
        <p:xfrm>
          <a:off x="5340027" y="1626319"/>
          <a:ext cx="768201" cy="289887"/>
        </p:xfrm>
        <a:graphic>
          <a:graphicData uri="http://schemas.openxmlformats.org/presentationml/2006/ole">
            <mc:AlternateContent xmlns:mc="http://schemas.openxmlformats.org/markup-compatibility/2006">
              <mc:Choice xmlns:v="urn:schemas-microsoft-com:vml" Requires="v">
                <p:oleObj spid="_x0000_s3288" name="Equation" r:id="rId6" imgW="672840" imgH="253800" progId="Equation.DSMT4">
                  <p:embed/>
                </p:oleObj>
              </mc:Choice>
              <mc:Fallback>
                <p:oleObj name="Equation" r:id="rId6" imgW="672840" imgH="253800" progId="Equation.DSMT4">
                  <p:embed/>
                  <p:pic>
                    <p:nvPicPr>
                      <p:cNvPr id="0" name="Object 9"/>
                      <p:cNvPicPr>
                        <a:picLocks noChangeAspect="1" noChangeArrowheads="1"/>
                      </p:cNvPicPr>
                      <p:nvPr/>
                    </p:nvPicPr>
                    <p:blipFill>
                      <a:blip r:embed="rId7"/>
                      <a:srcRect/>
                      <a:stretch>
                        <a:fillRect/>
                      </a:stretch>
                    </p:blipFill>
                    <p:spPr bwMode="auto">
                      <a:xfrm>
                        <a:off x="5340027" y="1626319"/>
                        <a:ext cx="768201" cy="289887"/>
                      </a:xfrm>
                      <a:prstGeom prst="rect">
                        <a:avLst/>
                      </a:prstGeom>
                      <a:noFill/>
                      <a:ln>
                        <a:noFill/>
                      </a:ln>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776914832"/>
              </p:ext>
            </p:extLst>
          </p:nvPr>
        </p:nvGraphicFramePr>
        <p:xfrm>
          <a:off x="6348413" y="1626319"/>
          <a:ext cx="406400" cy="290513"/>
        </p:xfrm>
        <a:graphic>
          <a:graphicData uri="http://schemas.openxmlformats.org/presentationml/2006/ole">
            <mc:AlternateContent xmlns:mc="http://schemas.openxmlformats.org/markup-compatibility/2006">
              <mc:Choice xmlns:v="urn:schemas-microsoft-com:vml" Requires="v">
                <p:oleObj spid="_x0000_s3289" name="Equation" r:id="rId8" imgW="355320" imgH="253800" progId="Equation.DSMT4">
                  <p:embed/>
                </p:oleObj>
              </mc:Choice>
              <mc:Fallback>
                <p:oleObj name="Equation" r:id="rId8" imgW="355320" imgH="253800" progId="Equation.DSMT4">
                  <p:embed/>
                  <p:pic>
                    <p:nvPicPr>
                      <p:cNvPr id="0" name="Object 10"/>
                      <p:cNvPicPr>
                        <a:picLocks noChangeAspect="1" noChangeArrowheads="1"/>
                      </p:cNvPicPr>
                      <p:nvPr/>
                    </p:nvPicPr>
                    <p:blipFill>
                      <a:blip r:embed="rId9"/>
                      <a:srcRect/>
                      <a:stretch>
                        <a:fillRect/>
                      </a:stretch>
                    </p:blipFill>
                    <p:spPr bwMode="auto">
                      <a:xfrm>
                        <a:off x="6348413" y="1626319"/>
                        <a:ext cx="406400"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1648879455"/>
              </p:ext>
            </p:extLst>
          </p:nvPr>
        </p:nvGraphicFramePr>
        <p:xfrm>
          <a:off x="6996137" y="1626319"/>
          <a:ext cx="768350" cy="290513"/>
        </p:xfrm>
        <a:graphic>
          <a:graphicData uri="http://schemas.openxmlformats.org/presentationml/2006/ole">
            <mc:AlternateContent xmlns:mc="http://schemas.openxmlformats.org/markup-compatibility/2006">
              <mc:Choice xmlns:v="urn:schemas-microsoft-com:vml" Requires="v">
                <p:oleObj spid="_x0000_s3290" name="Equation" r:id="rId10" imgW="672840" imgH="253800" progId="Equation.DSMT4">
                  <p:embed/>
                </p:oleObj>
              </mc:Choice>
              <mc:Fallback>
                <p:oleObj name="Equation" r:id="rId10" imgW="672840" imgH="253800" progId="Equation.DSMT4">
                  <p:embed/>
                  <p:pic>
                    <p:nvPicPr>
                      <p:cNvPr id="0" name="Object 10"/>
                      <p:cNvPicPr>
                        <a:picLocks noChangeAspect="1" noChangeArrowheads="1"/>
                      </p:cNvPicPr>
                      <p:nvPr/>
                    </p:nvPicPr>
                    <p:blipFill>
                      <a:blip r:embed="rId11"/>
                      <a:srcRect/>
                      <a:stretch>
                        <a:fillRect/>
                      </a:stretch>
                    </p:blipFill>
                    <p:spPr bwMode="auto">
                      <a:xfrm>
                        <a:off x="6996137" y="1626319"/>
                        <a:ext cx="768350"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TextBox 14"/>
          <p:cNvSpPr txBox="1"/>
          <p:nvPr/>
        </p:nvSpPr>
        <p:spPr>
          <a:xfrm>
            <a:off x="467544" y="1920632"/>
            <a:ext cx="3015441" cy="369332"/>
          </a:xfrm>
          <a:prstGeom prst="rect">
            <a:avLst/>
          </a:prstGeom>
          <a:noFill/>
        </p:spPr>
        <p:txBody>
          <a:bodyPr wrap="none" rtlCol="0">
            <a:spAutoFit/>
          </a:bodyPr>
          <a:lstStyle/>
          <a:p>
            <a:r>
              <a:rPr lang="sv-SE" dirty="0"/>
              <a:t>An error signal is computed as</a:t>
            </a:r>
          </a:p>
        </p:txBody>
      </p:sp>
      <p:sp>
        <p:nvSpPr>
          <p:cNvPr id="16" name="TextBox 15"/>
          <p:cNvSpPr txBox="1"/>
          <p:nvPr/>
        </p:nvSpPr>
        <p:spPr>
          <a:xfrm>
            <a:off x="611560" y="3757146"/>
            <a:ext cx="3888432" cy="2031325"/>
          </a:xfrm>
          <a:prstGeom prst="rect">
            <a:avLst/>
          </a:prstGeom>
          <a:noFill/>
        </p:spPr>
        <p:txBody>
          <a:bodyPr wrap="square" rtlCol="0">
            <a:spAutoFit/>
          </a:bodyPr>
          <a:lstStyle/>
          <a:p>
            <a:r>
              <a:rPr lang="sv-SE" dirty="0"/>
              <a:t>This error signal is negative when the sampling moment is too early (or vice versa). Thus, it can be used to move the sampling instant in the correct direction. At least two samples per symbol interval is needed to use this method.</a:t>
            </a:r>
          </a:p>
        </p:txBody>
      </p:sp>
      <p:pic>
        <p:nvPicPr>
          <p:cNvPr id="17" name="Picture 1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545572" y="5445224"/>
            <a:ext cx="1743349" cy="1305181"/>
          </a:xfrm>
          <a:prstGeom prst="rect">
            <a:avLst/>
          </a:prstGeom>
        </p:spPr>
      </p:pic>
      <p:sp>
        <p:nvSpPr>
          <p:cNvPr id="18" name="TextBox 17"/>
          <p:cNvSpPr txBox="1"/>
          <p:nvPr/>
        </p:nvSpPr>
        <p:spPr>
          <a:xfrm>
            <a:off x="4860032" y="5645596"/>
            <a:ext cx="1440159" cy="646331"/>
          </a:xfrm>
          <a:prstGeom prst="rect">
            <a:avLst/>
          </a:prstGeom>
          <a:noFill/>
        </p:spPr>
        <p:txBody>
          <a:bodyPr wrap="square" rtlCol="0">
            <a:spAutoFit/>
          </a:bodyPr>
          <a:lstStyle/>
          <a:p>
            <a:r>
              <a:rPr lang="sv-SE" dirty="0"/>
              <a:t>Illustration of 16-QAM</a:t>
            </a:r>
          </a:p>
        </p:txBody>
      </p:sp>
      <p:grpSp>
        <p:nvGrpSpPr>
          <p:cNvPr id="19" name="Group 18"/>
          <p:cNvGrpSpPr/>
          <p:nvPr/>
        </p:nvGrpSpPr>
        <p:grpSpPr>
          <a:xfrm>
            <a:off x="6108303" y="3792813"/>
            <a:ext cx="1656184" cy="1224136"/>
            <a:chOff x="5292080" y="2276872"/>
            <a:chExt cx="1728192" cy="936104"/>
          </a:xfrm>
        </p:grpSpPr>
        <p:cxnSp>
          <p:nvCxnSpPr>
            <p:cNvPr id="20" name="Straight Connector 19"/>
            <p:cNvCxnSpPr/>
            <p:nvPr/>
          </p:nvCxnSpPr>
          <p:spPr>
            <a:xfrm>
              <a:off x="6156176" y="2276872"/>
              <a:ext cx="0" cy="9361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292080" y="2276872"/>
              <a:ext cx="0" cy="9361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020272" y="2276872"/>
              <a:ext cx="0" cy="936104"/>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831276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3667</TotalTime>
  <Words>1241</Words>
  <Application>Microsoft Office PowerPoint</Application>
  <PresentationFormat>On-screen Show (4:3)</PresentationFormat>
  <Paragraphs>169</Paragraphs>
  <Slides>18</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5" baseType="lpstr">
      <vt:lpstr>Agency FB</vt:lpstr>
      <vt:lpstr>Arial</vt:lpstr>
      <vt:lpstr>Batang</vt:lpstr>
      <vt:lpstr>Calibri</vt:lpstr>
      <vt:lpstr>Tahoma</vt:lpstr>
      <vt:lpstr>Office Theme</vt:lpstr>
      <vt:lpstr>Equation</vt:lpstr>
      <vt:lpstr>Synchronization</vt:lpstr>
      <vt:lpstr>PowerPoint Presentation</vt:lpstr>
      <vt:lpstr>The mathematical foundation</vt:lpstr>
      <vt:lpstr>The mathematical foundation</vt:lpstr>
      <vt:lpstr>The mathematical foundation</vt:lpstr>
      <vt:lpstr>The LMS algorithm</vt:lpstr>
      <vt:lpstr>Automatic Gain Control</vt:lpstr>
      <vt:lpstr>Symbol timing synchronization Eye diagrams</vt:lpstr>
      <vt:lpstr>Symbol timing synchronization Gardner Timing Recovery</vt:lpstr>
      <vt:lpstr>Phase synchronization</vt:lpstr>
      <vt:lpstr>Frequency synchronization</vt:lpstr>
      <vt:lpstr>Frame synchronization</vt:lpstr>
      <vt:lpstr>Frame synchronization</vt:lpstr>
      <vt:lpstr>Equalization</vt:lpstr>
      <vt:lpstr>Digital predistortion</vt:lpstr>
      <vt:lpstr>Digital predistortion</vt:lpstr>
      <vt:lpstr>Decision feedback</vt:lpstr>
      <vt:lpstr>Block-based algorithms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Synchronization</dc:title>
  <dc:creator>Thomas Eriksson</dc:creator>
  <cp:lastModifiedBy>Thomas Eriksson</cp:lastModifiedBy>
  <cp:revision>84</cp:revision>
  <dcterms:created xsi:type="dcterms:W3CDTF">2012-11-26T21:33:03Z</dcterms:created>
  <dcterms:modified xsi:type="dcterms:W3CDTF">2020-11-05T10:22:42Z</dcterms:modified>
</cp:coreProperties>
</file>