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B09043-A897-405A-BD85-FF6FE1D04C65}">
  <a:tblStyle styleId="{3BB09043-A897-405A-BD85-FF6FE1D04C6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70AD4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70AD4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70AD47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70AD47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cd532f1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cd532f1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7cd532f1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7cd532f1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75c9cb1f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75c9cb1f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75c9cb1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75c9cb1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75c9cb1f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75c9cb1f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75c9cb1f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75c9cb1f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75c9cb1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75c9cb1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75c9cb1f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75c9cb1f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75c9cb1f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75c9cb1f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75c9cb1f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75c9cb1f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5c9cb1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5c9cb1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75c9cb1f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75c9cb1f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75c9cb1f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75c9cb1f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75c9cb1f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75c9cb1f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7cd532f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7cd532f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75c9cb1f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75c9cb1f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75c9cb1f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75c9cb1f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cd532f1d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cd532f1d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cd532f1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cd532f1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cd532f1d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cd532f1d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cd532f1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cd532f1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7cd532f1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7cd532f1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Final presentation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4"/>
            <a:ext cx="8222100" cy="1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Wireless link project - MCC125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Wakie Talkies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Challenges Faced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471900" y="1823250"/>
            <a:ext cx="4456800" cy="31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00000"/>
                </a:solidFill>
              </a:rPr>
              <a:t>Non-linearities: Non-linearities were seen in </a:t>
            </a:r>
            <a:r>
              <a:rPr lang="sv">
                <a:solidFill>
                  <a:srgbClr val="000000"/>
                </a:solidFill>
              </a:rPr>
              <a:t>transmitter</a:t>
            </a:r>
            <a:r>
              <a:rPr lang="sv">
                <a:solidFill>
                  <a:srgbClr val="000000"/>
                </a:solidFill>
              </a:rPr>
              <a:t> due to the saturation of the LO power. This was overcome with an attenuator at the LO port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000000"/>
                </a:solidFill>
              </a:rPr>
              <a:t>Oscillations: At the </a:t>
            </a:r>
            <a:r>
              <a:rPr lang="sv">
                <a:solidFill>
                  <a:srgbClr val="000000"/>
                </a:solidFill>
              </a:rPr>
              <a:t>receiver, oscillations were observed and they are later minimised by adding capacitors and separating the bias while driving less LO power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275" y="1728898"/>
            <a:ext cx="3394176" cy="32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PCB Design: Things to consider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88" y="1811225"/>
            <a:ext cx="6195513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Software - Transmitter block diagram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866313" y="2813425"/>
            <a:ext cx="12852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Mapper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1185313" y="2928475"/>
            <a:ext cx="10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Message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5866313" y="4046400"/>
            <a:ext cx="12852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Upsample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3383613" y="4046400"/>
            <a:ext cx="12852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RRC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3383613" y="2813425"/>
            <a:ext cx="12852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Text to Bits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4785013" y="1857575"/>
            <a:ext cx="10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Preamble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547863" y="2134200"/>
            <a:ext cx="14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Guard and Pilot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4"/>
          <p:cNvCxnSpPr>
            <a:stCxn id="177" idx="3"/>
            <a:endCxn id="180" idx="1"/>
          </p:cNvCxnSpPr>
          <p:nvPr/>
        </p:nvCxnSpPr>
        <p:spPr>
          <a:xfrm>
            <a:off x="2186113" y="3128575"/>
            <a:ext cx="11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>
            <a:stCxn id="180" idx="3"/>
            <a:endCxn id="176" idx="1"/>
          </p:cNvCxnSpPr>
          <p:nvPr/>
        </p:nvCxnSpPr>
        <p:spPr>
          <a:xfrm>
            <a:off x="4668813" y="3128575"/>
            <a:ext cx="11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4"/>
          <p:cNvCxnSpPr>
            <a:stCxn id="182" idx="2"/>
          </p:cNvCxnSpPr>
          <p:nvPr/>
        </p:nvCxnSpPr>
        <p:spPr>
          <a:xfrm>
            <a:off x="5285413" y="2534400"/>
            <a:ext cx="300" cy="5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4"/>
          <p:cNvCxnSpPr>
            <a:stCxn id="176" idx="3"/>
            <a:endCxn id="187" idx="1"/>
          </p:cNvCxnSpPr>
          <p:nvPr/>
        </p:nvCxnSpPr>
        <p:spPr>
          <a:xfrm flipH="1" rot="10800000">
            <a:off x="7151513" y="3127975"/>
            <a:ext cx="541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4"/>
          <p:cNvCxnSpPr>
            <a:stCxn id="189" idx="1"/>
            <a:endCxn id="178" idx="3"/>
          </p:cNvCxnSpPr>
          <p:nvPr/>
        </p:nvCxnSpPr>
        <p:spPr>
          <a:xfrm rot="10800000">
            <a:off x="7151388" y="4361550"/>
            <a:ext cx="5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4"/>
          <p:cNvCxnSpPr>
            <a:stCxn id="178" idx="1"/>
            <a:endCxn id="179" idx="3"/>
          </p:cNvCxnSpPr>
          <p:nvPr/>
        </p:nvCxnSpPr>
        <p:spPr>
          <a:xfrm rot="10800000">
            <a:off x="4668713" y="4361550"/>
            <a:ext cx="11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/>
          <p:nvPr/>
        </p:nvSpPr>
        <p:spPr>
          <a:xfrm>
            <a:off x="1043113" y="4046400"/>
            <a:ext cx="12852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USRP</a:t>
            </a:r>
            <a:endParaRPr/>
          </a:p>
        </p:txBody>
      </p:sp>
      <p:cxnSp>
        <p:nvCxnSpPr>
          <p:cNvPr id="192" name="Google Shape;192;p24"/>
          <p:cNvCxnSpPr>
            <a:stCxn id="179" idx="1"/>
            <a:endCxn id="191" idx="3"/>
          </p:cNvCxnSpPr>
          <p:nvPr/>
        </p:nvCxnSpPr>
        <p:spPr>
          <a:xfrm rot="10800000">
            <a:off x="2328213" y="4361550"/>
            <a:ext cx="105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4"/>
          <p:cNvSpPr txBox="1"/>
          <p:nvPr/>
        </p:nvSpPr>
        <p:spPr>
          <a:xfrm>
            <a:off x="7693188" y="2928025"/>
            <a:ext cx="10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693188" y="4161450"/>
            <a:ext cx="10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4"/>
          <p:cNvCxnSpPr>
            <a:stCxn id="187" idx="1"/>
            <a:endCxn id="189" idx="1"/>
          </p:cNvCxnSpPr>
          <p:nvPr/>
        </p:nvCxnSpPr>
        <p:spPr>
          <a:xfrm>
            <a:off x="7693188" y="3128125"/>
            <a:ext cx="0" cy="12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Software - Transmitter details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Frame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Message: Text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Preamble: Random bits, 100 for QPSK, 200 for 16-QAM, 50 symbole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Pilot: 300 ones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Guard: 50 zeros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Mapping: QPSK and 16-QAM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Upsampling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Filter with root raised cosine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Send to USRP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7167075" y="1928100"/>
            <a:ext cx="1260300" cy="32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Message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906775" y="1928100"/>
            <a:ext cx="1260300" cy="321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Preamble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4646475" y="1928100"/>
            <a:ext cx="1260300" cy="32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Pilot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3386175" y="1928100"/>
            <a:ext cx="1260300" cy="32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Guard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Software - Transmitted signal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00" y="1702450"/>
            <a:ext cx="3336476" cy="295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313" y="1702450"/>
            <a:ext cx="3336476" cy="295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1862150" y="4699325"/>
            <a:ext cx="10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16-QAM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5994038" y="4699325"/>
            <a:ext cx="10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QPSK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Software - Receiver block diagram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7131751" y="3006775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Downsampling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471901" y="1941450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USRP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2691839" y="1941450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Corsa frequency correction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4911764" y="1941450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Matched filter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7131701" y="1941450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Frame detection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4911801" y="3006775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Frequency synchronisation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471901" y="3006763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Phase synchronisation</a:t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2691851" y="3006775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Cut frame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471901" y="4072100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Scale</a:t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2691851" y="4072100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Demapper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7341788" y="4187150"/>
            <a:ext cx="10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Message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27"/>
          <p:cNvCxnSpPr>
            <a:stCxn id="219" idx="3"/>
            <a:endCxn id="220" idx="1"/>
          </p:cNvCxnSpPr>
          <p:nvPr/>
        </p:nvCxnSpPr>
        <p:spPr>
          <a:xfrm>
            <a:off x="1893001" y="2256600"/>
            <a:ext cx="7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7"/>
          <p:cNvCxnSpPr>
            <a:stCxn id="220" idx="3"/>
            <a:endCxn id="221" idx="1"/>
          </p:cNvCxnSpPr>
          <p:nvPr/>
        </p:nvCxnSpPr>
        <p:spPr>
          <a:xfrm>
            <a:off x="4112939" y="2256600"/>
            <a:ext cx="7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7"/>
          <p:cNvCxnSpPr>
            <a:stCxn id="221" idx="3"/>
            <a:endCxn id="222" idx="1"/>
          </p:cNvCxnSpPr>
          <p:nvPr/>
        </p:nvCxnSpPr>
        <p:spPr>
          <a:xfrm>
            <a:off x="6332864" y="2256600"/>
            <a:ext cx="7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>
            <a:stCxn id="222" idx="2"/>
            <a:endCxn id="218" idx="0"/>
          </p:cNvCxnSpPr>
          <p:nvPr/>
        </p:nvCxnSpPr>
        <p:spPr>
          <a:xfrm>
            <a:off x="7842251" y="2571750"/>
            <a:ext cx="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7"/>
          <p:cNvCxnSpPr>
            <a:stCxn id="218" idx="1"/>
            <a:endCxn id="223" idx="3"/>
          </p:cNvCxnSpPr>
          <p:nvPr/>
        </p:nvCxnSpPr>
        <p:spPr>
          <a:xfrm rot="10800000">
            <a:off x="6332851" y="3321925"/>
            <a:ext cx="7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7"/>
          <p:cNvCxnSpPr>
            <a:stCxn id="223" idx="1"/>
            <a:endCxn id="225" idx="3"/>
          </p:cNvCxnSpPr>
          <p:nvPr/>
        </p:nvCxnSpPr>
        <p:spPr>
          <a:xfrm rot="10800000">
            <a:off x="4112901" y="3321925"/>
            <a:ext cx="7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7"/>
          <p:cNvCxnSpPr>
            <a:stCxn id="225" idx="1"/>
            <a:endCxn id="224" idx="3"/>
          </p:cNvCxnSpPr>
          <p:nvPr/>
        </p:nvCxnSpPr>
        <p:spPr>
          <a:xfrm rot="10800000">
            <a:off x="1892951" y="3321925"/>
            <a:ext cx="7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7"/>
          <p:cNvCxnSpPr>
            <a:stCxn id="224" idx="2"/>
            <a:endCxn id="226" idx="0"/>
          </p:cNvCxnSpPr>
          <p:nvPr/>
        </p:nvCxnSpPr>
        <p:spPr>
          <a:xfrm>
            <a:off x="1182451" y="3637063"/>
            <a:ext cx="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7"/>
          <p:cNvCxnSpPr>
            <a:stCxn id="226" idx="3"/>
            <a:endCxn id="227" idx="1"/>
          </p:cNvCxnSpPr>
          <p:nvPr/>
        </p:nvCxnSpPr>
        <p:spPr>
          <a:xfrm>
            <a:off x="1893001" y="4387250"/>
            <a:ext cx="7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7"/>
          <p:cNvSpPr/>
          <p:nvPr/>
        </p:nvSpPr>
        <p:spPr>
          <a:xfrm>
            <a:off x="4911801" y="4072100"/>
            <a:ext cx="14211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Bits to Text</a:t>
            </a:r>
            <a:endParaRPr/>
          </a:p>
        </p:txBody>
      </p:sp>
      <p:cxnSp>
        <p:nvCxnSpPr>
          <p:cNvPr id="239" name="Google Shape;239;p27"/>
          <p:cNvCxnSpPr>
            <a:stCxn id="227" idx="3"/>
            <a:endCxn id="238" idx="1"/>
          </p:cNvCxnSpPr>
          <p:nvPr/>
        </p:nvCxnSpPr>
        <p:spPr>
          <a:xfrm>
            <a:off x="4112951" y="4387250"/>
            <a:ext cx="7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7"/>
          <p:cNvCxnSpPr>
            <a:stCxn id="238" idx="3"/>
            <a:endCxn id="228" idx="1"/>
          </p:cNvCxnSpPr>
          <p:nvPr/>
        </p:nvCxnSpPr>
        <p:spPr>
          <a:xfrm>
            <a:off x="6332901" y="4387250"/>
            <a:ext cx="10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Software - Receiver </a:t>
            </a:r>
            <a:r>
              <a:rPr lang="sv"/>
              <a:t>details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471900" y="1919075"/>
            <a:ext cx="82221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Coarse</a:t>
            </a:r>
            <a:r>
              <a:rPr lang="sv">
                <a:solidFill>
                  <a:srgbClr val="000000"/>
                </a:solidFill>
              </a:rPr>
              <a:t> frequency correction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Correct the frequency offset by finding the highest peak of the rx signal and calculate the shift.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Matched filter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Reduce the noise.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Frame detection</a:t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Correlation between rx signal and tx preamble to find the highest correlation point, which corresponds to the index where the preamble ends.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Software - Receiver details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471900" y="1919075"/>
            <a:ext cx="82221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Downsampling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Frequency </a:t>
            </a:r>
            <a:r>
              <a:rPr lang="sv">
                <a:solidFill>
                  <a:srgbClr val="000000"/>
                </a:solidFill>
              </a:rPr>
              <a:t>synchronisation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Use rx preamble and tx preamble and calculate the angle difference between them. Polyfit a line </a:t>
            </a:r>
            <a:r>
              <a:rPr lang="sv">
                <a:solidFill>
                  <a:srgbClr val="000000"/>
                </a:solidFill>
              </a:rPr>
              <a:t>(the slope) </a:t>
            </a:r>
            <a:r>
              <a:rPr lang="sv">
                <a:solidFill>
                  <a:srgbClr val="000000"/>
                </a:solidFill>
              </a:rPr>
              <a:t>between them to get the gradient of the line, which corresponds to the frequency shift.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Cut frame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Cut out the message symbols from the downsampled frame.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Phase </a:t>
            </a:r>
            <a:r>
              <a:rPr lang="sv">
                <a:solidFill>
                  <a:srgbClr val="000000"/>
                </a:solidFill>
              </a:rPr>
              <a:t>synchronisation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Use same method as for the </a:t>
            </a:r>
            <a:r>
              <a:rPr lang="sv">
                <a:solidFill>
                  <a:srgbClr val="000000"/>
                </a:solidFill>
              </a:rPr>
              <a:t>frequency synchronisation, but use the first value in the polyfit line to correct the phase shift. </a:t>
            </a:r>
            <a:r>
              <a:rPr lang="sv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Software - Receiver details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471900" y="1919075"/>
            <a:ext cx="82221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Scale symbols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Calculate the amplitude difference between </a:t>
            </a:r>
            <a:r>
              <a:rPr lang="sv">
                <a:solidFill>
                  <a:srgbClr val="000000"/>
                </a:solidFill>
              </a:rPr>
              <a:t>constellation</a:t>
            </a:r>
            <a:r>
              <a:rPr lang="sv">
                <a:solidFill>
                  <a:srgbClr val="000000"/>
                </a:solidFill>
              </a:rPr>
              <a:t> and rx symbols and use it to scale signal.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Demapping: </a:t>
            </a:r>
            <a:r>
              <a:rPr lang="sv">
                <a:solidFill>
                  <a:srgbClr val="000000"/>
                </a:solidFill>
              </a:rPr>
              <a:t>QPSK and 16-QAM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Bits to text </a:t>
            </a:r>
            <a:r>
              <a:rPr lang="sv">
                <a:solidFill>
                  <a:srgbClr val="000000"/>
                </a:solidFill>
              </a:rPr>
              <a:t>-&gt;</a:t>
            </a:r>
            <a:r>
              <a:rPr lang="sv">
                <a:solidFill>
                  <a:srgbClr val="000000"/>
                </a:solidFill>
              </a:rPr>
              <a:t> Message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Results - Perfect 16-QAM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581625" y="1722088"/>
            <a:ext cx="30870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Constellation</a:t>
            </a:r>
            <a:r>
              <a:rPr lang="sv">
                <a:solidFill>
                  <a:srgbClr val="000000"/>
                </a:solidFill>
              </a:rPr>
              <a:t>: 16 - QAM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Frame </a:t>
            </a:r>
            <a:r>
              <a:rPr lang="sv">
                <a:solidFill>
                  <a:srgbClr val="000000"/>
                </a:solidFill>
              </a:rPr>
              <a:t>symbols</a:t>
            </a:r>
            <a:r>
              <a:rPr lang="sv">
                <a:solidFill>
                  <a:srgbClr val="000000"/>
                </a:solidFill>
              </a:rPr>
              <a:t>: 548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178" y="2632275"/>
            <a:ext cx="2962151" cy="222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475" y="2632287"/>
            <a:ext cx="2962151" cy="222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744925" y="1722100"/>
            <a:ext cx="30870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Symbol rate: 12,5 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Bit errors: 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6201675" y="1746075"/>
            <a:ext cx="2382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Distance : 100 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Presentation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General information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Hardware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Transmitter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Receiver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Software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Transmitter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sv">
                <a:solidFill>
                  <a:srgbClr val="000000"/>
                </a:solidFill>
              </a:rPr>
              <a:t>Receiver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Results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Results - Pushing the limit 16-QAM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570675" y="1722088"/>
            <a:ext cx="30870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Constellation: 16 - QAM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Frame symbols: 646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733975" y="1722100"/>
            <a:ext cx="30870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Symbol rate: 40 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Bit errors: 18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288" y="2632263"/>
            <a:ext cx="2941918" cy="22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588" y="2632263"/>
            <a:ext cx="2941918" cy="220643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6190725" y="1746075"/>
            <a:ext cx="2382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Distance : 100 </a:t>
            </a:r>
            <a:r>
              <a:rPr lang="sv">
                <a:solidFill>
                  <a:srgbClr val="000000"/>
                </a:solidFill>
              </a:rPr>
              <a:t>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Results - Pushing the limit QPSK</a:t>
            </a:r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570675" y="1722088"/>
            <a:ext cx="30870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Constellation: QPSK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Frame symbols: 892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3733975" y="1722100"/>
            <a:ext cx="30870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Symbol rate: 50 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Bit errors: 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288" y="2632263"/>
            <a:ext cx="2941918" cy="22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588" y="2632263"/>
            <a:ext cx="2941918" cy="220643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6190725" y="1746075"/>
            <a:ext cx="2382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v">
                <a:solidFill>
                  <a:srgbClr val="000000"/>
                </a:solidFill>
              </a:rPr>
              <a:t>Distance : 100 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Conclusion &amp; </a:t>
            </a:r>
            <a:r>
              <a:rPr lang="sv"/>
              <a:t>Possible </a:t>
            </a:r>
            <a:r>
              <a:rPr lang="sv"/>
              <a:t>improvements 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471900" y="1854850"/>
            <a:ext cx="4100100" cy="13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16-QAM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0 bit errors at a symbol rate of 12,5 k with 548 symbols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18 bit errors at a symbol rate of 40 k with 646 symbols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5" name="Google Shape;295;p34"/>
          <p:cNvSpPr txBox="1"/>
          <p:nvPr/>
        </p:nvSpPr>
        <p:spPr>
          <a:xfrm>
            <a:off x="4572000" y="1856651"/>
            <a:ext cx="4100100" cy="132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QPSK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0 bit errors at a symbol rate of 50 k with 492 symbols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6" name="Google Shape;296;p34"/>
          <p:cNvSpPr txBox="1"/>
          <p:nvPr/>
        </p:nvSpPr>
        <p:spPr>
          <a:xfrm>
            <a:off x="471900" y="3578650"/>
            <a:ext cx="410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Time </a:t>
            </a:r>
            <a:r>
              <a:rPr lang="sv" sz="1000"/>
              <a:t>synchronization</a:t>
            </a:r>
            <a:r>
              <a:rPr lang="sv" sz="1000"/>
              <a:t> could be implemented.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Phase </a:t>
            </a:r>
            <a:r>
              <a:rPr lang="sv" sz="1000"/>
              <a:t>synchronization</a:t>
            </a:r>
            <a:r>
              <a:rPr lang="sv" sz="1000"/>
              <a:t> after the message as well (Using guard time).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SNR needs to be higher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More complex frequency sync</a:t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7" name="Google Shape;297;p34"/>
          <p:cNvSpPr txBox="1"/>
          <p:nvPr/>
        </p:nvSpPr>
        <p:spPr>
          <a:xfrm>
            <a:off x="4572000" y="3578650"/>
            <a:ext cx="410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More copper pads for the capacitors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Different biasing technique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sv" sz="1000"/>
              <a:t>Debug ports for troubleshooting</a:t>
            </a:r>
            <a:endParaRPr/>
          </a:p>
        </p:txBody>
      </p:sp>
      <p:sp>
        <p:nvSpPr>
          <p:cNvPr id="298" name="Google Shape;298;p34"/>
          <p:cNvSpPr txBox="1"/>
          <p:nvPr/>
        </p:nvSpPr>
        <p:spPr>
          <a:xfrm>
            <a:off x="471900" y="3178450"/>
            <a:ext cx="8200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Possible </a:t>
            </a:r>
            <a:r>
              <a:rPr b="1" lang="sv"/>
              <a:t>improvements</a:t>
            </a:r>
            <a:endParaRPr b="1"/>
          </a:p>
        </p:txBody>
      </p:sp>
      <p:sp>
        <p:nvSpPr>
          <p:cNvPr id="299" name="Google Shape;299;p34"/>
          <p:cNvSpPr/>
          <p:nvPr/>
        </p:nvSpPr>
        <p:spPr>
          <a:xfrm>
            <a:off x="471900" y="3580450"/>
            <a:ext cx="8200200" cy="143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5143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Thank you for listening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422"/>
              <a:t>Any questions?</a:t>
            </a:r>
            <a:endParaRPr sz="342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General information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0"/>
              <a:buChar char="●"/>
            </a:pPr>
            <a:r>
              <a:rPr lang="sv" sz="1729">
                <a:solidFill>
                  <a:srgbClr val="000000"/>
                </a:solidFill>
              </a:rPr>
              <a:t>Goal: Transmitting and receiving signal on 100 m distance</a:t>
            </a:r>
            <a:endParaRPr sz="1729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29">
              <a:solidFill>
                <a:srgbClr val="000000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30"/>
              <a:buChar char="●"/>
            </a:pPr>
            <a:r>
              <a:rPr lang="sv" sz="1729">
                <a:solidFill>
                  <a:srgbClr val="000000"/>
                </a:solidFill>
              </a:rPr>
              <a:t>Frequency 2.4 GHz, bitrate 50 k bits/s and signal bandwidth 20 </a:t>
            </a:r>
            <a:r>
              <a:rPr lang="sv" sz="1729">
                <a:solidFill>
                  <a:srgbClr val="000000"/>
                </a:solidFill>
              </a:rPr>
              <a:t>kHz and 40kHz</a:t>
            </a:r>
            <a:endParaRPr sz="1729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0000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30"/>
              <a:buChar char="●"/>
            </a:pPr>
            <a:r>
              <a:rPr lang="sv" sz="1729">
                <a:solidFill>
                  <a:srgbClr val="000000"/>
                </a:solidFill>
              </a:rPr>
              <a:t>QPSK and </a:t>
            </a:r>
            <a:r>
              <a:rPr lang="sv" sz="1729">
                <a:solidFill>
                  <a:srgbClr val="000000"/>
                </a:solidFill>
              </a:rPr>
              <a:t>16-QAM modulation</a:t>
            </a:r>
            <a:endParaRPr sz="1729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>
              <a:solidFill>
                <a:srgbClr val="000000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30"/>
              <a:buChar char="●"/>
            </a:pPr>
            <a:r>
              <a:rPr lang="sv" sz="1729">
                <a:solidFill>
                  <a:srgbClr val="000000"/>
                </a:solidFill>
              </a:rPr>
              <a:t>Pathloss calculated depending on Friis equation</a:t>
            </a:r>
            <a:endParaRPr sz="1729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350" y="4265125"/>
            <a:ext cx="16383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Transmitter</a:t>
            </a:r>
            <a:r>
              <a:rPr lang="sv"/>
              <a:t> block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732100"/>
            <a:ext cx="700157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471900" y="5101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Transmitter circuit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6376255" y="209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{3BB09043-A897-405A-BD85-FF6FE1D04C65}</a:tableStyleId>
              </a:tblPr>
              <a:tblGrid>
                <a:gridCol w="1280150"/>
                <a:gridCol w="1280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 u="none" cap="none" strike="noStrike"/>
                        <a:t>Part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Function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ADL5535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GP Amp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HMC213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Mixer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HMC636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GP Amp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HMC374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LNA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49" y="1803594"/>
            <a:ext cx="6023200" cy="275553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268528" y="3748450"/>
            <a:ext cx="414000" cy="192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576160" y="3482885"/>
            <a:ext cx="507000" cy="457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793706" y="2622600"/>
            <a:ext cx="414000" cy="192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518078" y="3902449"/>
            <a:ext cx="414000" cy="308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678350" y="3594452"/>
            <a:ext cx="643500" cy="308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043840" y="4608735"/>
            <a:ext cx="63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ADL5535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1930404" y="4608736"/>
            <a:ext cx="63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HMC213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836401" y="4620291"/>
            <a:ext cx="63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HMC636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699954" y="4608735"/>
            <a:ext cx="63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HMC374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980764" y="4608735"/>
            <a:ext cx="63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HMC636</a:t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1475491" y="3981528"/>
            <a:ext cx="0" cy="62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7"/>
          <p:cNvCxnSpPr>
            <a:endCxn id="101" idx="0"/>
          </p:cNvCxnSpPr>
          <p:nvPr/>
        </p:nvCxnSpPr>
        <p:spPr>
          <a:xfrm flipH="1">
            <a:off x="2247654" y="3931936"/>
            <a:ext cx="328800" cy="67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7"/>
          <p:cNvCxnSpPr>
            <a:endCxn id="103" idx="0"/>
          </p:cNvCxnSpPr>
          <p:nvPr/>
        </p:nvCxnSpPr>
        <p:spPr>
          <a:xfrm>
            <a:off x="3712704" y="4095735"/>
            <a:ext cx="304500" cy="51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5084608" y="3950948"/>
            <a:ext cx="0" cy="68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3207632" y="2794517"/>
            <a:ext cx="0" cy="18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7"/>
          <p:cNvSpPr txBox="1"/>
          <p:nvPr/>
        </p:nvSpPr>
        <p:spPr>
          <a:xfrm>
            <a:off x="6724900" y="4090625"/>
            <a:ext cx="200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TX: Gain 19.2 dB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Actual TX: Gain 15 dB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TX: Power  16dBm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Actual TX: </a:t>
            </a:r>
            <a:r>
              <a:rPr lang="sv">
                <a:latin typeface="Calibri"/>
                <a:ea typeface="Calibri"/>
                <a:cs typeface="Calibri"/>
                <a:sym typeface="Calibri"/>
              </a:rPr>
              <a:t>Power 14dBm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Receiver</a:t>
            </a:r>
            <a:r>
              <a:rPr lang="sv"/>
              <a:t> Block diagram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25" y="1723976"/>
            <a:ext cx="7636252" cy="34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Receiver circuit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987" y="142499"/>
            <a:ext cx="3234300" cy="416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6859865" y="3160805"/>
            <a:ext cx="439200" cy="41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792270" y="3246284"/>
            <a:ext cx="439200" cy="41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505247" y="2629859"/>
            <a:ext cx="439200" cy="29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557737" y="2483612"/>
            <a:ext cx="439200" cy="29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418974" y="1652565"/>
            <a:ext cx="525000" cy="292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5926135" y="3657851"/>
            <a:ext cx="0" cy="82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6734314" y="2922354"/>
            <a:ext cx="0" cy="1555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7179977" y="3572371"/>
            <a:ext cx="0" cy="90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7788606" y="2790394"/>
            <a:ext cx="0" cy="168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6587147" y="1948422"/>
            <a:ext cx="0" cy="162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6587147" y="3572371"/>
            <a:ext cx="14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19"/>
          <p:cNvSpPr txBox="1"/>
          <p:nvPr/>
        </p:nvSpPr>
        <p:spPr>
          <a:xfrm>
            <a:off x="6418974" y="4477817"/>
            <a:ext cx="6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ADL5535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7019611" y="4450325"/>
            <a:ext cx="6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HMC213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7641323" y="4430028"/>
            <a:ext cx="6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HMC636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5654200" y="4452758"/>
            <a:ext cx="6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HMC374</a:t>
            </a:r>
            <a:endParaRPr/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615617" y="1808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{3BB09043-A897-405A-BD85-FF6FE1D04C65}</a:tableStyleId>
              </a:tblPr>
              <a:tblGrid>
                <a:gridCol w="1441975"/>
                <a:gridCol w="1441975"/>
              </a:tblGrid>
              <a:tr h="38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Part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Function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ADL5535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GP Amp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HMC213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Mixer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HMC636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GP Amp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HMC374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 sz="1800"/>
                        <a:t>LNA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738" y="3287237"/>
            <a:ext cx="1955222" cy="16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30550" y="4142525"/>
            <a:ext cx="29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RX: Gain 30 dB (Designed)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Calibri"/>
                <a:ea typeface="Calibri"/>
                <a:cs typeface="Calibri"/>
                <a:sym typeface="Calibri"/>
              </a:rPr>
              <a:t>Actual RX Gain 20-25 dB (varies wrt. LO power)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Saturation Plots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0" y="1730050"/>
            <a:ext cx="4437961" cy="33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5325300" y="2003225"/>
            <a:ext cx="2698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Demonstrated Values:</a:t>
            </a:r>
            <a:br>
              <a:rPr lang="sv">
                <a:latin typeface="Roboto"/>
                <a:ea typeface="Roboto"/>
                <a:cs typeface="Roboto"/>
                <a:sym typeface="Roboto"/>
              </a:rPr>
            </a:br>
            <a:r>
              <a:rPr lang="sv">
                <a:latin typeface="Roboto"/>
                <a:ea typeface="Roboto"/>
                <a:cs typeface="Roboto"/>
                <a:sym typeface="Roboto"/>
              </a:rPr>
              <a:t>TX: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LO Power -3dBm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Output Power 14 dBm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RX: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LO Power -2 dBm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908850" y="40659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Roboto"/>
                <a:ea typeface="Roboto"/>
                <a:cs typeface="Roboto"/>
                <a:sym typeface="Roboto"/>
              </a:rPr>
              <a:t>Not enough measurements were taken to see the saturation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Power </a:t>
            </a:r>
            <a:r>
              <a:rPr lang="sv"/>
              <a:t>Consumption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2"/>
                </a:solidFill>
              </a:rPr>
              <a:t>RX: 5.08V, 0.336A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2"/>
                </a:solidFill>
              </a:rPr>
              <a:t>Power consumption = 1.7W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2"/>
                </a:solidFill>
              </a:rPr>
              <a:t>TX: 5.1V, 0.5A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>
                <a:solidFill>
                  <a:schemeClr val="dk2"/>
                </a:solidFill>
              </a:rPr>
              <a:t>Power consumption = 2.55W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325" y="1783121"/>
            <a:ext cx="3186976" cy="11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863" y="3148575"/>
            <a:ext cx="3119900" cy="11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7471975" y="2156475"/>
            <a:ext cx="7767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RX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v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TX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