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842" autoAdjust="0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27B99-4D67-4E75-B7FA-CADC56A8A439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E458E9-26C5-4A4D-BD07-24885EF7535E}">
      <dgm:prSet/>
      <dgm:spPr/>
      <dgm:t>
        <a:bodyPr/>
        <a:lstStyle/>
        <a:p>
          <a:pPr>
            <a:defRPr b="1"/>
          </a:pPr>
          <a:r>
            <a:rPr lang="en-US"/>
            <a:t>1980</a:t>
          </a:r>
        </a:p>
      </dgm:t>
    </dgm:pt>
    <dgm:pt modelId="{7C6ABF2A-D592-45A4-AE0E-CAF765316ACC}" type="parTrans" cxnId="{1008CB08-D3D6-4E15-8F9F-6EEECAA67CA7}">
      <dgm:prSet/>
      <dgm:spPr/>
      <dgm:t>
        <a:bodyPr/>
        <a:lstStyle/>
        <a:p>
          <a:endParaRPr lang="en-US"/>
        </a:p>
      </dgm:t>
    </dgm:pt>
    <dgm:pt modelId="{A00BB7BC-728F-450D-840F-EECB556A4594}" type="sibTrans" cxnId="{1008CB08-D3D6-4E15-8F9F-6EEECAA67CA7}">
      <dgm:prSet/>
      <dgm:spPr/>
      <dgm:t>
        <a:bodyPr/>
        <a:lstStyle/>
        <a:p>
          <a:endParaRPr lang="en-US"/>
        </a:p>
      </dgm:t>
    </dgm:pt>
    <dgm:pt modelId="{F68E8B30-98A5-460A-96B7-106C67F686D3}">
      <dgm:prSet/>
      <dgm:spPr/>
      <dgm:t>
        <a:bodyPr/>
        <a:lstStyle/>
        <a:p>
          <a:r>
            <a:rPr lang="en-US" dirty="0"/>
            <a:t>1G: 1980 only Analog voice</a:t>
          </a:r>
        </a:p>
      </dgm:t>
    </dgm:pt>
    <dgm:pt modelId="{593C06F1-1E66-4CB8-83D8-D3C22A5E5792}" type="parTrans" cxnId="{3C09FDB4-DE80-4C48-882D-525AA4C52E7A}">
      <dgm:prSet/>
      <dgm:spPr/>
      <dgm:t>
        <a:bodyPr/>
        <a:lstStyle/>
        <a:p>
          <a:endParaRPr lang="en-US"/>
        </a:p>
      </dgm:t>
    </dgm:pt>
    <dgm:pt modelId="{43A2E0E3-7F98-40C5-80E7-8B0B7DB5F648}" type="sibTrans" cxnId="{3C09FDB4-DE80-4C48-882D-525AA4C52E7A}">
      <dgm:prSet/>
      <dgm:spPr/>
      <dgm:t>
        <a:bodyPr/>
        <a:lstStyle/>
        <a:p>
          <a:endParaRPr lang="en-US"/>
        </a:p>
      </dgm:t>
    </dgm:pt>
    <dgm:pt modelId="{02DC1AE0-D5DC-4771-85A2-38799AA89ED1}">
      <dgm:prSet/>
      <dgm:spPr/>
      <dgm:t>
        <a:bodyPr/>
        <a:lstStyle/>
        <a:p>
          <a:pPr>
            <a:defRPr b="1"/>
          </a:pPr>
          <a:r>
            <a:rPr lang="en-US"/>
            <a:t>1990</a:t>
          </a:r>
        </a:p>
      </dgm:t>
    </dgm:pt>
    <dgm:pt modelId="{4C00F7AA-97B6-41D5-8AF1-F17D2E955355}" type="parTrans" cxnId="{C8F44563-84FD-433D-B0FB-9C6038FF087A}">
      <dgm:prSet/>
      <dgm:spPr/>
      <dgm:t>
        <a:bodyPr/>
        <a:lstStyle/>
        <a:p>
          <a:endParaRPr lang="en-US"/>
        </a:p>
      </dgm:t>
    </dgm:pt>
    <dgm:pt modelId="{ECC5888D-73D4-431E-A6DB-1B5D63163822}" type="sibTrans" cxnId="{C8F44563-84FD-433D-B0FB-9C6038FF087A}">
      <dgm:prSet/>
      <dgm:spPr/>
      <dgm:t>
        <a:bodyPr/>
        <a:lstStyle/>
        <a:p>
          <a:endParaRPr lang="en-US"/>
        </a:p>
      </dgm:t>
    </dgm:pt>
    <dgm:pt modelId="{71F7861B-24DB-43BA-B47F-5D0D28F660B5}">
      <dgm:prSet/>
      <dgm:spPr/>
      <dgm:t>
        <a:bodyPr/>
        <a:lstStyle/>
        <a:p>
          <a:r>
            <a:rPr lang="en-US" dirty="0"/>
            <a:t>2G: 1990 Digital voice and data </a:t>
          </a:r>
        </a:p>
      </dgm:t>
    </dgm:pt>
    <dgm:pt modelId="{E715DB0E-C8D7-43CB-8AB6-CB5A6164491D}" type="parTrans" cxnId="{16EA1F9E-C995-4514-B5A0-6AC4BC905548}">
      <dgm:prSet/>
      <dgm:spPr/>
      <dgm:t>
        <a:bodyPr/>
        <a:lstStyle/>
        <a:p>
          <a:endParaRPr lang="en-US"/>
        </a:p>
      </dgm:t>
    </dgm:pt>
    <dgm:pt modelId="{AE4F8E1D-5830-44C6-AF8B-7C3A5FF459F9}" type="sibTrans" cxnId="{16EA1F9E-C995-4514-B5A0-6AC4BC905548}">
      <dgm:prSet/>
      <dgm:spPr/>
      <dgm:t>
        <a:bodyPr/>
        <a:lstStyle/>
        <a:p>
          <a:endParaRPr lang="en-US"/>
        </a:p>
      </dgm:t>
    </dgm:pt>
    <dgm:pt modelId="{4A5724E6-3CBB-4F8D-B258-635DA58C8FB6}">
      <dgm:prSet/>
      <dgm:spPr/>
      <dgm:t>
        <a:bodyPr/>
        <a:lstStyle/>
        <a:p>
          <a:pPr>
            <a:defRPr b="1"/>
          </a:pPr>
          <a:r>
            <a:rPr lang="en-US"/>
            <a:t>2000</a:t>
          </a:r>
        </a:p>
      </dgm:t>
    </dgm:pt>
    <dgm:pt modelId="{4967E664-30C1-418E-B31B-F2E222B651FD}" type="parTrans" cxnId="{7DEA3BB4-7269-4418-917D-990E58D17450}">
      <dgm:prSet/>
      <dgm:spPr/>
      <dgm:t>
        <a:bodyPr/>
        <a:lstStyle/>
        <a:p>
          <a:endParaRPr lang="en-US"/>
        </a:p>
      </dgm:t>
    </dgm:pt>
    <dgm:pt modelId="{44B06B89-6918-4CC7-98C7-B84C25AA191C}" type="sibTrans" cxnId="{7DEA3BB4-7269-4418-917D-990E58D17450}">
      <dgm:prSet/>
      <dgm:spPr/>
      <dgm:t>
        <a:bodyPr/>
        <a:lstStyle/>
        <a:p>
          <a:endParaRPr lang="en-US"/>
        </a:p>
      </dgm:t>
    </dgm:pt>
    <dgm:pt modelId="{CEF9C0A8-3C8A-4915-A427-8E6B3CECBE83}">
      <dgm:prSet/>
      <dgm:spPr/>
      <dgm:t>
        <a:bodyPr/>
        <a:lstStyle/>
        <a:p>
          <a:r>
            <a:rPr lang="en-US" dirty="0"/>
            <a:t>3G: WCDMA/CDMA2000/EV-DO</a:t>
          </a:r>
        </a:p>
        <a:p>
          <a:r>
            <a:rPr lang="en-US" dirty="0"/>
            <a:t>voice, video and data, upgraded to 3.5G by HSPA+</a:t>
          </a:r>
        </a:p>
      </dgm:t>
    </dgm:pt>
    <dgm:pt modelId="{DB0A7C59-34D0-4BFE-9316-9B04F30C87ED}" type="parTrans" cxnId="{588E19D4-0B5D-4C87-AF2A-0C7ED1A90DE5}">
      <dgm:prSet/>
      <dgm:spPr/>
      <dgm:t>
        <a:bodyPr/>
        <a:lstStyle/>
        <a:p>
          <a:endParaRPr lang="en-US"/>
        </a:p>
      </dgm:t>
    </dgm:pt>
    <dgm:pt modelId="{CDB16312-3017-4A37-A2BF-2CF1ABA3563A}" type="sibTrans" cxnId="{588E19D4-0B5D-4C87-AF2A-0C7ED1A90DE5}">
      <dgm:prSet/>
      <dgm:spPr/>
      <dgm:t>
        <a:bodyPr/>
        <a:lstStyle/>
        <a:p>
          <a:endParaRPr lang="en-US"/>
        </a:p>
      </dgm:t>
    </dgm:pt>
    <dgm:pt modelId="{17FB09CF-7392-4632-B02E-DBB295CE33F7}">
      <dgm:prSet/>
      <dgm:spPr/>
      <dgm:t>
        <a:bodyPr/>
        <a:lstStyle/>
        <a:p>
          <a:pPr>
            <a:defRPr b="1"/>
          </a:pPr>
          <a:r>
            <a:rPr lang="en-US"/>
            <a:t>2010</a:t>
          </a:r>
        </a:p>
      </dgm:t>
    </dgm:pt>
    <dgm:pt modelId="{9DB34B1E-016A-49FC-8A5F-58A30FF51C8C}" type="parTrans" cxnId="{DDA0DA37-A314-49DA-A37C-62702F7116F3}">
      <dgm:prSet/>
      <dgm:spPr/>
      <dgm:t>
        <a:bodyPr/>
        <a:lstStyle/>
        <a:p>
          <a:endParaRPr lang="en-US"/>
        </a:p>
      </dgm:t>
    </dgm:pt>
    <dgm:pt modelId="{177B0ED6-35B3-4A92-84BE-9E7B3E65898B}" type="sibTrans" cxnId="{DDA0DA37-A314-49DA-A37C-62702F7116F3}">
      <dgm:prSet/>
      <dgm:spPr/>
      <dgm:t>
        <a:bodyPr/>
        <a:lstStyle/>
        <a:p>
          <a:endParaRPr lang="en-US"/>
        </a:p>
      </dgm:t>
    </dgm:pt>
    <dgm:pt modelId="{872BCF92-40DF-4A2E-AE20-2BCF56C9CE91}">
      <dgm:prSet/>
      <dgm:spPr/>
      <dgm:t>
        <a:bodyPr/>
        <a:lstStyle/>
        <a:p>
          <a:r>
            <a:rPr lang="en-US" dirty="0"/>
            <a:t>4G: 2010 high data rate for downlink and  uplink and better coverage (100Mbps)</a:t>
          </a:r>
        </a:p>
      </dgm:t>
    </dgm:pt>
    <dgm:pt modelId="{76D954F5-7014-44BD-80DC-E45504031D92}" type="parTrans" cxnId="{41B8E41C-79C2-45EB-9E11-42CF76C74396}">
      <dgm:prSet/>
      <dgm:spPr/>
      <dgm:t>
        <a:bodyPr/>
        <a:lstStyle/>
        <a:p>
          <a:endParaRPr lang="en-US"/>
        </a:p>
      </dgm:t>
    </dgm:pt>
    <dgm:pt modelId="{6CA3A10C-D70A-48E9-AD7D-4B9033D7381A}" type="sibTrans" cxnId="{41B8E41C-79C2-45EB-9E11-42CF76C74396}">
      <dgm:prSet/>
      <dgm:spPr/>
      <dgm:t>
        <a:bodyPr/>
        <a:lstStyle/>
        <a:p>
          <a:endParaRPr lang="en-US"/>
        </a:p>
      </dgm:t>
    </dgm:pt>
    <dgm:pt modelId="{4A94C133-77E0-2241-B492-74AD139A1E86}" type="pres">
      <dgm:prSet presAssocID="{52B27B99-4D67-4E75-B7FA-CADC56A8A439}" presName="root" presStyleCnt="0">
        <dgm:presLayoutVars>
          <dgm:chMax/>
          <dgm:chPref/>
          <dgm:animLvl val="lvl"/>
        </dgm:presLayoutVars>
      </dgm:prSet>
      <dgm:spPr/>
    </dgm:pt>
    <dgm:pt modelId="{6990E3EC-0839-6542-9356-FDB70DE97EE2}" type="pres">
      <dgm:prSet presAssocID="{52B27B99-4D67-4E75-B7FA-CADC56A8A439}" presName="divider" presStyleLbl="fgAcc1" presStyleIdx="0" presStyleCnt="1"/>
      <dgm:spPr/>
    </dgm:pt>
    <dgm:pt modelId="{4F5CEEA4-70A8-BC4D-90FB-AB07D685F57A}" type="pres">
      <dgm:prSet presAssocID="{52B27B99-4D67-4E75-B7FA-CADC56A8A439}" presName="nodes" presStyleCnt="0">
        <dgm:presLayoutVars>
          <dgm:chMax/>
          <dgm:chPref/>
          <dgm:animLvl val="lvl"/>
        </dgm:presLayoutVars>
      </dgm:prSet>
      <dgm:spPr/>
    </dgm:pt>
    <dgm:pt modelId="{A6C472B4-7D7F-7D43-B5AF-58206FECBF4A}" type="pres">
      <dgm:prSet presAssocID="{80E458E9-26C5-4A4D-BD07-24885EF7535E}" presName="composite" presStyleCnt="0"/>
      <dgm:spPr/>
    </dgm:pt>
    <dgm:pt modelId="{8DD78C0A-F601-7D46-B77C-893477FC8974}" type="pres">
      <dgm:prSet presAssocID="{80E458E9-26C5-4A4D-BD07-24885EF7535E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E73B720A-8387-5640-B8DE-74C99C0E2F58}" type="pres">
      <dgm:prSet presAssocID="{80E458E9-26C5-4A4D-BD07-24885EF7535E}" presName="L2TextContainerWrapper" presStyleCnt="0">
        <dgm:presLayoutVars>
          <dgm:bulletEnabled val="1"/>
        </dgm:presLayoutVars>
      </dgm:prSet>
      <dgm:spPr/>
    </dgm:pt>
    <dgm:pt modelId="{6A3D2D5F-0557-CF4F-B7A8-AFDA4929F0EC}" type="pres">
      <dgm:prSet presAssocID="{80E458E9-26C5-4A4D-BD07-24885EF7535E}" presName="L2TextContainer" presStyleLbl="bgAccFollowNode1" presStyleIdx="0" presStyleCnt="4"/>
      <dgm:spPr/>
    </dgm:pt>
    <dgm:pt modelId="{0ED58FA8-CA72-2E4E-BC1E-DA2B85F8173D}" type="pres">
      <dgm:prSet presAssocID="{80E458E9-26C5-4A4D-BD07-24885EF7535E}" presName="FlexibleEmptyPlaceHolder" presStyleCnt="0"/>
      <dgm:spPr/>
    </dgm:pt>
    <dgm:pt modelId="{C956AAF8-24C1-D646-9502-753ACE936DFC}" type="pres">
      <dgm:prSet presAssocID="{80E458E9-26C5-4A4D-BD07-24885EF7535E}" presName="ConnectLine" presStyleLbl="sibTrans1D1" presStyleIdx="0" presStyleCnt="4"/>
      <dgm:spPr/>
    </dgm:pt>
    <dgm:pt modelId="{844AE547-F171-C045-9175-77964F6C6FAD}" type="pres">
      <dgm:prSet presAssocID="{80E458E9-26C5-4A4D-BD07-24885EF7535E}" presName="ConnectorPoint" presStyleLbl="node1" presStyleIdx="0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EBDAE8C-4937-2249-85FD-DC8B9A7065EF}" type="pres">
      <dgm:prSet presAssocID="{80E458E9-26C5-4A4D-BD07-24885EF7535E}" presName="EmptyPlaceHolder" presStyleCnt="0"/>
      <dgm:spPr/>
    </dgm:pt>
    <dgm:pt modelId="{95737D77-E445-6846-BC20-B4842CFC3C0A}" type="pres">
      <dgm:prSet presAssocID="{A00BB7BC-728F-450D-840F-EECB556A4594}" presName="spaceBetweenRectangles" presStyleCnt="0"/>
      <dgm:spPr/>
    </dgm:pt>
    <dgm:pt modelId="{E6C4C380-966F-A642-9D57-3C9D43DD14F0}" type="pres">
      <dgm:prSet presAssocID="{02DC1AE0-D5DC-4771-85A2-38799AA89ED1}" presName="composite" presStyleCnt="0"/>
      <dgm:spPr/>
    </dgm:pt>
    <dgm:pt modelId="{F8B57191-A032-DB44-9B54-0ED76BB308F4}" type="pres">
      <dgm:prSet presAssocID="{02DC1AE0-D5DC-4771-85A2-38799AA89ED1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0E6986E3-7582-384D-AE2E-6B247A3DD6F7}" type="pres">
      <dgm:prSet presAssocID="{02DC1AE0-D5DC-4771-85A2-38799AA89ED1}" presName="L2TextContainerWrapper" presStyleCnt="0">
        <dgm:presLayoutVars>
          <dgm:bulletEnabled val="1"/>
        </dgm:presLayoutVars>
      </dgm:prSet>
      <dgm:spPr/>
    </dgm:pt>
    <dgm:pt modelId="{AD9C6C8A-D29D-874E-81EE-95797B3C819F}" type="pres">
      <dgm:prSet presAssocID="{02DC1AE0-D5DC-4771-85A2-38799AA89ED1}" presName="L2TextContainer" presStyleLbl="bgAccFollowNode1" presStyleIdx="1" presStyleCnt="4"/>
      <dgm:spPr/>
    </dgm:pt>
    <dgm:pt modelId="{7FD8C301-5076-D943-8705-7BB640AA7505}" type="pres">
      <dgm:prSet presAssocID="{02DC1AE0-D5DC-4771-85A2-38799AA89ED1}" presName="FlexibleEmptyPlaceHolder" presStyleCnt="0"/>
      <dgm:spPr/>
    </dgm:pt>
    <dgm:pt modelId="{7EA44A19-7CEA-8044-B9F8-21842D6B2458}" type="pres">
      <dgm:prSet presAssocID="{02DC1AE0-D5DC-4771-85A2-38799AA89ED1}" presName="ConnectLine" presStyleLbl="sibTrans1D1" presStyleIdx="1" presStyleCnt="4"/>
      <dgm:spPr/>
    </dgm:pt>
    <dgm:pt modelId="{69EB11C9-4C83-1A49-8869-A372ACC7CDE3}" type="pres">
      <dgm:prSet presAssocID="{02DC1AE0-D5DC-4771-85A2-38799AA89ED1}" presName="ConnectorPoint" presStyleLbl="node1" presStyleIdx="1" presStyleCnt="4"/>
      <dgm:spPr>
        <a:solidFill>
          <a:schemeClr val="accent5">
            <a:hueOff val="-2252848"/>
            <a:satOff val="-5806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1FEBDE3-0CFC-EC47-BE27-A595929AAA60}" type="pres">
      <dgm:prSet presAssocID="{02DC1AE0-D5DC-4771-85A2-38799AA89ED1}" presName="EmptyPlaceHolder" presStyleCnt="0"/>
      <dgm:spPr/>
    </dgm:pt>
    <dgm:pt modelId="{EBAC7568-8E27-034C-83E4-FAEEF7CD12BF}" type="pres">
      <dgm:prSet presAssocID="{ECC5888D-73D4-431E-A6DB-1B5D63163822}" presName="spaceBetweenRectangles" presStyleCnt="0"/>
      <dgm:spPr/>
    </dgm:pt>
    <dgm:pt modelId="{57074393-50A6-D940-B88E-3A735F185617}" type="pres">
      <dgm:prSet presAssocID="{4A5724E6-3CBB-4F8D-B258-635DA58C8FB6}" presName="composite" presStyleCnt="0"/>
      <dgm:spPr/>
    </dgm:pt>
    <dgm:pt modelId="{085433BC-DD15-6642-BC95-C210E5FE7B67}" type="pres">
      <dgm:prSet presAssocID="{4A5724E6-3CBB-4F8D-B258-635DA58C8FB6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95352A92-D82A-554F-924F-1BD5B2E8E1E2}" type="pres">
      <dgm:prSet presAssocID="{4A5724E6-3CBB-4F8D-B258-635DA58C8FB6}" presName="L2TextContainerWrapper" presStyleCnt="0">
        <dgm:presLayoutVars>
          <dgm:bulletEnabled val="1"/>
        </dgm:presLayoutVars>
      </dgm:prSet>
      <dgm:spPr/>
    </dgm:pt>
    <dgm:pt modelId="{93AA1CDB-D370-8E4D-9BE3-1FA5E0D15569}" type="pres">
      <dgm:prSet presAssocID="{4A5724E6-3CBB-4F8D-B258-635DA58C8FB6}" presName="L2TextContainer" presStyleLbl="bgAccFollowNode1" presStyleIdx="2" presStyleCnt="4"/>
      <dgm:spPr/>
    </dgm:pt>
    <dgm:pt modelId="{4A309FEB-EA1A-DA48-A376-1D9C8E179607}" type="pres">
      <dgm:prSet presAssocID="{4A5724E6-3CBB-4F8D-B258-635DA58C8FB6}" presName="FlexibleEmptyPlaceHolder" presStyleCnt="0"/>
      <dgm:spPr/>
    </dgm:pt>
    <dgm:pt modelId="{5453F31F-A40B-5541-AB9B-0F435F38FD98}" type="pres">
      <dgm:prSet presAssocID="{4A5724E6-3CBB-4F8D-B258-635DA58C8FB6}" presName="ConnectLine" presStyleLbl="sibTrans1D1" presStyleIdx="2" presStyleCnt="4"/>
      <dgm:spPr/>
    </dgm:pt>
    <dgm:pt modelId="{0D562F26-1794-8D45-AE8C-FCF530EAAADE}" type="pres">
      <dgm:prSet presAssocID="{4A5724E6-3CBB-4F8D-B258-635DA58C8FB6}" presName="ConnectorPoint" presStyleLbl="node1" presStyleIdx="2" presStyleCnt="4"/>
      <dgm:spPr>
        <a:solidFill>
          <a:schemeClr val="accent5">
            <a:hueOff val="-4505695"/>
            <a:satOff val="-11613"/>
            <a:lumOff val="-78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515D91-9082-D140-A802-3A4AA1B15D22}" type="pres">
      <dgm:prSet presAssocID="{4A5724E6-3CBB-4F8D-B258-635DA58C8FB6}" presName="EmptyPlaceHolder" presStyleCnt="0"/>
      <dgm:spPr/>
    </dgm:pt>
    <dgm:pt modelId="{0F4172CE-D005-DB40-B76D-C6C55F857039}" type="pres">
      <dgm:prSet presAssocID="{44B06B89-6918-4CC7-98C7-B84C25AA191C}" presName="spaceBetweenRectangles" presStyleCnt="0"/>
      <dgm:spPr/>
    </dgm:pt>
    <dgm:pt modelId="{37C09FEA-3CF0-194B-9A8F-7FA21F8208BB}" type="pres">
      <dgm:prSet presAssocID="{17FB09CF-7392-4632-B02E-DBB295CE33F7}" presName="composite" presStyleCnt="0"/>
      <dgm:spPr/>
    </dgm:pt>
    <dgm:pt modelId="{B203F523-8408-A044-A634-1745D41F6B0D}" type="pres">
      <dgm:prSet presAssocID="{17FB09CF-7392-4632-B02E-DBB295CE33F7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2227CB1B-D0F8-464B-B00F-A04BDCA7B9E7}" type="pres">
      <dgm:prSet presAssocID="{17FB09CF-7392-4632-B02E-DBB295CE33F7}" presName="L2TextContainerWrapper" presStyleCnt="0">
        <dgm:presLayoutVars>
          <dgm:bulletEnabled val="1"/>
        </dgm:presLayoutVars>
      </dgm:prSet>
      <dgm:spPr/>
    </dgm:pt>
    <dgm:pt modelId="{74818CC0-8F70-AE4C-B1AF-A17527CB2CF2}" type="pres">
      <dgm:prSet presAssocID="{17FB09CF-7392-4632-B02E-DBB295CE33F7}" presName="L2TextContainer" presStyleLbl="bgAccFollowNode1" presStyleIdx="3" presStyleCnt="4"/>
      <dgm:spPr/>
    </dgm:pt>
    <dgm:pt modelId="{0EBB84C3-875C-9045-BAEF-26562D5D486B}" type="pres">
      <dgm:prSet presAssocID="{17FB09CF-7392-4632-B02E-DBB295CE33F7}" presName="FlexibleEmptyPlaceHolder" presStyleCnt="0"/>
      <dgm:spPr/>
    </dgm:pt>
    <dgm:pt modelId="{721D41F8-DE75-CC46-AF19-00333C3E4183}" type="pres">
      <dgm:prSet presAssocID="{17FB09CF-7392-4632-B02E-DBB295CE33F7}" presName="ConnectLine" presStyleLbl="sibTrans1D1" presStyleIdx="3" presStyleCnt="4"/>
      <dgm:spPr/>
    </dgm:pt>
    <dgm:pt modelId="{7B2F401C-1C3A-7C47-A71D-49F67CCADC82}" type="pres">
      <dgm:prSet presAssocID="{17FB09CF-7392-4632-B02E-DBB295CE33F7}" presName="ConnectorPoint" presStyleLbl="node1" presStyleIdx="3" presStyleCnt="4"/>
      <dgm:spPr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46701CE-2716-A044-8171-1EB22598A646}" type="pres">
      <dgm:prSet presAssocID="{17FB09CF-7392-4632-B02E-DBB295CE33F7}" presName="EmptyPlaceHolder" presStyleCnt="0"/>
      <dgm:spPr/>
    </dgm:pt>
  </dgm:ptLst>
  <dgm:cxnLst>
    <dgm:cxn modelId="{1008CB08-D3D6-4E15-8F9F-6EEECAA67CA7}" srcId="{52B27B99-4D67-4E75-B7FA-CADC56A8A439}" destId="{80E458E9-26C5-4A4D-BD07-24885EF7535E}" srcOrd="0" destOrd="0" parTransId="{7C6ABF2A-D592-45A4-AE0E-CAF765316ACC}" sibTransId="{A00BB7BC-728F-450D-840F-EECB556A4594}"/>
    <dgm:cxn modelId="{41B8E41C-79C2-45EB-9E11-42CF76C74396}" srcId="{17FB09CF-7392-4632-B02E-DBB295CE33F7}" destId="{872BCF92-40DF-4A2E-AE20-2BCF56C9CE91}" srcOrd="0" destOrd="0" parTransId="{76D954F5-7014-44BD-80DC-E45504031D92}" sibTransId="{6CA3A10C-D70A-48E9-AD7D-4B9033D7381A}"/>
    <dgm:cxn modelId="{B34CAC27-4254-3B44-A2DE-F3518148FD7A}" type="presOf" srcId="{872BCF92-40DF-4A2E-AE20-2BCF56C9CE91}" destId="{74818CC0-8F70-AE4C-B1AF-A17527CB2CF2}" srcOrd="0" destOrd="0" presId="urn:microsoft.com/office/officeart/2017/3/layout/HorizontalLabelsTimeline"/>
    <dgm:cxn modelId="{DDA0DA37-A314-49DA-A37C-62702F7116F3}" srcId="{52B27B99-4D67-4E75-B7FA-CADC56A8A439}" destId="{17FB09CF-7392-4632-B02E-DBB295CE33F7}" srcOrd="3" destOrd="0" parTransId="{9DB34B1E-016A-49FC-8A5F-58A30FF51C8C}" sibTransId="{177B0ED6-35B3-4A92-84BE-9E7B3E65898B}"/>
    <dgm:cxn modelId="{F556475B-B256-204E-A71F-76D4A230E7EA}" type="presOf" srcId="{4A5724E6-3CBB-4F8D-B258-635DA58C8FB6}" destId="{085433BC-DD15-6642-BC95-C210E5FE7B67}" srcOrd="0" destOrd="0" presId="urn:microsoft.com/office/officeart/2017/3/layout/HorizontalLabelsTimeline"/>
    <dgm:cxn modelId="{937FA160-C37E-D14A-8DD1-E870D7EFDD96}" type="presOf" srcId="{52B27B99-4D67-4E75-B7FA-CADC56A8A439}" destId="{4A94C133-77E0-2241-B492-74AD139A1E86}" srcOrd="0" destOrd="0" presId="urn:microsoft.com/office/officeart/2017/3/layout/HorizontalLabelsTimeline"/>
    <dgm:cxn modelId="{C8F44563-84FD-433D-B0FB-9C6038FF087A}" srcId="{52B27B99-4D67-4E75-B7FA-CADC56A8A439}" destId="{02DC1AE0-D5DC-4771-85A2-38799AA89ED1}" srcOrd="1" destOrd="0" parTransId="{4C00F7AA-97B6-41D5-8AF1-F17D2E955355}" sibTransId="{ECC5888D-73D4-431E-A6DB-1B5D63163822}"/>
    <dgm:cxn modelId="{7C64CB45-1700-954B-B6FD-F9A145EDDAE6}" type="presOf" srcId="{CEF9C0A8-3C8A-4915-A427-8E6B3CECBE83}" destId="{93AA1CDB-D370-8E4D-9BE3-1FA5E0D15569}" srcOrd="0" destOrd="0" presId="urn:microsoft.com/office/officeart/2017/3/layout/HorizontalLabelsTimeline"/>
    <dgm:cxn modelId="{A7F00F47-DEE9-104F-A093-1D53FB08C63D}" type="presOf" srcId="{F68E8B30-98A5-460A-96B7-106C67F686D3}" destId="{6A3D2D5F-0557-CF4F-B7A8-AFDA4929F0EC}" srcOrd="0" destOrd="0" presId="urn:microsoft.com/office/officeart/2017/3/layout/HorizontalLabelsTimeline"/>
    <dgm:cxn modelId="{25096B8B-488B-984A-B311-AA6BA72722A8}" type="presOf" srcId="{17FB09CF-7392-4632-B02E-DBB295CE33F7}" destId="{B203F523-8408-A044-A634-1745D41F6B0D}" srcOrd="0" destOrd="0" presId="urn:microsoft.com/office/officeart/2017/3/layout/HorizontalLabelsTimeline"/>
    <dgm:cxn modelId="{9F1C0990-DD68-164E-9D9E-B6FC4A7146AF}" type="presOf" srcId="{02DC1AE0-D5DC-4771-85A2-38799AA89ED1}" destId="{F8B57191-A032-DB44-9B54-0ED76BB308F4}" srcOrd="0" destOrd="0" presId="urn:microsoft.com/office/officeart/2017/3/layout/HorizontalLabelsTimeline"/>
    <dgm:cxn modelId="{16EA1F9E-C995-4514-B5A0-6AC4BC905548}" srcId="{02DC1AE0-D5DC-4771-85A2-38799AA89ED1}" destId="{71F7861B-24DB-43BA-B47F-5D0D28F660B5}" srcOrd="0" destOrd="0" parTransId="{E715DB0E-C8D7-43CB-8AB6-CB5A6164491D}" sibTransId="{AE4F8E1D-5830-44C6-AF8B-7C3A5FF459F9}"/>
    <dgm:cxn modelId="{7DEA3BB4-7269-4418-917D-990E58D17450}" srcId="{52B27B99-4D67-4E75-B7FA-CADC56A8A439}" destId="{4A5724E6-3CBB-4F8D-B258-635DA58C8FB6}" srcOrd="2" destOrd="0" parTransId="{4967E664-30C1-418E-B31B-F2E222B651FD}" sibTransId="{44B06B89-6918-4CC7-98C7-B84C25AA191C}"/>
    <dgm:cxn modelId="{3C09FDB4-DE80-4C48-882D-525AA4C52E7A}" srcId="{80E458E9-26C5-4A4D-BD07-24885EF7535E}" destId="{F68E8B30-98A5-460A-96B7-106C67F686D3}" srcOrd="0" destOrd="0" parTransId="{593C06F1-1E66-4CB8-83D8-D3C22A5E5792}" sibTransId="{43A2E0E3-7F98-40C5-80E7-8B0B7DB5F648}"/>
    <dgm:cxn modelId="{05421FC5-2B06-3240-BFCA-608BE9ECB3E3}" type="presOf" srcId="{80E458E9-26C5-4A4D-BD07-24885EF7535E}" destId="{8DD78C0A-F601-7D46-B77C-893477FC8974}" srcOrd="0" destOrd="0" presId="urn:microsoft.com/office/officeart/2017/3/layout/HorizontalLabelsTimeline"/>
    <dgm:cxn modelId="{7E6B94D1-4F6A-5E4C-91D8-AFC8E83D1609}" type="presOf" srcId="{71F7861B-24DB-43BA-B47F-5D0D28F660B5}" destId="{AD9C6C8A-D29D-874E-81EE-95797B3C819F}" srcOrd="0" destOrd="0" presId="urn:microsoft.com/office/officeart/2017/3/layout/HorizontalLabelsTimeline"/>
    <dgm:cxn modelId="{588E19D4-0B5D-4C87-AF2A-0C7ED1A90DE5}" srcId="{4A5724E6-3CBB-4F8D-B258-635DA58C8FB6}" destId="{CEF9C0A8-3C8A-4915-A427-8E6B3CECBE83}" srcOrd="0" destOrd="0" parTransId="{DB0A7C59-34D0-4BFE-9316-9B04F30C87ED}" sibTransId="{CDB16312-3017-4A37-A2BF-2CF1ABA3563A}"/>
    <dgm:cxn modelId="{FE6D8D4C-EEE8-3F48-9CC6-403060E3DB0B}" type="presParOf" srcId="{4A94C133-77E0-2241-B492-74AD139A1E86}" destId="{6990E3EC-0839-6542-9356-FDB70DE97EE2}" srcOrd="0" destOrd="0" presId="urn:microsoft.com/office/officeart/2017/3/layout/HorizontalLabelsTimeline"/>
    <dgm:cxn modelId="{6C89B60E-461B-B34D-9E19-9F6EF6928DEB}" type="presParOf" srcId="{4A94C133-77E0-2241-B492-74AD139A1E86}" destId="{4F5CEEA4-70A8-BC4D-90FB-AB07D685F57A}" srcOrd="1" destOrd="0" presId="urn:microsoft.com/office/officeart/2017/3/layout/HorizontalLabelsTimeline"/>
    <dgm:cxn modelId="{07CAA2F8-DEE6-C74B-9349-D446C47D8C52}" type="presParOf" srcId="{4F5CEEA4-70A8-BC4D-90FB-AB07D685F57A}" destId="{A6C472B4-7D7F-7D43-B5AF-58206FECBF4A}" srcOrd="0" destOrd="0" presId="urn:microsoft.com/office/officeart/2017/3/layout/HorizontalLabelsTimeline"/>
    <dgm:cxn modelId="{D99B9CE3-5ABD-604D-9BE3-C88E020CDA19}" type="presParOf" srcId="{A6C472B4-7D7F-7D43-B5AF-58206FECBF4A}" destId="{8DD78C0A-F601-7D46-B77C-893477FC8974}" srcOrd="0" destOrd="0" presId="urn:microsoft.com/office/officeart/2017/3/layout/HorizontalLabelsTimeline"/>
    <dgm:cxn modelId="{A01E5340-6D6D-B141-9082-384FC20A0B38}" type="presParOf" srcId="{A6C472B4-7D7F-7D43-B5AF-58206FECBF4A}" destId="{E73B720A-8387-5640-B8DE-74C99C0E2F58}" srcOrd="1" destOrd="0" presId="urn:microsoft.com/office/officeart/2017/3/layout/HorizontalLabelsTimeline"/>
    <dgm:cxn modelId="{BC23133A-8F46-7542-898E-D35EAED85924}" type="presParOf" srcId="{E73B720A-8387-5640-B8DE-74C99C0E2F58}" destId="{6A3D2D5F-0557-CF4F-B7A8-AFDA4929F0EC}" srcOrd="0" destOrd="0" presId="urn:microsoft.com/office/officeart/2017/3/layout/HorizontalLabelsTimeline"/>
    <dgm:cxn modelId="{4636E236-91E4-0646-B8DE-D0902FEE7B7C}" type="presParOf" srcId="{E73B720A-8387-5640-B8DE-74C99C0E2F58}" destId="{0ED58FA8-CA72-2E4E-BC1E-DA2B85F8173D}" srcOrd="1" destOrd="0" presId="urn:microsoft.com/office/officeart/2017/3/layout/HorizontalLabelsTimeline"/>
    <dgm:cxn modelId="{3BD67155-026B-5342-877A-555D32B0FEEA}" type="presParOf" srcId="{A6C472B4-7D7F-7D43-B5AF-58206FECBF4A}" destId="{C956AAF8-24C1-D646-9502-753ACE936DFC}" srcOrd="2" destOrd="0" presId="urn:microsoft.com/office/officeart/2017/3/layout/HorizontalLabelsTimeline"/>
    <dgm:cxn modelId="{2795C418-C091-9E4D-82E3-3022615DDD08}" type="presParOf" srcId="{A6C472B4-7D7F-7D43-B5AF-58206FECBF4A}" destId="{844AE547-F171-C045-9175-77964F6C6FAD}" srcOrd="3" destOrd="0" presId="urn:microsoft.com/office/officeart/2017/3/layout/HorizontalLabelsTimeline"/>
    <dgm:cxn modelId="{1301A100-FDB1-EA46-AD0A-3D2EC45AC107}" type="presParOf" srcId="{A6C472B4-7D7F-7D43-B5AF-58206FECBF4A}" destId="{2EBDAE8C-4937-2249-85FD-DC8B9A7065EF}" srcOrd="4" destOrd="0" presId="urn:microsoft.com/office/officeart/2017/3/layout/HorizontalLabelsTimeline"/>
    <dgm:cxn modelId="{41B478D8-5FA2-684D-A8D5-CC2692E16D4E}" type="presParOf" srcId="{4F5CEEA4-70A8-BC4D-90FB-AB07D685F57A}" destId="{95737D77-E445-6846-BC20-B4842CFC3C0A}" srcOrd="1" destOrd="0" presId="urn:microsoft.com/office/officeart/2017/3/layout/HorizontalLabelsTimeline"/>
    <dgm:cxn modelId="{6179114B-F638-9947-BCF2-E12C68D92F82}" type="presParOf" srcId="{4F5CEEA4-70A8-BC4D-90FB-AB07D685F57A}" destId="{E6C4C380-966F-A642-9D57-3C9D43DD14F0}" srcOrd="2" destOrd="0" presId="urn:microsoft.com/office/officeart/2017/3/layout/HorizontalLabelsTimeline"/>
    <dgm:cxn modelId="{04E350E5-8F67-DF4B-A643-5340F6CD37E9}" type="presParOf" srcId="{E6C4C380-966F-A642-9D57-3C9D43DD14F0}" destId="{F8B57191-A032-DB44-9B54-0ED76BB308F4}" srcOrd="0" destOrd="0" presId="urn:microsoft.com/office/officeart/2017/3/layout/HorizontalLabelsTimeline"/>
    <dgm:cxn modelId="{CBB73F3B-585E-1543-85F9-0EFFBB9A5AFC}" type="presParOf" srcId="{E6C4C380-966F-A642-9D57-3C9D43DD14F0}" destId="{0E6986E3-7582-384D-AE2E-6B247A3DD6F7}" srcOrd="1" destOrd="0" presId="urn:microsoft.com/office/officeart/2017/3/layout/HorizontalLabelsTimeline"/>
    <dgm:cxn modelId="{0E392389-4A42-7442-831C-80E3684EBF47}" type="presParOf" srcId="{0E6986E3-7582-384D-AE2E-6B247A3DD6F7}" destId="{AD9C6C8A-D29D-874E-81EE-95797B3C819F}" srcOrd="0" destOrd="0" presId="urn:microsoft.com/office/officeart/2017/3/layout/HorizontalLabelsTimeline"/>
    <dgm:cxn modelId="{8CA33D44-357C-024A-97B7-06CB3E34FE89}" type="presParOf" srcId="{0E6986E3-7582-384D-AE2E-6B247A3DD6F7}" destId="{7FD8C301-5076-D943-8705-7BB640AA7505}" srcOrd="1" destOrd="0" presId="urn:microsoft.com/office/officeart/2017/3/layout/HorizontalLabelsTimeline"/>
    <dgm:cxn modelId="{06456594-53C5-7545-B271-987AF9736A6E}" type="presParOf" srcId="{E6C4C380-966F-A642-9D57-3C9D43DD14F0}" destId="{7EA44A19-7CEA-8044-B9F8-21842D6B2458}" srcOrd="2" destOrd="0" presId="urn:microsoft.com/office/officeart/2017/3/layout/HorizontalLabelsTimeline"/>
    <dgm:cxn modelId="{4714934B-54BF-5E46-B06F-10739CC05A63}" type="presParOf" srcId="{E6C4C380-966F-A642-9D57-3C9D43DD14F0}" destId="{69EB11C9-4C83-1A49-8869-A372ACC7CDE3}" srcOrd="3" destOrd="0" presId="urn:microsoft.com/office/officeart/2017/3/layout/HorizontalLabelsTimeline"/>
    <dgm:cxn modelId="{FADC38D8-0D29-2B43-BFA4-87DD7081F15D}" type="presParOf" srcId="{E6C4C380-966F-A642-9D57-3C9D43DD14F0}" destId="{31FEBDE3-0CFC-EC47-BE27-A595929AAA60}" srcOrd="4" destOrd="0" presId="urn:microsoft.com/office/officeart/2017/3/layout/HorizontalLabelsTimeline"/>
    <dgm:cxn modelId="{064C34DA-581E-9D4E-90F0-5467087BE74D}" type="presParOf" srcId="{4F5CEEA4-70A8-BC4D-90FB-AB07D685F57A}" destId="{EBAC7568-8E27-034C-83E4-FAEEF7CD12BF}" srcOrd="3" destOrd="0" presId="urn:microsoft.com/office/officeart/2017/3/layout/HorizontalLabelsTimeline"/>
    <dgm:cxn modelId="{B07C9BD7-97D6-D44D-8306-AB37CD8AC52B}" type="presParOf" srcId="{4F5CEEA4-70A8-BC4D-90FB-AB07D685F57A}" destId="{57074393-50A6-D940-B88E-3A735F185617}" srcOrd="4" destOrd="0" presId="urn:microsoft.com/office/officeart/2017/3/layout/HorizontalLabelsTimeline"/>
    <dgm:cxn modelId="{4E7B2D7C-339F-EB49-BE87-D917D771B303}" type="presParOf" srcId="{57074393-50A6-D940-B88E-3A735F185617}" destId="{085433BC-DD15-6642-BC95-C210E5FE7B67}" srcOrd="0" destOrd="0" presId="urn:microsoft.com/office/officeart/2017/3/layout/HorizontalLabelsTimeline"/>
    <dgm:cxn modelId="{30ABFF80-B9F5-1B41-8B93-F688B9077FC6}" type="presParOf" srcId="{57074393-50A6-D940-B88E-3A735F185617}" destId="{95352A92-D82A-554F-924F-1BD5B2E8E1E2}" srcOrd="1" destOrd="0" presId="urn:microsoft.com/office/officeart/2017/3/layout/HorizontalLabelsTimeline"/>
    <dgm:cxn modelId="{A877199C-7F3F-9F4D-83F5-C9D5F2EB58CC}" type="presParOf" srcId="{95352A92-D82A-554F-924F-1BD5B2E8E1E2}" destId="{93AA1CDB-D370-8E4D-9BE3-1FA5E0D15569}" srcOrd="0" destOrd="0" presId="urn:microsoft.com/office/officeart/2017/3/layout/HorizontalLabelsTimeline"/>
    <dgm:cxn modelId="{E63B2FB1-8872-E448-8B18-A5A5263FDCC3}" type="presParOf" srcId="{95352A92-D82A-554F-924F-1BD5B2E8E1E2}" destId="{4A309FEB-EA1A-DA48-A376-1D9C8E179607}" srcOrd="1" destOrd="0" presId="urn:microsoft.com/office/officeart/2017/3/layout/HorizontalLabelsTimeline"/>
    <dgm:cxn modelId="{4CC54E4D-76C5-FA42-99F4-907C121787AD}" type="presParOf" srcId="{57074393-50A6-D940-B88E-3A735F185617}" destId="{5453F31F-A40B-5541-AB9B-0F435F38FD98}" srcOrd="2" destOrd="0" presId="urn:microsoft.com/office/officeart/2017/3/layout/HorizontalLabelsTimeline"/>
    <dgm:cxn modelId="{7A014C4F-2CD5-1546-A9CD-80031957C396}" type="presParOf" srcId="{57074393-50A6-D940-B88E-3A735F185617}" destId="{0D562F26-1794-8D45-AE8C-FCF530EAAADE}" srcOrd="3" destOrd="0" presId="urn:microsoft.com/office/officeart/2017/3/layout/HorizontalLabelsTimeline"/>
    <dgm:cxn modelId="{ED1F82A2-755F-6745-925A-E489984FA4C7}" type="presParOf" srcId="{57074393-50A6-D940-B88E-3A735F185617}" destId="{0E515D91-9082-D140-A802-3A4AA1B15D22}" srcOrd="4" destOrd="0" presId="urn:microsoft.com/office/officeart/2017/3/layout/HorizontalLabelsTimeline"/>
    <dgm:cxn modelId="{48D9D273-4CA9-EB48-92DD-608061EFD59B}" type="presParOf" srcId="{4F5CEEA4-70A8-BC4D-90FB-AB07D685F57A}" destId="{0F4172CE-D005-DB40-B76D-C6C55F857039}" srcOrd="5" destOrd="0" presId="urn:microsoft.com/office/officeart/2017/3/layout/HorizontalLabelsTimeline"/>
    <dgm:cxn modelId="{4F9DDC63-2EA1-314A-ABE9-D0C6B0B880F1}" type="presParOf" srcId="{4F5CEEA4-70A8-BC4D-90FB-AB07D685F57A}" destId="{37C09FEA-3CF0-194B-9A8F-7FA21F8208BB}" srcOrd="6" destOrd="0" presId="urn:microsoft.com/office/officeart/2017/3/layout/HorizontalLabelsTimeline"/>
    <dgm:cxn modelId="{966BC0C2-F634-8145-93C6-B2AA3DD40092}" type="presParOf" srcId="{37C09FEA-3CF0-194B-9A8F-7FA21F8208BB}" destId="{B203F523-8408-A044-A634-1745D41F6B0D}" srcOrd="0" destOrd="0" presId="urn:microsoft.com/office/officeart/2017/3/layout/HorizontalLabelsTimeline"/>
    <dgm:cxn modelId="{DE5B4AD6-D832-2245-8FE9-A316EFAE69E9}" type="presParOf" srcId="{37C09FEA-3CF0-194B-9A8F-7FA21F8208BB}" destId="{2227CB1B-D0F8-464B-B00F-A04BDCA7B9E7}" srcOrd="1" destOrd="0" presId="urn:microsoft.com/office/officeart/2017/3/layout/HorizontalLabelsTimeline"/>
    <dgm:cxn modelId="{CDE67880-C18D-F04C-9A2B-924E7D3272BE}" type="presParOf" srcId="{2227CB1B-D0F8-464B-B00F-A04BDCA7B9E7}" destId="{74818CC0-8F70-AE4C-B1AF-A17527CB2CF2}" srcOrd="0" destOrd="0" presId="urn:microsoft.com/office/officeart/2017/3/layout/HorizontalLabelsTimeline"/>
    <dgm:cxn modelId="{26E04ABB-40DB-904C-AA69-AE7AD2CD3FAA}" type="presParOf" srcId="{2227CB1B-D0F8-464B-B00F-A04BDCA7B9E7}" destId="{0EBB84C3-875C-9045-BAEF-26562D5D486B}" srcOrd="1" destOrd="0" presId="urn:microsoft.com/office/officeart/2017/3/layout/HorizontalLabelsTimeline"/>
    <dgm:cxn modelId="{91F78EDD-E547-C841-858E-DBAB3D66F620}" type="presParOf" srcId="{37C09FEA-3CF0-194B-9A8F-7FA21F8208BB}" destId="{721D41F8-DE75-CC46-AF19-00333C3E4183}" srcOrd="2" destOrd="0" presId="urn:microsoft.com/office/officeart/2017/3/layout/HorizontalLabelsTimeline"/>
    <dgm:cxn modelId="{9CD110BB-B862-4D4A-B4E7-04BAC83FF4C4}" type="presParOf" srcId="{37C09FEA-3CF0-194B-9A8F-7FA21F8208BB}" destId="{7B2F401C-1C3A-7C47-A71D-49F67CCADC82}" srcOrd="3" destOrd="0" presId="urn:microsoft.com/office/officeart/2017/3/layout/HorizontalLabelsTimeline"/>
    <dgm:cxn modelId="{D7D2F24A-041B-1844-BE97-D45C9B29181E}" type="presParOf" srcId="{37C09FEA-3CF0-194B-9A8F-7FA21F8208BB}" destId="{846701CE-2716-A044-8171-1EB22598A646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0E3EC-0839-6542-9356-FDB70DE97EE2}">
      <dsp:nvSpPr>
        <dsp:cNvPr id="0" name=""/>
        <dsp:cNvSpPr/>
      </dsp:nvSpPr>
      <dsp:spPr>
        <a:xfrm>
          <a:off x="0" y="2848356"/>
          <a:ext cx="611733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78C0A-F601-7D46-B77C-893477FC8974}">
      <dsp:nvSpPr>
        <dsp:cNvPr id="0" name=""/>
        <dsp:cNvSpPr/>
      </dsp:nvSpPr>
      <dsp:spPr>
        <a:xfrm>
          <a:off x="147526" y="1765980"/>
          <a:ext cx="2152776" cy="6836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1980</a:t>
          </a:r>
        </a:p>
      </dsp:txBody>
      <dsp:txXfrm>
        <a:off x="147526" y="1765980"/>
        <a:ext cx="2152776" cy="683605"/>
      </dsp:txXfrm>
    </dsp:sp>
    <dsp:sp modelId="{6A3D2D5F-0557-CF4F-B7A8-AFDA4929F0EC}">
      <dsp:nvSpPr>
        <dsp:cNvPr id="0" name=""/>
        <dsp:cNvSpPr/>
      </dsp:nvSpPr>
      <dsp:spPr>
        <a:xfrm>
          <a:off x="147526" y="1077248"/>
          <a:ext cx="2152776" cy="68873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1G: 1980 only Analog voice</a:t>
          </a:r>
        </a:p>
      </dsp:txBody>
      <dsp:txXfrm>
        <a:off x="147526" y="1077248"/>
        <a:ext cx="2152776" cy="688732"/>
      </dsp:txXfrm>
    </dsp:sp>
    <dsp:sp modelId="{C956AAF8-24C1-D646-9502-753ACE936DFC}">
      <dsp:nvSpPr>
        <dsp:cNvPr id="0" name=""/>
        <dsp:cNvSpPr/>
      </dsp:nvSpPr>
      <dsp:spPr>
        <a:xfrm>
          <a:off x="1223915" y="2449586"/>
          <a:ext cx="0" cy="398769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57191-A032-DB44-9B54-0ED76BB308F4}">
      <dsp:nvSpPr>
        <dsp:cNvPr id="0" name=""/>
        <dsp:cNvSpPr/>
      </dsp:nvSpPr>
      <dsp:spPr>
        <a:xfrm>
          <a:off x="1370695" y="3247125"/>
          <a:ext cx="2152776" cy="68360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1990</a:t>
          </a:r>
        </a:p>
      </dsp:txBody>
      <dsp:txXfrm>
        <a:off x="1370695" y="3247125"/>
        <a:ext cx="2152776" cy="683605"/>
      </dsp:txXfrm>
    </dsp:sp>
    <dsp:sp modelId="{AD9C6C8A-D29D-874E-81EE-95797B3C819F}">
      <dsp:nvSpPr>
        <dsp:cNvPr id="0" name=""/>
        <dsp:cNvSpPr/>
      </dsp:nvSpPr>
      <dsp:spPr>
        <a:xfrm>
          <a:off x="1370695" y="3930731"/>
          <a:ext cx="2152776" cy="688732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2G: 1990 Digital voice and data </a:t>
          </a:r>
        </a:p>
      </dsp:txBody>
      <dsp:txXfrm>
        <a:off x="1370695" y="3930731"/>
        <a:ext cx="2152776" cy="688732"/>
      </dsp:txXfrm>
    </dsp:sp>
    <dsp:sp modelId="{7EA44A19-7CEA-8044-B9F8-21842D6B2458}">
      <dsp:nvSpPr>
        <dsp:cNvPr id="0" name=""/>
        <dsp:cNvSpPr/>
      </dsp:nvSpPr>
      <dsp:spPr>
        <a:xfrm>
          <a:off x="2447083" y="2848355"/>
          <a:ext cx="0" cy="398769"/>
        </a:xfrm>
        <a:prstGeom prst="line">
          <a:avLst/>
        </a:pr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AE547-F171-C045-9175-77964F6C6FAD}">
      <dsp:nvSpPr>
        <dsp:cNvPr id="0" name=""/>
        <dsp:cNvSpPr/>
      </dsp:nvSpPr>
      <dsp:spPr>
        <a:xfrm rot="2700000">
          <a:off x="1179605" y="2804045"/>
          <a:ext cx="88620" cy="886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B11C9-4C83-1A49-8869-A372ACC7CDE3}">
      <dsp:nvSpPr>
        <dsp:cNvPr id="0" name=""/>
        <dsp:cNvSpPr/>
      </dsp:nvSpPr>
      <dsp:spPr>
        <a:xfrm rot="2700000">
          <a:off x="2402773" y="2804045"/>
          <a:ext cx="88620" cy="88620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33BC-DD15-6642-BC95-C210E5FE7B67}">
      <dsp:nvSpPr>
        <dsp:cNvPr id="0" name=""/>
        <dsp:cNvSpPr/>
      </dsp:nvSpPr>
      <dsp:spPr>
        <a:xfrm>
          <a:off x="2593863" y="1765980"/>
          <a:ext cx="2152776" cy="68360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2000</a:t>
          </a:r>
        </a:p>
      </dsp:txBody>
      <dsp:txXfrm>
        <a:off x="2593863" y="1765980"/>
        <a:ext cx="2152776" cy="683605"/>
      </dsp:txXfrm>
    </dsp:sp>
    <dsp:sp modelId="{93AA1CDB-D370-8E4D-9BE3-1FA5E0D15569}">
      <dsp:nvSpPr>
        <dsp:cNvPr id="0" name=""/>
        <dsp:cNvSpPr/>
      </dsp:nvSpPr>
      <dsp:spPr>
        <a:xfrm>
          <a:off x="2593863" y="216332"/>
          <a:ext cx="2152776" cy="1549648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3G: WCDMA/CDMA2000/EV-DO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voice, video and data, upgraded to 3.5G by HSPA+</a:t>
          </a:r>
        </a:p>
      </dsp:txBody>
      <dsp:txXfrm>
        <a:off x="2593863" y="216332"/>
        <a:ext cx="2152776" cy="1549648"/>
      </dsp:txXfrm>
    </dsp:sp>
    <dsp:sp modelId="{5453F31F-A40B-5541-AB9B-0F435F38FD98}">
      <dsp:nvSpPr>
        <dsp:cNvPr id="0" name=""/>
        <dsp:cNvSpPr/>
      </dsp:nvSpPr>
      <dsp:spPr>
        <a:xfrm>
          <a:off x="3670252" y="2449586"/>
          <a:ext cx="0" cy="398769"/>
        </a:xfrm>
        <a:prstGeom prst="line">
          <a:avLst/>
        </a:pr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3F523-8408-A044-A634-1745D41F6B0D}">
      <dsp:nvSpPr>
        <dsp:cNvPr id="0" name=""/>
        <dsp:cNvSpPr/>
      </dsp:nvSpPr>
      <dsp:spPr>
        <a:xfrm>
          <a:off x="3817032" y="3247125"/>
          <a:ext cx="2152776" cy="68360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2010</a:t>
          </a:r>
        </a:p>
      </dsp:txBody>
      <dsp:txXfrm>
        <a:off x="3817032" y="3247125"/>
        <a:ext cx="2152776" cy="683605"/>
      </dsp:txXfrm>
    </dsp:sp>
    <dsp:sp modelId="{74818CC0-8F70-AE4C-B1AF-A17527CB2CF2}">
      <dsp:nvSpPr>
        <dsp:cNvPr id="0" name=""/>
        <dsp:cNvSpPr/>
      </dsp:nvSpPr>
      <dsp:spPr>
        <a:xfrm>
          <a:off x="3817032" y="3930731"/>
          <a:ext cx="2152776" cy="1054621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4G: 2010 high data rate for downlink and  uplink and better coverage (100Mbps)</a:t>
          </a:r>
        </a:p>
      </dsp:txBody>
      <dsp:txXfrm>
        <a:off x="3817032" y="3930731"/>
        <a:ext cx="2152776" cy="1054621"/>
      </dsp:txXfrm>
    </dsp:sp>
    <dsp:sp modelId="{721D41F8-DE75-CC46-AF19-00333C3E4183}">
      <dsp:nvSpPr>
        <dsp:cNvPr id="0" name=""/>
        <dsp:cNvSpPr/>
      </dsp:nvSpPr>
      <dsp:spPr>
        <a:xfrm>
          <a:off x="4893420" y="2848355"/>
          <a:ext cx="0" cy="398769"/>
        </a:xfrm>
        <a:prstGeom prst="line">
          <a:avLst/>
        </a:pr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62F26-1794-8D45-AE8C-FCF530EAAADE}">
      <dsp:nvSpPr>
        <dsp:cNvPr id="0" name=""/>
        <dsp:cNvSpPr/>
      </dsp:nvSpPr>
      <dsp:spPr>
        <a:xfrm rot="2700000">
          <a:off x="3625942" y="2804045"/>
          <a:ext cx="88620" cy="88620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F401C-1C3A-7C47-A71D-49F67CCADC82}">
      <dsp:nvSpPr>
        <dsp:cNvPr id="0" name=""/>
        <dsp:cNvSpPr/>
      </dsp:nvSpPr>
      <dsp:spPr>
        <a:xfrm rot="2700000">
          <a:off x="4849110" y="2804045"/>
          <a:ext cx="88620" cy="8862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62462D-B29D-4CC4-86D9-4280868BCA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84960-6275-4350-92D0-01DDFAC6F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5C10-3AC4-4E58-A47E-A7BD187D5B7A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D6CBA-FD99-4E7C-93DC-9A59A911A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41984-EE41-45D6-94C5-1AF74D957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2D17A-7209-480F-9B94-15EE11D6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1700-E7A4-3042-B798-FD4E35B2A697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5CF6-F1DF-194E-BAE9-248F0E9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Radio access technology developed by 3GPP to be global stander for air interface of 5G network</a:t>
            </a:r>
          </a:p>
          <a:p>
            <a:r>
              <a:rPr lang="en-US" sz="2400" dirty="0"/>
              <a:t>Major part </a:t>
            </a:r>
          </a:p>
          <a:p>
            <a:pPr lvl="1"/>
            <a:r>
              <a:rPr lang="en-US" sz="2000" b="1" dirty="0" err="1"/>
              <a:t>eMBB</a:t>
            </a:r>
            <a:r>
              <a:rPr lang="en-US" sz="2000" dirty="0"/>
              <a:t> facilitates people to people exchange </a:t>
            </a:r>
          </a:p>
          <a:p>
            <a:pPr lvl="2"/>
            <a:r>
              <a:rPr lang="en-US" sz="1600" dirty="0"/>
              <a:t>focuses on both larger and flexible bandwidth than</a:t>
            </a:r>
          </a:p>
          <a:p>
            <a:pPr lvl="2"/>
            <a:r>
              <a:rPr lang="en-US" sz="1600" dirty="0"/>
              <a:t>Improvement and increase data rate by increase modulation or bandwidth</a:t>
            </a:r>
          </a:p>
          <a:p>
            <a:pPr lvl="1"/>
            <a:r>
              <a:rPr lang="en-US" sz="2000" b="1" dirty="0" err="1"/>
              <a:t>mMTC</a:t>
            </a:r>
            <a:r>
              <a:rPr lang="en-US" sz="2000" dirty="0"/>
              <a:t> or IoT</a:t>
            </a:r>
          </a:p>
          <a:p>
            <a:pPr lvl="1"/>
            <a:r>
              <a:rPr lang="en-US" sz="2000" b="1" dirty="0"/>
              <a:t>URLLC</a:t>
            </a:r>
            <a:r>
              <a:rPr lang="en-US" sz="2000" dirty="0"/>
              <a:t> support services need very high reliability and low latency like remote driving</a:t>
            </a:r>
          </a:p>
          <a:p>
            <a:pPr lvl="2"/>
            <a:r>
              <a:rPr lang="en-US" sz="1600" dirty="0"/>
              <a:t>Key for it ultra lean design and OFDM</a:t>
            </a:r>
          </a:p>
          <a:p>
            <a:endParaRPr lang="en-US" dirty="0"/>
          </a:p>
          <a:p>
            <a:r>
              <a:rPr lang="en-US" sz="1200" dirty="0"/>
              <a:t>5G NR operate at 6 GHz with bandwidth 100MHz or 24.25GHz with 400MHz band </a:t>
            </a:r>
          </a:p>
          <a:p>
            <a:r>
              <a:rPr lang="en-US" sz="1200" dirty="0"/>
              <a:t>1Gbps, 1ms, 1 million m</a:t>
            </a:r>
            <a:r>
              <a:rPr lang="en-US" sz="1200" baseline="30000" dirty="0"/>
              <a:t>2</a:t>
            </a:r>
            <a:r>
              <a:rPr lang="en-US" sz="1200" dirty="0"/>
              <a:t> </a:t>
            </a:r>
          </a:p>
          <a:p>
            <a:r>
              <a:rPr lang="en-US" sz="1200" dirty="0"/>
              <a:t>5G NR spectrum improve x5 to x15 than 4G</a:t>
            </a:r>
          </a:p>
          <a:p>
            <a:r>
              <a:rPr lang="en-US" sz="1200" dirty="0"/>
              <a:t>5G cost efficiency x100 than 4G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95CF6-F1DF-194E-BAE9-248F0E922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8D4308-EE82-A44C-9E82-3A17EA47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A0C79A-A213-AE49-A6EF-39664289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25FD69-4BF7-9E42-AC85-2179F273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B97-D9DE-F143-834E-6C0C4572B704}" type="datetime1">
              <a:rPr lang="sv-SE" smtClean="0"/>
              <a:t>2020-05-25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BB9C7D-7280-AF41-9EF5-5FD37B35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CFB5B-CBBB-834C-8D0A-2764855B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8C5E9F-5D26-DB45-9581-8BCC6A5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76EB1B4-B6B2-F843-B04B-EDCB2A1DA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D47704-E746-8E4A-911E-8A893E57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DC4A-3A9D-744C-841A-FA6D05FB82A9}" type="datetime1">
              <a:rPr lang="sv-SE" smtClean="0"/>
              <a:t>2020-05-25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3FDA02-383C-A244-87BA-D562CEA8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SSY145: Olalekan Peter Adare &amp; Haitham Babbili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EF01BD-F350-394E-B040-DE40643B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72F287B-C25A-9748-81B7-E1D45E1CF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7EC5596-2014-6E42-8509-78DA5058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CC2F33-C85D-E746-9CF1-BB8CBA19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1404-160C-EB40-8A9B-1AA32373439E}" type="datetime1">
              <a:rPr lang="sv-SE" smtClean="0"/>
              <a:t>2020-05-25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75C290-93F0-8741-8F96-24948A48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SSY145: Olalekan Peter Adare &amp; Haitham Babbili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30A4E39-2F32-3949-801E-507D8D4C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DFA610-AB7D-A543-AF7F-5C753A55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7B4AF0-A6C9-1143-A022-E88758CE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9F88FEF-83FD-714E-8363-5F0E9C79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01B-CC8B-2B4E-AA13-C964CD2D26A8}" type="datetime1">
              <a:rPr lang="sv-SE" smtClean="0"/>
              <a:t>2020-05-25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0A24A59-25F0-A74D-8E12-EA2219C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SSY145: Olalekan Peter Adare &amp; Haitham Babbili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7F627D-8E67-E045-B51A-BEFC85AE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DB3E73-E487-5546-AC69-52E27D91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6D3394-2FDE-0645-879C-53E910D2E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2A3091-396B-8F4E-9122-C5453A84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54B-DBBC-354F-A464-51670B104D5A}" type="datetime1">
              <a:rPr lang="sv-SE" smtClean="0"/>
              <a:t>2020-05-25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E75EC79-FFD7-EA40-8AF0-10DB849D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SSY145: Olalekan Peter Adare &amp; Haitham Babbili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4E2C26-12DC-804E-879B-2C220E6C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49B4B4-9E16-9049-B812-61ADF9E5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8A47AD-1C7C-7E43-9FD2-51FCA1A1C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54107D7-987E-A840-9722-308DA85C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0497BF-9124-4B43-9A54-99AEA227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7214-BFD3-DE47-9D8A-F015FB423009}" type="datetime1">
              <a:rPr lang="sv-SE" smtClean="0"/>
              <a:t>2020-05-25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4D135AE-F445-C648-944D-84E67735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222C95-C8B6-3148-BB59-0EA4046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9140E4-DC04-524D-A2F5-F632571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B9C0681-04F2-F849-8F2B-50CCEA74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7ABA9C-A3A6-A446-A87F-BD4B8757D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AAF6D7F-B758-FB48-9DF1-487D08598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5985ADF-5EF5-6A49-8F86-07200F2C6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4E34BA6-712E-4E49-9DAB-FACE8010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BAA0-EAFE-8848-8BCD-DC049E5C5167}" type="datetime1">
              <a:rPr lang="sv-SE" smtClean="0"/>
              <a:t>2020-05-25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F4BB831-05D3-6840-9FEA-3B3B9565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889096F-6FC6-2D4F-93D1-AD60F4CC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C9ACF9-63BD-074E-AE55-B5E3AE6B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FCCA4D5-396D-4D41-820E-EFE8D42E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831-FE89-3544-AC7D-EAA60ADA7EBF}" type="datetime1">
              <a:rPr lang="sv-SE" smtClean="0"/>
              <a:t>2020-05-25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EA18EF7-60AC-0643-86F4-D683BE86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DE3203-D12A-784C-BA91-2371C576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C8EE56A-E2DD-C944-9C87-327766A6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0D27-98D4-344A-937A-54CC05CA7002}" type="datetime1">
              <a:rPr lang="sv-SE" smtClean="0"/>
              <a:t>2020-05-25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C28A767-FE01-6C44-BD58-D1493822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D441C23-19AD-F84C-833E-C45674DB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C0ABDD-01F4-6F45-992D-1794F024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E3F48B-42C8-904E-94F1-3A7ABF99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509C1B6-245E-F644-8772-0F6CE4C2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FA2C8C6-D00F-B643-90EA-5BA32196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8D5F-7773-5A45-8C4F-302943AD7C20}" type="datetime1">
              <a:rPr lang="sv-SE" smtClean="0"/>
              <a:t>2020-05-25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D69CAAD-39FB-424C-B859-F000ED8E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FD26D7-B2CE-E64A-A395-506A2F03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52CF45-E693-EC45-BD61-6CEE51F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62EE5C4-8D5C-AF47-85E4-F0052DD16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432A516-4782-F848-BEB0-DFFCFFD2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8B3031B-3136-5942-BDC1-31EFC9BB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BF2-2880-D84F-9CC8-FD779928CB65}" type="datetime1">
              <a:rPr lang="sv-SE" smtClean="0"/>
              <a:t>2020-05-25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739B0C-90A3-904C-B14C-3AA35AF0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SSY145: Olalekan Peter Adare &amp; Haitham Babbili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6DF363-6A58-4F44-81E7-A9E651E2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2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4083B5C-A102-F14A-8E08-E9FCDCDB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2A36EC6-E1A3-CA40-9A39-E76C233E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60F6271-202A-1141-8D3E-87269E0BE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7194-E6D4-FC43-A2D4-D035EF2140C7}" type="datetime1">
              <a:rPr lang="sv-SE" smtClean="0"/>
              <a:t>2020-05-25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310E198-A027-0A48-BE3E-9F2C722F3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D580CD-6377-1841-9890-B1E742AB7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283F-5804-B44B-9E47-17E9914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sv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6FB7F-F3FA-D04B-B765-999E4B74E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79" y="1735004"/>
            <a:ext cx="9623011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5G New Radio: Next Generation Radio Access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78BA187-DEE3-7D4D-B620-8D07E961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1309" y="2278173"/>
            <a:ext cx="6834091" cy="407817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Olalekan Peter Adare</a:t>
            </a:r>
          </a:p>
          <a:p>
            <a:pPr algn="r"/>
            <a:r>
              <a:rPr lang="en-US" dirty="0"/>
              <a:t>&amp;</a:t>
            </a:r>
          </a:p>
          <a:p>
            <a:pPr algn="r"/>
            <a:r>
              <a:rPr lang="en-US" dirty="0"/>
              <a:t>Haitham Babbili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DD1872-3132-4642-B940-50155D58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" name="Graphic 7" descr="Mobilmast">
            <a:extLst>
              <a:ext uri="{FF2B5EF4-FFF2-40B4-BE49-F238E27FC236}">
                <a16:creationId xmlns:a16="http://schemas.microsoft.com/office/drawing/2014/main" id="{B3A4403D-A005-5844-9019-64654C7B4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1C6709-79CB-4357-A83E-E0FA913F5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09" y="4672012"/>
            <a:ext cx="1600200" cy="1866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BE0B4-166B-4233-953E-930D05342877}"/>
              </a:ext>
            </a:extLst>
          </p:cNvPr>
          <p:cNvSpPr/>
          <p:nvPr/>
        </p:nvSpPr>
        <p:spPr>
          <a:xfrm>
            <a:off x="3795108" y="4402574"/>
            <a:ext cx="5186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Wireless Network (SSY145)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32A6D-E7F4-44BF-B4E5-6059654F07F3}"/>
              </a:ext>
            </a:extLst>
          </p:cNvPr>
          <p:cNvSpPr/>
          <p:nvPr/>
        </p:nvSpPr>
        <p:spPr>
          <a:xfrm>
            <a:off x="680720" y="6538912"/>
            <a:ext cx="5059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2020-May-20</a:t>
            </a:r>
          </a:p>
        </p:txBody>
      </p:sp>
    </p:spTree>
    <p:extLst>
      <p:ext uri="{BB962C8B-B14F-4D97-AF65-F5344CB8AC3E}">
        <p14:creationId xmlns:p14="http://schemas.microsoft.com/office/powerpoint/2010/main" val="37460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268E9F-7CCC-384E-A7F2-16BB6D9D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65" y="124579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Spectrum Allocation in 5G NR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9FB858-5E67-7643-A4AD-C05AAE02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831" y="2750751"/>
            <a:ext cx="7871569" cy="377565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Frequency bands for 5G NR are separated into two different frequency ranges.</a:t>
            </a:r>
          </a:p>
          <a:p>
            <a:pPr lvl="1"/>
            <a:r>
              <a:rPr lang="en-US" sz="1600" dirty="0"/>
              <a:t>FR1: sub 6GHz (450MHz – 6GHz) : wider coverage, lower bandwidth (100MHz)</a:t>
            </a:r>
          </a:p>
          <a:p>
            <a:pPr lvl="1"/>
            <a:r>
              <a:rPr lang="en-US" sz="1600" dirty="0"/>
              <a:t>FR2: 24.5GHz to 52.5GHz: shorter coverage but higher bandwidth (400MHz)</a:t>
            </a:r>
          </a:p>
          <a:p>
            <a:r>
              <a:rPr lang="en-US" sz="1600" dirty="0"/>
              <a:t>5G NR use compensation of FR1 and FR2 which mean better coverage and high bandwidth </a:t>
            </a:r>
          </a:p>
          <a:p>
            <a:r>
              <a:rPr lang="en-US" sz="1600" dirty="0"/>
              <a:t>5G NR spectrum use license , unlicensed, and shared spectrum</a:t>
            </a:r>
          </a:p>
          <a:p>
            <a:r>
              <a:rPr lang="en-US" sz="1600" dirty="0"/>
              <a:t>5G NR uses both TDD and FDD as duplex technology: </a:t>
            </a:r>
          </a:p>
          <a:p>
            <a:pPr lvl="1"/>
            <a:r>
              <a:rPr lang="en-US" sz="1600" dirty="0"/>
              <a:t>Dynamic TDD, used mostly in FR2 range.  TDD and FDD is used in FR1 range.</a:t>
            </a:r>
          </a:p>
          <a:p>
            <a:pPr lvl="1"/>
            <a:r>
              <a:rPr lang="en-US" sz="1600" dirty="0"/>
              <a:t>Self-contain structure is faster switching time</a:t>
            </a:r>
          </a:p>
          <a:p>
            <a:pPr lvl="1"/>
            <a:r>
              <a:rPr lang="en-US" sz="1600" dirty="0"/>
              <a:t>Better spectrum utilization and guaranteed bandwidth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C2510A7-EBC2-0842-BA38-D26B150D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31A8A8D9-FF2F-B749-82DE-4C5C34C97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BB70B2DF-17F0-F94E-B5B0-8A99B63A09C9}"/>
              </a:ext>
            </a:extLst>
          </p:cNvPr>
          <p:cNvSpPr txBox="1"/>
          <p:nvPr/>
        </p:nvSpPr>
        <p:spPr>
          <a:xfrm>
            <a:off x="11055571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89F6E2-3ED3-42A0-8F33-6723B3B3C594}"/>
              </a:ext>
            </a:extLst>
          </p:cNvPr>
          <p:cNvCxnSpPr>
            <a:cxnSpLocks/>
          </p:cNvCxnSpPr>
          <p:nvPr/>
        </p:nvCxnSpPr>
        <p:spPr>
          <a:xfrm>
            <a:off x="1195813" y="1917042"/>
            <a:ext cx="7546867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F6BBE-7DFA-4BEA-AB75-4D757BD566A6}"/>
              </a:ext>
            </a:extLst>
          </p:cNvPr>
          <p:cNvCxnSpPr/>
          <p:nvPr/>
        </p:nvCxnSpPr>
        <p:spPr>
          <a:xfrm>
            <a:off x="3842795" y="1780898"/>
            <a:ext cx="0" cy="42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B806B7-EFA5-4EE5-BAFA-FA124CBB7257}"/>
              </a:ext>
            </a:extLst>
          </p:cNvPr>
          <p:cNvSpPr txBox="1"/>
          <p:nvPr/>
        </p:nvSpPr>
        <p:spPr>
          <a:xfrm>
            <a:off x="3576577" y="1425153"/>
            <a:ext cx="73609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GHz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3CDD-21DB-4E3D-9140-0B2A42E63790}"/>
              </a:ext>
            </a:extLst>
          </p:cNvPr>
          <p:cNvSpPr txBox="1"/>
          <p:nvPr/>
        </p:nvSpPr>
        <p:spPr>
          <a:xfrm>
            <a:off x="4525700" y="2178403"/>
            <a:ext cx="377334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FR2</a:t>
            </a:r>
          </a:p>
          <a:p>
            <a:pPr algn="ctr"/>
            <a:r>
              <a:rPr lang="en-US" sz="1200" dirty="0"/>
              <a:t>High-frequency band, </a:t>
            </a:r>
            <a:r>
              <a:rPr lang="en-US" sz="1200" dirty="0" err="1"/>
              <a:t>e.g</a:t>
            </a:r>
            <a:r>
              <a:rPr lang="en-US" sz="1200" dirty="0"/>
              <a:t> </a:t>
            </a:r>
            <a:r>
              <a:rPr lang="en-US" sz="1200" dirty="0" err="1"/>
              <a:t>mmWave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4315BD-CC1A-4442-B346-459DCA4032CA}"/>
              </a:ext>
            </a:extLst>
          </p:cNvPr>
          <p:cNvCxnSpPr>
            <a:cxnSpLocks/>
          </p:cNvCxnSpPr>
          <p:nvPr/>
        </p:nvCxnSpPr>
        <p:spPr>
          <a:xfrm>
            <a:off x="5008880" y="2164080"/>
            <a:ext cx="37338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7CF83B-97E8-4697-A85E-169D7F0CE261}"/>
              </a:ext>
            </a:extLst>
          </p:cNvPr>
          <p:cNvCxnSpPr>
            <a:cxnSpLocks/>
          </p:cNvCxnSpPr>
          <p:nvPr/>
        </p:nvCxnSpPr>
        <p:spPr>
          <a:xfrm flipV="1">
            <a:off x="1195813" y="2204212"/>
            <a:ext cx="2646982" cy="1117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3DA8DE-C70D-4650-BA93-D6F4E142D19A}"/>
              </a:ext>
            </a:extLst>
          </p:cNvPr>
          <p:cNvSpPr txBox="1"/>
          <p:nvPr/>
        </p:nvSpPr>
        <p:spPr>
          <a:xfrm>
            <a:off x="580661" y="2215056"/>
            <a:ext cx="377334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FR1</a:t>
            </a:r>
          </a:p>
          <a:p>
            <a:pPr algn="ctr"/>
            <a:r>
              <a:rPr lang="en-US" sz="1200" dirty="0"/>
              <a:t>Shared with other technologies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CAF121-054D-4475-AA21-6D37FFE70F94}"/>
              </a:ext>
            </a:extLst>
          </p:cNvPr>
          <p:cNvSpPr txBox="1"/>
          <p:nvPr/>
        </p:nvSpPr>
        <p:spPr>
          <a:xfrm>
            <a:off x="8361937" y="146393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GHz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84859A-8293-4638-B112-40F64765115B}"/>
              </a:ext>
            </a:extLst>
          </p:cNvPr>
          <p:cNvCxnSpPr/>
          <p:nvPr/>
        </p:nvCxnSpPr>
        <p:spPr>
          <a:xfrm>
            <a:off x="1445035" y="1831698"/>
            <a:ext cx="0" cy="42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48AE5F-DE03-4B68-BE9A-010146E79148}"/>
              </a:ext>
            </a:extLst>
          </p:cNvPr>
          <p:cNvCxnSpPr>
            <a:cxnSpLocks/>
          </p:cNvCxnSpPr>
          <p:nvPr/>
        </p:nvCxnSpPr>
        <p:spPr>
          <a:xfrm>
            <a:off x="8506235" y="1740258"/>
            <a:ext cx="0" cy="42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1CDDF5-AE7A-4C25-88C9-51ED9F8D98DE}"/>
              </a:ext>
            </a:extLst>
          </p:cNvPr>
          <p:cNvSpPr txBox="1"/>
          <p:nvPr/>
        </p:nvSpPr>
        <p:spPr>
          <a:xfrm>
            <a:off x="1290577" y="1414993"/>
            <a:ext cx="91082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 GHz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988CC2-2B82-4C9E-BD4F-5D20385F393D}"/>
              </a:ext>
            </a:extLst>
          </p:cNvPr>
          <p:cNvCxnSpPr/>
          <p:nvPr/>
        </p:nvCxnSpPr>
        <p:spPr>
          <a:xfrm>
            <a:off x="5021355" y="1811378"/>
            <a:ext cx="0" cy="42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5BCE51-9BCE-4EAA-9D50-D78D77224B64}"/>
              </a:ext>
            </a:extLst>
          </p:cNvPr>
          <p:cNvSpPr txBox="1"/>
          <p:nvPr/>
        </p:nvSpPr>
        <p:spPr>
          <a:xfrm>
            <a:off x="4775457" y="1465793"/>
            <a:ext cx="1027845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24.5 GHz</a:t>
            </a:r>
          </a:p>
        </p:txBody>
      </p:sp>
    </p:spTree>
    <p:extLst>
      <p:ext uri="{BB962C8B-B14F-4D97-AF65-F5344CB8AC3E}">
        <p14:creationId xmlns:p14="http://schemas.microsoft.com/office/powerpoint/2010/main" val="25227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4C2ED0-EDF5-9C41-BC7C-FED6FC1A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43452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5G NR and 4G Coexistence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E2736EA5-67F9-6F48-9A7A-70B3162D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1" y="1678807"/>
            <a:ext cx="7608120" cy="3868553"/>
          </a:xfrm>
        </p:spPr>
        <p:txBody>
          <a:bodyPr anchor="ctr">
            <a:noAutofit/>
          </a:bodyPr>
          <a:lstStyle/>
          <a:p>
            <a:r>
              <a:rPr lang="en-US" sz="2400" dirty="0"/>
              <a:t>Frequency spectrum is limited so the system needs to utilize it in an efficient way, by sharing the spectrum.</a:t>
            </a:r>
          </a:p>
          <a:p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b="1" dirty="0"/>
              <a:t>Sharing: </a:t>
            </a:r>
            <a:r>
              <a:rPr lang="en-US" sz="2400" dirty="0"/>
              <a:t>good for user but not for spectrum efficient</a:t>
            </a:r>
          </a:p>
          <a:p>
            <a:r>
              <a:rPr lang="en-US" sz="2400" b="1" dirty="0"/>
              <a:t>Dynamic  Sharing(DSS): </a:t>
            </a:r>
            <a:r>
              <a:rPr lang="en-US" sz="2400" dirty="0"/>
              <a:t>based on flexible design of the physical layer </a:t>
            </a:r>
          </a:p>
          <a:p>
            <a:r>
              <a:rPr lang="en-US" sz="2400" dirty="0"/>
              <a:t>DSS minimizes the collision between 5G and 4G technologies</a:t>
            </a:r>
          </a:p>
          <a:p>
            <a:r>
              <a:rPr lang="en-US" sz="2400" dirty="0"/>
              <a:t>Coexistence between 4G and 5G can be consider as flexible re-farming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ADC538-FDE1-428B-8529-A12ACAF4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A0651BF-4638-5844-AB65-52E63AA2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9258F40-475D-354C-8646-6CA013FD4A30}"/>
              </a:ext>
            </a:extLst>
          </p:cNvPr>
          <p:cNvSpPr txBox="1"/>
          <p:nvPr/>
        </p:nvSpPr>
        <p:spPr>
          <a:xfrm>
            <a:off x="11055571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FAB1B2-4FAA-5747-A0D6-8A9D487C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Benefits of 5G NR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E9F26AE-8D24-3646-B8BB-CF933D0E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240" y="1627933"/>
            <a:ext cx="7579360" cy="3450613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400" dirty="0"/>
              <a:t>More data rate per user (peak 10 Gbps)</a:t>
            </a:r>
          </a:p>
          <a:p>
            <a:pPr algn="just"/>
            <a:r>
              <a:rPr lang="en-US" sz="2400" dirty="0"/>
              <a:t>Hyper-densification (1m/square-km)</a:t>
            </a:r>
          </a:p>
          <a:p>
            <a:pPr algn="just"/>
            <a:r>
              <a:rPr lang="en-US" sz="2400" dirty="0"/>
              <a:t>Increased capacity and network coverage</a:t>
            </a:r>
          </a:p>
          <a:p>
            <a:pPr algn="just"/>
            <a:r>
              <a:rPr lang="en-US" sz="2400" dirty="0"/>
              <a:t>Optimized for IoT </a:t>
            </a:r>
          </a:p>
          <a:p>
            <a:pPr algn="just"/>
            <a:r>
              <a:rPr lang="en-US" sz="2400" dirty="0"/>
              <a:t>More reliable and low latency system e.g. mission-critical services like remote driving, sensing, telemedicine, tracking etc.</a:t>
            </a:r>
          </a:p>
          <a:p>
            <a:pPr algn="just"/>
            <a:r>
              <a:rPr lang="en-US" sz="2400" dirty="0"/>
              <a:t>New Intelligent interconnection of devices e.g. V2X, D2D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B9C492E-C3EE-994B-B5F3-F39A285B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Graphic 7" descr="Mobilmast">
            <a:extLst>
              <a:ext uri="{FF2B5EF4-FFF2-40B4-BE49-F238E27FC236}">
                <a16:creationId xmlns:a16="http://schemas.microsoft.com/office/drawing/2014/main" id="{F731E56E-9476-9B41-B9E9-6B5E8C44E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1154C7A7-D026-1D45-AC4F-8E95CD12C87A}"/>
              </a:ext>
            </a:extLst>
          </p:cNvPr>
          <p:cNvSpPr txBox="1"/>
          <p:nvPr/>
        </p:nvSpPr>
        <p:spPr>
          <a:xfrm>
            <a:off x="11055571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365B-5592-4364-A53C-4B33BCB90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24" y="3738561"/>
            <a:ext cx="1304925" cy="523875"/>
          </a:xfrm>
          <a:prstGeom prst="rect">
            <a:avLst/>
          </a:prstGeom>
        </p:spPr>
      </p:pic>
      <p:pic>
        <p:nvPicPr>
          <p:cNvPr id="1026" name="Picture 2" descr="Image result for speed test icon">
            <a:extLst>
              <a:ext uri="{FF2B5EF4-FFF2-40B4-BE49-F238E27FC236}">
                <a16:creationId xmlns:a16="http://schemas.microsoft.com/office/drawing/2014/main" id="{B154B949-8418-4A0B-A1F7-4C7A98785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1" y="1937578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t icon">
            <a:extLst>
              <a:ext uri="{FF2B5EF4-FFF2-40B4-BE49-F238E27FC236}">
                <a16:creationId xmlns:a16="http://schemas.microsoft.com/office/drawing/2014/main" id="{AEA310D4-F59E-474F-81DC-FF5FFF0F7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0" y="2785429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ABF680-F44B-2C41-A97D-B765C041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35324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73C463-89C9-FE44-99B6-4C34FF060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72" y="1389091"/>
            <a:ext cx="7766613" cy="392313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400" dirty="0"/>
              <a:t>5G NR is the access air-interface for the 5G network</a:t>
            </a:r>
          </a:p>
          <a:p>
            <a:pPr algn="just"/>
            <a:r>
              <a:rPr lang="en-US" sz="2400" dirty="0"/>
              <a:t>5G NR focuses on </a:t>
            </a:r>
            <a:r>
              <a:rPr lang="en-US" sz="2400" dirty="0" err="1"/>
              <a:t>eMBB</a:t>
            </a:r>
            <a:r>
              <a:rPr lang="en-US" sz="2400" dirty="0"/>
              <a:t>, </a:t>
            </a:r>
            <a:r>
              <a:rPr lang="en-US" sz="2400" dirty="0" err="1"/>
              <a:t>mMTC</a:t>
            </a:r>
            <a:r>
              <a:rPr lang="en-US" sz="2400" dirty="0"/>
              <a:t> and URLLC services</a:t>
            </a:r>
          </a:p>
          <a:p>
            <a:pPr algn="just"/>
            <a:r>
              <a:rPr lang="en-US" sz="2400" dirty="0"/>
              <a:t>The key technologies include spectrum flexibility, ultra lean design, carrier aggregation, advanced coding and massive MIMO.</a:t>
            </a:r>
          </a:p>
          <a:p>
            <a:pPr algn="just"/>
            <a:r>
              <a:rPr lang="en-US" sz="2400" dirty="0"/>
              <a:t>5G NR can co-exist with 4G LTE seamlessly</a:t>
            </a:r>
          </a:p>
          <a:p>
            <a:pPr algn="just"/>
            <a:r>
              <a:rPr lang="en-US" sz="2400" dirty="0"/>
              <a:t>5G NR offers better coverage for mobile services in urban, suburban and rural areas. </a:t>
            </a:r>
          </a:p>
          <a:p>
            <a:pPr algn="just"/>
            <a:r>
              <a:rPr lang="en-US" sz="2400" dirty="0"/>
              <a:t>5G NR is the foundation for future mobile communication technologies.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1E5E182-C31D-CA47-9F92-4137DC03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Graphic 7" descr="Mobilmast">
            <a:extLst>
              <a:ext uri="{FF2B5EF4-FFF2-40B4-BE49-F238E27FC236}">
                <a16:creationId xmlns:a16="http://schemas.microsoft.com/office/drawing/2014/main" id="{27762CF9-003F-5643-ADE5-C539C7C0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5D66EF03-BEF1-6548-96EE-980135152CCE}"/>
              </a:ext>
            </a:extLst>
          </p:cNvPr>
          <p:cNvSpPr txBox="1"/>
          <p:nvPr/>
        </p:nvSpPr>
        <p:spPr>
          <a:xfrm>
            <a:off x="11055571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2" descr="总结 copy">
            <a:extLst>
              <a:ext uri="{FF2B5EF4-FFF2-40B4-BE49-F238E27FC236}">
                <a16:creationId xmlns:a16="http://schemas.microsoft.com/office/drawing/2014/main" id="{09FE64D8-2A6B-4371-824A-76C4C67E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056" y="765041"/>
            <a:ext cx="831851" cy="623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02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73C463-89C9-FE44-99B6-4C34FF060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749" y="1252013"/>
            <a:ext cx="6467867" cy="34506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1E5E182-C31D-CA47-9F92-4137DC03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Graphic 7" descr="Mobilmast">
            <a:extLst>
              <a:ext uri="{FF2B5EF4-FFF2-40B4-BE49-F238E27FC236}">
                <a16:creationId xmlns:a16="http://schemas.microsoft.com/office/drawing/2014/main" id="{27762CF9-003F-5643-ADE5-C539C7C0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65251" y="680514"/>
            <a:ext cx="1142998" cy="1142998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5D66EF03-BEF1-6548-96EE-980135152CCE}"/>
              </a:ext>
            </a:extLst>
          </p:cNvPr>
          <p:cNvSpPr txBox="1"/>
          <p:nvPr/>
        </p:nvSpPr>
        <p:spPr>
          <a:xfrm>
            <a:off x="11055571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Graphic 7" descr="Mobilmast">
            <a:extLst>
              <a:ext uri="{FF2B5EF4-FFF2-40B4-BE49-F238E27FC236}">
                <a16:creationId xmlns:a16="http://schemas.microsoft.com/office/drawing/2014/main" id="{0D391CE0-DA6F-426C-81C9-8C3850718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50161" y="4805474"/>
            <a:ext cx="1142998" cy="11429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F3327C-1BF8-4071-8E27-492ADE027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387" y="2857500"/>
            <a:ext cx="1142998" cy="1142998"/>
          </a:xfrm>
          <a:prstGeom prst="rect">
            <a:avLst/>
          </a:prstGeom>
        </p:spPr>
      </p:pic>
      <p:sp>
        <p:nvSpPr>
          <p:cNvPr id="9" name="Underrubrik 2">
            <a:extLst>
              <a:ext uri="{FF2B5EF4-FFF2-40B4-BE49-F238E27FC236}">
                <a16:creationId xmlns:a16="http://schemas.microsoft.com/office/drawing/2014/main" id="{AD7BD671-163A-479C-B15E-D4D3D216BDA2}"/>
              </a:ext>
            </a:extLst>
          </p:cNvPr>
          <p:cNvSpPr txBox="1">
            <a:spLocks/>
          </p:cNvSpPr>
          <p:nvPr/>
        </p:nvSpPr>
        <p:spPr>
          <a:xfrm>
            <a:off x="2081309" y="2278173"/>
            <a:ext cx="6834091" cy="4078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Olalekan Peter Adare &amp; Haitham Babbili</a:t>
            </a:r>
          </a:p>
        </p:txBody>
      </p:sp>
    </p:spTree>
    <p:extLst>
      <p:ext uri="{BB962C8B-B14F-4D97-AF65-F5344CB8AC3E}">
        <p14:creationId xmlns:p14="http://schemas.microsoft.com/office/powerpoint/2010/main" val="4902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1D700B-673A-3E48-AA13-148DA833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Content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1A6522-3298-3340-8E2E-B85EAEF3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65" y="1615440"/>
            <a:ext cx="6815200" cy="4206866"/>
          </a:xfrm>
        </p:spPr>
        <p:txBody>
          <a:bodyPr anchor="ctr">
            <a:noAutofit/>
          </a:bodyPr>
          <a:lstStyle/>
          <a:p>
            <a:r>
              <a:rPr lang="en-US" sz="1800" b="1" dirty="0"/>
              <a:t>Introduction</a:t>
            </a:r>
          </a:p>
          <a:p>
            <a:r>
              <a:rPr lang="en-US" sz="1800" b="1" dirty="0"/>
              <a:t>Background and New Challenges</a:t>
            </a:r>
          </a:p>
          <a:p>
            <a:r>
              <a:rPr lang="en-US" sz="1800" b="1" dirty="0"/>
              <a:t>5G NR</a:t>
            </a:r>
          </a:p>
          <a:p>
            <a:r>
              <a:rPr lang="en-US" sz="1800" b="1" dirty="0"/>
              <a:t>5G Standardization and Specifications</a:t>
            </a:r>
          </a:p>
          <a:p>
            <a:r>
              <a:rPr lang="en-US" sz="1800" b="1" dirty="0"/>
              <a:t>5G NR Requirements</a:t>
            </a:r>
          </a:p>
          <a:p>
            <a:r>
              <a:rPr lang="en-US" sz="1800" b="1" dirty="0"/>
              <a:t>5G NR Design</a:t>
            </a:r>
          </a:p>
          <a:p>
            <a:r>
              <a:rPr lang="en-US" sz="1800" b="1" dirty="0"/>
              <a:t>5G NR Services </a:t>
            </a:r>
          </a:p>
          <a:p>
            <a:r>
              <a:rPr lang="en-US" sz="1800" b="1" dirty="0"/>
              <a:t>Spectrum Allocation in 5G NR</a:t>
            </a:r>
          </a:p>
          <a:p>
            <a:r>
              <a:rPr lang="en-US" sz="1800" b="1" dirty="0"/>
              <a:t>5G NR and 4G LTE Coexistence</a:t>
            </a:r>
          </a:p>
          <a:p>
            <a:r>
              <a:rPr lang="en-US" sz="1800" b="1" dirty="0"/>
              <a:t>Benefits of 5G NR</a:t>
            </a:r>
          </a:p>
          <a:p>
            <a:r>
              <a:rPr lang="en-US" sz="1800" b="1" dirty="0"/>
              <a:t>Conclusion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BC011F3-9616-5B4F-BD73-73E149FD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Graphic 7" descr="Mobilmast">
            <a:extLst>
              <a:ext uri="{FF2B5EF4-FFF2-40B4-BE49-F238E27FC236}">
                <a16:creationId xmlns:a16="http://schemas.microsoft.com/office/drawing/2014/main" id="{1750C073-5AD7-4D42-8513-148050375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7A8B1025-3822-E148-9D16-3C8E136AB11B}"/>
              </a:ext>
            </a:extLst>
          </p:cNvPr>
          <p:cNvSpPr txBox="1"/>
          <p:nvPr/>
        </p:nvSpPr>
        <p:spPr>
          <a:xfrm>
            <a:off x="11078936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7" descr="目录 copy">
            <a:extLst>
              <a:ext uri="{FF2B5EF4-FFF2-40B4-BE49-F238E27FC236}">
                <a16:creationId xmlns:a16="http://schemas.microsoft.com/office/drawing/2014/main" id="{F5524C8A-D564-484B-97D5-1CA74971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159" y="955357"/>
            <a:ext cx="829733" cy="623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276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ardrop 21">
            <a:extLst>
              <a:ext uri="{FF2B5EF4-FFF2-40B4-BE49-F238E27FC236}">
                <a16:creationId xmlns:a16="http://schemas.microsoft.com/office/drawing/2014/main" id="{ECB67CA0-0BD8-4A50-95B8-3CC18B4BC6CB}"/>
              </a:ext>
            </a:extLst>
          </p:cNvPr>
          <p:cNvSpPr/>
          <p:nvPr/>
        </p:nvSpPr>
        <p:spPr>
          <a:xfrm rot="3075381">
            <a:off x="1660404" y="3777394"/>
            <a:ext cx="2864176" cy="3202629"/>
          </a:xfrm>
          <a:prstGeom prst="teardrop">
            <a:avLst/>
          </a:prstGeom>
          <a:solidFill>
            <a:schemeClr val="bg2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A6F85CD-F745-7541-968C-A2E82EBB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2812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Introduction: What is 5G NR?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AA274E-58BA-234F-A284-9DC29E52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87" y="1046480"/>
            <a:ext cx="7861622" cy="2926079"/>
          </a:xfrm>
        </p:spPr>
        <p:txBody>
          <a:bodyPr anchor="ctr">
            <a:normAutofit/>
          </a:bodyPr>
          <a:lstStyle/>
          <a:p>
            <a:pPr algn="just"/>
            <a:r>
              <a:rPr lang="en-US" sz="1900" dirty="0"/>
              <a:t>In mobile communication, the air  interface is the frequency link between UE and base station in mobile communication</a:t>
            </a:r>
          </a:p>
          <a:p>
            <a:pPr algn="just"/>
            <a:r>
              <a:rPr lang="en-US" sz="1900" dirty="0"/>
              <a:t>5G New Radio (NR) is access air interface of the 5G Network</a:t>
            </a:r>
          </a:p>
          <a:p>
            <a:pPr algn="just"/>
            <a:r>
              <a:rPr lang="en-US" sz="1900" dirty="0"/>
              <a:t>An OFDM-based, unified, and more capable air interface</a:t>
            </a:r>
          </a:p>
          <a:p>
            <a:pPr algn="just"/>
            <a:r>
              <a:rPr lang="en-US" sz="1900" dirty="0"/>
              <a:t>It will offer varying services, use cases, deployment scenarios and diverse spectrum</a:t>
            </a:r>
          </a:p>
          <a:p>
            <a:pPr algn="just"/>
            <a:r>
              <a:rPr lang="en-US" sz="1900" dirty="0"/>
              <a:t>Possibility of operating from low to very high frequency bands: 0.4 - 100GHz</a:t>
            </a:r>
          </a:p>
          <a:p>
            <a:pPr algn="just"/>
            <a:r>
              <a:rPr lang="en-US" sz="1900" dirty="0"/>
              <a:t>It will interwork with 4G LTE and Wi-fi for seamless user experience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4367EE8-6329-0E4C-B6E8-0D387431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 descr="Mobilmast">
            <a:extLst>
              <a:ext uri="{FF2B5EF4-FFF2-40B4-BE49-F238E27FC236}">
                <a16:creationId xmlns:a16="http://schemas.microsoft.com/office/drawing/2014/main" id="{B1188BD7-6A80-7A42-A6A0-96C43C95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BDF28D52-123A-8047-A698-24E14E83CF69}"/>
              </a:ext>
            </a:extLst>
          </p:cNvPr>
          <p:cNvSpPr txBox="1"/>
          <p:nvPr/>
        </p:nvSpPr>
        <p:spPr>
          <a:xfrm>
            <a:off x="11162064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958CA-87C7-4FBC-806E-258842243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02" y="5063000"/>
            <a:ext cx="714299" cy="1240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A7C07-E4B5-4C33-A2FC-B0A00B938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376" y="5095134"/>
            <a:ext cx="1012024" cy="1176630"/>
          </a:xfrm>
          <a:prstGeom prst="rect">
            <a:avLst/>
          </a:prstGeom>
        </p:spPr>
      </p:pic>
      <p:pic>
        <p:nvPicPr>
          <p:cNvPr id="11" name="Picture 4" descr="Vivo Nex 3 5G - Price in India, Full Specifications &amp; Features ...">
            <a:extLst>
              <a:ext uri="{FF2B5EF4-FFF2-40B4-BE49-F238E27FC236}">
                <a16:creationId xmlns:a16="http://schemas.microsoft.com/office/drawing/2014/main" id="{29179D2E-397C-4805-8953-5E7B9E9A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89" y="4391365"/>
            <a:ext cx="542990" cy="7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Jesko - Koenigsegg">
            <a:extLst>
              <a:ext uri="{FF2B5EF4-FFF2-40B4-BE49-F238E27FC236}">
                <a16:creationId xmlns:a16="http://schemas.microsoft.com/office/drawing/2014/main" id="{8130431D-79DB-424E-886F-5F12D596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05" y="6063939"/>
            <a:ext cx="1369064" cy="76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oronavirus Driving Changes in Healthcare -- Helping Bring ...">
            <a:extLst>
              <a:ext uri="{FF2B5EF4-FFF2-40B4-BE49-F238E27FC236}">
                <a16:creationId xmlns:a16="http://schemas.microsoft.com/office/drawing/2014/main" id="{28E8FBE2-03BC-4660-8264-8E7EA8F0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94" y="5321730"/>
            <a:ext cx="55500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62EE39B-A5AE-4D02-911C-ACAAADA27F0E}"/>
              </a:ext>
            </a:extLst>
          </p:cNvPr>
          <p:cNvSpPr/>
          <p:nvPr/>
        </p:nvSpPr>
        <p:spPr>
          <a:xfrm rot="860565">
            <a:off x="3104374" y="4720206"/>
            <a:ext cx="2184012" cy="432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297068-7310-4AD1-A83A-D2A31BB1FC52}"/>
              </a:ext>
            </a:extLst>
          </p:cNvPr>
          <p:cNvSpPr/>
          <p:nvPr/>
        </p:nvSpPr>
        <p:spPr>
          <a:xfrm>
            <a:off x="2794001" y="5303552"/>
            <a:ext cx="2387600" cy="432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5B1D43-3939-4E40-80DC-DB6A6146F2A5}"/>
              </a:ext>
            </a:extLst>
          </p:cNvPr>
          <p:cNvSpPr/>
          <p:nvPr/>
        </p:nvSpPr>
        <p:spPr>
          <a:xfrm rot="20825206">
            <a:off x="3139918" y="5868110"/>
            <a:ext cx="2184012" cy="432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3134E6-433F-4370-AAE3-028136FC3F8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993901" y="5683449"/>
            <a:ext cx="1909475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F0C2C4-9AB5-4677-BBB7-31179D068EBA}"/>
              </a:ext>
            </a:extLst>
          </p:cNvPr>
          <p:cNvSpPr txBox="1"/>
          <p:nvPr/>
        </p:nvSpPr>
        <p:spPr>
          <a:xfrm>
            <a:off x="5151120" y="621379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gNodeB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979C3-D867-4FE7-9CB6-0BBCD7B741A1}"/>
              </a:ext>
            </a:extLst>
          </p:cNvPr>
          <p:cNvSpPr txBox="1"/>
          <p:nvPr/>
        </p:nvSpPr>
        <p:spPr>
          <a:xfrm>
            <a:off x="3121526" y="403352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5G NR</a:t>
            </a:r>
          </a:p>
        </p:txBody>
      </p:sp>
    </p:spTree>
    <p:extLst>
      <p:ext uri="{BB962C8B-B14F-4D97-AF65-F5344CB8AC3E}">
        <p14:creationId xmlns:p14="http://schemas.microsoft.com/office/powerpoint/2010/main" val="26496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F71F020-F5A6-384C-A60C-8460457A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/>
              <a:t>Background</a:t>
            </a:r>
            <a:br>
              <a:rPr lang="en-US" sz="5000" b="1" dirty="0"/>
            </a:br>
            <a:r>
              <a:rPr lang="en-US" sz="5000" b="1" dirty="0"/>
              <a:t>&amp;</a:t>
            </a:r>
            <a:br>
              <a:rPr lang="en-US" sz="5000" b="1" dirty="0"/>
            </a:br>
            <a:r>
              <a:rPr lang="en-US" sz="5000" b="1" dirty="0"/>
              <a:t>New Challenges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459BAEDD-DF39-4E92-9663-00F7F88BF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44554"/>
              </p:ext>
            </p:extLst>
          </p:nvPr>
        </p:nvGraphicFramePr>
        <p:xfrm>
          <a:off x="5614416" y="6096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CE9DA9D-2FFF-3C40-8144-47816CBC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283F-5804-B44B-9E47-17E9914EF8C9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7CE75D-9F2A-4667-B8EA-ED953A219B09}"/>
              </a:ext>
            </a:extLst>
          </p:cNvPr>
          <p:cNvSpPr/>
          <p:nvPr/>
        </p:nvSpPr>
        <p:spPr>
          <a:xfrm>
            <a:off x="5515957" y="5409155"/>
            <a:ext cx="1664395" cy="7686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Ultra-high data rates </a:t>
            </a:r>
          </a:p>
          <a:p>
            <a:pPr algn="ctr"/>
            <a:r>
              <a:rPr lang="en-US" dirty="0"/>
              <a:t>(&gt; 1Gbps)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6A85B6-2839-4E4A-9357-EA09A795966A}"/>
              </a:ext>
            </a:extLst>
          </p:cNvPr>
          <p:cNvSpPr/>
          <p:nvPr/>
        </p:nvSpPr>
        <p:spPr>
          <a:xfrm>
            <a:off x="7528560" y="5375626"/>
            <a:ext cx="1664395" cy="8021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Ultra-large Connections (&gt;1million)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D27457B-F5AF-4DFE-BECC-9A42F016387C}"/>
              </a:ext>
            </a:extLst>
          </p:cNvPr>
          <p:cNvSpPr/>
          <p:nvPr/>
        </p:nvSpPr>
        <p:spPr>
          <a:xfrm>
            <a:off x="9689405" y="5375626"/>
            <a:ext cx="1664395" cy="7686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Ultra-low latency</a:t>
            </a:r>
          </a:p>
          <a:p>
            <a:pPr algn="ctr"/>
            <a:r>
              <a:rPr lang="en-US" dirty="0"/>
              <a:t> (&lt;1ms)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11081-B3F1-4D70-8215-F8967899DC1A}"/>
              </a:ext>
            </a:extLst>
          </p:cNvPr>
          <p:cNvSpPr txBox="1"/>
          <p:nvPr/>
        </p:nvSpPr>
        <p:spPr>
          <a:xfrm>
            <a:off x="5039360" y="4891531"/>
            <a:ext cx="12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Challenges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B0744-D4D0-451D-8AD6-30EAF59424F3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7180352" y="5776692"/>
            <a:ext cx="348208" cy="16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5697D2-BD20-4B53-AB14-06C42EF40F5C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9192955" y="5759928"/>
            <a:ext cx="496450" cy="16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3A35655-B755-4BCE-AA26-50283410AE8C}"/>
              </a:ext>
            </a:extLst>
          </p:cNvPr>
          <p:cNvSpPr/>
          <p:nvPr/>
        </p:nvSpPr>
        <p:spPr>
          <a:xfrm>
            <a:off x="5528295" y="6161153"/>
            <a:ext cx="638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Network Evolution is needed to fulfill these requirement </a:t>
            </a:r>
            <a:r>
              <a:rPr lang="en-US" dirty="0">
                <a:sym typeface="Wingdings" panose="05000000000000000000" pitchFamily="2" charset="2"/>
              </a:rPr>
              <a:t> 5G 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0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919E83-42A1-EE4F-A5A8-BE28EED2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153002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5G NR: Scaled for diverse uses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obilmast">
            <a:extLst>
              <a:ext uri="{FF2B5EF4-FFF2-40B4-BE49-F238E27FC236}">
                <a16:creationId xmlns:a16="http://schemas.microsoft.com/office/drawing/2014/main" id="{73C14786-50FE-46FB-A50C-A8785BB91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0CA2B77-0275-634D-AE35-065E482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riangel 4">
            <a:extLst>
              <a:ext uri="{FF2B5EF4-FFF2-40B4-BE49-F238E27FC236}">
                <a16:creationId xmlns:a16="http://schemas.microsoft.com/office/drawing/2014/main" id="{5FC50F10-F185-9941-96B6-A4A7BA66ADE5}"/>
              </a:ext>
            </a:extLst>
          </p:cNvPr>
          <p:cNvSpPr/>
          <p:nvPr/>
        </p:nvSpPr>
        <p:spPr>
          <a:xfrm>
            <a:off x="2965199" y="3124862"/>
            <a:ext cx="4419601" cy="2457466"/>
          </a:xfrm>
          <a:prstGeom prst="triangl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AB53F9-2A0D-0040-8D29-3988BE393A1B}"/>
              </a:ext>
            </a:extLst>
          </p:cNvPr>
          <p:cNvSpPr txBox="1"/>
          <p:nvPr/>
        </p:nvSpPr>
        <p:spPr>
          <a:xfrm>
            <a:off x="2135347" y="5283676"/>
            <a:ext cx="797078" cy="406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mMTC</a:t>
            </a:r>
            <a:endParaRPr lang="en-US" b="1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D9E416D-827A-BB48-955C-F42B5227D78D}"/>
              </a:ext>
            </a:extLst>
          </p:cNvPr>
          <p:cNvSpPr txBox="1"/>
          <p:nvPr/>
        </p:nvSpPr>
        <p:spPr>
          <a:xfrm>
            <a:off x="7330192" y="5262495"/>
            <a:ext cx="773673" cy="406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URLLC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699C0703-A7F6-8B4D-9607-9A0A83908B2B}"/>
              </a:ext>
            </a:extLst>
          </p:cNvPr>
          <p:cNvSpPr txBox="1"/>
          <p:nvPr/>
        </p:nvSpPr>
        <p:spPr>
          <a:xfrm>
            <a:off x="4782360" y="2848773"/>
            <a:ext cx="761747" cy="406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eMBB</a:t>
            </a:r>
            <a:endParaRPr lang="en-US" b="1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F473967-B158-EA40-983E-484B585CF052}"/>
              </a:ext>
            </a:extLst>
          </p:cNvPr>
          <p:cNvSpPr txBox="1"/>
          <p:nvPr/>
        </p:nvSpPr>
        <p:spPr>
          <a:xfrm>
            <a:off x="11075999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9874DE-1206-4FA1-AB47-66D8818D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7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CE9CD-3B76-49EA-8A1B-3284CA0A05A9}"/>
              </a:ext>
            </a:extLst>
          </p:cNvPr>
          <p:cNvSpPr txBox="1"/>
          <p:nvPr/>
        </p:nvSpPr>
        <p:spPr>
          <a:xfrm>
            <a:off x="393535" y="1458417"/>
            <a:ext cx="290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eMBB</a:t>
            </a:r>
            <a:endParaRPr lang="en-US" b="1" dirty="0"/>
          </a:p>
          <a:p>
            <a:pPr algn="ctr"/>
            <a:r>
              <a:rPr lang="en-US" dirty="0"/>
              <a:t>Enhanced Mobile Broadband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1FB21-C1C3-4DC3-9D98-005B29F9F0B5}"/>
              </a:ext>
            </a:extLst>
          </p:cNvPr>
          <p:cNvSpPr txBox="1"/>
          <p:nvPr/>
        </p:nvSpPr>
        <p:spPr>
          <a:xfrm>
            <a:off x="6516696" y="1425621"/>
            <a:ext cx="3484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URLLC</a:t>
            </a:r>
          </a:p>
          <a:p>
            <a:pPr algn="ctr"/>
            <a:r>
              <a:rPr lang="en-US" dirty="0"/>
              <a:t>Ultra-reliable and Low-latency </a:t>
            </a:r>
          </a:p>
          <a:p>
            <a:pPr algn="ctr"/>
            <a:r>
              <a:rPr lang="en-US" dirty="0"/>
              <a:t>Communications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C4B90-23EC-45BB-A6D8-A200196E9645}"/>
              </a:ext>
            </a:extLst>
          </p:cNvPr>
          <p:cNvSpPr txBox="1"/>
          <p:nvPr/>
        </p:nvSpPr>
        <p:spPr>
          <a:xfrm>
            <a:off x="3902601" y="1379323"/>
            <a:ext cx="2308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mMTC</a:t>
            </a:r>
            <a:endParaRPr lang="en-US" b="1" dirty="0"/>
          </a:p>
          <a:p>
            <a:pPr algn="ctr"/>
            <a:r>
              <a:rPr lang="en-US" dirty="0"/>
              <a:t>Massive Machine Type</a:t>
            </a:r>
          </a:p>
          <a:p>
            <a:pPr algn="ctr"/>
            <a:r>
              <a:rPr lang="en-US" dirty="0"/>
              <a:t>Communication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B708D-C33E-4A39-815F-32C4EF727E43}"/>
              </a:ext>
            </a:extLst>
          </p:cNvPr>
          <p:cNvSpPr txBox="1"/>
          <p:nvPr/>
        </p:nvSpPr>
        <p:spPr>
          <a:xfrm>
            <a:off x="7592992" y="5845215"/>
            <a:ext cx="252364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Ultra-low latency &lt; 1ms</a:t>
            </a:r>
          </a:p>
          <a:p>
            <a:r>
              <a:rPr lang="en-US" dirty="0"/>
              <a:t>Highly reliable (99.999%)</a:t>
            </a:r>
          </a:p>
          <a:p>
            <a:r>
              <a:rPr lang="en-US" dirty="0"/>
              <a:t>Highly secured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95DBAE-4D7A-42BC-92A9-D5A8F0A0A4B8}"/>
              </a:ext>
            </a:extLst>
          </p:cNvPr>
          <p:cNvSpPr txBox="1"/>
          <p:nvPr/>
        </p:nvSpPr>
        <p:spPr>
          <a:xfrm>
            <a:off x="476485" y="5615649"/>
            <a:ext cx="317696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Ultra-high density</a:t>
            </a:r>
          </a:p>
          <a:p>
            <a:r>
              <a:rPr lang="en-US" dirty="0"/>
              <a:t>1million/square-Km</a:t>
            </a:r>
          </a:p>
          <a:p>
            <a:r>
              <a:rPr lang="en-US" dirty="0"/>
              <a:t>Optimized IoT</a:t>
            </a:r>
          </a:p>
          <a:p>
            <a:r>
              <a:rPr lang="en-US" dirty="0"/>
              <a:t>Low-power and low-complexity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9E7A6B-2D61-4F10-BDAD-687D441DA2D1}"/>
              </a:ext>
            </a:extLst>
          </p:cNvPr>
          <p:cNvSpPr txBox="1"/>
          <p:nvPr/>
        </p:nvSpPr>
        <p:spPr>
          <a:xfrm>
            <a:off x="5617575" y="2851227"/>
            <a:ext cx="318856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Extreme data rate, 10Gbps peak</a:t>
            </a:r>
          </a:p>
          <a:p>
            <a:r>
              <a:rPr lang="en-US" dirty="0"/>
              <a:t>Extreme capacity/traffic volume</a:t>
            </a:r>
          </a:p>
          <a:p>
            <a:r>
              <a:rPr lang="en-US" dirty="0"/>
              <a:t> </a:t>
            </a:r>
            <a:r>
              <a:rPr lang="en-US" dirty="0" err="1"/>
              <a:t>Tbps</a:t>
            </a:r>
            <a:r>
              <a:rPr lang="en-US" dirty="0"/>
              <a:t>/square-Km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8E1C6A-8542-468E-9A81-19269487D1E0}"/>
              </a:ext>
            </a:extLst>
          </p:cNvPr>
          <p:cNvSpPr txBox="1"/>
          <p:nvPr/>
        </p:nvSpPr>
        <p:spPr>
          <a:xfrm>
            <a:off x="4279740" y="4293728"/>
            <a:ext cx="1608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5G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NR</a:t>
            </a:r>
          </a:p>
        </p:txBody>
      </p:sp>
    </p:spTree>
    <p:extLst>
      <p:ext uri="{BB962C8B-B14F-4D97-AF65-F5344CB8AC3E}">
        <p14:creationId xmlns:p14="http://schemas.microsoft.com/office/powerpoint/2010/main" val="24540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A3EC1D-8E8C-8A4F-91B7-F1E50A3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27564"/>
            <a:ext cx="8717280" cy="1325563"/>
          </a:xfrm>
        </p:spPr>
        <p:txBody>
          <a:bodyPr>
            <a:normAutofit/>
          </a:bodyPr>
          <a:lstStyle/>
          <a:p>
            <a:r>
              <a:rPr lang="en-US" b="1" dirty="0"/>
              <a:t>5G Standardization and Specifications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8F5AF9-B228-5C4A-9143-368333FF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044493"/>
            <a:ext cx="8006080" cy="345061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b="1" dirty="0"/>
              <a:t>3GPP</a:t>
            </a:r>
            <a:r>
              <a:rPr lang="en-US" sz="2400" dirty="0"/>
              <a:t> Release 15 in 2018 gave the basic requirements for 5G NR. This became the baseline for Releases 16 and 17.</a:t>
            </a:r>
          </a:p>
          <a:p>
            <a:r>
              <a:rPr lang="en-US" sz="2400" dirty="0"/>
              <a:t>3GPP proposed practical deployment scenarios</a:t>
            </a:r>
          </a:p>
          <a:p>
            <a:r>
              <a:rPr lang="en-US" sz="2400" b="1" dirty="0"/>
              <a:t>Non-Standalone (NSA)</a:t>
            </a:r>
            <a:r>
              <a:rPr lang="en-US" sz="2400" dirty="0"/>
              <a:t> : 5G NR relies on 4G LTE network for its control/signaling information. Data access is handled by the 5G NR network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000" dirty="0"/>
              <a:t>Intended for earlier commercial use and smooth upgrade to full 5G network</a:t>
            </a:r>
          </a:p>
          <a:p>
            <a:r>
              <a:rPr lang="en-US" sz="2400" b="1" dirty="0"/>
              <a:t>Standalone (SA)</a:t>
            </a:r>
            <a:r>
              <a:rPr lang="en-US" sz="2400" dirty="0"/>
              <a:t> : This is 5G without 4G LTE. </a:t>
            </a:r>
          </a:p>
          <a:p>
            <a:pPr marL="0" indent="0">
              <a:buNone/>
            </a:pPr>
            <a:r>
              <a:rPr lang="en-US" sz="2400" dirty="0"/>
              <a:t>Here, data, control/signaling are handled end-to-end by the 5G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4D61931-9C59-5E48-84E7-E872C291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Graphic 7" descr="Mobilmast">
            <a:extLst>
              <a:ext uri="{FF2B5EF4-FFF2-40B4-BE49-F238E27FC236}">
                <a16:creationId xmlns:a16="http://schemas.microsoft.com/office/drawing/2014/main" id="{D9F6809E-D7C2-9346-9863-B9A99C2E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9B1C6792-D039-B043-BB35-6EFC429A5F4A}"/>
              </a:ext>
            </a:extLst>
          </p:cNvPr>
          <p:cNvSpPr txBox="1"/>
          <p:nvPr/>
        </p:nvSpPr>
        <p:spPr>
          <a:xfrm>
            <a:off x="11086387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A3EC1D-8E8C-8A4F-91B7-F1E50A3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90684"/>
            <a:ext cx="8717280" cy="1325563"/>
          </a:xfrm>
        </p:spPr>
        <p:txBody>
          <a:bodyPr>
            <a:normAutofit/>
          </a:bodyPr>
          <a:lstStyle/>
          <a:p>
            <a:r>
              <a:rPr lang="en-US" b="1" dirty="0"/>
              <a:t>5G NR Requirements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8F5AF9-B228-5C4A-9143-368333FF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566773"/>
            <a:ext cx="8503920" cy="406186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High data rate in the order of ~Gbps</a:t>
            </a:r>
          </a:p>
          <a:p>
            <a:r>
              <a:rPr lang="en-US" sz="2400" dirty="0"/>
              <a:t>Increased bandwidth efficiency</a:t>
            </a:r>
          </a:p>
          <a:p>
            <a:r>
              <a:rPr lang="en-US" sz="2400" dirty="0"/>
              <a:t>Support for many new use cases</a:t>
            </a:r>
          </a:p>
          <a:p>
            <a:r>
              <a:rPr lang="en-US" sz="2400" dirty="0"/>
              <a:t>Support for large number of device connection</a:t>
            </a:r>
          </a:p>
          <a:p>
            <a:r>
              <a:rPr lang="en-US" sz="2400" dirty="0"/>
              <a:t>Latency of 1ms, or less</a:t>
            </a:r>
          </a:p>
          <a:p>
            <a:r>
              <a:rPr lang="en-US" sz="2400" dirty="0"/>
              <a:t>Energy efficiency and battery lifespan optimization</a:t>
            </a:r>
          </a:p>
          <a:p>
            <a:r>
              <a:rPr lang="en-US" sz="2400" dirty="0"/>
              <a:t>Scalable and customizable network</a:t>
            </a:r>
          </a:p>
          <a:p>
            <a:pPr marL="0" indent="0">
              <a:buNone/>
            </a:pPr>
            <a:r>
              <a:rPr lang="en-US" sz="2400" dirty="0"/>
              <a:t>……….</a:t>
            </a:r>
          </a:p>
          <a:p>
            <a:endParaRPr 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4D61931-9C59-5E48-84E7-E872C291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5B0283F-5804-B44B-9E47-17E9914EF8C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7" descr="Mobilmast">
            <a:extLst>
              <a:ext uri="{FF2B5EF4-FFF2-40B4-BE49-F238E27FC236}">
                <a16:creationId xmlns:a16="http://schemas.microsoft.com/office/drawing/2014/main" id="{D9F6809E-D7C2-9346-9863-B9A99C2E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9B1C6792-D039-B043-BB35-6EFC429A5F4A}"/>
              </a:ext>
            </a:extLst>
          </p:cNvPr>
          <p:cNvSpPr txBox="1"/>
          <p:nvPr/>
        </p:nvSpPr>
        <p:spPr>
          <a:xfrm>
            <a:off x="11086387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NR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33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BCD115-E319-8B4F-AC75-5DE41A99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627564"/>
            <a:ext cx="7818120" cy="1325563"/>
          </a:xfrm>
        </p:spPr>
        <p:txBody>
          <a:bodyPr>
            <a:normAutofit/>
          </a:bodyPr>
          <a:lstStyle/>
          <a:p>
            <a:r>
              <a:rPr lang="en-US" b="1" dirty="0"/>
              <a:t>5G NR Design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415B3-BA6A-D549-91A0-27C72A60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686560"/>
            <a:ext cx="7955279" cy="454387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Basically, to increase data rate, there should be an increase in bandwidth and the modulation schemes.</a:t>
            </a:r>
          </a:p>
          <a:p>
            <a:pPr marL="0" indent="0">
              <a:buNone/>
            </a:pPr>
            <a:r>
              <a:rPr lang="en-US" sz="1600" b="1" dirty="0"/>
              <a:t>Key Design Parameters are:</a:t>
            </a:r>
          </a:p>
          <a:p>
            <a:r>
              <a:rPr lang="en-US" sz="1600" b="1" dirty="0"/>
              <a:t>Flexibility</a:t>
            </a:r>
            <a:r>
              <a:rPr lang="en-US" sz="1600" dirty="0"/>
              <a:t> : use wide range of frequencies, deploys different technologies and depends on the physical layer components (</a:t>
            </a:r>
            <a:r>
              <a:rPr lang="en-US" sz="1600" dirty="0" err="1"/>
              <a:t>gNB</a:t>
            </a:r>
            <a:r>
              <a:rPr lang="en-US" sz="1600" dirty="0"/>
              <a:t>, 5GC)</a:t>
            </a:r>
          </a:p>
          <a:p>
            <a:pPr lvl="1"/>
            <a:r>
              <a:rPr lang="en-US" sz="1600" dirty="0"/>
              <a:t>Technology: high order modulation, massive MIMO with flexible channel state information, variable numerologies, and frame structure timing sequence</a:t>
            </a:r>
          </a:p>
          <a:p>
            <a:r>
              <a:rPr lang="en-US" sz="1600" b="1" dirty="0"/>
              <a:t>Ultra lean design</a:t>
            </a:r>
            <a:r>
              <a:rPr lang="en-US" sz="1600" dirty="0"/>
              <a:t>: reduce the  ”always-on” reference signals</a:t>
            </a:r>
          </a:p>
          <a:p>
            <a:pPr lvl="1"/>
            <a:r>
              <a:rPr lang="en-US" sz="1600" dirty="0"/>
              <a:t>Improve power efficiency </a:t>
            </a:r>
          </a:p>
          <a:p>
            <a:pPr lvl="1"/>
            <a:r>
              <a:rPr lang="en-US" sz="1600" dirty="0"/>
              <a:t>Reduce network operator expenses</a:t>
            </a:r>
          </a:p>
          <a:p>
            <a:pPr lvl="1"/>
            <a:r>
              <a:rPr lang="en-US" sz="1600" dirty="0"/>
              <a:t>Reduce interference in high traffic load situation</a:t>
            </a:r>
          </a:p>
          <a:p>
            <a:pPr lvl="1"/>
            <a:r>
              <a:rPr lang="en-US" sz="1600" dirty="0"/>
              <a:t>Reduced number of reference signals since beamforming is being used</a:t>
            </a:r>
          </a:p>
          <a:p>
            <a:pPr algn="just"/>
            <a:r>
              <a:rPr lang="en-US" sz="1600" b="1" dirty="0"/>
              <a:t>Forward compatibility</a:t>
            </a:r>
            <a:r>
              <a:rPr lang="en-US" sz="1600" dirty="0"/>
              <a:t>: 5G NR must support a wide range of use cases, (V2V,D2D, AR,VR…) and some new cases are under review. This means it must offer support for future wireless access technologies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1109DDA-310D-7D4A-815D-0657A355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16B5EA8-2769-EB40-AAE1-D05F23B7A4E6}"/>
              </a:ext>
            </a:extLst>
          </p:cNvPr>
          <p:cNvSpPr txBox="1"/>
          <p:nvPr/>
        </p:nvSpPr>
        <p:spPr>
          <a:xfrm>
            <a:off x="11055571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Graphic 7" descr="Mobilmast">
            <a:extLst>
              <a:ext uri="{FF2B5EF4-FFF2-40B4-BE49-F238E27FC236}">
                <a16:creationId xmlns:a16="http://schemas.microsoft.com/office/drawing/2014/main" id="{97BD5B98-27BF-354D-9AEF-02AB0390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0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AED26-F15D-644C-B289-4A1C2BA8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179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5G NR Services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FE26E6-4E25-F54F-9201-75D679AE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88" y="1910081"/>
            <a:ext cx="8131211" cy="3899986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600" b="1" dirty="0" err="1"/>
              <a:t>eMBB</a:t>
            </a:r>
            <a:r>
              <a:rPr lang="en-US" sz="1600" dirty="0"/>
              <a:t>: </a:t>
            </a:r>
          </a:p>
          <a:p>
            <a:pPr algn="just"/>
            <a:r>
              <a:rPr lang="en-US" sz="1600" dirty="0"/>
              <a:t>Service in 5G NR that require high data rate  like high resolution video, virtual and augmented reality, and live steaming.</a:t>
            </a:r>
          </a:p>
          <a:p>
            <a:pPr algn="just"/>
            <a:r>
              <a:rPr lang="en-US" sz="1600" dirty="0"/>
              <a:t>Depends on the physical layer: The various technologies at the layer are high modulation orders, high bandwidth, carrier aggregation, cell densification, massive MIMO, </a:t>
            </a:r>
            <a:r>
              <a:rPr lang="en-US" sz="1600" dirty="0" err="1"/>
              <a:t>mmWave</a:t>
            </a:r>
            <a:r>
              <a:rPr lang="en-US" sz="1600" dirty="0"/>
              <a:t> and spectral localization </a:t>
            </a:r>
          </a:p>
          <a:p>
            <a:pPr marL="0" indent="0" algn="just">
              <a:buNone/>
            </a:pPr>
            <a:r>
              <a:rPr lang="en-US" sz="1600" b="1" dirty="0" err="1"/>
              <a:t>mMTC</a:t>
            </a:r>
            <a:r>
              <a:rPr lang="en-US" sz="1600" dirty="0"/>
              <a:t>: </a:t>
            </a:r>
          </a:p>
          <a:p>
            <a:pPr algn="just"/>
            <a:r>
              <a:rPr lang="en-US" sz="1600" dirty="0"/>
              <a:t>support higher volume of IoT for services like smart city, tracking and sensing</a:t>
            </a:r>
          </a:p>
          <a:p>
            <a:pPr algn="just"/>
            <a:r>
              <a:rPr lang="en-US" sz="1600" dirty="0"/>
              <a:t>Requires high connection density, better power efficiency and longer battery lifespan</a:t>
            </a:r>
          </a:p>
          <a:p>
            <a:pPr algn="just"/>
            <a:r>
              <a:rPr lang="en-US" sz="1600" dirty="0"/>
              <a:t>Narrowband internet of things (NB-IoT) is a good fit </a:t>
            </a:r>
            <a:r>
              <a:rPr lang="en-US" sz="1600" dirty="0" err="1"/>
              <a:t>mMTC</a:t>
            </a:r>
            <a:r>
              <a:rPr lang="en-US" sz="1600" dirty="0"/>
              <a:t>. It also helps to manage the possibility of having more </a:t>
            </a:r>
            <a:r>
              <a:rPr lang="en-US" sz="1600" dirty="0" err="1"/>
              <a:t>mMTC</a:t>
            </a:r>
            <a:r>
              <a:rPr lang="en-US" sz="1600" dirty="0"/>
              <a:t> devices than the network can initially support.</a:t>
            </a:r>
          </a:p>
          <a:p>
            <a:pPr marL="0" indent="0" algn="just">
              <a:buNone/>
            </a:pPr>
            <a:r>
              <a:rPr lang="en-US" sz="1600" b="1" dirty="0"/>
              <a:t>URLLC</a:t>
            </a:r>
            <a:r>
              <a:rPr lang="en-US" sz="1600" dirty="0"/>
              <a:t>: </a:t>
            </a:r>
          </a:p>
          <a:p>
            <a:pPr algn="just"/>
            <a:r>
              <a:rPr lang="en-US" sz="1600" dirty="0"/>
              <a:t>services that are latency-sensitive and highly reliable. (&lt;1ms &amp; 99.999%) e.g. remote driving</a:t>
            </a:r>
          </a:p>
          <a:p>
            <a:pPr algn="just"/>
            <a:r>
              <a:rPr lang="en-US" sz="1600" dirty="0"/>
              <a:t>Requires QoS priority different from that of the mobile broadband service. It is given a higher QoS priority than normal mobile services</a:t>
            </a:r>
          </a:p>
          <a:p>
            <a:pPr algn="just"/>
            <a:r>
              <a:rPr lang="en-US" sz="1600" dirty="0"/>
              <a:t>Achieved by reducing system over-head in terms of channel access, user schedule, allocation of resources, grant-free based uplink transmission, and advanced channel coding schemes.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D040FEF-5C6B-9548-8879-48132C79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B0283F-5804-B44B-9E47-17E9914EF8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Graphic 7" descr="Mobilmast">
            <a:extLst>
              <a:ext uri="{FF2B5EF4-FFF2-40B4-BE49-F238E27FC236}">
                <a16:creationId xmlns:a16="http://schemas.microsoft.com/office/drawing/2014/main" id="{D1A8587E-815E-8341-A6EA-2B986712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772ABADC-59C2-CA4E-9A07-CC2BF5776C5D}"/>
              </a:ext>
            </a:extLst>
          </p:cNvPr>
          <p:cNvSpPr txBox="1"/>
          <p:nvPr/>
        </p:nvSpPr>
        <p:spPr>
          <a:xfrm>
            <a:off x="11055571" y="3244333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5G NR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9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1289</Words>
  <Application>Microsoft Office PowerPoint</Application>
  <PresentationFormat>Widescreen</PresentationFormat>
  <Paragraphs>204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5G New Radio: Next Generation Radio Access Network</vt:lpstr>
      <vt:lpstr>Content</vt:lpstr>
      <vt:lpstr>Introduction: What is 5G NR?</vt:lpstr>
      <vt:lpstr>Background &amp; New Challenges </vt:lpstr>
      <vt:lpstr>5G NR: Scaled for diverse uses</vt:lpstr>
      <vt:lpstr>5G Standardization and Specifications </vt:lpstr>
      <vt:lpstr>5G NR Requirements</vt:lpstr>
      <vt:lpstr>5G NR Design</vt:lpstr>
      <vt:lpstr>5G NR Services</vt:lpstr>
      <vt:lpstr>Spectrum Allocation in 5G NR</vt:lpstr>
      <vt:lpstr>5G NR and 4G Coexistence</vt:lpstr>
      <vt:lpstr>Benefits of 5G NR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New Radio: Next Generation Radio Access Network</dc:title>
  <dc:creator>Olalekan Peter Adare;Haitham Babbili</dc:creator>
  <cp:lastModifiedBy>LEKSIDE</cp:lastModifiedBy>
  <cp:revision>147</cp:revision>
  <dcterms:created xsi:type="dcterms:W3CDTF">2020-05-22T09:09:04Z</dcterms:created>
  <dcterms:modified xsi:type="dcterms:W3CDTF">2020-05-25T15:32:23Z</dcterms:modified>
</cp:coreProperties>
</file>