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58" r:id="rId4"/>
    <p:sldId id="257" r:id="rId5"/>
    <p:sldId id="259" r:id="rId6"/>
    <p:sldId id="260" r:id="rId7"/>
    <p:sldId id="262" r:id="rId8"/>
    <p:sldId id="265" r:id="rId9"/>
    <p:sldId id="266" r:id="rId10"/>
    <p:sldId id="267" r:id="rId11"/>
    <p:sldId id="268" r:id="rId12"/>
    <p:sldId id="263" r:id="rId13"/>
    <p:sldId id="264" r:id="rId1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7143" autoAdjust="0"/>
  </p:normalViewPr>
  <p:slideViewPr>
    <p:cSldViewPr snapToGrid="0" snapToObjects="1">
      <p:cViewPr>
        <p:scale>
          <a:sx n="90" d="100"/>
          <a:sy n="90" d="100"/>
        </p:scale>
        <p:origin x="1976" y="6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8A93A-1550-4F63-BB41-823D2DAB0686}" type="datetimeFigureOut">
              <a:rPr lang="en-US" smtClean="0"/>
              <a:t>5/19/20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6AEDA-AC9F-49A9-B494-B620A005B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79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6AEDA-AC9F-49A9-B494-B620A005B3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76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-Efficient Bandwidth Utilization</a:t>
            </a:r>
          </a:p>
          <a:p>
            <a:r>
              <a:rPr lang="en-US" dirty="0"/>
              <a:t>-Less Storage requirement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6AEDA-AC9F-49A9-B494-B620A005B3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90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DCT: Discrete Cosine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6AEDA-AC9F-49A9-B494-B620A005B3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02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discrete cosine transform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DCT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expresses a finite sequence of data points in terms of a sum of cosine functions oscillating at different frequencies.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6AEDA-AC9F-49A9-B494-B620A005B3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59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</a:t>
            </a:r>
            <a:r>
              <a:rPr lang="sv-S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-images in the bands (LH, HL and HH), and the </a:t>
            </a:r>
            <a:r>
              <a:rPr lang="sv-S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</a:t>
            </a:r>
            <a:r>
              <a:rPr lang="sv-S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</a:t>
            </a:r>
            <a:r>
              <a:rPr lang="sv-S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sv-S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</a:t>
            </a:r>
            <a:r>
              <a:rPr lang="sv-S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further</a:t>
            </a:r>
            <a:r>
              <a:rPr lang="sv-S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decomposition</a:t>
            </a:r>
            <a:r>
              <a:rPr lang="sv-S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sv-S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LL </a:t>
            </a:r>
            <a:r>
              <a:rPr lang="sv-S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sv-S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</a:t>
            </a:r>
          </a:p>
          <a:p>
            <a:r>
              <a:rPr lang="sv-S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smaller</a:t>
            </a:r>
            <a:r>
              <a:rPr lang="sv-S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</a:t>
            </a:r>
            <a:r>
              <a:rPr lang="sv-S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-images (LL, LH, HL, HH). </a:t>
            </a:r>
            <a:r>
              <a:rPr lang="sv-S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sv-S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process is </a:t>
            </a:r>
            <a:r>
              <a:rPr lang="sv-S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repeated</a:t>
            </a:r>
            <a:r>
              <a:rPr lang="sv-S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sv-S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sv-S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</a:t>
            </a:r>
            <a:r>
              <a:rPr lang="sv-S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6AEDA-AC9F-49A9-B494-B620A005B3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08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6AEDA-AC9F-49A9-B494-B620A005B3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56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structural similarity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SSIM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index is a method for predicting the perceived quality of digital television and cinematic pictures, as well as other kinds of digital images and videos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SSIM is designed to improve on traditional methods such as peak signal-to-noise ratio (PSNR) and mean squared error (MSE).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6AEDA-AC9F-49A9-B494-B620A005B3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92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3882518-F26C-8D42-986A-04139EF2D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41A5B61-03FF-9C41-9CA4-BA120B445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EE3AA17-A4EF-454A-AE88-66FE00E96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7B4F-A136-D34A-BC22-8E575B032E69}" type="datetimeFigureOut">
              <a:rPr lang="sv-SE" smtClean="0"/>
              <a:t>2020-05-19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A822945-377E-3C4E-A8B7-52D48616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E4EEA5B-442A-7542-BAA3-889F2AEF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E6FA-1877-F34E-AC95-7EA9BCBB43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9311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7B219C-6048-584A-A645-B271F8BCD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DEA4C9CE-0E36-B943-B3BD-ED04CE650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09822CC-AF39-AE48-A4DB-42CFBE97A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7B4F-A136-D34A-BC22-8E575B032E69}" type="datetimeFigureOut">
              <a:rPr lang="sv-SE" smtClean="0"/>
              <a:t>2020-05-19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39402D1-1CBD-2445-9835-6EA594314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4E7481B-3C26-D44A-B8F0-6FDCC8E3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E6FA-1877-F34E-AC95-7EA9BCBB43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727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6B65F4-AD44-9E44-AD9B-0D3B02D51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07AA0ABE-5952-014F-B34A-D09662439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28A56B0-E5CC-8B40-A931-53D775FF7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7B4F-A136-D34A-BC22-8E575B032E69}" type="datetimeFigureOut">
              <a:rPr lang="sv-SE" smtClean="0"/>
              <a:t>2020-05-19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E4687D0-2E4D-7A4B-8D49-916816D4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D7EAF2A-CB16-504F-9362-D04A9C39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E6FA-1877-F34E-AC95-7EA9BCBB43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456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8B3559D-BD79-334A-8D2C-DB87C6B7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864BC1B-0534-EB41-ABAB-8BD91BC8D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D545FD6-2932-8542-A9AE-71E562197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7B4F-A136-D34A-BC22-8E575B032E69}" type="datetimeFigureOut">
              <a:rPr lang="sv-SE" smtClean="0"/>
              <a:t>2020-05-19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6F04026-7EEA-A44F-A287-AA46B841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F72023A-338C-2A40-A6F8-EA7B3AC6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E6FA-1877-F34E-AC95-7EA9BCBB43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113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1B5D333-DCE0-FB41-8D87-440C5D6F9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D6C02D9-B2C1-8B49-8F97-BEC1E9484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8287931-1167-4F4C-815F-33375BE8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7B4F-A136-D34A-BC22-8E575B032E69}" type="datetimeFigureOut">
              <a:rPr lang="sv-SE" smtClean="0"/>
              <a:t>2020-05-19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D751FC3-39CD-4E4C-8FA1-79CE5E4C2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AA46CF6-C634-2F49-8D71-C9D7C8E4E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E6FA-1877-F34E-AC95-7EA9BCBB43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4262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DBD0489-F3D7-4749-92A3-C863880BA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6E86BCB-5A28-6C45-94AC-9DD69DAA7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0B2F8A8-6331-9949-A1F1-62838AF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6E7BE00-A8F9-8C48-A4B8-0A166507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7B4F-A136-D34A-BC22-8E575B032E69}" type="datetimeFigureOut">
              <a:rPr lang="sv-SE" smtClean="0"/>
              <a:t>2020-05-19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B1105AD-9E33-F647-978D-34BD198D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246321F-35BF-8140-B52D-880CEA59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E6FA-1877-F34E-AC95-7EA9BCBB43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2635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902E914-AD53-394A-8266-B2EA9F430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A38F8CA-132F-074B-83E9-836A3F0AD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EA69E1E4-2859-B244-8687-FDA2D8A36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7CFCBA8D-436A-0448-88F4-D28AFB0EF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5E466D18-C327-CD49-A3A0-274FA8A61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99791318-2BCC-D141-B998-F0080C1F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7B4F-A136-D34A-BC22-8E575B032E69}" type="datetimeFigureOut">
              <a:rPr lang="sv-SE" smtClean="0"/>
              <a:t>2020-05-19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CA295ABE-E586-C548-ADCF-44C14CCF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F3519608-C486-2648-B9BB-00F36AF16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E6FA-1877-F34E-AC95-7EA9BCBB43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795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56E157D-4885-6546-B121-76FA99F44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6BAA6519-5BE8-C14D-90CA-7BAAF1559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7B4F-A136-D34A-BC22-8E575B032E69}" type="datetimeFigureOut">
              <a:rPr lang="sv-SE" smtClean="0"/>
              <a:t>2020-05-19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9FB776B-D453-0348-B78A-9FB1D700D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0E76E91C-D377-6F4E-8722-58DA165DC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E6FA-1877-F34E-AC95-7EA9BCBB43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1673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DA1F8DB7-44C3-5E4B-9FCF-22BEF14D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7B4F-A136-D34A-BC22-8E575B032E69}" type="datetimeFigureOut">
              <a:rPr lang="sv-SE" smtClean="0"/>
              <a:t>2020-05-19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7A94BFD7-7396-6749-80CE-F3239621D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1E063032-A00B-F942-B0D2-D5FDF94BB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E6FA-1877-F34E-AC95-7EA9BCBB43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24967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ED66BB4-7737-9F43-A4B0-81DA15350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974D7F0-72DB-664F-8B6C-A85C53E9E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2D78088-55D1-914E-9B90-BCC6C498D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38F0A03-DE27-4F4D-8327-DEA8D937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7B4F-A136-D34A-BC22-8E575B032E69}" type="datetimeFigureOut">
              <a:rPr lang="sv-SE" smtClean="0"/>
              <a:t>2020-05-19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BE1029F-EBD3-0E4C-9343-B13C3C388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9925298-7EAE-C34F-A345-C2F797405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E6FA-1877-F34E-AC95-7EA9BCBB43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072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397714A-8EE8-1A45-A553-BC4A6D0E1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DCE05D90-9D3C-124D-BAD0-B0B3D3A52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B10B092B-ED7A-914C-BE35-546F708C5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61B5D62-F063-F843-9D69-87315A323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7B4F-A136-D34A-BC22-8E575B032E69}" type="datetimeFigureOut">
              <a:rPr lang="sv-SE" smtClean="0"/>
              <a:t>2020-05-19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0C7CBE5-120B-7E4C-968B-494E2DB2E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8AE70F9-D8B2-064D-8B29-F8DE844A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E6FA-1877-F34E-AC95-7EA9BCBB43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357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E0665FC2-5CFD-654B-A516-6EA6043B6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D9A88EE-1DB6-754C-80E9-D7EBBE8AF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BAF5FDC-F70F-0341-B929-1733ABC55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D7B4F-A136-D34A-BC22-8E575B032E69}" type="datetimeFigureOut">
              <a:rPr lang="sv-SE" smtClean="0"/>
              <a:t>2020-05-19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EB3A6B0-AD2E-354C-9E9A-8579CAFA8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457B901-0AC0-A342-A754-FFF8D67D9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8E6FA-1877-F34E-AC95-7EA9BCBB43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869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44BF1DE-9758-794E-8179-4C716EC747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sv-SE" sz="4400" b="1" dirty="0">
                <a:solidFill>
                  <a:srgbClr val="FF0000"/>
                </a:solidFill>
              </a:rPr>
              <a:t>Video Compression and Coding using Transforms, Sub-band Filters and Motion Compensation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E02F24C-810E-124F-8CA7-16D47BC8F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560560" cy="2006282"/>
          </a:xfrm>
        </p:spPr>
        <p:txBody>
          <a:bodyPr>
            <a:noAutofit/>
          </a:bodyPr>
          <a:lstStyle/>
          <a:p>
            <a:r>
              <a:rPr lang="sv-SE" sz="1600" b="1" dirty="0"/>
              <a:t>Group 5: Lab 2 Exercise </a:t>
            </a:r>
          </a:p>
          <a:p>
            <a:r>
              <a:rPr lang="sv-SE" sz="1600" b="1" dirty="0"/>
              <a:t>Multimedia and Video Communications SSY 150</a:t>
            </a:r>
          </a:p>
          <a:p>
            <a:endParaRPr lang="sv-SE" sz="1600" b="1" dirty="0"/>
          </a:p>
          <a:p>
            <a:pPr algn="r"/>
            <a:r>
              <a:rPr lang="sv-SE" sz="1600" b="1" dirty="0"/>
              <a:t>Haitham Babbili </a:t>
            </a:r>
          </a:p>
          <a:p>
            <a:pPr algn="r"/>
            <a:r>
              <a:rPr lang="sv-SE" sz="1600" b="1" dirty="0"/>
              <a:t>Olalekan Peter Adare </a:t>
            </a:r>
          </a:p>
          <a:p>
            <a:r>
              <a:rPr lang="sv-SE" sz="1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9469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AEA3BB-BE36-4A5B-AD82-CF2BEAC1C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640" y="1270000"/>
            <a:ext cx="8070504" cy="4967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EE4F41-C9D1-447D-B213-C85416474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39" y="365125"/>
            <a:ext cx="11689729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Task 5 &amp; 6: Computation of threshold and motion vectors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28A69-BFB1-43DA-BE7C-41D709173CA1}"/>
              </a:ext>
            </a:extLst>
          </p:cNvPr>
          <p:cNvSpPr txBox="1"/>
          <p:nvPr/>
        </p:nvSpPr>
        <p:spPr>
          <a:xfrm>
            <a:off x="156831" y="2143760"/>
            <a:ext cx="54616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Extract 2 frames from the video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Determine the difference between them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Threshold was based on global search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Divide difference image to 8x8 blocks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Then, motion image is determined by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  calculating the MSE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595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492B91B-4873-40E2-AD84-96BFEEB81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720" y="1349062"/>
            <a:ext cx="8009544" cy="49298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D6DFCC-8A8F-4B05-8BE1-85967500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Task 7 &amp; 8: Motion Compensation and image quality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48EBC0-DD33-4244-B513-48DE780032C8}"/>
              </a:ext>
            </a:extLst>
          </p:cNvPr>
          <p:cNvSpPr txBox="1"/>
          <p:nvPr/>
        </p:nvSpPr>
        <p:spPr>
          <a:xfrm>
            <a:off x="156831" y="2143760"/>
            <a:ext cx="54616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Compute motion vectors blocks by global search on all the blocks to get the best block, using MSE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 all zeros matrix that is filled by values in the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   shifted block in the old image by using motion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   vector. This gives the motion compensation image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Intra-processing of non-motion blocks by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    copying previous blocks.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Quality analysis using PSNR and MSSIM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2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9DD2A-4910-4DAA-B811-C46BC2543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810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B2F2D7-3297-40E0-87EC-C651E334F208}"/>
              </a:ext>
            </a:extLst>
          </p:cNvPr>
          <p:cNvSpPr/>
          <p:nvPr/>
        </p:nvSpPr>
        <p:spPr>
          <a:xfrm>
            <a:off x="745959" y="2237876"/>
            <a:ext cx="10696074" cy="378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Compression is achieved by taking out redundant and irrelevant information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Compression can be lossy or lossless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Compression modes are intra and inter modes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Wavelet is a better than block-based DCT for image compensation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Motion compensation is the efficient solution for video compression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PSNR and MSSIM are good indices for measuring reconstructed image quality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22" descr="总结 copy">
            <a:extLst>
              <a:ext uri="{FF2B5EF4-FFF2-40B4-BE49-F238E27FC236}">
                <a16:creationId xmlns:a16="http://schemas.microsoft.com/office/drawing/2014/main" id="{8744334A-B79F-4314-92B6-98CA29508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1557" y="481014"/>
            <a:ext cx="831851" cy="6238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0751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CCBE7-639B-48D5-BF8B-54CAABACF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54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80703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5F63C-0DF7-46D6-B713-3895F57F6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9EC1F-E4D1-4F62-AA58-AA7F5611C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Video Compression</a:t>
            </a:r>
          </a:p>
          <a:p>
            <a:r>
              <a:rPr lang="en-US" dirty="0"/>
              <a:t>Compression Modes</a:t>
            </a:r>
          </a:p>
          <a:p>
            <a:r>
              <a:rPr lang="en-US" dirty="0"/>
              <a:t>DCT and Block-based DCT</a:t>
            </a:r>
          </a:p>
          <a:p>
            <a:r>
              <a:rPr lang="en-US" dirty="0"/>
              <a:t>Sub-band filter</a:t>
            </a:r>
          </a:p>
          <a:p>
            <a:r>
              <a:rPr lang="en-US" dirty="0"/>
              <a:t>Task1</a:t>
            </a:r>
          </a:p>
          <a:p>
            <a:r>
              <a:rPr lang="en-US" dirty="0"/>
              <a:t>Task 2</a:t>
            </a:r>
          </a:p>
          <a:p>
            <a:r>
              <a:rPr lang="en-US" dirty="0"/>
              <a:t>Task 3</a:t>
            </a:r>
          </a:p>
          <a:p>
            <a:r>
              <a:rPr lang="en-US" dirty="0"/>
              <a:t>Task 5 &amp; 6</a:t>
            </a:r>
          </a:p>
          <a:p>
            <a:r>
              <a:rPr lang="en-US" dirty="0"/>
              <a:t>Task 7 &amp; 8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pic>
        <p:nvPicPr>
          <p:cNvPr id="4" name="Picture 7" descr="目录 copy">
            <a:extLst>
              <a:ext uri="{FF2B5EF4-FFF2-40B4-BE49-F238E27FC236}">
                <a16:creationId xmlns:a16="http://schemas.microsoft.com/office/drawing/2014/main" id="{3A8B0755-CE5A-4C89-97EE-2170F93E8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959" y="681037"/>
            <a:ext cx="829733" cy="6238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353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2604A59-EC41-5A4B-9736-8094AC80B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Video</a:t>
            </a:r>
            <a:r>
              <a:rPr lang="sv-SE" b="1" dirty="0">
                <a:solidFill>
                  <a:srgbClr val="FF0000"/>
                </a:solidFill>
              </a:rPr>
              <a:t> Compression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74FE325-BC63-5440-B039-EFA30B023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Video compression is the process of reducing the redundant and irrelevant information used to encode a video file.</a:t>
            </a:r>
          </a:p>
          <a:p>
            <a:pPr algn="just"/>
            <a:r>
              <a:rPr lang="en-US" dirty="0"/>
              <a:t>It reduces spatial redundancy within a frame, and also reduces temporal redundancy between frames.</a:t>
            </a:r>
          </a:p>
          <a:p>
            <a:pPr algn="just"/>
            <a:r>
              <a:rPr lang="en-US" dirty="0"/>
              <a:t>This gives benefits in saving storage resources and offering lower transmission bandwidth for its transmission.</a:t>
            </a:r>
          </a:p>
          <a:p>
            <a:pPr algn="just"/>
            <a:r>
              <a:rPr lang="en-US" dirty="0"/>
              <a:t>Compression can be lossy or lossless</a:t>
            </a:r>
          </a:p>
          <a:p>
            <a:pPr algn="just"/>
            <a:r>
              <a:rPr lang="en-US" dirty="0"/>
              <a:t>Lossy Compression: This reduces the size by deleting unnecessary information, and the complexity of existing information.</a:t>
            </a:r>
          </a:p>
          <a:p>
            <a:pPr algn="just"/>
            <a:r>
              <a:rPr lang="en-US" dirty="0"/>
              <a:t>Lossless Compression: This removes  bits by locating and removing statistical redundancies.</a:t>
            </a:r>
          </a:p>
        </p:txBody>
      </p:sp>
    </p:spTree>
    <p:extLst>
      <p:ext uri="{BB962C8B-B14F-4D97-AF65-F5344CB8AC3E}">
        <p14:creationId xmlns:p14="http://schemas.microsoft.com/office/powerpoint/2010/main" val="3848207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0E7CBEA-B695-7D4F-82F5-0EFEC722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rgbClr val="FF0000"/>
                </a:solidFill>
              </a:rPr>
              <a:t>Compression Modes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1E543F0-D772-6249-9B1D-A6537820E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Intra mode</a:t>
            </a:r>
          </a:p>
          <a:p>
            <a:pPr lvl="1" algn="just"/>
            <a:r>
              <a:rPr lang="en-US" dirty="0"/>
              <a:t>Removal of small energy coefficients from the high frequency components</a:t>
            </a:r>
          </a:p>
          <a:p>
            <a:pPr lvl="1" algn="just"/>
            <a:r>
              <a:rPr lang="en-US" dirty="0"/>
              <a:t>High energy components are in the lower frequencies, which contains edges, texture...</a:t>
            </a:r>
          </a:p>
          <a:p>
            <a:pPr lvl="1" algn="just"/>
            <a:r>
              <a:rPr lang="en-US" dirty="0"/>
              <a:t>This is also referred to as 2D image  </a:t>
            </a:r>
          </a:p>
          <a:p>
            <a:pPr lvl="1" algn="just"/>
            <a:r>
              <a:rPr lang="en-US" dirty="0"/>
              <a:t>Examples of intra mode compression techniques are DCT and sub-band filter</a:t>
            </a:r>
          </a:p>
          <a:p>
            <a:pPr algn="just"/>
            <a:r>
              <a:rPr lang="en-US" dirty="0"/>
              <a:t>Inter mode</a:t>
            </a:r>
          </a:p>
          <a:p>
            <a:pPr lvl="1" algn="just"/>
            <a:r>
              <a:rPr lang="en-US" dirty="0"/>
              <a:t>This is mostly used in video coding </a:t>
            </a:r>
          </a:p>
          <a:p>
            <a:pPr lvl="1" algn="just"/>
            <a:r>
              <a:rPr lang="en-US" dirty="0"/>
              <a:t>It achieves compression by comparing information in the prediction (P) and bidirectional</a:t>
            </a:r>
            <a:r>
              <a:rPr lang="sv-SE" dirty="0"/>
              <a:t> </a:t>
            </a:r>
            <a:r>
              <a:rPr lang="en-US" dirty="0"/>
              <a:t>(B) image frames</a:t>
            </a:r>
          </a:p>
          <a:p>
            <a:pPr lvl="1" algn="just"/>
            <a:r>
              <a:rPr lang="en-US" dirty="0"/>
              <a:t>First, find the motion vector and then based on the previous image, it can predict the new image by using the motion vector. </a:t>
            </a:r>
          </a:p>
          <a:p>
            <a:pPr lvl="1" algn="just"/>
            <a:r>
              <a:rPr lang="en-US" dirty="0"/>
              <a:t>Video compression is largely based on motion compensation.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15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7D2E917-DFC2-5C44-910D-88D65A7C4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rgbClr val="FF0000"/>
                </a:solidFill>
              </a:rPr>
              <a:t>DCT and  Block-based DCT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08CB24-4686-584A-AEFA-2225F9397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DCT</a:t>
            </a:r>
          </a:p>
          <a:p>
            <a:pPr algn="just"/>
            <a:r>
              <a:rPr lang="en-US" dirty="0"/>
              <a:t>Decompose the data into low frequency and high frequency components</a:t>
            </a:r>
          </a:p>
          <a:p>
            <a:pPr algn="just"/>
            <a:r>
              <a:rPr lang="en-US" dirty="0"/>
              <a:t>Basic computation is the transformation of N x N image from spatial domain to time domain.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Block-based  DCT</a:t>
            </a:r>
          </a:p>
          <a:p>
            <a:pPr algn="just"/>
            <a:r>
              <a:rPr lang="en-US" dirty="0"/>
              <a:t>Converts the non-</a:t>
            </a:r>
            <a:r>
              <a:rPr lang="en-US" dirty="0" err="1"/>
              <a:t>stationarty</a:t>
            </a:r>
            <a:r>
              <a:rPr lang="en-US" dirty="0"/>
              <a:t> image to blocks and considers these blocks as stationary. Then, DCT is applied on each of these blocks </a:t>
            </a:r>
          </a:p>
          <a:p>
            <a:pPr algn="just"/>
            <a:r>
              <a:rPr lang="en-US" dirty="0"/>
              <a:t>Usually the block size is 8x8. This gives less computation and less memory requirement . It can also be 16 x 16 block size</a:t>
            </a:r>
          </a:p>
          <a:p>
            <a:pPr algn="just"/>
            <a:r>
              <a:rPr lang="en-US" dirty="0"/>
              <a:t>Then, the high frequency coefficients are set to zero to reduce the redundancy in the image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49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89F1AB3-5CF5-D24B-AD53-1142AD09C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rgbClr val="FF0000"/>
                </a:solidFill>
              </a:rPr>
              <a:t>Sub-band filter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B3B7E6E-EE2B-DA4D-9996-2110AC811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v-SE" dirty="0"/>
              <a:t>Decompose the signal into multiband where the number of bands is equal to the size of the transformation matrix.</a:t>
            </a:r>
          </a:p>
          <a:p>
            <a:pPr algn="just"/>
            <a:r>
              <a:rPr lang="sv-SE" dirty="0"/>
              <a:t>Then apply a series of filters, to separate out the low frequency part and ignore the high frequency part</a:t>
            </a:r>
          </a:p>
          <a:p>
            <a:pPr algn="just"/>
            <a:r>
              <a:rPr lang="sv-SE" dirty="0"/>
              <a:t>This is more efficient, as the image does not have the block artifact as compared to block based DCT</a:t>
            </a:r>
          </a:p>
          <a:p>
            <a:pPr algn="just"/>
            <a:r>
              <a:rPr lang="sv-SE" dirty="0"/>
              <a:t>This guarantees a good quality of the reconstructed image. </a:t>
            </a:r>
          </a:p>
        </p:txBody>
      </p:sp>
    </p:spTree>
    <p:extLst>
      <p:ext uri="{BB962C8B-B14F-4D97-AF65-F5344CB8AC3E}">
        <p14:creationId xmlns:p14="http://schemas.microsoft.com/office/powerpoint/2010/main" val="390468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E4F41-C9D1-447D-B213-C8541647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Task 1: 2D DCT for image compression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F6742B-98E5-4790-9670-E23D3B613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960" y="2191594"/>
            <a:ext cx="7435794" cy="45766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928A69-BFB1-43DA-BE7C-41D709173CA1}"/>
              </a:ext>
            </a:extLst>
          </p:cNvPr>
          <p:cNvSpPr txBox="1"/>
          <p:nvPr/>
        </p:nvSpPr>
        <p:spPr>
          <a:xfrm>
            <a:off x="355600" y="2092960"/>
            <a:ext cx="5177443" cy="4385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image is imported and normalized (0,1)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Apply 2D DCT to the whole image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Image compression is achieved by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    removing small value DCT coefficients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Global thresholding was used with a target of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    98% compression ratio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Compressed image is generated by inverse DCT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PSNR and MSSIM values were calculated and used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   for image quality evaluation.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201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00D5E2-A111-4AD5-B994-0E81283AB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960" y="1565846"/>
            <a:ext cx="7457439" cy="45742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EE4F41-C9D1-447D-B213-C8541647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Task 2: Block-based DCT-domain Image Compression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28A69-BFB1-43DA-BE7C-41D709173CA1}"/>
              </a:ext>
            </a:extLst>
          </p:cNvPr>
          <p:cNvSpPr txBox="1"/>
          <p:nvPr/>
        </p:nvSpPr>
        <p:spPr>
          <a:xfrm>
            <a:off x="355600" y="1727200"/>
            <a:ext cx="517744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image is imported and divided into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non-overlapped blocks,(8x8 pixel size).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Apply 2D DCT to each block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Image compression is achieved by</a:t>
            </a:r>
          </a:p>
          <a:p>
            <a:pPr>
              <a:lnSpc>
                <a:spcPct val="150000"/>
              </a:lnSpc>
            </a:pPr>
            <a:r>
              <a:rPr lang="en-US" dirty="0"/>
              <a:t>     removing small value DCT coefficients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Global thresholding was used with a target of</a:t>
            </a:r>
          </a:p>
          <a:p>
            <a:pPr>
              <a:lnSpc>
                <a:spcPct val="150000"/>
              </a:lnSpc>
            </a:pPr>
            <a:r>
              <a:rPr lang="en-US" dirty="0"/>
              <a:t>     98% compression ratio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Compressed image is generated by inverse DCT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PSNR and MSSIM values were calculated and used</a:t>
            </a:r>
          </a:p>
          <a:p>
            <a:pPr>
              <a:lnSpc>
                <a:spcPct val="150000"/>
              </a:lnSpc>
            </a:pPr>
            <a:r>
              <a:rPr lang="en-US" dirty="0"/>
              <a:t>    for image quality evaluation.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Quality of compressed image in block-based DCT</a:t>
            </a:r>
          </a:p>
          <a:p>
            <a:pPr>
              <a:lnSpc>
                <a:spcPct val="150000"/>
              </a:lnSpc>
            </a:pPr>
            <a:r>
              <a:rPr lang="en-US" dirty="0"/>
              <a:t>      was better than that of the block-based DCT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87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73087A-AF68-4033-A248-8CE65AE4C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105" y="1436960"/>
            <a:ext cx="7695064" cy="47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EE4F41-C9D1-447D-B213-C8541647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Task 3: Sub-band Image Compression using Wavelets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28A69-BFB1-43DA-BE7C-41D709173CA1}"/>
              </a:ext>
            </a:extLst>
          </p:cNvPr>
          <p:cNvSpPr txBox="1"/>
          <p:nvPr/>
        </p:nvSpPr>
        <p:spPr>
          <a:xfrm>
            <a:off x="156831" y="1727200"/>
            <a:ext cx="73933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Compression based on wavelet method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  was achieved by in-built MATLAB function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original image and the compressed image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 were compared, and an error calculation was done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PSNR and MSSIM values were calculated and used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   for image quality evaluation. 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Generally, wavelet is better than block-based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964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965</Words>
  <Application>Microsoft Macintosh PowerPoint</Application>
  <PresentationFormat>Bredbild</PresentationFormat>
  <Paragraphs>122</Paragraphs>
  <Slides>13</Slides>
  <Notes>7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Office-tema</vt:lpstr>
      <vt:lpstr>Video Compression and Coding using Transforms, Sub-band Filters and Motion Compensation</vt:lpstr>
      <vt:lpstr>Content</vt:lpstr>
      <vt:lpstr>Video Compression </vt:lpstr>
      <vt:lpstr>Compression Modes</vt:lpstr>
      <vt:lpstr>DCT and  Block-based DCT</vt:lpstr>
      <vt:lpstr>Sub-band filter </vt:lpstr>
      <vt:lpstr>Task 1: 2D DCT for image compression</vt:lpstr>
      <vt:lpstr>Task 2: Block-based DCT-domain Image Compression</vt:lpstr>
      <vt:lpstr>Task 3: Sub-band Image Compression using Wavelets</vt:lpstr>
      <vt:lpstr>Task 5 &amp; 6: Computation of threshold and motion vectors</vt:lpstr>
      <vt:lpstr>Task 7 &amp; 8: Motion Compensation and image quality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Compression and Coding using Transforms, Subband Filters and Motion Compensation</dc:title>
  <cp:lastModifiedBy>Haitham Babbili</cp:lastModifiedBy>
  <cp:revision>66</cp:revision>
  <dcterms:created xsi:type="dcterms:W3CDTF">2020-05-16T12:10:48Z</dcterms:created>
  <dcterms:modified xsi:type="dcterms:W3CDTF">2020-05-19T10:47:51Z</dcterms:modified>
</cp:coreProperties>
</file>