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6" r:id="rId2"/>
    <p:sldId id="257" r:id="rId3"/>
    <p:sldId id="269" r:id="rId4"/>
    <p:sldId id="258" r:id="rId5"/>
    <p:sldId id="259" r:id="rId6"/>
    <p:sldId id="260" r:id="rId7"/>
    <p:sldId id="270" r:id="rId8"/>
    <p:sldId id="261" r:id="rId9"/>
    <p:sldId id="262" r:id="rId10"/>
    <p:sldId id="263" r:id="rId11"/>
    <p:sldId id="264" r:id="rId12"/>
    <p:sldId id="265" r:id="rId13"/>
    <p:sldId id="266"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31" autoAdjust="0"/>
    <p:restoredTop sz="94660" autoAdjust="0"/>
  </p:normalViewPr>
  <p:slideViewPr>
    <p:cSldViewPr snapToGrid="0">
      <p:cViewPr varScale="1">
        <p:scale>
          <a:sx n="80" d="100"/>
          <a:sy n="80" d="100"/>
        </p:scale>
        <p:origin x="-90" y="-708"/>
      </p:cViewPr>
      <p:guideLst>
        <p:guide orient="horz" pos="2160"/>
        <p:guide pos="3840"/>
      </p:guideLst>
    </p:cSldViewPr>
  </p:slideViewPr>
  <p:outlineViewPr>
    <p:cViewPr>
      <p:scale>
        <a:sx n="33" d="100"/>
        <a:sy n="33" d="100"/>
      </p:scale>
      <p:origin x="0" y="-502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4D3205-3DE5-4474-8850-350A5D1A7FD8}" type="datetimeFigureOut">
              <a:rPr lang="en-US" smtClean="0"/>
              <a:pPr/>
              <a:t>1/1/2009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D61121-906F-46B5-B1CC-4996935D0031}" type="slidenum">
              <a:rPr lang="en-US" smtClean="0"/>
              <a:pPr/>
              <a:t>‹#›</a:t>
            </a:fld>
            <a:endParaRPr lang="en-US"/>
          </a:p>
        </p:txBody>
      </p:sp>
    </p:spTree>
    <p:extLst>
      <p:ext uri="{BB962C8B-B14F-4D97-AF65-F5344CB8AC3E}">
        <p14:creationId xmlns:p14="http://schemas.microsoft.com/office/powerpoint/2010/main" xmlns="" val="4224850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3CDB5-9C9D-4005-86B9-8629CE3F2440}" type="datetimeFigureOut">
              <a:rPr lang="en-US" smtClean="0"/>
              <a:pPr/>
              <a:t>1/1/2009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2008D-064A-473E-B1F7-835B07B1A86C}" type="slidenum">
              <a:rPr lang="en-US" smtClean="0"/>
              <a:pPr/>
              <a:t>‹#›</a:t>
            </a:fld>
            <a:endParaRPr lang="en-US"/>
          </a:p>
        </p:txBody>
      </p:sp>
    </p:spTree>
    <p:extLst>
      <p:ext uri="{BB962C8B-B14F-4D97-AF65-F5344CB8AC3E}">
        <p14:creationId xmlns:p14="http://schemas.microsoft.com/office/powerpoint/2010/main" xmlns="" val="31271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1</a:t>
            </a:fld>
            <a:endParaRPr lang="en-US"/>
          </a:p>
        </p:txBody>
      </p:sp>
    </p:spTree>
    <p:extLst>
      <p:ext uri="{BB962C8B-B14F-4D97-AF65-F5344CB8AC3E}">
        <p14:creationId xmlns:p14="http://schemas.microsoft.com/office/powerpoint/2010/main" xmlns="" val="125521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2</a:t>
            </a:fld>
            <a:endParaRPr lang="en-US"/>
          </a:p>
        </p:txBody>
      </p:sp>
    </p:spTree>
    <p:extLst>
      <p:ext uri="{BB962C8B-B14F-4D97-AF65-F5344CB8AC3E}">
        <p14:creationId xmlns:p14="http://schemas.microsoft.com/office/powerpoint/2010/main" xmlns="" val="351639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4</a:t>
            </a:fld>
            <a:endParaRPr lang="en-US"/>
          </a:p>
        </p:txBody>
      </p:sp>
    </p:spTree>
    <p:extLst>
      <p:ext uri="{BB962C8B-B14F-4D97-AF65-F5344CB8AC3E}">
        <p14:creationId xmlns:p14="http://schemas.microsoft.com/office/powerpoint/2010/main" xmlns="" val="272359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5</a:t>
            </a:fld>
            <a:endParaRPr lang="en-US"/>
          </a:p>
        </p:txBody>
      </p:sp>
    </p:spTree>
    <p:extLst>
      <p:ext uri="{BB962C8B-B14F-4D97-AF65-F5344CB8AC3E}">
        <p14:creationId xmlns:p14="http://schemas.microsoft.com/office/powerpoint/2010/main" xmlns="" val="373077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6</a:t>
            </a:fld>
            <a:endParaRPr lang="en-US"/>
          </a:p>
        </p:txBody>
      </p:sp>
    </p:spTree>
    <p:extLst>
      <p:ext uri="{BB962C8B-B14F-4D97-AF65-F5344CB8AC3E}">
        <p14:creationId xmlns:p14="http://schemas.microsoft.com/office/powerpoint/2010/main" xmlns="" val="240873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8</a:t>
            </a:fld>
            <a:endParaRPr lang="en-US"/>
          </a:p>
        </p:txBody>
      </p:sp>
    </p:spTree>
    <p:extLst>
      <p:ext uri="{BB962C8B-B14F-4D97-AF65-F5344CB8AC3E}">
        <p14:creationId xmlns:p14="http://schemas.microsoft.com/office/powerpoint/2010/main" xmlns="" val="3260996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9</a:t>
            </a:fld>
            <a:endParaRPr lang="en-US"/>
          </a:p>
        </p:txBody>
      </p:sp>
    </p:spTree>
    <p:extLst>
      <p:ext uri="{BB962C8B-B14F-4D97-AF65-F5344CB8AC3E}">
        <p14:creationId xmlns:p14="http://schemas.microsoft.com/office/powerpoint/2010/main" xmlns="" val="28709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C2008D-064A-473E-B1F7-835B07B1A86C}" type="slidenum">
              <a:rPr lang="en-US" smtClean="0"/>
              <a:pPr/>
              <a:t>10</a:t>
            </a:fld>
            <a:endParaRPr lang="en-US"/>
          </a:p>
        </p:txBody>
      </p:sp>
    </p:spTree>
    <p:extLst>
      <p:ext uri="{BB962C8B-B14F-4D97-AF65-F5344CB8AC3E}">
        <p14:creationId xmlns:p14="http://schemas.microsoft.com/office/powerpoint/2010/main" xmlns="" val="360893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39196357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5468378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539977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35505886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765420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978407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36399583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3718176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38142974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1E3DD4-D9CA-4C58-ADC9-90ACD6ADF24B}" type="datetimeFigureOut">
              <a:rPr lang="en-US" smtClean="0"/>
              <a:pPr/>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2662767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1E3DD4-D9CA-4C58-ADC9-90ACD6ADF24B}" type="datetimeFigureOut">
              <a:rPr lang="en-US" smtClean="0"/>
              <a:pPr/>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32423506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1E3DD4-D9CA-4C58-ADC9-90ACD6ADF24B}" type="datetimeFigureOut">
              <a:rPr lang="en-US" smtClean="0"/>
              <a:pPr/>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0645271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1E3DD4-D9CA-4C58-ADC9-90ACD6ADF24B}" type="datetimeFigureOut">
              <a:rPr lang="en-US" smtClean="0"/>
              <a:pPr/>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9213229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3DD4-D9CA-4C58-ADC9-90ACD6ADF24B}" type="datetimeFigureOut">
              <a:rPr lang="en-US" smtClean="0"/>
              <a:pPr/>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438060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1E3DD4-D9CA-4C58-ADC9-90ACD6ADF24B}" type="datetimeFigureOut">
              <a:rPr lang="en-US" smtClean="0"/>
              <a:pPr/>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22126206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1E3DD4-D9CA-4C58-ADC9-90ACD6ADF24B}" type="datetimeFigureOut">
              <a:rPr lang="en-US" smtClean="0"/>
              <a:pPr/>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1535774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1E3DD4-D9CA-4C58-ADC9-90ACD6ADF24B}" type="datetimeFigureOut">
              <a:rPr lang="en-US" smtClean="0"/>
              <a:pPr/>
              <a:t>1/1/2009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E044E4-04C9-47D6-8AC0-29F5E1F77F3C}" type="slidenum">
              <a:rPr lang="en-US" smtClean="0"/>
              <a:pPr/>
              <a:t>‹#›</a:t>
            </a:fld>
            <a:endParaRPr lang="en-US"/>
          </a:p>
        </p:txBody>
      </p:sp>
    </p:spTree>
    <p:extLst>
      <p:ext uri="{BB962C8B-B14F-4D97-AF65-F5344CB8AC3E}">
        <p14:creationId xmlns:p14="http://schemas.microsoft.com/office/powerpoint/2010/main" xmlns="" val="2895757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36023"/>
            <a:ext cx="7766936" cy="2865120"/>
          </a:xfrm>
        </p:spPr>
        <p:txBody>
          <a:bodyPr/>
          <a:lstStyle/>
          <a:p>
            <a:pPr algn="ctr"/>
            <a:r>
              <a:rPr lang="en-US" sz="2800" dirty="0">
                <a:solidFill>
                  <a:schemeClr val="tx1"/>
                </a:solidFill>
              </a:rPr>
              <a:t/>
            </a:r>
            <a:br>
              <a:rPr lang="en-US" sz="2800" dirty="0">
                <a:solidFill>
                  <a:schemeClr val="tx1"/>
                </a:solidFill>
              </a:rPr>
            </a:br>
            <a:r>
              <a:rPr lang="en-US" sz="2800" dirty="0">
                <a:solidFill>
                  <a:schemeClr val="tx1"/>
                </a:solidFill>
              </a:rPr>
              <a:t/>
            </a:r>
            <a:br>
              <a:rPr lang="en-US" sz="2800" dirty="0">
                <a:solidFill>
                  <a:schemeClr val="tx1"/>
                </a:solidFill>
              </a:rPr>
            </a:br>
            <a:r>
              <a:rPr lang="en-US" sz="2800" dirty="0">
                <a:solidFill>
                  <a:schemeClr val="tx1"/>
                </a:solidFill>
              </a:rPr>
              <a:t/>
            </a:r>
            <a:br>
              <a:rPr lang="en-US" sz="2800" dirty="0">
                <a:solidFill>
                  <a:schemeClr val="tx1"/>
                </a:solidFill>
              </a:rPr>
            </a:br>
            <a:r>
              <a:rPr lang="en-US" sz="2800" dirty="0">
                <a:solidFill>
                  <a:schemeClr val="tx1"/>
                </a:solidFill>
              </a:rPr>
              <a:t/>
            </a:r>
            <a:br>
              <a:rPr lang="en-US" sz="2800" dirty="0">
                <a:solidFill>
                  <a:schemeClr val="tx1"/>
                </a:solidFill>
              </a:rPr>
            </a:br>
            <a:r>
              <a:rPr lang="en-US" sz="2800" dirty="0">
                <a:solidFill>
                  <a:schemeClr val="tx1"/>
                </a:solidFill>
              </a:rPr>
              <a:t/>
            </a:r>
            <a:br>
              <a:rPr lang="en-US" sz="2800" dirty="0">
                <a:solidFill>
                  <a:schemeClr val="tx1"/>
                </a:solidFill>
              </a:rPr>
            </a:br>
            <a:r>
              <a:rPr lang="ar-MA" sz="2800" dirty="0" smtClean="0">
                <a:solidFill>
                  <a:schemeClr val="tx1"/>
                </a:solidFill>
                <a:latin typeface="Andalus" panose="02020603050405020304" pitchFamily="18" charset="-78"/>
                <a:cs typeface="Andalus" panose="02020603050405020304" pitchFamily="18" charset="-78"/>
              </a:rPr>
              <a:t>بسم الله الرحمن الرحيم</a:t>
            </a:r>
            <a:r>
              <a:rPr lang="en-US" sz="2800" dirty="0">
                <a:solidFill>
                  <a:schemeClr val="tx1"/>
                </a:solidFill>
              </a:rPr>
              <a:t/>
            </a:r>
            <a:br>
              <a:rPr lang="en-US" sz="2800" dirty="0">
                <a:solidFill>
                  <a:schemeClr val="tx1"/>
                </a:solidFill>
              </a:rPr>
            </a:br>
            <a:r>
              <a:rPr lang="en-US" sz="2800" dirty="0" smtClean="0">
                <a:solidFill>
                  <a:schemeClr val="tx1"/>
                </a:solidFill>
                <a:latin typeface="Times New Roman" panose="02020603050405020304" pitchFamily="18" charset="0"/>
                <a:cs typeface="Times New Roman" panose="02020603050405020304" pitchFamily="18" charset="0"/>
              </a:rPr>
              <a:t>Faculty </a:t>
            </a:r>
            <a:r>
              <a:rPr lang="en-US" sz="2800" dirty="0">
                <a:solidFill>
                  <a:schemeClr val="tx1"/>
                </a:solidFill>
                <a:latin typeface="Times New Roman" panose="02020603050405020304" pitchFamily="18" charset="0"/>
                <a:cs typeface="Times New Roman" panose="02020603050405020304" pitchFamily="18" charset="0"/>
              </a:rPr>
              <a:t>of Engineering</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Computer Engineering Department</a:t>
            </a:r>
            <a:br>
              <a:rPr lang="en-US" sz="2800" dirty="0">
                <a:solidFill>
                  <a:schemeClr val="tx1"/>
                </a:solidFill>
                <a:latin typeface="Times New Roman" panose="02020603050405020304" pitchFamily="18" charset="0"/>
                <a:cs typeface="Times New Roman" panose="02020603050405020304" pitchFamily="18" charset="0"/>
              </a:rPr>
            </a:br>
            <a:r>
              <a:rPr lang="en-US" sz="2800" dirty="0" err="1" smtClean="0">
                <a:solidFill>
                  <a:schemeClr val="tx1"/>
                </a:solidFill>
                <a:latin typeface="Times New Roman" panose="02020603050405020304" pitchFamily="18" charset="0"/>
                <a:cs typeface="Times New Roman" panose="02020603050405020304" pitchFamily="18" charset="0"/>
              </a:rPr>
              <a:t>Softwere</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project</a:t>
            </a:r>
            <a:br>
              <a:rPr lang="en-US"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SAKAN-University Housing Services</a:t>
            </a:r>
            <a:r>
              <a:rPr lang="en-US" sz="2800" b="1" dirty="0">
                <a:solidFill>
                  <a:schemeClr val="tx1"/>
                </a:solidFill>
              </a:rPr>
              <a:t/>
            </a:r>
            <a:br>
              <a:rPr lang="en-US" sz="2800" b="1" dirty="0">
                <a:solidFill>
                  <a:schemeClr val="tx1"/>
                </a:solidFill>
              </a:rPr>
            </a:br>
            <a:endParaRPr lang="en-US" sz="2800" b="1" dirty="0">
              <a:solidFill>
                <a:schemeClr val="tx1"/>
              </a:solidFill>
            </a:endParaRPr>
          </a:p>
        </p:txBody>
      </p:sp>
      <p:sp>
        <p:nvSpPr>
          <p:cNvPr id="3" name="Subtitle 2"/>
          <p:cNvSpPr>
            <a:spLocks noGrp="1"/>
          </p:cNvSpPr>
          <p:nvPr>
            <p:ph type="subTitle" idx="1"/>
          </p:nvPr>
        </p:nvSpPr>
        <p:spPr>
          <a:xfrm>
            <a:off x="1507067" y="3823063"/>
            <a:ext cx="7766936" cy="3034937"/>
          </a:xfrm>
        </p:spPr>
        <p:txBody>
          <a:bodyPr>
            <a:noAutofit/>
          </a:bodyPr>
          <a:lstStyle/>
          <a:p>
            <a:pPr algn="l"/>
            <a:r>
              <a:rPr lang="en-US" sz="2400" dirty="0" smtClean="0">
                <a:solidFill>
                  <a:schemeClr val="tx1"/>
                </a:solidFill>
              </a:rPr>
              <a:t>Done by</a:t>
            </a:r>
          </a:p>
          <a:p>
            <a:pPr marL="342900" indent="-342900" algn="l">
              <a:buFont typeface="+mj-lt"/>
              <a:buAutoNum type="arabicPeriod"/>
            </a:pPr>
            <a:r>
              <a:rPr lang="en-US" sz="2400" dirty="0" smtClean="0">
                <a:solidFill>
                  <a:schemeClr val="tx1"/>
                </a:solidFill>
              </a:rPr>
              <a:t>Yousef </a:t>
            </a:r>
            <a:r>
              <a:rPr lang="en-US" sz="2400" dirty="0" err="1" smtClean="0">
                <a:solidFill>
                  <a:schemeClr val="tx1"/>
                </a:solidFill>
              </a:rPr>
              <a:t>Habbabeh</a:t>
            </a:r>
            <a:endParaRPr lang="en-US" sz="2400" dirty="0" smtClean="0">
              <a:solidFill>
                <a:schemeClr val="tx1"/>
              </a:solidFill>
            </a:endParaRPr>
          </a:p>
          <a:p>
            <a:pPr marL="342900" indent="-342900" algn="l">
              <a:buFont typeface="+mj-lt"/>
              <a:buAutoNum type="arabicPeriod"/>
            </a:pPr>
            <a:r>
              <a:rPr lang="en-US" sz="2400" dirty="0" smtClean="0">
                <a:solidFill>
                  <a:schemeClr val="tx1"/>
                </a:solidFill>
              </a:rPr>
              <a:t>Haitham </a:t>
            </a:r>
            <a:r>
              <a:rPr lang="en-US" sz="2400" dirty="0">
                <a:solidFill>
                  <a:schemeClr val="tx1"/>
                </a:solidFill>
              </a:rPr>
              <a:t>A</a:t>
            </a:r>
            <a:r>
              <a:rPr lang="en-US" sz="2400" dirty="0" smtClean="0">
                <a:solidFill>
                  <a:schemeClr val="tx1"/>
                </a:solidFill>
              </a:rPr>
              <a:t>jaj</a:t>
            </a:r>
          </a:p>
          <a:p>
            <a:pPr marL="342900" indent="-342900" algn="l">
              <a:buFont typeface="+mj-lt"/>
              <a:buAutoNum type="arabicPeriod"/>
            </a:pPr>
            <a:r>
              <a:rPr lang="en-US" sz="2400" dirty="0" err="1" smtClean="0">
                <a:solidFill>
                  <a:schemeClr val="tx1"/>
                </a:solidFill>
              </a:rPr>
              <a:t>Huthayfah</a:t>
            </a:r>
            <a:r>
              <a:rPr lang="en-US" sz="2400" dirty="0" smtClean="0">
                <a:solidFill>
                  <a:schemeClr val="tx1"/>
                </a:solidFill>
              </a:rPr>
              <a:t> </a:t>
            </a:r>
            <a:r>
              <a:rPr lang="en-US" sz="2400" dirty="0" err="1" smtClean="0">
                <a:solidFill>
                  <a:schemeClr val="tx1"/>
                </a:solidFill>
              </a:rPr>
              <a:t>Amer</a:t>
            </a:r>
            <a:endParaRPr lang="ar-MA" sz="2400" dirty="0" smtClean="0">
              <a:solidFill>
                <a:schemeClr val="tx1"/>
              </a:solidFill>
            </a:endParaRPr>
          </a:p>
          <a:p>
            <a:pPr algn="l"/>
            <a:r>
              <a:rPr lang="en-US" sz="2400" dirty="0" smtClean="0">
                <a:solidFill>
                  <a:schemeClr val="tx1"/>
                </a:solidFill>
              </a:rPr>
              <a:t>Supervisor</a:t>
            </a:r>
            <a:endParaRPr lang="ar-MA" sz="2400" dirty="0" smtClean="0">
              <a:solidFill>
                <a:schemeClr val="tx1"/>
              </a:solidFill>
            </a:endParaRPr>
          </a:p>
          <a:p>
            <a:pPr algn="l"/>
            <a:r>
              <a:rPr lang="en-US" sz="2400" dirty="0" smtClean="0">
                <a:solidFill>
                  <a:schemeClr val="tx1"/>
                </a:solidFill>
              </a:rPr>
              <a:t>Dr. </a:t>
            </a:r>
            <a:r>
              <a:rPr lang="en-US" sz="2400" dirty="0" err="1">
                <a:solidFill>
                  <a:schemeClr val="tx1"/>
                </a:solidFill>
              </a:rPr>
              <a:t>Y</a:t>
            </a:r>
            <a:r>
              <a:rPr lang="en-US" sz="2400" dirty="0" err="1" smtClean="0">
                <a:solidFill>
                  <a:schemeClr val="tx1"/>
                </a:solidFill>
              </a:rPr>
              <a:t>acoub</a:t>
            </a:r>
            <a:r>
              <a:rPr lang="en-US" sz="2400" dirty="0" smtClean="0">
                <a:solidFill>
                  <a:schemeClr val="tx1"/>
                </a:solidFill>
              </a:rPr>
              <a:t> </a:t>
            </a:r>
            <a:r>
              <a:rPr lang="en-US" sz="2400" dirty="0" err="1">
                <a:solidFill>
                  <a:schemeClr val="tx1"/>
                </a:solidFill>
              </a:rPr>
              <a:t>Sabaten</a:t>
            </a:r>
            <a:endParaRPr lang="en-US" sz="2400" dirty="0">
              <a:solidFill>
                <a:schemeClr val="tx1"/>
              </a:solidFill>
            </a:endParaRPr>
          </a:p>
          <a:p>
            <a:pPr marL="342900" indent="-342900" algn="l">
              <a:buFont typeface="+mj-lt"/>
              <a:buAutoNum type="arabicPeriod"/>
            </a:pPr>
            <a:endParaRPr lang="en-US" sz="2400" dirty="0"/>
          </a:p>
        </p:txBody>
      </p:sp>
    </p:spTree>
    <p:extLst>
      <p:ext uri="{BB962C8B-B14F-4D97-AF65-F5344CB8AC3E}">
        <p14:creationId xmlns:p14="http://schemas.microsoft.com/office/powerpoint/2010/main" xmlns="" val="3818095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&amp; 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27909"/>
            <a:ext cx="8596668" cy="4813453"/>
          </a:xfrm>
        </p:spPr>
        <p:txBody>
          <a:bodyPr/>
          <a:lstStyle/>
          <a:p>
            <a:pPr algn="ctr"/>
            <a:r>
              <a:rPr lang="en-US" b="1" dirty="0"/>
              <a:t>Layered </a:t>
            </a:r>
            <a:r>
              <a:rPr lang="en-US" b="1" dirty="0" smtClean="0"/>
              <a:t>Architecture:</a:t>
            </a:r>
          </a:p>
          <a:p>
            <a:pPr algn="ctr"/>
            <a:endParaRPr lang="en-US" dirty="0"/>
          </a:p>
        </p:txBody>
      </p:sp>
      <p:pic>
        <p:nvPicPr>
          <p:cNvPr id="4" name="Picture 3" descr="C:\Users\Haitham Ajaj\Downloads\Layered Architecture (1).jpg"/>
          <p:cNvPicPr/>
          <p:nvPr/>
        </p:nvPicPr>
        <p:blipFill>
          <a:blip r:embed="rId3">
            <a:extLst>
              <a:ext uri="{28A0092B-C50C-407E-A947-70E740481C1C}">
                <a14:useLocalDpi xmlns:a14="http://schemas.microsoft.com/office/drawing/2010/main" xmlns="" val="0"/>
              </a:ext>
            </a:extLst>
          </a:blip>
          <a:srcRect/>
          <a:stretch>
            <a:fillRect/>
          </a:stretch>
        </p:blipFill>
        <p:spPr bwMode="auto">
          <a:xfrm>
            <a:off x="2186116" y="1615496"/>
            <a:ext cx="6354617" cy="4616016"/>
          </a:xfrm>
          <a:prstGeom prst="rect">
            <a:avLst/>
          </a:prstGeom>
          <a:noFill/>
          <a:ln>
            <a:noFill/>
          </a:ln>
        </p:spPr>
      </p:pic>
    </p:spTree>
    <p:extLst>
      <p:ext uri="{BB962C8B-B14F-4D97-AF65-F5344CB8AC3E}">
        <p14:creationId xmlns:p14="http://schemas.microsoft.com/office/powerpoint/2010/main" xmlns="" val="371254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&amp; Implementation</a:t>
            </a:r>
            <a:r>
              <a:rPr lang="en-US" dirty="0" smtClean="0"/>
              <a:t/>
            </a:r>
            <a:br>
              <a:rPr lang="en-US" dirty="0" smtClean="0"/>
            </a:br>
            <a:endParaRPr lang="en-US" dirty="0"/>
          </a:p>
        </p:txBody>
      </p:sp>
      <p:sp>
        <p:nvSpPr>
          <p:cNvPr id="5" name="Content Placeholder 4"/>
          <p:cNvSpPr>
            <a:spLocks noGrp="1"/>
          </p:cNvSpPr>
          <p:nvPr>
            <p:ph idx="1"/>
          </p:nvPr>
        </p:nvSpPr>
        <p:spPr>
          <a:xfrm>
            <a:off x="677334" y="1254035"/>
            <a:ext cx="8596668" cy="4787328"/>
          </a:xfrm>
        </p:spPr>
        <p:txBody>
          <a:bodyPr/>
          <a:lstStyle/>
          <a:p>
            <a:pPr algn="ctr"/>
            <a:r>
              <a:rPr lang="en-US" dirty="0" smtClean="0"/>
              <a:t>Class diagram</a:t>
            </a:r>
          </a:p>
          <a:p>
            <a:pPr algn="ct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96193" y="1685109"/>
            <a:ext cx="5440928" cy="4825669"/>
          </a:xfrm>
          <a:prstGeom prst="rect">
            <a:avLst/>
          </a:prstGeom>
        </p:spPr>
      </p:pic>
    </p:spTree>
    <p:extLst>
      <p:ext uri="{BB962C8B-B14F-4D97-AF65-F5344CB8AC3E}">
        <p14:creationId xmlns:p14="http://schemas.microsoft.com/office/powerpoint/2010/main" xmlns="" val="508792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0364"/>
            <a:ext cx="8596668" cy="1320800"/>
          </a:xfrm>
        </p:spPr>
        <p:txBody>
          <a:bodyPr/>
          <a:lstStyle/>
          <a:p>
            <a:pPr algn="ctr"/>
            <a:r>
              <a:rPr lang="en-US" b="1" dirty="0" smtClean="0"/>
              <a:t>Realization &amp; 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36617"/>
            <a:ext cx="8596668" cy="4804745"/>
          </a:xfrm>
        </p:spPr>
        <p:txBody>
          <a:bodyPr>
            <a:normAutofit/>
          </a:bodyPr>
          <a:lstStyle/>
          <a:p>
            <a:pPr algn="ctr"/>
            <a:r>
              <a:rPr lang="en-US" sz="2800" dirty="0" smtClean="0"/>
              <a:t> </a:t>
            </a:r>
            <a:r>
              <a:rPr lang="en-US" sz="2800" dirty="0"/>
              <a:t>S</a:t>
            </a:r>
            <a:r>
              <a:rPr lang="en-US" sz="2800" dirty="0" smtClean="0"/>
              <a:t>equence </a:t>
            </a:r>
            <a:r>
              <a:rPr lang="en-US" sz="2800" dirty="0"/>
              <a:t>D</a:t>
            </a:r>
            <a:r>
              <a:rPr lang="en-US" sz="2800" dirty="0" smtClean="0"/>
              <a:t>iagram</a:t>
            </a:r>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68137" y="2043084"/>
            <a:ext cx="7106194" cy="4936836"/>
          </a:xfrm>
          <a:prstGeom prst="rect">
            <a:avLst/>
          </a:prstGeom>
        </p:spPr>
      </p:pic>
    </p:spTree>
    <p:extLst>
      <p:ext uri="{BB962C8B-B14F-4D97-AF65-F5344CB8AC3E}">
        <p14:creationId xmlns:p14="http://schemas.microsoft.com/office/powerpoint/2010/main" xmlns="" val="286572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Testing </a:t>
            </a:r>
            <a:r>
              <a:rPr lang="en-US" b="1" dirty="0"/>
              <a:t>&amp; Results</a:t>
            </a:r>
            <a:r>
              <a:rPr lang="en-US" dirty="0"/>
              <a:t/>
            </a:r>
            <a:br>
              <a:rPr lang="en-US" dirty="0"/>
            </a:br>
            <a:endParaRPr lang="en-US" dirty="0"/>
          </a:p>
        </p:txBody>
      </p:sp>
      <p:sp>
        <p:nvSpPr>
          <p:cNvPr id="3" name="Content Placeholder 2"/>
          <p:cNvSpPr>
            <a:spLocks noGrp="1"/>
          </p:cNvSpPr>
          <p:nvPr>
            <p:ph idx="1"/>
          </p:nvPr>
        </p:nvSpPr>
        <p:spPr>
          <a:xfrm>
            <a:off x="677334" y="1737360"/>
            <a:ext cx="8596668" cy="4859383"/>
          </a:xfrm>
        </p:spPr>
        <p:txBody>
          <a:bodyPr>
            <a:noAutofit/>
          </a:bodyPr>
          <a:lstStyle/>
          <a:p>
            <a:pPr marL="0" indent="0" algn="just">
              <a:buNone/>
            </a:pPr>
            <a:r>
              <a:rPr lang="en-US" b="1" dirty="0"/>
              <a:t>Unit </a:t>
            </a:r>
            <a:r>
              <a:rPr lang="en-US" b="1" dirty="0" smtClean="0"/>
              <a:t>Testing</a:t>
            </a:r>
            <a:r>
              <a:rPr lang="en-US" dirty="0" smtClean="0"/>
              <a:t> </a:t>
            </a:r>
            <a:endParaRPr lang="en-US" dirty="0"/>
          </a:p>
          <a:p>
            <a:pPr algn="just"/>
            <a:r>
              <a:rPr lang="en-US" sz="1600" dirty="0"/>
              <a:t>It is the process of testing individual components in isolation, very line we wrote we checked it directly, the Android studio IDE helped us to do this testing by showing error messages when there is a syntax error, while writing PHP code, the Atom IDE helps us to detect each syntax error and we have used </a:t>
            </a:r>
            <a:r>
              <a:rPr lang="en-US" sz="1600" i="1" dirty="0"/>
              <a:t>echo</a:t>
            </a:r>
            <a:r>
              <a:rPr lang="en-US" sz="1600" dirty="0"/>
              <a:t> command to see the output of each code section</a:t>
            </a:r>
            <a:r>
              <a:rPr lang="en-US" sz="1600" dirty="0" smtClean="0"/>
              <a:t>.</a:t>
            </a:r>
            <a:endParaRPr lang="en-US" sz="1600" dirty="0"/>
          </a:p>
          <a:p>
            <a:pPr marL="0" indent="0" algn="just">
              <a:buNone/>
            </a:pPr>
            <a:r>
              <a:rPr lang="en-US" b="1" dirty="0" smtClean="0"/>
              <a:t> </a:t>
            </a:r>
            <a:r>
              <a:rPr lang="en-US" b="1" dirty="0"/>
              <a:t>Component Testing</a:t>
            </a:r>
            <a:r>
              <a:rPr lang="en-US" dirty="0"/>
              <a:t>  </a:t>
            </a:r>
          </a:p>
          <a:p>
            <a:pPr algn="just"/>
            <a:r>
              <a:rPr lang="en-US" sz="1600" dirty="0"/>
              <a:t>In this testing, several individual units are integrated together to test it as a whole component, we applied this in interfaces design when we combine several screen elements in XML code and run the program to see how it looks on the screen, also when creating the PHP-database connection and executing at least one operation then we need to link files together and test the result. </a:t>
            </a:r>
          </a:p>
          <a:p>
            <a:pPr marL="0" indent="0" algn="just">
              <a:buNone/>
            </a:pPr>
            <a:r>
              <a:rPr lang="en-US" b="1" dirty="0" smtClean="0"/>
              <a:t>System </a:t>
            </a:r>
            <a:r>
              <a:rPr lang="en-US" b="1" dirty="0"/>
              <a:t>Testing</a:t>
            </a:r>
            <a:r>
              <a:rPr lang="en-US" dirty="0"/>
              <a:t> </a:t>
            </a:r>
          </a:p>
          <a:p>
            <a:pPr algn="just"/>
            <a:r>
              <a:rPr lang="en-US" sz="1600" dirty="0"/>
              <a:t>This done when all the system components are integrated and tested as a whole system, it focus on the interaction between the components, we have checked the program after we finished programming it to test the interaction between java and PHP and SQL codes and there is several problems</a:t>
            </a:r>
            <a:r>
              <a:rPr lang="en-US" sz="1100" dirty="0"/>
              <a:t>.</a:t>
            </a:r>
          </a:p>
          <a:p>
            <a:endParaRPr lang="en-US" sz="1000" dirty="0"/>
          </a:p>
        </p:txBody>
      </p:sp>
    </p:spTree>
    <p:extLst>
      <p:ext uri="{BB962C8B-B14F-4D97-AF65-F5344CB8AC3E}">
        <p14:creationId xmlns:p14="http://schemas.microsoft.com/office/powerpoint/2010/main" xmlns="" val="1872444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Testing &amp; Results</a:t>
            </a:r>
            <a:r>
              <a:rPr lang="en-US" dirty="0"/>
              <a:t/>
            </a:r>
            <a:br>
              <a:rPr lang="en-US" dirty="0"/>
            </a:br>
            <a:endParaRPr lang="en-US" dirty="0"/>
          </a:p>
        </p:txBody>
      </p:sp>
      <p:sp>
        <p:nvSpPr>
          <p:cNvPr id="3" name="Content Placeholder 2"/>
          <p:cNvSpPr>
            <a:spLocks noGrp="1"/>
          </p:cNvSpPr>
          <p:nvPr>
            <p:ph idx="1"/>
          </p:nvPr>
        </p:nvSpPr>
        <p:spPr>
          <a:xfrm>
            <a:off x="677334" y="1789611"/>
            <a:ext cx="8596668" cy="4585063"/>
          </a:xfrm>
        </p:spPr>
        <p:txBody>
          <a:bodyPr/>
          <a:lstStyle/>
          <a:p>
            <a:pPr marL="0" indent="0">
              <a:buNone/>
            </a:pPr>
            <a:r>
              <a:rPr lang="en-US" sz="2400" b="1" dirty="0"/>
              <a:t>Testing results </a:t>
            </a:r>
            <a:r>
              <a:rPr lang="en-US" sz="2400" dirty="0"/>
              <a:t> </a:t>
            </a:r>
          </a:p>
          <a:p>
            <a:pPr algn="just"/>
            <a:r>
              <a:rPr lang="en-US" sz="2000" dirty="0"/>
              <a:t>As a result for unit testing there is no problems appear, the problems appeared when doing component testing for design when run the application on different screen sizes, this problem solved by using linear layout, another problem appeared when doing connection the database using JDBC driver this problem we cant solve because the android studio wasn’t support the driver version (OJDBC6) so we convert the application to connect using web services and PHP, after doing system testing the web-based application we had a lot of errors so we performed some changes to the PHP code, finally some features of the application work properly such adding home and viewing homes and there is problems with other parts such as login and profile settings.  </a:t>
            </a:r>
          </a:p>
          <a:p>
            <a:endParaRPr lang="en-US" dirty="0"/>
          </a:p>
        </p:txBody>
      </p:sp>
    </p:spTree>
    <p:extLst>
      <p:ext uri="{BB962C8B-B14F-4D97-AF65-F5344CB8AC3E}">
        <p14:creationId xmlns:p14="http://schemas.microsoft.com/office/powerpoint/2010/main" xmlns="" val="29689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 </a:t>
            </a:r>
            <a:r>
              <a:rPr lang="en-US" b="1"/>
              <a:t>&amp; </a:t>
            </a:r>
            <a:r>
              <a:rPr lang="en-US" b="1" smtClean="0"/>
              <a:t>F</a:t>
            </a:r>
            <a:r>
              <a:rPr lang="en-US" b="1" smtClean="0"/>
              <a:t>uture</a:t>
            </a:r>
            <a:r>
              <a:rPr lang="en-US" b="1" smtClean="0"/>
              <a:t> </a:t>
            </a:r>
            <a:r>
              <a:rPr lang="en-US" b="1" dirty="0"/>
              <a:t>work</a:t>
            </a:r>
            <a:endParaRPr lang="en-US" dirty="0"/>
          </a:p>
        </p:txBody>
      </p:sp>
      <p:sp>
        <p:nvSpPr>
          <p:cNvPr id="9" name="Content Placeholder 8"/>
          <p:cNvSpPr>
            <a:spLocks noGrp="1"/>
          </p:cNvSpPr>
          <p:nvPr>
            <p:ph idx="1"/>
          </p:nvPr>
        </p:nvSpPr>
        <p:spPr/>
        <p:txBody>
          <a:bodyPr>
            <a:normAutofit/>
          </a:bodyPr>
          <a:lstStyle/>
          <a:p>
            <a:pPr algn="just"/>
            <a:r>
              <a:rPr lang="en-US" sz="2400" dirty="0"/>
              <a:t>In conclusion, we want to talk about our project and that we have overcome all the problems that we faced with having some things that we could not accomplish and we hope the project will meet the requirements of it in the labor market and that we will keep pace with the needs of the labor market with thanks and appreciation.</a:t>
            </a:r>
          </a:p>
        </p:txBody>
      </p:sp>
    </p:spTree>
    <p:extLst>
      <p:ext uri="{BB962C8B-B14F-4D97-AF65-F5344CB8AC3E}">
        <p14:creationId xmlns:p14="http://schemas.microsoft.com/office/powerpoint/2010/main" xmlns="" val="850908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dirty="0"/>
          </a:p>
        </p:txBody>
      </p:sp>
      <p:sp>
        <p:nvSpPr>
          <p:cNvPr id="3" name="Content Placeholder 2"/>
          <p:cNvSpPr>
            <a:spLocks noGrp="1"/>
          </p:cNvSpPr>
          <p:nvPr>
            <p:ph idx="1"/>
          </p:nvPr>
        </p:nvSpPr>
        <p:spPr/>
        <p:txBody>
          <a:bodyPr>
            <a:normAutofit/>
          </a:bodyPr>
          <a:lstStyle/>
          <a:p>
            <a:pPr algn="just"/>
            <a:r>
              <a:rPr lang="en-US" sz="2000" dirty="0"/>
              <a:t>It is difficult to university student to find appropriate residence to live during his university study period especially first-year students, in the traditional way the student have to ask people to know who has a house for rent, at the same time the house owner may have difficulty in finding tenants and marketing his house, on the other hand, a student may have vacant room in his house and need another student to live with him to reduce the rental cost, for this many reasons it must be a tool to put together each one who interested in university housing taking advantage of the prevalence of smart phones and mobile applications</a:t>
            </a:r>
            <a:r>
              <a:rPr lang="en-US" sz="2000" dirty="0" smtClean="0"/>
              <a:t>.</a:t>
            </a:r>
            <a:endParaRPr lang="en-US" sz="2000" dirty="0"/>
          </a:p>
        </p:txBody>
      </p:sp>
    </p:spTree>
    <p:extLst>
      <p:ext uri="{BB962C8B-B14F-4D97-AF65-F5344CB8AC3E}">
        <p14:creationId xmlns:p14="http://schemas.microsoft.com/office/powerpoint/2010/main" xmlns="" val="214825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endParaRPr lang="en-US" dirty="0"/>
          </a:p>
        </p:txBody>
      </p:sp>
      <p:sp>
        <p:nvSpPr>
          <p:cNvPr id="3" name="Content Placeholder 2"/>
          <p:cNvSpPr>
            <a:spLocks noGrp="1"/>
          </p:cNvSpPr>
          <p:nvPr>
            <p:ph idx="1"/>
          </p:nvPr>
        </p:nvSpPr>
        <p:spPr/>
        <p:txBody>
          <a:bodyPr/>
          <a:lstStyle/>
          <a:p>
            <a:pPr algn="just"/>
            <a:endParaRPr lang="en-US" dirty="0"/>
          </a:p>
          <a:p>
            <a:pPr algn="just"/>
            <a:r>
              <a:rPr lang="en-US" sz="2400" dirty="0" smtClean="0"/>
              <a:t>Our project </a:t>
            </a:r>
            <a:r>
              <a:rPr lang="en-US" sz="2400" dirty="0"/>
              <a:t>is an application for android mobiles is intended to be used by the university students who looks for a home to live and homes owners to post their homes advertisements, the application provide the basic functionality that is required such as add/view homes, receive notifications, and profile management.</a:t>
            </a:r>
          </a:p>
          <a:p>
            <a:pPr marL="0" indent="0">
              <a:buNone/>
            </a:pPr>
            <a:endParaRPr lang="en-US" dirty="0"/>
          </a:p>
        </p:txBody>
      </p:sp>
    </p:spTree>
    <p:extLst>
      <p:ext uri="{BB962C8B-B14F-4D97-AF65-F5344CB8AC3E}">
        <p14:creationId xmlns:p14="http://schemas.microsoft.com/office/powerpoint/2010/main" xmlns="" val="4010186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Suggested </a:t>
            </a:r>
            <a:r>
              <a:rPr lang="en-US" b="1" dirty="0"/>
              <a:t>Solution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sz="2400" dirty="0"/>
              <a:t>To solve this problem we have implemented a mobile application which is a good and easy tool to use instead of search manually by asking peoples or other ways, it will solve the problem of misunderstanding of home specification by provide a detailed description of each advertised home, and will help students who need a part of home, and help the problem of marketing, and using this application will not need any effort, and today internet is everywhere.   </a:t>
            </a:r>
          </a:p>
          <a:p>
            <a:endParaRPr lang="en-US" dirty="0"/>
          </a:p>
        </p:txBody>
      </p:sp>
    </p:spTree>
    <p:extLst>
      <p:ext uri="{BB962C8B-B14F-4D97-AF65-F5344CB8AC3E}">
        <p14:creationId xmlns:p14="http://schemas.microsoft.com/office/powerpoint/2010/main" xmlns="" val="3338362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t>
            </a:r>
            <a:r>
              <a:rPr lang="en-US" b="1" dirty="0"/>
              <a:t>&amp; Implementation</a:t>
            </a:r>
            <a:r>
              <a:rPr lang="en-US" dirty="0"/>
              <a:t/>
            </a:r>
            <a:br>
              <a:rPr lang="en-US" dirty="0"/>
            </a:br>
            <a:endParaRPr lang="en-US" dirty="0"/>
          </a:p>
        </p:txBody>
      </p:sp>
      <p:sp>
        <p:nvSpPr>
          <p:cNvPr id="3" name="Content Placeholder 2"/>
          <p:cNvSpPr>
            <a:spLocks noGrp="1"/>
          </p:cNvSpPr>
          <p:nvPr>
            <p:ph idx="1"/>
          </p:nvPr>
        </p:nvSpPr>
        <p:spPr>
          <a:xfrm>
            <a:off x="677334" y="1367246"/>
            <a:ext cx="8596668" cy="5216434"/>
          </a:xfrm>
        </p:spPr>
        <p:txBody>
          <a:bodyPr>
            <a:noAutofit/>
          </a:bodyPr>
          <a:lstStyle/>
          <a:p>
            <a:pPr marL="0" indent="0" algn="ctr">
              <a:buNone/>
            </a:pPr>
            <a:r>
              <a:rPr lang="en-US" sz="2000" b="1" dirty="0" smtClean="0"/>
              <a:t>Functional Requirements</a:t>
            </a:r>
          </a:p>
          <a:p>
            <a:pPr algn="just"/>
            <a:r>
              <a:rPr lang="en-US" sz="1900" dirty="0" smtClean="0"/>
              <a:t>The </a:t>
            </a:r>
            <a:r>
              <a:rPr lang="en-US" sz="1900" dirty="0"/>
              <a:t>electronic leasing application will provide the user with the ability to perform some services in an organized and easy way without exerting much effort as soon as possible</a:t>
            </a:r>
            <a:r>
              <a:rPr lang="en-US" sz="1900" dirty="0" smtClean="0"/>
              <a:t>.</a:t>
            </a:r>
            <a:endParaRPr lang="en-US" sz="1900" dirty="0"/>
          </a:p>
          <a:p>
            <a:pPr lvl="0" algn="just"/>
            <a:r>
              <a:rPr lang="en-US" sz="1900" b="1" dirty="0"/>
              <a:t>Sign in</a:t>
            </a:r>
            <a:r>
              <a:rPr lang="en-US" sz="1900" dirty="0"/>
              <a:t>: the user if he has an account (email and password) he’s can sign in directly but if not he’s need to create an account to can sign in to application.  </a:t>
            </a:r>
          </a:p>
          <a:p>
            <a:pPr lvl="0" algn="just"/>
            <a:r>
              <a:rPr lang="en-US" sz="1900" b="1" dirty="0"/>
              <a:t>Create an user account</a:t>
            </a:r>
            <a:r>
              <a:rPr lang="en-US" sz="1900" dirty="0"/>
              <a:t>: </a:t>
            </a:r>
            <a:r>
              <a:rPr lang="en-US" sz="1900" dirty="0" smtClean="0"/>
              <a:t>he </a:t>
            </a:r>
            <a:r>
              <a:rPr lang="en-US" sz="1900" dirty="0"/>
              <a:t>can create  throw create password and email and personal information’s</a:t>
            </a:r>
            <a:r>
              <a:rPr lang="ar-SA" sz="1900" dirty="0"/>
              <a:t>  </a:t>
            </a:r>
            <a:r>
              <a:rPr lang="en-US" sz="1900" dirty="0"/>
              <a:t>and then he can sign in</a:t>
            </a:r>
            <a:r>
              <a:rPr lang="ar-SA" sz="1900" dirty="0"/>
              <a:t>  </a:t>
            </a:r>
            <a:r>
              <a:rPr lang="en-US" sz="1900" dirty="0" smtClean="0"/>
              <a:t>.                                  </a:t>
            </a:r>
            <a:endParaRPr lang="en-US" sz="1900" dirty="0"/>
          </a:p>
          <a:p>
            <a:pPr lvl="0" algn="just"/>
            <a:r>
              <a:rPr lang="en-US" sz="1900" b="1" dirty="0"/>
              <a:t>User added home</a:t>
            </a:r>
            <a:r>
              <a:rPr lang="en-US" sz="1900" dirty="0"/>
              <a:t>: the user can add a home to Leasing It throw Check box views the information to and fall this information and submit to show and leasing it.  </a:t>
            </a:r>
          </a:p>
          <a:p>
            <a:pPr lvl="0" algn="just"/>
            <a:r>
              <a:rPr lang="en-US" sz="1900" b="1" dirty="0"/>
              <a:t>Leasing a home</a:t>
            </a:r>
            <a:r>
              <a:rPr lang="en-US" sz="1900" dirty="0"/>
              <a:t>: the user can Leasing a home by application after viewed the home to Tenant. </a:t>
            </a:r>
          </a:p>
          <a:p>
            <a:endParaRPr lang="en-US" sz="1800" dirty="0"/>
          </a:p>
        </p:txBody>
      </p:sp>
    </p:spTree>
    <p:extLst>
      <p:ext uri="{BB962C8B-B14F-4D97-AF65-F5344CB8AC3E}">
        <p14:creationId xmlns:p14="http://schemas.microsoft.com/office/powerpoint/2010/main" xmlns="" val="3536996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&amp; 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2160589"/>
            <a:ext cx="8596668" cy="4305525"/>
          </a:xfrm>
        </p:spPr>
        <p:txBody>
          <a:bodyPr>
            <a:normAutofit fontScale="25000" lnSpcReduction="20000"/>
          </a:bodyPr>
          <a:lstStyle/>
          <a:p>
            <a:pPr lvl="0" algn="just"/>
            <a:r>
              <a:rPr lang="en-US" sz="7200" b="1" dirty="0"/>
              <a:t>User rent a home</a:t>
            </a:r>
            <a:r>
              <a:rPr lang="en-US" sz="7200" dirty="0"/>
              <a:t>:  the user that want rent a home he can see all homes and request what he wants. </a:t>
            </a:r>
          </a:p>
          <a:p>
            <a:pPr lvl="0" algn="just"/>
            <a:r>
              <a:rPr lang="en-US" sz="7200" b="1" dirty="0"/>
              <a:t>User watch:</a:t>
            </a:r>
            <a:r>
              <a:rPr lang="en-US" sz="7200" dirty="0"/>
              <a:t> any user he can watch the houses shown   if he can an owner or tenant from viewer </a:t>
            </a:r>
            <a:r>
              <a:rPr lang="en-US" sz="7200" dirty="0" smtClean="0"/>
              <a:t>list and any visitor to application if he download application .</a:t>
            </a:r>
            <a:r>
              <a:rPr lang="en-US" sz="7200" dirty="0"/>
              <a:t> </a:t>
            </a:r>
          </a:p>
          <a:p>
            <a:pPr lvl="0" algn="just"/>
            <a:r>
              <a:rPr lang="en-US" sz="7200" b="1" dirty="0"/>
              <a:t>the user  want Rent a home He’s can sort it</a:t>
            </a:r>
            <a:r>
              <a:rPr lang="en-US" sz="7200" dirty="0"/>
              <a:t>: when the tenant he request a home </a:t>
            </a:r>
            <a:r>
              <a:rPr lang="en-US" sz="7200" dirty="0" smtClean="0"/>
              <a:t>and visitor </a:t>
            </a:r>
            <a:r>
              <a:rPr lang="en-US" sz="7200" dirty="0"/>
              <a:t>They can sort  the homes according  specification it like the number of room or price or gender  to see what he want  quickly. </a:t>
            </a:r>
          </a:p>
          <a:p>
            <a:pPr algn="just"/>
            <a:r>
              <a:rPr lang="en-US" sz="7200" dirty="0" smtClean="0"/>
              <a:t> </a:t>
            </a:r>
            <a:r>
              <a:rPr lang="en-US" sz="7200" b="1" dirty="0" smtClean="0"/>
              <a:t>Change </a:t>
            </a:r>
            <a:r>
              <a:rPr lang="en-US" sz="7200" b="1" dirty="0"/>
              <a:t>profile settings</a:t>
            </a:r>
            <a:r>
              <a:rPr lang="en-US" sz="7200" dirty="0"/>
              <a:t>: if a user he want change he’s information he can do it</a:t>
            </a:r>
            <a:r>
              <a:rPr lang="en-US" sz="7200" dirty="0" smtClean="0"/>
              <a:t>.</a:t>
            </a:r>
            <a:endParaRPr lang="en-US" sz="7200" dirty="0"/>
          </a:p>
          <a:p>
            <a:pPr lvl="0" algn="just"/>
            <a:r>
              <a:rPr lang="en-US" sz="7200" b="1" dirty="0" smtClean="0"/>
              <a:t>Notifications user</a:t>
            </a:r>
            <a:r>
              <a:rPr lang="en-US" sz="7200" dirty="0" smtClean="0"/>
              <a:t>: the user receive a notification if he was tenant receive every added a new home and the owner he receive if any one request the </a:t>
            </a:r>
            <a:r>
              <a:rPr lang="en-US" sz="7200" dirty="0" err="1" smtClean="0"/>
              <a:t>the</a:t>
            </a:r>
            <a:r>
              <a:rPr lang="en-US" sz="7200" dirty="0" smtClean="0"/>
              <a:t> home. </a:t>
            </a:r>
          </a:p>
          <a:p>
            <a:pPr marL="0" indent="0" algn="just" rtl="1">
              <a:buNone/>
            </a:pPr>
            <a:endParaRPr lang="en-US" sz="8000" dirty="0"/>
          </a:p>
          <a:p>
            <a:endParaRPr lang="en-US" dirty="0"/>
          </a:p>
        </p:txBody>
      </p:sp>
    </p:spTree>
    <p:extLst>
      <p:ext uri="{BB962C8B-B14F-4D97-AF65-F5344CB8AC3E}">
        <p14:creationId xmlns:p14="http://schemas.microsoft.com/office/powerpoint/2010/main" xmlns="" val="341911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Realization &amp; Implementation</a:t>
            </a:r>
            <a:r>
              <a:rPr lang="en-US" dirty="0"/>
              <a:t/>
            </a:r>
            <a:br>
              <a:rPr lang="en-US" dirty="0"/>
            </a:br>
            <a:endParaRPr lang="en-US" dirty="0"/>
          </a:p>
        </p:txBody>
      </p:sp>
      <p:sp>
        <p:nvSpPr>
          <p:cNvPr id="3" name="Content Placeholder 2"/>
          <p:cNvSpPr>
            <a:spLocks noGrp="1"/>
          </p:cNvSpPr>
          <p:nvPr>
            <p:ph idx="1"/>
          </p:nvPr>
        </p:nvSpPr>
        <p:spPr/>
        <p:txBody>
          <a:bodyPr/>
          <a:lstStyle/>
          <a:p>
            <a:pPr marL="0" indent="0" algn="ctr">
              <a:buNone/>
            </a:pPr>
            <a:r>
              <a:rPr lang="en-US" sz="2400" b="1" dirty="0"/>
              <a:t>Non-Functional </a:t>
            </a:r>
            <a:r>
              <a:rPr lang="en-US" sz="2400" b="1" dirty="0" smtClean="0"/>
              <a:t>Requirements</a:t>
            </a:r>
          </a:p>
          <a:p>
            <a:pPr marL="0" indent="0">
              <a:buNone/>
            </a:pPr>
            <a:endParaRPr lang="en-US" sz="2000" dirty="0" smtClean="0"/>
          </a:p>
          <a:p>
            <a:r>
              <a:rPr lang="en-US" sz="2400" dirty="0" smtClean="0"/>
              <a:t>Portability</a:t>
            </a:r>
          </a:p>
          <a:p>
            <a:r>
              <a:rPr lang="en-US" sz="2400" dirty="0" smtClean="0"/>
              <a:t>Usability</a:t>
            </a:r>
            <a:endParaRPr lang="en-US" sz="2400" dirty="0"/>
          </a:p>
          <a:p>
            <a:r>
              <a:rPr lang="en-US" sz="2400" dirty="0"/>
              <a:t>Availability</a:t>
            </a:r>
          </a:p>
          <a:p>
            <a:r>
              <a:rPr lang="en-US" sz="2400" dirty="0"/>
              <a:t>Security</a:t>
            </a:r>
          </a:p>
          <a:p>
            <a:endParaRPr lang="en-US" sz="2000" dirty="0"/>
          </a:p>
        </p:txBody>
      </p:sp>
    </p:spTree>
    <p:extLst>
      <p:ext uri="{BB962C8B-B14F-4D97-AF65-F5344CB8AC3E}">
        <p14:creationId xmlns:p14="http://schemas.microsoft.com/office/powerpoint/2010/main" xmlns="" val="292809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&amp; 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45327"/>
            <a:ext cx="8596668" cy="4796036"/>
          </a:xfrm>
        </p:spPr>
        <p:txBody>
          <a:bodyPr/>
          <a:lstStyle/>
          <a:p>
            <a:pPr algn="ctr"/>
            <a:r>
              <a:rPr lang="en-US" dirty="0" smtClean="0"/>
              <a:t>Use case diagram</a:t>
            </a:r>
          </a:p>
          <a:p>
            <a:pPr algn="ctr"/>
            <a:endParaRPr lang="en-US" dirty="0"/>
          </a:p>
        </p:txBody>
      </p:sp>
      <p:pic>
        <p:nvPicPr>
          <p:cNvPr id="5" name="Picture 4" descr="C:\Users\Haitham Ajaj\Desktop\Final Software Project\Use Case.jpg"/>
          <p:cNvPicPr/>
          <p:nvPr/>
        </p:nvPicPr>
        <p:blipFill>
          <a:blip r:embed="rId3">
            <a:extLst>
              <a:ext uri="{28A0092B-C50C-407E-A947-70E740481C1C}">
                <a14:useLocalDpi xmlns:a14="http://schemas.microsoft.com/office/drawing/2010/main" xmlns="" val="0"/>
              </a:ext>
            </a:extLst>
          </a:blip>
          <a:srcRect/>
          <a:stretch>
            <a:fillRect/>
          </a:stretch>
        </p:blipFill>
        <p:spPr bwMode="auto">
          <a:xfrm>
            <a:off x="1528412" y="1743155"/>
            <a:ext cx="6709897" cy="4864266"/>
          </a:xfrm>
          <a:prstGeom prst="rect">
            <a:avLst/>
          </a:prstGeom>
          <a:noFill/>
          <a:ln>
            <a:noFill/>
          </a:ln>
        </p:spPr>
      </p:pic>
    </p:spTree>
    <p:extLst>
      <p:ext uri="{BB962C8B-B14F-4D97-AF65-F5344CB8AC3E}">
        <p14:creationId xmlns:p14="http://schemas.microsoft.com/office/powerpoint/2010/main" xmlns="" val="3364515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Realization &amp; 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19201"/>
            <a:ext cx="8596668" cy="4822162"/>
          </a:xfrm>
        </p:spPr>
        <p:txBody>
          <a:bodyPr/>
          <a:lstStyle/>
          <a:p>
            <a:pPr algn="ctr"/>
            <a:r>
              <a:rPr lang="en-US" b="1" dirty="0" smtClean="0"/>
              <a:t>System </a:t>
            </a:r>
            <a:r>
              <a:rPr lang="en-US" b="1" dirty="0"/>
              <a:t>Architecture</a:t>
            </a:r>
            <a:r>
              <a:rPr lang="en-US" b="1" dirty="0" smtClean="0"/>
              <a:t>:</a:t>
            </a:r>
          </a:p>
          <a:p>
            <a:pPr algn="ctr"/>
            <a:r>
              <a:rPr lang="en-US" b="1" dirty="0" smtClean="0"/>
              <a:t> </a:t>
            </a:r>
            <a:endParaRPr lang="en-US" dirty="0" smtClean="0"/>
          </a:p>
          <a:p>
            <a:pPr algn="ctr"/>
            <a:endParaRPr lang="en-US" dirty="0"/>
          </a:p>
        </p:txBody>
      </p:sp>
      <p:pic>
        <p:nvPicPr>
          <p:cNvPr id="4" name="Picture 3" descr="C:\Users\Haitham Ajaj\Desktop\Final Software Project\Architecture.jpg"/>
          <p:cNvPicPr/>
          <p:nvPr/>
        </p:nvPicPr>
        <p:blipFill>
          <a:blip r:embed="rId3">
            <a:extLst>
              <a:ext uri="{28A0092B-C50C-407E-A947-70E740481C1C}">
                <a14:useLocalDpi xmlns:a14="http://schemas.microsoft.com/office/drawing/2010/main" xmlns="" val="0"/>
              </a:ext>
            </a:extLst>
          </a:blip>
          <a:srcRect/>
          <a:stretch>
            <a:fillRect/>
          </a:stretch>
        </p:blipFill>
        <p:spPr bwMode="auto">
          <a:xfrm>
            <a:off x="2089001" y="1725066"/>
            <a:ext cx="6243782" cy="4255337"/>
          </a:xfrm>
          <a:prstGeom prst="rect">
            <a:avLst/>
          </a:prstGeom>
          <a:noFill/>
          <a:ln>
            <a:noFill/>
          </a:ln>
        </p:spPr>
      </p:pic>
    </p:spTree>
    <p:extLst>
      <p:ext uri="{BB962C8B-B14F-4D97-AF65-F5344CB8AC3E}">
        <p14:creationId xmlns:p14="http://schemas.microsoft.com/office/powerpoint/2010/main" xmlns="" val="149228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519</TotalTime>
  <Words>852</Words>
  <Application>Microsoft Office PowerPoint</Application>
  <PresentationFormat>مخصص</PresentationFormat>
  <Paragraphs>65</Paragraphs>
  <Slides>15</Slides>
  <Notes>8</Notes>
  <HiddenSlides>0</HiddenSlides>
  <MMClips>0</MMClips>
  <ScaleCrop>false</ScaleCrop>
  <HeadingPairs>
    <vt:vector size="4" baseType="variant">
      <vt:variant>
        <vt:lpstr>سمة</vt:lpstr>
      </vt:variant>
      <vt:variant>
        <vt:i4>1</vt:i4>
      </vt:variant>
      <vt:variant>
        <vt:lpstr>عناوين الشرائح</vt:lpstr>
      </vt:variant>
      <vt:variant>
        <vt:i4>15</vt:i4>
      </vt:variant>
    </vt:vector>
  </HeadingPairs>
  <TitlesOfParts>
    <vt:vector size="16" baseType="lpstr">
      <vt:lpstr>Facet</vt:lpstr>
      <vt:lpstr>     بسم الله الرحمن الرحيم Faculty of Engineering Computer Engineering Department Softwere project SAKAN-University Housing Services </vt:lpstr>
      <vt:lpstr>Introduction</vt:lpstr>
      <vt:lpstr>Introduction</vt:lpstr>
      <vt:lpstr>Suggested Solution </vt:lpstr>
      <vt:lpstr>Realization &amp; Implementation </vt:lpstr>
      <vt:lpstr>Realization &amp; Implementation </vt:lpstr>
      <vt:lpstr>Realization &amp; Implementation </vt:lpstr>
      <vt:lpstr>Realization &amp; Implementation </vt:lpstr>
      <vt:lpstr>Realization &amp; Implementation </vt:lpstr>
      <vt:lpstr>Realization &amp; Implementation </vt:lpstr>
      <vt:lpstr>Realization &amp; Implementation </vt:lpstr>
      <vt:lpstr>Realization &amp; Implementation </vt:lpstr>
      <vt:lpstr>Testing &amp; Results </vt:lpstr>
      <vt:lpstr>Testing &amp; Results </vt:lpstr>
      <vt:lpstr>Conclusion &amp; 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huthayfa amer</dc:creator>
  <cp:lastModifiedBy>MJMA</cp:lastModifiedBy>
  <cp:revision>28</cp:revision>
  <dcterms:created xsi:type="dcterms:W3CDTF">2020-06-17T20:22:56Z</dcterms:created>
  <dcterms:modified xsi:type="dcterms:W3CDTF">2008-12-31T22:29:46Z</dcterms:modified>
</cp:coreProperties>
</file>