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7" r:id="rId3"/>
    <p:sldId id="259" r:id="rId4"/>
    <p:sldId id="300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6" r:id="rId13"/>
    <p:sldId id="285" r:id="rId14"/>
    <p:sldId id="301" r:id="rId15"/>
    <p:sldId id="287" r:id="rId16"/>
    <p:sldId id="288" r:id="rId17"/>
    <p:sldId id="289" r:id="rId18"/>
    <p:sldId id="290" r:id="rId19"/>
    <p:sldId id="291" r:id="rId20"/>
    <p:sldId id="292" r:id="rId21"/>
    <p:sldId id="302" r:id="rId22"/>
    <p:sldId id="296" r:id="rId23"/>
    <p:sldId id="297" r:id="rId24"/>
    <p:sldId id="298" r:id="rId25"/>
    <p:sldId id="299" r:id="rId26"/>
    <p:sldId id="293" r:id="rId27"/>
    <p:sldId id="294" r:id="rId28"/>
    <p:sldId id="295" r:id="rId29"/>
    <p:sldId id="277" r:id="rId3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ambria Math" panose="02040503050406030204" pitchFamily="18" charset="0"/>
      <p:regular r:id="rId36"/>
    </p:embeddedFont>
    <p:embeddedFont>
      <p:font typeface="Maven Pro" panose="020B0604020202020204" charset="0"/>
      <p:regular r:id="rId37"/>
      <p:bold r:id="rId38"/>
    </p:embeddedFont>
    <p:embeddedFont>
      <p:font typeface="Nunito" panose="020B0604020202020204" charset="-52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833c1a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7833c1a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4898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833c1a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7833c1a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4601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833c1a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7833c1a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5115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833c1a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7833c1a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7983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833c1a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7833c1a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50602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833c1a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7833c1a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75167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833c1a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7833c1a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18870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833c1a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7833c1a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54994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833c1a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7833c1a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34335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833c1a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7833c1a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6272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833c1a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7833c1a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833c1a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7833c1a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08001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833c1a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7833c1a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54146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833c1a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7833c1a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00731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833c1a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7833c1a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93032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833c1a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7833c1a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53070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833c1a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7833c1a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24804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833c1a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7833c1a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6707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833c1a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7833c1a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58260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833c1a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7833c1a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09997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6c785a88a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6c785a88a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c7833c1a8_0_19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6c7833c1a8_0_19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c7833c1a8_0_19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6c7833c1a8_0_19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4668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833c1a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7833c1a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6340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833c1a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7833c1a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9993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833c1a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7833c1a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6737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833c1a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7833c1a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918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833c1a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7833c1a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7629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v1khachatryan/SemanticEdgeDetect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Semantic Edge Detection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3999" y="3596300"/>
            <a:ext cx="5300353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Levon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Khachatryan</a:t>
            </a:r>
          </a:p>
          <a:p>
            <a:pPr marL="0" lvl="0" indent="0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https://github.com/lev1khachatryan/SemanticEdgeDetection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44;p23">
            <a:extLst>
              <a:ext uri="{FF2B5EF4-FFF2-40B4-BE49-F238E27FC236}">
                <a16:creationId xmlns:a16="http://schemas.microsoft.com/office/drawing/2014/main" id="{BA3536BD-C585-4BEE-BAF7-6FBEC0593E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UPerNet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(Decoder)</a:t>
            </a:r>
            <a:endParaRPr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Google Shape;284;p14">
            <a:extLst>
              <a:ext uri="{FF2B5EF4-FFF2-40B4-BE49-F238E27FC236}">
                <a16:creationId xmlns:a16="http://schemas.microsoft.com/office/drawing/2014/main" id="{E8E89191-B826-494B-B3AF-D191CA5DBE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6900" y="1597875"/>
            <a:ext cx="7367400" cy="26409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It is a model based on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Feature Pyramid Network (FPN)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Pyramid Pooling Module (PPM)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It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doesn't need dilated convolution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an operator that is time-and-memory consuming.</a:t>
            </a:r>
          </a:p>
        </p:txBody>
      </p:sp>
    </p:spTree>
    <p:extLst>
      <p:ext uri="{BB962C8B-B14F-4D97-AF65-F5344CB8AC3E}">
        <p14:creationId xmlns:p14="http://schemas.microsoft.com/office/powerpoint/2010/main" val="232818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44;p23">
            <a:extLst>
              <a:ext uri="{FF2B5EF4-FFF2-40B4-BE49-F238E27FC236}">
                <a16:creationId xmlns:a16="http://schemas.microsoft.com/office/drawing/2014/main" id="{BA3536BD-C585-4BEE-BAF7-6FBEC0593E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Feature Pyramid Network (FPN)</a:t>
            </a:r>
            <a:endParaRPr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Google Shape;284;p14">
            <a:extLst>
              <a:ext uri="{FF2B5EF4-FFF2-40B4-BE49-F238E27FC236}">
                <a16:creationId xmlns:a16="http://schemas.microsoft.com/office/drawing/2014/main" id="{E8E89191-B826-494B-B3AF-D191CA5DBE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54232" y="1597875"/>
            <a:ext cx="2380067" cy="26409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As we go up, the spatial resolution decreases. With more high-level structures detected, the 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semantic value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 for each layer increases.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0A1C88-3541-46BB-B9D2-D75480288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132" y="1403885"/>
            <a:ext cx="44767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584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44;p23">
            <a:extLst>
              <a:ext uri="{FF2B5EF4-FFF2-40B4-BE49-F238E27FC236}">
                <a16:creationId xmlns:a16="http://schemas.microsoft.com/office/drawing/2014/main" id="{BA3536BD-C585-4BEE-BAF7-6FBEC0593E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499" cy="549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Pyramid Pooling Module (PPM)</a:t>
            </a:r>
            <a:endParaRPr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Google Shape;284;p14">
            <a:extLst>
              <a:ext uri="{FF2B5EF4-FFF2-40B4-BE49-F238E27FC236}">
                <a16:creationId xmlns:a16="http://schemas.microsoft.com/office/drawing/2014/main" id="{E8E89191-B826-494B-B3AF-D191CA5DBE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54232" y="1597875"/>
            <a:ext cx="2380067" cy="26409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As we go up, the spatial resolution decreases. With more high-level structures detected, the 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semantic value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 for each layer increases.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E3A90C-9E22-4CB0-A723-4ACDBFBD6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161" y="1098225"/>
            <a:ext cx="3748680" cy="377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583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4;p14">
            <a:extLst>
              <a:ext uri="{FF2B5EF4-FFF2-40B4-BE49-F238E27FC236}">
                <a16:creationId xmlns:a16="http://schemas.microsoft.com/office/drawing/2014/main" id="{E8E89191-B826-494B-B3AF-D191CA5DBE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0" y="375684"/>
            <a:ext cx="4245935" cy="44302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We apply a 1 × 1 convolution filter to reduce C5 channel depth to 256-d to create M5.</a:t>
            </a:r>
          </a:p>
          <a:p>
            <a:pPr marL="0" lvl="0" indent="0"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As we go down the top-down path, we up sample the previous layer by 2 using nearest neighbors up sampling. We again apply a 1 × 1 convolution to the corresponding feature maps in the bottom-up pathway. Then we add them element-wise. We apply a 3 × 3 convolution to all merged layers.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25C6BF-4FAF-492C-B13F-7ECBAAAF7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39057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622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44;p23">
            <a:extLst>
              <a:ext uri="{FF2B5EF4-FFF2-40B4-BE49-F238E27FC236}">
                <a16:creationId xmlns:a16="http://schemas.microsoft.com/office/drawing/2014/main" id="{BA3536BD-C585-4BEE-BAF7-6FBEC0593E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499" cy="549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UPerNet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(more details)</a:t>
            </a:r>
            <a:endParaRPr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Google Shape;284;p14">
            <a:extLst>
              <a:ext uri="{FF2B5EF4-FFF2-40B4-BE49-F238E27FC236}">
                <a16:creationId xmlns:a16="http://schemas.microsoft.com/office/drawing/2014/main" id="{E8E89191-B826-494B-B3AF-D191CA5DBE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69582" y="1368057"/>
            <a:ext cx="7164718" cy="28707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P5 = Conv3x3(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Concat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(Conv1x1(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Itpl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(Pool1(C5))), …)) 256 dim</a:t>
            </a:r>
          </a:p>
          <a:p>
            <a:pPr marL="0" lv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marL="0" lv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Sigmoid(Conv1x1(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Concat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Itpl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(Pi))))</a:t>
            </a:r>
          </a:p>
          <a:p>
            <a:pPr marL="0" lvl="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[BS, 2, 450, 450]</a:t>
            </a:r>
          </a:p>
        </p:txBody>
      </p:sp>
    </p:spTree>
    <p:extLst>
      <p:ext uri="{BB962C8B-B14F-4D97-AF65-F5344CB8AC3E}">
        <p14:creationId xmlns:p14="http://schemas.microsoft.com/office/powerpoint/2010/main" val="4216781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135350" y="1597875"/>
            <a:ext cx="7367400" cy="31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Define a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loss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function, overfit the model on the chosen video’s frames.</a:t>
            </a:r>
          </a:p>
        </p:txBody>
      </p:sp>
      <p:sp>
        <p:nvSpPr>
          <p:cNvPr id="5" name="Google Shape;344;p23">
            <a:extLst>
              <a:ext uri="{FF2B5EF4-FFF2-40B4-BE49-F238E27FC236}">
                <a16:creationId xmlns:a16="http://schemas.microsoft.com/office/drawing/2014/main" id="{BA3536BD-C585-4BEE-BAF7-6FBEC0593E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b="0" dirty="0"/>
              <a:t>3.</a:t>
            </a:r>
            <a:endParaRPr sz="3600" b="0" dirty="0"/>
          </a:p>
        </p:txBody>
      </p:sp>
    </p:spTree>
    <p:extLst>
      <p:ext uri="{BB962C8B-B14F-4D97-AF65-F5344CB8AC3E}">
        <p14:creationId xmlns:p14="http://schemas.microsoft.com/office/powerpoint/2010/main" val="590260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44;p23">
            <a:extLst>
              <a:ext uri="{FF2B5EF4-FFF2-40B4-BE49-F238E27FC236}">
                <a16:creationId xmlns:a16="http://schemas.microsoft.com/office/drawing/2014/main" id="{BA3536BD-C585-4BEE-BAF7-6FBEC0593E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499" cy="549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Loss function</a:t>
            </a:r>
            <a:endParaRPr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84;p14">
                <a:extLst>
                  <a:ext uri="{FF2B5EF4-FFF2-40B4-BE49-F238E27FC236}">
                    <a16:creationId xmlns:a16="http://schemas.microsoft.com/office/drawing/2014/main" id="{EC6E3360-4AFC-44ED-B231-B85C6A9ACDA5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135350" y="1597875"/>
                <a:ext cx="7367400" cy="31239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indent="-457200"/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Cross Entropy</a:t>
                </a:r>
              </a:p>
              <a:p>
                <a:pPr indent="-457200"/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0.5 * </a:t>
                </a:r>
                <a:r>
                  <a:rPr lang="en-US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CrossEntropyLoss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+ 0.5 * </a:t>
                </a:r>
                <a:r>
                  <a:rPr lang="en-US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MSELoss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indent="-457200"/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Balanced Cross Entropy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2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{−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𝛽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</m:d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log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⁡(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𝑌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𝐼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𝑊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))</m:t>
                        </m:r>
                      </m:e>
                    </m:nary>
                  </m:oMath>
                </a14:m>
                <a:endParaRPr lang="en-US" sz="2400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            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log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⁡(1−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|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𝑊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))}</m:t>
                      </m:r>
                    </m:oMath>
                  </m:oMathPara>
                </a14:m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the percentage of non-edge pixels</a:t>
                </a:r>
              </a:p>
            </p:txBody>
          </p:sp>
        </mc:Choice>
        <mc:Fallback xmlns="">
          <p:sp>
            <p:nvSpPr>
              <p:cNvPr id="7" name="Google Shape;284;p14">
                <a:extLst>
                  <a:ext uri="{FF2B5EF4-FFF2-40B4-BE49-F238E27FC236}">
                    <a16:creationId xmlns:a16="http://schemas.microsoft.com/office/drawing/2014/main" id="{EC6E3360-4AFC-44ED-B231-B85C6A9ACDA5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35350" y="1597875"/>
                <a:ext cx="7367400" cy="31239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9096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44;p23">
            <a:extLst>
              <a:ext uri="{FF2B5EF4-FFF2-40B4-BE49-F238E27FC236}">
                <a16:creationId xmlns:a16="http://schemas.microsoft.com/office/drawing/2014/main" id="{BA3536BD-C585-4BEE-BAF7-6FBEC0593E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499" cy="549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Evaluation Metrices</a:t>
            </a:r>
            <a:endParaRPr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Google Shape;284;p14">
            <a:extLst>
              <a:ext uri="{FF2B5EF4-FFF2-40B4-BE49-F238E27FC236}">
                <a16:creationId xmlns:a16="http://schemas.microsoft.com/office/drawing/2014/main" id="{EC6E3360-4AFC-44ED-B231-B85C6A9ACD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35350" y="1597875"/>
            <a:ext cx="7367400" cy="31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Pixel accuracy</a:t>
            </a:r>
          </a:p>
          <a:p>
            <a:pPr indent="-457200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Dice Coefficient (F1 Score)</a:t>
            </a:r>
          </a:p>
        </p:txBody>
      </p:sp>
    </p:spTree>
    <p:extLst>
      <p:ext uri="{BB962C8B-B14F-4D97-AF65-F5344CB8AC3E}">
        <p14:creationId xmlns:p14="http://schemas.microsoft.com/office/powerpoint/2010/main" val="2220685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Google Shape;284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135350" y="1597875"/>
                <a:ext cx="7367400" cy="31239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Define function </a:t>
                </a:r>
                <a:r>
                  <a:rPr 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F(x)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as a mini-network (with weights W), such that for some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𝑊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function F(x) is identical with the function </a:t>
                </a:r>
                <a:r>
                  <a:rPr lang="en-US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MaxPool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(x). The mini-network F(x) must be composed of only convolutional layers and pointwise non-linearities. Replace the </a:t>
                </a:r>
                <a:r>
                  <a:rPr lang="en-US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MaxPool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(x) function with the F(x) and initialize it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𝑊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84" name="Google Shape;284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35350" y="1597875"/>
                <a:ext cx="7367400" cy="3123900"/>
              </a:xfrm>
              <a:prstGeom prst="rect">
                <a:avLst/>
              </a:prstGeom>
              <a:blipFill>
                <a:blip r:embed="rId3"/>
                <a:stretch>
                  <a:fillRect l="-1241" r="-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Google Shape;344;p23">
            <a:extLst>
              <a:ext uri="{FF2B5EF4-FFF2-40B4-BE49-F238E27FC236}">
                <a16:creationId xmlns:a16="http://schemas.microsoft.com/office/drawing/2014/main" id="{BA3536BD-C585-4BEE-BAF7-6FBEC0593E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b="0" dirty="0"/>
              <a:t>4.</a:t>
            </a:r>
            <a:endParaRPr sz="3600" b="0" dirty="0"/>
          </a:p>
        </p:txBody>
      </p:sp>
    </p:spTree>
    <p:extLst>
      <p:ext uri="{BB962C8B-B14F-4D97-AF65-F5344CB8AC3E}">
        <p14:creationId xmlns:p14="http://schemas.microsoft.com/office/powerpoint/2010/main" val="2506443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Google Shape;284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135350" y="1597875"/>
                <a:ext cx="7367400" cy="263388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Build the same Encoder-Decoder architecture but instead of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maxpool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layer use </a:t>
                </a:r>
                <a:r>
                  <a: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Conv2d(128, 128, </a:t>
                </a:r>
                <a:r>
                  <a:rPr lang="en-US" sz="2000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kernel_size</a:t>
                </a:r>
                <a:r>
                  <a: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=(3, 3), stride=(2, 2))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freeze all layers but this one, overfit the model on the chosen video’s frames, 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𝑊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342900" indent="-342900"/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84" name="Google Shape;284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35350" y="1597875"/>
                <a:ext cx="7367400" cy="2633883"/>
              </a:xfrm>
              <a:prstGeom prst="rect">
                <a:avLst/>
              </a:prstGeom>
              <a:blipFill>
                <a:blip r:embed="rId3"/>
                <a:stretch>
                  <a:fillRect l="-827" r="-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Google Shape;344;p23">
            <a:extLst>
              <a:ext uri="{FF2B5EF4-FFF2-40B4-BE49-F238E27FC236}">
                <a16:creationId xmlns:a16="http://schemas.microsoft.com/office/drawing/2014/main" id="{BA3536BD-C585-4BEE-BAF7-6FBEC0593E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Pooling vs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Strided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Convolution</a:t>
            </a:r>
            <a:endParaRPr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62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4;p23">
            <a:extLst>
              <a:ext uri="{FF2B5EF4-FFF2-40B4-BE49-F238E27FC236}">
                <a16:creationId xmlns:a16="http://schemas.microsoft.com/office/drawing/2014/main" id="{8C600DC3-5517-44B4-AD18-D9E8E8A55B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b="0" dirty="0"/>
              <a:t>1.</a:t>
            </a:r>
            <a:endParaRPr sz="3600" b="0" dirty="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135350" y="1597875"/>
            <a:ext cx="7367400" cy="31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Choose a video from the DAVIS dataset, get frames, obtain the edges of the frames from the annotations of these frames.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Google Shape;284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135350" y="1597875"/>
                <a:ext cx="7367400" cy="31239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Build an Encoder-Decoder architecture to train a neural network which will take into account the result of itself on the previous frame of the chosen video. So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F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t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𝐵𝑆𝑥𝐻𝑥𝑊𝑥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are frames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are defined by the following way: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𝐻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𝑊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1)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tensor filled with zeros,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||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=1, 2, …,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where by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||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we denote the concatenation operation of tensors along the last axis</a:t>
                </a:r>
              </a:p>
            </p:txBody>
          </p:sp>
        </mc:Choice>
        <mc:Fallback xmlns="">
          <p:sp>
            <p:nvSpPr>
              <p:cNvPr id="284" name="Google Shape;284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35350" y="1597875"/>
                <a:ext cx="7367400" cy="3123900"/>
              </a:xfrm>
              <a:prstGeom prst="rect">
                <a:avLst/>
              </a:prstGeom>
              <a:blipFill>
                <a:blip r:embed="rId3"/>
                <a:stretch>
                  <a:fillRect l="-827" r="-8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Google Shape;344;p23">
            <a:extLst>
              <a:ext uri="{FF2B5EF4-FFF2-40B4-BE49-F238E27FC236}">
                <a16:creationId xmlns:a16="http://schemas.microsoft.com/office/drawing/2014/main" id="{BA3536BD-C585-4BEE-BAF7-6FBEC0593E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8120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b="0" dirty="0"/>
              <a:t>5.</a:t>
            </a:r>
            <a:endParaRPr sz="3600" b="0" dirty="0"/>
          </a:p>
        </p:txBody>
      </p:sp>
    </p:spTree>
    <p:extLst>
      <p:ext uri="{BB962C8B-B14F-4D97-AF65-F5344CB8AC3E}">
        <p14:creationId xmlns:p14="http://schemas.microsoft.com/office/powerpoint/2010/main" val="248663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44;p23">
            <a:extLst>
              <a:ext uri="{FF2B5EF4-FFF2-40B4-BE49-F238E27FC236}">
                <a16:creationId xmlns:a16="http://schemas.microsoft.com/office/drawing/2014/main" id="{BA3536BD-C585-4BEE-BAF7-6FBEC0593E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799" y="598575"/>
            <a:ext cx="7436163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600" b="0" dirty="0">
                <a:latin typeface="Calibri" panose="020F0502020204030204" pitchFamily="34" charset="0"/>
                <a:cs typeface="Calibri" panose="020F0502020204030204" pitchFamily="34" charset="0"/>
              </a:rPr>
              <a:t>Recursive Encoder–Decoder with Skip-Connections</a:t>
            </a:r>
            <a:br>
              <a:rPr lang="en-US" sz="2600" b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sz="26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92FF5C-5377-4654-89B1-40396F196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1311348"/>
            <a:ext cx="8572500" cy="383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662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135350" y="1597875"/>
            <a:ext cx="7367400" cy="31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Add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Perceptual losses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to the training</a:t>
            </a:r>
          </a:p>
        </p:txBody>
      </p:sp>
      <p:sp>
        <p:nvSpPr>
          <p:cNvPr id="5" name="Google Shape;344;p23">
            <a:extLst>
              <a:ext uri="{FF2B5EF4-FFF2-40B4-BE49-F238E27FC236}">
                <a16:creationId xmlns:a16="http://schemas.microsoft.com/office/drawing/2014/main" id="{BA3536BD-C585-4BEE-BAF7-6FBEC0593E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8120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b="0" dirty="0"/>
              <a:t>8.</a:t>
            </a:r>
            <a:endParaRPr sz="3600" b="0" dirty="0"/>
          </a:p>
        </p:txBody>
      </p:sp>
    </p:spTree>
    <p:extLst>
      <p:ext uri="{BB962C8B-B14F-4D97-AF65-F5344CB8AC3E}">
        <p14:creationId xmlns:p14="http://schemas.microsoft.com/office/powerpoint/2010/main" val="4052343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135350" y="1597875"/>
            <a:ext cx="7367400" cy="26338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Early layers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of a CNN return low-level spatial information regarding local relations, such as information about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edges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As we proceed towards deeper layers, we start to learn higher level features with more semantic meaning and abstract object information, and less fine-grained spatial details from an image. In this fashion,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mid-level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features are mostly representing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textures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high-level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features amount to the global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semantic meaning.</a:t>
            </a:r>
          </a:p>
        </p:txBody>
      </p:sp>
      <p:sp>
        <p:nvSpPr>
          <p:cNvPr id="5" name="Google Shape;344;p23">
            <a:extLst>
              <a:ext uri="{FF2B5EF4-FFF2-40B4-BE49-F238E27FC236}">
                <a16:creationId xmlns:a16="http://schemas.microsoft.com/office/drawing/2014/main" id="{BA3536BD-C585-4BEE-BAF7-6FBEC0593E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Layers of CNN</a:t>
            </a:r>
            <a:endParaRPr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424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44;p23">
            <a:extLst>
              <a:ext uri="{FF2B5EF4-FFF2-40B4-BE49-F238E27FC236}">
                <a16:creationId xmlns:a16="http://schemas.microsoft.com/office/drawing/2014/main" id="{BA3536BD-C585-4BEE-BAF7-6FBEC0593E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Perceptual Loss</a:t>
            </a:r>
            <a:endParaRPr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C5E753-0296-4273-95AF-EF7C45985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01156"/>
            <a:ext cx="9144000" cy="32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531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Google Shape;284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135350" y="1597875"/>
                <a:ext cx="7367400" cy="263388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𝑓𝑒𝑎𝑡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</m:sup>
                      </m:sSubSup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sz="20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sz="20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84" name="Google Shape;284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35350" y="1597875"/>
                <a:ext cx="7367400" cy="26338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Google Shape;344;p23">
            <a:extLst>
              <a:ext uri="{FF2B5EF4-FFF2-40B4-BE49-F238E27FC236}">
                <a16:creationId xmlns:a16="http://schemas.microsoft.com/office/drawing/2014/main" id="{BA3536BD-C585-4BEE-BAF7-6FBEC0593E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Perceptual Loss</a:t>
            </a:r>
            <a:endParaRPr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9490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135350" y="1597875"/>
            <a:ext cx="7367400" cy="31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Add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non-maximum suppression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after the output of the network. The</a:t>
            </a:r>
          </a:p>
          <a:p>
            <a:pPr marL="0" lv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non-maximum suppression must be a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part of the main graph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not just a post-processing function (to be able to put loss after the non-maximum suppression operation and train network with this op.).</a:t>
            </a:r>
          </a:p>
        </p:txBody>
      </p:sp>
      <p:sp>
        <p:nvSpPr>
          <p:cNvPr id="5" name="Google Shape;344;p23">
            <a:extLst>
              <a:ext uri="{FF2B5EF4-FFF2-40B4-BE49-F238E27FC236}">
                <a16:creationId xmlns:a16="http://schemas.microsoft.com/office/drawing/2014/main" id="{BA3536BD-C585-4BEE-BAF7-6FBEC0593E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8120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b="0" dirty="0"/>
              <a:t>9.</a:t>
            </a:r>
            <a:endParaRPr sz="3600" b="0" dirty="0"/>
          </a:p>
        </p:txBody>
      </p:sp>
    </p:spTree>
    <p:extLst>
      <p:ext uri="{BB962C8B-B14F-4D97-AF65-F5344CB8AC3E}">
        <p14:creationId xmlns:p14="http://schemas.microsoft.com/office/powerpoint/2010/main" val="3819531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Google Shape;284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135350" y="805543"/>
                <a:ext cx="7367400" cy="404948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During training we add a new deterministic layer on top of the boundary prediction map. For each positive ground-truth (g-t) edge pixel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𝒑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we normalize the responses along the normal direction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𝒅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as 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h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𝐼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𝑊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exp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⁡(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𝑌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|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𝐼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𝑊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))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−2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𝑒𝑥𝑝</m:t>
                              </m:r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𝑌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𝐼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, 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  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𝑤h𝑒𝑟𝑒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lvl="0" indent="0">
                  <a:buNone/>
                </a:pPr>
                <a:endParaRPr lang="en-US" sz="2000" b="0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𝑐𝑜𝑠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000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𝑦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𝑦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𝑠𝑖𝑛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lvl="0" indent="0"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𝒅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from g-t map using fixed conv layer that estimates second derivatives</a:t>
                </a:r>
              </a:p>
            </p:txBody>
          </p:sp>
        </mc:Choice>
        <mc:Fallback xmlns="">
          <p:sp>
            <p:nvSpPr>
              <p:cNvPr id="284" name="Google Shape;284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35350" y="805543"/>
                <a:ext cx="7367400" cy="4049485"/>
              </a:xfrm>
              <a:prstGeom prst="rect">
                <a:avLst/>
              </a:prstGeom>
              <a:blipFill>
                <a:blip r:embed="rId3"/>
                <a:stretch>
                  <a:fillRect l="-827" r="-3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10649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Google Shape;284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135350" y="1328057"/>
                <a:ext cx="7367400" cy="3526971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𝑛𝑚𝑠</m:t>
                          </m:r>
                        </m:sub>
                      </m:sSub>
                      <m:d>
                        <m:dPr>
                          <m:ctrlPr>
                            <a:rPr lang="pt-BR" sz="20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𝑊</m:t>
                          </m:r>
                        </m:e>
                      </m:d>
                      <m:r>
                        <a:rPr lang="pt-BR" sz="200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0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.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log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⁡</m:t>
                          </m:r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h</m:t>
                      </m:r>
                      <m:d>
                        <m:dPr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𝑊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 indexes only boundary pixels.</a:t>
                </a:r>
              </a:p>
            </p:txBody>
          </p:sp>
        </mc:Choice>
        <mc:Fallback xmlns="">
          <p:sp>
            <p:nvSpPr>
              <p:cNvPr id="284" name="Google Shape;284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35350" y="1328057"/>
                <a:ext cx="7367400" cy="3526971"/>
              </a:xfrm>
              <a:prstGeom prst="rect">
                <a:avLst/>
              </a:prstGeom>
              <a:blipFill>
                <a:blip r:embed="rId3"/>
                <a:stretch>
                  <a:fillRect l="-8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6443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4"/>
          <p:cNvSpPr txBox="1">
            <a:spLocks noGrp="1"/>
          </p:cNvSpPr>
          <p:nvPr>
            <p:ph type="title"/>
          </p:nvPr>
        </p:nvSpPr>
        <p:spPr>
          <a:xfrm>
            <a:off x="1168800" y="207210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THANK YOU !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276800" y="581247"/>
            <a:ext cx="7030500" cy="10632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en-US" sz="3200" b="0" dirty="0">
                <a:latin typeface="Calibri" panose="020F0502020204030204" pitchFamily="34" charset="0"/>
                <a:cs typeface="Calibri" panose="020F0502020204030204" pitchFamily="34" charset="0"/>
              </a:rPr>
              <a:t>End Result</a:t>
            </a:r>
            <a:endParaRPr sz="32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B50D44-E0AE-413F-884F-B3CCDAEA5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74" y="1833925"/>
            <a:ext cx="4248026" cy="23876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F7B1DF-EED4-491F-95EB-34177FE140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2050" y="1833924"/>
            <a:ext cx="4248026" cy="238764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276800" y="581247"/>
            <a:ext cx="7030500" cy="10632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erosion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morphological operation</a:t>
            </a:r>
            <a:endParaRPr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Google Shape;284;p14">
            <a:extLst>
              <a:ext uri="{FF2B5EF4-FFF2-40B4-BE49-F238E27FC236}">
                <a16:creationId xmlns:a16="http://schemas.microsoft.com/office/drawing/2014/main" id="{C2DD4562-7447-467B-89F8-D5E28E6DB9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76800" y="3148449"/>
            <a:ext cx="2990083" cy="5741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mask – erode(mask)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D1CF8B-BB32-4456-9097-0804B3E0F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933045"/>
            <a:ext cx="3555555" cy="19047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C7B6D0A-F48A-4621-A5A5-BB8B37D66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445" y="1644502"/>
            <a:ext cx="2545301" cy="350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E0F9C9-C9C5-40C4-9B52-33293DACF5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9858" y="2385488"/>
            <a:ext cx="2171888" cy="24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002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135350" y="1597875"/>
            <a:ext cx="7367400" cy="31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Build an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Encoder-Decoder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architecture to train a neural network for semantic edge detection on a single image. Take as encoder one of the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ResNet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(18, 50 or 101) architectures and initialize it with a pre-trained model.</a:t>
            </a:r>
          </a:p>
        </p:txBody>
      </p:sp>
      <p:sp>
        <p:nvSpPr>
          <p:cNvPr id="5" name="Google Shape;344;p23">
            <a:extLst>
              <a:ext uri="{FF2B5EF4-FFF2-40B4-BE49-F238E27FC236}">
                <a16:creationId xmlns:a16="http://schemas.microsoft.com/office/drawing/2014/main" id="{BA3536BD-C585-4BEE-BAF7-6FBEC0593E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b="0" dirty="0"/>
              <a:t>2.</a:t>
            </a:r>
            <a:endParaRPr sz="3600" b="0" dirty="0"/>
          </a:p>
        </p:txBody>
      </p:sp>
    </p:spTree>
    <p:extLst>
      <p:ext uri="{BB962C8B-B14F-4D97-AF65-F5344CB8AC3E}">
        <p14:creationId xmlns:p14="http://schemas.microsoft.com/office/powerpoint/2010/main" val="3267316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44;p23">
            <a:extLst>
              <a:ext uri="{FF2B5EF4-FFF2-40B4-BE49-F238E27FC236}">
                <a16:creationId xmlns:a16="http://schemas.microsoft.com/office/drawing/2014/main" id="{BA3536BD-C585-4BEE-BAF7-6FBEC0593E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ResNet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(degradation problem)</a:t>
            </a:r>
            <a:endParaRPr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6BAD10-870F-4152-885B-786E390CA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700" y="1510267"/>
            <a:ext cx="73342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746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44;p23">
            <a:extLst>
              <a:ext uri="{FF2B5EF4-FFF2-40B4-BE49-F238E27FC236}">
                <a16:creationId xmlns:a16="http://schemas.microsoft.com/office/drawing/2014/main" id="{BA3536BD-C585-4BEE-BAF7-6FBEC0593E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ResNet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(first block)</a:t>
            </a:r>
            <a:endParaRPr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B6BA60-8D69-4F4E-8DF5-306DE000B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944" y="2645267"/>
            <a:ext cx="7070102" cy="180071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442C779-FDD3-4BB6-9246-B237C90C01E2}"/>
              </a:ext>
            </a:extLst>
          </p:cNvPr>
          <p:cNvSpPr/>
          <p:nvPr/>
        </p:nvSpPr>
        <p:spPr>
          <a:xfrm>
            <a:off x="795944" y="1597875"/>
            <a:ext cx="640584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'https://s3.amazonaws.com/pytorch/models/resnet50-19c8e357.pth’</a:t>
            </a:r>
          </a:p>
          <a:p>
            <a:endParaRPr lang="nb-NO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'http://mit.edu/model/</a:t>
            </a:r>
            <a:r>
              <a:rPr lang="en-US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pretrained_resnet</a:t>
            </a: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/resnet50-imagenet.pth'</a:t>
            </a:r>
          </a:p>
        </p:txBody>
      </p:sp>
    </p:spTree>
    <p:extLst>
      <p:ext uri="{BB962C8B-B14F-4D97-AF65-F5344CB8AC3E}">
        <p14:creationId xmlns:p14="http://schemas.microsoft.com/office/powerpoint/2010/main" val="2349689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44;p23">
            <a:extLst>
              <a:ext uri="{FF2B5EF4-FFF2-40B4-BE49-F238E27FC236}">
                <a16:creationId xmlns:a16="http://schemas.microsoft.com/office/drawing/2014/main" id="{BA3536BD-C585-4BEE-BAF7-6FBEC0593E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ResNet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(bottlenecks  3-4-6-3)</a:t>
            </a:r>
            <a:endParaRPr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3C19D2-5A56-4344-B43D-A796E9192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376" y="1728491"/>
            <a:ext cx="7165247" cy="231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378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44;p23">
            <a:extLst>
              <a:ext uri="{FF2B5EF4-FFF2-40B4-BE49-F238E27FC236}">
                <a16:creationId xmlns:a16="http://schemas.microsoft.com/office/drawing/2014/main" id="{BA3536BD-C585-4BEE-BAF7-6FBEC0593E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ResNet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(more details)</a:t>
            </a:r>
            <a:endParaRPr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Google Shape;284;p14">
            <a:extLst>
              <a:ext uri="{FF2B5EF4-FFF2-40B4-BE49-F238E27FC236}">
                <a16:creationId xmlns:a16="http://schemas.microsoft.com/office/drawing/2014/main" id="{E8E89191-B826-494B-B3AF-D191CA5DBE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35350" y="1413578"/>
            <a:ext cx="7367400" cy="33143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Input </a:t>
            </a:r>
          </a:p>
          <a:p>
            <a:pPr marL="0" lv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[BS, 3, 450, 450]</a:t>
            </a:r>
          </a:p>
          <a:p>
            <a:pPr marL="0" lv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4 layers outputs</a:t>
            </a:r>
          </a:p>
          <a:p>
            <a:pPr marL="0" lv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[BS, 256, 113, 113]</a:t>
            </a:r>
          </a:p>
          <a:p>
            <a:pPr marL="0" lv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[BS, 512, 57, 57]</a:t>
            </a:r>
          </a:p>
          <a:p>
            <a:pPr marL="0" lv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[BS, 1024, 29, 29]</a:t>
            </a:r>
          </a:p>
          <a:p>
            <a:pPr marL="0" lv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[BS, 2048, 15, 15]</a:t>
            </a:r>
          </a:p>
          <a:p>
            <a:pPr marL="0" lv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473420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5987</TotalTime>
  <Words>954</Words>
  <Application>Microsoft Office PowerPoint</Application>
  <PresentationFormat>On-screen Show (16:9)</PresentationFormat>
  <Paragraphs>78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Nunito</vt:lpstr>
      <vt:lpstr>Arial</vt:lpstr>
      <vt:lpstr>Cambria Math</vt:lpstr>
      <vt:lpstr>Calibri</vt:lpstr>
      <vt:lpstr>Maven Pro</vt:lpstr>
      <vt:lpstr>Momentum</vt:lpstr>
      <vt:lpstr>Semantic Edge Detection</vt:lpstr>
      <vt:lpstr>1.</vt:lpstr>
      <vt:lpstr>End Result</vt:lpstr>
      <vt:lpstr>Using erosion morphological operation</vt:lpstr>
      <vt:lpstr>2.</vt:lpstr>
      <vt:lpstr>ResNet (degradation problem)</vt:lpstr>
      <vt:lpstr>ResNet (first block)</vt:lpstr>
      <vt:lpstr>ResNet (bottlenecks  3-4-6-3)</vt:lpstr>
      <vt:lpstr>ResNet (more details)</vt:lpstr>
      <vt:lpstr>UPerNet (Decoder)</vt:lpstr>
      <vt:lpstr>Feature Pyramid Network (FPN)</vt:lpstr>
      <vt:lpstr>Pyramid Pooling Module (PPM)</vt:lpstr>
      <vt:lpstr>PowerPoint Presentation</vt:lpstr>
      <vt:lpstr>UPerNet (more details)</vt:lpstr>
      <vt:lpstr>3.</vt:lpstr>
      <vt:lpstr>Loss function</vt:lpstr>
      <vt:lpstr>Evaluation Metrices</vt:lpstr>
      <vt:lpstr>4.</vt:lpstr>
      <vt:lpstr>Pooling vs Strided Convolution</vt:lpstr>
      <vt:lpstr>5.</vt:lpstr>
      <vt:lpstr>Recursive Encoder–Decoder with Skip-Connections </vt:lpstr>
      <vt:lpstr>8.</vt:lpstr>
      <vt:lpstr>Layers of CNN</vt:lpstr>
      <vt:lpstr>Perceptual Loss</vt:lpstr>
      <vt:lpstr>Perceptual Loss</vt:lpstr>
      <vt:lpstr>9.</vt:lpstr>
      <vt:lpstr>PowerPoint Presentation</vt:lpstr>
      <vt:lpstr>PowerPoint Presentation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Projects</dc:title>
  <cp:lastModifiedBy>USER</cp:lastModifiedBy>
  <cp:revision>200</cp:revision>
  <dcterms:modified xsi:type="dcterms:W3CDTF">2020-02-24T09:16:31Z</dcterms:modified>
</cp:coreProperties>
</file>