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8" r:id="rId8"/>
    <p:sldId id="41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3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8285" y="221297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3500000">
            <a:off x="3956050" y="411797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8285" y="36207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0030" y="31743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instruction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0030" y="275463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memData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5685" y="25495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MemWrite_out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7640" y="301561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7640" y="348170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47640" y="394779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pc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34205" y="463613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CPU_only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950" y="2643505"/>
            <a:ext cx="1427480" cy="14274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3500000">
            <a:off x="894715" y="3669030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950" y="3188970"/>
            <a:ext cx="811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150" y="3188970"/>
            <a:ext cx="716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3450" y="4187190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inst_rom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6400165" y="4116705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27850" y="4107180"/>
            <a:ext cx="0" cy="12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65785" y="5354320"/>
            <a:ext cx="636206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6260" y="3338830"/>
            <a:ext cx="0" cy="201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539750" y="3357880"/>
            <a:ext cx="4572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8" idx="1"/>
          </p:cNvCxnSpPr>
          <p:nvPr/>
        </p:nvCxnSpPr>
        <p:spPr>
          <a:xfrm flipV="1">
            <a:off x="2424430" y="3343275"/>
            <a:ext cx="162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26070" y="57975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13500000">
            <a:off x="7823835" y="248475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918450" y="91186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wea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8450" y="137795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18450" y="18440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dina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01990" y="300291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data_ram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34780" y="15646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0233025" y="1733550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745470" y="264160"/>
            <a:ext cx="23495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417570" y="264160"/>
            <a:ext cx="732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417570" y="264160"/>
            <a:ext cx="0" cy="267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0425" y="2937510"/>
            <a:ext cx="649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0" idx="3"/>
            <a:endCxn id="37" idx="1"/>
          </p:cNvCxnSpPr>
          <p:nvPr/>
        </p:nvCxnSpPr>
        <p:spPr>
          <a:xfrm flipV="1">
            <a:off x="6400165" y="1080770"/>
            <a:ext cx="1518285" cy="163766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1" idx="3"/>
            <a:endCxn id="38" idx="1"/>
          </p:cNvCxnSpPr>
          <p:nvPr/>
        </p:nvCxnSpPr>
        <p:spPr>
          <a:xfrm flipV="1">
            <a:off x="6400165" y="1546860"/>
            <a:ext cx="1518285" cy="1637665"/>
          </a:xfrm>
          <a:prstGeom prst="bentConnector3">
            <a:avLst>
              <a:gd name="adj1" fmla="val 63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2" idx="3"/>
            <a:endCxn id="39" idx="1"/>
          </p:cNvCxnSpPr>
          <p:nvPr/>
        </p:nvCxnSpPr>
        <p:spPr>
          <a:xfrm flipV="1">
            <a:off x="6400165" y="2012950"/>
            <a:ext cx="1518285" cy="1637665"/>
          </a:xfrm>
          <a:prstGeom prst="bentConnector3">
            <a:avLst>
              <a:gd name="adj1" fmla="val 7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09245" y="537845"/>
            <a:ext cx="2705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加外设前的</a:t>
            </a:r>
            <a:r>
              <a:rPr lang="en-US" altLang="zh-CN" sz="2400"/>
              <a:t>SOC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8285" y="221297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3500000">
            <a:off x="3956050" y="411797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8285" y="36207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0030" y="31743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instruction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0030" y="275463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memData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5685" y="25495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MemWrite_out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7640" y="301561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7640" y="348170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71210" y="3947795"/>
            <a:ext cx="528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pc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34205" y="463613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CPU_only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950" y="2643505"/>
            <a:ext cx="1427480" cy="14274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3500000">
            <a:off x="894715" y="3669030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950" y="3188970"/>
            <a:ext cx="811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150" y="3188970"/>
            <a:ext cx="716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3450" y="4187190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inst_rom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6400165" y="4116705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27850" y="4107180"/>
            <a:ext cx="0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65785" y="5095240"/>
            <a:ext cx="196278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6260" y="3338830"/>
            <a:ext cx="0" cy="175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539750" y="3357880"/>
            <a:ext cx="4572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8" idx="1"/>
          </p:cNvCxnSpPr>
          <p:nvPr/>
        </p:nvCxnSpPr>
        <p:spPr>
          <a:xfrm flipV="1">
            <a:off x="2424430" y="3343275"/>
            <a:ext cx="162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26070" y="57975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13500000">
            <a:off x="7823835" y="248475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918450" y="91186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wea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8450" y="137795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18450" y="18440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dina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01990" y="300291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data_ram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34780" y="15646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0233025" y="1733550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745470" y="264160"/>
            <a:ext cx="23495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417570" y="264160"/>
            <a:ext cx="732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417570" y="264160"/>
            <a:ext cx="0" cy="267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0425" y="2937510"/>
            <a:ext cx="649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0" idx="3"/>
            <a:endCxn id="37" idx="1"/>
          </p:cNvCxnSpPr>
          <p:nvPr/>
        </p:nvCxnSpPr>
        <p:spPr>
          <a:xfrm flipV="1">
            <a:off x="6400165" y="1080770"/>
            <a:ext cx="1518285" cy="163766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1" idx="3"/>
            <a:endCxn id="38" idx="1"/>
          </p:cNvCxnSpPr>
          <p:nvPr/>
        </p:nvCxnSpPr>
        <p:spPr>
          <a:xfrm flipV="1">
            <a:off x="6400165" y="1546860"/>
            <a:ext cx="1518285" cy="1637665"/>
          </a:xfrm>
          <a:prstGeom prst="bentConnector3">
            <a:avLst>
              <a:gd name="adj1" fmla="val 63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2" idx="3"/>
            <a:endCxn id="39" idx="1"/>
          </p:cNvCxnSpPr>
          <p:nvPr/>
        </p:nvCxnSpPr>
        <p:spPr>
          <a:xfrm flipV="1">
            <a:off x="6400165" y="2012950"/>
            <a:ext cx="1518285" cy="1637665"/>
          </a:xfrm>
          <a:prstGeom prst="bentConnector3">
            <a:avLst>
              <a:gd name="adj1" fmla="val 7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5590" y="264160"/>
            <a:ext cx="19951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2. SOC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）加</a:t>
            </a:r>
            <a:r>
              <a:rPr lang="en-US" altLang="zh-CN" sz="2400"/>
              <a:t>MMU</a:t>
            </a:r>
            <a:endParaRPr lang="en-US" altLang="zh-CN" sz="2400"/>
          </a:p>
        </p:txBody>
      </p:sp>
      <p:sp>
        <p:nvSpPr>
          <p:cNvPr id="2" name="矩形 1"/>
          <p:cNvSpPr/>
          <p:nvPr/>
        </p:nvSpPr>
        <p:spPr>
          <a:xfrm>
            <a:off x="2528570" y="4840605"/>
            <a:ext cx="1040130" cy="104013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3568700" y="5567045"/>
            <a:ext cx="335915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1395" y="592137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inst_mmu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8565" y="5396865"/>
            <a:ext cx="1149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chemeClr val="tx1"/>
                </a:solidFill>
              </a:rPr>
              <a:t>virtual_addr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20315" y="4959985"/>
            <a:ext cx="982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real_addr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92120" y="3175000"/>
            <a:ext cx="2050415" cy="1066165"/>
          </a:xfrm>
          <a:prstGeom prst="rect">
            <a:avLst/>
          </a:prstGeom>
          <a:pattFill prst="wdUpDiag">
            <a:fgClr>
              <a:srgbClr val="BEBEBE"/>
            </a:fgClr>
            <a:bgClr>
              <a:srgbClr val="FFFFFF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92120" y="4241165"/>
            <a:ext cx="2050415" cy="191135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8280" y="3175000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24940" y="424116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0x0000_3000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399155" y="459359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Instruction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659505" y="501777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ROM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034030" y="5441950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1B X 64K = 64KB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917700" y="2456815"/>
            <a:ext cx="31248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Virtual Instruction Address</a:t>
            </a:r>
            <a:endParaRPr lang="en-US" altLang="zh-CN" sz="2000"/>
          </a:p>
        </p:txBody>
      </p:sp>
      <p:sp>
        <p:nvSpPr>
          <p:cNvPr id="12" name="矩形 11"/>
          <p:cNvSpPr/>
          <p:nvPr/>
        </p:nvSpPr>
        <p:spPr>
          <a:xfrm>
            <a:off x="7098665" y="4051935"/>
            <a:ext cx="2050415" cy="2107565"/>
          </a:xfrm>
          <a:prstGeom prst="rect">
            <a:avLst/>
          </a:prstGeom>
          <a:pattFill prst="wdUpDiag">
            <a:fgClr>
              <a:srgbClr val="BEBEBE"/>
            </a:fgClr>
            <a:bgClr>
              <a:srgbClr val="FFFFFF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8665" y="3175000"/>
            <a:ext cx="2050415" cy="8775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149080" y="3175000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207250" y="3257550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Instruction ROM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140575" y="3634105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4B X 16K = 64KB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041265" y="3174365"/>
            <a:ext cx="2040890" cy="10674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054600" y="4013200"/>
            <a:ext cx="2035810" cy="21393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445885" y="2456815"/>
            <a:ext cx="33559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Physical</a:t>
            </a:r>
            <a:r>
              <a:rPr lang="en-US" altLang="zh-CN" sz="2000"/>
              <a:t> Instruction Address</a:t>
            </a:r>
            <a:endParaRPr lang="en-US" altLang="zh-CN" sz="2000"/>
          </a:p>
        </p:txBody>
      </p:sp>
      <p:sp>
        <p:nvSpPr>
          <p:cNvPr id="22" name="文本框 21"/>
          <p:cNvSpPr txBox="1"/>
          <p:nvPr/>
        </p:nvSpPr>
        <p:spPr>
          <a:xfrm>
            <a:off x="5769610" y="3842385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Map</a:t>
            </a:r>
            <a:endParaRPr lang="en-US" altLang="zh-CN" sz="2000"/>
          </a:p>
        </p:txBody>
      </p:sp>
      <p:sp>
        <p:nvSpPr>
          <p:cNvPr id="24" name="文本框 23"/>
          <p:cNvSpPr txBox="1"/>
          <p:nvPr/>
        </p:nvSpPr>
        <p:spPr>
          <a:xfrm>
            <a:off x="5391150" y="320675"/>
            <a:ext cx="607060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/>
              <a:t>1. CPU</a:t>
            </a:r>
            <a:r>
              <a:rPr lang="zh-CN" altLang="en-US" sz="2000"/>
              <a:t>：</a:t>
            </a:r>
            <a:r>
              <a:rPr lang="en-US" altLang="zh-CN" sz="2000"/>
              <a:t>PC[31:0] = Virtual </a:t>
            </a:r>
            <a:r>
              <a:rPr lang="en-US" altLang="zh-CN" sz="2000"/>
              <a:t>Instruction Address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2. Memory</a:t>
            </a:r>
            <a:r>
              <a:rPr lang="zh-CN" altLang="en-US" sz="2000"/>
              <a:t>：</a:t>
            </a:r>
            <a:r>
              <a:rPr lang="en-US" altLang="zh-CN" sz="2000"/>
              <a:t>Physical Address = (PC - 0x3000)[15:2]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3. 4B = 4Byte = 1 Word</a:t>
            </a:r>
            <a:endParaRPr lang="en-US" altLang="zh-CN" sz="2000"/>
          </a:p>
        </p:txBody>
      </p:sp>
      <p:sp>
        <p:nvSpPr>
          <p:cNvPr id="25" name="文本框 24"/>
          <p:cNvSpPr txBox="1"/>
          <p:nvPr/>
        </p:nvSpPr>
        <p:spPr>
          <a:xfrm>
            <a:off x="217170" y="252730"/>
            <a:ext cx="352171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/>
              <a:t>PC</a:t>
            </a:r>
            <a:r>
              <a:rPr lang="zh-CN" altLang="en-US" sz="2800"/>
              <a:t>虚拟地址映射方法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174625" y="141605"/>
            <a:ext cx="4146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Data Memor</a:t>
            </a:r>
            <a:r>
              <a:rPr lang="en-US" altLang="zh-CN" sz="2400"/>
              <a:t>y Address Space</a:t>
            </a:r>
            <a:endParaRPr lang="en-US" altLang="zh-CN" sz="2400"/>
          </a:p>
        </p:txBody>
      </p:sp>
      <p:sp>
        <p:nvSpPr>
          <p:cNvPr id="12" name="矩形 11"/>
          <p:cNvSpPr/>
          <p:nvPr/>
        </p:nvSpPr>
        <p:spPr>
          <a:xfrm>
            <a:off x="2418080" y="3314065"/>
            <a:ext cx="2050415" cy="1633220"/>
          </a:xfrm>
          <a:prstGeom prst="rect">
            <a:avLst/>
          </a:prstGeom>
          <a:pattFill prst="wdUpDiag">
            <a:fgClr>
              <a:srgbClr val="BEBEBE"/>
            </a:fgClr>
            <a:bgClr>
              <a:srgbClr val="FFFFFF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18080" y="1962785"/>
            <a:ext cx="2050415" cy="13506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85020" y="105727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824798" y="225933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Data RAM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459673" y="2738755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4B X 16K = 64KB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647190" y="1353820"/>
            <a:ext cx="2673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Virtual Address Space</a:t>
            </a:r>
            <a:endParaRPr lang="en-US" altLang="zh-CN" sz="2000"/>
          </a:p>
        </p:txBody>
      </p:sp>
      <p:sp>
        <p:nvSpPr>
          <p:cNvPr id="14" name="矩形 13"/>
          <p:cNvSpPr/>
          <p:nvPr/>
        </p:nvSpPr>
        <p:spPr>
          <a:xfrm>
            <a:off x="2418715" y="4947285"/>
            <a:ext cx="2050415" cy="8775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76605" y="492252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0xFFFF</a:t>
            </a:r>
            <a:r>
              <a:rPr lang="en-US" altLang="zh-CN"/>
              <a:t>_FC00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76605" y="550227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0xFFFF</a:t>
            </a:r>
            <a:r>
              <a:rPr lang="en-US" altLang="zh-CN"/>
              <a:t>_FFFF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634933" y="5201920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1KB  I/O RAM</a:t>
            </a:r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7634605" y="1057275"/>
            <a:ext cx="2049780" cy="1350010"/>
            <a:chOff x="4008" y="3291"/>
            <a:chExt cx="3228" cy="2126"/>
          </a:xfrm>
        </p:grpSpPr>
        <p:sp>
          <p:nvSpPr>
            <p:cNvPr id="22" name="矩形 21"/>
            <p:cNvSpPr/>
            <p:nvPr/>
          </p:nvSpPr>
          <p:spPr>
            <a:xfrm>
              <a:off x="4008" y="3291"/>
              <a:ext cx="3229" cy="212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49" y="3758"/>
              <a:ext cx="19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/>
                <a:t>Data RAM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74" y="4513"/>
              <a:ext cx="3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/>
                <a:t>4B X 16K = 64KB</a:t>
              </a:r>
              <a:endParaRPr lang="en-US" altLang="zh-CN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1535" y="196278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953125" y="387985"/>
            <a:ext cx="54146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Physical Address and Real Component Layout</a:t>
            </a:r>
            <a:endParaRPr lang="en-US" altLang="zh-CN" sz="2000"/>
          </a:p>
        </p:txBody>
      </p:sp>
      <p:cxnSp>
        <p:nvCxnSpPr>
          <p:cNvPr id="29" name="直接连接符 28"/>
          <p:cNvCxnSpPr/>
          <p:nvPr/>
        </p:nvCxnSpPr>
        <p:spPr>
          <a:xfrm>
            <a:off x="5358130" y="387985"/>
            <a:ext cx="0" cy="61829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427220" y="1050290"/>
            <a:ext cx="3226435" cy="912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482465" y="2400935"/>
            <a:ext cx="3226435" cy="912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639435" y="1630680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Map</a:t>
            </a:r>
            <a:endParaRPr lang="en-US" altLang="zh-CN" sz="2000"/>
          </a:p>
        </p:txBody>
      </p:sp>
      <p:cxnSp>
        <p:nvCxnSpPr>
          <p:cNvPr id="33" name="直接连接符 32"/>
          <p:cNvCxnSpPr/>
          <p:nvPr/>
        </p:nvCxnSpPr>
        <p:spPr>
          <a:xfrm>
            <a:off x="294005" y="3429000"/>
            <a:ext cx="1160335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567680" y="3691890"/>
            <a:ext cx="6329680" cy="2527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/>
              <a:t>I/O Design</a:t>
            </a:r>
            <a:endParaRPr lang="en-US" altLang="zh-CN" sz="24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1. Data Bus width = 16bits, so you have 512 Ports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2. 32</a:t>
            </a:r>
            <a:r>
              <a:rPr lang="zh-CN" altLang="en-US"/>
              <a:t>位地址，高</a:t>
            </a:r>
            <a:r>
              <a:rPr lang="en-US" altLang="zh-CN"/>
              <a:t>22</a:t>
            </a:r>
            <a:r>
              <a:rPr lang="zh-CN" altLang="en-US"/>
              <a:t>位为</a:t>
            </a:r>
            <a:r>
              <a:rPr lang="en-US" altLang="zh-CN"/>
              <a:t>1</a:t>
            </a:r>
            <a:r>
              <a:rPr lang="zh-CN" altLang="en-US"/>
              <a:t>，低</a:t>
            </a:r>
            <a:r>
              <a:rPr lang="en-US" altLang="zh-CN"/>
              <a:t>10</a:t>
            </a:r>
            <a:r>
              <a:rPr lang="zh-CN" altLang="en-US"/>
              <a:t>位中，高</a:t>
            </a:r>
            <a:r>
              <a:rPr lang="en-US" altLang="zh-CN"/>
              <a:t>6</a:t>
            </a:r>
            <a:r>
              <a:rPr lang="zh-CN" altLang="en-US"/>
              <a:t>位译码，因此可以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接入</a:t>
            </a:r>
            <a:r>
              <a:rPr lang="en-US" altLang="zh-CN"/>
              <a:t>64</a:t>
            </a:r>
            <a:r>
              <a:rPr lang="zh-CN" altLang="en-US"/>
              <a:t>个接口芯片，剩余</a:t>
            </a:r>
            <a:r>
              <a:rPr lang="en-US" altLang="zh-CN"/>
              <a:t>4</a:t>
            </a:r>
            <a:r>
              <a:rPr lang="zh-CN" altLang="en-US"/>
              <a:t>位可以构成</a:t>
            </a:r>
            <a:r>
              <a:rPr lang="en-US" altLang="zh-CN"/>
              <a:t>16</a:t>
            </a:r>
            <a:r>
              <a:rPr lang="zh-CN" altLang="en-US"/>
              <a:t>个字节</a:t>
            </a:r>
            <a:r>
              <a:rPr lang="zh-CN" altLang="en-US"/>
              <a:t>地址，作为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每个接口芯片的端口地址，每个端口</a:t>
            </a:r>
            <a:r>
              <a:rPr lang="en-US" altLang="zh-CN"/>
              <a:t>16</a:t>
            </a:r>
            <a:r>
              <a:rPr lang="zh-CN" altLang="en-US"/>
              <a:t>位，因此每个接口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有</a:t>
            </a:r>
            <a:r>
              <a:rPr lang="en-US" altLang="zh-CN"/>
              <a:t>8</a:t>
            </a:r>
            <a:r>
              <a:rPr lang="zh-CN" altLang="en-US"/>
              <a:t>个端口。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229870" y="3249930"/>
            <a:ext cx="3740785" cy="948055"/>
            <a:chOff x="537" y="4670"/>
            <a:chExt cx="5891" cy="1493"/>
          </a:xfrm>
        </p:grpSpPr>
        <p:sp>
          <p:nvSpPr>
            <p:cNvPr id="14" name="矩形 13"/>
            <p:cNvSpPr/>
            <p:nvPr/>
          </p:nvSpPr>
          <p:spPr>
            <a:xfrm>
              <a:off x="3123" y="4709"/>
              <a:ext cx="3229" cy="138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7" y="4670"/>
              <a:ext cx="26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0xFFFF</a:t>
              </a:r>
              <a:r>
                <a:rPr lang="en-US" altLang="zh-CN"/>
                <a:t>_FC00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" y="5583"/>
              <a:ext cx="26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0xFFFF</a:t>
              </a:r>
              <a:r>
                <a:rPr lang="en-US" altLang="zh-CN"/>
                <a:t>_FFFF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050" y="4892"/>
              <a:ext cx="337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/>
                <a:t>I/O RAM</a:t>
              </a:r>
              <a:endParaRPr lang="en-US" altLang="zh-CN"/>
            </a:p>
            <a:p>
              <a:pPr algn="ctr"/>
              <a:r>
                <a:rPr lang="en-US" altLang="zh-CN"/>
                <a:t>16bits</a:t>
              </a:r>
              <a:r>
                <a:rPr lang="en-US" altLang="zh-CN"/>
                <a:t> X 512 = 1KB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5838825" y="2552065"/>
            <a:ext cx="4516120" cy="1115060"/>
            <a:chOff x="9330" y="834"/>
            <a:chExt cx="9026" cy="2228"/>
          </a:xfrm>
        </p:grpSpPr>
        <p:sp>
          <p:nvSpPr>
            <p:cNvPr id="36" name="矩形 35"/>
            <p:cNvSpPr/>
            <p:nvPr/>
          </p:nvSpPr>
          <p:spPr>
            <a:xfrm>
              <a:off x="9330" y="834"/>
              <a:ext cx="9026" cy="2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584" y="1080"/>
              <a:ext cx="8518" cy="1737"/>
              <a:chOff x="9584" y="1142"/>
              <a:chExt cx="8518" cy="173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9584" y="1142"/>
                <a:ext cx="8519" cy="734"/>
                <a:chOff x="9637" y="1034"/>
                <a:chExt cx="8519" cy="73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9584" y="2145"/>
                <a:ext cx="8519" cy="734"/>
                <a:chOff x="9637" y="1034"/>
                <a:chExt cx="8519" cy="734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</p:grpSp>
      </p:grpSp>
      <p:grpSp>
        <p:nvGrpSpPr>
          <p:cNvPr id="48" name="组合 47"/>
          <p:cNvGrpSpPr/>
          <p:nvPr/>
        </p:nvGrpSpPr>
        <p:grpSpPr>
          <a:xfrm rot="0">
            <a:off x="5838825" y="5456555"/>
            <a:ext cx="4516120" cy="1115060"/>
            <a:chOff x="9330" y="834"/>
            <a:chExt cx="9026" cy="2228"/>
          </a:xfrm>
        </p:grpSpPr>
        <p:sp>
          <p:nvSpPr>
            <p:cNvPr id="49" name="矩形 48"/>
            <p:cNvSpPr/>
            <p:nvPr/>
          </p:nvSpPr>
          <p:spPr>
            <a:xfrm>
              <a:off x="9330" y="834"/>
              <a:ext cx="9026" cy="2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9584" y="1080"/>
              <a:ext cx="8518" cy="1737"/>
              <a:chOff x="9584" y="1142"/>
              <a:chExt cx="8518" cy="1737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9584" y="1142"/>
                <a:ext cx="8519" cy="734"/>
                <a:chOff x="9637" y="1034"/>
                <a:chExt cx="8519" cy="734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9584" y="2145"/>
                <a:ext cx="8519" cy="734"/>
                <a:chOff x="9637" y="1034"/>
                <a:chExt cx="8519" cy="734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</p:grpSp>
      </p:grpSp>
      <p:sp>
        <p:nvSpPr>
          <p:cNvPr id="72" name="文本框 71"/>
          <p:cNvSpPr txBox="1"/>
          <p:nvPr/>
        </p:nvSpPr>
        <p:spPr>
          <a:xfrm>
            <a:off x="7464425" y="4978400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…………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838825" y="887095"/>
            <a:ext cx="4516120" cy="14744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5965825" y="118173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7099935" y="118935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8234680" y="118935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9368790" y="118935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 rot="0">
            <a:off x="5965825" y="1871345"/>
            <a:ext cx="4262755" cy="367030"/>
            <a:chOff x="9637" y="1034"/>
            <a:chExt cx="8519" cy="734"/>
          </a:xfrm>
        </p:grpSpPr>
        <p:sp>
          <p:nvSpPr>
            <p:cNvPr id="13" name="矩形 12"/>
            <p:cNvSpPr/>
            <p:nvPr/>
          </p:nvSpPr>
          <p:spPr>
            <a:xfrm>
              <a:off x="9637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904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171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438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6123305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0000</a:t>
            </a:r>
            <a:endParaRPr lang="en-US" altLang="zh-CN" sz="1200"/>
          </a:p>
        </p:txBody>
      </p:sp>
      <p:sp>
        <p:nvSpPr>
          <p:cNvPr id="62" name="文本框 61"/>
          <p:cNvSpPr txBox="1"/>
          <p:nvPr/>
        </p:nvSpPr>
        <p:spPr>
          <a:xfrm>
            <a:off x="7258050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0002</a:t>
            </a:r>
            <a:endParaRPr lang="en-US" altLang="zh-CN" sz="1200"/>
          </a:p>
        </p:txBody>
      </p:sp>
      <p:sp>
        <p:nvSpPr>
          <p:cNvPr id="63" name="文本框 62"/>
          <p:cNvSpPr txBox="1"/>
          <p:nvPr/>
        </p:nvSpPr>
        <p:spPr>
          <a:xfrm>
            <a:off x="9526270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0006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8392160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0004</a:t>
            </a:r>
            <a:endParaRPr lang="en-US" altLang="zh-CN" sz="1200"/>
          </a:p>
        </p:txBody>
      </p:sp>
      <p:sp>
        <p:nvSpPr>
          <p:cNvPr id="66" name="文本框 65"/>
          <p:cNvSpPr txBox="1"/>
          <p:nvPr/>
        </p:nvSpPr>
        <p:spPr>
          <a:xfrm>
            <a:off x="6123305" y="158115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0008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7258050" y="1581150"/>
            <a:ext cx="564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000A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9526270" y="1557655"/>
            <a:ext cx="564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000E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8392160" y="1581150"/>
            <a:ext cx="574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000C</a:t>
            </a:r>
            <a:endParaRPr lang="en-US" altLang="zh-CN" sz="1200"/>
          </a:p>
        </p:txBody>
      </p:sp>
      <p:sp>
        <p:nvSpPr>
          <p:cNvPr id="71" name="文本框 70"/>
          <p:cNvSpPr txBox="1"/>
          <p:nvPr/>
        </p:nvSpPr>
        <p:spPr>
          <a:xfrm>
            <a:off x="6058535" y="1220470"/>
            <a:ext cx="674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16 bits</a:t>
            </a:r>
            <a:endParaRPr lang="en-US" altLang="zh-CN" sz="1200"/>
          </a:p>
        </p:txBody>
      </p:sp>
      <p:sp>
        <p:nvSpPr>
          <p:cNvPr id="73" name="文本框 72"/>
          <p:cNvSpPr txBox="1"/>
          <p:nvPr/>
        </p:nvSpPr>
        <p:spPr>
          <a:xfrm>
            <a:off x="7047865" y="361950"/>
            <a:ext cx="258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低</a:t>
            </a:r>
            <a:r>
              <a:rPr lang="en-US" altLang="zh-CN" sz="1200"/>
              <a:t>4</a:t>
            </a:r>
            <a:r>
              <a:rPr lang="zh-CN" altLang="en-US" sz="1200"/>
              <a:t>位地址，接口芯片端口地址</a:t>
            </a:r>
            <a:endParaRPr lang="zh-CN" altLang="en-US" sz="1200"/>
          </a:p>
        </p:txBody>
      </p:sp>
      <p:cxnSp>
        <p:nvCxnSpPr>
          <p:cNvPr id="74" name="直接箭头连接符 73"/>
          <p:cNvCxnSpPr>
            <a:stCxn id="61" idx="0"/>
            <a:endCxn id="73" idx="1"/>
          </p:cNvCxnSpPr>
          <p:nvPr/>
        </p:nvCxnSpPr>
        <p:spPr>
          <a:xfrm flipV="1">
            <a:off x="6395720" y="499745"/>
            <a:ext cx="652145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2" idx="0"/>
            <a:endCxn id="73" idx="2"/>
          </p:cNvCxnSpPr>
          <p:nvPr/>
        </p:nvCxnSpPr>
        <p:spPr>
          <a:xfrm flipV="1">
            <a:off x="7530465" y="637540"/>
            <a:ext cx="81026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3921760" y="905510"/>
            <a:ext cx="1920240" cy="2356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921760" y="4141470"/>
            <a:ext cx="1901825" cy="2479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549015" y="2550160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Map</a:t>
            </a:r>
            <a:endParaRPr lang="en-US" altLang="zh-CN" sz="2000"/>
          </a:p>
        </p:txBody>
      </p:sp>
      <p:grpSp>
        <p:nvGrpSpPr>
          <p:cNvPr id="80" name="组合 79"/>
          <p:cNvGrpSpPr/>
          <p:nvPr/>
        </p:nvGrpSpPr>
        <p:grpSpPr>
          <a:xfrm rot="0">
            <a:off x="5838190" y="3885565"/>
            <a:ext cx="4516120" cy="1115060"/>
            <a:chOff x="9330" y="834"/>
            <a:chExt cx="9026" cy="2228"/>
          </a:xfrm>
        </p:grpSpPr>
        <p:sp>
          <p:nvSpPr>
            <p:cNvPr id="81" name="矩形 80"/>
            <p:cNvSpPr/>
            <p:nvPr/>
          </p:nvSpPr>
          <p:spPr>
            <a:xfrm>
              <a:off x="9330" y="834"/>
              <a:ext cx="9026" cy="2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9584" y="1080"/>
              <a:ext cx="8518" cy="1737"/>
              <a:chOff x="9584" y="1142"/>
              <a:chExt cx="8518" cy="1737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9584" y="1142"/>
                <a:ext cx="8519" cy="734"/>
                <a:chOff x="9637" y="1034"/>
                <a:chExt cx="8519" cy="734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9584" y="2145"/>
                <a:ext cx="8519" cy="734"/>
                <a:chOff x="9637" y="1034"/>
                <a:chExt cx="8519" cy="734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</p:grpSp>
      </p:grpSp>
      <p:sp>
        <p:nvSpPr>
          <p:cNvPr id="94" name="文本框 93"/>
          <p:cNvSpPr txBox="1"/>
          <p:nvPr/>
        </p:nvSpPr>
        <p:spPr>
          <a:xfrm>
            <a:off x="4321175" y="2611755"/>
            <a:ext cx="1502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0xFFFF_FC60</a:t>
            </a:r>
            <a:endParaRPr lang="en-US" altLang="zh-CN" sz="1600"/>
          </a:p>
        </p:txBody>
      </p:sp>
      <p:sp>
        <p:nvSpPr>
          <p:cNvPr id="95" name="文本框 94"/>
          <p:cNvSpPr txBox="1"/>
          <p:nvPr/>
        </p:nvSpPr>
        <p:spPr>
          <a:xfrm>
            <a:off x="4321175" y="3885565"/>
            <a:ext cx="1502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0xFFFF_FC70</a:t>
            </a:r>
            <a:endParaRPr lang="en-US" altLang="zh-CN" sz="1600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8665210" y="597535"/>
            <a:ext cx="1166495" cy="58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9691370" y="321945"/>
            <a:ext cx="1176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代表</a:t>
            </a:r>
            <a:r>
              <a:rPr lang="en-US" altLang="zh-CN" sz="1200"/>
              <a:t>1</a:t>
            </a:r>
            <a:r>
              <a:rPr lang="zh-CN" altLang="en-US" sz="1200"/>
              <a:t>个</a:t>
            </a:r>
            <a:r>
              <a:rPr lang="zh-CN" altLang="en-US" sz="1200"/>
              <a:t>端口</a:t>
            </a:r>
            <a:endParaRPr lang="zh-CN" altLang="en-US" sz="1200"/>
          </a:p>
        </p:txBody>
      </p:sp>
      <p:sp>
        <p:nvSpPr>
          <p:cNvPr id="99" name="文本框 98"/>
          <p:cNvSpPr txBox="1"/>
          <p:nvPr/>
        </p:nvSpPr>
        <p:spPr>
          <a:xfrm>
            <a:off x="10617200" y="2648585"/>
            <a:ext cx="109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【输出】</a:t>
            </a:r>
            <a:endParaRPr lang="en-US" altLang="zh-CN"/>
          </a:p>
          <a:p>
            <a:r>
              <a:rPr lang="en-US" altLang="zh-CN"/>
              <a:t>LED</a:t>
            </a:r>
            <a:endParaRPr lang="en-US" altLang="zh-CN"/>
          </a:p>
          <a:p>
            <a:r>
              <a:rPr lang="zh-CN" altLang="en-US"/>
              <a:t>接口芯片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0617200" y="3982085"/>
            <a:ext cx="109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【输入</a:t>
            </a:r>
            <a:r>
              <a:rPr lang="zh-CN" altLang="en-US"/>
              <a:t>】</a:t>
            </a:r>
            <a:endParaRPr lang="zh-CN" altLang="en-US"/>
          </a:p>
          <a:p>
            <a:r>
              <a:rPr lang="zh-CN" altLang="en-US"/>
              <a:t>拨码开关</a:t>
            </a:r>
            <a:endParaRPr lang="en-US" altLang="zh-CN"/>
          </a:p>
          <a:p>
            <a:r>
              <a:rPr lang="zh-CN" altLang="en-US"/>
              <a:t>接口芯片</a:t>
            </a:r>
            <a:endParaRPr lang="zh-CN" altLang="en-US"/>
          </a:p>
        </p:txBody>
      </p:sp>
      <p:graphicFrame>
        <p:nvGraphicFramePr>
          <p:cNvPr id="102" name="表格 101"/>
          <p:cNvGraphicFramePr/>
          <p:nvPr>
            <p:custDataLst>
              <p:tags r:id="rId1"/>
            </p:custDataLst>
          </p:nvPr>
        </p:nvGraphicFramePr>
        <p:xfrm>
          <a:off x="334010" y="1005840"/>
          <a:ext cx="4143375" cy="124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1381125"/>
                <a:gridCol w="1381125"/>
              </a:tblGrid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接口部件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片选信号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首地址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LedCtrl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0xFFFF_FC60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拨码开关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SwitchCtrl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0xFFFF_FC70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03" name="矩形 102"/>
          <p:cNvSpPr/>
          <p:nvPr/>
        </p:nvSpPr>
        <p:spPr>
          <a:xfrm>
            <a:off x="7101840" y="2675255"/>
            <a:ext cx="420370" cy="3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4" name="矩形 103"/>
          <p:cNvSpPr/>
          <p:nvPr/>
        </p:nvSpPr>
        <p:spPr>
          <a:xfrm>
            <a:off x="7110730" y="4008755"/>
            <a:ext cx="419100" cy="3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5" name="文本框 104"/>
          <p:cNvSpPr txBox="1"/>
          <p:nvPr/>
        </p:nvSpPr>
        <p:spPr>
          <a:xfrm>
            <a:off x="334010" y="269240"/>
            <a:ext cx="4433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LED</a:t>
            </a:r>
            <a:r>
              <a:rPr lang="zh-CN" altLang="en-US" sz="2400"/>
              <a:t>和拨码开关的</a:t>
            </a:r>
            <a:r>
              <a:rPr lang="zh-CN" altLang="en-US" sz="2400"/>
              <a:t>接口芯片设计</a:t>
            </a:r>
            <a:endParaRPr lang="zh-CN" altLang="en-US" sz="2400"/>
          </a:p>
        </p:txBody>
      </p:sp>
      <p:graphicFrame>
        <p:nvGraphicFramePr>
          <p:cNvPr id="106" name="表格 105"/>
          <p:cNvGraphicFramePr/>
          <p:nvPr>
            <p:custDataLst>
              <p:tags r:id="rId2"/>
            </p:custDataLst>
          </p:nvPr>
        </p:nvGraphicFramePr>
        <p:xfrm>
          <a:off x="255270" y="4872990"/>
          <a:ext cx="4143375" cy="124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1381125"/>
                <a:gridCol w="1381125"/>
              </a:tblGrid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接口部件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外设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端口占用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24</a:t>
                      </a:r>
                      <a:r>
                        <a:rPr lang="zh-CN" altLang="en-US" sz="1400"/>
                        <a:t>个</a:t>
                      </a:r>
                      <a:r>
                        <a:rPr lang="en-US" altLang="zh-CN" sz="1400"/>
                        <a:t>LED</a:t>
                      </a:r>
                      <a:r>
                        <a:rPr lang="zh-CN" altLang="en-US" sz="1400"/>
                        <a:t>灯</a:t>
                      </a:r>
                      <a:endParaRPr lang="zh-CN" altLang="en-US" sz="14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号端口</a:t>
                      </a:r>
                      <a:r>
                        <a:rPr lang="en-US" altLang="zh-CN" sz="1400"/>
                        <a:t>16</a:t>
                      </a:r>
                      <a:r>
                        <a:rPr lang="zh-CN" altLang="en-US" sz="1400"/>
                        <a:t>位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号端口</a:t>
                      </a:r>
                      <a:r>
                        <a:rPr lang="zh-CN" altLang="en-US" sz="1400"/>
                        <a:t>高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位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拨码开关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24</a:t>
                      </a:r>
                      <a:r>
                        <a:rPr lang="zh-CN" altLang="en-US" sz="1400"/>
                        <a:t>个拨码开关</a:t>
                      </a:r>
                      <a:endParaRPr lang="zh-CN" altLang="en-US" sz="1400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</a:tbl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188595" y="6280150"/>
            <a:ext cx="5128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号端口高</a:t>
            </a:r>
            <a:r>
              <a:rPr lang="en-US" altLang="zh-CN" sz="1600"/>
              <a:t>8</a:t>
            </a:r>
            <a:r>
              <a:rPr lang="zh-CN" altLang="en-US" sz="1600"/>
              <a:t>位对于</a:t>
            </a:r>
            <a:r>
              <a:rPr lang="en-US" altLang="zh-CN" sz="1600"/>
              <a:t>24</a:t>
            </a:r>
            <a:r>
              <a:rPr lang="zh-CN" altLang="en-US" sz="1600"/>
              <a:t>位数据高</a:t>
            </a:r>
            <a:r>
              <a:rPr lang="en-US" altLang="zh-CN" sz="1600"/>
              <a:t>8</a:t>
            </a:r>
            <a:r>
              <a:rPr lang="zh-CN" altLang="en-US" sz="1600"/>
              <a:t>位，剩下的对应</a:t>
            </a:r>
            <a:r>
              <a:rPr lang="en-US" altLang="zh-CN" sz="1600"/>
              <a:t>0</a:t>
            </a:r>
            <a:r>
              <a:rPr lang="zh-CN" altLang="en-US" sz="1600"/>
              <a:t>号端口</a:t>
            </a:r>
            <a:endParaRPr lang="zh-CN" altLang="en-US" sz="1600"/>
          </a:p>
        </p:txBody>
      </p:sp>
      <p:cxnSp>
        <p:nvCxnSpPr>
          <p:cNvPr id="108" name="直接箭头连接符 107"/>
          <p:cNvCxnSpPr>
            <a:stCxn id="84" idx="1"/>
          </p:cNvCxnSpPr>
          <p:nvPr/>
        </p:nvCxnSpPr>
        <p:spPr>
          <a:xfrm flipH="1">
            <a:off x="4169410" y="4192270"/>
            <a:ext cx="1795780" cy="13246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4272280" y="4376420"/>
            <a:ext cx="2838450" cy="1405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关于</a:t>
            </a:r>
            <a:r>
              <a:rPr lang="en-US" altLang="zh-CN"/>
              <a:t>data</a:t>
            </a:r>
            <a:r>
              <a:t>输入到</a:t>
            </a:r>
            <a:r>
              <a:rPr lang="en-US" altLang="zh-CN"/>
              <a:t>RAM</a:t>
            </a:r>
            <a:r>
              <a:t>还是</a:t>
            </a:r>
            <a:r>
              <a:rPr lang="en-US" altLang="zh-CN"/>
              <a:t>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选择</a:t>
            </a:r>
            <a:r>
              <a:rPr lang="en-US" altLang="zh-CN"/>
              <a:t>RAM or IO Device</a:t>
            </a:r>
            <a:r>
              <a:t>：</a:t>
            </a:r>
            <a:r>
              <a:rPr lang="zh-CN" altLang="en-US"/>
              <a:t>我们需要根据</a:t>
            </a:r>
            <a:r>
              <a:rPr lang="en-US" altLang="zh-CN"/>
              <a:t>pc</a:t>
            </a:r>
            <a:r>
              <a:t>的值，也就是</a:t>
            </a:r>
            <a:r>
              <a:rPr lang="en-US" altLang="zh-CN"/>
              <a:t>32</a:t>
            </a:r>
            <a:r>
              <a:t>位虚拟地址空间，去判断</a:t>
            </a:r>
            <a:r>
              <a:rPr lang="en-US" altLang="zh-CN"/>
              <a:t>data</a:t>
            </a:r>
            <a:r>
              <a:t>的目标（读</a:t>
            </a:r>
            <a:r>
              <a:rPr lang="en-US" altLang="zh-CN"/>
              <a:t>/</a:t>
            </a:r>
            <a:r>
              <a:t>写），是</a:t>
            </a:r>
            <a:r>
              <a:rPr lang="en-US" altLang="zh-CN"/>
              <a:t>RAM</a:t>
            </a:r>
            <a:r>
              <a:t>，还是</a:t>
            </a:r>
            <a:r>
              <a:rPr lang="en-US" altLang="zh-CN"/>
              <a:t>IO</a:t>
            </a:r>
            <a:r>
              <a:t>设备，以目前的地址空间分配，只需要</a:t>
            </a:r>
            <a:r>
              <a:rPr b="1"/>
              <a:t>判断</a:t>
            </a:r>
            <a:r>
              <a:rPr lang="en-US" altLang="zh-CN" b="1"/>
              <a:t>pc</a:t>
            </a:r>
            <a:r>
              <a:rPr b="1"/>
              <a:t>的最高</a:t>
            </a:r>
            <a:r>
              <a:rPr lang="en-US" altLang="zh-CN" b="1"/>
              <a:t>22</a:t>
            </a:r>
            <a:r>
              <a:rPr b="1"/>
              <a:t>位，是不是全为</a:t>
            </a:r>
            <a:r>
              <a:rPr lang="en-US" altLang="zh-CN" b="1"/>
              <a:t>1</a:t>
            </a:r>
            <a:r>
              <a:rPr b="1"/>
              <a:t>，若不是，就是</a:t>
            </a:r>
            <a:r>
              <a:rPr lang="en-US" altLang="zh-CN" b="1"/>
              <a:t>RAM</a:t>
            </a:r>
            <a:r>
              <a:rPr b="1"/>
              <a:t>；若是，就是</a:t>
            </a:r>
            <a:r>
              <a:rPr lang="en-US" altLang="zh-CN" b="1"/>
              <a:t>IO</a:t>
            </a:r>
            <a:r>
              <a:rPr b="1"/>
              <a:t>设备。</a:t>
            </a:r>
            <a:endParaRPr b="1"/>
          </a:p>
          <a:p>
            <a:r>
              <a:rPr lang="en-US" altLang="zh-CN"/>
              <a:t>32</a:t>
            </a:r>
            <a:r>
              <a:t>位</a:t>
            </a:r>
            <a:r>
              <a:rPr lang="en-US" altLang="zh-CN"/>
              <a:t>data</a:t>
            </a:r>
            <a:r>
              <a:t>的处理</a:t>
            </a:r>
          </a:p>
          <a:p>
            <a:pPr lvl="1"/>
            <a:r>
              <a:rPr lang="en-US" altLang="zh-CN"/>
              <a:t>CPU</a:t>
            </a:r>
            <a:r>
              <a:t>输出</a:t>
            </a:r>
            <a:r>
              <a:rPr lang="en-US" altLang="zh-CN"/>
              <a:t>32</a:t>
            </a:r>
            <a:r>
              <a:t>位</a:t>
            </a:r>
            <a:r>
              <a:rPr lang="en-US" altLang="zh-CN"/>
              <a:t>data</a:t>
            </a:r>
            <a:endParaRPr lang="en-US" altLang="zh-CN"/>
          </a:p>
          <a:p>
            <a:pPr lvl="2"/>
            <a:r>
              <a:t>若流入</a:t>
            </a:r>
            <a:r>
              <a:rPr lang="en-US" altLang="zh-CN"/>
              <a:t>RAM</a:t>
            </a:r>
            <a:r>
              <a:t>，则直接流入即可，配合</a:t>
            </a:r>
            <a:r>
              <a:rPr lang="en-US" altLang="zh-CN"/>
              <a:t>MemWrite</a:t>
            </a:r>
            <a:r>
              <a:t>和</a:t>
            </a:r>
            <a:r>
              <a:rPr lang="en-US" altLang="zh-CN"/>
              <a:t>clk</a:t>
            </a:r>
            <a:r>
              <a:t>写入</a:t>
            </a:r>
            <a:r>
              <a:rPr lang="en-US" altLang="zh-CN"/>
              <a:t>data</a:t>
            </a:r>
            <a:endParaRPr lang="en-US" altLang="zh-CN"/>
          </a:p>
          <a:p>
            <a:pPr lvl="2"/>
            <a:r>
              <a:t>若流入</a:t>
            </a:r>
            <a:r>
              <a:rPr lang="en-US" altLang="zh-CN"/>
              <a:t>IO</a:t>
            </a:r>
            <a:r>
              <a:t>，只能将</a:t>
            </a:r>
            <a:r>
              <a:rPr b="1"/>
              <a:t>低</a:t>
            </a:r>
            <a:r>
              <a:rPr lang="en-US" altLang="zh-CN" b="1"/>
              <a:t>16</a:t>
            </a:r>
            <a:r>
              <a:rPr b="1"/>
              <a:t>位</a:t>
            </a:r>
            <a:r>
              <a:t>输出，因为</a:t>
            </a:r>
            <a:r>
              <a:rPr lang="en-US" altLang="zh-CN"/>
              <a:t>IO</a:t>
            </a:r>
            <a:r>
              <a:t>数据总线宽度是</a:t>
            </a:r>
            <a:r>
              <a:rPr lang="en-US" altLang="zh-CN"/>
              <a:t>16</a:t>
            </a:r>
            <a:r>
              <a:t>位，流向的目标芯片及其目标端口，由地址线的低</a:t>
            </a:r>
            <a:r>
              <a:rPr lang="en-US" altLang="zh-CN"/>
              <a:t>10</a:t>
            </a:r>
            <a:r>
              <a:t>位判断，低</a:t>
            </a:r>
            <a:r>
              <a:rPr lang="en-US" altLang="zh-CN"/>
              <a:t>10</a:t>
            </a:r>
            <a:r>
              <a:t>位中，高</a:t>
            </a:r>
            <a:r>
              <a:rPr lang="en-US" altLang="zh-CN"/>
              <a:t>6</a:t>
            </a:r>
            <a:r>
              <a:t>位产生片选信号选中接口芯片，低</a:t>
            </a:r>
            <a:r>
              <a:rPr lang="en-US" altLang="zh-CN"/>
              <a:t>4</a:t>
            </a:r>
            <a:r>
              <a:t>位则选中接口芯片的端口，从而将数据写入到端口中，从而送出到</a:t>
            </a:r>
            <a:r>
              <a:rPr lang="en-US" altLang="zh-CN"/>
              <a:t>IO</a:t>
            </a:r>
            <a:r>
              <a:t>设备，也需要</a:t>
            </a:r>
            <a:r>
              <a:rPr lang="en-US" altLang="zh-CN" b="1"/>
              <a:t>IOWrite</a:t>
            </a:r>
            <a:r>
              <a:rPr b="1"/>
              <a:t>和</a:t>
            </a:r>
            <a:r>
              <a:rPr lang="en-US" altLang="zh-CN" b="1"/>
              <a:t>clk</a:t>
            </a:r>
            <a:r>
              <a:rPr b="1"/>
              <a:t>配合</a:t>
            </a:r>
          </a:p>
          <a:p>
            <a:pPr lvl="1"/>
            <a:r>
              <a:t>输入</a:t>
            </a:r>
            <a:r>
              <a:rPr lang="en-US" altLang="zh-CN"/>
              <a:t>32</a:t>
            </a:r>
            <a:r>
              <a:t>位</a:t>
            </a:r>
            <a:r>
              <a:rPr lang="en-US" altLang="zh-CN"/>
              <a:t>data</a:t>
            </a:r>
            <a:r>
              <a:t>到</a:t>
            </a:r>
            <a:r>
              <a:rPr lang="en-US" altLang="zh-CN"/>
              <a:t>CPU</a:t>
            </a:r>
            <a:endParaRPr lang="en-US" altLang="zh-CN"/>
          </a:p>
          <a:p>
            <a:pPr lvl="2"/>
            <a:r>
              <a:t>先选中目标：</a:t>
            </a:r>
            <a:r>
              <a:rPr lang="en-US" altLang="zh-CN"/>
              <a:t>RAM or IO</a:t>
            </a:r>
            <a:endParaRPr lang="en-US" altLang="zh-CN"/>
          </a:p>
          <a:p>
            <a:pPr lvl="2"/>
            <a:r>
              <a:rPr lang="en-US" altLang="zh-CN"/>
              <a:t>RAM</a:t>
            </a:r>
            <a:r>
              <a:t>直接将</a:t>
            </a:r>
            <a:r>
              <a:rPr lang="en-US" altLang="zh-CN"/>
              <a:t>32</a:t>
            </a:r>
            <a:r>
              <a:t>位输入到</a:t>
            </a:r>
            <a:r>
              <a:rPr lang="en-US" altLang="zh-CN"/>
              <a:t>CPU</a:t>
            </a:r>
          </a:p>
          <a:p>
            <a:pPr lvl="2"/>
            <a:r>
              <a:t>外设输入</a:t>
            </a:r>
            <a:r>
              <a:rPr lang="en-US" altLang="zh-CN"/>
              <a:t>16</a:t>
            </a:r>
            <a:r>
              <a:t>位，</a:t>
            </a:r>
            <a:r>
              <a:rPr lang="en-US" altLang="zh-CN"/>
              <a:t>0</a:t>
            </a:r>
            <a:r>
              <a:t>扩展到</a:t>
            </a:r>
            <a:r>
              <a:rPr lang="en-US" altLang="zh-CN"/>
              <a:t>32</a:t>
            </a:r>
            <a:r>
              <a:t>位再输入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8285" y="221297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3500000">
            <a:off x="3956050" y="411797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8285" y="36207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0030" y="31743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instruction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0030" y="2754630"/>
            <a:ext cx="1673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outside_data_i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5685" y="25495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rgbClr val="FF0000"/>
                </a:solidFill>
              </a:rPr>
              <a:t>mem_io_write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7640" y="301561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7640" y="348170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71210" y="3947795"/>
            <a:ext cx="528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pc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34205" y="463613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CPU_only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950" y="2643505"/>
            <a:ext cx="1427480" cy="14274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3500000">
            <a:off x="894715" y="3669030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950" y="3188970"/>
            <a:ext cx="811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150" y="3188970"/>
            <a:ext cx="716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3450" y="4187190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inst_rom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6400165" y="4116705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27850" y="4107180"/>
            <a:ext cx="0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65785" y="5095240"/>
            <a:ext cx="196278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6260" y="3338830"/>
            <a:ext cx="0" cy="175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539750" y="3357880"/>
            <a:ext cx="4572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8" idx="1"/>
          </p:cNvCxnSpPr>
          <p:nvPr/>
        </p:nvCxnSpPr>
        <p:spPr>
          <a:xfrm flipV="1">
            <a:off x="2424430" y="3343275"/>
            <a:ext cx="162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627745" y="57975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13500000">
            <a:off x="8525510" y="248475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095230" y="137350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095230" y="1852930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dina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095230" y="233235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wea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003665" y="18097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data_ram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118725" y="894080"/>
            <a:ext cx="821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5590" y="264160"/>
            <a:ext cx="24860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3. SOC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）加外设控制</a:t>
            </a:r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2528570" y="4840605"/>
            <a:ext cx="1040130" cy="104013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3568700" y="5567045"/>
            <a:ext cx="335915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1395" y="592137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inst_mmu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8565" y="5396865"/>
            <a:ext cx="1149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chemeClr val="tx1"/>
                </a:solidFill>
              </a:rPr>
              <a:t>virtual_addr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20315" y="4959985"/>
            <a:ext cx="982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real_addr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34960" y="3188335"/>
            <a:ext cx="2657475" cy="30016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918450" y="4492625"/>
            <a:ext cx="1296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cpu_addr_i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18450" y="4991100"/>
            <a:ext cx="1296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cpu_data_i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301990" y="6190615"/>
            <a:ext cx="2055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mem_or_io_ctl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038590" y="3821430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mem_data_i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50" name="肘形连接符 49"/>
          <p:cNvCxnSpPr>
            <a:endCxn id="33" idx="1"/>
          </p:cNvCxnSpPr>
          <p:nvPr/>
        </p:nvCxnSpPr>
        <p:spPr>
          <a:xfrm>
            <a:off x="6400165" y="3174365"/>
            <a:ext cx="1518285" cy="1487170"/>
          </a:xfrm>
          <a:prstGeom prst="bentConnector3">
            <a:avLst>
              <a:gd name="adj1" fmla="val 606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3"/>
            <a:endCxn id="34" idx="1"/>
          </p:cNvCxnSpPr>
          <p:nvPr/>
        </p:nvCxnSpPr>
        <p:spPr>
          <a:xfrm>
            <a:off x="6400165" y="3650615"/>
            <a:ext cx="1518285" cy="150939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038590" y="485330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led_data_o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038590" y="3547110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ym typeface="+mn-ea"/>
              </a:rPr>
              <a:t>mem_data_o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038590" y="456882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io_write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38590" y="513778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switch_data_i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38590" y="542226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chip_select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38590" y="4095750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918450" y="3994150"/>
            <a:ext cx="1497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mem_io_write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61" name="肘形连接符 60"/>
          <p:cNvCxnSpPr>
            <a:stCxn id="10" idx="3"/>
            <a:endCxn id="60" idx="1"/>
          </p:cNvCxnSpPr>
          <p:nvPr/>
        </p:nvCxnSpPr>
        <p:spPr>
          <a:xfrm>
            <a:off x="6400165" y="2718435"/>
            <a:ext cx="1518285" cy="1444625"/>
          </a:xfrm>
          <a:prstGeom prst="bentConnector3">
            <a:avLst>
              <a:gd name="adj1" fmla="val 77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9038590" y="3272790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mem_write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>
            <a:stCxn id="68" idx="3"/>
            <a:endCxn id="39" idx="3"/>
          </p:cNvCxnSpPr>
          <p:nvPr/>
        </p:nvCxnSpPr>
        <p:spPr>
          <a:xfrm flipV="1">
            <a:off x="10592435" y="2501265"/>
            <a:ext cx="347345" cy="940435"/>
          </a:xfrm>
          <a:prstGeom prst="bentConnector3">
            <a:avLst>
              <a:gd name="adj1" fmla="val 1685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flipV="1">
            <a:off x="10592435" y="2012950"/>
            <a:ext cx="347345" cy="1694180"/>
          </a:xfrm>
          <a:prstGeom prst="bentConnector3">
            <a:avLst>
              <a:gd name="adj1" fmla="val 234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endCxn id="41" idx="3"/>
          </p:cNvCxnSpPr>
          <p:nvPr/>
        </p:nvCxnSpPr>
        <p:spPr>
          <a:xfrm rot="16200000">
            <a:off x="9152255" y="2498090"/>
            <a:ext cx="3221990" cy="352425"/>
          </a:xfrm>
          <a:prstGeom prst="bentConnector4">
            <a:avLst>
              <a:gd name="adj1" fmla="val -581"/>
              <a:gd name="adj2" fmla="val 3903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flipH="1">
            <a:off x="10592435" y="1541145"/>
            <a:ext cx="347345" cy="2447925"/>
          </a:xfrm>
          <a:prstGeom prst="bentConnector3">
            <a:avLst>
              <a:gd name="adj1" fmla="val -2085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934960" y="3481705"/>
            <a:ext cx="1497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cpu_data_o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80" name="肘形连接符 79"/>
          <p:cNvCxnSpPr>
            <a:stCxn id="77" idx="1"/>
          </p:cNvCxnSpPr>
          <p:nvPr/>
        </p:nvCxnSpPr>
        <p:spPr>
          <a:xfrm rot="10800000">
            <a:off x="7738110" y="1553845"/>
            <a:ext cx="196850" cy="20967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9" idx="1"/>
          </p:cNvCxnSpPr>
          <p:nvPr/>
        </p:nvCxnSpPr>
        <p:spPr>
          <a:xfrm rot="10800000" flipV="1">
            <a:off x="4049395" y="1553210"/>
            <a:ext cx="3670935" cy="1369695"/>
          </a:xfrm>
          <a:prstGeom prst="bentConnector3">
            <a:avLst>
              <a:gd name="adj1" fmla="val 1064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1014710" y="4661535"/>
            <a:ext cx="1040130" cy="104013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1167428" y="4859020"/>
            <a:ext cx="73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接口芯片</a:t>
            </a:r>
            <a:endParaRPr lang="zh-CN" altLang="en-US"/>
          </a:p>
        </p:txBody>
      </p:sp>
      <p:cxnSp>
        <p:nvCxnSpPr>
          <p:cNvPr id="85" name="直接箭头连接符 84"/>
          <p:cNvCxnSpPr>
            <a:endCxn id="82" idx="1"/>
          </p:cNvCxnSpPr>
          <p:nvPr/>
        </p:nvCxnSpPr>
        <p:spPr>
          <a:xfrm flipV="1">
            <a:off x="10669905" y="5181600"/>
            <a:ext cx="344805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9003665" y="570674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io_port_addr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TABLE_BEAUTIFY" val="smartTable{a84ca77b-ff39-49e3-bc98-3b4e8968129a}"/>
  <p:tag name="TABLE_ENDDRAG_ORIGIN_RECT" val="326*98"/>
  <p:tag name="TABLE_ENDDRAG_RECT" val="44*45*326*98"/>
</p:tagLst>
</file>

<file path=ppt/tags/tag68.xml><?xml version="1.0" encoding="utf-8"?>
<p:tagLst xmlns:p="http://schemas.openxmlformats.org/presentationml/2006/main">
  <p:tag name="KSO_WM_UNIT_TABLE_BEAUTIFY" val="smartTable{040b3032-54ca-4ccd-9dfc-c993c6ae1d91}"/>
  <p:tag name="TABLE_ENDDRAG_ORIGIN_RECT" val="326*98"/>
  <p:tag name="TABLE_ENDDRAG_RECT" val="44*45*326*9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WPS 演示</Application>
  <PresentationFormat>宽屏</PresentationFormat>
  <Paragraphs>307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量子纠缠</cp:lastModifiedBy>
  <cp:revision>222</cp:revision>
  <dcterms:created xsi:type="dcterms:W3CDTF">2019-06-19T02:08:00Z</dcterms:created>
  <dcterms:modified xsi:type="dcterms:W3CDTF">2020-12-26T13:00:20Z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