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09" r:id="rId3"/>
    <p:sldId id="410" r:id="rId4"/>
    <p:sldId id="411" r:id="rId5"/>
    <p:sldId id="412" r:id="rId6"/>
    <p:sldId id="413" r:id="rId7"/>
    <p:sldId id="418" r:id="rId8"/>
    <p:sldId id="414" r:id="rId9"/>
    <p:sldId id="4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7640" y="394779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2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354320"/>
            <a:ext cx="636206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201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9245" y="537845"/>
            <a:ext cx="270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加外设前的</a:t>
            </a:r>
            <a:r>
              <a:rPr lang="en-US" altLang="zh-CN" sz="2400"/>
              <a:t>SOC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5590" y="264160"/>
            <a:ext cx="19951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</a:t>
            </a:r>
            <a:r>
              <a:rPr lang="en-US" altLang="zh-CN" sz="2400"/>
              <a:t>MMU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92120" y="3175000"/>
            <a:ext cx="2050415" cy="10661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2120" y="4241165"/>
            <a:ext cx="2050415" cy="19113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82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4940" y="424116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0x0000_3000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99155" y="459359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59505" y="501777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ROM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34030" y="5441950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1B X 64K = 64KB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917700" y="2456815"/>
            <a:ext cx="31248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Instruction Address</a:t>
            </a:r>
            <a:endParaRPr lang="en-US" altLang="zh-CN" sz="2000"/>
          </a:p>
        </p:txBody>
      </p:sp>
      <p:sp>
        <p:nvSpPr>
          <p:cNvPr id="12" name="矩形 11"/>
          <p:cNvSpPr/>
          <p:nvPr/>
        </p:nvSpPr>
        <p:spPr>
          <a:xfrm>
            <a:off x="7098665" y="4051935"/>
            <a:ext cx="2050415" cy="21075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8665" y="3175000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1490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07250" y="3257550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 ROM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140575" y="363410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041265" y="3174365"/>
            <a:ext cx="2040890" cy="1067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054600" y="4013200"/>
            <a:ext cx="2035810" cy="21393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45885" y="2456815"/>
            <a:ext cx="3355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</a:t>
            </a:r>
            <a:r>
              <a:rPr lang="en-US" altLang="zh-CN" sz="2000"/>
              <a:t> Instruction Address</a:t>
            </a:r>
            <a:endParaRPr lang="en-US" altLang="zh-CN" sz="2000"/>
          </a:p>
        </p:txBody>
      </p:sp>
      <p:sp>
        <p:nvSpPr>
          <p:cNvPr id="22" name="文本框 21"/>
          <p:cNvSpPr txBox="1"/>
          <p:nvPr/>
        </p:nvSpPr>
        <p:spPr>
          <a:xfrm>
            <a:off x="5769610" y="3842385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sp>
        <p:nvSpPr>
          <p:cNvPr id="24" name="文本框 23"/>
          <p:cNvSpPr txBox="1"/>
          <p:nvPr/>
        </p:nvSpPr>
        <p:spPr>
          <a:xfrm>
            <a:off x="5391150" y="320675"/>
            <a:ext cx="60706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1. CPU</a:t>
            </a:r>
            <a:r>
              <a:rPr lang="zh-CN" altLang="en-US" sz="2000"/>
              <a:t>：</a:t>
            </a:r>
            <a:r>
              <a:rPr lang="en-US" altLang="zh-CN" sz="2000"/>
              <a:t>PC[31:0] = Virtual </a:t>
            </a:r>
            <a:r>
              <a:rPr lang="en-US" altLang="zh-CN" sz="2000"/>
              <a:t>Instruction Address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Memory</a:t>
            </a:r>
            <a:r>
              <a:rPr lang="zh-CN" altLang="en-US" sz="2000"/>
              <a:t>：</a:t>
            </a:r>
            <a:r>
              <a:rPr lang="en-US" altLang="zh-CN" sz="2000"/>
              <a:t>Physical Address = (PC - 0x3000)[15:2]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3. 4B = 4Byte = 1 Word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217170" y="252730"/>
            <a:ext cx="35217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PC</a:t>
            </a:r>
            <a:r>
              <a:rPr lang="zh-CN" altLang="en-US" sz="2800"/>
              <a:t>虚拟地址映射方法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74625" y="141605"/>
            <a:ext cx="4146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Data Memor</a:t>
            </a:r>
            <a:r>
              <a:rPr lang="en-US" altLang="zh-CN" sz="2400"/>
              <a:t>y Address Space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2418080" y="3314065"/>
            <a:ext cx="2050415" cy="1633220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8080" y="1962785"/>
            <a:ext cx="2050415" cy="1350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5020" y="105727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24798" y="225933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Data RAM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459673" y="273875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7190" y="1353820"/>
            <a:ext cx="2673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Address Space</a:t>
            </a:r>
            <a:endParaRPr lang="en-US" altLang="zh-CN" sz="2000"/>
          </a:p>
        </p:txBody>
      </p:sp>
      <p:sp>
        <p:nvSpPr>
          <p:cNvPr id="14" name="矩形 13"/>
          <p:cNvSpPr/>
          <p:nvPr/>
        </p:nvSpPr>
        <p:spPr>
          <a:xfrm>
            <a:off x="2418715" y="4947285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6605" y="492252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_FC00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6605" y="550227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_FFFF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634933" y="520192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1KB  I/O RAM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7634605" y="1057275"/>
            <a:ext cx="2049780" cy="1350010"/>
            <a:chOff x="4008" y="3291"/>
            <a:chExt cx="3228" cy="2126"/>
          </a:xfrm>
        </p:grpSpPr>
        <p:sp>
          <p:nvSpPr>
            <p:cNvPr id="22" name="矩形 21"/>
            <p:cNvSpPr/>
            <p:nvPr/>
          </p:nvSpPr>
          <p:spPr>
            <a:xfrm>
              <a:off x="4008" y="3291"/>
              <a:ext cx="3229" cy="212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49" y="3758"/>
              <a:ext cx="19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Data RAM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74" y="4513"/>
              <a:ext cx="3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4B X 16K = 64KB</a:t>
              </a:r>
              <a:endParaRPr lang="en-US" altLang="zh-CN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1535" y="196278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53125" y="387985"/>
            <a:ext cx="5414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 Address and Real Component Layout</a:t>
            </a:r>
            <a:endParaRPr lang="en-US" altLang="zh-CN" sz="2000"/>
          </a:p>
        </p:txBody>
      </p:sp>
      <p:cxnSp>
        <p:nvCxnSpPr>
          <p:cNvPr id="29" name="直接连接符 28"/>
          <p:cNvCxnSpPr/>
          <p:nvPr/>
        </p:nvCxnSpPr>
        <p:spPr>
          <a:xfrm>
            <a:off x="5358130" y="387985"/>
            <a:ext cx="0" cy="61829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427220" y="1050290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482465" y="2400935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39435" y="163068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cxnSp>
        <p:nvCxnSpPr>
          <p:cNvPr id="33" name="直接连接符 32"/>
          <p:cNvCxnSpPr/>
          <p:nvPr/>
        </p:nvCxnSpPr>
        <p:spPr>
          <a:xfrm>
            <a:off x="294005" y="3429000"/>
            <a:ext cx="116033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67680" y="3691890"/>
            <a:ext cx="6329680" cy="2527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I/O Design</a:t>
            </a:r>
            <a:endParaRPr lang="en-US" altLang="zh-CN" sz="24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Data Bus width = 16bits, so you have 512 Ports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2. 32</a:t>
            </a:r>
            <a:r>
              <a:rPr lang="zh-CN" altLang="en-US"/>
              <a:t>位地址，高</a:t>
            </a:r>
            <a:r>
              <a:rPr lang="en-US" altLang="zh-CN"/>
              <a:t>22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，低</a:t>
            </a:r>
            <a:r>
              <a:rPr lang="en-US" altLang="zh-CN"/>
              <a:t>10</a:t>
            </a:r>
            <a:r>
              <a:rPr lang="zh-CN" altLang="en-US"/>
              <a:t>位中，高</a:t>
            </a:r>
            <a:r>
              <a:rPr lang="en-US" altLang="zh-CN"/>
              <a:t>6</a:t>
            </a:r>
            <a:r>
              <a:rPr lang="zh-CN" altLang="en-US"/>
              <a:t>位译码，因此可以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接入</a:t>
            </a:r>
            <a:r>
              <a:rPr lang="en-US" altLang="zh-CN"/>
              <a:t>64</a:t>
            </a:r>
            <a:r>
              <a:rPr lang="zh-CN" altLang="en-US"/>
              <a:t>个接口芯片，剩余</a:t>
            </a:r>
            <a:r>
              <a:rPr lang="en-US" altLang="zh-CN"/>
              <a:t>4</a:t>
            </a:r>
            <a:r>
              <a:rPr lang="zh-CN" altLang="en-US"/>
              <a:t>位可以构成</a:t>
            </a:r>
            <a:r>
              <a:rPr lang="en-US" altLang="zh-CN"/>
              <a:t>16</a:t>
            </a:r>
            <a:r>
              <a:rPr lang="zh-CN" altLang="en-US"/>
              <a:t>个字节</a:t>
            </a:r>
            <a:r>
              <a:rPr lang="zh-CN" altLang="en-US"/>
              <a:t>地址，作为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每个接口芯片的端口地址，每个端口</a:t>
            </a:r>
            <a:r>
              <a:rPr lang="en-US" altLang="zh-CN"/>
              <a:t>16</a:t>
            </a:r>
            <a:r>
              <a:rPr lang="zh-CN" altLang="en-US"/>
              <a:t>位，因此每个接口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有</a:t>
            </a:r>
            <a:r>
              <a:rPr lang="en-US" altLang="zh-CN"/>
              <a:t>8</a:t>
            </a:r>
            <a:r>
              <a:rPr lang="zh-CN" altLang="en-US"/>
              <a:t>个端口。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229870" y="3249930"/>
            <a:ext cx="3740785" cy="948055"/>
            <a:chOff x="537" y="4670"/>
            <a:chExt cx="5891" cy="1493"/>
          </a:xfrm>
        </p:grpSpPr>
        <p:sp>
          <p:nvSpPr>
            <p:cNvPr id="14" name="矩形 13"/>
            <p:cNvSpPr/>
            <p:nvPr/>
          </p:nvSpPr>
          <p:spPr>
            <a:xfrm>
              <a:off x="3123" y="4709"/>
              <a:ext cx="3229" cy="138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7" y="4670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_FC00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" y="5583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_FFFF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50" y="4892"/>
              <a:ext cx="337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I/O RAM</a:t>
              </a:r>
              <a:endParaRPr lang="en-US" altLang="zh-CN"/>
            </a:p>
            <a:p>
              <a:pPr algn="ctr"/>
              <a:r>
                <a:rPr lang="en-US" altLang="zh-CN"/>
                <a:t>16bits</a:t>
              </a:r>
              <a:r>
                <a:rPr lang="en-US" altLang="zh-CN"/>
                <a:t> X 512 = 1KB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838825" y="2552065"/>
            <a:ext cx="4516120" cy="1115060"/>
            <a:chOff x="9330" y="834"/>
            <a:chExt cx="9026" cy="2228"/>
          </a:xfrm>
        </p:grpSpPr>
        <p:sp>
          <p:nvSpPr>
            <p:cNvPr id="36" name="矩形 35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 rot="0">
            <a:off x="5838825" y="5456555"/>
            <a:ext cx="4516120" cy="1115060"/>
            <a:chOff x="9330" y="834"/>
            <a:chExt cx="9026" cy="2228"/>
          </a:xfrm>
        </p:grpSpPr>
        <p:sp>
          <p:nvSpPr>
            <p:cNvPr id="49" name="矩形 48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72" name="文本框 71"/>
          <p:cNvSpPr txBox="1"/>
          <p:nvPr/>
        </p:nvSpPr>
        <p:spPr>
          <a:xfrm>
            <a:off x="7464425" y="497840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…………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38825" y="887095"/>
            <a:ext cx="4516120" cy="14744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965825" y="118173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7099935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823468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936879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 rot="0">
            <a:off x="5965825" y="1871345"/>
            <a:ext cx="4262755" cy="367030"/>
            <a:chOff x="9637" y="1034"/>
            <a:chExt cx="8519" cy="734"/>
          </a:xfrm>
        </p:grpSpPr>
        <p:sp>
          <p:nvSpPr>
            <p:cNvPr id="13" name="矩形 12"/>
            <p:cNvSpPr/>
            <p:nvPr/>
          </p:nvSpPr>
          <p:spPr>
            <a:xfrm>
              <a:off x="9637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904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1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438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123305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0000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725805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952627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0006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39216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0004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6123305" y="158115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0008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7258050" y="1581150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000A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9526270" y="1557655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8392160" y="1581150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000C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6058535" y="1220470"/>
            <a:ext cx="674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16 bits</a:t>
            </a:r>
            <a:endParaRPr lang="en-US" altLang="zh-CN" sz="1200"/>
          </a:p>
        </p:txBody>
      </p:sp>
      <p:sp>
        <p:nvSpPr>
          <p:cNvPr id="73" name="文本框 72"/>
          <p:cNvSpPr txBox="1"/>
          <p:nvPr/>
        </p:nvSpPr>
        <p:spPr>
          <a:xfrm>
            <a:off x="7047865" y="361950"/>
            <a:ext cx="258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低</a:t>
            </a:r>
            <a:r>
              <a:rPr lang="en-US" altLang="zh-CN" sz="1200"/>
              <a:t>4</a:t>
            </a:r>
            <a:r>
              <a:rPr lang="zh-CN" altLang="en-US" sz="1200"/>
              <a:t>位地址，接口芯片端口地址</a:t>
            </a:r>
            <a:endParaRPr lang="zh-CN" altLang="en-US" sz="1200"/>
          </a:p>
        </p:txBody>
      </p:sp>
      <p:cxnSp>
        <p:nvCxnSpPr>
          <p:cNvPr id="74" name="直接箭头连接符 73"/>
          <p:cNvCxnSpPr>
            <a:stCxn id="61" idx="0"/>
            <a:endCxn id="73" idx="1"/>
          </p:cNvCxnSpPr>
          <p:nvPr/>
        </p:nvCxnSpPr>
        <p:spPr>
          <a:xfrm flipV="1">
            <a:off x="6395720" y="499745"/>
            <a:ext cx="652145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0"/>
            <a:endCxn id="73" idx="2"/>
          </p:cNvCxnSpPr>
          <p:nvPr/>
        </p:nvCxnSpPr>
        <p:spPr>
          <a:xfrm flipV="1">
            <a:off x="7530465" y="637540"/>
            <a:ext cx="81026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921760" y="905510"/>
            <a:ext cx="1920240" cy="235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921760" y="4141470"/>
            <a:ext cx="1901825" cy="2479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549015" y="255016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grpSp>
        <p:nvGrpSpPr>
          <p:cNvPr id="80" name="组合 79"/>
          <p:cNvGrpSpPr/>
          <p:nvPr/>
        </p:nvGrpSpPr>
        <p:grpSpPr>
          <a:xfrm rot="0">
            <a:off x="5838190" y="3885565"/>
            <a:ext cx="4516120" cy="1115060"/>
            <a:chOff x="9330" y="834"/>
            <a:chExt cx="9026" cy="2228"/>
          </a:xfrm>
        </p:grpSpPr>
        <p:sp>
          <p:nvSpPr>
            <p:cNvPr id="81" name="矩形 80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94" name="文本框 93"/>
          <p:cNvSpPr txBox="1"/>
          <p:nvPr/>
        </p:nvSpPr>
        <p:spPr>
          <a:xfrm>
            <a:off x="4321175" y="261175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0xFFFF_FC60</a:t>
            </a:r>
            <a:endParaRPr lang="en-US" altLang="zh-CN" sz="1600"/>
          </a:p>
        </p:txBody>
      </p:sp>
      <p:sp>
        <p:nvSpPr>
          <p:cNvPr id="95" name="文本框 94"/>
          <p:cNvSpPr txBox="1"/>
          <p:nvPr/>
        </p:nvSpPr>
        <p:spPr>
          <a:xfrm>
            <a:off x="4321175" y="388556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0xFFFF_FC70</a:t>
            </a:r>
            <a:endParaRPr lang="en-US" altLang="zh-CN" sz="1600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8665210" y="597535"/>
            <a:ext cx="1166495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691370" y="321945"/>
            <a:ext cx="1176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代表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zh-CN" altLang="en-US" sz="1200"/>
              <a:t>端口</a:t>
            </a:r>
            <a:endParaRPr lang="zh-CN" altLang="en-US" sz="1200"/>
          </a:p>
        </p:txBody>
      </p:sp>
      <p:sp>
        <p:nvSpPr>
          <p:cNvPr id="99" name="文本框 98"/>
          <p:cNvSpPr txBox="1"/>
          <p:nvPr/>
        </p:nvSpPr>
        <p:spPr>
          <a:xfrm>
            <a:off x="10617200" y="26485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【输出】</a:t>
            </a:r>
            <a:endParaRPr lang="en-US" altLang="zh-CN"/>
          </a:p>
          <a:p>
            <a:r>
              <a:rPr lang="en-US" altLang="zh-CN"/>
              <a:t>LED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617200" y="39820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【输入</a:t>
            </a:r>
            <a:r>
              <a:rPr lang="zh-CN" altLang="en-US"/>
              <a:t>】</a:t>
            </a:r>
            <a:endParaRPr lang="zh-CN" altLang="en-US"/>
          </a:p>
          <a:p>
            <a:r>
              <a:rPr lang="zh-CN" altLang="en-US"/>
              <a:t>拨码开关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graphicFrame>
        <p:nvGraphicFramePr>
          <p:cNvPr id="102" name="表格 101"/>
          <p:cNvGraphicFramePr/>
          <p:nvPr>
            <p:custDataLst>
              <p:tags r:id="rId1"/>
            </p:custDataLst>
          </p:nvPr>
        </p:nvGraphicFramePr>
        <p:xfrm>
          <a:off x="334010" y="100584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片选信号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首地址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0xFFFF_FC60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SwitchCtrl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0xFFFF_FC70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3" name="矩形 102"/>
          <p:cNvSpPr/>
          <p:nvPr/>
        </p:nvSpPr>
        <p:spPr>
          <a:xfrm>
            <a:off x="7101840" y="2675255"/>
            <a:ext cx="42037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4" name="矩形 103"/>
          <p:cNvSpPr/>
          <p:nvPr/>
        </p:nvSpPr>
        <p:spPr>
          <a:xfrm>
            <a:off x="7110730" y="4008755"/>
            <a:ext cx="41910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334010" y="269240"/>
            <a:ext cx="443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LED</a:t>
            </a:r>
            <a:r>
              <a:rPr lang="zh-CN" altLang="en-US" sz="2400"/>
              <a:t>和拨码开关的</a:t>
            </a:r>
            <a:r>
              <a:rPr lang="zh-CN" altLang="en-US" sz="2400"/>
              <a:t>接口芯片设计</a:t>
            </a:r>
            <a:endParaRPr lang="zh-CN" altLang="en-US" sz="2400"/>
          </a:p>
        </p:txBody>
      </p:sp>
      <p:graphicFrame>
        <p:nvGraphicFramePr>
          <p:cNvPr id="106" name="表格 105"/>
          <p:cNvGraphicFramePr/>
          <p:nvPr>
            <p:custDataLst>
              <p:tags r:id="rId2"/>
            </p:custDataLst>
          </p:nvPr>
        </p:nvGraphicFramePr>
        <p:xfrm>
          <a:off x="255270" y="487299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外设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端口占用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</a:t>
                      </a:r>
                      <a:r>
                        <a:rPr lang="en-US" altLang="zh-CN" sz="1400"/>
                        <a:t>LED</a:t>
                      </a:r>
                      <a:r>
                        <a:rPr lang="zh-CN" altLang="en-US" sz="1400"/>
                        <a:t>灯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号端口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号端口</a:t>
                      </a:r>
                      <a:r>
                        <a:rPr lang="zh-CN" altLang="en-US" sz="1400"/>
                        <a:t>高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188595" y="6280150"/>
            <a:ext cx="5128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号端口高</a:t>
            </a:r>
            <a:r>
              <a:rPr lang="en-US" altLang="zh-CN" sz="1600"/>
              <a:t>8</a:t>
            </a:r>
            <a:r>
              <a:rPr lang="zh-CN" altLang="en-US" sz="1600"/>
              <a:t>位对于</a:t>
            </a:r>
            <a:r>
              <a:rPr lang="en-US" altLang="zh-CN" sz="1600"/>
              <a:t>24</a:t>
            </a:r>
            <a:r>
              <a:rPr lang="zh-CN" altLang="en-US" sz="1600"/>
              <a:t>位数据高</a:t>
            </a:r>
            <a:r>
              <a:rPr lang="en-US" altLang="zh-CN" sz="1600"/>
              <a:t>8</a:t>
            </a:r>
            <a:r>
              <a:rPr lang="zh-CN" altLang="en-US" sz="1600"/>
              <a:t>位，剩下的对应</a:t>
            </a:r>
            <a:r>
              <a:rPr lang="en-US" altLang="zh-CN" sz="1600"/>
              <a:t>0</a:t>
            </a:r>
            <a:r>
              <a:rPr lang="zh-CN" altLang="en-US" sz="1600"/>
              <a:t>号端口</a:t>
            </a:r>
            <a:endParaRPr lang="zh-CN" altLang="en-US" sz="1600"/>
          </a:p>
        </p:txBody>
      </p:sp>
      <p:cxnSp>
        <p:nvCxnSpPr>
          <p:cNvPr id="108" name="直接箭头连接符 107"/>
          <p:cNvCxnSpPr>
            <a:stCxn id="84" idx="1"/>
          </p:cNvCxnSpPr>
          <p:nvPr/>
        </p:nvCxnSpPr>
        <p:spPr>
          <a:xfrm flipH="1">
            <a:off x="4169410" y="4192270"/>
            <a:ext cx="1795780" cy="13246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272280" y="4376420"/>
            <a:ext cx="2838450" cy="1405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关于</a:t>
            </a:r>
            <a:r>
              <a:rPr lang="en-US" altLang="zh-CN"/>
              <a:t>data</a:t>
            </a:r>
            <a:r>
              <a:t>输入到</a:t>
            </a:r>
            <a:r>
              <a:rPr lang="en-US" altLang="zh-CN"/>
              <a:t>RAM</a:t>
            </a:r>
            <a:r>
              <a:t>还是</a:t>
            </a:r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选择</a:t>
            </a:r>
            <a:r>
              <a:rPr lang="en-US" altLang="zh-CN"/>
              <a:t>RAM or IO Device</a:t>
            </a:r>
            <a:r>
              <a:t>：</a:t>
            </a:r>
            <a:r>
              <a:rPr lang="zh-CN" altLang="en-US"/>
              <a:t>我们需要根据</a:t>
            </a:r>
            <a:r>
              <a:rPr lang="en-US" altLang="zh-CN"/>
              <a:t>pc</a:t>
            </a:r>
            <a:r>
              <a:t>的值，也就是</a:t>
            </a:r>
            <a:r>
              <a:rPr lang="en-US" altLang="zh-CN"/>
              <a:t>32</a:t>
            </a:r>
            <a:r>
              <a:t>位虚拟地址空间，去判断</a:t>
            </a:r>
            <a:r>
              <a:rPr lang="en-US" altLang="zh-CN"/>
              <a:t>data</a:t>
            </a:r>
            <a:r>
              <a:t>的目标（读</a:t>
            </a:r>
            <a:r>
              <a:rPr lang="en-US" altLang="zh-CN"/>
              <a:t>/</a:t>
            </a:r>
            <a:r>
              <a:t>写），是</a:t>
            </a:r>
            <a:r>
              <a:rPr lang="en-US" altLang="zh-CN"/>
              <a:t>RAM</a:t>
            </a:r>
            <a:r>
              <a:t>，还是</a:t>
            </a:r>
            <a:r>
              <a:rPr lang="en-US" altLang="zh-CN"/>
              <a:t>IO</a:t>
            </a:r>
            <a:r>
              <a:t>设备，以目前的地址空间分配，只需要</a:t>
            </a:r>
            <a:r>
              <a:rPr b="1"/>
              <a:t>判断</a:t>
            </a:r>
            <a:r>
              <a:rPr lang="en-US" altLang="zh-CN" b="1"/>
              <a:t>pc</a:t>
            </a:r>
            <a:r>
              <a:rPr b="1"/>
              <a:t>的最高</a:t>
            </a:r>
            <a:r>
              <a:rPr lang="en-US" altLang="zh-CN" b="1"/>
              <a:t>22</a:t>
            </a:r>
            <a:r>
              <a:rPr b="1"/>
              <a:t>位，是不是全为</a:t>
            </a:r>
            <a:r>
              <a:rPr lang="en-US" altLang="zh-CN" b="1"/>
              <a:t>1</a:t>
            </a:r>
            <a:r>
              <a:rPr b="1"/>
              <a:t>，若不是，就是</a:t>
            </a:r>
            <a:r>
              <a:rPr lang="en-US" altLang="zh-CN" b="1"/>
              <a:t>RAM</a:t>
            </a:r>
            <a:r>
              <a:rPr b="1"/>
              <a:t>；若是，就是</a:t>
            </a:r>
            <a:r>
              <a:rPr lang="en-US" altLang="zh-CN" b="1"/>
              <a:t>IO</a:t>
            </a:r>
            <a:r>
              <a:rPr b="1"/>
              <a:t>设备。</a:t>
            </a:r>
            <a:endParaRPr b="1"/>
          </a:p>
          <a:p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r>
              <a:t>的处理</a:t>
            </a:r>
          </a:p>
          <a:p>
            <a:pPr lvl="1"/>
            <a:r>
              <a:rPr lang="en-US" altLang="zh-CN"/>
              <a:t>CPU</a:t>
            </a:r>
            <a:r>
              <a:t>输出</a:t>
            </a:r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endParaRPr lang="en-US" altLang="zh-CN"/>
          </a:p>
          <a:p>
            <a:pPr lvl="2"/>
            <a:r>
              <a:t>若流入</a:t>
            </a:r>
            <a:r>
              <a:rPr lang="en-US" altLang="zh-CN"/>
              <a:t>RAM</a:t>
            </a:r>
            <a:r>
              <a:t>，则直接流入即可，配合</a:t>
            </a:r>
            <a:r>
              <a:rPr lang="en-US" altLang="zh-CN"/>
              <a:t>MemWrite</a:t>
            </a:r>
            <a:r>
              <a:t>和</a:t>
            </a:r>
            <a:r>
              <a:rPr lang="en-US" altLang="zh-CN"/>
              <a:t>clk</a:t>
            </a:r>
            <a:r>
              <a:t>写入</a:t>
            </a:r>
            <a:r>
              <a:rPr lang="en-US" altLang="zh-CN"/>
              <a:t>data</a:t>
            </a:r>
            <a:endParaRPr lang="en-US" altLang="zh-CN"/>
          </a:p>
          <a:p>
            <a:pPr lvl="2"/>
            <a:r>
              <a:t>若流入</a:t>
            </a:r>
            <a:r>
              <a:rPr lang="en-US" altLang="zh-CN"/>
              <a:t>IO</a:t>
            </a:r>
            <a:r>
              <a:t>，只能将</a:t>
            </a:r>
            <a:r>
              <a:rPr b="1"/>
              <a:t>低</a:t>
            </a:r>
            <a:r>
              <a:rPr lang="en-US" altLang="zh-CN" b="1"/>
              <a:t>16</a:t>
            </a:r>
            <a:r>
              <a:rPr b="1"/>
              <a:t>位</a:t>
            </a:r>
            <a:r>
              <a:t>输出，因为</a:t>
            </a:r>
            <a:r>
              <a:rPr lang="en-US" altLang="zh-CN"/>
              <a:t>IO</a:t>
            </a:r>
            <a:r>
              <a:t>数据总线宽度是</a:t>
            </a:r>
            <a:r>
              <a:rPr lang="en-US" altLang="zh-CN"/>
              <a:t>16</a:t>
            </a:r>
            <a:r>
              <a:t>位，流向的目标芯片及其目标端口，由地址线的低</a:t>
            </a:r>
            <a:r>
              <a:rPr lang="en-US" altLang="zh-CN"/>
              <a:t>10</a:t>
            </a:r>
            <a:r>
              <a:t>位判断，低</a:t>
            </a:r>
            <a:r>
              <a:rPr lang="en-US" altLang="zh-CN"/>
              <a:t>10</a:t>
            </a:r>
            <a:r>
              <a:t>位中，高</a:t>
            </a:r>
            <a:r>
              <a:rPr lang="en-US" altLang="zh-CN"/>
              <a:t>6</a:t>
            </a:r>
            <a:r>
              <a:t>位产生片选信号选中接口芯片，低</a:t>
            </a:r>
            <a:r>
              <a:rPr lang="en-US" altLang="zh-CN"/>
              <a:t>4</a:t>
            </a:r>
            <a:r>
              <a:t>位则选中接口芯片的端口，从而将数据写入到端口中，从而送出到</a:t>
            </a:r>
            <a:r>
              <a:rPr lang="en-US" altLang="zh-CN"/>
              <a:t>IO</a:t>
            </a:r>
            <a:r>
              <a:t>设备，也需要</a:t>
            </a:r>
            <a:r>
              <a:rPr lang="en-US" altLang="zh-CN" b="1"/>
              <a:t>IOWrite</a:t>
            </a:r>
            <a:r>
              <a:rPr b="1"/>
              <a:t>和</a:t>
            </a:r>
            <a:r>
              <a:rPr lang="en-US" altLang="zh-CN" b="1"/>
              <a:t>clk</a:t>
            </a:r>
            <a:r>
              <a:rPr b="1"/>
              <a:t>配合</a:t>
            </a:r>
            <a:endParaRPr b="1"/>
          </a:p>
          <a:p>
            <a:pPr lvl="1"/>
            <a:r>
              <a:t>输入</a:t>
            </a:r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r>
              <a:t>到</a:t>
            </a:r>
            <a:r>
              <a:rPr lang="en-US" altLang="zh-CN"/>
              <a:t>CPU</a:t>
            </a:r>
            <a:endParaRPr lang="en-US" altLang="zh-CN"/>
          </a:p>
          <a:p>
            <a:pPr lvl="2"/>
            <a:r>
              <a:t>先选中目标：</a:t>
            </a:r>
            <a:r>
              <a:rPr lang="en-US" altLang="zh-CN"/>
              <a:t>RAM or IO</a:t>
            </a:r>
            <a:endParaRPr lang="en-US" altLang="zh-CN"/>
          </a:p>
          <a:p>
            <a:pPr lvl="2"/>
            <a:r>
              <a:rPr lang="en-US" altLang="zh-CN"/>
              <a:t>RAM</a:t>
            </a:r>
            <a:r>
              <a:t>直接将</a:t>
            </a:r>
            <a:r>
              <a:rPr lang="en-US" altLang="zh-CN"/>
              <a:t>32</a:t>
            </a:r>
            <a:r>
              <a:t>位输入到</a:t>
            </a:r>
            <a:r>
              <a:rPr lang="en-US" altLang="zh-CN"/>
              <a:t>CPU</a:t>
            </a:r>
            <a:endParaRPr lang="en-US" altLang="zh-CN"/>
          </a:p>
          <a:p>
            <a:pPr lvl="2"/>
            <a:r>
              <a:t>外设输入</a:t>
            </a:r>
            <a:r>
              <a:rPr lang="en-US" altLang="zh-CN"/>
              <a:t>16</a:t>
            </a:r>
            <a:r>
              <a:t>位，</a:t>
            </a:r>
            <a:r>
              <a:rPr lang="en-US" altLang="zh-CN"/>
              <a:t>0</a:t>
            </a:r>
            <a:r>
              <a:t>扩展到</a:t>
            </a:r>
            <a:r>
              <a:rPr lang="en-US" altLang="zh-CN"/>
              <a:t>32</a:t>
            </a:r>
            <a:r>
              <a:t>位再输入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673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outside_data_i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rgbClr val="FF0000"/>
                </a:solidFill>
              </a:rPr>
              <a:t>mem_io_write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27745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8525510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95230" y="137350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95230" y="185293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95230" y="23323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003665" y="18097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18725" y="894080"/>
            <a:ext cx="821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5590" y="264160"/>
            <a:ext cx="24860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）加外设控制</a:t>
            </a: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4960" y="3188335"/>
            <a:ext cx="2657475" cy="3001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918450" y="4492625"/>
            <a:ext cx="1296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cpu_addr_i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18450" y="4991100"/>
            <a:ext cx="1296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01990" y="6190615"/>
            <a:ext cx="2055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mem_or_io_ctl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38590" y="382143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endCxn id="33" idx="1"/>
          </p:cNvCxnSpPr>
          <p:nvPr/>
        </p:nvCxnSpPr>
        <p:spPr>
          <a:xfrm>
            <a:off x="6400165" y="3174365"/>
            <a:ext cx="1518285" cy="1487170"/>
          </a:xfrm>
          <a:prstGeom prst="bentConnector3">
            <a:avLst>
              <a:gd name="adj1" fmla="val 6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3"/>
            <a:endCxn id="34" idx="1"/>
          </p:cNvCxnSpPr>
          <p:nvPr/>
        </p:nvCxnSpPr>
        <p:spPr>
          <a:xfrm>
            <a:off x="6400165" y="3650615"/>
            <a:ext cx="1518285" cy="150939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038590" y="485330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led_data_o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38590" y="354711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ym typeface="+mn-ea"/>
              </a:rPr>
              <a:t>mem_data_o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038590" y="456882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io_write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38590" y="513778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switch_data_i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38590" y="542226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chip_select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38590" y="409575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18450" y="3994150"/>
            <a:ext cx="1497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mem_io_write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1" name="肘形连接符 60"/>
          <p:cNvCxnSpPr>
            <a:stCxn id="10" idx="3"/>
            <a:endCxn id="60" idx="1"/>
          </p:cNvCxnSpPr>
          <p:nvPr/>
        </p:nvCxnSpPr>
        <p:spPr>
          <a:xfrm>
            <a:off x="6400165" y="2718435"/>
            <a:ext cx="1518285" cy="1444625"/>
          </a:xfrm>
          <a:prstGeom prst="bentConnector3">
            <a:avLst>
              <a:gd name="adj1" fmla="val 77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038590" y="327279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stCxn id="68" idx="3"/>
            <a:endCxn id="39" idx="3"/>
          </p:cNvCxnSpPr>
          <p:nvPr/>
        </p:nvCxnSpPr>
        <p:spPr>
          <a:xfrm flipV="1">
            <a:off x="10592435" y="2501265"/>
            <a:ext cx="347345" cy="940435"/>
          </a:xfrm>
          <a:prstGeom prst="bentConnector3">
            <a:avLst>
              <a:gd name="adj1" fmla="val 1685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flipV="1">
            <a:off x="10592435" y="2012950"/>
            <a:ext cx="347345" cy="1694180"/>
          </a:xfrm>
          <a:prstGeom prst="bentConnector3">
            <a:avLst>
              <a:gd name="adj1" fmla="val 234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endCxn id="41" idx="3"/>
          </p:cNvCxnSpPr>
          <p:nvPr/>
        </p:nvCxnSpPr>
        <p:spPr>
          <a:xfrm rot="16200000">
            <a:off x="9152255" y="2498090"/>
            <a:ext cx="3221990" cy="352425"/>
          </a:xfrm>
          <a:prstGeom prst="bentConnector4">
            <a:avLst>
              <a:gd name="adj1" fmla="val -581"/>
              <a:gd name="adj2" fmla="val 390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flipH="1">
            <a:off x="10592435" y="1541145"/>
            <a:ext cx="347345" cy="2447925"/>
          </a:xfrm>
          <a:prstGeom prst="bentConnector3">
            <a:avLst>
              <a:gd name="adj1" fmla="val -208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34960" y="3481705"/>
            <a:ext cx="1497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80" name="肘形连接符 79"/>
          <p:cNvCxnSpPr>
            <a:stCxn id="77" idx="1"/>
          </p:cNvCxnSpPr>
          <p:nvPr/>
        </p:nvCxnSpPr>
        <p:spPr>
          <a:xfrm rot="10800000">
            <a:off x="7738110" y="1553845"/>
            <a:ext cx="196850" cy="20967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9" idx="1"/>
          </p:cNvCxnSpPr>
          <p:nvPr/>
        </p:nvCxnSpPr>
        <p:spPr>
          <a:xfrm rot="10800000" flipV="1">
            <a:off x="4049395" y="1553210"/>
            <a:ext cx="3670935" cy="1369695"/>
          </a:xfrm>
          <a:prstGeom prst="bentConnector3">
            <a:avLst>
              <a:gd name="adj1" fmla="val 106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1014710" y="466153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167428" y="4859020"/>
            <a:ext cx="73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接口芯片</a:t>
            </a:r>
            <a:endParaRPr lang="zh-CN" altLang="en-US"/>
          </a:p>
        </p:txBody>
      </p:sp>
      <p:cxnSp>
        <p:nvCxnSpPr>
          <p:cNvPr id="85" name="直接箭头连接符 84"/>
          <p:cNvCxnSpPr>
            <a:endCxn id="82" idx="1"/>
          </p:cNvCxnSpPr>
          <p:nvPr/>
        </p:nvCxnSpPr>
        <p:spPr>
          <a:xfrm flipV="1">
            <a:off x="10669905" y="5181600"/>
            <a:ext cx="34480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003665" y="570674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io_port_addr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275590" y="264160"/>
            <a:ext cx="2531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4. SOC_PC</a:t>
            </a:r>
            <a:endParaRPr lang="en-US" altLang="zh-CN" sz="2400"/>
          </a:p>
          <a:p>
            <a:r>
              <a:rPr lang="zh-CN" altLang="en-US" sz="2400"/>
              <a:t>加</a:t>
            </a:r>
            <a:r>
              <a:rPr lang="en-US" altLang="zh-CN" sz="2400"/>
              <a:t>UART</a:t>
            </a:r>
            <a:r>
              <a:rPr lang="zh-CN" altLang="en-US" sz="2400"/>
              <a:t>串口</a:t>
            </a:r>
            <a:r>
              <a:rPr lang="zh-CN" altLang="en-US" sz="2400"/>
              <a:t>控制</a:t>
            </a:r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>
            <a:off x="9459595" y="835660"/>
            <a:ext cx="1361440" cy="223139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2" name="直角三角形 31"/>
          <p:cNvSpPr/>
          <p:nvPr/>
        </p:nvSpPr>
        <p:spPr>
          <a:xfrm rot="13500000">
            <a:off x="9399270" y="2829560"/>
            <a:ext cx="130810" cy="130810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7" name="文本框 36"/>
          <p:cNvSpPr txBox="1"/>
          <p:nvPr/>
        </p:nvSpPr>
        <p:spPr>
          <a:xfrm>
            <a:off x="10142220" y="2173605"/>
            <a:ext cx="6819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ram_dat_o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42855" y="2456815"/>
            <a:ext cx="6813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ram_dat_i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993630" y="2740025"/>
            <a:ext cx="8305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ram_wen_i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81845" y="3169920"/>
            <a:ext cx="917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data_ram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058400" y="1891030"/>
            <a:ext cx="765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ram_adr_i</a:t>
            </a:r>
            <a:endParaRPr lang="en-US" altLang="zh-CN" sz="800">
              <a:solidFill>
                <a:schemeClr val="tx1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8098155" y="3911600"/>
            <a:ext cx="896620" cy="1440180"/>
            <a:chOff x="12753" y="6160"/>
            <a:chExt cx="1412" cy="2268"/>
          </a:xfrm>
        </p:grpSpPr>
        <p:cxnSp>
          <p:nvCxnSpPr>
            <p:cNvPr id="50" name="肘形连接符 49"/>
            <p:cNvCxnSpPr>
              <a:endCxn id="33" idx="1"/>
            </p:cNvCxnSpPr>
            <p:nvPr/>
          </p:nvCxnSpPr>
          <p:spPr>
            <a:xfrm>
              <a:off x="12754" y="6584"/>
              <a:ext cx="1411" cy="1382"/>
            </a:xfrm>
            <a:prstGeom prst="bentConnector3">
              <a:avLst>
                <a:gd name="adj1" fmla="val 6068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2" idx="3"/>
              <a:endCxn id="34" idx="1"/>
            </p:cNvCxnSpPr>
            <p:nvPr/>
          </p:nvCxnSpPr>
          <p:spPr>
            <a:xfrm>
              <a:off x="12753" y="7026"/>
              <a:ext cx="1412" cy="140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10" idx="3"/>
              <a:endCxn id="60" idx="1"/>
            </p:cNvCxnSpPr>
            <p:nvPr/>
          </p:nvCxnSpPr>
          <p:spPr>
            <a:xfrm>
              <a:off x="12754" y="6160"/>
              <a:ext cx="1411" cy="1342"/>
            </a:xfrm>
            <a:prstGeom prst="bentConnector3">
              <a:avLst>
                <a:gd name="adj1" fmla="val 7193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68"/>
          <p:cNvCxnSpPr>
            <a:stCxn id="68" idx="3"/>
            <a:endCxn id="39" idx="3"/>
          </p:cNvCxnSpPr>
          <p:nvPr/>
        </p:nvCxnSpPr>
        <p:spPr>
          <a:xfrm flipV="1">
            <a:off x="10572750" y="2847340"/>
            <a:ext cx="251460" cy="1490980"/>
          </a:xfrm>
          <a:prstGeom prst="bentConnector3">
            <a:avLst>
              <a:gd name="adj1" fmla="val 194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0821035" y="5397500"/>
            <a:ext cx="614045" cy="6140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3" name="文本框 82"/>
          <p:cNvSpPr txBox="1"/>
          <p:nvPr/>
        </p:nvSpPr>
        <p:spPr>
          <a:xfrm>
            <a:off x="10911840" y="551370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接口芯片</a:t>
            </a:r>
            <a:endParaRPr lang="zh-CN" altLang="en-US" sz="900"/>
          </a:p>
        </p:txBody>
      </p:sp>
      <p:cxnSp>
        <p:nvCxnSpPr>
          <p:cNvPr id="85" name="直接箭头连接符 84"/>
          <p:cNvCxnSpPr>
            <a:endCxn id="82" idx="1"/>
          </p:cNvCxnSpPr>
          <p:nvPr/>
        </p:nvCxnSpPr>
        <p:spPr>
          <a:xfrm flipV="1">
            <a:off x="10617835" y="5713095"/>
            <a:ext cx="20320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61025" y="6141085"/>
            <a:ext cx="9175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inst_mmu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2790" y="5502910"/>
            <a:ext cx="614045" cy="6140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7" name="文本框 16"/>
          <p:cNvSpPr txBox="1"/>
          <p:nvPr/>
        </p:nvSpPr>
        <p:spPr>
          <a:xfrm>
            <a:off x="5789295" y="5831205"/>
            <a:ext cx="6781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virtual_addr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8345" y="5573395"/>
            <a:ext cx="5803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>
                <a:solidFill>
                  <a:schemeClr val="tx1"/>
                </a:solidFill>
              </a:rPr>
              <a:t>real_addr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6395" y="3605530"/>
            <a:ext cx="1361440" cy="13614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" name="直角三角形 5"/>
          <p:cNvSpPr/>
          <p:nvPr/>
        </p:nvSpPr>
        <p:spPr>
          <a:xfrm rot="13500000">
            <a:off x="6656070" y="4730115"/>
            <a:ext cx="130810" cy="130810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7" name="文本框 6"/>
          <p:cNvSpPr txBox="1"/>
          <p:nvPr/>
        </p:nvSpPr>
        <p:spPr>
          <a:xfrm>
            <a:off x="6716395" y="4436110"/>
            <a:ext cx="565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1315" y="4172585"/>
            <a:ext cx="680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instruction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1315" y="3924935"/>
            <a:ext cx="988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outside_data_i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1215" y="3804285"/>
            <a:ext cx="9175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FF0000"/>
                </a:solidFill>
              </a:rPr>
              <a:t>mem_io_write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8070" y="4079240"/>
            <a:ext cx="680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data_addr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18070" y="4354195"/>
            <a:ext cx="680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data_out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86370" y="4629150"/>
            <a:ext cx="3124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pc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38010" y="5035550"/>
            <a:ext cx="917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CPU_only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8098790" y="4744720"/>
            <a:ext cx="316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409940" y="4723130"/>
            <a:ext cx="0" cy="120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6427470" y="5930265"/>
            <a:ext cx="19824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04300" y="4180840"/>
            <a:ext cx="1568450" cy="17716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8994775" y="4951095"/>
            <a:ext cx="765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cpu_addr_i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94775" y="5245100"/>
            <a:ext cx="765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cpu_data_i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20835" y="5953125"/>
            <a:ext cx="1212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mem_or_io_ctl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55810" y="455485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mem_data_i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655810" y="516382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led_data_o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655810" y="439293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ym typeface="+mn-ea"/>
              </a:rPr>
              <a:t>mem_data_o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55810" y="499618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io_write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55810" y="533146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switch_data_i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655810" y="549973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chip_select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655810" y="471678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mem_addr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94775" y="465645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mem_io_write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655810" y="423100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mem_write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04300" y="435419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cpu_data_o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80" name="肘形连接符 79"/>
          <p:cNvCxnSpPr>
            <a:stCxn id="77" idx="1"/>
          </p:cNvCxnSpPr>
          <p:nvPr/>
        </p:nvCxnSpPr>
        <p:spPr>
          <a:xfrm rot="10800000">
            <a:off x="8888095" y="3232150"/>
            <a:ext cx="116205" cy="1237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9" idx="1"/>
          </p:cNvCxnSpPr>
          <p:nvPr/>
        </p:nvCxnSpPr>
        <p:spPr>
          <a:xfrm rot="10800000" flipV="1">
            <a:off x="6711315" y="3232150"/>
            <a:ext cx="2166620" cy="808355"/>
          </a:xfrm>
          <a:prstGeom prst="bentConnector3">
            <a:avLst>
              <a:gd name="adj1" fmla="val 106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634855" y="566737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io_port_addr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88990" y="4665345"/>
            <a:ext cx="660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solidFill>
                  <a:srgbClr val="FF0000"/>
                </a:solidFill>
              </a:rPr>
              <a:t>20MHz</a:t>
            </a:r>
            <a:endParaRPr lang="en-US" sz="1000">
              <a:solidFill>
                <a:srgbClr val="FF00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6497955" y="4766945"/>
            <a:ext cx="24130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654550" y="5653405"/>
            <a:ext cx="115824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48835" y="4616450"/>
            <a:ext cx="0" cy="103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09185" y="2630170"/>
            <a:ext cx="1121410" cy="241871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6" name="直角三角形 15"/>
          <p:cNvSpPr/>
          <p:nvPr/>
        </p:nvSpPr>
        <p:spPr>
          <a:xfrm rot="13500000">
            <a:off x="4848860" y="4811395"/>
            <a:ext cx="130810" cy="130810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4909185" y="4528185"/>
            <a:ext cx="478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addra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3225" y="4528185"/>
            <a:ext cx="5429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douta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95545" y="5115560"/>
            <a:ext cx="917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programrom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4639310" y="4643755"/>
            <a:ext cx="26987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95095" y="3008630"/>
            <a:ext cx="1499235" cy="237109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1385570" y="4300855"/>
            <a:ext cx="765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upg_rx_i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85570" y="400621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95095" y="370395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upg_clk_i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7010" y="4254500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FF0000"/>
                </a:solidFill>
              </a:rPr>
              <a:t>PC</a:t>
            </a:r>
            <a:r>
              <a:rPr lang="zh-CN" altLang="en-US" sz="1400">
                <a:solidFill>
                  <a:srgbClr val="FF0000"/>
                </a:solidFill>
              </a:rPr>
              <a:t>机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stCxn id="45" idx="3"/>
            <a:endCxn id="42" idx="1"/>
          </p:cNvCxnSpPr>
          <p:nvPr/>
        </p:nvCxnSpPr>
        <p:spPr>
          <a:xfrm>
            <a:off x="972185" y="441642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824990" y="3925570"/>
            <a:ext cx="1069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upg_addr_o[14:0]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77390" y="486473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upg_tx_o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77390" y="361251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sym typeface="+mn-ea"/>
              </a:rPr>
              <a:t>upg_wen_o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77390" y="455168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upg_done_o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977390" y="423862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upg_dat_o[31:0]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77390" y="329946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upg_clk_o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8760" y="3657600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10MHz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65" name="直接箭头连接符 64"/>
          <p:cNvCxnSpPr>
            <a:stCxn id="64" idx="3"/>
          </p:cNvCxnSpPr>
          <p:nvPr/>
        </p:nvCxnSpPr>
        <p:spPr>
          <a:xfrm>
            <a:off x="1003935" y="381952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945380" y="4758055"/>
            <a:ext cx="660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solidFill>
                  <a:srgbClr val="FF0000"/>
                </a:solidFill>
              </a:rPr>
              <a:t>100MHz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36065" y="5434965"/>
            <a:ext cx="1217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uart_connect_pc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39090" y="4014470"/>
            <a:ext cx="56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972185" y="415099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859020" y="3632200"/>
            <a:ext cx="10541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upg_addr_i[14:0]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859020" y="334962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  <a:sym typeface="+mn-ea"/>
              </a:rPr>
              <a:t>upg_wen_i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859020" y="419735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upg_done_i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859020" y="391477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upg_dat_i[31:0]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59020" y="306705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upg_clk_i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91" name="肘形连接符 90"/>
          <p:cNvCxnSpPr>
            <a:stCxn id="63" idx="3"/>
            <a:endCxn id="90" idx="1"/>
          </p:cNvCxnSpPr>
          <p:nvPr/>
        </p:nvCxnSpPr>
        <p:spPr>
          <a:xfrm flipV="1">
            <a:off x="2894330" y="3182620"/>
            <a:ext cx="1964690" cy="232410"/>
          </a:xfrm>
          <a:prstGeom prst="bentConnector3">
            <a:avLst>
              <a:gd name="adj1" fmla="val 18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9" idx="3"/>
            <a:endCxn id="87" idx="1"/>
          </p:cNvCxnSpPr>
          <p:nvPr/>
        </p:nvCxnSpPr>
        <p:spPr>
          <a:xfrm flipV="1">
            <a:off x="2894330" y="3465195"/>
            <a:ext cx="1964690" cy="262890"/>
          </a:xfrm>
          <a:prstGeom prst="bentConnector3">
            <a:avLst>
              <a:gd name="adj1" fmla="val 29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47" idx="3"/>
            <a:endCxn id="84" idx="1"/>
          </p:cNvCxnSpPr>
          <p:nvPr/>
        </p:nvCxnSpPr>
        <p:spPr>
          <a:xfrm flipV="1">
            <a:off x="2894330" y="3747770"/>
            <a:ext cx="1964690" cy="293370"/>
          </a:xfrm>
          <a:prstGeom prst="bentConnector3">
            <a:avLst>
              <a:gd name="adj1" fmla="val 382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62" idx="3"/>
            <a:endCxn id="89" idx="1"/>
          </p:cNvCxnSpPr>
          <p:nvPr/>
        </p:nvCxnSpPr>
        <p:spPr>
          <a:xfrm flipV="1">
            <a:off x="2894330" y="4030345"/>
            <a:ext cx="1964690" cy="323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59" idx="3"/>
            <a:endCxn id="88" idx="1"/>
          </p:cNvCxnSpPr>
          <p:nvPr/>
        </p:nvCxnSpPr>
        <p:spPr>
          <a:xfrm flipV="1">
            <a:off x="2894330" y="4312920"/>
            <a:ext cx="1964690" cy="354330"/>
          </a:xfrm>
          <a:prstGeom prst="bentConnector3">
            <a:avLst>
              <a:gd name="adj1" fmla="val 643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859020" y="279463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058285" y="2763520"/>
            <a:ext cx="56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587875" y="2894965"/>
            <a:ext cx="27749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556750" y="2763520"/>
            <a:ext cx="761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100MHz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459595" y="1811655"/>
            <a:ext cx="10541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upg_addr_i[14:0]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459595" y="152908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  <a:sym typeface="+mn-ea"/>
              </a:rPr>
              <a:t>upg_wen_i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459595" y="237680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upg_done_i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459595" y="209423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upg_dat_i[31:0]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459595" y="124650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upg_clk_i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459595" y="974090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509000" y="970915"/>
            <a:ext cx="56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9043035" y="1107440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endCxn id="150" idx="1"/>
          </p:cNvCxnSpPr>
          <p:nvPr/>
        </p:nvCxnSpPr>
        <p:spPr>
          <a:xfrm flipV="1">
            <a:off x="2914015" y="1353820"/>
            <a:ext cx="6545580" cy="2053590"/>
          </a:xfrm>
          <a:prstGeom prst="bentConnector3">
            <a:avLst>
              <a:gd name="adj1" fmla="val 52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endCxn id="147" idx="1"/>
          </p:cNvCxnSpPr>
          <p:nvPr/>
        </p:nvCxnSpPr>
        <p:spPr>
          <a:xfrm flipV="1">
            <a:off x="2914015" y="1636395"/>
            <a:ext cx="6545580" cy="2103755"/>
          </a:xfrm>
          <a:prstGeom prst="bentConnector3">
            <a:avLst>
              <a:gd name="adj1" fmla="val 8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47" idx="3"/>
            <a:endCxn id="146" idx="1"/>
          </p:cNvCxnSpPr>
          <p:nvPr/>
        </p:nvCxnSpPr>
        <p:spPr>
          <a:xfrm flipV="1">
            <a:off x="2894330" y="1918970"/>
            <a:ext cx="6565265" cy="2113915"/>
          </a:xfrm>
          <a:prstGeom prst="bentConnector3">
            <a:avLst>
              <a:gd name="adj1" fmla="val 11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62" idx="3"/>
            <a:endCxn id="149" idx="1"/>
          </p:cNvCxnSpPr>
          <p:nvPr/>
        </p:nvCxnSpPr>
        <p:spPr>
          <a:xfrm flipV="1">
            <a:off x="2894330" y="2201545"/>
            <a:ext cx="6565265" cy="2144395"/>
          </a:xfrm>
          <a:prstGeom prst="bentConnector3">
            <a:avLst>
              <a:gd name="adj1" fmla="val 150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48" idx="1"/>
          </p:cNvCxnSpPr>
          <p:nvPr/>
        </p:nvCxnSpPr>
        <p:spPr>
          <a:xfrm flipV="1">
            <a:off x="2896870" y="2484120"/>
            <a:ext cx="6562725" cy="2195830"/>
          </a:xfrm>
          <a:prstGeom prst="bentConnector3">
            <a:avLst>
              <a:gd name="adj1" fmla="val 19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58" idx="3"/>
            <a:endCxn id="41" idx="3"/>
          </p:cNvCxnSpPr>
          <p:nvPr/>
        </p:nvCxnSpPr>
        <p:spPr>
          <a:xfrm flipV="1">
            <a:off x="10572750" y="1998345"/>
            <a:ext cx="251460" cy="2825750"/>
          </a:xfrm>
          <a:prstGeom prst="bentConnector3">
            <a:avLst>
              <a:gd name="adj1" fmla="val 452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54" idx="3"/>
            <a:endCxn id="38" idx="3"/>
          </p:cNvCxnSpPr>
          <p:nvPr/>
        </p:nvCxnSpPr>
        <p:spPr>
          <a:xfrm flipV="1">
            <a:off x="10572750" y="2564130"/>
            <a:ext cx="251460" cy="1936115"/>
          </a:xfrm>
          <a:prstGeom prst="bentConnector3">
            <a:avLst>
              <a:gd name="adj1" fmla="val 276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37" idx="3"/>
            <a:endCxn id="36" idx="3"/>
          </p:cNvCxnSpPr>
          <p:nvPr/>
        </p:nvCxnSpPr>
        <p:spPr>
          <a:xfrm flipH="1">
            <a:off x="10572750" y="2280920"/>
            <a:ext cx="251460" cy="2381250"/>
          </a:xfrm>
          <a:prstGeom prst="bentConnector3">
            <a:avLst>
              <a:gd name="adj1" fmla="val -264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1130300" y="2136775"/>
            <a:ext cx="9175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cpu</a:t>
            </a:r>
            <a:r>
              <a:rPr lang="en-US" altLang="zh-CN" sz="900">
                <a:solidFill>
                  <a:schemeClr val="tx1"/>
                </a:solidFill>
              </a:rPr>
              <a:t>_clk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282065" y="1498600"/>
            <a:ext cx="614045" cy="6140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69" name="文本框 168"/>
          <p:cNvSpPr txBox="1"/>
          <p:nvPr/>
        </p:nvSpPr>
        <p:spPr>
          <a:xfrm>
            <a:off x="1417320" y="1636395"/>
            <a:ext cx="5416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clk_out1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1241425" y="1743075"/>
            <a:ext cx="3613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>
                <a:solidFill>
                  <a:schemeClr val="tx1"/>
                </a:solidFill>
              </a:rPr>
              <a:t>clk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71" name="肘形连接符 170"/>
          <p:cNvCxnSpPr>
            <a:stCxn id="21" idx="3"/>
            <a:endCxn id="8" idx="1"/>
          </p:cNvCxnSpPr>
          <p:nvPr/>
        </p:nvCxnSpPr>
        <p:spPr>
          <a:xfrm flipV="1">
            <a:off x="6026150" y="4279900"/>
            <a:ext cx="685165" cy="355600"/>
          </a:xfrm>
          <a:prstGeom prst="bentConnector3">
            <a:avLst>
              <a:gd name="adj1" fmla="val 5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17320" y="1851660"/>
            <a:ext cx="54165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clk_out2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25" y="1689100"/>
            <a:ext cx="76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>
                <a:solidFill>
                  <a:srgbClr val="FF0000"/>
                </a:solidFill>
              </a:rPr>
              <a:t>100MHz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>
            <a:stCxn id="30" idx="3"/>
          </p:cNvCxnSpPr>
          <p:nvPr/>
        </p:nvCxnSpPr>
        <p:spPr>
          <a:xfrm>
            <a:off x="838200" y="182689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896110" y="1743075"/>
            <a:ext cx="279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896110" y="1964690"/>
            <a:ext cx="279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150745" y="1598295"/>
            <a:ext cx="76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rgbClr val="FF0000"/>
                </a:solidFill>
              </a:rPr>
              <a:t>20MHz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150745" y="1860550"/>
            <a:ext cx="76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rgbClr val="FF0000"/>
                </a:solidFill>
              </a:rPr>
              <a:t>10MHz</a:t>
            </a:r>
            <a:endParaRPr 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a84ca77b-ff39-49e3-bc98-3b4e8968129a}"/>
  <p:tag name="TABLE_ENDDRAG_ORIGIN_RECT" val="326*98"/>
  <p:tag name="TABLE_ENDDRAG_RECT" val="44*45*326*98"/>
</p:tagLst>
</file>

<file path=ppt/tags/tag68.xml><?xml version="1.0" encoding="utf-8"?>
<p:tagLst xmlns:p="http://schemas.openxmlformats.org/presentationml/2006/main">
  <p:tag name="KSO_WM_UNIT_TABLE_BEAUTIFY" val="smartTable{040b3032-54ca-4ccd-9dfc-c993c6ae1d91}"/>
  <p:tag name="TABLE_ENDDRAG_ORIGIN_RECT" val="326*98"/>
  <p:tag name="TABLE_ENDDRAG_RECT" val="44*45*326*9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2559</Words>
  <Application>WPS 演示</Application>
  <PresentationFormat>宽屏</PresentationFormat>
  <Paragraphs>452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关于data输入到RAM还是IO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量子纠缠</cp:lastModifiedBy>
  <cp:revision>257</cp:revision>
  <dcterms:created xsi:type="dcterms:W3CDTF">2019-06-19T02:08:00Z</dcterms:created>
  <dcterms:modified xsi:type="dcterms:W3CDTF">2020-12-29T01:45:31Z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