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7640" y="394779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354320"/>
            <a:ext cx="636206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201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9245" y="537845"/>
            <a:ext cx="270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加外设前的</a:t>
            </a:r>
            <a:r>
              <a:rPr lang="en-US" altLang="zh-CN" sz="2400"/>
              <a:t>SOC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5590" y="264160"/>
            <a:ext cx="1995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）加外设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）加</a:t>
            </a:r>
            <a:r>
              <a:rPr lang="en-US" altLang="zh-CN" sz="2400"/>
              <a:t>MMU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2120" y="3175000"/>
            <a:ext cx="2050415" cy="10661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2120" y="4241165"/>
            <a:ext cx="2050415" cy="1911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2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4940" y="424116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0x0000_3000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99155" y="459359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59505" y="50177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ROM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34030" y="5441950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1B X 64K = 64KB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17700" y="2456815"/>
            <a:ext cx="3124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Instruction Address</a:t>
            </a:r>
            <a:endParaRPr lang="en-US" altLang="zh-CN" sz="2000"/>
          </a:p>
        </p:txBody>
      </p:sp>
      <p:sp>
        <p:nvSpPr>
          <p:cNvPr id="12" name="矩形 11"/>
          <p:cNvSpPr/>
          <p:nvPr/>
        </p:nvSpPr>
        <p:spPr>
          <a:xfrm>
            <a:off x="7098665" y="4051935"/>
            <a:ext cx="2050415" cy="21075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8665" y="3175000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490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07250" y="3257550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 ROM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140575" y="363410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41265" y="3174365"/>
            <a:ext cx="2040890" cy="1067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54600" y="4013200"/>
            <a:ext cx="2035810" cy="21393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45885" y="2456815"/>
            <a:ext cx="3355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</a:t>
            </a:r>
            <a:r>
              <a:rPr lang="en-US" altLang="zh-CN" sz="2000"/>
              <a:t> Instruction Address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5769610" y="3842385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5391150" y="320675"/>
            <a:ext cx="60706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1. CPU</a:t>
            </a:r>
            <a:r>
              <a:rPr lang="zh-CN" altLang="en-US" sz="2000"/>
              <a:t>：</a:t>
            </a:r>
            <a:r>
              <a:rPr lang="en-US" altLang="zh-CN" sz="2000"/>
              <a:t>PC[31:0] = Virtual </a:t>
            </a:r>
            <a:r>
              <a:rPr lang="en-US" altLang="zh-CN" sz="2000"/>
              <a:t>Instruction Address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Memory</a:t>
            </a:r>
            <a:r>
              <a:rPr lang="zh-CN" altLang="en-US" sz="2000"/>
              <a:t>：</a:t>
            </a:r>
            <a:r>
              <a:rPr lang="en-US" altLang="zh-CN" sz="2000"/>
              <a:t>Physical Address = (PC - 0x3000)[15:2]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3. 4B = 4Byte = 1 Word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217170" y="252730"/>
            <a:ext cx="35217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PC</a:t>
            </a:r>
            <a:r>
              <a:rPr lang="zh-CN" altLang="en-US" sz="2800"/>
              <a:t>虚拟地址映射方法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74625" y="141605"/>
            <a:ext cx="414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Data Memor</a:t>
            </a:r>
            <a:r>
              <a:rPr lang="en-US" altLang="zh-CN" sz="2400"/>
              <a:t>y Address Space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2418080" y="3314065"/>
            <a:ext cx="2050415" cy="1633220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8080" y="1962785"/>
            <a:ext cx="2050415" cy="1350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5020" y="105727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24798" y="225933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Data RAM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459673" y="273875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7190" y="1353820"/>
            <a:ext cx="2673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Address Space</a:t>
            </a:r>
            <a:endParaRPr lang="en-US" altLang="zh-CN" sz="2000"/>
          </a:p>
        </p:txBody>
      </p:sp>
      <p:sp>
        <p:nvSpPr>
          <p:cNvPr id="14" name="矩形 13"/>
          <p:cNvSpPr/>
          <p:nvPr/>
        </p:nvSpPr>
        <p:spPr>
          <a:xfrm>
            <a:off x="2418715" y="4947285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6605" y="492252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_FC00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6605" y="550227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_FFFF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634933" y="520192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1KB  I/O RAM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7634605" y="1057275"/>
            <a:ext cx="2049780" cy="1350010"/>
            <a:chOff x="4008" y="3291"/>
            <a:chExt cx="3228" cy="2126"/>
          </a:xfrm>
        </p:grpSpPr>
        <p:sp>
          <p:nvSpPr>
            <p:cNvPr id="22" name="矩形 21"/>
            <p:cNvSpPr/>
            <p:nvPr/>
          </p:nvSpPr>
          <p:spPr>
            <a:xfrm>
              <a:off x="4008" y="3291"/>
              <a:ext cx="3229" cy="212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49" y="3758"/>
              <a:ext cx="19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Data RAM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74" y="4513"/>
              <a:ext cx="3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4B X 16K = 64KB</a:t>
              </a:r>
              <a:endParaRPr lang="en-US" altLang="zh-CN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1535" y="196278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53125" y="387985"/>
            <a:ext cx="5414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 Address and Real Component Layout</a:t>
            </a:r>
            <a:endParaRPr lang="en-US" altLang="zh-CN" sz="2000"/>
          </a:p>
        </p:txBody>
      </p:sp>
      <p:cxnSp>
        <p:nvCxnSpPr>
          <p:cNvPr id="29" name="直接连接符 28"/>
          <p:cNvCxnSpPr/>
          <p:nvPr/>
        </p:nvCxnSpPr>
        <p:spPr>
          <a:xfrm>
            <a:off x="5358130" y="387985"/>
            <a:ext cx="0" cy="61829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427220" y="1050290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482465" y="2400935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39435" y="163068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cxnSp>
        <p:nvCxnSpPr>
          <p:cNvPr id="33" name="直接连接符 32"/>
          <p:cNvCxnSpPr/>
          <p:nvPr/>
        </p:nvCxnSpPr>
        <p:spPr>
          <a:xfrm>
            <a:off x="294005" y="3429000"/>
            <a:ext cx="116033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67680" y="3691890"/>
            <a:ext cx="6329680" cy="2527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I/O Design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Data Bus width = 16bits, so you have 512 Ports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2. 32</a:t>
            </a:r>
            <a:r>
              <a:rPr lang="zh-CN" altLang="en-US"/>
              <a:t>位地址，高</a:t>
            </a:r>
            <a:r>
              <a:rPr lang="en-US" altLang="zh-CN"/>
              <a:t>22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，低</a:t>
            </a:r>
            <a:r>
              <a:rPr lang="en-US" altLang="zh-CN"/>
              <a:t>10</a:t>
            </a:r>
            <a:r>
              <a:rPr lang="zh-CN" altLang="en-US"/>
              <a:t>位中，高</a:t>
            </a:r>
            <a:r>
              <a:rPr lang="en-US" altLang="zh-CN"/>
              <a:t>6</a:t>
            </a:r>
            <a:r>
              <a:rPr lang="zh-CN" altLang="en-US"/>
              <a:t>位译码，因此可以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接入</a:t>
            </a:r>
            <a:r>
              <a:rPr lang="en-US" altLang="zh-CN"/>
              <a:t>64</a:t>
            </a:r>
            <a:r>
              <a:rPr lang="zh-CN" altLang="en-US"/>
              <a:t>个接口芯片，剩余</a:t>
            </a:r>
            <a:r>
              <a:rPr lang="en-US" altLang="zh-CN"/>
              <a:t>4</a:t>
            </a:r>
            <a:r>
              <a:rPr lang="zh-CN" altLang="en-US"/>
              <a:t>位可以构成</a:t>
            </a:r>
            <a:r>
              <a:rPr lang="en-US" altLang="zh-CN"/>
              <a:t>16</a:t>
            </a:r>
            <a:r>
              <a:rPr lang="zh-CN" altLang="en-US"/>
              <a:t>个字节</a:t>
            </a:r>
            <a:r>
              <a:rPr lang="zh-CN" altLang="en-US"/>
              <a:t>地址，作为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每个接口芯片的端口地址，每个端口</a:t>
            </a:r>
            <a:r>
              <a:rPr lang="en-US" altLang="zh-CN"/>
              <a:t>16</a:t>
            </a:r>
            <a:r>
              <a:rPr lang="zh-CN" altLang="en-US"/>
              <a:t>位，因此每个接口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有</a:t>
            </a:r>
            <a:r>
              <a:rPr lang="en-US" altLang="zh-CN"/>
              <a:t>8</a:t>
            </a:r>
            <a:r>
              <a:rPr lang="zh-CN" altLang="en-US"/>
              <a:t>个端口。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29870" y="3249930"/>
            <a:ext cx="3740785" cy="948055"/>
            <a:chOff x="537" y="4670"/>
            <a:chExt cx="5891" cy="1493"/>
          </a:xfrm>
        </p:grpSpPr>
        <p:sp>
          <p:nvSpPr>
            <p:cNvPr id="14" name="矩形 13"/>
            <p:cNvSpPr/>
            <p:nvPr/>
          </p:nvSpPr>
          <p:spPr>
            <a:xfrm>
              <a:off x="3123" y="4709"/>
              <a:ext cx="3229" cy="138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" y="4670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_FC00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" y="5583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_FFFF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50" y="4892"/>
              <a:ext cx="337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I/O RAM</a:t>
              </a:r>
              <a:endParaRPr lang="en-US" altLang="zh-CN"/>
            </a:p>
            <a:p>
              <a:pPr algn="ctr"/>
              <a:r>
                <a:rPr lang="en-US" altLang="zh-CN"/>
                <a:t>16bits</a:t>
              </a:r>
              <a:r>
                <a:rPr lang="en-US" altLang="zh-CN"/>
                <a:t> X 512 = 1KB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838825" y="2552065"/>
            <a:ext cx="4516120" cy="1115060"/>
            <a:chOff x="9330" y="834"/>
            <a:chExt cx="9026" cy="2228"/>
          </a:xfrm>
        </p:grpSpPr>
        <p:sp>
          <p:nvSpPr>
            <p:cNvPr id="36" name="矩形 35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 rot="0">
            <a:off x="5838825" y="5456555"/>
            <a:ext cx="4516120" cy="1115060"/>
            <a:chOff x="9330" y="834"/>
            <a:chExt cx="9026" cy="2228"/>
          </a:xfrm>
        </p:grpSpPr>
        <p:sp>
          <p:nvSpPr>
            <p:cNvPr id="49" name="矩形 48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72" name="文本框 71"/>
          <p:cNvSpPr txBox="1"/>
          <p:nvPr/>
        </p:nvSpPr>
        <p:spPr>
          <a:xfrm>
            <a:off x="7464425" y="497840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…………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38825" y="887095"/>
            <a:ext cx="4516120" cy="14744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965825" y="118173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7099935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823468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936879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 rot="0">
            <a:off x="5965825" y="1871345"/>
            <a:ext cx="4262755" cy="367030"/>
            <a:chOff x="9637" y="1034"/>
            <a:chExt cx="8519" cy="734"/>
          </a:xfrm>
        </p:grpSpPr>
        <p:sp>
          <p:nvSpPr>
            <p:cNvPr id="13" name="矩形 12"/>
            <p:cNvSpPr/>
            <p:nvPr/>
          </p:nvSpPr>
          <p:spPr>
            <a:xfrm>
              <a:off x="9637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04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1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438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123305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0000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725805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952627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0006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39216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0004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6123305" y="158115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0008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7258050" y="1581150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000A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9526270" y="1557655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8392160" y="1581150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000C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6058535" y="1220470"/>
            <a:ext cx="674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16 bits</a:t>
            </a:r>
            <a:endParaRPr lang="en-US" altLang="zh-CN" sz="1200"/>
          </a:p>
        </p:txBody>
      </p:sp>
      <p:sp>
        <p:nvSpPr>
          <p:cNvPr id="73" name="文本框 72"/>
          <p:cNvSpPr txBox="1"/>
          <p:nvPr/>
        </p:nvSpPr>
        <p:spPr>
          <a:xfrm>
            <a:off x="7047865" y="361950"/>
            <a:ext cx="258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低</a:t>
            </a:r>
            <a:r>
              <a:rPr lang="en-US" altLang="zh-CN" sz="1200"/>
              <a:t>4</a:t>
            </a:r>
            <a:r>
              <a:rPr lang="zh-CN" altLang="en-US" sz="1200"/>
              <a:t>位地址，接口芯片端口地址</a:t>
            </a:r>
            <a:endParaRPr lang="zh-CN" altLang="en-US" sz="1200"/>
          </a:p>
        </p:txBody>
      </p:sp>
      <p:cxnSp>
        <p:nvCxnSpPr>
          <p:cNvPr id="74" name="直接箭头连接符 73"/>
          <p:cNvCxnSpPr>
            <a:stCxn id="61" idx="0"/>
            <a:endCxn id="73" idx="1"/>
          </p:cNvCxnSpPr>
          <p:nvPr/>
        </p:nvCxnSpPr>
        <p:spPr>
          <a:xfrm flipV="1">
            <a:off x="6395720" y="499745"/>
            <a:ext cx="652145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0"/>
            <a:endCxn id="73" idx="2"/>
          </p:cNvCxnSpPr>
          <p:nvPr/>
        </p:nvCxnSpPr>
        <p:spPr>
          <a:xfrm flipV="1">
            <a:off x="7530465" y="637540"/>
            <a:ext cx="81026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921760" y="905510"/>
            <a:ext cx="1920240" cy="235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21760" y="4141470"/>
            <a:ext cx="1901825" cy="2479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549015" y="255016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grpSp>
        <p:nvGrpSpPr>
          <p:cNvPr id="80" name="组合 79"/>
          <p:cNvGrpSpPr/>
          <p:nvPr/>
        </p:nvGrpSpPr>
        <p:grpSpPr>
          <a:xfrm rot="0">
            <a:off x="5838190" y="3885565"/>
            <a:ext cx="4516120" cy="1115060"/>
            <a:chOff x="9330" y="834"/>
            <a:chExt cx="9026" cy="2228"/>
          </a:xfrm>
        </p:grpSpPr>
        <p:sp>
          <p:nvSpPr>
            <p:cNvPr id="81" name="矩形 80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94" name="文本框 93"/>
          <p:cNvSpPr txBox="1"/>
          <p:nvPr/>
        </p:nvSpPr>
        <p:spPr>
          <a:xfrm>
            <a:off x="4321175" y="261175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0xFFFF_FC60</a:t>
            </a:r>
            <a:endParaRPr lang="en-US" altLang="zh-CN" sz="1600"/>
          </a:p>
        </p:txBody>
      </p:sp>
      <p:sp>
        <p:nvSpPr>
          <p:cNvPr id="95" name="文本框 94"/>
          <p:cNvSpPr txBox="1"/>
          <p:nvPr/>
        </p:nvSpPr>
        <p:spPr>
          <a:xfrm>
            <a:off x="4321175" y="388556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0xFFFF_FC70</a:t>
            </a:r>
            <a:endParaRPr lang="en-US" altLang="zh-CN" sz="1600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8665210" y="597535"/>
            <a:ext cx="116649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691370" y="321945"/>
            <a:ext cx="1176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代表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zh-CN" altLang="en-US" sz="1200"/>
              <a:t>端口</a:t>
            </a:r>
            <a:endParaRPr lang="zh-CN" altLang="en-US" sz="1200"/>
          </a:p>
        </p:txBody>
      </p:sp>
      <p:sp>
        <p:nvSpPr>
          <p:cNvPr id="99" name="文本框 98"/>
          <p:cNvSpPr txBox="1"/>
          <p:nvPr/>
        </p:nvSpPr>
        <p:spPr>
          <a:xfrm>
            <a:off x="10617200" y="26485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【输出】</a:t>
            </a:r>
            <a:endParaRPr lang="en-US" altLang="zh-CN"/>
          </a:p>
          <a:p>
            <a:r>
              <a:rPr lang="en-US" altLang="zh-CN"/>
              <a:t>LED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617200" y="39820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【输入</a:t>
            </a:r>
            <a:r>
              <a:rPr lang="zh-CN" altLang="en-US"/>
              <a:t>】</a:t>
            </a:r>
            <a:endParaRPr lang="zh-CN" altLang="en-US"/>
          </a:p>
          <a:p>
            <a:r>
              <a:rPr lang="zh-CN" altLang="en-US"/>
              <a:t>拨码开关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graphicFrame>
        <p:nvGraphicFramePr>
          <p:cNvPr id="102" name="表格 101"/>
          <p:cNvGraphicFramePr/>
          <p:nvPr>
            <p:custDataLst>
              <p:tags r:id="rId1"/>
            </p:custDataLst>
          </p:nvPr>
        </p:nvGraphicFramePr>
        <p:xfrm>
          <a:off x="334010" y="100584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片选信号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首地址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0xFFFF_FC60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SwitchCtrl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0xFFFF_FC70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3" name="矩形 102"/>
          <p:cNvSpPr/>
          <p:nvPr/>
        </p:nvSpPr>
        <p:spPr>
          <a:xfrm>
            <a:off x="7101840" y="2675255"/>
            <a:ext cx="42037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4" name="矩形 103"/>
          <p:cNvSpPr/>
          <p:nvPr/>
        </p:nvSpPr>
        <p:spPr>
          <a:xfrm>
            <a:off x="7110730" y="4008755"/>
            <a:ext cx="41910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334010" y="269240"/>
            <a:ext cx="443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LED</a:t>
            </a:r>
            <a:r>
              <a:rPr lang="zh-CN" altLang="en-US" sz="2400"/>
              <a:t>和拨码开关的</a:t>
            </a:r>
            <a:r>
              <a:rPr lang="zh-CN" altLang="en-US" sz="2400"/>
              <a:t>接口芯片设计</a:t>
            </a:r>
            <a:endParaRPr lang="zh-CN" altLang="en-US" sz="2400"/>
          </a:p>
        </p:txBody>
      </p:sp>
      <p:graphicFrame>
        <p:nvGraphicFramePr>
          <p:cNvPr id="106" name="表格 105"/>
          <p:cNvGraphicFramePr/>
          <p:nvPr>
            <p:custDataLst>
              <p:tags r:id="rId2"/>
            </p:custDataLst>
          </p:nvPr>
        </p:nvGraphicFramePr>
        <p:xfrm>
          <a:off x="255270" y="487299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外设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端口占用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</a:t>
                      </a:r>
                      <a:r>
                        <a:rPr lang="en-US" altLang="zh-CN" sz="1400"/>
                        <a:t>LED</a:t>
                      </a:r>
                      <a:r>
                        <a:rPr lang="zh-CN" altLang="en-US" sz="1400"/>
                        <a:t>灯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号端口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号端口</a:t>
                      </a:r>
                      <a:r>
                        <a:rPr lang="zh-CN" altLang="en-US" sz="1400"/>
                        <a:t>高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188595" y="6280150"/>
            <a:ext cx="5128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号端口高</a:t>
            </a:r>
            <a:r>
              <a:rPr lang="en-US" altLang="zh-CN" sz="1600"/>
              <a:t>8</a:t>
            </a:r>
            <a:r>
              <a:rPr lang="zh-CN" altLang="en-US" sz="1600"/>
              <a:t>位对于</a:t>
            </a:r>
            <a:r>
              <a:rPr lang="en-US" altLang="zh-CN" sz="1600"/>
              <a:t>24</a:t>
            </a:r>
            <a:r>
              <a:rPr lang="zh-CN" altLang="en-US" sz="1600"/>
              <a:t>位数据高</a:t>
            </a:r>
            <a:r>
              <a:rPr lang="en-US" altLang="zh-CN" sz="1600"/>
              <a:t>8</a:t>
            </a:r>
            <a:r>
              <a:rPr lang="zh-CN" altLang="en-US" sz="1600"/>
              <a:t>位，剩下的对应</a:t>
            </a:r>
            <a:r>
              <a:rPr lang="en-US" altLang="zh-CN" sz="1600"/>
              <a:t>0</a:t>
            </a:r>
            <a:r>
              <a:rPr lang="zh-CN" altLang="en-US" sz="1600"/>
              <a:t>号端口</a:t>
            </a:r>
            <a:endParaRPr lang="zh-CN" altLang="en-US" sz="1600"/>
          </a:p>
        </p:txBody>
      </p:sp>
      <p:cxnSp>
        <p:nvCxnSpPr>
          <p:cNvPr id="108" name="直接箭头连接符 107"/>
          <p:cNvCxnSpPr>
            <a:stCxn id="84" idx="1"/>
          </p:cNvCxnSpPr>
          <p:nvPr/>
        </p:nvCxnSpPr>
        <p:spPr>
          <a:xfrm flipH="1">
            <a:off x="4169410" y="4192270"/>
            <a:ext cx="1795780" cy="1324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272280" y="4376420"/>
            <a:ext cx="2838450" cy="1405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a84ca77b-ff39-49e3-bc98-3b4e8968129a}"/>
  <p:tag name="TABLE_ENDDRAG_ORIGIN_RECT" val="326*98"/>
  <p:tag name="TABLE_ENDDRAG_RECT" val="44*45*326*98"/>
</p:tagLst>
</file>

<file path=ppt/tags/tag68.xml><?xml version="1.0" encoding="utf-8"?>
<p:tagLst xmlns:p="http://schemas.openxmlformats.org/presentationml/2006/main">
  <p:tag name="KSO_WM_UNIT_TABLE_BEAUTIFY" val="smartTable{040b3032-54ca-4ccd-9dfc-c993c6ae1d91}"/>
  <p:tag name="TABLE_ENDDRAG_ORIGIN_RECT" val="326*98"/>
  <p:tag name="TABLE_ENDDRAG_RECT" val="44*45*326*9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225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206</cp:revision>
  <dcterms:created xsi:type="dcterms:W3CDTF">2019-06-19T02:08:00Z</dcterms:created>
  <dcterms:modified xsi:type="dcterms:W3CDTF">2020-12-25T10:48:31Z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