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75" r:id="rId5"/>
    <p:sldId id="269" r:id="rId6"/>
    <p:sldId id="262" r:id="rId7"/>
    <p:sldId id="267" r:id="rId8"/>
    <p:sldId id="270" r:id="rId9"/>
    <p:sldId id="273" r:id="rId10"/>
    <p:sldId id="271" r:id="rId11"/>
    <p:sldId id="272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Report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capstone%20BSS\CapstonProject\4.SUBMIT_PLACE\4.2%20HIEN_NGUYEN\PLANNING\BSS_EarnValueManagement_V1.0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capstone%20BSS\CapstonProject\4.SUBMIT_PLACE\4.2%20HIEN_NGUYEN\PLANNING\BSS_RiskList_V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capstone%20BSS\CapstonProject\4.SUBMIT_PLACE\4.2%20HIEN_NGUYEN\PLANNING\BSS_RiskList_V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Earned</a:t>
            </a:r>
            <a:r>
              <a:rPr lang="en-AU" baseline="0"/>
              <a:t> value chart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Overall!$A$2</c:f>
              <c:strCache>
                <c:ptCount val="1"/>
                <c:pt idx="0">
                  <c:v>BCWS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Overall!$B$2:$AK$2</c:f>
              <c:numCache>
                <c:formatCode>General</c:formatCode>
                <c:ptCount val="36"/>
                <c:pt idx="0">
                  <c:v>61.28</c:v>
                </c:pt>
                <c:pt idx="1">
                  <c:v>95.408000000000001</c:v>
                </c:pt>
                <c:pt idx="2">
                  <c:v>240.21133333333302</c:v>
                </c:pt>
                <c:pt idx="3">
                  <c:v>392.03800000000001</c:v>
                </c:pt>
                <c:pt idx="4">
                  <c:v>650.07799999999997</c:v>
                </c:pt>
                <c:pt idx="5">
                  <c:v>704.678</c:v>
                </c:pt>
                <c:pt idx="6">
                  <c:v>787.32466666666664</c:v>
                </c:pt>
                <c:pt idx="7">
                  <c:v>1047.3246666666666</c:v>
                </c:pt>
                <c:pt idx="8">
                  <c:v>1157.028</c:v>
                </c:pt>
                <c:pt idx="9">
                  <c:v>1469.328</c:v>
                </c:pt>
                <c:pt idx="10">
                  <c:v>1556.0346666666667</c:v>
                </c:pt>
                <c:pt idx="11">
                  <c:v>1656.9346666666668</c:v>
                </c:pt>
                <c:pt idx="12">
                  <c:v>1773.3546666666668</c:v>
                </c:pt>
                <c:pt idx="13">
                  <c:v>2090.3546666666671</c:v>
                </c:pt>
                <c:pt idx="14">
                  <c:v>2221.3546666666671</c:v>
                </c:pt>
                <c:pt idx="15">
                  <c:v>2352.3546666666671</c:v>
                </c:pt>
                <c:pt idx="16">
                  <c:v>2498.3546666666671</c:v>
                </c:pt>
                <c:pt idx="17">
                  <c:v>2498.3546666666671</c:v>
                </c:pt>
                <c:pt idx="18">
                  <c:v>2574.3546666666671</c:v>
                </c:pt>
                <c:pt idx="19">
                  <c:v>2663.3546666666671</c:v>
                </c:pt>
                <c:pt idx="20">
                  <c:v>2927.9213333333337</c:v>
                </c:pt>
                <c:pt idx="21">
                  <c:v>3174.8146666666671</c:v>
                </c:pt>
                <c:pt idx="22">
                  <c:v>3288.601333333334</c:v>
                </c:pt>
                <c:pt idx="23">
                  <c:v>3461.2480000000005</c:v>
                </c:pt>
                <c:pt idx="24">
                  <c:v>3670.3813333333337</c:v>
                </c:pt>
                <c:pt idx="25">
                  <c:v>3830.2546666666672</c:v>
                </c:pt>
                <c:pt idx="26">
                  <c:v>3984.0546666666673</c:v>
                </c:pt>
                <c:pt idx="27">
                  <c:v>4111.5480000000007</c:v>
                </c:pt>
                <c:pt idx="28">
                  <c:v>4263.101333333334</c:v>
                </c:pt>
                <c:pt idx="29">
                  <c:v>4468.5946666666678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88-4EFD-AE7D-C22BCBDA3A29}"/>
            </c:ext>
          </c:extLst>
        </c:ser>
        <c:ser>
          <c:idx val="1"/>
          <c:order val="1"/>
          <c:tx>
            <c:strRef>
              <c:f>Overall!$A$3</c:f>
              <c:strCache>
                <c:ptCount val="1"/>
                <c:pt idx="0">
                  <c:v>BCWP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Overall!$B$3:$AK$3</c:f>
              <c:numCache>
                <c:formatCode>General</c:formatCode>
                <c:ptCount val="36"/>
                <c:pt idx="0">
                  <c:v>61.26</c:v>
                </c:pt>
                <c:pt idx="1">
                  <c:v>95.259999999999991</c:v>
                </c:pt>
                <c:pt idx="2">
                  <c:v>181.10999999999999</c:v>
                </c:pt>
                <c:pt idx="3">
                  <c:v>307.28300000000002</c:v>
                </c:pt>
                <c:pt idx="4">
                  <c:v>481.11599999999999</c:v>
                </c:pt>
                <c:pt idx="5">
                  <c:v>588.24299999999994</c:v>
                </c:pt>
                <c:pt idx="6">
                  <c:v>679.93</c:v>
                </c:pt>
                <c:pt idx="7">
                  <c:v>858.25</c:v>
                </c:pt>
                <c:pt idx="8">
                  <c:v>936.40700000000004</c:v>
                </c:pt>
                <c:pt idx="9">
                  <c:v>1013.654</c:v>
                </c:pt>
                <c:pt idx="10">
                  <c:v>1153.357</c:v>
                </c:pt>
                <c:pt idx="11">
                  <c:v>1309.95</c:v>
                </c:pt>
                <c:pt idx="12">
                  <c:v>1497.5170000000001</c:v>
                </c:pt>
                <c:pt idx="13">
                  <c:v>1544.2176670000001</c:v>
                </c:pt>
                <c:pt idx="14">
                  <c:v>1610.1176670000002</c:v>
                </c:pt>
                <c:pt idx="15">
                  <c:v>1676.5376670000003</c:v>
                </c:pt>
                <c:pt idx="16">
                  <c:v>1800.6376670000002</c:v>
                </c:pt>
                <c:pt idx="17">
                  <c:v>1800.6376670000002</c:v>
                </c:pt>
                <c:pt idx="18">
                  <c:v>1946.8306670000002</c:v>
                </c:pt>
                <c:pt idx="19">
                  <c:v>2241.8306670000002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88-4EFD-AE7D-C22BCBDA3A29}"/>
            </c:ext>
          </c:extLst>
        </c:ser>
        <c:ser>
          <c:idx val="2"/>
          <c:order val="2"/>
          <c:tx>
            <c:strRef>
              <c:f>Overall!$A$4</c:f>
              <c:strCache>
                <c:ptCount val="1"/>
                <c:pt idx="0">
                  <c:v>ACWP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Overall!$B$4:$AK$4</c:f>
              <c:numCache>
                <c:formatCode>General</c:formatCode>
                <c:ptCount val="36"/>
                <c:pt idx="0">
                  <c:v>87</c:v>
                </c:pt>
                <c:pt idx="1">
                  <c:v>172</c:v>
                </c:pt>
                <c:pt idx="2">
                  <c:v>294</c:v>
                </c:pt>
                <c:pt idx="3">
                  <c:v>407</c:v>
                </c:pt>
                <c:pt idx="4">
                  <c:v>609</c:v>
                </c:pt>
                <c:pt idx="5">
                  <c:v>732</c:v>
                </c:pt>
                <c:pt idx="6">
                  <c:v>859</c:v>
                </c:pt>
                <c:pt idx="7">
                  <c:v>994</c:v>
                </c:pt>
                <c:pt idx="8">
                  <c:v>1169</c:v>
                </c:pt>
                <c:pt idx="9">
                  <c:v>1349</c:v>
                </c:pt>
                <c:pt idx="10">
                  <c:v>1513</c:v>
                </c:pt>
                <c:pt idx="11">
                  <c:v>1684</c:v>
                </c:pt>
                <c:pt idx="12">
                  <c:v>1887</c:v>
                </c:pt>
                <c:pt idx="13">
                  <c:v>2068.15</c:v>
                </c:pt>
                <c:pt idx="14">
                  <c:v>2158.15</c:v>
                </c:pt>
                <c:pt idx="15">
                  <c:v>2377.15</c:v>
                </c:pt>
                <c:pt idx="16">
                  <c:v>2578.15</c:v>
                </c:pt>
                <c:pt idx="17">
                  <c:v>2578.15</c:v>
                </c:pt>
                <c:pt idx="18">
                  <c:v>2790.15</c:v>
                </c:pt>
                <c:pt idx="19">
                  <c:v>2979.15</c:v>
                </c:pt>
                <c:pt idx="20">
                  <c:v>3179.15</c:v>
                </c:pt>
                <c:pt idx="21">
                  <c:v>3379.15</c:v>
                </c:pt>
                <c:pt idx="22">
                  <c:v>3579.15</c:v>
                </c:pt>
                <c:pt idx="23">
                  <c:v>3779.15</c:v>
                </c:pt>
                <c:pt idx="24">
                  <c:v>3979.15</c:v>
                </c:pt>
                <c:pt idx="25">
                  <c:v>4179.1499999999996</c:v>
                </c:pt>
                <c:pt idx="26">
                  <c:v>4379.1499999999996</c:v>
                </c:pt>
                <c:pt idx="27">
                  <c:v>4579.1499999999996</c:v>
                </c:pt>
                <c:pt idx="28">
                  <c:v>4779.1499999999996</c:v>
                </c:pt>
                <c:pt idx="29">
                  <c:v>4979.1499999999996</c:v>
                </c:pt>
                <c:pt idx="30">
                  <c:v>5179.1499999999996</c:v>
                </c:pt>
                <c:pt idx="31">
                  <c:v>5379.15</c:v>
                </c:pt>
                <c:pt idx="32">
                  <c:v>5579.15</c:v>
                </c:pt>
                <c:pt idx="33">
                  <c:v>5779.15</c:v>
                </c:pt>
                <c:pt idx="34">
                  <c:v>5879.15</c:v>
                </c:pt>
                <c:pt idx="35">
                  <c:v>5938.2780319509311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88-4EFD-AE7D-C22BCBDA3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94721120"/>
        <c:axId val="-1894720576"/>
      </c:lineChart>
      <c:catAx>
        <c:axId val="-189472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894720576"/>
        <c:crosses val="autoZero"/>
        <c:auto val="1"/>
        <c:lblAlgn val="ctr"/>
        <c:lblOffset val="100"/>
        <c:noMultiLvlLbl val="0"/>
      </c:catAx>
      <c:valAx>
        <c:axId val="-189472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894721120"/>
        <c:crosses val="autoZero"/>
        <c:crossBetween val="between"/>
        <c:majorUnit val="1000"/>
        <c:min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800" b="1" i="0" baseline="0">
                <a:effectLst/>
              </a:rPr>
              <a:t>Schedule &amp; Cost Index Trends</a:t>
            </a:r>
            <a:endParaRPr lang="vi-V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  <a:tailEnd type="triangle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9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CBB-4794-8149-4EF5A50D49CE}"/>
              </c:ext>
            </c:extLst>
          </c:dPt>
          <c:xVal>
            <c:numRef>
              <c:f>'CPI - SPI'!$B$2:$U$2</c:f>
              <c:numCache>
                <c:formatCode>General</c:formatCode>
                <c:ptCount val="20"/>
                <c:pt idx="0">
                  <c:v>0.99967362924281977</c:v>
                </c:pt>
                <c:pt idx="1">
                  <c:v>0.99844876739896016</c:v>
                </c:pt>
                <c:pt idx="2">
                  <c:v>0.75396109536880118</c:v>
                </c:pt>
                <c:pt idx="3">
                  <c:v>0.78380922257536256</c:v>
                </c:pt>
                <c:pt idx="4">
                  <c:v>0.74008965078036792</c:v>
                </c:pt>
                <c:pt idx="5">
                  <c:v>0.83476850419624271</c:v>
                </c:pt>
                <c:pt idx="6">
                  <c:v>0.86359545024627704</c:v>
                </c:pt>
                <c:pt idx="7">
                  <c:v>0.81946890712653897</c:v>
                </c:pt>
                <c:pt idx="8">
                  <c:v>0.80932094988193892</c:v>
                </c:pt>
                <c:pt idx="9">
                  <c:v>0.68987591606503107</c:v>
                </c:pt>
                <c:pt idx="10">
                  <c:v>0.74121549134295206</c:v>
                </c:pt>
                <c:pt idx="11">
                  <c:v>0.79058639206051973</c:v>
                </c:pt>
                <c:pt idx="12">
                  <c:v>0.84445431483531019</c:v>
                </c:pt>
                <c:pt idx="13">
                  <c:v>0.73873476669987737</c:v>
                </c:pt>
                <c:pt idx="14">
                  <c:v>0.7248359260955477</c:v>
                </c:pt>
                <c:pt idx="15">
                  <c:v>0.71270616236440532</c:v>
                </c:pt>
                <c:pt idx="16">
                  <c:v>0.72072940284432518</c:v>
                </c:pt>
                <c:pt idx="17">
                  <c:v>0.72072940284432518</c:v>
                </c:pt>
                <c:pt idx="18">
                  <c:v>0.75624026953551071</c:v>
                </c:pt>
                <c:pt idx="19">
                  <c:v>0.84173193118352985</c:v>
                </c:pt>
              </c:numCache>
            </c:numRef>
          </c:xVal>
          <c:yVal>
            <c:numRef>
              <c:f>'CPI - SPI'!$B$3:$U$3</c:f>
              <c:numCache>
                <c:formatCode>General</c:formatCode>
                <c:ptCount val="20"/>
                <c:pt idx="0">
                  <c:v>0.70413793103448274</c:v>
                </c:pt>
                <c:pt idx="1">
                  <c:v>0.55383720930232549</c:v>
                </c:pt>
                <c:pt idx="2">
                  <c:v>0.61602040816326531</c:v>
                </c:pt>
                <c:pt idx="3">
                  <c:v>0.75499508599508602</c:v>
                </c:pt>
                <c:pt idx="4">
                  <c:v>0.7900098522167488</c:v>
                </c:pt>
                <c:pt idx="5">
                  <c:v>0.80361065573770485</c:v>
                </c:pt>
                <c:pt idx="6">
                  <c:v>0.79153667054714782</c:v>
                </c:pt>
                <c:pt idx="7">
                  <c:v>0.86343058350100599</c:v>
                </c:pt>
                <c:pt idx="8">
                  <c:v>0.80103250641573998</c:v>
                </c:pt>
                <c:pt idx="9">
                  <c:v>0.75141141586360272</c:v>
                </c:pt>
                <c:pt idx="10">
                  <c:v>0.7622980832782551</c:v>
                </c:pt>
                <c:pt idx="11">
                  <c:v>0.77788004750593831</c:v>
                </c:pt>
                <c:pt idx="12">
                  <c:v>0.79359671436142032</c:v>
                </c:pt>
                <c:pt idx="13">
                  <c:v>0.74666618330391898</c:v>
                </c:pt>
                <c:pt idx="14">
                  <c:v>0.74606383569260715</c:v>
                </c:pt>
                <c:pt idx="15">
                  <c:v>0.70527213974717629</c:v>
                </c:pt>
                <c:pt idx="16">
                  <c:v>0.69842238310416394</c:v>
                </c:pt>
                <c:pt idx="17">
                  <c:v>0.69842238310416394</c:v>
                </c:pt>
                <c:pt idx="18">
                  <c:v>0.69775125602566179</c:v>
                </c:pt>
                <c:pt idx="19">
                  <c:v>0.7525068113388047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BB-4794-8149-4EF5A50D4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34561312"/>
        <c:axId val="-1634550432"/>
      </c:scatterChart>
      <c:valAx>
        <c:axId val="-1634561312"/>
        <c:scaling>
          <c:orientation val="minMax"/>
          <c:max val="1.1000000000000001"/>
          <c:min val="0.6500000000000001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SPI</a:t>
                </a:r>
                <a:endParaRPr lang="vi-V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634550432"/>
        <c:crosses val="autoZero"/>
        <c:crossBetween val="midCat"/>
      </c:valAx>
      <c:valAx>
        <c:axId val="-1634550432"/>
        <c:scaling>
          <c:orientation val="minMax"/>
          <c:max val="1.100000000000000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CPI</a:t>
                </a:r>
                <a:endParaRPr lang="vi-V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634561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Risk Priority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7F0-49DB-A8B3-F9F0CD4417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7F0-49DB-A8B3-F9F0CD4417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7F0-49DB-A8B3-F9F0CD44172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'Risk List'!$D$2:$F$2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'Risk List'!$D$7:$F$7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F0-49DB-A8B3-F9F0CD44172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 </a:t>
            </a:r>
            <a:r>
              <a:rPr lang="en-US"/>
              <a:t>Risk</a:t>
            </a:r>
            <a:r>
              <a:rPr lang="en-US" baseline="0"/>
              <a:t> status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9D-4B92-9B5B-FB3C709ECC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9D-4B92-9B5B-FB3C709ECC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9D-4B92-9B5B-FB3C709ECC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9D-4B92-9B5B-FB3C709ECC3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'Risk List'!$B$3:$C$6</c:f>
              <c:strCache>
                <c:ptCount val="4"/>
                <c:pt idx="0">
                  <c:v>Closed</c:v>
                </c:pt>
                <c:pt idx="1">
                  <c:v>Work In Progress</c:v>
                </c:pt>
                <c:pt idx="2">
                  <c:v>Behind</c:v>
                </c:pt>
                <c:pt idx="3">
                  <c:v>Not Started</c:v>
                </c:pt>
              </c:strCache>
            </c:strRef>
          </c:cat>
          <c:val>
            <c:numRef>
              <c:f>'Risk List'!$G$3:$G$6</c:f>
              <c:numCache>
                <c:formatCode>General</c:formatCode>
                <c:ptCount val="4"/>
                <c:pt idx="0">
                  <c:v>9</c:v>
                </c:pt>
                <c:pt idx="1">
                  <c:v>3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9D-4B92-9B5B-FB3C709ECC3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0.02988</cdr:x>
      <cdr:y>0.37956</cdr:y>
    </cdr:from>
    <cdr:to>
      <cdr:x>0.98781</cdr:x>
      <cdr:y>0.37956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F777741-D4B8-4089-B8C8-2289CB6D3179}"/>
            </a:ext>
          </a:extLst>
        </cdr:cNvPr>
        <cdr:cNvCxnSpPr/>
      </cdr:nvCxnSpPr>
      <cdr:spPr>
        <a:xfrm xmlns:a="http://schemas.openxmlformats.org/drawingml/2006/main">
          <a:off x="399117" y="1959723"/>
          <a:ext cx="12797117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lumMod val="95000"/>
              <a:lumOff val="5000"/>
            </a:schemeClr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0.04218</cdr:x>
      <cdr:y>0.20926</cdr:y>
    </cdr:from>
    <cdr:to>
      <cdr:x>0.98986</cdr:x>
      <cdr:y>0.20926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53ECC892-A3EB-4D93-BB44-B542AB69CC93}"/>
            </a:ext>
          </a:extLst>
        </cdr:cNvPr>
        <cdr:cNvCxnSpPr/>
      </cdr:nvCxnSpPr>
      <cdr:spPr>
        <a:xfrm xmlns:a="http://schemas.openxmlformats.org/drawingml/2006/main">
          <a:off x="466352" y="1080434"/>
          <a:ext cx="104775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lumMod val="95000"/>
              <a:lumOff val="5000"/>
            </a:schemeClr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0.81466</cdr:x>
      <cdr:y>0.0909</cdr:y>
    </cdr:from>
    <cdr:to>
      <cdr:x>0.81466</cdr:x>
      <cdr:y>0.8896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9920EF9B-07B6-4DB2-93BE-E8D549579B72}"/>
            </a:ext>
          </a:extLst>
        </cdr:cNvPr>
        <cdr:cNvCxnSpPr/>
      </cdr:nvCxnSpPr>
      <cdr:spPr>
        <a:xfrm xmlns:a="http://schemas.openxmlformats.org/drawingml/2006/main">
          <a:off x="9006838" y="469341"/>
          <a:ext cx="0" cy="412376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0.97347</cdr:x>
      <cdr:y>0.08989</cdr:y>
    </cdr:from>
    <cdr:to>
      <cdr:x>0.97347</cdr:x>
      <cdr:y>0.88859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583D32F8-E5FE-4BC7-A96B-2737F1A19336}"/>
            </a:ext>
          </a:extLst>
        </cdr:cNvPr>
        <cdr:cNvCxnSpPr/>
      </cdr:nvCxnSpPr>
      <cdr:spPr>
        <a:xfrm xmlns:a="http://schemas.openxmlformats.org/drawingml/2006/main">
          <a:off x="10762624" y="464112"/>
          <a:ext cx="0" cy="412376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0.15562</cdr:x>
      <cdr:y>0.22764</cdr:y>
    </cdr:from>
    <cdr:to>
      <cdr:x>0.19312</cdr:x>
      <cdr:y>0.36654</cdr:y>
    </cdr:to>
    <cdr:sp macro="" textlink="">
      <cdr:nvSpPr>
        <cdr:cNvPr id="12" name="Down Arrow 9">
          <a:extLst xmlns:a="http://schemas.openxmlformats.org/drawingml/2006/main">
            <a:ext uri="{FF2B5EF4-FFF2-40B4-BE49-F238E27FC236}">
              <a16:creationId xmlns:a16="http://schemas.microsoft.com/office/drawing/2014/main" id="{00000000-0008-0000-0000-00000A000000}"/>
            </a:ext>
          </a:extLst>
        </cdr:cNvPr>
        <cdr:cNvSpPr/>
      </cdr:nvSpPr>
      <cdr:spPr>
        <a:xfrm xmlns:a="http://schemas.openxmlformats.org/drawingml/2006/main" rot="10800000">
          <a:off x="1720476" y="1175311"/>
          <a:ext cx="414618" cy="717177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vi-VN" sz="1100"/>
        </a:p>
      </cdr:txBody>
    </cdr:sp>
  </cdr:relSizeAnchor>
  <cdr:relSizeAnchor xmlns:cdr="http://schemas.openxmlformats.org/drawingml/2006/chartDrawing">
    <cdr:from>
      <cdr:x>0.20832</cdr:x>
      <cdr:y>0.26811</cdr:y>
    </cdr:from>
    <cdr:to>
      <cdr:x>0.38367</cdr:x>
      <cdr:y>0.31369</cdr:y>
    </cdr:to>
    <cdr:sp macro="" textlink="">
      <cdr:nvSpPr>
        <cdr:cNvPr id="13" name="TextBox 10">
          <a:extLst xmlns:a="http://schemas.openxmlformats.org/drawingml/2006/main">
            <a:ext uri="{FF2B5EF4-FFF2-40B4-BE49-F238E27FC236}">
              <a16:creationId xmlns:a16="http://schemas.microsoft.com/office/drawing/2014/main" id="{00000000-0008-0000-0000-00000B000000}"/>
            </a:ext>
          </a:extLst>
        </cdr:cNvPr>
        <cdr:cNvSpPr txBox="1"/>
      </cdr:nvSpPr>
      <cdr:spPr>
        <a:xfrm xmlns:a="http://schemas.openxmlformats.org/drawingml/2006/main">
          <a:off x="2303182" y="1384300"/>
          <a:ext cx="1938618" cy="23532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Cost over</a:t>
          </a:r>
          <a:r>
            <a:rPr lang="en-AU" sz="1100" baseline="0"/>
            <a:t>: </a:t>
          </a:r>
          <a:r>
            <a:rPr lang="en" sz="1100">
              <a:solidFill>
                <a:schemeClr val="dk1"/>
              </a:solidFill>
              <a:latin typeface="+mn-lt"/>
              <a:ea typeface="+mn-ea"/>
              <a:cs typeface="+mn-cs"/>
            </a:rPr>
            <a:t>1470h</a:t>
          </a:r>
          <a:endParaRPr lang="vi-VN" sz="1100"/>
        </a:p>
      </cdr:txBody>
    </cdr:sp>
  </cdr:relSizeAnchor>
  <cdr:relSizeAnchor xmlns:cdr="http://schemas.openxmlformats.org/drawingml/2006/chartDrawing">
    <cdr:from>
      <cdr:x>0.82153</cdr:x>
      <cdr:y>0.63274</cdr:y>
    </cdr:from>
    <cdr:to>
      <cdr:x>0.93403</cdr:x>
      <cdr:y>0.72519</cdr:y>
    </cdr:to>
    <cdr:sp macro="" textlink="">
      <cdr:nvSpPr>
        <cdr:cNvPr id="15" name="TextBox 12">
          <a:extLst xmlns:a="http://schemas.openxmlformats.org/drawingml/2006/main">
            <a:ext uri="{FF2B5EF4-FFF2-40B4-BE49-F238E27FC236}">
              <a16:creationId xmlns:a16="http://schemas.microsoft.com/office/drawing/2014/main" id="{00000000-0008-0000-0000-00000D000000}"/>
            </a:ext>
          </a:extLst>
        </cdr:cNvPr>
        <cdr:cNvSpPr txBox="1"/>
      </cdr:nvSpPr>
      <cdr:spPr>
        <a:xfrm xmlns:a="http://schemas.openxmlformats.org/drawingml/2006/main">
          <a:off x="9082742" y="3266888"/>
          <a:ext cx="1243853" cy="4773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Schedule Slippage:</a:t>
          </a:r>
        </a:p>
        <a:p xmlns:a="http://schemas.openxmlformats.org/drawingml/2006/main">
          <a:r>
            <a:rPr lang="en-AU" sz="1100" baseline="0"/>
            <a:t>6 weeks</a:t>
          </a:r>
          <a:endParaRPr lang="vi-VN" sz="1100"/>
        </a:p>
      </cdr:txBody>
    </cdr:sp>
  </cdr:relSizeAnchor>
  <cdr:relSizeAnchor xmlns:cdr="http://schemas.openxmlformats.org/drawingml/2006/chartDrawing">
    <cdr:from>
      <cdr:x>0.82051</cdr:x>
      <cdr:y>0.74777</cdr:y>
    </cdr:from>
    <cdr:to>
      <cdr:x>0.96554</cdr:x>
      <cdr:y>0.81722</cdr:y>
    </cdr:to>
    <cdr:sp macro="" textlink="">
      <cdr:nvSpPr>
        <cdr:cNvPr id="16" name="Right Arrow 1">
          <a:extLst xmlns:a="http://schemas.openxmlformats.org/drawingml/2006/main">
            <a:ext uri="{FF2B5EF4-FFF2-40B4-BE49-F238E27FC236}">
              <a16:creationId xmlns:a16="http://schemas.microsoft.com/office/drawing/2014/main" id="{2E3A6C5A-136D-4C70-9C94-48C8057ED4DA}"/>
            </a:ext>
          </a:extLst>
        </cdr:cNvPr>
        <cdr:cNvSpPr/>
      </cdr:nvSpPr>
      <cdr:spPr>
        <a:xfrm xmlns:a="http://schemas.openxmlformats.org/drawingml/2006/main">
          <a:off x="9071535" y="3860800"/>
          <a:ext cx="1603376" cy="358584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vi-VN"/>
        </a:p>
      </cdr:txBody>
    </cdr:sp>
  </cdr:relSizeAnchor>
  <cdr:relSizeAnchor xmlns:cdr="http://schemas.openxmlformats.org/drawingml/2006/chartDrawing">
    <cdr:from>
      <cdr:x>0.55293</cdr:x>
      <cdr:y>0.10146</cdr:y>
    </cdr:from>
    <cdr:to>
      <cdr:x>0.55293</cdr:x>
      <cdr:y>0.90233</cdr:y>
    </cdr:to>
    <cdr:cxnSp macro="">
      <cdr:nvCxnSpPr>
        <cdr:cNvPr id="17" name="Straight Connector 16">
          <a:extLst xmlns:a="http://schemas.openxmlformats.org/drawingml/2006/main">
            <a:ext uri="{FF2B5EF4-FFF2-40B4-BE49-F238E27FC236}">
              <a16:creationId xmlns:a16="http://schemas.microsoft.com/office/drawing/2014/main" id="{1451979F-E9D1-4827-A40A-4EC43DC43DF6}"/>
            </a:ext>
          </a:extLst>
        </cdr:cNvPr>
        <cdr:cNvCxnSpPr/>
      </cdr:nvCxnSpPr>
      <cdr:spPr>
        <a:xfrm xmlns:a="http://schemas.openxmlformats.org/drawingml/2006/main" flipV="1">
          <a:off x="6113182" y="523875"/>
          <a:ext cx="0" cy="413497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0.06335</cdr:x>
      <cdr:y>0.237</cdr:y>
    </cdr:from>
    <cdr:to>
      <cdr:x>0.97856</cdr:x>
      <cdr:y>0.237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E62BC5C-C9E1-4E17-9E59-A54923A89A48}"/>
            </a:ext>
          </a:extLst>
        </cdr:cNvPr>
        <cdr:cNvCxnSpPr/>
      </cdr:nvCxnSpPr>
      <cdr:spPr>
        <a:xfrm xmlns:a="http://schemas.openxmlformats.org/drawingml/2006/main">
          <a:off x="619097" y="1085831"/>
          <a:ext cx="894402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0.77583</cdr:x>
      <cdr:y>0.11019</cdr:y>
    </cdr:from>
    <cdr:to>
      <cdr:x>0.77681</cdr:x>
      <cdr:y>0.87734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35D48543-41DD-473C-A0FD-B5D9C8769501}"/>
            </a:ext>
          </a:extLst>
        </cdr:cNvPr>
        <cdr:cNvCxnSpPr/>
      </cdr:nvCxnSpPr>
      <cdr:spPr>
        <a:xfrm xmlns:a="http://schemas.openxmlformats.org/drawingml/2006/main" flipH="1" flipV="1">
          <a:off x="7581877" y="504838"/>
          <a:ext cx="9578" cy="351471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0.06953</cdr:x>
      <cdr:y>0.80735</cdr:y>
    </cdr:from>
    <cdr:to>
      <cdr:x>0.28395</cdr:x>
      <cdr:y>0.88011</cdr:y>
    </cdr:to>
    <cdr:sp macro="" textlink="">
      <cdr:nvSpPr>
        <cdr:cNvPr id="4" name="TextBox 15">
          <a:extLst xmlns:a="http://schemas.openxmlformats.org/drawingml/2006/main">
            <a:ext uri="{FF2B5EF4-FFF2-40B4-BE49-F238E27FC236}">
              <a16:creationId xmlns:a16="http://schemas.microsoft.com/office/drawing/2014/main" id="{00000000-0008-0000-0200-000010000000}"/>
            </a:ext>
          </a:extLst>
        </cdr:cNvPr>
        <cdr:cNvSpPr txBox="1"/>
      </cdr:nvSpPr>
      <cdr:spPr>
        <a:xfrm xmlns:a="http://schemas.openxmlformats.org/drawingml/2006/main">
          <a:off x="679450" y="3698875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Behind</a:t>
          </a:r>
          <a:r>
            <a:rPr lang="en-AU" sz="1100" baseline="0"/>
            <a:t> schedule, Over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0.07245</cdr:x>
      <cdr:y>0.12335</cdr:y>
    </cdr:from>
    <cdr:to>
      <cdr:x>0.28687</cdr:x>
      <cdr:y>0.19612</cdr:y>
    </cdr:to>
    <cdr:sp macro="" textlink="">
      <cdr:nvSpPr>
        <cdr:cNvPr id="6" name="TextBox 13">
          <a:extLst xmlns:a="http://schemas.openxmlformats.org/drawingml/2006/main">
            <a:ext uri="{FF2B5EF4-FFF2-40B4-BE49-F238E27FC236}">
              <a16:creationId xmlns:a16="http://schemas.microsoft.com/office/drawing/2014/main" id="{00000000-0008-0000-0200-00000E000000}"/>
            </a:ext>
          </a:extLst>
        </cdr:cNvPr>
        <cdr:cNvSpPr txBox="1"/>
      </cdr:nvSpPr>
      <cdr:spPr>
        <a:xfrm xmlns:a="http://schemas.openxmlformats.org/drawingml/2006/main">
          <a:off x="708025" y="56515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Behind</a:t>
          </a:r>
          <a:r>
            <a:rPr lang="en-AU" sz="1100" baseline="0"/>
            <a:t> schedule, Under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0.78558</cdr:x>
      <cdr:y>0.11504</cdr:y>
    </cdr:from>
    <cdr:to>
      <cdr:x>1</cdr:x>
      <cdr:y>0.1878</cdr:y>
    </cdr:to>
    <cdr:sp macro="" textlink="">
      <cdr:nvSpPr>
        <cdr:cNvPr id="7" name="TextBox 14">
          <a:extLst xmlns:a="http://schemas.openxmlformats.org/drawingml/2006/main">
            <a:ext uri="{FF2B5EF4-FFF2-40B4-BE49-F238E27FC236}">
              <a16:creationId xmlns:a16="http://schemas.microsoft.com/office/drawing/2014/main" id="{00000000-0008-0000-0200-00000F000000}"/>
            </a:ext>
          </a:extLst>
        </cdr:cNvPr>
        <cdr:cNvSpPr txBox="1"/>
      </cdr:nvSpPr>
      <cdr:spPr>
        <a:xfrm xmlns:a="http://schemas.openxmlformats.org/drawingml/2006/main">
          <a:off x="7677150" y="52705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Ahead </a:t>
          </a:r>
          <a:r>
            <a:rPr lang="en-AU" sz="1100" baseline="0"/>
            <a:t>schedule, Under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0.78558</cdr:x>
      <cdr:y>0.79279</cdr:y>
    </cdr:from>
    <cdr:to>
      <cdr:x>1</cdr:x>
      <cdr:y>0.86556</cdr:y>
    </cdr:to>
    <cdr:sp macro="" textlink="">
      <cdr:nvSpPr>
        <cdr:cNvPr id="8" name="TextBox 16">
          <a:extLst xmlns:a="http://schemas.openxmlformats.org/drawingml/2006/main">
            <a:ext uri="{FF2B5EF4-FFF2-40B4-BE49-F238E27FC236}">
              <a16:creationId xmlns:a16="http://schemas.microsoft.com/office/drawing/2014/main" id="{00000000-0008-0000-0200-000011000000}"/>
            </a:ext>
          </a:extLst>
        </cdr:cNvPr>
        <cdr:cNvSpPr txBox="1"/>
      </cdr:nvSpPr>
      <cdr:spPr>
        <a:xfrm xmlns:a="http://schemas.openxmlformats.org/drawingml/2006/main">
          <a:off x="7677150" y="363220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Ahead </a:t>
          </a:r>
          <a:r>
            <a:rPr lang="en-AU" sz="1100" baseline="0"/>
            <a:t>schedule, Over budget</a:t>
          </a:r>
          <a:endParaRPr lang="vi-VN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4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275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75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242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42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181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90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72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047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256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58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BE9A-25A5-46E0-9163-4F1CF6B76AB6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731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EOMP #2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Mentor: Vu The Nam</a:t>
            </a:r>
          </a:p>
          <a:p>
            <a:r>
              <a:rPr lang="en-US" dirty="0"/>
              <a:t>Team: Base Steps Solution</a:t>
            </a:r>
          </a:p>
          <a:p>
            <a:r>
              <a:rPr lang="en-US" dirty="0"/>
              <a:t>Project: Van Lang Admission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811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7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31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829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/>
              <a:t>Introduction project</a:t>
            </a:r>
          </a:p>
          <a:p>
            <a:pPr marL="571500" indent="-571500">
              <a:buAutoNum type="romanUcPeriod"/>
            </a:pPr>
            <a:r>
              <a:rPr lang="en-US" dirty="0"/>
              <a:t>Processes</a:t>
            </a:r>
          </a:p>
          <a:p>
            <a:pPr marL="571500" indent="-571500">
              <a:buAutoNum type="romanUcPeriod"/>
            </a:pPr>
            <a:r>
              <a:rPr lang="en-US" dirty="0"/>
              <a:t>Progress of project</a:t>
            </a:r>
          </a:p>
          <a:p>
            <a:pPr marL="571500" indent="-571500">
              <a:buAutoNum type="romanUcPeriod"/>
            </a:pPr>
            <a:r>
              <a:rPr lang="en-US" dirty="0"/>
              <a:t>Risk report</a:t>
            </a:r>
          </a:p>
          <a:p>
            <a:pPr marL="571500" indent="-571500">
              <a:buAutoNum type="romanUcPeriod"/>
            </a:pPr>
            <a:r>
              <a:rPr lang="en-US" dirty="0"/>
              <a:t>Solution</a:t>
            </a:r>
          </a:p>
          <a:p>
            <a:pPr marL="571500" indent="-571500">
              <a:buAutoNum type="romanUcPeriod"/>
            </a:pPr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05372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668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project</a:t>
            </a:r>
            <a:endParaRPr lang="vi-VN" dirty="0"/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076335"/>
              </p:ext>
            </p:extLst>
          </p:nvPr>
        </p:nvGraphicFramePr>
        <p:xfrm>
          <a:off x="592757" y="1255217"/>
          <a:ext cx="11055911" cy="516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6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139503"/>
              </p:ext>
            </p:extLst>
          </p:nvPr>
        </p:nvGraphicFramePr>
        <p:xfrm>
          <a:off x="351692" y="1418492"/>
          <a:ext cx="10419617" cy="472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13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report</a:t>
            </a:r>
            <a:endParaRPr lang="vi-VN" dirty="0"/>
          </a:p>
        </p:txBody>
      </p:sp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268689"/>
              </p:ext>
            </p:extLst>
          </p:nvPr>
        </p:nvGraphicFramePr>
        <p:xfrm>
          <a:off x="638989" y="2316015"/>
          <a:ext cx="5052484" cy="267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687750"/>
              </p:ext>
            </p:extLst>
          </p:nvPr>
        </p:nvGraphicFramePr>
        <p:xfrm>
          <a:off x="6625123" y="2316015"/>
          <a:ext cx="4572000" cy="267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274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903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51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EOMP #2</vt:lpstr>
      <vt:lpstr>Objective</vt:lpstr>
      <vt:lpstr>Outline </vt:lpstr>
      <vt:lpstr>PowerPoint Presentation</vt:lpstr>
      <vt:lpstr>Progress of project</vt:lpstr>
      <vt:lpstr>PowerPoint Presentation</vt:lpstr>
      <vt:lpstr>Risk report</vt:lpstr>
      <vt:lpstr>Status</vt:lpstr>
      <vt:lpstr>PowerPoint Presentation</vt:lpstr>
      <vt:lpstr>Reflection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K19T Nguyen Thai Hien T136727</dc:creator>
  <cp:lastModifiedBy>K19T Nguyen Thai Hien T136727</cp:lastModifiedBy>
  <cp:revision>19</cp:revision>
  <dcterms:created xsi:type="dcterms:W3CDTF">2017-02-23T09:07:36Z</dcterms:created>
  <dcterms:modified xsi:type="dcterms:W3CDTF">2017-02-25T02:23:09Z</dcterms:modified>
</cp:coreProperties>
</file>